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29" r:id="rId1"/>
    <p:sldMasterId id="2147484141" r:id="rId2"/>
    <p:sldMasterId id="2147484154" r:id="rId3"/>
    <p:sldMasterId id="2147484168" r:id="rId4"/>
  </p:sldMasterIdLst>
  <p:notesMasterIdLst>
    <p:notesMasterId r:id="rId31"/>
  </p:notesMasterIdLst>
  <p:handoutMasterIdLst>
    <p:handoutMasterId r:id="rId32"/>
  </p:handoutMasterIdLst>
  <p:sldIdLst>
    <p:sldId id="401" r:id="rId5"/>
    <p:sldId id="402" r:id="rId6"/>
    <p:sldId id="404" r:id="rId7"/>
    <p:sldId id="421" r:id="rId8"/>
    <p:sldId id="412" r:id="rId9"/>
    <p:sldId id="403" r:id="rId10"/>
    <p:sldId id="472" r:id="rId11"/>
    <p:sldId id="495" r:id="rId12"/>
    <p:sldId id="408" r:id="rId13"/>
    <p:sldId id="502" r:id="rId14"/>
    <p:sldId id="471" r:id="rId15"/>
    <p:sldId id="498" r:id="rId16"/>
    <p:sldId id="349" r:id="rId17"/>
    <p:sldId id="492" r:id="rId18"/>
    <p:sldId id="449" r:id="rId19"/>
    <p:sldId id="469" r:id="rId20"/>
    <p:sldId id="439" r:id="rId21"/>
    <p:sldId id="482" r:id="rId22"/>
    <p:sldId id="488" r:id="rId23"/>
    <p:sldId id="499" r:id="rId24"/>
    <p:sldId id="473" r:id="rId25"/>
    <p:sldId id="503" r:id="rId26"/>
    <p:sldId id="484" r:id="rId27"/>
    <p:sldId id="501" r:id="rId28"/>
    <p:sldId id="420" r:id="rId29"/>
    <p:sldId id="400" r:id="rId30"/>
  </p:sldIdLst>
  <p:sldSz cx="9144000" cy="6858000" type="letter"/>
  <p:notesSz cx="7010400" cy="929640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hington, James" initials="WJ" lastIdx="0" clrIdx="0">
    <p:extLst>
      <p:ext uri="{19B8F6BF-5375-455C-9EA6-DF929625EA0E}">
        <p15:presenceInfo xmlns:p15="http://schemas.microsoft.com/office/powerpoint/2012/main" userId="S-1-5-21-2744878847-1876734302-662453930-453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a:srgbClr val="000099"/>
    <a:srgbClr val="0000CC"/>
    <a:srgbClr val="008000"/>
    <a:srgbClr val="33CC33"/>
    <a:srgbClr val="FF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E044A-0B3A-471E-8763-94D2CCB8770F}" v="50" dt="2024-01-18T20:53:15.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59927" autoAdjust="0"/>
  </p:normalViewPr>
  <p:slideViewPr>
    <p:cSldViewPr>
      <p:cViewPr varScale="1">
        <p:scale>
          <a:sx n="66" d="100"/>
          <a:sy n="66" d="100"/>
        </p:scale>
        <p:origin x="256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3800"/>
    </p:cViewPr>
  </p:sorterViewPr>
  <p:notesViewPr>
    <p:cSldViewPr>
      <p:cViewPr varScale="1">
        <p:scale>
          <a:sx n="67" d="100"/>
          <a:sy n="67" d="100"/>
        </p:scale>
        <p:origin x="2448" y="4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82C9A4-93C4-4BE5-9D02-A1E314BD8633}"/>
              </a:ext>
            </a:extLst>
          </p:cNvPr>
          <p:cNvSpPr>
            <a:spLocks noGrp="1" noChangeArrowheads="1"/>
          </p:cNvSpPr>
          <p:nvPr>
            <p:ph type="hdr" sz="quarter"/>
          </p:nvPr>
        </p:nvSpPr>
        <p:spPr bwMode="auto">
          <a:xfrm>
            <a:off x="1" y="2"/>
            <a:ext cx="3038155" cy="464978"/>
          </a:xfrm>
          <a:prstGeom prst="rect">
            <a:avLst/>
          </a:prstGeom>
          <a:noFill/>
          <a:ln w="9525">
            <a:noFill/>
            <a:miter lim="800000"/>
            <a:headEnd/>
            <a:tailEnd/>
          </a:ln>
          <a:effectLst/>
        </p:spPr>
        <p:txBody>
          <a:bodyPr vert="horz" wrap="square" lIns="19707" tIns="0" rIns="19707" bIns="0" numCol="1" anchor="t" anchorCtr="0" compatLnSpc="1">
            <a:prstTxWarp prst="textNoShape">
              <a:avLst/>
            </a:prstTxWarp>
          </a:bodyPr>
          <a:lstStyle>
            <a:lvl1pPr defTabSz="946060">
              <a:defRPr sz="1000" i="1" u="none"/>
            </a:lvl1pPr>
          </a:lstStyle>
          <a:p>
            <a:pPr>
              <a:defRPr/>
            </a:pPr>
            <a:endParaRPr lang="en-US" dirty="0"/>
          </a:p>
        </p:txBody>
      </p:sp>
      <p:sp>
        <p:nvSpPr>
          <p:cNvPr id="3075" name="Rectangle 3">
            <a:extLst>
              <a:ext uri="{FF2B5EF4-FFF2-40B4-BE49-F238E27FC236}">
                <a16:creationId xmlns:a16="http://schemas.microsoft.com/office/drawing/2014/main" id="{6DC01CF1-D37A-4020-BAEF-8C02FAD477DA}"/>
              </a:ext>
            </a:extLst>
          </p:cNvPr>
          <p:cNvSpPr>
            <a:spLocks noGrp="1" noChangeArrowheads="1"/>
          </p:cNvSpPr>
          <p:nvPr>
            <p:ph type="dt" sz="quarter" idx="1"/>
          </p:nvPr>
        </p:nvSpPr>
        <p:spPr bwMode="auto">
          <a:xfrm>
            <a:off x="3972245" y="2"/>
            <a:ext cx="3038155" cy="464978"/>
          </a:xfrm>
          <a:prstGeom prst="rect">
            <a:avLst/>
          </a:prstGeom>
          <a:noFill/>
          <a:ln w="9525">
            <a:noFill/>
            <a:miter lim="800000"/>
            <a:headEnd/>
            <a:tailEnd/>
          </a:ln>
          <a:effectLst/>
        </p:spPr>
        <p:txBody>
          <a:bodyPr vert="horz" wrap="square" lIns="19707" tIns="0" rIns="19707" bIns="0" numCol="1" anchor="t" anchorCtr="0" compatLnSpc="1">
            <a:prstTxWarp prst="textNoShape">
              <a:avLst/>
            </a:prstTxWarp>
          </a:bodyPr>
          <a:lstStyle>
            <a:lvl1pPr algn="r" defTabSz="946060">
              <a:defRPr sz="1000" i="1" u="none"/>
            </a:lvl1pPr>
          </a:lstStyle>
          <a:p>
            <a:pPr>
              <a:defRPr/>
            </a:pPr>
            <a:endParaRPr lang="en-US" dirty="0"/>
          </a:p>
        </p:txBody>
      </p:sp>
      <p:sp>
        <p:nvSpPr>
          <p:cNvPr id="3076" name="Rectangle 4">
            <a:extLst>
              <a:ext uri="{FF2B5EF4-FFF2-40B4-BE49-F238E27FC236}">
                <a16:creationId xmlns:a16="http://schemas.microsoft.com/office/drawing/2014/main" id="{E4A93048-0182-4428-B6CE-026B43F8E103}"/>
              </a:ext>
            </a:extLst>
          </p:cNvPr>
          <p:cNvSpPr>
            <a:spLocks noGrp="1" noChangeArrowheads="1"/>
          </p:cNvSpPr>
          <p:nvPr>
            <p:ph type="ftr" sz="quarter" idx="2"/>
          </p:nvPr>
        </p:nvSpPr>
        <p:spPr bwMode="auto">
          <a:xfrm>
            <a:off x="1" y="8831424"/>
            <a:ext cx="3038155" cy="464977"/>
          </a:xfrm>
          <a:prstGeom prst="rect">
            <a:avLst/>
          </a:prstGeom>
          <a:noFill/>
          <a:ln w="9525">
            <a:noFill/>
            <a:miter lim="800000"/>
            <a:headEnd/>
            <a:tailEnd/>
          </a:ln>
          <a:effectLst/>
        </p:spPr>
        <p:txBody>
          <a:bodyPr vert="horz" wrap="square" lIns="19707" tIns="0" rIns="19707" bIns="0" numCol="1" anchor="b" anchorCtr="0" compatLnSpc="1">
            <a:prstTxWarp prst="textNoShape">
              <a:avLst/>
            </a:prstTxWarp>
          </a:bodyPr>
          <a:lstStyle>
            <a:lvl1pPr defTabSz="946060">
              <a:defRPr sz="1000" i="1" u="none"/>
            </a:lvl1pPr>
          </a:lstStyle>
          <a:p>
            <a:pPr>
              <a:defRPr/>
            </a:pPr>
            <a:endParaRPr lang="en-US" dirty="0"/>
          </a:p>
        </p:txBody>
      </p:sp>
      <p:sp>
        <p:nvSpPr>
          <p:cNvPr id="3077" name="Rectangle 5">
            <a:extLst>
              <a:ext uri="{FF2B5EF4-FFF2-40B4-BE49-F238E27FC236}">
                <a16:creationId xmlns:a16="http://schemas.microsoft.com/office/drawing/2014/main" id="{85E69707-0DE9-4F76-9200-4C104267F290}"/>
              </a:ext>
            </a:extLst>
          </p:cNvPr>
          <p:cNvSpPr>
            <a:spLocks noGrp="1" noChangeArrowheads="1"/>
          </p:cNvSpPr>
          <p:nvPr>
            <p:ph type="sldNum" sz="quarter" idx="3"/>
          </p:nvPr>
        </p:nvSpPr>
        <p:spPr bwMode="auto">
          <a:xfrm>
            <a:off x="3972245" y="8831424"/>
            <a:ext cx="3038155" cy="464977"/>
          </a:xfrm>
          <a:prstGeom prst="rect">
            <a:avLst/>
          </a:prstGeom>
          <a:noFill/>
          <a:ln w="9525">
            <a:noFill/>
            <a:miter lim="800000"/>
            <a:headEnd/>
            <a:tailEnd/>
          </a:ln>
          <a:effectLst/>
        </p:spPr>
        <p:txBody>
          <a:bodyPr vert="horz" wrap="square" lIns="19707" tIns="0" rIns="19707" bIns="0" numCol="1" anchor="b" anchorCtr="0" compatLnSpc="1">
            <a:prstTxWarp prst="textNoShape">
              <a:avLst/>
            </a:prstTxWarp>
          </a:bodyPr>
          <a:lstStyle>
            <a:lvl1pPr algn="r" defTabSz="946060">
              <a:defRPr sz="1000" i="1" u="none"/>
            </a:lvl1pPr>
          </a:lstStyle>
          <a:p>
            <a:pPr>
              <a:defRPr/>
            </a:pPr>
            <a:fld id="{835B2928-855D-42F4-8D96-2F592ED9E299}"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C263D1F-D3B0-4743-9FE6-7C4D557E26BF}"/>
              </a:ext>
            </a:extLst>
          </p:cNvPr>
          <p:cNvSpPr>
            <a:spLocks noGrp="1" noChangeArrowheads="1"/>
          </p:cNvSpPr>
          <p:nvPr>
            <p:ph type="hdr" sz="quarter"/>
          </p:nvPr>
        </p:nvSpPr>
        <p:spPr bwMode="auto">
          <a:xfrm>
            <a:off x="1" y="2"/>
            <a:ext cx="3038155" cy="464978"/>
          </a:xfrm>
          <a:prstGeom prst="rect">
            <a:avLst/>
          </a:prstGeom>
          <a:noFill/>
          <a:ln w="9525">
            <a:noFill/>
            <a:miter lim="800000"/>
            <a:headEnd/>
            <a:tailEnd/>
          </a:ln>
          <a:effectLst/>
        </p:spPr>
        <p:txBody>
          <a:bodyPr vert="horz" wrap="square" lIns="19707" tIns="0" rIns="19707" bIns="0" numCol="1" anchor="t" anchorCtr="0" compatLnSpc="1">
            <a:prstTxWarp prst="textNoShape">
              <a:avLst/>
            </a:prstTxWarp>
          </a:bodyPr>
          <a:lstStyle>
            <a:lvl1pPr defTabSz="946060">
              <a:defRPr sz="1000" i="1" u="none"/>
            </a:lvl1pPr>
          </a:lstStyle>
          <a:p>
            <a:pPr>
              <a:defRPr/>
            </a:pPr>
            <a:endParaRPr lang="en-US" dirty="0"/>
          </a:p>
        </p:txBody>
      </p:sp>
      <p:sp>
        <p:nvSpPr>
          <p:cNvPr id="2051" name="Rectangle 3">
            <a:extLst>
              <a:ext uri="{FF2B5EF4-FFF2-40B4-BE49-F238E27FC236}">
                <a16:creationId xmlns:a16="http://schemas.microsoft.com/office/drawing/2014/main" id="{51F431F8-DD3F-4F54-A28C-CE39752DB9F5}"/>
              </a:ext>
            </a:extLst>
          </p:cNvPr>
          <p:cNvSpPr>
            <a:spLocks noGrp="1" noChangeArrowheads="1"/>
          </p:cNvSpPr>
          <p:nvPr>
            <p:ph type="dt" idx="1"/>
          </p:nvPr>
        </p:nvSpPr>
        <p:spPr bwMode="auto">
          <a:xfrm>
            <a:off x="3972245" y="2"/>
            <a:ext cx="3038155" cy="464978"/>
          </a:xfrm>
          <a:prstGeom prst="rect">
            <a:avLst/>
          </a:prstGeom>
          <a:noFill/>
          <a:ln w="9525">
            <a:noFill/>
            <a:miter lim="800000"/>
            <a:headEnd/>
            <a:tailEnd/>
          </a:ln>
          <a:effectLst/>
        </p:spPr>
        <p:txBody>
          <a:bodyPr vert="horz" wrap="square" lIns="19707" tIns="0" rIns="19707" bIns="0" numCol="1" anchor="t" anchorCtr="0" compatLnSpc="1">
            <a:prstTxWarp prst="textNoShape">
              <a:avLst/>
            </a:prstTxWarp>
          </a:bodyPr>
          <a:lstStyle>
            <a:lvl1pPr algn="r" defTabSz="946060">
              <a:defRPr sz="1000" i="1" u="none"/>
            </a:lvl1pPr>
          </a:lstStyle>
          <a:p>
            <a:pPr>
              <a:defRPr/>
            </a:pPr>
            <a:endParaRPr lang="en-US" dirty="0"/>
          </a:p>
        </p:txBody>
      </p:sp>
      <p:sp>
        <p:nvSpPr>
          <p:cNvPr id="2052" name="Rectangle 4">
            <a:extLst>
              <a:ext uri="{FF2B5EF4-FFF2-40B4-BE49-F238E27FC236}">
                <a16:creationId xmlns:a16="http://schemas.microsoft.com/office/drawing/2014/main" id="{38F612F6-7F0B-41E5-A05F-776039834134}"/>
              </a:ext>
            </a:extLst>
          </p:cNvPr>
          <p:cNvSpPr>
            <a:spLocks noGrp="1" noChangeArrowheads="1"/>
          </p:cNvSpPr>
          <p:nvPr>
            <p:ph type="ftr" sz="quarter" idx="4"/>
          </p:nvPr>
        </p:nvSpPr>
        <p:spPr bwMode="auto">
          <a:xfrm>
            <a:off x="1" y="8831424"/>
            <a:ext cx="3038155" cy="464977"/>
          </a:xfrm>
          <a:prstGeom prst="rect">
            <a:avLst/>
          </a:prstGeom>
          <a:noFill/>
          <a:ln w="9525">
            <a:noFill/>
            <a:miter lim="800000"/>
            <a:headEnd/>
            <a:tailEnd/>
          </a:ln>
          <a:effectLst/>
        </p:spPr>
        <p:txBody>
          <a:bodyPr vert="horz" wrap="square" lIns="19707" tIns="0" rIns="19707" bIns="0" numCol="1" anchor="b" anchorCtr="0" compatLnSpc="1">
            <a:prstTxWarp prst="textNoShape">
              <a:avLst/>
            </a:prstTxWarp>
          </a:bodyPr>
          <a:lstStyle>
            <a:lvl1pPr defTabSz="946060">
              <a:defRPr sz="1000" i="1" u="none"/>
            </a:lvl1pPr>
          </a:lstStyle>
          <a:p>
            <a:pPr>
              <a:defRPr/>
            </a:pPr>
            <a:endParaRPr lang="en-US" dirty="0"/>
          </a:p>
        </p:txBody>
      </p:sp>
      <p:sp>
        <p:nvSpPr>
          <p:cNvPr id="2053" name="Rectangle 5">
            <a:extLst>
              <a:ext uri="{FF2B5EF4-FFF2-40B4-BE49-F238E27FC236}">
                <a16:creationId xmlns:a16="http://schemas.microsoft.com/office/drawing/2014/main" id="{C2045F02-5AA5-4FF8-B004-9E109D409295}"/>
              </a:ext>
            </a:extLst>
          </p:cNvPr>
          <p:cNvSpPr>
            <a:spLocks noGrp="1" noChangeArrowheads="1"/>
          </p:cNvSpPr>
          <p:nvPr>
            <p:ph type="sldNum" sz="quarter" idx="5"/>
          </p:nvPr>
        </p:nvSpPr>
        <p:spPr bwMode="auto">
          <a:xfrm>
            <a:off x="3972245" y="8831424"/>
            <a:ext cx="3038155" cy="464977"/>
          </a:xfrm>
          <a:prstGeom prst="rect">
            <a:avLst/>
          </a:prstGeom>
          <a:noFill/>
          <a:ln w="9525">
            <a:noFill/>
            <a:miter lim="800000"/>
            <a:headEnd/>
            <a:tailEnd/>
          </a:ln>
          <a:effectLst/>
        </p:spPr>
        <p:txBody>
          <a:bodyPr vert="horz" wrap="square" lIns="19707" tIns="0" rIns="19707" bIns="0" numCol="1" anchor="b" anchorCtr="0" compatLnSpc="1">
            <a:prstTxWarp prst="textNoShape">
              <a:avLst/>
            </a:prstTxWarp>
          </a:bodyPr>
          <a:lstStyle>
            <a:lvl1pPr algn="r" defTabSz="946060">
              <a:defRPr sz="1000" i="1" u="none"/>
            </a:lvl1pPr>
          </a:lstStyle>
          <a:p>
            <a:pPr>
              <a:defRPr/>
            </a:pPr>
            <a:fld id="{41D3DE78-6E41-4AF1-9B10-89DE7C8D4743}" type="slidenum">
              <a:rPr lang="en-US" altLang="en-US"/>
              <a:pPr>
                <a:defRPr/>
              </a:pPr>
              <a:t>‹#›</a:t>
            </a:fld>
            <a:endParaRPr lang="en-US" altLang="en-US" dirty="0"/>
          </a:p>
        </p:txBody>
      </p:sp>
      <p:sp>
        <p:nvSpPr>
          <p:cNvPr id="2054" name="Rectangle 6">
            <a:extLst>
              <a:ext uri="{FF2B5EF4-FFF2-40B4-BE49-F238E27FC236}">
                <a16:creationId xmlns:a16="http://schemas.microsoft.com/office/drawing/2014/main" id="{39802C0A-4874-4962-883D-41078F602E93}"/>
              </a:ext>
            </a:extLst>
          </p:cNvPr>
          <p:cNvSpPr>
            <a:spLocks noGrp="1" noChangeArrowheads="1"/>
          </p:cNvSpPr>
          <p:nvPr>
            <p:ph type="body" sz="quarter" idx="3"/>
          </p:nvPr>
        </p:nvSpPr>
        <p:spPr bwMode="auto">
          <a:xfrm>
            <a:off x="934091" y="4416501"/>
            <a:ext cx="5142218" cy="4183222"/>
          </a:xfrm>
          <a:prstGeom prst="rect">
            <a:avLst/>
          </a:prstGeom>
          <a:noFill/>
          <a:ln w="9525">
            <a:noFill/>
            <a:miter lim="800000"/>
            <a:headEnd/>
            <a:tailEnd/>
          </a:ln>
          <a:effectLst/>
        </p:spPr>
        <p:txBody>
          <a:bodyPr vert="horz" wrap="square" lIns="95246" tIns="47622" rIns="95246" bIns="47622"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a:extLst>
              <a:ext uri="{FF2B5EF4-FFF2-40B4-BE49-F238E27FC236}">
                <a16:creationId xmlns:a16="http://schemas.microsoft.com/office/drawing/2014/main" id="{8890AD1D-DDEB-4FA7-83F1-0FE83E69B705}"/>
              </a:ext>
            </a:extLst>
          </p:cNvPr>
          <p:cNvSpPr>
            <a:spLocks noGrp="1" noRot="1" noChangeAspect="1" noChangeArrowheads="1" noTextEdit="1"/>
          </p:cNvSpPr>
          <p:nvPr>
            <p:ph type="sldImg" idx="2"/>
          </p:nvPr>
        </p:nvSpPr>
        <p:spPr bwMode="auto">
          <a:xfrm>
            <a:off x="1190625" y="703263"/>
            <a:ext cx="462915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178&amp;src_anchor_name=1910.178(l)(1)"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osha.gov/pls/oshaweb/owalink.query_links?src_doc_type=STANDARDS&amp;src_unique_file=1910_0178&amp;src_anchor_name=1910.178(l)(1)(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laws-regs/interlinking/standards/1910.178(m)(2)"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osha.gov/laws-regs/interlinking/standards/1910.178(m)(5)(iii)" TargetMode="External"/><Relationship Id="rId4" Type="http://schemas.openxmlformats.org/officeDocument/2006/relationships/hyperlink" Target="https://www.osha.gov/laws-regs/interlinking/standards/1910.178(m)(5)(ii)"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afetyculture.com/topics/ppe-safety/head-protection/" TargetMode="External"/><Relationship Id="rId7" Type="http://schemas.openxmlformats.org/officeDocument/2006/relationships/hyperlink" Target="https://www.osha.gov/laws-regs/interlinking/standards/1910.138(a)"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osha.gov/laws-regs/interlinking/standards/1910.134(a)(1)" TargetMode="External"/><Relationship Id="rId5" Type="http://schemas.openxmlformats.org/officeDocument/2006/relationships/hyperlink" Target="https://www.osha.gov/laws-regs/interlinking/standards/1910.133(a)(1)" TargetMode="External"/><Relationship Id="rId4" Type="http://schemas.openxmlformats.org/officeDocument/2006/relationships/hyperlink" Target="https://www.osha.gov/laws-regs/interlinking/standards/1910.132(a)"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4DA60301-25CE-4C22-9415-AB4F8906F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C6D0304-C775-41A7-A1EE-4792280E32FE}" type="slidenum">
              <a:rPr lang="en-US" altLang="en-US" smtClean="0">
                <a:latin typeface="Times New Roman" panose="02020603050405020304" pitchFamily="18" charset="0"/>
              </a:rPr>
              <a:pPr>
                <a:spcBef>
                  <a:spcPct val="0"/>
                </a:spcBef>
              </a:pPr>
              <a:t>1</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44559A07-9991-4183-BF66-FC3F8752E8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E00DDD9-E67F-4CFD-9CCF-EC412C5F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Revised</a:t>
            </a:r>
            <a:r>
              <a:rPr lang="en-US" altLang="en-US" b="1">
                <a:latin typeface="Arial" panose="020B0604020202020204" pitchFamily="34" charset="0"/>
              </a:rPr>
              <a:t>: 01/24</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BC66D1BC-0D41-4FE3-A2F6-C106DC9F9403}"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25797" rtl="0" eaLnBrk="0" fontAlgn="base" latinLnBrk="0" hangingPunct="0">
                <a:lnSpc>
                  <a:spcPct val="100000"/>
                </a:lnSpc>
                <a:spcBef>
                  <a:spcPct val="0"/>
                </a:spcBef>
                <a:spcAft>
                  <a:spcPct val="0"/>
                </a:spcAft>
                <a:buClrTx/>
                <a:buSzTx/>
                <a:buFontTx/>
                <a:buNone/>
                <a:tabLst/>
                <a:defRPr/>
              </a:pPr>
              <a:t>10</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193461" y="424439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Right Photograph-NCDOL Photo Library Closed Case File #318118247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Left Photograph – NCDOL classroom photograph taken at LBT by Marcy Collyer 2018</a:t>
            </a:r>
            <a:endParaRPr lang="en-US"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75558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E6FBE717-C6F5-4274-ACDA-FE4AAF08E29C}"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797" rtl="0" eaLnBrk="0" fontAlgn="base" latinLnBrk="0" hangingPunct="0">
                <a:lnSpc>
                  <a:spcPct val="100000"/>
                </a:lnSpc>
                <a:spcBef>
                  <a:spcPct val="0"/>
                </a:spcBef>
                <a:spcAft>
                  <a:spcPct val="0"/>
                </a:spcAft>
                <a:buClrTx/>
                <a:buSzTx/>
                <a:buFontTx/>
                <a:buNone/>
                <a:tabLst/>
                <a:defRPr/>
              </a:pPr>
              <a:t>11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3"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56484" y="4332133"/>
            <a:ext cx="5166986" cy="4104950"/>
          </a:xfrm>
          <a:ln/>
        </p:spPr>
        <p:txBody>
          <a:bodyPr/>
          <a:lstStyle/>
          <a:p>
            <a:pPr eaLnBrk="1" hangingPunct="1">
              <a:defRPr/>
            </a:pPr>
            <a:endParaRPr lang="en-US" sz="800" dirty="0"/>
          </a:p>
          <a:p>
            <a:r>
              <a:rPr lang="en-US" altLang="en-US" sz="800" b="1" dirty="0">
                <a:latin typeface="Arial" panose="020B0604020202020204" pitchFamily="34" charset="0"/>
              </a:rPr>
              <a:t>NCDOL Photo Library: Taken by NCDOL Employee Wanda Lagoe of Andy Sterlen at the 2022 Best Conference.</a:t>
            </a:r>
            <a:endParaRPr lang="en-US" altLang="en-US" sz="800" dirty="0">
              <a:latin typeface="Arial" panose="020B0604020202020204" pitchFamily="34" charset="0"/>
            </a:endParaRPr>
          </a:p>
          <a:p>
            <a:endParaRPr lang="en-US" altLang="en-US" sz="800" b="1" dirty="0">
              <a:latin typeface="Arial" panose="020B0604020202020204" pitchFamily="34" charset="0"/>
            </a:endParaRPr>
          </a:p>
          <a:p>
            <a:r>
              <a:rPr lang="en-US" altLang="en-US" sz="800" dirty="0">
                <a:latin typeface="Arial" panose="020B0604020202020204" pitchFamily="34" charset="0"/>
              </a:rPr>
              <a:t>Employers shall provide employees with effective information and training on hazardous chemicals in their work area at the time of their initial assignment, and whenever a new physical or health hazard the employees have not previously been trained about is introduced into their work area. Information and training may be designed to cover categories of hazards (e.g., flammability, carcinogenicity) or specific chemicals. Chemical-specific information must always be available through labels and safety data sheets.</a:t>
            </a:r>
          </a:p>
          <a:p>
            <a:pPr>
              <a:lnSpc>
                <a:spcPct val="90000"/>
              </a:lnSpc>
            </a:pPr>
            <a:endParaRPr lang="en-US" altLang="en-US" sz="800" b="1" dirty="0">
              <a:latin typeface="Arial" panose="020B0604020202020204" pitchFamily="34" charset="0"/>
            </a:endParaRPr>
          </a:p>
          <a:p>
            <a:pPr>
              <a:lnSpc>
                <a:spcPct val="90000"/>
              </a:lnSpc>
            </a:pPr>
            <a:r>
              <a:rPr lang="en-US" altLang="en-US" sz="800" b="1" dirty="0">
                <a:latin typeface="Arial" panose="020B0604020202020204" pitchFamily="34" charset="0"/>
              </a:rPr>
              <a:t>While the standard does not state that annual, refresher or periodic training is required, employers should observe that employees must retain the information learned and that some continual training is expected</a:t>
            </a:r>
            <a:r>
              <a:rPr lang="en-US" altLang="en-US" sz="800" dirty="0">
                <a:latin typeface="Arial" panose="020B0604020202020204" pitchFamily="34" charset="0"/>
              </a:rPr>
              <a:t>. It is the employer’s responsibility to ensure that employees are adequately trained and equipped with the necessary knowledge.  </a:t>
            </a:r>
          </a:p>
          <a:p>
            <a:pPr>
              <a:lnSpc>
                <a:spcPct val="90000"/>
              </a:lnSpc>
            </a:pPr>
            <a:r>
              <a:rPr lang="en-US" altLang="en-US" sz="800" dirty="0">
                <a:latin typeface="Arial" panose="020B0604020202020204" pitchFamily="34" charset="0"/>
              </a:rPr>
              <a:t>Training can be conducted on each specific chemical or by categories (e.g., carcinogens, sensitizer, toxic agents) that are or may be encountered by  employee during the course of his duties. Chemical specific information must always be available through labels and SDSs.</a:t>
            </a:r>
          </a:p>
          <a:p>
            <a:pPr>
              <a:lnSpc>
                <a:spcPct val="90000"/>
              </a:lnSpc>
            </a:pPr>
            <a:endParaRPr lang="en-US" altLang="en-US" sz="800" dirty="0">
              <a:latin typeface="Arial" panose="020B0604020202020204" pitchFamily="34" charset="0"/>
            </a:endParaRPr>
          </a:p>
          <a:p>
            <a:pPr>
              <a:lnSpc>
                <a:spcPct val="90000"/>
              </a:lnSpc>
            </a:pPr>
            <a:r>
              <a:rPr lang="en-US" altLang="en-US" sz="800" dirty="0">
                <a:latin typeface="Arial" panose="020B0604020202020204" pitchFamily="34" charset="0"/>
              </a:rPr>
              <a:t>IAW Appendix A of the CPL 02-02-038 “The training provisions of this standard are not satisfied solely by giving employee the data sheets to read.  An employer’s training program is to be a forum for explaining to employees not only the hazards of the chemicals in their work area, but also how to use the information generated the HAZCOM program. This can be accomplished in many ways (audiovisuals, classroom instruction, interactive video), and should include an opportunity for employees to ask questions to ensure that they understand the information presented to them.  Furthermore, the training must be comprehensible.  If the employees receive job instructions in a language other than English, then the training and information to be conveyed under this standard will also need to be conducted in a foreign language.”</a:t>
            </a:r>
          </a:p>
          <a:p>
            <a:pPr eaLnBrk="1" hangingPunct="1">
              <a:defRPr/>
            </a:pPr>
            <a:endParaRPr lang="en-US" sz="800" dirty="0"/>
          </a:p>
        </p:txBody>
      </p:sp>
    </p:spTree>
    <p:extLst>
      <p:ext uri="{BB962C8B-B14F-4D97-AF65-F5344CB8AC3E}">
        <p14:creationId xmlns:p14="http://schemas.microsoft.com/office/powerpoint/2010/main" val="1306277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E6FBE717-C6F5-4274-ACDA-FE4AAF08E29C}"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797" rtl="0" eaLnBrk="0" fontAlgn="base" latinLnBrk="0" hangingPunct="0">
                <a:lnSpc>
                  <a:spcPct val="100000"/>
                </a:lnSpc>
                <a:spcBef>
                  <a:spcPct val="0"/>
                </a:spcBef>
                <a:spcAft>
                  <a:spcPct val="0"/>
                </a:spcAft>
                <a:buClrTx/>
                <a:buSzTx/>
                <a:buFontTx/>
                <a:buNone/>
                <a:tabLst/>
                <a:defRPr/>
              </a:pPr>
              <a:t>12</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8483"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56484" y="4332133"/>
            <a:ext cx="5166986" cy="4104950"/>
          </a:xfrm>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1" dirty="0">
                <a:solidFill>
                  <a:srgbClr val="000000"/>
                </a:solidFill>
                <a:effectLst/>
                <a:latin typeface="Arial" panose="020B0604020202020204" pitchFamily="34" charset="0"/>
                <a:ea typeface="Calibri" panose="020F0502020204030204" pitchFamily="34" charset="0"/>
              </a:rPr>
              <a:t>NCDOL Photo Library Closed Case File #318206000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800" b="1" dirty="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800" b="1" dirty="0">
                <a:solidFill>
                  <a:srgbClr val="000000"/>
                </a:solidFill>
                <a:effectLst/>
                <a:latin typeface="Arial" panose="020B0604020202020204" pitchFamily="34" charset="0"/>
              </a:rPr>
              <a:t>OSHA Quick Card Hazard Communication Standard Pictogram, HCS Pictograms and Hazards</a:t>
            </a:r>
            <a:endParaRPr lang="en-US" sz="800" dirty="0"/>
          </a:p>
          <a:p>
            <a:pPr eaLnBrk="1" hangingPunct="1">
              <a:defRPr/>
            </a:pPr>
            <a:endParaRPr lang="en-US" sz="800" b="1" dirty="0"/>
          </a:p>
          <a:p>
            <a:pPr eaLnBrk="1" hangingPunct="1">
              <a:defRPr/>
            </a:pPr>
            <a:endParaRPr lang="en-US" sz="800" b="1" dirty="0"/>
          </a:p>
          <a:p>
            <a:pPr eaLnBrk="1" hangingPunct="1">
              <a:defRPr/>
            </a:pPr>
            <a:endParaRPr lang="en-US" sz="800" dirty="0"/>
          </a:p>
        </p:txBody>
      </p:sp>
    </p:spTree>
    <p:extLst>
      <p:ext uri="{BB962C8B-B14F-4D97-AF65-F5344CB8AC3E}">
        <p14:creationId xmlns:p14="http://schemas.microsoft.com/office/powerpoint/2010/main" val="229684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marL="0" marR="0" lvl="0" indent="0" algn="r" defTabSz="935240" rtl="0" eaLnBrk="0" fontAlgn="base" latinLnBrk="0" hangingPunct="0">
              <a:lnSpc>
                <a:spcPct val="100000"/>
              </a:lnSpc>
              <a:spcBef>
                <a:spcPct val="0"/>
              </a:spcBef>
              <a:spcAft>
                <a:spcPct val="0"/>
              </a:spcAft>
              <a:buClrTx/>
              <a:buSzTx/>
              <a:buFontTx/>
              <a:buNone/>
              <a:tabLst/>
              <a:defRPr/>
            </a:pPr>
            <a:fld id="{79EAC180-B260-4819-B3E6-E3F2C86BA5D6}"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5240" rtl="0" eaLnBrk="0" fontAlgn="base" latinLnBrk="0" hangingPunct="0">
                <a:lnSpc>
                  <a:spcPct val="100000"/>
                </a:lnSpc>
                <a:spcBef>
                  <a:spcPct val="0"/>
                </a:spcBef>
                <a:spcAft>
                  <a:spcPct val="0"/>
                </a:spcAft>
                <a:buClrTx/>
                <a:buSzTx/>
                <a:buFontTx/>
                <a:buNone/>
                <a:tabLst/>
                <a:defRPr/>
              </a:pPr>
              <a:t>13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3" name="Rectangle 2"/>
          <p:cNvSpPr>
            <a:spLocks noGrp="1" noRot="1" noChangeAspect="1" noChangeArrowheads="1" noTextEdit="1"/>
          </p:cNvSpPr>
          <p:nvPr>
            <p:ph type="sldImg"/>
          </p:nvPr>
        </p:nvSpPr>
        <p:spPr>
          <a:xfrm>
            <a:off x="1177925" y="693738"/>
            <a:ext cx="4581525" cy="3435350"/>
          </a:xfrm>
          <a:ln cap="flat"/>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r>
              <a:rPr lang="en-US" altLang="en-US" b="1" dirty="0"/>
              <a:t>1926.501(a)</a:t>
            </a:r>
            <a:r>
              <a:rPr lang="en-US" altLang="en-US" dirty="0"/>
              <a:t> </a:t>
            </a:r>
          </a:p>
          <a:p>
            <a:pPr eaLnBrk="1" hangingPunct="1"/>
            <a:r>
              <a:rPr lang="en-US" altLang="en-US" dirty="0"/>
              <a:t>"General."</a:t>
            </a:r>
            <a:endParaRPr lang="en-US" altLang="en-US" b="1" dirty="0"/>
          </a:p>
          <a:p>
            <a:pPr eaLnBrk="1" hangingPunct="1"/>
            <a:r>
              <a:rPr lang="en-US" altLang="en-US" b="1" dirty="0"/>
              <a:t>1926.501(a)(1)</a:t>
            </a:r>
            <a:r>
              <a:rPr lang="en-US" altLang="en-US" dirty="0"/>
              <a:t> </a:t>
            </a:r>
          </a:p>
          <a:p>
            <a:pPr eaLnBrk="1" hangingPunct="1"/>
            <a:r>
              <a:rPr lang="en-US" altLang="en-US" dirty="0"/>
              <a:t>This section sets forth requirements for employers to provide fall protection systems. All fall protection required by this section shall conform to the criteria set forth in 1926.502 of this subpart.</a:t>
            </a:r>
            <a:endParaRPr lang="en-US" altLang="en-US" b="1" dirty="0">
              <a:hlinkClick r:id="" action="ppaction://noaction"/>
            </a:endParaRPr>
          </a:p>
          <a:p>
            <a:pPr eaLnBrk="1" hangingPunct="1"/>
            <a:endParaRPr lang="en-US" altLang="en-US" b="1" dirty="0">
              <a:hlinkClick r:id="" action="ppaction://noaction"/>
            </a:endParaRPr>
          </a:p>
          <a:p>
            <a:pPr eaLnBrk="1" hangingPunct="1"/>
            <a:r>
              <a:rPr lang="en-US" altLang="en-US" b="1" dirty="0">
                <a:hlinkClick r:id="" action="ppaction://noaction"/>
              </a:rPr>
              <a:t>1926.501(a)(2)</a:t>
            </a:r>
            <a:r>
              <a:rPr lang="en-US" altLang="en-US" dirty="0"/>
              <a:t> </a:t>
            </a:r>
          </a:p>
          <a:p>
            <a:pPr eaLnBrk="1" hangingPunct="1"/>
            <a:r>
              <a:rPr lang="en-US" altLang="en-US" dirty="0"/>
              <a:t>The employer shall determine if the walking/working surfaces on which its employees are to work have the strength and structural integrity to support employees safely. Employees shall be allowed to work on those surfaces only when the surfaces have the requisite strength and structural integrity. </a:t>
            </a:r>
          </a:p>
          <a:p>
            <a:pPr eaLnBrk="1" hangingPunct="1"/>
            <a:endParaRPr lang="en-US" altLang="en-US" dirty="0"/>
          </a:p>
          <a:p>
            <a:pPr eaLnBrk="1" hangingPunct="1"/>
            <a:r>
              <a:rPr lang="en-US" altLang="en-US" dirty="0"/>
              <a:t>NOTE:  The standard reference number is at the top right hand corner of many slides in this presentation.  This is a quick reference for you to go directly to that number in the construction industry standards book.</a:t>
            </a:r>
          </a:p>
          <a:p>
            <a:pPr eaLnBrk="1" hangingPunct="1"/>
            <a:endParaRPr lang="en-US" altLang="en-US" dirty="0"/>
          </a:p>
          <a:p>
            <a:pPr eaLnBrk="1" hangingPunct="1"/>
            <a:r>
              <a:rPr lang="en-US" altLang="en-US" dirty="0"/>
              <a:t>As we saw in our previous slide, the duty to have fall protection in construction begins at the 6 foot level.</a:t>
            </a:r>
          </a:p>
          <a:p>
            <a:pPr eaLnBrk="1" hangingPunct="1"/>
            <a:endParaRPr lang="en-US" altLang="en-US" dirty="0"/>
          </a:p>
          <a:p>
            <a:pPr eaLnBrk="1" hangingPunct="1"/>
            <a:r>
              <a:rPr lang="en-US" altLang="en-US" dirty="0"/>
              <a:t>Walking/working surfaces must be inspected before work begins and they must be strong enough to support the weight of the employees and equipment that they are using.</a:t>
            </a:r>
          </a:p>
          <a:p>
            <a:pPr eaLnBrk="1" hangingPunct="1"/>
            <a:endParaRPr lang="en-US" altLang="en-US" dirty="0"/>
          </a:p>
        </p:txBody>
      </p:sp>
    </p:spTree>
    <p:extLst>
      <p:ext uri="{BB962C8B-B14F-4D97-AF65-F5344CB8AC3E}">
        <p14:creationId xmlns:p14="http://schemas.microsoft.com/office/powerpoint/2010/main" val="206628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NCDOL Photo Library Closed Case File #318236239</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14</a:t>
            </a:fld>
            <a:endParaRPr lang="en-US" altLang="en-US" dirty="0"/>
          </a:p>
        </p:txBody>
      </p:sp>
    </p:spTree>
    <p:extLst>
      <p:ext uri="{BB962C8B-B14F-4D97-AF65-F5344CB8AC3E}">
        <p14:creationId xmlns:p14="http://schemas.microsoft.com/office/powerpoint/2010/main" val="420629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B8AF7F7D-5997-42C4-B9D5-C56F5CEA8A77}"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797" rtl="0" eaLnBrk="0" fontAlgn="base" latinLnBrk="0" hangingPunct="0">
                <a:lnSpc>
                  <a:spcPct val="100000"/>
                </a:lnSpc>
                <a:spcBef>
                  <a:spcPct val="0"/>
                </a:spcBef>
                <a:spcAft>
                  <a:spcPct val="0"/>
                </a:spcAft>
                <a:buClrTx/>
                <a:buSzTx/>
                <a:buFontTx/>
                <a:buNone/>
                <a:tabLst/>
                <a:defRPr/>
              </a:pPr>
              <a:t>15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NCDOL Photo</a:t>
            </a:r>
            <a:r>
              <a:rPr lang="en-US" b="1" baseline="0" dirty="0"/>
              <a:t> Library: Closed Case file #317355600</a:t>
            </a:r>
          </a:p>
          <a:p>
            <a:endParaRPr lang="en-US" baseline="0" dirty="0"/>
          </a:p>
          <a:p>
            <a:r>
              <a:rPr lang="en-US" sz="1000" b="1" i="0" u="sng" kern="1200" dirty="0">
                <a:solidFill>
                  <a:schemeClr val="tx1"/>
                </a:solidFill>
                <a:effectLst/>
                <a:latin typeface="Arial" charset="0"/>
                <a:ea typeface="+mn-ea"/>
                <a:cs typeface="+mn-cs"/>
                <a:hlinkClick r:id="rId3"/>
              </a:rPr>
              <a:t>1910.178(l)(1)</a:t>
            </a:r>
            <a:endParaRPr lang="en-US" sz="1000" b="0" i="0" kern="1200" dirty="0">
              <a:solidFill>
                <a:schemeClr val="tx1"/>
              </a:solidFill>
              <a:effectLst/>
              <a:latin typeface="Arial" charset="0"/>
              <a:ea typeface="+mn-ea"/>
              <a:cs typeface="+mn-cs"/>
            </a:endParaRPr>
          </a:p>
          <a:p>
            <a:r>
              <a:rPr lang="en-US" sz="1000" b="0" i="1" kern="1200" dirty="0">
                <a:solidFill>
                  <a:schemeClr val="tx1"/>
                </a:solidFill>
                <a:effectLst/>
                <a:latin typeface="Arial" charset="0"/>
                <a:ea typeface="+mn-ea"/>
                <a:cs typeface="+mn-cs"/>
              </a:rPr>
              <a:t>Safe operation</a:t>
            </a:r>
            <a:r>
              <a:rPr lang="en-US" sz="1000" b="0" i="0" kern="1200" dirty="0">
                <a:solidFill>
                  <a:schemeClr val="tx1"/>
                </a:solidFill>
                <a:effectLst/>
                <a:latin typeface="Arial" charset="0"/>
                <a:ea typeface="+mn-ea"/>
                <a:cs typeface="+mn-cs"/>
              </a:rPr>
              <a:t>.</a:t>
            </a:r>
          </a:p>
          <a:p>
            <a:r>
              <a:rPr lang="en-US" sz="1000" b="1" i="0" u="sng" kern="1200" dirty="0">
                <a:solidFill>
                  <a:schemeClr val="tx1"/>
                </a:solidFill>
                <a:effectLst/>
                <a:latin typeface="Arial" charset="0"/>
                <a:ea typeface="+mn-ea"/>
                <a:cs typeface="+mn-cs"/>
                <a:hlinkClick r:id="rId4"/>
              </a:rPr>
              <a:t>1910.178(l)(1)(i)</a:t>
            </a:r>
            <a:endParaRPr lang="en-US" sz="1000" b="0" i="0" kern="1200" dirty="0">
              <a:solidFill>
                <a:schemeClr val="tx1"/>
              </a:solidFill>
              <a:effectLst/>
              <a:latin typeface="Arial" charset="0"/>
              <a:ea typeface="+mn-ea"/>
              <a:cs typeface="+mn-cs"/>
            </a:endParaRPr>
          </a:p>
          <a:p>
            <a:r>
              <a:rPr lang="en-US" sz="1000" b="0" i="0" kern="1200" dirty="0">
                <a:solidFill>
                  <a:schemeClr val="tx1"/>
                </a:solidFill>
                <a:effectLst/>
                <a:latin typeface="Arial" charset="0"/>
                <a:ea typeface="+mn-ea"/>
                <a:cs typeface="+mn-cs"/>
              </a:rPr>
              <a:t>The employer shall ensure that each powered industrial truck operator is competent to operate a powered industrial truck safely, as demonstrated by the successful completion of the training and evaluation specified in this paragraph (l).</a:t>
            </a:r>
          </a:p>
          <a:p>
            <a:r>
              <a:rPr lang="en-US" sz="1000" b="1" i="0" kern="1200" dirty="0">
                <a:solidFill>
                  <a:schemeClr val="tx1"/>
                </a:solidFill>
                <a:effectLst/>
                <a:latin typeface="Arial" charset="0"/>
                <a:ea typeface="+mn-ea"/>
                <a:cs typeface="+mn-cs"/>
              </a:rPr>
              <a:t>1910.178(l)(1)(ii)</a:t>
            </a:r>
            <a:endParaRPr lang="en-US" sz="1000" b="0" i="0" kern="1200" dirty="0">
              <a:solidFill>
                <a:schemeClr val="tx1"/>
              </a:solidFill>
              <a:effectLst/>
              <a:latin typeface="Arial" charset="0"/>
              <a:ea typeface="+mn-ea"/>
              <a:cs typeface="+mn-cs"/>
            </a:endParaRPr>
          </a:p>
          <a:p>
            <a:r>
              <a:rPr lang="en-US" sz="1000" b="0" i="0" kern="1200" dirty="0">
                <a:solidFill>
                  <a:schemeClr val="tx1"/>
                </a:solidFill>
                <a:effectLst/>
                <a:latin typeface="Arial" charset="0"/>
                <a:ea typeface="+mn-ea"/>
                <a:cs typeface="+mn-cs"/>
              </a:rPr>
              <a:t>Prior to permitting an employee to operate a powered industrial truck (except for training purposes), the employer shall ensure that each operator has successfully completed the training required by this paragraph (l), except as permitted by paragraph (l)(5).</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3664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4DA60301-25CE-4C22-9415-AB4F8906F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C6D0304-C775-41A7-A1EE-4792280E32FE}" type="slidenum">
              <a:rPr lang="en-US" altLang="en-US" smtClean="0">
                <a:latin typeface="Times New Roman" panose="02020603050405020304" pitchFamily="18" charset="0"/>
              </a:rPr>
              <a:pPr>
                <a:spcBef>
                  <a:spcPct val="0"/>
                </a:spcBef>
              </a:pPr>
              <a:t>16</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44559A07-9991-4183-BF66-FC3F8752E8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E00DDD9-E67F-4CFD-9CCF-EC412C5F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57772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F22612A-2646-41EF-BF54-1B173635AF17}"/>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AEF1547-F71C-4245-9C83-050CF95EB672}"/>
              </a:ext>
            </a:extLst>
          </p:cNvPr>
          <p:cNvSpPr>
            <a:spLocks noGrp="1" noChangeArrowheads="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880" eaLnBrk="1" hangingPunct="1"/>
            <a:r>
              <a:rPr lang="en-US" altLang="en-US" sz="800" b="1" dirty="0">
                <a:latin typeface="Arial" panose="020B0604020202020204" pitchFamily="34" charset="0"/>
              </a:rPr>
              <a:t>NCDOL Photo Library: Photo taken by NCDOL Employee Robert O’Neal – Southeast Industrial Equipment</a:t>
            </a:r>
            <a:r>
              <a:rPr lang="en-US" altLang="en-US" sz="800" b="1" dirty="0">
                <a:latin typeface="Arial" panose="020B0604020202020204" pitchFamily="34" charset="0"/>
                <a:cs typeface="Arial" panose="020B0604020202020204" pitchFamily="34" charset="0"/>
              </a:rPr>
              <a:t>, Permission Letter Obtained – 9/22/2016 - Photo identifies a forklift carriage being suspended in the air while work was being performed on it. </a:t>
            </a:r>
            <a:r>
              <a:rPr lang="en-US" altLang="en-US" sz="800" b="0" dirty="0">
                <a:latin typeface="Arial" panose="020B0604020202020204" pitchFamily="34" charset="0"/>
                <a:cs typeface="Arial" panose="020B0604020202020204" pitchFamily="34" charset="0"/>
              </a:rPr>
              <a:t>This was staged to identify hazards whenever this type of work is being preformed.</a:t>
            </a:r>
          </a:p>
          <a:p>
            <a:pPr defTabSz="898880" eaLnBrk="1" hangingPunct="1"/>
            <a:endParaRPr lang="en-US" altLang="en-US" sz="800" b="0" dirty="0">
              <a:latin typeface="Arial" panose="020B0604020202020204" pitchFamily="34" charset="0"/>
              <a:cs typeface="Arial" panose="020B0604020202020204" pitchFamily="34" charset="0"/>
            </a:endParaRPr>
          </a:p>
          <a:p>
            <a:pPr defTabSz="898880" eaLnBrk="1" hangingPunct="1"/>
            <a:r>
              <a:rPr lang="en-US" altLang="en-US" sz="800" b="0" dirty="0">
                <a:latin typeface="Arial" panose="020B0604020202020204" pitchFamily="34" charset="0"/>
                <a:cs typeface="Arial" panose="020B0604020202020204" pitchFamily="34" charset="0"/>
              </a:rPr>
              <a:t>Ask the class: </a:t>
            </a:r>
            <a:r>
              <a:rPr lang="en-US" altLang="en-US" sz="800" b="1" dirty="0">
                <a:latin typeface="Arial" panose="020B0604020202020204" pitchFamily="34" charset="0"/>
                <a:cs typeface="Arial" panose="020B0604020202020204" pitchFamily="34" charset="0"/>
              </a:rPr>
              <a:t>What are the hazards? </a:t>
            </a:r>
            <a:r>
              <a:rPr lang="en-US" altLang="en-US" sz="800" b="0" dirty="0">
                <a:latin typeface="Arial" panose="020B0604020202020204" pitchFamily="34" charset="0"/>
                <a:cs typeface="Arial" panose="020B0604020202020204" pitchFamily="34" charset="0"/>
              </a:rPr>
              <a:t>Struck-by hazard!</a:t>
            </a:r>
          </a:p>
          <a:p>
            <a:pPr defTabSz="898880" eaLnBrk="1" hangingPunct="1"/>
            <a:r>
              <a:rPr lang="en-US" altLang="en-US" sz="800" b="0" dirty="0">
                <a:latin typeface="Arial" panose="020B0604020202020204" pitchFamily="34" charset="0"/>
                <a:cs typeface="Arial" panose="020B0604020202020204" pitchFamily="34" charset="0"/>
              </a:rPr>
              <a:t>Carriage can fall striking an employee. The overhead crane should have been used to support the carriage while work was being preformed. </a:t>
            </a:r>
          </a:p>
          <a:p>
            <a:pPr defTabSz="898880" eaLnBrk="1" hangingPunct="1"/>
            <a:endParaRPr lang="en-US" altLang="en-US" sz="800" b="0" dirty="0">
              <a:latin typeface="Arial" panose="020B0604020202020204" pitchFamily="34" charset="0"/>
              <a:cs typeface="Arial" panose="020B0604020202020204" pitchFamily="34" charset="0"/>
            </a:endParaRPr>
          </a:p>
          <a:p>
            <a:pPr marL="0" marR="0" lvl="0" indent="0" algn="l" defTabSz="898880" rtl="0" eaLnBrk="1" fontAlgn="base" latinLnBrk="0" hangingPunct="1">
              <a:lnSpc>
                <a:spcPct val="100000"/>
              </a:lnSpc>
              <a:spcBef>
                <a:spcPct val="30000"/>
              </a:spcBef>
              <a:spcAft>
                <a:spcPct val="0"/>
              </a:spcAft>
              <a:buClrTx/>
              <a:buSzTx/>
              <a:buFontTx/>
              <a:buNone/>
              <a:tabLst/>
              <a:defRPr/>
            </a:pPr>
            <a:r>
              <a:rPr lang="en-US" b="0" i="0" u="sng" dirty="0">
                <a:solidFill>
                  <a:srgbClr val="0071BC"/>
                </a:solidFill>
                <a:effectLst/>
                <a:latin typeface="Source Sans Pro" panose="020B0503030403020204" pitchFamily="34" charset="0"/>
                <a:hlinkClick r:id="rId3"/>
              </a:rPr>
              <a:t>1910.178(m)(2)</a:t>
            </a:r>
            <a:r>
              <a:rPr lang="en-US" b="0" i="0" u="sng" dirty="0">
                <a:solidFill>
                  <a:srgbClr val="0071BC"/>
                </a:solidFill>
                <a:effectLst/>
                <a:latin typeface="Source Sans Pro" panose="020B0503030403020204" pitchFamily="34" charset="0"/>
              </a:rPr>
              <a:t> </a:t>
            </a:r>
            <a:r>
              <a:rPr lang="en-US" b="0" i="0" dirty="0">
                <a:solidFill>
                  <a:srgbClr val="212121"/>
                </a:solidFill>
                <a:effectLst/>
                <a:latin typeface="Source Sans Pro" panose="020B0503030403020204" pitchFamily="34" charset="0"/>
              </a:rPr>
              <a:t>No person shall be allowed to stand or pass under the elevated portion of any truck, whether loaded or empty.</a:t>
            </a:r>
          </a:p>
          <a:p>
            <a:pPr marL="0" marR="0" lvl="0" indent="0" algn="l" defTabSz="898880" rtl="0" eaLnBrk="1" fontAlgn="base" latinLnBrk="0" hangingPunct="1">
              <a:lnSpc>
                <a:spcPct val="100000"/>
              </a:lnSpc>
              <a:spcBef>
                <a:spcPct val="30000"/>
              </a:spcBef>
              <a:spcAft>
                <a:spcPct val="0"/>
              </a:spcAft>
              <a:buClrTx/>
              <a:buSzTx/>
              <a:buFontTx/>
              <a:buNone/>
              <a:tabLst/>
              <a:defRPr/>
            </a:pPr>
            <a:endParaRPr lang="en-US" b="0" i="0" dirty="0">
              <a:solidFill>
                <a:srgbClr val="212121"/>
              </a:solidFill>
              <a:effectLst/>
              <a:latin typeface="Source Sans Pro" panose="020B0503030403020204" pitchFamily="34" charset="0"/>
            </a:endParaRPr>
          </a:p>
          <a:p>
            <a:pPr algn="l"/>
            <a:r>
              <a:rPr lang="en-US" b="0" i="0" dirty="0">
                <a:solidFill>
                  <a:srgbClr val="212121"/>
                </a:solidFill>
                <a:effectLst/>
                <a:latin typeface="Source Sans Pro" panose="020B0503030403020204" pitchFamily="34" charset="0"/>
              </a:rPr>
              <a:t>1910.178(m)(5)(i)When a powered industrial truck is left unattended, load engaging means shall be fully lowered, controls shall be neutralized, power shall be shut off, and brakes set. Wheels shall be blocked if the truck is parked on an incline.</a:t>
            </a:r>
          </a:p>
          <a:p>
            <a:pPr algn="l"/>
            <a:endParaRPr lang="en-US" b="0" i="0" dirty="0">
              <a:solidFill>
                <a:srgbClr val="212121"/>
              </a:solidFill>
              <a:effectLst/>
              <a:latin typeface="Source Sans Pro" panose="020B0503030403020204" pitchFamily="34" charset="0"/>
            </a:endParaRPr>
          </a:p>
          <a:p>
            <a:pPr algn="l"/>
            <a:r>
              <a:rPr lang="en-US" b="0" i="0" u="sng" dirty="0">
                <a:solidFill>
                  <a:srgbClr val="0071BC"/>
                </a:solidFill>
                <a:effectLst/>
                <a:latin typeface="Source Sans Pro" panose="020B0503030403020204" pitchFamily="34" charset="0"/>
                <a:hlinkClick r:id="rId4"/>
              </a:rPr>
              <a:t>1910.178(m)(5)(ii)</a:t>
            </a:r>
            <a:r>
              <a:rPr lang="en-US" b="0" i="0" dirty="0">
                <a:solidFill>
                  <a:srgbClr val="212121"/>
                </a:solidFill>
                <a:effectLst/>
                <a:latin typeface="Source Sans Pro" panose="020B0503030403020204" pitchFamily="34" charset="0"/>
              </a:rPr>
              <a:t>A powered industrial truck is unattended when the operator is 25 ft. or more away from the vehicle which remains in his view, or whenever the operator leaves the vehicle and it is not in his </a:t>
            </a:r>
            <a:r>
              <a:rPr lang="en-US" b="0" i="0">
                <a:solidFill>
                  <a:srgbClr val="212121"/>
                </a:solidFill>
                <a:effectLst/>
                <a:latin typeface="Source Sans Pro" panose="020B0503030403020204" pitchFamily="34" charset="0"/>
              </a:rPr>
              <a:t>view.</a:t>
            </a:r>
          </a:p>
          <a:p>
            <a:pPr algn="l"/>
            <a:endParaRPr lang="en-US" b="0" i="0" dirty="0">
              <a:solidFill>
                <a:srgbClr val="212121"/>
              </a:solidFill>
              <a:effectLst/>
              <a:latin typeface="Source Sans Pro" panose="020B0503030403020204" pitchFamily="34" charset="0"/>
            </a:endParaRPr>
          </a:p>
          <a:p>
            <a:pPr algn="l"/>
            <a:r>
              <a:rPr lang="en-US" b="0" i="0" u="sng" dirty="0">
                <a:solidFill>
                  <a:srgbClr val="0071BC"/>
                </a:solidFill>
                <a:effectLst/>
                <a:latin typeface="Source Sans Pro" panose="020B0503030403020204" pitchFamily="34" charset="0"/>
                <a:hlinkClick r:id="rId5"/>
              </a:rPr>
              <a:t>1910.178(m)(5)(iii)</a:t>
            </a:r>
            <a:r>
              <a:rPr lang="en-US" b="0" i="0" dirty="0">
                <a:solidFill>
                  <a:srgbClr val="212121"/>
                </a:solidFill>
                <a:effectLst/>
                <a:latin typeface="Source Sans Pro" panose="020B0503030403020204" pitchFamily="34" charset="0"/>
              </a:rPr>
              <a:t>When the operator of an industrial truck is dismounted and within 25 ft. of the truck still in his view, the load engaging means shall be fully lowered, controls neutralized, and the brakes set to prevent movement.</a:t>
            </a:r>
          </a:p>
          <a:p>
            <a:pPr marL="0" marR="0" lvl="0" indent="0" algn="l" defTabSz="898880" rtl="0" eaLnBrk="1" fontAlgn="base" latinLnBrk="0" hangingPunct="1">
              <a:lnSpc>
                <a:spcPct val="100000"/>
              </a:lnSpc>
              <a:spcBef>
                <a:spcPct val="30000"/>
              </a:spcBef>
              <a:spcAft>
                <a:spcPct val="0"/>
              </a:spcAft>
              <a:buClrTx/>
              <a:buSzTx/>
              <a:buFontTx/>
              <a:buNone/>
              <a:tabLst/>
              <a:defRPr/>
            </a:pPr>
            <a:endParaRPr lang="en-US" b="0" i="0" dirty="0">
              <a:solidFill>
                <a:srgbClr val="212121"/>
              </a:solidFill>
              <a:effectLst/>
              <a:latin typeface="Source Sans Pro" panose="020B0503030403020204" pitchFamily="34" charset="0"/>
            </a:endParaRPr>
          </a:p>
          <a:p>
            <a:pPr defTabSz="898880" eaLnBrk="1" hangingPunct="1"/>
            <a:endParaRPr lang="en-US" altLang="en-US" b="0"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60C7F761-B984-40D4-8A3C-0B930DA22A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820A53AF-69C9-44C3-B7C8-1F5D3F60D86E}" type="slidenum">
              <a:rPr lang="en-US" altLang="en-US" sz="1000" u="none"/>
              <a:pPr/>
              <a:t>17</a:t>
            </a:fld>
            <a:endParaRPr lang="en-US" altLang="en-US" sz="1000" u="non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rgbClr val="000000"/>
                </a:solidFill>
                <a:effectLst/>
                <a:latin typeface="Arial" panose="020B0604020202020204" pitchFamily="34" charset="0"/>
                <a:ea typeface="Calibri" panose="020F0502020204030204" pitchFamily="34" charset="0"/>
              </a:rPr>
              <a:t>NCDOL Photo Library Closed Case File #318198587</a:t>
            </a:r>
          </a:p>
          <a:p>
            <a:endParaRPr lang="en-US" sz="1000" b="1" dirty="0">
              <a:solidFill>
                <a:srgbClr val="000000"/>
              </a:solidFill>
              <a:effectLst/>
              <a:latin typeface="Arial" panose="020B0604020202020204" pitchFamily="34" charset="0"/>
              <a:ea typeface="Calibri" panose="020F0502020204030204" pitchFamily="34" charset="0"/>
            </a:endParaRPr>
          </a:p>
          <a:p>
            <a:r>
              <a:rPr lang="en-US" sz="1000" b="1" dirty="0">
                <a:solidFill>
                  <a:srgbClr val="000000"/>
                </a:solidFill>
                <a:effectLst/>
                <a:latin typeface="Arial" panose="020B0604020202020204" pitchFamily="34" charset="0"/>
                <a:ea typeface="Calibri" panose="020F0502020204030204" pitchFamily="34" charset="0"/>
              </a:rPr>
              <a:t>Upper circled area – (violation 02 004) – Pinspotter at a bowling alley, Strain relief was not provided to the flexible cord on the machines 110VAC back end (pit) motor.</a:t>
            </a:r>
          </a:p>
          <a:p>
            <a:r>
              <a:rPr lang="en-US" sz="1000" b="1" dirty="0">
                <a:solidFill>
                  <a:srgbClr val="000000"/>
                </a:solidFill>
                <a:effectLst/>
                <a:latin typeface="Arial" panose="020B0604020202020204" pitchFamily="34" charset="0"/>
                <a:ea typeface="Calibri" panose="020F0502020204030204" pitchFamily="34" charset="0"/>
              </a:rPr>
              <a:t>	</a:t>
            </a:r>
            <a:r>
              <a:rPr lang="en-US" sz="1000" b="1" i="1" u="sng" dirty="0">
                <a:solidFill>
                  <a:srgbClr val="000000"/>
                </a:solidFill>
                <a:effectLst/>
                <a:latin typeface="Arial" panose="020B0604020202020204" pitchFamily="34" charset="0"/>
                <a:ea typeface="Calibri" panose="020F0502020204030204" pitchFamily="34" charset="0"/>
              </a:rPr>
              <a:t>1910.305(g)(2)(iii): </a:t>
            </a:r>
            <a:r>
              <a:rPr lang="en-US" sz="1000" b="1" dirty="0">
                <a:solidFill>
                  <a:srgbClr val="000000"/>
                </a:solidFill>
                <a:effectLst/>
                <a:latin typeface="Arial" panose="020B0604020202020204" pitchFamily="34" charset="0"/>
                <a:ea typeface="Calibri" panose="020F0502020204030204" pitchFamily="34" charset="0"/>
              </a:rPr>
              <a:t>Flexible cords and cables were not connected to devices and fittings so that strain relief was 	provided that would prevent pull from being directly transmitted to joints or terminal screws</a:t>
            </a:r>
          </a:p>
          <a:p>
            <a:endParaRPr lang="en-US" sz="1000" b="1" dirty="0">
              <a:solidFill>
                <a:srgbClr val="000000"/>
              </a:solidFill>
              <a:effectLst/>
              <a:latin typeface="Arial" panose="020B0604020202020204" pitchFamily="34" charset="0"/>
              <a:ea typeface="Calibri" panose="020F0502020204030204" pitchFamily="34" charset="0"/>
            </a:endParaRPr>
          </a:p>
          <a:p>
            <a:r>
              <a:rPr lang="en-US" sz="1000" b="1" dirty="0">
                <a:solidFill>
                  <a:srgbClr val="000000"/>
                </a:solidFill>
                <a:effectLst/>
                <a:latin typeface="Arial" panose="020B0604020202020204" pitchFamily="34" charset="0"/>
                <a:ea typeface="Calibri" panose="020F0502020204030204" pitchFamily="34" charset="0"/>
              </a:rPr>
              <a:t>Lower Rt – (Violation 02 003) – This is a Pinspotter, the 120-volt electrical receptacle is missing the faceplate, exposing the internal electrical wiring. </a:t>
            </a:r>
          </a:p>
          <a:p>
            <a:r>
              <a:rPr lang="en-US" sz="1000" b="1" dirty="0">
                <a:solidFill>
                  <a:srgbClr val="000000"/>
                </a:solidFill>
                <a:effectLst/>
                <a:latin typeface="Arial" panose="020B0604020202020204" pitchFamily="34" charset="0"/>
                <a:ea typeface="Calibri" panose="020F0502020204030204" pitchFamily="34" charset="0"/>
              </a:rPr>
              <a:t>	</a:t>
            </a:r>
            <a:r>
              <a:rPr lang="en-US" sz="1000" b="1" i="1" u="sng" dirty="0">
                <a:solidFill>
                  <a:srgbClr val="000000"/>
                </a:solidFill>
                <a:effectLst/>
                <a:latin typeface="Arial" panose="020B0604020202020204" pitchFamily="34" charset="0"/>
                <a:ea typeface="Calibri" panose="020F0502020204030204" pitchFamily="34" charset="0"/>
              </a:rPr>
              <a:t>1910.305(b)(2)(i): </a:t>
            </a:r>
            <a:r>
              <a:rPr lang="en-US" sz="1000" b="1" dirty="0">
                <a:solidFill>
                  <a:srgbClr val="000000"/>
                </a:solidFill>
                <a:effectLst/>
                <a:latin typeface="Arial" panose="020B0604020202020204" pitchFamily="34" charset="0"/>
                <a:ea typeface="Calibri" panose="020F0502020204030204" pitchFamily="34" charset="0"/>
              </a:rPr>
              <a:t>Pull boxes, junction boxes, and fittings were not provided with covers identified for the purpose.</a:t>
            </a:r>
          </a:p>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18</a:t>
            </a:fld>
            <a:endParaRPr lang="en-US" altLang="en-US" dirty="0"/>
          </a:p>
        </p:txBody>
      </p:sp>
    </p:spTree>
    <p:extLst>
      <p:ext uri="{BB962C8B-B14F-4D97-AF65-F5344CB8AC3E}">
        <p14:creationId xmlns:p14="http://schemas.microsoft.com/office/powerpoint/2010/main" val="4271527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NCDOL Photo Library Closed Case File #318163383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Photo – (Violation 01 002) Haines 3-way distribution conveyor, where the drive ends of the #DB1 and #DB3 belts were not guarded, exposing employees to ingoing pinch point hazards between the belts and conveyor frames.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r>
              <a:rPr lang="en-US" i="1" u="sng" dirty="0"/>
              <a:t>1910.212(a)(1): </a:t>
            </a:r>
            <a:r>
              <a:rPr lang="en-US" dirty="0"/>
              <a:t>One or more methods of machine guarding was not provided to protect the operator and other employees in the 	machine area from hazards such as those created by point of operation, ingoing nip points, rotating parts, flying chips and sparks:</a:t>
            </a:r>
          </a:p>
          <a:p>
            <a:r>
              <a:rPr lang="en-US" dirty="0"/>
              <a:t> </a:t>
            </a:r>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19</a:t>
            </a:fld>
            <a:endParaRPr lang="en-US" altLang="en-US" dirty="0"/>
          </a:p>
        </p:txBody>
      </p:sp>
    </p:spTree>
    <p:extLst>
      <p:ext uri="{BB962C8B-B14F-4D97-AF65-F5344CB8AC3E}">
        <p14:creationId xmlns:p14="http://schemas.microsoft.com/office/powerpoint/2010/main" val="345237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1AF4EE20-8D73-4EF0-B16B-72B245B86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057040B-D83B-4F31-B246-7C2D4BB69DDC}" type="slidenum">
              <a:rPr lang="en-US" altLang="en-US" smtClean="0">
                <a:latin typeface="Times New Roman" panose="02020603050405020304" pitchFamily="18" charset="0"/>
              </a:rPr>
              <a:pPr>
                <a:spcBef>
                  <a:spcPct val="0"/>
                </a:spcBef>
              </a:pPr>
              <a:t>2</a:t>
            </a:fld>
            <a:endParaRPr lang="en-US" altLang="en-US" dirty="0">
              <a:latin typeface="Times New Roman" panose="02020603050405020304" pitchFamily="18" charset="0"/>
            </a:endParaRPr>
          </a:p>
        </p:txBody>
      </p:sp>
      <p:sp>
        <p:nvSpPr>
          <p:cNvPr id="8195" name="Rectangle 2">
            <a:extLst>
              <a:ext uri="{FF2B5EF4-FFF2-40B4-BE49-F238E27FC236}">
                <a16:creationId xmlns:a16="http://schemas.microsoft.com/office/drawing/2014/main" id="{B275803B-0976-4E2E-ACA9-FA761977618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2380DC1-1635-4F1E-A441-6BE29830DFCB}"/>
              </a:ext>
            </a:extLst>
          </p:cNvPr>
          <p:cNvSpPr>
            <a:spLocks noGrp="1" noChangeArrowheads="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4F3A0B4-030F-4DB3-A8F9-72AFA840CDA2}" type="slidenum">
              <a:rPr lang="en-US" altLang="en-US" sz="1000">
                <a:latin typeface="Times New Roman" panose="02020603050405020304" pitchFamily="18" charset="0"/>
              </a:rPr>
              <a:pPr/>
              <a:t>20</a:t>
            </a:fld>
            <a:endParaRPr lang="en-US" altLang="en-US" sz="1000">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1154459" y="4332133"/>
            <a:ext cx="4525794"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b="1" dirty="0">
                <a:latin typeface="Arial" panose="020B0604020202020204" pitchFamily="34" charset="0"/>
              </a:rPr>
              <a:t>NCDOL Photo Library Closed Case File# 316782911</a:t>
            </a:r>
          </a:p>
          <a:p>
            <a:pPr eaLnBrk="1" hangingPunct="1"/>
            <a:endParaRPr lang="en-US" altLang="en-US" sz="800" dirty="0">
              <a:latin typeface="Arial" panose="020B0604020202020204" pitchFamily="34" charset="0"/>
            </a:endParaRPr>
          </a:p>
          <a:p>
            <a:pPr eaLnBrk="1" hangingPunct="1"/>
            <a:r>
              <a:rPr lang="en-US" altLang="en-US" sz="800" b="1" dirty="0"/>
              <a:t>Mechanical Power-Transmission Apparatus 1910.219(f)(1) </a:t>
            </a:r>
          </a:p>
          <a:p>
            <a:pPr eaLnBrk="1" hangingPunct="1"/>
            <a:r>
              <a:rPr lang="en-US" altLang="en-US" sz="800" b="1" dirty="0">
                <a:latin typeface="Arial" panose="020B0604020202020204" pitchFamily="34" charset="0"/>
              </a:rPr>
              <a:t>Anyone working around stationary equipment should be able to identify potential </a:t>
            </a:r>
            <a:r>
              <a:rPr lang="en-US" altLang="en-US" sz="800" b="1" u="sng" dirty="0">
                <a:latin typeface="Arial" panose="020B0604020202020204" pitchFamily="34" charset="0"/>
              </a:rPr>
              <a:t>amputation</a:t>
            </a:r>
            <a:r>
              <a:rPr lang="en-US" altLang="en-US" sz="800" b="1" dirty="0">
                <a:latin typeface="Arial" panose="020B0604020202020204" pitchFamily="34" charset="0"/>
              </a:rPr>
              <a:t> hazards. </a:t>
            </a:r>
            <a:r>
              <a:rPr lang="en-US" altLang="en-US" sz="800" dirty="0">
                <a:latin typeface="Arial" panose="020B0604020202020204" pitchFamily="34" charset="0"/>
              </a:rPr>
              <a:t>Understanding the mechanical components of machinery, the mechanical motion that occurs at or near these components, and specific worker activities performed in conjunction with machinery operation will help workers avoid injury.</a:t>
            </a:r>
            <a:br>
              <a:rPr lang="en-US" altLang="en-US" sz="800" dirty="0">
                <a:latin typeface="Arial" panose="020B0604020202020204" pitchFamily="34" charset="0"/>
              </a:rPr>
            </a:br>
            <a:endParaRPr lang="en-US" altLang="en-US" sz="800" dirty="0">
              <a:latin typeface="Arial" panose="020B0604020202020204" pitchFamily="34" charset="0"/>
            </a:endParaRPr>
          </a:p>
          <a:p>
            <a:pPr eaLnBrk="1" hangingPunct="1"/>
            <a:r>
              <a:rPr lang="en-US" altLang="en-US" sz="800" b="1" dirty="0">
                <a:latin typeface="Arial" panose="020B0604020202020204" pitchFamily="34" charset="0"/>
              </a:rPr>
              <a:t>In-Running Nip Points</a:t>
            </a:r>
            <a:r>
              <a:rPr lang="en-US" altLang="en-US" sz="800" dirty="0">
                <a:latin typeface="Arial" panose="020B0604020202020204" pitchFamily="34" charset="0"/>
              </a:rPr>
              <a:t>, also known as “pinch points,” develop when two parts move together and at least one moves in rotary or circular motion. In-running nip points occur whenever machine parts move toward each other or when one part moves past a stationary object.</a:t>
            </a:r>
            <a:br>
              <a:rPr lang="en-US" altLang="en-US" sz="800" dirty="0">
                <a:latin typeface="Arial" panose="020B0604020202020204" pitchFamily="34" charset="0"/>
              </a:rPr>
            </a:br>
            <a:br>
              <a:rPr lang="en-US" altLang="en-US" sz="800" dirty="0">
                <a:latin typeface="Arial" panose="020B0604020202020204" pitchFamily="34" charset="0"/>
              </a:rPr>
            </a:br>
            <a:r>
              <a:rPr lang="en-US" altLang="en-US" sz="800" dirty="0">
                <a:latin typeface="Arial" panose="020B0604020202020204" pitchFamily="34" charset="0"/>
              </a:rPr>
              <a:t>Typical nip points include gears, rollers, belt drives, and pulleys. </a:t>
            </a:r>
          </a:p>
          <a:p>
            <a:pPr eaLnBrk="1" hangingPunct="1"/>
            <a:endParaRPr lang="en-US" altLang="en-US" sz="800" dirty="0">
              <a:latin typeface="Arial" panose="020B0604020202020204" pitchFamily="34" charset="0"/>
            </a:endParaRPr>
          </a:p>
          <a:p>
            <a:pPr eaLnBrk="1" hangingPunct="1"/>
            <a:r>
              <a:rPr lang="en-US" altLang="en-US" sz="800" dirty="0">
                <a:latin typeface="Arial" panose="020B0604020202020204" pitchFamily="34" charset="0"/>
              </a:rPr>
              <a:t>Gears, sprockets, and chains -</a:t>
            </a:r>
            <a:r>
              <a:rPr lang="en-US" altLang="en-US" sz="800" b="1" dirty="0">
                <a:latin typeface="Arial" panose="020B0604020202020204" pitchFamily="34" charset="0"/>
              </a:rPr>
              <a:t>1910.219(f)(1)</a:t>
            </a:r>
            <a:r>
              <a:rPr lang="en-US" altLang="en-US" sz="800" dirty="0">
                <a:latin typeface="Arial" panose="020B0604020202020204" pitchFamily="34" charset="0"/>
              </a:rPr>
              <a:t> Gears. Gears shall be guarded in accordance with one of the following methods:</a:t>
            </a:r>
          </a:p>
          <a:p>
            <a:pPr eaLnBrk="1" hangingPunct="1"/>
            <a:endParaRPr lang="en-US" altLang="en-US" sz="800" b="1" dirty="0">
              <a:latin typeface="Arial" panose="020B0604020202020204" pitchFamily="34" charset="0"/>
            </a:endParaRPr>
          </a:p>
          <a:p>
            <a:pPr eaLnBrk="1" hangingPunct="1"/>
            <a:r>
              <a:rPr lang="en-US" altLang="en-US" sz="800" b="1" dirty="0">
                <a:latin typeface="Arial" panose="020B0604020202020204" pitchFamily="34" charset="0"/>
              </a:rPr>
              <a:t>1910.219(f)(1)(i)</a:t>
            </a:r>
            <a:r>
              <a:rPr lang="en-US" altLang="en-US" sz="800" dirty="0">
                <a:latin typeface="Arial" panose="020B0604020202020204" pitchFamily="34" charset="0"/>
              </a:rPr>
              <a:t> By a complete enclosure; or</a:t>
            </a:r>
          </a:p>
          <a:p>
            <a:pPr eaLnBrk="1" hangingPunct="1"/>
            <a:endParaRPr lang="en-US" altLang="en-US" sz="800" b="1" dirty="0">
              <a:latin typeface="Arial" panose="020B0604020202020204" pitchFamily="34" charset="0"/>
            </a:endParaRPr>
          </a:p>
          <a:p>
            <a:pPr eaLnBrk="1" hangingPunct="1"/>
            <a:r>
              <a:rPr lang="en-US" altLang="en-US" sz="800" b="1" dirty="0">
                <a:latin typeface="Arial" panose="020B0604020202020204" pitchFamily="34" charset="0"/>
              </a:rPr>
              <a:t>1910.219(f)(1)(ii)</a:t>
            </a:r>
            <a:r>
              <a:rPr lang="en-US" altLang="en-US" sz="800" dirty="0">
                <a:latin typeface="Arial" panose="020B0604020202020204" pitchFamily="34" charset="0"/>
              </a:rPr>
              <a:t> By a standard guard as described in paragraph (o) of this section, at least seven (7) feet high extending six (6) inches above the mesh point of the gears; or</a:t>
            </a:r>
          </a:p>
          <a:p>
            <a:pPr eaLnBrk="1" hangingPunct="1"/>
            <a:endParaRPr lang="en-US" altLang="en-US" sz="800" b="1" dirty="0">
              <a:latin typeface="Arial" panose="020B0604020202020204" pitchFamily="34" charset="0"/>
            </a:endParaRPr>
          </a:p>
          <a:p>
            <a:pPr eaLnBrk="1" hangingPunct="1"/>
            <a:r>
              <a:rPr lang="en-US" altLang="en-US" sz="800" b="1" dirty="0">
                <a:latin typeface="Arial" panose="020B0604020202020204" pitchFamily="34" charset="0"/>
              </a:rPr>
              <a:t>1910.219(f)(1)(iii)</a:t>
            </a:r>
            <a:r>
              <a:rPr lang="en-US" altLang="en-US" sz="800" dirty="0">
                <a:latin typeface="Arial" panose="020B0604020202020204" pitchFamily="34" charset="0"/>
              </a:rPr>
              <a:t> By a band guard covering the face of gear and having flanges extended inward beyond the root of the teeth on the exposed side or sides. Where any portion of the train of gears guarded by a band guard is less than six (6) feet from the floor a disk guard or a complete enclosure to the height of six (6) feet shall be required.</a:t>
            </a:r>
            <a:br>
              <a:rPr lang="en-US" altLang="en-US" sz="800" dirty="0">
                <a:latin typeface="Arial" panose="020B0604020202020204" pitchFamily="34" charset="0"/>
              </a:rPr>
            </a:br>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2756151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NCDOL Photo Library Closed Case File #318236239 (violation 01 002 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Photo:  Mezzanine 11 ft, 6 inches above lower level/concrete floor.  No fall protection (such as a guardrail system) was provided by the employer.  Employees were loading office furniture onto the mezzanine and were exposed to the hazard.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	</a:t>
            </a:r>
            <a:r>
              <a:rPr lang="en-US" sz="1000" b="1" i="1" u="sng" dirty="0">
                <a:solidFill>
                  <a:srgbClr val="000000"/>
                </a:solidFill>
                <a:effectLst/>
                <a:latin typeface="Arial" panose="020B0604020202020204" pitchFamily="34" charset="0"/>
                <a:ea typeface="Calibri" panose="020F0502020204030204" pitchFamily="34" charset="0"/>
              </a:rPr>
              <a:t>1910.28(b)(1)(i): </a:t>
            </a:r>
            <a:r>
              <a:rPr lang="en-US" sz="1000" b="1" dirty="0">
                <a:solidFill>
                  <a:srgbClr val="000000"/>
                </a:solidFill>
                <a:effectLst/>
                <a:latin typeface="Arial" panose="020B0604020202020204" pitchFamily="34" charset="0"/>
                <a:ea typeface="Calibri" panose="020F0502020204030204" pitchFamily="34" charset="0"/>
              </a:rPr>
              <a:t>The employer did not ensure each employee on a walking-working surface with an unprotected side or edge 	that is 4 feet (1.2 m) or more above a lower level was protected from falling by one or more of the following: guardrail 	systems; safety net systems; or personal fall protection systems: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21</a:t>
            </a:fld>
            <a:endParaRPr lang="en-US" altLang="en-US" dirty="0"/>
          </a:p>
        </p:txBody>
      </p:sp>
    </p:spTree>
    <p:extLst>
      <p:ext uri="{BB962C8B-B14F-4D97-AF65-F5344CB8AC3E}">
        <p14:creationId xmlns:p14="http://schemas.microsoft.com/office/powerpoint/2010/main" val="77046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rgbClr val="000000"/>
                </a:solidFill>
                <a:effectLst/>
                <a:latin typeface="Arial" panose="020B0604020202020204" pitchFamily="34" charset="0"/>
                <a:ea typeface="Calibri" panose="020F0502020204030204" pitchFamily="34" charset="0"/>
              </a:rPr>
              <a:t>NCDOL Photo Library Closed Case File #318202900 – </a:t>
            </a:r>
          </a:p>
          <a:p>
            <a:endParaRPr lang="en-US" sz="1000" b="1" dirty="0">
              <a:solidFill>
                <a:srgbClr val="000000"/>
              </a:solidFill>
              <a:effectLst/>
              <a:latin typeface="Arial" panose="020B0604020202020204" pitchFamily="34" charset="0"/>
              <a:ea typeface="Calibri" panose="020F0502020204030204" pitchFamily="34" charset="0"/>
            </a:endParaRPr>
          </a:p>
          <a:p>
            <a:r>
              <a:rPr lang="en-US" sz="1000" b="1" dirty="0">
                <a:solidFill>
                  <a:srgbClr val="000000"/>
                </a:solidFill>
                <a:effectLst/>
                <a:latin typeface="Arial" panose="020B0604020202020204" pitchFamily="34" charset="0"/>
                <a:ea typeface="Calibri" panose="020F0502020204030204" pitchFamily="34" charset="0"/>
              </a:rPr>
              <a:t>Photo shows a Sterling Model SXS 1500 Extreme Duty Shredder; An employee could fall into the equipment/shredder due to unprotected side/edge of platform.</a:t>
            </a:r>
          </a:p>
          <a:p>
            <a:endParaRPr lang="en-US" sz="1000" b="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i="1" u="sng" dirty="0">
                <a:solidFill>
                  <a:srgbClr val="000000"/>
                </a:solidFill>
                <a:effectLst/>
                <a:latin typeface="Arial" panose="020B0604020202020204" pitchFamily="34" charset="0"/>
                <a:ea typeface="Calibri" panose="020F0502020204030204" pitchFamily="34" charset="0"/>
              </a:rPr>
              <a:t>1910.28(b)(1)(i): </a:t>
            </a:r>
            <a:r>
              <a:rPr lang="en-US" sz="1000" b="1" dirty="0">
                <a:solidFill>
                  <a:srgbClr val="000000"/>
                </a:solidFill>
                <a:effectLst/>
                <a:latin typeface="Arial" panose="020B0604020202020204" pitchFamily="34" charset="0"/>
                <a:ea typeface="Calibri" panose="020F0502020204030204" pitchFamily="34" charset="0"/>
              </a:rPr>
              <a:t>The employer did not ensure each employee on a walking-working surface with an unprotected side or edge 	that is 4 feet (1.2 m) or more above a lower level was protected from falling by one or more of the following: guardrail 	systems; safety net systems; or personal fall protection systems:</a:t>
            </a:r>
          </a:p>
          <a:p>
            <a:endParaRPr lang="en-US" dirty="0"/>
          </a:p>
          <a:p>
            <a:pPr algn="l"/>
            <a:r>
              <a:rPr lang="en-US" b="1" i="0" dirty="0">
                <a:solidFill>
                  <a:srgbClr val="212121"/>
                </a:solidFill>
                <a:effectLst/>
                <a:latin typeface="Source Sans Pro" panose="020B0503030403020204" pitchFamily="34" charset="0"/>
              </a:rPr>
              <a:t>1910.28(b)(5)</a:t>
            </a:r>
            <a:r>
              <a:rPr lang="en-US" b="1" i="1" dirty="0">
                <a:solidFill>
                  <a:srgbClr val="212121"/>
                </a:solidFill>
                <a:effectLst/>
                <a:latin typeface="Source Sans Pro" panose="020B0503030403020204" pitchFamily="34" charset="0"/>
              </a:rPr>
              <a:t>Runways and similar walkways</a:t>
            </a:r>
            <a:r>
              <a:rPr lang="en-US" b="1" i="0" dirty="0">
                <a:solidFill>
                  <a:srgbClr val="212121"/>
                </a:solidFill>
                <a:effectLst/>
                <a:latin typeface="Source Sans Pro" panose="020B0503030403020204" pitchFamily="34" charset="0"/>
              </a:rPr>
              <a:t>.</a:t>
            </a:r>
          </a:p>
          <a:p>
            <a:pPr algn="l"/>
            <a:r>
              <a:rPr lang="en-US" b="0" i="0" dirty="0">
                <a:solidFill>
                  <a:srgbClr val="212121"/>
                </a:solidFill>
                <a:effectLst/>
                <a:latin typeface="Source Sans Pro" panose="020B0503030403020204" pitchFamily="34" charset="0"/>
              </a:rPr>
              <a:t>	</a:t>
            </a:r>
            <a:r>
              <a:rPr lang="en-US" b="1" i="0" dirty="0">
                <a:solidFill>
                  <a:srgbClr val="212121"/>
                </a:solidFill>
                <a:effectLst/>
                <a:latin typeface="Source Sans Pro" panose="020B0503030403020204" pitchFamily="34" charset="0"/>
              </a:rPr>
              <a:t>1910.28(b)(5)(i)</a:t>
            </a:r>
            <a:r>
              <a:rPr lang="en-US" b="0" i="0" dirty="0">
                <a:solidFill>
                  <a:srgbClr val="212121"/>
                </a:solidFill>
                <a:effectLst/>
                <a:latin typeface="Source Sans Pro" panose="020B0503030403020204" pitchFamily="34" charset="0"/>
              </a:rPr>
              <a:t>The employer must ensure each employee on a runway or similar walkway is protected from falling 4 feet (1.2 m) or 	more to a lower level by a guardrail system.</a:t>
            </a:r>
          </a:p>
          <a:p>
            <a:pPr algn="l"/>
            <a:r>
              <a:rPr lang="en-US" b="0" i="0" dirty="0">
                <a:solidFill>
                  <a:srgbClr val="212121"/>
                </a:solidFill>
                <a:effectLst/>
                <a:latin typeface="Source Sans Pro" panose="020B0503030403020204" pitchFamily="34" charset="0"/>
              </a:rPr>
              <a:t>	</a:t>
            </a:r>
            <a:r>
              <a:rPr lang="en-US" b="1" i="0" dirty="0">
                <a:solidFill>
                  <a:srgbClr val="212121"/>
                </a:solidFill>
                <a:effectLst/>
                <a:latin typeface="Source Sans Pro" panose="020B0503030403020204" pitchFamily="34" charset="0"/>
              </a:rPr>
              <a:t>1910.28(b)(5)(ii)</a:t>
            </a:r>
            <a:r>
              <a:rPr lang="en-US" b="0" i="0" dirty="0">
                <a:solidFill>
                  <a:srgbClr val="212121"/>
                </a:solidFill>
                <a:effectLst/>
                <a:latin typeface="Source Sans Pro" panose="020B0503030403020204" pitchFamily="34" charset="0"/>
              </a:rPr>
              <a:t>When the employer can demonstrate that it is not feasible to have guardrails on both sides of a runway used 	exclusively for a special purpose, the employer may omit the guardrail on one side of the runway, provided the employer ensures:</a:t>
            </a:r>
          </a:p>
          <a:p>
            <a:pPr algn="l"/>
            <a:r>
              <a:rPr lang="en-US" b="0" i="0" dirty="0">
                <a:solidFill>
                  <a:srgbClr val="212121"/>
                </a:solidFill>
                <a:effectLst/>
                <a:latin typeface="Source Sans Pro" panose="020B0503030403020204" pitchFamily="34" charset="0"/>
              </a:rPr>
              <a:t>	</a:t>
            </a:r>
            <a:r>
              <a:rPr lang="en-US" b="1" i="0" dirty="0">
                <a:solidFill>
                  <a:srgbClr val="212121"/>
                </a:solidFill>
                <a:effectLst/>
                <a:latin typeface="Source Sans Pro" panose="020B0503030403020204" pitchFamily="34" charset="0"/>
              </a:rPr>
              <a:t>1910.28(b)(5)(ii)(A)</a:t>
            </a:r>
            <a:r>
              <a:rPr lang="en-US" b="0" i="0" dirty="0">
                <a:solidFill>
                  <a:srgbClr val="212121"/>
                </a:solidFill>
                <a:effectLst/>
                <a:latin typeface="Source Sans Pro" panose="020B0503030403020204" pitchFamily="34" charset="0"/>
              </a:rPr>
              <a:t>The runway is at least 18 inches (46 cm) wide; and</a:t>
            </a:r>
          </a:p>
          <a:p>
            <a:pPr algn="l"/>
            <a:r>
              <a:rPr lang="en-US" b="0" i="0" dirty="0">
                <a:solidFill>
                  <a:srgbClr val="212121"/>
                </a:solidFill>
                <a:effectLst/>
                <a:latin typeface="Source Sans Pro" panose="020B0503030403020204" pitchFamily="34" charset="0"/>
              </a:rPr>
              <a:t>	</a:t>
            </a:r>
            <a:r>
              <a:rPr lang="en-US" b="1" i="0" dirty="0">
                <a:solidFill>
                  <a:srgbClr val="212121"/>
                </a:solidFill>
                <a:effectLst/>
                <a:latin typeface="Source Sans Pro" panose="020B0503030403020204" pitchFamily="34" charset="0"/>
              </a:rPr>
              <a:t>1910.28(b)(5)(ii)(B)</a:t>
            </a:r>
            <a:r>
              <a:rPr lang="en-US" b="0" i="0" dirty="0">
                <a:solidFill>
                  <a:srgbClr val="212121"/>
                </a:solidFill>
                <a:effectLst/>
                <a:latin typeface="Source Sans Pro" panose="020B0503030403020204" pitchFamily="34" charset="0"/>
              </a:rPr>
              <a:t>Each employee is provided with and uses a personal fall arrest system or travel restraint system.</a:t>
            </a:r>
          </a:p>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22</a:t>
            </a:fld>
            <a:endParaRPr lang="en-US" altLang="en-US" dirty="0"/>
          </a:p>
        </p:txBody>
      </p:sp>
    </p:spTree>
    <p:extLst>
      <p:ext uri="{BB962C8B-B14F-4D97-AF65-F5344CB8AC3E}">
        <p14:creationId xmlns:p14="http://schemas.microsoft.com/office/powerpoint/2010/main" val="2734757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NCDOL Photo Library Closed Case File #318271392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Photo:  There were secondary containers used by employees which contained isopropyl alcohol and glass cleaner. The containers were not labeled, tagged, or marked to identify the contents and the bottle was not labeled, tagged, or marked to provide employees with specific information regarding the physical and health hazards of the chemicals.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	</a:t>
            </a:r>
            <a:r>
              <a:rPr lang="en-US" sz="1000" b="1" i="1" u="sng" dirty="0">
                <a:solidFill>
                  <a:srgbClr val="000000"/>
                </a:solidFill>
                <a:effectLst/>
                <a:latin typeface="Arial" panose="020B0604020202020204" pitchFamily="34" charset="0"/>
                <a:ea typeface="Calibri" panose="020F0502020204030204" pitchFamily="34" charset="0"/>
              </a:rPr>
              <a:t>1910.1200(f)(6)(ii): </a:t>
            </a:r>
            <a:r>
              <a:rPr lang="en-US" sz="1000" b="1" dirty="0">
                <a:solidFill>
                  <a:srgbClr val="000000"/>
                </a:solidFill>
                <a:effectLst/>
                <a:latin typeface="Arial" panose="020B0604020202020204" pitchFamily="34" charset="0"/>
                <a:ea typeface="Calibri" panose="020F0502020204030204" pitchFamily="34" charset="0"/>
              </a:rPr>
              <a:t>Except as provided in 29 CFR 1910.1200(f)(7) and 29 CFR 1910.1200(f)(8), the employer did not ensure 	that each container of hazardous chemicals in the workplace was labeled, tagged or marked with the product identifier and 	words, pictures, symbols, or combination thereof, which provide at least general information regarding the hazards of the 	chemicals and which, in conjunction with the other information immediately available to employees under the hazard 	communication program, would provide employees with the specific information regarding the physical and health hazards of 	the hazardous chemical: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23</a:t>
            </a:fld>
            <a:endParaRPr lang="en-US" altLang="en-US" dirty="0"/>
          </a:p>
        </p:txBody>
      </p:sp>
    </p:spTree>
    <p:extLst>
      <p:ext uri="{BB962C8B-B14F-4D97-AF65-F5344CB8AC3E}">
        <p14:creationId xmlns:p14="http://schemas.microsoft.com/office/powerpoint/2010/main" val="365569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0" eaLnBrk="1" hangingPunct="1"/>
            <a:r>
              <a:rPr lang="en-US" altLang="en-US" sz="1000" b="1" dirty="0">
                <a:latin typeface="Arial" panose="020B0604020202020204" pitchFamily="34" charset="0"/>
              </a:rPr>
              <a:t>NCDOL Photo Library: Taken by NCDOL Employee Robert O’Neal - NC Department of Transportation 07-07-15, Permission Letter Obtained – Photo identifies an employee arc welding at his workstation without the proper PPE. </a:t>
            </a:r>
          </a:p>
          <a:p>
            <a:pPr defTabSz="898880" eaLnBrk="1" hangingPunct="1"/>
            <a:endParaRPr lang="en-US" altLang="en-US" sz="1000" b="1" dirty="0">
              <a:latin typeface="Arial" panose="020B0604020202020204" pitchFamily="34" charset="0"/>
            </a:endParaRPr>
          </a:p>
          <a:p>
            <a:pPr defTabSz="898880"/>
            <a:r>
              <a:rPr lang="en-US" altLang="en-US" sz="1000" b="0" dirty="0">
                <a:latin typeface="Arial" panose="020B0604020202020204" pitchFamily="34" charset="0"/>
              </a:rPr>
              <a:t>Ask the class; </a:t>
            </a:r>
            <a:r>
              <a:rPr lang="en-US" altLang="en-US" sz="1000" b="1" dirty="0">
                <a:latin typeface="Arial" panose="020B0604020202020204" pitchFamily="34" charset="0"/>
              </a:rPr>
              <a:t>What type of PPE should he being wearing?  </a:t>
            </a:r>
            <a:r>
              <a:rPr lang="en-US" altLang="en-US" sz="1000" b="0" dirty="0">
                <a:latin typeface="Arial" panose="020B0604020202020204" pitchFamily="34" charset="0"/>
              </a:rPr>
              <a:t>Should he be using ventilation? Ventilation is provided! Notice the ventilation duct behind him next to the light curtain! It’s not use.</a:t>
            </a:r>
          </a:p>
          <a:p>
            <a:pPr defTabSz="898880"/>
            <a:endParaRPr lang="en-US" altLang="en-US" sz="1000" b="1" dirty="0">
              <a:latin typeface="Arial" panose="020B0604020202020204" pitchFamily="34" charset="0"/>
            </a:endParaRPr>
          </a:p>
          <a:p>
            <a:pPr defTabSz="898880"/>
            <a:r>
              <a:rPr lang="en-US" altLang="en-US" sz="1000" b="1" dirty="0">
                <a:latin typeface="Arial" panose="020B0604020202020204" pitchFamily="34" charset="0"/>
              </a:rPr>
              <a:t>Skin protection - </a:t>
            </a:r>
            <a:r>
              <a:rPr lang="en-US" altLang="en-US" sz="1000" dirty="0">
                <a:latin typeface="Arial" panose="020B0604020202020204" pitchFamily="34" charset="0"/>
              </a:rPr>
              <a:t>Wear tightly woven work-weight fabrics to keep UV radiation from reaching your skin. Such as welding gloves and Flame-</a:t>
            </a:r>
            <a:r>
              <a:rPr lang="en-US" altLang="en-US" sz="1000" dirty="0" err="1">
                <a:latin typeface="Arial" panose="020B0604020202020204" pitchFamily="34" charset="0"/>
              </a:rPr>
              <a:t>resistanct</a:t>
            </a:r>
            <a:r>
              <a:rPr lang="en-US" altLang="en-US" sz="1000" dirty="0">
                <a:latin typeface="Arial" panose="020B0604020202020204" pitchFamily="34" charset="0"/>
              </a:rPr>
              <a:t> Clothing.</a:t>
            </a:r>
          </a:p>
          <a:p>
            <a:pPr marL="628650" lvl="1" indent="-171450" algn="l">
              <a:buFont typeface="Arial" panose="020B0604020202020204" pitchFamily="34" charset="0"/>
              <a:buChar char="•"/>
            </a:pPr>
            <a:r>
              <a:rPr lang="en-US" b="1" i="0" dirty="0">
                <a:solidFill>
                  <a:srgbClr val="293745"/>
                </a:solidFill>
                <a:effectLst/>
                <a:latin typeface="var(--poppins)"/>
              </a:rPr>
              <a:t>Welding Gloves</a:t>
            </a:r>
            <a:r>
              <a:rPr lang="en-US" b="0" i="0" dirty="0">
                <a:solidFill>
                  <a:srgbClr val="293745"/>
                </a:solidFill>
                <a:effectLst/>
                <a:latin typeface="__Noto_Sans_84df0c"/>
              </a:rPr>
              <a:t> - are built to withstand sparks, high temperatures, and molten metal. They provide a welder’s hands with significant protection against the sparks and molten metal they deal with during welding operations. These gloves should be able to cover the hands and wrists while also being made of flame-resistant material.</a:t>
            </a:r>
          </a:p>
          <a:p>
            <a:pPr marL="628650" lvl="1" indent="-171450" algn="l">
              <a:buFont typeface="Arial" panose="020B0604020202020204" pitchFamily="34" charset="0"/>
              <a:buChar char="•"/>
            </a:pPr>
            <a:r>
              <a:rPr lang="en-US" b="1" i="0" dirty="0">
                <a:solidFill>
                  <a:srgbClr val="293745"/>
                </a:solidFill>
                <a:effectLst/>
                <a:latin typeface="__Noto_Sans_84df0c"/>
              </a:rPr>
              <a:t>Flame-Resistant Clothing </a:t>
            </a:r>
            <a:r>
              <a:rPr lang="en-US" b="0" i="0" dirty="0">
                <a:solidFill>
                  <a:srgbClr val="293745"/>
                </a:solidFill>
                <a:effectLst/>
                <a:latin typeface="__Noto_Sans_84df0c"/>
              </a:rPr>
              <a:t>- such as an apron, pants, and welding jackets are essential for welders. This is because there are many sparks during welding operations, so you need to shield your body from them. Typically, these clothing items are made of durable and flame-resistant fabrics and are designed to be used whenever you use welding equipment.</a:t>
            </a:r>
          </a:p>
          <a:p>
            <a:pPr marL="1085850" lvl="2" indent="-171450" defTabSz="898880">
              <a:buFont typeface="Arial" panose="020B0604020202020204" pitchFamily="34" charset="0"/>
              <a:buChar char="•"/>
            </a:pPr>
            <a:endParaRPr lang="en-US" altLang="en-US" sz="1000" dirty="0">
              <a:latin typeface="Arial" panose="020B0604020202020204" pitchFamily="34" charset="0"/>
            </a:endParaRPr>
          </a:p>
          <a:p>
            <a:pPr defTabSz="898880"/>
            <a:r>
              <a:rPr lang="en-US" altLang="en-US" sz="1000" b="1" dirty="0">
                <a:latin typeface="Arial" panose="020B0604020202020204" pitchFamily="34" charset="0"/>
              </a:rPr>
              <a:t>	</a:t>
            </a:r>
          </a:p>
          <a:p>
            <a:pPr defTabSz="898880"/>
            <a:r>
              <a:rPr lang="en-US" altLang="en-US" sz="1000" b="1" dirty="0">
                <a:latin typeface="Arial" panose="020B0604020202020204" pitchFamily="34" charset="0"/>
              </a:rPr>
              <a:t>Respirator/Welders Mask</a:t>
            </a:r>
            <a:r>
              <a:rPr lang="en-US" altLang="en-US" sz="1000" dirty="0">
                <a:latin typeface="Arial" panose="020B0604020202020204" pitchFamily="34" charset="0"/>
              </a:rPr>
              <a:t>: There are multiple types of respirators. Employers should buy the one that is made for welders and the type of projects you will be performing. If purchasing a mask with a filter, match the filter to the types of metals and coatings used.</a:t>
            </a:r>
          </a:p>
          <a:p>
            <a:pPr marL="628650" lvl="1" indent="-171450" defTabSz="898880">
              <a:buFont typeface="Arial" panose="020B0604020202020204" pitchFamily="34" charset="0"/>
              <a:buChar char="•"/>
            </a:pPr>
            <a:r>
              <a:rPr lang="en-US" b="0" i="0" dirty="0">
                <a:solidFill>
                  <a:srgbClr val="293745"/>
                </a:solidFill>
                <a:effectLst/>
                <a:latin typeface="__Noto_Sans_84df0c"/>
              </a:rPr>
              <a:t>Welding fumes can be hazardous to a person’s health. This is why respiratory protection is also necessary during welding operations. Whenever workers conduct welding operations, make sure they’re wearing masks or respirators, as this protects their lungs from debris and fumes that can be hazardous to their health.</a:t>
            </a:r>
          </a:p>
          <a:p>
            <a:pPr marL="628650" lvl="1" indent="-171450" defTabSz="898880">
              <a:buFont typeface="Arial" panose="020B0604020202020204" pitchFamily="34" charset="0"/>
              <a:buChar char="•"/>
            </a:pPr>
            <a:endParaRPr lang="en-US" b="0" i="0" dirty="0">
              <a:solidFill>
                <a:srgbClr val="293745"/>
              </a:solidFill>
              <a:effectLst/>
              <a:latin typeface="__Noto_Sans_84df0c"/>
            </a:endParaRPr>
          </a:p>
          <a:p>
            <a:pPr marL="457200" lvl="1" indent="0" defTabSz="898880">
              <a:buFont typeface="Arial" panose="020B0604020202020204" pitchFamily="34" charset="0"/>
              <a:buNone/>
            </a:pPr>
            <a:endParaRPr lang="en-US" altLang="en-US" sz="1000" dirty="0">
              <a:latin typeface="Arial" panose="020B0604020202020204" pitchFamily="34" charset="0"/>
            </a:endParaRPr>
          </a:p>
          <a:p>
            <a:pPr defTabSz="898880"/>
            <a:r>
              <a:rPr lang="en-US" altLang="en-US" sz="1000" b="1" dirty="0">
                <a:latin typeface="Arial" panose="020B0604020202020204" pitchFamily="34" charset="0"/>
              </a:rPr>
              <a:t>Eye/face protection</a:t>
            </a:r>
            <a:r>
              <a:rPr lang="en-US" altLang="en-US" sz="1000" dirty="0">
                <a:latin typeface="Arial" panose="020B0604020202020204" pitchFamily="34" charset="0"/>
              </a:rPr>
              <a:t>: welding eye protection protects against injuries from debris and from the effects of the ultraviolet light. Different types of helmets are made to protect you when performing different types of welding. These vary by shade number, having a passive or auto-darkening lens (automatically adjusts to welding rays) and comfort/fit.</a:t>
            </a:r>
          </a:p>
          <a:p>
            <a:pPr marL="628650" marR="0" lvl="1" indent="-171450" algn="l" defTabSz="89888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0" dirty="0">
                <a:solidFill>
                  <a:srgbClr val="293745"/>
                </a:solidFill>
                <a:effectLst/>
                <a:latin typeface="__Noto_Sans_84df0c"/>
              </a:rPr>
              <a:t>Welding Helmet </a:t>
            </a:r>
            <a:r>
              <a:rPr lang="en-US" b="0" i="0" dirty="0">
                <a:solidFill>
                  <a:srgbClr val="293745"/>
                </a:solidFill>
                <a:effectLst/>
                <a:latin typeface="__Noto_Sans_84df0c"/>
              </a:rPr>
              <a:t>- You can’t weld without a welding helmet. This essential </a:t>
            </a:r>
            <a:r>
              <a:rPr lang="en-US" b="0" i="0" u="none" strike="noStrike" dirty="0">
                <a:solidFill>
                  <a:srgbClr val="4740D4"/>
                </a:solidFill>
                <a:effectLst/>
                <a:latin typeface="__Noto_Sans_84df0c"/>
                <a:hlinkClick r:id="rId3"/>
              </a:rPr>
              <a:t>head protection</a:t>
            </a:r>
            <a:r>
              <a:rPr lang="en-US" b="0" i="0" dirty="0">
                <a:solidFill>
                  <a:srgbClr val="293745"/>
                </a:solidFill>
                <a:effectLst/>
                <a:latin typeface="__Noto_Sans_84df0c"/>
              </a:rPr>
              <a:t> equipment protects the worker’s eyes, face, and neck while also providing a shield against UV radiation. There are also modern welding helmets that automatically adjust the brightness to provide optimal vision during welding operations</a:t>
            </a:r>
          </a:p>
          <a:p>
            <a:pPr marL="628650" lvl="1" indent="-171450" defTabSz="898880">
              <a:buFont typeface="Arial" panose="020B0604020202020204" pitchFamily="34" charset="0"/>
              <a:buChar char="•"/>
            </a:pPr>
            <a:endParaRPr lang="en-US" altLang="en-US" sz="1000" dirty="0">
              <a:latin typeface="Arial" panose="020B0604020202020204" pitchFamily="34" charset="0"/>
            </a:endParaRPr>
          </a:p>
          <a:p>
            <a:pPr defTabSz="898880"/>
            <a:r>
              <a:rPr lang="en-US" altLang="en-US" sz="1000" dirty="0">
                <a:latin typeface="Arial" panose="020B0604020202020204" pitchFamily="34" charset="0"/>
              </a:rPr>
              <a:t> </a:t>
            </a:r>
            <a:endParaRPr lang="en-US" altLang="en-US" sz="1000" b="1" dirty="0">
              <a:latin typeface="Arial" panose="020B0604020202020204" pitchFamily="34" charset="0"/>
            </a:endParaRPr>
          </a:p>
          <a:p>
            <a:pPr defTabSz="898880"/>
            <a:r>
              <a:rPr lang="en-US" altLang="en-US" sz="1000" b="1" dirty="0">
                <a:latin typeface="Arial" panose="020B0604020202020204" pitchFamily="34" charset="0"/>
              </a:rPr>
              <a:t>Additional information</a:t>
            </a:r>
            <a:r>
              <a:rPr lang="en-US" altLang="en-US" sz="1000" dirty="0">
                <a:latin typeface="Arial" panose="020B0604020202020204" pitchFamily="34" charset="0"/>
              </a:rPr>
              <a:t>: </a:t>
            </a:r>
          </a:p>
          <a:p>
            <a:pPr marL="171450" indent="-171450" defTabSz="898880">
              <a:buFont typeface="Arial" panose="020B0604020202020204" pitchFamily="34" charset="0"/>
              <a:buChar char="•"/>
            </a:pPr>
            <a:r>
              <a:rPr lang="en-US" altLang="en-US" sz="1000" dirty="0">
                <a:latin typeface="Arial" panose="020B0604020202020204" pitchFamily="34" charset="0"/>
              </a:rPr>
              <a:t>Button up your shirt to protect the skin on the throat and neck. </a:t>
            </a:r>
          </a:p>
          <a:p>
            <a:pPr marL="171450" indent="-171450" defTabSz="898880">
              <a:buFont typeface="Arial" panose="020B0604020202020204" pitchFamily="34" charset="0"/>
              <a:buChar char="•"/>
            </a:pPr>
            <a:r>
              <a:rPr lang="en-US" altLang="en-US" sz="1000" dirty="0">
                <a:latin typeface="Arial" panose="020B0604020202020204" pitchFamily="34" charset="0"/>
              </a:rPr>
              <a:t>Wear long sleeves and pant legs. </a:t>
            </a:r>
          </a:p>
          <a:p>
            <a:pPr marL="171450" indent="-171450" defTabSz="898880">
              <a:buFont typeface="Arial" panose="020B0604020202020204" pitchFamily="34" charset="0"/>
              <a:buChar char="•"/>
            </a:pPr>
            <a:r>
              <a:rPr lang="en-US" altLang="en-US" sz="1000" dirty="0">
                <a:latin typeface="Arial" panose="020B0604020202020204" pitchFamily="34" charset="0"/>
              </a:rPr>
              <a:t>Cover your head with a fabric cap to protect the scalp from UV radiation. </a:t>
            </a:r>
          </a:p>
          <a:p>
            <a:pPr marL="171450" indent="-171450" defTabSz="898880">
              <a:buFont typeface="Arial" panose="020B0604020202020204" pitchFamily="34" charset="0"/>
              <a:buChar char="•"/>
            </a:pPr>
            <a:r>
              <a:rPr lang="en-US" altLang="en-US" sz="1000" dirty="0">
                <a:latin typeface="Arial" panose="020B0604020202020204" pitchFamily="34" charset="0"/>
              </a:rPr>
              <a:t>Protect the back of your head by using a hood. </a:t>
            </a:r>
          </a:p>
          <a:p>
            <a:pPr marL="171450" indent="-171450" defTabSz="898880">
              <a:buFont typeface="Arial" panose="020B0604020202020204" pitchFamily="34" charset="0"/>
              <a:buChar char="•"/>
            </a:pPr>
            <a:r>
              <a:rPr lang="en-US" altLang="en-US" sz="1000" dirty="0">
                <a:latin typeface="Arial" panose="020B0604020202020204" pitchFamily="34" charset="0"/>
              </a:rPr>
              <a:t>Protect your face from UV radiation by wearing a tight-fitting, opaque welder's helmet. </a:t>
            </a:r>
          </a:p>
          <a:p>
            <a:pPr marL="171450" indent="-171450" defTabSz="898880">
              <a:buFont typeface="Arial" panose="020B0604020202020204" pitchFamily="34" charset="0"/>
              <a:buChar char="•"/>
            </a:pPr>
            <a:r>
              <a:rPr lang="en-US" altLang="en-US" sz="1000" dirty="0">
                <a:latin typeface="Arial" panose="020B0604020202020204" pitchFamily="34" charset="0"/>
              </a:rPr>
              <a:t>Make sure that all fabric garments are resistant to spark, heat and flame. Keep the fabrics clean and free of combustible materials that could be ignited by a spark. </a:t>
            </a:r>
          </a:p>
          <a:p>
            <a:pPr marL="171450" indent="-171450" defTabSz="898880">
              <a:buFont typeface="Arial" panose="020B0604020202020204" pitchFamily="34" charset="0"/>
              <a:buChar char="•"/>
            </a:pPr>
            <a:endParaRPr lang="en-US" altLang="en-US" sz="1000" dirty="0">
              <a:latin typeface="Arial" panose="020B0604020202020204" pitchFamily="34" charset="0"/>
            </a:endParaRPr>
          </a:p>
          <a:p>
            <a:pPr marL="0" indent="0" defTabSz="898880">
              <a:buFont typeface="Arial" panose="020B0604020202020204" pitchFamily="34" charset="0"/>
              <a:buNone/>
            </a:pPr>
            <a:r>
              <a:rPr lang="en-US" altLang="en-US" sz="1000" b="1" dirty="0">
                <a:latin typeface="Arial" panose="020B0604020202020204" pitchFamily="34" charset="0"/>
              </a:rPr>
              <a:t>General Standards:</a:t>
            </a:r>
          </a:p>
          <a:p>
            <a:pPr defTabSz="898880"/>
            <a:endParaRPr lang="en-US" altLang="en-US" sz="1000" dirty="0">
              <a:latin typeface="Arial" panose="020B0604020202020204" pitchFamily="34" charset="0"/>
            </a:endParaRPr>
          </a:p>
          <a:p>
            <a:pPr defTabSz="898880"/>
            <a:r>
              <a:rPr lang="en-US" altLang="en-US" sz="1000" dirty="0">
                <a:latin typeface="Arial" panose="020B0604020202020204" pitchFamily="34" charset="0"/>
              </a:rPr>
              <a:t>1910.132 – PPE (general requirements) </a:t>
            </a:r>
          </a:p>
          <a:p>
            <a:pPr algn="l"/>
            <a:r>
              <a:rPr lang="en-US" altLang="en-US" sz="1000" dirty="0">
                <a:latin typeface="Arial" panose="020B0604020202020204" pitchFamily="34" charset="0"/>
              </a:rPr>
              <a:t>	</a:t>
            </a:r>
            <a:r>
              <a:rPr lang="en-US" b="0" i="0" u="sng" dirty="0">
                <a:solidFill>
                  <a:srgbClr val="0071BC"/>
                </a:solidFill>
                <a:effectLst/>
                <a:latin typeface="Source Sans Pro" panose="020B0503030403020204" pitchFamily="34" charset="0"/>
                <a:hlinkClick r:id="rId4"/>
              </a:rPr>
              <a:t>1910.132(a)</a:t>
            </a:r>
            <a:r>
              <a:rPr lang="en-US" b="0" i="0" u="sng" dirty="0">
                <a:solidFill>
                  <a:srgbClr val="0071BC"/>
                </a:solidFill>
                <a:effectLst/>
                <a:latin typeface="Source Sans Pro" panose="020B0503030403020204" pitchFamily="34" charset="0"/>
              </a:rPr>
              <a:t> </a:t>
            </a:r>
            <a:r>
              <a:rPr lang="en-US" b="1" i="1" dirty="0">
                <a:solidFill>
                  <a:srgbClr val="212121"/>
                </a:solidFill>
                <a:effectLst/>
                <a:latin typeface="Source Sans Pro" panose="020B0503030403020204" pitchFamily="34" charset="0"/>
              </a:rPr>
              <a:t>Application.</a:t>
            </a:r>
            <a:r>
              <a:rPr lang="en-US" b="0" i="0" dirty="0">
                <a:solidFill>
                  <a:srgbClr val="212121"/>
                </a:solidFill>
                <a:effectLst/>
                <a:latin typeface="Source Sans Pro" panose="020B0503030403020204" pitchFamily="34" charset="0"/>
              </a:rPr>
              <a:t> Protective equipment, including personal protective equipment for eyes, face, head, and extremities, 	protective clothing, respiratory devices, and protective shields and barriers, shall be provided, used, and maintained in a sanitary and 	reliable condition wherever it is necessary by reason of hazards of processes or environment, chemical hazards, radiological hazards, or 	mechanical irritants encountered in a manner capable of causing injury or impairment in the function of any part of the body through 	absorption, inhalation or physical contact.</a:t>
            </a:r>
          </a:p>
          <a:p>
            <a:pPr defTabSz="898880"/>
            <a:endParaRPr lang="en-US" altLang="en-US" sz="1000" dirty="0">
              <a:latin typeface="Arial" panose="020B0604020202020204" pitchFamily="34" charset="0"/>
            </a:endParaRPr>
          </a:p>
          <a:p>
            <a:pPr defTabSz="898880"/>
            <a:endParaRPr lang="en-US" altLang="en-US" sz="1000" dirty="0">
              <a:latin typeface="Arial" panose="020B0604020202020204" pitchFamily="34" charset="0"/>
            </a:endParaRPr>
          </a:p>
          <a:p>
            <a:pPr defTabSz="898880"/>
            <a:r>
              <a:rPr lang="en-US" altLang="en-US" sz="1000" dirty="0">
                <a:latin typeface="Arial" panose="020B0604020202020204" pitchFamily="34" charset="0"/>
              </a:rPr>
              <a:t>1910.133:  PPE – Eye and Face Protection</a:t>
            </a:r>
          </a:p>
          <a:p>
            <a:pPr marL="0" marR="0" lvl="0" indent="0" algn="l" defTabSz="898880" rtl="0" eaLnBrk="0" fontAlgn="base" latinLnBrk="0" hangingPunct="0">
              <a:lnSpc>
                <a:spcPct val="100000"/>
              </a:lnSpc>
              <a:spcBef>
                <a:spcPct val="30000"/>
              </a:spcBef>
              <a:spcAft>
                <a:spcPct val="0"/>
              </a:spcAft>
              <a:buClrTx/>
              <a:buSzTx/>
              <a:buFontTx/>
              <a:buNone/>
              <a:tabLst/>
              <a:defRPr/>
            </a:pPr>
            <a:r>
              <a:rPr lang="en-US" altLang="en-US" sz="1000" dirty="0">
                <a:latin typeface="Arial" panose="020B0604020202020204" pitchFamily="34" charset="0"/>
              </a:rPr>
              <a:t>	</a:t>
            </a:r>
            <a:r>
              <a:rPr lang="en-US" b="0" i="0" u="sng" dirty="0">
                <a:solidFill>
                  <a:srgbClr val="0071BC"/>
                </a:solidFill>
                <a:effectLst/>
                <a:latin typeface="Source Sans Pro" panose="020B0503030403020204" pitchFamily="34" charset="0"/>
                <a:hlinkClick r:id="rId5"/>
              </a:rPr>
              <a:t>1910.133(a)(1)</a:t>
            </a:r>
            <a:r>
              <a:rPr lang="en-US" b="0" i="0" u="sng" dirty="0">
                <a:solidFill>
                  <a:srgbClr val="0071BC"/>
                </a:solidFill>
                <a:effectLst/>
                <a:latin typeface="Source Sans Pro" panose="020B0503030403020204" pitchFamily="34" charset="0"/>
              </a:rPr>
              <a:t> </a:t>
            </a:r>
            <a:r>
              <a:rPr lang="en-US" b="0" i="0" dirty="0">
                <a:solidFill>
                  <a:srgbClr val="212121"/>
                </a:solidFill>
                <a:effectLst/>
                <a:latin typeface="Source Sans Pro" panose="020B0503030403020204" pitchFamily="34" charset="0"/>
              </a:rPr>
              <a:t>The employer shall ensure that each affected employee uses appropriate eye or face protection when exposed to eye or 	face hazards from flying particles, molten metal, liquid chemicals, acids or caustic liquids, chemical gases or vapors, or potentially 	injurious light radiation.</a:t>
            </a:r>
          </a:p>
          <a:p>
            <a:pPr marL="0" marR="0" lvl="0" indent="0" algn="l" defTabSz="89888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Source Sans Pro" panose="020B0503030403020204" pitchFamily="34" charset="0"/>
            </a:endParaRPr>
          </a:p>
          <a:p>
            <a:pPr marL="0" marR="0" lvl="0" indent="0" algn="l" defTabSz="89888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Source Sans Pro" panose="020B0503030403020204" pitchFamily="34" charset="0"/>
              </a:rPr>
              <a:t>	</a:t>
            </a:r>
            <a:r>
              <a:rPr lang="en-US" b="0" i="0" dirty="0">
                <a:solidFill>
                  <a:schemeClr val="bg1"/>
                </a:solidFill>
                <a:effectLst/>
                <a:highlight>
                  <a:srgbClr val="00FFFF"/>
                </a:highlight>
                <a:latin typeface="Source Sans Pro" panose="020B0503030403020204" pitchFamily="34" charset="0"/>
              </a:rPr>
              <a:t>1910.133(a)(5) </a:t>
            </a:r>
            <a:r>
              <a:rPr lang="en-US" b="0" i="0" dirty="0">
                <a:solidFill>
                  <a:srgbClr val="212121"/>
                </a:solidFill>
                <a:effectLst/>
                <a:latin typeface="Source Sans Pro" panose="020B0503030403020204" pitchFamily="34" charset="0"/>
              </a:rPr>
              <a:t>The employer shall ensure that each affected employee uses equipment with filter lenses that have a shade number 	appropriate for the work being performed for protection from injurious light radiation. (listing of appropriate shade numbers for 	various operations in standard.)</a:t>
            </a:r>
          </a:p>
          <a:p>
            <a:pPr marL="0" marR="0" lvl="0" indent="0" algn="l" defTabSz="89888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Source Sans Pro" panose="020B0503030403020204" pitchFamily="34" charset="0"/>
            </a:endParaRPr>
          </a:p>
          <a:p>
            <a:pPr marL="0" marR="0" lvl="0" indent="0" algn="l" defTabSz="89888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Source Sans Pro" panose="020B0503030403020204" pitchFamily="34" charset="0"/>
              </a:rPr>
              <a:t>1910.134 – Respiratory Protection</a:t>
            </a:r>
          </a:p>
          <a:p>
            <a:pPr marL="0" marR="0" lvl="0" indent="0" algn="l" defTabSz="89888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Source Sans Pro" panose="020B0503030403020204" pitchFamily="34" charset="0"/>
              </a:rPr>
              <a:t>	</a:t>
            </a:r>
            <a:r>
              <a:rPr lang="en-US" b="0" i="0" u="sng" dirty="0">
                <a:solidFill>
                  <a:srgbClr val="0071BC"/>
                </a:solidFill>
                <a:effectLst/>
                <a:latin typeface="Source Sans Pro" panose="020B0503030403020204" pitchFamily="34" charset="0"/>
                <a:hlinkClick r:id="rId6"/>
              </a:rPr>
              <a:t>1910.134(a)(1)</a:t>
            </a:r>
            <a:r>
              <a:rPr lang="en-US" b="0" i="0" dirty="0">
                <a:solidFill>
                  <a:srgbClr val="212121"/>
                </a:solidFill>
                <a:effectLst/>
                <a:latin typeface="Source Sans Pro" panose="020B0503030403020204" pitchFamily="34" charset="0"/>
              </a:rPr>
              <a:t>In the control of those occupational diseases caused by breathing air contaminated with harmful dusts, fogs, fumes, 	mists, gases, smokes, sprays, or vapors, the primary objective shall be to prevent atmospheric contamination. This shall be 	accomplished as far as feasible by accepted engineering control measures (for example, enclosure or confinement of the operation, 	general and local ventilation, and substitution of less toxic materials). When effective engineering controls are not feasible, or while 	they are being instituted, appropriate respirators shall be used pursuant to this section.</a:t>
            </a:r>
          </a:p>
          <a:p>
            <a:pPr marL="0" marR="0" lvl="0" indent="0" algn="l" defTabSz="89888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Source Sans Pro" panose="020B0503030403020204" pitchFamily="34" charset="0"/>
            </a:endParaRPr>
          </a:p>
          <a:p>
            <a:pPr marL="0" marR="0" lvl="0" indent="0" algn="l" defTabSz="89888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Source Sans Pro" panose="020B0503030403020204" pitchFamily="34" charset="0"/>
            </a:endParaRPr>
          </a:p>
          <a:p>
            <a:pPr marL="0" marR="0" lvl="0" indent="0" algn="l" defTabSz="89888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Source Sans Pro" panose="020B0503030403020204" pitchFamily="34" charset="0"/>
              </a:rPr>
              <a:t>1910.138 – Hand Protection</a:t>
            </a:r>
          </a:p>
          <a:p>
            <a:pPr marL="1085850" marR="0" lvl="2" indent="-171450" algn="l" defTabSz="89888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u="sng" dirty="0">
                <a:solidFill>
                  <a:srgbClr val="0071BC"/>
                </a:solidFill>
                <a:effectLst/>
                <a:latin typeface="Source Sans Pro" panose="020B0503030403020204" pitchFamily="34" charset="0"/>
                <a:hlinkClick r:id="rId7"/>
              </a:rPr>
              <a:t>1910.138(a)</a:t>
            </a:r>
            <a:r>
              <a:rPr lang="en-US" b="1" i="1" dirty="0">
                <a:solidFill>
                  <a:srgbClr val="212121"/>
                </a:solidFill>
                <a:effectLst/>
                <a:latin typeface="Source Sans Pro" panose="020B0503030403020204" pitchFamily="34" charset="0"/>
              </a:rPr>
              <a:t>General requirements</a:t>
            </a:r>
            <a:r>
              <a:rPr lang="en-US" b="0" i="0" dirty="0">
                <a:solidFill>
                  <a:srgbClr val="212121"/>
                </a:solidFill>
                <a:effectLst/>
                <a:latin typeface="Source Sans Pro" panose="020B0503030403020204" pitchFamily="34" charset="0"/>
              </a:rPr>
              <a:t>. Employers shall select and require employees to use appropriate hand protection when employees’ hands are exposed to hazards such as those from skin absorption of harmful substances; severe cuts or lacerations; severe abrasions; punctures; chemical burns; thermal burns; and harmful temperature extremes.</a:t>
            </a:r>
          </a:p>
          <a:p>
            <a:pPr marL="0" marR="0" lvl="0" indent="0" algn="l" defTabSz="89888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Source Sans Pro" panose="020B0503030403020204" pitchFamily="34" charset="0"/>
            </a:endParaRPr>
          </a:p>
          <a:p>
            <a:pPr marL="0" marR="0" lvl="0" indent="0" algn="l" defTabSz="89888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Source Sans Pro" panose="020B0503030403020204" pitchFamily="34" charset="0"/>
            </a:endParaRPr>
          </a:p>
          <a:p>
            <a:pPr marL="0" marR="0" lvl="0" indent="0" algn="l" defTabSz="89888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Source Sans Pro" panose="020B0503030403020204" pitchFamily="34" charset="0"/>
              </a:rPr>
              <a:t>------------------------------------</a:t>
            </a:r>
          </a:p>
          <a:p>
            <a:pPr defTabSz="898880"/>
            <a:endParaRPr lang="en-US" altLang="en-US" sz="1000" dirty="0">
              <a:latin typeface="Arial" panose="020B0604020202020204" pitchFamily="34" charset="0"/>
            </a:endParaRPr>
          </a:p>
          <a:p>
            <a:pPr defTabSz="898880"/>
            <a:endParaRPr lang="en-US" altLang="en-US" sz="10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24</a:t>
            </a:fld>
            <a:endParaRPr lang="en-US" altLang="en-US" dirty="0"/>
          </a:p>
        </p:txBody>
      </p:sp>
    </p:spTree>
    <p:extLst>
      <p:ext uri="{BB962C8B-B14F-4D97-AF65-F5344CB8AC3E}">
        <p14:creationId xmlns:p14="http://schemas.microsoft.com/office/powerpoint/2010/main" val="2201510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D2D0CE7-C21D-4707-BAF8-AE3E44DF7E2C}"/>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C2325F86-2BD0-428B-8E6F-FEBE2709C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8D7887D3-F3C5-488F-A0C2-E4BAEF8702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01989D15-611E-475D-B2CD-6271C433F2FA}" type="slidenum">
              <a:rPr lang="en-US" altLang="en-US" sz="1000" u="none"/>
              <a:pPr/>
              <a:t>25</a:t>
            </a:fld>
            <a:endParaRPr lang="en-US" altLang="en-US" sz="1000" u="non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51531609-CA42-4B5E-9175-2C079DA11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39">
              <a:defRPr sz="3600" u="sng">
                <a:solidFill>
                  <a:schemeClr val="tx1"/>
                </a:solidFill>
                <a:latin typeface="Times New Roman" panose="02020603050405020304" pitchFamily="18" charset="0"/>
              </a:defRPr>
            </a:lvl1pPr>
            <a:lvl2pPr marL="741459" indent="-284934" defTabSz="931939">
              <a:defRPr sz="3600" u="sng">
                <a:solidFill>
                  <a:schemeClr val="tx1"/>
                </a:solidFill>
                <a:latin typeface="Times New Roman" panose="02020603050405020304" pitchFamily="18" charset="0"/>
              </a:defRPr>
            </a:lvl2pPr>
            <a:lvl3pPr marL="1142884" indent="-228262" defTabSz="931939">
              <a:defRPr sz="3600" u="sng">
                <a:solidFill>
                  <a:schemeClr val="tx1"/>
                </a:solidFill>
                <a:latin typeface="Times New Roman" panose="02020603050405020304" pitchFamily="18" charset="0"/>
              </a:defRPr>
            </a:lvl3pPr>
            <a:lvl4pPr marL="1599407" indent="-228262" defTabSz="931939">
              <a:defRPr sz="3600" u="sng">
                <a:solidFill>
                  <a:schemeClr val="tx1"/>
                </a:solidFill>
                <a:latin typeface="Times New Roman" panose="02020603050405020304" pitchFamily="18" charset="0"/>
              </a:defRPr>
            </a:lvl4pPr>
            <a:lvl5pPr marL="2057507" indent="-228262" defTabSz="931939">
              <a:defRPr sz="3600" u="sng">
                <a:solidFill>
                  <a:schemeClr val="tx1"/>
                </a:solidFill>
                <a:latin typeface="Times New Roman" panose="02020603050405020304" pitchFamily="18" charset="0"/>
              </a:defRPr>
            </a:lvl5pPr>
            <a:lvl6pPr marL="2510883" indent="-228262" defTabSz="931939" eaLnBrk="0" fontAlgn="base" hangingPunct="0">
              <a:spcBef>
                <a:spcPct val="0"/>
              </a:spcBef>
              <a:spcAft>
                <a:spcPct val="0"/>
              </a:spcAft>
              <a:defRPr sz="3600" u="sng">
                <a:solidFill>
                  <a:schemeClr val="tx1"/>
                </a:solidFill>
                <a:latin typeface="Times New Roman" panose="02020603050405020304" pitchFamily="18" charset="0"/>
              </a:defRPr>
            </a:lvl6pPr>
            <a:lvl7pPr marL="2964257" indent="-228262" defTabSz="931939" eaLnBrk="0" fontAlgn="base" hangingPunct="0">
              <a:spcBef>
                <a:spcPct val="0"/>
              </a:spcBef>
              <a:spcAft>
                <a:spcPct val="0"/>
              </a:spcAft>
              <a:defRPr sz="3600" u="sng">
                <a:solidFill>
                  <a:schemeClr val="tx1"/>
                </a:solidFill>
                <a:latin typeface="Times New Roman" panose="02020603050405020304" pitchFamily="18" charset="0"/>
              </a:defRPr>
            </a:lvl7pPr>
            <a:lvl8pPr marL="3417633" indent="-228262" defTabSz="931939" eaLnBrk="0" fontAlgn="base" hangingPunct="0">
              <a:spcBef>
                <a:spcPct val="0"/>
              </a:spcBef>
              <a:spcAft>
                <a:spcPct val="0"/>
              </a:spcAft>
              <a:defRPr sz="3600" u="sng">
                <a:solidFill>
                  <a:schemeClr val="tx1"/>
                </a:solidFill>
                <a:latin typeface="Times New Roman" panose="02020603050405020304" pitchFamily="18" charset="0"/>
              </a:defRPr>
            </a:lvl8pPr>
            <a:lvl9pPr marL="3871008" indent="-228262" defTabSz="931939" eaLnBrk="0" fontAlgn="base" hangingPunct="0">
              <a:spcBef>
                <a:spcPct val="0"/>
              </a:spcBef>
              <a:spcAft>
                <a:spcPct val="0"/>
              </a:spcAft>
              <a:defRPr sz="3600" u="sng">
                <a:solidFill>
                  <a:schemeClr val="tx1"/>
                </a:solidFill>
                <a:latin typeface="Times New Roman" panose="02020603050405020304" pitchFamily="18" charset="0"/>
              </a:defRPr>
            </a:lvl9pPr>
          </a:lstStyle>
          <a:p>
            <a:fld id="{57930FAE-4C64-4A54-B026-FA38751FD456}" type="slidenum">
              <a:rPr lang="en-US" altLang="en-US" sz="1000" u="none"/>
              <a:pPr/>
              <a:t>26</a:t>
            </a:fld>
            <a:endParaRPr lang="en-US" altLang="en-US" sz="1000" u="none" dirty="0"/>
          </a:p>
        </p:txBody>
      </p:sp>
      <p:sp>
        <p:nvSpPr>
          <p:cNvPr id="63491" name="Rectangle 2">
            <a:extLst>
              <a:ext uri="{FF2B5EF4-FFF2-40B4-BE49-F238E27FC236}">
                <a16:creationId xmlns:a16="http://schemas.microsoft.com/office/drawing/2014/main" id="{12769C1D-8D2F-4CA9-8919-74BAA886C168}"/>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B19DCF95-5007-4508-97C8-CA70411F8D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6760F8CB-9F20-4972-81DB-594FB30931EA}"/>
              </a:ext>
            </a:extLst>
          </p:cNvPr>
          <p:cNvSpPr txBox="1">
            <a:spLocks noGrp="1" noChangeArrowheads="1"/>
          </p:cNvSpPr>
          <p:nvPr/>
        </p:nvSpPr>
        <p:spPr bwMode="auto">
          <a:xfrm>
            <a:off x="3936079" y="8768376"/>
            <a:ext cx="3008276"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0" tIns="0" rIns="19540"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DC0DD71-5AAC-4F51-9946-BCA65C28EA92}" type="slidenum">
              <a:rPr lang="en-US" altLang="en-US" i="1">
                <a:latin typeface="Times New Roman" panose="02020603050405020304" pitchFamily="18" charset="0"/>
              </a:rPr>
              <a:pPr algn="r">
                <a:spcBef>
                  <a:spcPct val="0"/>
                </a:spcBef>
              </a:pPr>
              <a:t>3</a:t>
            </a:fld>
            <a:endParaRPr lang="en-US" altLang="en-US" i="1" dirty="0">
              <a:latin typeface="Times New Roman" panose="02020603050405020304" pitchFamily="18" charset="0"/>
            </a:endParaRPr>
          </a:p>
        </p:txBody>
      </p:sp>
      <p:sp>
        <p:nvSpPr>
          <p:cNvPr id="10243" name="Rectangle 2">
            <a:extLst>
              <a:ext uri="{FF2B5EF4-FFF2-40B4-BE49-F238E27FC236}">
                <a16:creationId xmlns:a16="http://schemas.microsoft.com/office/drawing/2014/main" id="{A33AD0E8-42B5-47C7-95A2-BA81EBD14FB7}"/>
              </a:ext>
            </a:extLst>
          </p:cNvPr>
          <p:cNvSpPr>
            <a:spLocks noGrp="1" noRot="1" noChangeAspect="1" noChangeArrowheads="1" noTextEdit="1"/>
          </p:cNvSpPr>
          <p:nvPr>
            <p:ph type="sldImg"/>
          </p:nvPr>
        </p:nvSpPr>
        <p:spPr>
          <a:xfrm>
            <a:off x="1166813" y="693738"/>
            <a:ext cx="4611687" cy="3460750"/>
          </a:xfrm>
          <a:ln/>
        </p:spPr>
      </p:sp>
      <p:sp>
        <p:nvSpPr>
          <p:cNvPr id="10244" name="Rectangle 3">
            <a:extLst>
              <a:ext uri="{FF2B5EF4-FFF2-40B4-BE49-F238E27FC236}">
                <a16:creationId xmlns:a16="http://schemas.microsoft.com/office/drawing/2014/main" id="{34ADCF96-DA66-448E-A398-418C2397EC69}"/>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NCDOL Photo Library Closed Case File #318208360</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C51A683-7FC4-43B4-B609-66BB2FF6B47F}"/>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4DCAA1D4-1489-4ED1-BD6D-435286F95154}"/>
              </a:ext>
            </a:extLst>
          </p:cNvPr>
          <p:cNvSpPr>
            <a:spLocks noGrp="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solidFill>
                  <a:srgbClr val="000000"/>
                </a:solidFill>
                <a:effectLst/>
                <a:latin typeface="Arial" panose="020B0604020202020204" pitchFamily="34" charset="0"/>
                <a:ea typeface="Calibri" panose="020F0502020204030204" pitchFamily="34" charset="0"/>
              </a:rPr>
              <a:t>NCDOL Photo Library Closed Case File #318118247</a:t>
            </a:r>
            <a:endParaRPr lang="en-US" sz="1000" b="1" dirty="0"/>
          </a:p>
          <a:p>
            <a:endParaRPr lang="en-US" altLang="en-US" b="0"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4AE911A7-5A3E-4D07-B26C-6060A7DB36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E5D7FFF4-7B83-4E89-9B8B-0562D3137752}" type="slidenum">
              <a:rPr lang="en-US" altLang="en-US" sz="1000" u="none"/>
              <a:pPr/>
              <a:t>4</a:t>
            </a:fld>
            <a:endParaRPr lang="en-US" altLang="en-US" sz="1000" u="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64CB527-B6A1-4B03-A04E-565DBEA41B18}"/>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CDF6927-C85B-4829-8726-EADA61F04744}"/>
              </a:ext>
            </a:extLst>
          </p:cNvPr>
          <p:cNvSpPr>
            <a:spLocks noGrp="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b="1" dirty="0">
                <a:solidFill>
                  <a:srgbClr val="000000"/>
                </a:solidFill>
                <a:effectLst/>
                <a:latin typeface="Arial" panose="020B0604020202020204" pitchFamily="34" charset="0"/>
                <a:ea typeface="Calibri" panose="020F0502020204030204" pitchFamily="34" charset="0"/>
              </a:rPr>
              <a:t>NCDOL Photo Library Closed Case File #318118247</a:t>
            </a:r>
            <a:endParaRPr lang="en-US" sz="800" dirty="0"/>
          </a:p>
          <a:p>
            <a:endParaRPr lang="en-US" altLang="en-US" sz="800"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708CFFCA-B6EB-4C7F-A8D1-CE49432696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BD75420A-39FE-4D1B-8B8D-5E5865B86DA9}" type="slidenum">
              <a:rPr lang="en-US" altLang="en-US" sz="1000" u="none"/>
              <a:pPr/>
              <a:t>5</a:t>
            </a:fld>
            <a:endParaRPr lang="en-US" altLang="en-US" sz="1000"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8B1A6943-96BF-4AF7-B09F-E4315DDEB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F31178A-2E81-4E84-A8C7-8F80024AED09}" type="slidenum">
              <a:rPr lang="en-US" altLang="en-US" smtClean="0">
                <a:latin typeface="Times New Roman" panose="02020603050405020304" pitchFamily="18" charset="0"/>
              </a:rPr>
              <a:pPr>
                <a:spcBef>
                  <a:spcPct val="0"/>
                </a:spcBef>
              </a:pPr>
              <a:t>6</a:t>
            </a:fld>
            <a:endParaRPr lang="en-US" altLang="en-US" dirty="0">
              <a:latin typeface="Times New Roman" panose="02020603050405020304" pitchFamily="18" charset="0"/>
            </a:endParaRPr>
          </a:p>
        </p:txBody>
      </p:sp>
      <p:sp>
        <p:nvSpPr>
          <p:cNvPr id="12291" name="Rectangle 2">
            <a:extLst>
              <a:ext uri="{FF2B5EF4-FFF2-40B4-BE49-F238E27FC236}">
                <a16:creationId xmlns:a16="http://schemas.microsoft.com/office/drawing/2014/main" id="{A04A1EC0-FB33-43D7-8421-7D26B414D5B3}"/>
              </a:ext>
            </a:extLst>
          </p:cNvPr>
          <p:cNvSpPr>
            <a:spLocks noGrp="1" noRot="1" noChangeAspect="1" noChangeArrowheads="1" noTextEdit="1"/>
          </p:cNvSpPr>
          <p:nvPr>
            <p:ph type="sldImg"/>
          </p:nvPr>
        </p:nvSpPr>
        <p:spPr>
          <a:xfrm>
            <a:off x="1166813" y="693738"/>
            <a:ext cx="4611687" cy="3460750"/>
          </a:xfrm>
          <a:ln/>
        </p:spPr>
      </p:sp>
      <p:sp>
        <p:nvSpPr>
          <p:cNvPr id="12292" name="Rectangle 3">
            <a:extLst>
              <a:ext uri="{FF2B5EF4-FFF2-40B4-BE49-F238E27FC236}">
                <a16:creationId xmlns:a16="http://schemas.microsoft.com/office/drawing/2014/main" id="{B4FACAB8-3907-49D8-ACA3-E1FE9F878BB5}"/>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800" b="1" dirty="0">
              <a:latin typeface="Arial" panose="020B0604020202020204" pitchFamily="34" charset="0"/>
            </a:endParaRPr>
          </a:p>
          <a:p>
            <a:pPr>
              <a:lnSpc>
                <a:spcPct val="90000"/>
              </a:lnSpc>
            </a:pPr>
            <a:r>
              <a:rPr lang="en-US" altLang="en-US" sz="800" b="1" dirty="0">
                <a:latin typeface="Arial" panose="020B0604020202020204" pitchFamily="34" charset="0"/>
              </a:rPr>
              <a:t>Definition of the General Duty Clause</a:t>
            </a:r>
          </a:p>
          <a:p>
            <a:pPr>
              <a:lnSpc>
                <a:spcPct val="90000"/>
              </a:lnSpc>
            </a:pPr>
            <a:r>
              <a:rPr lang="en-US" altLang="en-US" sz="800" dirty="0">
                <a:latin typeface="Arial" panose="020B0604020202020204" pitchFamily="34" charset="0"/>
              </a:rPr>
              <a:t>A statement within the OSH Act providing a requirement that employers furnish employment and places of employment which are free from recognized hazards to the health and safety of their employees. The clause covers situations for which there is no specific standard. </a:t>
            </a:r>
            <a:br>
              <a:rPr lang="en-US" altLang="en-US" sz="800" dirty="0">
                <a:latin typeface="Arial" panose="020B0604020202020204" pitchFamily="34" charset="0"/>
              </a:rPr>
            </a:br>
            <a:endParaRPr lang="en-US" altLang="en-US" sz="800" dirty="0">
              <a:latin typeface="Arial" panose="020B0604020202020204" pitchFamily="34" charset="0"/>
            </a:endParaRPr>
          </a:p>
          <a:p>
            <a:pPr eaLnBrk="1" hangingPunct="1">
              <a:lnSpc>
                <a:spcPct val="90000"/>
              </a:lnSpc>
            </a:pPr>
            <a:r>
              <a:rPr lang="en-US" altLang="en-US" sz="800" b="1" dirty="0">
                <a:latin typeface="Arial" panose="020B0604020202020204" pitchFamily="34" charset="0"/>
              </a:rPr>
              <a:t>N.C. General Duty Clause:</a:t>
            </a:r>
            <a:r>
              <a:rPr lang="en-US" altLang="en-US" sz="800" dirty="0">
                <a:latin typeface="Arial" panose="020B0604020202020204" pitchFamily="34" charset="0"/>
              </a:rPr>
              <a:t>  Each employer shall furnish to each of his employees conditions of employment and a place of employment free from recognized hazards that are causing or likely to cause death or serious injury or serious physical harm to his employees.</a:t>
            </a:r>
          </a:p>
          <a:p>
            <a:pPr>
              <a:lnSpc>
                <a:spcPct val="90000"/>
              </a:lnSpc>
            </a:pPr>
            <a:endParaRPr lang="en-US" altLang="en-US" sz="800" dirty="0">
              <a:latin typeface="Arial" panose="020B0604020202020204" pitchFamily="34" charset="0"/>
            </a:endParaRPr>
          </a:p>
          <a:p>
            <a:pPr eaLnBrk="1" hangingPunct="1">
              <a:lnSpc>
                <a:spcPct val="90000"/>
              </a:lnSpc>
            </a:pPr>
            <a:r>
              <a:rPr lang="en-US" altLang="en-US" sz="800" dirty="0">
                <a:latin typeface="Arial" panose="020B0604020202020204" pitchFamily="34" charset="0"/>
              </a:rPr>
              <a:t>Conditions required to cite this standard:</a:t>
            </a:r>
          </a:p>
          <a:p>
            <a:pPr eaLnBrk="1" hangingPunct="1">
              <a:lnSpc>
                <a:spcPct val="90000"/>
              </a:lnSpc>
            </a:pPr>
            <a:r>
              <a:rPr lang="en-US" altLang="en-US" sz="800" dirty="0">
                <a:latin typeface="Arial" panose="020B0604020202020204" pitchFamily="34" charset="0"/>
              </a:rPr>
              <a:t>1) a hazard to which employees were exposed </a:t>
            </a:r>
          </a:p>
          <a:p>
            <a:pPr eaLnBrk="1" hangingPunct="1">
              <a:lnSpc>
                <a:spcPct val="90000"/>
              </a:lnSpc>
            </a:pPr>
            <a:r>
              <a:rPr lang="en-US" altLang="en-US" sz="800" dirty="0">
                <a:latin typeface="Arial" panose="020B0604020202020204" pitchFamily="34" charset="0"/>
              </a:rPr>
              <a:t>2) recognized hazard in the industry</a:t>
            </a:r>
          </a:p>
          <a:p>
            <a:pPr eaLnBrk="1" hangingPunct="1">
              <a:lnSpc>
                <a:spcPct val="90000"/>
              </a:lnSpc>
            </a:pPr>
            <a:r>
              <a:rPr lang="en-US" altLang="en-US" sz="800" dirty="0">
                <a:latin typeface="Arial" panose="020B0604020202020204" pitchFamily="34" charset="0"/>
              </a:rPr>
              <a:t>3) hazard was causing or likely to cause death or serious injury or harm</a:t>
            </a:r>
          </a:p>
          <a:p>
            <a:pPr eaLnBrk="1" hangingPunct="1">
              <a:lnSpc>
                <a:spcPct val="90000"/>
              </a:lnSpc>
            </a:pPr>
            <a:r>
              <a:rPr lang="en-US" altLang="en-US" sz="800" dirty="0">
                <a:latin typeface="Arial" panose="020B0604020202020204" pitchFamily="34" charset="0"/>
              </a:rPr>
              <a:t>4) there is a feasible and useful method to correct the hazard.</a:t>
            </a:r>
          </a:p>
          <a:p>
            <a:pPr eaLnBrk="1" hangingPunct="1">
              <a:lnSpc>
                <a:spcPct val="90000"/>
              </a:lnSpc>
            </a:pP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7</a:t>
            </a:fld>
            <a:endParaRPr lang="en-US" altLang="en-US" dirty="0"/>
          </a:p>
        </p:txBody>
      </p:sp>
    </p:spTree>
    <p:extLst>
      <p:ext uri="{BB962C8B-B14F-4D97-AF65-F5344CB8AC3E}">
        <p14:creationId xmlns:p14="http://schemas.microsoft.com/office/powerpoint/2010/main" val="198953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D803BAAD-1363-4254-9197-7E1E6660F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marL="0" marR="0" lvl="0" indent="0" algn="r" defTabSz="935087" rtl="0" eaLnBrk="0" fontAlgn="base" latinLnBrk="0" hangingPunct="0">
              <a:lnSpc>
                <a:spcPct val="100000"/>
              </a:lnSpc>
              <a:spcBef>
                <a:spcPct val="0"/>
              </a:spcBef>
              <a:spcAft>
                <a:spcPct val="0"/>
              </a:spcAft>
              <a:buClrTx/>
              <a:buSzTx/>
              <a:buFontTx/>
              <a:buNone/>
              <a:tabLst/>
              <a:defRPr/>
            </a:pPr>
            <a:fld id="{77FD8954-978F-4572-A6F6-9BC5DEB17E06}"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5087" rtl="0" eaLnBrk="0" fontAlgn="base" latinLnBrk="0" hangingPunct="0">
                <a:lnSpc>
                  <a:spcPct val="100000"/>
                </a:lnSpc>
                <a:spcBef>
                  <a:spcPct val="0"/>
                </a:spcBef>
                <a:spcAft>
                  <a:spcPct val="0"/>
                </a:spcAft>
                <a:buClrTx/>
                <a:buSzTx/>
                <a:buFontTx/>
                <a:buNone/>
                <a:tabLst/>
                <a:defRPr/>
              </a:pPr>
              <a:t>8</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2531" name="Rectangle 2">
            <a:extLst>
              <a:ext uri="{FF2B5EF4-FFF2-40B4-BE49-F238E27FC236}">
                <a16:creationId xmlns:a16="http://schemas.microsoft.com/office/drawing/2014/main" id="{7F18B108-0865-45FB-9D0B-08B109FEE23A}"/>
              </a:ext>
            </a:extLst>
          </p:cNvPr>
          <p:cNvSpPr>
            <a:spLocks noGrp="1" noRot="1" noChangeAspect="1" noChangeArrowheads="1" noTextEdit="1"/>
          </p:cNvSpPr>
          <p:nvPr>
            <p:ph type="sldImg"/>
          </p:nvPr>
        </p:nvSpPr>
        <p:spPr>
          <a:xfrm>
            <a:off x="1166813" y="693738"/>
            <a:ext cx="4611687" cy="3460750"/>
          </a:xfrm>
          <a:ln/>
        </p:spPr>
      </p:sp>
      <p:sp>
        <p:nvSpPr>
          <p:cNvPr id="22532" name="Rectangle 3">
            <a:extLst>
              <a:ext uri="{FF2B5EF4-FFF2-40B4-BE49-F238E27FC236}">
                <a16:creationId xmlns:a16="http://schemas.microsoft.com/office/drawing/2014/main" id="{1D96029A-DF1A-4AE8-ABD2-5B173AB6DCDE}"/>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dirty="0">
                <a:latin typeface="Arial" panose="020B0604020202020204" pitchFamily="34" charset="0"/>
              </a:rPr>
              <a:t>NCDOL Photo Library: OSHA Region 4 Photo Archive CD V1.0 (NCDOL has received written permission) – Photo identifies an employee using hand restraints to protect them from putting his hands in to the point of operation for this shear cutter.</a:t>
            </a:r>
          </a:p>
          <a:p>
            <a:pPr eaLnBrk="1" hangingPunct="1"/>
            <a:endParaRPr lang="en-US" altLang="en-US" sz="1000" dirty="0">
              <a:latin typeface="Arial" panose="020B0604020202020204" pitchFamily="34" charset="0"/>
            </a:endParaRPr>
          </a:p>
          <a:p>
            <a:pPr eaLnBrk="1" hangingPunct="1"/>
            <a:r>
              <a:rPr lang="en-US" altLang="en-US" sz="1000" dirty="0">
                <a:latin typeface="Arial" panose="020B0604020202020204" pitchFamily="34" charset="0"/>
              </a:rPr>
              <a:t>This standard is cited when a SERIOUS machine guarding hazard exists for which an OSH specific requirement is not yet written.</a:t>
            </a:r>
          </a:p>
          <a:p>
            <a:pPr eaLnBrk="1" hangingPunct="1"/>
            <a:endParaRPr lang="en-US" altLang="en-US" sz="1000" b="1" dirty="0">
              <a:latin typeface="Arial" panose="020B0604020202020204" pitchFamily="34" charset="0"/>
            </a:endParaRPr>
          </a:p>
          <a:p>
            <a:pPr eaLnBrk="1" hangingPunct="1"/>
            <a:r>
              <a:rPr lang="en-US" altLang="en-US" sz="1000" b="1" dirty="0">
                <a:latin typeface="Arial" panose="020B0604020202020204" pitchFamily="34" charset="0"/>
              </a:rPr>
              <a:t>Types of guarding</a:t>
            </a:r>
            <a:r>
              <a:rPr lang="en-US" altLang="en-US" sz="1000" dirty="0">
                <a:latin typeface="Arial" panose="020B0604020202020204" pitchFamily="34" charset="0"/>
              </a:rPr>
              <a:t>. </a:t>
            </a:r>
          </a:p>
          <a:p>
            <a:pPr eaLnBrk="1" hangingPunct="1"/>
            <a:r>
              <a:rPr lang="en-US" altLang="en-US" sz="1000" dirty="0">
                <a:latin typeface="Arial" panose="020B0604020202020204" pitchFamily="34" charset="0"/>
              </a:rPr>
              <a:t>One or more methods of machine guarding shall be provided to protect the operator and other employees in the machine area from hazards such as those created by point of operation, in-going nip points, rotating parts, flying chips and sparks. </a:t>
            </a:r>
          </a:p>
          <a:p>
            <a:pPr eaLnBrk="1" hangingPunct="1"/>
            <a:endParaRPr lang="en-US" altLang="en-US" sz="1000" dirty="0">
              <a:latin typeface="Arial" panose="020B0604020202020204" pitchFamily="34" charset="0"/>
            </a:endParaRPr>
          </a:p>
          <a:p>
            <a:pPr eaLnBrk="1" hangingPunct="1"/>
            <a:r>
              <a:rPr lang="en-US" altLang="en-US" sz="1000" dirty="0">
                <a:latin typeface="Arial" panose="020B0604020202020204" pitchFamily="34" charset="0"/>
              </a:rPr>
              <a:t>Examples of guarding methods are barrier guards, two-hand tripping devices, electronic safety devices, etc.</a:t>
            </a:r>
          </a:p>
          <a:p>
            <a:pPr eaLnBrk="1" hangingPunct="1"/>
            <a:endParaRPr lang="en-US" altLang="en-US" sz="1000" dirty="0">
              <a:latin typeface="Arial" panose="020B0604020202020204" pitchFamily="34" charset="0"/>
            </a:endParaRPr>
          </a:p>
          <a:p>
            <a:pPr defTabSz="900775" eaLnBrk="1" hangingPunct="1">
              <a:defRPr/>
            </a:pPr>
            <a:endParaRPr lang="en-US" altLang="en-US" sz="1000" b="1" dirty="0">
              <a:latin typeface="Arial" panose="020B0604020202020204" pitchFamily="34" charset="0"/>
            </a:endParaRPr>
          </a:p>
        </p:txBody>
      </p:sp>
    </p:spTree>
    <p:extLst>
      <p:ext uri="{BB962C8B-B14F-4D97-AF65-F5344CB8AC3E}">
        <p14:creationId xmlns:p14="http://schemas.microsoft.com/office/powerpoint/2010/main" val="367576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FAB0CE3B-5841-4CF1-90B1-2418ED161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2E4BC1D-F606-45B5-88C2-948A1D72CE20}" type="slidenum">
              <a:rPr lang="en-US" altLang="en-US" smtClean="0">
                <a:latin typeface="Times New Roman" panose="02020603050405020304" pitchFamily="18" charset="0"/>
              </a:rPr>
              <a:pPr>
                <a:spcBef>
                  <a:spcPct val="0"/>
                </a:spcBef>
              </a:pPr>
              <a:t>9</a:t>
            </a:fld>
            <a:endParaRPr lang="en-US" altLang="en-US" dirty="0">
              <a:latin typeface="Times New Roman" panose="02020603050405020304" pitchFamily="18" charset="0"/>
            </a:endParaRPr>
          </a:p>
        </p:txBody>
      </p:sp>
      <p:sp>
        <p:nvSpPr>
          <p:cNvPr id="20483" name="Rectangle 2">
            <a:extLst>
              <a:ext uri="{FF2B5EF4-FFF2-40B4-BE49-F238E27FC236}">
                <a16:creationId xmlns:a16="http://schemas.microsoft.com/office/drawing/2014/main" id="{9CB54B11-6791-4A5C-844C-B64406B7FCDA}"/>
              </a:ext>
            </a:extLst>
          </p:cNvPr>
          <p:cNvSpPr>
            <a:spLocks noGrp="1" noRot="1" noChangeAspect="1" noChangeArrowheads="1" noTextEdit="1"/>
          </p:cNvSpPr>
          <p:nvPr>
            <p:ph type="sldImg"/>
          </p:nvPr>
        </p:nvSpPr>
        <p:spPr>
          <a:xfrm>
            <a:off x="1166813" y="693738"/>
            <a:ext cx="4611687" cy="3460750"/>
          </a:xfrm>
          <a:ln/>
        </p:spPr>
      </p:sp>
      <p:sp>
        <p:nvSpPr>
          <p:cNvPr id="20484" name="Rectangle 3">
            <a:extLst>
              <a:ext uri="{FF2B5EF4-FFF2-40B4-BE49-F238E27FC236}">
                <a16:creationId xmlns:a16="http://schemas.microsoft.com/office/drawing/2014/main" id="{098A4DD2-80B0-4E90-923A-379C8A759C3C}"/>
              </a:ext>
            </a:extLst>
          </p:cNvPr>
          <p:cNvSpPr>
            <a:spLocks noGrp="1" noChangeArrowheads="1"/>
          </p:cNvSpPr>
          <p:nvPr>
            <p:ph type="body" idx="1"/>
          </p:nvPr>
        </p:nvSpPr>
        <p:spPr>
          <a:xfrm>
            <a:off x="1169974" y="4312472"/>
            <a:ext cx="4846580"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dirty="0">
                <a:latin typeface="Arial" panose="020B0604020202020204" pitchFamily="34" charset="0"/>
              </a:rPr>
              <a:t>Slide 1 of 2:  PPE 1910.133(a)(1) </a:t>
            </a:r>
          </a:p>
          <a:p>
            <a:endParaRPr lang="en-US" altLang="en-US" sz="1200" b="1" dirty="0">
              <a:latin typeface="Arial" panose="020B0604020202020204" pitchFamily="34" charset="0"/>
            </a:endParaRPr>
          </a:p>
          <a:p>
            <a:r>
              <a:rPr lang="en-US" altLang="en-US" sz="1200" b="1" dirty="0">
                <a:latin typeface="Arial" panose="020B0604020202020204" pitchFamily="34" charset="0"/>
              </a:rPr>
              <a:t>NCDOL Photo Library: Taken by NCDOL Employee Robert O’Neal - NC Department of Transportation 07-07-15, Permission Letter Obtained </a:t>
            </a:r>
            <a:r>
              <a:rPr lang="en-US" altLang="en-US" sz="1200" dirty="0">
                <a:latin typeface="Arial" panose="020B0604020202020204" pitchFamily="34" charset="0"/>
              </a:rPr>
              <a:t>– Photo identifies an employee not using PPE for the protection of his arm or neck areas from the harmful exposure of ultraviolet radiation (UV) radiation. </a:t>
            </a:r>
          </a:p>
          <a:p>
            <a:endParaRPr lang="en-US" altLang="en-US" sz="1200" dirty="0">
              <a:latin typeface="Arial" panose="020B0604020202020204" pitchFamily="34" charset="0"/>
            </a:endParaRPr>
          </a:p>
          <a:p>
            <a:r>
              <a:rPr lang="en-US" altLang="en-US" sz="1200" dirty="0">
                <a:latin typeface="Arial" panose="020B0604020202020204" pitchFamily="34" charset="0"/>
              </a:rPr>
              <a:t>Welding arcs and flames emit intense visible, ultraviolet, and infrared radiation so employees must protect themselves from these type of radiation.</a:t>
            </a:r>
          </a:p>
          <a:p>
            <a:endParaRPr lang="en-US" altLang="en-US" sz="1200" dirty="0">
              <a:latin typeface="Arial" panose="020B0604020202020204" pitchFamily="34" charset="0"/>
            </a:endParaRPr>
          </a:p>
          <a:p>
            <a:r>
              <a:rPr lang="en-US" altLang="en-US" sz="1200" dirty="0">
                <a:latin typeface="Arial" panose="020B0604020202020204" pitchFamily="34" charset="0"/>
              </a:rPr>
              <a:t>Long-term exposure to UV radiation can cause skin cancer. </a:t>
            </a:r>
          </a:p>
          <a:p>
            <a:endParaRPr lang="en-US" altLang="en-US" sz="1200" dirty="0">
              <a:latin typeface="Arial" panose="020B0604020202020204" pitchFamily="34" charset="0"/>
            </a:endParaRPr>
          </a:p>
          <a:p>
            <a:r>
              <a:rPr lang="en-US" altLang="en-US" sz="1200" dirty="0">
                <a:latin typeface="Arial" panose="020B0604020202020204" pitchFamily="34" charset="0"/>
              </a:rPr>
              <a:t>The UV in a welding arc will burn unprotected skin just like UV radiation in sunlight. Burns are the most common injury to welders due to sparks landing on the skin. </a:t>
            </a:r>
          </a:p>
          <a:p>
            <a:endParaRPr lang="en-US" altLang="en-US" sz="1200" dirty="0">
              <a:latin typeface="Arial" panose="020B0604020202020204" pitchFamily="34" charset="0"/>
            </a:endParaRPr>
          </a:p>
          <a:p>
            <a:r>
              <a:rPr lang="en-US" altLang="en-US" sz="1200" dirty="0">
                <a:latin typeface="Arial" panose="020B0604020202020204" pitchFamily="34" charset="0"/>
              </a:rPr>
              <a:t>Welding arcs are very intense and can cause burns to skin and eyes with just a few minutes of exposure.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7" name="TextBox 6"/>
          <p:cNvSpPr txBox="1"/>
          <p:nvPr userDrawn="1"/>
        </p:nvSpPr>
        <p:spPr>
          <a:xfrm>
            <a:off x="6781800" y="6186071"/>
            <a:ext cx="2168525" cy="276225"/>
          </a:xfrm>
          <a:prstGeom prst="rect">
            <a:avLst/>
          </a:prstGeom>
          <a:noFill/>
        </p:spPr>
        <p:txBody>
          <a:bodyPr wrap="none">
            <a:spAutoFit/>
          </a:bodyPr>
          <a:lstStyle/>
          <a:p>
            <a:pPr>
              <a:defRPr/>
            </a:pPr>
            <a:r>
              <a:rPr lang="en-US" sz="1200" u="none" dirty="0">
                <a:solidFill>
                  <a:srgbClr val="003399"/>
                </a:solidFill>
                <a:latin typeface="+mn-lt"/>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2" name="Picture 1">
            <a:extLst>
              <a:ext uri="{FF2B5EF4-FFF2-40B4-BE49-F238E27FC236}">
                <a16:creationId xmlns:a16="http://schemas.microsoft.com/office/drawing/2014/main" id="{3338A40F-4D9D-4339-ABA7-AF2AFBF69BF4}"/>
              </a:ext>
            </a:extLst>
          </p:cNvPr>
          <p:cNvPicPr>
            <a:picLocks noChangeAspect="1"/>
          </p:cNvPicPr>
          <p:nvPr userDrawn="1"/>
        </p:nvPicPr>
        <p:blipFill>
          <a:blip r:embed="rId2"/>
          <a:stretch>
            <a:fillRect/>
          </a:stretch>
        </p:blipFill>
        <p:spPr>
          <a:xfrm>
            <a:off x="221009" y="6058361"/>
            <a:ext cx="2168525" cy="788555"/>
          </a:xfrm>
          <a:prstGeom prst="rect">
            <a:avLst/>
          </a:prstGeom>
        </p:spPr>
      </p:pic>
    </p:spTree>
    <p:extLst>
      <p:ext uri="{BB962C8B-B14F-4D97-AF65-F5344CB8AC3E}">
        <p14:creationId xmlns:p14="http://schemas.microsoft.com/office/powerpoint/2010/main" val="12633420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0588"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0588"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559883394"/>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61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2" name="Picture 1">
            <a:extLst>
              <a:ext uri="{FF2B5EF4-FFF2-40B4-BE49-F238E27FC236}">
                <a16:creationId xmlns:a16="http://schemas.microsoft.com/office/drawing/2014/main" id="{3311B59E-8CFF-B3F3-1F0A-CBCA0E36EFA3}"/>
              </a:ext>
            </a:extLst>
          </p:cNvPr>
          <p:cNvPicPr>
            <a:picLocks noChangeAspect="1"/>
          </p:cNvPicPr>
          <p:nvPr userDrawn="1"/>
        </p:nvPicPr>
        <p:blipFill>
          <a:blip r:embed="rId2"/>
          <a:stretch>
            <a:fillRect/>
          </a:stretch>
        </p:blipFill>
        <p:spPr>
          <a:xfrm>
            <a:off x="221009" y="6058361"/>
            <a:ext cx="2168525" cy="788555"/>
          </a:xfrm>
          <a:prstGeom prst="rect">
            <a:avLst/>
          </a:prstGeom>
        </p:spPr>
      </p:pic>
      <p:sp>
        <p:nvSpPr>
          <p:cNvPr id="4" name="TextBox 3">
            <a:extLst>
              <a:ext uri="{FF2B5EF4-FFF2-40B4-BE49-F238E27FC236}">
                <a16:creationId xmlns:a16="http://schemas.microsoft.com/office/drawing/2014/main" id="{9012C23E-70A2-A3E5-4B33-9928F935EBB6}"/>
              </a:ext>
            </a:extLst>
          </p:cNvPr>
          <p:cNvSpPr txBox="1"/>
          <p:nvPr userDrawn="1"/>
        </p:nvSpPr>
        <p:spPr>
          <a:xfrm>
            <a:off x="6781800" y="6186071"/>
            <a:ext cx="2168525" cy="276225"/>
          </a:xfrm>
          <a:prstGeom prst="rect">
            <a:avLst/>
          </a:prstGeom>
          <a:noFill/>
        </p:spPr>
        <p:txBody>
          <a:bodyPr wrap="none">
            <a:spAutoFit/>
          </a:bodyPr>
          <a:lstStyle/>
          <a:p>
            <a:pPr>
              <a:defRPr/>
            </a:pPr>
            <a:r>
              <a:rPr lang="en-US" sz="1200" u="none" dirty="0">
                <a:solidFill>
                  <a:srgbClr val="003399"/>
                </a:solidFill>
                <a:latin typeface="+mn-lt"/>
              </a:rPr>
              <a:t>For Public Officials’ Use Only</a:t>
            </a:r>
          </a:p>
        </p:txBody>
      </p:sp>
    </p:spTree>
    <p:extLst>
      <p:ext uri="{BB962C8B-B14F-4D97-AF65-F5344CB8AC3E}">
        <p14:creationId xmlns:p14="http://schemas.microsoft.com/office/powerpoint/2010/main" val="24686670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367369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45499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368354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13568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7711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1418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3810000" cy="4495800"/>
          </a:xfrm>
        </p:spPr>
        <p:txBody>
          <a:bodyPr/>
          <a:lstStyle/>
          <a:p>
            <a:pPr lvl="0"/>
            <a:endParaRPr lang="en-US" noProof="0"/>
          </a:p>
        </p:txBody>
      </p:sp>
    </p:spTree>
    <p:extLst>
      <p:ext uri="{BB962C8B-B14F-4D97-AF65-F5344CB8AC3E}">
        <p14:creationId xmlns:p14="http://schemas.microsoft.com/office/powerpoint/2010/main" val="9902199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8775587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0828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408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95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30308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7" name="TextBox 6"/>
          <p:cNvSpPr txBox="1"/>
          <p:nvPr userDrawn="1"/>
        </p:nvSpPr>
        <p:spPr>
          <a:xfrm>
            <a:off x="6781800" y="6186071"/>
            <a:ext cx="2168525" cy="276225"/>
          </a:xfrm>
          <a:prstGeom prst="rect">
            <a:avLst/>
          </a:prstGeom>
          <a:noFill/>
        </p:spPr>
        <p:txBody>
          <a:bodyPr wrap="none">
            <a:spAutoFit/>
          </a:bodyPr>
          <a:lstStyle/>
          <a:p>
            <a:pPr>
              <a:defRPr/>
            </a:pPr>
            <a:r>
              <a:rPr lang="en-US" sz="1200" u="none" dirty="0">
                <a:solidFill>
                  <a:srgbClr val="003399"/>
                </a:solidFill>
                <a:latin typeface="+mn-lt"/>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2" name="Picture 1">
            <a:extLst>
              <a:ext uri="{FF2B5EF4-FFF2-40B4-BE49-F238E27FC236}">
                <a16:creationId xmlns:a16="http://schemas.microsoft.com/office/drawing/2014/main" id="{4F565D48-AC3C-70B7-B67C-AA77B7A3FD97}"/>
              </a:ext>
            </a:extLst>
          </p:cNvPr>
          <p:cNvPicPr>
            <a:picLocks noChangeAspect="1"/>
          </p:cNvPicPr>
          <p:nvPr userDrawn="1"/>
        </p:nvPicPr>
        <p:blipFill>
          <a:blip r:embed="rId2"/>
          <a:stretch>
            <a:fillRect/>
          </a:stretch>
        </p:blipFill>
        <p:spPr>
          <a:xfrm>
            <a:off x="221009" y="6058361"/>
            <a:ext cx="2168525" cy="788555"/>
          </a:xfrm>
          <a:prstGeom prst="rect">
            <a:avLst/>
          </a:prstGeom>
        </p:spPr>
      </p:pic>
    </p:spTree>
    <p:extLst>
      <p:ext uri="{BB962C8B-B14F-4D97-AF65-F5344CB8AC3E}">
        <p14:creationId xmlns:p14="http://schemas.microsoft.com/office/powerpoint/2010/main" val="13983028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37773667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747623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61658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31705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0546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82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108530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8648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890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4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84381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94239" y="1295401"/>
            <a:ext cx="4038600" cy="4525963"/>
          </a:xfrm>
        </p:spPr>
        <p:txBody>
          <a:bodyPr/>
          <a:lstStyle/>
          <a:p>
            <a:pPr lvl="0"/>
            <a:endParaRPr lang="en-US" noProof="0"/>
          </a:p>
        </p:txBody>
      </p:sp>
    </p:spTree>
    <p:extLst>
      <p:ext uri="{BB962C8B-B14F-4D97-AF65-F5344CB8AC3E}">
        <p14:creationId xmlns:p14="http://schemas.microsoft.com/office/powerpoint/2010/main" val="41516993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94239" y="12954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4239" y="36337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34861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9" y="12954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4239" y="12954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5563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2" name="Picture 1">
            <a:extLst>
              <a:ext uri="{FF2B5EF4-FFF2-40B4-BE49-F238E27FC236}">
                <a16:creationId xmlns:a16="http://schemas.microsoft.com/office/drawing/2014/main" id="{4504FCC9-DE82-0EE6-79A2-5781C327BCD5}"/>
              </a:ext>
            </a:extLst>
          </p:cNvPr>
          <p:cNvPicPr>
            <a:picLocks noChangeAspect="1"/>
          </p:cNvPicPr>
          <p:nvPr userDrawn="1"/>
        </p:nvPicPr>
        <p:blipFill>
          <a:blip r:embed="rId2"/>
          <a:stretch>
            <a:fillRect/>
          </a:stretch>
        </p:blipFill>
        <p:spPr>
          <a:xfrm>
            <a:off x="221009" y="6058361"/>
            <a:ext cx="2168525" cy="788555"/>
          </a:xfrm>
          <a:prstGeom prst="rect">
            <a:avLst/>
          </a:prstGeom>
        </p:spPr>
      </p:pic>
      <p:sp>
        <p:nvSpPr>
          <p:cNvPr id="3" name="TextBox 2">
            <a:extLst>
              <a:ext uri="{FF2B5EF4-FFF2-40B4-BE49-F238E27FC236}">
                <a16:creationId xmlns:a16="http://schemas.microsoft.com/office/drawing/2014/main" id="{8A9C0E94-29AC-362E-E444-EA05017E5459}"/>
              </a:ext>
            </a:extLst>
          </p:cNvPr>
          <p:cNvSpPr txBox="1"/>
          <p:nvPr userDrawn="1"/>
        </p:nvSpPr>
        <p:spPr>
          <a:xfrm>
            <a:off x="6781800" y="6186071"/>
            <a:ext cx="2168525" cy="276225"/>
          </a:xfrm>
          <a:prstGeom prst="rect">
            <a:avLst/>
          </a:prstGeom>
          <a:noFill/>
        </p:spPr>
        <p:txBody>
          <a:bodyPr wrap="none">
            <a:spAutoFit/>
          </a:bodyPr>
          <a:lstStyle/>
          <a:p>
            <a:pPr>
              <a:defRPr/>
            </a:pPr>
            <a:r>
              <a:rPr lang="en-US" sz="1200" u="none" dirty="0">
                <a:solidFill>
                  <a:srgbClr val="003399"/>
                </a:solidFill>
                <a:latin typeface="+mn-lt"/>
              </a:rPr>
              <a:t>For Public Officials’ Use Only</a:t>
            </a:r>
          </a:p>
        </p:txBody>
      </p:sp>
    </p:spTree>
    <p:extLst>
      <p:ext uri="{BB962C8B-B14F-4D97-AF65-F5344CB8AC3E}">
        <p14:creationId xmlns:p14="http://schemas.microsoft.com/office/powerpoint/2010/main" val="34688102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76311383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8834559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29694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867420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54429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58137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74522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0108915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261584532"/>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00588" y="1295400"/>
            <a:ext cx="4038600" cy="4525963"/>
          </a:xfrm>
        </p:spPr>
        <p:txBody>
          <a:bodyPr/>
          <a:lstStyle/>
          <a:p>
            <a:pPr lvl="0"/>
            <a:endParaRPr lang="en-US" noProof="0"/>
          </a:p>
        </p:txBody>
      </p:sp>
      <p:sp>
        <p:nvSpPr>
          <p:cNvPr id="5"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922493884"/>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354499682"/>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0588"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0588"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79911632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91501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10157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50941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8999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0"/>
          </p:nvPr>
        </p:nvSpPr>
        <p:spPr>
          <a:xfrm>
            <a:off x="6400800" y="685800"/>
            <a:ext cx="2133600" cy="381000"/>
          </a:xfrm>
        </p:spPr>
        <p:txBody>
          <a:bodyPr/>
          <a:lstStyle>
            <a:lvl1pPr algn="r">
              <a:buNone/>
              <a:defRPr sz="16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5829295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TextBox 13"/>
          <p:cNvSpPr txBox="1"/>
          <p:nvPr userDrawn="1"/>
        </p:nvSpPr>
        <p:spPr>
          <a:xfrm>
            <a:off x="6781800" y="6186071"/>
            <a:ext cx="2168525" cy="276225"/>
          </a:xfrm>
          <a:prstGeom prst="rect">
            <a:avLst/>
          </a:prstGeom>
          <a:noFill/>
        </p:spPr>
        <p:txBody>
          <a:bodyPr wrap="none">
            <a:spAutoFit/>
          </a:bodyPr>
          <a:lstStyle/>
          <a:p>
            <a:pPr>
              <a:defRPr/>
            </a:pPr>
            <a:r>
              <a:rPr lang="en-US" sz="1200" u="none" dirty="0">
                <a:solidFill>
                  <a:srgbClr val="003399"/>
                </a:solidFill>
                <a:latin typeface="+mn-lt"/>
              </a:rPr>
              <a:t>For Public Officials’ Use Only</a:t>
            </a:r>
          </a:p>
        </p:txBody>
      </p:sp>
      <p:pic>
        <p:nvPicPr>
          <p:cNvPr id="3" name="Picture 2">
            <a:extLst>
              <a:ext uri="{FF2B5EF4-FFF2-40B4-BE49-F238E27FC236}">
                <a16:creationId xmlns:a16="http://schemas.microsoft.com/office/drawing/2014/main" id="{FB5981B9-AE84-DA23-7B6D-1DD7484E1463}"/>
              </a:ext>
            </a:extLst>
          </p:cNvPr>
          <p:cNvPicPr>
            <a:picLocks noChangeAspect="1"/>
          </p:cNvPicPr>
          <p:nvPr userDrawn="1"/>
        </p:nvPicPr>
        <p:blipFill>
          <a:blip r:embed="rId13"/>
          <a:stretch>
            <a:fillRect/>
          </a:stretch>
        </p:blipFill>
        <p:spPr>
          <a:xfrm>
            <a:off x="221009" y="6058361"/>
            <a:ext cx="2168525" cy="788555"/>
          </a:xfrm>
          <a:prstGeom prst="rect">
            <a:avLst/>
          </a:prstGeom>
        </p:spPr>
      </p:pic>
    </p:spTree>
    <p:extLst>
      <p:ext uri="{BB962C8B-B14F-4D97-AF65-F5344CB8AC3E}">
        <p14:creationId xmlns:p14="http://schemas.microsoft.com/office/powerpoint/2010/main" val="2651692080"/>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a:extLst>
              <a:ext uri="{FF2B5EF4-FFF2-40B4-BE49-F238E27FC236}">
                <a16:creationId xmlns:a16="http://schemas.microsoft.com/office/drawing/2014/main" id="{90EBD7EE-FD46-7C1F-6E16-19A0C03FB8A2}"/>
              </a:ext>
            </a:extLst>
          </p:cNvPr>
          <p:cNvPicPr>
            <a:picLocks noChangeAspect="1"/>
          </p:cNvPicPr>
          <p:nvPr userDrawn="1"/>
        </p:nvPicPr>
        <p:blipFill>
          <a:blip r:embed="rId13"/>
          <a:stretch>
            <a:fillRect/>
          </a:stretch>
        </p:blipFill>
        <p:spPr>
          <a:xfrm>
            <a:off x="221009" y="6058361"/>
            <a:ext cx="2168525" cy="788555"/>
          </a:xfrm>
          <a:prstGeom prst="rect">
            <a:avLst/>
          </a:prstGeom>
        </p:spPr>
      </p:pic>
      <p:sp>
        <p:nvSpPr>
          <p:cNvPr id="4" name="TextBox 3">
            <a:extLst>
              <a:ext uri="{FF2B5EF4-FFF2-40B4-BE49-F238E27FC236}">
                <a16:creationId xmlns:a16="http://schemas.microsoft.com/office/drawing/2014/main" id="{797D586E-F92B-25C3-4A58-6A4A94A357A4}"/>
              </a:ext>
            </a:extLst>
          </p:cNvPr>
          <p:cNvSpPr txBox="1"/>
          <p:nvPr userDrawn="1"/>
        </p:nvSpPr>
        <p:spPr>
          <a:xfrm>
            <a:off x="6781800" y="6186071"/>
            <a:ext cx="2168525" cy="276225"/>
          </a:xfrm>
          <a:prstGeom prst="rect">
            <a:avLst/>
          </a:prstGeom>
          <a:noFill/>
        </p:spPr>
        <p:txBody>
          <a:bodyPr wrap="none">
            <a:spAutoFit/>
          </a:bodyPr>
          <a:lstStyle/>
          <a:p>
            <a:pPr>
              <a:defRPr/>
            </a:pPr>
            <a:r>
              <a:rPr lang="en-US" sz="1200" u="none" dirty="0">
                <a:solidFill>
                  <a:srgbClr val="003399"/>
                </a:solidFill>
                <a:latin typeface="+mn-lt"/>
              </a:rPr>
              <a:t>For Public Officials’ Use Only</a:t>
            </a:r>
          </a:p>
        </p:txBody>
      </p:sp>
    </p:spTree>
    <p:extLst>
      <p:ext uri="{BB962C8B-B14F-4D97-AF65-F5344CB8AC3E}">
        <p14:creationId xmlns:p14="http://schemas.microsoft.com/office/powerpoint/2010/main" val="304032500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50" r:id="rId8"/>
    <p:sldLayoutId id="2147484151" r:id="rId9"/>
    <p:sldLayoutId id="2147484152" r:id="rId10"/>
    <p:sldLayoutId id="2147484153" r:id="rId11"/>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TextBox 13"/>
          <p:cNvSpPr txBox="1"/>
          <p:nvPr userDrawn="1"/>
        </p:nvSpPr>
        <p:spPr>
          <a:xfrm>
            <a:off x="6781800" y="6186071"/>
            <a:ext cx="2168525" cy="276225"/>
          </a:xfrm>
          <a:prstGeom prst="rect">
            <a:avLst/>
          </a:prstGeom>
          <a:noFill/>
        </p:spPr>
        <p:txBody>
          <a:bodyPr wrap="none">
            <a:spAutoFit/>
          </a:bodyPr>
          <a:lstStyle/>
          <a:p>
            <a:pPr>
              <a:defRPr/>
            </a:pPr>
            <a:r>
              <a:rPr lang="en-US" sz="1200" u="none" dirty="0">
                <a:solidFill>
                  <a:srgbClr val="003399"/>
                </a:solidFill>
                <a:latin typeface="+mn-lt"/>
              </a:rPr>
              <a:t>For Public Officials’ Use Only</a:t>
            </a:r>
          </a:p>
        </p:txBody>
      </p:sp>
      <p:pic>
        <p:nvPicPr>
          <p:cNvPr id="2" name="Picture 1">
            <a:extLst>
              <a:ext uri="{FF2B5EF4-FFF2-40B4-BE49-F238E27FC236}">
                <a16:creationId xmlns:a16="http://schemas.microsoft.com/office/drawing/2014/main" id="{08DC1DC9-AC08-F2E8-EFF5-07F12C164163}"/>
              </a:ext>
            </a:extLst>
          </p:cNvPr>
          <p:cNvPicPr>
            <a:picLocks noChangeAspect="1"/>
          </p:cNvPicPr>
          <p:nvPr userDrawn="1"/>
        </p:nvPicPr>
        <p:blipFill>
          <a:blip r:embed="rId15"/>
          <a:stretch>
            <a:fillRect/>
          </a:stretch>
        </p:blipFill>
        <p:spPr>
          <a:xfrm>
            <a:off x="221009" y="6058361"/>
            <a:ext cx="2168525" cy="788555"/>
          </a:xfrm>
          <a:prstGeom prst="rect">
            <a:avLst/>
          </a:prstGeom>
        </p:spPr>
      </p:pic>
    </p:spTree>
    <p:extLst>
      <p:ext uri="{BB962C8B-B14F-4D97-AF65-F5344CB8AC3E}">
        <p14:creationId xmlns:p14="http://schemas.microsoft.com/office/powerpoint/2010/main" val="276742031"/>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a:extLst>
              <a:ext uri="{FF2B5EF4-FFF2-40B4-BE49-F238E27FC236}">
                <a16:creationId xmlns:a16="http://schemas.microsoft.com/office/drawing/2014/main" id="{A64D0DEC-D273-F7A7-054E-5C4B1519C30B}"/>
              </a:ext>
            </a:extLst>
          </p:cNvPr>
          <p:cNvPicPr>
            <a:picLocks noChangeAspect="1"/>
          </p:cNvPicPr>
          <p:nvPr userDrawn="1"/>
        </p:nvPicPr>
        <p:blipFill>
          <a:blip r:embed="rId14"/>
          <a:stretch>
            <a:fillRect/>
          </a:stretch>
        </p:blipFill>
        <p:spPr>
          <a:xfrm>
            <a:off x="221009" y="6058361"/>
            <a:ext cx="2168525" cy="788555"/>
          </a:xfrm>
          <a:prstGeom prst="rect">
            <a:avLst/>
          </a:prstGeom>
        </p:spPr>
      </p:pic>
      <p:sp>
        <p:nvSpPr>
          <p:cNvPr id="3" name="TextBox 2">
            <a:extLst>
              <a:ext uri="{FF2B5EF4-FFF2-40B4-BE49-F238E27FC236}">
                <a16:creationId xmlns:a16="http://schemas.microsoft.com/office/drawing/2014/main" id="{327851B2-A5B7-FBD7-96B3-CB790C1BE9DE}"/>
              </a:ext>
            </a:extLst>
          </p:cNvPr>
          <p:cNvSpPr txBox="1"/>
          <p:nvPr userDrawn="1"/>
        </p:nvSpPr>
        <p:spPr>
          <a:xfrm>
            <a:off x="6781800" y="6186071"/>
            <a:ext cx="2168525" cy="276225"/>
          </a:xfrm>
          <a:prstGeom prst="rect">
            <a:avLst/>
          </a:prstGeom>
          <a:noFill/>
        </p:spPr>
        <p:txBody>
          <a:bodyPr wrap="none">
            <a:spAutoFit/>
          </a:bodyPr>
          <a:lstStyle/>
          <a:p>
            <a:pPr>
              <a:defRPr/>
            </a:pPr>
            <a:r>
              <a:rPr lang="en-US" sz="1200" u="none" dirty="0">
                <a:solidFill>
                  <a:srgbClr val="003399"/>
                </a:solidFill>
                <a:latin typeface="+mn-lt"/>
              </a:rPr>
              <a:t>For Public Officials’ Use Only</a:t>
            </a:r>
          </a:p>
        </p:txBody>
      </p:sp>
    </p:spTree>
    <p:extLst>
      <p:ext uri="{BB962C8B-B14F-4D97-AF65-F5344CB8AC3E}">
        <p14:creationId xmlns:p14="http://schemas.microsoft.com/office/powerpoint/2010/main" val="400444527"/>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4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207F82-CA1D-4CEB-BB13-11BB39D21933}"/>
              </a:ext>
            </a:extLst>
          </p:cNvPr>
          <p:cNvSpPr>
            <a:spLocks noGrp="1" noChangeArrowheads="1"/>
          </p:cNvSpPr>
          <p:nvPr>
            <p:ph type="ctrTitle" sz="quarter"/>
          </p:nvPr>
        </p:nvSpPr>
        <p:spPr>
          <a:xfrm>
            <a:off x="685800" y="2430463"/>
            <a:ext cx="7848600" cy="1866900"/>
          </a:xfrm>
        </p:spPr>
        <p:txBody>
          <a:bodyPr/>
          <a:lstStyle/>
          <a:p>
            <a:pPr>
              <a:spcBef>
                <a:spcPct val="10000"/>
              </a:spcBef>
              <a:spcAft>
                <a:spcPct val="10000"/>
              </a:spcAft>
            </a:pPr>
            <a:r>
              <a:rPr lang="en-US" altLang="en-US" sz="4000" dirty="0"/>
              <a:t>Top 10 Most Frequently Cited Serious Violations in FFY 2022</a:t>
            </a:r>
            <a:br>
              <a:rPr lang="en-US" altLang="en-US" sz="4000" dirty="0"/>
            </a:br>
            <a:endParaRPr lang="en-US" altLang="en-US" sz="3600" dirty="0"/>
          </a:p>
        </p:txBody>
      </p:sp>
      <p:sp>
        <p:nvSpPr>
          <p:cNvPr id="5123" name="Rectangle 4">
            <a:extLst>
              <a:ext uri="{FF2B5EF4-FFF2-40B4-BE49-F238E27FC236}">
                <a16:creationId xmlns:a16="http://schemas.microsoft.com/office/drawing/2014/main" id="{A12C17AD-95C3-4B72-A0A9-10EC25CAF642}"/>
              </a:ext>
            </a:extLst>
          </p:cNvPr>
          <p:cNvSpPr>
            <a:spLocks noChangeArrowheads="1"/>
          </p:cNvSpPr>
          <p:nvPr/>
        </p:nvSpPr>
        <p:spPr bwMode="auto">
          <a:xfrm>
            <a:off x="685800" y="5562600"/>
            <a:ext cx="8077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012D9A"/>
                </a:solidFill>
              </a:rPr>
              <a:t>Presented by</a:t>
            </a:r>
            <a:r>
              <a:rPr lang="en-US" altLang="en-US" sz="1600" u="none" dirty="0">
                <a:solidFill>
                  <a:srgbClr val="777777"/>
                </a:solidFill>
              </a:rPr>
              <a:t>: </a:t>
            </a:r>
            <a:r>
              <a:rPr lang="en-US" altLang="en-US" sz="1400" u="none" dirty="0">
                <a:solidFill>
                  <a:srgbClr val="777777"/>
                </a:solidFill>
              </a:rPr>
              <a:t>ETTA, OSH Division, 919-707-7876</a:t>
            </a:r>
          </a:p>
        </p:txBody>
      </p:sp>
      <p:sp>
        <p:nvSpPr>
          <p:cNvPr id="5124" name="Text Box 9">
            <a:extLst>
              <a:ext uri="{FF2B5EF4-FFF2-40B4-BE49-F238E27FC236}">
                <a16:creationId xmlns:a16="http://schemas.microsoft.com/office/drawing/2014/main" id="{5D447BE2-A891-4AC5-A644-C0122DE2EFF6}"/>
              </a:ext>
            </a:extLst>
          </p:cNvPr>
          <p:cNvSpPr txBox="1">
            <a:spLocks noChangeArrowheads="1"/>
          </p:cNvSpPr>
          <p:nvPr/>
        </p:nvSpPr>
        <p:spPr bwMode="auto">
          <a:xfrm>
            <a:off x="1447800" y="3886200"/>
            <a:ext cx="3811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10000"/>
              </a:spcBef>
              <a:spcAft>
                <a:spcPct val="10000"/>
              </a:spcAft>
            </a:pPr>
            <a:r>
              <a:rPr lang="en-US" altLang="en-US" sz="3200" b="1" i="1" u="none" dirty="0">
                <a:solidFill>
                  <a:srgbClr val="012D9A"/>
                </a:solidFill>
              </a:rPr>
              <a:t> General Industry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Lockout/Tagout</a:t>
            </a:r>
          </a:p>
        </p:txBody>
      </p:sp>
      <p:sp>
        <p:nvSpPr>
          <p:cNvPr id="15363" name="Rectangle 3"/>
          <p:cNvSpPr>
            <a:spLocks noGrp="1" noChangeArrowheads="1"/>
          </p:cNvSpPr>
          <p:nvPr>
            <p:ph type="body" idx="1"/>
          </p:nvPr>
        </p:nvSpPr>
        <p:spPr>
          <a:xfrm>
            <a:off x="533400" y="1219200"/>
            <a:ext cx="8077200" cy="4495800"/>
          </a:xfrm>
        </p:spPr>
        <p:txBody>
          <a:bodyPr/>
          <a:lstStyle/>
          <a:p>
            <a:r>
              <a:rPr lang="en-US" altLang="en-US" b="1" dirty="0">
                <a:solidFill>
                  <a:srgbClr val="000000"/>
                </a:solidFill>
              </a:rPr>
              <a:t>Number 7: Training and Communication</a:t>
            </a:r>
          </a:p>
          <a:p>
            <a:endParaRPr lang="en-US" altLang="en-US" sz="800" b="1" dirty="0">
              <a:solidFill>
                <a:srgbClr val="000000"/>
              </a:solidFill>
            </a:endParaRPr>
          </a:p>
          <a:p>
            <a:pPr marL="577850" lvl="1" indent="-230188">
              <a:buNone/>
            </a:pPr>
            <a:r>
              <a:rPr lang="en-US" altLang="en-US" dirty="0">
                <a:solidFill>
                  <a:srgbClr val="000000"/>
                </a:solidFill>
              </a:rPr>
              <a:t>- Each authorized employee shall receive training in the recognition of applicable hazardous energy sources, the type and magnitude of the energy available in the workplace</a:t>
            </a:r>
            <a:r>
              <a:rPr lang="en-US" altLang="en-US" i="1" dirty="0">
                <a:solidFill>
                  <a:srgbClr val="000000"/>
                </a:solidFill>
              </a:rPr>
              <a:t>, and the methods and means necessary for the energy isolation and control.</a:t>
            </a:r>
            <a:endParaRPr lang="en-US" altLang="en-US" i="1" dirty="0"/>
          </a:p>
          <a:p>
            <a:pPr marL="0" indent="0">
              <a:buNone/>
            </a:pPr>
            <a:endParaRPr lang="en-US" altLang="en-US" dirty="0"/>
          </a:p>
        </p:txBody>
      </p:sp>
      <p:sp>
        <p:nvSpPr>
          <p:cNvPr id="15365" name="Rectangle 5"/>
          <p:cNvSpPr>
            <a:spLocks noChangeArrowheads="1"/>
          </p:cNvSpPr>
          <p:nvPr/>
        </p:nvSpPr>
        <p:spPr bwMode="auto">
          <a:xfrm>
            <a:off x="6172201" y="609600"/>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1910.147(c)(7)(i)(A)</a:t>
            </a:r>
          </a:p>
        </p:txBody>
      </p:sp>
      <p:pic>
        <p:nvPicPr>
          <p:cNvPr id="7" name="Picture 6" descr="A group of people sitting at a table in a room&#10;&#10;Description generated with very high confidence">
            <a:extLst>
              <a:ext uri="{FF2B5EF4-FFF2-40B4-BE49-F238E27FC236}">
                <a16:creationId xmlns:a16="http://schemas.microsoft.com/office/drawing/2014/main" id="{B8F8E83C-8EAB-4103-9630-D6530EA8DA3E}"/>
              </a:ext>
            </a:extLst>
          </p:cNvPr>
          <p:cNvPicPr>
            <a:picLocks noChangeAspect="1"/>
          </p:cNvPicPr>
          <p:nvPr/>
        </p:nvPicPr>
        <p:blipFill rotWithShape="1">
          <a:blip r:embed="rId3">
            <a:extLst>
              <a:ext uri="{28A0092B-C50C-407E-A947-70E740481C1C}">
                <a14:useLocalDpi xmlns:a14="http://schemas.microsoft.com/office/drawing/2010/main" val="0"/>
              </a:ext>
            </a:extLst>
          </a:blip>
          <a:srcRect t="13678"/>
          <a:stretch/>
        </p:blipFill>
        <p:spPr>
          <a:xfrm>
            <a:off x="837891" y="3733800"/>
            <a:ext cx="4342655" cy="214537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05FF980-42D4-F85D-3055-5C4DF64BA295}"/>
              </a:ext>
            </a:extLst>
          </p:cNvPr>
          <p:cNvSpPr txBox="1"/>
          <p:nvPr/>
        </p:nvSpPr>
        <p:spPr bwMode="auto">
          <a:xfrm>
            <a:off x="1193505" y="5629653"/>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pic>
        <p:nvPicPr>
          <p:cNvPr id="5" name="Picture 4">
            <a:extLst>
              <a:ext uri="{FF2B5EF4-FFF2-40B4-BE49-F238E27FC236}">
                <a16:creationId xmlns:a16="http://schemas.microsoft.com/office/drawing/2014/main" id="{61368646-D472-41C9-B6E7-133052E0FC03}"/>
              </a:ext>
            </a:extLst>
          </p:cNvPr>
          <p:cNvPicPr>
            <a:picLocks noChangeAspect="1"/>
          </p:cNvPicPr>
          <p:nvPr/>
        </p:nvPicPr>
        <p:blipFill>
          <a:blip r:embed="rId4"/>
          <a:stretch>
            <a:fillRect/>
          </a:stretch>
        </p:blipFill>
        <p:spPr>
          <a:xfrm>
            <a:off x="5405575" y="3733800"/>
            <a:ext cx="3019160" cy="219069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BB1C201-60CB-4131-0B70-1B5AD6A5E4E0}"/>
              </a:ext>
            </a:extLst>
          </p:cNvPr>
          <p:cNvSpPr txBox="1"/>
          <p:nvPr/>
        </p:nvSpPr>
        <p:spPr bwMode="auto">
          <a:xfrm>
            <a:off x="5471900" y="5649075"/>
            <a:ext cx="140225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14173968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body" idx="1"/>
          </p:nvPr>
        </p:nvSpPr>
        <p:spPr>
          <a:xfrm>
            <a:off x="533400" y="1219200"/>
            <a:ext cx="7848600" cy="4426745"/>
          </a:xfrm>
        </p:spPr>
        <p:txBody>
          <a:bodyPr/>
          <a:lstStyle/>
          <a:p>
            <a:r>
              <a:rPr lang="en-US" altLang="en-US" b="1" dirty="0"/>
              <a:t>Number 8: Employee Information and Training</a:t>
            </a:r>
          </a:p>
          <a:p>
            <a:endParaRPr lang="en-US" altLang="en-US" sz="800" b="1" dirty="0"/>
          </a:p>
          <a:p>
            <a:pPr lvl="1"/>
            <a:r>
              <a:rPr lang="en-US" altLang="en-US" dirty="0"/>
              <a:t>Employers shall provide employees with effective information and training on hazardous chemicals in their work area:</a:t>
            </a:r>
          </a:p>
          <a:p>
            <a:pPr lvl="2">
              <a:spcBef>
                <a:spcPts val="600"/>
              </a:spcBef>
              <a:spcAft>
                <a:spcPts val="600"/>
              </a:spcAft>
            </a:pPr>
            <a:r>
              <a:rPr lang="en-US" altLang="en-US" dirty="0"/>
              <a:t>At the time of their initial  assignment.</a:t>
            </a:r>
          </a:p>
          <a:p>
            <a:pPr lvl="2">
              <a:spcBef>
                <a:spcPts val="600"/>
              </a:spcBef>
              <a:spcAft>
                <a:spcPts val="600"/>
              </a:spcAft>
            </a:pPr>
            <a:r>
              <a:rPr lang="en-US" altLang="en-US" dirty="0"/>
              <a:t>Whenever a new physical or health hazard is introduced into their work area.</a:t>
            </a:r>
          </a:p>
          <a:p>
            <a:pPr marL="0" indent="0">
              <a:buNone/>
            </a:pPr>
            <a:endParaRPr lang="en-US" altLang="en-US" sz="2400" dirty="0"/>
          </a:p>
        </p:txBody>
      </p:sp>
      <p:sp>
        <p:nvSpPr>
          <p:cNvPr id="55301" name="Rectangle 10"/>
          <p:cNvSpPr>
            <a:spLocks noGrp="1" noChangeArrowheads="1"/>
          </p:cNvSpPr>
          <p:nvPr>
            <p:ph type="title"/>
          </p:nvPr>
        </p:nvSpPr>
        <p:spPr>
          <a:xfrm>
            <a:off x="609600" y="460261"/>
            <a:ext cx="8077200" cy="553998"/>
          </a:xfrm>
        </p:spPr>
        <p:txBody>
          <a:bodyPr/>
          <a:lstStyle/>
          <a:p>
            <a:r>
              <a:rPr lang="en-US" altLang="en-US" dirty="0"/>
              <a:t>Hazard Communication       </a:t>
            </a:r>
            <a:r>
              <a:rPr lang="en-US" sz="2000" b="0" dirty="0">
                <a:solidFill>
                  <a:srgbClr val="000000"/>
                </a:solidFill>
              </a:rPr>
              <a:t>1910.1200(h)(1)</a:t>
            </a:r>
            <a:endParaRPr lang="en-US" altLang="en-US" dirty="0"/>
          </a:p>
        </p:txBody>
      </p:sp>
      <p:pic>
        <p:nvPicPr>
          <p:cNvPr id="2" name="Picture 1" descr="A person teaching a class&#10;&#10;Description automatically generated with medium confidence">
            <a:extLst>
              <a:ext uri="{FF2B5EF4-FFF2-40B4-BE49-F238E27FC236}">
                <a16:creationId xmlns:a16="http://schemas.microsoft.com/office/drawing/2014/main" id="{ACFB13E1-EB42-FA6A-6B95-C83CB9D0DEF3}"/>
              </a:ext>
            </a:extLst>
          </p:cNvPr>
          <p:cNvPicPr>
            <a:picLocks noChangeAspect="1"/>
          </p:cNvPicPr>
          <p:nvPr/>
        </p:nvPicPr>
        <p:blipFill rotWithShape="1">
          <a:blip r:embed="rId3">
            <a:extLst>
              <a:ext uri="{28A0092B-C50C-407E-A947-70E740481C1C}">
                <a14:useLocalDpi xmlns:a14="http://schemas.microsoft.com/office/drawing/2010/main" val="0"/>
              </a:ext>
            </a:extLst>
          </a:blip>
          <a:srcRect l="2353" t="22859" r="22353" b="14118"/>
          <a:stretch/>
        </p:blipFill>
        <p:spPr>
          <a:xfrm>
            <a:off x="5757496" y="4267200"/>
            <a:ext cx="2624504" cy="1647576"/>
          </a:xfrm>
          <a:prstGeom prst="rect">
            <a:avLst/>
          </a:prstGeom>
        </p:spPr>
      </p:pic>
      <p:sp>
        <p:nvSpPr>
          <p:cNvPr id="3" name="TextBox 2">
            <a:extLst>
              <a:ext uri="{FF2B5EF4-FFF2-40B4-BE49-F238E27FC236}">
                <a16:creationId xmlns:a16="http://schemas.microsoft.com/office/drawing/2014/main" id="{507FF266-C8E7-01A4-CB17-194D71BF0DB5}"/>
              </a:ext>
            </a:extLst>
          </p:cNvPr>
          <p:cNvSpPr txBox="1"/>
          <p:nvPr/>
        </p:nvSpPr>
        <p:spPr bwMode="auto">
          <a:xfrm>
            <a:off x="5029200" y="5699332"/>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1418216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body" idx="1"/>
          </p:nvPr>
        </p:nvSpPr>
        <p:spPr>
          <a:xfrm>
            <a:off x="533400" y="1219200"/>
            <a:ext cx="7924800" cy="4426745"/>
          </a:xfrm>
        </p:spPr>
        <p:txBody>
          <a:bodyPr/>
          <a:lstStyle/>
          <a:p>
            <a:r>
              <a:rPr lang="en-US" altLang="en-US" sz="2600" b="1" dirty="0"/>
              <a:t>Number 8: Employee Information and Training</a:t>
            </a:r>
          </a:p>
        </p:txBody>
      </p:sp>
      <p:sp>
        <p:nvSpPr>
          <p:cNvPr id="55301" name="Rectangle 10"/>
          <p:cNvSpPr>
            <a:spLocks noGrp="1" noChangeArrowheads="1"/>
          </p:cNvSpPr>
          <p:nvPr>
            <p:ph type="title"/>
          </p:nvPr>
        </p:nvSpPr>
        <p:spPr>
          <a:xfrm>
            <a:off x="609600" y="460261"/>
            <a:ext cx="8077200" cy="553998"/>
          </a:xfrm>
        </p:spPr>
        <p:txBody>
          <a:bodyPr/>
          <a:lstStyle/>
          <a:p>
            <a:r>
              <a:rPr lang="en-US" altLang="en-US" dirty="0"/>
              <a:t>Hazard Communication       </a:t>
            </a:r>
            <a:r>
              <a:rPr lang="en-US" sz="2000" b="0" dirty="0">
                <a:solidFill>
                  <a:srgbClr val="000000"/>
                </a:solidFill>
              </a:rPr>
              <a:t>1910.1200(h)(1)</a:t>
            </a:r>
            <a:endParaRPr lang="en-US" altLang="en-US" dirty="0"/>
          </a:p>
        </p:txBody>
      </p:sp>
      <p:pic>
        <p:nvPicPr>
          <p:cNvPr id="2" name="Content Placeholder 6">
            <a:extLst>
              <a:ext uri="{FF2B5EF4-FFF2-40B4-BE49-F238E27FC236}">
                <a16:creationId xmlns:a16="http://schemas.microsoft.com/office/drawing/2014/main" id="{F80B10C8-033A-20B3-CEC8-A0CC056CF260}"/>
              </a:ext>
            </a:extLst>
          </p:cNvPr>
          <p:cNvPicPr>
            <a:picLocks noChangeAspect="1"/>
          </p:cNvPicPr>
          <p:nvPr/>
        </p:nvPicPr>
        <p:blipFill>
          <a:blip r:embed="rId3"/>
          <a:stretch>
            <a:fillRect/>
          </a:stretch>
        </p:blipFill>
        <p:spPr bwMode="auto">
          <a:xfrm>
            <a:off x="762000" y="1752600"/>
            <a:ext cx="4013507" cy="419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9B0D458-83EA-0FAE-AD04-DA0FE7CE1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2081" y="1770743"/>
            <a:ext cx="3127519" cy="2057400"/>
          </a:xfrm>
          <a:prstGeom prst="rect">
            <a:avLst/>
          </a:prstGeom>
        </p:spPr>
      </p:pic>
      <p:pic>
        <p:nvPicPr>
          <p:cNvPr id="5" name="Picture 4">
            <a:extLst>
              <a:ext uri="{FF2B5EF4-FFF2-40B4-BE49-F238E27FC236}">
                <a16:creationId xmlns:a16="http://schemas.microsoft.com/office/drawing/2014/main" id="{A651EF90-64BF-CABC-38DC-F461B6A6C0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9294" y="3937355"/>
            <a:ext cx="3127519" cy="1909054"/>
          </a:xfrm>
          <a:prstGeom prst="rect">
            <a:avLst/>
          </a:prstGeom>
        </p:spPr>
      </p:pic>
      <p:sp>
        <p:nvSpPr>
          <p:cNvPr id="3" name="TextBox 2">
            <a:extLst>
              <a:ext uri="{FF2B5EF4-FFF2-40B4-BE49-F238E27FC236}">
                <a16:creationId xmlns:a16="http://schemas.microsoft.com/office/drawing/2014/main" id="{DDA964D5-2F55-9733-D6ED-5BF0386D434C}"/>
              </a:ext>
            </a:extLst>
          </p:cNvPr>
          <p:cNvSpPr txBox="1"/>
          <p:nvPr/>
        </p:nvSpPr>
        <p:spPr bwMode="auto">
          <a:xfrm>
            <a:off x="5129294" y="5599034"/>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41681997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609600" y="436562"/>
            <a:ext cx="8458200" cy="554038"/>
          </a:xfrm>
        </p:spPr>
        <p:txBody>
          <a:bodyPr/>
          <a:lstStyle/>
          <a:p>
            <a:r>
              <a:rPr lang="en-US" altLang="en-US" dirty="0"/>
              <a:t>Fall Protection                       </a:t>
            </a:r>
            <a:r>
              <a:rPr lang="en-US" altLang="en-US" sz="2000" b="0" dirty="0">
                <a:solidFill>
                  <a:schemeClr val="tx1"/>
                </a:solidFill>
              </a:rPr>
              <a:t>1910.28(b)(1)(i)</a:t>
            </a:r>
            <a:endParaRPr lang="en-US" altLang="en-US" sz="2000" dirty="0"/>
          </a:p>
        </p:txBody>
      </p:sp>
      <p:sp>
        <p:nvSpPr>
          <p:cNvPr id="19459" name="Rectangle 9"/>
          <p:cNvSpPr>
            <a:spLocks noGrp="1" noChangeArrowheads="1"/>
          </p:cNvSpPr>
          <p:nvPr>
            <p:ph type="body" idx="1"/>
          </p:nvPr>
        </p:nvSpPr>
        <p:spPr>
          <a:xfrm>
            <a:off x="533400" y="1219200"/>
            <a:ext cx="8077200" cy="4724401"/>
          </a:xfrm>
        </p:spPr>
        <p:txBody>
          <a:bodyPr/>
          <a:lstStyle/>
          <a:p>
            <a:pPr lvl="0"/>
            <a:r>
              <a:rPr lang="en-US" altLang="en-US" b="1" dirty="0">
                <a:solidFill>
                  <a:srgbClr val="000000"/>
                </a:solidFill>
              </a:rPr>
              <a:t>Number 9: Duty to have Fall Protection</a:t>
            </a:r>
          </a:p>
          <a:p>
            <a:pPr lvl="0"/>
            <a:endParaRPr lang="en-US" altLang="en-US" sz="800" b="1" dirty="0">
              <a:solidFill>
                <a:srgbClr val="000000"/>
              </a:solidFill>
            </a:endParaRPr>
          </a:p>
          <a:p>
            <a:pPr lvl="1"/>
            <a:r>
              <a:rPr lang="en-US" dirty="0">
                <a:solidFill>
                  <a:srgbClr val="333333"/>
                </a:solidFill>
                <a:latin typeface="Helvetica Neue"/>
              </a:rPr>
              <a:t>Except as provided elsewhere in this section, the employer must ensure that each employee on a walking-working surface with an unprotected side or edge that is 4 feet (1.2 m) or more above a lower level is protected from falling by one or more of the following:</a:t>
            </a:r>
          </a:p>
          <a:p>
            <a:pPr lvl="1"/>
            <a:endParaRPr lang="en-US" sz="800" dirty="0">
              <a:solidFill>
                <a:srgbClr val="333333"/>
              </a:solidFill>
              <a:latin typeface="Helvetica Neue"/>
            </a:endParaRPr>
          </a:p>
          <a:p>
            <a:pPr marL="914400" lvl="1" indent="-566738">
              <a:spcAft>
                <a:spcPts val="600"/>
              </a:spcAft>
              <a:buNone/>
            </a:pPr>
            <a:r>
              <a:rPr lang="en-US" dirty="0">
                <a:solidFill>
                  <a:srgbClr val="333333"/>
                </a:solidFill>
                <a:latin typeface="Helvetica Neue"/>
              </a:rPr>
              <a:t>	</a:t>
            </a:r>
            <a:r>
              <a:rPr lang="en-US" sz="2000" dirty="0">
                <a:solidFill>
                  <a:srgbClr val="333333"/>
                </a:solidFill>
                <a:latin typeface="Helvetica Neue"/>
              </a:rPr>
              <a:t>(A) Guardrail systems;</a:t>
            </a:r>
          </a:p>
          <a:p>
            <a:pPr marL="914400" lvl="1" indent="-566738">
              <a:spcAft>
                <a:spcPts val="600"/>
              </a:spcAft>
              <a:buNone/>
            </a:pPr>
            <a:r>
              <a:rPr lang="en-US" sz="2000" dirty="0">
                <a:solidFill>
                  <a:srgbClr val="333333"/>
                </a:solidFill>
                <a:latin typeface="Helvetica Neue"/>
              </a:rPr>
              <a:t>	(B) Safety net systems; or</a:t>
            </a:r>
          </a:p>
          <a:p>
            <a:pPr marL="914400" lvl="1" indent="-566738">
              <a:spcAft>
                <a:spcPts val="0"/>
              </a:spcAft>
              <a:buNone/>
            </a:pPr>
            <a:r>
              <a:rPr lang="en-US" sz="2000" dirty="0">
                <a:solidFill>
                  <a:srgbClr val="333333"/>
                </a:solidFill>
                <a:latin typeface="Helvetica Neue"/>
              </a:rPr>
              <a:t>	(C) Personal fall protection systems: personal fall</a:t>
            </a:r>
          </a:p>
          <a:p>
            <a:pPr marL="914400" lvl="1" indent="-566738">
              <a:spcAft>
                <a:spcPts val="0"/>
              </a:spcAft>
              <a:buNone/>
            </a:pPr>
            <a:r>
              <a:rPr lang="en-US" sz="2000" dirty="0">
                <a:solidFill>
                  <a:srgbClr val="333333"/>
                </a:solidFill>
                <a:latin typeface="Helvetica Neue"/>
              </a:rPr>
              <a:t>              arrest, travel restraint, or positioning systems.</a:t>
            </a:r>
          </a:p>
        </p:txBody>
      </p:sp>
    </p:spTree>
    <p:extLst>
      <p:ext uri="{BB962C8B-B14F-4D97-AF65-F5344CB8AC3E}">
        <p14:creationId xmlns:p14="http://schemas.microsoft.com/office/powerpoint/2010/main" val="1994545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4144-8CF1-9984-C8FA-869AC5A3DB22}"/>
              </a:ext>
            </a:extLst>
          </p:cNvPr>
          <p:cNvSpPr>
            <a:spLocks noGrp="1"/>
          </p:cNvSpPr>
          <p:nvPr>
            <p:ph type="title"/>
          </p:nvPr>
        </p:nvSpPr>
        <p:spPr>
          <a:xfrm>
            <a:off x="609600" y="457200"/>
            <a:ext cx="8153400" cy="553998"/>
          </a:xfrm>
        </p:spPr>
        <p:txBody>
          <a:bodyPr/>
          <a:lstStyle/>
          <a:p>
            <a:r>
              <a:rPr lang="en-US" altLang="en-US" dirty="0"/>
              <a:t>Fall Protection</a:t>
            </a:r>
            <a:r>
              <a:rPr lang="en-US" altLang="en-US" sz="3600" b="0" dirty="0">
                <a:solidFill>
                  <a:schemeClr val="tx1"/>
                </a:solidFill>
              </a:rPr>
              <a:t> 			     </a:t>
            </a:r>
            <a:r>
              <a:rPr lang="en-US" altLang="en-US" sz="2000" b="0" dirty="0">
                <a:solidFill>
                  <a:schemeClr val="tx1"/>
                </a:solidFill>
              </a:rPr>
              <a:t>1910.28(b)(1)(i)</a:t>
            </a:r>
            <a:endParaRPr lang="en-US" sz="2000" dirty="0"/>
          </a:p>
        </p:txBody>
      </p:sp>
      <p:pic>
        <p:nvPicPr>
          <p:cNvPr id="4" name="Content Placeholder 3" descr="A picture containing ceiling, indoor, warehouse, area&#10;&#10;Description automatically generated">
            <a:extLst>
              <a:ext uri="{FF2B5EF4-FFF2-40B4-BE49-F238E27FC236}">
                <a16:creationId xmlns:a16="http://schemas.microsoft.com/office/drawing/2014/main" id="{57375154-36F1-486A-F5AB-7F60393A3C6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a:ext>
            </a:extLst>
          </a:blip>
          <a:srcRect/>
          <a:stretch>
            <a:fillRect/>
          </a:stretch>
        </p:blipFill>
        <p:spPr bwMode="auto">
          <a:xfrm>
            <a:off x="1600200" y="1828800"/>
            <a:ext cx="5486400" cy="4038600"/>
          </a:xfrm>
          <a:prstGeom prst="rect">
            <a:avLst/>
          </a:prstGeom>
          <a:noFill/>
          <a:ln>
            <a:noFill/>
          </a:ln>
        </p:spPr>
      </p:pic>
      <p:sp>
        <p:nvSpPr>
          <p:cNvPr id="5" name="TextBox 4">
            <a:extLst>
              <a:ext uri="{FF2B5EF4-FFF2-40B4-BE49-F238E27FC236}">
                <a16:creationId xmlns:a16="http://schemas.microsoft.com/office/drawing/2014/main" id="{7CC392B6-4FB0-4155-9D6D-5DE06061548A}"/>
              </a:ext>
            </a:extLst>
          </p:cNvPr>
          <p:cNvSpPr txBox="1"/>
          <p:nvPr/>
        </p:nvSpPr>
        <p:spPr>
          <a:xfrm>
            <a:off x="609600" y="1204452"/>
            <a:ext cx="7467600" cy="52322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Char char="l"/>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mn-cs"/>
              </a:rPr>
              <a:t>Number 9: Duty to have Fall Protection</a:t>
            </a:r>
          </a:p>
        </p:txBody>
      </p:sp>
      <p:sp>
        <p:nvSpPr>
          <p:cNvPr id="3" name="TextBox 2">
            <a:extLst>
              <a:ext uri="{FF2B5EF4-FFF2-40B4-BE49-F238E27FC236}">
                <a16:creationId xmlns:a16="http://schemas.microsoft.com/office/drawing/2014/main" id="{F2791D4A-11F2-764C-6B96-DCE0CA450977}"/>
              </a:ext>
            </a:extLst>
          </p:cNvPr>
          <p:cNvSpPr txBox="1"/>
          <p:nvPr/>
        </p:nvSpPr>
        <p:spPr bwMode="auto">
          <a:xfrm>
            <a:off x="1752600" y="5545826"/>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20124058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09600" y="457200"/>
            <a:ext cx="8077200" cy="553998"/>
          </a:xfrm>
        </p:spPr>
        <p:txBody>
          <a:bodyPr/>
          <a:lstStyle/>
          <a:p>
            <a:r>
              <a:rPr lang="en-US" altLang="en-US" dirty="0"/>
              <a:t>Powered Industrial Trucks   </a:t>
            </a:r>
            <a:r>
              <a:rPr lang="en-US" sz="2000" b="0" dirty="0">
                <a:solidFill>
                  <a:srgbClr val="000000"/>
                </a:solidFill>
                <a:ea typeface="+mn-ea"/>
                <a:cs typeface="+mn-cs"/>
              </a:rPr>
              <a:t>1910.178(I)(1)(i)</a:t>
            </a:r>
            <a:endParaRPr lang="es-MX" altLang="en-US" dirty="0"/>
          </a:p>
        </p:txBody>
      </p:sp>
      <p:sp>
        <p:nvSpPr>
          <p:cNvPr id="56325" name="Text Box 10"/>
          <p:cNvSpPr>
            <a:spLocks noGrp="1" noChangeArrowheads="1"/>
          </p:cNvSpPr>
          <p:nvPr>
            <p:ph type="body" idx="1"/>
          </p:nvPr>
        </p:nvSpPr>
        <p:spPr>
          <a:xfrm rot="10800400" flipV="1">
            <a:off x="552210" y="1219384"/>
            <a:ext cx="7753584" cy="4525963"/>
          </a:xfrm>
        </p:spPr>
        <p:txBody>
          <a:bodyPr/>
          <a:lstStyle/>
          <a:p>
            <a:pPr marL="346075" indent="-346075">
              <a:spcBef>
                <a:spcPts val="0"/>
              </a:spcBef>
            </a:pPr>
            <a:r>
              <a:rPr lang="en-US" altLang="en-US" b="1" dirty="0"/>
              <a:t>Number 10: Operator Training</a:t>
            </a:r>
          </a:p>
          <a:p>
            <a:pPr marL="346075" indent="-346075">
              <a:spcBef>
                <a:spcPts val="0"/>
              </a:spcBef>
            </a:pPr>
            <a:endParaRPr lang="en-US" altLang="en-US" sz="800" b="1" dirty="0"/>
          </a:p>
          <a:p>
            <a:pPr marL="693738" lvl="1" indent="-346075">
              <a:spcBef>
                <a:spcPts val="0"/>
              </a:spcBef>
            </a:pPr>
            <a:r>
              <a:rPr lang="en-US" altLang="en-US" dirty="0"/>
              <a:t>Employer shall ensure that each powered industrial truck operator is competent to operate a powered industrial truck safely.</a:t>
            </a:r>
            <a:endParaRPr lang="en-US" altLang="en-US" b="1" dirty="0"/>
          </a:p>
        </p:txBody>
      </p:sp>
      <p:pic>
        <p:nvPicPr>
          <p:cNvPr id="10" name="Picture 9">
            <a:extLst>
              <a:ext uri="{FF2B5EF4-FFF2-40B4-BE49-F238E27FC236}">
                <a16:creationId xmlns:a16="http://schemas.microsoft.com/office/drawing/2014/main" id="{9B3C9F19-C98C-428A-95DE-B067E07E8B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69" t="10396" r="7377" b="15698"/>
          <a:stretch/>
        </p:blipFill>
        <p:spPr>
          <a:xfrm>
            <a:off x="3962400" y="3048000"/>
            <a:ext cx="4343400" cy="2799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4A104174-853D-D691-D5EE-B336E4A95A86}"/>
              </a:ext>
            </a:extLst>
          </p:cNvPr>
          <p:cNvSpPr txBox="1"/>
          <p:nvPr/>
        </p:nvSpPr>
        <p:spPr bwMode="auto">
          <a:xfrm>
            <a:off x="3919254" y="5651958"/>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19272424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207F82-CA1D-4CEB-BB13-11BB39D21933}"/>
              </a:ext>
            </a:extLst>
          </p:cNvPr>
          <p:cNvSpPr>
            <a:spLocks noGrp="1" noChangeArrowheads="1"/>
          </p:cNvSpPr>
          <p:nvPr>
            <p:ph type="ctrTitle" sz="quarter"/>
          </p:nvPr>
        </p:nvSpPr>
        <p:spPr>
          <a:xfrm>
            <a:off x="838200" y="2819400"/>
            <a:ext cx="7162800" cy="1868460"/>
          </a:xfrm>
        </p:spPr>
        <p:txBody>
          <a:bodyPr/>
          <a:lstStyle/>
          <a:p>
            <a:pPr algn="ctr">
              <a:spcBef>
                <a:spcPct val="10000"/>
              </a:spcBef>
              <a:spcAft>
                <a:spcPct val="10000"/>
              </a:spcAft>
            </a:pPr>
            <a:r>
              <a:rPr lang="en-US" altLang="en-US" sz="4000" dirty="0"/>
              <a:t>Hazard Recognition in General Industry</a:t>
            </a:r>
            <a:br>
              <a:rPr lang="en-US" altLang="en-US" sz="4000" dirty="0"/>
            </a:br>
            <a:endParaRPr lang="en-US" altLang="en-US" sz="3600" dirty="0"/>
          </a:p>
        </p:txBody>
      </p:sp>
    </p:spTree>
    <p:extLst>
      <p:ext uri="{BB962C8B-B14F-4D97-AF65-F5344CB8AC3E}">
        <p14:creationId xmlns:p14="http://schemas.microsoft.com/office/powerpoint/2010/main" val="10144840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9196BD6-B347-4ACB-B8C0-308F6439F30F}"/>
              </a:ext>
            </a:extLst>
          </p:cNvPr>
          <p:cNvSpPr>
            <a:spLocks noGrp="1" noChangeArrowheads="1"/>
          </p:cNvSpPr>
          <p:nvPr>
            <p:ph type="title"/>
          </p:nvPr>
        </p:nvSpPr>
        <p:spPr/>
        <p:txBody>
          <a:bodyPr/>
          <a:lstStyle/>
          <a:p>
            <a:r>
              <a:rPr lang="en-US" altLang="en-US" dirty="0">
                <a:sym typeface="WP MathA"/>
              </a:rPr>
              <a:t>Hazard Recognition</a:t>
            </a:r>
            <a:endParaRPr lang="en-US" altLang="en-US" sz="1800" dirty="0"/>
          </a:p>
        </p:txBody>
      </p:sp>
      <p:sp>
        <p:nvSpPr>
          <p:cNvPr id="33795" name="Content Placeholder 2">
            <a:extLst>
              <a:ext uri="{FF2B5EF4-FFF2-40B4-BE49-F238E27FC236}">
                <a16:creationId xmlns:a16="http://schemas.microsoft.com/office/drawing/2014/main" id="{9BA478C8-3890-4184-AB18-390DDD4DC306}"/>
              </a:ext>
            </a:extLst>
          </p:cNvPr>
          <p:cNvSpPr>
            <a:spLocks noGrp="1" noChangeArrowheads="1"/>
          </p:cNvSpPr>
          <p:nvPr>
            <p:ph idx="1"/>
          </p:nvPr>
        </p:nvSpPr>
        <p:spPr>
          <a:xfrm>
            <a:off x="533400" y="1219200"/>
            <a:ext cx="8001000" cy="4724400"/>
          </a:xfrm>
        </p:spPr>
        <p:txBody>
          <a:bodyPr/>
          <a:lstStyle/>
          <a:p>
            <a:r>
              <a:rPr lang="en-US" altLang="en-US" sz="2800" b="1" dirty="0"/>
              <a:t>Struck-by hazards</a:t>
            </a:r>
          </a:p>
        </p:txBody>
      </p:sp>
      <p:sp>
        <p:nvSpPr>
          <p:cNvPr id="6" name="TextBox 3">
            <a:extLst>
              <a:ext uri="{FF2B5EF4-FFF2-40B4-BE49-F238E27FC236}">
                <a16:creationId xmlns:a16="http://schemas.microsoft.com/office/drawing/2014/main" id="{48B72CD1-D7CC-4C36-A1A3-DF4A56A24A7C}"/>
              </a:ext>
            </a:extLst>
          </p:cNvPr>
          <p:cNvSpPr txBox="1">
            <a:spLocks noChangeArrowheads="1"/>
          </p:cNvSpPr>
          <p:nvPr/>
        </p:nvSpPr>
        <p:spPr bwMode="auto">
          <a:xfrm>
            <a:off x="7085013" y="5651500"/>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r>
              <a:rPr lang="en-US" altLang="en-US" sz="800" u="none" dirty="0">
                <a:solidFill>
                  <a:schemeClr val="bg1"/>
                </a:solidFill>
                <a:latin typeface="+mn-lt"/>
              </a:rPr>
              <a:t>NCDOL Photo Library</a:t>
            </a:r>
            <a:endParaRPr lang="en-US" altLang="en-US" sz="2000" u="none" dirty="0">
              <a:solidFill>
                <a:schemeClr val="bg1"/>
              </a:solidFill>
              <a:latin typeface="+mn-lt"/>
            </a:endParaRPr>
          </a:p>
        </p:txBody>
      </p:sp>
      <p:pic>
        <p:nvPicPr>
          <p:cNvPr id="3" name="Picture 2">
            <a:extLst>
              <a:ext uri="{FF2B5EF4-FFF2-40B4-BE49-F238E27FC236}">
                <a16:creationId xmlns:a16="http://schemas.microsoft.com/office/drawing/2014/main" id="{4FA6AC16-7882-4568-B69F-F979B6DA1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3" y="1213449"/>
            <a:ext cx="3581400" cy="4730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a:extLst>
              <a:ext uri="{FF2B5EF4-FFF2-40B4-BE49-F238E27FC236}">
                <a16:creationId xmlns:a16="http://schemas.microsoft.com/office/drawing/2014/main" id="{D414722E-0A11-4981-A14E-95395FF7DB13}"/>
              </a:ext>
            </a:extLst>
          </p:cNvPr>
          <p:cNvSpPr/>
          <p:nvPr/>
        </p:nvSpPr>
        <p:spPr bwMode="auto">
          <a:xfrm>
            <a:off x="4875212" y="2362200"/>
            <a:ext cx="2592387" cy="10668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73A201EE-563E-ADA7-731E-CFEFEFD95989}"/>
              </a:ext>
            </a:extLst>
          </p:cNvPr>
          <p:cNvSpPr txBox="1"/>
          <p:nvPr/>
        </p:nvSpPr>
        <p:spPr bwMode="auto">
          <a:xfrm>
            <a:off x="4875212" y="5638800"/>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5" name="Content Placeholder 6">
            <a:extLst>
              <a:ext uri="{FF2B5EF4-FFF2-40B4-BE49-F238E27FC236}">
                <a16:creationId xmlns:a16="http://schemas.microsoft.com/office/drawing/2014/main" id="{9A1E53C9-B625-CDF9-FB49-07A007941710}"/>
              </a:ext>
            </a:extLst>
          </p:cNvPr>
          <p:cNvSpPr>
            <a:spLocks noGrp="1" noChangeArrowheads="1"/>
          </p:cNvSpPr>
          <p:nvPr>
            <p:ph sz="quarter" idx="10"/>
          </p:nvPr>
        </p:nvSpPr>
        <p:spPr>
          <a:xfrm>
            <a:off x="6400799" y="609600"/>
            <a:ext cx="2133600" cy="288404"/>
          </a:xfrm>
        </p:spPr>
        <p:txBody>
          <a:bodyPr/>
          <a:lstStyle/>
          <a:p>
            <a:r>
              <a:rPr lang="en-US" altLang="en-US" sz="2000" dirty="0"/>
              <a:t>1910.178(m)(2)</a:t>
            </a:r>
          </a:p>
          <a:p>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CDD6-FE8E-8086-8D53-F0EF711F43F8}"/>
              </a:ext>
            </a:extLst>
          </p:cNvPr>
          <p:cNvSpPr>
            <a:spLocks noGrp="1"/>
          </p:cNvSpPr>
          <p:nvPr>
            <p:ph type="title"/>
          </p:nvPr>
        </p:nvSpPr>
        <p:spPr/>
        <p:txBody>
          <a:bodyPr/>
          <a:lstStyle/>
          <a:p>
            <a:r>
              <a:rPr lang="en-US" altLang="en-US" dirty="0">
                <a:sym typeface="WP MathA"/>
              </a:rPr>
              <a:t>Hazard Recognition</a:t>
            </a:r>
            <a:endParaRPr lang="en-US" dirty="0"/>
          </a:p>
        </p:txBody>
      </p:sp>
      <p:pic>
        <p:nvPicPr>
          <p:cNvPr id="6" name="Content Placeholder 5" descr="A picture containing projector, control panel&#10;&#10;Description automatically generated">
            <a:extLst>
              <a:ext uri="{FF2B5EF4-FFF2-40B4-BE49-F238E27FC236}">
                <a16:creationId xmlns:a16="http://schemas.microsoft.com/office/drawing/2014/main" id="{1A56256A-3A43-13C4-DEBA-F2C7153974B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58950" y="1752600"/>
            <a:ext cx="5626100" cy="4219575"/>
          </a:xfrm>
        </p:spPr>
      </p:pic>
      <p:sp>
        <p:nvSpPr>
          <p:cNvPr id="8" name="TextBox 7">
            <a:extLst>
              <a:ext uri="{FF2B5EF4-FFF2-40B4-BE49-F238E27FC236}">
                <a16:creationId xmlns:a16="http://schemas.microsoft.com/office/drawing/2014/main" id="{4C7A6933-5497-78C7-E48A-E6BF11541571}"/>
              </a:ext>
            </a:extLst>
          </p:cNvPr>
          <p:cNvSpPr txBox="1"/>
          <p:nvPr/>
        </p:nvSpPr>
        <p:spPr>
          <a:xfrm>
            <a:off x="533400" y="1132771"/>
            <a:ext cx="5029200" cy="584775"/>
          </a:xfrm>
          <a:prstGeom prst="rect">
            <a:avLst/>
          </a:prstGeom>
          <a:noFill/>
        </p:spPr>
        <p:txBody>
          <a:bodyPr wrap="square">
            <a:spAutoFit/>
          </a:bodyPr>
          <a:lstStyle/>
          <a:p>
            <a:r>
              <a:rPr lang="en-US" altLang="en-US" sz="3200" b="1" u="none" dirty="0">
                <a:solidFill>
                  <a:schemeClr val="accent2">
                    <a:lumMod val="50000"/>
                  </a:schemeClr>
                </a:solidFill>
                <a:latin typeface="+mn-lt"/>
              </a:rPr>
              <a:t>●</a:t>
            </a:r>
            <a:r>
              <a:rPr lang="en-US" altLang="en-US" sz="2800" b="1" u="none" dirty="0">
                <a:solidFill>
                  <a:schemeClr val="accent2">
                    <a:lumMod val="75000"/>
                  </a:schemeClr>
                </a:solidFill>
                <a:latin typeface="+mn-lt"/>
              </a:rPr>
              <a:t> </a:t>
            </a:r>
            <a:r>
              <a:rPr lang="en-US" altLang="en-US" sz="2800" b="1" u="none" dirty="0">
                <a:latin typeface="+mn-lt"/>
              </a:rPr>
              <a:t>Electrical shock hazards</a:t>
            </a:r>
          </a:p>
        </p:txBody>
      </p:sp>
      <p:sp>
        <p:nvSpPr>
          <p:cNvPr id="10" name="Oval 9">
            <a:extLst>
              <a:ext uri="{FF2B5EF4-FFF2-40B4-BE49-F238E27FC236}">
                <a16:creationId xmlns:a16="http://schemas.microsoft.com/office/drawing/2014/main" id="{B6EB7B89-478A-4436-1670-9C76F519063B}"/>
              </a:ext>
            </a:extLst>
          </p:cNvPr>
          <p:cNvSpPr/>
          <p:nvPr/>
        </p:nvSpPr>
        <p:spPr bwMode="auto">
          <a:xfrm>
            <a:off x="3200400" y="3048000"/>
            <a:ext cx="3049587" cy="11430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A059546C-7FFB-6732-7811-6E3B661CD75D}"/>
              </a:ext>
            </a:extLst>
          </p:cNvPr>
          <p:cNvSpPr/>
          <p:nvPr/>
        </p:nvSpPr>
        <p:spPr bwMode="auto">
          <a:xfrm>
            <a:off x="5186362" y="5167312"/>
            <a:ext cx="2127250" cy="790575"/>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2573ECA5-EC55-A27D-1A74-B53D2826700A}"/>
              </a:ext>
            </a:extLst>
          </p:cNvPr>
          <p:cNvSpPr txBox="1"/>
          <p:nvPr/>
        </p:nvSpPr>
        <p:spPr bwMode="auto">
          <a:xfrm>
            <a:off x="1894908" y="5725229"/>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4" name="Content Placeholder 6">
            <a:extLst>
              <a:ext uri="{FF2B5EF4-FFF2-40B4-BE49-F238E27FC236}">
                <a16:creationId xmlns:a16="http://schemas.microsoft.com/office/drawing/2014/main" id="{C790FB49-584B-D899-5554-98A2E273FA96}"/>
              </a:ext>
            </a:extLst>
          </p:cNvPr>
          <p:cNvSpPr>
            <a:spLocks noGrp="1" noChangeArrowheads="1"/>
          </p:cNvSpPr>
          <p:nvPr>
            <p:ph sz="quarter" idx="10"/>
          </p:nvPr>
        </p:nvSpPr>
        <p:spPr>
          <a:xfrm>
            <a:off x="6324600" y="336191"/>
            <a:ext cx="2286000" cy="688213"/>
          </a:xfrm>
        </p:spPr>
        <p:txBody>
          <a:bodyPr/>
          <a:lstStyle/>
          <a:p>
            <a:pPr algn="r"/>
            <a:r>
              <a:rPr lang="en-US" altLang="en-US" dirty="0"/>
              <a:t>1910.305(b)(2)(i)</a:t>
            </a:r>
          </a:p>
          <a:p>
            <a:pPr algn="r"/>
            <a:r>
              <a:rPr lang="en-US" altLang="en-US" dirty="0"/>
              <a:t>1910.305(g)(2)(iii)</a:t>
            </a:r>
          </a:p>
          <a:p>
            <a:pPr algn="r"/>
            <a:endParaRPr lang="en-US" altLang="en-US" dirty="0"/>
          </a:p>
        </p:txBody>
      </p:sp>
    </p:spTree>
    <p:extLst>
      <p:ext uri="{BB962C8B-B14F-4D97-AF65-F5344CB8AC3E}">
        <p14:creationId xmlns:p14="http://schemas.microsoft.com/office/powerpoint/2010/main" val="435658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75B3-C1A3-A530-7DD5-A12FAE41F66D}"/>
              </a:ext>
            </a:extLst>
          </p:cNvPr>
          <p:cNvSpPr>
            <a:spLocks noGrp="1"/>
          </p:cNvSpPr>
          <p:nvPr>
            <p:ph type="title"/>
          </p:nvPr>
        </p:nvSpPr>
        <p:spPr/>
        <p:txBody>
          <a:bodyPr/>
          <a:lstStyle/>
          <a:p>
            <a:r>
              <a:rPr lang="en-US" altLang="en-US" dirty="0">
                <a:sym typeface="WP MathA"/>
              </a:rPr>
              <a:t>Hazard Recognition</a:t>
            </a:r>
            <a:endParaRPr lang="en-US" dirty="0"/>
          </a:p>
        </p:txBody>
      </p:sp>
      <p:pic>
        <p:nvPicPr>
          <p:cNvPr id="6" name="Content Placeholder 5" descr="A close-up of a car tire&#10;&#10;Description automatically generated with low confidence">
            <a:extLst>
              <a:ext uri="{FF2B5EF4-FFF2-40B4-BE49-F238E27FC236}">
                <a16:creationId xmlns:a16="http://schemas.microsoft.com/office/drawing/2014/main" id="{BD8E52CF-357D-00A2-96EE-81DFFCA7CD43}"/>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21000" contrast="-45000"/>
                    </a14:imgEffect>
                  </a14:imgLayer>
                </a14:imgProps>
              </a:ext>
              <a:ext uri="{28A0092B-C50C-407E-A947-70E740481C1C}">
                <a14:useLocalDpi xmlns:a14="http://schemas.microsoft.com/office/drawing/2010/main"/>
              </a:ext>
            </a:extLst>
          </a:blip>
          <a:stretch>
            <a:fillRect/>
          </a:stretch>
        </p:blipFill>
        <p:spPr>
          <a:xfrm>
            <a:off x="2209800" y="1825359"/>
            <a:ext cx="5147270" cy="4084445"/>
          </a:xfrm>
        </p:spPr>
      </p:pic>
      <p:cxnSp>
        <p:nvCxnSpPr>
          <p:cNvPr id="8" name="Straight Arrow Connector 7">
            <a:extLst>
              <a:ext uri="{FF2B5EF4-FFF2-40B4-BE49-F238E27FC236}">
                <a16:creationId xmlns:a16="http://schemas.microsoft.com/office/drawing/2014/main" id="{865EEF0E-B382-C4EF-B998-8D3096CA6F70}"/>
              </a:ext>
            </a:extLst>
          </p:cNvPr>
          <p:cNvCxnSpPr/>
          <p:nvPr/>
        </p:nvCxnSpPr>
        <p:spPr bwMode="auto">
          <a:xfrm flipH="1">
            <a:off x="4267200" y="4572000"/>
            <a:ext cx="1676400" cy="0"/>
          </a:xfrm>
          <a:prstGeom prst="straightConnector1">
            <a:avLst/>
          </a:prstGeom>
          <a:solidFill>
            <a:schemeClr val="accent1"/>
          </a:solidFill>
          <a:ln w="57150" cap="flat" cmpd="sng" algn="ctr">
            <a:solidFill>
              <a:schemeClr val="accent3"/>
            </a:solidFill>
            <a:prstDash val="solid"/>
            <a:round/>
            <a:headEnd type="none" w="sm" len="sm"/>
            <a:tailEnd type="triangle"/>
          </a:ln>
          <a:effectLst/>
        </p:spPr>
      </p:cxnSp>
      <p:sp>
        <p:nvSpPr>
          <p:cNvPr id="9" name="TextBox 8">
            <a:extLst>
              <a:ext uri="{FF2B5EF4-FFF2-40B4-BE49-F238E27FC236}">
                <a16:creationId xmlns:a16="http://schemas.microsoft.com/office/drawing/2014/main" id="{3166B025-85FC-B29D-ECC6-BEC260135A76}"/>
              </a:ext>
            </a:extLst>
          </p:cNvPr>
          <p:cNvSpPr txBox="1"/>
          <p:nvPr/>
        </p:nvSpPr>
        <p:spPr>
          <a:xfrm>
            <a:off x="2209800" y="5585752"/>
            <a:ext cx="5147270" cy="338554"/>
          </a:xfrm>
          <a:prstGeom prst="rect">
            <a:avLst/>
          </a:prstGeom>
          <a:solidFill>
            <a:schemeClr val="bg1">
              <a:lumMod val="95000"/>
            </a:schemeClr>
          </a:solidFill>
        </p:spPr>
        <p:txBody>
          <a:bodyPr wrap="square" rtlCol="0">
            <a:spAutoFit/>
          </a:bodyPr>
          <a:lstStyle/>
          <a:p>
            <a:pPr algn="ctr"/>
            <a:r>
              <a:rPr lang="en-US" sz="1600" b="1" u="none" dirty="0">
                <a:latin typeface="+mj-lt"/>
              </a:rPr>
              <a:t>Unguarded Conveyor Pinch or Nip Point</a:t>
            </a:r>
          </a:p>
        </p:txBody>
      </p:sp>
      <p:sp>
        <p:nvSpPr>
          <p:cNvPr id="11" name="TextBox 10">
            <a:extLst>
              <a:ext uri="{FF2B5EF4-FFF2-40B4-BE49-F238E27FC236}">
                <a16:creationId xmlns:a16="http://schemas.microsoft.com/office/drawing/2014/main" id="{B08A7311-7271-5020-245E-040B841A2E9E}"/>
              </a:ext>
            </a:extLst>
          </p:cNvPr>
          <p:cNvSpPr txBox="1"/>
          <p:nvPr/>
        </p:nvSpPr>
        <p:spPr>
          <a:xfrm>
            <a:off x="457200" y="1091625"/>
            <a:ext cx="5334000" cy="584775"/>
          </a:xfrm>
          <a:prstGeom prst="rect">
            <a:avLst/>
          </a:prstGeom>
          <a:noFill/>
        </p:spPr>
        <p:txBody>
          <a:bodyPr wrap="square">
            <a:spAutoFit/>
          </a:bodyPr>
          <a:lstStyle/>
          <a:p>
            <a:r>
              <a:rPr lang="en-US" altLang="en-US" sz="3200" u="none" dirty="0">
                <a:solidFill>
                  <a:schemeClr val="accent2">
                    <a:lumMod val="50000"/>
                  </a:schemeClr>
                </a:solidFill>
                <a:latin typeface="Arial" panose="020B0604020202020204" pitchFamily="34" charset="0"/>
                <a:cs typeface="Arial" panose="020B0604020202020204" pitchFamily="34" charset="0"/>
              </a:rPr>
              <a:t>●</a:t>
            </a:r>
            <a:r>
              <a:rPr lang="en-US" altLang="en-US" sz="2800" u="none" dirty="0">
                <a:solidFill>
                  <a:schemeClr val="accent2">
                    <a:lumMod val="75000"/>
                  </a:schemeClr>
                </a:solidFill>
                <a:latin typeface="Arial" panose="020B0604020202020204" pitchFamily="34" charset="0"/>
                <a:cs typeface="Arial" panose="020B0604020202020204" pitchFamily="34" charset="0"/>
              </a:rPr>
              <a:t> </a:t>
            </a:r>
            <a:r>
              <a:rPr lang="en-US" altLang="en-US" sz="2800" b="1" u="none" dirty="0">
                <a:latin typeface="Arial" panose="020B0604020202020204" pitchFamily="34" charset="0"/>
                <a:cs typeface="Arial" panose="020B0604020202020204" pitchFamily="34" charset="0"/>
              </a:rPr>
              <a:t>Caught-in between hazards</a:t>
            </a:r>
          </a:p>
        </p:txBody>
      </p:sp>
      <p:sp>
        <p:nvSpPr>
          <p:cNvPr id="4" name="Content Placeholder 6">
            <a:extLst>
              <a:ext uri="{FF2B5EF4-FFF2-40B4-BE49-F238E27FC236}">
                <a16:creationId xmlns:a16="http://schemas.microsoft.com/office/drawing/2014/main" id="{8C3B02C3-6E9F-F260-B098-C0F4EAFCA7F0}"/>
              </a:ext>
            </a:extLst>
          </p:cNvPr>
          <p:cNvSpPr>
            <a:spLocks noGrp="1" noChangeArrowheads="1"/>
          </p:cNvSpPr>
          <p:nvPr>
            <p:ph sz="quarter" idx="10"/>
          </p:nvPr>
        </p:nvSpPr>
        <p:spPr>
          <a:xfrm>
            <a:off x="6477000" y="609600"/>
            <a:ext cx="2133600" cy="288404"/>
          </a:xfrm>
        </p:spPr>
        <p:txBody>
          <a:bodyPr/>
          <a:lstStyle/>
          <a:p>
            <a:pPr algn="r"/>
            <a:r>
              <a:rPr lang="en-US" altLang="en-US" dirty="0"/>
              <a:t>1910.212(a)(1)</a:t>
            </a:r>
          </a:p>
          <a:p>
            <a:pPr algn="r"/>
            <a:endParaRPr lang="en-US" altLang="en-US" dirty="0"/>
          </a:p>
        </p:txBody>
      </p:sp>
      <p:sp>
        <p:nvSpPr>
          <p:cNvPr id="5" name="TextBox 4">
            <a:extLst>
              <a:ext uri="{FF2B5EF4-FFF2-40B4-BE49-F238E27FC236}">
                <a16:creationId xmlns:a16="http://schemas.microsoft.com/office/drawing/2014/main" id="{96D87FF3-C439-8F80-A63E-68FAD2B1167F}"/>
              </a:ext>
            </a:extLst>
          </p:cNvPr>
          <p:cNvSpPr txBox="1"/>
          <p:nvPr/>
        </p:nvSpPr>
        <p:spPr bwMode="auto">
          <a:xfrm>
            <a:off x="6164690" y="1871326"/>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28007091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E42EF46-6336-4C88-94A7-635BC0738928}"/>
              </a:ext>
            </a:extLst>
          </p:cNvPr>
          <p:cNvSpPr>
            <a:spLocks noGrp="1" noChangeArrowheads="1"/>
          </p:cNvSpPr>
          <p:nvPr>
            <p:ph type="title"/>
          </p:nvPr>
        </p:nvSpPr>
        <p:spPr/>
        <p:txBody>
          <a:bodyPr/>
          <a:lstStyle/>
          <a:p>
            <a:r>
              <a:rPr lang="en-US" altLang="en-US" dirty="0"/>
              <a:t>Objectives</a:t>
            </a:r>
          </a:p>
        </p:txBody>
      </p:sp>
      <p:sp>
        <p:nvSpPr>
          <p:cNvPr id="7171" name="Rectangle 3">
            <a:extLst>
              <a:ext uri="{FF2B5EF4-FFF2-40B4-BE49-F238E27FC236}">
                <a16:creationId xmlns:a16="http://schemas.microsoft.com/office/drawing/2014/main" id="{9495FA3D-9121-4B3D-8912-358A2D27E41C}"/>
              </a:ext>
            </a:extLst>
          </p:cNvPr>
          <p:cNvSpPr>
            <a:spLocks noGrp="1" noChangeArrowheads="1"/>
          </p:cNvSpPr>
          <p:nvPr>
            <p:ph idx="1"/>
          </p:nvPr>
        </p:nvSpPr>
        <p:spPr>
          <a:xfrm>
            <a:off x="533400" y="1219200"/>
            <a:ext cx="8305800" cy="1828800"/>
          </a:xfrm>
        </p:spPr>
        <p:txBody>
          <a:bodyPr/>
          <a:lstStyle/>
          <a:p>
            <a:r>
              <a:rPr lang="en-US" altLang="en-US" sz="2800" dirty="0"/>
              <a:t>In this course, we will discuss the </a:t>
            </a:r>
            <a:r>
              <a:rPr lang="en-US" altLang="en-US" sz="2800" b="1" dirty="0"/>
              <a:t>Top Ten</a:t>
            </a:r>
            <a:r>
              <a:rPr lang="en-US" altLang="en-US" sz="2800" dirty="0"/>
              <a:t> cited serious violations in General Industry for federal fiscal year (FFY) 2022.</a:t>
            </a:r>
          </a:p>
          <a:p>
            <a:endParaRPr lang="en-US" altLang="en-US" sz="800" dirty="0"/>
          </a:p>
        </p:txBody>
      </p:sp>
      <p:sp>
        <p:nvSpPr>
          <p:cNvPr id="2" name="Rectangle 1">
            <a:extLst>
              <a:ext uri="{FF2B5EF4-FFF2-40B4-BE49-F238E27FC236}">
                <a16:creationId xmlns:a16="http://schemas.microsoft.com/office/drawing/2014/main" id="{DA458421-788D-4AAB-8F2C-23F537D60AB3}"/>
              </a:ext>
            </a:extLst>
          </p:cNvPr>
          <p:cNvSpPr/>
          <p:nvPr/>
        </p:nvSpPr>
        <p:spPr>
          <a:xfrm>
            <a:off x="926737" y="2845226"/>
            <a:ext cx="7701280" cy="830997"/>
          </a:xfrm>
          <a:prstGeom prst="rect">
            <a:avLst/>
          </a:prstGeom>
        </p:spPr>
        <p:txBody>
          <a:bodyPr wrap="square">
            <a:spAutoFit/>
          </a:bodyPr>
          <a:lstStyle/>
          <a:p>
            <a:pPr marL="233363" indent="-233363"/>
            <a:r>
              <a:rPr lang="en-US" altLang="en-US" sz="2400" u="none" dirty="0">
                <a:latin typeface="+mj-lt"/>
              </a:rPr>
              <a:t> - The Top Ten list includes data about citations issued</a:t>
            </a:r>
            <a:r>
              <a:rPr lang="en-US" altLang="en-US" sz="2000" b="1" u="none" dirty="0">
                <a:latin typeface="+mj-lt"/>
              </a:rPr>
              <a:t> </a:t>
            </a:r>
            <a:r>
              <a:rPr lang="en-US" altLang="en-US" sz="2400" u="none" dirty="0">
                <a:latin typeface="+mj-lt"/>
              </a:rPr>
              <a:t>10/01/21 through 9/30/22 in North Carolina.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3"/>
          <p:cNvSpPr>
            <a:spLocks noGrp="1" noChangeArrowheads="1"/>
          </p:cNvSpPr>
          <p:nvPr>
            <p:ph type="body" sz="half" idx="1"/>
          </p:nvPr>
        </p:nvSpPr>
        <p:spPr>
          <a:xfrm>
            <a:off x="561975" y="1219200"/>
            <a:ext cx="8277225" cy="4800600"/>
          </a:xfrm>
        </p:spPr>
        <p:txBody>
          <a:bodyPr/>
          <a:lstStyle/>
          <a:p>
            <a:pPr marL="346075" indent="-346075"/>
            <a:r>
              <a:rPr lang="en-US" altLang="en-US" sz="2600" b="1" dirty="0"/>
              <a:t>Caught-in between hazards: </a:t>
            </a:r>
            <a:r>
              <a:rPr lang="en-US" altLang="en-US" sz="2600" dirty="0"/>
              <a:t>Gears, </a:t>
            </a:r>
            <a:r>
              <a:rPr lang="en-US" altLang="en-US" sz="2600" dirty="0">
                <a:solidFill>
                  <a:schemeClr val="accent4"/>
                </a:solidFill>
              </a:rPr>
              <a:t>pulleys,</a:t>
            </a:r>
            <a:r>
              <a:rPr lang="en-US" altLang="en-US" sz="2600" dirty="0"/>
              <a:t> </a:t>
            </a:r>
            <a:r>
              <a:rPr lang="en-US" altLang="en-US" sz="2600" dirty="0">
                <a:solidFill>
                  <a:schemeClr val="accent4"/>
                </a:solidFill>
              </a:rPr>
              <a:t>belts</a:t>
            </a:r>
            <a:r>
              <a:rPr lang="en-US" altLang="en-US" sz="2600" dirty="0"/>
              <a:t> must be guarded by complete enclosures or standard guard.</a:t>
            </a:r>
          </a:p>
          <a:p>
            <a:pPr marL="0" indent="0">
              <a:buNone/>
            </a:pPr>
            <a:endParaRPr lang="en-US" altLang="en-US" sz="1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2209800"/>
            <a:ext cx="4648200"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Group 15">
            <a:extLst>
              <a:ext uri="{FF2B5EF4-FFF2-40B4-BE49-F238E27FC236}">
                <a16:creationId xmlns:a16="http://schemas.microsoft.com/office/drawing/2014/main" id="{C365F04D-B3B8-4866-932D-61B73651C424}"/>
              </a:ext>
            </a:extLst>
          </p:cNvPr>
          <p:cNvGrpSpPr/>
          <p:nvPr/>
        </p:nvGrpSpPr>
        <p:grpSpPr>
          <a:xfrm>
            <a:off x="914400" y="2971800"/>
            <a:ext cx="5562600" cy="2280047"/>
            <a:chOff x="914400" y="2971800"/>
            <a:chExt cx="5562600" cy="2280047"/>
          </a:xfrm>
        </p:grpSpPr>
        <p:sp>
          <p:nvSpPr>
            <p:cNvPr id="10" name="TextBox 9"/>
            <p:cNvSpPr txBox="1"/>
            <p:nvPr/>
          </p:nvSpPr>
          <p:spPr>
            <a:xfrm>
              <a:off x="914400" y="4543961"/>
              <a:ext cx="2971800" cy="707886"/>
            </a:xfrm>
            <a:prstGeom prst="rect">
              <a:avLst/>
            </a:prstGeom>
            <a:noFill/>
          </p:spPr>
          <p:txBody>
            <a:bodyPr wrap="square" rtlCol="0">
              <a:spAutoFit/>
            </a:bodyPr>
            <a:lstStyle/>
            <a:p>
              <a:r>
                <a:rPr lang="en-US" sz="2000" u="none" dirty="0">
                  <a:latin typeface="+mn-lt"/>
                  <a:cs typeface="Rod" panose="02030509050101010101" pitchFamily="49" charset="-79"/>
                </a:rPr>
                <a:t>This does not comply</a:t>
              </a:r>
            </a:p>
            <a:p>
              <a:r>
                <a:rPr lang="en-US" sz="2000" u="none" dirty="0">
                  <a:latin typeface="+mn-lt"/>
                  <a:cs typeface="Rod" panose="02030509050101010101" pitchFamily="49" charset="-79"/>
                </a:rPr>
                <a:t>with the requirement.</a:t>
              </a:r>
            </a:p>
          </p:txBody>
        </p:sp>
        <p:sp>
          <p:nvSpPr>
            <p:cNvPr id="11" name="Line 6"/>
            <p:cNvSpPr>
              <a:spLocks noChangeShapeType="1"/>
            </p:cNvSpPr>
            <p:nvPr/>
          </p:nvSpPr>
          <p:spPr bwMode="auto">
            <a:xfrm flipV="1">
              <a:off x="2667000" y="3264434"/>
              <a:ext cx="1447800" cy="1231365"/>
            </a:xfrm>
            <a:prstGeom prst="line">
              <a:avLst/>
            </a:prstGeom>
            <a:ln>
              <a:headEnd/>
              <a:tailEnd type="triangle" w="med" len="med"/>
            </a:ln>
            <a:extLst>
              <a:ext uri="{909E8E84-426E-40DD-AFC4-6F175D3DCCD1}">
                <a14:hiddenFill xmlns:a14="http://schemas.microsoft.com/office/drawing/2010/main">
                  <a:noFill/>
                </a14:hiddenFill>
              </a:ext>
            </a:extLst>
          </p:spPr>
          <p:style>
            <a:lnRef idx="3">
              <a:schemeClr val="accent2"/>
            </a:lnRef>
            <a:fillRef idx="0">
              <a:schemeClr val="accent2"/>
            </a:fillRef>
            <a:effectRef idx="2">
              <a:schemeClr val="accent2"/>
            </a:effectRef>
            <a:fontRef idx="minor">
              <a:schemeClr val="tx1"/>
            </a:fontRef>
          </p:style>
          <p:txBody>
            <a:bodyPr wrap="none"/>
            <a:lstStyle/>
            <a:p>
              <a:endParaRPr lang="en-US"/>
            </a:p>
          </p:txBody>
        </p:sp>
        <p:cxnSp>
          <p:nvCxnSpPr>
            <p:cNvPr id="13" name="Straight Arrow Connector 12">
              <a:extLst>
                <a:ext uri="{FF2B5EF4-FFF2-40B4-BE49-F238E27FC236}">
                  <a16:creationId xmlns:a16="http://schemas.microsoft.com/office/drawing/2014/main" id="{95EFA0A0-577F-409D-B255-E0F405ACE3FF}"/>
                </a:ext>
              </a:extLst>
            </p:cNvPr>
            <p:cNvCxnSpPr>
              <a:stCxn id="11" idx="0"/>
            </p:cNvCxnSpPr>
            <p:nvPr/>
          </p:nvCxnSpPr>
          <p:spPr bwMode="auto">
            <a:xfrm flipV="1">
              <a:off x="2667000" y="2971800"/>
              <a:ext cx="3810000" cy="1523999"/>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50F89D13-A6DB-4091-BC2A-C8B449F2A1AD}"/>
                </a:ext>
              </a:extLst>
            </p:cNvPr>
            <p:cNvCxnSpPr/>
            <p:nvPr/>
          </p:nvCxnSpPr>
          <p:spPr bwMode="auto">
            <a:xfrm flipV="1">
              <a:off x="2667000" y="4038600"/>
              <a:ext cx="3276600" cy="457199"/>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grpSp>
      <p:sp>
        <p:nvSpPr>
          <p:cNvPr id="12" name="Title 1">
            <a:extLst>
              <a:ext uri="{FF2B5EF4-FFF2-40B4-BE49-F238E27FC236}">
                <a16:creationId xmlns:a16="http://schemas.microsoft.com/office/drawing/2014/main" id="{73983A56-4CA9-49CC-8A5C-6AFA334D63A1}"/>
              </a:ext>
            </a:extLst>
          </p:cNvPr>
          <p:cNvSpPr>
            <a:spLocks noGrp="1" noChangeArrowheads="1"/>
          </p:cNvSpPr>
          <p:nvPr>
            <p:ph type="title"/>
          </p:nvPr>
        </p:nvSpPr>
        <p:spPr>
          <a:xfrm>
            <a:off x="609600" y="457200"/>
            <a:ext cx="7924800" cy="549275"/>
          </a:xfrm>
        </p:spPr>
        <p:txBody>
          <a:bodyPr/>
          <a:lstStyle/>
          <a:p>
            <a:r>
              <a:rPr lang="en-US" altLang="en-US" dirty="0">
                <a:sym typeface="WP MathA"/>
              </a:rPr>
              <a:t>Hazard Recognition</a:t>
            </a:r>
            <a:endParaRPr lang="en-US" altLang="en-US" sz="1800" dirty="0"/>
          </a:p>
        </p:txBody>
      </p:sp>
      <p:sp>
        <p:nvSpPr>
          <p:cNvPr id="7" name="TextBox 6">
            <a:extLst>
              <a:ext uri="{FF2B5EF4-FFF2-40B4-BE49-F238E27FC236}">
                <a16:creationId xmlns:a16="http://schemas.microsoft.com/office/drawing/2014/main" id="{73715D37-F311-9FE7-8AB7-D174324DA752}"/>
              </a:ext>
            </a:extLst>
          </p:cNvPr>
          <p:cNvSpPr txBox="1"/>
          <p:nvPr/>
        </p:nvSpPr>
        <p:spPr>
          <a:xfrm>
            <a:off x="3962400"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1910.219</a:t>
            </a:r>
          </a:p>
        </p:txBody>
      </p:sp>
    </p:spTree>
    <p:extLst>
      <p:ext uri="{BB962C8B-B14F-4D97-AF65-F5344CB8AC3E}">
        <p14:creationId xmlns:p14="http://schemas.microsoft.com/office/powerpoint/2010/main" val="3389468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ceiling, roof">
            <a:extLst>
              <a:ext uri="{FF2B5EF4-FFF2-40B4-BE49-F238E27FC236}">
                <a16:creationId xmlns:a16="http://schemas.microsoft.com/office/drawing/2014/main" id="{71DF3B09-BD24-545B-5967-A7D02D6BD860}"/>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tretch>
            <a:fillRect/>
          </a:stretch>
        </p:blipFill>
        <p:spPr>
          <a:xfrm>
            <a:off x="1771650" y="1998950"/>
            <a:ext cx="5600700" cy="3733800"/>
          </a:xfrm>
        </p:spPr>
      </p:pic>
      <p:sp>
        <p:nvSpPr>
          <p:cNvPr id="3" name="Title 2">
            <a:extLst>
              <a:ext uri="{FF2B5EF4-FFF2-40B4-BE49-F238E27FC236}">
                <a16:creationId xmlns:a16="http://schemas.microsoft.com/office/drawing/2014/main" id="{5A7E6E86-F956-8036-F5B3-ED9226BFF30C}"/>
              </a:ext>
            </a:extLst>
          </p:cNvPr>
          <p:cNvSpPr>
            <a:spLocks noGrp="1"/>
          </p:cNvSpPr>
          <p:nvPr>
            <p:ph type="title"/>
          </p:nvPr>
        </p:nvSpPr>
        <p:spPr/>
        <p:txBody>
          <a:bodyPr/>
          <a:lstStyle/>
          <a:p>
            <a:r>
              <a:rPr lang="en-US" altLang="en-US" dirty="0">
                <a:sym typeface="WP MathA"/>
              </a:rPr>
              <a:t>Hazard Recognition</a:t>
            </a:r>
            <a:endParaRPr lang="en-US" dirty="0"/>
          </a:p>
        </p:txBody>
      </p:sp>
      <p:sp>
        <p:nvSpPr>
          <p:cNvPr id="4" name="TextBox 3">
            <a:extLst>
              <a:ext uri="{FF2B5EF4-FFF2-40B4-BE49-F238E27FC236}">
                <a16:creationId xmlns:a16="http://schemas.microsoft.com/office/drawing/2014/main" id="{4DFE8C01-201C-00A2-5E3C-FB30D66427F0}"/>
              </a:ext>
            </a:extLst>
          </p:cNvPr>
          <p:cNvSpPr txBox="1"/>
          <p:nvPr/>
        </p:nvSpPr>
        <p:spPr>
          <a:xfrm>
            <a:off x="533400" y="1167825"/>
            <a:ext cx="4572000" cy="584775"/>
          </a:xfrm>
          <a:prstGeom prst="rect">
            <a:avLst/>
          </a:prstGeom>
          <a:noFill/>
        </p:spPr>
        <p:txBody>
          <a:bodyPr wrap="square">
            <a:spAutoFit/>
          </a:bodyPr>
          <a:lstStyle/>
          <a:p>
            <a:r>
              <a:rPr lang="en-US" altLang="en-US" sz="3200" b="1" u="none" dirty="0">
                <a:solidFill>
                  <a:schemeClr val="accent2">
                    <a:lumMod val="50000"/>
                  </a:schemeClr>
                </a:solidFill>
              </a:rPr>
              <a:t>●</a:t>
            </a:r>
            <a:r>
              <a:rPr lang="en-US" altLang="en-US" sz="3200" b="1" u="none" dirty="0">
                <a:solidFill>
                  <a:schemeClr val="tx2"/>
                </a:solidFill>
                <a:latin typeface="Arial" panose="020B0604020202020204" pitchFamily="34" charset="0"/>
                <a:cs typeface="Arial" panose="020B0604020202020204" pitchFamily="34" charset="0"/>
              </a:rPr>
              <a:t> </a:t>
            </a:r>
            <a:r>
              <a:rPr lang="en-US" altLang="en-US" sz="3200" b="1" u="none" dirty="0">
                <a:latin typeface="Arial" panose="020B0604020202020204" pitchFamily="34" charset="0"/>
                <a:cs typeface="Arial" panose="020B0604020202020204" pitchFamily="34" charset="0"/>
              </a:rPr>
              <a:t>Fall hazards</a:t>
            </a:r>
          </a:p>
        </p:txBody>
      </p:sp>
      <p:sp>
        <p:nvSpPr>
          <p:cNvPr id="2" name="TextBox 1">
            <a:extLst>
              <a:ext uri="{FF2B5EF4-FFF2-40B4-BE49-F238E27FC236}">
                <a16:creationId xmlns:a16="http://schemas.microsoft.com/office/drawing/2014/main" id="{97F7C2E7-1565-2064-65CC-8AECD6C52659}"/>
              </a:ext>
            </a:extLst>
          </p:cNvPr>
          <p:cNvSpPr txBox="1"/>
          <p:nvPr/>
        </p:nvSpPr>
        <p:spPr bwMode="auto">
          <a:xfrm>
            <a:off x="1776549" y="5517306"/>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6" name="TextBox 5">
            <a:extLst>
              <a:ext uri="{FF2B5EF4-FFF2-40B4-BE49-F238E27FC236}">
                <a16:creationId xmlns:a16="http://schemas.microsoft.com/office/drawing/2014/main" id="{C44C880D-6A57-873C-DD87-39D0609F3D68}"/>
              </a:ext>
            </a:extLst>
          </p:cNvPr>
          <p:cNvSpPr txBox="1"/>
          <p:nvPr/>
        </p:nvSpPr>
        <p:spPr>
          <a:xfrm>
            <a:off x="4043082"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1910.28(b)(1)(i)</a:t>
            </a:r>
          </a:p>
        </p:txBody>
      </p:sp>
    </p:spTree>
    <p:extLst>
      <p:ext uri="{BB962C8B-B14F-4D97-AF65-F5344CB8AC3E}">
        <p14:creationId xmlns:p14="http://schemas.microsoft.com/office/powerpoint/2010/main" val="219540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4CC133-1A3F-619F-2701-16BB21768557}"/>
              </a:ext>
            </a:extLst>
          </p:cNvPr>
          <p:cNvPicPr>
            <a:picLocks noChangeAspect="1"/>
          </p:cNvPicPr>
          <p:nvPr/>
        </p:nvPicPr>
        <p:blipFill>
          <a:blip r:embed="rId3"/>
          <a:stretch>
            <a:fillRect/>
          </a:stretch>
        </p:blipFill>
        <p:spPr>
          <a:xfrm>
            <a:off x="1981200" y="1911675"/>
            <a:ext cx="5388023" cy="4023448"/>
          </a:xfrm>
          <a:prstGeom prst="rect">
            <a:avLst/>
          </a:prstGeom>
        </p:spPr>
      </p:pic>
      <p:sp>
        <p:nvSpPr>
          <p:cNvPr id="3" name="Title 2">
            <a:extLst>
              <a:ext uri="{FF2B5EF4-FFF2-40B4-BE49-F238E27FC236}">
                <a16:creationId xmlns:a16="http://schemas.microsoft.com/office/drawing/2014/main" id="{5A7E6E86-F956-8036-F5B3-ED9226BFF30C}"/>
              </a:ext>
            </a:extLst>
          </p:cNvPr>
          <p:cNvSpPr>
            <a:spLocks noGrp="1"/>
          </p:cNvSpPr>
          <p:nvPr>
            <p:ph type="title"/>
          </p:nvPr>
        </p:nvSpPr>
        <p:spPr/>
        <p:txBody>
          <a:bodyPr/>
          <a:lstStyle/>
          <a:p>
            <a:r>
              <a:rPr lang="en-US" altLang="en-US" dirty="0">
                <a:sym typeface="WP MathA"/>
              </a:rPr>
              <a:t>Hazard Recognition</a:t>
            </a:r>
            <a:endParaRPr lang="en-US" dirty="0"/>
          </a:p>
        </p:txBody>
      </p:sp>
      <p:sp>
        <p:nvSpPr>
          <p:cNvPr id="4" name="TextBox 3">
            <a:extLst>
              <a:ext uri="{FF2B5EF4-FFF2-40B4-BE49-F238E27FC236}">
                <a16:creationId xmlns:a16="http://schemas.microsoft.com/office/drawing/2014/main" id="{4DFE8C01-201C-00A2-5E3C-FB30D66427F0}"/>
              </a:ext>
            </a:extLst>
          </p:cNvPr>
          <p:cNvSpPr txBox="1"/>
          <p:nvPr/>
        </p:nvSpPr>
        <p:spPr>
          <a:xfrm>
            <a:off x="533400" y="1167825"/>
            <a:ext cx="4572000" cy="584775"/>
          </a:xfrm>
          <a:prstGeom prst="rect">
            <a:avLst/>
          </a:prstGeom>
          <a:noFill/>
        </p:spPr>
        <p:txBody>
          <a:bodyPr wrap="square">
            <a:spAutoFit/>
          </a:bodyPr>
          <a:lstStyle/>
          <a:p>
            <a:r>
              <a:rPr lang="en-US" altLang="en-US" sz="3200" u="none" dirty="0">
                <a:solidFill>
                  <a:schemeClr val="accent2">
                    <a:lumMod val="75000"/>
                  </a:schemeClr>
                </a:solidFill>
                <a:latin typeface="Arial" panose="020B0604020202020204" pitchFamily="34" charset="0"/>
                <a:cs typeface="Arial" panose="020B0604020202020204" pitchFamily="34" charset="0"/>
              </a:rPr>
              <a:t>●</a:t>
            </a:r>
            <a:r>
              <a:rPr lang="en-US" altLang="en-US" sz="3200" u="none" dirty="0">
                <a:solidFill>
                  <a:schemeClr val="tx2"/>
                </a:solidFill>
                <a:latin typeface="Arial" panose="020B0604020202020204" pitchFamily="34" charset="0"/>
                <a:cs typeface="Arial" panose="020B0604020202020204" pitchFamily="34" charset="0"/>
              </a:rPr>
              <a:t> </a:t>
            </a:r>
            <a:r>
              <a:rPr lang="en-US" altLang="en-US" sz="3200" b="1" u="none" dirty="0">
                <a:latin typeface="Arial" panose="020B0604020202020204" pitchFamily="34" charset="0"/>
                <a:cs typeface="Arial" panose="020B0604020202020204" pitchFamily="34" charset="0"/>
              </a:rPr>
              <a:t>Fall hazards</a:t>
            </a:r>
          </a:p>
        </p:txBody>
      </p:sp>
      <p:sp>
        <p:nvSpPr>
          <p:cNvPr id="8" name="Oval 7">
            <a:extLst>
              <a:ext uri="{FF2B5EF4-FFF2-40B4-BE49-F238E27FC236}">
                <a16:creationId xmlns:a16="http://schemas.microsoft.com/office/drawing/2014/main" id="{0E8E50FD-4191-16C1-DBA1-A08E845C16DB}"/>
              </a:ext>
            </a:extLst>
          </p:cNvPr>
          <p:cNvSpPr/>
          <p:nvPr/>
        </p:nvSpPr>
        <p:spPr bwMode="auto">
          <a:xfrm>
            <a:off x="2896590" y="3048000"/>
            <a:ext cx="3049587" cy="11430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2" name="TextBox 1">
            <a:extLst>
              <a:ext uri="{FF2B5EF4-FFF2-40B4-BE49-F238E27FC236}">
                <a16:creationId xmlns:a16="http://schemas.microsoft.com/office/drawing/2014/main" id="{A92F5D3C-B399-2E61-70DD-EB2847A15598}"/>
              </a:ext>
            </a:extLst>
          </p:cNvPr>
          <p:cNvSpPr txBox="1"/>
          <p:nvPr/>
        </p:nvSpPr>
        <p:spPr bwMode="auto">
          <a:xfrm>
            <a:off x="2166654" y="5670841"/>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5" name="TextBox 4">
            <a:extLst>
              <a:ext uri="{FF2B5EF4-FFF2-40B4-BE49-F238E27FC236}">
                <a16:creationId xmlns:a16="http://schemas.microsoft.com/office/drawing/2014/main" id="{C5964C6D-42A8-73C3-CDE2-906F81863F6D}"/>
              </a:ext>
            </a:extLst>
          </p:cNvPr>
          <p:cNvSpPr txBox="1"/>
          <p:nvPr/>
        </p:nvSpPr>
        <p:spPr>
          <a:xfrm>
            <a:off x="4043082"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1910.28</a:t>
            </a:r>
          </a:p>
        </p:txBody>
      </p:sp>
    </p:spTree>
    <p:extLst>
      <p:ext uri="{BB962C8B-B14F-4D97-AF65-F5344CB8AC3E}">
        <p14:creationId xmlns:p14="http://schemas.microsoft.com/office/powerpoint/2010/main" val="8258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CA3F-6590-505F-2C4D-EF3C81D3E757}"/>
              </a:ext>
            </a:extLst>
          </p:cNvPr>
          <p:cNvSpPr>
            <a:spLocks noGrp="1"/>
          </p:cNvSpPr>
          <p:nvPr>
            <p:ph type="title"/>
          </p:nvPr>
        </p:nvSpPr>
        <p:spPr/>
        <p:txBody>
          <a:bodyPr/>
          <a:lstStyle/>
          <a:p>
            <a:r>
              <a:rPr lang="en-US" altLang="en-US" dirty="0">
                <a:sym typeface="WP MathA"/>
              </a:rPr>
              <a:t>Hazard Recognition</a:t>
            </a:r>
            <a:endParaRPr lang="en-US" dirty="0"/>
          </a:p>
        </p:txBody>
      </p:sp>
      <p:sp>
        <p:nvSpPr>
          <p:cNvPr id="3" name="Content Placeholder 2">
            <a:extLst>
              <a:ext uri="{FF2B5EF4-FFF2-40B4-BE49-F238E27FC236}">
                <a16:creationId xmlns:a16="http://schemas.microsoft.com/office/drawing/2014/main" id="{82C47279-0B16-D2C9-B831-BA5881034076}"/>
              </a:ext>
            </a:extLst>
          </p:cNvPr>
          <p:cNvSpPr>
            <a:spLocks noGrp="1"/>
          </p:cNvSpPr>
          <p:nvPr>
            <p:ph idx="1"/>
          </p:nvPr>
        </p:nvSpPr>
        <p:spPr>
          <a:xfrm>
            <a:off x="533400" y="1143000"/>
            <a:ext cx="8001000" cy="4724400"/>
          </a:xfrm>
        </p:spPr>
        <p:txBody>
          <a:bodyPr/>
          <a:lstStyle/>
          <a:p>
            <a:r>
              <a:rPr lang="en-US" altLang="en-US" sz="2800" b="1" dirty="0"/>
              <a:t>Hazard communication </a:t>
            </a:r>
            <a:r>
              <a:rPr lang="en-US" altLang="en-US" sz="2800" dirty="0"/>
              <a:t>– Chemical labeling</a:t>
            </a:r>
          </a:p>
          <a:p>
            <a:endParaRPr lang="en-US" altLang="en-US" sz="700" dirty="0"/>
          </a:p>
          <a:p>
            <a:pPr marL="0" indent="0">
              <a:buNone/>
            </a:pPr>
            <a:endParaRPr lang="en-US" dirty="0"/>
          </a:p>
        </p:txBody>
      </p:sp>
      <p:sp>
        <p:nvSpPr>
          <p:cNvPr id="4" name="TextBox 3">
            <a:extLst>
              <a:ext uri="{FF2B5EF4-FFF2-40B4-BE49-F238E27FC236}">
                <a16:creationId xmlns:a16="http://schemas.microsoft.com/office/drawing/2014/main" id="{47A3A0D7-6B57-AE2A-D985-4467F097AB73}"/>
              </a:ext>
            </a:extLst>
          </p:cNvPr>
          <p:cNvSpPr txBox="1"/>
          <p:nvPr/>
        </p:nvSpPr>
        <p:spPr bwMode="auto">
          <a:xfrm>
            <a:off x="1832758" y="5728156"/>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pic>
        <p:nvPicPr>
          <p:cNvPr id="7" name="Picture 6">
            <a:extLst>
              <a:ext uri="{FF2B5EF4-FFF2-40B4-BE49-F238E27FC236}">
                <a16:creationId xmlns:a16="http://schemas.microsoft.com/office/drawing/2014/main" id="{C3B41A37-A24C-AA92-9888-4554BE09C1C6}"/>
              </a:ext>
            </a:extLst>
          </p:cNvPr>
          <p:cNvPicPr>
            <a:picLocks noChangeAspect="1"/>
          </p:cNvPicPr>
          <p:nvPr/>
        </p:nvPicPr>
        <p:blipFill rotWithShape="1">
          <a:blip r:embed="rId3"/>
          <a:srcRect l="30184" t="3184" r="10956" b="12406"/>
          <a:stretch/>
        </p:blipFill>
        <p:spPr>
          <a:xfrm>
            <a:off x="787332" y="1866900"/>
            <a:ext cx="3396343" cy="36576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CEBF8D9-71BB-0ACE-42F5-D33AA92A280E}"/>
              </a:ext>
            </a:extLst>
          </p:cNvPr>
          <p:cNvPicPr>
            <a:picLocks noChangeAspect="1"/>
          </p:cNvPicPr>
          <p:nvPr/>
        </p:nvPicPr>
        <p:blipFill rotWithShape="1">
          <a:blip r:embed="rId4"/>
          <a:srcRect l="21721" t="15242" r="15211" b="22455"/>
          <a:stretch/>
        </p:blipFill>
        <p:spPr>
          <a:xfrm>
            <a:off x="4572000" y="2247900"/>
            <a:ext cx="3923071" cy="2895600"/>
          </a:xfrm>
          <a:prstGeom prst="rect">
            <a:avLst/>
          </a:prstGeom>
          <a:ln>
            <a:noFill/>
          </a:ln>
          <a:effectLst>
            <a:outerShdw blurRad="292100" dist="139700" dir="2700000" algn="tl" rotWithShape="0">
              <a:srgbClr val="333333">
                <a:alpha val="65000"/>
              </a:srgbClr>
            </a:outerShdw>
          </a:effectLst>
        </p:spPr>
      </p:pic>
      <p:sp>
        <p:nvSpPr>
          <p:cNvPr id="12" name="Content Placeholder 11">
            <a:extLst>
              <a:ext uri="{FF2B5EF4-FFF2-40B4-BE49-F238E27FC236}">
                <a16:creationId xmlns:a16="http://schemas.microsoft.com/office/drawing/2014/main" id="{87D60230-9BB7-2CCE-AB54-3CD303101A89}"/>
              </a:ext>
            </a:extLst>
          </p:cNvPr>
          <p:cNvSpPr>
            <a:spLocks noGrp="1"/>
          </p:cNvSpPr>
          <p:nvPr>
            <p:ph sz="quarter" idx="10"/>
          </p:nvPr>
        </p:nvSpPr>
        <p:spPr>
          <a:xfrm>
            <a:off x="6096000" y="609600"/>
            <a:ext cx="2438400" cy="457200"/>
          </a:xfrm>
        </p:spPr>
        <p:txBody>
          <a:bodyPr/>
          <a:lstStyle/>
          <a:p>
            <a:r>
              <a:rPr lang="en-US" sz="2000" dirty="0"/>
              <a:t>1910.1200(f)(6)(ii)</a:t>
            </a:r>
          </a:p>
        </p:txBody>
      </p:sp>
      <p:sp>
        <p:nvSpPr>
          <p:cNvPr id="13" name="TextBox 12">
            <a:extLst>
              <a:ext uri="{FF2B5EF4-FFF2-40B4-BE49-F238E27FC236}">
                <a16:creationId xmlns:a16="http://schemas.microsoft.com/office/drawing/2014/main" id="{72AC2748-A0CA-10A6-9F87-6D73C97691B7}"/>
              </a:ext>
            </a:extLst>
          </p:cNvPr>
          <p:cNvSpPr txBox="1"/>
          <p:nvPr/>
        </p:nvSpPr>
        <p:spPr bwMode="auto">
          <a:xfrm>
            <a:off x="787332" y="5347156"/>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14" name="TextBox 13">
            <a:extLst>
              <a:ext uri="{FF2B5EF4-FFF2-40B4-BE49-F238E27FC236}">
                <a16:creationId xmlns:a16="http://schemas.microsoft.com/office/drawing/2014/main" id="{4B7E456D-CD03-BB33-91D8-D4D546E0BCEA}"/>
              </a:ext>
            </a:extLst>
          </p:cNvPr>
          <p:cNvSpPr txBox="1"/>
          <p:nvPr/>
        </p:nvSpPr>
        <p:spPr bwMode="auto">
          <a:xfrm>
            <a:off x="7285055" y="4924167"/>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2337769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20673-1E63-6587-C3C1-6B64BB588CBE}"/>
              </a:ext>
            </a:extLst>
          </p:cNvPr>
          <p:cNvSpPr>
            <a:spLocks noGrp="1"/>
          </p:cNvSpPr>
          <p:nvPr>
            <p:ph idx="1"/>
          </p:nvPr>
        </p:nvSpPr>
        <p:spPr>
          <a:xfrm>
            <a:off x="533400" y="1183104"/>
            <a:ext cx="6019800" cy="553998"/>
          </a:xfrm>
        </p:spPr>
        <p:txBody>
          <a:bodyPr/>
          <a:lstStyle/>
          <a:p>
            <a:r>
              <a:rPr lang="en-US" b="1" dirty="0"/>
              <a:t>Personal protective equipment</a:t>
            </a:r>
          </a:p>
          <a:p>
            <a:endParaRPr lang="en-US" sz="800" b="1" dirty="0"/>
          </a:p>
          <a:p>
            <a:pPr marL="0" indent="0">
              <a:buNone/>
            </a:pPr>
            <a:endParaRPr lang="en-US" dirty="0"/>
          </a:p>
        </p:txBody>
      </p:sp>
      <p:sp>
        <p:nvSpPr>
          <p:cNvPr id="5" name="Title 1">
            <a:extLst>
              <a:ext uri="{FF2B5EF4-FFF2-40B4-BE49-F238E27FC236}">
                <a16:creationId xmlns:a16="http://schemas.microsoft.com/office/drawing/2014/main" id="{E72CA72D-F1B6-F906-6996-B68D030D9A0F}"/>
              </a:ext>
            </a:extLst>
          </p:cNvPr>
          <p:cNvSpPr>
            <a:spLocks noGrp="1" noChangeArrowheads="1"/>
          </p:cNvSpPr>
          <p:nvPr>
            <p:ph type="title"/>
          </p:nvPr>
        </p:nvSpPr>
        <p:spPr>
          <a:xfrm>
            <a:off x="609600" y="457200"/>
            <a:ext cx="7924800" cy="553998"/>
          </a:xfrm>
        </p:spPr>
        <p:txBody>
          <a:bodyPr/>
          <a:lstStyle/>
          <a:p>
            <a:r>
              <a:rPr lang="en-US" altLang="en-US" dirty="0">
                <a:sym typeface="WP MathA"/>
              </a:rPr>
              <a:t>Hazard Recognition 		</a:t>
            </a:r>
            <a:endParaRPr lang="en-US" altLang="en-US" sz="1600" b="0" u="sng" dirty="0">
              <a:solidFill>
                <a:schemeClr val="tx1"/>
              </a:solidFill>
              <a:latin typeface="+mn-lt"/>
            </a:endParaRPr>
          </a:p>
        </p:txBody>
      </p:sp>
      <p:pic>
        <p:nvPicPr>
          <p:cNvPr id="6" name="Content Placeholder 4">
            <a:extLst>
              <a:ext uri="{FF2B5EF4-FFF2-40B4-BE49-F238E27FC236}">
                <a16:creationId xmlns:a16="http://schemas.microsoft.com/office/drawing/2014/main" id="{81CB008A-46F6-3742-D7A7-2F9FAD14B16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208" r="11873"/>
          <a:stretch/>
        </p:blipFill>
        <p:spPr bwMode="auto">
          <a:xfrm>
            <a:off x="4572000" y="1773198"/>
            <a:ext cx="3938337" cy="3997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2">
            <a:extLst>
              <a:ext uri="{FF2B5EF4-FFF2-40B4-BE49-F238E27FC236}">
                <a16:creationId xmlns:a16="http://schemas.microsoft.com/office/drawing/2014/main" id="{09EA0C77-7762-EB32-AA81-0F251B9865B0}"/>
              </a:ext>
            </a:extLst>
          </p:cNvPr>
          <p:cNvSpPr txBox="1">
            <a:spLocks/>
          </p:cNvSpPr>
          <p:nvPr/>
        </p:nvSpPr>
        <p:spPr bwMode="auto">
          <a:xfrm>
            <a:off x="381000" y="1524000"/>
            <a:ext cx="39383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endParaRPr lang="en-US" sz="800" u="none" kern="0" dirty="0"/>
          </a:p>
          <a:p>
            <a:pPr lvl="1"/>
            <a:r>
              <a:rPr lang="en-US" u="none" kern="0" dirty="0"/>
              <a:t>No protective screen between employee and other workers or persons to prevent flash burn eye injuries.</a:t>
            </a:r>
          </a:p>
          <a:p>
            <a:endParaRPr lang="en-US" u="none" kern="0" dirty="0"/>
          </a:p>
        </p:txBody>
      </p:sp>
      <p:sp>
        <p:nvSpPr>
          <p:cNvPr id="4" name="Content Placeholder 11">
            <a:extLst>
              <a:ext uri="{FF2B5EF4-FFF2-40B4-BE49-F238E27FC236}">
                <a16:creationId xmlns:a16="http://schemas.microsoft.com/office/drawing/2014/main" id="{65C3A030-57AB-8005-C2B1-75BE9862131C}"/>
              </a:ext>
            </a:extLst>
          </p:cNvPr>
          <p:cNvSpPr>
            <a:spLocks noGrp="1"/>
          </p:cNvSpPr>
          <p:nvPr>
            <p:ph sz="quarter" idx="10"/>
          </p:nvPr>
        </p:nvSpPr>
        <p:spPr>
          <a:xfrm>
            <a:off x="5638800" y="360402"/>
            <a:ext cx="2895600" cy="553998"/>
          </a:xfrm>
        </p:spPr>
        <p:txBody>
          <a:bodyPr/>
          <a:lstStyle/>
          <a:p>
            <a:pPr algn="r"/>
            <a:r>
              <a:rPr lang="en-US" dirty="0"/>
              <a:t>1910.132; 1910.133</a:t>
            </a:r>
          </a:p>
          <a:p>
            <a:pPr algn="r"/>
            <a:r>
              <a:rPr lang="en-US" dirty="0"/>
              <a:t>1910.134; 1910.138</a:t>
            </a:r>
          </a:p>
        </p:txBody>
      </p:sp>
      <p:sp>
        <p:nvSpPr>
          <p:cNvPr id="7" name="TextBox 6">
            <a:extLst>
              <a:ext uri="{FF2B5EF4-FFF2-40B4-BE49-F238E27FC236}">
                <a16:creationId xmlns:a16="http://schemas.microsoft.com/office/drawing/2014/main" id="{4451C585-6185-D703-9275-7C573E4770AA}"/>
              </a:ext>
            </a:extLst>
          </p:cNvPr>
          <p:cNvSpPr txBox="1"/>
          <p:nvPr/>
        </p:nvSpPr>
        <p:spPr bwMode="auto">
          <a:xfrm>
            <a:off x="4572000" y="5554934"/>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35093476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5BEAA43-0380-47A5-84DB-3CC20FAEE2D9}"/>
              </a:ext>
            </a:extLst>
          </p:cNvPr>
          <p:cNvSpPr>
            <a:spLocks noGrp="1" noChangeArrowheads="1"/>
          </p:cNvSpPr>
          <p:nvPr>
            <p:ph type="title"/>
          </p:nvPr>
        </p:nvSpPr>
        <p:spPr/>
        <p:txBody>
          <a:bodyPr/>
          <a:lstStyle/>
          <a:p>
            <a:r>
              <a:rPr lang="en-US" altLang="en-US" dirty="0"/>
              <a:t>Summary</a:t>
            </a:r>
          </a:p>
        </p:txBody>
      </p:sp>
      <p:sp>
        <p:nvSpPr>
          <p:cNvPr id="60419" name="Content Placeholder 2">
            <a:extLst>
              <a:ext uri="{FF2B5EF4-FFF2-40B4-BE49-F238E27FC236}">
                <a16:creationId xmlns:a16="http://schemas.microsoft.com/office/drawing/2014/main" id="{F6DCF82F-22C3-4EEE-8B77-8743989DEE38}"/>
              </a:ext>
            </a:extLst>
          </p:cNvPr>
          <p:cNvSpPr>
            <a:spLocks noGrp="1" noChangeArrowheads="1"/>
          </p:cNvSpPr>
          <p:nvPr>
            <p:ph idx="1"/>
          </p:nvPr>
        </p:nvSpPr>
        <p:spPr>
          <a:xfrm>
            <a:off x="533400" y="1295400"/>
            <a:ext cx="8001000" cy="4525963"/>
          </a:xfrm>
        </p:spPr>
        <p:txBody>
          <a:bodyPr/>
          <a:lstStyle/>
          <a:p>
            <a:r>
              <a:rPr lang="en-US" altLang="en-US" dirty="0"/>
              <a:t>In this course, we discussed the </a:t>
            </a:r>
            <a:r>
              <a:rPr lang="en-US" altLang="en-US" b="1" dirty="0"/>
              <a:t>Top Ten</a:t>
            </a:r>
            <a:r>
              <a:rPr lang="en-US" altLang="en-US" dirty="0"/>
              <a:t> most frequently cited </a:t>
            </a:r>
            <a:r>
              <a:rPr lang="en-US" altLang="en-US" b="1" dirty="0"/>
              <a:t>serious</a:t>
            </a:r>
            <a:r>
              <a:rPr lang="en-US" altLang="en-US" dirty="0"/>
              <a:t> General Industry violations for FFY 2022.</a:t>
            </a:r>
          </a:p>
          <a:p>
            <a:endParaRPr lang="en-US" altLang="en-US" sz="1000" dirty="0">
              <a:sym typeface="WP MathA"/>
            </a:endParaRPr>
          </a:p>
          <a:p>
            <a:pPr lvl="1"/>
            <a:r>
              <a:rPr lang="en-US" altLang="en-US" dirty="0">
                <a:sym typeface="WP MathA"/>
              </a:rPr>
              <a:t>You should now understand and be able to identify hazards associated with the Top Ten most cited serious OSH violations in general industry.</a:t>
            </a:r>
          </a:p>
          <a:p>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5BC20CA-96E9-4727-B3E0-1C392C5EBC85}"/>
              </a:ext>
            </a:extLst>
          </p:cNvPr>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62467" name="Rectangle 3">
            <a:extLst>
              <a:ext uri="{FF2B5EF4-FFF2-40B4-BE49-F238E27FC236}">
                <a16:creationId xmlns:a16="http://schemas.microsoft.com/office/drawing/2014/main" id="{3BD8A3B6-1208-4051-B7BB-6826069CAE18}"/>
              </a:ext>
            </a:extLst>
          </p:cNvPr>
          <p:cNvSpPr>
            <a:spLocks noGrp="1" noChangeArrowheads="1"/>
          </p:cNvSpPr>
          <p:nvPr>
            <p:ph idx="1"/>
          </p:nvPr>
        </p:nvSpPr>
        <p:spPr>
          <a:xfrm>
            <a:off x="1428750" y="1531938"/>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a:extLst>
              <a:ext uri="{FF2B5EF4-FFF2-40B4-BE49-F238E27FC236}">
                <a16:creationId xmlns:a16="http://schemas.microsoft.com/office/drawing/2014/main" id="{384CC2A9-9402-4642-9803-1AE60674401B}"/>
              </a:ext>
            </a:extLst>
          </p:cNvPr>
          <p:cNvSpPr txBox="1">
            <a:spLocks noChangeArrowheads="1"/>
          </p:cNvSpPr>
          <p:nvPr/>
        </p:nvSpPr>
        <p:spPr bwMode="auto">
          <a:xfrm>
            <a:off x="1428750" y="2667000"/>
            <a:ext cx="6477000" cy="3108325"/>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defRPr/>
            </a:pPr>
            <a:endParaRPr lang="en-US" altLang="en-US" sz="2800" b="1" u="none" dirty="0">
              <a:solidFill>
                <a:srgbClr val="FF0000"/>
              </a:solidFill>
              <a:latin typeface="Arial" panose="020B0604020202020204" pitchFamily="34" charset="0"/>
            </a:endParaRPr>
          </a:p>
          <a:p>
            <a:pPr algn="ctr">
              <a:defRPr/>
            </a:pPr>
            <a:r>
              <a:rPr lang="en-US" altLang="en-US" sz="2800" b="1" u="none" dirty="0">
                <a:solidFill>
                  <a:srgbClr val="008000"/>
                </a:solidFill>
                <a:latin typeface="Arial" panose="020B0604020202020204" pitchFamily="34" charset="0"/>
              </a:rPr>
              <a:t>1-800-NC-LABOR</a:t>
            </a:r>
          </a:p>
          <a:p>
            <a:pPr algn="ctr">
              <a:defRPr/>
            </a:pPr>
            <a:endParaRPr lang="en-US" altLang="en-US" sz="2800" i="1" u="none" dirty="0">
              <a:latin typeface="Arial" panose="020B0604020202020204" pitchFamily="34" charset="0"/>
            </a:endParaRPr>
          </a:p>
          <a:p>
            <a:pPr algn="ctr">
              <a:defRPr/>
            </a:pPr>
            <a:r>
              <a:rPr lang="en-US" altLang="en-US" sz="2800" i="1" u="none" dirty="0">
                <a:latin typeface="Arial" panose="020B0604020202020204" pitchFamily="34" charset="0"/>
              </a:rPr>
              <a:t>(1-800-625-2267)</a:t>
            </a:r>
          </a:p>
          <a:p>
            <a:pPr algn="ctr">
              <a:defRPr/>
            </a:pPr>
            <a:endParaRPr lang="en-US" altLang="en-US" sz="2800" b="1" u="none" dirty="0">
              <a:latin typeface="Arial" panose="020B0604020202020204" pitchFamily="34" charset="0"/>
            </a:endParaRPr>
          </a:p>
          <a:p>
            <a:pPr algn="ctr">
              <a:defRPr/>
            </a:pPr>
            <a:r>
              <a:rPr lang="en-US" altLang="en-US" sz="2800" b="1" u="none" dirty="0">
                <a:solidFill>
                  <a:schemeClr val="tx2">
                    <a:lumMod val="75000"/>
                  </a:schemeClr>
                </a:solidFill>
                <a:latin typeface="Arial" panose="020B0604020202020204" pitchFamily="34" charset="0"/>
              </a:rPr>
              <a:t>www.labor.nc.gov</a:t>
            </a:r>
          </a:p>
          <a:p>
            <a:pPr algn="ctr">
              <a:defRPr/>
            </a:pPr>
            <a:endParaRPr lang="en-US" altLang="en-US" sz="2800" u="none" dirty="0">
              <a:latin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C819B35-1683-4132-B32B-F9B399D7BE3D}"/>
              </a:ext>
            </a:extLst>
          </p:cNvPr>
          <p:cNvSpPr>
            <a:spLocks noGrp="1" noChangeArrowheads="1"/>
          </p:cNvSpPr>
          <p:nvPr>
            <p:ph type="title"/>
          </p:nvPr>
        </p:nvSpPr>
        <p:spPr>
          <a:xfrm>
            <a:off x="609600" y="457200"/>
            <a:ext cx="7924800" cy="553998"/>
          </a:xfrm>
        </p:spPr>
        <p:txBody>
          <a:bodyPr/>
          <a:lstStyle/>
          <a:p>
            <a:r>
              <a:rPr lang="en-US" altLang="en-US" dirty="0"/>
              <a:t>Machine Guarding</a:t>
            </a:r>
          </a:p>
        </p:txBody>
      </p:sp>
      <p:sp>
        <p:nvSpPr>
          <p:cNvPr id="9219" name="Rectangle 3">
            <a:extLst>
              <a:ext uri="{FF2B5EF4-FFF2-40B4-BE49-F238E27FC236}">
                <a16:creationId xmlns:a16="http://schemas.microsoft.com/office/drawing/2014/main" id="{78B64D27-04D0-41FC-A889-9AD8751A556E}"/>
              </a:ext>
            </a:extLst>
          </p:cNvPr>
          <p:cNvSpPr>
            <a:spLocks noGrp="1" noChangeArrowheads="1"/>
          </p:cNvSpPr>
          <p:nvPr>
            <p:ph idx="1"/>
          </p:nvPr>
        </p:nvSpPr>
        <p:spPr>
          <a:xfrm>
            <a:off x="533400" y="1219200"/>
            <a:ext cx="8001000" cy="4724400"/>
          </a:xfrm>
        </p:spPr>
        <p:txBody>
          <a:bodyPr/>
          <a:lstStyle/>
          <a:p>
            <a:pPr>
              <a:lnSpc>
                <a:spcPct val="90000"/>
              </a:lnSpc>
            </a:pPr>
            <a:r>
              <a:rPr lang="en-US" altLang="en-US" sz="2800" b="1" dirty="0"/>
              <a:t>Number 1: </a:t>
            </a:r>
            <a:r>
              <a:rPr lang="en-US" altLang="en-US" sz="2800" b="1" dirty="0">
                <a:sym typeface="WP MathA"/>
              </a:rPr>
              <a:t>General Requirements</a:t>
            </a:r>
          </a:p>
          <a:p>
            <a:pPr>
              <a:lnSpc>
                <a:spcPct val="90000"/>
              </a:lnSpc>
            </a:pPr>
            <a:endParaRPr lang="en-US" altLang="en-US" sz="800" dirty="0"/>
          </a:p>
          <a:p>
            <a:pPr lvl="1">
              <a:lnSpc>
                <a:spcPct val="90000"/>
              </a:lnSpc>
            </a:pPr>
            <a:r>
              <a:rPr lang="en-US" altLang="en-US" sz="2400" dirty="0"/>
              <a:t>One or more methods of machine guarding must be provided to protect the operator and other employees in the machine area from hazards:</a:t>
            </a:r>
          </a:p>
          <a:p>
            <a:pPr lvl="1">
              <a:lnSpc>
                <a:spcPct val="90000"/>
              </a:lnSpc>
            </a:pPr>
            <a:endParaRPr lang="en-US" altLang="en-US" sz="800" dirty="0"/>
          </a:p>
          <a:p>
            <a:pPr marL="1031875" lvl="2" indent="-341313">
              <a:lnSpc>
                <a:spcPts val="3400"/>
              </a:lnSpc>
            </a:pPr>
            <a:r>
              <a:rPr lang="en-US" altLang="en-US" sz="2400" dirty="0"/>
              <a:t>Point of operation</a:t>
            </a:r>
          </a:p>
          <a:p>
            <a:pPr marL="1031875" lvl="2" indent="-341313">
              <a:lnSpc>
                <a:spcPts val="3400"/>
              </a:lnSpc>
            </a:pPr>
            <a:r>
              <a:rPr lang="en-US" altLang="en-US" sz="2400" dirty="0"/>
              <a:t>Ingoing nip points</a:t>
            </a:r>
          </a:p>
          <a:p>
            <a:pPr marL="1031875" lvl="2" indent="-341313">
              <a:lnSpc>
                <a:spcPts val="3400"/>
              </a:lnSpc>
            </a:pPr>
            <a:r>
              <a:rPr lang="en-US" altLang="en-US" sz="2400" dirty="0"/>
              <a:t>Rotating parts</a:t>
            </a:r>
          </a:p>
          <a:p>
            <a:pPr marL="1031875" lvl="2" indent="-341313">
              <a:lnSpc>
                <a:spcPts val="3400"/>
              </a:lnSpc>
            </a:pPr>
            <a:r>
              <a:rPr lang="en-US" altLang="en-US" sz="2400" dirty="0"/>
              <a:t>Flying chips and sparks</a:t>
            </a:r>
          </a:p>
        </p:txBody>
      </p:sp>
      <p:sp>
        <p:nvSpPr>
          <p:cNvPr id="9220" name="Content Placeholder 1">
            <a:extLst>
              <a:ext uri="{FF2B5EF4-FFF2-40B4-BE49-F238E27FC236}">
                <a16:creationId xmlns:a16="http://schemas.microsoft.com/office/drawing/2014/main" id="{25E261F5-E596-4771-9D95-FE725C7D69F1}"/>
              </a:ext>
            </a:extLst>
          </p:cNvPr>
          <p:cNvSpPr>
            <a:spLocks noGrp="1" noChangeArrowheads="1"/>
          </p:cNvSpPr>
          <p:nvPr>
            <p:ph sz="quarter" idx="10"/>
          </p:nvPr>
        </p:nvSpPr>
        <p:spPr>
          <a:xfrm>
            <a:off x="6781800" y="640190"/>
            <a:ext cx="1981200" cy="381000"/>
          </a:xfrm>
        </p:spPr>
        <p:txBody>
          <a:bodyPr/>
          <a:lstStyle/>
          <a:p>
            <a:r>
              <a:rPr lang="en-US" altLang="en-US" dirty="0"/>
              <a:t>1910.212(a)(1)</a:t>
            </a:r>
          </a:p>
          <a:p>
            <a:endParaRPr lang="en-US" altLang="en-US" dirty="0"/>
          </a:p>
        </p:txBody>
      </p:sp>
      <p:pic>
        <p:nvPicPr>
          <p:cNvPr id="2" name="Content Placeholder 5" descr="A picture containing text, cart, miller&#10;&#10;Description automatically generated">
            <a:extLst>
              <a:ext uri="{FF2B5EF4-FFF2-40B4-BE49-F238E27FC236}">
                <a16:creationId xmlns:a16="http://schemas.microsoft.com/office/drawing/2014/main" id="{FFF27EE2-A27D-1699-33C6-D19DEC3B2F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025537" y="2920340"/>
            <a:ext cx="3605845" cy="30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8E8C023-3F5B-9086-8B91-FCC99DCB6008}"/>
              </a:ext>
            </a:extLst>
          </p:cNvPr>
          <p:cNvSpPr txBox="1"/>
          <p:nvPr/>
        </p:nvSpPr>
        <p:spPr bwMode="auto">
          <a:xfrm>
            <a:off x="5029891" y="5734687"/>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16FFBF-C71C-1099-CBCC-1088E8D87EB7}"/>
              </a:ext>
            </a:extLst>
          </p:cNvPr>
          <p:cNvPicPr>
            <a:picLocks noChangeAspect="1"/>
          </p:cNvPicPr>
          <p:nvPr/>
        </p:nvPicPr>
        <p:blipFill>
          <a:blip r:embed="rId3"/>
          <a:stretch>
            <a:fillRect/>
          </a:stretch>
        </p:blipFill>
        <p:spPr>
          <a:xfrm>
            <a:off x="1605440" y="3196041"/>
            <a:ext cx="2810829" cy="2384543"/>
          </a:xfrm>
          <a:prstGeom prst="rect">
            <a:avLst/>
          </a:prstGeom>
        </p:spPr>
      </p:pic>
      <p:sp>
        <p:nvSpPr>
          <p:cNvPr id="27651" name="Content Placeholder 2">
            <a:extLst>
              <a:ext uri="{FF2B5EF4-FFF2-40B4-BE49-F238E27FC236}">
                <a16:creationId xmlns:a16="http://schemas.microsoft.com/office/drawing/2014/main" id="{0321270B-6AB1-4FF8-B912-5CB2ED6F64EF}"/>
              </a:ext>
            </a:extLst>
          </p:cNvPr>
          <p:cNvSpPr>
            <a:spLocks noGrp="1" noChangeArrowheads="1"/>
          </p:cNvSpPr>
          <p:nvPr>
            <p:ph idx="1"/>
          </p:nvPr>
        </p:nvSpPr>
        <p:spPr>
          <a:xfrm>
            <a:off x="533400" y="1219200"/>
            <a:ext cx="8001000" cy="4724400"/>
          </a:xfrm>
          <a:noFill/>
        </p:spPr>
        <p:txBody>
          <a:bodyPr/>
          <a:lstStyle/>
          <a:p>
            <a:pPr>
              <a:defRPr/>
            </a:pPr>
            <a:r>
              <a:rPr lang="en-US" altLang="en-US" sz="2800" b="1" dirty="0"/>
              <a:t>Number 2: Energy Control Procedures</a:t>
            </a:r>
          </a:p>
          <a:p>
            <a:pPr>
              <a:defRPr/>
            </a:pPr>
            <a:endParaRPr lang="en-US" altLang="en-US" sz="800" b="1" dirty="0"/>
          </a:p>
          <a:p>
            <a:pPr lvl="1">
              <a:defRPr/>
            </a:pPr>
            <a:r>
              <a:rPr lang="en-US" sz="2200" dirty="0"/>
              <a:t>Procedures shall be developed, documented and utilized for the control of potentially hazardous energy when employees are engaged in the activities covered by this section.</a:t>
            </a:r>
            <a:endParaRPr lang="en-US" altLang="en-US" sz="2200" b="1" dirty="0"/>
          </a:p>
          <a:p>
            <a:pPr marL="0" indent="0">
              <a:buNone/>
              <a:defRPr/>
            </a:pPr>
            <a:endParaRPr lang="en-US" altLang="en-US" sz="800" dirty="0"/>
          </a:p>
        </p:txBody>
      </p:sp>
      <p:sp>
        <p:nvSpPr>
          <p:cNvPr id="27652" name="Content Placeholder 3">
            <a:extLst>
              <a:ext uri="{FF2B5EF4-FFF2-40B4-BE49-F238E27FC236}">
                <a16:creationId xmlns:a16="http://schemas.microsoft.com/office/drawing/2014/main" id="{D5810B2F-A795-4CD4-B650-1622556C43FA}"/>
              </a:ext>
            </a:extLst>
          </p:cNvPr>
          <p:cNvSpPr>
            <a:spLocks noGrp="1" noChangeArrowheads="1"/>
          </p:cNvSpPr>
          <p:nvPr>
            <p:ph sz="quarter" idx="10"/>
          </p:nvPr>
        </p:nvSpPr>
        <p:spPr>
          <a:xfrm>
            <a:off x="6553200" y="609600"/>
            <a:ext cx="2133600" cy="381000"/>
          </a:xfrm>
        </p:spPr>
        <p:txBody>
          <a:bodyPr/>
          <a:lstStyle/>
          <a:p>
            <a:r>
              <a:rPr lang="en-US" altLang="en-US" dirty="0"/>
              <a:t>1910.147(c)(4)(i)</a:t>
            </a:r>
          </a:p>
          <a:p>
            <a:endParaRPr lang="en-US" altLang="en-US" dirty="0"/>
          </a:p>
        </p:txBody>
      </p:sp>
      <p:sp>
        <p:nvSpPr>
          <p:cNvPr id="6" name="Content Placeholder 3">
            <a:extLst>
              <a:ext uri="{FF2B5EF4-FFF2-40B4-BE49-F238E27FC236}">
                <a16:creationId xmlns:a16="http://schemas.microsoft.com/office/drawing/2014/main" id="{5E48CEAB-2BF3-4FE4-8AE2-74A02BA83071}"/>
              </a:ext>
            </a:extLst>
          </p:cNvPr>
          <p:cNvSpPr txBox="1">
            <a:spLocks/>
          </p:cNvSpPr>
          <p:nvPr/>
        </p:nvSpPr>
        <p:spPr>
          <a:xfrm>
            <a:off x="6781800" y="169863"/>
            <a:ext cx="2362200" cy="401637"/>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buFont typeface="Wingdings" panose="05000000000000000000" pitchFamily="2" charset="2"/>
              <a:buNone/>
              <a:defRPr/>
            </a:pPr>
            <a:endParaRPr lang="en-US" sz="1800" u="none" kern="0" dirty="0"/>
          </a:p>
        </p:txBody>
      </p:sp>
      <p:sp>
        <p:nvSpPr>
          <p:cNvPr id="4" name="Oval 3">
            <a:extLst>
              <a:ext uri="{FF2B5EF4-FFF2-40B4-BE49-F238E27FC236}">
                <a16:creationId xmlns:a16="http://schemas.microsoft.com/office/drawing/2014/main" id="{873BDFBF-F607-7761-29D9-57D75CA1A562}"/>
              </a:ext>
            </a:extLst>
          </p:cNvPr>
          <p:cNvSpPr/>
          <p:nvPr/>
        </p:nvSpPr>
        <p:spPr bwMode="auto">
          <a:xfrm>
            <a:off x="2247828" y="3193871"/>
            <a:ext cx="1676400" cy="768530"/>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26A91031-DB88-F940-FCE6-5D652C083CED}"/>
              </a:ext>
            </a:extLst>
          </p:cNvPr>
          <p:cNvSpPr txBox="1"/>
          <p:nvPr/>
        </p:nvSpPr>
        <p:spPr>
          <a:xfrm>
            <a:off x="1828800" y="5574268"/>
            <a:ext cx="4991100" cy="369332"/>
          </a:xfrm>
          <a:prstGeom prst="rect">
            <a:avLst/>
          </a:prstGeom>
          <a:noFill/>
        </p:spPr>
        <p:txBody>
          <a:bodyPr wrap="square" rtlCol="0">
            <a:spAutoFit/>
          </a:bodyPr>
          <a:lstStyle/>
          <a:p>
            <a:pPr algn="ctr"/>
            <a:r>
              <a:rPr lang="en-US" sz="1800" i="1" u="none" dirty="0">
                <a:latin typeface="+mj-lt"/>
              </a:rPr>
              <a:t>Group LOTO: Electrical and Pneumatic</a:t>
            </a:r>
          </a:p>
        </p:txBody>
      </p:sp>
      <p:sp>
        <p:nvSpPr>
          <p:cNvPr id="7" name="TextBox 6">
            <a:extLst>
              <a:ext uri="{FF2B5EF4-FFF2-40B4-BE49-F238E27FC236}">
                <a16:creationId xmlns:a16="http://schemas.microsoft.com/office/drawing/2014/main" id="{89E9BD28-F36A-68A7-4EAC-EDE388C29E87}"/>
              </a:ext>
            </a:extLst>
          </p:cNvPr>
          <p:cNvSpPr txBox="1"/>
          <p:nvPr/>
        </p:nvSpPr>
        <p:spPr bwMode="auto">
          <a:xfrm>
            <a:off x="5227884" y="5365140"/>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8" name="TextBox 7">
            <a:extLst>
              <a:ext uri="{FF2B5EF4-FFF2-40B4-BE49-F238E27FC236}">
                <a16:creationId xmlns:a16="http://schemas.microsoft.com/office/drawing/2014/main" id="{EC8AADA7-542A-1237-387F-0CE8F551B8EF}"/>
              </a:ext>
            </a:extLst>
          </p:cNvPr>
          <p:cNvSpPr txBox="1"/>
          <p:nvPr/>
        </p:nvSpPr>
        <p:spPr bwMode="auto">
          <a:xfrm>
            <a:off x="1562100" y="5305169"/>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pic>
        <p:nvPicPr>
          <p:cNvPr id="12" name="Picture 11">
            <a:extLst>
              <a:ext uri="{FF2B5EF4-FFF2-40B4-BE49-F238E27FC236}">
                <a16:creationId xmlns:a16="http://schemas.microsoft.com/office/drawing/2014/main" id="{771DD109-4599-8359-C744-511958A07F8A}"/>
              </a:ext>
            </a:extLst>
          </p:cNvPr>
          <p:cNvPicPr>
            <a:picLocks noChangeAspect="1"/>
          </p:cNvPicPr>
          <p:nvPr/>
        </p:nvPicPr>
        <p:blipFill rotWithShape="1">
          <a:blip r:embed="rId4"/>
          <a:srcRect t="3393"/>
          <a:stretch/>
        </p:blipFill>
        <p:spPr>
          <a:xfrm>
            <a:off x="5227884" y="3193871"/>
            <a:ext cx="2664300" cy="2384543"/>
          </a:xfrm>
          <a:prstGeom prst="rect">
            <a:avLst/>
          </a:prstGeom>
        </p:spPr>
      </p:pic>
      <p:sp>
        <p:nvSpPr>
          <p:cNvPr id="13" name="TextBox 12">
            <a:extLst>
              <a:ext uri="{FF2B5EF4-FFF2-40B4-BE49-F238E27FC236}">
                <a16:creationId xmlns:a16="http://schemas.microsoft.com/office/drawing/2014/main" id="{C3483F41-F0A6-8F80-FBC9-8EBF8395D5B1}"/>
              </a:ext>
            </a:extLst>
          </p:cNvPr>
          <p:cNvSpPr txBox="1"/>
          <p:nvPr/>
        </p:nvSpPr>
        <p:spPr bwMode="auto">
          <a:xfrm>
            <a:off x="5227884" y="5320095"/>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3" name="Title 1">
            <a:extLst>
              <a:ext uri="{FF2B5EF4-FFF2-40B4-BE49-F238E27FC236}">
                <a16:creationId xmlns:a16="http://schemas.microsoft.com/office/drawing/2014/main" id="{FA9A47DD-F537-BF96-1201-2A7473D8498D}"/>
              </a:ext>
            </a:extLst>
          </p:cNvPr>
          <p:cNvSpPr>
            <a:spLocks noGrp="1" noChangeArrowheads="1"/>
          </p:cNvSpPr>
          <p:nvPr>
            <p:ph type="title"/>
          </p:nvPr>
        </p:nvSpPr>
        <p:spPr>
          <a:xfrm>
            <a:off x="631371" y="457200"/>
            <a:ext cx="7924800" cy="549275"/>
          </a:xfrm>
        </p:spPr>
        <p:txBody>
          <a:bodyPr/>
          <a:lstStyle/>
          <a:p>
            <a:r>
              <a:rPr lang="en-US" altLang="en-US" dirty="0"/>
              <a:t>Lockout/Tagout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9FCA5D-C297-FCF9-7AAC-78AC3D41B79F}"/>
              </a:ext>
            </a:extLst>
          </p:cNvPr>
          <p:cNvPicPr>
            <a:picLocks noChangeAspect="1"/>
          </p:cNvPicPr>
          <p:nvPr/>
        </p:nvPicPr>
        <p:blipFill>
          <a:blip r:embed="rId3"/>
          <a:stretch>
            <a:fillRect/>
          </a:stretch>
        </p:blipFill>
        <p:spPr>
          <a:xfrm>
            <a:off x="5186547" y="2819400"/>
            <a:ext cx="2331851" cy="3025904"/>
          </a:xfrm>
          <a:prstGeom prst="rect">
            <a:avLst/>
          </a:prstGeom>
        </p:spPr>
      </p:pic>
      <p:sp>
        <p:nvSpPr>
          <p:cNvPr id="29699" name="Content Placeholder 2">
            <a:extLst>
              <a:ext uri="{FF2B5EF4-FFF2-40B4-BE49-F238E27FC236}">
                <a16:creationId xmlns:a16="http://schemas.microsoft.com/office/drawing/2014/main" id="{B6DD8D05-0E79-4A78-8129-B4A4E4832DC5}"/>
              </a:ext>
            </a:extLst>
          </p:cNvPr>
          <p:cNvSpPr>
            <a:spLocks noGrp="1" noChangeArrowheads="1"/>
          </p:cNvSpPr>
          <p:nvPr>
            <p:ph idx="1"/>
          </p:nvPr>
        </p:nvSpPr>
        <p:spPr>
          <a:xfrm>
            <a:off x="533400" y="1219200"/>
            <a:ext cx="8001000" cy="4238625"/>
          </a:xfrm>
        </p:spPr>
        <p:txBody>
          <a:bodyPr/>
          <a:lstStyle/>
          <a:p>
            <a:r>
              <a:rPr lang="en-US" altLang="en-US" sz="2800" b="1" dirty="0"/>
              <a:t>Number 3: Periodic Inspection</a:t>
            </a:r>
          </a:p>
          <a:p>
            <a:endParaRPr lang="en-US" altLang="en-US" sz="800" b="1" dirty="0"/>
          </a:p>
          <a:p>
            <a:pPr lvl="1"/>
            <a:r>
              <a:rPr lang="en-US" altLang="en-US" sz="2400" dirty="0"/>
              <a:t>Employers are required to conduct an inspection of energy control procedures at least </a:t>
            </a:r>
            <a:r>
              <a:rPr lang="en-US" altLang="en-US" sz="2400" b="1" dirty="0"/>
              <a:t>annually. </a:t>
            </a:r>
          </a:p>
        </p:txBody>
      </p:sp>
      <p:sp>
        <p:nvSpPr>
          <p:cNvPr id="29700" name="Content Placeholder 3">
            <a:extLst>
              <a:ext uri="{FF2B5EF4-FFF2-40B4-BE49-F238E27FC236}">
                <a16:creationId xmlns:a16="http://schemas.microsoft.com/office/drawing/2014/main" id="{C5C9F2A4-CA73-499C-8D53-F15BB883B98D}"/>
              </a:ext>
            </a:extLst>
          </p:cNvPr>
          <p:cNvSpPr>
            <a:spLocks noGrp="1" noChangeArrowheads="1"/>
          </p:cNvSpPr>
          <p:nvPr>
            <p:ph sz="quarter" idx="10"/>
          </p:nvPr>
        </p:nvSpPr>
        <p:spPr>
          <a:xfrm>
            <a:off x="6553200" y="609600"/>
            <a:ext cx="2133600" cy="381000"/>
          </a:xfrm>
        </p:spPr>
        <p:txBody>
          <a:bodyPr/>
          <a:lstStyle/>
          <a:p>
            <a:r>
              <a:rPr lang="en-US" altLang="en-US" dirty="0"/>
              <a:t>1910.147(c)(6)(i)</a:t>
            </a:r>
          </a:p>
        </p:txBody>
      </p:sp>
      <p:grpSp>
        <p:nvGrpSpPr>
          <p:cNvPr id="3" name="Group 2">
            <a:extLst>
              <a:ext uri="{FF2B5EF4-FFF2-40B4-BE49-F238E27FC236}">
                <a16:creationId xmlns:a16="http://schemas.microsoft.com/office/drawing/2014/main" id="{81174B85-5904-47F6-AE37-25FA8018AFC7}"/>
              </a:ext>
            </a:extLst>
          </p:cNvPr>
          <p:cNvGrpSpPr/>
          <p:nvPr/>
        </p:nvGrpSpPr>
        <p:grpSpPr>
          <a:xfrm>
            <a:off x="1625601" y="2895600"/>
            <a:ext cx="2331850" cy="2949704"/>
            <a:chOff x="1082675" y="2630488"/>
            <a:chExt cx="2609850" cy="3340744"/>
          </a:xfrm>
        </p:grpSpPr>
        <p:pic>
          <p:nvPicPr>
            <p:cNvPr id="29703" name="Picture 2">
              <a:extLst>
                <a:ext uri="{FF2B5EF4-FFF2-40B4-BE49-F238E27FC236}">
                  <a16:creationId xmlns:a16="http://schemas.microsoft.com/office/drawing/2014/main" id="{603237DA-9ADE-4849-B816-C965E07B7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6" t="1480" r="43889" b="2634"/>
            <a:stretch>
              <a:fillRect/>
            </a:stretch>
          </p:blipFill>
          <p:spPr bwMode="auto">
            <a:xfrm>
              <a:off x="1082675" y="2630488"/>
              <a:ext cx="2609850" cy="3316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407D7A43-489E-48A9-B7B2-8F4BD4A89E7C}"/>
                </a:ext>
              </a:extLst>
            </p:cNvPr>
            <p:cNvSpPr txBox="1"/>
            <p:nvPr/>
          </p:nvSpPr>
          <p:spPr>
            <a:xfrm>
              <a:off x="1647002" y="5725011"/>
              <a:ext cx="1426994" cy="246221"/>
            </a:xfrm>
            <a:prstGeom prst="rect">
              <a:avLst/>
            </a:prstGeom>
            <a:noFill/>
          </p:spPr>
          <p:txBody>
            <a:bodyPr wrap="none" rtlCol="0">
              <a:spAutoFit/>
            </a:bodyPr>
            <a:lstStyle/>
            <a:p>
              <a:r>
                <a:rPr lang="en-US" sz="1000" u="none" dirty="0">
                  <a:solidFill>
                    <a:schemeClr val="bg1">
                      <a:lumMod val="65000"/>
                    </a:schemeClr>
                  </a:solidFill>
                  <a:latin typeface="+mj-lt"/>
                </a:rPr>
                <a:t>NCDOL Photo Library</a:t>
              </a:r>
            </a:p>
          </p:txBody>
        </p:sp>
      </p:grpSp>
      <p:sp>
        <p:nvSpPr>
          <p:cNvPr id="2" name="TextBox 1">
            <a:extLst>
              <a:ext uri="{FF2B5EF4-FFF2-40B4-BE49-F238E27FC236}">
                <a16:creationId xmlns:a16="http://schemas.microsoft.com/office/drawing/2014/main" id="{E4798EB3-1F81-337B-9E36-303B04F3FFE0}"/>
              </a:ext>
            </a:extLst>
          </p:cNvPr>
          <p:cNvSpPr txBox="1"/>
          <p:nvPr/>
        </p:nvSpPr>
        <p:spPr bwMode="auto">
          <a:xfrm>
            <a:off x="4915569" y="5700712"/>
            <a:ext cx="1305492" cy="215444"/>
          </a:xfrm>
          <a:prstGeom prst="rect">
            <a:avLst/>
          </a:prstGeom>
          <a:noFill/>
        </p:spPr>
        <p:txBody>
          <a:bodyPr wrap="square">
            <a:spAutoFit/>
          </a:bodyPr>
          <a:lstStyle/>
          <a:p>
            <a:pPr>
              <a:defRPr/>
            </a:pPr>
            <a:r>
              <a:rPr lang="en-US" sz="800" u="none" dirty="0">
                <a:solidFill>
                  <a:schemeClr val="bg1"/>
                </a:solidFill>
                <a:latin typeface="+mn-lt"/>
              </a:rPr>
              <a:t>NCDOL Photo Library</a:t>
            </a:r>
          </a:p>
        </p:txBody>
      </p:sp>
      <p:sp>
        <p:nvSpPr>
          <p:cNvPr id="5" name="Title 1">
            <a:extLst>
              <a:ext uri="{FF2B5EF4-FFF2-40B4-BE49-F238E27FC236}">
                <a16:creationId xmlns:a16="http://schemas.microsoft.com/office/drawing/2014/main" id="{F597F17A-442B-FEFA-11D4-F400D29A8CC7}"/>
              </a:ext>
            </a:extLst>
          </p:cNvPr>
          <p:cNvSpPr>
            <a:spLocks noGrp="1" noChangeArrowheads="1"/>
          </p:cNvSpPr>
          <p:nvPr>
            <p:ph type="title"/>
          </p:nvPr>
        </p:nvSpPr>
        <p:spPr>
          <a:xfrm>
            <a:off x="631371" y="457200"/>
            <a:ext cx="7924800" cy="549275"/>
          </a:xfrm>
        </p:spPr>
        <p:txBody>
          <a:bodyPr/>
          <a:lstStyle/>
          <a:p>
            <a:r>
              <a:rPr lang="en-US" altLang="en-US" dirty="0"/>
              <a:t>Lockout/Tagout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192832B-FCD9-45E5-BADB-30C659D9D693}"/>
              </a:ext>
            </a:extLst>
          </p:cNvPr>
          <p:cNvSpPr>
            <a:spLocks noGrp="1" noChangeArrowheads="1"/>
          </p:cNvSpPr>
          <p:nvPr>
            <p:ph type="title"/>
          </p:nvPr>
        </p:nvSpPr>
        <p:spPr>
          <a:xfrm>
            <a:off x="635558" y="533400"/>
            <a:ext cx="7924800" cy="492443"/>
          </a:xfrm>
        </p:spPr>
        <p:txBody>
          <a:bodyPr/>
          <a:lstStyle/>
          <a:p>
            <a:r>
              <a:rPr lang="en-US" altLang="en-US" sz="3200" dirty="0"/>
              <a:t>N.C. General Duty Clause</a:t>
            </a:r>
          </a:p>
        </p:txBody>
      </p:sp>
      <p:sp>
        <p:nvSpPr>
          <p:cNvPr id="3" name="Rectangle 3">
            <a:extLst>
              <a:ext uri="{FF2B5EF4-FFF2-40B4-BE49-F238E27FC236}">
                <a16:creationId xmlns:a16="http://schemas.microsoft.com/office/drawing/2014/main" id="{AD4D78BC-AD2D-4106-A143-21D1B5B988D5}"/>
              </a:ext>
            </a:extLst>
          </p:cNvPr>
          <p:cNvSpPr>
            <a:spLocks noGrp="1" noChangeArrowheads="1"/>
          </p:cNvSpPr>
          <p:nvPr>
            <p:ph idx="1"/>
          </p:nvPr>
        </p:nvSpPr>
        <p:spPr>
          <a:xfrm>
            <a:off x="533400" y="1219200"/>
            <a:ext cx="8001000" cy="4724400"/>
          </a:xfrm>
        </p:spPr>
        <p:txBody>
          <a:bodyPr/>
          <a:lstStyle/>
          <a:p>
            <a:pPr marL="344488" indent="-344488">
              <a:defRPr/>
            </a:pPr>
            <a:r>
              <a:rPr lang="en-US" sz="2800" b="1" dirty="0"/>
              <a:t>Number 4: N.C. General Duty Clause (GDC)</a:t>
            </a:r>
          </a:p>
          <a:p>
            <a:pPr marL="692151" lvl="1" indent="-344488">
              <a:defRPr/>
            </a:pPr>
            <a:endParaRPr lang="en-US" sz="800" dirty="0"/>
          </a:p>
          <a:p>
            <a:pPr marL="692151" lvl="1" indent="-344488">
              <a:defRPr/>
            </a:pPr>
            <a:r>
              <a:rPr lang="en-US" sz="2400" dirty="0"/>
              <a:t>Elements necessary for a GDC violation:</a:t>
            </a:r>
          </a:p>
          <a:p>
            <a:pPr marL="692151" lvl="1" indent="-344488">
              <a:defRPr/>
            </a:pPr>
            <a:endParaRPr lang="en-US" sz="400" dirty="0"/>
          </a:p>
          <a:p>
            <a:pPr marL="1031875" lvl="2" indent="-339725">
              <a:spcAft>
                <a:spcPts val="600"/>
              </a:spcAft>
              <a:defRPr/>
            </a:pPr>
            <a:r>
              <a:rPr lang="en-US" sz="2400" u="none" kern="0" dirty="0">
                <a:solidFill>
                  <a:srgbClr val="000000"/>
                </a:solidFill>
              </a:rPr>
              <a:t>Hazard to which employees were exposed.</a:t>
            </a:r>
          </a:p>
          <a:p>
            <a:pPr marL="1031875" lvl="2" indent="-339725">
              <a:spcAft>
                <a:spcPts val="600"/>
              </a:spcAft>
              <a:defRPr/>
            </a:pPr>
            <a:r>
              <a:rPr lang="en-US" sz="2400" u="none" kern="0" dirty="0">
                <a:solidFill>
                  <a:srgbClr val="000000"/>
                </a:solidFill>
              </a:rPr>
              <a:t>Recognized hazard in the industry.</a:t>
            </a:r>
          </a:p>
          <a:p>
            <a:pPr marL="1031875" lvl="2" indent="-339725">
              <a:spcAft>
                <a:spcPts val="600"/>
              </a:spcAft>
              <a:defRPr/>
            </a:pPr>
            <a:r>
              <a:rPr lang="en-US" sz="2400" u="none" kern="0" dirty="0">
                <a:solidFill>
                  <a:srgbClr val="000000"/>
                </a:solidFill>
              </a:rPr>
              <a:t>Hazard was causing or likely to cause. death or serious injury or physical harm.</a:t>
            </a:r>
          </a:p>
          <a:p>
            <a:pPr marL="1031875" lvl="2" indent="-339725">
              <a:spcAft>
                <a:spcPts val="600"/>
              </a:spcAft>
              <a:defRPr/>
            </a:pPr>
            <a:r>
              <a:rPr lang="en-US" sz="2400" u="none" kern="0" dirty="0">
                <a:solidFill>
                  <a:srgbClr val="000000"/>
                </a:solidFill>
              </a:rPr>
              <a:t>There is a feasible and useful method to correct the hazard.</a:t>
            </a:r>
          </a:p>
          <a:p>
            <a:pPr marL="692151" lvl="1" indent="-344488">
              <a:defRPr/>
            </a:pPr>
            <a:endParaRPr lang="en-US" sz="2400" dirty="0"/>
          </a:p>
        </p:txBody>
      </p:sp>
      <p:sp>
        <p:nvSpPr>
          <p:cNvPr id="11268" name="Content Placeholder 2">
            <a:extLst>
              <a:ext uri="{FF2B5EF4-FFF2-40B4-BE49-F238E27FC236}">
                <a16:creationId xmlns:a16="http://schemas.microsoft.com/office/drawing/2014/main" id="{A2C066EE-2609-47CB-9798-4426C64767B6}"/>
              </a:ext>
            </a:extLst>
          </p:cNvPr>
          <p:cNvSpPr>
            <a:spLocks noGrp="1" noChangeArrowheads="1"/>
          </p:cNvSpPr>
          <p:nvPr>
            <p:ph sz="quarter" idx="10"/>
          </p:nvPr>
        </p:nvSpPr>
        <p:spPr>
          <a:xfrm>
            <a:off x="6553200" y="609600"/>
            <a:ext cx="2133600" cy="381000"/>
          </a:xfrm>
        </p:spPr>
        <p:txBody>
          <a:bodyPr/>
          <a:lstStyle/>
          <a:p>
            <a:r>
              <a:rPr lang="en-US" altLang="en-US" dirty="0"/>
              <a:t>NCGS 95-129(1)</a:t>
            </a:r>
          </a:p>
          <a:p>
            <a:endParaRPr lang="en-US" altLang="en-US" dirty="0"/>
          </a:p>
        </p:txBody>
      </p:sp>
      <p:sp>
        <p:nvSpPr>
          <p:cNvPr id="2" name="TextBox 1">
            <a:extLst>
              <a:ext uri="{FF2B5EF4-FFF2-40B4-BE49-F238E27FC236}">
                <a16:creationId xmlns:a16="http://schemas.microsoft.com/office/drawing/2014/main" id="{0F3D60D3-BC6E-4747-84DD-9B846057A5BB}"/>
              </a:ext>
            </a:extLst>
          </p:cNvPr>
          <p:cNvSpPr txBox="1"/>
          <p:nvPr/>
        </p:nvSpPr>
        <p:spPr>
          <a:xfrm>
            <a:off x="4972516" y="5579315"/>
            <a:ext cx="3587842" cy="307777"/>
          </a:xfrm>
          <a:prstGeom prst="rect">
            <a:avLst/>
          </a:prstGeom>
          <a:noFill/>
        </p:spPr>
        <p:txBody>
          <a:bodyPr wrap="none">
            <a:spAutoFit/>
          </a:bodyPr>
          <a:lstStyle/>
          <a:p>
            <a:pPr>
              <a:defRPr/>
            </a:pPr>
            <a:r>
              <a:rPr lang="en-US" sz="1400" b="1" u="none" dirty="0">
                <a:latin typeface="+mj-lt"/>
              </a:rPr>
              <a:t>North Carolina General Statutes (NCGS)</a:t>
            </a:r>
          </a:p>
        </p:txBody>
      </p:sp>
      <p:sp>
        <p:nvSpPr>
          <p:cNvPr id="7" name="TextBox 6">
            <a:extLst>
              <a:ext uri="{FF2B5EF4-FFF2-40B4-BE49-F238E27FC236}">
                <a16:creationId xmlns:a16="http://schemas.microsoft.com/office/drawing/2014/main" id="{AFB9D68F-CDBF-4FE3-9D77-05A4339A330F}"/>
              </a:ext>
            </a:extLst>
          </p:cNvPr>
          <p:cNvSpPr txBox="1"/>
          <p:nvPr/>
        </p:nvSpPr>
        <p:spPr bwMode="auto">
          <a:xfrm>
            <a:off x="7216775" y="5530850"/>
            <a:ext cx="1208088" cy="215900"/>
          </a:xfrm>
          <a:prstGeom prst="rect">
            <a:avLst/>
          </a:prstGeom>
          <a:noFill/>
        </p:spPr>
        <p:txBody>
          <a:bodyPr>
            <a:spAutoFit/>
          </a:bodyPr>
          <a:lstStyle/>
          <a:p>
            <a:pPr>
              <a:defRPr/>
            </a:pPr>
            <a:r>
              <a:rPr lang="en-US" sz="800" u="none" dirty="0">
                <a:solidFill>
                  <a:schemeClr val="bg1"/>
                </a:solidFill>
                <a:latin typeface="+mn-lt"/>
              </a:rPr>
              <a:t>NCDOL Photo Library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19DA-2704-6A94-E01F-97FD88E15720}"/>
              </a:ext>
            </a:extLst>
          </p:cNvPr>
          <p:cNvSpPr>
            <a:spLocks noGrp="1"/>
          </p:cNvSpPr>
          <p:nvPr>
            <p:ph type="title"/>
          </p:nvPr>
        </p:nvSpPr>
        <p:spPr/>
        <p:txBody>
          <a:bodyPr/>
          <a:lstStyle/>
          <a:p>
            <a:r>
              <a:rPr lang="en-US" altLang="en-US" sz="3600" dirty="0"/>
              <a:t>GDC Examples</a:t>
            </a:r>
            <a:endParaRPr lang="en-US" dirty="0"/>
          </a:p>
        </p:txBody>
      </p:sp>
      <p:sp>
        <p:nvSpPr>
          <p:cNvPr id="3" name="Content Placeholder 2">
            <a:extLst>
              <a:ext uri="{FF2B5EF4-FFF2-40B4-BE49-F238E27FC236}">
                <a16:creationId xmlns:a16="http://schemas.microsoft.com/office/drawing/2014/main" id="{6F28EF5B-4CC6-7688-ADE7-8053C6FE76CC}"/>
              </a:ext>
            </a:extLst>
          </p:cNvPr>
          <p:cNvSpPr>
            <a:spLocks noGrp="1"/>
          </p:cNvSpPr>
          <p:nvPr>
            <p:ph idx="1"/>
          </p:nvPr>
        </p:nvSpPr>
        <p:spPr/>
        <p:txBody>
          <a:bodyPr/>
          <a:lstStyle/>
          <a:p>
            <a:r>
              <a:rPr lang="en-US" dirty="0">
                <a:solidFill>
                  <a:schemeClr val="accent4"/>
                </a:solidFill>
              </a:rPr>
              <a:t>Manual felling of a tree in a residential yard or area not involving timber harvesting or clearing land where the employer did not perform a hazard assessment to remove dead or snagged trees prior to cutting down other trees.</a:t>
            </a:r>
          </a:p>
          <a:p>
            <a:pPr marL="0" indent="0">
              <a:buNone/>
            </a:pPr>
            <a:endParaRPr lang="en-US" dirty="0">
              <a:solidFill>
                <a:schemeClr val="accent4"/>
              </a:solidFill>
            </a:endParaRPr>
          </a:p>
          <a:p>
            <a:r>
              <a:rPr lang="en-US" dirty="0">
                <a:solidFill>
                  <a:schemeClr val="accent4"/>
                </a:solidFill>
              </a:rPr>
              <a:t>Landfill operations where the employer did not designate a safe barricaded area to protect employees servicing or repairing heavy equipment from customer vehicles.</a:t>
            </a:r>
          </a:p>
          <a:p>
            <a:endParaRPr lang="en-US" dirty="0">
              <a:solidFill>
                <a:schemeClr val="tx2"/>
              </a:solidFill>
            </a:endParaRPr>
          </a:p>
        </p:txBody>
      </p:sp>
    </p:spTree>
    <p:extLst>
      <p:ext uri="{BB962C8B-B14F-4D97-AF65-F5344CB8AC3E}">
        <p14:creationId xmlns:p14="http://schemas.microsoft.com/office/powerpoint/2010/main" val="9197970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B3BA9D0-584F-4C75-961F-F6DCB1394B91}"/>
              </a:ext>
            </a:extLst>
          </p:cNvPr>
          <p:cNvSpPr>
            <a:spLocks noGrp="1" noChangeArrowheads="1"/>
          </p:cNvSpPr>
          <p:nvPr>
            <p:ph type="title"/>
          </p:nvPr>
        </p:nvSpPr>
        <p:spPr>
          <a:xfrm>
            <a:off x="609600" y="525462"/>
            <a:ext cx="7924800" cy="549275"/>
          </a:xfrm>
        </p:spPr>
        <p:txBody>
          <a:bodyPr/>
          <a:lstStyle/>
          <a:p>
            <a:r>
              <a:rPr lang="en-US" altLang="en-US" dirty="0">
                <a:sym typeface="WP MathA"/>
              </a:rPr>
              <a:t>Machine Guarding</a:t>
            </a:r>
            <a:endParaRPr lang="en-US" altLang="en-US" dirty="0"/>
          </a:p>
        </p:txBody>
      </p:sp>
      <p:sp>
        <p:nvSpPr>
          <p:cNvPr id="21507" name="Rectangle 6">
            <a:extLst>
              <a:ext uri="{FF2B5EF4-FFF2-40B4-BE49-F238E27FC236}">
                <a16:creationId xmlns:a16="http://schemas.microsoft.com/office/drawing/2014/main" id="{393A1719-466A-4722-93D8-BD1A56883892}"/>
              </a:ext>
            </a:extLst>
          </p:cNvPr>
          <p:cNvSpPr>
            <a:spLocks noGrp="1" noChangeArrowheads="1"/>
          </p:cNvSpPr>
          <p:nvPr>
            <p:ph idx="1"/>
          </p:nvPr>
        </p:nvSpPr>
        <p:spPr>
          <a:xfrm>
            <a:off x="533400" y="1219200"/>
            <a:ext cx="7924800" cy="4724400"/>
          </a:xfrm>
        </p:spPr>
        <p:txBody>
          <a:bodyPr/>
          <a:lstStyle/>
          <a:p>
            <a:r>
              <a:rPr lang="en-US" altLang="en-US" sz="2800" b="1" dirty="0"/>
              <a:t>Number 5: Point of Operation Guarding</a:t>
            </a:r>
          </a:p>
          <a:p>
            <a:pPr lvl="1"/>
            <a:endParaRPr lang="en-US" altLang="en-US" sz="800" dirty="0"/>
          </a:p>
          <a:p>
            <a:pPr lvl="1"/>
            <a:r>
              <a:rPr lang="en-US" dirty="0"/>
              <a:t>The point of operation of machines whose operation expose employees to injury, shall be guarded. </a:t>
            </a:r>
          </a:p>
          <a:p>
            <a:pPr lvl="1"/>
            <a:endParaRPr lang="en-US" dirty="0"/>
          </a:p>
        </p:txBody>
      </p:sp>
      <p:sp>
        <p:nvSpPr>
          <p:cNvPr id="21508" name="Content Placeholder 11">
            <a:extLst>
              <a:ext uri="{FF2B5EF4-FFF2-40B4-BE49-F238E27FC236}">
                <a16:creationId xmlns:a16="http://schemas.microsoft.com/office/drawing/2014/main" id="{62FF264E-90F6-4593-998A-22A105458378}"/>
              </a:ext>
            </a:extLst>
          </p:cNvPr>
          <p:cNvSpPr>
            <a:spLocks noGrp="1" noChangeArrowheads="1"/>
          </p:cNvSpPr>
          <p:nvPr>
            <p:ph sz="quarter" idx="10"/>
          </p:nvPr>
        </p:nvSpPr>
        <p:spPr>
          <a:xfrm>
            <a:off x="6477000" y="609600"/>
            <a:ext cx="2286000" cy="381000"/>
          </a:xfrm>
        </p:spPr>
        <p:txBody>
          <a:bodyPr/>
          <a:lstStyle/>
          <a:p>
            <a:r>
              <a:rPr lang="en-US" altLang="en-US" dirty="0"/>
              <a:t>1910.212(a)(3)(ii)</a:t>
            </a:r>
          </a:p>
          <a:p>
            <a:endParaRPr lang="en-US" altLang="en-US" dirty="0"/>
          </a:p>
        </p:txBody>
      </p:sp>
      <p:sp>
        <p:nvSpPr>
          <p:cNvPr id="5" name="TextBox 4">
            <a:extLst>
              <a:ext uri="{FF2B5EF4-FFF2-40B4-BE49-F238E27FC236}">
                <a16:creationId xmlns:a16="http://schemas.microsoft.com/office/drawing/2014/main" id="{4D0C810B-2CC1-29A8-5CFE-A9BBE1747666}"/>
              </a:ext>
            </a:extLst>
          </p:cNvPr>
          <p:cNvSpPr txBox="1"/>
          <p:nvPr/>
        </p:nvSpPr>
        <p:spPr bwMode="auto">
          <a:xfrm rot="20513746">
            <a:off x="2673054" y="3442901"/>
            <a:ext cx="1671355" cy="276999"/>
          </a:xfrm>
          <a:prstGeom prst="rect">
            <a:avLst/>
          </a:prstGeom>
          <a:noFill/>
        </p:spPr>
        <p:txBody>
          <a:bodyPr wrap="none">
            <a:spAutoFit/>
          </a:bodyPr>
          <a:lstStyle/>
          <a:p>
            <a:pPr>
              <a:defRPr/>
            </a:pPr>
            <a:r>
              <a:rPr lang="en-US" sz="1200" u="none" dirty="0">
                <a:solidFill>
                  <a:schemeClr val="bg1"/>
                </a:solidFill>
                <a:latin typeface="+mn-lt"/>
              </a:rPr>
              <a:t>NCDOL Photo Library</a:t>
            </a:r>
          </a:p>
        </p:txBody>
      </p:sp>
      <p:pic>
        <p:nvPicPr>
          <p:cNvPr id="4" name="Picture 6" descr="C:\Users\cthunter1.EADS\Documents\000 PROJECTS\PPT REVIEW\2015\01 Const Ind\10 HAND &amp; POWER TOOLS\PoP2.jpg">
            <a:extLst>
              <a:ext uri="{FF2B5EF4-FFF2-40B4-BE49-F238E27FC236}">
                <a16:creationId xmlns:a16="http://schemas.microsoft.com/office/drawing/2014/main" id="{FFCD4086-B8BF-5CBF-B2BF-9F3B60A7F1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9338" y="2743200"/>
            <a:ext cx="33528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82C14C38-8CAE-77A0-F6A2-D8E2AA724F37}"/>
              </a:ext>
            </a:extLst>
          </p:cNvPr>
          <p:cNvSpPr txBox="1"/>
          <p:nvPr/>
        </p:nvSpPr>
        <p:spPr bwMode="auto">
          <a:xfrm>
            <a:off x="3041317" y="5597598"/>
            <a:ext cx="1587852" cy="269802"/>
          </a:xfrm>
          <a:prstGeom prst="rect">
            <a:avLst/>
          </a:prstGeom>
          <a:noFill/>
        </p:spPr>
        <p:txBody>
          <a:bodyPr wrap="none">
            <a:spAutoFit/>
          </a:bodyPr>
          <a:lstStyle/>
          <a:p>
            <a:pPr>
              <a:defRPr/>
            </a:pPr>
            <a:r>
              <a:rPr lang="en-US" sz="800" u="none" dirty="0">
                <a:solidFill>
                  <a:schemeClr val="bg1"/>
                </a:solidFill>
                <a:latin typeface="+mn-lt"/>
              </a:rPr>
              <a:t>NCDOL Photo Library</a:t>
            </a:r>
          </a:p>
        </p:txBody>
      </p:sp>
    </p:spTree>
    <p:extLst>
      <p:ext uri="{BB962C8B-B14F-4D97-AF65-F5344CB8AC3E}">
        <p14:creationId xmlns:p14="http://schemas.microsoft.com/office/powerpoint/2010/main" val="409306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1E80ED0-32A8-4E87-A6E0-6E35765A9D11}"/>
              </a:ext>
            </a:extLst>
          </p:cNvPr>
          <p:cNvSpPr>
            <a:spLocks noGrp="1" noChangeArrowheads="1"/>
          </p:cNvSpPr>
          <p:nvPr>
            <p:ph type="title"/>
          </p:nvPr>
        </p:nvSpPr>
        <p:spPr>
          <a:xfrm>
            <a:off x="609600" y="533400"/>
            <a:ext cx="7086600" cy="492443"/>
          </a:xfrm>
        </p:spPr>
        <p:txBody>
          <a:bodyPr/>
          <a:lstStyle/>
          <a:p>
            <a:r>
              <a:rPr lang="en-US" altLang="en-US" sz="3200" dirty="0"/>
              <a:t>Personal Protective Equipment</a:t>
            </a:r>
          </a:p>
        </p:txBody>
      </p:sp>
      <p:sp>
        <p:nvSpPr>
          <p:cNvPr id="19459" name="Rectangle 3">
            <a:extLst>
              <a:ext uri="{FF2B5EF4-FFF2-40B4-BE49-F238E27FC236}">
                <a16:creationId xmlns:a16="http://schemas.microsoft.com/office/drawing/2014/main" id="{AF72212D-05EC-4C69-B234-FDEA5CA6C1D9}"/>
              </a:ext>
            </a:extLst>
          </p:cNvPr>
          <p:cNvSpPr>
            <a:spLocks noGrp="1" noChangeArrowheads="1"/>
          </p:cNvSpPr>
          <p:nvPr>
            <p:ph idx="1"/>
          </p:nvPr>
        </p:nvSpPr>
        <p:spPr>
          <a:xfrm>
            <a:off x="533400" y="1143000"/>
            <a:ext cx="8001000" cy="4724400"/>
          </a:xfrm>
        </p:spPr>
        <p:txBody>
          <a:bodyPr/>
          <a:lstStyle/>
          <a:p>
            <a:r>
              <a:rPr lang="en-US" altLang="en-US" sz="2800" b="1" dirty="0"/>
              <a:t>Number 6:</a:t>
            </a:r>
            <a:r>
              <a:rPr lang="en-US" sz="2800" b="1" dirty="0"/>
              <a:t> Eye and Face Protection – General Requirements</a:t>
            </a:r>
          </a:p>
          <a:p>
            <a:endParaRPr lang="en-US" sz="800" dirty="0"/>
          </a:p>
          <a:p>
            <a:pPr lvl="1"/>
            <a:r>
              <a:rPr lang="en-US" altLang="en-US" sz="2400" dirty="0"/>
              <a:t>Use appropriate eye or face protection when exposed to eye or face hazards.</a:t>
            </a:r>
          </a:p>
          <a:p>
            <a:pPr lvl="2"/>
            <a:endParaRPr lang="en-US" altLang="en-US" sz="800" dirty="0"/>
          </a:p>
          <a:p>
            <a:pPr marL="1031875" lvl="2" indent="-341313">
              <a:lnSpc>
                <a:spcPts val="3600"/>
              </a:lnSpc>
            </a:pPr>
            <a:r>
              <a:rPr lang="en-US" altLang="en-US" sz="2400" dirty="0"/>
              <a:t>Hazards from flying particles</a:t>
            </a:r>
          </a:p>
          <a:p>
            <a:pPr marL="1031875" lvl="2" indent="-341313">
              <a:lnSpc>
                <a:spcPts val="3600"/>
              </a:lnSpc>
            </a:pPr>
            <a:r>
              <a:rPr lang="en-US" altLang="en-US" sz="2400" dirty="0"/>
              <a:t>Molten metal</a:t>
            </a:r>
          </a:p>
          <a:p>
            <a:pPr marL="1031875" lvl="2" indent="-341313">
              <a:lnSpc>
                <a:spcPts val="3600"/>
              </a:lnSpc>
            </a:pPr>
            <a:r>
              <a:rPr lang="en-US" altLang="en-US" sz="2400" dirty="0"/>
              <a:t>Liquid chemicals</a:t>
            </a:r>
          </a:p>
          <a:p>
            <a:pPr marL="1031875" lvl="2" indent="-341313">
              <a:lnSpc>
                <a:spcPts val="3600"/>
              </a:lnSpc>
            </a:pPr>
            <a:r>
              <a:rPr lang="en-US" altLang="en-US" sz="2400" dirty="0"/>
              <a:t>Acids or caustic liquids</a:t>
            </a:r>
          </a:p>
          <a:p>
            <a:pPr marL="1031875" lvl="2" indent="-341313">
              <a:lnSpc>
                <a:spcPts val="3600"/>
              </a:lnSpc>
            </a:pPr>
            <a:r>
              <a:rPr lang="en-US" altLang="en-US" sz="2400" dirty="0"/>
              <a:t>Chemical gases or vapors</a:t>
            </a:r>
          </a:p>
          <a:p>
            <a:pPr marL="1031875" lvl="2" indent="-341313">
              <a:lnSpc>
                <a:spcPts val="3600"/>
              </a:lnSpc>
            </a:pPr>
            <a:r>
              <a:rPr lang="en-US" altLang="en-US" sz="2400" dirty="0"/>
              <a:t>Potentially injurious light radiation</a:t>
            </a:r>
          </a:p>
        </p:txBody>
      </p:sp>
      <p:sp>
        <p:nvSpPr>
          <p:cNvPr id="19460" name="Content Placeholder 6">
            <a:extLst>
              <a:ext uri="{FF2B5EF4-FFF2-40B4-BE49-F238E27FC236}">
                <a16:creationId xmlns:a16="http://schemas.microsoft.com/office/drawing/2014/main" id="{CB87E547-0C77-4FBA-A2D2-6DB0242A87DF}"/>
              </a:ext>
            </a:extLst>
          </p:cNvPr>
          <p:cNvSpPr>
            <a:spLocks noGrp="1" noChangeArrowheads="1"/>
          </p:cNvSpPr>
          <p:nvPr>
            <p:ph sz="quarter" idx="10"/>
          </p:nvPr>
        </p:nvSpPr>
        <p:spPr>
          <a:xfrm>
            <a:off x="6781800" y="609600"/>
            <a:ext cx="2133600" cy="381000"/>
          </a:xfrm>
        </p:spPr>
        <p:txBody>
          <a:bodyPr/>
          <a:lstStyle/>
          <a:p>
            <a:r>
              <a:rPr lang="en-US" altLang="en-US" dirty="0"/>
              <a:t>1910.133(a)(1)</a:t>
            </a:r>
          </a:p>
          <a:p>
            <a:endParaRPr lang="en-US" altLang="en-US" dirty="0"/>
          </a:p>
        </p:txBody>
      </p:sp>
      <p:grpSp>
        <p:nvGrpSpPr>
          <p:cNvPr id="2" name="Group 1">
            <a:extLst>
              <a:ext uri="{FF2B5EF4-FFF2-40B4-BE49-F238E27FC236}">
                <a16:creationId xmlns:a16="http://schemas.microsoft.com/office/drawing/2014/main" id="{5906BD03-BF62-40C6-A6EC-87C326C1EF20}"/>
              </a:ext>
            </a:extLst>
          </p:cNvPr>
          <p:cNvGrpSpPr/>
          <p:nvPr/>
        </p:nvGrpSpPr>
        <p:grpSpPr>
          <a:xfrm>
            <a:off x="6248400" y="2819400"/>
            <a:ext cx="2133600" cy="2362200"/>
            <a:chOff x="5263056" y="2279469"/>
            <a:chExt cx="2936875" cy="2895600"/>
          </a:xfrm>
        </p:grpSpPr>
        <p:pic>
          <p:nvPicPr>
            <p:cNvPr id="19461" name="Picture 5">
              <a:extLst>
                <a:ext uri="{FF2B5EF4-FFF2-40B4-BE49-F238E27FC236}">
                  <a16:creationId xmlns:a16="http://schemas.microsoft.com/office/drawing/2014/main" id="{93397B18-40A3-4920-AB60-61B73836B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056" y="2279469"/>
              <a:ext cx="293687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14F5E1E0-FDB5-43BD-9BDB-1F6A734D1479}"/>
                </a:ext>
              </a:extLst>
            </p:cNvPr>
            <p:cNvSpPr txBox="1"/>
            <p:nvPr/>
          </p:nvSpPr>
          <p:spPr bwMode="auto">
            <a:xfrm>
              <a:off x="5577721" y="4801443"/>
              <a:ext cx="1796994" cy="264093"/>
            </a:xfrm>
            <a:prstGeom prst="rect">
              <a:avLst/>
            </a:prstGeom>
            <a:noFill/>
          </p:spPr>
          <p:txBody>
            <a:bodyPr wrap="square">
              <a:spAutoFit/>
            </a:bodyPr>
            <a:lstStyle/>
            <a:p>
              <a:pPr>
                <a:defRPr/>
              </a:pPr>
              <a:r>
                <a:rPr lang="en-US" sz="800" u="none" dirty="0">
                  <a:solidFill>
                    <a:schemeClr val="bg1"/>
                  </a:solidFill>
                  <a:latin typeface="+mn-lt"/>
                </a:rPr>
                <a:t>NCDOL Photo Library</a:t>
              </a:r>
            </a:p>
          </p:txBody>
        </p:sp>
      </p:grpSp>
    </p:spTree>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43772</TotalTime>
  <Pages>1</Pages>
  <Words>4749</Words>
  <Application>Microsoft Office PowerPoint</Application>
  <PresentationFormat>Letter Paper (8.5x11 in)</PresentationFormat>
  <Paragraphs>367</Paragraphs>
  <Slides>26</Slides>
  <Notes>26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__Noto_Sans_84df0c</vt:lpstr>
      <vt:lpstr>Arial</vt:lpstr>
      <vt:lpstr>Helvetica Neue</vt:lpstr>
      <vt:lpstr>Source Sans Pro</vt:lpstr>
      <vt:lpstr>Symbol</vt:lpstr>
      <vt:lpstr>Times New Roman</vt:lpstr>
      <vt:lpstr>var(--poppins)</vt:lpstr>
      <vt:lpstr>Wingdings</vt:lpstr>
      <vt:lpstr>WP MathA</vt:lpstr>
      <vt:lpstr>NCDOL  Standard</vt:lpstr>
      <vt:lpstr>1_NCDOL  Standard</vt:lpstr>
      <vt:lpstr>2_NCDOL  Standard</vt:lpstr>
      <vt:lpstr>3_NCDOL  Standard</vt:lpstr>
      <vt:lpstr>Top 10 Most Frequently Cited Serious Violations in FFY 2022 </vt:lpstr>
      <vt:lpstr>Objectives</vt:lpstr>
      <vt:lpstr>Machine Guarding</vt:lpstr>
      <vt:lpstr>Lockout/Tagout</vt:lpstr>
      <vt:lpstr>Lockout/Tagout</vt:lpstr>
      <vt:lpstr>N.C. General Duty Clause</vt:lpstr>
      <vt:lpstr>GDC Examples</vt:lpstr>
      <vt:lpstr>Machine Guarding</vt:lpstr>
      <vt:lpstr>Personal Protective Equipment</vt:lpstr>
      <vt:lpstr>Lockout/Tagout</vt:lpstr>
      <vt:lpstr>Hazard Communication       1910.1200(h)(1)</vt:lpstr>
      <vt:lpstr>Hazard Communication       1910.1200(h)(1)</vt:lpstr>
      <vt:lpstr>Fall Protection                       1910.28(b)(1)(i)</vt:lpstr>
      <vt:lpstr>Fall Protection         1910.28(b)(1)(i)</vt:lpstr>
      <vt:lpstr>Powered Industrial Trucks   1910.178(I)(1)(i)</vt:lpstr>
      <vt:lpstr>Hazard Recognition in General Industry </vt:lpstr>
      <vt:lpstr>Hazard Recognition</vt:lpstr>
      <vt:lpstr>Hazard Recognition</vt:lpstr>
      <vt:lpstr>Hazard Recognition</vt:lpstr>
      <vt:lpstr>Hazard Recognition</vt:lpstr>
      <vt:lpstr>Hazard Recognition</vt:lpstr>
      <vt:lpstr>Hazard Recognition</vt:lpstr>
      <vt:lpstr>Hazard Recognition</vt:lpstr>
      <vt:lpstr>Hazard Recognition   </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Top10_2016_gi 11.01.17-Internal</dc:title>
  <dc:creator>Robert O'Neal (original)</dc:creator>
  <cp:lastModifiedBy>Garcia, Elma</cp:lastModifiedBy>
  <cp:revision>280</cp:revision>
  <cp:lastPrinted>2019-04-03T19:31:51Z</cp:lastPrinted>
  <dcterms:created xsi:type="dcterms:W3CDTF">2001-05-15T12:53:32Z</dcterms:created>
  <dcterms:modified xsi:type="dcterms:W3CDTF">2024-01-30T15:46:59Z</dcterms:modified>
</cp:coreProperties>
</file>