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4"/>
  </p:notesMasterIdLst>
  <p:handoutMasterIdLst>
    <p:handoutMasterId r:id="rId35"/>
  </p:handoutMasterIdLst>
  <p:sldIdLst>
    <p:sldId id="593" r:id="rId3"/>
    <p:sldId id="640" r:id="rId4"/>
    <p:sldId id="601" r:id="rId5"/>
    <p:sldId id="602" r:id="rId6"/>
    <p:sldId id="603" r:id="rId7"/>
    <p:sldId id="605" r:id="rId8"/>
    <p:sldId id="606" r:id="rId9"/>
    <p:sldId id="759" r:id="rId10"/>
    <p:sldId id="611" r:id="rId11"/>
    <p:sldId id="613" r:id="rId12"/>
    <p:sldId id="679" r:id="rId13"/>
    <p:sldId id="615" r:id="rId14"/>
    <p:sldId id="617" r:id="rId15"/>
    <p:sldId id="619" r:id="rId16"/>
    <p:sldId id="687" r:id="rId17"/>
    <p:sldId id="624" r:id="rId18"/>
    <p:sldId id="754" r:id="rId19"/>
    <p:sldId id="786" r:id="rId20"/>
    <p:sldId id="762" r:id="rId21"/>
    <p:sldId id="730" r:id="rId22"/>
    <p:sldId id="625" r:id="rId23"/>
    <p:sldId id="626" r:id="rId24"/>
    <p:sldId id="764" r:id="rId25"/>
    <p:sldId id="691" r:id="rId26"/>
    <p:sldId id="676" r:id="rId27"/>
    <p:sldId id="763" r:id="rId28"/>
    <p:sldId id="790" r:id="rId29"/>
    <p:sldId id="752" r:id="rId30"/>
    <p:sldId id="760" r:id="rId31"/>
    <p:sldId id="761" r:id="rId32"/>
    <p:sldId id="637" r:id="rId33"/>
  </p:sldIdLst>
  <p:sldSz cx="9144000" cy="6858000" type="screen4x3"/>
  <p:notesSz cx="7010400" cy="92964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C0C0C0"/>
    <a:srgbClr val="000080"/>
    <a:srgbClr val="DDDDDD"/>
    <a:srgbClr val="E7E7E7"/>
    <a:srgbClr val="012D9A"/>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06D81-CB5B-4862-A67E-9A79A23F2362}" v="2" dt="2023-10-31T15:23:35.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01" d="100"/>
          <a:sy n="101" d="100"/>
        </p:scale>
        <p:origin x="183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754"/>
    </p:cViewPr>
  </p:sorterViewPr>
  <p:notesViewPr>
    <p:cSldViewPr>
      <p:cViewPr>
        <p:scale>
          <a:sx n="125" d="100"/>
          <a:sy n="125" d="100"/>
        </p:scale>
        <p:origin x="2832" y="-101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goe, Wanda" userId="2d4a1ad1-61eb-4762-a917-567052f6c7c6" providerId="ADAL" clId="{08706D81-CB5B-4862-A67E-9A79A23F2362}"/>
    <pc:docChg chg="custSel modSld">
      <pc:chgData name="Lagoe, Wanda" userId="2d4a1ad1-61eb-4762-a917-567052f6c7c6" providerId="ADAL" clId="{08706D81-CB5B-4862-A67E-9A79A23F2362}" dt="2023-10-31T15:26:42.008" v="116" actId="255"/>
      <pc:docMkLst>
        <pc:docMk/>
      </pc:docMkLst>
      <pc:sldChg chg="modSp mod">
        <pc:chgData name="Lagoe, Wanda" userId="2d4a1ad1-61eb-4762-a917-567052f6c7c6" providerId="ADAL" clId="{08706D81-CB5B-4862-A67E-9A79A23F2362}" dt="2023-10-31T15:25:54.279" v="114" actId="255"/>
        <pc:sldMkLst>
          <pc:docMk/>
          <pc:sldMk cId="2001453913" sldId="752"/>
        </pc:sldMkLst>
        <pc:spChg chg="mod">
          <ac:chgData name="Lagoe, Wanda" userId="2d4a1ad1-61eb-4762-a917-567052f6c7c6" providerId="ADAL" clId="{08706D81-CB5B-4862-A67E-9A79A23F2362}" dt="2023-10-31T15:25:54.279" v="114" actId="255"/>
          <ac:spMkLst>
            <pc:docMk/>
            <pc:sldMk cId="2001453913" sldId="752"/>
            <ac:spMk id="6" creationId="{00000000-0000-0000-0000-000000000000}"/>
          </ac:spMkLst>
        </pc:spChg>
      </pc:sldChg>
      <pc:sldChg chg="modSp mod">
        <pc:chgData name="Lagoe, Wanda" userId="2d4a1ad1-61eb-4762-a917-567052f6c7c6" providerId="ADAL" clId="{08706D81-CB5B-4862-A67E-9A79A23F2362}" dt="2023-10-31T15:26:42.008" v="116" actId="255"/>
        <pc:sldMkLst>
          <pc:docMk/>
          <pc:sldMk cId="2576993682" sldId="763"/>
        </pc:sldMkLst>
        <pc:spChg chg="mod">
          <ac:chgData name="Lagoe, Wanda" userId="2d4a1ad1-61eb-4762-a917-567052f6c7c6" providerId="ADAL" clId="{08706D81-CB5B-4862-A67E-9A79A23F2362}" dt="2023-10-31T15:26:42.008" v="116" actId="255"/>
          <ac:spMkLst>
            <pc:docMk/>
            <pc:sldMk cId="2576993682" sldId="763"/>
            <ac:spMk id="6" creationId="{00000000-0000-0000-0000-000000000000}"/>
          </ac:spMkLst>
        </pc:spChg>
      </pc:sldChg>
      <pc:sldChg chg="addSp delSp modSp mod">
        <pc:chgData name="Lagoe, Wanda" userId="2d4a1ad1-61eb-4762-a917-567052f6c7c6" providerId="ADAL" clId="{08706D81-CB5B-4862-A67E-9A79A23F2362}" dt="2023-10-31T15:25:21.843" v="112" actId="1037"/>
        <pc:sldMkLst>
          <pc:docMk/>
          <pc:sldMk cId="420113333" sldId="786"/>
        </pc:sldMkLst>
        <pc:spChg chg="mod">
          <ac:chgData name="Lagoe, Wanda" userId="2d4a1ad1-61eb-4762-a917-567052f6c7c6" providerId="ADAL" clId="{08706D81-CB5B-4862-A67E-9A79A23F2362}" dt="2023-10-31T15:25:21.843" v="112" actId="1037"/>
          <ac:spMkLst>
            <pc:docMk/>
            <pc:sldMk cId="420113333" sldId="786"/>
            <ac:spMk id="3" creationId="{44DC4E70-7189-15B3-9B05-73FD54F350A4}"/>
          </ac:spMkLst>
        </pc:spChg>
        <pc:spChg chg="add del mod">
          <ac:chgData name="Lagoe, Wanda" userId="2d4a1ad1-61eb-4762-a917-567052f6c7c6" providerId="ADAL" clId="{08706D81-CB5B-4862-A67E-9A79A23F2362}" dt="2023-10-31T15:23:20.318" v="21"/>
          <ac:spMkLst>
            <pc:docMk/>
            <pc:sldMk cId="420113333" sldId="786"/>
            <ac:spMk id="5" creationId="{CBEAAFEC-7244-03CB-67AF-3D0E41A65E22}"/>
          </ac:spMkLst>
        </pc:spChg>
        <pc:spChg chg="add mod">
          <ac:chgData name="Lagoe, Wanda" userId="2d4a1ad1-61eb-4762-a917-567052f6c7c6" providerId="ADAL" clId="{08706D81-CB5B-4862-A67E-9A79A23F2362}" dt="2023-10-31T15:25:07.004" v="111" actId="114"/>
          <ac:spMkLst>
            <pc:docMk/>
            <pc:sldMk cId="420113333" sldId="786"/>
            <ac:spMk id="6" creationId="{04BD8940-7432-936B-ECA8-66AFB9CB4A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16</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17</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DART rates in warehousing and storage, added their NAICS to Grocery.</a:t>
            </a:r>
          </a:p>
          <a:p>
            <a:endParaRPr lang="en-US" dirty="0"/>
          </a:p>
          <a:p>
            <a:r>
              <a:rPr lang="en-US" dirty="0"/>
              <a:t>HH SEP discussing which HH to add to replace asbestos.</a:t>
            </a:r>
          </a:p>
          <a:p>
            <a:endParaRPr lang="en-US" dirty="0"/>
          </a:p>
          <a:p>
            <a:r>
              <a:rPr lang="en-US" dirty="0"/>
              <a:t>All other SEPs will remain.</a:t>
            </a:r>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18</a:t>
            </a:fld>
            <a:endParaRPr lang="en-US"/>
          </a:p>
        </p:txBody>
      </p:sp>
    </p:spTree>
    <p:extLst>
      <p:ext uri="{BB962C8B-B14F-4D97-AF65-F5344CB8AC3E}">
        <p14:creationId xmlns:p14="http://schemas.microsoft.com/office/powerpoint/2010/main" val="373823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19</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dirty="0"/>
              <a:t>ETTA doesn’t have a Spanish Outreach trainer at this time. </a:t>
            </a:r>
          </a:p>
        </p:txBody>
      </p:sp>
    </p:spTree>
    <p:extLst>
      <p:ext uri="{BB962C8B-B14F-4D97-AF65-F5344CB8AC3E}">
        <p14:creationId xmlns:p14="http://schemas.microsoft.com/office/powerpoint/2010/main" val="43970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20</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sz="1000" dirty="0">
                <a:latin typeface="+mn-lt"/>
              </a:rPr>
              <a:t>Withdrew: </a:t>
            </a:r>
            <a:r>
              <a:rPr lang="en-US" sz="1000" dirty="0">
                <a:effectLst/>
                <a:latin typeface="+mn-lt"/>
                <a:ea typeface="Calibri" panose="020F0502020204030204" pitchFamily="34" charset="0"/>
              </a:rPr>
              <a:t>Emerson Automation Solutions – work site closed</a:t>
            </a:r>
          </a:p>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2022 Safety Award Season reverting to normal schedule and may be a hybrid of virtual and in-person. </a:t>
            </a:r>
          </a:p>
        </p:txBody>
      </p:sp>
    </p:spTree>
    <p:extLst>
      <p:ext uri="{BB962C8B-B14F-4D97-AF65-F5344CB8AC3E}">
        <p14:creationId xmlns:p14="http://schemas.microsoft.com/office/powerpoint/2010/main" val="99288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23</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65677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24</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25</a:t>
            </a:fld>
            <a:endParaRPr lang="en-US"/>
          </a:p>
        </p:txBody>
      </p:sp>
    </p:spTree>
    <p:extLst>
      <p:ext uri="{BB962C8B-B14F-4D97-AF65-F5344CB8AC3E}">
        <p14:creationId xmlns:p14="http://schemas.microsoft.com/office/powerpoint/2010/main" val="3768825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2556762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31</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31</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6753" y="4649005"/>
            <a:ext cx="5140960" cy="4182177"/>
          </a:xfrm>
          <a:noFill/>
          <a:ln/>
        </p:spPr>
        <p:txBody>
          <a:bodyPr/>
          <a:lstStyle/>
          <a:p>
            <a:pPr eaLnBrk="1" hangingPunct="1"/>
            <a:endParaRPr lang="en-US" dirty="0"/>
          </a:p>
          <a:p>
            <a:pPr eaLnBrk="1" hangingPunct="1"/>
            <a:r>
              <a:rPr lang="en-US" dirty="0"/>
              <a:t>Will be posting a new billboard on the May 2022 fall prevention standdown and for heat stress.</a:t>
            </a:r>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17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2.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26.png"/><Relationship Id="rId10" Type="http://schemas.openxmlformats.org/officeDocument/2006/relationships/image" Target="../media/image27.jpeg"/><Relationship Id="rId4" Type="http://schemas.openxmlformats.org/officeDocument/2006/relationships/image" Target="../media/image13.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28.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35.jpeg"/><Relationship Id="rId11" Type="http://schemas.openxmlformats.org/officeDocument/2006/relationships/image" Target="../media/image23.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and Health Division</a:t>
            </a:r>
            <a:br>
              <a:rPr lang="en-US" sz="4000" dirty="0">
                <a:solidFill>
                  <a:schemeClr val="bg2"/>
                </a:solidFill>
              </a:rPr>
            </a:br>
            <a:br>
              <a:rPr lang="en-US" sz="4000" dirty="0">
                <a:solidFill>
                  <a:schemeClr val="bg2"/>
                </a:solidFill>
              </a:rPr>
            </a:br>
            <a:r>
              <a:rPr lang="en-US" sz="2800" dirty="0">
                <a:solidFill>
                  <a:schemeClr val="bg2"/>
                </a:solidFill>
              </a:rPr>
              <a:t>OSH Advisory Council</a:t>
            </a:r>
            <a:br>
              <a:rPr lang="en-US" sz="2800" dirty="0">
                <a:solidFill>
                  <a:schemeClr val="bg2"/>
                </a:solidFill>
              </a:rPr>
            </a:br>
            <a:r>
              <a:rPr lang="en-US" sz="2400" i="1" dirty="0">
                <a:solidFill>
                  <a:schemeClr val="bg2"/>
                </a:solidFill>
              </a:rPr>
              <a:t>Fall 2023*</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506111"/>
            <a:ext cx="7162800" cy="1216039"/>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endParaRPr lang="en-US" sz="800" dirty="0"/>
          </a:p>
          <a:p>
            <a:pPr eaLnBrk="0" hangingPunct="0">
              <a:lnSpc>
                <a:spcPct val="110000"/>
              </a:lnSpc>
              <a:buClr>
                <a:srgbClr val="910046"/>
              </a:buClr>
              <a:buSzPct val="84000"/>
              <a:buFont typeface="Wingdings" pitchFamily="2" charset="2"/>
              <a:buNone/>
            </a:pPr>
            <a:r>
              <a:rPr lang="en-US" sz="1600" dirty="0"/>
              <a:t>Wanda Lagoe CSP ARM CPM</a:t>
            </a:r>
          </a:p>
          <a:p>
            <a:pPr eaLnBrk="0" hangingPunct="0">
              <a:lnSpc>
                <a:spcPct val="110000"/>
              </a:lnSpc>
              <a:buClr>
                <a:srgbClr val="910046"/>
              </a:buClr>
              <a:buSzPct val="84000"/>
              <a:buFont typeface="Wingdings" pitchFamily="2" charset="2"/>
              <a:buNone/>
            </a:pPr>
            <a:r>
              <a:rPr lang="en-US" sz="1400" i="1" dirty="0">
                <a:solidFill>
                  <a:schemeClr val="bg1">
                    <a:lumMod val="50000"/>
                  </a:schemeClr>
                </a:solidFill>
              </a:rPr>
              <a:t>Education, Training and Technical Assistance</a:t>
            </a:r>
          </a:p>
          <a:p>
            <a:pPr eaLnBrk="0" hangingPunct="0">
              <a:lnSpc>
                <a:spcPct val="110000"/>
              </a:lnSpc>
              <a:buClr>
                <a:srgbClr val="910046"/>
              </a:buClr>
              <a:buSzPct val="84000"/>
              <a:buFont typeface="Wingdings" pitchFamily="2" charset="2"/>
              <a:buNone/>
            </a:pPr>
            <a:r>
              <a:rPr lang="en-US" sz="1400" i="1"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78848847"/>
              </p:ext>
            </p:extLst>
          </p:nvPr>
        </p:nvGraphicFramePr>
        <p:xfrm>
          <a:off x="609598" y="1219200"/>
          <a:ext cx="7924802" cy="3258982"/>
        </p:xfrm>
        <a:graphic>
          <a:graphicData uri="http://schemas.openxmlformats.org/drawingml/2006/table">
            <a:tbl>
              <a:tblPr firstRow="1" bandRow="1">
                <a:tableStyleId>{073A0DAA-6AF3-43AB-8588-CEC1D06C72B9}</a:tableStyleId>
              </a:tblPr>
              <a:tblGrid>
                <a:gridCol w="4343402">
                  <a:extLst>
                    <a:ext uri="{9D8B030D-6E8A-4147-A177-3AD203B41FA5}">
                      <a16:colId xmlns:a16="http://schemas.microsoft.com/office/drawing/2014/main" val="20000"/>
                    </a:ext>
                  </a:extLst>
                </a:gridCol>
                <a:gridCol w="1410220">
                  <a:extLst>
                    <a:ext uri="{9D8B030D-6E8A-4147-A177-3AD203B41FA5}">
                      <a16:colId xmlns:a16="http://schemas.microsoft.com/office/drawing/2014/main" val="20002"/>
                    </a:ext>
                  </a:extLst>
                </a:gridCol>
                <a:gridCol w="2171180">
                  <a:extLst>
                    <a:ext uri="{9D8B030D-6E8A-4147-A177-3AD203B41FA5}">
                      <a16:colId xmlns:a16="http://schemas.microsoft.com/office/drawing/2014/main" val="20003"/>
                    </a:ext>
                  </a:extLst>
                </a:gridCol>
              </a:tblGrid>
              <a:tr h="550129">
                <a:tc>
                  <a:txBody>
                    <a:bodyPr/>
                    <a:lstStyle/>
                    <a:p>
                      <a:pPr algn="ctr"/>
                      <a:r>
                        <a:rPr lang="en-US" sz="1800" dirty="0">
                          <a:solidFill>
                            <a:schemeClr val="tx1"/>
                          </a:solidFill>
                        </a:rPr>
                        <a:t>COMPLIANCE INSPECTIONS</a:t>
                      </a:r>
                    </a:p>
                  </a:txBody>
                  <a:tcPr anchor="ctr">
                    <a:solidFill>
                      <a:schemeClr val="bg1">
                        <a:lumMod val="75000"/>
                      </a:schemeClr>
                    </a:solidFill>
                  </a:tcPr>
                </a:tc>
                <a:tc>
                  <a:txBody>
                    <a:bodyPr/>
                    <a:lstStyle/>
                    <a:p>
                      <a:pPr algn="ctr"/>
                      <a:r>
                        <a:rPr lang="en-US" sz="1600" b="1" i="0"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600" i="1" dirty="0"/>
                        <a:t>Silica</a:t>
                      </a:r>
                    </a:p>
                  </a:txBody>
                  <a:tcPr anchor="ctr">
                    <a:solidFill>
                      <a:schemeClr val="bg1">
                        <a:lumMod val="85000"/>
                      </a:schemeClr>
                    </a:solidFill>
                  </a:tcPr>
                </a:tc>
                <a:tc>
                  <a:txBody>
                    <a:bodyPr/>
                    <a:lstStyle/>
                    <a:p>
                      <a:pPr algn="ctr"/>
                      <a:r>
                        <a:rPr lang="en-US" sz="1600" b="1" i="1" dirty="0"/>
                        <a:t>63</a:t>
                      </a:r>
                    </a:p>
                  </a:txBody>
                  <a:tcPr anchor="ctr">
                    <a:solidFill>
                      <a:schemeClr val="bg1">
                        <a:lumMod val="85000"/>
                      </a:schemeClr>
                    </a:solidFill>
                  </a:tcPr>
                </a:tc>
                <a:tc rowSpan="6">
                  <a:txBody>
                    <a:bodyPr/>
                    <a:lstStyle/>
                    <a:p>
                      <a:pPr algn="ctr"/>
                      <a:r>
                        <a:rPr lang="en-US" sz="1600" b="1" i="0" dirty="0"/>
                        <a:t>60</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600" i="1" dirty="0"/>
                        <a:t>Asbestos</a:t>
                      </a:r>
                    </a:p>
                  </a:txBody>
                  <a:tcPr anchor="ctr">
                    <a:solidFill>
                      <a:schemeClr val="bg1">
                        <a:lumMod val="95000"/>
                      </a:schemeClr>
                    </a:solidFill>
                  </a:tcPr>
                </a:tc>
                <a:tc>
                  <a:txBody>
                    <a:bodyPr/>
                    <a:lstStyle/>
                    <a:p>
                      <a:pPr algn="ctr"/>
                      <a:r>
                        <a:rPr lang="en-US" sz="1600" b="1" i="1" dirty="0"/>
                        <a:t>9</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600" i="1" dirty="0" err="1"/>
                        <a:t>Isocyanates</a:t>
                      </a:r>
                      <a:endParaRPr lang="en-US" sz="1600" i="1" dirty="0"/>
                    </a:p>
                  </a:txBody>
                  <a:tcPr anchor="ctr">
                    <a:solidFill>
                      <a:schemeClr val="bg1">
                        <a:lumMod val="85000"/>
                      </a:schemeClr>
                    </a:solidFill>
                  </a:tcPr>
                </a:tc>
                <a:tc>
                  <a:txBody>
                    <a:bodyPr/>
                    <a:lstStyle/>
                    <a:p>
                      <a:pPr algn="ctr"/>
                      <a:r>
                        <a:rPr lang="en-US" sz="1600" b="1" i="1" dirty="0"/>
                        <a:t>20</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600" i="1" dirty="0"/>
                        <a:t>Lead</a:t>
                      </a:r>
                    </a:p>
                  </a:txBody>
                  <a:tcPr anchor="ctr">
                    <a:solidFill>
                      <a:schemeClr val="bg1">
                        <a:lumMod val="95000"/>
                      </a:schemeClr>
                    </a:solidFill>
                  </a:tcPr>
                </a:tc>
                <a:tc>
                  <a:txBody>
                    <a:bodyPr/>
                    <a:lstStyle/>
                    <a:p>
                      <a:pPr algn="ctr"/>
                      <a:r>
                        <a:rPr lang="en-US" sz="1600" b="1" i="1" dirty="0"/>
                        <a:t>13</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600" i="1" dirty="0" err="1"/>
                        <a:t>Hexavalent</a:t>
                      </a:r>
                      <a:r>
                        <a:rPr lang="en-US" sz="1600" i="1" dirty="0"/>
                        <a:t> Chromium</a:t>
                      </a:r>
                    </a:p>
                  </a:txBody>
                  <a:tcPr anchor="ctr">
                    <a:solidFill>
                      <a:schemeClr val="bg1">
                        <a:lumMod val="85000"/>
                      </a:schemeClr>
                    </a:solidFill>
                  </a:tcPr>
                </a:tc>
                <a:tc>
                  <a:txBody>
                    <a:bodyPr/>
                    <a:lstStyle/>
                    <a:p>
                      <a:pPr algn="ctr"/>
                      <a:r>
                        <a:rPr lang="en-US" sz="1600" b="1" i="1" dirty="0"/>
                        <a:t>16</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600" b="1" i="1" dirty="0"/>
                        <a:t>Total</a:t>
                      </a:r>
                    </a:p>
                  </a:txBody>
                  <a:tcPr anchor="ctr">
                    <a:solidFill>
                      <a:schemeClr val="bg1">
                        <a:lumMod val="95000"/>
                      </a:schemeClr>
                    </a:solidFill>
                  </a:tcPr>
                </a:tc>
                <a:tc>
                  <a:txBody>
                    <a:bodyPr/>
                    <a:lstStyle/>
                    <a:p>
                      <a:pPr algn="ctr"/>
                      <a:r>
                        <a:rPr lang="en-US" sz="1600" b="1" i="1" dirty="0"/>
                        <a:t>121</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600" b="0" i="1" dirty="0"/>
                        <a:t>Program Improvements</a:t>
                      </a:r>
                    </a:p>
                  </a:txBody>
                  <a:tcPr anchor="ctr">
                    <a:solidFill>
                      <a:schemeClr val="bg1">
                        <a:lumMod val="85000"/>
                      </a:schemeClr>
                    </a:solidFill>
                  </a:tcPr>
                </a:tc>
                <a:tc>
                  <a:txBody>
                    <a:bodyPr/>
                    <a:lstStyle/>
                    <a:p>
                      <a:pPr algn="ctr"/>
                      <a:r>
                        <a:rPr lang="en-US" sz="1600" b="1" i="1" dirty="0"/>
                        <a:t>35</a:t>
                      </a:r>
                    </a:p>
                  </a:txBody>
                  <a:tcPr anchor="ct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print">
            <a:extLst>
              <a:ext uri="{28A0092B-C50C-407E-A947-70E740481C1C}">
                <a14:useLocalDpi xmlns:a14="http://schemas.microsoft.com/office/drawing/2010/main" val="0"/>
              </a:ext>
            </a:extLst>
          </a:blip>
          <a:srcRect t="29183"/>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0FD8B477-B746-79F2-D818-8D7838C2958C}"/>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print">
            <a:extLst>
              <a:ext uri="{28A0092B-C50C-407E-A947-70E740481C1C}">
                <a14:useLocalDpi xmlns:a14="http://schemas.microsoft.com/office/drawing/2010/main" val="0"/>
              </a:ext>
            </a:extLst>
          </a:blip>
          <a:srcRect b="34189"/>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a:extLst>
              <a:ext uri="{28A0092B-C50C-407E-A947-70E740481C1C}">
                <a14:useLocalDpi xmlns:a14="http://schemas.microsoft.com/office/drawing/2010/main" val="0"/>
              </a:ext>
            </a:extLst>
          </a:blip>
          <a:srcRect t="29183"/>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3368781188"/>
              </p:ext>
            </p:extLst>
          </p:nvPr>
        </p:nvGraphicFramePr>
        <p:xfrm>
          <a:off x="647670" y="1157611"/>
          <a:ext cx="7875727" cy="3238908"/>
        </p:xfrm>
        <a:graphic>
          <a:graphicData uri="http://schemas.openxmlformats.org/drawingml/2006/table">
            <a:tbl>
              <a:tblPr>
                <a:tableStyleId>{00A15C55-8517-42AA-B614-E9B94910E393}</a:tableStyleId>
              </a:tblPr>
              <a:tblGrid>
                <a:gridCol w="240033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3"/>
                    </a:ext>
                  </a:extLst>
                </a:gridCol>
                <a:gridCol w="1512997">
                  <a:extLst>
                    <a:ext uri="{9D8B030D-6E8A-4147-A177-3AD203B41FA5}">
                      <a16:colId xmlns:a16="http://schemas.microsoft.com/office/drawing/2014/main" val="20005"/>
                    </a:ext>
                  </a:extLst>
                </a:gridCol>
              </a:tblGrid>
              <a:tr h="3549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extLst>
                  <a:ext uri="{0D108BD9-81ED-4DB2-BD59-A6C34878D82A}">
                    <a16:rowId xmlns:a16="http://schemas.microsoft.com/office/drawing/2014/main" val="10000"/>
                  </a:ext>
                </a:extLst>
              </a:tr>
              <a:tr h="815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HEALTH HAZARDS</a:t>
                      </a:r>
                      <a:endParaRPr kumimoji="0" lang="en-US" sz="16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(Detectable Results)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Number  With Overexposures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Average Severity Rate*</a:t>
                      </a:r>
                    </a:p>
                  </a:txBody>
                  <a:tcPr anchor="ctr" horzOverflow="overflow">
                    <a:solidFill>
                      <a:schemeClr val="bg1">
                        <a:lumMod val="85000"/>
                      </a:schemeClr>
                    </a:solidFill>
                  </a:tcPr>
                </a:tc>
                <a:extLst>
                  <a:ext uri="{0D108BD9-81ED-4DB2-BD59-A6C34878D82A}">
                    <a16:rowId xmlns:a16="http://schemas.microsoft.com/office/drawing/2014/main" val="10001"/>
                  </a:ext>
                </a:extLst>
              </a:tr>
              <a:tr h="34105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Silica</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0.73</a:t>
                      </a:r>
                    </a:p>
                  </a:txBody>
                  <a:tcPr anchor="ctr" horzOverflow="overflow">
                    <a:solidFill>
                      <a:schemeClr val="bg1">
                        <a:lumMod val="95000"/>
                      </a:schemeClr>
                    </a:solidFill>
                  </a:tcPr>
                </a:tc>
                <a:extLst>
                  <a:ext uri="{0D108BD9-81ED-4DB2-BD59-A6C34878D82A}">
                    <a16:rowId xmlns:a16="http://schemas.microsoft.com/office/drawing/2014/main" val="10003"/>
                  </a:ext>
                </a:extLst>
              </a:tr>
              <a:tr h="32536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Asbestos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1.32</a:t>
                      </a:r>
                    </a:p>
                  </a:txBody>
                  <a:tcPr anchor="ctr" horzOverflow="overflow">
                    <a:solidFill>
                      <a:schemeClr val="bg1">
                        <a:lumMod val="85000"/>
                      </a:schemeClr>
                    </a:solidFill>
                  </a:tcPr>
                </a:tc>
                <a:extLst>
                  <a:ext uri="{0D108BD9-81ED-4DB2-BD59-A6C34878D82A}">
                    <a16:rowId xmlns:a16="http://schemas.microsoft.com/office/drawing/2014/main" val="10004"/>
                  </a:ext>
                </a:extLst>
              </a:tr>
              <a:tr h="34105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effectLst/>
                        </a:rPr>
                        <a:t>Isocyanates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0.12</a:t>
                      </a:r>
                    </a:p>
                  </a:txBody>
                  <a:tcPr anchor="ctr" horzOverflow="overflow">
                    <a:solidFill>
                      <a:schemeClr val="bg1">
                        <a:lumMod val="95000"/>
                      </a:schemeClr>
                    </a:solidFill>
                  </a:tcPr>
                </a:tc>
                <a:extLst>
                  <a:ext uri="{0D108BD9-81ED-4DB2-BD59-A6C34878D82A}">
                    <a16:rowId xmlns:a16="http://schemas.microsoft.com/office/drawing/2014/main" val="10005"/>
                  </a:ext>
                </a:extLst>
              </a:tr>
              <a:tr h="32536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Lead</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10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0.60</a:t>
                      </a:r>
                    </a:p>
                  </a:txBody>
                  <a:tcPr anchor="ctr" horzOverflow="overflow">
                    <a:solidFill>
                      <a:schemeClr val="bg1">
                        <a:lumMod val="85000"/>
                      </a:schemeClr>
                    </a:solidFill>
                  </a:tcPr>
                </a:tc>
                <a:extLst>
                  <a:ext uri="{0D108BD9-81ED-4DB2-BD59-A6C34878D82A}">
                    <a16:rowId xmlns:a16="http://schemas.microsoft.com/office/drawing/2014/main" val="10006"/>
                  </a:ext>
                </a:extLst>
              </a:tr>
              <a:tr h="369631">
                <a:tc>
                  <a:txBody>
                    <a:bodyPr/>
                    <a:lstStyle/>
                    <a:p>
                      <a:pPr algn="r"/>
                      <a:r>
                        <a:rPr lang="en-US" sz="16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0.07</a:t>
                      </a:r>
                    </a:p>
                  </a:txBody>
                  <a:tcPr anchor="ctr" horzOverflow="overflow">
                    <a:solidFill>
                      <a:schemeClr val="bg1">
                        <a:lumMod val="95000"/>
                      </a:schemeClr>
                    </a:solidFill>
                  </a:tcPr>
                </a:tc>
                <a:extLst>
                  <a:ext uri="{0D108BD9-81ED-4DB2-BD59-A6C34878D82A}">
                    <a16:rowId xmlns:a16="http://schemas.microsoft.com/office/drawing/2014/main" val="10007"/>
                  </a:ext>
                </a:extLst>
              </a:tr>
              <a:tr h="32536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36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9DA01ADD-FFD7-5270-95B7-689FFC3C0900}"/>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4114809992"/>
              </p:ext>
            </p:extLst>
          </p:nvPr>
        </p:nvGraphicFramePr>
        <p:xfrm>
          <a:off x="609600" y="1123675"/>
          <a:ext cx="7924794" cy="3169652"/>
        </p:xfrm>
        <a:graphic>
          <a:graphicData uri="http://schemas.openxmlformats.org/drawingml/2006/table">
            <a:tbl>
              <a:tblPr/>
              <a:tblGrid>
                <a:gridCol w="4876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00194">
                  <a:extLst>
                    <a:ext uri="{9D8B030D-6E8A-4147-A177-3AD203B41FA5}">
                      <a16:colId xmlns:a16="http://schemas.microsoft.com/office/drawing/2014/main" val="1986586110"/>
                    </a:ext>
                  </a:extLst>
                </a:gridCol>
              </a:tblGrid>
              <a:tr h="3352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extLst>
                  <a:ext uri="{0D108BD9-81ED-4DB2-BD59-A6C34878D82A}">
                    <a16:rowId xmlns:a16="http://schemas.microsoft.com/office/drawing/2014/main" val="2128789243"/>
                  </a:ext>
                </a:extLst>
              </a:tr>
              <a:tr h="33522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kumimoji="0" lang="en-US" sz="1600" b="1" i="0" u="none" strike="noStrike" cap="none" normalizeH="0" baseline="0" dirty="0">
                          <a:ln>
                            <a:noFill/>
                          </a:ln>
                          <a:solidFill>
                            <a:schemeClr val="tx1"/>
                          </a:solidFill>
                          <a:effectLst/>
                          <a:latin typeface="Arial" charset="0"/>
                          <a:cs typeface="Arial" charset="0"/>
                        </a:rPr>
                        <a:t>Total</a:t>
                      </a:r>
                      <a:endParaRPr lang="en-US" i="0"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59278671"/>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cs typeface="Arial" charset="0"/>
                        </a:rPr>
                        <a:t>Silica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600" b="1" i="1" dirty="0"/>
                        <a:t>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cs typeface="Arial" charset="0"/>
                        </a:rPr>
                        <a:t>Asbestos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6932">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rgbClr val="000000"/>
                          </a:solidFill>
                          <a:effectLst/>
                          <a:latin typeface="Arial" charset="0"/>
                          <a:cs typeface="Arial" charset="0"/>
                        </a:rPr>
                        <a:t>Isocyanates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cs typeface="Arial" charset="0"/>
                        </a:rPr>
                        <a:t>Lead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Arial" charset="0"/>
                          <a:cs typeface="Arial" charset="0"/>
                        </a:rPr>
                        <a:t>Hexavalent  Chromium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1"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205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cs typeface="Arial" charset="0"/>
                        </a:rPr>
                        <a:t>FFY Goal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600" dirty="0"/>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1697251510"/>
              </p:ext>
            </p:extLst>
          </p:nvPr>
        </p:nvGraphicFramePr>
        <p:xfrm>
          <a:off x="609600" y="4811995"/>
          <a:ext cx="7924793" cy="1192840"/>
        </p:xfrm>
        <a:graphic>
          <a:graphicData uri="http://schemas.openxmlformats.org/drawingml/2006/table">
            <a:tbl>
              <a:tblPr firstRow="1" bandRow="1">
                <a:tableStyleId>{00A15C55-8517-42AA-B614-E9B94910E393}</a:tableStyleId>
              </a:tblPr>
              <a:tblGrid>
                <a:gridCol w="5242398">
                  <a:extLst>
                    <a:ext uri="{9D8B030D-6E8A-4147-A177-3AD203B41FA5}">
                      <a16:colId xmlns:a16="http://schemas.microsoft.com/office/drawing/2014/main" val="20000"/>
                    </a:ext>
                  </a:extLst>
                </a:gridCol>
                <a:gridCol w="1082202">
                  <a:extLst>
                    <a:ext uri="{9D8B030D-6E8A-4147-A177-3AD203B41FA5}">
                      <a16:colId xmlns:a16="http://schemas.microsoft.com/office/drawing/2014/main" val="20002"/>
                    </a:ext>
                  </a:extLst>
                </a:gridCol>
                <a:gridCol w="1600193">
                  <a:extLst>
                    <a:ext uri="{9D8B030D-6E8A-4147-A177-3AD203B41FA5}">
                      <a16:colId xmlns:a16="http://schemas.microsoft.com/office/drawing/2014/main" val="20003"/>
                    </a:ext>
                  </a:extLst>
                </a:gridCol>
              </a:tblGrid>
              <a:tr h="522280">
                <a:tc>
                  <a:txBody>
                    <a:bodyPr/>
                    <a:lstStyle/>
                    <a:p>
                      <a:pPr algn="ctr"/>
                      <a:r>
                        <a:rPr lang="en-US" sz="1800" b="1" dirty="0">
                          <a:solidFill>
                            <a:schemeClr val="tx1"/>
                          </a:solidFill>
                        </a:rPr>
                        <a:t>SEP ACTIVITY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Total</a:t>
                      </a:r>
                    </a:p>
                  </a:txBody>
                  <a:tcPr anchor="ctr">
                    <a:solidFill>
                      <a:schemeClr val="bg1">
                        <a:lumMod val="75000"/>
                      </a:schemeClr>
                    </a:solidFill>
                  </a:tcPr>
                </a:tc>
                <a:tc>
                  <a:txBody>
                    <a:bodyPr/>
                    <a:lstStyle/>
                    <a:p>
                      <a:pPr algn="ctr"/>
                      <a:r>
                        <a:rPr lang="en-US" sz="16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600" b="0" i="1" dirty="0"/>
                        <a:t>OSH Outreach Events</a:t>
                      </a:r>
                    </a:p>
                  </a:txBody>
                  <a:tcPr anchor="ctr">
                    <a:solidFill>
                      <a:schemeClr val="bg1">
                        <a:lumMod val="85000"/>
                      </a:schemeClr>
                    </a:solidFill>
                  </a:tcPr>
                </a:tc>
                <a:tc>
                  <a:txBody>
                    <a:bodyPr/>
                    <a:lstStyle/>
                    <a:p>
                      <a:pPr algn="ctr"/>
                      <a:r>
                        <a:rPr lang="en-US" sz="1500" b="1" i="1" dirty="0"/>
                        <a:t>22</a:t>
                      </a:r>
                    </a:p>
                  </a:txBody>
                  <a:tcPr anchor="ctr">
                    <a:solidFill>
                      <a:schemeClr val="bg1">
                        <a:lumMod val="85000"/>
                      </a:schemeClr>
                    </a:solidFill>
                  </a:tcPr>
                </a:tc>
                <a:tc>
                  <a:txBody>
                    <a:bodyPr/>
                    <a:lstStyle/>
                    <a:p>
                      <a:pPr algn="ctr"/>
                      <a:r>
                        <a:rPr lang="en-US" sz="1600" i="0" dirty="0"/>
                        <a:t>20</a:t>
                      </a:r>
                    </a:p>
                  </a:txBody>
                  <a:tcPr anchor="ct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600" b="0" i="1" dirty="0"/>
                        <a:t>People </a:t>
                      </a:r>
                      <a:r>
                        <a:rPr lang="en-US" sz="1600" b="0" i="1" baseline="0" dirty="0"/>
                        <a:t>Trained</a:t>
                      </a:r>
                      <a:endParaRPr lang="en-US" sz="1600" b="0" i="1" dirty="0"/>
                    </a:p>
                  </a:txBody>
                  <a:tcPr anchor="ctr">
                    <a:solidFill>
                      <a:schemeClr val="bg1">
                        <a:lumMod val="95000"/>
                      </a:schemeClr>
                    </a:solidFill>
                  </a:tcPr>
                </a:tc>
                <a:tc>
                  <a:txBody>
                    <a:bodyPr/>
                    <a:lstStyle/>
                    <a:p>
                      <a:pPr algn="ctr"/>
                      <a:r>
                        <a:rPr lang="en-US" sz="1500" b="1" i="1" dirty="0"/>
                        <a:t>450</a:t>
                      </a:r>
                    </a:p>
                  </a:txBody>
                  <a:tcPr anchor="ctr">
                    <a:solidFill>
                      <a:schemeClr val="bg1">
                        <a:lumMod val="95000"/>
                      </a:schemeClr>
                    </a:solidFill>
                  </a:tcPr>
                </a:tc>
                <a:tc>
                  <a:txBody>
                    <a:bodyPr/>
                    <a:lstStyle/>
                    <a:p>
                      <a:pPr algn="ctr"/>
                      <a:r>
                        <a:rPr lang="en-US" sz="1600" i="0" dirty="0"/>
                        <a:t>300</a:t>
                      </a: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print">
            <a:extLst>
              <a:ext uri="{28A0092B-C50C-407E-A947-70E740481C1C}">
                <a14:useLocalDpi xmlns:a14="http://schemas.microsoft.com/office/drawing/2010/main" val="0"/>
              </a:ext>
            </a:extLst>
          </a:blip>
          <a:srcRect t="31035"/>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0104001-0CB2-325C-2826-F0DB71000F29}"/>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1686982829"/>
              </p:ext>
            </p:extLst>
          </p:nvPr>
        </p:nvGraphicFramePr>
        <p:xfrm>
          <a:off x="609600" y="3745467"/>
          <a:ext cx="7924799" cy="2121932"/>
        </p:xfrm>
        <a:graphic>
          <a:graphicData uri="http://schemas.openxmlformats.org/drawingml/2006/table">
            <a:tbl>
              <a:tblPr firstRow="1" bandRow="1">
                <a:tableStyleId>{073A0DAA-6AF3-43AB-8588-CEC1D06C72B9}</a:tableStyleId>
              </a:tblPr>
              <a:tblGrid>
                <a:gridCol w="571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tblGrid>
              <a:tr h="479590">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0"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9658">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29</a:t>
                      </a:r>
                    </a:p>
                  </a:txBody>
                  <a:tcPr anchor="ctr">
                    <a:solidFill>
                      <a:schemeClr val="bg1">
                        <a:lumMod val="95000"/>
                      </a:schemeClr>
                    </a:solidFill>
                  </a:tcPr>
                </a:tc>
                <a:tc>
                  <a:txBody>
                    <a:bodyPr/>
                    <a:lstStyle/>
                    <a:p>
                      <a:pPr algn="ctr"/>
                      <a:r>
                        <a:rPr lang="en-US" sz="1600" i="0" dirty="0"/>
                        <a:t>25</a:t>
                      </a:r>
                    </a:p>
                  </a:txBody>
                  <a:tcPr anchor="ctr">
                    <a:solidFill>
                      <a:schemeClr val="bg1">
                        <a:lumMod val="95000"/>
                      </a:schemeClr>
                    </a:solidFill>
                  </a:tcPr>
                </a:tc>
                <a:extLst>
                  <a:ext uri="{0D108BD9-81ED-4DB2-BD59-A6C34878D82A}">
                    <a16:rowId xmlns:a16="http://schemas.microsoft.com/office/drawing/2014/main" val="10001"/>
                  </a:ext>
                </a:extLst>
              </a:tr>
              <a:tr h="399658">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15</a:t>
                      </a:r>
                    </a:p>
                  </a:txBody>
                  <a:tcPr anchor="ctr">
                    <a:solidFill>
                      <a:schemeClr val="bg1">
                        <a:lumMod val="85000"/>
                      </a:schemeClr>
                    </a:solidFill>
                  </a:tcPr>
                </a:tc>
                <a:tc>
                  <a:txBody>
                    <a:bodyPr/>
                    <a:lstStyle/>
                    <a:p>
                      <a:pPr algn="ctr"/>
                      <a:r>
                        <a:rPr lang="en-US" sz="1600" i="0" dirty="0"/>
                        <a:t>12</a:t>
                      </a:r>
                    </a:p>
                  </a:txBody>
                  <a:tcPr anchor="ctr">
                    <a:solidFill>
                      <a:schemeClr val="bg1">
                        <a:lumMod val="85000"/>
                      </a:schemeClr>
                    </a:solidFill>
                  </a:tcPr>
                </a:tc>
                <a:extLst>
                  <a:ext uri="{0D108BD9-81ED-4DB2-BD59-A6C34878D82A}">
                    <a16:rowId xmlns:a16="http://schemas.microsoft.com/office/drawing/2014/main" val="10002"/>
                  </a:ext>
                </a:extLst>
              </a:tr>
              <a:tr h="443368">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4</a:t>
                      </a:r>
                    </a:p>
                  </a:txBody>
                  <a:tcPr anchor="ctr">
                    <a:solidFill>
                      <a:schemeClr val="bg1">
                        <a:lumMod val="95000"/>
                      </a:schemeClr>
                    </a:solidFill>
                  </a:tcPr>
                </a:tc>
                <a:tc>
                  <a:txBody>
                    <a:bodyPr/>
                    <a:lstStyle/>
                    <a:p>
                      <a:pPr algn="ctr"/>
                      <a:r>
                        <a:rPr lang="en-US" sz="1600" i="0" dirty="0"/>
                        <a:t>2</a:t>
                      </a:r>
                    </a:p>
                  </a:txBody>
                  <a:tcPr anchor="ctr">
                    <a:solidFill>
                      <a:schemeClr val="bg1">
                        <a:lumMod val="95000"/>
                      </a:schemeClr>
                    </a:solidFill>
                  </a:tcPr>
                </a:tc>
                <a:extLst>
                  <a:ext uri="{0D108BD9-81ED-4DB2-BD59-A6C34878D82A}">
                    <a16:rowId xmlns:a16="http://schemas.microsoft.com/office/drawing/2014/main" val="10003"/>
                  </a:ext>
                </a:extLst>
              </a:tr>
              <a:tr h="399658">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47</a:t>
                      </a:r>
                    </a:p>
                  </a:txBody>
                  <a:tcPr anchor="ctr">
                    <a:solidFill>
                      <a:schemeClr val="bg1">
                        <a:lumMod val="85000"/>
                      </a:schemeClr>
                    </a:solidFill>
                  </a:tcPr>
                </a:tc>
                <a:tc>
                  <a:txBody>
                    <a:bodyPr/>
                    <a:lstStyle/>
                    <a:p>
                      <a:pPr algn="ctr"/>
                      <a:r>
                        <a:rPr lang="en-US" sz="16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Group 128">
            <a:extLst>
              <a:ext uri="{FF2B5EF4-FFF2-40B4-BE49-F238E27FC236}">
                <a16:creationId xmlns:a16="http://schemas.microsoft.com/office/drawing/2014/main" id="{54243133-F3A1-FEFB-9D69-252178E81C99}"/>
              </a:ext>
            </a:extLst>
          </p:cNvPr>
          <p:cNvGraphicFramePr>
            <a:graphicFrameLocks noGrp="1"/>
          </p:cNvGraphicFramePr>
          <p:nvPr>
            <p:extLst>
              <p:ext uri="{D42A27DB-BD31-4B8C-83A1-F6EECF244321}">
                <p14:modId xmlns:p14="http://schemas.microsoft.com/office/powerpoint/2010/main" val="3559448111"/>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a:txBody>
                    <a:bodyPr/>
                    <a:lstStyle/>
                    <a:p>
                      <a:pPr algn="ctr"/>
                      <a:r>
                        <a:rPr lang="en-US" sz="1200" b="1" i="1" dirty="0"/>
                        <a:t>25%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3.0</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2.6</a:t>
                      </a:r>
                    </a:p>
                  </a:txBody>
                  <a:tcPr anchor="ctr" horzOverflow="overflow">
                    <a:solidFill>
                      <a:schemeClr val="bg1">
                        <a:lumMod val="85000"/>
                      </a:schemeClr>
                    </a:solidFill>
                  </a:tcPr>
                </a:tc>
                <a:tc>
                  <a:txBody>
                    <a:bodyPr/>
                    <a:lstStyle/>
                    <a:p>
                      <a:pPr algn="ctr"/>
                      <a:r>
                        <a:rPr lang="en-US" sz="1200" i="1" dirty="0"/>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3.6</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087D035E-15FD-124D-2DF9-0BD2B0104354}"/>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2995244470"/>
              </p:ext>
            </p:extLst>
          </p:nvPr>
        </p:nvGraphicFramePr>
        <p:xfrm>
          <a:off x="609596" y="3657599"/>
          <a:ext cx="7929233" cy="2286002"/>
        </p:xfrm>
        <a:graphic>
          <a:graphicData uri="http://schemas.openxmlformats.org/drawingml/2006/table">
            <a:tbl>
              <a:tblPr firstRow="1" bandRow="1">
                <a:tableStyleId>{073A0DAA-6AF3-43AB-8588-CEC1D06C72B9}</a:tableStyleId>
              </a:tblPr>
              <a:tblGrid>
                <a:gridCol w="5638804">
                  <a:extLst>
                    <a:ext uri="{9D8B030D-6E8A-4147-A177-3AD203B41FA5}">
                      <a16:colId xmlns:a16="http://schemas.microsoft.com/office/drawing/2014/main" val="20000"/>
                    </a:ext>
                  </a:extLst>
                </a:gridCol>
                <a:gridCol w="838200">
                  <a:extLst>
                    <a:ext uri="{9D8B030D-6E8A-4147-A177-3AD203B41FA5}">
                      <a16:colId xmlns:a16="http://schemas.microsoft.com/office/drawing/2014/main" val="20002"/>
                    </a:ext>
                  </a:extLst>
                </a:gridCol>
                <a:gridCol w="1452229">
                  <a:extLst>
                    <a:ext uri="{9D8B030D-6E8A-4147-A177-3AD203B41FA5}">
                      <a16:colId xmlns:a16="http://schemas.microsoft.com/office/drawing/2014/main" val="20003"/>
                    </a:ext>
                  </a:extLst>
                </a:gridCol>
              </a:tblGrid>
              <a:tr h="668218">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0"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25</a:t>
                      </a:r>
                    </a:p>
                  </a:txBody>
                  <a:tcPr anchor="ctr">
                    <a:solidFill>
                      <a:schemeClr val="bg1">
                        <a:lumMod val="95000"/>
                      </a:schemeClr>
                    </a:solidFill>
                  </a:tcPr>
                </a:tc>
                <a:tc>
                  <a:txBody>
                    <a:bodyPr/>
                    <a:lstStyle/>
                    <a:p>
                      <a:pPr algn="ctr"/>
                      <a:r>
                        <a:rPr lang="en-US" sz="1600" i="0" dirty="0"/>
                        <a:t>20</a:t>
                      </a:r>
                    </a:p>
                  </a:txBody>
                  <a:tcPr anchor="ct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12</a:t>
                      </a:r>
                    </a:p>
                  </a:txBody>
                  <a:tcPr anchor="ctr">
                    <a:solidFill>
                      <a:schemeClr val="bg1">
                        <a:lumMod val="85000"/>
                      </a:schemeClr>
                    </a:solidFill>
                  </a:tcPr>
                </a:tc>
                <a:tc>
                  <a:txBody>
                    <a:bodyPr/>
                    <a:lstStyle/>
                    <a:p>
                      <a:pPr algn="ctr"/>
                      <a:r>
                        <a:rPr lang="en-US" sz="1600" i="0" dirty="0"/>
                        <a:t>3</a:t>
                      </a:r>
                    </a:p>
                  </a:txBody>
                  <a:tcPr anchor="ct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4</a:t>
                      </a:r>
                    </a:p>
                  </a:txBody>
                  <a:tcPr anchor="ctr">
                    <a:solidFill>
                      <a:schemeClr val="bg1">
                        <a:lumMod val="95000"/>
                      </a:schemeClr>
                    </a:solidFill>
                  </a:tcPr>
                </a:tc>
                <a:tc>
                  <a:txBody>
                    <a:bodyPr/>
                    <a:lstStyle/>
                    <a:p>
                      <a:pPr algn="ctr"/>
                      <a:r>
                        <a:rPr lang="en-US" sz="1600" i="0" dirty="0"/>
                        <a:t>2</a:t>
                      </a:r>
                    </a:p>
                  </a:txBody>
                  <a:tcPr anchor="ct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45</a:t>
                      </a:r>
                    </a:p>
                  </a:txBody>
                  <a:tcPr anchor="ctr">
                    <a:solidFill>
                      <a:schemeClr val="bg1">
                        <a:lumMod val="85000"/>
                      </a:schemeClr>
                    </a:solidFill>
                  </a:tcPr>
                </a:tc>
                <a:tc>
                  <a:txBody>
                    <a:bodyPr/>
                    <a:lstStyle/>
                    <a:p>
                      <a:pPr algn="ctr"/>
                      <a:r>
                        <a:rPr lang="en-US" sz="16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9FB9DCE9-DD93-7A7D-3455-CE0E2ADB2D5A}"/>
              </a:ext>
            </a:extLst>
          </p:cNvPr>
          <p:cNvGraphicFramePr>
            <a:graphicFrameLocks noGrp="1"/>
          </p:cNvGraphicFramePr>
          <p:nvPr>
            <p:extLst>
              <p:ext uri="{D42A27DB-BD31-4B8C-83A1-F6EECF244321}">
                <p14:modId xmlns:p14="http://schemas.microsoft.com/office/powerpoint/2010/main" val="3981332061"/>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anchor="ctr" horzOverflow="overflow">
                    <a:solidFill>
                      <a:schemeClr val="bg1">
                        <a:lumMod val="95000"/>
                      </a:schemeClr>
                    </a:solidFill>
                  </a:tcPr>
                </a:tc>
                <a:tc>
                  <a:txBody>
                    <a:bodyPr/>
                    <a:lstStyle/>
                    <a:p>
                      <a:pPr algn="ctr"/>
                      <a:r>
                        <a:rPr lang="en-US" sz="1200" b="1" i="1" dirty="0"/>
                        <a:t>26%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3.1</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3.2</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4.1</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3C51F657-95A3-0BAC-029C-34744E989594}"/>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477001" y="4643063"/>
            <a:ext cx="1981200" cy="1300537"/>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2085828752"/>
              </p:ext>
            </p:extLst>
          </p:nvPr>
        </p:nvGraphicFramePr>
        <p:xfrm>
          <a:off x="609600" y="1142999"/>
          <a:ext cx="7848602" cy="3511730"/>
        </p:xfrm>
        <a:graphic>
          <a:graphicData uri="http://schemas.openxmlformats.org/drawingml/2006/table">
            <a:tbl>
              <a:tblPr firstRow="1" bandRow="1">
                <a:tableStyleId>{073A0DAA-6AF3-43AB-8588-CEC1D06C72B9}</a:tableStyleId>
              </a:tblPr>
              <a:tblGrid>
                <a:gridCol w="4883574">
                  <a:extLst>
                    <a:ext uri="{9D8B030D-6E8A-4147-A177-3AD203B41FA5}">
                      <a16:colId xmlns:a16="http://schemas.microsoft.com/office/drawing/2014/main" val="20000"/>
                    </a:ext>
                  </a:extLst>
                </a:gridCol>
                <a:gridCol w="1160320">
                  <a:extLst>
                    <a:ext uri="{9D8B030D-6E8A-4147-A177-3AD203B41FA5}">
                      <a16:colId xmlns:a16="http://schemas.microsoft.com/office/drawing/2014/main" val="20002"/>
                    </a:ext>
                  </a:extLst>
                </a:gridCol>
                <a:gridCol w="1804708">
                  <a:extLst>
                    <a:ext uri="{9D8B030D-6E8A-4147-A177-3AD203B41FA5}">
                      <a16:colId xmlns:a16="http://schemas.microsoft.com/office/drawing/2014/main" val="20003"/>
                    </a:ext>
                  </a:extLst>
                </a:gridCol>
              </a:tblGrid>
              <a:tr h="1026510">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0"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621305">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169</a:t>
                      </a:r>
                    </a:p>
                  </a:txBody>
                  <a:tcPr anchor="ctr">
                    <a:solidFill>
                      <a:schemeClr val="bg1">
                        <a:lumMod val="95000"/>
                      </a:schemeClr>
                    </a:solidFill>
                  </a:tcPr>
                </a:tc>
                <a:tc>
                  <a:txBody>
                    <a:bodyPr/>
                    <a:lstStyle/>
                    <a:p>
                      <a:pPr algn="ctr"/>
                      <a:r>
                        <a:rPr lang="en-US" sz="1600" i="0" dirty="0"/>
                        <a:t>150</a:t>
                      </a:r>
                    </a:p>
                  </a:txBody>
                  <a:tcPr anchor="ctr">
                    <a:solidFill>
                      <a:schemeClr val="bg1">
                        <a:lumMod val="95000"/>
                      </a:schemeClr>
                    </a:solidFill>
                  </a:tcPr>
                </a:tc>
                <a:extLst>
                  <a:ext uri="{0D108BD9-81ED-4DB2-BD59-A6C34878D82A}">
                    <a16:rowId xmlns:a16="http://schemas.microsoft.com/office/drawing/2014/main" val="10001"/>
                  </a:ext>
                </a:extLst>
              </a:tr>
              <a:tr h="621305">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280</a:t>
                      </a:r>
                    </a:p>
                  </a:txBody>
                  <a:tcPr anchor="ctr">
                    <a:solidFill>
                      <a:schemeClr val="bg1">
                        <a:lumMod val="85000"/>
                      </a:schemeClr>
                    </a:solidFill>
                  </a:tcPr>
                </a:tc>
                <a:tc>
                  <a:txBody>
                    <a:bodyPr/>
                    <a:lstStyle/>
                    <a:p>
                      <a:pPr algn="ctr"/>
                      <a:r>
                        <a:rPr lang="en-US" sz="1600" i="0" dirty="0"/>
                        <a:t>100</a:t>
                      </a:r>
                    </a:p>
                  </a:txBody>
                  <a:tcPr anchor="ctr">
                    <a:solidFill>
                      <a:schemeClr val="bg1">
                        <a:lumMod val="85000"/>
                      </a:schemeClr>
                    </a:solidFill>
                  </a:tcPr>
                </a:tc>
                <a:extLst>
                  <a:ext uri="{0D108BD9-81ED-4DB2-BD59-A6C34878D82A}">
                    <a16:rowId xmlns:a16="http://schemas.microsoft.com/office/drawing/2014/main" val="10002"/>
                  </a:ext>
                </a:extLst>
              </a:tr>
              <a:tr h="621305">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54</a:t>
                      </a:r>
                    </a:p>
                  </a:txBody>
                  <a:tcPr anchor="ctr">
                    <a:solidFill>
                      <a:schemeClr val="bg1">
                        <a:lumMod val="95000"/>
                      </a:schemeClr>
                    </a:solidFill>
                  </a:tcPr>
                </a:tc>
                <a:tc>
                  <a:txBody>
                    <a:bodyPr/>
                    <a:lstStyle/>
                    <a:p>
                      <a:pPr algn="ctr"/>
                      <a:r>
                        <a:rPr lang="en-US" sz="1600" i="0" dirty="0"/>
                        <a:t>15</a:t>
                      </a:r>
                    </a:p>
                  </a:txBody>
                  <a:tcPr anchor="ctr">
                    <a:solidFill>
                      <a:schemeClr val="bg1">
                        <a:lumMod val="95000"/>
                      </a:schemeClr>
                    </a:solidFill>
                  </a:tcPr>
                </a:tc>
                <a:extLst>
                  <a:ext uri="{0D108BD9-81ED-4DB2-BD59-A6C34878D82A}">
                    <a16:rowId xmlns:a16="http://schemas.microsoft.com/office/drawing/2014/main" val="10003"/>
                  </a:ext>
                </a:extLst>
              </a:tr>
              <a:tr h="621305">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1,217</a:t>
                      </a:r>
                    </a:p>
                  </a:txBody>
                  <a:tcPr anchor="ctr">
                    <a:solidFill>
                      <a:schemeClr val="bg1">
                        <a:lumMod val="85000"/>
                      </a:schemeClr>
                    </a:solidFill>
                  </a:tcPr>
                </a:tc>
                <a:tc>
                  <a:txBody>
                    <a:bodyPr/>
                    <a:lstStyle/>
                    <a:p>
                      <a:pPr algn="ctr"/>
                      <a:r>
                        <a:rPr lang="en-US" sz="16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0D9F63B3-8653-4682-9B4B-0E7C5BADFAA2}"/>
              </a:ext>
            </a:extLst>
          </p:cNvPr>
          <p:cNvPicPr/>
          <p:nvPr/>
        </p:nvPicPr>
        <p:blipFill>
          <a:blip r:embed="rId5" cstate="print"/>
          <a:srcRect r="24038" b="30983"/>
          <a:stretch>
            <a:fillRect/>
          </a:stretch>
        </p:blipFill>
        <p:spPr bwMode="auto">
          <a:xfrm>
            <a:off x="4737601" y="4648200"/>
            <a:ext cx="1739399" cy="1300537"/>
          </a:xfrm>
          <a:prstGeom prst="rect">
            <a:avLst/>
          </a:prstGeom>
          <a:noFill/>
          <a:ln w="9525">
            <a:noFill/>
            <a:miter lim="800000"/>
            <a:headEnd/>
            <a:tailEnd/>
          </a:ln>
        </p:spPr>
      </p:pic>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6" cstate="print">
            <a:extLst>
              <a:ext uri="{28A0092B-C50C-407E-A947-70E740481C1C}">
                <a14:useLocalDpi xmlns:a14="http://schemas.microsoft.com/office/drawing/2010/main" val="0"/>
              </a:ext>
            </a:extLst>
          </a:blip>
          <a:srcRect t="29183"/>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9EC4B8C-07AC-BAB9-5BF2-66DF1D1CAE8C}"/>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pic>
        <p:nvPicPr>
          <p:cNvPr id="11" name="Picture 10">
            <a:extLst>
              <a:ext uri="{FF2B5EF4-FFF2-40B4-BE49-F238E27FC236}">
                <a16:creationId xmlns:a16="http://schemas.microsoft.com/office/drawing/2014/main" id="{DC6691E1-9254-4EEF-9D0A-5CC204A85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26" y="2052696"/>
            <a:ext cx="2753832" cy="2065374"/>
          </a:xfrm>
          <a:prstGeom prst="rect">
            <a:avLst/>
          </a:prstGeom>
        </p:spPr>
      </p:pic>
      <p:graphicFrame>
        <p:nvGraphicFramePr>
          <p:cNvPr id="15" name="Table 14">
            <a:extLst>
              <a:ext uri="{FF2B5EF4-FFF2-40B4-BE49-F238E27FC236}">
                <a16:creationId xmlns:a16="http://schemas.microsoft.com/office/drawing/2014/main" id="{99A5D6F9-4B36-4324-BFAB-1A818AB4F113}"/>
              </a:ext>
            </a:extLst>
          </p:cNvPr>
          <p:cNvGraphicFramePr>
            <a:graphicFrameLocks noGrp="1"/>
          </p:cNvGraphicFramePr>
          <p:nvPr>
            <p:extLst>
              <p:ext uri="{D42A27DB-BD31-4B8C-83A1-F6EECF244321}">
                <p14:modId xmlns:p14="http://schemas.microsoft.com/office/powerpoint/2010/main" val="2976429376"/>
              </p:ext>
            </p:extLst>
          </p:nvPr>
        </p:nvGraphicFramePr>
        <p:xfrm>
          <a:off x="609600" y="4038600"/>
          <a:ext cx="7914174" cy="1842324"/>
        </p:xfrm>
        <a:graphic>
          <a:graphicData uri="http://schemas.openxmlformats.org/drawingml/2006/table">
            <a:tbl>
              <a:tblPr firstRow="1" bandRow="1">
                <a:tableStyleId>{073A0DAA-6AF3-43AB-8588-CEC1D06C72B9}</a:tableStyleId>
              </a:tblPr>
              <a:tblGrid>
                <a:gridCol w="5033876">
                  <a:extLst>
                    <a:ext uri="{9D8B030D-6E8A-4147-A177-3AD203B41FA5}">
                      <a16:colId xmlns:a16="http://schemas.microsoft.com/office/drawing/2014/main" val="20000"/>
                    </a:ext>
                  </a:extLst>
                </a:gridCol>
                <a:gridCol w="1062124">
                  <a:extLst>
                    <a:ext uri="{9D8B030D-6E8A-4147-A177-3AD203B41FA5}">
                      <a16:colId xmlns:a16="http://schemas.microsoft.com/office/drawing/2014/main" val="20002"/>
                    </a:ext>
                  </a:extLst>
                </a:gridCol>
                <a:gridCol w="1818174">
                  <a:extLst>
                    <a:ext uri="{9D8B030D-6E8A-4147-A177-3AD203B41FA5}">
                      <a16:colId xmlns:a16="http://schemas.microsoft.com/office/drawing/2014/main" val="20003"/>
                    </a:ext>
                  </a:extLst>
                </a:gridCol>
              </a:tblGrid>
              <a:tr h="501204">
                <a:tc>
                  <a:txBody>
                    <a:bodyPr/>
                    <a:lstStyle/>
                    <a:p>
                      <a:pPr algn="ctr"/>
                      <a:r>
                        <a:rPr lang="en-US" sz="1600" dirty="0">
                          <a:solidFill>
                            <a:schemeClr val="tx1"/>
                          </a:solidFill>
                        </a:rPr>
                        <a:t>ACTIVITY</a:t>
                      </a:r>
                    </a:p>
                  </a:txBody>
                  <a:tcPr anchor="ctr">
                    <a:solidFill>
                      <a:schemeClr val="bg1">
                        <a:lumMod val="75000"/>
                      </a:schemeClr>
                    </a:solidFill>
                  </a:tcPr>
                </a:tc>
                <a:tc>
                  <a:txBody>
                    <a:bodyPr/>
                    <a:lstStyle/>
                    <a:p>
                      <a:pPr algn="ctr"/>
                      <a:r>
                        <a:rPr lang="en-US" sz="1400" b="1" i="0"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600" b="0" i="1" dirty="0"/>
                        <a:t>Compliance</a:t>
                      </a:r>
                      <a:r>
                        <a:rPr lang="en-US" sz="1600" b="0" i="1" baseline="0" dirty="0"/>
                        <a:t> Inspections</a:t>
                      </a:r>
                      <a:endParaRPr lang="en-US" sz="1600" b="0" i="1" dirty="0"/>
                    </a:p>
                  </a:txBody>
                  <a:tcPr>
                    <a:solidFill>
                      <a:schemeClr val="bg1">
                        <a:lumMod val="85000"/>
                      </a:schemeClr>
                    </a:solidFill>
                  </a:tcPr>
                </a:tc>
                <a:tc>
                  <a:txBody>
                    <a:bodyPr/>
                    <a:lstStyle/>
                    <a:p>
                      <a:pPr algn="ctr"/>
                      <a:r>
                        <a:rPr lang="en-US" sz="1600" b="1" i="1" dirty="0"/>
                        <a:t>120</a:t>
                      </a:r>
                    </a:p>
                  </a:txBody>
                  <a:tcPr>
                    <a:solidFill>
                      <a:schemeClr val="bg1">
                        <a:lumMod val="85000"/>
                      </a:schemeClr>
                    </a:solidFill>
                  </a:tcPr>
                </a:tc>
                <a:tc>
                  <a:txBody>
                    <a:bodyPr/>
                    <a:lstStyle/>
                    <a:p>
                      <a:pPr algn="ctr"/>
                      <a:r>
                        <a:rPr lang="en-US" sz="1600" b="0" i="0" dirty="0"/>
                        <a:t>95</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600" b="0" i="1" dirty="0"/>
                        <a:t>Consultative Visits</a:t>
                      </a:r>
                    </a:p>
                  </a:txBody>
                  <a:tcPr>
                    <a:solidFill>
                      <a:schemeClr val="bg1">
                        <a:lumMod val="95000"/>
                      </a:schemeClr>
                    </a:solidFill>
                  </a:tcPr>
                </a:tc>
                <a:tc>
                  <a:txBody>
                    <a:bodyPr/>
                    <a:lstStyle/>
                    <a:p>
                      <a:pPr algn="ctr"/>
                      <a:r>
                        <a:rPr lang="en-US" sz="1600" b="1" i="1" dirty="0"/>
                        <a:t>255</a:t>
                      </a:r>
                    </a:p>
                  </a:txBody>
                  <a:tcPr>
                    <a:solidFill>
                      <a:schemeClr val="bg1">
                        <a:lumMod val="95000"/>
                      </a:schemeClr>
                    </a:solidFill>
                  </a:tcPr>
                </a:tc>
                <a:tc>
                  <a:txBody>
                    <a:bodyPr/>
                    <a:lstStyle/>
                    <a:p>
                      <a:pPr algn="ctr"/>
                      <a:r>
                        <a:rPr lang="en-US" sz="1600" b="0" i="0" dirty="0"/>
                        <a:t>190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600" i="1" dirty="0"/>
                        <a:t>OSH Outreach </a:t>
                      </a:r>
                      <a:r>
                        <a:rPr lang="en-US" sz="1600" b="0" i="1" dirty="0"/>
                        <a:t>Events/Booths</a:t>
                      </a:r>
                    </a:p>
                  </a:txBody>
                  <a:tcPr>
                    <a:solidFill>
                      <a:schemeClr val="bg1">
                        <a:lumMod val="85000"/>
                      </a:schemeClr>
                    </a:solidFill>
                  </a:tcPr>
                </a:tc>
                <a:tc>
                  <a:txBody>
                    <a:bodyPr/>
                    <a:lstStyle/>
                    <a:p>
                      <a:pPr algn="ctr"/>
                      <a:r>
                        <a:rPr lang="en-US" sz="1600" b="1" i="1" dirty="0"/>
                        <a:t>25</a:t>
                      </a:r>
                    </a:p>
                  </a:txBody>
                  <a:tcPr>
                    <a:solidFill>
                      <a:schemeClr val="bg1">
                        <a:lumMod val="85000"/>
                      </a:schemeClr>
                    </a:solidFill>
                  </a:tcPr>
                </a:tc>
                <a:tc>
                  <a:txBody>
                    <a:bodyPr/>
                    <a:lstStyle/>
                    <a:p>
                      <a:pPr algn="ctr"/>
                      <a:r>
                        <a:rPr lang="en-US" sz="1600" b="0" i="0" dirty="0"/>
                        <a:t>6</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600" b="0" i="1" dirty="0"/>
                        <a:t>Trained</a:t>
                      </a:r>
                    </a:p>
                  </a:txBody>
                  <a:tcPr>
                    <a:solidFill>
                      <a:schemeClr val="bg1">
                        <a:lumMod val="95000"/>
                      </a:schemeClr>
                    </a:solidFill>
                  </a:tcPr>
                </a:tc>
                <a:tc>
                  <a:txBody>
                    <a:bodyPr/>
                    <a:lstStyle/>
                    <a:p>
                      <a:pPr algn="ctr"/>
                      <a:r>
                        <a:rPr lang="en-US" sz="1600" b="1" i="1" dirty="0"/>
                        <a:t>983</a:t>
                      </a:r>
                    </a:p>
                  </a:txBody>
                  <a:tcPr>
                    <a:solidFill>
                      <a:schemeClr val="bg1">
                        <a:lumMod val="95000"/>
                      </a:schemeClr>
                    </a:solidFill>
                  </a:tcPr>
                </a:tc>
                <a:tc>
                  <a:txBody>
                    <a:bodyPr/>
                    <a:lstStyle/>
                    <a:p>
                      <a:pPr algn="ctr"/>
                      <a:r>
                        <a:rPr lang="en-US" sz="1600" b="0" i="0" dirty="0"/>
                        <a:t>600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ED8330BE-8D69-C511-477B-FC22E201F1F2}"/>
              </a:ext>
            </a:extLst>
          </p:cNvPr>
          <p:cNvGraphicFramePr>
            <a:graphicFrameLocks noGrp="1"/>
          </p:cNvGraphicFramePr>
          <p:nvPr>
            <p:extLst>
              <p:ext uri="{D42A27DB-BD31-4B8C-83A1-F6EECF244321}">
                <p14:modId xmlns:p14="http://schemas.microsoft.com/office/powerpoint/2010/main" val="433333770"/>
              </p:ext>
            </p:extLst>
          </p:nvPr>
        </p:nvGraphicFramePr>
        <p:xfrm>
          <a:off x="622006" y="1142282"/>
          <a:ext cx="7912394" cy="914400"/>
        </p:xfrm>
        <a:graphic>
          <a:graphicData uri="http://schemas.openxmlformats.org/drawingml/2006/table">
            <a:tbl>
              <a:tblPr>
                <a:tableStyleId>{00A15C55-8517-42AA-B614-E9B94910E393}</a:tableStyleId>
              </a:tblPr>
              <a:tblGrid>
                <a:gridCol w="1392250">
                  <a:extLst>
                    <a:ext uri="{9D8B030D-6E8A-4147-A177-3AD203B41FA5}">
                      <a16:colId xmlns:a16="http://schemas.microsoft.com/office/drawing/2014/main" val="2905845199"/>
                    </a:ext>
                  </a:extLst>
                </a:gridCol>
                <a:gridCol w="1740313">
                  <a:extLst>
                    <a:ext uri="{9D8B030D-6E8A-4147-A177-3AD203B41FA5}">
                      <a16:colId xmlns:a16="http://schemas.microsoft.com/office/drawing/2014/main" val="2304304097"/>
                    </a:ext>
                  </a:extLst>
                </a:gridCol>
                <a:gridCol w="1479266">
                  <a:extLst>
                    <a:ext uri="{9D8B030D-6E8A-4147-A177-3AD203B41FA5}">
                      <a16:colId xmlns:a16="http://schemas.microsoft.com/office/drawing/2014/main" val="3480243544"/>
                    </a:ext>
                  </a:extLst>
                </a:gridCol>
                <a:gridCol w="1479266">
                  <a:extLst>
                    <a:ext uri="{9D8B030D-6E8A-4147-A177-3AD203B41FA5}">
                      <a16:colId xmlns:a16="http://schemas.microsoft.com/office/drawing/2014/main" val="1664255718"/>
                    </a:ext>
                  </a:extLst>
                </a:gridCol>
                <a:gridCol w="182129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2.5</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2.8</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
        <p:nvSpPr>
          <p:cNvPr id="4" name="TextBox 3">
            <a:extLst>
              <a:ext uri="{FF2B5EF4-FFF2-40B4-BE49-F238E27FC236}">
                <a16:creationId xmlns:a16="http://schemas.microsoft.com/office/drawing/2014/main" id="{8FA15B52-EAFF-3FC8-E88C-92073327579F}"/>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911191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461665"/>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a:t>
            </a:r>
          </a:p>
          <a:p>
            <a:r>
              <a:rPr lang="en-US" sz="1200" i="1" dirty="0"/>
              <a:t>  </a:t>
            </a:r>
          </a:p>
        </p:txBody>
      </p:sp>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932399605"/>
              </p:ext>
            </p:extLst>
          </p:nvPr>
        </p:nvGraphicFramePr>
        <p:xfrm>
          <a:off x="533396" y="4648200"/>
          <a:ext cx="8000988" cy="849715"/>
        </p:xfrm>
        <a:graphic>
          <a:graphicData uri="http://schemas.openxmlformats.org/drawingml/2006/table">
            <a:tbl>
              <a:tblPr firstRow="1" bandRow="1">
                <a:tableStyleId>{00A15C55-8517-42AA-B614-E9B94910E393}</a:tableStyleId>
              </a:tblPr>
              <a:tblGrid>
                <a:gridCol w="5715004">
                  <a:extLst>
                    <a:ext uri="{9D8B030D-6E8A-4147-A177-3AD203B41FA5}">
                      <a16:colId xmlns:a16="http://schemas.microsoft.com/office/drawing/2014/main" val="20000"/>
                    </a:ext>
                  </a:extLst>
                </a:gridCol>
                <a:gridCol w="1219200">
                  <a:extLst>
                    <a:ext uri="{9D8B030D-6E8A-4147-A177-3AD203B41FA5}">
                      <a16:colId xmlns:a16="http://schemas.microsoft.com/office/drawing/2014/main" val="20004"/>
                    </a:ext>
                  </a:extLst>
                </a:gridCol>
                <a:gridCol w="1066784">
                  <a:extLst>
                    <a:ext uri="{9D8B030D-6E8A-4147-A177-3AD203B41FA5}">
                      <a16:colId xmlns:a16="http://schemas.microsoft.com/office/drawing/2014/main" val="2096285780"/>
                    </a:ext>
                  </a:extLst>
                </a:gridCol>
              </a:tblGrid>
              <a:tr h="392515">
                <a:tc>
                  <a:txBody>
                    <a:bodyPr/>
                    <a:lstStyle/>
                    <a:p>
                      <a:pPr algn="ctr"/>
                      <a:r>
                        <a:rPr lang="en-US" sz="1600" b="1" dirty="0">
                          <a:solidFill>
                            <a:schemeClr val="tx1"/>
                          </a:solidFill>
                        </a:rPr>
                        <a:t>ACTIVITY</a:t>
                      </a:r>
                    </a:p>
                  </a:txBody>
                  <a:tcPr anchor="ctr">
                    <a:solidFill>
                      <a:schemeClr val="bg1">
                        <a:lumMod val="85000"/>
                      </a:schemeClr>
                    </a:solidFill>
                  </a:tcPr>
                </a:tc>
                <a:tc>
                  <a:txBody>
                    <a:bodyPr/>
                    <a:lstStyle/>
                    <a:p>
                      <a:pPr algn="ctr"/>
                      <a:r>
                        <a:rPr lang="en-US" sz="1200" b="1" i="0" dirty="0">
                          <a:solidFill>
                            <a:schemeClr val="tx1"/>
                          </a:solidFill>
                        </a:rPr>
                        <a:t>FFY 2023 Total</a:t>
                      </a:r>
                    </a:p>
                  </a:txBody>
                  <a:tcPr anchor="ctr">
                    <a:solidFill>
                      <a:schemeClr val="bg1">
                        <a:lumMod val="85000"/>
                      </a:schemeClr>
                    </a:solidFill>
                  </a:tcPr>
                </a:tc>
                <a:tc>
                  <a:txBody>
                    <a:bodyPr/>
                    <a:lstStyle/>
                    <a:p>
                      <a:pPr algn="ctr"/>
                      <a:r>
                        <a:rPr lang="en-US" sz="1200" b="1" i="0" dirty="0">
                          <a:solidFill>
                            <a:schemeClr val="tx1"/>
                          </a:solidFill>
                        </a:rPr>
                        <a:t>FFY 2022 Total</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0" i="1" dirty="0"/>
                        <a:t>Complaints Not in OSH Jurisdiction*</a:t>
                      </a:r>
                    </a:p>
                  </a:txBody>
                  <a:tcPr anchor="ctr">
                    <a:solidFill>
                      <a:schemeClr val="bg1">
                        <a:lumMod val="95000"/>
                      </a:schemeClr>
                    </a:solidFill>
                  </a:tcPr>
                </a:tc>
                <a:tc>
                  <a:txBody>
                    <a:bodyPr/>
                    <a:lstStyle/>
                    <a:p>
                      <a:pPr algn="ctr"/>
                      <a:r>
                        <a:rPr lang="en-US" sz="1400" b="1" i="1" dirty="0"/>
                        <a:t>3,934</a:t>
                      </a:r>
                    </a:p>
                  </a:txBody>
                  <a:tcPr anchor="ctr">
                    <a:solidFill>
                      <a:schemeClr val="bg1">
                        <a:lumMod val="95000"/>
                      </a:schemeClr>
                    </a:solidFill>
                  </a:tcPr>
                </a:tc>
                <a:tc>
                  <a:txBody>
                    <a:bodyPr/>
                    <a:lstStyle/>
                    <a:p>
                      <a:pPr algn="ctr"/>
                      <a:r>
                        <a:rPr lang="en-US" sz="1400" b="0" i="1" dirty="0"/>
                        <a:t>4,122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1679514912"/>
              </p:ext>
            </p:extLst>
          </p:nvPr>
        </p:nvGraphicFramePr>
        <p:xfrm>
          <a:off x="609600" y="1219201"/>
          <a:ext cx="7924783" cy="2819400"/>
        </p:xfrm>
        <a:graphic>
          <a:graphicData uri="http://schemas.openxmlformats.org/drawingml/2006/table">
            <a:tbl>
              <a:tblPr firstRow="1" bandRow="1">
                <a:tableStyleId>{00A15C55-8517-42AA-B614-E9B94910E393}</a:tableStyleId>
              </a:tblPr>
              <a:tblGrid>
                <a:gridCol w="1207592">
                  <a:extLst>
                    <a:ext uri="{9D8B030D-6E8A-4147-A177-3AD203B41FA5}">
                      <a16:colId xmlns:a16="http://schemas.microsoft.com/office/drawing/2014/main" val="20000"/>
                    </a:ext>
                  </a:extLst>
                </a:gridCol>
                <a:gridCol w="1434010">
                  <a:extLst>
                    <a:ext uri="{9D8B030D-6E8A-4147-A177-3AD203B41FA5}">
                      <a16:colId xmlns:a16="http://schemas.microsoft.com/office/drawing/2014/main" val="20001"/>
                    </a:ext>
                  </a:extLst>
                </a:gridCol>
                <a:gridCol w="1473198">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066783">
                  <a:extLst>
                    <a:ext uri="{9D8B030D-6E8A-4147-A177-3AD203B41FA5}">
                      <a16:colId xmlns:a16="http://schemas.microsoft.com/office/drawing/2014/main" val="2129303459"/>
                    </a:ext>
                  </a:extLst>
                </a:gridCol>
              </a:tblGrid>
              <a:tr h="778022">
                <a:tc>
                  <a:txBody>
                    <a:bodyPr/>
                    <a:lstStyle/>
                    <a:p>
                      <a:pPr algn="ctr"/>
                      <a:r>
                        <a:rPr lang="en-US" sz="1600" b="1" dirty="0">
                          <a:solidFill>
                            <a:schemeClr val="tx1"/>
                          </a:solidFill>
                        </a:rPr>
                        <a:t>ACTIVITY</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East Compliance</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West Compliance</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Agricultural Safety and Health</a:t>
                      </a:r>
                    </a:p>
                  </a:txBody>
                  <a:tcPr anchor="ctr">
                    <a:solidFill>
                      <a:schemeClr val="bg1">
                        <a:lumMod val="75000"/>
                      </a:schemeClr>
                    </a:solidFill>
                  </a:tcPr>
                </a:tc>
                <a:tc>
                  <a:txBody>
                    <a:bodyPr/>
                    <a:lstStyle/>
                    <a:p>
                      <a:pPr algn="ctr"/>
                      <a:r>
                        <a:rPr lang="en-US" sz="1200" b="1" i="0" dirty="0">
                          <a:solidFill>
                            <a:schemeClr val="tx1"/>
                          </a:solidFill>
                        </a:rPr>
                        <a:t>FFY 2023 Total</a:t>
                      </a:r>
                    </a:p>
                  </a:txBody>
                  <a:tcPr anchor="ctr">
                    <a:solidFill>
                      <a:schemeClr val="bg1">
                        <a:lumMod val="75000"/>
                      </a:schemeClr>
                    </a:solidFill>
                  </a:tcPr>
                </a:tc>
                <a:tc>
                  <a:txBody>
                    <a:bodyPr/>
                    <a:lstStyle/>
                    <a:p>
                      <a:pPr algn="ctr"/>
                      <a:r>
                        <a:rPr lang="en-US" sz="1200" b="1" i="0" dirty="0">
                          <a:solidFill>
                            <a:schemeClr val="tx1"/>
                          </a:solidFill>
                        </a:rPr>
                        <a:t>FFY 2022 Total</a:t>
                      </a:r>
                    </a:p>
                  </a:txBody>
                  <a:tcPr anchor="ctr">
                    <a:solidFill>
                      <a:schemeClr val="bg1">
                        <a:lumMod val="75000"/>
                      </a:schemeClr>
                    </a:solidFill>
                  </a:tcPr>
                </a:tc>
                <a:extLst>
                  <a:ext uri="{0D108BD9-81ED-4DB2-BD59-A6C34878D82A}">
                    <a16:rowId xmlns:a16="http://schemas.microsoft.com/office/drawing/2014/main" val="10000"/>
                  </a:ext>
                </a:extLst>
              </a:tr>
              <a:tr h="485338">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1,476</a:t>
                      </a:r>
                    </a:p>
                  </a:txBody>
                  <a:tcPr anchor="ctr">
                    <a:solidFill>
                      <a:schemeClr val="bg1">
                        <a:lumMod val="85000"/>
                      </a:schemeClr>
                    </a:solidFill>
                  </a:tcPr>
                </a:tc>
                <a:tc>
                  <a:txBody>
                    <a:bodyPr/>
                    <a:lstStyle/>
                    <a:p>
                      <a:pPr algn="ctr"/>
                      <a:r>
                        <a:rPr lang="en-US" sz="1400" i="0" dirty="0"/>
                        <a:t>2,040</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tc>
                  <a:txBody>
                    <a:bodyPr/>
                    <a:lstStyle/>
                    <a:p>
                      <a:pPr algn="ctr"/>
                      <a:r>
                        <a:rPr lang="en-US" sz="1400" b="1" i="1" dirty="0"/>
                        <a:t>3,528</a:t>
                      </a:r>
                    </a:p>
                  </a:txBody>
                  <a:tcPr anchor="ctr">
                    <a:solidFill>
                      <a:schemeClr val="bg1">
                        <a:lumMod val="85000"/>
                      </a:schemeClr>
                    </a:solidFill>
                  </a:tcPr>
                </a:tc>
                <a:tc>
                  <a:txBody>
                    <a:bodyPr/>
                    <a:lstStyle/>
                    <a:p>
                      <a:pPr algn="ctr"/>
                      <a:r>
                        <a:rPr lang="en-US" sz="1400" b="0" i="1" dirty="0"/>
                        <a:t>3,575</a:t>
                      </a:r>
                    </a:p>
                  </a:txBody>
                  <a:tcPr anchor="ctr">
                    <a:solidFill>
                      <a:schemeClr val="bg1">
                        <a:lumMod val="85000"/>
                      </a:schemeClr>
                    </a:solidFill>
                  </a:tcPr>
                </a:tc>
                <a:extLst>
                  <a:ext uri="{0D108BD9-81ED-4DB2-BD59-A6C34878D82A}">
                    <a16:rowId xmlns:a16="http://schemas.microsoft.com/office/drawing/2014/main" val="10001"/>
                  </a:ext>
                </a:extLst>
              </a:tr>
              <a:tr h="518680">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261</a:t>
                      </a:r>
                    </a:p>
                  </a:txBody>
                  <a:tcPr anchor="ctr">
                    <a:solidFill>
                      <a:schemeClr val="bg1">
                        <a:lumMod val="95000"/>
                      </a:schemeClr>
                    </a:solidFill>
                  </a:tcPr>
                </a:tc>
                <a:tc>
                  <a:txBody>
                    <a:bodyPr/>
                    <a:lstStyle/>
                    <a:p>
                      <a:pPr algn="ctr"/>
                      <a:r>
                        <a:rPr lang="en-US" sz="1400" i="0" dirty="0"/>
                        <a:t>432</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tc>
                  <a:txBody>
                    <a:bodyPr/>
                    <a:lstStyle/>
                    <a:p>
                      <a:pPr algn="ctr"/>
                      <a:r>
                        <a:rPr lang="en-US" sz="1400" b="1" i="1" dirty="0"/>
                        <a:t>706</a:t>
                      </a:r>
                    </a:p>
                  </a:txBody>
                  <a:tcPr anchor="ctr">
                    <a:solidFill>
                      <a:schemeClr val="bg1">
                        <a:lumMod val="95000"/>
                      </a:schemeClr>
                    </a:solidFill>
                  </a:tcPr>
                </a:tc>
                <a:tc>
                  <a:txBody>
                    <a:bodyPr/>
                    <a:lstStyle/>
                    <a:p>
                      <a:pPr algn="ctr"/>
                      <a:r>
                        <a:rPr lang="en-US" sz="1400" b="0" i="1" dirty="0"/>
                        <a:t>777</a:t>
                      </a:r>
                    </a:p>
                  </a:txBody>
                  <a:tcPr anchor="ctr">
                    <a:solidFill>
                      <a:schemeClr val="bg1">
                        <a:lumMod val="95000"/>
                      </a:schemeClr>
                    </a:solidFill>
                  </a:tcPr>
                </a:tc>
                <a:extLst>
                  <a:ext uri="{0D108BD9-81ED-4DB2-BD59-A6C34878D82A}">
                    <a16:rowId xmlns:a16="http://schemas.microsoft.com/office/drawing/2014/main" val="10002"/>
                  </a:ext>
                </a:extLst>
              </a:tr>
              <a:tr h="518680">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100</a:t>
                      </a:r>
                    </a:p>
                  </a:txBody>
                  <a:tcPr anchor="ctr">
                    <a:solidFill>
                      <a:schemeClr val="bg1">
                        <a:lumMod val="85000"/>
                      </a:schemeClr>
                    </a:solidFill>
                  </a:tcPr>
                </a:tc>
                <a:tc>
                  <a:txBody>
                    <a:bodyPr/>
                    <a:lstStyle/>
                    <a:p>
                      <a:pPr algn="ctr"/>
                      <a:r>
                        <a:rPr lang="en-US" sz="1400" i="0" dirty="0"/>
                        <a:t>118</a:t>
                      </a:r>
                    </a:p>
                  </a:txBody>
                  <a:tcPr anchor="ctr">
                    <a:solidFill>
                      <a:schemeClr val="bg1">
                        <a:lumMod val="85000"/>
                      </a:schemeClr>
                    </a:solidFill>
                  </a:tcPr>
                </a:tc>
                <a:tc>
                  <a:txBody>
                    <a:bodyPr/>
                    <a:lstStyle/>
                    <a:p>
                      <a:pPr algn="ctr"/>
                      <a:r>
                        <a:rPr lang="en-US" sz="1400" i="0" dirty="0"/>
                        <a:t>10</a:t>
                      </a:r>
                    </a:p>
                  </a:txBody>
                  <a:tcPr anchor="ctr">
                    <a:solidFill>
                      <a:schemeClr val="bg1">
                        <a:lumMod val="85000"/>
                      </a:schemeClr>
                    </a:solidFill>
                  </a:tcPr>
                </a:tc>
                <a:tc>
                  <a:txBody>
                    <a:bodyPr/>
                    <a:lstStyle/>
                    <a:p>
                      <a:pPr algn="ctr"/>
                      <a:r>
                        <a:rPr lang="en-US" sz="1400" b="1" i="1" dirty="0"/>
                        <a:t>228</a:t>
                      </a:r>
                    </a:p>
                  </a:txBody>
                  <a:tcPr anchor="ctr">
                    <a:solidFill>
                      <a:schemeClr val="bg1">
                        <a:lumMod val="85000"/>
                      </a:schemeClr>
                    </a:solidFill>
                  </a:tcPr>
                </a:tc>
                <a:tc>
                  <a:txBody>
                    <a:bodyPr/>
                    <a:lstStyle/>
                    <a:p>
                      <a:pPr algn="ctr"/>
                      <a:r>
                        <a:rPr lang="en-US" sz="1400" b="0" i="1" dirty="0"/>
                        <a:t>228</a:t>
                      </a:r>
                    </a:p>
                  </a:txBody>
                  <a:tcPr anchor="ctr">
                    <a:solidFill>
                      <a:schemeClr val="bg1">
                        <a:lumMod val="85000"/>
                      </a:schemeClr>
                    </a:solidFill>
                  </a:tcPr>
                </a:tc>
                <a:extLst>
                  <a:ext uri="{0D108BD9-81ED-4DB2-BD59-A6C34878D82A}">
                    <a16:rowId xmlns:a16="http://schemas.microsoft.com/office/drawing/2014/main" val="10003"/>
                  </a:ext>
                </a:extLst>
              </a:tr>
              <a:tr h="518680">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1,837</a:t>
                      </a:r>
                    </a:p>
                  </a:txBody>
                  <a:tcPr anchor="ctr">
                    <a:solidFill>
                      <a:schemeClr val="bg1">
                        <a:lumMod val="95000"/>
                      </a:schemeClr>
                    </a:solidFill>
                  </a:tcPr>
                </a:tc>
                <a:tc>
                  <a:txBody>
                    <a:bodyPr/>
                    <a:lstStyle/>
                    <a:p>
                      <a:pPr algn="ctr"/>
                      <a:r>
                        <a:rPr lang="en-US" sz="1400" b="1" i="1" dirty="0"/>
                        <a:t>2,590</a:t>
                      </a:r>
                    </a:p>
                  </a:txBody>
                  <a:tcPr anchor="ctr">
                    <a:solidFill>
                      <a:schemeClr val="bg1">
                        <a:lumMod val="95000"/>
                      </a:schemeClr>
                    </a:solidFill>
                  </a:tcPr>
                </a:tc>
                <a:tc>
                  <a:txBody>
                    <a:bodyPr/>
                    <a:lstStyle/>
                    <a:p>
                      <a:pPr algn="ctr"/>
                      <a:r>
                        <a:rPr lang="en-US" sz="1400" b="1" i="1" dirty="0"/>
                        <a:t>35</a:t>
                      </a:r>
                    </a:p>
                  </a:txBody>
                  <a:tcPr anchor="ctr">
                    <a:solidFill>
                      <a:schemeClr val="bg1">
                        <a:lumMod val="95000"/>
                      </a:schemeClr>
                    </a:solidFill>
                  </a:tcPr>
                </a:tc>
                <a:tc>
                  <a:txBody>
                    <a:bodyPr/>
                    <a:lstStyle/>
                    <a:p>
                      <a:pPr algn="ctr"/>
                      <a:r>
                        <a:rPr lang="en-US" sz="1400" b="1" i="1" dirty="0"/>
                        <a:t>4,462*</a:t>
                      </a:r>
                    </a:p>
                  </a:txBody>
                  <a:tcPr anchor="ctr">
                    <a:solidFill>
                      <a:schemeClr val="bg1">
                        <a:lumMod val="95000"/>
                      </a:schemeClr>
                    </a:solidFill>
                  </a:tcPr>
                </a:tc>
                <a:tc>
                  <a:txBody>
                    <a:bodyPr/>
                    <a:lstStyle/>
                    <a:p>
                      <a:pPr algn="ctr"/>
                      <a:r>
                        <a:rPr lang="en-US" sz="1400" b="0" i="1" dirty="0"/>
                        <a:t>4,580*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A7A48378-9796-5957-0C25-ACE882DC465B}"/>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359534326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C4E70-7189-15B3-9B05-73FD54F350A4}"/>
              </a:ext>
            </a:extLst>
          </p:cNvPr>
          <p:cNvSpPr>
            <a:spLocks noGrp="1"/>
          </p:cNvSpPr>
          <p:nvPr>
            <p:ph idx="1"/>
          </p:nvPr>
        </p:nvSpPr>
        <p:spPr>
          <a:xfrm>
            <a:off x="533400" y="1143000"/>
            <a:ext cx="8001000" cy="4525963"/>
          </a:xfrm>
        </p:spPr>
        <p:txBody>
          <a:bodyPr/>
          <a:lstStyle/>
          <a:p>
            <a:r>
              <a:rPr lang="en-US" b="1" dirty="0"/>
              <a:t>New Five-Year Strategic Plan</a:t>
            </a:r>
          </a:p>
          <a:p>
            <a:pPr lvl="1">
              <a:spcBef>
                <a:spcPts val="600"/>
              </a:spcBef>
            </a:pPr>
            <a:r>
              <a:rPr lang="en-US" i="1" dirty="0"/>
              <a:t>SEP Team Leaders and OSH Management Meeting.</a:t>
            </a:r>
          </a:p>
          <a:p>
            <a:pPr lvl="1">
              <a:spcBef>
                <a:spcPts val="1200"/>
              </a:spcBef>
            </a:pPr>
            <a:r>
              <a:rPr lang="en-US" i="1" dirty="0"/>
              <a:t>Reviewed National and North Carolina DART Rates.</a:t>
            </a:r>
          </a:p>
          <a:p>
            <a:endParaRPr lang="en-US" dirty="0"/>
          </a:p>
          <a:p>
            <a:r>
              <a:rPr lang="en-US" b="1" dirty="0"/>
              <a:t>Changes to Special Emphasis Programs</a:t>
            </a:r>
          </a:p>
          <a:p>
            <a:pPr lvl="1">
              <a:spcBef>
                <a:spcPts val="600"/>
              </a:spcBef>
            </a:pPr>
            <a:r>
              <a:rPr lang="en-US" i="1" dirty="0"/>
              <a:t>Removing Asbestos from Health Hazards; SEP Committee Discussing New Health Hazard Addition </a:t>
            </a:r>
            <a:r>
              <a:rPr lang="en-US" sz="2000" i="1" dirty="0"/>
              <a:t>(Beryllium).</a:t>
            </a:r>
          </a:p>
          <a:p>
            <a:pPr lvl="1">
              <a:spcBef>
                <a:spcPts val="1200"/>
              </a:spcBef>
            </a:pPr>
            <a:r>
              <a:rPr lang="en-US" i="1" dirty="0"/>
              <a:t>Expanding Grocery and Related Product Merchant  Wholesalers SEP to Include Warehousing and Storage.*</a:t>
            </a:r>
          </a:p>
          <a:p>
            <a:endParaRPr lang="en-US" dirty="0"/>
          </a:p>
        </p:txBody>
      </p:sp>
      <p:sp>
        <p:nvSpPr>
          <p:cNvPr id="4" name="Text Box 3">
            <a:extLst>
              <a:ext uri="{FF2B5EF4-FFF2-40B4-BE49-F238E27FC236}">
                <a16:creationId xmlns:a16="http://schemas.microsoft.com/office/drawing/2014/main" id="{6C7CB77A-12A3-85AF-236C-81965928F57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Management Plan</a:t>
            </a:r>
          </a:p>
          <a:p>
            <a:pPr eaLnBrk="0" hangingPunct="0"/>
            <a:r>
              <a:rPr lang="en-US" sz="2400" i="1" dirty="0">
                <a:solidFill>
                  <a:schemeClr val="bg2"/>
                </a:solidFill>
              </a:rPr>
              <a:t>FFY 2024 - 2028</a:t>
            </a:r>
            <a:endParaRPr lang="en-US" sz="2400" b="1" i="1" dirty="0">
              <a:solidFill>
                <a:schemeClr val="bg2"/>
              </a:solidFill>
            </a:endParaRPr>
          </a:p>
        </p:txBody>
      </p:sp>
      <p:sp>
        <p:nvSpPr>
          <p:cNvPr id="2" name="TextBox 1">
            <a:extLst>
              <a:ext uri="{FF2B5EF4-FFF2-40B4-BE49-F238E27FC236}">
                <a16:creationId xmlns:a16="http://schemas.microsoft.com/office/drawing/2014/main" id="{4F04FFE3-92E7-BCD0-3E1D-FB6A67C0431D}"/>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
        <p:nvSpPr>
          <p:cNvPr id="6" name="TextBox 5">
            <a:extLst>
              <a:ext uri="{FF2B5EF4-FFF2-40B4-BE49-F238E27FC236}">
                <a16:creationId xmlns:a16="http://schemas.microsoft.com/office/drawing/2014/main" id="{04BD8940-7432-936B-ECA8-66AFB9CB4A97}"/>
              </a:ext>
            </a:extLst>
          </p:cNvPr>
          <p:cNvSpPr txBox="1"/>
          <p:nvPr/>
        </p:nvSpPr>
        <p:spPr>
          <a:xfrm>
            <a:off x="655587" y="5707063"/>
            <a:ext cx="5349798" cy="369332"/>
          </a:xfrm>
          <a:prstGeom prst="rect">
            <a:avLst/>
          </a:prstGeom>
          <a:noFill/>
        </p:spPr>
        <p:txBody>
          <a:bodyPr wrap="none" rtlCol="0">
            <a:spAutoFit/>
          </a:bodyPr>
          <a:lstStyle/>
          <a:p>
            <a:r>
              <a:rPr lang="en-US" dirty="0"/>
              <a:t>*</a:t>
            </a:r>
            <a:r>
              <a:rPr lang="en-US" sz="1200" i="1" dirty="0"/>
              <a:t>CPL 03-00-026 – NEP on Warehousing and Distribution Center Operations</a:t>
            </a:r>
          </a:p>
        </p:txBody>
      </p:sp>
    </p:spTree>
    <p:extLst>
      <p:ext uri="{BB962C8B-B14F-4D97-AF65-F5344CB8AC3E}">
        <p14:creationId xmlns:p14="http://schemas.microsoft.com/office/powerpoint/2010/main" val="420113333"/>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3721907525"/>
              </p:ext>
            </p:extLst>
          </p:nvPr>
        </p:nvGraphicFramePr>
        <p:xfrm>
          <a:off x="609600" y="1171966"/>
          <a:ext cx="7924801" cy="4830912"/>
        </p:xfrm>
        <a:graphic>
          <a:graphicData uri="http://schemas.openxmlformats.org/drawingml/2006/table">
            <a:tbl>
              <a:tblPr firstRow="1" bandRow="1">
                <a:tableStyleId>{073A0DAA-6AF3-43AB-8588-CEC1D06C72B9}</a:tableStyleId>
              </a:tblPr>
              <a:tblGrid>
                <a:gridCol w="6226629">
                  <a:extLst>
                    <a:ext uri="{9D8B030D-6E8A-4147-A177-3AD203B41FA5}">
                      <a16:colId xmlns:a16="http://schemas.microsoft.com/office/drawing/2014/main" val="20000"/>
                    </a:ext>
                  </a:extLst>
                </a:gridCol>
                <a:gridCol w="657030">
                  <a:extLst>
                    <a:ext uri="{9D8B030D-6E8A-4147-A177-3AD203B41FA5}">
                      <a16:colId xmlns:a16="http://schemas.microsoft.com/office/drawing/2014/main" val="20002"/>
                    </a:ext>
                  </a:extLst>
                </a:gridCol>
                <a:gridCol w="1041142">
                  <a:extLst>
                    <a:ext uri="{9D8B030D-6E8A-4147-A177-3AD203B41FA5}">
                      <a16:colId xmlns:a16="http://schemas.microsoft.com/office/drawing/2014/main" val="20003"/>
                    </a:ext>
                  </a:extLst>
                </a:gridCol>
              </a:tblGrid>
              <a:tr h="376080">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400" b="1" i="0"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3220">
                <a:tc>
                  <a:txBody>
                    <a:bodyPr/>
                    <a:lstStyle/>
                    <a:p>
                      <a:pPr algn="r"/>
                      <a:r>
                        <a:rPr lang="en-US" sz="1400" b="0" i="1" dirty="0"/>
                        <a:t>General Industry</a:t>
                      </a:r>
                      <a:r>
                        <a:rPr lang="en-US" sz="1400" i="1" dirty="0"/>
                        <a:t>—</a:t>
                      </a:r>
                      <a:r>
                        <a:rPr lang="en-US" sz="1400" b="0" i="1" dirty="0"/>
                        <a:t>10-Hour Course</a:t>
                      </a:r>
                    </a:p>
                  </a:txBody>
                  <a:tcPr anchor="ctr">
                    <a:solidFill>
                      <a:schemeClr val="bg1">
                        <a:lumMod val="95000"/>
                      </a:schemeClr>
                    </a:solidFill>
                  </a:tcPr>
                </a:tc>
                <a:tc>
                  <a:txBody>
                    <a:bodyPr/>
                    <a:lstStyle/>
                    <a:p>
                      <a:pPr algn="ctr"/>
                      <a:r>
                        <a:rPr lang="en-US" sz="1400" b="1" i="1" dirty="0">
                          <a:latin typeface="+mj-lt"/>
                        </a:rPr>
                        <a:t>6</a:t>
                      </a:r>
                    </a:p>
                  </a:txBody>
                  <a:tcPr anchor="ctr">
                    <a:solidFill>
                      <a:schemeClr val="bg1">
                        <a:lumMod val="95000"/>
                      </a:schemeClr>
                    </a:solidFill>
                  </a:tcPr>
                </a:tc>
                <a:tc>
                  <a:txBody>
                    <a:bodyPr/>
                    <a:lstStyle/>
                    <a:p>
                      <a:pPr algn="ctr"/>
                      <a:r>
                        <a:rPr lang="en-US" sz="1400" i="0" dirty="0">
                          <a:latin typeface="+mj-lt"/>
                        </a:rPr>
                        <a:t>4</a:t>
                      </a:r>
                    </a:p>
                  </a:txBody>
                  <a:tcPr anchor="ctr">
                    <a:solidFill>
                      <a:schemeClr val="bg1">
                        <a:lumMod val="95000"/>
                      </a:schemeClr>
                    </a:solidFill>
                  </a:tcPr>
                </a:tc>
                <a:extLst>
                  <a:ext uri="{0D108BD9-81ED-4DB2-BD59-A6C34878D82A}">
                    <a16:rowId xmlns:a16="http://schemas.microsoft.com/office/drawing/2014/main" val="10001"/>
                  </a:ext>
                </a:extLst>
              </a:tr>
              <a:tr h="293220">
                <a:tc>
                  <a:txBody>
                    <a:bodyPr/>
                    <a:lstStyle/>
                    <a:p>
                      <a:pPr algn="r"/>
                      <a:r>
                        <a:rPr lang="en-US" sz="1400" b="0" i="1" dirty="0"/>
                        <a:t>General Industry</a:t>
                      </a:r>
                      <a:r>
                        <a:rPr lang="en-US" sz="1400" i="1" dirty="0"/>
                        <a:t>—</a:t>
                      </a:r>
                      <a:r>
                        <a:rPr lang="en-US" sz="1400" b="0" i="1" dirty="0"/>
                        <a:t>30-Hour Course</a:t>
                      </a:r>
                    </a:p>
                  </a:txBody>
                  <a:tcPr anchor="ctr">
                    <a:solidFill>
                      <a:schemeClr val="bg1">
                        <a:lumMod val="85000"/>
                      </a:schemeClr>
                    </a:solidFill>
                  </a:tcPr>
                </a:tc>
                <a:tc>
                  <a:txBody>
                    <a:bodyPr/>
                    <a:lstStyle/>
                    <a:p>
                      <a:pPr algn="ctr"/>
                      <a:r>
                        <a:rPr lang="en-US" sz="1400" b="1" i="1" dirty="0">
                          <a:latin typeface="+mj-lt"/>
                        </a:rPr>
                        <a:t>2</a:t>
                      </a:r>
                    </a:p>
                  </a:txBody>
                  <a:tcPr anchor="ctr">
                    <a:solidFill>
                      <a:schemeClr val="bg1">
                        <a:lumMod val="85000"/>
                      </a:schemeClr>
                    </a:solidFill>
                  </a:tcPr>
                </a:tc>
                <a:tc>
                  <a:txBody>
                    <a:bodyPr/>
                    <a:lstStyle/>
                    <a:p>
                      <a:pPr algn="ctr"/>
                      <a:r>
                        <a:rPr lang="en-US" sz="1400" i="0" dirty="0">
                          <a:latin typeface="+mj-lt"/>
                        </a:rPr>
                        <a:t>1</a:t>
                      </a:r>
                    </a:p>
                  </a:txBody>
                  <a:tcPr anchor="ctr">
                    <a:solidFill>
                      <a:schemeClr val="bg1">
                        <a:lumMod val="85000"/>
                      </a:schemeClr>
                    </a:solidFill>
                  </a:tcPr>
                </a:tc>
                <a:extLst>
                  <a:ext uri="{0D108BD9-81ED-4DB2-BD59-A6C34878D82A}">
                    <a16:rowId xmlns:a16="http://schemas.microsoft.com/office/drawing/2014/main" val="10002"/>
                  </a:ext>
                </a:extLst>
              </a:tr>
              <a:tr h="498475">
                <a:tc>
                  <a:txBody>
                    <a:bodyPr/>
                    <a:lstStyle/>
                    <a:p>
                      <a:pPr algn="r"/>
                      <a:r>
                        <a:rPr lang="en-US" sz="1400" b="0" i="1" dirty="0"/>
                        <a:t>NC #500/502</a:t>
                      </a:r>
                      <a:r>
                        <a:rPr lang="en-US" sz="1400" i="1" dirty="0"/>
                        <a:t>—</a:t>
                      </a:r>
                      <a:r>
                        <a:rPr lang="en-US" sz="1400" b="0" i="1" dirty="0"/>
                        <a:t>Construction Train-the-Trainer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NC</a:t>
                      </a:r>
                      <a:r>
                        <a:rPr lang="en-US" sz="1400" b="0" i="1" baseline="0" dirty="0"/>
                        <a:t> #501/503</a:t>
                      </a:r>
                      <a:r>
                        <a:rPr lang="en-US" sz="1400" i="1" dirty="0"/>
                        <a:t>—</a:t>
                      </a:r>
                      <a:r>
                        <a:rPr lang="en-US" sz="1400" b="0" i="1" baseline="0" dirty="0"/>
                        <a:t>General Industry Train-the-Trainer Course</a:t>
                      </a:r>
                      <a:endParaRPr lang="en-US" sz="1400" b="0" i="1" dirty="0"/>
                    </a:p>
                  </a:txBody>
                  <a:tcPr anchor="ctr">
                    <a:solidFill>
                      <a:schemeClr val="bg1">
                        <a:lumMod val="95000"/>
                      </a:schemeClr>
                    </a:solidFill>
                  </a:tcPr>
                </a:tc>
                <a:tc>
                  <a:txBody>
                    <a:bodyPr/>
                    <a:lstStyle/>
                    <a:p>
                      <a:pPr algn="ctr"/>
                      <a:r>
                        <a:rPr lang="en-US" sz="1400" b="1" i="1" dirty="0">
                          <a:latin typeface="+mj-lt"/>
                        </a:rPr>
                        <a:t>1</a:t>
                      </a:r>
                    </a:p>
                  </a:txBody>
                  <a:tcPr anchor="ctr">
                    <a:solidFill>
                      <a:schemeClr val="bg1">
                        <a:lumMod val="95000"/>
                      </a:schemeClr>
                    </a:solidFill>
                  </a:tcPr>
                </a:tc>
                <a:tc>
                  <a:txBody>
                    <a:bodyPr/>
                    <a:lstStyle/>
                    <a:p>
                      <a:pPr algn="ctr"/>
                      <a:r>
                        <a:rPr lang="en-US" sz="1400" i="0" dirty="0">
                          <a:latin typeface="+mj-lt"/>
                        </a:rPr>
                        <a:t>1</a:t>
                      </a:r>
                    </a:p>
                  </a:txBody>
                  <a:tcPr anchor="ctr">
                    <a:solidFill>
                      <a:schemeClr val="bg1">
                        <a:lumMod val="95000"/>
                      </a:schemeClr>
                    </a:solidFill>
                  </a:tcPr>
                </a:tc>
                <a:extLst>
                  <a:ext uri="{0D108BD9-81ED-4DB2-BD59-A6C34878D82A}">
                    <a16:rowId xmlns:a16="http://schemas.microsoft.com/office/drawing/2014/main" val="10003"/>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10-Hour Course</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30-Hour Course </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82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Train-the-Trainer Program (Construction/General Industry)</a:t>
                      </a:r>
                      <a:r>
                        <a:rPr lang="en-US" sz="1400" i="1" dirty="0"/>
                        <a:t>—</a:t>
                      </a:r>
                      <a:r>
                        <a:rPr kumimoji="0" lang="en-US" sz="14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Train-the-Trainer Program (Construction/General Industry)</a:t>
                      </a:r>
                      <a:r>
                        <a:rPr lang="en-US" sz="1400" i="1" dirty="0"/>
                        <a:t>—Trained</a:t>
                      </a:r>
                      <a:r>
                        <a:rPr kumimoji="0" lang="en-US" sz="14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260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3" name="TextBox 2">
            <a:extLst>
              <a:ext uri="{FF2B5EF4-FFF2-40B4-BE49-F238E27FC236}">
                <a16:creationId xmlns:a16="http://schemas.microsoft.com/office/drawing/2014/main" id="{075EB0D5-66D2-D5FE-8EFA-CFC47A470468}"/>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50505198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858000" y="44958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5943600" y="4495800"/>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4149683" y="4495801"/>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3204633"/>
            <a:ext cx="1762901" cy="2350534"/>
          </a:xfrm>
          <a:prstGeom prst="rect">
            <a:avLst/>
          </a:prstGeom>
        </p:spPr>
      </p:pic>
      <p:pic>
        <p:nvPicPr>
          <p:cNvPr id="15" name="Picture 14" descr="C:\Users\wllagoe.EADS\Pictures\Construction\IMG_1163.JPG">
            <a:extLst>
              <a:ext uri="{FF2B5EF4-FFF2-40B4-BE49-F238E27FC236}">
                <a16:creationId xmlns:a16="http://schemas.microsoft.com/office/drawing/2014/main" id="{59F34FCC-3681-495D-A6B1-76BEAC9EECAF}"/>
              </a:ext>
            </a:extLst>
          </p:cNvPr>
          <p:cNvPicPr/>
          <p:nvPr/>
        </p:nvPicPr>
        <p:blipFill>
          <a:blip r:embed="rId8" cstate="print"/>
          <a:srcRect l="18429" t="24573" r="35898" b="22008"/>
          <a:stretch>
            <a:fillRect/>
          </a:stretch>
        </p:blipFill>
        <p:spPr bwMode="auto">
          <a:xfrm>
            <a:off x="1406481" y="4495800"/>
            <a:ext cx="1336719" cy="879638"/>
          </a:xfrm>
          <a:prstGeom prst="rect">
            <a:avLst/>
          </a:prstGeom>
          <a:noFill/>
          <a:ln w="9525">
            <a:noFill/>
            <a:miter lim="800000"/>
            <a:headEnd/>
            <a:tailEnd/>
          </a:ln>
        </p:spPr>
      </p:pic>
      <p:graphicFrame>
        <p:nvGraphicFramePr>
          <p:cNvPr id="26" name="Table 25">
            <a:extLst>
              <a:ext uri="{FF2B5EF4-FFF2-40B4-BE49-F238E27FC236}">
                <a16:creationId xmlns:a16="http://schemas.microsoft.com/office/drawing/2014/main" id="{CFEE63DB-11B8-4EEC-9071-716A3F6210B8}"/>
              </a:ext>
            </a:extLst>
          </p:cNvPr>
          <p:cNvGraphicFramePr>
            <a:graphicFrameLocks noGrp="1"/>
          </p:cNvGraphicFramePr>
          <p:nvPr>
            <p:extLst>
              <p:ext uri="{D42A27DB-BD31-4B8C-83A1-F6EECF244321}">
                <p14:modId xmlns:p14="http://schemas.microsoft.com/office/powerpoint/2010/main" val="3669757077"/>
              </p:ext>
            </p:extLst>
          </p:nvPr>
        </p:nvGraphicFramePr>
        <p:xfrm>
          <a:off x="609603" y="5181600"/>
          <a:ext cx="7924792" cy="701040"/>
        </p:xfrm>
        <a:graphic>
          <a:graphicData uri="http://schemas.openxmlformats.org/drawingml/2006/table">
            <a:tbl>
              <a:tblPr firstRow="1" bandRow="1">
                <a:tableStyleId>{00A15C55-8517-42AA-B614-E9B94910E393}</a:tableStyleId>
              </a:tblPr>
              <a:tblGrid>
                <a:gridCol w="2112635">
                  <a:extLst>
                    <a:ext uri="{9D8B030D-6E8A-4147-A177-3AD203B41FA5}">
                      <a16:colId xmlns:a16="http://schemas.microsoft.com/office/drawing/2014/main" val="20000"/>
                    </a:ext>
                  </a:extLst>
                </a:gridCol>
                <a:gridCol w="880453">
                  <a:extLst>
                    <a:ext uri="{9D8B030D-6E8A-4147-A177-3AD203B41FA5}">
                      <a16:colId xmlns:a16="http://schemas.microsoft.com/office/drawing/2014/main" val="20001"/>
                    </a:ext>
                  </a:extLst>
                </a:gridCol>
                <a:gridCol w="3864276">
                  <a:extLst>
                    <a:ext uri="{9D8B030D-6E8A-4147-A177-3AD203B41FA5}">
                      <a16:colId xmlns:a16="http://schemas.microsoft.com/office/drawing/2014/main" val="20002"/>
                    </a:ext>
                  </a:extLst>
                </a:gridCol>
                <a:gridCol w="1067428">
                  <a:extLst>
                    <a:ext uri="{9D8B030D-6E8A-4147-A177-3AD203B41FA5}">
                      <a16:colId xmlns:a16="http://schemas.microsoft.com/office/drawing/2014/main" val="20004"/>
                    </a:ext>
                  </a:extLst>
                </a:gridCol>
              </a:tblGrid>
              <a:tr h="335280">
                <a:tc>
                  <a:txBody>
                    <a:bodyPr/>
                    <a:lstStyle/>
                    <a:p>
                      <a:pPr algn="r"/>
                      <a:r>
                        <a:rPr lang="en-US" sz="1800" b="1" i="0" dirty="0">
                          <a:solidFill>
                            <a:schemeClr val="tx1"/>
                          </a:solidFill>
                        </a:rPr>
                        <a:t>FFY 2022</a:t>
                      </a:r>
                      <a:endParaRPr lang="en-US" sz="1800" b="0" i="0" dirty="0">
                        <a:solidFill>
                          <a:schemeClr val="tx1"/>
                        </a:solidFill>
                      </a:endParaRPr>
                    </a:p>
                  </a:txBody>
                  <a:tcPr anchor="ctr">
                    <a:solidFill>
                      <a:schemeClr val="bg1">
                        <a:lumMod val="75000"/>
                      </a:schemeClr>
                    </a:solidFill>
                  </a:tcPr>
                </a:tc>
                <a:tc>
                  <a:txBody>
                    <a:bodyPr/>
                    <a:lstStyle/>
                    <a:p>
                      <a:pPr algn="ctr"/>
                      <a:r>
                        <a:rPr lang="en-US" sz="1600" b="1" i="0" u="none" dirty="0">
                          <a:solidFill>
                            <a:schemeClr val="tx1"/>
                          </a:solidFill>
                        </a:rPr>
                        <a:t>Total</a:t>
                      </a:r>
                      <a:endParaRPr lang="en-US" sz="1600" b="0" i="0" dirty="0">
                        <a:solidFill>
                          <a:schemeClr val="tx1"/>
                        </a:solidFill>
                      </a:endParaRPr>
                    </a:p>
                  </a:txBody>
                  <a:tcPr anchor="ctr">
                    <a:solidFill>
                      <a:schemeClr val="bg1">
                        <a:lumMod val="75000"/>
                      </a:schemeClr>
                    </a:solidFill>
                  </a:tcPr>
                </a:tc>
                <a:tc>
                  <a:txBody>
                    <a:bodyPr/>
                    <a:lstStyle/>
                    <a:p>
                      <a:pPr algn="r"/>
                      <a:r>
                        <a:rPr lang="en-US" sz="1800" b="1" i="0" u="none" dirty="0">
                          <a:solidFill>
                            <a:schemeClr val="tx1"/>
                          </a:solidFill>
                        </a:rPr>
                        <a:t>FFY 2023</a:t>
                      </a:r>
                      <a:endParaRPr lang="en-US" sz="1800" b="0" i="0" u="none" dirty="0">
                        <a:solidFill>
                          <a:schemeClr val="tx1"/>
                        </a:solidFill>
                      </a:endParaRPr>
                    </a:p>
                  </a:txBody>
                  <a:tcPr anchor="ctr">
                    <a:solidFill>
                      <a:schemeClr val="bg1">
                        <a:lumMod val="75000"/>
                      </a:schemeClr>
                    </a:solidFill>
                  </a:tcPr>
                </a:tc>
                <a:tc>
                  <a:txBody>
                    <a:bodyPr/>
                    <a:lstStyle/>
                    <a:p>
                      <a:pPr algn="ctr"/>
                      <a:r>
                        <a:rPr lang="en-US" sz="1600" b="1" i="0"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28600">
                <a:tc>
                  <a:txBody>
                    <a:bodyPr/>
                    <a:lstStyle/>
                    <a:p>
                      <a:pPr algn="r"/>
                      <a:r>
                        <a:rPr lang="en-US" sz="1600" b="0" i="1" baseline="0" dirty="0">
                          <a:solidFill>
                            <a:schemeClr val="tx1"/>
                          </a:solidFill>
                        </a:rPr>
                        <a:t>Fatalities</a:t>
                      </a:r>
                      <a:endParaRPr lang="en-US" sz="1600" b="0" i="1" dirty="0">
                        <a:solidFill>
                          <a:schemeClr val="tx1"/>
                        </a:solidFill>
                      </a:endParaRPr>
                    </a:p>
                  </a:txBody>
                  <a:tcPr>
                    <a:solidFill>
                      <a:schemeClr val="bg1">
                        <a:lumMod val="85000"/>
                      </a:schemeClr>
                    </a:solidFill>
                  </a:tcPr>
                </a:tc>
                <a:tc>
                  <a:txBody>
                    <a:bodyPr/>
                    <a:lstStyle/>
                    <a:p>
                      <a:pPr algn="ctr"/>
                      <a:r>
                        <a:rPr lang="en-US" sz="1600" b="0" i="1" dirty="0">
                          <a:solidFill>
                            <a:schemeClr val="tx1"/>
                          </a:solidFill>
                        </a:rPr>
                        <a:t>68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i="1" baseline="0" dirty="0">
                          <a:solidFill>
                            <a:schemeClr val="tx1"/>
                          </a:solidFill>
                        </a:rPr>
                        <a:t>Fatalities</a:t>
                      </a:r>
                      <a:endParaRPr lang="en-US" sz="1600" b="0" i="1" dirty="0">
                        <a:solidFill>
                          <a:schemeClr val="tx1"/>
                        </a:solidFill>
                      </a:endParaRPr>
                    </a:p>
                  </a:txBody>
                  <a:tcPr>
                    <a:solidFill>
                      <a:schemeClr val="bg1">
                        <a:lumMod val="85000"/>
                      </a:schemeClr>
                    </a:solidFill>
                  </a:tcPr>
                </a:tc>
                <a:tc>
                  <a:txBody>
                    <a:bodyPr/>
                    <a:lstStyle/>
                    <a:p>
                      <a:pPr algn="ctr"/>
                      <a:r>
                        <a:rPr lang="en-US" sz="1600" b="1" i="1" u="none" dirty="0">
                          <a:solidFill>
                            <a:schemeClr val="tx1"/>
                          </a:solidFill>
                        </a:rPr>
                        <a:t>71</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7" name="Content Placeholder 4">
            <a:extLst>
              <a:ext uri="{FF2B5EF4-FFF2-40B4-BE49-F238E27FC236}">
                <a16:creationId xmlns:a16="http://schemas.microsoft.com/office/drawing/2014/main" id="{AAD3E768-7072-47CB-9788-28C3F0D4C743}"/>
              </a:ext>
            </a:extLst>
          </p:cNvPr>
          <p:cNvGraphicFramePr>
            <a:graphicFrameLocks/>
          </p:cNvGraphicFramePr>
          <p:nvPr>
            <p:extLst>
              <p:ext uri="{D42A27DB-BD31-4B8C-83A1-F6EECF244321}">
                <p14:modId xmlns:p14="http://schemas.microsoft.com/office/powerpoint/2010/main" val="1019728516"/>
              </p:ext>
            </p:extLst>
          </p:nvPr>
        </p:nvGraphicFramePr>
        <p:xfrm>
          <a:off x="609599" y="1143001"/>
          <a:ext cx="7924795" cy="3360793"/>
        </p:xfrm>
        <a:graphic>
          <a:graphicData uri="http://schemas.openxmlformats.org/drawingml/2006/table">
            <a:tbl>
              <a:tblPr firstRow="1" bandRow="1">
                <a:tableStyleId>{00A15C55-8517-42AA-B614-E9B94910E393}</a:tableStyleId>
              </a:tblPr>
              <a:tblGrid>
                <a:gridCol w="3219450">
                  <a:extLst>
                    <a:ext uri="{9D8B030D-6E8A-4147-A177-3AD203B41FA5}">
                      <a16:colId xmlns:a16="http://schemas.microsoft.com/office/drawing/2014/main" val="20000"/>
                    </a:ext>
                  </a:extLst>
                </a:gridCol>
                <a:gridCol w="990601">
                  <a:extLst>
                    <a:ext uri="{9D8B030D-6E8A-4147-A177-3AD203B41FA5}">
                      <a16:colId xmlns:a16="http://schemas.microsoft.com/office/drawing/2014/main" val="20002"/>
                    </a:ext>
                  </a:extLst>
                </a:gridCol>
                <a:gridCol w="2724150">
                  <a:extLst>
                    <a:ext uri="{9D8B030D-6E8A-4147-A177-3AD203B41FA5}">
                      <a16:colId xmlns:a16="http://schemas.microsoft.com/office/drawing/2014/main" val="20003"/>
                    </a:ext>
                  </a:extLst>
                </a:gridCol>
                <a:gridCol w="990594">
                  <a:extLst>
                    <a:ext uri="{9D8B030D-6E8A-4147-A177-3AD203B41FA5}">
                      <a16:colId xmlns:a16="http://schemas.microsoft.com/office/drawing/2014/main" val="20005"/>
                    </a:ext>
                  </a:extLst>
                </a:gridCol>
              </a:tblGrid>
              <a:tr h="384256">
                <a:tc>
                  <a:txBody>
                    <a:bodyPr/>
                    <a:lstStyle/>
                    <a:p>
                      <a:pPr algn="ctr"/>
                      <a:r>
                        <a:rPr lang="en-US" sz="1800" b="1" baseline="0" dirty="0">
                          <a:solidFill>
                            <a:schemeClr val="tx1"/>
                          </a:solidFill>
                        </a:rPr>
                        <a:t>FATALITY TYPE</a:t>
                      </a:r>
                      <a:endParaRPr lang="en-US" sz="18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Total</a:t>
                      </a:r>
                    </a:p>
                  </a:txBody>
                  <a:tcPr anchor="ctr">
                    <a:solidFill>
                      <a:schemeClr val="bg1">
                        <a:lumMod val="75000"/>
                      </a:schemeClr>
                    </a:solidFill>
                  </a:tcPr>
                </a:tc>
                <a:tc>
                  <a:txBody>
                    <a:bodyPr/>
                    <a:lstStyle/>
                    <a:p>
                      <a:pPr algn="ctr"/>
                      <a:r>
                        <a:rPr lang="en-US" sz="1800" b="1" i="0" baseline="0" dirty="0">
                          <a:solidFill>
                            <a:schemeClr val="tx1"/>
                          </a:solidFill>
                        </a:rPr>
                        <a:t>FATALITY TYPE</a:t>
                      </a:r>
                      <a:endParaRPr lang="en-US" sz="1800" b="1" i="0"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321029">
                <a:tc>
                  <a:txBody>
                    <a:bodyPr/>
                    <a:lstStyle/>
                    <a:p>
                      <a:pPr algn="r"/>
                      <a:r>
                        <a:rPr lang="en-US" sz="1600" b="0" i="1" dirty="0"/>
                        <a:t>Struck By</a:t>
                      </a:r>
                    </a:p>
                  </a:txBody>
                  <a:tcPr anchor="ctr">
                    <a:solidFill>
                      <a:schemeClr val="bg1">
                        <a:lumMod val="95000"/>
                      </a:schemeClr>
                    </a:solidFill>
                  </a:tcPr>
                </a:tc>
                <a:tc>
                  <a:txBody>
                    <a:bodyPr/>
                    <a:lstStyle/>
                    <a:p>
                      <a:pPr algn="ctr"/>
                      <a:r>
                        <a:rPr lang="en-US" sz="1600" b="1" i="1" u="none" dirty="0"/>
                        <a:t>17</a:t>
                      </a:r>
                    </a:p>
                  </a:txBody>
                  <a:tcPr anchor="ctr">
                    <a:solidFill>
                      <a:schemeClr val="bg1">
                        <a:lumMod val="95000"/>
                      </a:schemeClr>
                    </a:solidFill>
                  </a:tcPr>
                </a:tc>
                <a:tc>
                  <a:txBody>
                    <a:bodyPr/>
                    <a:lstStyle/>
                    <a:p>
                      <a:pPr algn="r"/>
                      <a:r>
                        <a:rPr lang="en-US" sz="16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extLst>
                  <a:ext uri="{0D108BD9-81ED-4DB2-BD59-A6C34878D82A}">
                    <a16:rowId xmlns:a16="http://schemas.microsoft.com/office/drawing/2014/main" val="10001"/>
                  </a:ext>
                </a:extLst>
              </a:tr>
              <a:tr h="358639">
                <a:tc>
                  <a:txBody>
                    <a:bodyPr/>
                    <a:lstStyle/>
                    <a:p>
                      <a:pPr algn="r"/>
                      <a:r>
                        <a:rPr lang="en-US" sz="1600" b="0" i="1" dirty="0"/>
                        <a:t>Caught In/Between</a:t>
                      </a:r>
                    </a:p>
                  </a:txBody>
                  <a:tcPr anchor="ctr">
                    <a:solidFill>
                      <a:schemeClr val="bg1">
                        <a:lumMod val="85000"/>
                      </a:schemeClr>
                    </a:solidFill>
                  </a:tcPr>
                </a:tc>
                <a:tc>
                  <a:txBody>
                    <a:bodyPr/>
                    <a:lstStyle/>
                    <a:p>
                      <a:pPr algn="ctr"/>
                      <a:r>
                        <a:rPr lang="en-US" sz="1600" b="1" i="1" u="none" dirty="0"/>
                        <a:t>10</a:t>
                      </a:r>
                    </a:p>
                  </a:txBody>
                  <a:tcPr anchor="ctr">
                    <a:solidFill>
                      <a:schemeClr val="bg1">
                        <a:lumMod val="85000"/>
                      </a:schemeClr>
                    </a:solidFill>
                  </a:tcPr>
                </a:tc>
                <a:tc>
                  <a:txBody>
                    <a:bodyPr/>
                    <a:lstStyle/>
                    <a:p>
                      <a:pPr algn="r"/>
                      <a:r>
                        <a:rPr lang="en-US" sz="16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58639">
                <a:tc>
                  <a:txBody>
                    <a:bodyPr/>
                    <a:lstStyle/>
                    <a:p>
                      <a:pPr algn="r"/>
                      <a:r>
                        <a:rPr lang="en-US" sz="1600" b="0" i="1" dirty="0"/>
                        <a:t>Bite/Sting/Scratch</a:t>
                      </a:r>
                    </a:p>
                  </a:txBody>
                  <a:tcPr anchor="ctr">
                    <a:solidFill>
                      <a:schemeClr val="bg1">
                        <a:lumMod val="95000"/>
                      </a:schemeClr>
                    </a:solidFill>
                  </a:tcPr>
                </a:tc>
                <a:tc>
                  <a:txBody>
                    <a:bodyPr/>
                    <a:lstStyle/>
                    <a:p>
                      <a:pPr algn="ctr"/>
                      <a:r>
                        <a:rPr lang="en-US" sz="1600" b="1" i="1" u="none" dirty="0"/>
                        <a:t>0</a:t>
                      </a:r>
                    </a:p>
                  </a:txBody>
                  <a:tcPr anchor="ctr">
                    <a:solidFill>
                      <a:schemeClr val="bg1">
                        <a:lumMod val="95000"/>
                      </a:schemeClr>
                    </a:solidFill>
                  </a:tcPr>
                </a:tc>
                <a:tc>
                  <a:txBody>
                    <a:bodyPr/>
                    <a:lstStyle/>
                    <a:p>
                      <a:pPr algn="r"/>
                      <a:r>
                        <a:rPr lang="en-US" sz="16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499534">
                <a:tc>
                  <a:txBody>
                    <a:bodyPr/>
                    <a:lstStyle/>
                    <a:p>
                      <a:pPr algn="r"/>
                      <a:r>
                        <a:rPr lang="en-US" sz="1600" b="0" i="1" dirty="0"/>
                        <a:t>Fall (Same</a:t>
                      </a:r>
                      <a:r>
                        <a:rPr lang="en-US" sz="1600" b="0" i="1" baseline="0" dirty="0"/>
                        <a:t> Level)</a:t>
                      </a:r>
                      <a:endParaRPr lang="en-US" sz="1600" b="0" i="1" dirty="0"/>
                    </a:p>
                  </a:txBody>
                  <a:tcPr anchor="ctr">
                    <a:solidFill>
                      <a:schemeClr val="bg1">
                        <a:lumMod val="85000"/>
                      </a:schemeClr>
                    </a:solidFill>
                  </a:tcPr>
                </a:tc>
                <a:tc>
                  <a:txBody>
                    <a:bodyPr/>
                    <a:lstStyle/>
                    <a:p>
                      <a:pPr algn="ctr"/>
                      <a:r>
                        <a:rPr lang="en-US" sz="1600" b="1" i="1" u="none" dirty="0"/>
                        <a:t>2</a:t>
                      </a:r>
                    </a:p>
                  </a:txBody>
                  <a:tcPr anchor="ctr">
                    <a:solidFill>
                      <a:schemeClr val="bg1">
                        <a:lumMod val="85000"/>
                      </a:schemeClr>
                    </a:solidFill>
                  </a:tcPr>
                </a:tc>
                <a:tc>
                  <a:txBody>
                    <a:bodyPr/>
                    <a:lstStyle/>
                    <a:p>
                      <a:pPr algn="r"/>
                      <a:r>
                        <a:rPr lang="en-US" sz="16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05937">
                <a:tc>
                  <a:txBody>
                    <a:bodyPr/>
                    <a:lstStyle/>
                    <a:p>
                      <a:pPr algn="r"/>
                      <a:r>
                        <a:rPr lang="en-US" sz="1600" b="0" i="1" dirty="0"/>
                        <a:t>Fall (From Elevation)</a:t>
                      </a:r>
                    </a:p>
                  </a:txBody>
                  <a:tcPr anchor="ctr">
                    <a:solidFill>
                      <a:schemeClr val="bg1">
                        <a:lumMod val="95000"/>
                      </a:schemeClr>
                    </a:solidFill>
                  </a:tcPr>
                </a:tc>
                <a:tc>
                  <a:txBody>
                    <a:bodyPr/>
                    <a:lstStyle/>
                    <a:p>
                      <a:pPr algn="ctr"/>
                      <a:r>
                        <a:rPr lang="en-US" sz="1600" b="1" i="1" u="none" dirty="0"/>
                        <a:t>19</a:t>
                      </a:r>
                    </a:p>
                  </a:txBody>
                  <a:tcPr anchor="ctr">
                    <a:solidFill>
                      <a:schemeClr val="bg1">
                        <a:lumMod val="95000"/>
                      </a:schemeClr>
                    </a:solidFill>
                  </a:tcPr>
                </a:tc>
                <a:tc>
                  <a:txBody>
                    <a:bodyPr/>
                    <a:lstStyle/>
                    <a:p>
                      <a:pPr algn="r"/>
                      <a:r>
                        <a:rPr lang="en-US" sz="16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321029">
                <a:tc>
                  <a:txBody>
                    <a:bodyPr/>
                    <a:lstStyle/>
                    <a:p>
                      <a:pPr algn="r"/>
                      <a:r>
                        <a:rPr lang="en-US" sz="1600" b="0" i="1" dirty="0"/>
                        <a:t>Struck Against</a:t>
                      </a:r>
                    </a:p>
                  </a:txBody>
                  <a:tcPr anchor="ctr">
                    <a:solidFill>
                      <a:schemeClr val="bg1">
                        <a:lumMod val="85000"/>
                      </a:schemeClr>
                    </a:solidFill>
                  </a:tcPr>
                </a:tc>
                <a:tc>
                  <a:txBody>
                    <a:bodyPr/>
                    <a:lstStyle/>
                    <a:p>
                      <a:pPr algn="ctr"/>
                      <a:r>
                        <a:rPr lang="en-US" sz="1600" b="1" i="1" u="none" dirty="0"/>
                        <a:t>0</a:t>
                      </a:r>
                    </a:p>
                  </a:txBody>
                  <a:tcPr anchor="ctr">
                    <a:solidFill>
                      <a:schemeClr val="bg1">
                        <a:lumMod val="85000"/>
                      </a:schemeClr>
                    </a:solidFill>
                  </a:tcPr>
                </a:tc>
                <a:tc>
                  <a:txBody>
                    <a:bodyPr/>
                    <a:lstStyle/>
                    <a:p>
                      <a:pPr algn="r"/>
                      <a:r>
                        <a:rPr lang="en-US" sz="16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85000"/>
                      </a:schemeClr>
                    </a:solidFill>
                  </a:tcPr>
                </a:tc>
                <a:extLst>
                  <a:ext uri="{0D108BD9-81ED-4DB2-BD59-A6C34878D82A}">
                    <a16:rowId xmlns:a16="http://schemas.microsoft.com/office/drawing/2014/main" val="10006"/>
                  </a:ext>
                </a:extLst>
              </a:tr>
              <a:tr h="321029">
                <a:tc>
                  <a:txBody>
                    <a:bodyPr/>
                    <a:lstStyle/>
                    <a:p>
                      <a:pPr algn="r"/>
                      <a:r>
                        <a:rPr lang="en-US" sz="1600" b="0" i="1" dirty="0"/>
                        <a:t>Rubbed/Abraded</a:t>
                      </a:r>
                    </a:p>
                  </a:txBody>
                  <a:tcPr anchor="ctr">
                    <a:solidFill>
                      <a:schemeClr val="bg1">
                        <a:lumMod val="95000"/>
                      </a:schemeClr>
                    </a:solidFill>
                  </a:tcPr>
                </a:tc>
                <a:tc>
                  <a:txBody>
                    <a:bodyPr/>
                    <a:lstStyle/>
                    <a:p>
                      <a:pPr algn="ctr"/>
                      <a:r>
                        <a:rPr lang="en-US" sz="1600" b="1" i="1" u="none" dirty="0"/>
                        <a:t>0</a:t>
                      </a:r>
                    </a:p>
                  </a:txBody>
                  <a:tcPr anchor="ctr">
                    <a:solidFill>
                      <a:schemeClr val="bg1">
                        <a:lumMod val="95000"/>
                      </a:schemeClr>
                    </a:solidFill>
                  </a:tcPr>
                </a:tc>
                <a:tc>
                  <a:txBody>
                    <a:bodyPr/>
                    <a:lstStyle/>
                    <a:p>
                      <a:pPr algn="r"/>
                      <a:r>
                        <a:rPr lang="en-US" sz="1600" b="0" i="1" u="none" dirty="0"/>
                        <a:t>Other</a:t>
                      </a:r>
                    </a:p>
                  </a:txBody>
                  <a:tcPr anchor="ctr">
                    <a:solidFill>
                      <a:schemeClr val="bg1">
                        <a:lumMod val="95000"/>
                      </a:schemeClr>
                    </a:solidFill>
                  </a:tcPr>
                </a:tc>
                <a:tc>
                  <a:txBody>
                    <a:bodyPr/>
                    <a:lstStyle/>
                    <a:p>
                      <a:pPr algn="ctr"/>
                      <a:r>
                        <a:rPr lang="en-US" sz="1600" b="1" i="1" u="none" dirty="0"/>
                        <a:t>12</a:t>
                      </a:r>
                    </a:p>
                  </a:txBody>
                  <a:tcPr anchor="ctr">
                    <a:solidFill>
                      <a:schemeClr val="bg1">
                        <a:lumMod val="95000"/>
                      </a:schemeClr>
                    </a:solidFill>
                  </a:tcPr>
                </a:tc>
                <a:extLst>
                  <a:ext uri="{0D108BD9-81ED-4DB2-BD59-A6C34878D82A}">
                    <a16:rowId xmlns:a16="http://schemas.microsoft.com/office/drawing/2014/main" val="10007"/>
                  </a:ext>
                </a:extLst>
              </a:tr>
              <a:tr h="347948">
                <a:tc>
                  <a:txBody>
                    <a:bodyPr/>
                    <a:lstStyle/>
                    <a:p>
                      <a:pPr algn="r"/>
                      <a:r>
                        <a:rPr lang="en-US" sz="1600" b="0" i="1" dirty="0"/>
                        <a:t>COVID-19</a:t>
                      </a:r>
                    </a:p>
                  </a:txBody>
                  <a:tcPr anchor="ctr">
                    <a:solidFill>
                      <a:schemeClr val="bg1">
                        <a:lumMod val="85000"/>
                      </a:schemeClr>
                    </a:solidFill>
                  </a:tcPr>
                </a:tc>
                <a:tc>
                  <a:txBody>
                    <a:bodyPr/>
                    <a:lstStyle/>
                    <a:p>
                      <a:pPr algn="ctr"/>
                      <a:r>
                        <a:rPr lang="en-US" sz="1600" b="1" i="1" u="none" dirty="0"/>
                        <a:t>0</a:t>
                      </a:r>
                    </a:p>
                  </a:txBody>
                  <a:tcPr anchor="ctr">
                    <a:solidFill>
                      <a:schemeClr val="bg1">
                        <a:lumMod val="85000"/>
                      </a:schemeClr>
                    </a:solidFill>
                  </a:tcPr>
                </a:tc>
                <a:tc>
                  <a:txBody>
                    <a:bodyPr/>
                    <a:lstStyle/>
                    <a:p>
                      <a:pPr algn="r"/>
                      <a:r>
                        <a:rPr lang="en-US" sz="1600" b="0" i="1" u="none" dirty="0"/>
                        <a:t>Criminal Activity</a:t>
                      </a:r>
                    </a:p>
                  </a:txBody>
                  <a:tcPr anchor="ctr">
                    <a:solidFill>
                      <a:schemeClr val="bg1">
                        <a:lumMod val="85000"/>
                      </a:schemeClr>
                    </a:solidFill>
                  </a:tcPr>
                </a:tc>
                <a:tc>
                  <a:txBody>
                    <a:bodyPr/>
                    <a:lstStyle/>
                    <a:p>
                      <a:pPr algn="ctr"/>
                      <a:r>
                        <a:rPr lang="en-US" sz="1600" b="1" i="1" u="none" dirty="0"/>
                        <a:t>4</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sp>
        <p:nvSpPr>
          <p:cNvPr id="6" name="TextBox 5">
            <a:extLst>
              <a:ext uri="{FF2B5EF4-FFF2-40B4-BE49-F238E27FC236}">
                <a16:creationId xmlns:a16="http://schemas.microsoft.com/office/drawing/2014/main" id="{C337A2ED-BE48-F250-12B0-79A85EB94AC8}"/>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Stand Downs/Forums</a:t>
            </a:r>
            <a:endParaRPr lang="en-US" sz="800" b="1" kern="0" dirty="0"/>
          </a:p>
          <a:p>
            <a:pPr lvl="1" eaLnBrk="1" hangingPunct="1">
              <a:spcBef>
                <a:spcPts val="1200"/>
              </a:spcBef>
              <a:spcAft>
                <a:spcPts val="600"/>
              </a:spcAft>
            </a:pPr>
            <a:r>
              <a:rPr lang="en-US" i="1" kern="0" dirty="0"/>
              <a:t>Fall Prevention Stand-Down (May 1 - 5)                </a:t>
            </a:r>
            <a:r>
              <a:rPr lang="en-US" sz="1000" i="1" kern="0" dirty="0"/>
              <a:t>(Webinars, Billboard, Special Events Page, Social Media, Labor One Events, Trained 1,709 Employees)</a:t>
            </a:r>
          </a:p>
          <a:p>
            <a:pPr lvl="1" eaLnBrk="1" hangingPunct="1">
              <a:spcBef>
                <a:spcPts val="1200"/>
              </a:spcBef>
              <a:spcAft>
                <a:spcPts val="600"/>
              </a:spcAft>
            </a:pPr>
            <a:r>
              <a:rPr lang="en-US" i="1" kern="0" dirty="0"/>
              <a:t>Heat Illness Prevention (All Summer)                    </a:t>
            </a:r>
            <a:r>
              <a:rPr lang="en-US" sz="1000" i="1" kern="0" dirty="0"/>
              <a:t>(Webinars, Billboards, Special Events Page, Social Media, Trained 105 Employees)</a:t>
            </a:r>
          </a:p>
          <a:p>
            <a:pPr lvl="1" eaLnBrk="1" hangingPunct="1">
              <a:spcBef>
                <a:spcPts val="1200"/>
              </a:spcBef>
              <a:spcAft>
                <a:spcPts val="600"/>
              </a:spcAft>
            </a:pPr>
            <a:r>
              <a:rPr lang="en-US" i="1" kern="0" dirty="0"/>
              <a:t>Trench Safety Stand-Down (June 19 - 23)              </a:t>
            </a:r>
            <a:r>
              <a:rPr lang="en-US" sz="1000" i="1" kern="0" dirty="0"/>
              <a:t>(Webinars, Governor’s Proclamation, Billboards, Special Events Page, Social Media, Trained 37 Employees)</a:t>
            </a:r>
          </a:p>
          <a:p>
            <a:pPr lvl="1" eaLnBrk="1" hangingPunct="1">
              <a:spcBef>
                <a:spcPts val="1200"/>
              </a:spcBef>
              <a:spcAft>
                <a:spcPts val="600"/>
              </a:spcAft>
            </a:pPr>
            <a:r>
              <a:rPr lang="en-US" i="1" kern="0" dirty="0"/>
              <a:t>Safe + Sound (August 7 - 13)                                 </a:t>
            </a:r>
            <a:r>
              <a:rPr lang="en-US" sz="1000" i="1" kern="0" dirty="0"/>
              <a:t>(Webinars, Governor’s Proclamation, Billboards, Special Events Page, Social Media, Trained 21 Employees)</a:t>
            </a:r>
          </a:p>
          <a:p>
            <a:pPr lvl="1" eaLnBrk="1" hangingPunct="1">
              <a:spcBef>
                <a:spcPts val="1200"/>
              </a:spcBef>
              <a:spcAft>
                <a:spcPts val="600"/>
              </a:spcAft>
            </a:pPr>
            <a:r>
              <a:rPr lang="en-US" i="1" kern="0" dirty="0"/>
              <a:t>Construction Forum (September 7)</a:t>
            </a:r>
            <a:r>
              <a:rPr lang="en-US" sz="2400" i="1" kern="0" dirty="0"/>
              <a:t>                        </a:t>
            </a:r>
            <a:r>
              <a:rPr lang="en-US" sz="1000" i="1" kern="0" dirty="0"/>
              <a:t>(Billboard, Special Events Page, Social Media and Labor One Events, Trained 78 Employees)</a:t>
            </a:r>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2" name="TextBox 1">
            <a:extLst>
              <a:ext uri="{FF2B5EF4-FFF2-40B4-BE49-F238E27FC236}">
                <a16:creationId xmlns:a16="http://schemas.microsoft.com/office/drawing/2014/main" id="{2AD8CCFF-A946-A59E-CADE-EE1B30A4829D}"/>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graphicFrame>
        <p:nvGraphicFramePr>
          <p:cNvPr id="5" name="Object 4">
            <a:extLst>
              <a:ext uri="{FF2B5EF4-FFF2-40B4-BE49-F238E27FC236}">
                <a16:creationId xmlns:a16="http://schemas.microsoft.com/office/drawing/2014/main" id="{DE64EECB-B60F-1B94-F6FA-1F996019A9CE}"/>
              </a:ext>
            </a:extLst>
          </p:cNvPr>
          <p:cNvGraphicFramePr>
            <a:graphicFrameLocks noChangeAspect="1"/>
          </p:cNvGraphicFramePr>
          <p:nvPr>
            <p:extLst>
              <p:ext uri="{D42A27DB-BD31-4B8C-83A1-F6EECF244321}">
                <p14:modId xmlns:p14="http://schemas.microsoft.com/office/powerpoint/2010/main" val="924123515"/>
              </p:ext>
            </p:extLst>
          </p:nvPr>
        </p:nvGraphicFramePr>
        <p:xfrm>
          <a:off x="7315200" y="1267712"/>
          <a:ext cx="1172456" cy="1577591"/>
        </p:xfrm>
        <a:graphic>
          <a:graphicData uri="http://schemas.openxmlformats.org/presentationml/2006/ole">
            <mc:AlternateContent xmlns:mc="http://schemas.openxmlformats.org/markup-compatibility/2006">
              <mc:Choice xmlns:v="urn:schemas-microsoft-com:vml" Requires="v">
                <p:oleObj name="Acrobat Document" r:id="rId3" imgW="5762383" imgH="9524792" progId="AcroExch.Document.DC">
                  <p:embed/>
                </p:oleObj>
              </mc:Choice>
              <mc:Fallback>
                <p:oleObj name="Acrobat Document" r:id="rId3" imgW="5762383" imgH="9524792" progId="AcroExch.Document.DC">
                  <p:embed/>
                  <p:pic>
                    <p:nvPicPr>
                      <p:cNvPr id="5" name="Object 4">
                        <a:extLst>
                          <a:ext uri="{FF2B5EF4-FFF2-40B4-BE49-F238E27FC236}">
                            <a16:creationId xmlns:a16="http://schemas.microsoft.com/office/drawing/2014/main" id="{DE64EECB-B60F-1B94-F6FA-1F996019A9CE}"/>
                          </a:ext>
                        </a:extLst>
                      </p:cNvPr>
                      <p:cNvPicPr/>
                      <p:nvPr/>
                    </p:nvPicPr>
                    <p:blipFill>
                      <a:blip r:embed="rId4"/>
                      <a:stretch>
                        <a:fillRect/>
                      </a:stretch>
                    </p:blipFill>
                    <p:spPr>
                      <a:xfrm>
                        <a:off x="7315200" y="1267712"/>
                        <a:ext cx="1172456" cy="1577591"/>
                      </a:xfrm>
                      <a:prstGeom prst="rect">
                        <a:avLst/>
                      </a:prstGeom>
                      <a:ln>
                        <a:solidFill>
                          <a:schemeClr val="bg1">
                            <a:lumMod val="75000"/>
                          </a:schemeClr>
                        </a:solidFill>
                      </a:ln>
                    </p:spPr>
                  </p:pic>
                </p:oleObj>
              </mc:Fallback>
            </mc:AlternateContent>
          </a:graphicData>
        </a:graphic>
      </p:graphicFrame>
    </p:spTree>
    <p:extLst>
      <p:ext uri="{BB962C8B-B14F-4D97-AF65-F5344CB8AC3E}">
        <p14:creationId xmlns:p14="http://schemas.microsoft.com/office/powerpoint/2010/main" val="2293141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65" y="3442575"/>
            <a:ext cx="874335" cy="655751"/>
          </a:xfrm>
          <a:prstGeom prst="rect">
            <a:avLst/>
          </a:prstGeom>
        </p:spPr>
      </p:pic>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435788"/>
            <a:ext cx="737859" cy="983812"/>
          </a:xfrm>
          <a:prstGeom prst="rect">
            <a:avLst/>
          </a:prstGeom>
        </p:spPr>
      </p:pic>
      <p:pic>
        <p:nvPicPr>
          <p:cNvPr id="8" name="Picture 7">
            <a:extLst>
              <a:ext uri="{FF2B5EF4-FFF2-40B4-BE49-F238E27FC236}">
                <a16:creationId xmlns:a16="http://schemas.microsoft.com/office/drawing/2014/main" id="{3EA84F6F-8581-4012-B2A4-3CC53CA58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442575"/>
            <a:ext cx="1007007" cy="67117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71850" y="3333751"/>
            <a:ext cx="1066800" cy="800100"/>
          </a:xfrm>
          <a:prstGeom prst="rect">
            <a:avLst/>
          </a:prstGeom>
        </p:spPr>
      </p:pic>
      <p:graphicFrame>
        <p:nvGraphicFramePr>
          <p:cNvPr id="25" name="Table 24">
            <a:extLst>
              <a:ext uri="{FF2B5EF4-FFF2-40B4-BE49-F238E27FC236}">
                <a16:creationId xmlns:a16="http://schemas.microsoft.com/office/drawing/2014/main" id="{CE8126AB-37E6-4A60-B7F0-D130CF4C2189}"/>
              </a:ext>
            </a:extLst>
          </p:cNvPr>
          <p:cNvGraphicFramePr>
            <a:graphicFrameLocks noGrp="1"/>
          </p:cNvGraphicFramePr>
          <p:nvPr>
            <p:extLst>
              <p:ext uri="{D42A27DB-BD31-4B8C-83A1-F6EECF244321}">
                <p14:modId xmlns:p14="http://schemas.microsoft.com/office/powerpoint/2010/main" val="1688158045"/>
              </p:ext>
            </p:extLst>
          </p:nvPr>
        </p:nvGraphicFramePr>
        <p:xfrm>
          <a:off x="609599" y="1130183"/>
          <a:ext cx="7914175" cy="2298817"/>
        </p:xfrm>
        <a:graphic>
          <a:graphicData uri="http://schemas.openxmlformats.org/drawingml/2006/table">
            <a:tbl>
              <a:tblPr firstRow="1" bandRow="1">
                <a:tableStyleId>{00A15C55-8517-42AA-B614-E9B94910E393}</a:tableStyleId>
              </a:tblPr>
              <a:tblGrid>
                <a:gridCol w="41148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818174">
                  <a:extLst>
                    <a:ext uri="{9D8B030D-6E8A-4147-A177-3AD203B41FA5}">
                      <a16:colId xmlns:a16="http://schemas.microsoft.com/office/drawing/2014/main" val="20004"/>
                    </a:ext>
                  </a:extLst>
                </a:gridCol>
              </a:tblGrid>
              <a:tr h="774817">
                <a:tc>
                  <a:txBody>
                    <a:bodyPr/>
                    <a:lstStyle/>
                    <a:p>
                      <a:pPr algn="ctr"/>
                      <a:r>
                        <a:rPr lang="en-US" sz="1800" b="1" dirty="0">
                          <a:solidFill>
                            <a:schemeClr val="tx1"/>
                          </a:solidFill>
                        </a:rPr>
                        <a:t>STAR SITES</a:t>
                      </a:r>
                      <a:r>
                        <a:rPr lang="en-US" sz="1500" b="1" i="1" dirty="0">
                          <a:solidFill>
                            <a:schemeClr val="tx1"/>
                          </a:solidFill>
                        </a:rPr>
                        <a:t>—</a:t>
                      </a:r>
                      <a:r>
                        <a:rPr lang="en-US" sz="1200" b="1" dirty="0">
                          <a:solidFill>
                            <a:schemeClr val="tx1"/>
                          </a:solidFill>
                        </a:rPr>
                        <a:t>New, </a:t>
                      </a:r>
                    </a:p>
                    <a:p>
                      <a:pPr algn="ct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FFY Goal</a:t>
                      </a:r>
                    </a:p>
                  </a:txBody>
                  <a:tcPr anchor="ctr">
                    <a:solidFill>
                      <a:schemeClr val="bg1">
                        <a:lumMod val="75000"/>
                      </a:schemeClr>
                    </a:solidFill>
                  </a:tcPr>
                </a:tc>
                <a:tc>
                  <a:txBody>
                    <a:bodyPr/>
                    <a:lstStyle/>
                    <a:p>
                      <a:pPr algn="ctr"/>
                      <a:r>
                        <a:rPr lang="en-US" sz="14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1" i="1" dirty="0"/>
                        <a:t>22</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0" dirty="0"/>
                        <a:t>104</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1" i="1" dirty="0"/>
                        <a:t>7</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1" i="1" dirty="0"/>
                        <a:t>1</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18</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31</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1" i="1" dirty="0"/>
                        <a:t>150</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27" name="Picture 26">
            <a:extLst>
              <a:ext uri="{FF2B5EF4-FFF2-40B4-BE49-F238E27FC236}">
                <a16:creationId xmlns:a16="http://schemas.microsoft.com/office/drawing/2014/main" id="{E04CEF98-7FF5-4825-A76F-427E18843974}"/>
              </a:ext>
            </a:extLst>
          </p:cNvPr>
          <p:cNvPicPr/>
          <p:nvPr/>
        </p:nvPicPr>
        <p:blipFill rotWithShape="1">
          <a:blip r:embed="rId7" cstate="print">
            <a:extLst>
              <a:ext uri="{28A0092B-C50C-407E-A947-70E740481C1C}">
                <a14:useLocalDpi xmlns:a14="http://schemas.microsoft.com/office/drawing/2010/main" val="0"/>
              </a:ext>
            </a:extLst>
          </a:blip>
          <a:srcRect t="31035"/>
          <a:stretch/>
        </p:blipFill>
        <p:spPr bwMode="auto">
          <a:xfrm>
            <a:off x="4851227" y="3442575"/>
            <a:ext cx="939973" cy="671173"/>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AC0B77A0-C97D-4FED-9EEC-2406DC33F1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226" y="3442574"/>
            <a:ext cx="900661" cy="675496"/>
          </a:xfrm>
          <a:prstGeom prst="rect">
            <a:avLst/>
          </a:prstGeom>
        </p:spPr>
      </p:pic>
      <p:pic>
        <p:nvPicPr>
          <p:cNvPr id="29" name="Picture 28">
            <a:extLst>
              <a:ext uri="{FF2B5EF4-FFF2-40B4-BE49-F238E27FC236}">
                <a16:creationId xmlns:a16="http://schemas.microsoft.com/office/drawing/2014/main" id="{E19D09E4-99BC-4A84-B4F4-99B0BD1772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1248" y="3435788"/>
            <a:ext cx="656152" cy="682282"/>
          </a:xfrm>
          <a:prstGeom prst="rect">
            <a:avLst/>
          </a:prstGeom>
        </p:spPr>
      </p:pic>
      <p:pic>
        <p:nvPicPr>
          <p:cNvPr id="31" name="Picture 30">
            <a:extLst>
              <a:ext uri="{FF2B5EF4-FFF2-40B4-BE49-F238E27FC236}">
                <a16:creationId xmlns:a16="http://schemas.microsoft.com/office/drawing/2014/main" id="{1569D059-DC38-4CBC-AB75-512CB9B054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3435788"/>
            <a:ext cx="800101" cy="741557"/>
          </a:xfrm>
          <a:prstGeom prst="rect">
            <a:avLst/>
          </a:prstGeom>
        </p:spPr>
      </p:pic>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45082" y="1066800"/>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11" cstate="print"/>
          <a:srcRect t="36156" r="23415"/>
          <a:stretch>
            <a:fillRect/>
          </a:stretch>
        </p:blipFill>
        <p:spPr bwMode="auto">
          <a:xfrm>
            <a:off x="6553200" y="3429000"/>
            <a:ext cx="978074" cy="655709"/>
          </a:xfrm>
          <a:prstGeom prst="rect">
            <a:avLst/>
          </a:prstGeom>
          <a:noFill/>
          <a:ln w="9525">
            <a:noFill/>
            <a:miter lim="800000"/>
            <a:headEnd/>
            <a:tailEnd/>
          </a:ln>
        </p:spPr>
      </p:pic>
      <p:pic>
        <p:nvPicPr>
          <p:cNvPr id="37" name="Picture 36" descr="C:\Documents and Settings\Wanda Lagoe\My Documents\My Pictures\Logging\Picture 087.jpg">
            <a:extLst>
              <a:ext uri="{FF2B5EF4-FFF2-40B4-BE49-F238E27FC236}">
                <a16:creationId xmlns:a16="http://schemas.microsoft.com/office/drawing/2014/main" id="{2F8900CB-5232-4162-909C-9DB783491E01}"/>
              </a:ext>
            </a:extLst>
          </p:cNvPr>
          <p:cNvPicPr/>
          <p:nvPr/>
        </p:nvPicPr>
        <p:blipFill>
          <a:blip r:embed="rId12" cstate="print"/>
          <a:srcRect/>
          <a:stretch>
            <a:fillRect/>
          </a:stretch>
        </p:blipFill>
        <p:spPr bwMode="auto">
          <a:xfrm>
            <a:off x="7487170" y="3429000"/>
            <a:ext cx="1047230" cy="655709"/>
          </a:xfrm>
          <a:prstGeom prst="rect">
            <a:avLst/>
          </a:prstGeom>
          <a:noFill/>
          <a:ln w="9525">
            <a:noFill/>
            <a:miter lim="800000"/>
            <a:headEnd/>
            <a:tailEnd/>
          </a:ln>
        </p:spPr>
      </p:pic>
      <p:graphicFrame>
        <p:nvGraphicFramePr>
          <p:cNvPr id="19" name="Table 18">
            <a:extLst>
              <a:ext uri="{FF2B5EF4-FFF2-40B4-BE49-F238E27FC236}">
                <a16:creationId xmlns:a16="http://schemas.microsoft.com/office/drawing/2014/main" id="{3EC5151A-800B-4CD6-AB67-415283BF0B9A}"/>
              </a:ext>
            </a:extLst>
          </p:cNvPr>
          <p:cNvGraphicFramePr>
            <a:graphicFrameLocks noGrp="1"/>
          </p:cNvGraphicFramePr>
          <p:nvPr>
            <p:extLst>
              <p:ext uri="{D42A27DB-BD31-4B8C-83A1-F6EECF244321}">
                <p14:modId xmlns:p14="http://schemas.microsoft.com/office/powerpoint/2010/main" val="1479937714"/>
              </p:ext>
            </p:extLst>
          </p:nvPr>
        </p:nvGraphicFramePr>
        <p:xfrm>
          <a:off x="609597" y="4102626"/>
          <a:ext cx="7914175" cy="1840974"/>
        </p:xfrm>
        <a:graphic>
          <a:graphicData uri="http://schemas.openxmlformats.org/drawingml/2006/table">
            <a:tbl>
              <a:tblPr firstRow="1" bandRow="1">
                <a:tableStyleId>{00A15C55-8517-42AA-B614-E9B94910E393}</a:tableStyleId>
              </a:tblPr>
              <a:tblGrid>
                <a:gridCol w="4953003">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gridCol w="1818172">
                  <a:extLst>
                    <a:ext uri="{9D8B030D-6E8A-4147-A177-3AD203B41FA5}">
                      <a16:colId xmlns:a16="http://schemas.microsoft.com/office/drawing/2014/main" val="20003"/>
                    </a:ext>
                  </a:extLst>
                </a:gridCol>
              </a:tblGrid>
              <a:tr h="399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ACTIVITY</a:t>
                      </a: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rowSpan="2">
                  <a:txBody>
                    <a:bodyPr/>
                    <a:lstStyle/>
                    <a:p>
                      <a:pPr algn="ctr"/>
                      <a:endParaRPr lang="en-US" sz="1400" b="1" i="0" dirty="0"/>
                    </a:p>
                  </a:txBody>
                  <a:tcPr anchor="ct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nchor="ctr">
                    <a:solidFill>
                      <a:schemeClr val="bg1">
                        <a:lumMod val="95000"/>
                      </a:schemeClr>
                    </a:solidFill>
                  </a:tcPr>
                </a:tc>
                <a:tc>
                  <a:txBody>
                    <a:bodyPr/>
                    <a:lstStyle/>
                    <a:p>
                      <a:pPr algn="ctr"/>
                      <a:r>
                        <a:rPr lang="en-US" sz="1400" b="1" i="1" dirty="0"/>
                        <a:t>9</a:t>
                      </a:r>
                    </a:p>
                  </a:txBody>
                  <a:tcPr anchor="ct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nchor="ctr">
                    <a:solidFill>
                      <a:schemeClr val="bg1">
                        <a:lumMod val="85000"/>
                      </a:schemeClr>
                    </a:solidFill>
                  </a:tcPr>
                </a:tc>
                <a:tc>
                  <a:txBody>
                    <a:bodyPr/>
                    <a:lstStyle/>
                    <a:p>
                      <a:pPr algn="ctr"/>
                      <a:r>
                        <a:rPr lang="en-US" sz="1400" b="1" i="1" dirty="0"/>
                        <a:t>21</a:t>
                      </a:r>
                    </a:p>
                  </a:txBody>
                  <a:tcPr anchor="ctr">
                    <a:solidFill>
                      <a:schemeClr val="bg1">
                        <a:lumMod val="85000"/>
                      </a:schemeClr>
                    </a:solidFill>
                  </a:tcPr>
                </a:tc>
                <a:tc>
                  <a:txBody>
                    <a:bodyPr/>
                    <a:lstStyle/>
                    <a:p>
                      <a:pPr algn="ctr"/>
                      <a:r>
                        <a:rPr lang="en-US" sz="1400" b="0" i="0"/>
                        <a:t>10</a:t>
                      </a:r>
                      <a:endParaRPr lang="en-US" sz="1400" b="0" i="0" dirty="0"/>
                    </a:p>
                  </a:txBody>
                  <a:tcPr anchor="ct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nchor="ctr">
                    <a:solidFill>
                      <a:schemeClr val="bg1">
                        <a:lumMod val="95000"/>
                      </a:schemeClr>
                    </a:solidFill>
                  </a:tcPr>
                </a:tc>
                <a:tc>
                  <a:txBody>
                    <a:bodyPr/>
                    <a:lstStyle/>
                    <a:p>
                      <a:pPr algn="ctr"/>
                      <a:r>
                        <a:rPr lang="en-US" sz="1400" b="1" i="1"/>
                        <a:t>147</a:t>
                      </a:r>
                      <a:endParaRPr lang="en-US" sz="1400" b="1" i="1" dirty="0"/>
                    </a:p>
                  </a:txBody>
                  <a:tcPr anchor="ctr">
                    <a:solidFill>
                      <a:schemeClr val="bg1">
                        <a:lumMod val="95000"/>
                      </a:schemeClr>
                    </a:solidFill>
                  </a:tcPr>
                </a:tc>
                <a:tc>
                  <a:txBody>
                    <a:bodyPr/>
                    <a:lstStyle/>
                    <a:p>
                      <a:pPr algn="ctr"/>
                      <a:r>
                        <a:rPr lang="en-US" sz="1400" b="0" i="0" dirty="0"/>
                        <a:t>100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5DE785EF-CA32-6886-A48C-6A30112D5B4E}"/>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717973296"/>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391507" y="302874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480088977"/>
              </p:ext>
            </p:extLst>
          </p:nvPr>
        </p:nvGraphicFramePr>
        <p:xfrm>
          <a:off x="609599" y="4648200"/>
          <a:ext cx="7881258" cy="1249680"/>
        </p:xfrm>
        <a:graphic>
          <a:graphicData uri="http://schemas.openxmlformats.org/drawingml/2006/table">
            <a:tbl>
              <a:tblPr firstRow="1" bandRow="1">
                <a:tableStyleId>{00A15C55-8517-42AA-B614-E9B94910E393}</a:tableStyleId>
              </a:tblPr>
              <a:tblGrid>
                <a:gridCol w="6553201">
                  <a:extLst>
                    <a:ext uri="{9D8B030D-6E8A-4147-A177-3AD203B41FA5}">
                      <a16:colId xmlns:a16="http://schemas.microsoft.com/office/drawing/2014/main" val="20000"/>
                    </a:ext>
                  </a:extLst>
                </a:gridCol>
                <a:gridCol w="1328057">
                  <a:extLst>
                    <a:ext uri="{9D8B030D-6E8A-4147-A177-3AD203B41FA5}">
                      <a16:colId xmlns:a16="http://schemas.microsoft.com/office/drawing/2014/main" val="20002"/>
                    </a:ext>
                  </a:extLst>
                </a:gridCol>
              </a:tblGrid>
              <a:tr h="272722">
                <a:tc>
                  <a:txBody>
                    <a:bodyPr/>
                    <a:lstStyle/>
                    <a:p>
                      <a:pPr algn="ctr"/>
                      <a:r>
                        <a:rPr lang="en-US" sz="1600" b="1" dirty="0">
                          <a:solidFill>
                            <a:schemeClr val="tx1"/>
                          </a:solidFill>
                        </a:rPr>
                        <a:t>SAFETY AWARDS</a:t>
                      </a:r>
                    </a:p>
                  </a:txBody>
                  <a:tcPr anchor="ctr">
                    <a:solidFill>
                      <a:schemeClr val="bg1">
                        <a:lumMod val="75000"/>
                      </a:schemeClr>
                    </a:solidFill>
                  </a:tcPr>
                </a:tc>
                <a:tc>
                  <a:txBody>
                    <a:bodyPr/>
                    <a:lstStyle/>
                    <a:p>
                      <a:pPr algn="ctr"/>
                      <a:r>
                        <a:rPr lang="en-US" sz="1300" b="1" i="0"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a:txBody>
                    <a:bodyPr/>
                    <a:lstStyle/>
                    <a:p>
                      <a:pPr algn="r"/>
                      <a:r>
                        <a:rPr lang="en-US" sz="1400" i="1" dirty="0"/>
                        <a:t>CY 2023 Safety Awards Season </a:t>
                      </a:r>
                      <a:r>
                        <a:rPr lang="en-US" sz="1200" i="1" dirty="0"/>
                        <a:t>(291 – Silver; 1,860 – Gold)</a:t>
                      </a:r>
                      <a:endParaRPr lang="en-US" sz="1200" b="0" i="1"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t>2,151 / 2,120*</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1" i="1" dirty="0"/>
                        <a:t>58</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66EB9E5D-B07C-4237-99AC-4280B566F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568348"/>
            <a:ext cx="1896153" cy="1264103"/>
          </a:xfrm>
          <a:prstGeom prst="rect">
            <a:avLst/>
          </a:prstGeom>
        </p:spPr>
      </p:pic>
      <p:pic>
        <p:nvPicPr>
          <p:cNvPr id="16" name="Picture 15" descr="A picture containing text, person, outdoor, group&#10;&#10;Description automatically generated">
            <a:extLst>
              <a:ext uri="{FF2B5EF4-FFF2-40B4-BE49-F238E27FC236}">
                <a16:creationId xmlns:a16="http://schemas.microsoft.com/office/drawing/2014/main" id="{68D774BD-E169-4D8E-964D-D657663F9826}"/>
              </a:ext>
            </a:extLst>
          </p:cNvPr>
          <p:cNvPicPr/>
          <p:nvPr/>
        </p:nvPicPr>
        <p:blipFill rotWithShape="1">
          <a:blip r:embed="rId4" cstate="print">
            <a:extLst>
              <a:ext uri="{28A0092B-C50C-407E-A947-70E740481C1C}">
                <a14:useLocalDpi xmlns:a14="http://schemas.microsoft.com/office/drawing/2010/main" val="0"/>
              </a:ext>
            </a:extLst>
          </a:blip>
          <a:srcRect t="29183"/>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pic>
        <p:nvPicPr>
          <p:cNvPr id="3" name="Picture 2" descr="A group of people posing for a photo&#10;&#10;Description automatically generated">
            <a:extLst>
              <a:ext uri="{FF2B5EF4-FFF2-40B4-BE49-F238E27FC236}">
                <a16:creationId xmlns:a16="http://schemas.microsoft.com/office/drawing/2014/main" id="{7CEAFCBC-F04A-4597-9BBD-7192742690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66" t="13750" r="6942" b="22500"/>
          <a:stretch/>
        </p:blipFill>
        <p:spPr>
          <a:xfrm rot="10800000" flipH="1" flipV="1">
            <a:off x="5334000" y="2701987"/>
            <a:ext cx="1854275" cy="999721"/>
          </a:xfrm>
          <a:prstGeom prst="rect">
            <a:avLst/>
          </a:prstGeom>
        </p:spPr>
      </p:pic>
      <p:graphicFrame>
        <p:nvGraphicFramePr>
          <p:cNvPr id="17" name="Table 16">
            <a:extLst>
              <a:ext uri="{FF2B5EF4-FFF2-40B4-BE49-F238E27FC236}">
                <a16:creationId xmlns:a16="http://schemas.microsoft.com/office/drawing/2014/main" id="{ED5D4AF0-D255-4E46-833D-013632DBDB46}"/>
              </a:ext>
            </a:extLst>
          </p:cNvPr>
          <p:cNvGraphicFramePr>
            <a:graphicFrameLocks noGrp="1"/>
          </p:cNvGraphicFramePr>
          <p:nvPr>
            <p:extLst>
              <p:ext uri="{D42A27DB-BD31-4B8C-83A1-F6EECF244321}">
                <p14:modId xmlns:p14="http://schemas.microsoft.com/office/powerpoint/2010/main" val="3400241819"/>
              </p:ext>
            </p:extLst>
          </p:nvPr>
        </p:nvGraphicFramePr>
        <p:xfrm>
          <a:off x="623454" y="3657600"/>
          <a:ext cx="7867403" cy="780318"/>
        </p:xfrm>
        <a:graphic>
          <a:graphicData uri="http://schemas.openxmlformats.org/drawingml/2006/table">
            <a:tbl>
              <a:tblPr firstRow="1" bandRow="1">
                <a:tableStyleId>{00A15C55-8517-42AA-B614-E9B94910E393}</a:tableStyleId>
              </a:tblPr>
              <a:tblGrid>
                <a:gridCol w="6310746">
                  <a:extLst>
                    <a:ext uri="{9D8B030D-6E8A-4147-A177-3AD203B41FA5}">
                      <a16:colId xmlns:a16="http://schemas.microsoft.com/office/drawing/2014/main" val="20000"/>
                    </a:ext>
                  </a:extLst>
                </a:gridCol>
                <a:gridCol w="1556657">
                  <a:extLst>
                    <a:ext uri="{9D8B030D-6E8A-4147-A177-3AD203B41FA5}">
                      <a16:colId xmlns:a16="http://schemas.microsoft.com/office/drawing/2014/main" val="20002"/>
                    </a:ext>
                  </a:extLst>
                </a:gridCol>
              </a:tblGrid>
              <a:tr h="475518">
                <a:tc gridSpan="2">
                  <a:txBody>
                    <a:bodyPr/>
                    <a:lstStyle/>
                    <a:p>
                      <a:pPr algn="ctr"/>
                      <a:r>
                        <a:rPr lang="en-US" sz="18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hMerge="1">
                  <a:txBody>
                    <a:bodyPr/>
                    <a:lstStyle/>
                    <a:p>
                      <a:pPr algn="ctr"/>
                      <a:endParaRPr lang="en-US" sz="1300" b="1"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r>
                        <a:rPr lang="en-US" sz="1400" b="1" i="0" dirty="0"/>
                        <a:t>Total</a:t>
                      </a:r>
                    </a:p>
                  </a:txBody>
                  <a:tcPr anchor="ctr">
                    <a:solidFill>
                      <a:schemeClr val="bg1">
                        <a:lumMod val="95000"/>
                      </a:schemeClr>
                    </a:solidFill>
                  </a:tcPr>
                </a:tc>
                <a:tc>
                  <a:txBody>
                    <a:bodyPr/>
                    <a:lstStyle/>
                    <a:p>
                      <a:pPr algn="ctr"/>
                      <a:r>
                        <a:rPr lang="en-US" sz="1400" b="1" i="1" dirty="0"/>
                        <a:t>227</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2C58014A-903F-4C3D-A154-041FC94A55A4}"/>
              </a:ext>
            </a:extLst>
          </p:cNvPr>
          <p:cNvGraphicFramePr>
            <a:graphicFrameLocks noGrp="1"/>
          </p:cNvGraphicFramePr>
          <p:nvPr>
            <p:extLst>
              <p:ext uri="{D42A27DB-BD31-4B8C-83A1-F6EECF244321}">
                <p14:modId xmlns:p14="http://schemas.microsoft.com/office/powerpoint/2010/main" val="4231793857"/>
              </p:ext>
            </p:extLst>
          </p:nvPr>
        </p:nvGraphicFramePr>
        <p:xfrm>
          <a:off x="609600" y="1143001"/>
          <a:ext cx="7881257" cy="1754609"/>
        </p:xfrm>
        <a:graphic>
          <a:graphicData uri="http://schemas.openxmlformats.org/drawingml/2006/table">
            <a:tbl>
              <a:tblPr firstRow="1" bandRow="1">
                <a:tableStyleId>{00A15C55-8517-42AA-B614-E9B94910E393}</a:tableStyleId>
              </a:tblPr>
              <a:tblGrid>
                <a:gridCol w="3077109">
                  <a:extLst>
                    <a:ext uri="{9D8B030D-6E8A-4147-A177-3AD203B41FA5}">
                      <a16:colId xmlns:a16="http://schemas.microsoft.com/office/drawing/2014/main" val="20000"/>
                    </a:ext>
                  </a:extLst>
                </a:gridCol>
                <a:gridCol w="772096">
                  <a:extLst>
                    <a:ext uri="{9D8B030D-6E8A-4147-A177-3AD203B41FA5}">
                      <a16:colId xmlns:a16="http://schemas.microsoft.com/office/drawing/2014/main" val="20002"/>
                    </a:ext>
                  </a:extLst>
                </a:gridCol>
                <a:gridCol w="1115248">
                  <a:extLst>
                    <a:ext uri="{9D8B030D-6E8A-4147-A177-3AD203B41FA5}">
                      <a16:colId xmlns:a16="http://schemas.microsoft.com/office/drawing/2014/main" val="20003"/>
                    </a:ext>
                  </a:extLst>
                </a:gridCol>
                <a:gridCol w="2916804">
                  <a:extLst>
                    <a:ext uri="{9D8B030D-6E8A-4147-A177-3AD203B41FA5}">
                      <a16:colId xmlns:a16="http://schemas.microsoft.com/office/drawing/2014/main" val="20004"/>
                    </a:ext>
                  </a:extLst>
                </a:gridCol>
              </a:tblGrid>
              <a:tr h="429665">
                <a:tc>
                  <a:txBody>
                    <a:bodyPr/>
                    <a:lstStyle/>
                    <a:p>
                      <a:pPr algn="ctr"/>
                      <a:r>
                        <a:rPr lang="en-US" sz="18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400" b="1" i="0"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FFY Goal</a:t>
                      </a:r>
                      <a:endParaRPr lang="en-US" sz="14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Approved 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1" i="1" dirty="0"/>
                        <a:t>0</a:t>
                      </a:r>
                    </a:p>
                  </a:txBody>
                  <a:tcPr anchor="ctr">
                    <a:solidFill>
                      <a:schemeClr val="bg1">
                        <a:lumMod val="85000"/>
                      </a:schemeClr>
                    </a:solidFill>
                  </a:tcPr>
                </a:tc>
                <a:tc rowSpan="3">
                  <a:txBody>
                    <a:bodyPr/>
                    <a:lstStyle/>
                    <a:p>
                      <a:pPr algn="ctr"/>
                      <a:endParaRPr lang="en-US" sz="1400" b="1" i="0" dirty="0"/>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extLst>
                  <a:ext uri="{0D108BD9-81ED-4DB2-BD59-A6C34878D82A}">
                    <a16:rowId xmlns:a16="http://schemas.microsoft.com/office/drawing/2014/main" val="10001"/>
                  </a:ext>
                </a:extLst>
              </a:tr>
              <a:tr h="401491">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1" i="1" dirty="0"/>
                        <a:t>41</a:t>
                      </a:r>
                    </a:p>
                  </a:txBody>
                  <a:tcPr anchor="ctr">
                    <a:solidFill>
                      <a:schemeClr val="bg1">
                        <a:lumMod val="95000"/>
                      </a:schemeClr>
                    </a:solidFill>
                  </a:tcPr>
                </a:tc>
                <a:tc vMerge="1">
                  <a:txBody>
                    <a:bodyPr/>
                    <a:lstStyle/>
                    <a:p>
                      <a:endParaRPr lang="en-US"/>
                    </a:p>
                  </a:txBody>
                  <a:tcPr/>
                </a:tc>
                <a:tc>
                  <a:txBody>
                    <a:bodyPr/>
                    <a:lstStyle/>
                    <a:p>
                      <a:pPr algn="ctr"/>
                      <a:r>
                        <a:rPr lang="en-US" sz="1400" b="0" i="0" dirty="0"/>
                        <a:t>104</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1" i="1" dirty="0"/>
                        <a:t>19</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0" dirty="0"/>
                        <a:t>45</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60</a:t>
                      </a:r>
                    </a:p>
                  </a:txBody>
                  <a:tcPr anchor="ctr">
                    <a:solidFill>
                      <a:schemeClr val="bg1">
                        <a:lumMod val="95000"/>
                      </a:schemeClr>
                    </a:solidFill>
                  </a:tcPr>
                </a:tc>
                <a:tc>
                  <a:txBody>
                    <a:bodyPr/>
                    <a:lstStyle/>
                    <a:p>
                      <a:pPr algn="ctr"/>
                      <a:r>
                        <a:rPr lang="en-US" sz="1400" b="0" i="0" dirty="0"/>
                        <a:t>60</a:t>
                      </a:r>
                    </a:p>
                  </a:txBody>
                  <a:tcPr anchor="ctr">
                    <a:solidFill>
                      <a:schemeClr val="bg1">
                        <a:lumMod val="95000"/>
                      </a:schemeClr>
                    </a:solidFill>
                  </a:tcPr>
                </a:tc>
                <a:tc>
                  <a:txBody>
                    <a:bodyPr/>
                    <a:lstStyle/>
                    <a:p>
                      <a:pPr algn="ctr"/>
                      <a:r>
                        <a:rPr lang="en-US" sz="1400" b="1" i="1" dirty="0"/>
                        <a:t>152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BBCB33AA-0735-023A-232F-220B2D239D28}"/>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
        <p:nvSpPr>
          <p:cNvPr id="2" name="TextBox 1">
            <a:extLst>
              <a:ext uri="{FF2B5EF4-FFF2-40B4-BE49-F238E27FC236}">
                <a16:creationId xmlns:a16="http://schemas.microsoft.com/office/drawing/2014/main" id="{2549E49F-9652-C8EA-2057-CA260C8F8A12}"/>
              </a:ext>
            </a:extLst>
          </p:cNvPr>
          <p:cNvSpPr txBox="1"/>
          <p:nvPr/>
        </p:nvSpPr>
        <p:spPr>
          <a:xfrm>
            <a:off x="634848" y="5651659"/>
            <a:ext cx="912429" cy="246221"/>
          </a:xfrm>
          <a:prstGeom prst="rect">
            <a:avLst/>
          </a:prstGeom>
          <a:noFill/>
        </p:spPr>
        <p:txBody>
          <a:bodyPr wrap="none" rtlCol="0">
            <a:spAutoFit/>
          </a:bodyPr>
          <a:lstStyle/>
          <a:p>
            <a:r>
              <a:rPr lang="en-US" sz="1000" i="1" dirty="0"/>
              <a:t>* Attendance</a:t>
            </a:r>
          </a:p>
        </p:txBody>
      </p:sp>
    </p:spTree>
    <p:extLst>
      <p:ext uri="{BB962C8B-B14F-4D97-AF65-F5344CB8AC3E}">
        <p14:creationId xmlns:p14="http://schemas.microsoft.com/office/powerpoint/2010/main" val="133736063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887" y="2317585"/>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607" y="1295400"/>
            <a:ext cx="926432" cy="905845"/>
          </a:xfrm>
          <a:prstGeom prst="rect">
            <a:avLst/>
          </a:prstGeom>
        </p:spPr>
      </p:pic>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5" name="TextBox 4">
            <a:extLst>
              <a:ext uri="{FF2B5EF4-FFF2-40B4-BE49-F238E27FC236}">
                <a16:creationId xmlns:a16="http://schemas.microsoft.com/office/drawing/2014/main" id="{C52AFDD0-6ADF-3592-62C1-8E38E43DCEC9}"/>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
        <p:nvSpPr>
          <p:cNvPr id="6" name="Content Placeholder 5">
            <a:extLst>
              <a:ext uri="{FF2B5EF4-FFF2-40B4-BE49-F238E27FC236}">
                <a16:creationId xmlns:a16="http://schemas.microsoft.com/office/drawing/2014/main" id="{0F8B3684-FB0C-260E-3329-0C6C88696CCD}"/>
              </a:ext>
            </a:extLst>
          </p:cNvPr>
          <p:cNvSpPr>
            <a:spLocks noGrp="1"/>
          </p:cNvSpPr>
          <p:nvPr>
            <p:ph idx="1"/>
          </p:nvPr>
        </p:nvSpPr>
        <p:spPr/>
        <p:txBody>
          <a:bodyPr/>
          <a:lstStyle/>
          <a:p>
            <a:r>
              <a:rPr lang="en-US" b="1" dirty="0"/>
              <a:t>Alliances</a:t>
            </a:r>
          </a:p>
          <a:p>
            <a:pPr lvl="1">
              <a:spcBef>
                <a:spcPts val="600"/>
              </a:spcBef>
            </a:pPr>
            <a:r>
              <a:rPr lang="en-US" sz="2200" i="1" dirty="0"/>
              <a:t>Carolinas AGC</a:t>
            </a:r>
          </a:p>
          <a:p>
            <a:pPr lvl="1">
              <a:spcBef>
                <a:spcPts val="600"/>
              </a:spcBef>
            </a:pPr>
            <a:r>
              <a:rPr lang="en-US" sz="2200" i="1" dirty="0"/>
              <a:t>Lamar Advertising Company</a:t>
            </a:r>
          </a:p>
          <a:p>
            <a:pPr lvl="1">
              <a:spcBef>
                <a:spcPts val="600"/>
              </a:spcBef>
            </a:pPr>
            <a:r>
              <a:rPr lang="en-US" sz="2200" i="1" dirty="0"/>
              <a:t>Mexican Consulate</a:t>
            </a:r>
          </a:p>
          <a:p>
            <a:pPr lvl="1">
              <a:spcBef>
                <a:spcPts val="600"/>
              </a:spcBef>
            </a:pPr>
            <a:r>
              <a:rPr lang="en-US" sz="2200" i="1" dirty="0"/>
              <a:t>N.C. State – Industry Expansion Solutions</a:t>
            </a:r>
          </a:p>
          <a:p>
            <a:pPr lvl="1">
              <a:spcBef>
                <a:spcPts val="600"/>
              </a:spcBef>
            </a:pPr>
            <a:r>
              <a:rPr lang="en-US" sz="2200" i="1" dirty="0"/>
              <a:t>Safety and Health Council of NC</a:t>
            </a:r>
          </a:p>
          <a:p>
            <a:pPr lvl="1">
              <a:spcBef>
                <a:spcPts val="600"/>
              </a:spcBef>
            </a:pPr>
            <a:r>
              <a:rPr lang="en-US" sz="2200" i="1" dirty="0"/>
              <a:t>NUCA of the Carolinas</a:t>
            </a:r>
          </a:p>
          <a:p>
            <a:pPr lvl="1">
              <a:spcBef>
                <a:spcPts val="600"/>
              </a:spcBef>
            </a:pPr>
            <a:r>
              <a:rPr lang="en-US" sz="2200" i="1" dirty="0"/>
              <a:t>NCALGESO</a:t>
            </a:r>
          </a:p>
          <a:p>
            <a:pPr lvl="1">
              <a:spcBef>
                <a:spcPts val="600"/>
              </a:spcBef>
            </a:pPr>
            <a:r>
              <a:rPr lang="en-US" sz="2200" i="1" dirty="0"/>
              <a:t>Tree Care Industry Association</a:t>
            </a:r>
          </a:p>
          <a:p>
            <a:pPr lvl="1">
              <a:spcBef>
                <a:spcPts val="600"/>
              </a:spcBef>
            </a:pPr>
            <a:r>
              <a:rPr lang="en-US" sz="2200" i="1" dirty="0"/>
              <a:t>Plumbing-Heating-Cooling Contractor’s Association</a:t>
            </a:r>
          </a:p>
          <a:p>
            <a:pPr lvl="1">
              <a:spcBef>
                <a:spcPts val="600"/>
              </a:spcBef>
            </a:pPr>
            <a:r>
              <a:rPr lang="en-US" sz="2200" i="1" dirty="0"/>
              <a:t>N.C. Masonry Contractors Association </a:t>
            </a:r>
            <a:r>
              <a:rPr lang="en-US" sz="1600" i="1" dirty="0"/>
              <a:t>(New! 11/16/2023)</a:t>
            </a:r>
            <a:endParaRPr lang="en-US" dirty="0"/>
          </a:p>
        </p:txBody>
      </p:sp>
    </p:spTree>
    <p:extLst>
      <p:ext uri="{BB962C8B-B14F-4D97-AF65-F5344CB8AC3E}">
        <p14:creationId xmlns:p14="http://schemas.microsoft.com/office/powerpoint/2010/main" val="3718374391"/>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Holder – Edison Foard – Leeper, A Joint Venture</a:t>
            </a:r>
          </a:p>
          <a:p>
            <a:pPr lvl="1"/>
            <a:endParaRPr lang="en-US" sz="1000" i="1" dirty="0"/>
          </a:p>
          <a:p>
            <a:pPr lvl="2"/>
            <a:r>
              <a:rPr lang="en-US" dirty="0"/>
              <a:t>Charlotte - Charlotte Douglas International Airport – Terminal Lobby Expansion – Phase 5 </a:t>
            </a:r>
            <a:r>
              <a:rPr lang="en-US" sz="1600" dirty="0"/>
              <a:t>(</a:t>
            </a:r>
            <a:r>
              <a:rPr lang="en-US" sz="1600" i="1" dirty="0"/>
              <a:t>New! </a:t>
            </a:r>
            <a:r>
              <a:rPr lang="en-US" sz="1600" dirty="0"/>
              <a:t>2023 – 2024)</a:t>
            </a:r>
          </a:p>
          <a:p>
            <a:pPr lvl="2"/>
            <a:endParaRPr lang="en-US" sz="1600" dirty="0"/>
          </a:p>
          <a:p>
            <a:pPr lvl="1"/>
            <a:r>
              <a:rPr lang="en-US" i="1" dirty="0"/>
              <a:t>Jacobs Engineering Group</a:t>
            </a:r>
          </a:p>
          <a:p>
            <a:pPr lvl="1"/>
            <a:endParaRPr lang="en-US" sz="1000" i="1" dirty="0"/>
          </a:p>
          <a:p>
            <a:pPr lvl="2"/>
            <a:r>
              <a:rPr lang="en-US" dirty="0"/>
              <a:t>Holly Springs - Biotech Manufacturing Facility and Campus </a:t>
            </a:r>
            <a:r>
              <a:rPr lang="en-US" sz="1600" dirty="0"/>
              <a:t>(2022 – 2024)</a:t>
            </a:r>
          </a:p>
          <a:p>
            <a:pPr lvl="2"/>
            <a:endParaRPr lang="en-US" sz="1600" dirty="0"/>
          </a:p>
          <a:p>
            <a:pPr lvl="1"/>
            <a:r>
              <a:rPr lang="en-US" i="1" dirty="0"/>
              <a:t>Whiting – Turner Contracting Company </a:t>
            </a:r>
            <a:r>
              <a:rPr lang="en-US" sz="1600" i="1" dirty="0"/>
              <a:t>(New! 11/6/2023)</a:t>
            </a:r>
          </a:p>
          <a:p>
            <a:pPr lvl="1"/>
            <a:endParaRPr lang="en-US" sz="1000" b="1" i="1" dirty="0"/>
          </a:p>
          <a:p>
            <a:pPr lvl="2"/>
            <a:r>
              <a:rPr lang="en-US" dirty="0"/>
              <a:t>Siler City – Wolfspeed Semi-conductor/Silicon Carbide Plant </a:t>
            </a:r>
            <a:r>
              <a:rPr lang="en-US" sz="1600" dirty="0"/>
              <a:t>(2023 – 2025)</a:t>
            </a:r>
          </a:p>
          <a:p>
            <a:pPr lvl="1"/>
            <a:endParaRPr lang="en-US" i="1" dirty="0"/>
          </a:p>
          <a:p>
            <a:endParaRPr lang="en-US" dirty="0"/>
          </a:p>
        </p:txBody>
      </p:sp>
      <p:sp>
        <p:nvSpPr>
          <p:cNvPr id="3" name="TextBox 2">
            <a:extLst>
              <a:ext uri="{FF2B5EF4-FFF2-40B4-BE49-F238E27FC236}">
                <a16:creationId xmlns:a16="http://schemas.microsoft.com/office/drawing/2014/main" id="{346BF9B6-D2B2-E696-CB02-EAC3DFCA6150}"/>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74972244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258DF-F69B-4605-B0D6-DD812AD28109}"/>
              </a:ext>
            </a:extLst>
          </p:cNvPr>
          <p:cNvSpPr>
            <a:spLocks noGrp="1"/>
          </p:cNvSpPr>
          <p:nvPr>
            <p:ph idx="1"/>
          </p:nvPr>
        </p:nvSpPr>
        <p:spPr>
          <a:xfrm>
            <a:off x="533400" y="1189037"/>
            <a:ext cx="8001000" cy="4525963"/>
          </a:xfrm>
        </p:spPr>
        <p:txBody>
          <a:bodyPr/>
          <a:lstStyle/>
          <a:p>
            <a:r>
              <a:rPr lang="en-US" sz="2400" b="1" dirty="0"/>
              <a:t>Inside NC Labor Podcasts</a:t>
            </a:r>
          </a:p>
          <a:p>
            <a:endParaRPr lang="en-US" sz="400" b="1" dirty="0"/>
          </a:p>
          <a:p>
            <a:pPr lvl="1"/>
            <a:r>
              <a:rPr lang="en-US" sz="2000" i="1" dirty="0"/>
              <a:t>63 Episodes</a:t>
            </a:r>
          </a:p>
          <a:p>
            <a:endParaRPr lang="en-US" sz="1000" b="1" dirty="0"/>
          </a:p>
          <a:p>
            <a:r>
              <a:rPr lang="en-US" sz="2400" b="1" dirty="0"/>
              <a:t>Facebook </a:t>
            </a:r>
          </a:p>
          <a:p>
            <a:endParaRPr lang="en-US" sz="400" b="1" dirty="0"/>
          </a:p>
          <a:p>
            <a:pPr lvl="1"/>
            <a:r>
              <a:rPr lang="en-US" sz="2000" i="1" dirty="0"/>
              <a:t>2,427 Followers</a:t>
            </a:r>
          </a:p>
          <a:p>
            <a:pPr lvl="2"/>
            <a:endParaRPr lang="en-US" sz="1000" i="1" dirty="0"/>
          </a:p>
          <a:p>
            <a:r>
              <a:rPr lang="en-US" sz="2400" b="1" dirty="0"/>
              <a:t>Instagram</a:t>
            </a:r>
          </a:p>
          <a:p>
            <a:endParaRPr lang="en-US" sz="400" i="1" dirty="0"/>
          </a:p>
          <a:p>
            <a:pPr lvl="1"/>
            <a:r>
              <a:rPr lang="en-US" sz="2000" i="1" dirty="0"/>
              <a:t>862 Followers</a:t>
            </a:r>
          </a:p>
          <a:p>
            <a:pPr lvl="1"/>
            <a:endParaRPr lang="en-US" sz="1000" i="1" dirty="0"/>
          </a:p>
          <a:p>
            <a:r>
              <a:rPr lang="en-US" sz="2400" b="1" dirty="0"/>
              <a:t>X</a:t>
            </a:r>
          </a:p>
          <a:p>
            <a:endParaRPr lang="en-US" sz="400" b="1" dirty="0"/>
          </a:p>
          <a:p>
            <a:pPr lvl="1"/>
            <a:r>
              <a:rPr lang="en-US" sz="2000" i="1" dirty="0"/>
              <a:t>2,227 Followers</a:t>
            </a:r>
          </a:p>
          <a:p>
            <a:pPr lvl="1"/>
            <a:endParaRPr lang="en-US" sz="1000" i="1" dirty="0"/>
          </a:p>
          <a:p>
            <a:r>
              <a:rPr lang="en-US" sz="2400" b="1" dirty="0"/>
              <a:t>LinkedIn</a:t>
            </a:r>
          </a:p>
          <a:p>
            <a:endParaRPr lang="en-US" sz="400" b="1" dirty="0"/>
          </a:p>
          <a:p>
            <a:pPr lvl="1"/>
            <a:r>
              <a:rPr lang="en-US" sz="2000" i="1" dirty="0"/>
              <a:t>213 Followers</a:t>
            </a:r>
          </a:p>
          <a:p>
            <a:pPr>
              <a:lnSpc>
                <a:spcPct val="150000"/>
              </a:lnSpc>
            </a:pPr>
            <a:endParaRPr lang="en-US" sz="2400" b="1" dirty="0"/>
          </a:p>
          <a:p>
            <a:pPr>
              <a:lnSpc>
                <a:spcPct val="150000"/>
              </a:lnSpc>
            </a:pPr>
            <a:endParaRPr lang="en-US" sz="2400" b="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p:txBody>
      </p:sp>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Social Media</a:t>
            </a:r>
            <a:endParaRPr lang="en-US" sz="2400" b="1" i="1" dirty="0">
              <a:solidFill>
                <a:schemeClr val="bg2"/>
              </a:solidFill>
            </a:endParaRPr>
          </a:p>
        </p:txBody>
      </p:sp>
      <p:sp>
        <p:nvSpPr>
          <p:cNvPr id="2" name="TextBox 1">
            <a:extLst>
              <a:ext uri="{FF2B5EF4-FFF2-40B4-BE49-F238E27FC236}">
                <a16:creationId xmlns:a16="http://schemas.microsoft.com/office/drawing/2014/main" id="{F6E084BB-99F3-BFB4-4194-0D4A3C1C1BB3}"/>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pic>
        <p:nvPicPr>
          <p:cNvPr id="6" name="Picture 5">
            <a:extLst>
              <a:ext uri="{FF2B5EF4-FFF2-40B4-BE49-F238E27FC236}">
                <a16:creationId xmlns:a16="http://schemas.microsoft.com/office/drawing/2014/main" id="{0711C9CB-876F-5CEE-C317-29651F61BB67}"/>
              </a:ext>
            </a:extLst>
          </p:cNvPr>
          <p:cNvPicPr>
            <a:picLocks noChangeAspect="1"/>
          </p:cNvPicPr>
          <p:nvPr/>
        </p:nvPicPr>
        <p:blipFill rotWithShape="1">
          <a:blip r:embed="rId3"/>
          <a:srcRect l="5833" t="14445" r="70000" b="17407"/>
          <a:stretch/>
        </p:blipFill>
        <p:spPr>
          <a:xfrm>
            <a:off x="6400800" y="1447800"/>
            <a:ext cx="2209800" cy="1752601"/>
          </a:xfrm>
          <a:prstGeom prst="rect">
            <a:avLst/>
          </a:prstGeom>
        </p:spPr>
      </p:pic>
      <p:pic>
        <p:nvPicPr>
          <p:cNvPr id="10" name="Picture 9">
            <a:extLst>
              <a:ext uri="{FF2B5EF4-FFF2-40B4-BE49-F238E27FC236}">
                <a16:creationId xmlns:a16="http://schemas.microsoft.com/office/drawing/2014/main" id="{9C5B1FBC-BDD1-7AB1-EC36-EA7B2E7B4CDC}"/>
              </a:ext>
            </a:extLst>
          </p:cNvPr>
          <p:cNvPicPr>
            <a:picLocks noChangeAspect="1"/>
          </p:cNvPicPr>
          <p:nvPr/>
        </p:nvPicPr>
        <p:blipFill rotWithShape="1">
          <a:blip r:embed="rId4"/>
          <a:srcRect l="9167" t="17407" r="62500" b="17407"/>
          <a:stretch/>
        </p:blipFill>
        <p:spPr>
          <a:xfrm>
            <a:off x="5433291" y="3733799"/>
            <a:ext cx="2590800" cy="1676401"/>
          </a:xfrm>
          <a:prstGeom prst="rect">
            <a:avLst/>
          </a:prstGeom>
        </p:spPr>
      </p:pic>
    </p:spTree>
    <p:extLst>
      <p:ext uri="{BB962C8B-B14F-4D97-AF65-F5344CB8AC3E}">
        <p14:creationId xmlns:p14="http://schemas.microsoft.com/office/powerpoint/2010/main" val="38927049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Section—New/Revisions</a:t>
            </a:r>
            <a:endParaRPr lang="en-US" sz="2400" b="1" i="1" dirty="0">
              <a:solidFill>
                <a:srgbClr val="000080"/>
              </a:solidFill>
            </a:endParaRPr>
          </a:p>
        </p:txBody>
      </p:sp>
      <p:sp>
        <p:nvSpPr>
          <p:cNvPr id="6" name="Rectangle 7"/>
          <p:cNvSpPr txBox="1">
            <a:spLocks noChangeArrowheads="1"/>
          </p:cNvSpPr>
          <p:nvPr/>
        </p:nvSpPr>
        <p:spPr bwMode="auto">
          <a:xfrm>
            <a:off x="533400" y="11430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Compliance Directives (CPL)</a:t>
            </a:r>
          </a:p>
          <a:p>
            <a:pPr eaLnBrk="1" hangingPunct="1"/>
            <a:endParaRPr lang="en-US" sz="800" b="1" kern="0" dirty="0"/>
          </a:p>
          <a:p>
            <a:pPr lvl="1" eaLnBrk="1" hangingPunct="1"/>
            <a:r>
              <a:rPr lang="en-US" b="0" i="1" dirty="0">
                <a:solidFill>
                  <a:srgbClr val="000000"/>
                </a:solidFill>
                <a:effectLst/>
                <a:latin typeface="Arial" panose="020B0604020202020204" pitchFamily="34" charset="0"/>
              </a:rPr>
              <a:t>CPL 02-01-064: </a:t>
            </a:r>
            <a:r>
              <a:rPr lang="en-US" i="1" kern="0" dirty="0"/>
              <a:t>Site-Specific Targeting</a:t>
            </a:r>
          </a:p>
          <a:p>
            <a:pPr lvl="1" eaLnBrk="1" hangingPunct="1"/>
            <a:endParaRPr lang="en-US" sz="800" i="1" kern="0" dirty="0"/>
          </a:p>
          <a:p>
            <a:pPr lvl="2" eaLnBrk="1" hangingPunct="1"/>
            <a:r>
              <a:rPr lang="en-US" i="1" kern="0" dirty="0"/>
              <a:t>Updates the Site-specific Targeting Inspection Plan. </a:t>
            </a:r>
          </a:p>
          <a:p>
            <a:pPr lvl="2" eaLnBrk="1" hangingPunct="1"/>
            <a:endParaRPr lang="en-US" sz="800" i="1" kern="0" dirty="0"/>
          </a:p>
          <a:p>
            <a:pPr lvl="3" eaLnBrk="1" hangingPunct="1"/>
            <a:r>
              <a:rPr lang="en-US" sz="1800" i="1" kern="0" dirty="0"/>
              <a:t>Receives highest priority among programmed inspections.</a:t>
            </a:r>
          </a:p>
          <a:p>
            <a:pPr lvl="3" eaLnBrk="1" hangingPunct="1"/>
            <a:endParaRPr lang="en-US" sz="800" i="1" kern="0" dirty="0"/>
          </a:p>
          <a:p>
            <a:pPr lvl="3" eaLnBrk="1" hangingPunct="1"/>
            <a:r>
              <a:rPr lang="en-US" sz="1800" i="1" kern="0" dirty="0"/>
              <a:t>Based on injury and illness data (Form 300 Log Data 2019 – 2021); does not include construction worksites or NC public sector sites. </a:t>
            </a:r>
            <a:r>
              <a:rPr lang="en-US" sz="1600" i="1" kern="0" dirty="0"/>
              <a:t>Effective 8/6/2023.</a:t>
            </a:r>
          </a:p>
          <a:p>
            <a:pPr lvl="2" eaLnBrk="1" hangingPunct="1"/>
            <a:endParaRPr lang="en-US" i="1" kern="0" dirty="0"/>
          </a:p>
          <a:p>
            <a:pPr lvl="1" eaLnBrk="1" hangingPunct="1"/>
            <a:r>
              <a:rPr lang="en-US" b="0" i="1" dirty="0">
                <a:solidFill>
                  <a:srgbClr val="000000"/>
                </a:solidFill>
                <a:effectLst/>
                <a:latin typeface="+mj-lt"/>
              </a:rPr>
              <a:t>CPL 03-00-008: Combustible Dust Explosion Prevention Program</a:t>
            </a:r>
          </a:p>
          <a:p>
            <a:pPr lvl="1" eaLnBrk="1" hangingPunct="1"/>
            <a:endParaRPr lang="en-US" sz="800" b="0" i="1" dirty="0">
              <a:solidFill>
                <a:srgbClr val="000000"/>
              </a:solidFill>
              <a:effectLst/>
              <a:latin typeface="+mj-lt"/>
            </a:endParaRPr>
          </a:p>
          <a:p>
            <a:pPr lvl="2" eaLnBrk="1" hangingPunct="1"/>
            <a:r>
              <a:rPr lang="en-US" i="1" kern="0" dirty="0">
                <a:solidFill>
                  <a:srgbClr val="000000"/>
                </a:solidFill>
                <a:latin typeface="+mj-lt"/>
              </a:rPr>
              <a:t>Revised the CPL and continued the National Emphasis Program for Combustible Dust hazards.</a:t>
            </a:r>
            <a:r>
              <a:rPr lang="en-US" i="1" kern="0" dirty="0">
                <a:latin typeface="+mj-lt"/>
              </a:rPr>
              <a:t> </a:t>
            </a:r>
            <a:r>
              <a:rPr lang="en-US" sz="1800" i="1" kern="0" dirty="0">
                <a:latin typeface="+mj-lt"/>
              </a:rPr>
              <a:t>Effective 7/7/2023.</a:t>
            </a:r>
          </a:p>
          <a:p>
            <a:pPr eaLnBrk="1" hangingPunct="1">
              <a:buFont typeface="Wingdings" pitchFamily="2" charset="2"/>
              <a:buNone/>
            </a:pPr>
            <a:endParaRPr lang="en-US" sz="2000" kern="0" dirty="0"/>
          </a:p>
        </p:txBody>
      </p:sp>
      <p:sp>
        <p:nvSpPr>
          <p:cNvPr id="2" name="TextBox 1">
            <a:extLst>
              <a:ext uri="{FF2B5EF4-FFF2-40B4-BE49-F238E27FC236}">
                <a16:creationId xmlns:a16="http://schemas.microsoft.com/office/drawing/2014/main" id="{93A43D06-BE93-3383-68A3-08A8B254C191}"/>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2576993682"/>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a:t>
            </a:r>
            <a:endParaRPr lang="en-US" sz="2400" b="1" i="1" dirty="0">
              <a:solidFill>
                <a:srgbClr val="000080"/>
              </a:solidFill>
            </a:endParaRPr>
          </a:p>
        </p:txBody>
      </p:sp>
      <p:sp>
        <p:nvSpPr>
          <p:cNvPr id="6" name="Rectangle 7"/>
          <p:cNvSpPr txBox="1">
            <a:spLocks noChangeArrowheads="1"/>
          </p:cNvSpPr>
          <p:nvPr/>
        </p:nvSpPr>
        <p:spPr bwMode="auto">
          <a:xfrm>
            <a:off x="533400" y="1219200"/>
            <a:ext cx="8077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b="1" dirty="0"/>
              <a:t>Code of Federal Register (CFR)</a:t>
            </a:r>
          </a:p>
          <a:p>
            <a:endParaRPr lang="en-US" sz="800" b="1" dirty="0"/>
          </a:p>
          <a:p>
            <a:pPr lvl="1" eaLnBrk="1" hangingPunct="1"/>
            <a:r>
              <a:rPr lang="en-US" i="1" kern="0" dirty="0"/>
              <a:t>CFR 127N </a:t>
            </a:r>
            <a:r>
              <a:rPr lang="en-US" i="1" dirty="0"/>
              <a:t>– </a:t>
            </a:r>
            <a:r>
              <a:rPr lang="en-US" i="1" kern="0" dirty="0"/>
              <a:t>Tracking of Workplace Injuries and Illnesses</a:t>
            </a:r>
          </a:p>
          <a:p>
            <a:pPr lvl="1" eaLnBrk="1" hangingPunct="1"/>
            <a:endParaRPr lang="en-US" sz="800" i="1" kern="0" dirty="0"/>
          </a:p>
          <a:p>
            <a:pPr lvl="2" eaLnBrk="1" hangingPunct="1"/>
            <a:r>
              <a:rPr lang="en-US" i="1" dirty="0"/>
              <a:t>Requirement for employers in certain industries with 100 or more employees to submit information from their OSHA Form 300 - Log of Work-Related Injuries and Illnesses and OSHA Form 301 – Injury and Illness Incident Report.</a:t>
            </a:r>
          </a:p>
          <a:p>
            <a:pPr lvl="2" eaLnBrk="1" hangingPunct="1"/>
            <a:endParaRPr lang="en-US" i="1" dirty="0"/>
          </a:p>
          <a:p>
            <a:pPr lvl="2" eaLnBrk="1" hangingPunct="1"/>
            <a:r>
              <a:rPr lang="en-US" i="1" kern="0" dirty="0"/>
              <a:t>Effective January 1, 2024.</a:t>
            </a:r>
          </a:p>
          <a:p>
            <a:pPr eaLnBrk="1" hangingPunct="1">
              <a:buFont typeface="Wingdings" pitchFamily="2" charset="2"/>
              <a:buNone/>
            </a:pPr>
            <a:endParaRPr lang="en-US" sz="2000" kern="0" dirty="0"/>
          </a:p>
        </p:txBody>
      </p:sp>
      <p:sp>
        <p:nvSpPr>
          <p:cNvPr id="2" name="TextBox 1">
            <a:extLst>
              <a:ext uri="{FF2B5EF4-FFF2-40B4-BE49-F238E27FC236}">
                <a16:creationId xmlns:a16="http://schemas.microsoft.com/office/drawing/2014/main" id="{90BFA157-5C1D-7020-C6FE-2535CB9ED685}"/>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1984363346"/>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a:t>
            </a:r>
            <a:endParaRPr lang="en-US" sz="2400" b="1" i="1" dirty="0">
              <a:solidFill>
                <a:srgbClr val="000080"/>
              </a:solidFill>
            </a:endParaRPr>
          </a:p>
        </p:txBody>
      </p:sp>
      <p:sp>
        <p:nvSpPr>
          <p:cNvPr id="6" name="Rectangle 7"/>
          <p:cNvSpPr txBox="1">
            <a:spLocks noChangeArrowheads="1"/>
          </p:cNvSpPr>
          <p:nvPr/>
        </p:nvSpPr>
        <p:spPr bwMode="auto">
          <a:xfrm>
            <a:off x="533400" y="1143000"/>
            <a:ext cx="8077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b="1" dirty="0"/>
              <a:t>Memos</a:t>
            </a:r>
          </a:p>
          <a:p>
            <a:endParaRPr lang="en-US" sz="800" b="1" dirty="0"/>
          </a:p>
          <a:p>
            <a:pPr lvl="1"/>
            <a:r>
              <a:rPr lang="en-US" dirty="0"/>
              <a:t>National Emphasis Program – Falls (CPL 03-00-025)</a:t>
            </a:r>
          </a:p>
          <a:p>
            <a:pPr lvl="1"/>
            <a:endParaRPr lang="en-US" sz="800" i="1" dirty="0"/>
          </a:p>
          <a:p>
            <a:pPr lvl="2"/>
            <a:r>
              <a:rPr lang="en-US" sz="1800" i="1" dirty="0"/>
              <a:t>Implementing National Emphasis Program through existing procedures. </a:t>
            </a:r>
            <a:r>
              <a:rPr lang="en-US" sz="1600" i="1" dirty="0"/>
              <a:t>Effective 9/27/2023.</a:t>
            </a:r>
          </a:p>
          <a:p>
            <a:pPr lvl="2"/>
            <a:endParaRPr lang="en-US" sz="800" i="1" dirty="0"/>
          </a:p>
          <a:p>
            <a:pPr lvl="3"/>
            <a:r>
              <a:rPr lang="en-US" sz="1600" i="1" dirty="0"/>
              <a:t>OSH Division has Special Emphasis Programs, State-specific standard, and inspection procedures but will track related activities (Coding in OSHA Express). </a:t>
            </a:r>
          </a:p>
          <a:p>
            <a:pPr lvl="1" eaLnBrk="1" hangingPunct="1"/>
            <a:endParaRPr lang="en-US" sz="2000" i="1" kern="0" dirty="0"/>
          </a:p>
          <a:p>
            <a:pPr lvl="1"/>
            <a:r>
              <a:rPr lang="en-US" dirty="0"/>
              <a:t>Memo TC 1—Enforcement Inspection Guidance for Tree Care and Tree Removal Operations</a:t>
            </a:r>
          </a:p>
          <a:p>
            <a:pPr lvl="1"/>
            <a:endParaRPr lang="en-US" sz="800" i="1" dirty="0"/>
          </a:p>
          <a:p>
            <a:pPr lvl="2"/>
            <a:r>
              <a:rPr lang="en-US" sz="1800" b="0" i="1" dirty="0">
                <a:effectLst/>
                <a:latin typeface="Arial" panose="020B0604020202020204" pitchFamily="34" charset="0"/>
              </a:rPr>
              <a:t>Memo cancels CPL 02-01-045</a:t>
            </a:r>
            <a:r>
              <a:rPr lang="en-US" sz="1800" i="1" dirty="0"/>
              <a:t>—Citation Guidance Related to Tree Care and Tree Removal Operations and provides e</a:t>
            </a:r>
            <a:r>
              <a:rPr lang="en-US" sz="1800" b="0" i="1" dirty="0">
                <a:effectLst/>
                <a:latin typeface="Arial" panose="020B0604020202020204" pitchFamily="34" charset="0"/>
              </a:rPr>
              <a:t>nforcement guidance for inspecting employers engaged in tree care and tree removal operations. </a:t>
            </a:r>
            <a:r>
              <a:rPr lang="en-US" sz="1600" b="0" i="1" dirty="0">
                <a:effectLst/>
                <a:latin typeface="Arial" panose="020B0604020202020204" pitchFamily="34" charset="0"/>
              </a:rPr>
              <a:t>Effective 6/9/2023.</a:t>
            </a:r>
            <a:endParaRPr lang="en-US" sz="1600" i="1" dirty="0">
              <a:latin typeface="+mj-lt"/>
            </a:endParaRPr>
          </a:p>
          <a:p>
            <a:pPr eaLnBrk="1" hangingPunct="1">
              <a:buFont typeface="Wingdings" pitchFamily="2" charset="2"/>
              <a:buNone/>
            </a:pPr>
            <a:endParaRPr lang="en-US" sz="2000" kern="0" dirty="0"/>
          </a:p>
        </p:txBody>
      </p:sp>
      <p:sp>
        <p:nvSpPr>
          <p:cNvPr id="2" name="TextBox 1">
            <a:extLst>
              <a:ext uri="{FF2B5EF4-FFF2-40B4-BE49-F238E27FC236}">
                <a16:creationId xmlns:a16="http://schemas.microsoft.com/office/drawing/2014/main" id="{556799DD-8772-A6F7-50BA-506E0DAC29B2}"/>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200145391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sp>
        <p:nvSpPr>
          <p:cNvPr id="5" name="TextBox 4">
            <a:extLst>
              <a:ext uri="{FF2B5EF4-FFF2-40B4-BE49-F238E27FC236}">
                <a16:creationId xmlns:a16="http://schemas.microsoft.com/office/drawing/2014/main" id="{5A0580D1-08D3-4DB6-E927-84BF9B6E9495}"/>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graphicFrame>
        <p:nvGraphicFramePr>
          <p:cNvPr id="8" name="Table 7">
            <a:extLst>
              <a:ext uri="{FF2B5EF4-FFF2-40B4-BE49-F238E27FC236}">
                <a16:creationId xmlns:a16="http://schemas.microsoft.com/office/drawing/2014/main" id="{30BA2303-5DDA-CC0B-BFEB-5C6986EAE0DE}"/>
              </a:ext>
            </a:extLst>
          </p:cNvPr>
          <p:cNvGraphicFramePr>
            <a:graphicFrameLocks noGrp="1"/>
          </p:cNvGraphicFramePr>
          <p:nvPr>
            <p:extLst>
              <p:ext uri="{D42A27DB-BD31-4B8C-83A1-F6EECF244321}">
                <p14:modId xmlns:p14="http://schemas.microsoft.com/office/powerpoint/2010/main" val="374323086"/>
              </p:ext>
            </p:extLst>
          </p:nvPr>
        </p:nvGraphicFramePr>
        <p:xfrm>
          <a:off x="609601" y="1143000"/>
          <a:ext cx="7924799" cy="1752601"/>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81902">
                <a:tc>
                  <a:txBody>
                    <a:bodyPr/>
                    <a:lstStyle/>
                    <a:p>
                      <a:pPr algn="ctr"/>
                      <a:r>
                        <a:rPr lang="en-US" sz="1600" b="1" dirty="0">
                          <a:solidFill>
                            <a:schemeClr val="tx1"/>
                          </a:solidFill>
                        </a:rPr>
                        <a:t>West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68%</a:t>
                      </a:r>
                    </a:p>
                  </a:txBody>
                  <a:tcPr anchor="ctr">
                    <a:solidFill>
                      <a:schemeClr val="bg1">
                        <a:lumMod val="95000"/>
                      </a:schemeClr>
                    </a:solidFill>
                  </a:tcPr>
                </a:tc>
                <a:tc>
                  <a:txBody>
                    <a:bodyPr/>
                    <a:lstStyle/>
                    <a:p>
                      <a:pPr algn="ctr"/>
                      <a:r>
                        <a:rPr lang="en-US" sz="1400" b="0" i="1" dirty="0"/>
                        <a:t>16</a:t>
                      </a:r>
                    </a:p>
                  </a:txBody>
                  <a:tcPr anchor="ctr">
                    <a:solidFill>
                      <a:schemeClr val="bg1">
                        <a:lumMod val="95000"/>
                      </a:schemeClr>
                    </a:solidFill>
                  </a:tcPr>
                </a:tc>
                <a:tc>
                  <a:txBody>
                    <a:bodyPr/>
                    <a:lstStyle/>
                    <a:p>
                      <a:pPr algn="ctr"/>
                      <a:r>
                        <a:rPr lang="en-US" sz="1400" b="0" i="1" dirty="0"/>
                        <a:t>59%</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tc>
                  <a:txBody>
                    <a:bodyPr/>
                    <a:lstStyle/>
                    <a:p>
                      <a:pPr algn="ctr"/>
                      <a:r>
                        <a:rPr lang="en-US" sz="1400" b="0" i="1" dirty="0"/>
                        <a:t>8</a:t>
                      </a:r>
                    </a:p>
                  </a:txBody>
                  <a:tcPr anchor="ctr">
                    <a:solidFill>
                      <a:schemeClr val="bg1">
                        <a:lumMod val="85000"/>
                      </a:schemeClr>
                    </a:solidFill>
                  </a:tcPr>
                </a:tc>
                <a:tc>
                  <a:txBody>
                    <a:bodyPr/>
                    <a:lstStyle/>
                    <a:p>
                      <a:pPr algn="ctr"/>
                      <a:r>
                        <a:rPr lang="en-US" sz="1400" b="0" i="1" dirty="0"/>
                        <a:t>30%</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60BB3C8D-05CA-31EB-19DC-6D14AE9D4018}"/>
              </a:ext>
            </a:extLst>
          </p:cNvPr>
          <p:cNvGraphicFramePr>
            <a:graphicFrameLocks noGrp="1"/>
          </p:cNvGraphicFramePr>
          <p:nvPr>
            <p:extLst>
              <p:ext uri="{D42A27DB-BD31-4B8C-83A1-F6EECF244321}">
                <p14:modId xmlns:p14="http://schemas.microsoft.com/office/powerpoint/2010/main" val="1302144380"/>
              </p:ext>
            </p:extLst>
          </p:nvPr>
        </p:nvGraphicFramePr>
        <p:xfrm>
          <a:off x="609600" y="2895600"/>
          <a:ext cx="7924799" cy="1653063"/>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20000"/>
                    </a:ext>
                  </a:extLst>
                </a:gridCol>
                <a:gridCol w="1134329">
                  <a:extLst>
                    <a:ext uri="{9D8B030D-6E8A-4147-A177-3AD203B41FA5}">
                      <a16:colId xmlns:a16="http://schemas.microsoft.com/office/drawing/2014/main" val="20001"/>
                    </a:ext>
                  </a:extLst>
                </a:gridCol>
                <a:gridCol w="949901">
                  <a:extLst>
                    <a:ext uri="{9D8B030D-6E8A-4147-A177-3AD203B41FA5}">
                      <a16:colId xmlns:a16="http://schemas.microsoft.com/office/drawing/2014/main" val="20002"/>
                    </a:ext>
                  </a:extLst>
                </a:gridCol>
                <a:gridCol w="218875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tblGrid>
              <a:tr h="356543">
                <a:tc>
                  <a:txBody>
                    <a:bodyPr/>
                    <a:lstStyle/>
                    <a:p>
                      <a:pPr algn="ctr"/>
                      <a:r>
                        <a:rPr lang="en-US" sz="1600" b="1" dirty="0">
                          <a:solidFill>
                            <a:schemeClr val="tx1"/>
                          </a:solidFill>
                        </a:rPr>
                        <a:t>East Compliance</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24130">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52%</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24%</a:t>
                      </a:r>
                    </a:p>
                  </a:txBody>
                  <a:tcPr anchor="ctr">
                    <a:solidFill>
                      <a:schemeClr val="bg1">
                        <a:lumMod val="95000"/>
                      </a:schemeClr>
                    </a:solidFill>
                  </a:tcPr>
                </a:tc>
                <a:extLst>
                  <a:ext uri="{0D108BD9-81ED-4DB2-BD59-A6C34878D82A}">
                    <a16:rowId xmlns:a16="http://schemas.microsoft.com/office/drawing/2014/main" val="10001"/>
                  </a:ext>
                </a:extLst>
              </a:tr>
              <a:tr h="324130">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3</a:t>
                      </a:r>
                    </a:p>
                  </a:txBody>
                  <a:tcPr anchor="ctr">
                    <a:solidFill>
                      <a:schemeClr val="bg1">
                        <a:lumMod val="85000"/>
                      </a:schemeClr>
                    </a:solidFill>
                  </a:tcPr>
                </a:tc>
                <a:tc>
                  <a:txBody>
                    <a:bodyPr/>
                    <a:lstStyle/>
                    <a:p>
                      <a:pPr algn="ctr"/>
                      <a:r>
                        <a:rPr lang="en-US" sz="1400" b="0" i="1" dirty="0"/>
                        <a:t>14%</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29%</a:t>
                      </a:r>
                    </a:p>
                  </a:txBody>
                  <a:tcPr anchor="ctr">
                    <a:solidFill>
                      <a:schemeClr val="bg1">
                        <a:lumMod val="85000"/>
                      </a:schemeClr>
                    </a:solidFill>
                  </a:tcPr>
                </a:tc>
                <a:extLst>
                  <a:ext uri="{0D108BD9-81ED-4DB2-BD59-A6C34878D82A}">
                    <a16:rowId xmlns:a16="http://schemas.microsoft.com/office/drawing/2014/main" val="10002"/>
                  </a:ext>
                </a:extLst>
              </a:tr>
              <a:tr h="324130">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47%</a:t>
                      </a:r>
                    </a:p>
                  </a:txBody>
                  <a:tcPr anchor="ctr">
                    <a:solidFill>
                      <a:schemeClr val="bg1">
                        <a:lumMod val="95000"/>
                      </a:schemeClr>
                    </a:solidFill>
                  </a:tcPr>
                </a:tc>
                <a:extLst>
                  <a:ext uri="{0D108BD9-81ED-4DB2-BD59-A6C34878D82A}">
                    <a16:rowId xmlns:a16="http://schemas.microsoft.com/office/drawing/2014/main" val="10003"/>
                  </a:ext>
                </a:extLst>
              </a:tr>
              <a:tr h="324130">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26377B83-CEE1-CEC2-7A7A-82E59215D47B}"/>
              </a:ext>
            </a:extLst>
          </p:cNvPr>
          <p:cNvGraphicFramePr>
            <a:graphicFrameLocks noGrp="1"/>
          </p:cNvGraphicFramePr>
          <p:nvPr>
            <p:extLst>
              <p:ext uri="{D42A27DB-BD31-4B8C-83A1-F6EECF244321}">
                <p14:modId xmlns:p14="http://schemas.microsoft.com/office/powerpoint/2010/main" val="3768553305"/>
              </p:ext>
            </p:extLst>
          </p:nvPr>
        </p:nvGraphicFramePr>
        <p:xfrm>
          <a:off x="609600" y="4548663"/>
          <a:ext cx="7924799" cy="1399617"/>
        </p:xfrm>
        <a:graphic>
          <a:graphicData uri="http://schemas.openxmlformats.org/drawingml/2006/table">
            <a:tbl>
              <a:tblPr firstRow="1" bandRow="1">
                <a:tableStyleId>{00A15C55-8517-42AA-B614-E9B94910E393}</a:tableStyleId>
              </a:tblPr>
              <a:tblGrid>
                <a:gridCol w="2519701">
                  <a:extLst>
                    <a:ext uri="{9D8B030D-6E8A-4147-A177-3AD203B41FA5}">
                      <a16:colId xmlns:a16="http://schemas.microsoft.com/office/drawing/2014/main" val="3918188784"/>
                    </a:ext>
                  </a:extLst>
                </a:gridCol>
                <a:gridCol w="2084230">
                  <a:extLst>
                    <a:ext uri="{9D8B030D-6E8A-4147-A177-3AD203B41FA5}">
                      <a16:colId xmlns:a16="http://schemas.microsoft.com/office/drawing/2014/main" val="2078124518"/>
                    </a:ext>
                  </a:extLst>
                </a:gridCol>
                <a:gridCol w="2188754">
                  <a:extLst>
                    <a:ext uri="{9D8B030D-6E8A-4147-A177-3AD203B41FA5}">
                      <a16:colId xmlns:a16="http://schemas.microsoft.com/office/drawing/2014/main" val="2215104882"/>
                    </a:ext>
                  </a:extLst>
                </a:gridCol>
                <a:gridCol w="1132114">
                  <a:extLst>
                    <a:ext uri="{9D8B030D-6E8A-4147-A177-3AD203B41FA5}">
                      <a16:colId xmlns:a16="http://schemas.microsoft.com/office/drawing/2014/main" val="3474622292"/>
                    </a:ext>
                  </a:extLst>
                </a:gridCol>
              </a:tblGrid>
              <a:tr h="466539">
                <a:tc>
                  <a:txBody>
                    <a:bodyPr/>
                    <a:lstStyle/>
                    <a:p>
                      <a:pPr algn="r"/>
                      <a:r>
                        <a:rPr lang="en-US" sz="1400" b="1" i="1" dirty="0">
                          <a:solidFill>
                            <a:schemeClr val="tx1"/>
                          </a:solidFill>
                        </a:rPr>
                        <a:t>Safety Cut Loose</a:t>
                      </a:r>
                    </a:p>
                  </a:txBody>
                  <a:tcPr anchor="ctr">
                    <a:solidFill>
                      <a:schemeClr val="bg1">
                        <a:lumMod val="65000"/>
                      </a:schemeClr>
                    </a:solidFill>
                  </a:tcPr>
                </a:tc>
                <a:tc>
                  <a:txBody>
                    <a:bodyPr/>
                    <a:lstStyle/>
                    <a:p>
                      <a:pPr algn="ctr"/>
                      <a:r>
                        <a:rPr lang="en-US" sz="1400" b="0" i="1" dirty="0">
                          <a:solidFill>
                            <a:schemeClr val="tx1"/>
                          </a:solidFill>
                        </a:rPr>
                        <a:t>62%</a:t>
                      </a:r>
                    </a:p>
                  </a:txBody>
                  <a:tcPr anchor="ctr">
                    <a:solidFill>
                      <a:schemeClr val="bg1">
                        <a:lumMod val="65000"/>
                      </a:schemeClr>
                    </a:solidFill>
                  </a:tcPr>
                </a:tc>
                <a:tc>
                  <a:txBody>
                    <a:bodyPr/>
                    <a:lstStyle/>
                    <a:p>
                      <a:pPr algn="ctr"/>
                      <a:r>
                        <a:rPr lang="en-US" sz="1400" b="1" i="1" dirty="0">
                          <a:solidFill>
                            <a:schemeClr val="tx1"/>
                          </a:solidFill>
                        </a:rPr>
                        <a:t>Health Cut Loose</a:t>
                      </a:r>
                    </a:p>
                  </a:txBody>
                  <a:tcPr anchor="ctr">
                    <a:solidFill>
                      <a:schemeClr val="bg1">
                        <a:lumMod val="65000"/>
                      </a:schemeClr>
                    </a:solidFill>
                  </a:tcPr>
                </a:tc>
                <a:tc>
                  <a:txBody>
                    <a:bodyPr/>
                    <a:lstStyle/>
                    <a:p>
                      <a:r>
                        <a:rPr lang="en-US" sz="1400" b="0" i="1" dirty="0">
                          <a:solidFill>
                            <a:schemeClr val="tx1"/>
                          </a:solidFill>
                        </a:rPr>
                        <a:t>45%</a:t>
                      </a:r>
                    </a:p>
                  </a:txBody>
                  <a:tcPr anchor="ctr">
                    <a:solidFill>
                      <a:schemeClr val="bg1">
                        <a:lumMod val="65000"/>
                      </a:schemeClr>
                    </a:solidFill>
                  </a:tcPr>
                </a:tc>
                <a:extLst>
                  <a:ext uri="{0D108BD9-81ED-4DB2-BD59-A6C34878D82A}">
                    <a16:rowId xmlns:a16="http://schemas.microsoft.com/office/drawing/2014/main" val="32463149"/>
                  </a:ext>
                </a:extLst>
              </a:tr>
              <a:tr h="466539">
                <a:tc>
                  <a:txBody>
                    <a:bodyPr/>
                    <a:lstStyle/>
                    <a:p>
                      <a:pPr algn="r"/>
                      <a:r>
                        <a:rPr lang="en-US" sz="1400" b="1" i="1" dirty="0">
                          <a:solidFill>
                            <a:schemeClr val="tx1"/>
                          </a:solidFill>
                        </a:rPr>
                        <a:t>Safety In-Training</a:t>
                      </a:r>
                    </a:p>
                  </a:txBody>
                  <a:tcPr anchor="ctr">
                    <a:solidFill>
                      <a:schemeClr val="bg1">
                        <a:lumMod val="95000"/>
                      </a:schemeClr>
                    </a:solidFill>
                  </a:tcPr>
                </a:tc>
                <a:tc>
                  <a:txBody>
                    <a:bodyPr/>
                    <a:lstStyle/>
                    <a:p>
                      <a:pPr algn="ctr"/>
                      <a:r>
                        <a:rPr lang="en-US" sz="1400" b="0" i="1" dirty="0">
                          <a:solidFill>
                            <a:schemeClr val="tx1"/>
                          </a:solidFill>
                        </a:rPr>
                        <a:t>13%</a:t>
                      </a:r>
                    </a:p>
                  </a:txBody>
                  <a:tcPr anchor="ctr">
                    <a:solidFill>
                      <a:schemeClr val="bg1">
                        <a:lumMod val="95000"/>
                      </a:schemeClr>
                    </a:solidFill>
                  </a:tcPr>
                </a:tc>
                <a:tc>
                  <a:txBody>
                    <a:bodyPr/>
                    <a:lstStyle/>
                    <a:p>
                      <a:pPr algn="ctr"/>
                      <a:r>
                        <a:rPr lang="en-US" sz="1400" b="1" i="1" dirty="0">
                          <a:solidFill>
                            <a:schemeClr val="tx1"/>
                          </a:solidFill>
                        </a:rPr>
                        <a:t>Health in-Training</a:t>
                      </a:r>
                    </a:p>
                  </a:txBody>
                  <a:tcPr anchor="ctr">
                    <a:solidFill>
                      <a:schemeClr val="bg1">
                        <a:lumMod val="95000"/>
                      </a:schemeClr>
                    </a:solidFill>
                  </a:tcPr>
                </a:tc>
                <a:tc>
                  <a:txBody>
                    <a:bodyPr/>
                    <a:lstStyle/>
                    <a:p>
                      <a:r>
                        <a:rPr lang="en-US" sz="1400" b="0" i="1" dirty="0">
                          <a:solidFill>
                            <a:schemeClr val="tx1"/>
                          </a:solidFill>
                        </a:rPr>
                        <a:t>30%</a:t>
                      </a:r>
                    </a:p>
                  </a:txBody>
                  <a:tcPr anchor="ctr">
                    <a:solidFill>
                      <a:schemeClr val="bg1">
                        <a:lumMod val="95000"/>
                      </a:schemeClr>
                    </a:solidFill>
                  </a:tcPr>
                </a:tc>
                <a:extLst>
                  <a:ext uri="{0D108BD9-81ED-4DB2-BD59-A6C34878D82A}">
                    <a16:rowId xmlns:a16="http://schemas.microsoft.com/office/drawing/2014/main" val="3066847203"/>
                  </a:ext>
                </a:extLst>
              </a:tr>
              <a:tr h="466539">
                <a:tc>
                  <a:txBody>
                    <a:bodyPr/>
                    <a:lstStyle/>
                    <a:p>
                      <a:pPr algn="r"/>
                      <a:r>
                        <a:rPr lang="en-US" sz="1400" b="1" i="1" dirty="0">
                          <a:solidFill>
                            <a:schemeClr val="tx1"/>
                          </a:solidFill>
                        </a:rPr>
                        <a:t>Safety Vacant</a:t>
                      </a:r>
                    </a:p>
                  </a:txBody>
                  <a:tcPr anchor="ctr">
                    <a:solidFill>
                      <a:schemeClr val="bg1">
                        <a:lumMod val="85000"/>
                      </a:schemeClr>
                    </a:solidFill>
                  </a:tcPr>
                </a:tc>
                <a:tc>
                  <a:txBody>
                    <a:bodyPr/>
                    <a:lstStyle/>
                    <a:p>
                      <a:pPr algn="ctr"/>
                      <a:r>
                        <a:rPr lang="en-US" sz="1400" b="0" i="1" dirty="0">
                          <a:solidFill>
                            <a:schemeClr val="tx1"/>
                          </a:solidFill>
                        </a:rPr>
                        <a:t>25%</a:t>
                      </a:r>
                    </a:p>
                  </a:txBody>
                  <a:tcPr anchor="ctr">
                    <a:solidFill>
                      <a:schemeClr val="bg1">
                        <a:lumMod val="85000"/>
                      </a:schemeClr>
                    </a:solidFill>
                  </a:tcPr>
                </a:tc>
                <a:tc>
                  <a:txBody>
                    <a:bodyPr/>
                    <a:lstStyle/>
                    <a:p>
                      <a:pPr algn="ctr"/>
                      <a:r>
                        <a:rPr lang="en-US" sz="1400" b="1" i="1" dirty="0">
                          <a:solidFill>
                            <a:schemeClr val="tx1"/>
                          </a:solidFill>
                        </a:rPr>
                        <a:t>Health Vacant</a:t>
                      </a:r>
                    </a:p>
                  </a:txBody>
                  <a:tcPr anchor="ctr">
                    <a:solidFill>
                      <a:schemeClr val="bg1">
                        <a:lumMod val="85000"/>
                      </a:schemeClr>
                    </a:solidFill>
                  </a:tcPr>
                </a:tc>
                <a:tc>
                  <a:txBody>
                    <a:bodyPr/>
                    <a:lstStyle/>
                    <a:p>
                      <a:r>
                        <a:rPr lang="en-US" sz="1400" b="0" i="1" dirty="0">
                          <a:solidFill>
                            <a:schemeClr val="tx1"/>
                          </a:solidFill>
                        </a:rPr>
                        <a:t>25%</a:t>
                      </a:r>
                    </a:p>
                  </a:txBody>
                  <a:tcPr anchor="ctr">
                    <a:solidFill>
                      <a:schemeClr val="bg1">
                        <a:lumMod val="85000"/>
                      </a:schemeClr>
                    </a:solidFill>
                  </a:tcPr>
                </a:tc>
                <a:extLst>
                  <a:ext uri="{0D108BD9-81ED-4DB2-BD59-A6C34878D82A}">
                    <a16:rowId xmlns:a16="http://schemas.microsoft.com/office/drawing/2014/main" val="407156720"/>
                  </a:ext>
                </a:extLst>
              </a:tr>
            </a:tbl>
          </a:graphicData>
        </a:graphic>
      </p:graphicFrame>
    </p:spTree>
    <p:extLst>
      <p:ext uri="{BB962C8B-B14F-4D97-AF65-F5344CB8AC3E}">
        <p14:creationId xmlns:p14="http://schemas.microsoft.com/office/powerpoint/2010/main" val="128130143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2693727136"/>
              </p:ext>
            </p:extLst>
          </p:nvPr>
        </p:nvGraphicFramePr>
        <p:xfrm>
          <a:off x="609596" y="1143000"/>
          <a:ext cx="7924804" cy="4724398"/>
        </p:xfrm>
        <a:graphic>
          <a:graphicData uri="http://schemas.openxmlformats.org/drawingml/2006/table">
            <a:tbl>
              <a:tblPr>
                <a:tableStyleId>{00A15C55-8517-42AA-B614-E9B94910E393}</a:tableStyleId>
              </a:tblPr>
              <a:tblGrid>
                <a:gridCol w="5181604">
                  <a:extLst>
                    <a:ext uri="{9D8B030D-6E8A-4147-A177-3AD203B41FA5}">
                      <a16:colId xmlns:a16="http://schemas.microsoft.com/office/drawing/2014/main" val="20000"/>
                    </a:ext>
                  </a:extLst>
                </a:gridCol>
                <a:gridCol w="1357184">
                  <a:extLst>
                    <a:ext uri="{9D8B030D-6E8A-4147-A177-3AD203B41FA5}">
                      <a16:colId xmlns:a16="http://schemas.microsoft.com/office/drawing/2014/main" val="20002"/>
                    </a:ext>
                  </a:extLst>
                </a:gridCol>
                <a:gridCol w="1386016">
                  <a:extLst>
                    <a:ext uri="{9D8B030D-6E8A-4147-A177-3AD203B41FA5}">
                      <a16:colId xmlns:a16="http://schemas.microsoft.com/office/drawing/2014/main" val="20003"/>
                    </a:ext>
                  </a:extLst>
                </a:gridCol>
              </a:tblGrid>
              <a:tr h="519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COMPLIANCE</a:t>
                      </a:r>
                      <a:endParaRPr kumimoji="0" lang="en-US" sz="18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a:ln>
                            <a:noFill/>
                          </a:ln>
                          <a:solidFill>
                            <a:schemeClr val="tx1"/>
                          </a:solidFill>
                          <a:effectLst/>
                        </a:rPr>
                        <a:t>FFY Goal</a:t>
                      </a: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586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Safety Inspections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1,014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1,100</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586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Health Inspections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645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705</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586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Serious Hazards Eliminated</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2,621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4,100</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519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CONSULTATION</a:t>
                      </a:r>
                      <a:endParaRPr kumimoji="0" lang="en-US" sz="18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effectLst/>
                        </a:rPr>
                        <a:t>FFY Goal</a:t>
                      </a: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586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Serious Hazards Eliminated</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a:ln>
                            <a:noFill/>
                          </a:ln>
                          <a:solidFill>
                            <a:srgbClr val="000000"/>
                          </a:solidFill>
                          <a:effectLst/>
                          <a:latin typeface="Arial" charset="0"/>
                          <a:cs typeface="Arial" charset="0"/>
                        </a:rPr>
                        <a:t>6,316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4,800</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586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Private Sector and Public Sector Visits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1,498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dk1"/>
                          </a:solidFill>
                          <a:effectLst/>
                          <a:latin typeface="+mn-lt"/>
                          <a:cs typeface="+mn-cs"/>
                        </a:rPr>
                        <a:t>1,315</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519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OSH DIVISION</a:t>
                      </a:r>
                      <a:endParaRPr kumimoji="0" lang="en-US" sz="18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effectLst/>
                        </a:rPr>
                        <a:t>FFY Goal</a:t>
                      </a: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586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a:ln>
                            <a:noFill/>
                          </a:ln>
                          <a:effectLst/>
                        </a:rPr>
                        <a:t>Program Improvements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2,120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a:ln>
                            <a:noFill/>
                          </a:ln>
                          <a:effectLst/>
                        </a:rPr>
                        <a:t>2,060</a:t>
                      </a:r>
                      <a:endParaRPr kumimoji="0" lang="en-US" sz="16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47267">
                <a:tc>
                  <a:txBody>
                    <a:bodyPr/>
                    <a:lstStyle/>
                    <a:p>
                      <a:pPr algn="r"/>
                      <a:r>
                        <a:rPr lang="en-US" sz="1600" i="1" dirty="0"/>
                        <a:t>People Trained in Special Emphasis Program Areas</a:t>
                      </a:r>
                      <a:endParaRPr lang="en-US" sz="1600" b="0" i="1" dirty="0"/>
                    </a:p>
                  </a:txBody>
                  <a:tcPr anchor="ctr">
                    <a:solidFill>
                      <a:schemeClr val="bg1">
                        <a:lumMod val="85000"/>
                      </a:schemeClr>
                    </a:solidFill>
                  </a:tcPr>
                </a:tc>
                <a:tc>
                  <a:txBody>
                    <a:bodyPr/>
                    <a:lstStyle/>
                    <a:p>
                      <a:pPr algn="ctr"/>
                      <a:r>
                        <a:rPr lang="en-US" sz="1600" b="1" i="1" dirty="0"/>
                        <a:t>7,436</a:t>
                      </a:r>
                    </a:p>
                  </a:txBody>
                  <a:tcPr anchor="ctr">
                    <a:solidFill>
                      <a:schemeClr val="bg1">
                        <a:lumMod val="85000"/>
                      </a:schemeClr>
                    </a:solidFill>
                  </a:tcPr>
                </a:tc>
                <a:tc>
                  <a:txBody>
                    <a:bodyPr/>
                    <a:lstStyle/>
                    <a:p>
                      <a:pPr algn="ctr"/>
                      <a:r>
                        <a:rPr lang="en-US" sz="1600" i="0" dirty="0"/>
                        <a:t>3,200</a:t>
                      </a:r>
                      <a:endParaRPr lang="en-US" sz="1600" b="0" i="0" dirty="0"/>
                    </a:p>
                  </a:txBody>
                  <a:tcPr anchor="ctr">
                    <a:solidFill>
                      <a:schemeClr val="bg1">
                        <a:lumMod val="85000"/>
                      </a:schemeClr>
                    </a:solidFill>
                  </a:tcPr>
                </a:tc>
                <a:extLst>
                  <a:ext uri="{0D108BD9-81ED-4DB2-BD59-A6C34878D82A}">
                    <a16:rowId xmlns:a16="http://schemas.microsoft.com/office/drawing/2014/main" val="10010"/>
                  </a:ext>
                </a:extLst>
              </a:tr>
              <a:tr h="467205">
                <a:tc>
                  <a:txBody>
                    <a:bodyPr/>
                    <a:lstStyle/>
                    <a:p>
                      <a:pPr algn="r"/>
                      <a:r>
                        <a:rPr lang="en-US" sz="1600" i="1" dirty="0"/>
                        <a:t>People Trained at OSH</a:t>
                      </a:r>
                      <a:r>
                        <a:rPr lang="en-US" sz="1600" i="1" baseline="0" dirty="0"/>
                        <a:t> </a:t>
                      </a:r>
                      <a:r>
                        <a:rPr lang="en-US" sz="1600" i="1" dirty="0"/>
                        <a:t>Division Sponsored Events</a:t>
                      </a:r>
                      <a:endParaRPr lang="en-US" sz="1600" b="0" i="1" dirty="0"/>
                    </a:p>
                  </a:txBody>
                  <a:tcPr anchor="ctr">
                    <a:solidFill>
                      <a:schemeClr val="bg1">
                        <a:lumMod val="95000"/>
                      </a:schemeClr>
                    </a:solidFill>
                  </a:tcPr>
                </a:tc>
                <a:tc>
                  <a:txBody>
                    <a:bodyPr/>
                    <a:lstStyle/>
                    <a:p>
                      <a:pPr algn="ctr"/>
                      <a:r>
                        <a:rPr lang="en-US" sz="1600" b="1" i="1" dirty="0"/>
                        <a:t>9,361</a:t>
                      </a:r>
                    </a:p>
                  </a:txBody>
                  <a:tcPr anchor="ctr">
                    <a:solidFill>
                      <a:schemeClr val="bg1">
                        <a:lumMod val="95000"/>
                      </a:schemeClr>
                    </a:solidFill>
                  </a:tcPr>
                </a:tc>
                <a:tc>
                  <a:txBody>
                    <a:bodyPr/>
                    <a:lstStyle/>
                    <a:p>
                      <a:pPr algn="ctr"/>
                      <a:r>
                        <a:rPr lang="en-US" sz="1600" i="0" dirty="0"/>
                        <a:t>5,350</a:t>
                      </a:r>
                      <a:endParaRPr lang="en-US" sz="16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3" name="TextBox 2">
            <a:extLst>
              <a:ext uri="{FF2B5EF4-FFF2-40B4-BE49-F238E27FC236}">
                <a16:creationId xmlns:a16="http://schemas.microsoft.com/office/drawing/2014/main" id="{73F5164A-3549-D27C-F3CD-7C9B82A84E7C}"/>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sp>
        <p:nvSpPr>
          <p:cNvPr id="3" name="TextBox 2">
            <a:extLst>
              <a:ext uri="{FF2B5EF4-FFF2-40B4-BE49-F238E27FC236}">
                <a16:creationId xmlns:a16="http://schemas.microsoft.com/office/drawing/2014/main" id="{1EAF1112-807D-BC57-E3D4-F4C0755245CD}"/>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graphicFrame>
        <p:nvGraphicFramePr>
          <p:cNvPr id="4" name="Table 3">
            <a:extLst>
              <a:ext uri="{FF2B5EF4-FFF2-40B4-BE49-F238E27FC236}">
                <a16:creationId xmlns:a16="http://schemas.microsoft.com/office/drawing/2014/main" id="{821D1DD5-C5C8-7E45-B422-27EDEA87B795}"/>
              </a:ext>
            </a:extLst>
          </p:cNvPr>
          <p:cNvGraphicFramePr>
            <a:graphicFrameLocks noGrp="1"/>
          </p:cNvGraphicFramePr>
          <p:nvPr>
            <p:extLst>
              <p:ext uri="{D42A27DB-BD31-4B8C-83A1-F6EECF244321}">
                <p14:modId xmlns:p14="http://schemas.microsoft.com/office/powerpoint/2010/main" val="314139607"/>
              </p:ext>
            </p:extLst>
          </p:nvPr>
        </p:nvGraphicFramePr>
        <p:xfrm>
          <a:off x="609601"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16328">
                <a:tc>
                  <a:txBody>
                    <a:bodyPr/>
                    <a:lstStyle/>
                    <a:p>
                      <a:pPr algn="ctr"/>
                      <a:r>
                        <a:rPr lang="en-US" sz="1600" b="1" dirty="0">
                          <a:solidFill>
                            <a:schemeClr val="tx1"/>
                          </a:solidFill>
                        </a:rPr>
                        <a:t>Consultative Services</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287571">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757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757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571">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B13C0AC4-0186-A8BA-BC29-DFF087FAEA17}"/>
              </a:ext>
            </a:extLst>
          </p:cNvPr>
          <p:cNvGraphicFramePr>
            <a:graphicFrameLocks noGrp="1"/>
          </p:cNvGraphicFramePr>
          <p:nvPr>
            <p:extLst>
              <p:ext uri="{D42A27DB-BD31-4B8C-83A1-F6EECF244321}">
                <p14:modId xmlns:p14="http://schemas.microsoft.com/office/powerpoint/2010/main" val="4101086726"/>
              </p:ext>
            </p:extLst>
          </p:nvPr>
        </p:nvGraphicFramePr>
        <p:xfrm>
          <a:off x="609600" y="2667000"/>
          <a:ext cx="7908756" cy="182880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8893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extLst>
                  <a:ext uri="{0D108BD9-81ED-4DB2-BD59-A6C34878D82A}">
                    <a16:rowId xmlns:a16="http://schemas.microsoft.com/office/drawing/2014/main" val="10000"/>
                  </a:ext>
                </a:extLst>
              </a:tr>
              <a:tr h="309966">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309966">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309966">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3</a:t>
                      </a:r>
                    </a:p>
                  </a:txBody>
                  <a:tcPr>
                    <a:solidFill>
                      <a:schemeClr val="bg1">
                        <a:lumMod val="95000"/>
                      </a:schemeClr>
                    </a:solidFill>
                  </a:tcPr>
                </a:tc>
                <a:tc>
                  <a:txBody>
                    <a:bodyPr/>
                    <a:lstStyle/>
                    <a:p>
                      <a:pPr algn="ctr"/>
                      <a:r>
                        <a:rPr lang="en-US" sz="1400" b="0" i="1" dirty="0"/>
                        <a:t>27%</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extLst>
                  <a:ext uri="{0D108BD9-81ED-4DB2-BD59-A6C34878D82A}">
                    <a16:rowId xmlns:a16="http://schemas.microsoft.com/office/drawing/2014/main" val="10003"/>
                  </a:ext>
                </a:extLst>
              </a:tr>
              <a:tr h="309966">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7</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1BD00FF1-D402-9DDE-FF8E-5322A9C37DA6}"/>
              </a:ext>
            </a:extLst>
          </p:cNvPr>
          <p:cNvGraphicFramePr>
            <a:graphicFrameLocks noGrp="1"/>
          </p:cNvGraphicFramePr>
          <p:nvPr>
            <p:extLst>
              <p:ext uri="{D42A27DB-BD31-4B8C-83A1-F6EECF244321}">
                <p14:modId xmlns:p14="http://schemas.microsoft.com/office/powerpoint/2010/main" val="932142039"/>
              </p:ext>
            </p:extLst>
          </p:nvPr>
        </p:nvGraphicFramePr>
        <p:xfrm>
          <a:off x="602390" y="44653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285354">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2574757">
                  <a:extLst>
                    <a:ext uri="{9D8B030D-6E8A-4147-A177-3AD203B41FA5}">
                      <a16:colId xmlns:a16="http://schemas.microsoft.com/office/drawing/2014/main" val="20003"/>
                    </a:ext>
                  </a:extLst>
                </a:gridCol>
              </a:tblGrid>
              <a:tr h="166445">
                <a:tc>
                  <a:txBody>
                    <a:bodyPr/>
                    <a:lstStyle/>
                    <a:p>
                      <a:pPr algn="ctr"/>
                      <a:r>
                        <a:rPr lang="en-US" sz="1600" b="1" dirty="0">
                          <a:solidFill>
                            <a:schemeClr val="tx1"/>
                          </a:solidFill>
                        </a:rPr>
                        <a:t>Agricultural Safety and Health</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65000"/>
                      </a:schemeClr>
                    </a:solidFill>
                  </a:tcPr>
                </a:tc>
                <a:extLst>
                  <a:ext uri="{0D108BD9-81ED-4DB2-BD59-A6C34878D82A}">
                    <a16:rowId xmlns:a16="http://schemas.microsoft.com/office/drawing/2014/main" val="10000"/>
                  </a:ext>
                </a:extLst>
              </a:tr>
              <a:tr h="289859">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63%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985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3</a:t>
                      </a:r>
                    </a:p>
                  </a:txBody>
                  <a:tcPr anchor="ctr">
                    <a:solidFill>
                      <a:schemeClr val="bg1">
                        <a:lumMod val="85000"/>
                      </a:schemeClr>
                    </a:solidFill>
                  </a:tcPr>
                </a:tc>
                <a:tc>
                  <a:txBody>
                    <a:bodyPr/>
                    <a:lstStyle/>
                    <a:p>
                      <a:pPr algn="ctr"/>
                      <a:r>
                        <a:rPr lang="en-US" sz="1400" b="0" i="1" dirty="0"/>
                        <a:t>37%</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985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a:t>N/A</a:t>
                      </a:r>
                      <a:endParaRPr lang="en-US" sz="1400" b="0" i="1" dirty="0"/>
                    </a:p>
                  </a:txBody>
                  <a:tcPr anchor="ctr">
                    <a:solidFill>
                      <a:schemeClr val="bg1">
                        <a:lumMod val="95000"/>
                      </a:schemeClr>
                    </a:solidFill>
                  </a:tcPr>
                </a:tc>
                <a:extLst>
                  <a:ext uri="{0D108BD9-81ED-4DB2-BD59-A6C34878D82A}">
                    <a16:rowId xmlns:a16="http://schemas.microsoft.com/office/drawing/2014/main" val="10003"/>
                  </a:ext>
                </a:extLst>
              </a:tr>
              <a:tr h="289859">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8</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210186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3" name="TextBox 2">
            <a:extLst>
              <a:ext uri="{FF2B5EF4-FFF2-40B4-BE49-F238E27FC236}">
                <a16:creationId xmlns:a16="http://schemas.microsoft.com/office/drawing/2014/main" id="{B7379DB2-9DD7-38FF-7259-D4B14CBC0934}"/>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709373258"/>
              </p:ext>
            </p:extLst>
          </p:nvPr>
        </p:nvGraphicFramePr>
        <p:xfrm>
          <a:off x="609597" y="1121656"/>
          <a:ext cx="7924801" cy="1433293"/>
        </p:xfrm>
        <a:graphic>
          <a:graphicData uri="http://schemas.openxmlformats.org/drawingml/2006/table">
            <a:tbl>
              <a:tblPr firstRow="1" bandRow="1">
                <a:tableStyleId>{00A15C55-8517-42AA-B614-E9B94910E393}</a:tableStyleId>
              </a:tblPr>
              <a:tblGrid>
                <a:gridCol w="4987764">
                  <a:extLst>
                    <a:ext uri="{9D8B030D-6E8A-4147-A177-3AD203B41FA5}">
                      <a16:colId xmlns:a16="http://schemas.microsoft.com/office/drawing/2014/main" val="20000"/>
                    </a:ext>
                  </a:extLst>
                </a:gridCol>
                <a:gridCol w="1240645">
                  <a:extLst>
                    <a:ext uri="{9D8B030D-6E8A-4147-A177-3AD203B41FA5}">
                      <a16:colId xmlns:a16="http://schemas.microsoft.com/office/drawing/2014/main" val="20002"/>
                    </a:ext>
                  </a:extLst>
                </a:gridCol>
                <a:gridCol w="1696392">
                  <a:extLst>
                    <a:ext uri="{9D8B030D-6E8A-4147-A177-3AD203B41FA5}">
                      <a16:colId xmlns:a16="http://schemas.microsoft.com/office/drawing/2014/main" val="20003"/>
                    </a:ext>
                  </a:extLst>
                </a:gridCol>
              </a:tblGrid>
              <a:tr h="762733">
                <a:tc>
                  <a:txBody>
                    <a:bodyPr/>
                    <a:lstStyle/>
                    <a:p>
                      <a:pPr algn="ctr"/>
                      <a:r>
                        <a:rPr lang="en-US" sz="1800" dirty="0">
                          <a:solidFill>
                            <a:schemeClr val="tx1"/>
                          </a:solidFill>
                        </a:rPr>
                        <a:t>EDUCATION, TRAINING AND TECHNICAL ASSISTANCE</a:t>
                      </a:r>
                      <a:endParaRPr lang="en-US" sz="1800" b="1" dirty="0">
                        <a:solidFill>
                          <a:schemeClr val="tx1"/>
                        </a:solidFill>
                      </a:endParaRPr>
                    </a:p>
                  </a:txBody>
                  <a:tcPr anchor="ctr">
                    <a:solidFill>
                      <a:schemeClr val="bg1">
                        <a:lumMod val="75000"/>
                      </a:schemeClr>
                    </a:solidFill>
                  </a:tcPr>
                </a:tc>
                <a:tc>
                  <a:txBody>
                    <a:bodyPr/>
                    <a:lstStyle/>
                    <a:p>
                      <a:pPr algn="ctr"/>
                      <a:r>
                        <a:rPr lang="en-US" sz="1600" b="1" i="0" dirty="0">
                          <a:solidFill>
                            <a:schemeClr val="tx1"/>
                          </a:solidFill>
                        </a:rPr>
                        <a:t>Total</a:t>
                      </a:r>
                    </a:p>
                  </a:txBody>
                  <a:tcPr anchor="ctr">
                    <a:solidFill>
                      <a:schemeClr val="bg1">
                        <a:lumMod val="75000"/>
                      </a:schemeClr>
                    </a:solidFill>
                  </a:tcPr>
                </a:tc>
                <a:tc>
                  <a:txBody>
                    <a:bodyPr/>
                    <a:lstStyle/>
                    <a:p>
                      <a:pPr algn="ctr"/>
                      <a:r>
                        <a:rPr lang="en-US" sz="1600" i="0" dirty="0">
                          <a:solidFill>
                            <a:schemeClr val="tx1"/>
                          </a:solidFill>
                        </a:rPr>
                        <a:t>FFY Goal</a:t>
                      </a:r>
                      <a:endParaRPr lang="en-US" sz="16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600" i="1" dirty="0"/>
                        <a:t>Publications Distributed</a:t>
                      </a:r>
                      <a:endParaRPr lang="en-US" sz="1600" b="0" i="1" dirty="0"/>
                    </a:p>
                  </a:txBody>
                  <a:tcPr anchor="ctr">
                    <a:solidFill>
                      <a:schemeClr val="bg1">
                        <a:lumMod val="95000"/>
                      </a:schemeClr>
                    </a:solidFill>
                  </a:tcPr>
                </a:tc>
                <a:tc>
                  <a:txBody>
                    <a:bodyPr/>
                    <a:lstStyle/>
                    <a:p>
                      <a:pPr algn="ctr"/>
                      <a:r>
                        <a:rPr lang="en-US" sz="1600" b="1" i="1"/>
                        <a:t>64,222</a:t>
                      </a:r>
                      <a:endParaRPr lang="en-US" sz="1600" b="1" i="1" dirty="0"/>
                    </a:p>
                  </a:txBody>
                  <a:tcPr anchor="ctr">
                    <a:solidFill>
                      <a:schemeClr val="bg1">
                        <a:lumMod val="95000"/>
                      </a:schemeClr>
                    </a:solidFill>
                  </a:tcPr>
                </a:tc>
                <a:tc>
                  <a:txBody>
                    <a:bodyPr/>
                    <a:lstStyle/>
                    <a:p>
                      <a:pPr algn="ctr"/>
                      <a:r>
                        <a:rPr lang="en-US" sz="1600" i="0"/>
                        <a:t>45,000</a:t>
                      </a:r>
                      <a:endParaRPr lang="en-US" sz="16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600" i="1" dirty="0"/>
                        <a:t>Standards Interpretations</a:t>
                      </a:r>
                      <a:endParaRPr lang="en-US" sz="1600" b="0" i="1" dirty="0"/>
                    </a:p>
                  </a:txBody>
                  <a:tcPr anchor="ctr">
                    <a:solidFill>
                      <a:schemeClr val="bg1">
                        <a:lumMod val="85000"/>
                      </a:schemeClr>
                    </a:solidFill>
                  </a:tcPr>
                </a:tc>
                <a:tc>
                  <a:txBody>
                    <a:bodyPr/>
                    <a:lstStyle/>
                    <a:p>
                      <a:pPr algn="ctr"/>
                      <a:r>
                        <a:rPr lang="en-US" sz="1600" b="1" i="1" dirty="0"/>
                        <a:t>1,831</a:t>
                      </a:r>
                    </a:p>
                  </a:txBody>
                  <a:tcPr anchor="ctr">
                    <a:solidFill>
                      <a:schemeClr val="bg1">
                        <a:lumMod val="85000"/>
                      </a:schemeClr>
                    </a:solidFill>
                  </a:tcPr>
                </a:tc>
                <a:tc>
                  <a:txBody>
                    <a:bodyPr/>
                    <a:lstStyle/>
                    <a:p>
                      <a:pPr algn="ctr"/>
                      <a:r>
                        <a:rPr lang="en-US" sz="1600" i="0" dirty="0"/>
                        <a:t>N/A</a:t>
                      </a:r>
                      <a:endParaRPr lang="en-US" sz="16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2152340583"/>
              </p:ext>
            </p:extLst>
          </p:nvPr>
        </p:nvGraphicFramePr>
        <p:xfrm>
          <a:off x="609599" y="2594282"/>
          <a:ext cx="7924799" cy="1997280"/>
        </p:xfrm>
        <a:graphic>
          <a:graphicData uri="http://schemas.openxmlformats.org/drawingml/2006/table">
            <a:tbl>
              <a:tblPr firstRow="1" bandRow="1">
                <a:tableStyleId>{00A15C55-8517-42AA-B614-E9B94910E393}</a:tableStyleId>
              </a:tblPr>
              <a:tblGrid>
                <a:gridCol w="4986396">
                  <a:extLst>
                    <a:ext uri="{9D8B030D-6E8A-4147-A177-3AD203B41FA5}">
                      <a16:colId xmlns:a16="http://schemas.microsoft.com/office/drawing/2014/main" val="20000"/>
                    </a:ext>
                  </a:extLst>
                </a:gridCol>
                <a:gridCol w="1246598">
                  <a:extLst>
                    <a:ext uri="{9D8B030D-6E8A-4147-A177-3AD203B41FA5}">
                      <a16:colId xmlns:a16="http://schemas.microsoft.com/office/drawing/2014/main" val="20002"/>
                    </a:ext>
                  </a:extLst>
                </a:gridCol>
                <a:gridCol w="1691805">
                  <a:extLst>
                    <a:ext uri="{9D8B030D-6E8A-4147-A177-3AD203B41FA5}">
                      <a16:colId xmlns:a16="http://schemas.microsoft.com/office/drawing/2014/main" val="20003"/>
                    </a:ext>
                  </a:extLst>
                </a:gridCol>
              </a:tblGrid>
              <a:tr h="656160">
                <a:tc>
                  <a:txBody>
                    <a:bodyPr/>
                    <a:lstStyle/>
                    <a:p>
                      <a:pPr algn="ctr"/>
                      <a:r>
                        <a:rPr lang="en-US" sz="1800" b="1" dirty="0">
                          <a:solidFill>
                            <a:schemeClr val="tx1"/>
                          </a:solidFill>
                        </a:rPr>
                        <a:t>AGRICULTURAL</a:t>
                      </a:r>
                      <a:r>
                        <a:rPr lang="en-US" sz="1800" b="1" baseline="0" dirty="0">
                          <a:solidFill>
                            <a:schemeClr val="tx1"/>
                          </a:solidFill>
                        </a:rPr>
                        <a:t> SAFETY AND HEALTH </a:t>
                      </a:r>
                      <a:endParaRPr lang="en-US" sz="1800" b="1" dirty="0">
                        <a:solidFill>
                          <a:schemeClr val="tx1"/>
                        </a:solidFill>
                      </a:endParaRPr>
                    </a:p>
                  </a:txBody>
                  <a:tcPr anchor="ctr">
                    <a:solidFill>
                      <a:schemeClr val="bg1">
                        <a:lumMod val="75000"/>
                      </a:schemeClr>
                    </a:solidFill>
                  </a:tcPr>
                </a:tc>
                <a:tc>
                  <a:txBody>
                    <a:bodyPr/>
                    <a:lstStyle/>
                    <a:p>
                      <a:pPr algn="ctr"/>
                      <a:r>
                        <a:rPr lang="en-US" sz="1600" b="1" i="0" dirty="0">
                          <a:solidFill>
                            <a:schemeClr val="tx1"/>
                          </a:solidFill>
                        </a:rPr>
                        <a:t>Total</a:t>
                      </a:r>
                    </a:p>
                  </a:txBody>
                  <a:tcPr anchor="ctr">
                    <a:solidFill>
                      <a:schemeClr val="bg1">
                        <a:lumMod val="75000"/>
                      </a:schemeClr>
                    </a:solidFill>
                  </a:tcPr>
                </a:tc>
                <a:tc>
                  <a:txBody>
                    <a:bodyPr/>
                    <a:lstStyle/>
                    <a:p>
                      <a:pPr algn="ctr"/>
                      <a:r>
                        <a:rPr lang="en-US" sz="16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600" i="1" dirty="0"/>
                        <a:t>Outreach</a:t>
                      </a:r>
                      <a:r>
                        <a:rPr lang="en-US" sz="1600" i="1" baseline="0" dirty="0"/>
                        <a:t> Materials Distributed</a:t>
                      </a:r>
                      <a:endParaRPr lang="en-US" sz="1600" b="0" i="1" dirty="0"/>
                    </a:p>
                  </a:txBody>
                  <a:tcPr>
                    <a:solidFill>
                      <a:schemeClr val="bg1">
                        <a:lumMod val="95000"/>
                      </a:schemeClr>
                    </a:solidFill>
                  </a:tcPr>
                </a:tc>
                <a:tc>
                  <a:txBody>
                    <a:bodyPr/>
                    <a:lstStyle/>
                    <a:p>
                      <a:pPr algn="ctr"/>
                      <a:r>
                        <a:rPr lang="en-US" sz="1600" b="1" i="1" dirty="0"/>
                        <a:t>5,943</a:t>
                      </a:r>
                    </a:p>
                  </a:txBody>
                  <a:tcPr>
                    <a:solidFill>
                      <a:schemeClr val="bg1">
                        <a:lumMod val="95000"/>
                      </a:schemeClr>
                    </a:solidFill>
                  </a:tcPr>
                </a:tc>
                <a:tc>
                  <a:txBody>
                    <a:bodyPr/>
                    <a:lstStyle/>
                    <a:p>
                      <a:pPr algn="ctr"/>
                      <a:r>
                        <a:rPr lang="en-US" sz="1600" i="0" dirty="0"/>
                        <a:t>2,400</a:t>
                      </a:r>
                      <a:endParaRPr lang="en-US" sz="16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600" i="1" dirty="0"/>
                        <a:t>Compliance Inspections</a:t>
                      </a:r>
                      <a:endParaRPr lang="en-US" sz="1600" b="0" i="1" dirty="0"/>
                    </a:p>
                  </a:txBody>
                  <a:tcPr>
                    <a:solidFill>
                      <a:schemeClr val="bg1">
                        <a:lumMod val="85000"/>
                      </a:schemeClr>
                    </a:solidFill>
                  </a:tcPr>
                </a:tc>
                <a:tc>
                  <a:txBody>
                    <a:bodyPr/>
                    <a:lstStyle/>
                    <a:p>
                      <a:pPr algn="ctr"/>
                      <a:r>
                        <a:rPr lang="en-US" sz="1600" b="1" i="1" dirty="0"/>
                        <a:t>46</a:t>
                      </a:r>
                    </a:p>
                  </a:txBody>
                  <a:tcPr>
                    <a:solidFill>
                      <a:schemeClr val="bg1">
                        <a:lumMod val="85000"/>
                      </a:schemeClr>
                    </a:solidFill>
                  </a:tcPr>
                </a:tc>
                <a:tc>
                  <a:txBody>
                    <a:bodyPr/>
                    <a:lstStyle/>
                    <a:p>
                      <a:pPr algn="ctr"/>
                      <a:r>
                        <a:rPr lang="en-US" sz="1600" i="0" dirty="0"/>
                        <a:t>50</a:t>
                      </a:r>
                      <a:endParaRPr lang="en-US" sz="16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600" i="1" dirty="0"/>
                        <a:t>Certificates Issued</a:t>
                      </a:r>
                      <a:endParaRPr lang="en-US" sz="1600" b="0" i="1" dirty="0"/>
                    </a:p>
                  </a:txBody>
                  <a:tcPr>
                    <a:solidFill>
                      <a:schemeClr val="bg1">
                        <a:lumMod val="95000"/>
                      </a:schemeClr>
                    </a:solidFill>
                  </a:tcPr>
                </a:tc>
                <a:tc>
                  <a:txBody>
                    <a:bodyPr/>
                    <a:lstStyle/>
                    <a:p>
                      <a:pPr algn="ctr"/>
                      <a:r>
                        <a:rPr lang="en-US" sz="1600" b="1" i="1" dirty="0"/>
                        <a:t>2,061</a:t>
                      </a:r>
                    </a:p>
                  </a:txBody>
                  <a:tcPr>
                    <a:solidFill>
                      <a:schemeClr val="bg1">
                        <a:lumMod val="95000"/>
                      </a:schemeClr>
                    </a:solidFill>
                  </a:tcPr>
                </a:tc>
                <a:tc>
                  <a:txBody>
                    <a:bodyPr/>
                    <a:lstStyle/>
                    <a:p>
                      <a:pPr algn="ctr"/>
                      <a:r>
                        <a:rPr lang="en-US" sz="1600" i="0" dirty="0"/>
                        <a:t>1,750</a:t>
                      </a:r>
                      <a:endParaRPr lang="en-US" sz="16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600" i="1" dirty="0"/>
                        <a:t>Preoccupancy Inspections</a:t>
                      </a:r>
                      <a:endParaRPr lang="en-US" sz="1600" b="0" i="1" dirty="0"/>
                    </a:p>
                  </a:txBody>
                  <a:tcPr>
                    <a:solidFill>
                      <a:schemeClr val="bg1">
                        <a:lumMod val="85000"/>
                      </a:schemeClr>
                    </a:solidFill>
                  </a:tcPr>
                </a:tc>
                <a:tc>
                  <a:txBody>
                    <a:bodyPr/>
                    <a:lstStyle/>
                    <a:p>
                      <a:pPr algn="ctr"/>
                      <a:r>
                        <a:rPr lang="en-US" sz="1600" b="1" i="1" dirty="0"/>
                        <a:t>2,073</a:t>
                      </a:r>
                    </a:p>
                  </a:txBody>
                  <a:tcPr>
                    <a:solidFill>
                      <a:schemeClr val="bg1">
                        <a:lumMod val="85000"/>
                      </a:schemeClr>
                    </a:solidFill>
                  </a:tcPr>
                </a:tc>
                <a:tc>
                  <a:txBody>
                    <a:bodyPr/>
                    <a:lstStyle/>
                    <a:p>
                      <a:pPr algn="ctr"/>
                      <a:r>
                        <a:rPr lang="en-US" sz="1600" i="0" dirty="0"/>
                        <a:t>1,875</a:t>
                      </a:r>
                      <a:endParaRPr lang="en-US" sz="16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8CA26E17-CF53-D7F6-7AC2-50FA594170ED}"/>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7895030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Merchant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71423"/>
            <a:ext cx="1371600" cy="1828800"/>
          </a:xfrm>
          <a:prstGeom prst="rect">
            <a:avLst/>
          </a:prstGeom>
        </p:spPr>
      </p:pic>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6781800" y="2971800"/>
            <a:ext cx="1752600" cy="1454658"/>
          </a:xfrm>
          <a:prstGeom prst="rect">
            <a:avLst/>
          </a:prstGeom>
        </p:spPr>
      </p:pic>
      <p:sp>
        <p:nvSpPr>
          <p:cNvPr id="4" name="TextBox 3">
            <a:extLst>
              <a:ext uri="{FF2B5EF4-FFF2-40B4-BE49-F238E27FC236}">
                <a16:creationId xmlns:a16="http://schemas.microsoft.com/office/drawing/2014/main" id="{628A2972-F6EB-BC36-2CF5-82D129899341}"/>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379261439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2" name="Picture 1" descr="C:\Users\wllagoe.EADS\AppData\Local\Microsoft\Windows\Temporary Internet Files\Content.Outlook\PMWK0L31\SCBA trainig raleigh.jpg">
            <a:extLst>
              <a:ext uri="{FF2B5EF4-FFF2-40B4-BE49-F238E27FC236}">
                <a16:creationId xmlns:a16="http://schemas.microsoft.com/office/drawing/2014/main" id="{D6236630-2561-08CD-C040-DD2AF9369E11}"/>
              </a:ext>
            </a:extLst>
          </p:cNvPr>
          <p:cNvPicPr/>
          <p:nvPr/>
        </p:nvPicPr>
        <p:blipFill>
          <a:blip r:embed="rId3" cstate="print"/>
          <a:srcRect/>
          <a:stretch>
            <a:fillRect/>
          </a:stretch>
        </p:blipFill>
        <p:spPr bwMode="auto">
          <a:xfrm rot="5400000">
            <a:off x="533402" y="1976965"/>
            <a:ext cx="990596" cy="838200"/>
          </a:xfrm>
          <a:prstGeom prst="rect">
            <a:avLst/>
          </a:prstGeom>
          <a:noFill/>
          <a:ln w="9525">
            <a:noFill/>
            <a:miter lim="800000"/>
            <a:headEnd/>
            <a:tailEnd/>
          </a:ln>
        </p:spPr>
      </p:pic>
      <p:pic>
        <p:nvPicPr>
          <p:cNvPr id="4" name="Picture 3" descr="C:\Users\wllagoe.EADS\Pictures\Trench\Trenchmodule1208 033.jpg">
            <a:extLst>
              <a:ext uri="{FF2B5EF4-FFF2-40B4-BE49-F238E27FC236}">
                <a16:creationId xmlns:a16="http://schemas.microsoft.com/office/drawing/2014/main" id="{A2172102-CB75-6F25-4270-7CFD9A7CA554}"/>
              </a:ext>
            </a:extLst>
          </p:cNvPr>
          <p:cNvPicPr/>
          <p:nvPr/>
        </p:nvPicPr>
        <p:blipFill>
          <a:blip r:embed="rId4" cstate="print"/>
          <a:srcRect l="7038" r="10850" b="19922"/>
          <a:stretch>
            <a:fillRect/>
          </a:stretch>
        </p:blipFill>
        <p:spPr bwMode="auto">
          <a:xfrm>
            <a:off x="6858000" y="1976967"/>
            <a:ext cx="1676400" cy="914400"/>
          </a:xfrm>
          <a:prstGeom prst="rect">
            <a:avLst/>
          </a:prstGeom>
          <a:noFill/>
          <a:ln w="9525">
            <a:noFill/>
            <a:miter lim="800000"/>
            <a:headEnd/>
            <a:tailEnd/>
          </a:ln>
        </p:spPr>
      </p:pic>
      <p:pic>
        <p:nvPicPr>
          <p:cNvPr id="5" name="Picture 4" descr="C:\Users\wllagoe.EADS\Pictures\Trench\Trenchmodule1208 026.jpg">
            <a:extLst>
              <a:ext uri="{FF2B5EF4-FFF2-40B4-BE49-F238E27FC236}">
                <a16:creationId xmlns:a16="http://schemas.microsoft.com/office/drawing/2014/main" id="{D029DF6A-6B35-33EE-B82C-9B62447CD47A}"/>
              </a:ext>
            </a:extLst>
          </p:cNvPr>
          <p:cNvPicPr/>
          <p:nvPr/>
        </p:nvPicPr>
        <p:blipFill>
          <a:blip r:embed="rId5" cstate="print"/>
          <a:srcRect t="9766"/>
          <a:stretch>
            <a:fillRect/>
          </a:stretch>
        </p:blipFill>
        <p:spPr bwMode="auto">
          <a:xfrm>
            <a:off x="5943600" y="1981200"/>
            <a:ext cx="1524000" cy="914400"/>
          </a:xfrm>
          <a:prstGeom prst="rect">
            <a:avLst/>
          </a:prstGeom>
          <a:noFill/>
          <a:ln w="9525">
            <a:noFill/>
            <a:miter lim="800000"/>
            <a:headEnd/>
            <a:tailEnd/>
          </a:ln>
        </p:spPr>
      </p:pic>
      <p:pic>
        <p:nvPicPr>
          <p:cNvPr id="6" name="Picture 5" descr="C:\Users\wllagoe.EADS\Pictures\Construction\IMAG0613.jpg">
            <a:extLst>
              <a:ext uri="{FF2B5EF4-FFF2-40B4-BE49-F238E27FC236}">
                <a16:creationId xmlns:a16="http://schemas.microsoft.com/office/drawing/2014/main" id="{A8EB26E8-3E2F-FFD0-DE61-5766BDE8913E}"/>
              </a:ext>
            </a:extLst>
          </p:cNvPr>
          <p:cNvPicPr/>
          <p:nvPr/>
        </p:nvPicPr>
        <p:blipFill>
          <a:blip r:embed="rId6" cstate="print"/>
          <a:srcRect t="22143"/>
          <a:stretch>
            <a:fillRect/>
          </a:stretch>
        </p:blipFill>
        <p:spPr bwMode="auto">
          <a:xfrm>
            <a:off x="4149683" y="1976968"/>
            <a:ext cx="1870117" cy="914399"/>
          </a:xfrm>
          <a:prstGeom prst="rect">
            <a:avLst/>
          </a:prstGeom>
          <a:noFill/>
          <a:ln w="9525">
            <a:noFill/>
            <a:miter lim="800000"/>
            <a:headEnd/>
            <a:tailEnd/>
          </a:ln>
        </p:spPr>
      </p:pic>
      <p:pic>
        <p:nvPicPr>
          <p:cNvPr id="9" name="Picture 8" descr="C:\Users\wllagoe.EADS\Pictures\Construction\IMG_1163.JPG">
            <a:extLst>
              <a:ext uri="{FF2B5EF4-FFF2-40B4-BE49-F238E27FC236}">
                <a16:creationId xmlns:a16="http://schemas.microsoft.com/office/drawing/2014/main" id="{8874825F-6195-D19C-22B2-C1D11C43A442}"/>
              </a:ext>
            </a:extLst>
          </p:cNvPr>
          <p:cNvPicPr/>
          <p:nvPr/>
        </p:nvPicPr>
        <p:blipFill>
          <a:blip r:embed="rId7" cstate="print"/>
          <a:srcRect l="18429" t="24573" r="35898" b="22008"/>
          <a:stretch>
            <a:fillRect/>
          </a:stretch>
        </p:blipFill>
        <p:spPr bwMode="auto">
          <a:xfrm>
            <a:off x="1406481" y="1976967"/>
            <a:ext cx="1336719" cy="879638"/>
          </a:xfrm>
          <a:prstGeom prst="rect">
            <a:avLst/>
          </a:prstGeom>
          <a:noFill/>
          <a:ln w="9525">
            <a:noFill/>
            <a:miter lim="800000"/>
            <a:headEnd/>
            <a:tailEnd/>
          </a:ln>
        </p:spPr>
      </p:pic>
      <p:sp>
        <p:nvSpPr>
          <p:cNvPr id="3" name="TextBox 2">
            <a:extLst>
              <a:ext uri="{FF2B5EF4-FFF2-40B4-BE49-F238E27FC236}">
                <a16:creationId xmlns:a16="http://schemas.microsoft.com/office/drawing/2014/main" id="{F245ACBD-3180-9B73-6356-029E9E1F653C}"/>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pic>
        <p:nvPicPr>
          <p:cNvPr id="10" name="Picture 9" descr="A group of people posing for a photo&#10;&#10;Description automatically generated">
            <a:extLst>
              <a:ext uri="{FF2B5EF4-FFF2-40B4-BE49-F238E27FC236}">
                <a16:creationId xmlns:a16="http://schemas.microsoft.com/office/drawing/2014/main" id="{1D7C9D19-32B6-107D-4310-BD4B020BBF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3124"/>
          <a:stretch/>
        </p:blipFill>
        <p:spPr bwMode="auto">
          <a:xfrm>
            <a:off x="2624137" y="1765829"/>
            <a:ext cx="1762125" cy="1336675"/>
          </a:xfrm>
          <a:prstGeom prst="rect">
            <a:avLst/>
          </a:prstGeom>
          <a:ln>
            <a:noFill/>
          </a:ln>
          <a:extLst>
            <a:ext uri="{53640926-AAD7-44D8-BBD7-CCE9431645EC}">
              <a14:shadowObscured xmlns:a14="http://schemas.microsoft.com/office/drawing/2010/main"/>
            </a:ext>
          </a:extLst>
        </p:spPr>
      </p:pic>
      <p:graphicFrame>
        <p:nvGraphicFramePr>
          <p:cNvPr id="14" name="Table 13">
            <a:extLst>
              <a:ext uri="{FF2B5EF4-FFF2-40B4-BE49-F238E27FC236}">
                <a16:creationId xmlns:a16="http://schemas.microsoft.com/office/drawing/2014/main" id="{CD3D0D13-CB12-C0A6-1D4C-5968AE3AB57A}"/>
              </a:ext>
            </a:extLst>
          </p:cNvPr>
          <p:cNvGraphicFramePr>
            <a:graphicFrameLocks noGrp="1"/>
          </p:cNvGraphicFramePr>
          <p:nvPr>
            <p:extLst>
              <p:ext uri="{D42A27DB-BD31-4B8C-83A1-F6EECF244321}">
                <p14:modId xmlns:p14="http://schemas.microsoft.com/office/powerpoint/2010/main" val="3241555019"/>
              </p:ext>
            </p:extLst>
          </p:nvPr>
        </p:nvGraphicFramePr>
        <p:xfrm>
          <a:off x="609599" y="1143001"/>
          <a:ext cx="7924798" cy="861365"/>
        </p:xfrm>
        <a:graphic>
          <a:graphicData uri="http://schemas.openxmlformats.org/drawingml/2006/table">
            <a:tbl>
              <a:tblPr>
                <a:tableStyleId>{00A15C55-8517-42AA-B614-E9B94910E393}</a:tableStyleId>
              </a:tblPr>
              <a:tblGrid>
                <a:gridCol w="3962401">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904997">
                  <a:extLst>
                    <a:ext uri="{9D8B030D-6E8A-4147-A177-3AD203B41FA5}">
                      <a16:colId xmlns:a16="http://schemas.microsoft.com/office/drawing/2014/main" val="20004"/>
                    </a:ext>
                  </a:extLst>
                </a:gridCol>
              </a:tblGrid>
              <a:tr h="4273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NAICS 23</a:t>
                      </a:r>
                      <a:r>
                        <a:rPr lang="en-US" sz="1800" b="1" dirty="0"/>
                        <a:t>—CONSTRUCTION</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FFY 2022 Total</a:t>
                      </a:r>
                    </a:p>
                  </a:txBody>
                  <a:tcPr anchor="ctr" horzOverflow="overflow">
                    <a:solidFill>
                      <a:schemeClr val="bg1">
                        <a:lumMod val="7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FFY 2023 Total</a:t>
                      </a:r>
                    </a:p>
                  </a:txBody>
                  <a:tcPr anchor="ctr" horzOverflow="overflow">
                    <a:solidFill>
                      <a:schemeClr val="bg1">
                        <a:lumMod val="75000"/>
                      </a:schemeClr>
                    </a:solidFill>
                  </a:tcPr>
                </a:tc>
                <a:extLst>
                  <a:ext uri="{0D108BD9-81ED-4DB2-BD59-A6C34878D82A}">
                    <a16:rowId xmlns:a16="http://schemas.microsoft.com/office/drawing/2014/main" val="10000"/>
                  </a:ext>
                </a:extLst>
              </a:tr>
              <a:tr h="434034">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chemeClr val="tx1"/>
                          </a:solidFill>
                          <a:effectLst/>
                          <a:latin typeface="Arial" charset="0"/>
                          <a:cs typeface="Arial" charset="0"/>
                        </a:rPr>
                        <a:t>Fatalities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1" u="none" strike="noStrike" cap="none" normalizeH="0" baseline="0" dirty="0">
                          <a:ln>
                            <a:noFill/>
                          </a:ln>
                          <a:effectLst/>
                        </a:rPr>
                        <a:t>23</a:t>
                      </a: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algn="ctr"/>
                      <a:r>
                        <a:rPr lang="en-US" sz="1600" i="1" dirty="0"/>
                        <a:t>24</a:t>
                      </a:r>
                    </a:p>
                  </a:txBody>
                  <a:tcPr anchor="ctr" horzOverflow="overflow">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482E8995-6F79-33B2-FC15-0EF776BC8486}"/>
              </a:ext>
            </a:extLst>
          </p:cNvPr>
          <p:cNvGraphicFramePr>
            <a:graphicFrameLocks noGrp="1"/>
          </p:cNvGraphicFramePr>
          <p:nvPr>
            <p:extLst>
              <p:ext uri="{D42A27DB-BD31-4B8C-83A1-F6EECF244321}">
                <p14:modId xmlns:p14="http://schemas.microsoft.com/office/powerpoint/2010/main" val="2809106487"/>
              </p:ext>
            </p:extLst>
          </p:nvPr>
        </p:nvGraphicFramePr>
        <p:xfrm>
          <a:off x="609598" y="2673533"/>
          <a:ext cx="7924799" cy="3193866"/>
        </p:xfrm>
        <a:graphic>
          <a:graphicData uri="http://schemas.openxmlformats.org/drawingml/2006/table">
            <a:tbl>
              <a:tblPr firstRow="1" bandRow="1">
                <a:tableStyleId>{00A15C55-8517-42AA-B614-E9B94910E393}</a:tableStyleId>
              </a:tblPr>
              <a:tblGrid>
                <a:gridCol w="2819402">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gridCol w="2719806">
                  <a:extLst>
                    <a:ext uri="{9D8B030D-6E8A-4147-A177-3AD203B41FA5}">
                      <a16:colId xmlns:a16="http://schemas.microsoft.com/office/drawing/2014/main" val="20003"/>
                    </a:ext>
                  </a:extLst>
                </a:gridCol>
                <a:gridCol w="1242591">
                  <a:extLst>
                    <a:ext uri="{9D8B030D-6E8A-4147-A177-3AD203B41FA5}">
                      <a16:colId xmlns:a16="http://schemas.microsoft.com/office/drawing/2014/main" val="20005"/>
                    </a:ext>
                  </a:extLst>
                </a:gridCol>
              </a:tblGrid>
              <a:tr h="418186">
                <a:tc>
                  <a:txBody>
                    <a:bodyPr/>
                    <a:lstStyle/>
                    <a:p>
                      <a:pPr algn="ctr"/>
                      <a:r>
                        <a:rPr lang="en-US" sz="1800" b="1" dirty="0">
                          <a:solidFill>
                            <a:schemeClr val="tx1"/>
                          </a:solidFill>
                        </a:rPr>
                        <a:t>FATALITY TYPE</a:t>
                      </a:r>
                    </a:p>
                  </a:txBody>
                  <a:tcPr anchor="ctr">
                    <a:solidFill>
                      <a:schemeClr val="bg1">
                        <a:lumMod val="75000"/>
                      </a:schemeClr>
                    </a:solidFill>
                  </a:tcPr>
                </a:tc>
                <a:tc>
                  <a:txBody>
                    <a:bodyPr/>
                    <a:lstStyle/>
                    <a:p>
                      <a:pPr algn="ctr"/>
                      <a:r>
                        <a:rPr lang="en-US" sz="1800" b="1" i="0" dirty="0">
                          <a:solidFill>
                            <a:schemeClr val="tx1"/>
                          </a:solidFill>
                        </a:rPr>
                        <a:t>Total</a:t>
                      </a:r>
                    </a:p>
                  </a:txBody>
                  <a:tcPr anchor="ctr">
                    <a:solidFill>
                      <a:schemeClr val="bg1">
                        <a:lumMod val="75000"/>
                      </a:schemeClr>
                    </a:solidFill>
                  </a:tcPr>
                </a:tc>
                <a:tc>
                  <a:txBody>
                    <a:bodyPr/>
                    <a:lstStyle/>
                    <a:p>
                      <a:pPr algn="ctr"/>
                      <a:r>
                        <a:rPr lang="en-US" sz="1800" b="1" i="0" dirty="0">
                          <a:solidFill>
                            <a:schemeClr val="tx1"/>
                          </a:solidFill>
                        </a:rPr>
                        <a:t>FATALITY TYPE</a:t>
                      </a:r>
                    </a:p>
                  </a:txBody>
                  <a:tcPr anchor="ctr">
                    <a:solidFill>
                      <a:schemeClr val="bg1">
                        <a:lumMod val="75000"/>
                      </a:schemeClr>
                    </a:solidFill>
                  </a:tcPr>
                </a:tc>
                <a:tc>
                  <a:txBody>
                    <a:bodyPr/>
                    <a:lstStyle/>
                    <a:p>
                      <a:pPr algn="ctr"/>
                      <a:r>
                        <a:rPr lang="en-US" sz="1800" b="1" i="0"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359462">
                <a:tc>
                  <a:txBody>
                    <a:bodyPr/>
                    <a:lstStyle/>
                    <a:p>
                      <a:pPr algn="r"/>
                      <a:r>
                        <a:rPr lang="en-US" sz="1600" b="0" i="1" dirty="0">
                          <a:solidFill>
                            <a:schemeClr val="tx1"/>
                          </a:solidFill>
                        </a:rPr>
                        <a:t>Struck By</a:t>
                      </a:r>
                    </a:p>
                  </a:txBody>
                  <a:tcPr anchor="ctr">
                    <a:solidFill>
                      <a:schemeClr val="bg1">
                        <a:lumMod val="95000"/>
                      </a:schemeClr>
                    </a:solidFill>
                  </a:tcPr>
                </a:tc>
                <a:tc>
                  <a:txBody>
                    <a:bodyPr/>
                    <a:lstStyle/>
                    <a:p>
                      <a:pPr algn="ctr"/>
                      <a:r>
                        <a:rPr lang="en-US" sz="1600" b="1" i="1" dirty="0"/>
                        <a:t>2</a:t>
                      </a:r>
                    </a:p>
                  </a:txBody>
                  <a:tcPr anchor="ctr">
                    <a:solidFill>
                      <a:schemeClr val="bg1">
                        <a:lumMod val="95000"/>
                      </a:schemeClr>
                    </a:solidFill>
                  </a:tcPr>
                </a:tc>
                <a:tc>
                  <a:txBody>
                    <a:bodyPr/>
                    <a:lstStyle/>
                    <a:p>
                      <a:pPr algn="r"/>
                      <a:r>
                        <a:rPr lang="en-US" sz="16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extLst>
                  <a:ext uri="{0D108BD9-81ED-4DB2-BD59-A6C34878D82A}">
                    <a16:rowId xmlns:a16="http://schemas.microsoft.com/office/drawing/2014/main" val="10001"/>
                  </a:ext>
                </a:extLst>
              </a:tr>
              <a:tr h="359462">
                <a:tc>
                  <a:txBody>
                    <a:bodyPr/>
                    <a:lstStyle/>
                    <a:p>
                      <a:pPr algn="r"/>
                      <a:r>
                        <a:rPr lang="en-US" sz="16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algn="r"/>
                      <a:r>
                        <a:rPr lang="en-US" sz="16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59462">
                <a:tc>
                  <a:txBody>
                    <a:bodyPr/>
                    <a:lstStyle/>
                    <a:p>
                      <a:pPr algn="r"/>
                      <a:r>
                        <a:rPr lang="en-US" sz="16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6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65323">
                <a:tc>
                  <a:txBody>
                    <a:bodyPr/>
                    <a:lstStyle/>
                    <a:p>
                      <a:pPr algn="r"/>
                      <a:r>
                        <a:rPr lang="en-US" sz="1600" b="0" i="1" dirty="0"/>
                        <a:t>Fall (Same</a:t>
                      </a:r>
                      <a:r>
                        <a:rPr lang="en-US" sz="1600" b="0" i="1" baseline="0" dirty="0"/>
                        <a:t> Level)</a:t>
                      </a:r>
                      <a:endParaRPr lang="en-US" sz="16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6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59462">
                <a:tc>
                  <a:txBody>
                    <a:bodyPr/>
                    <a:lstStyle/>
                    <a:p>
                      <a:pPr algn="r"/>
                      <a:r>
                        <a:rPr lang="en-US" sz="16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15</a:t>
                      </a:r>
                    </a:p>
                  </a:txBody>
                  <a:tcPr anchor="ctr">
                    <a:solidFill>
                      <a:schemeClr val="bg1">
                        <a:lumMod val="95000"/>
                      </a:schemeClr>
                    </a:solidFill>
                  </a:tcPr>
                </a:tc>
                <a:tc>
                  <a:txBody>
                    <a:bodyPr/>
                    <a:lstStyle/>
                    <a:p>
                      <a:pPr algn="r"/>
                      <a:r>
                        <a:rPr lang="en-US" sz="16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359462">
                <a:tc>
                  <a:txBody>
                    <a:bodyPr/>
                    <a:lstStyle/>
                    <a:p>
                      <a:pPr algn="r"/>
                      <a:r>
                        <a:rPr lang="en-US" sz="16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6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extLst>
                  <a:ext uri="{0D108BD9-81ED-4DB2-BD59-A6C34878D82A}">
                    <a16:rowId xmlns:a16="http://schemas.microsoft.com/office/drawing/2014/main" val="10006"/>
                  </a:ext>
                </a:extLst>
              </a:tr>
              <a:tr h="413047">
                <a:tc>
                  <a:txBody>
                    <a:bodyPr/>
                    <a:lstStyle/>
                    <a:p>
                      <a:pPr algn="r"/>
                      <a:r>
                        <a:rPr lang="en-US" sz="16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6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2" name="Picture 1" descr="C:\Users\wllagoe.EADS\Pictures\Construction\IMAG0613.jpg">
            <a:extLst>
              <a:ext uri="{FF2B5EF4-FFF2-40B4-BE49-F238E27FC236}">
                <a16:creationId xmlns:a16="http://schemas.microsoft.com/office/drawing/2014/main" id="{698D7738-0CFB-4D71-E367-A4E0F7699897}"/>
              </a:ext>
            </a:extLst>
          </p:cNvPr>
          <p:cNvPicPr/>
          <p:nvPr/>
        </p:nvPicPr>
        <p:blipFill>
          <a:blip r:embed="rId3" cstate="print"/>
          <a:srcRect/>
          <a:stretch>
            <a:fillRect/>
          </a:stretch>
        </p:blipFill>
        <p:spPr bwMode="auto">
          <a:xfrm>
            <a:off x="6514615" y="3046932"/>
            <a:ext cx="1174154" cy="534468"/>
          </a:xfrm>
          <a:prstGeom prst="rect">
            <a:avLst/>
          </a:prstGeom>
          <a:noFill/>
          <a:ln w="9525">
            <a:noFill/>
            <a:miter lim="800000"/>
            <a:headEnd/>
            <a:tailEnd/>
          </a:ln>
        </p:spPr>
      </p:pic>
      <p:pic>
        <p:nvPicPr>
          <p:cNvPr id="7" name="Picture 6" descr="C:\Documents and Settings\Wanda Lagoe\My Documents\My Pictures\Logging\Water quality discussion with NCDENR.JPG">
            <a:extLst>
              <a:ext uri="{FF2B5EF4-FFF2-40B4-BE49-F238E27FC236}">
                <a16:creationId xmlns:a16="http://schemas.microsoft.com/office/drawing/2014/main" id="{81F9407D-99A0-2BA1-0534-AB3582F4DD0F}"/>
              </a:ext>
            </a:extLst>
          </p:cNvPr>
          <p:cNvPicPr/>
          <p:nvPr/>
        </p:nvPicPr>
        <p:blipFill>
          <a:blip r:embed="rId4" cstate="print"/>
          <a:srcRect/>
          <a:stretch>
            <a:fillRect/>
          </a:stretch>
        </p:blipFill>
        <p:spPr bwMode="auto">
          <a:xfrm>
            <a:off x="4509291" y="3046933"/>
            <a:ext cx="950152" cy="534468"/>
          </a:xfrm>
          <a:prstGeom prst="rect">
            <a:avLst/>
          </a:prstGeom>
          <a:noFill/>
          <a:ln w="9525">
            <a:noFill/>
            <a:miter lim="800000"/>
            <a:headEnd/>
            <a:tailEnd/>
          </a:ln>
        </p:spPr>
      </p:pic>
      <p:pic>
        <p:nvPicPr>
          <p:cNvPr id="8" name="Picture 7" descr="C:\Documents and Settings\Wanda Lagoe\My Documents\My Pictures\Logging\Picture 087.jpg">
            <a:extLst>
              <a:ext uri="{FF2B5EF4-FFF2-40B4-BE49-F238E27FC236}">
                <a16:creationId xmlns:a16="http://schemas.microsoft.com/office/drawing/2014/main" id="{C7185C4B-9358-89D7-623A-95E5082DB19D}"/>
              </a:ext>
            </a:extLst>
          </p:cNvPr>
          <p:cNvPicPr/>
          <p:nvPr/>
        </p:nvPicPr>
        <p:blipFill>
          <a:blip r:embed="rId5" cstate="print"/>
          <a:srcRect/>
          <a:stretch>
            <a:fillRect/>
          </a:stretch>
        </p:blipFill>
        <p:spPr bwMode="auto">
          <a:xfrm>
            <a:off x="3804823" y="3059747"/>
            <a:ext cx="759746" cy="521653"/>
          </a:xfrm>
          <a:prstGeom prst="rect">
            <a:avLst/>
          </a:prstGeom>
          <a:noFill/>
          <a:ln w="9525">
            <a:noFill/>
            <a:miter lim="800000"/>
            <a:headEnd/>
            <a:tailEnd/>
          </a:ln>
        </p:spPr>
      </p:pic>
      <p:pic>
        <p:nvPicPr>
          <p:cNvPr id="10" name="Picture 9" descr="C:\Documents and Settings\Wanda Lagoe\My Documents\My Pictures\Logging\ProLogger LD.JPG">
            <a:extLst>
              <a:ext uri="{FF2B5EF4-FFF2-40B4-BE49-F238E27FC236}">
                <a16:creationId xmlns:a16="http://schemas.microsoft.com/office/drawing/2014/main" id="{61EBE35D-FD0D-3ADE-CF15-501EE217801F}"/>
              </a:ext>
            </a:extLst>
          </p:cNvPr>
          <p:cNvPicPr/>
          <p:nvPr/>
        </p:nvPicPr>
        <p:blipFill>
          <a:blip r:embed="rId6" cstate="print"/>
          <a:srcRect/>
          <a:stretch>
            <a:fillRect/>
          </a:stretch>
        </p:blipFill>
        <p:spPr bwMode="auto">
          <a:xfrm>
            <a:off x="1373554" y="3059747"/>
            <a:ext cx="964377" cy="521653"/>
          </a:xfrm>
          <a:prstGeom prst="rect">
            <a:avLst/>
          </a:prstGeom>
          <a:noFill/>
          <a:ln w="9525">
            <a:noFill/>
            <a:miter lim="800000"/>
            <a:headEnd/>
            <a:tailEnd/>
          </a:ln>
        </p:spPr>
      </p:pic>
      <p:pic>
        <p:nvPicPr>
          <p:cNvPr id="15" name="Picture 14" descr="C:\Documents and Settings\Wanda Lagoe\My Documents\My Pictures\Construction\IMAG0614 (2).JPG">
            <a:extLst>
              <a:ext uri="{FF2B5EF4-FFF2-40B4-BE49-F238E27FC236}">
                <a16:creationId xmlns:a16="http://schemas.microsoft.com/office/drawing/2014/main" id="{35EBF2C4-7605-69A7-19A0-3DC6295B4AD2}"/>
              </a:ext>
            </a:extLst>
          </p:cNvPr>
          <p:cNvPicPr/>
          <p:nvPr/>
        </p:nvPicPr>
        <p:blipFill>
          <a:blip r:embed="rId7" cstate="print"/>
          <a:srcRect/>
          <a:stretch>
            <a:fillRect/>
          </a:stretch>
        </p:blipFill>
        <p:spPr bwMode="auto">
          <a:xfrm>
            <a:off x="2285278" y="3059747"/>
            <a:ext cx="1540817" cy="521653"/>
          </a:xfrm>
          <a:prstGeom prst="rect">
            <a:avLst/>
          </a:prstGeom>
          <a:noFill/>
          <a:ln w="9525">
            <a:noFill/>
            <a:miter lim="800000"/>
            <a:headEnd/>
            <a:tailEnd/>
          </a:ln>
        </p:spPr>
      </p:pic>
      <p:pic>
        <p:nvPicPr>
          <p:cNvPr id="17" name="4720B3CC-1855-4662-8F19-3F136855D639">
            <a:extLst>
              <a:ext uri="{FF2B5EF4-FFF2-40B4-BE49-F238E27FC236}">
                <a16:creationId xmlns:a16="http://schemas.microsoft.com/office/drawing/2014/main" id="{28CCA4F2-55D0-25AD-33D9-959A18B4A8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9443" y="3059936"/>
            <a:ext cx="683196" cy="7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D8F1B152-ECCC-4526-96CC-CB41BB035581">
            <a:extLst>
              <a:ext uri="{FF2B5EF4-FFF2-40B4-BE49-F238E27FC236}">
                <a16:creationId xmlns:a16="http://schemas.microsoft.com/office/drawing/2014/main" id="{2C026067-A736-25A2-C4D3-34335436627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9843"/>
          <a:stretch/>
        </p:blipFill>
        <p:spPr bwMode="auto">
          <a:xfrm>
            <a:off x="7645717" y="3051704"/>
            <a:ext cx="881252" cy="6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9BB3873A-2B4A-4C26-8FD6-26392F01A019">
            <a:extLst>
              <a:ext uri="{FF2B5EF4-FFF2-40B4-BE49-F238E27FC236}">
                <a16:creationId xmlns:a16="http://schemas.microsoft.com/office/drawing/2014/main" id="{2B2058DB-B7D2-3F98-AC2A-CF603687427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844" t="34460" r="22656" b="20157"/>
          <a:stretch/>
        </p:blipFill>
        <p:spPr bwMode="auto">
          <a:xfrm>
            <a:off x="6025547" y="3059748"/>
            <a:ext cx="564997" cy="53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70098A66-1910-4614-8FD6-70A003F0C3CA">
            <a:extLst>
              <a:ext uri="{FF2B5EF4-FFF2-40B4-BE49-F238E27FC236}">
                <a16:creationId xmlns:a16="http://schemas.microsoft.com/office/drawing/2014/main" id="{2D4260A2-262B-8F5B-8C2A-2A65BF23269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844" t="29843" b="5156"/>
          <a:stretch/>
        </p:blipFill>
        <p:spPr bwMode="auto">
          <a:xfrm>
            <a:off x="605166" y="3050575"/>
            <a:ext cx="794860" cy="5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Group 22">
            <a:extLst>
              <a:ext uri="{FF2B5EF4-FFF2-40B4-BE49-F238E27FC236}">
                <a16:creationId xmlns:a16="http://schemas.microsoft.com/office/drawing/2014/main" id="{BB5B9407-4EBC-C9F6-4DD9-31C3B5BEAE9B}"/>
              </a:ext>
            </a:extLst>
          </p:cNvPr>
          <p:cNvGraphicFramePr>
            <a:graphicFrameLocks noGrp="1"/>
          </p:cNvGraphicFramePr>
          <p:nvPr>
            <p:extLst>
              <p:ext uri="{D42A27DB-BD31-4B8C-83A1-F6EECF244321}">
                <p14:modId xmlns:p14="http://schemas.microsoft.com/office/powerpoint/2010/main" val="1606033559"/>
              </p:ext>
            </p:extLst>
          </p:nvPr>
        </p:nvGraphicFramePr>
        <p:xfrm>
          <a:off x="609600" y="3581400"/>
          <a:ext cx="7917369" cy="2285999"/>
        </p:xfrm>
        <a:graphic>
          <a:graphicData uri="http://schemas.openxmlformats.org/drawingml/2006/table">
            <a:tbl>
              <a:tblPr>
                <a:tableStyleId>{00A15C55-8517-42AA-B614-E9B94910E393}</a:tableStyleId>
              </a:tblPr>
              <a:tblGrid>
                <a:gridCol w="5638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2"/>
                    </a:ext>
                  </a:extLst>
                </a:gridCol>
                <a:gridCol w="1440369">
                  <a:extLst>
                    <a:ext uri="{9D8B030D-6E8A-4147-A177-3AD203B41FA5}">
                      <a16:colId xmlns:a16="http://schemas.microsoft.com/office/drawing/2014/main" val="20003"/>
                    </a:ext>
                  </a:extLst>
                </a:gridCol>
              </a:tblGrid>
              <a:tr h="6470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FFY Goal</a:t>
                      </a:r>
                      <a:endParaRPr kumimoji="0" lang="en-US" sz="16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467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Compliance Inspections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mj-lt"/>
                          <a:cs typeface="Arial" charset="0"/>
                        </a:rPr>
                        <a:t>874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cs typeface="Arial" charset="0"/>
                        </a:rPr>
                        <a:t>800</a:t>
                      </a:r>
                    </a:p>
                  </a:txBody>
                  <a:tcPr anchor="ctr" horzOverflow="overflow">
                    <a:solidFill>
                      <a:schemeClr val="bg1">
                        <a:lumMod val="95000"/>
                      </a:schemeClr>
                    </a:solidFill>
                  </a:tcPr>
                </a:tc>
                <a:extLst>
                  <a:ext uri="{0D108BD9-81ED-4DB2-BD59-A6C34878D82A}">
                    <a16:rowId xmlns:a16="http://schemas.microsoft.com/office/drawing/2014/main" val="10001"/>
                  </a:ext>
                </a:extLst>
              </a:tr>
              <a:tr h="3467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Consultative Visits</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mj-lt"/>
                          <a:cs typeface="Arial" charset="0"/>
                        </a:rPr>
                        <a:t>463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cs typeface="Arial" charset="0"/>
                        </a:rPr>
                        <a:t>290</a:t>
                      </a:r>
                    </a:p>
                  </a:txBody>
                  <a:tcPr anchor="ctr" horzOverflow="overflow">
                    <a:solidFill>
                      <a:schemeClr val="bg1">
                        <a:lumMod val="85000"/>
                      </a:schemeClr>
                    </a:solidFill>
                  </a:tcPr>
                </a:tc>
                <a:extLst>
                  <a:ext uri="{0D108BD9-81ED-4DB2-BD59-A6C34878D82A}">
                    <a16:rowId xmlns:a16="http://schemas.microsoft.com/office/drawing/2014/main" val="10002"/>
                  </a:ext>
                </a:extLst>
              </a:tr>
              <a:tr h="5988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OSH Outreach Events (10- and 30- Hour Construction)</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3467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effectLst/>
                        </a:rPr>
                        <a:t>People Trained</a:t>
                      </a:r>
                      <a:endParaRPr kumimoji="0" lang="en-US" sz="16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mj-lt"/>
                          <a:cs typeface="Arial" charset="0"/>
                        </a:rPr>
                        <a:t>2,157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5" name="Group 128">
            <a:extLst>
              <a:ext uri="{FF2B5EF4-FFF2-40B4-BE49-F238E27FC236}">
                <a16:creationId xmlns:a16="http://schemas.microsoft.com/office/drawing/2014/main" id="{4081E846-016C-EE58-9418-D09652F3876F}"/>
              </a:ext>
            </a:extLst>
          </p:cNvPr>
          <p:cNvGraphicFramePr>
            <a:graphicFrameLocks noGrp="1"/>
          </p:cNvGraphicFramePr>
          <p:nvPr>
            <p:extLst>
              <p:ext uri="{D42A27DB-BD31-4B8C-83A1-F6EECF244321}">
                <p14:modId xmlns:p14="http://schemas.microsoft.com/office/powerpoint/2010/main" val="3985066432"/>
              </p:ext>
            </p:extLst>
          </p:nvPr>
        </p:nvGraphicFramePr>
        <p:xfrm>
          <a:off x="609600" y="1143001"/>
          <a:ext cx="7929234" cy="191674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79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534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10%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28%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40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1.0</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9%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1.1</a:t>
                      </a: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31%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9AD55B04-4BE6-C546-1486-B5F6DB6DF998}"/>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375A6B19-C21E-42F1-A78E-4B3DEECA2DD6}"/>
              </a:ext>
            </a:extLst>
          </p:cNvPr>
          <p:cNvGraphicFramePr>
            <a:graphicFrameLocks noGrp="1"/>
          </p:cNvGraphicFramePr>
          <p:nvPr>
            <p:extLst>
              <p:ext uri="{D42A27DB-BD31-4B8C-83A1-F6EECF244321}">
                <p14:modId xmlns:p14="http://schemas.microsoft.com/office/powerpoint/2010/main" val="1441384425"/>
              </p:ext>
            </p:extLst>
          </p:nvPr>
        </p:nvGraphicFramePr>
        <p:xfrm>
          <a:off x="605170" y="2590800"/>
          <a:ext cx="7896722" cy="1636012"/>
        </p:xfrm>
        <a:graphic>
          <a:graphicData uri="http://schemas.openxmlformats.org/drawingml/2006/table">
            <a:tbl>
              <a:tblPr firstRow="1" bandRow="1">
                <a:tableStyleId>{00A15C55-8517-42AA-B614-E9B94910E393}</a:tableStyleId>
              </a:tblPr>
              <a:tblGrid>
                <a:gridCol w="5186030">
                  <a:extLst>
                    <a:ext uri="{9D8B030D-6E8A-4147-A177-3AD203B41FA5}">
                      <a16:colId xmlns:a16="http://schemas.microsoft.com/office/drawing/2014/main" val="20000"/>
                    </a:ext>
                  </a:extLst>
                </a:gridCol>
                <a:gridCol w="1066800">
                  <a:extLst>
                    <a:ext uri="{9D8B030D-6E8A-4147-A177-3AD203B41FA5}">
                      <a16:colId xmlns:a16="http://schemas.microsoft.com/office/drawing/2014/main" val="3871786859"/>
                    </a:ext>
                  </a:extLst>
                </a:gridCol>
                <a:gridCol w="1643892">
                  <a:extLst>
                    <a:ext uri="{9D8B030D-6E8A-4147-A177-3AD203B41FA5}">
                      <a16:colId xmlns:a16="http://schemas.microsoft.com/office/drawing/2014/main" val="20003"/>
                    </a:ext>
                  </a:extLst>
                </a:gridCol>
              </a:tblGrid>
              <a:tr h="416812">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0" dirty="0">
                          <a:solidFill>
                            <a:schemeClr val="tx1"/>
                          </a:solidFill>
                        </a:rPr>
                        <a:t>Total</a:t>
                      </a:r>
                    </a:p>
                  </a:txBody>
                  <a:tcPr anchor="ctr">
                    <a:solidFill>
                      <a:schemeClr val="bg1">
                        <a:lumMod val="75000"/>
                      </a:schemeClr>
                    </a:solidFill>
                  </a:tcPr>
                </a:tc>
                <a:tc>
                  <a:txBody>
                    <a:bodyPr/>
                    <a:lstStyle/>
                    <a:p>
                      <a:pPr algn="ctr"/>
                      <a:r>
                        <a:rPr lang="en-US" sz="1600"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5847">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1" i="1" u="none" dirty="0"/>
                        <a:t>22</a:t>
                      </a:r>
                    </a:p>
                  </a:txBody>
                  <a:tcPr anchor="ctr">
                    <a:solidFill>
                      <a:schemeClr val="bg1">
                        <a:lumMod val="85000"/>
                      </a:schemeClr>
                    </a:solidFill>
                  </a:tcPr>
                </a:tc>
                <a:tc>
                  <a:txBody>
                    <a:bodyPr/>
                    <a:lstStyle/>
                    <a:p>
                      <a:pPr algn="ctr"/>
                      <a:r>
                        <a:rPr lang="en-US" sz="1400" i="0" dirty="0"/>
                        <a:t>20</a:t>
                      </a:r>
                    </a:p>
                  </a:txBody>
                  <a:tcPr anchor="ctr">
                    <a:solidFill>
                      <a:schemeClr val="bg1">
                        <a:lumMod val="85000"/>
                      </a:schemeClr>
                    </a:solidFill>
                  </a:tcPr>
                </a:tc>
                <a:extLst>
                  <a:ext uri="{0D108BD9-81ED-4DB2-BD59-A6C34878D82A}">
                    <a16:rowId xmlns:a16="http://schemas.microsoft.com/office/drawing/2014/main" val="10001"/>
                  </a:ext>
                </a:extLst>
              </a:tr>
              <a:tr h="295847">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1" i="1" u="none" dirty="0"/>
                        <a:t>15</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295847">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1" i="1" u="none" dirty="0"/>
                        <a:t>13</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extLst>
                  <a:ext uri="{0D108BD9-81ED-4DB2-BD59-A6C34878D82A}">
                    <a16:rowId xmlns:a16="http://schemas.microsoft.com/office/drawing/2014/main" val="10003"/>
                  </a:ext>
                </a:extLst>
              </a:tr>
              <a:tr h="295847">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1" i="1" u="none" dirty="0"/>
                        <a:t>470</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7A18FE85-3BE5-4A9E-A6D9-68FCE9B9D090}"/>
              </a:ext>
            </a:extLst>
          </p:cNvPr>
          <p:cNvGraphicFramePr>
            <a:graphicFrameLocks noGrp="1"/>
          </p:cNvGraphicFramePr>
          <p:nvPr>
            <p:extLst>
              <p:ext uri="{D42A27DB-BD31-4B8C-83A1-F6EECF244321}">
                <p14:modId xmlns:p14="http://schemas.microsoft.com/office/powerpoint/2010/main" val="1328129757"/>
              </p:ext>
            </p:extLst>
          </p:nvPr>
        </p:nvGraphicFramePr>
        <p:xfrm>
          <a:off x="609596" y="4267200"/>
          <a:ext cx="7892296" cy="1638564"/>
        </p:xfrm>
        <a:graphic>
          <a:graphicData uri="http://schemas.openxmlformats.org/drawingml/2006/table">
            <a:tbl>
              <a:tblPr>
                <a:tableStyleId>{00A15C55-8517-42AA-B614-E9B94910E393}</a:tableStyleId>
              </a:tblPr>
              <a:tblGrid>
                <a:gridCol w="3581404">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643892">
                  <a:extLst>
                    <a:ext uri="{9D8B030D-6E8A-4147-A177-3AD203B41FA5}">
                      <a16:colId xmlns:a16="http://schemas.microsoft.com/office/drawing/2014/main" val="66215016"/>
                    </a:ext>
                  </a:extLst>
                </a:gridCol>
              </a:tblGrid>
              <a:tr h="36941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a:ln>
                            <a:noFill/>
                          </a:ln>
                          <a:effectLst/>
                        </a:rPr>
                        <a:t>NAICS 11331*</a:t>
                      </a:r>
                      <a:r>
                        <a:rPr lang="en-US" sz="1600" b="1" dirty="0"/>
                        <a:t>—</a:t>
                      </a:r>
                      <a:r>
                        <a:rPr kumimoji="0" lang="en-US" sz="16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FFY 2022 Total</a:t>
                      </a:r>
                    </a:p>
                  </a:txBody>
                  <a:tcPr anchor="ctr" horzOverflow="overflow">
                    <a:solidFill>
                      <a:schemeClr val="bg1">
                        <a:lumMod val="75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FFY 2023 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02248">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rowSpan="2">
                  <a:txBody>
                    <a:bodyPr/>
                    <a:lstStyle/>
                    <a:p>
                      <a:pPr algn="ctr"/>
                      <a:r>
                        <a:rPr lang="en-US" sz="14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i="0" dirty="0"/>
                        <a:t>1</a:t>
                      </a:r>
                    </a:p>
                  </a:txBody>
                  <a:tcPr horzOverflow="overflow">
                    <a:solidFill>
                      <a:schemeClr val="bg1">
                        <a:lumMod val="95000"/>
                      </a:schemeClr>
                    </a:solidFill>
                  </a:tcPr>
                </a:tc>
                <a:extLst>
                  <a:ext uri="{0D108BD9-81ED-4DB2-BD59-A6C34878D82A}">
                    <a16:rowId xmlns:a16="http://schemas.microsoft.com/office/drawing/2014/main" val="10001"/>
                  </a:ext>
                </a:extLst>
              </a:tr>
              <a:tr h="104223">
                <a:tc vMerge="1">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FFY 2022</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FFY 2023 Total</a:t>
                      </a:r>
                    </a:p>
                  </a:txBody>
                  <a:tcPr anchor="ctr" horzOverflow="overflow">
                    <a:solidFill>
                      <a:schemeClr val="bg1">
                        <a:lumMod val="75000"/>
                      </a:schemeClr>
                    </a:solidFill>
                  </a:tcPr>
                </a:tc>
                <a:extLst>
                  <a:ext uri="{0D108BD9-81ED-4DB2-BD59-A6C34878D82A}">
                    <a16:rowId xmlns:a16="http://schemas.microsoft.com/office/drawing/2014/main" val="10002"/>
                  </a:ext>
                </a:extLst>
              </a:tr>
              <a:tr h="52429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a:ln>
                            <a:noFill/>
                          </a:ln>
                          <a:effectLst/>
                          <a:latin typeface="+mn-lt"/>
                        </a:rPr>
                        <a:t>NAICS 56173</a:t>
                      </a:r>
                      <a:r>
                        <a:rPr lang="en-US" sz="1600" b="1" dirty="0">
                          <a:latin typeface="+mn-lt"/>
                        </a:rPr>
                        <a:t>—</a:t>
                      </a:r>
                      <a:r>
                        <a:rPr kumimoji="0" lang="en-US" sz="16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FFY 2022 Total</a:t>
                      </a:r>
                    </a:p>
                  </a:txBody>
                  <a:tcPr anchor="ctr" horzOverflow="overflow">
                    <a:solidFill>
                      <a:schemeClr val="bg1">
                        <a:lumMod val="75000"/>
                      </a:schemeClr>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177389866"/>
                  </a:ext>
                </a:extLst>
              </a:tr>
              <a:tr h="3358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latin typeface="+mn-lt"/>
                        </a:rPr>
                        <a:t>Fatalities</a:t>
                      </a:r>
                      <a:endParaRPr kumimoji="0" lang="en-US" sz="14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400" i="0" dirty="0">
                          <a:latin typeface="+mn-lt"/>
                        </a:rPr>
                        <a:t>4</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dirty="0"/>
                        <a:t>1</a:t>
                      </a:r>
                    </a:p>
                  </a:txBody>
                  <a:tcPr anchor="ctr" horzOverflow="overflow">
                    <a:solidFill>
                      <a:schemeClr val="bg1">
                        <a:lumMod val="85000"/>
                      </a:schemeClr>
                    </a:solidFill>
                  </a:tcPr>
                </a:tc>
                <a:extLst>
                  <a:ext uri="{0D108BD9-81ED-4DB2-BD59-A6C34878D82A}">
                    <a16:rowId xmlns:a16="http://schemas.microsoft.com/office/drawing/2014/main" val="10003"/>
                  </a:ext>
                </a:extLst>
              </a:tr>
            </a:tbl>
          </a:graphicData>
        </a:graphic>
      </p:graphicFrame>
      <p:sp>
        <p:nvSpPr>
          <p:cNvPr id="11" name="TextBox 10">
            <a:extLst>
              <a:ext uri="{FF2B5EF4-FFF2-40B4-BE49-F238E27FC236}">
                <a16:creationId xmlns:a16="http://schemas.microsoft.com/office/drawing/2014/main" id="{F55886CC-9259-4416-BADA-90AAA454459B}"/>
              </a:ext>
            </a:extLst>
          </p:cNvPr>
          <p:cNvSpPr txBox="1"/>
          <p:nvPr/>
        </p:nvSpPr>
        <p:spPr>
          <a:xfrm>
            <a:off x="533400" y="4724400"/>
            <a:ext cx="1627369" cy="215444"/>
          </a:xfrm>
          <a:prstGeom prst="rect">
            <a:avLst/>
          </a:prstGeom>
          <a:noFill/>
        </p:spPr>
        <p:txBody>
          <a:bodyPr wrap="none" rtlCol="0">
            <a:spAutoFit/>
          </a:bodyPr>
          <a:lstStyle/>
          <a:p>
            <a:r>
              <a:rPr lang="en-US" sz="800" i="1" dirty="0"/>
              <a:t>* TRC/DART Data not available</a:t>
            </a:r>
          </a:p>
        </p:txBody>
      </p:sp>
      <p:graphicFrame>
        <p:nvGraphicFramePr>
          <p:cNvPr id="3" name="Group 128">
            <a:extLst>
              <a:ext uri="{FF2B5EF4-FFF2-40B4-BE49-F238E27FC236}">
                <a16:creationId xmlns:a16="http://schemas.microsoft.com/office/drawing/2014/main" id="{D354ED07-F520-8C25-2333-D17F550B55DC}"/>
              </a:ext>
            </a:extLst>
          </p:cNvPr>
          <p:cNvGraphicFramePr>
            <a:graphicFrameLocks noGrp="1"/>
          </p:cNvGraphicFramePr>
          <p:nvPr>
            <p:extLst>
              <p:ext uri="{D42A27DB-BD31-4B8C-83A1-F6EECF244321}">
                <p14:modId xmlns:p14="http://schemas.microsoft.com/office/powerpoint/2010/main" val="2996798231"/>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11%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3.2</a:t>
                      </a:r>
                    </a:p>
                  </a:txBody>
                  <a:tcPr anchor="ctr" horzOverflow="overflow">
                    <a:solidFill>
                      <a:schemeClr val="bg1">
                        <a:lumMod val="85000"/>
                      </a:schemeClr>
                    </a:solidFill>
                  </a:tcPr>
                </a:tc>
                <a:tc>
                  <a:txBody>
                    <a:bodyPr/>
                    <a:lstStyle/>
                    <a:p>
                      <a:pPr algn="ctr"/>
                      <a:r>
                        <a:rPr lang="en-US" sz="1200" b="1" i="1" dirty="0"/>
                        <a:t>12%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16%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1.9</a:t>
                      </a:r>
                    </a:p>
                  </a:txBody>
                  <a:tcPr anchor="ctr" horzOverflow="overflow">
                    <a:solidFill>
                      <a:schemeClr val="bg1">
                        <a:lumMod val="95000"/>
                      </a:schemeClr>
                    </a:solidFill>
                  </a:tcPr>
                </a:tc>
                <a:tc>
                  <a:txBody>
                    <a:bodyPr/>
                    <a:lstStyle/>
                    <a:p>
                      <a:pPr algn="ctr"/>
                      <a:r>
                        <a:rPr lang="en-US" sz="1200" i="1" dirty="0"/>
                        <a:t>2.0</a:t>
                      </a:r>
                    </a:p>
                  </a:txBody>
                  <a:tcPr anchor="ctr" horzOverflow="overflow">
                    <a:solidFill>
                      <a:schemeClr val="bg1">
                        <a:lumMod val="95000"/>
                      </a:schemeClr>
                    </a:solidFill>
                  </a:tcPr>
                </a:tc>
                <a:tc gridSpan="2">
                  <a:txBody>
                    <a:bodyPr/>
                    <a:lstStyle/>
                    <a:p>
                      <a:pPr algn="ctr"/>
                      <a:r>
                        <a:rPr lang="en-US" sz="1200" b="1" i="1" dirty="0"/>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5%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6328298C-15BE-BC9A-E69C-EE5BEC00D1DC}"/>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265044085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394344027"/>
              </p:ext>
            </p:extLst>
          </p:nvPr>
        </p:nvGraphicFramePr>
        <p:xfrm>
          <a:off x="609600" y="3777863"/>
          <a:ext cx="7929234" cy="2164457"/>
        </p:xfrm>
        <a:graphic>
          <a:graphicData uri="http://schemas.openxmlformats.org/drawingml/2006/table">
            <a:tbl>
              <a:tblPr firstRow="1" bandRow="1">
                <a:tableStyleId>{073A0DAA-6AF3-43AB-8588-CEC1D06C72B9}</a:tableStyleId>
              </a:tblPr>
              <a:tblGrid>
                <a:gridCol w="5105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2"/>
                    </a:ext>
                  </a:extLst>
                </a:gridCol>
                <a:gridCol w="1452234">
                  <a:extLst>
                    <a:ext uri="{9D8B030D-6E8A-4147-A177-3AD203B41FA5}">
                      <a16:colId xmlns:a16="http://schemas.microsoft.com/office/drawing/2014/main" val="20003"/>
                    </a:ext>
                  </a:extLst>
                </a:gridCol>
              </a:tblGrid>
              <a:tr h="652773">
                <a:tc>
                  <a:txBody>
                    <a:bodyPr/>
                    <a:lstStyle/>
                    <a:p>
                      <a:pPr algn="ctr"/>
                      <a:r>
                        <a:rPr lang="en-US" sz="1800" dirty="0">
                          <a:solidFill>
                            <a:schemeClr val="tx1"/>
                          </a:solidFill>
                        </a:rPr>
                        <a:t>SEP ACTIVITY</a:t>
                      </a:r>
                    </a:p>
                  </a:txBody>
                  <a:tcPr anchor="ctr">
                    <a:solidFill>
                      <a:schemeClr val="bg1">
                        <a:lumMod val="75000"/>
                      </a:schemeClr>
                    </a:solidFill>
                  </a:tcPr>
                </a:tc>
                <a:tc>
                  <a:txBody>
                    <a:bodyPr/>
                    <a:lstStyle/>
                    <a:p>
                      <a:pPr algn="ctr"/>
                      <a:r>
                        <a:rPr lang="en-US" sz="1600" b="1" i="0"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7921">
                <a:tc>
                  <a:txBody>
                    <a:bodyPr/>
                    <a:lstStyle/>
                    <a:p>
                      <a:pPr algn="r"/>
                      <a:r>
                        <a:rPr lang="en-US" sz="1600" i="1" dirty="0"/>
                        <a:t>Compliance Inspections</a:t>
                      </a:r>
                    </a:p>
                  </a:txBody>
                  <a:tcPr>
                    <a:solidFill>
                      <a:schemeClr val="bg1">
                        <a:lumMod val="85000"/>
                      </a:schemeClr>
                    </a:solidFill>
                  </a:tcPr>
                </a:tc>
                <a:tc>
                  <a:txBody>
                    <a:bodyPr/>
                    <a:lstStyle/>
                    <a:p>
                      <a:pPr algn="ctr"/>
                      <a:r>
                        <a:rPr lang="en-US" sz="1600" b="1" i="1" dirty="0"/>
                        <a:t>33</a:t>
                      </a:r>
                    </a:p>
                  </a:txBody>
                  <a:tcPr anchor="ctr">
                    <a:solidFill>
                      <a:schemeClr val="bg1">
                        <a:lumMod val="85000"/>
                      </a:schemeClr>
                    </a:solidFill>
                  </a:tcPr>
                </a:tc>
                <a:tc>
                  <a:txBody>
                    <a:bodyPr/>
                    <a:lstStyle/>
                    <a:p>
                      <a:pPr algn="ctr"/>
                      <a:r>
                        <a:rPr lang="en-US" sz="1600" i="0" dirty="0"/>
                        <a:t>24</a:t>
                      </a:r>
                    </a:p>
                  </a:txBody>
                  <a:tcPr>
                    <a:solidFill>
                      <a:schemeClr val="bg1">
                        <a:lumMod val="85000"/>
                      </a:schemeClr>
                    </a:solidFill>
                  </a:tcPr>
                </a:tc>
                <a:extLst>
                  <a:ext uri="{0D108BD9-81ED-4DB2-BD59-A6C34878D82A}">
                    <a16:rowId xmlns:a16="http://schemas.microsoft.com/office/drawing/2014/main" val="10001"/>
                  </a:ext>
                </a:extLst>
              </a:tr>
              <a:tr h="377921">
                <a:tc>
                  <a:txBody>
                    <a:bodyPr/>
                    <a:lstStyle/>
                    <a:p>
                      <a:pPr algn="r"/>
                      <a:r>
                        <a:rPr lang="en-US" sz="1600" i="1" dirty="0"/>
                        <a:t>Consultative Visits</a:t>
                      </a:r>
                    </a:p>
                  </a:txBody>
                  <a:tcPr>
                    <a:solidFill>
                      <a:schemeClr val="bg1">
                        <a:lumMod val="95000"/>
                      </a:schemeClr>
                    </a:solidFill>
                  </a:tcPr>
                </a:tc>
                <a:tc>
                  <a:txBody>
                    <a:bodyPr/>
                    <a:lstStyle/>
                    <a:p>
                      <a:pPr algn="ctr"/>
                      <a:r>
                        <a:rPr lang="en-US" sz="1600" b="1" i="1" dirty="0"/>
                        <a:t>38</a:t>
                      </a:r>
                    </a:p>
                  </a:txBody>
                  <a:tcPr anchor="ctr">
                    <a:solidFill>
                      <a:schemeClr val="bg1">
                        <a:lumMod val="95000"/>
                      </a:schemeClr>
                    </a:solidFill>
                  </a:tcPr>
                </a:tc>
                <a:tc>
                  <a:txBody>
                    <a:bodyPr/>
                    <a:lstStyle/>
                    <a:p>
                      <a:pPr algn="ctr"/>
                      <a:r>
                        <a:rPr lang="en-US" sz="1600" i="0" dirty="0"/>
                        <a:t>30</a:t>
                      </a:r>
                    </a:p>
                  </a:txBody>
                  <a:tcPr>
                    <a:solidFill>
                      <a:schemeClr val="bg1">
                        <a:lumMod val="95000"/>
                      </a:schemeClr>
                    </a:solidFill>
                  </a:tcPr>
                </a:tc>
                <a:extLst>
                  <a:ext uri="{0D108BD9-81ED-4DB2-BD59-A6C34878D82A}">
                    <a16:rowId xmlns:a16="http://schemas.microsoft.com/office/drawing/2014/main" val="10002"/>
                  </a:ext>
                </a:extLst>
              </a:tr>
              <a:tr h="377921">
                <a:tc>
                  <a:txBody>
                    <a:bodyPr/>
                    <a:lstStyle/>
                    <a:p>
                      <a:pPr algn="r"/>
                      <a:r>
                        <a:rPr lang="en-US" sz="1600" i="1" dirty="0"/>
                        <a:t>OSH Outreach Events</a:t>
                      </a:r>
                    </a:p>
                  </a:txBody>
                  <a:tcPr>
                    <a:solidFill>
                      <a:schemeClr val="bg1">
                        <a:lumMod val="85000"/>
                      </a:schemeClr>
                    </a:solidFill>
                  </a:tcPr>
                </a:tc>
                <a:tc>
                  <a:txBody>
                    <a:bodyPr/>
                    <a:lstStyle/>
                    <a:p>
                      <a:pPr algn="ctr"/>
                      <a:r>
                        <a:rPr lang="en-US" sz="1600" b="1" i="1" dirty="0"/>
                        <a:t>4</a:t>
                      </a:r>
                    </a:p>
                  </a:txBody>
                  <a:tcPr anchor="ct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7921">
                <a:tc>
                  <a:txBody>
                    <a:bodyPr/>
                    <a:lstStyle/>
                    <a:p>
                      <a:pPr algn="r"/>
                      <a:r>
                        <a:rPr lang="en-US" sz="1600" i="1" dirty="0"/>
                        <a:t>People Trained</a:t>
                      </a:r>
                    </a:p>
                  </a:txBody>
                  <a:tcPr>
                    <a:solidFill>
                      <a:schemeClr val="bg1">
                        <a:lumMod val="95000"/>
                      </a:schemeClr>
                    </a:solidFill>
                  </a:tcPr>
                </a:tc>
                <a:tc>
                  <a:txBody>
                    <a:bodyPr/>
                    <a:lstStyle/>
                    <a:p>
                      <a:pPr algn="ctr"/>
                      <a:r>
                        <a:rPr lang="en-US" sz="1600" b="1" i="1" dirty="0"/>
                        <a:t>33</a:t>
                      </a:r>
                    </a:p>
                  </a:txBody>
                  <a:tcPr anchor="ct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25F9761-94C6-4672-835D-B0543BFC9B3B}"/>
              </a:ext>
            </a:extLst>
          </p:cNvPr>
          <p:cNvSpPr txBox="1"/>
          <p:nvPr/>
        </p:nvSpPr>
        <p:spPr>
          <a:xfrm>
            <a:off x="533400" y="3463214"/>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3" name="Group 128">
            <a:extLst>
              <a:ext uri="{FF2B5EF4-FFF2-40B4-BE49-F238E27FC236}">
                <a16:creationId xmlns:a16="http://schemas.microsoft.com/office/drawing/2014/main" id="{6C786AA1-AFBF-5CF5-CE39-E0982600A58E}"/>
              </a:ext>
            </a:extLst>
          </p:cNvPr>
          <p:cNvGraphicFramePr>
            <a:graphicFrameLocks noGrp="1"/>
          </p:cNvGraphicFramePr>
          <p:nvPr>
            <p:extLst>
              <p:ext uri="{D42A27DB-BD31-4B8C-83A1-F6EECF244321}">
                <p14:modId xmlns:p14="http://schemas.microsoft.com/office/powerpoint/2010/main" val="3109856002"/>
              </p:ext>
            </p:extLst>
          </p:nvPr>
        </p:nvGraphicFramePr>
        <p:xfrm>
          <a:off x="609600" y="1219200"/>
          <a:ext cx="7929234" cy="217558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022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3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North Carolina</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1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2021</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2021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3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34%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27%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7.3</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3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7.2</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40%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4.3</a:t>
                      </a:r>
                    </a:p>
                  </a:txBody>
                  <a:tcPr anchor="ctr" horzOverflow="overflow">
                    <a:solidFill>
                      <a:schemeClr val="bg1">
                        <a:lumMod val="85000"/>
                      </a:schemeClr>
                    </a:solidFill>
                  </a:tcPr>
                </a:tc>
                <a:tc>
                  <a:txBody>
                    <a:bodyPr/>
                    <a:lstStyle/>
                    <a:p>
                      <a:pPr algn="ctr"/>
                      <a:r>
                        <a:rPr lang="en-US" sz="1200" i="1" dirty="0"/>
                        <a:t>9.3</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43%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5.3</a:t>
                      </a:r>
                    </a:p>
                  </a:txBody>
                  <a:tcPr anchor="ctr" horzOverflow="overflow">
                    <a:solidFill>
                      <a:schemeClr val="bg1">
                        <a:lumMod val="85000"/>
                      </a:schemeClr>
                    </a:solidFill>
                  </a:tcPr>
                </a:tc>
                <a:tc>
                  <a:txBody>
                    <a:bodyPr/>
                    <a:lstStyle/>
                    <a:p>
                      <a:pPr algn="ctr"/>
                      <a:r>
                        <a:rPr lang="en-US" sz="1200" b="1" i="1" dirty="0"/>
                        <a:t>19%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DECB74A-0E79-333D-6985-48B88CD06F64}"/>
              </a:ext>
            </a:extLst>
          </p:cNvPr>
          <p:cNvSpPr txBox="1"/>
          <p:nvPr/>
        </p:nvSpPr>
        <p:spPr>
          <a:xfrm>
            <a:off x="6858000" y="685800"/>
            <a:ext cx="2286000" cy="369332"/>
          </a:xfrm>
          <a:prstGeom prst="rect">
            <a:avLst/>
          </a:prstGeom>
          <a:noFill/>
        </p:spPr>
        <p:txBody>
          <a:bodyPr wrap="square" rtlCol="0">
            <a:spAutoFit/>
          </a:bodyPr>
          <a:lstStyle/>
          <a:p>
            <a:r>
              <a:rPr lang="en-US" i="1" dirty="0"/>
              <a:t>FFY 2023—Fall</a:t>
            </a:r>
          </a:p>
        </p:txBody>
      </p:sp>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53102</TotalTime>
  <Words>2741</Words>
  <Application>Microsoft Office PowerPoint</Application>
  <PresentationFormat>On-screen Show (4:3)</PresentationFormat>
  <Paragraphs>1040</Paragraphs>
  <Slides>31</Slides>
  <Notes>31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Symbol</vt:lpstr>
      <vt:lpstr>Times New Roman</vt:lpstr>
      <vt:lpstr>Wingdings</vt:lpstr>
      <vt:lpstr>NCDOL  Standard</vt:lpstr>
      <vt:lpstr>1_NCDOL  Standard</vt:lpstr>
      <vt:lpstr>Acrobat Document</vt:lpstr>
      <vt:lpstr>North Carolina Department of Labor Occupational Safety and Health Division  OSH Advisory Council Fall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3296</cp:revision>
  <cp:lastPrinted>2019-02-22T12:54:39Z</cp:lastPrinted>
  <dcterms:created xsi:type="dcterms:W3CDTF">2000-08-10T17:22:10Z</dcterms:created>
  <dcterms:modified xsi:type="dcterms:W3CDTF">2023-10-31T15:26:46Z</dcterms:modified>
</cp:coreProperties>
</file>