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9"/>
  </p:notesMasterIdLst>
  <p:handoutMasterIdLst>
    <p:handoutMasterId r:id="rId40"/>
  </p:handoutMasterIdLst>
  <p:sldIdLst>
    <p:sldId id="593" r:id="rId3"/>
    <p:sldId id="640" r:id="rId4"/>
    <p:sldId id="601" r:id="rId5"/>
    <p:sldId id="602" r:id="rId6"/>
    <p:sldId id="603" r:id="rId7"/>
    <p:sldId id="605" r:id="rId8"/>
    <p:sldId id="606" r:id="rId9"/>
    <p:sldId id="759" r:id="rId10"/>
    <p:sldId id="611" r:id="rId11"/>
    <p:sldId id="613" r:id="rId12"/>
    <p:sldId id="679" r:id="rId13"/>
    <p:sldId id="615" r:id="rId14"/>
    <p:sldId id="617" r:id="rId15"/>
    <p:sldId id="619" r:id="rId16"/>
    <p:sldId id="687" r:id="rId17"/>
    <p:sldId id="624" r:id="rId18"/>
    <p:sldId id="762" r:id="rId19"/>
    <p:sldId id="625" r:id="rId20"/>
    <p:sldId id="626" r:id="rId21"/>
    <p:sldId id="627" r:id="rId22"/>
    <p:sldId id="691" r:id="rId23"/>
    <p:sldId id="754" r:id="rId24"/>
    <p:sldId id="763" r:id="rId25"/>
    <p:sldId id="776" r:id="rId26"/>
    <p:sldId id="787" r:id="rId27"/>
    <p:sldId id="788" r:id="rId28"/>
    <p:sldId id="760" r:id="rId29"/>
    <p:sldId id="761" r:id="rId30"/>
    <p:sldId id="777" r:id="rId31"/>
    <p:sldId id="789" r:id="rId32"/>
    <p:sldId id="752" r:id="rId33"/>
    <p:sldId id="790" r:id="rId34"/>
    <p:sldId id="775" r:id="rId35"/>
    <p:sldId id="649" r:id="rId36"/>
    <p:sldId id="692" r:id="rId37"/>
    <p:sldId id="637"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C0C0C0"/>
    <a:srgbClr val="000080"/>
    <a:srgbClr val="DDDDDD"/>
    <a:srgbClr val="E7E7E7"/>
    <a:srgbClr val="012D9A"/>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04D4E-A129-44A9-9AA0-25A1D14C7864}" v="4" dt="2023-10-31T13:17:38.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55" d="100"/>
          <a:sy n="55" d="100"/>
        </p:scale>
        <p:origin x="1267"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7436"/>
    </p:cViewPr>
  </p:sorterViewPr>
  <p:notesViewPr>
    <p:cSldViewPr>
      <p:cViewPr>
        <p:scale>
          <a:sx n="125" d="100"/>
          <a:sy n="125" d="100"/>
        </p:scale>
        <p:origin x="2376" y="-29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oe, Wanda" userId="2d4a1ad1-61eb-4762-a917-567052f6c7c6" providerId="ADAL" clId="{39F04D4E-A129-44A9-9AA0-25A1D14C7864}"/>
    <pc:docChg chg="modSld sldOrd">
      <pc:chgData name="Lagoe, Wanda" userId="2d4a1ad1-61eb-4762-a917-567052f6c7c6" providerId="ADAL" clId="{39F04D4E-A129-44A9-9AA0-25A1D14C7864}" dt="2023-11-03T12:22:26.885" v="48"/>
      <pc:docMkLst>
        <pc:docMk/>
      </pc:docMkLst>
      <pc:sldChg chg="modSp mod">
        <pc:chgData name="Lagoe, Wanda" userId="2d4a1ad1-61eb-4762-a917-567052f6c7c6" providerId="ADAL" clId="{39F04D4E-A129-44A9-9AA0-25A1D14C7864}" dt="2023-10-31T18:16:33.318" v="3" actId="20577"/>
        <pc:sldMkLst>
          <pc:docMk/>
          <pc:sldMk cId="1221225810" sldId="606"/>
        </pc:sldMkLst>
        <pc:graphicFrameChg chg="modGraphic">
          <ac:chgData name="Lagoe, Wanda" userId="2d4a1ad1-61eb-4762-a917-567052f6c7c6" providerId="ADAL" clId="{39F04D4E-A129-44A9-9AA0-25A1D14C7864}" dt="2023-10-31T18:16:33.318" v="3" actId="20577"/>
          <ac:graphicFrameMkLst>
            <pc:docMk/>
            <pc:sldMk cId="1221225810" sldId="606"/>
            <ac:graphicFrameMk id="24" creationId="{BB5B9407-4EBC-C9F6-4DD9-31C3B5BEAE9B}"/>
          </ac:graphicFrameMkLst>
        </pc:graphicFrameChg>
      </pc:sldChg>
      <pc:sldChg chg="modSp mod">
        <pc:chgData name="Lagoe, Wanda" userId="2d4a1ad1-61eb-4762-a917-567052f6c7c6" providerId="ADAL" clId="{39F04D4E-A129-44A9-9AA0-25A1D14C7864}" dt="2023-11-02T14:59:56.690" v="35" actId="20577"/>
        <pc:sldMkLst>
          <pc:docMk/>
          <pc:sldMk cId="1337360634" sldId="626"/>
        </pc:sldMkLst>
        <pc:graphicFrameChg chg="modGraphic">
          <ac:chgData name="Lagoe, Wanda" userId="2d4a1ad1-61eb-4762-a917-567052f6c7c6" providerId="ADAL" clId="{39F04D4E-A129-44A9-9AA0-25A1D14C7864}" dt="2023-11-02T14:59:56.690" v="35" actId="20577"/>
          <ac:graphicFrameMkLst>
            <pc:docMk/>
            <pc:sldMk cId="1337360634" sldId="626"/>
            <ac:graphicFrameMk id="14" creationId="{FAEEDE5F-4EB3-4ECA-B4BF-B727E806A00C}"/>
          </ac:graphicFrameMkLst>
        </pc:graphicFrameChg>
      </pc:sldChg>
      <pc:sldChg chg="modSp mod">
        <pc:chgData name="Lagoe, Wanda" userId="2d4a1ad1-61eb-4762-a917-567052f6c7c6" providerId="ADAL" clId="{39F04D4E-A129-44A9-9AA0-25A1D14C7864}" dt="2023-10-31T18:20:54.363" v="15" actId="20577"/>
        <pc:sldMkLst>
          <pc:docMk/>
          <pc:sldMk cId="2842978312" sldId="687"/>
        </pc:sldMkLst>
        <pc:graphicFrameChg chg="modGraphic">
          <ac:chgData name="Lagoe, Wanda" userId="2d4a1ad1-61eb-4762-a917-567052f6c7c6" providerId="ADAL" clId="{39F04D4E-A129-44A9-9AA0-25A1D14C7864}" dt="2023-10-31T18:20:54.363" v="15" actId="20577"/>
          <ac:graphicFrameMkLst>
            <pc:docMk/>
            <pc:sldMk cId="2842978312" sldId="687"/>
            <ac:graphicFrameMk id="13" creationId="{EEAD88A2-7520-41C2-8931-5C70F8525E51}"/>
          </ac:graphicFrameMkLst>
        </pc:graphicFrameChg>
      </pc:sldChg>
      <pc:sldChg chg="modSp mod ord">
        <pc:chgData name="Lagoe, Wanda" userId="2d4a1ad1-61eb-4762-a917-567052f6c7c6" providerId="ADAL" clId="{39F04D4E-A129-44A9-9AA0-25A1D14C7864}" dt="2023-11-03T12:22:26.885" v="48"/>
        <pc:sldMkLst>
          <pc:docMk/>
          <pc:sldMk cId="1762090249" sldId="789"/>
        </pc:sldMkLst>
        <pc:spChg chg="mod">
          <ac:chgData name="Lagoe, Wanda" userId="2d4a1ad1-61eb-4762-a917-567052f6c7c6" providerId="ADAL" clId="{39F04D4E-A129-44A9-9AA0-25A1D14C7864}" dt="2023-11-03T12:22:12.517" v="44" actId="20577"/>
          <ac:spMkLst>
            <pc:docMk/>
            <pc:sldMk cId="1762090249" sldId="78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17</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23</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55878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75225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26</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9432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195255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350230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2556762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4173868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36</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36</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endParaRPr lang="en-US" dirty="0"/>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6092275"/>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3.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27.png"/><Relationship Id="rId10" Type="http://schemas.openxmlformats.org/officeDocument/2006/relationships/image" Target="../media/image28.jpeg"/><Relationship Id="rId4" Type="http://schemas.openxmlformats.org/officeDocument/2006/relationships/image" Target="../media/image14.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0.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16.jpeg"/><Relationship Id="rId5" Type="http://schemas.openxmlformats.org/officeDocument/2006/relationships/image" Target="../media/image34.jpeg"/><Relationship Id="rId10" Type="http://schemas.openxmlformats.org/officeDocument/2006/relationships/image" Target="../media/image24.jpeg"/><Relationship Id="rId4" Type="http://schemas.openxmlformats.org/officeDocument/2006/relationships/image" Target="../media/image33.jpeg"/><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and Health Division</a:t>
            </a:r>
            <a:br>
              <a:rPr lang="en-US" sz="4000" dirty="0">
                <a:solidFill>
                  <a:schemeClr val="bg2"/>
                </a:solidFill>
              </a:rPr>
            </a:br>
            <a:br>
              <a:rPr lang="en-US" sz="4000" dirty="0">
                <a:solidFill>
                  <a:schemeClr val="bg2"/>
                </a:solidFill>
              </a:rPr>
            </a:br>
            <a:r>
              <a:rPr lang="en-US" sz="2800" dirty="0">
                <a:solidFill>
                  <a:schemeClr val="bg2"/>
                </a:solidFill>
              </a:rPr>
              <a:t>4</a:t>
            </a:r>
            <a:r>
              <a:rPr lang="en-US" sz="2800" baseline="30000" dirty="0">
                <a:solidFill>
                  <a:schemeClr val="bg2"/>
                </a:solidFill>
              </a:rPr>
              <a:t>th </a:t>
            </a:r>
            <a:r>
              <a:rPr lang="en-US" sz="2800" dirty="0">
                <a:solidFill>
                  <a:schemeClr val="bg2"/>
                </a:solidFill>
              </a:rPr>
              <a:t>Quarter Report</a:t>
            </a:r>
            <a:br>
              <a:rPr lang="en-US" sz="2800" dirty="0">
                <a:solidFill>
                  <a:schemeClr val="bg2"/>
                </a:solidFill>
              </a:rPr>
            </a:br>
            <a:r>
              <a:rPr lang="en-US" sz="2400" i="1" dirty="0">
                <a:solidFill>
                  <a:schemeClr val="bg2"/>
                </a:solidFill>
              </a:rPr>
              <a:t>Federal Fiscal Year 2023*</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533400" y="4409130"/>
            <a:ext cx="7162800" cy="1419171"/>
          </a:xfrm>
          <a:prstGeom prst="rect">
            <a:avLst/>
          </a:prstGeom>
          <a:noFill/>
          <a:ln w="9525">
            <a:noFill/>
            <a:miter lim="800000"/>
            <a:headEnd/>
            <a:tailEnd/>
          </a:ln>
        </p:spPr>
        <p:txBody>
          <a:bodyPr wrap="square"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endParaRPr lang="en-US" sz="800" dirty="0">
              <a:solidFill>
                <a:schemeClr val="bg1">
                  <a:lumMod val="50000"/>
                </a:schemeClr>
              </a:solidFill>
            </a:endParaRP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Wanda Lagoe CSP ARM CPM</a:t>
            </a: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400" i="1" dirty="0">
                <a:solidFill>
                  <a:srgbClr val="777777"/>
                </a:solidFill>
              </a:rPr>
              <a:t>Occupational Safety and Health Division of North Carolina </a:t>
            </a:r>
          </a:p>
          <a:p>
            <a:pPr eaLnBrk="0" hangingPunct="0">
              <a:lnSpc>
                <a:spcPct val="110000"/>
              </a:lnSpc>
              <a:buClr>
                <a:srgbClr val="910046"/>
              </a:buClr>
              <a:buSzPct val="84000"/>
              <a:buFont typeface="Wingdings" pitchFamily="2" charset="2"/>
              <a:buNone/>
            </a:pPr>
            <a:r>
              <a:rPr lang="en-US" sz="1400" i="1" dirty="0">
                <a:solidFill>
                  <a:srgbClr val="777777"/>
                </a:solidFill>
              </a:rPr>
              <a:t>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266895272"/>
              </p:ext>
            </p:extLst>
          </p:nvPr>
        </p:nvGraphicFramePr>
        <p:xfrm>
          <a:off x="609598" y="1219200"/>
          <a:ext cx="7924803" cy="3258982"/>
        </p:xfrm>
        <a:graphic>
          <a:graphicData uri="http://schemas.openxmlformats.org/drawingml/2006/table">
            <a:tbl>
              <a:tblPr firstRow="1" bandRow="1">
                <a:tableStyleId>{073A0DAA-6AF3-43AB-8588-CEC1D06C72B9}</a:tableStyleId>
              </a:tblPr>
              <a:tblGrid>
                <a:gridCol w="2214284">
                  <a:extLst>
                    <a:ext uri="{9D8B030D-6E8A-4147-A177-3AD203B41FA5}">
                      <a16:colId xmlns:a16="http://schemas.microsoft.com/office/drawing/2014/main" val="20000"/>
                    </a:ext>
                  </a:extLst>
                </a:gridCol>
                <a:gridCol w="917762">
                  <a:extLst>
                    <a:ext uri="{9D8B030D-6E8A-4147-A177-3AD203B41FA5}">
                      <a16:colId xmlns:a16="http://schemas.microsoft.com/office/drawing/2014/main" val="20001"/>
                    </a:ext>
                  </a:extLst>
                </a:gridCol>
                <a:gridCol w="917762">
                  <a:extLst>
                    <a:ext uri="{9D8B030D-6E8A-4147-A177-3AD203B41FA5}">
                      <a16:colId xmlns:a16="http://schemas.microsoft.com/office/drawing/2014/main" val="2712142364"/>
                    </a:ext>
                  </a:extLst>
                </a:gridCol>
                <a:gridCol w="917762">
                  <a:extLst>
                    <a:ext uri="{9D8B030D-6E8A-4147-A177-3AD203B41FA5}">
                      <a16:colId xmlns:a16="http://schemas.microsoft.com/office/drawing/2014/main" val="3904663406"/>
                    </a:ext>
                  </a:extLst>
                </a:gridCol>
                <a:gridCol w="917762">
                  <a:extLst>
                    <a:ext uri="{9D8B030D-6E8A-4147-A177-3AD203B41FA5}">
                      <a16:colId xmlns:a16="http://schemas.microsoft.com/office/drawing/2014/main" val="3115143707"/>
                    </a:ext>
                  </a:extLst>
                </a:gridCol>
                <a:gridCol w="874058">
                  <a:extLst>
                    <a:ext uri="{9D8B030D-6E8A-4147-A177-3AD203B41FA5}">
                      <a16:colId xmlns:a16="http://schemas.microsoft.com/office/drawing/2014/main" val="20002"/>
                    </a:ext>
                  </a:extLst>
                </a:gridCol>
                <a:gridCol w="1165413">
                  <a:extLst>
                    <a:ext uri="{9D8B030D-6E8A-4147-A177-3AD203B41FA5}">
                      <a16:colId xmlns:a16="http://schemas.microsoft.com/office/drawing/2014/main" val="20003"/>
                    </a:ext>
                  </a:extLst>
                </a:gridCol>
              </a:tblGrid>
              <a:tr h="550129">
                <a:tc>
                  <a:txBody>
                    <a:bodyPr/>
                    <a:lstStyle/>
                    <a:p>
                      <a:pPr algn="ctr"/>
                      <a:r>
                        <a:rPr lang="en-US" sz="1400" dirty="0">
                          <a:solidFill>
                            <a:schemeClr val="tx1"/>
                          </a:solidFill>
                        </a:rPr>
                        <a:t>COMPLIANCE INSPECTIONS</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 </a:t>
                      </a:r>
                      <a:r>
                        <a:rPr lang="en-US" sz="1400" b="1" dirty="0">
                          <a:solidFill>
                            <a:schemeClr val="tx1"/>
                          </a:solidFill>
                        </a:rPr>
                        <a:t>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4</a:t>
                      </a:r>
                      <a:r>
                        <a:rPr lang="en-US" sz="1400" b="1" baseline="30000" dirty="0">
                          <a:solidFill>
                            <a:schemeClr val="tx1"/>
                          </a:solidFill>
                        </a:rPr>
                        <a:t>th</a:t>
                      </a:r>
                      <a:r>
                        <a:rPr lang="en-US" sz="1400" b="1" dirty="0">
                          <a:solidFill>
                            <a:schemeClr val="tx1"/>
                          </a:solidFill>
                        </a:rPr>
                        <a:t> Qtr.</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400" i="1" dirty="0"/>
                        <a:t>Silica</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25</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20</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11</a:t>
                      </a:r>
                    </a:p>
                  </a:txBody>
                  <a:tcPr anchor="ctr">
                    <a:solidFill>
                      <a:schemeClr val="bg1">
                        <a:lumMod val="85000"/>
                      </a:schemeClr>
                    </a:solidFill>
                  </a:tcPr>
                </a:tc>
                <a:tc>
                  <a:txBody>
                    <a:bodyPr/>
                    <a:lstStyle/>
                    <a:p>
                      <a:pPr algn="ctr"/>
                      <a:r>
                        <a:rPr lang="en-US" sz="1400" b="1" i="1" dirty="0"/>
                        <a:t>63</a:t>
                      </a:r>
                    </a:p>
                  </a:txBody>
                  <a:tcPr anchor="ctr">
                    <a:solidFill>
                      <a:schemeClr val="bg1">
                        <a:lumMod val="85000"/>
                      </a:schemeClr>
                    </a:solidFill>
                  </a:tcPr>
                </a:tc>
                <a:tc rowSpan="6">
                  <a:txBody>
                    <a:bodyPr/>
                    <a:lstStyle/>
                    <a:p>
                      <a:pPr algn="ctr"/>
                      <a:r>
                        <a:rPr lang="en-US" sz="1400" b="1"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400" i="1" dirty="0"/>
                        <a:t>Asbestos</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3</a:t>
                      </a:r>
                      <a:endParaRPr lang="en-US" sz="1400" dirty="0">
                        <a:effectLst/>
                        <a:latin typeface="+mj-lt"/>
                        <a:ea typeface="Calibri" panose="020F0502020204030204" pitchFamily="34" charset="0"/>
                      </a:endParaRP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1</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400" i="1" dirty="0" err="1"/>
                        <a:t>Isocyanates</a:t>
                      </a:r>
                      <a:endParaRPr lang="en-US" sz="1400" i="1" dirty="0"/>
                    </a:p>
                  </a:txBody>
                  <a:tcPr anchor="ctr">
                    <a:solidFill>
                      <a:schemeClr val="bg1">
                        <a:lumMod val="85000"/>
                      </a:schemeClr>
                    </a:solidFill>
                  </a:tcPr>
                </a:tc>
                <a:tc>
                  <a:txBody>
                    <a:bodyPr/>
                    <a:lstStyle/>
                    <a:p>
                      <a:pPr algn="ctr"/>
                      <a:r>
                        <a:rPr lang="en-US" sz="1400" i="0" dirty="0"/>
                        <a:t>4</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6</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3</a:t>
                      </a:r>
                    </a:p>
                  </a:txBody>
                  <a:tcPr anchor="ctr">
                    <a:solidFill>
                      <a:schemeClr val="bg1">
                        <a:lumMod val="85000"/>
                      </a:schemeClr>
                    </a:solidFill>
                  </a:tcPr>
                </a:tc>
                <a:tc>
                  <a:txBody>
                    <a:bodyPr/>
                    <a:lstStyle/>
                    <a:p>
                      <a:pPr algn="ctr"/>
                      <a:r>
                        <a:rPr lang="en-US" sz="1400" b="1" i="1" dirty="0"/>
                        <a:t>20</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400" i="1" dirty="0"/>
                        <a:t>Lead</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3</a:t>
                      </a:r>
                      <a:endParaRPr lang="en-US" sz="1400" dirty="0">
                        <a:effectLst/>
                        <a:latin typeface="+mj-lt"/>
                        <a:ea typeface="Calibri" panose="020F0502020204030204" pitchFamily="34" charset="0"/>
                      </a:endParaRP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2</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2</a:t>
                      </a:r>
                    </a:p>
                  </a:txBody>
                  <a:tcPr anchor="ctr">
                    <a:solidFill>
                      <a:schemeClr val="bg1">
                        <a:lumMod val="95000"/>
                      </a:schemeClr>
                    </a:solidFill>
                  </a:tcPr>
                </a:tc>
                <a:tc>
                  <a:txBody>
                    <a:bodyPr/>
                    <a:lstStyle/>
                    <a:p>
                      <a:pPr algn="ctr"/>
                      <a:r>
                        <a:rPr lang="en-US" sz="1400" b="1" i="1" dirty="0"/>
                        <a:t>13</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400" i="1" dirty="0" err="1"/>
                        <a:t>Hexavalent</a:t>
                      </a:r>
                      <a:r>
                        <a:rPr lang="en-US" sz="1400" i="1" dirty="0"/>
                        <a:t> Chromium</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2</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0</a:t>
                      </a:r>
                    </a:p>
                  </a:txBody>
                  <a:tcPr anchor="ctr">
                    <a:solidFill>
                      <a:schemeClr val="bg1">
                        <a:lumMod val="85000"/>
                      </a:schemeClr>
                    </a:solidFill>
                  </a:tcPr>
                </a:tc>
                <a:tc>
                  <a:txBody>
                    <a:bodyPr/>
                    <a:lstStyle/>
                    <a:p>
                      <a:pPr algn="ctr"/>
                      <a:r>
                        <a:rPr lang="en-US" sz="1400" b="1" i="1" dirty="0"/>
                        <a:t>16</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26</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b="1" i="1" dirty="0">
                          <a:solidFill>
                            <a:srgbClr val="000000"/>
                          </a:solidFill>
                          <a:effectLst/>
                          <a:latin typeface="+mj-lt"/>
                          <a:ea typeface="Calibri" panose="020F0502020204030204" pitchFamily="34" charset="0"/>
                        </a:rPr>
                        <a:t>39</a:t>
                      </a:r>
                      <a:endParaRPr lang="en-US" sz="1400" b="1" i="1" dirty="0">
                        <a:effectLst/>
                        <a:latin typeface="+mj-lt"/>
                        <a:ea typeface="Calibri" panose="020F0502020204030204" pitchFamily="34" charset="0"/>
                      </a:endParaRP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b="1" i="1" dirty="0">
                          <a:effectLst/>
                          <a:latin typeface="+mj-lt"/>
                          <a:ea typeface="Calibri" panose="020F0502020204030204" pitchFamily="34" charset="0"/>
                        </a:rPr>
                        <a:t>39</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b="1" i="1" dirty="0">
                          <a:effectLst/>
                          <a:latin typeface="+mj-lt"/>
                          <a:ea typeface="Calibri" panose="020F0502020204030204" pitchFamily="34" charset="0"/>
                        </a:rPr>
                        <a:t>17</a:t>
                      </a:r>
                    </a:p>
                  </a:txBody>
                  <a:tcPr anchor="ctr">
                    <a:solidFill>
                      <a:schemeClr val="bg1">
                        <a:lumMod val="95000"/>
                      </a:schemeClr>
                    </a:solidFill>
                  </a:tcPr>
                </a:tc>
                <a:tc>
                  <a:txBody>
                    <a:bodyPr/>
                    <a:lstStyle/>
                    <a:p>
                      <a:pPr algn="ctr"/>
                      <a:r>
                        <a:rPr lang="en-US" sz="1400" b="1" i="1" dirty="0"/>
                        <a:t>121</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400" b="0" i="1" dirty="0"/>
                        <a:t>Program Improvements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16</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9</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effectLst/>
                          <a:latin typeface="+mj-lt"/>
                          <a:ea typeface="Calibri" panose="020F0502020204030204" pitchFamily="34" charset="0"/>
                        </a:rPr>
                        <a:t>4</a:t>
                      </a:r>
                    </a:p>
                  </a:txBody>
                  <a:tcPr anchor="ctr">
                    <a:solidFill>
                      <a:schemeClr val="bg1">
                        <a:lumMod val="85000"/>
                      </a:schemeClr>
                    </a:solidFill>
                  </a:tcPr>
                </a:tc>
                <a:tc>
                  <a:txBody>
                    <a:bodyPr/>
                    <a:lstStyle/>
                    <a:p>
                      <a:pPr algn="ctr"/>
                      <a:r>
                        <a:rPr lang="en-US" sz="1400" b="1" i="1" dirty="0"/>
                        <a:t>35</a:t>
                      </a:r>
                    </a:p>
                  </a:txBody>
                  <a:tcPr anchor="ctr">
                    <a:solidFill>
                      <a:schemeClr val="bg1">
                        <a:lumMod val="85000"/>
                      </a:schemeClr>
                    </a:solidFill>
                  </a:tcPr>
                </a:tc>
                <a:tc>
                  <a:txBody>
                    <a:bodyPr/>
                    <a:lstStyle/>
                    <a:p>
                      <a:pPr algn="ctr"/>
                      <a:r>
                        <a:rPr lang="en-US" sz="14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708B76E-A267-591B-5C1B-F7A3F1E9C968}"/>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1680105515"/>
              </p:ext>
            </p:extLst>
          </p:nvPr>
        </p:nvGraphicFramePr>
        <p:xfrm>
          <a:off x="620604" y="1157611"/>
          <a:ext cx="7902796" cy="3142253"/>
        </p:xfrm>
        <a:graphic>
          <a:graphicData uri="http://schemas.openxmlformats.org/drawingml/2006/table">
            <a:tbl>
              <a:tblPr>
                <a:tableStyleId>{00A15C55-8517-42AA-B614-E9B94910E393}</a:tableStyleId>
              </a:tblPr>
              <a:tblGrid>
                <a:gridCol w="1210519">
                  <a:extLst>
                    <a:ext uri="{9D8B030D-6E8A-4147-A177-3AD203B41FA5}">
                      <a16:colId xmlns:a16="http://schemas.microsoft.com/office/drawing/2014/main" val="20000"/>
                    </a:ext>
                  </a:extLst>
                </a:gridCol>
                <a:gridCol w="494081">
                  <a:extLst>
                    <a:ext uri="{9D8B030D-6E8A-4147-A177-3AD203B41FA5}">
                      <a16:colId xmlns:a16="http://schemas.microsoft.com/office/drawing/2014/main" val="20001"/>
                    </a:ext>
                  </a:extLst>
                </a:gridCol>
                <a:gridCol w="494081">
                  <a:extLst>
                    <a:ext uri="{9D8B030D-6E8A-4147-A177-3AD203B41FA5}">
                      <a16:colId xmlns:a16="http://schemas.microsoft.com/office/drawing/2014/main" val="2506162192"/>
                    </a:ext>
                  </a:extLst>
                </a:gridCol>
                <a:gridCol w="399755">
                  <a:extLst>
                    <a:ext uri="{9D8B030D-6E8A-4147-A177-3AD203B41FA5}">
                      <a16:colId xmlns:a16="http://schemas.microsoft.com/office/drawing/2014/main" val="766650922"/>
                    </a:ext>
                  </a:extLst>
                </a:gridCol>
                <a:gridCol w="399755">
                  <a:extLst>
                    <a:ext uri="{9D8B030D-6E8A-4147-A177-3AD203B41FA5}">
                      <a16:colId xmlns:a16="http://schemas.microsoft.com/office/drawing/2014/main" val="1434671617"/>
                    </a:ext>
                  </a:extLst>
                </a:gridCol>
                <a:gridCol w="480854">
                  <a:extLst>
                    <a:ext uri="{9D8B030D-6E8A-4147-A177-3AD203B41FA5}">
                      <a16:colId xmlns:a16="http://schemas.microsoft.com/office/drawing/2014/main" val="20002"/>
                    </a:ext>
                  </a:extLst>
                </a:gridCol>
                <a:gridCol w="458771">
                  <a:extLst>
                    <a:ext uri="{9D8B030D-6E8A-4147-A177-3AD203B41FA5}">
                      <a16:colId xmlns:a16="http://schemas.microsoft.com/office/drawing/2014/main" val="20003"/>
                    </a:ext>
                  </a:extLst>
                </a:gridCol>
                <a:gridCol w="458771">
                  <a:extLst>
                    <a:ext uri="{9D8B030D-6E8A-4147-A177-3AD203B41FA5}">
                      <a16:colId xmlns:a16="http://schemas.microsoft.com/office/drawing/2014/main" val="2447664893"/>
                    </a:ext>
                  </a:extLst>
                </a:gridCol>
                <a:gridCol w="526353">
                  <a:extLst>
                    <a:ext uri="{9D8B030D-6E8A-4147-A177-3AD203B41FA5}">
                      <a16:colId xmlns:a16="http://schemas.microsoft.com/office/drawing/2014/main" val="464737185"/>
                    </a:ext>
                  </a:extLst>
                </a:gridCol>
                <a:gridCol w="544114">
                  <a:extLst>
                    <a:ext uri="{9D8B030D-6E8A-4147-A177-3AD203B41FA5}">
                      <a16:colId xmlns:a16="http://schemas.microsoft.com/office/drawing/2014/main" val="4110188886"/>
                    </a:ext>
                  </a:extLst>
                </a:gridCol>
                <a:gridCol w="480820">
                  <a:extLst>
                    <a:ext uri="{9D8B030D-6E8A-4147-A177-3AD203B41FA5}">
                      <a16:colId xmlns:a16="http://schemas.microsoft.com/office/drawing/2014/main" val="20004"/>
                    </a:ext>
                  </a:extLst>
                </a:gridCol>
                <a:gridCol w="494081">
                  <a:extLst>
                    <a:ext uri="{9D8B030D-6E8A-4147-A177-3AD203B41FA5}">
                      <a16:colId xmlns:a16="http://schemas.microsoft.com/office/drawing/2014/main" val="20005"/>
                    </a:ext>
                  </a:extLst>
                </a:gridCol>
                <a:gridCol w="486947">
                  <a:extLst>
                    <a:ext uri="{9D8B030D-6E8A-4147-A177-3AD203B41FA5}">
                      <a16:colId xmlns:a16="http://schemas.microsoft.com/office/drawing/2014/main" val="2596586026"/>
                    </a:ext>
                  </a:extLst>
                </a:gridCol>
                <a:gridCol w="486947">
                  <a:extLst>
                    <a:ext uri="{9D8B030D-6E8A-4147-A177-3AD203B41FA5}">
                      <a16:colId xmlns:a16="http://schemas.microsoft.com/office/drawing/2014/main" val="4085963878"/>
                    </a:ext>
                  </a:extLst>
                </a:gridCol>
                <a:gridCol w="486947">
                  <a:extLst>
                    <a:ext uri="{9D8B030D-6E8A-4147-A177-3AD203B41FA5}">
                      <a16:colId xmlns:a16="http://schemas.microsoft.com/office/drawing/2014/main" val="955958348"/>
                    </a:ext>
                  </a:extLst>
                </a:gridCol>
              </a:tblGrid>
              <a:tr h="336010">
                <a:tc gridSpan="1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u="none" strike="noStrike" cap="none" normalizeH="0" baseline="0" dirty="0">
                        <a:ln>
                          <a:noFill/>
                        </a:ln>
                        <a:effectLst/>
                      </a:endParaRP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1</a:t>
                      </a:r>
                      <a:r>
                        <a:rPr kumimoji="0" lang="en-US" sz="900" b="1" i="0" u="none" strike="noStrike" cap="none" normalizeH="0" baseline="30000" dirty="0">
                          <a:ln>
                            <a:noFill/>
                          </a:ln>
                          <a:solidFill>
                            <a:schemeClr val="tx1"/>
                          </a:solidFill>
                          <a:effectLst/>
                          <a:latin typeface="Arial" charset="0"/>
                          <a:cs typeface="Arial" charset="0"/>
                        </a:rPr>
                        <a:t>st</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2</a:t>
                      </a:r>
                      <a:r>
                        <a:rPr kumimoji="0" lang="en-US" sz="900" b="1" i="0" u="none" strike="noStrike" cap="none" normalizeH="0" baseline="30000" dirty="0">
                          <a:ln>
                            <a:noFill/>
                          </a:ln>
                          <a:solidFill>
                            <a:schemeClr val="tx1"/>
                          </a:solidFill>
                          <a:effectLst/>
                          <a:latin typeface="Arial" charset="0"/>
                          <a:cs typeface="Arial" charset="0"/>
                        </a:rPr>
                        <a:t>nd</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3</a:t>
                      </a:r>
                      <a:r>
                        <a:rPr kumimoji="0" lang="en-US" sz="900" b="1" i="0" u="none" strike="noStrike" cap="none" normalizeH="0" baseline="30000" dirty="0">
                          <a:ln>
                            <a:noFill/>
                          </a:ln>
                          <a:solidFill>
                            <a:schemeClr val="tx1"/>
                          </a:solidFill>
                          <a:effectLst/>
                          <a:latin typeface="Arial" charset="0"/>
                          <a:cs typeface="Arial" charset="0"/>
                        </a:rPr>
                        <a:t>rd</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4</a:t>
                      </a:r>
                      <a:r>
                        <a:rPr kumimoji="0" lang="en-US" sz="900" b="1" i="0" u="none" strike="noStrike" cap="none" normalizeH="0" baseline="30000" dirty="0">
                          <a:ln>
                            <a:noFill/>
                          </a:ln>
                          <a:solidFill>
                            <a:schemeClr val="tx1"/>
                          </a:solidFill>
                          <a:effectLst/>
                          <a:latin typeface="Arial" charset="0"/>
                          <a:cs typeface="Arial" charset="0"/>
                        </a:rPr>
                        <a:t>th</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1</a:t>
                      </a:r>
                      <a:r>
                        <a:rPr kumimoji="0" lang="en-US" sz="900" b="1" i="0" u="none" strike="noStrike" cap="none" normalizeH="0" baseline="30000" dirty="0">
                          <a:ln>
                            <a:noFill/>
                          </a:ln>
                          <a:solidFill>
                            <a:schemeClr val="tx1"/>
                          </a:solidFill>
                          <a:effectLst/>
                          <a:latin typeface="Arial" charset="0"/>
                          <a:cs typeface="Arial" charset="0"/>
                        </a:rPr>
                        <a:t>st </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2</a:t>
                      </a:r>
                      <a:r>
                        <a:rPr kumimoji="0" lang="en-US" sz="900" b="1" i="0" u="none" strike="noStrike" cap="none" normalizeH="0" baseline="30000" dirty="0">
                          <a:ln>
                            <a:noFill/>
                          </a:ln>
                          <a:solidFill>
                            <a:schemeClr val="tx1"/>
                          </a:solidFill>
                          <a:effectLst/>
                          <a:latin typeface="Arial" charset="0"/>
                          <a:cs typeface="Arial" charset="0"/>
                        </a:rPr>
                        <a:t>nd</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3</a:t>
                      </a:r>
                      <a:r>
                        <a:rPr kumimoji="0" lang="en-US" sz="900" b="1" i="0" u="none" strike="noStrike" cap="none" normalizeH="0" baseline="30000" dirty="0">
                          <a:ln>
                            <a:noFill/>
                          </a:ln>
                          <a:solidFill>
                            <a:schemeClr val="tx1"/>
                          </a:solidFill>
                          <a:effectLst/>
                          <a:latin typeface="Arial" charset="0"/>
                          <a:cs typeface="Arial" charset="0"/>
                        </a:rPr>
                        <a:t>rd</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4</a:t>
                      </a:r>
                      <a:r>
                        <a:rPr kumimoji="0" lang="en-US" sz="900" b="1" i="0" u="none" strike="noStrike" cap="none" normalizeH="0" baseline="30000" dirty="0">
                          <a:ln>
                            <a:noFill/>
                          </a:ln>
                          <a:solidFill>
                            <a:schemeClr val="tx1"/>
                          </a:solidFill>
                          <a:effectLst/>
                          <a:latin typeface="Arial" charset="0"/>
                          <a:cs typeface="Arial" charset="0"/>
                        </a:rPr>
                        <a:t>th</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cs typeface="Arial" charset="0"/>
                        </a:rPr>
                        <a:t> 1</a:t>
                      </a:r>
                      <a:r>
                        <a:rPr kumimoji="0" lang="en-US" sz="900" b="1" i="0" u="none" strike="noStrike" cap="none" normalizeH="0" baseline="30000" dirty="0">
                          <a:ln>
                            <a:noFill/>
                          </a:ln>
                          <a:solidFill>
                            <a:schemeClr val="tx1"/>
                          </a:solidFill>
                          <a:effectLst/>
                          <a:latin typeface="Arial" charset="0"/>
                          <a:cs typeface="Arial" charset="0"/>
                        </a:rPr>
                        <a:t>st</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cs typeface="Arial" charset="0"/>
                        </a:rPr>
                        <a:t>2</a:t>
                      </a:r>
                      <a:r>
                        <a:rPr kumimoji="0" lang="en-US" sz="900" b="1" i="0" u="none" strike="noStrike" cap="none" normalizeH="0" baseline="30000" dirty="0">
                          <a:ln>
                            <a:noFill/>
                          </a:ln>
                          <a:solidFill>
                            <a:schemeClr val="tx1"/>
                          </a:solidFill>
                          <a:effectLst/>
                          <a:latin typeface="Arial" charset="0"/>
                          <a:cs typeface="Arial" charset="0"/>
                        </a:rPr>
                        <a:t>nd</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cs typeface="Arial" charset="0"/>
                        </a:rPr>
                        <a:t>3</a:t>
                      </a:r>
                      <a:r>
                        <a:rPr kumimoji="0" lang="en-US" sz="900" b="1" i="0" u="none" strike="noStrike" cap="none" normalizeH="0" baseline="30000" dirty="0">
                          <a:ln>
                            <a:noFill/>
                          </a:ln>
                          <a:solidFill>
                            <a:schemeClr val="tx1"/>
                          </a:solidFill>
                          <a:effectLst/>
                          <a:latin typeface="Arial" charset="0"/>
                          <a:cs typeface="Arial" charset="0"/>
                        </a:rPr>
                        <a:t>rd</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charset="0"/>
                          <a:cs typeface="Arial" charset="0"/>
                        </a:rPr>
                        <a:t>4</a:t>
                      </a:r>
                      <a:r>
                        <a:rPr kumimoji="0" lang="en-US" sz="900" b="1" i="0" u="none" strike="noStrike" cap="none" normalizeH="0" baseline="30000" dirty="0">
                          <a:ln>
                            <a:noFill/>
                          </a:ln>
                          <a:solidFill>
                            <a:schemeClr val="tx1"/>
                          </a:solidFill>
                          <a:effectLst/>
                          <a:latin typeface="Arial" charset="0"/>
                          <a:cs typeface="Arial" charset="0"/>
                        </a:rPr>
                        <a:t>th</a:t>
                      </a:r>
                      <a:r>
                        <a:rPr kumimoji="0" lang="en-US" sz="9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Silica</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1.18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0.68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0.84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0.57</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Asbestos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1.32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a:ln>
                            <a:noFill/>
                          </a:ln>
                          <a:effectLst/>
                        </a:rPr>
                        <a:t>Isocyanates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cs typeface="Arial" charset="0"/>
                        </a:rPr>
                        <a:t>0.04</a:t>
                      </a:r>
                      <a:endParaRPr kumimoji="0" lang="en-US" sz="10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Lead</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1.41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0.29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rgbClr val="000000"/>
                          </a:solidFill>
                          <a:effectLst/>
                          <a:latin typeface="Arial" charset="0"/>
                          <a:cs typeface="Arial" charset="0"/>
                        </a:rPr>
                        <a:t>0.07</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1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Arial" charset="0"/>
                          <a:cs typeface="Arial" charset="0"/>
                        </a:rPr>
                        <a:t>36</a:t>
                      </a:r>
                      <a:endParaRPr kumimoji="0" lang="en-US" sz="10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F0DB9975-55C5-DCC7-18B8-047A5ABC51AE}"/>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2961686514"/>
              </p:ext>
            </p:extLst>
          </p:nvPr>
        </p:nvGraphicFramePr>
        <p:xfrm>
          <a:off x="609600" y="1123675"/>
          <a:ext cx="7924795" cy="3169281"/>
        </p:xfrm>
        <a:graphic>
          <a:graphicData uri="http://schemas.openxmlformats.org/drawingml/2006/table">
            <a:tbl>
              <a:tblPr/>
              <a:tblGrid>
                <a:gridCol w="390144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92480">
                  <a:extLst>
                    <a:ext uri="{9D8B030D-6E8A-4147-A177-3AD203B41FA5}">
                      <a16:colId xmlns:a16="http://schemas.microsoft.com/office/drawing/2014/main" val="2719121351"/>
                    </a:ext>
                  </a:extLst>
                </a:gridCol>
                <a:gridCol w="792480">
                  <a:extLst>
                    <a:ext uri="{9D8B030D-6E8A-4147-A177-3AD203B41FA5}">
                      <a16:colId xmlns:a16="http://schemas.microsoft.com/office/drawing/2014/main" val="143926079"/>
                    </a:ext>
                  </a:extLst>
                </a:gridCol>
                <a:gridCol w="792480">
                  <a:extLst>
                    <a:ext uri="{9D8B030D-6E8A-4147-A177-3AD203B41FA5}">
                      <a16:colId xmlns:a16="http://schemas.microsoft.com/office/drawing/2014/main" val="624939448"/>
                    </a:ext>
                  </a:extLst>
                </a:gridCol>
                <a:gridCol w="731515">
                  <a:extLst>
                    <a:ext uri="{9D8B030D-6E8A-4147-A177-3AD203B41FA5}">
                      <a16:colId xmlns:a16="http://schemas.microsoft.com/office/drawing/2014/main" val="20002"/>
                    </a:ext>
                  </a:extLst>
                </a:gridCol>
              </a:tblGrid>
              <a:tr h="3352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4</a:t>
                      </a:r>
                      <a:r>
                        <a:rPr kumimoji="0" lang="en-US" sz="1400" b="1" i="0" u="none" strike="noStrike" cap="none" normalizeH="0" baseline="30000" dirty="0">
                          <a:ln>
                            <a:noFill/>
                          </a:ln>
                          <a:solidFill>
                            <a:schemeClr val="tx1"/>
                          </a:solidFill>
                          <a:effectLst/>
                          <a:latin typeface="Arial" charset="0"/>
                          <a:cs typeface="Arial" charset="0"/>
                        </a:rPr>
                        <a:t>th</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205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2228605902"/>
              </p:ext>
            </p:extLst>
          </p:nvPr>
        </p:nvGraphicFramePr>
        <p:xfrm>
          <a:off x="609600" y="4811995"/>
          <a:ext cx="7924793" cy="1162360"/>
        </p:xfrm>
        <a:graphic>
          <a:graphicData uri="http://schemas.openxmlformats.org/drawingml/2006/table">
            <a:tbl>
              <a:tblPr firstRow="1" bandRow="1">
                <a:tableStyleId>{00A15C55-8517-42AA-B614-E9B94910E393}</a:tableStyleId>
              </a:tblPr>
              <a:tblGrid>
                <a:gridCol w="2971800">
                  <a:extLst>
                    <a:ext uri="{9D8B030D-6E8A-4147-A177-3AD203B41FA5}">
                      <a16:colId xmlns:a16="http://schemas.microsoft.com/office/drawing/2014/main" val="20000"/>
                    </a:ext>
                  </a:extLst>
                </a:gridCol>
                <a:gridCol w="917906">
                  <a:extLst>
                    <a:ext uri="{9D8B030D-6E8A-4147-A177-3AD203B41FA5}">
                      <a16:colId xmlns:a16="http://schemas.microsoft.com/office/drawing/2014/main" val="20001"/>
                    </a:ext>
                  </a:extLst>
                </a:gridCol>
                <a:gridCol w="910894">
                  <a:extLst>
                    <a:ext uri="{9D8B030D-6E8A-4147-A177-3AD203B41FA5}">
                      <a16:colId xmlns:a16="http://schemas.microsoft.com/office/drawing/2014/main" val="3587798704"/>
                    </a:ext>
                  </a:extLst>
                </a:gridCol>
                <a:gridCol w="762000">
                  <a:extLst>
                    <a:ext uri="{9D8B030D-6E8A-4147-A177-3AD203B41FA5}">
                      <a16:colId xmlns:a16="http://schemas.microsoft.com/office/drawing/2014/main" val="577302708"/>
                    </a:ext>
                  </a:extLst>
                </a:gridCol>
                <a:gridCol w="838200">
                  <a:extLst>
                    <a:ext uri="{9D8B030D-6E8A-4147-A177-3AD203B41FA5}">
                      <a16:colId xmlns:a16="http://schemas.microsoft.com/office/drawing/2014/main" val="1556119388"/>
                    </a:ext>
                  </a:extLst>
                </a:gridCol>
                <a:gridCol w="609600">
                  <a:extLst>
                    <a:ext uri="{9D8B030D-6E8A-4147-A177-3AD203B41FA5}">
                      <a16:colId xmlns:a16="http://schemas.microsoft.com/office/drawing/2014/main" val="20002"/>
                    </a:ext>
                  </a:extLst>
                </a:gridCol>
                <a:gridCol w="914393">
                  <a:extLst>
                    <a:ext uri="{9D8B030D-6E8A-4147-A177-3AD203B41FA5}">
                      <a16:colId xmlns:a16="http://schemas.microsoft.com/office/drawing/2014/main" val="20003"/>
                    </a:ext>
                  </a:extLst>
                </a:gridCol>
              </a:tblGrid>
              <a:tr h="522280">
                <a:tc>
                  <a:txBody>
                    <a:bodyPr/>
                    <a:lstStyle/>
                    <a:p>
                      <a:pPr algn="ctr"/>
                      <a:r>
                        <a:rPr lang="en-US" sz="1800" b="1" dirty="0">
                          <a:solidFill>
                            <a:schemeClr val="tx1"/>
                          </a:solidFill>
                        </a:rPr>
                        <a:t>SEP 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4</a:t>
                      </a:r>
                      <a:r>
                        <a:rPr lang="en-US" sz="1400" b="1" baseline="30000" dirty="0">
                          <a:solidFill>
                            <a:schemeClr val="tx1"/>
                          </a:solidFill>
                        </a:rPr>
                        <a:t>th</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nchor="ctr">
                    <a:solidFill>
                      <a:schemeClr val="bg1">
                        <a:lumMod val="85000"/>
                      </a:schemeClr>
                    </a:solidFill>
                  </a:tcPr>
                </a:tc>
                <a:tc>
                  <a:txBody>
                    <a:bodyPr/>
                    <a:lstStyle/>
                    <a:p>
                      <a:pPr algn="ctr"/>
                      <a:r>
                        <a:rPr lang="en-US" sz="1500" i="0" dirty="0"/>
                        <a:t>5</a:t>
                      </a:r>
                    </a:p>
                  </a:txBody>
                  <a:tcPr anchor="ctr">
                    <a:solidFill>
                      <a:schemeClr val="bg1">
                        <a:lumMod val="85000"/>
                      </a:schemeClr>
                    </a:solidFill>
                  </a:tcPr>
                </a:tc>
                <a:tc>
                  <a:txBody>
                    <a:bodyPr/>
                    <a:lstStyle/>
                    <a:p>
                      <a:pPr algn="ctr"/>
                      <a:r>
                        <a:rPr lang="en-US" sz="1500" i="0" dirty="0"/>
                        <a:t>7</a:t>
                      </a:r>
                    </a:p>
                  </a:txBody>
                  <a:tcPr anchor="ctr">
                    <a:solidFill>
                      <a:schemeClr val="bg1">
                        <a:lumMod val="85000"/>
                      </a:schemeClr>
                    </a:solidFill>
                  </a:tcPr>
                </a:tc>
                <a:tc>
                  <a:txBody>
                    <a:bodyPr/>
                    <a:lstStyle/>
                    <a:p>
                      <a:pPr algn="ctr"/>
                      <a:r>
                        <a:rPr lang="en-US" sz="1500" i="0" dirty="0"/>
                        <a:t>4</a:t>
                      </a:r>
                    </a:p>
                  </a:txBody>
                  <a:tcPr anchor="ctr">
                    <a:solidFill>
                      <a:schemeClr val="bg1">
                        <a:lumMod val="85000"/>
                      </a:schemeClr>
                    </a:solidFill>
                  </a:tcPr>
                </a:tc>
                <a:tc>
                  <a:txBody>
                    <a:bodyPr/>
                    <a:lstStyle/>
                    <a:p>
                      <a:pPr algn="ctr"/>
                      <a:r>
                        <a:rPr lang="en-US" sz="1500" i="0" dirty="0"/>
                        <a:t>6</a:t>
                      </a:r>
                    </a:p>
                  </a:txBody>
                  <a:tcPr anchor="ctr">
                    <a:solidFill>
                      <a:schemeClr val="bg1">
                        <a:lumMod val="85000"/>
                      </a:schemeClr>
                    </a:solidFill>
                  </a:tcPr>
                </a:tc>
                <a:tc>
                  <a:txBody>
                    <a:bodyPr/>
                    <a:lstStyle/>
                    <a:p>
                      <a:pPr algn="ctr"/>
                      <a:r>
                        <a:rPr lang="en-US" sz="1500" b="1" i="1" dirty="0"/>
                        <a:t>22</a:t>
                      </a:r>
                    </a:p>
                  </a:txBody>
                  <a:tcPr anchor="ctr">
                    <a:solidFill>
                      <a:schemeClr val="bg1">
                        <a:lumMod val="85000"/>
                      </a:schemeClr>
                    </a:solidFill>
                  </a:tcPr>
                </a:tc>
                <a:tc>
                  <a:txBody>
                    <a:bodyPr/>
                    <a:lstStyle/>
                    <a:p>
                      <a:pPr algn="ctr"/>
                      <a:r>
                        <a:rPr lang="en-US" sz="1500" i="0" dirty="0"/>
                        <a:t>20</a:t>
                      </a:r>
                    </a:p>
                  </a:txBody>
                  <a:tcPr anchor="ct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nchor="ctr">
                    <a:solidFill>
                      <a:schemeClr val="bg1">
                        <a:lumMod val="95000"/>
                      </a:schemeClr>
                    </a:solidFill>
                  </a:tcPr>
                </a:tc>
                <a:tc>
                  <a:txBody>
                    <a:bodyPr/>
                    <a:lstStyle/>
                    <a:p>
                      <a:pPr algn="ctr"/>
                      <a:r>
                        <a:rPr lang="en-US" sz="1500" i="0" dirty="0"/>
                        <a:t>105</a:t>
                      </a:r>
                    </a:p>
                  </a:txBody>
                  <a:tcPr anchor="ctr">
                    <a:solidFill>
                      <a:schemeClr val="bg1">
                        <a:lumMod val="95000"/>
                      </a:schemeClr>
                    </a:solidFill>
                  </a:tcPr>
                </a:tc>
                <a:tc>
                  <a:txBody>
                    <a:bodyPr/>
                    <a:lstStyle/>
                    <a:p>
                      <a:pPr algn="ctr"/>
                      <a:r>
                        <a:rPr lang="en-US" sz="1500" i="0" dirty="0"/>
                        <a:t>125</a:t>
                      </a:r>
                    </a:p>
                  </a:txBody>
                  <a:tcPr anchor="ctr">
                    <a:solidFill>
                      <a:schemeClr val="bg1">
                        <a:lumMod val="95000"/>
                      </a:schemeClr>
                    </a:solidFill>
                  </a:tcPr>
                </a:tc>
                <a:tc>
                  <a:txBody>
                    <a:bodyPr/>
                    <a:lstStyle/>
                    <a:p>
                      <a:pPr algn="ctr"/>
                      <a:r>
                        <a:rPr lang="en-US" sz="1500" i="0" dirty="0"/>
                        <a:t>75</a:t>
                      </a:r>
                    </a:p>
                  </a:txBody>
                  <a:tcPr anchor="ctr">
                    <a:solidFill>
                      <a:schemeClr val="bg1">
                        <a:lumMod val="95000"/>
                      </a:schemeClr>
                    </a:solidFill>
                  </a:tcPr>
                </a:tc>
                <a:tc>
                  <a:txBody>
                    <a:bodyPr/>
                    <a:lstStyle/>
                    <a:p>
                      <a:pPr algn="ctr"/>
                      <a:r>
                        <a:rPr lang="en-US" sz="1500" i="0" dirty="0"/>
                        <a:t>145</a:t>
                      </a:r>
                    </a:p>
                  </a:txBody>
                  <a:tcPr anchor="ctr">
                    <a:solidFill>
                      <a:schemeClr val="bg1">
                        <a:lumMod val="95000"/>
                      </a:schemeClr>
                    </a:solidFill>
                  </a:tcPr>
                </a:tc>
                <a:tc>
                  <a:txBody>
                    <a:bodyPr/>
                    <a:lstStyle/>
                    <a:p>
                      <a:pPr algn="ctr"/>
                      <a:r>
                        <a:rPr lang="en-US" sz="1500" b="1" i="1" dirty="0"/>
                        <a:t>450</a:t>
                      </a:r>
                    </a:p>
                  </a:txBody>
                  <a:tcPr anchor="ctr">
                    <a:solidFill>
                      <a:schemeClr val="bg1">
                        <a:lumMod val="95000"/>
                      </a:schemeClr>
                    </a:solidFill>
                  </a:tcPr>
                </a:tc>
                <a:tc>
                  <a:txBody>
                    <a:bodyPr/>
                    <a:lstStyle/>
                    <a:p>
                      <a:pPr algn="ctr"/>
                      <a:r>
                        <a:rPr lang="en-US" sz="1500" i="0" dirty="0"/>
                        <a:t>300</a:t>
                      </a: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4803CEC-EC73-2DA7-EA4A-0478B7A89B7E}"/>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875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542551232"/>
              </p:ext>
            </p:extLst>
          </p:nvPr>
        </p:nvGraphicFramePr>
        <p:xfrm>
          <a:off x="609600" y="3886199"/>
          <a:ext cx="7924798" cy="1981201"/>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316359333"/>
                    </a:ext>
                  </a:extLst>
                </a:gridCol>
                <a:gridCol w="838200">
                  <a:extLst>
                    <a:ext uri="{9D8B030D-6E8A-4147-A177-3AD203B41FA5}">
                      <a16:colId xmlns:a16="http://schemas.microsoft.com/office/drawing/2014/main" val="931166981"/>
                    </a:ext>
                  </a:extLst>
                </a:gridCol>
                <a:gridCol w="762000">
                  <a:extLst>
                    <a:ext uri="{9D8B030D-6E8A-4147-A177-3AD203B41FA5}">
                      <a16:colId xmlns:a16="http://schemas.microsoft.com/office/drawing/2014/main" val="3637105011"/>
                    </a:ext>
                  </a:extLst>
                </a:gridCol>
                <a:gridCol w="762000">
                  <a:extLst>
                    <a:ext uri="{9D8B030D-6E8A-4147-A177-3AD203B41FA5}">
                      <a16:colId xmlns:a16="http://schemas.microsoft.com/office/drawing/2014/main" val="20002"/>
                    </a:ext>
                  </a:extLst>
                </a:gridCol>
                <a:gridCol w="1295398">
                  <a:extLst>
                    <a:ext uri="{9D8B030D-6E8A-4147-A177-3AD203B41FA5}">
                      <a16:colId xmlns:a16="http://schemas.microsoft.com/office/drawing/2014/main" val="20003"/>
                    </a:ext>
                  </a:extLst>
                </a:gridCol>
              </a:tblGrid>
              <a:tr h="44778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4</a:t>
                      </a:r>
                      <a:r>
                        <a:rPr lang="en-US" sz="1400" baseline="30000" dirty="0">
                          <a:solidFill>
                            <a:schemeClr val="tx1"/>
                          </a:solidFill>
                        </a:rPr>
                        <a:t>th</a:t>
                      </a:r>
                      <a:r>
                        <a:rPr lang="en-US" sz="1400" dirty="0">
                          <a:solidFill>
                            <a:schemeClr val="tx1"/>
                          </a:solidFill>
                        </a:rPr>
                        <a:t> Qtr.</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5</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i="0" dirty="0"/>
                        <a:t>11</a:t>
                      </a:r>
                    </a:p>
                  </a:txBody>
                  <a:tcPr anchor="ctr">
                    <a:solidFill>
                      <a:schemeClr val="bg1">
                        <a:lumMod val="95000"/>
                      </a:schemeClr>
                    </a:solidFill>
                  </a:tcPr>
                </a:tc>
                <a:tc>
                  <a:txBody>
                    <a:bodyPr/>
                    <a:lstStyle/>
                    <a:p>
                      <a:pPr algn="ctr"/>
                      <a:r>
                        <a:rPr lang="en-US" sz="1400" i="0" dirty="0"/>
                        <a:t>5</a:t>
                      </a:r>
                    </a:p>
                  </a:txBody>
                  <a:tcPr anchor="ctr">
                    <a:solidFill>
                      <a:schemeClr val="bg1">
                        <a:lumMod val="95000"/>
                      </a:schemeClr>
                    </a:solidFill>
                  </a:tcPr>
                </a:tc>
                <a:tc>
                  <a:txBody>
                    <a:bodyPr/>
                    <a:lstStyle/>
                    <a:p>
                      <a:pPr algn="ctr"/>
                      <a:r>
                        <a:rPr lang="en-US" sz="1400" b="1" i="1" dirty="0"/>
                        <a:t>29</a:t>
                      </a:r>
                    </a:p>
                  </a:txBody>
                  <a:tcPr anchor="ctr">
                    <a:solidFill>
                      <a:schemeClr val="bg1">
                        <a:lumMod val="95000"/>
                      </a:schemeClr>
                    </a:solidFill>
                  </a:tcPr>
                </a:tc>
                <a:tc>
                  <a:txBody>
                    <a:bodyPr/>
                    <a:lstStyle/>
                    <a:p>
                      <a:pPr algn="ctr"/>
                      <a:r>
                        <a:rPr lang="en-US" sz="1400" i="0" dirty="0"/>
                        <a:t>25</a:t>
                      </a:r>
                    </a:p>
                  </a:txBody>
                  <a:tcPr anchor="ct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dirty="0"/>
                        <a:t>15</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b="1" i="1" dirty="0"/>
                        <a:t>4</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14</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i="0" dirty="0"/>
                        <a:t>22</a:t>
                      </a:r>
                    </a:p>
                  </a:txBody>
                  <a:tcPr anchor="ctr">
                    <a:solidFill>
                      <a:schemeClr val="bg1">
                        <a:lumMod val="85000"/>
                      </a:schemeClr>
                    </a:solidFill>
                  </a:tcPr>
                </a:tc>
                <a:tc>
                  <a:txBody>
                    <a:bodyPr/>
                    <a:lstStyle/>
                    <a:p>
                      <a:pPr algn="ctr"/>
                      <a:r>
                        <a:rPr lang="en-US" sz="1400" b="1" i="1" dirty="0"/>
                        <a:t>47</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Group 128">
            <a:extLst>
              <a:ext uri="{FF2B5EF4-FFF2-40B4-BE49-F238E27FC236}">
                <a16:creationId xmlns:a16="http://schemas.microsoft.com/office/drawing/2014/main" id="{54243133-F3A1-FEFB-9D69-252178E81C99}"/>
              </a:ext>
            </a:extLst>
          </p:cNvPr>
          <p:cNvGraphicFramePr>
            <a:graphicFrameLocks noGrp="1"/>
          </p:cNvGraphicFramePr>
          <p:nvPr>
            <p:extLst>
              <p:ext uri="{D42A27DB-BD31-4B8C-83A1-F6EECF244321}">
                <p14:modId xmlns:p14="http://schemas.microsoft.com/office/powerpoint/2010/main" val="2150035265"/>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a:txBody>
                    <a:bodyPr/>
                    <a:lstStyle/>
                    <a:p>
                      <a:pPr algn="ctr"/>
                      <a:r>
                        <a:rPr lang="en-US" sz="1200" b="1" i="1" dirty="0"/>
                        <a:t>25%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3.0</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2.6</a:t>
                      </a:r>
                    </a:p>
                  </a:txBody>
                  <a:tcPr anchor="ctr" horzOverflow="overflow">
                    <a:solidFill>
                      <a:schemeClr val="bg1">
                        <a:lumMod val="85000"/>
                      </a:schemeClr>
                    </a:solidFill>
                  </a:tcPr>
                </a:tc>
                <a:tc>
                  <a:txBody>
                    <a:bodyPr/>
                    <a:lstStyle/>
                    <a:p>
                      <a:pPr algn="ctr"/>
                      <a:r>
                        <a:rPr lang="en-US" sz="1200" i="1" dirty="0"/>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3.6</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3E1C1FB1-AA58-7C2D-D663-DDE538B96370}"/>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976097102"/>
              </p:ext>
            </p:extLst>
          </p:nvPr>
        </p:nvGraphicFramePr>
        <p:xfrm>
          <a:off x="609597" y="3657599"/>
          <a:ext cx="7929234" cy="2286002"/>
        </p:xfrm>
        <a:graphic>
          <a:graphicData uri="http://schemas.openxmlformats.org/drawingml/2006/table">
            <a:tbl>
              <a:tblPr firstRow="1" bandRow="1">
                <a:tableStyleId>{073A0DAA-6AF3-43AB-8588-CEC1D06C72B9}</a:tableStyleId>
              </a:tblPr>
              <a:tblGrid>
                <a:gridCol w="281940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1737177892"/>
                    </a:ext>
                  </a:extLst>
                </a:gridCol>
                <a:gridCol w="914400">
                  <a:extLst>
                    <a:ext uri="{9D8B030D-6E8A-4147-A177-3AD203B41FA5}">
                      <a16:colId xmlns:a16="http://schemas.microsoft.com/office/drawing/2014/main" val="4096558606"/>
                    </a:ext>
                  </a:extLst>
                </a:gridCol>
                <a:gridCol w="914400">
                  <a:extLst>
                    <a:ext uri="{9D8B030D-6E8A-4147-A177-3AD203B41FA5}">
                      <a16:colId xmlns:a16="http://schemas.microsoft.com/office/drawing/2014/main" val="3009409996"/>
                    </a:ext>
                  </a:extLst>
                </a:gridCol>
                <a:gridCol w="685800">
                  <a:extLst>
                    <a:ext uri="{9D8B030D-6E8A-4147-A177-3AD203B41FA5}">
                      <a16:colId xmlns:a16="http://schemas.microsoft.com/office/drawing/2014/main" val="20002"/>
                    </a:ext>
                  </a:extLst>
                </a:gridCol>
                <a:gridCol w="995031">
                  <a:extLst>
                    <a:ext uri="{9D8B030D-6E8A-4147-A177-3AD203B41FA5}">
                      <a16:colId xmlns:a16="http://schemas.microsoft.com/office/drawing/2014/main" val="20003"/>
                    </a:ext>
                  </a:extLst>
                </a:gridCol>
              </a:tblGrid>
              <a:tr h="66821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4</a:t>
                      </a:r>
                      <a:r>
                        <a:rPr lang="en-US" sz="1400" baseline="30000" dirty="0">
                          <a:solidFill>
                            <a:schemeClr val="tx1"/>
                          </a:solidFill>
                        </a:rPr>
                        <a:t>th</a:t>
                      </a:r>
                      <a:r>
                        <a:rPr lang="en-US" sz="1400" dirty="0">
                          <a:solidFill>
                            <a:schemeClr val="tx1"/>
                          </a:solidFill>
                        </a:rPr>
                        <a:t> Qtr.</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i="0" dirty="0"/>
                        <a:t>5</a:t>
                      </a:r>
                    </a:p>
                  </a:txBody>
                  <a:tcPr anchor="ctr">
                    <a:solidFill>
                      <a:schemeClr val="bg1">
                        <a:lumMod val="95000"/>
                      </a:schemeClr>
                    </a:solidFill>
                  </a:tcPr>
                </a:tc>
                <a:tc>
                  <a:txBody>
                    <a:bodyPr/>
                    <a:lstStyle/>
                    <a:p>
                      <a:pPr algn="ctr"/>
                      <a:r>
                        <a:rPr lang="en-US" sz="1400" b="1" i="1" dirty="0"/>
                        <a:t>25</a:t>
                      </a:r>
                    </a:p>
                  </a:txBody>
                  <a:tcPr anchor="ctr">
                    <a:solidFill>
                      <a:schemeClr val="bg1">
                        <a:lumMod val="95000"/>
                      </a:schemeClr>
                    </a:solidFill>
                  </a:tcPr>
                </a:tc>
                <a:tc>
                  <a:txBody>
                    <a:bodyPr/>
                    <a:lstStyle/>
                    <a:p>
                      <a:pPr algn="ctr"/>
                      <a:r>
                        <a:rPr lang="en-US" sz="14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b="1" i="1" dirty="0"/>
                        <a:t>12</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dirty="0"/>
                        <a:t>4</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18</a:t>
                      </a:r>
                    </a:p>
                  </a:txBody>
                  <a:tcPr anchor="ctr">
                    <a:solidFill>
                      <a:schemeClr val="bg1">
                        <a:lumMod val="85000"/>
                      </a:schemeClr>
                    </a:solidFill>
                  </a:tcPr>
                </a:tc>
                <a:tc>
                  <a:txBody>
                    <a:bodyPr/>
                    <a:lstStyle/>
                    <a:p>
                      <a:pPr algn="ctr"/>
                      <a:r>
                        <a:rPr lang="en-US" sz="1400" i="0" dirty="0"/>
                        <a:t>16</a:t>
                      </a:r>
                    </a:p>
                  </a:txBody>
                  <a:tcPr anchor="ctr">
                    <a:solidFill>
                      <a:schemeClr val="bg1">
                        <a:lumMod val="85000"/>
                      </a:schemeClr>
                    </a:solidFill>
                  </a:tcPr>
                </a:tc>
                <a:tc>
                  <a:txBody>
                    <a:bodyPr/>
                    <a:lstStyle/>
                    <a:p>
                      <a:pPr algn="ctr"/>
                      <a:r>
                        <a:rPr lang="en-US" sz="1400" b="1" i="1" dirty="0"/>
                        <a:t>45</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9FB9DCE9-DD93-7A7D-3455-CE0E2ADB2D5A}"/>
              </a:ext>
            </a:extLst>
          </p:cNvPr>
          <p:cNvGraphicFramePr>
            <a:graphicFrameLocks noGrp="1"/>
          </p:cNvGraphicFramePr>
          <p:nvPr>
            <p:extLst>
              <p:ext uri="{D42A27DB-BD31-4B8C-83A1-F6EECF244321}">
                <p14:modId xmlns:p14="http://schemas.microsoft.com/office/powerpoint/2010/main" val="3000914505"/>
              </p:ext>
            </p:extLst>
          </p:nvPr>
        </p:nvGraphicFramePr>
        <p:xfrm>
          <a:off x="609600" y="1143001"/>
          <a:ext cx="7929230" cy="2065533"/>
        </p:xfrm>
        <a:graphic>
          <a:graphicData uri="http://schemas.openxmlformats.org/drawingml/2006/table">
            <a:tbl>
              <a:tblPr>
                <a:tableStyleId>{00A15C55-8517-42AA-B614-E9B94910E393}</a:tableStyleId>
              </a:tblPr>
              <a:tblGrid>
                <a:gridCol w="637260">
                  <a:extLst>
                    <a:ext uri="{9D8B030D-6E8A-4147-A177-3AD203B41FA5}">
                      <a16:colId xmlns:a16="http://schemas.microsoft.com/office/drawing/2014/main" val="20000"/>
                    </a:ext>
                  </a:extLst>
                </a:gridCol>
                <a:gridCol w="796575">
                  <a:extLst>
                    <a:ext uri="{9D8B030D-6E8A-4147-A177-3AD203B41FA5}">
                      <a16:colId xmlns:a16="http://schemas.microsoft.com/office/drawing/2014/main" val="20001"/>
                    </a:ext>
                  </a:extLst>
                </a:gridCol>
                <a:gridCol w="677089">
                  <a:extLst>
                    <a:ext uri="{9D8B030D-6E8A-4147-A177-3AD203B41FA5}">
                      <a16:colId xmlns:a16="http://schemas.microsoft.com/office/drawing/2014/main" val="20002"/>
                    </a:ext>
                  </a:extLst>
                </a:gridCol>
                <a:gridCol w="677089">
                  <a:extLst>
                    <a:ext uri="{9D8B030D-6E8A-4147-A177-3AD203B41FA5}">
                      <a16:colId xmlns:a16="http://schemas.microsoft.com/office/drawing/2014/main" val="20003"/>
                    </a:ext>
                  </a:extLst>
                </a:gridCol>
                <a:gridCol w="796575">
                  <a:extLst>
                    <a:ext uri="{9D8B030D-6E8A-4147-A177-3AD203B41FA5}">
                      <a16:colId xmlns:a16="http://schemas.microsoft.com/office/drawing/2014/main" val="20004"/>
                    </a:ext>
                  </a:extLst>
                </a:gridCol>
                <a:gridCol w="796575">
                  <a:extLst>
                    <a:ext uri="{9D8B030D-6E8A-4147-A177-3AD203B41FA5}">
                      <a16:colId xmlns:a16="http://schemas.microsoft.com/office/drawing/2014/main" val="20005"/>
                    </a:ext>
                  </a:extLst>
                </a:gridCol>
                <a:gridCol w="581169">
                  <a:extLst>
                    <a:ext uri="{9D8B030D-6E8A-4147-A177-3AD203B41FA5}">
                      <a16:colId xmlns:a16="http://schemas.microsoft.com/office/drawing/2014/main" val="20006"/>
                    </a:ext>
                  </a:extLst>
                </a:gridCol>
                <a:gridCol w="572538">
                  <a:extLst>
                    <a:ext uri="{9D8B030D-6E8A-4147-A177-3AD203B41FA5}">
                      <a16:colId xmlns:a16="http://schemas.microsoft.com/office/drawing/2014/main" val="20007"/>
                    </a:ext>
                  </a:extLst>
                </a:gridCol>
                <a:gridCol w="876232">
                  <a:extLst>
                    <a:ext uri="{9D8B030D-6E8A-4147-A177-3AD203B41FA5}">
                      <a16:colId xmlns:a16="http://schemas.microsoft.com/office/drawing/2014/main" val="20008"/>
                    </a:ext>
                  </a:extLst>
                </a:gridCol>
                <a:gridCol w="1518128">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anchor="ctr" horzOverflow="overflow">
                    <a:solidFill>
                      <a:schemeClr val="bg1">
                        <a:lumMod val="95000"/>
                      </a:schemeClr>
                    </a:solidFill>
                  </a:tcPr>
                </a:tc>
                <a:tc>
                  <a:txBody>
                    <a:bodyPr/>
                    <a:lstStyle/>
                    <a:p>
                      <a:pPr algn="ctr"/>
                      <a:r>
                        <a:rPr lang="en-US" sz="1200" b="1" i="1" dirty="0"/>
                        <a:t>26%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3.1</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3.2 </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4.1</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85C3ED6-C927-A53C-9D23-80E6D32F7B23}"/>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1862098724"/>
              </p:ext>
            </p:extLst>
          </p:nvPr>
        </p:nvGraphicFramePr>
        <p:xfrm>
          <a:off x="609599" y="1282114"/>
          <a:ext cx="7848605" cy="3213684"/>
        </p:xfrm>
        <a:graphic>
          <a:graphicData uri="http://schemas.openxmlformats.org/drawingml/2006/table">
            <a:tbl>
              <a:tblPr firstRow="1" bandRow="1">
                <a:tableStyleId>{073A0DAA-6AF3-43AB-8588-CEC1D06C72B9}</a:tableStyleId>
              </a:tblPr>
              <a:tblGrid>
                <a:gridCol w="2417998">
                  <a:extLst>
                    <a:ext uri="{9D8B030D-6E8A-4147-A177-3AD203B41FA5}">
                      <a16:colId xmlns:a16="http://schemas.microsoft.com/office/drawing/2014/main" val="20000"/>
                    </a:ext>
                  </a:extLst>
                </a:gridCol>
                <a:gridCol w="873166">
                  <a:extLst>
                    <a:ext uri="{9D8B030D-6E8A-4147-A177-3AD203B41FA5}">
                      <a16:colId xmlns:a16="http://schemas.microsoft.com/office/drawing/2014/main" val="20001"/>
                    </a:ext>
                  </a:extLst>
                </a:gridCol>
                <a:gridCol w="873166">
                  <a:extLst>
                    <a:ext uri="{9D8B030D-6E8A-4147-A177-3AD203B41FA5}">
                      <a16:colId xmlns:a16="http://schemas.microsoft.com/office/drawing/2014/main" val="4130493977"/>
                    </a:ext>
                  </a:extLst>
                </a:gridCol>
                <a:gridCol w="930442">
                  <a:extLst>
                    <a:ext uri="{9D8B030D-6E8A-4147-A177-3AD203B41FA5}">
                      <a16:colId xmlns:a16="http://schemas.microsoft.com/office/drawing/2014/main" val="695613941"/>
                    </a:ext>
                  </a:extLst>
                </a:gridCol>
                <a:gridCol w="930442">
                  <a:extLst>
                    <a:ext uri="{9D8B030D-6E8A-4147-A177-3AD203B41FA5}">
                      <a16:colId xmlns:a16="http://schemas.microsoft.com/office/drawing/2014/main" val="2459771110"/>
                    </a:ext>
                  </a:extLst>
                </a:gridCol>
                <a:gridCol w="713557">
                  <a:extLst>
                    <a:ext uri="{9D8B030D-6E8A-4147-A177-3AD203B41FA5}">
                      <a16:colId xmlns:a16="http://schemas.microsoft.com/office/drawing/2014/main" val="20002"/>
                    </a:ext>
                  </a:extLst>
                </a:gridCol>
                <a:gridCol w="1109834">
                  <a:extLst>
                    <a:ext uri="{9D8B030D-6E8A-4147-A177-3AD203B41FA5}">
                      <a16:colId xmlns:a16="http://schemas.microsoft.com/office/drawing/2014/main" val="20003"/>
                    </a:ext>
                  </a:extLst>
                </a:gridCol>
              </a:tblGrid>
              <a:tr h="93938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3</a:t>
                      </a:r>
                      <a:r>
                        <a:rPr lang="en-US" sz="1600" baseline="30000" dirty="0">
                          <a:solidFill>
                            <a:schemeClr val="tx1"/>
                          </a:solidFill>
                        </a:rPr>
                        <a:t>rd</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4</a:t>
                      </a:r>
                      <a:r>
                        <a:rPr lang="en-US" sz="1600" baseline="30000" dirty="0">
                          <a:solidFill>
                            <a:schemeClr val="tx1"/>
                          </a:solidFill>
                        </a:rPr>
                        <a:t>th</a:t>
                      </a:r>
                      <a:r>
                        <a:rPr lang="en-US" sz="1600" dirty="0">
                          <a:solidFill>
                            <a:schemeClr val="tx1"/>
                          </a:solidFill>
                        </a:rPr>
                        <a:t> Qtr.</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44</a:t>
                      </a:r>
                    </a:p>
                  </a:txBody>
                  <a:tcPr anchor="ctr">
                    <a:solidFill>
                      <a:schemeClr val="bg1">
                        <a:lumMod val="95000"/>
                      </a:schemeClr>
                    </a:solidFill>
                  </a:tcPr>
                </a:tc>
                <a:tc>
                  <a:txBody>
                    <a:bodyPr/>
                    <a:lstStyle/>
                    <a:p>
                      <a:pPr algn="ctr"/>
                      <a:r>
                        <a:rPr lang="en-US" sz="1400" i="0" dirty="0"/>
                        <a:t>48</a:t>
                      </a:r>
                    </a:p>
                  </a:txBody>
                  <a:tcPr anchor="ctr">
                    <a:solidFill>
                      <a:schemeClr val="bg1">
                        <a:lumMod val="95000"/>
                      </a:schemeClr>
                    </a:solidFill>
                  </a:tcPr>
                </a:tc>
                <a:tc>
                  <a:txBody>
                    <a:bodyPr/>
                    <a:lstStyle/>
                    <a:p>
                      <a:pPr algn="ctr"/>
                      <a:r>
                        <a:rPr lang="en-US" sz="1400" i="0" dirty="0"/>
                        <a:t>56</a:t>
                      </a:r>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tc>
                  <a:txBody>
                    <a:bodyPr/>
                    <a:lstStyle/>
                    <a:p>
                      <a:pPr algn="ctr"/>
                      <a:r>
                        <a:rPr lang="en-US" sz="1400" b="1" i="1" dirty="0"/>
                        <a:t>178</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68</a:t>
                      </a:r>
                    </a:p>
                  </a:txBody>
                  <a:tcPr anchor="ctr">
                    <a:solidFill>
                      <a:schemeClr val="bg1">
                        <a:lumMod val="85000"/>
                      </a:schemeClr>
                    </a:solidFill>
                  </a:tcPr>
                </a:tc>
                <a:tc>
                  <a:txBody>
                    <a:bodyPr/>
                    <a:lstStyle/>
                    <a:p>
                      <a:pPr algn="ctr"/>
                      <a:r>
                        <a:rPr lang="en-US" sz="1400" i="0" dirty="0"/>
                        <a:t>68</a:t>
                      </a:r>
                    </a:p>
                  </a:txBody>
                  <a:tcPr anchor="ctr">
                    <a:solidFill>
                      <a:schemeClr val="bg1">
                        <a:lumMod val="85000"/>
                      </a:schemeClr>
                    </a:solidFill>
                  </a:tcPr>
                </a:tc>
                <a:tc>
                  <a:txBody>
                    <a:bodyPr/>
                    <a:lstStyle/>
                    <a:p>
                      <a:pPr algn="ctr"/>
                      <a:r>
                        <a:rPr lang="en-US" sz="1400" i="0" dirty="0"/>
                        <a:t>62</a:t>
                      </a:r>
                    </a:p>
                  </a:txBody>
                  <a:tcPr anchor="ctr">
                    <a:solidFill>
                      <a:schemeClr val="bg1">
                        <a:lumMod val="85000"/>
                      </a:schemeClr>
                    </a:solidFill>
                  </a:tcPr>
                </a:tc>
                <a:tc>
                  <a:txBody>
                    <a:bodyPr/>
                    <a:lstStyle/>
                    <a:p>
                      <a:pPr algn="ctr"/>
                      <a:r>
                        <a:rPr lang="en-US" sz="1400" i="0" dirty="0"/>
                        <a:t>82</a:t>
                      </a:r>
                    </a:p>
                  </a:txBody>
                  <a:tcPr anchor="ctr">
                    <a:solidFill>
                      <a:schemeClr val="bg1">
                        <a:lumMod val="85000"/>
                      </a:schemeClr>
                    </a:solidFill>
                  </a:tcPr>
                </a:tc>
                <a:tc>
                  <a:txBody>
                    <a:bodyPr/>
                    <a:lstStyle/>
                    <a:p>
                      <a:pPr algn="ctr"/>
                      <a:r>
                        <a:rPr lang="en-US" sz="1400" b="1" i="1" dirty="0"/>
                        <a:t>280</a:t>
                      </a:r>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i="0" dirty="0"/>
                        <a:t>16</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i="0" dirty="0"/>
                        <a:t>12</a:t>
                      </a:r>
                    </a:p>
                  </a:txBody>
                  <a:tcPr anchor="ctr">
                    <a:solidFill>
                      <a:schemeClr val="bg1">
                        <a:lumMod val="95000"/>
                      </a:schemeClr>
                    </a:solidFill>
                  </a:tcPr>
                </a:tc>
                <a:tc>
                  <a:txBody>
                    <a:bodyPr/>
                    <a:lstStyle/>
                    <a:p>
                      <a:pPr algn="ctr"/>
                      <a:r>
                        <a:rPr lang="en-US" sz="1400" b="1" i="1" dirty="0"/>
                        <a:t>54</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286</a:t>
                      </a:r>
                    </a:p>
                  </a:txBody>
                  <a:tcPr anchor="ctr">
                    <a:solidFill>
                      <a:schemeClr val="bg1">
                        <a:lumMod val="85000"/>
                      </a:schemeClr>
                    </a:solidFill>
                  </a:tcPr>
                </a:tc>
                <a:tc>
                  <a:txBody>
                    <a:bodyPr/>
                    <a:lstStyle/>
                    <a:p>
                      <a:pPr algn="ctr"/>
                      <a:r>
                        <a:rPr lang="en-US" sz="1400" i="0" dirty="0"/>
                        <a:t>424</a:t>
                      </a:r>
                    </a:p>
                  </a:txBody>
                  <a:tcPr anchor="ctr">
                    <a:solidFill>
                      <a:schemeClr val="bg1">
                        <a:lumMod val="85000"/>
                      </a:schemeClr>
                    </a:solidFill>
                  </a:tcPr>
                </a:tc>
                <a:tc>
                  <a:txBody>
                    <a:bodyPr/>
                    <a:lstStyle/>
                    <a:p>
                      <a:pPr algn="ctr"/>
                      <a:r>
                        <a:rPr lang="en-US" sz="1400" i="0" dirty="0"/>
                        <a:t>255</a:t>
                      </a:r>
                    </a:p>
                  </a:txBody>
                  <a:tcPr anchor="ctr">
                    <a:solidFill>
                      <a:schemeClr val="bg1">
                        <a:lumMod val="85000"/>
                      </a:schemeClr>
                    </a:solidFill>
                  </a:tcPr>
                </a:tc>
                <a:tc>
                  <a:txBody>
                    <a:bodyPr/>
                    <a:lstStyle/>
                    <a:p>
                      <a:pPr algn="ctr"/>
                      <a:r>
                        <a:rPr lang="en-US" sz="1400" i="0" dirty="0"/>
                        <a:t>252</a:t>
                      </a:r>
                    </a:p>
                  </a:txBody>
                  <a:tcPr anchor="ctr">
                    <a:solidFill>
                      <a:schemeClr val="bg1">
                        <a:lumMod val="85000"/>
                      </a:schemeClr>
                    </a:solidFill>
                  </a:tcPr>
                </a:tc>
                <a:tc>
                  <a:txBody>
                    <a:bodyPr/>
                    <a:lstStyle/>
                    <a:p>
                      <a:pPr algn="ctr"/>
                      <a:r>
                        <a:rPr lang="en-US" sz="1400" b="1" i="1" dirty="0"/>
                        <a:t>1,217</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pic>
        <p:nvPicPr>
          <p:cNvPr id="2" name="Picture 1" descr="A group of people wearing safety vests&#10;&#10;Description automatically generated with medium confidence">
            <a:extLst>
              <a:ext uri="{FF2B5EF4-FFF2-40B4-BE49-F238E27FC236}">
                <a16:creationId xmlns:a16="http://schemas.microsoft.com/office/drawing/2014/main" id="{AF0DDF7F-0C3E-0B6D-9764-CF7EE560A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643061"/>
            <a:ext cx="1981200" cy="1300536"/>
          </a:xfrm>
          <a:prstGeom prst="rect">
            <a:avLst/>
          </a:prstGeom>
        </p:spPr>
      </p:pic>
      <p:sp>
        <p:nvSpPr>
          <p:cNvPr id="3" name="TextBox 2">
            <a:extLst>
              <a:ext uri="{FF2B5EF4-FFF2-40B4-BE49-F238E27FC236}">
                <a16:creationId xmlns:a16="http://schemas.microsoft.com/office/drawing/2014/main" id="{A943E107-600A-A652-4BC7-0EB4959ABCC6}"/>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2" name="Picture 1" descr="A picture containing person, people, group, line&#10;&#10;Description automatically generated">
            <a:extLst>
              <a:ext uri="{FF2B5EF4-FFF2-40B4-BE49-F238E27FC236}">
                <a16:creationId xmlns:a16="http://schemas.microsoft.com/office/drawing/2014/main" id="{47DF82B1-EBAE-23D7-0DB3-67F615D7A4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945" r="16667" b="9382"/>
          <a:stretch/>
        </p:blipFill>
        <p:spPr>
          <a:xfrm>
            <a:off x="622005" y="2028764"/>
            <a:ext cx="3174145" cy="2023518"/>
          </a:xfrm>
          <a:prstGeom prst="rect">
            <a:avLst/>
          </a:prstGeom>
        </p:spPr>
      </p:pic>
      <p:graphicFrame>
        <p:nvGraphicFramePr>
          <p:cNvPr id="5" name="Table 4">
            <a:extLst>
              <a:ext uri="{FF2B5EF4-FFF2-40B4-BE49-F238E27FC236}">
                <a16:creationId xmlns:a16="http://schemas.microsoft.com/office/drawing/2014/main" id="{7D2D7FFC-2A3B-9D1B-1D26-8588BF1662B3}"/>
              </a:ext>
            </a:extLst>
          </p:cNvPr>
          <p:cNvGraphicFramePr>
            <a:graphicFrameLocks noGrp="1"/>
          </p:cNvGraphicFramePr>
          <p:nvPr>
            <p:extLst>
              <p:ext uri="{D42A27DB-BD31-4B8C-83A1-F6EECF244321}">
                <p14:modId xmlns:p14="http://schemas.microsoft.com/office/powerpoint/2010/main" val="3942698360"/>
              </p:ext>
            </p:extLst>
          </p:nvPr>
        </p:nvGraphicFramePr>
        <p:xfrm>
          <a:off x="622006" y="1142282"/>
          <a:ext cx="7912394" cy="914400"/>
        </p:xfrm>
        <a:graphic>
          <a:graphicData uri="http://schemas.openxmlformats.org/drawingml/2006/table">
            <a:tbl>
              <a:tblPr>
                <a:tableStyleId>{00A15C55-8517-42AA-B614-E9B94910E393}</a:tableStyleId>
              </a:tblPr>
              <a:tblGrid>
                <a:gridCol w="1392250">
                  <a:extLst>
                    <a:ext uri="{9D8B030D-6E8A-4147-A177-3AD203B41FA5}">
                      <a16:colId xmlns:a16="http://schemas.microsoft.com/office/drawing/2014/main" val="2905845199"/>
                    </a:ext>
                  </a:extLst>
                </a:gridCol>
                <a:gridCol w="1740313">
                  <a:extLst>
                    <a:ext uri="{9D8B030D-6E8A-4147-A177-3AD203B41FA5}">
                      <a16:colId xmlns:a16="http://schemas.microsoft.com/office/drawing/2014/main" val="2304304097"/>
                    </a:ext>
                  </a:extLst>
                </a:gridCol>
                <a:gridCol w="1479266">
                  <a:extLst>
                    <a:ext uri="{9D8B030D-6E8A-4147-A177-3AD203B41FA5}">
                      <a16:colId xmlns:a16="http://schemas.microsoft.com/office/drawing/2014/main" val="3480243544"/>
                    </a:ext>
                  </a:extLst>
                </a:gridCol>
                <a:gridCol w="1479266">
                  <a:extLst>
                    <a:ext uri="{9D8B030D-6E8A-4147-A177-3AD203B41FA5}">
                      <a16:colId xmlns:a16="http://schemas.microsoft.com/office/drawing/2014/main" val="1664255718"/>
                    </a:ext>
                  </a:extLst>
                </a:gridCol>
                <a:gridCol w="182129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graphicFrame>
        <p:nvGraphicFramePr>
          <p:cNvPr id="6" name="Table 5">
            <a:extLst>
              <a:ext uri="{FF2B5EF4-FFF2-40B4-BE49-F238E27FC236}">
                <a16:creationId xmlns:a16="http://schemas.microsoft.com/office/drawing/2014/main" id="{61843F06-1245-1ABF-5AE6-42B23F65F2ED}"/>
              </a:ext>
            </a:extLst>
          </p:cNvPr>
          <p:cNvGraphicFramePr>
            <a:graphicFrameLocks noGrp="1"/>
          </p:cNvGraphicFramePr>
          <p:nvPr>
            <p:extLst>
              <p:ext uri="{D42A27DB-BD31-4B8C-83A1-F6EECF244321}">
                <p14:modId xmlns:p14="http://schemas.microsoft.com/office/powerpoint/2010/main" val="1951910115"/>
              </p:ext>
            </p:extLst>
          </p:nvPr>
        </p:nvGraphicFramePr>
        <p:xfrm>
          <a:off x="609600" y="4038600"/>
          <a:ext cx="7914173" cy="1831088"/>
        </p:xfrm>
        <a:graphic>
          <a:graphicData uri="http://schemas.openxmlformats.org/drawingml/2006/table">
            <a:tbl>
              <a:tblPr firstRow="1" bandRow="1">
                <a:tableStyleId>{073A0DAA-6AF3-43AB-8588-CEC1D06C72B9}</a:tableStyleId>
              </a:tblPr>
              <a:tblGrid>
                <a:gridCol w="2979331">
                  <a:extLst>
                    <a:ext uri="{9D8B030D-6E8A-4147-A177-3AD203B41FA5}">
                      <a16:colId xmlns:a16="http://schemas.microsoft.com/office/drawing/2014/main" val="20000"/>
                    </a:ext>
                  </a:extLst>
                </a:gridCol>
                <a:gridCol w="807530">
                  <a:extLst>
                    <a:ext uri="{9D8B030D-6E8A-4147-A177-3AD203B41FA5}">
                      <a16:colId xmlns:a16="http://schemas.microsoft.com/office/drawing/2014/main" val="20001"/>
                    </a:ext>
                  </a:extLst>
                </a:gridCol>
                <a:gridCol w="807530">
                  <a:extLst>
                    <a:ext uri="{9D8B030D-6E8A-4147-A177-3AD203B41FA5}">
                      <a16:colId xmlns:a16="http://schemas.microsoft.com/office/drawing/2014/main" val="3973939150"/>
                    </a:ext>
                  </a:extLst>
                </a:gridCol>
                <a:gridCol w="807530">
                  <a:extLst>
                    <a:ext uri="{9D8B030D-6E8A-4147-A177-3AD203B41FA5}">
                      <a16:colId xmlns:a16="http://schemas.microsoft.com/office/drawing/2014/main" val="1029915397"/>
                    </a:ext>
                  </a:extLst>
                </a:gridCol>
                <a:gridCol w="807530">
                  <a:extLst>
                    <a:ext uri="{9D8B030D-6E8A-4147-A177-3AD203B41FA5}">
                      <a16:colId xmlns:a16="http://schemas.microsoft.com/office/drawing/2014/main" val="389129501"/>
                    </a:ext>
                  </a:extLst>
                </a:gridCol>
                <a:gridCol w="695547">
                  <a:extLst>
                    <a:ext uri="{9D8B030D-6E8A-4147-A177-3AD203B41FA5}">
                      <a16:colId xmlns:a16="http://schemas.microsoft.com/office/drawing/2014/main" val="20002"/>
                    </a:ext>
                  </a:extLst>
                </a:gridCol>
                <a:gridCol w="1009175">
                  <a:extLst>
                    <a:ext uri="{9D8B030D-6E8A-4147-A177-3AD203B41FA5}">
                      <a16:colId xmlns:a16="http://schemas.microsoft.com/office/drawing/2014/main" val="20003"/>
                    </a:ext>
                  </a:extLst>
                </a:gridCol>
              </a:tblGrid>
              <a:tr h="501204">
                <a:tc>
                  <a:txBody>
                    <a:bodyPr/>
                    <a:lstStyle/>
                    <a:p>
                      <a:pPr algn="ctr"/>
                      <a:r>
                        <a:rPr lang="en-US" sz="1600" dirty="0">
                          <a:solidFill>
                            <a:schemeClr val="tx1"/>
                          </a:solidFill>
                        </a:rPr>
                        <a:t>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4</a:t>
                      </a:r>
                      <a:r>
                        <a:rPr lang="en-US" sz="1400" baseline="30000" dirty="0">
                          <a:solidFill>
                            <a:schemeClr val="tx1"/>
                          </a:solidFill>
                        </a:rPr>
                        <a:t>th</a:t>
                      </a:r>
                      <a:r>
                        <a:rPr lang="en-US" sz="1400" dirty="0">
                          <a:solidFill>
                            <a:schemeClr val="tx1"/>
                          </a:solidFill>
                        </a:rPr>
                        <a:t> Qtr.</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21</a:t>
                      </a:r>
                    </a:p>
                  </a:txBody>
                  <a:tcPr>
                    <a:solidFill>
                      <a:schemeClr val="bg1">
                        <a:lumMod val="85000"/>
                      </a:schemeClr>
                    </a:solidFill>
                  </a:tcPr>
                </a:tc>
                <a:tc>
                  <a:txBody>
                    <a:bodyPr/>
                    <a:lstStyle/>
                    <a:p>
                      <a:pPr algn="ctr"/>
                      <a:r>
                        <a:rPr lang="en-US" sz="1400" b="0" i="0" dirty="0"/>
                        <a:t>49</a:t>
                      </a:r>
                    </a:p>
                  </a:txBody>
                  <a:tcPr>
                    <a:solidFill>
                      <a:schemeClr val="bg1">
                        <a:lumMod val="85000"/>
                      </a:schemeClr>
                    </a:solidFill>
                  </a:tcPr>
                </a:tc>
                <a:tc>
                  <a:txBody>
                    <a:bodyPr/>
                    <a:lstStyle/>
                    <a:p>
                      <a:pPr algn="ctr"/>
                      <a:r>
                        <a:rPr lang="en-US" sz="1400" b="0" i="0" dirty="0"/>
                        <a:t>38</a:t>
                      </a:r>
                    </a:p>
                  </a:txBody>
                  <a:tcPr>
                    <a:solidFill>
                      <a:schemeClr val="bg1">
                        <a:lumMod val="85000"/>
                      </a:schemeClr>
                    </a:solidFill>
                  </a:tcPr>
                </a:tc>
                <a:tc>
                  <a:txBody>
                    <a:bodyPr/>
                    <a:lstStyle/>
                    <a:p>
                      <a:pPr algn="ctr"/>
                      <a:r>
                        <a:rPr lang="en-US" sz="1400" b="0" i="0" dirty="0"/>
                        <a:t>12</a:t>
                      </a:r>
                    </a:p>
                  </a:txBody>
                  <a:tcPr>
                    <a:solidFill>
                      <a:schemeClr val="bg1">
                        <a:lumMod val="85000"/>
                      </a:schemeClr>
                    </a:solidFill>
                  </a:tcPr>
                </a:tc>
                <a:tc>
                  <a:txBody>
                    <a:bodyPr/>
                    <a:lstStyle/>
                    <a:p>
                      <a:pPr algn="ctr"/>
                      <a:r>
                        <a:rPr lang="en-US" sz="1400" b="1" i="1" dirty="0"/>
                        <a:t>120</a:t>
                      </a:r>
                    </a:p>
                  </a:txBody>
                  <a:tcPr>
                    <a:solidFill>
                      <a:schemeClr val="bg1">
                        <a:lumMod val="85000"/>
                      </a:schemeClr>
                    </a:solidFill>
                  </a:tcPr>
                </a:tc>
                <a:tc>
                  <a:txBody>
                    <a:bodyPr/>
                    <a:lstStyle/>
                    <a:p>
                      <a:pPr algn="ctr"/>
                      <a:r>
                        <a:rPr lang="en-US" sz="1400" b="0" i="0" dirty="0"/>
                        <a:t>95</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44</a:t>
                      </a:r>
                    </a:p>
                  </a:txBody>
                  <a:tcPr>
                    <a:solidFill>
                      <a:schemeClr val="bg1">
                        <a:lumMod val="95000"/>
                      </a:schemeClr>
                    </a:solidFill>
                  </a:tcPr>
                </a:tc>
                <a:tc>
                  <a:txBody>
                    <a:bodyPr/>
                    <a:lstStyle/>
                    <a:p>
                      <a:pPr algn="ctr"/>
                      <a:r>
                        <a:rPr lang="en-US" sz="1400" b="0" i="0" dirty="0"/>
                        <a:t>61</a:t>
                      </a:r>
                    </a:p>
                  </a:txBody>
                  <a:tcPr>
                    <a:solidFill>
                      <a:schemeClr val="bg1">
                        <a:lumMod val="95000"/>
                      </a:schemeClr>
                    </a:solidFill>
                  </a:tcPr>
                </a:tc>
                <a:tc>
                  <a:txBody>
                    <a:bodyPr/>
                    <a:lstStyle/>
                    <a:p>
                      <a:pPr algn="ctr"/>
                      <a:r>
                        <a:rPr lang="en-US" sz="1400" b="0" i="0" dirty="0"/>
                        <a:t>83</a:t>
                      </a:r>
                    </a:p>
                  </a:txBody>
                  <a:tcPr>
                    <a:solidFill>
                      <a:schemeClr val="bg1">
                        <a:lumMod val="95000"/>
                      </a:schemeClr>
                    </a:solidFill>
                  </a:tcPr>
                </a:tc>
                <a:tc>
                  <a:txBody>
                    <a:bodyPr/>
                    <a:lstStyle/>
                    <a:p>
                      <a:pPr algn="ctr"/>
                      <a:r>
                        <a:rPr lang="en-US" sz="1400" b="0" i="0" dirty="0"/>
                        <a:t>67</a:t>
                      </a:r>
                    </a:p>
                  </a:txBody>
                  <a:tcPr>
                    <a:solidFill>
                      <a:schemeClr val="bg1">
                        <a:lumMod val="95000"/>
                      </a:schemeClr>
                    </a:solidFill>
                  </a:tcPr>
                </a:tc>
                <a:tc>
                  <a:txBody>
                    <a:bodyPr/>
                    <a:lstStyle/>
                    <a:p>
                      <a:pPr algn="ctr"/>
                      <a:r>
                        <a:rPr lang="en-US" sz="1400" b="1" i="1" dirty="0"/>
                        <a:t>255</a:t>
                      </a:r>
                    </a:p>
                  </a:txBody>
                  <a:tcPr>
                    <a:solidFill>
                      <a:schemeClr val="bg1">
                        <a:lumMod val="95000"/>
                      </a:schemeClr>
                    </a:solidFill>
                  </a:tcPr>
                </a:tc>
                <a:tc>
                  <a:txBody>
                    <a:bodyPr/>
                    <a:lstStyle/>
                    <a:p>
                      <a:pPr algn="ctr"/>
                      <a:r>
                        <a:rPr lang="en-US" sz="1400" b="0" i="0" dirty="0"/>
                        <a:t>190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0" i="0" dirty="0"/>
                        <a:t>9</a:t>
                      </a:r>
                    </a:p>
                  </a:txBody>
                  <a:tcPr>
                    <a:solidFill>
                      <a:schemeClr val="bg1">
                        <a:lumMod val="85000"/>
                      </a:schemeClr>
                    </a:solidFill>
                  </a:tcPr>
                </a:tc>
                <a:tc>
                  <a:txBody>
                    <a:bodyPr/>
                    <a:lstStyle/>
                    <a:p>
                      <a:pPr algn="ctr"/>
                      <a:r>
                        <a:rPr lang="en-US" sz="1400" b="1" i="1" dirty="0"/>
                        <a:t>25</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128</a:t>
                      </a:r>
                    </a:p>
                  </a:txBody>
                  <a:tcPr>
                    <a:solidFill>
                      <a:schemeClr val="bg1">
                        <a:lumMod val="95000"/>
                      </a:schemeClr>
                    </a:solidFill>
                  </a:tcPr>
                </a:tc>
                <a:tc>
                  <a:txBody>
                    <a:bodyPr/>
                    <a:lstStyle/>
                    <a:p>
                      <a:pPr algn="ctr"/>
                      <a:r>
                        <a:rPr lang="en-US" sz="1400" b="0" i="0" dirty="0"/>
                        <a:t>338</a:t>
                      </a:r>
                    </a:p>
                  </a:txBody>
                  <a:tcPr>
                    <a:solidFill>
                      <a:schemeClr val="bg1">
                        <a:lumMod val="95000"/>
                      </a:schemeClr>
                    </a:solidFill>
                  </a:tcPr>
                </a:tc>
                <a:tc>
                  <a:txBody>
                    <a:bodyPr/>
                    <a:lstStyle/>
                    <a:p>
                      <a:pPr algn="ctr"/>
                      <a:r>
                        <a:rPr lang="en-US" sz="1400" b="0" i="0" dirty="0"/>
                        <a:t>128</a:t>
                      </a:r>
                    </a:p>
                  </a:txBody>
                  <a:tcPr>
                    <a:solidFill>
                      <a:schemeClr val="bg1">
                        <a:lumMod val="95000"/>
                      </a:schemeClr>
                    </a:solidFill>
                  </a:tcPr>
                </a:tc>
                <a:tc>
                  <a:txBody>
                    <a:bodyPr/>
                    <a:lstStyle/>
                    <a:p>
                      <a:pPr algn="ctr"/>
                      <a:r>
                        <a:rPr lang="en-US" sz="1400" b="0" i="0" dirty="0"/>
                        <a:t>389</a:t>
                      </a:r>
                    </a:p>
                  </a:txBody>
                  <a:tcPr>
                    <a:solidFill>
                      <a:schemeClr val="bg1">
                        <a:lumMod val="95000"/>
                      </a:schemeClr>
                    </a:solidFill>
                  </a:tcPr>
                </a:tc>
                <a:tc>
                  <a:txBody>
                    <a:bodyPr/>
                    <a:lstStyle/>
                    <a:p>
                      <a:pPr algn="ctr"/>
                      <a:r>
                        <a:rPr lang="en-US" sz="1400" b="1" i="1" dirty="0"/>
                        <a:t>983</a:t>
                      </a:r>
                    </a:p>
                  </a:txBody>
                  <a:tcPr>
                    <a:solidFill>
                      <a:schemeClr val="bg1">
                        <a:lumMod val="95000"/>
                      </a:schemeClr>
                    </a:solidFill>
                  </a:tcPr>
                </a:tc>
                <a:tc>
                  <a:txBody>
                    <a:bodyPr/>
                    <a:lstStyle/>
                    <a:p>
                      <a:pPr algn="ctr"/>
                      <a:r>
                        <a:rPr lang="en-US" sz="14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3E630715-79CE-FB11-4B80-3E0B8423005B}"/>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320842136"/>
              </p:ext>
            </p:extLst>
          </p:nvPr>
        </p:nvGraphicFramePr>
        <p:xfrm>
          <a:off x="609600" y="1171966"/>
          <a:ext cx="7848600" cy="4695427"/>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1440638970"/>
                    </a:ext>
                  </a:extLst>
                </a:gridCol>
                <a:gridCol w="685800">
                  <a:extLst>
                    <a:ext uri="{9D8B030D-6E8A-4147-A177-3AD203B41FA5}">
                      <a16:colId xmlns:a16="http://schemas.microsoft.com/office/drawing/2014/main" val="1412087114"/>
                    </a:ext>
                  </a:extLst>
                </a:gridCol>
                <a:gridCol w="609600">
                  <a:extLst>
                    <a:ext uri="{9D8B030D-6E8A-4147-A177-3AD203B41FA5}">
                      <a16:colId xmlns:a16="http://schemas.microsoft.com/office/drawing/2014/main" val="170294789"/>
                    </a:ext>
                  </a:extLst>
                </a:gridCol>
                <a:gridCol w="533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000" dirty="0">
                          <a:solidFill>
                            <a:schemeClr val="tx1"/>
                          </a:solidFill>
                        </a:rPr>
                        <a:t>1</a:t>
                      </a:r>
                      <a:r>
                        <a:rPr lang="en-US" sz="1000" baseline="30000" dirty="0">
                          <a:solidFill>
                            <a:schemeClr val="tx1"/>
                          </a:solidFill>
                        </a:rPr>
                        <a:t>st</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2</a:t>
                      </a:r>
                      <a:r>
                        <a:rPr lang="en-US" sz="1000" baseline="30000" dirty="0">
                          <a:solidFill>
                            <a:schemeClr val="tx1"/>
                          </a:solidFill>
                        </a:rPr>
                        <a:t>nd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3</a:t>
                      </a:r>
                      <a:r>
                        <a:rPr lang="en-US" sz="1000" baseline="30000" dirty="0">
                          <a:solidFill>
                            <a:schemeClr val="tx1"/>
                          </a:solidFill>
                        </a:rPr>
                        <a:t>rd</a:t>
                      </a:r>
                      <a:r>
                        <a:rPr lang="en-US" sz="1000" dirty="0">
                          <a:solidFill>
                            <a:schemeClr val="tx1"/>
                          </a:solidFill>
                        </a:rPr>
                        <a:t> Qtr.</a:t>
                      </a:r>
                    </a:p>
                  </a:txBody>
                  <a:tcPr anchor="ctr">
                    <a:solidFill>
                      <a:schemeClr val="bg1">
                        <a:lumMod val="75000"/>
                      </a:schemeClr>
                    </a:solidFill>
                  </a:tcPr>
                </a:tc>
                <a:tc>
                  <a:txBody>
                    <a:bodyPr/>
                    <a:lstStyle/>
                    <a:p>
                      <a:pPr algn="ctr"/>
                      <a:r>
                        <a:rPr lang="en-US" sz="1000" dirty="0">
                          <a:solidFill>
                            <a:schemeClr val="tx1"/>
                          </a:solidFill>
                        </a:rPr>
                        <a:t>4</a:t>
                      </a:r>
                      <a:r>
                        <a:rPr lang="en-US" sz="1000" baseline="30000" dirty="0">
                          <a:solidFill>
                            <a:schemeClr val="tx1"/>
                          </a:solidFill>
                        </a:rPr>
                        <a:t>th</a:t>
                      </a:r>
                      <a:r>
                        <a:rPr lang="en-US" sz="1000" dirty="0">
                          <a:solidFill>
                            <a:schemeClr val="tx1"/>
                          </a:solidFill>
                        </a:rPr>
                        <a:t> Qtr.</a:t>
                      </a:r>
                    </a:p>
                  </a:txBody>
                  <a:tcPr anchor="ctr">
                    <a:solidFill>
                      <a:schemeClr val="bg1">
                        <a:lumMod val="75000"/>
                      </a:schemeClr>
                    </a:solidFill>
                  </a:tcPr>
                </a:tc>
                <a:tc>
                  <a:txBody>
                    <a:bodyPr/>
                    <a:lstStyle/>
                    <a:p>
                      <a:pPr algn="ctr"/>
                      <a:r>
                        <a:rPr lang="en-US" sz="1000" b="1" i="0" dirty="0">
                          <a:solidFill>
                            <a:schemeClr val="tx1"/>
                          </a:solidFill>
                        </a:rPr>
                        <a:t>Total</a:t>
                      </a:r>
                    </a:p>
                  </a:txBody>
                  <a:tcPr anchor="ctr">
                    <a:solidFill>
                      <a:schemeClr val="bg1">
                        <a:lumMod val="75000"/>
                      </a:schemeClr>
                    </a:solidFill>
                  </a:tcPr>
                </a:tc>
                <a:tc>
                  <a:txBody>
                    <a:bodyPr/>
                    <a:lstStyle/>
                    <a:p>
                      <a:pPr algn="ctr"/>
                      <a:r>
                        <a:rPr lang="en-US" sz="10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100" b="0" i="1" dirty="0"/>
                        <a:t>General Industry</a:t>
                      </a:r>
                      <a:r>
                        <a:rPr lang="en-US" sz="1100" i="1" dirty="0"/>
                        <a:t>—</a:t>
                      </a:r>
                      <a:r>
                        <a:rPr lang="en-US" sz="1100" b="0" i="1" dirty="0"/>
                        <a:t>10-Hour Course</a:t>
                      </a:r>
                    </a:p>
                  </a:txBody>
                  <a:tcPr anchor="ctr">
                    <a:solidFill>
                      <a:schemeClr val="bg1">
                        <a:lumMod val="95000"/>
                      </a:schemeClr>
                    </a:solidFill>
                  </a:tcPr>
                </a:tc>
                <a:tc>
                  <a:txBody>
                    <a:bodyPr/>
                    <a:lstStyle/>
                    <a:p>
                      <a:pPr algn="ctr"/>
                      <a:r>
                        <a:rPr lang="en-US" sz="1100" b="0" i="0" dirty="0">
                          <a:latin typeface="+mj-lt"/>
                        </a:rPr>
                        <a:t>1</a:t>
                      </a:r>
                    </a:p>
                  </a:txBody>
                  <a:tcPr anchor="ctr">
                    <a:solidFill>
                      <a:schemeClr val="bg1">
                        <a:lumMod val="95000"/>
                      </a:schemeClr>
                    </a:solidFill>
                  </a:tcPr>
                </a:tc>
                <a:tc>
                  <a:txBody>
                    <a:bodyPr/>
                    <a:lstStyle/>
                    <a:p>
                      <a:pPr algn="ctr"/>
                      <a:r>
                        <a:rPr lang="en-US" sz="1100" b="0" i="0" dirty="0">
                          <a:latin typeface="+mj-lt"/>
                        </a:rPr>
                        <a:t>2</a:t>
                      </a:r>
                    </a:p>
                  </a:txBody>
                  <a:tcPr anchor="ctr">
                    <a:solidFill>
                      <a:schemeClr val="bg1">
                        <a:lumMod val="95000"/>
                      </a:schemeClr>
                    </a:solidFill>
                  </a:tcPr>
                </a:tc>
                <a:tc>
                  <a:txBody>
                    <a:bodyPr/>
                    <a:lstStyle/>
                    <a:p>
                      <a:pPr algn="ctr"/>
                      <a:r>
                        <a:rPr lang="en-US" sz="1100" b="0" i="0" dirty="0">
                          <a:latin typeface="+mj-lt"/>
                        </a:rPr>
                        <a:t>2</a:t>
                      </a:r>
                    </a:p>
                  </a:txBody>
                  <a:tcPr anchor="ctr">
                    <a:solidFill>
                      <a:schemeClr val="bg1">
                        <a:lumMod val="95000"/>
                      </a:schemeClr>
                    </a:solidFill>
                  </a:tcPr>
                </a:tc>
                <a:tc>
                  <a:txBody>
                    <a:bodyPr/>
                    <a:lstStyle/>
                    <a:p>
                      <a:pPr algn="ctr"/>
                      <a:r>
                        <a:rPr lang="en-US" sz="1100" b="0" i="0" dirty="0">
                          <a:latin typeface="+mj-lt"/>
                        </a:rPr>
                        <a:t>1</a:t>
                      </a:r>
                    </a:p>
                  </a:txBody>
                  <a:tcPr anchor="ctr">
                    <a:solidFill>
                      <a:schemeClr val="bg1">
                        <a:lumMod val="95000"/>
                      </a:schemeClr>
                    </a:solidFill>
                  </a:tcPr>
                </a:tc>
                <a:tc>
                  <a:txBody>
                    <a:bodyPr/>
                    <a:lstStyle/>
                    <a:p>
                      <a:pPr algn="ctr"/>
                      <a:r>
                        <a:rPr lang="en-US" sz="1100" b="1" i="1" dirty="0">
                          <a:latin typeface="+mj-lt"/>
                        </a:rPr>
                        <a:t>6</a:t>
                      </a:r>
                    </a:p>
                  </a:txBody>
                  <a:tcPr anchor="ctr">
                    <a:solidFill>
                      <a:schemeClr val="bg1">
                        <a:lumMod val="95000"/>
                      </a:schemeClr>
                    </a:solidFill>
                  </a:tcPr>
                </a:tc>
                <a:tc>
                  <a:txBody>
                    <a:bodyPr/>
                    <a:lstStyle/>
                    <a:p>
                      <a:pPr algn="ctr"/>
                      <a:r>
                        <a:rPr lang="en-US" sz="1100" i="0" dirty="0">
                          <a:latin typeface="+mj-lt"/>
                        </a:rPr>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100" b="0" i="1" dirty="0"/>
                        <a:t>General Industry</a:t>
                      </a:r>
                      <a:r>
                        <a:rPr lang="en-US" sz="1100" i="1" dirty="0"/>
                        <a:t>—</a:t>
                      </a:r>
                      <a:r>
                        <a:rPr lang="en-US" sz="1100" b="0" i="1" dirty="0"/>
                        <a:t>30-Hour Course</a:t>
                      </a:r>
                    </a:p>
                  </a:txBody>
                  <a:tcPr anchor="ctr">
                    <a:solidFill>
                      <a:schemeClr val="bg1">
                        <a:lumMod val="85000"/>
                      </a:schemeClr>
                    </a:solidFill>
                  </a:tcPr>
                </a:tc>
                <a:tc>
                  <a:txBody>
                    <a:bodyPr/>
                    <a:lstStyle/>
                    <a:p>
                      <a:pPr algn="ctr"/>
                      <a:r>
                        <a:rPr lang="en-US" sz="1100" b="0" i="0" dirty="0">
                          <a:latin typeface="+mj-lt"/>
                        </a:rPr>
                        <a:t>1</a:t>
                      </a:r>
                    </a:p>
                  </a:txBody>
                  <a:tcPr anchor="ctr">
                    <a:solidFill>
                      <a:schemeClr val="bg1">
                        <a:lumMod val="85000"/>
                      </a:schemeClr>
                    </a:solidFill>
                  </a:tcPr>
                </a:tc>
                <a:tc>
                  <a:txBody>
                    <a:bodyPr/>
                    <a:lstStyle/>
                    <a:p>
                      <a:pPr algn="ctr"/>
                      <a:r>
                        <a:rPr lang="en-US" sz="1100" b="0" i="0" dirty="0">
                          <a:latin typeface="+mj-lt"/>
                        </a:rPr>
                        <a:t>0</a:t>
                      </a:r>
                    </a:p>
                  </a:txBody>
                  <a:tcPr anchor="ctr">
                    <a:solidFill>
                      <a:schemeClr val="bg1">
                        <a:lumMod val="85000"/>
                      </a:schemeClr>
                    </a:solidFill>
                  </a:tcPr>
                </a:tc>
                <a:tc>
                  <a:txBody>
                    <a:bodyPr/>
                    <a:lstStyle/>
                    <a:p>
                      <a:pPr algn="ctr"/>
                      <a:r>
                        <a:rPr lang="en-US" sz="1100" b="0" i="0" dirty="0">
                          <a:latin typeface="+mj-lt"/>
                        </a:rPr>
                        <a:t>1</a:t>
                      </a:r>
                    </a:p>
                  </a:txBody>
                  <a:tcPr anchor="ctr">
                    <a:solidFill>
                      <a:schemeClr val="bg1">
                        <a:lumMod val="85000"/>
                      </a:schemeClr>
                    </a:solidFill>
                  </a:tcPr>
                </a:tc>
                <a:tc>
                  <a:txBody>
                    <a:bodyPr/>
                    <a:lstStyle/>
                    <a:p>
                      <a:pPr algn="ctr"/>
                      <a:r>
                        <a:rPr lang="en-US" sz="1100" b="0" i="0" dirty="0">
                          <a:latin typeface="+mj-lt"/>
                        </a:rPr>
                        <a:t>0</a:t>
                      </a:r>
                    </a:p>
                  </a:txBody>
                  <a:tcPr anchor="ctr">
                    <a:solidFill>
                      <a:schemeClr val="bg1">
                        <a:lumMod val="85000"/>
                      </a:schemeClr>
                    </a:solidFill>
                  </a:tcPr>
                </a:tc>
                <a:tc>
                  <a:txBody>
                    <a:bodyPr/>
                    <a:lstStyle/>
                    <a:p>
                      <a:pPr algn="ctr"/>
                      <a:r>
                        <a:rPr lang="en-US" sz="1100" b="1" i="1" dirty="0">
                          <a:latin typeface="+mj-lt"/>
                        </a:rPr>
                        <a:t>2</a:t>
                      </a:r>
                    </a:p>
                  </a:txBody>
                  <a:tcPr anchor="ctr">
                    <a:solidFill>
                      <a:schemeClr val="bg1">
                        <a:lumMod val="85000"/>
                      </a:schemeClr>
                    </a:solidFill>
                  </a:tcPr>
                </a:tc>
                <a:tc>
                  <a:txBody>
                    <a:bodyPr/>
                    <a:lstStyle/>
                    <a:p>
                      <a:pPr algn="ctr"/>
                      <a:r>
                        <a:rPr lang="en-US" sz="1100" i="0" dirty="0">
                          <a:latin typeface="+mj-lt"/>
                        </a:rPr>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100" b="0" i="1" dirty="0"/>
                        <a:t>NC #500/502</a:t>
                      </a:r>
                      <a:r>
                        <a:rPr lang="en-US" sz="1100" i="1" dirty="0"/>
                        <a:t>—</a:t>
                      </a:r>
                      <a:r>
                        <a:rPr lang="en-US" sz="11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1" dirty="0"/>
                        <a:t>NC</a:t>
                      </a:r>
                      <a:r>
                        <a:rPr lang="en-US" sz="1100" b="0" i="1" baseline="0" dirty="0"/>
                        <a:t> #501/503</a:t>
                      </a:r>
                      <a:r>
                        <a:rPr lang="en-US" sz="1100" i="1" dirty="0"/>
                        <a:t>—</a:t>
                      </a:r>
                      <a:r>
                        <a:rPr lang="en-US" sz="1100" b="0" i="1" baseline="0" dirty="0"/>
                        <a:t>General Industry Train-the-Trainer Course</a:t>
                      </a:r>
                      <a:endParaRPr lang="en-US" sz="1100" b="0" i="1" dirty="0"/>
                    </a:p>
                  </a:txBody>
                  <a:tcPr anchor="ctr">
                    <a:solidFill>
                      <a:schemeClr val="bg1">
                        <a:lumMod val="95000"/>
                      </a:schemeClr>
                    </a:solidFill>
                  </a:tcPr>
                </a:tc>
                <a:tc>
                  <a:txBody>
                    <a:bodyPr/>
                    <a:lstStyle/>
                    <a:p>
                      <a:pPr algn="ctr"/>
                      <a:r>
                        <a:rPr lang="en-US" sz="1100" b="0" i="0" dirty="0">
                          <a:latin typeface="+mj-lt"/>
                        </a:rPr>
                        <a:t>1</a:t>
                      </a:r>
                    </a:p>
                  </a:txBody>
                  <a:tcPr anchor="ctr">
                    <a:solidFill>
                      <a:schemeClr val="bg1">
                        <a:lumMod val="95000"/>
                      </a:schemeClr>
                    </a:solidFill>
                  </a:tcPr>
                </a:tc>
                <a:tc>
                  <a:txBody>
                    <a:bodyPr/>
                    <a:lstStyle/>
                    <a:p>
                      <a:pPr algn="ctr"/>
                      <a:r>
                        <a:rPr lang="en-US" sz="1100" b="0" i="0" dirty="0">
                          <a:latin typeface="+mj-lt"/>
                        </a:rPr>
                        <a:t>0</a:t>
                      </a:r>
                    </a:p>
                  </a:txBody>
                  <a:tcPr anchor="ctr">
                    <a:solidFill>
                      <a:schemeClr val="bg1">
                        <a:lumMod val="95000"/>
                      </a:schemeClr>
                    </a:solidFill>
                  </a:tcPr>
                </a:tc>
                <a:tc>
                  <a:txBody>
                    <a:bodyPr/>
                    <a:lstStyle/>
                    <a:p>
                      <a:pPr algn="ctr"/>
                      <a:r>
                        <a:rPr lang="en-US" sz="1100" b="0" i="0" dirty="0">
                          <a:latin typeface="+mj-lt"/>
                        </a:rPr>
                        <a:t>0</a:t>
                      </a:r>
                    </a:p>
                  </a:txBody>
                  <a:tcPr anchor="ctr">
                    <a:solidFill>
                      <a:schemeClr val="bg1">
                        <a:lumMod val="95000"/>
                      </a:schemeClr>
                    </a:solidFill>
                  </a:tcPr>
                </a:tc>
                <a:tc>
                  <a:txBody>
                    <a:bodyPr/>
                    <a:lstStyle/>
                    <a:p>
                      <a:pPr algn="ctr"/>
                      <a:r>
                        <a:rPr lang="en-US" sz="1100" b="0" i="0" dirty="0">
                          <a:latin typeface="+mj-lt"/>
                        </a:rPr>
                        <a:t>0</a:t>
                      </a:r>
                    </a:p>
                  </a:txBody>
                  <a:tcPr anchor="ctr">
                    <a:solidFill>
                      <a:schemeClr val="bg1">
                        <a:lumMod val="95000"/>
                      </a:schemeClr>
                    </a:solidFill>
                  </a:tcPr>
                </a:tc>
                <a:tc>
                  <a:txBody>
                    <a:bodyPr/>
                    <a:lstStyle/>
                    <a:p>
                      <a:pPr algn="ctr"/>
                      <a:r>
                        <a:rPr lang="en-US" sz="1100" b="1" i="1" dirty="0">
                          <a:latin typeface="+mj-lt"/>
                        </a:rPr>
                        <a:t>1</a:t>
                      </a:r>
                    </a:p>
                  </a:txBody>
                  <a:tcPr anchor="ctr">
                    <a:solidFill>
                      <a:schemeClr val="bg1">
                        <a:lumMod val="95000"/>
                      </a:schemeClr>
                    </a:solidFill>
                  </a:tcPr>
                </a:tc>
                <a:tc>
                  <a:txBody>
                    <a:bodyPr/>
                    <a:lstStyle/>
                    <a:p>
                      <a:pPr algn="ctr"/>
                      <a:r>
                        <a:rPr lang="en-US" sz="1100" i="0" dirty="0">
                          <a:latin typeface="+mj-lt"/>
                        </a:rPr>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Construction</a:t>
                      </a:r>
                      <a:r>
                        <a:rPr lang="en-US" sz="1100" i="1" dirty="0"/>
                        <a:t>—</a:t>
                      </a:r>
                      <a:r>
                        <a:rPr kumimoji="0" lang="en-US" sz="1100" b="0" i="1" u="none" strike="noStrike" cap="none" normalizeH="0" baseline="0" dirty="0">
                          <a:ln>
                            <a:noFill/>
                          </a:ln>
                          <a:effectLst/>
                        </a:rPr>
                        <a:t>10-Hour Course</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Construction</a:t>
                      </a:r>
                      <a:r>
                        <a:rPr lang="en-US" sz="1100" i="1" dirty="0"/>
                        <a:t>—</a:t>
                      </a:r>
                      <a:r>
                        <a:rPr kumimoji="0" lang="en-US" sz="1100" b="0" i="1" u="none" strike="noStrike" cap="none" normalizeH="0" baseline="0" dirty="0">
                          <a:ln>
                            <a:noFill/>
                          </a:ln>
                          <a:effectLst/>
                        </a:rPr>
                        <a:t>30-Hour Course </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82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31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Train-the-Trainer Program (Construction/General Industry)</a:t>
                      </a:r>
                      <a:r>
                        <a:rPr lang="en-US" sz="1100" i="1" dirty="0"/>
                        <a:t>—</a:t>
                      </a:r>
                      <a:r>
                        <a:rPr kumimoji="0" lang="en-US" sz="11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21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charset="0"/>
                          <a:cs typeface="Arial" charset="0"/>
                        </a:rPr>
                        <a:t>Train-the-Trainer Program (Construction/General Industry)</a:t>
                      </a:r>
                      <a:r>
                        <a:rPr lang="en-US" sz="1100" i="1" dirty="0"/>
                        <a:t>—Trained</a:t>
                      </a:r>
                      <a:r>
                        <a:rPr kumimoji="0" lang="en-US" sz="11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107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Arial" charset="0"/>
                        </a:rPr>
                        <a:t>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mj-lt"/>
                          <a:cs typeface="Arial" charset="0"/>
                        </a:rPr>
                        <a:t>260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937DD627-055A-CD83-540F-19D79170B6C5}"/>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50505198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0"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1" cstate="print"/>
          <a:srcRect/>
          <a:stretch>
            <a:fillRect/>
          </a:stretch>
        </p:blipFill>
        <p:spPr bwMode="auto">
          <a:xfrm>
            <a:off x="7487170" y="3429000"/>
            <a:ext cx="1047230" cy="655709"/>
          </a:xfrm>
          <a:prstGeom prst="rect">
            <a:avLst/>
          </a:prstGeom>
          <a:noFill/>
          <a:ln w="9525">
            <a:noFill/>
            <a:miter lim="800000"/>
            <a:headEnd/>
            <a:tailEnd/>
          </a:ln>
        </p:spPr>
      </p:pic>
      <p:pic>
        <p:nvPicPr>
          <p:cNvPr id="2" name="Picture 1" descr="A picture containing person, people, group, line&#10;&#10;Description automatically generated">
            <a:extLst>
              <a:ext uri="{FF2B5EF4-FFF2-40B4-BE49-F238E27FC236}">
                <a16:creationId xmlns:a16="http://schemas.microsoft.com/office/drawing/2014/main" id="{7620D174-5F00-F435-0044-DE7A98E5246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793" t="14654" r="56600" b="47603"/>
          <a:stretch/>
        </p:blipFill>
        <p:spPr>
          <a:xfrm>
            <a:off x="618759" y="3425086"/>
            <a:ext cx="842361" cy="692616"/>
          </a:xfrm>
          <a:prstGeom prst="rect">
            <a:avLst/>
          </a:prstGeom>
        </p:spPr>
      </p:pic>
      <p:graphicFrame>
        <p:nvGraphicFramePr>
          <p:cNvPr id="5" name="Table 4">
            <a:extLst>
              <a:ext uri="{FF2B5EF4-FFF2-40B4-BE49-F238E27FC236}">
                <a16:creationId xmlns:a16="http://schemas.microsoft.com/office/drawing/2014/main" id="{6A994D22-FF5A-D633-D592-18A4E9B9D684}"/>
              </a:ext>
            </a:extLst>
          </p:cNvPr>
          <p:cNvGraphicFramePr>
            <a:graphicFrameLocks noGrp="1"/>
          </p:cNvGraphicFramePr>
          <p:nvPr>
            <p:extLst>
              <p:ext uri="{D42A27DB-BD31-4B8C-83A1-F6EECF244321}">
                <p14:modId xmlns:p14="http://schemas.microsoft.com/office/powerpoint/2010/main" val="3638885890"/>
              </p:ext>
            </p:extLst>
          </p:nvPr>
        </p:nvGraphicFramePr>
        <p:xfrm>
          <a:off x="609599" y="1130183"/>
          <a:ext cx="7924798" cy="2298817"/>
        </p:xfrm>
        <a:graphic>
          <a:graphicData uri="http://schemas.openxmlformats.org/drawingml/2006/table">
            <a:tbl>
              <a:tblPr firstRow="1" bandRow="1">
                <a:tableStyleId>{00A15C55-8517-42AA-B614-E9B94910E393}</a:tableStyleId>
              </a:tblPr>
              <a:tblGrid>
                <a:gridCol w="2209801">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1886092749"/>
                    </a:ext>
                  </a:extLst>
                </a:gridCol>
                <a:gridCol w="685800">
                  <a:extLst>
                    <a:ext uri="{9D8B030D-6E8A-4147-A177-3AD203B41FA5}">
                      <a16:colId xmlns:a16="http://schemas.microsoft.com/office/drawing/2014/main" val="210739734"/>
                    </a:ext>
                  </a:extLst>
                </a:gridCol>
                <a:gridCol w="685800">
                  <a:extLst>
                    <a:ext uri="{9D8B030D-6E8A-4147-A177-3AD203B41FA5}">
                      <a16:colId xmlns:a16="http://schemas.microsoft.com/office/drawing/2014/main" val="1306603461"/>
                    </a:ext>
                  </a:extLst>
                </a:gridCol>
                <a:gridCol w="685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95397">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ct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a:t>
                      </a:r>
                      <a:r>
                        <a:rPr lang="en-US" sz="1200" baseline="30000" dirty="0">
                          <a:solidFill>
                            <a:schemeClr val="tx1"/>
                          </a:solidFill>
                        </a:rPr>
                        <a:t>st</a:t>
                      </a:r>
                      <a:r>
                        <a:rPr lang="en-US" sz="120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FFY Goal</a:t>
                      </a:r>
                    </a:p>
                  </a:txBody>
                  <a:tcPr anchor="ctr">
                    <a:solidFill>
                      <a:schemeClr val="bg1">
                        <a:lumMod val="75000"/>
                      </a:schemeClr>
                    </a:solidFill>
                  </a:tcPr>
                </a:tc>
                <a:tc>
                  <a:txBody>
                    <a:bodyPr/>
                    <a:lstStyle/>
                    <a:p>
                      <a:pPr algn="ctr"/>
                      <a:r>
                        <a:rPr lang="en-US" sz="12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tc>
                  <a:txBody>
                    <a:bodyPr/>
                    <a:lstStyle/>
                    <a:p>
                      <a:pPr algn="ctr"/>
                      <a:r>
                        <a:rPr lang="en-US" sz="1400" b="1" i="1" dirty="0"/>
                        <a:t>22</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104</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3</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1" i="1" dirty="0"/>
                        <a:t>7</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1" i="1" dirty="0"/>
                        <a:t>1</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18</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b="1" i="1" dirty="0"/>
                        <a:t>15</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algn="ctr"/>
                      <a:r>
                        <a:rPr lang="en-US" sz="1400" b="1" i="1" dirty="0"/>
                        <a:t>31</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150</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8263A422-6C49-0166-6CB4-36BD2BFCA0C8}"/>
              </a:ext>
            </a:extLst>
          </p:cNvPr>
          <p:cNvGraphicFramePr>
            <a:graphicFrameLocks noGrp="1"/>
          </p:cNvGraphicFramePr>
          <p:nvPr>
            <p:extLst>
              <p:ext uri="{D42A27DB-BD31-4B8C-83A1-F6EECF244321}">
                <p14:modId xmlns:p14="http://schemas.microsoft.com/office/powerpoint/2010/main" val="2226480588"/>
              </p:ext>
            </p:extLst>
          </p:nvPr>
        </p:nvGraphicFramePr>
        <p:xfrm>
          <a:off x="609598" y="4102626"/>
          <a:ext cx="7914176" cy="1764774"/>
        </p:xfrm>
        <a:graphic>
          <a:graphicData uri="http://schemas.openxmlformats.org/drawingml/2006/table">
            <a:tbl>
              <a:tblPr firstRow="1" bandRow="1">
                <a:tableStyleId>{00A15C55-8517-42AA-B614-E9B94910E393}</a:tableStyleId>
              </a:tblPr>
              <a:tblGrid>
                <a:gridCol w="34290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3187414291"/>
                    </a:ext>
                  </a:extLst>
                </a:gridCol>
                <a:gridCol w="685800">
                  <a:extLst>
                    <a:ext uri="{9D8B030D-6E8A-4147-A177-3AD203B41FA5}">
                      <a16:colId xmlns:a16="http://schemas.microsoft.com/office/drawing/2014/main" val="3778220257"/>
                    </a:ext>
                  </a:extLst>
                </a:gridCol>
                <a:gridCol w="685800">
                  <a:extLst>
                    <a:ext uri="{9D8B030D-6E8A-4147-A177-3AD203B41FA5}">
                      <a16:colId xmlns:a16="http://schemas.microsoft.com/office/drawing/2014/main" val="429047854"/>
                    </a:ext>
                  </a:extLst>
                </a:gridCol>
                <a:gridCol w="609600">
                  <a:extLst>
                    <a:ext uri="{9D8B030D-6E8A-4147-A177-3AD203B41FA5}">
                      <a16:colId xmlns:a16="http://schemas.microsoft.com/office/drawing/2014/main" val="20002"/>
                    </a:ext>
                  </a:extLst>
                </a:gridCol>
                <a:gridCol w="903774">
                  <a:extLst>
                    <a:ext uri="{9D8B030D-6E8A-4147-A177-3AD203B41FA5}">
                      <a16:colId xmlns:a16="http://schemas.microsoft.com/office/drawing/2014/main" val="20003"/>
                    </a:ext>
                  </a:extLst>
                </a:gridCol>
              </a:tblGrid>
              <a:tr h="46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ACTIVITY</a:t>
                      </a: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1331">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05576">
                <a:tc>
                  <a:txBody>
                    <a:bodyPr/>
                    <a:lstStyle/>
                    <a:p>
                      <a:pPr algn="r"/>
                      <a:r>
                        <a:rPr lang="en-US" sz="1400" b="0" i="1" dirty="0"/>
                        <a:t>Star Booths</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05576">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8</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1" i="1" dirty="0"/>
                        <a:t>21</a:t>
                      </a:r>
                    </a:p>
                  </a:txBody>
                  <a:tcPr anchor="ctr">
                    <a:solidFill>
                      <a:schemeClr val="bg1">
                        <a:lumMod val="85000"/>
                      </a:schemeClr>
                    </a:solidFill>
                  </a:tcPr>
                </a:tc>
                <a:tc>
                  <a:txBody>
                    <a:bodyPr/>
                    <a:lstStyle/>
                    <a:p>
                      <a:pPr algn="ctr"/>
                      <a:r>
                        <a:rPr lang="en-US" sz="1400" b="0" i="0"/>
                        <a:t>10</a:t>
                      </a:r>
                      <a:endParaRPr lang="en-US" sz="1400" b="0" i="0" dirty="0"/>
                    </a:p>
                  </a:txBody>
                  <a:tcPr anchor="ctr">
                    <a:solidFill>
                      <a:schemeClr val="bg1">
                        <a:lumMod val="85000"/>
                      </a:schemeClr>
                    </a:solidFill>
                  </a:tcPr>
                </a:tc>
                <a:extLst>
                  <a:ext uri="{0D108BD9-81ED-4DB2-BD59-A6C34878D82A}">
                    <a16:rowId xmlns:a16="http://schemas.microsoft.com/office/drawing/2014/main" val="10003"/>
                  </a:ext>
                </a:extLst>
              </a:tr>
              <a:tr h="305576">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0" i="0" dirty="0"/>
                        <a:t>28</a:t>
                      </a:r>
                    </a:p>
                  </a:txBody>
                  <a:tcPr anchor="ctr">
                    <a:solidFill>
                      <a:schemeClr val="bg1">
                        <a:lumMod val="95000"/>
                      </a:schemeClr>
                    </a:solidFill>
                  </a:tcPr>
                </a:tc>
                <a:tc>
                  <a:txBody>
                    <a:bodyPr/>
                    <a:lstStyle/>
                    <a:p>
                      <a:pPr algn="ctr"/>
                      <a:r>
                        <a:rPr lang="en-US" sz="1400" b="0" i="0" dirty="0"/>
                        <a:t>53</a:t>
                      </a:r>
                    </a:p>
                  </a:txBody>
                  <a:tcPr anchor="ctr">
                    <a:solidFill>
                      <a:schemeClr val="bg1">
                        <a:lumMod val="95000"/>
                      </a:schemeClr>
                    </a:solidFill>
                  </a:tcPr>
                </a:tc>
                <a:tc>
                  <a:txBody>
                    <a:bodyPr/>
                    <a:lstStyle/>
                    <a:p>
                      <a:pPr algn="ctr"/>
                      <a:r>
                        <a:rPr lang="en-US" sz="1400" b="0" i="0" dirty="0"/>
                        <a:t>41</a:t>
                      </a:r>
                    </a:p>
                  </a:txBody>
                  <a:tcPr anchor="ctr">
                    <a:solidFill>
                      <a:schemeClr val="bg1">
                        <a:lumMod val="95000"/>
                      </a:schemeClr>
                    </a:solidFill>
                  </a:tcPr>
                </a:tc>
                <a:tc>
                  <a:txBody>
                    <a:bodyPr/>
                    <a:lstStyle/>
                    <a:p>
                      <a:pPr algn="ctr"/>
                      <a:r>
                        <a:rPr lang="en-US" sz="1400" b="0" i="0" dirty="0"/>
                        <a:t>25</a:t>
                      </a:r>
                    </a:p>
                  </a:txBody>
                  <a:tcPr anchor="ctr">
                    <a:solidFill>
                      <a:schemeClr val="bg1">
                        <a:lumMod val="95000"/>
                      </a:schemeClr>
                    </a:solidFill>
                  </a:tcPr>
                </a:tc>
                <a:tc>
                  <a:txBody>
                    <a:bodyPr/>
                    <a:lstStyle/>
                    <a:p>
                      <a:pPr algn="ctr"/>
                      <a:r>
                        <a:rPr lang="en-US" sz="1400" b="1" i="1"/>
                        <a:t>147</a:t>
                      </a:r>
                      <a:endParaRPr lang="en-US" sz="1400" b="1" i="1" dirty="0"/>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2E4AC9E4-3C4F-F86A-30CE-1C27EE13A737}"/>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2692216860"/>
              </p:ext>
            </p:extLst>
          </p:nvPr>
        </p:nvGraphicFramePr>
        <p:xfrm>
          <a:off x="609599" y="4495800"/>
          <a:ext cx="7881258" cy="1249680"/>
        </p:xfrm>
        <a:graphic>
          <a:graphicData uri="http://schemas.openxmlformats.org/drawingml/2006/table">
            <a:tbl>
              <a:tblPr firstRow="1" bandRow="1">
                <a:tableStyleId>{00A15C55-8517-42AA-B614-E9B94910E393}</a:tableStyleId>
              </a:tblPr>
              <a:tblGrid>
                <a:gridCol w="28194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645413282"/>
                    </a:ext>
                  </a:extLst>
                </a:gridCol>
                <a:gridCol w="914400">
                  <a:extLst>
                    <a:ext uri="{9D8B030D-6E8A-4147-A177-3AD203B41FA5}">
                      <a16:colId xmlns:a16="http://schemas.microsoft.com/office/drawing/2014/main" val="3696812721"/>
                    </a:ext>
                  </a:extLst>
                </a:gridCol>
                <a:gridCol w="838200">
                  <a:extLst>
                    <a:ext uri="{9D8B030D-6E8A-4147-A177-3AD203B41FA5}">
                      <a16:colId xmlns:a16="http://schemas.microsoft.com/office/drawing/2014/main" val="2067174738"/>
                    </a:ext>
                  </a:extLst>
                </a:gridCol>
                <a:gridCol w="1328057">
                  <a:extLst>
                    <a:ext uri="{9D8B030D-6E8A-4147-A177-3AD203B41FA5}">
                      <a16:colId xmlns:a16="http://schemas.microsoft.com/office/drawing/2014/main" val="20002"/>
                    </a:ext>
                  </a:extLst>
                </a:gridCol>
              </a:tblGrid>
              <a:tr h="272722">
                <a:tc gridSpan="5">
                  <a:txBody>
                    <a:bodyPr/>
                    <a:lstStyle/>
                    <a:p>
                      <a:pPr algn="ct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hMerge="1">
                  <a:txBody>
                    <a:bodyPr/>
                    <a:lstStyle/>
                    <a:p>
                      <a:pPr algn="ctr"/>
                      <a:endParaRPr lang="en-US" sz="1600" b="1" dirty="0">
                        <a:solidFill>
                          <a:schemeClr val="tx1"/>
                        </a:solidFill>
                      </a:endParaRPr>
                    </a:p>
                  </a:txBody>
                  <a:tcPr anchor="ctr">
                    <a:solidFill>
                      <a:schemeClr val="bg1">
                        <a:lumMod val="75000"/>
                      </a:schemeClr>
                    </a:solidFill>
                  </a:tcPr>
                </a:tc>
                <a:tc hMerge="1">
                  <a:txBody>
                    <a:bodyPr/>
                    <a:lstStyle/>
                    <a:p>
                      <a:pPr algn="ctr"/>
                      <a:endParaRPr lang="en-US" sz="1600" b="1" dirty="0">
                        <a:solidFill>
                          <a:schemeClr val="tx1"/>
                        </a:solidFill>
                      </a:endParaRPr>
                    </a:p>
                  </a:txBody>
                  <a:tcPr anchor="ctr">
                    <a:solidFill>
                      <a:schemeClr val="bg1">
                        <a:lumMod val="75000"/>
                      </a:schemeClr>
                    </a:solidFill>
                  </a:tcPr>
                </a:tc>
                <a:tc>
                  <a:txBody>
                    <a:bodyPr/>
                    <a:lstStyle/>
                    <a:p>
                      <a:pPr algn="ctr"/>
                      <a:r>
                        <a:rPr lang="en-US" sz="13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5">
                  <a:txBody>
                    <a:bodyPr/>
                    <a:lstStyle/>
                    <a:p>
                      <a:pPr algn="r"/>
                      <a:r>
                        <a:rPr lang="en-US" sz="1400" i="1" dirty="0"/>
                        <a:t>CY 2023 Safety Awards Season </a:t>
                      </a:r>
                      <a:r>
                        <a:rPr lang="en-US" sz="1200" i="1" dirty="0"/>
                        <a:t>(271 – Silver; 1,881 – Gold)</a:t>
                      </a:r>
                      <a:endParaRPr lang="en-US" sz="12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2,152 / 2,120*</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4</a:t>
                      </a:r>
                      <a:r>
                        <a:rPr lang="en-US" sz="1300" b="1" baseline="30000" dirty="0">
                          <a:solidFill>
                            <a:schemeClr val="tx1"/>
                          </a:solidFill>
                        </a:rPr>
                        <a:t>th</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a:t>42</a:t>
                      </a:r>
                      <a:endParaRPr lang="en-US" sz="1400" b="0" i="0" dirty="0"/>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7</a:t>
                      </a:r>
                    </a:p>
                  </a:txBody>
                  <a:tcPr anchor="ctr">
                    <a:solidFill>
                      <a:schemeClr val="bg1">
                        <a:lumMod val="95000"/>
                      </a:schemeClr>
                    </a:solidFill>
                  </a:tcPr>
                </a:tc>
                <a:tc>
                  <a:txBody>
                    <a:bodyPr/>
                    <a:lstStyle/>
                    <a:p>
                      <a:pPr algn="ctr"/>
                      <a:r>
                        <a:rPr lang="en-US" sz="1400" b="1" i="1" dirty="0"/>
                        <a:t>58</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70873"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2706356819"/>
              </p:ext>
            </p:extLst>
          </p:nvPr>
        </p:nvGraphicFramePr>
        <p:xfrm>
          <a:off x="623454" y="3657600"/>
          <a:ext cx="7885697" cy="810798"/>
        </p:xfrm>
        <a:graphic>
          <a:graphicData uri="http://schemas.openxmlformats.org/drawingml/2006/table">
            <a:tbl>
              <a:tblPr firstRow="1" bandRow="1">
                <a:tableStyleId>{00A15C55-8517-42AA-B614-E9B94910E393}</a:tableStyleId>
              </a:tblPr>
              <a:tblGrid>
                <a:gridCol w="3575057">
                  <a:extLst>
                    <a:ext uri="{9D8B030D-6E8A-4147-A177-3AD203B41FA5}">
                      <a16:colId xmlns:a16="http://schemas.microsoft.com/office/drawing/2014/main" val="20000"/>
                    </a:ext>
                  </a:extLst>
                </a:gridCol>
                <a:gridCol w="849902">
                  <a:extLst>
                    <a:ext uri="{9D8B030D-6E8A-4147-A177-3AD203B41FA5}">
                      <a16:colId xmlns:a16="http://schemas.microsoft.com/office/drawing/2014/main" val="20001"/>
                    </a:ext>
                  </a:extLst>
                </a:gridCol>
                <a:gridCol w="849902">
                  <a:extLst>
                    <a:ext uri="{9D8B030D-6E8A-4147-A177-3AD203B41FA5}">
                      <a16:colId xmlns:a16="http://schemas.microsoft.com/office/drawing/2014/main" val="1077957530"/>
                    </a:ext>
                  </a:extLst>
                </a:gridCol>
                <a:gridCol w="849902">
                  <a:extLst>
                    <a:ext uri="{9D8B030D-6E8A-4147-A177-3AD203B41FA5}">
                      <a16:colId xmlns:a16="http://schemas.microsoft.com/office/drawing/2014/main" val="2078394684"/>
                    </a:ext>
                  </a:extLst>
                </a:gridCol>
                <a:gridCol w="849902">
                  <a:extLst>
                    <a:ext uri="{9D8B030D-6E8A-4147-A177-3AD203B41FA5}">
                      <a16:colId xmlns:a16="http://schemas.microsoft.com/office/drawing/2014/main" val="4075534553"/>
                    </a:ext>
                  </a:extLst>
                </a:gridCol>
                <a:gridCol w="911032">
                  <a:extLst>
                    <a:ext uri="{9D8B030D-6E8A-4147-A177-3AD203B41FA5}">
                      <a16:colId xmlns:a16="http://schemas.microsoft.com/office/drawing/2014/main" val="20002"/>
                    </a:ext>
                  </a:extLst>
                </a:gridCol>
              </a:tblGrid>
              <a:tr h="475518">
                <a:tc>
                  <a:txBody>
                    <a:bodyPr/>
                    <a:lstStyle/>
                    <a:p>
                      <a:pPr algn="ct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4</a:t>
                      </a:r>
                      <a:r>
                        <a:rPr lang="en-US" sz="1300" b="1" baseline="30000" dirty="0">
                          <a:solidFill>
                            <a:schemeClr val="tx1"/>
                          </a:solidFill>
                        </a:rPr>
                        <a:t>th</a:t>
                      </a:r>
                      <a:r>
                        <a:rPr lang="en-US" sz="1300" b="1" dirty="0">
                          <a:solidFill>
                            <a:schemeClr val="tx1"/>
                          </a:solidFill>
                        </a:rPr>
                        <a:t> Qtr.</a:t>
                      </a:r>
                    </a:p>
                  </a:txBody>
                  <a:tcPr anchor="ctr">
                    <a:solidFill>
                      <a:schemeClr val="bg1">
                        <a:lumMod val="75000"/>
                      </a:schemeClr>
                    </a:solidFill>
                  </a:tcPr>
                </a:tc>
                <a:tc>
                  <a:txBody>
                    <a:bodyPr/>
                    <a:lstStyle/>
                    <a:p>
                      <a:pPr algn="ctr"/>
                      <a:r>
                        <a:rPr lang="en-US" sz="13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27</a:t>
                      </a:r>
                    </a:p>
                  </a:txBody>
                  <a:tcPr anchor="ctr">
                    <a:solidFill>
                      <a:schemeClr val="bg1">
                        <a:lumMod val="95000"/>
                      </a:schemeClr>
                    </a:solidFill>
                  </a:tcPr>
                </a:tc>
                <a:tc>
                  <a:txBody>
                    <a:bodyPr/>
                    <a:lstStyle/>
                    <a:p>
                      <a:pPr algn="ctr"/>
                      <a:r>
                        <a:rPr lang="en-US" sz="1300" b="0" i="0" dirty="0"/>
                        <a:t>156</a:t>
                      </a:r>
                    </a:p>
                  </a:txBody>
                  <a:tcPr anchor="ctr">
                    <a:solidFill>
                      <a:schemeClr val="bg1">
                        <a:lumMod val="95000"/>
                      </a:schemeClr>
                    </a:solidFill>
                  </a:tcPr>
                </a:tc>
                <a:tc>
                  <a:txBody>
                    <a:bodyPr/>
                    <a:lstStyle/>
                    <a:p>
                      <a:pPr algn="ctr"/>
                      <a:r>
                        <a:rPr lang="en-US" sz="1300" b="0" i="0" dirty="0"/>
                        <a:t>36</a:t>
                      </a:r>
                    </a:p>
                  </a:txBody>
                  <a:tcPr anchor="ctr">
                    <a:solidFill>
                      <a:schemeClr val="bg1">
                        <a:lumMod val="95000"/>
                      </a:schemeClr>
                    </a:solidFill>
                  </a:tcPr>
                </a:tc>
                <a:tc>
                  <a:txBody>
                    <a:bodyPr/>
                    <a:lstStyle/>
                    <a:p>
                      <a:pPr algn="ctr"/>
                      <a:r>
                        <a:rPr lang="en-US" sz="1300" b="0" i="0" dirty="0"/>
                        <a:t>8</a:t>
                      </a:r>
                    </a:p>
                  </a:txBody>
                  <a:tcPr anchor="ctr">
                    <a:solidFill>
                      <a:schemeClr val="bg1">
                        <a:lumMod val="95000"/>
                      </a:schemeClr>
                    </a:solidFill>
                  </a:tcPr>
                </a:tc>
                <a:tc>
                  <a:txBody>
                    <a:bodyPr/>
                    <a:lstStyle/>
                    <a:p>
                      <a:pPr algn="ctr"/>
                      <a:r>
                        <a:rPr lang="en-US" sz="1300" b="1" i="1" dirty="0"/>
                        <a:t>227</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1322234438"/>
              </p:ext>
            </p:extLst>
          </p:nvPr>
        </p:nvGraphicFramePr>
        <p:xfrm>
          <a:off x="609600" y="1143001"/>
          <a:ext cx="7924801" cy="1828170"/>
        </p:xfrm>
        <a:graphic>
          <a:graphicData uri="http://schemas.openxmlformats.org/drawingml/2006/table">
            <a:tbl>
              <a:tblPr firstRow="1" bandRow="1">
                <a:tableStyleId>{00A15C55-8517-42AA-B614-E9B94910E393}</a:tableStyleId>
              </a:tblPr>
              <a:tblGrid>
                <a:gridCol w="2286000">
                  <a:extLst>
                    <a:ext uri="{9D8B030D-6E8A-4147-A177-3AD203B41FA5}">
                      <a16:colId xmlns:a16="http://schemas.microsoft.com/office/drawing/2014/main" val="20000"/>
                    </a:ext>
                  </a:extLst>
                </a:gridCol>
                <a:gridCol w="729632">
                  <a:extLst>
                    <a:ext uri="{9D8B030D-6E8A-4147-A177-3AD203B41FA5}">
                      <a16:colId xmlns:a16="http://schemas.microsoft.com/office/drawing/2014/main" val="20001"/>
                    </a:ext>
                  </a:extLst>
                </a:gridCol>
                <a:gridCol w="701310">
                  <a:extLst>
                    <a:ext uri="{9D8B030D-6E8A-4147-A177-3AD203B41FA5}">
                      <a16:colId xmlns:a16="http://schemas.microsoft.com/office/drawing/2014/main" val="3556611837"/>
                    </a:ext>
                  </a:extLst>
                </a:gridCol>
                <a:gridCol w="702658">
                  <a:extLst>
                    <a:ext uri="{9D8B030D-6E8A-4147-A177-3AD203B41FA5}">
                      <a16:colId xmlns:a16="http://schemas.microsoft.com/office/drawing/2014/main" val="1683696969"/>
                    </a:ext>
                  </a:extLst>
                </a:gridCol>
                <a:gridCol w="685800">
                  <a:extLst>
                    <a:ext uri="{9D8B030D-6E8A-4147-A177-3AD203B41FA5}">
                      <a16:colId xmlns:a16="http://schemas.microsoft.com/office/drawing/2014/main" val="4134018845"/>
                    </a:ext>
                  </a:extLst>
                </a:gridCol>
                <a:gridCol w="609600">
                  <a:extLst>
                    <a:ext uri="{9D8B030D-6E8A-4147-A177-3AD203B41FA5}">
                      <a16:colId xmlns:a16="http://schemas.microsoft.com/office/drawing/2014/main" val="20002"/>
                    </a:ext>
                  </a:extLst>
                </a:gridCol>
                <a:gridCol w="666920">
                  <a:extLst>
                    <a:ext uri="{9D8B030D-6E8A-4147-A177-3AD203B41FA5}">
                      <a16:colId xmlns:a16="http://schemas.microsoft.com/office/drawing/2014/main" val="20003"/>
                    </a:ext>
                  </a:extLst>
                </a:gridCol>
                <a:gridCol w="1542881">
                  <a:extLst>
                    <a:ext uri="{9D8B030D-6E8A-4147-A177-3AD203B41FA5}">
                      <a16:colId xmlns:a16="http://schemas.microsoft.com/office/drawing/2014/main" val="20004"/>
                    </a:ext>
                  </a:extLst>
                </a:gridCol>
              </a:tblGrid>
              <a:tr h="429665">
                <a:tc>
                  <a:txBody>
                    <a:bodyPr/>
                    <a:lstStyle/>
                    <a:p>
                      <a:pPr algn="ct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algn="ctr"/>
                      <a:r>
                        <a:rPr lang="en-US" sz="1200" b="1" i="0"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300" i="1" dirty="0"/>
                        <a:t>SHARP—Construction</a:t>
                      </a:r>
                      <a:endParaRPr lang="en-US" sz="1300" b="0" i="1" dirty="0"/>
                    </a:p>
                  </a:txBody>
                  <a:tcPr anchor="ctr">
                    <a:solidFill>
                      <a:schemeClr val="bg1">
                        <a:lumMod val="85000"/>
                      </a:schemeClr>
                    </a:solidFill>
                  </a:tcPr>
                </a:tc>
                <a:tc>
                  <a:txBody>
                    <a:bodyPr/>
                    <a:lstStyle/>
                    <a:p>
                      <a:pPr algn="ctr"/>
                      <a:r>
                        <a:rPr lang="en-US" sz="1300" b="0" i="0" dirty="0"/>
                        <a:t>0</a:t>
                      </a:r>
                    </a:p>
                  </a:txBody>
                  <a:tcPr anchor="ctr">
                    <a:solidFill>
                      <a:schemeClr val="bg1">
                        <a:lumMod val="85000"/>
                      </a:schemeClr>
                    </a:solidFill>
                  </a:tcPr>
                </a:tc>
                <a:tc>
                  <a:txBody>
                    <a:bodyPr/>
                    <a:lstStyle/>
                    <a:p>
                      <a:pPr algn="ctr"/>
                      <a:r>
                        <a:rPr lang="en-US" sz="1300" b="0" i="0" dirty="0"/>
                        <a:t>0</a:t>
                      </a:r>
                    </a:p>
                  </a:txBody>
                  <a:tcPr anchor="ctr">
                    <a:solidFill>
                      <a:schemeClr val="bg1">
                        <a:lumMod val="85000"/>
                      </a:schemeClr>
                    </a:solidFill>
                  </a:tcPr>
                </a:tc>
                <a:tc>
                  <a:txBody>
                    <a:bodyPr/>
                    <a:lstStyle/>
                    <a:p>
                      <a:pPr algn="ctr"/>
                      <a:r>
                        <a:rPr lang="en-US" sz="1300" b="0" i="0" dirty="0"/>
                        <a:t>0</a:t>
                      </a:r>
                    </a:p>
                  </a:txBody>
                  <a:tcPr anchor="ctr">
                    <a:solidFill>
                      <a:schemeClr val="bg1">
                        <a:lumMod val="85000"/>
                      </a:schemeClr>
                    </a:solidFill>
                  </a:tcPr>
                </a:tc>
                <a:tc>
                  <a:txBody>
                    <a:bodyPr/>
                    <a:lstStyle/>
                    <a:p>
                      <a:pPr algn="ctr"/>
                      <a:r>
                        <a:rPr lang="en-US" sz="1300" b="0" i="0" dirty="0"/>
                        <a:t>0</a:t>
                      </a:r>
                    </a:p>
                  </a:txBody>
                  <a:tcPr anchor="ctr">
                    <a:solidFill>
                      <a:schemeClr val="bg1">
                        <a:lumMod val="85000"/>
                      </a:schemeClr>
                    </a:solidFill>
                  </a:tcPr>
                </a:tc>
                <a:tc>
                  <a:txBody>
                    <a:bodyPr/>
                    <a:lstStyle/>
                    <a:p>
                      <a:pPr algn="ctr"/>
                      <a:r>
                        <a:rPr lang="en-US" sz="1300" b="1" i="1" dirty="0"/>
                        <a:t>0</a:t>
                      </a:r>
                    </a:p>
                  </a:txBody>
                  <a:tcPr anchor="ctr">
                    <a:solidFill>
                      <a:schemeClr val="bg1">
                        <a:lumMod val="85000"/>
                      </a:schemeClr>
                    </a:solidFill>
                  </a:tcPr>
                </a:tc>
                <a:tc rowSpan="3">
                  <a:txBody>
                    <a:bodyPr/>
                    <a:lstStyle/>
                    <a:p>
                      <a:pPr algn="ctr"/>
                      <a:endParaRPr lang="en-US" sz="1300" b="1" i="0" dirty="0"/>
                    </a:p>
                  </a:txBody>
                  <a:tcPr anchor="ctr">
                    <a:solidFill>
                      <a:schemeClr val="bg1">
                        <a:lumMod val="85000"/>
                      </a:schemeClr>
                    </a:solidFill>
                  </a:tcPr>
                </a:tc>
                <a:tc>
                  <a:txBody>
                    <a:bodyPr/>
                    <a:lstStyle/>
                    <a:p>
                      <a:pPr algn="ctr"/>
                      <a:r>
                        <a:rPr lang="en-US" sz="13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300" i="1" dirty="0"/>
                        <a:t>SHARP—General Industry</a:t>
                      </a:r>
                      <a:endParaRPr lang="en-US" sz="1300" b="0" i="1" dirty="0"/>
                    </a:p>
                  </a:txBody>
                  <a:tcPr anchor="ctr">
                    <a:solidFill>
                      <a:schemeClr val="bg1">
                        <a:lumMod val="95000"/>
                      </a:schemeClr>
                    </a:solidFill>
                  </a:tcPr>
                </a:tc>
                <a:tc>
                  <a:txBody>
                    <a:bodyPr/>
                    <a:lstStyle/>
                    <a:p>
                      <a:pPr algn="ctr"/>
                      <a:r>
                        <a:rPr lang="en-US" sz="1300" b="0" i="0" dirty="0"/>
                        <a:t>12</a:t>
                      </a:r>
                    </a:p>
                  </a:txBody>
                  <a:tcPr anchor="ctr">
                    <a:solidFill>
                      <a:schemeClr val="bg1">
                        <a:lumMod val="95000"/>
                      </a:schemeClr>
                    </a:solidFill>
                  </a:tcPr>
                </a:tc>
                <a:tc>
                  <a:txBody>
                    <a:bodyPr/>
                    <a:lstStyle/>
                    <a:p>
                      <a:pPr algn="ctr"/>
                      <a:r>
                        <a:rPr lang="en-US" sz="1300" b="0" i="0" dirty="0"/>
                        <a:t>8</a:t>
                      </a:r>
                    </a:p>
                  </a:txBody>
                  <a:tcPr anchor="ctr">
                    <a:solidFill>
                      <a:schemeClr val="bg1">
                        <a:lumMod val="95000"/>
                      </a:schemeClr>
                    </a:solidFill>
                  </a:tcPr>
                </a:tc>
                <a:tc>
                  <a:txBody>
                    <a:bodyPr/>
                    <a:lstStyle/>
                    <a:p>
                      <a:pPr algn="ctr"/>
                      <a:r>
                        <a:rPr lang="en-US" sz="1300" b="0" i="0" dirty="0"/>
                        <a:t>8</a:t>
                      </a:r>
                    </a:p>
                  </a:txBody>
                  <a:tcPr anchor="ctr">
                    <a:solidFill>
                      <a:schemeClr val="bg1">
                        <a:lumMod val="95000"/>
                      </a:schemeClr>
                    </a:solidFill>
                  </a:tcPr>
                </a:tc>
                <a:tc>
                  <a:txBody>
                    <a:bodyPr/>
                    <a:lstStyle/>
                    <a:p>
                      <a:pPr algn="ctr"/>
                      <a:r>
                        <a:rPr lang="en-US" sz="1300" b="0" i="0" dirty="0"/>
                        <a:t>13</a:t>
                      </a:r>
                    </a:p>
                  </a:txBody>
                  <a:tcPr anchor="ctr">
                    <a:solidFill>
                      <a:schemeClr val="bg1">
                        <a:lumMod val="95000"/>
                      </a:schemeClr>
                    </a:solidFill>
                  </a:tcPr>
                </a:tc>
                <a:tc>
                  <a:txBody>
                    <a:bodyPr/>
                    <a:lstStyle/>
                    <a:p>
                      <a:pPr algn="ctr"/>
                      <a:r>
                        <a:rPr lang="en-US" sz="1300" b="1" i="1" dirty="0"/>
                        <a:t>41</a:t>
                      </a:r>
                    </a:p>
                  </a:txBody>
                  <a:tcPr anchor="ctr">
                    <a:solidFill>
                      <a:schemeClr val="bg1">
                        <a:lumMod val="95000"/>
                      </a:schemeClr>
                    </a:solidFill>
                  </a:tcPr>
                </a:tc>
                <a:tc vMerge="1">
                  <a:txBody>
                    <a:bodyPr/>
                    <a:lstStyle/>
                    <a:p>
                      <a:endParaRPr lang="en-US"/>
                    </a:p>
                  </a:txBody>
                  <a:tcPr/>
                </a:tc>
                <a:tc>
                  <a:txBody>
                    <a:bodyPr/>
                    <a:lstStyle/>
                    <a:p>
                      <a:pPr algn="ctr"/>
                      <a:r>
                        <a:rPr lang="en-US" sz="1300" b="0" i="0" dirty="0"/>
                        <a:t>104</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300" i="1" dirty="0"/>
                        <a:t>SHARP—Public Sector</a:t>
                      </a:r>
                      <a:endParaRPr lang="en-US" sz="1300" b="0" i="1" dirty="0"/>
                    </a:p>
                  </a:txBody>
                  <a:tcPr anchor="ctr">
                    <a:solidFill>
                      <a:schemeClr val="bg1">
                        <a:lumMod val="85000"/>
                      </a:schemeClr>
                    </a:solidFill>
                  </a:tcPr>
                </a:tc>
                <a:tc>
                  <a:txBody>
                    <a:bodyPr/>
                    <a:lstStyle/>
                    <a:p>
                      <a:pPr algn="ctr"/>
                      <a:r>
                        <a:rPr lang="en-US" sz="1300" b="0" i="0" dirty="0"/>
                        <a:t>7</a:t>
                      </a:r>
                    </a:p>
                  </a:txBody>
                  <a:tcPr anchor="ctr">
                    <a:solidFill>
                      <a:schemeClr val="bg1">
                        <a:lumMod val="85000"/>
                      </a:schemeClr>
                    </a:solidFill>
                  </a:tcPr>
                </a:tc>
                <a:tc>
                  <a:txBody>
                    <a:bodyPr/>
                    <a:lstStyle/>
                    <a:p>
                      <a:pPr algn="ctr"/>
                      <a:r>
                        <a:rPr lang="en-US" sz="1300" b="0" i="0" dirty="0"/>
                        <a:t>1</a:t>
                      </a:r>
                    </a:p>
                  </a:txBody>
                  <a:tcPr anchor="ctr">
                    <a:solidFill>
                      <a:schemeClr val="bg1">
                        <a:lumMod val="85000"/>
                      </a:schemeClr>
                    </a:solidFill>
                  </a:tcPr>
                </a:tc>
                <a:tc>
                  <a:txBody>
                    <a:bodyPr/>
                    <a:lstStyle/>
                    <a:p>
                      <a:pPr algn="ctr"/>
                      <a:r>
                        <a:rPr lang="en-US" sz="1300" b="0" i="0" dirty="0"/>
                        <a:t>11</a:t>
                      </a:r>
                    </a:p>
                  </a:txBody>
                  <a:tcPr anchor="ctr">
                    <a:solidFill>
                      <a:schemeClr val="bg1">
                        <a:lumMod val="85000"/>
                      </a:schemeClr>
                    </a:solidFill>
                  </a:tcPr>
                </a:tc>
                <a:tc>
                  <a:txBody>
                    <a:bodyPr/>
                    <a:lstStyle/>
                    <a:p>
                      <a:pPr algn="ctr"/>
                      <a:r>
                        <a:rPr lang="en-US" sz="1300" b="0" i="0" dirty="0"/>
                        <a:t>0</a:t>
                      </a:r>
                    </a:p>
                  </a:txBody>
                  <a:tcPr anchor="ctr">
                    <a:solidFill>
                      <a:schemeClr val="bg1">
                        <a:lumMod val="85000"/>
                      </a:schemeClr>
                    </a:solidFill>
                  </a:tcPr>
                </a:tc>
                <a:tc>
                  <a:txBody>
                    <a:bodyPr/>
                    <a:lstStyle/>
                    <a:p>
                      <a:pPr algn="ctr"/>
                      <a:r>
                        <a:rPr lang="en-US" sz="1300" b="1" i="1" dirty="0"/>
                        <a:t>19</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300" b="0" i="0" dirty="0"/>
                        <a:t>45</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300" b="1" i="1" dirty="0"/>
                        <a:t>Totals</a:t>
                      </a:r>
                    </a:p>
                  </a:txBody>
                  <a:tcPr anchor="ctr">
                    <a:solidFill>
                      <a:schemeClr val="bg1">
                        <a:lumMod val="95000"/>
                      </a:schemeClr>
                    </a:solidFill>
                  </a:tcPr>
                </a:tc>
                <a:tc>
                  <a:txBody>
                    <a:bodyPr/>
                    <a:lstStyle/>
                    <a:p>
                      <a:pPr algn="ctr"/>
                      <a:r>
                        <a:rPr lang="en-US" sz="1300" b="1" i="1" dirty="0"/>
                        <a:t>19</a:t>
                      </a:r>
                    </a:p>
                  </a:txBody>
                  <a:tcPr anchor="ctr">
                    <a:solidFill>
                      <a:schemeClr val="bg1">
                        <a:lumMod val="95000"/>
                      </a:schemeClr>
                    </a:solidFill>
                  </a:tcPr>
                </a:tc>
                <a:tc>
                  <a:txBody>
                    <a:bodyPr/>
                    <a:lstStyle/>
                    <a:p>
                      <a:pPr algn="ctr"/>
                      <a:r>
                        <a:rPr lang="en-US" sz="1300" b="1" i="1" dirty="0"/>
                        <a:t>9</a:t>
                      </a:r>
                    </a:p>
                  </a:txBody>
                  <a:tcPr anchor="ctr">
                    <a:solidFill>
                      <a:schemeClr val="bg1">
                        <a:lumMod val="95000"/>
                      </a:schemeClr>
                    </a:solidFill>
                  </a:tcPr>
                </a:tc>
                <a:tc>
                  <a:txBody>
                    <a:bodyPr/>
                    <a:lstStyle/>
                    <a:p>
                      <a:pPr algn="ctr"/>
                      <a:r>
                        <a:rPr lang="en-US" sz="1300" b="1" i="1" dirty="0"/>
                        <a:t>19</a:t>
                      </a:r>
                    </a:p>
                  </a:txBody>
                  <a:tcPr anchor="ctr">
                    <a:solidFill>
                      <a:schemeClr val="bg1">
                        <a:lumMod val="95000"/>
                      </a:schemeClr>
                    </a:solidFill>
                  </a:tcPr>
                </a:tc>
                <a:tc>
                  <a:txBody>
                    <a:bodyPr/>
                    <a:lstStyle/>
                    <a:p>
                      <a:pPr algn="ctr"/>
                      <a:r>
                        <a:rPr lang="en-US" sz="1300" b="1" i="1" dirty="0"/>
                        <a:t>13</a:t>
                      </a:r>
                    </a:p>
                  </a:txBody>
                  <a:tcPr anchor="ctr">
                    <a:solidFill>
                      <a:schemeClr val="bg1">
                        <a:lumMod val="95000"/>
                      </a:schemeClr>
                    </a:solidFill>
                  </a:tcPr>
                </a:tc>
                <a:tc>
                  <a:txBody>
                    <a:bodyPr/>
                    <a:lstStyle/>
                    <a:p>
                      <a:pPr algn="ctr"/>
                      <a:r>
                        <a:rPr lang="en-US" sz="1300" b="1" i="1" dirty="0"/>
                        <a:t>60</a:t>
                      </a:r>
                    </a:p>
                  </a:txBody>
                  <a:tcPr anchor="ctr">
                    <a:solidFill>
                      <a:schemeClr val="bg1">
                        <a:lumMod val="95000"/>
                      </a:schemeClr>
                    </a:solidFill>
                  </a:tcPr>
                </a:tc>
                <a:tc>
                  <a:txBody>
                    <a:bodyPr/>
                    <a:lstStyle/>
                    <a:p>
                      <a:pPr algn="ctr"/>
                      <a:r>
                        <a:rPr lang="en-US" sz="1300" b="0" i="0" dirty="0"/>
                        <a:t>60</a:t>
                      </a:r>
                    </a:p>
                  </a:txBody>
                  <a:tcPr anchor="ctr">
                    <a:solidFill>
                      <a:schemeClr val="bg1">
                        <a:lumMod val="95000"/>
                      </a:schemeClr>
                    </a:solidFill>
                  </a:tcPr>
                </a:tc>
                <a:tc>
                  <a:txBody>
                    <a:bodyPr/>
                    <a:lstStyle/>
                    <a:p>
                      <a:pPr algn="ctr"/>
                      <a:r>
                        <a:rPr lang="en-US" sz="1300" b="1" i="1" dirty="0"/>
                        <a:t>152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622356C0-B3A6-DFE8-BB73-64305300FF28}"/>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
        <p:nvSpPr>
          <p:cNvPr id="2" name="TextBox 1">
            <a:extLst>
              <a:ext uri="{FF2B5EF4-FFF2-40B4-BE49-F238E27FC236}">
                <a16:creationId xmlns:a16="http://schemas.microsoft.com/office/drawing/2014/main" id="{DFE52940-78D3-3E43-DABD-33BBB87AC435}"/>
              </a:ext>
            </a:extLst>
          </p:cNvPr>
          <p:cNvSpPr txBox="1"/>
          <p:nvPr/>
        </p:nvSpPr>
        <p:spPr>
          <a:xfrm>
            <a:off x="634848" y="5768571"/>
            <a:ext cx="912429" cy="246221"/>
          </a:xfrm>
          <a:prstGeom prst="rect">
            <a:avLst/>
          </a:prstGeom>
          <a:noFill/>
        </p:spPr>
        <p:txBody>
          <a:bodyPr wrap="none" rtlCol="0">
            <a:spAutoFit/>
          </a:bodyPr>
          <a:lstStyle/>
          <a:p>
            <a:r>
              <a:rPr lang="en-US" sz="1000" i="1" dirty="0"/>
              <a:t>* Attendance</a:t>
            </a:r>
          </a:p>
        </p:txBody>
      </p:sp>
    </p:spTree>
    <p:extLst>
      <p:ext uri="{BB962C8B-B14F-4D97-AF65-F5344CB8AC3E}">
        <p14:creationId xmlns:p14="http://schemas.microsoft.com/office/powerpoint/2010/main" val="133736063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3723991213"/>
              </p:ext>
            </p:extLst>
          </p:nvPr>
        </p:nvGraphicFramePr>
        <p:xfrm>
          <a:off x="609603" y="5181600"/>
          <a:ext cx="7924795" cy="762000"/>
        </p:xfrm>
        <a:graphic>
          <a:graphicData uri="http://schemas.openxmlformats.org/drawingml/2006/table">
            <a:tbl>
              <a:tblPr firstRow="1" bandRow="1">
                <a:tableStyleId>{00A15C55-8517-42AA-B614-E9B94910E393}</a:tableStyleId>
              </a:tblPr>
              <a:tblGrid>
                <a:gridCol w="1374443">
                  <a:extLst>
                    <a:ext uri="{9D8B030D-6E8A-4147-A177-3AD203B41FA5}">
                      <a16:colId xmlns:a16="http://schemas.microsoft.com/office/drawing/2014/main" val="20000"/>
                    </a:ext>
                  </a:extLst>
                </a:gridCol>
                <a:gridCol w="911554">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40415">
                  <a:extLst>
                    <a:ext uri="{9D8B030D-6E8A-4147-A177-3AD203B41FA5}">
                      <a16:colId xmlns:a16="http://schemas.microsoft.com/office/drawing/2014/main" val="1132420984"/>
                    </a:ext>
                  </a:extLst>
                </a:gridCol>
                <a:gridCol w="692267">
                  <a:extLst>
                    <a:ext uri="{9D8B030D-6E8A-4147-A177-3AD203B41FA5}">
                      <a16:colId xmlns:a16="http://schemas.microsoft.com/office/drawing/2014/main" val="3365769427"/>
                    </a:ext>
                  </a:extLst>
                </a:gridCol>
                <a:gridCol w="692267">
                  <a:extLst>
                    <a:ext uri="{9D8B030D-6E8A-4147-A177-3AD203B41FA5}">
                      <a16:colId xmlns:a16="http://schemas.microsoft.com/office/drawing/2014/main" val="2666454934"/>
                    </a:ext>
                  </a:extLst>
                </a:gridCol>
                <a:gridCol w="694449">
                  <a:extLst>
                    <a:ext uri="{9D8B030D-6E8A-4147-A177-3AD203B41FA5}">
                      <a16:colId xmlns:a16="http://schemas.microsoft.com/office/drawing/2014/main" val="20004"/>
                    </a:ext>
                  </a:extLst>
                </a:gridCol>
              </a:tblGrid>
              <a:tr h="419100">
                <a:tc>
                  <a:txBody>
                    <a:bodyPr/>
                    <a:lstStyle/>
                    <a:p>
                      <a:pPr algn="r"/>
                      <a:r>
                        <a:rPr lang="en-US" sz="1200" b="1" i="0" dirty="0">
                          <a:solidFill>
                            <a:schemeClr val="tx1"/>
                          </a:solidFill>
                        </a:rPr>
                        <a:t>FFY 2022</a:t>
                      </a:r>
                      <a:endParaRPr lang="en-US" sz="1200" b="0" i="0" dirty="0">
                        <a:solidFill>
                          <a:schemeClr val="tx1"/>
                        </a:solidFill>
                      </a:endParaRPr>
                    </a:p>
                  </a:txBody>
                  <a:tcPr anchor="ctr">
                    <a:solidFill>
                      <a:schemeClr val="bg1">
                        <a:lumMod val="75000"/>
                      </a:schemeClr>
                    </a:solidFill>
                  </a:tcPr>
                </a:tc>
                <a:tc>
                  <a:txBody>
                    <a:bodyPr/>
                    <a:lstStyle/>
                    <a:p>
                      <a:pPr algn="ctr"/>
                      <a:r>
                        <a:rPr lang="en-US" sz="1200" b="1" i="0" dirty="0">
                          <a:solidFill>
                            <a:schemeClr val="tx1"/>
                          </a:solidFill>
                        </a:rPr>
                        <a:t>Total</a:t>
                      </a:r>
                      <a:endParaRPr lang="en-US" sz="1700" b="0" i="1" dirty="0">
                        <a:solidFill>
                          <a:schemeClr val="tx1"/>
                        </a:solidFill>
                      </a:endParaRPr>
                    </a:p>
                  </a:txBody>
                  <a:tcPr anchor="ctr">
                    <a:solidFill>
                      <a:schemeClr val="bg1">
                        <a:lumMod val="75000"/>
                      </a:schemeClr>
                    </a:solidFill>
                  </a:tcPr>
                </a:tc>
                <a:tc>
                  <a:txBody>
                    <a:bodyPr/>
                    <a:lstStyle/>
                    <a:p>
                      <a:pPr algn="r"/>
                      <a:r>
                        <a:rPr lang="en-US" sz="1200" b="1" i="0" u="none" dirty="0">
                          <a:solidFill>
                            <a:schemeClr val="tx1"/>
                          </a:solidFill>
                        </a:rPr>
                        <a:t>FFY 2023</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3</a:t>
                      </a:r>
                      <a:r>
                        <a:rPr lang="en-US" sz="1200" b="1" i="0" u="none" baseline="30000" dirty="0">
                          <a:solidFill>
                            <a:schemeClr val="tx1"/>
                          </a:solidFill>
                        </a:rPr>
                        <a:t>rd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4</a:t>
                      </a:r>
                      <a:r>
                        <a:rPr lang="en-US" sz="1200" b="1" i="0" u="none" baseline="30000" dirty="0">
                          <a:solidFill>
                            <a:schemeClr val="tx1"/>
                          </a:solidFill>
                        </a:rPr>
                        <a:t>th</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342900">
                <a:tc>
                  <a:txBody>
                    <a:bodyPr/>
                    <a:lstStyle/>
                    <a:p>
                      <a:pPr algn="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68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17</a:t>
                      </a:r>
                    </a:p>
                  </a:txBody>
                  <a:tcPr>
                    <a:solidFill>
                      <a:schemeClr val="bg1">
                        <a:lumMod val="95000"/>
                      </a:schemeClr>
                    </a:solidFill>
                  </a:tcPr>
                </a:tc>
                <a:tc>
                  <a:txBody>
                    <a:bodyPr/>
                    <a:lstStyle/>
                    <a:p>
                      <a:pPr algn="ctr"/>
                      <a:r>
                        <a:rPr lang="en-US" sz="1200" b="0" i="0" u="none" dirty="0">
                          <a:solidFill>
                            <a:schemeClr val="tx1"/>
                          </a:solidFill>
                        </a:rPr>
                        <a:t>17</a:t>
                      </a:r>
                    </a:p>
                  </a:txBody>
                  <a:tcPr>
                    <a:solidFill>
                      <a:schemeClr val="bg1">
                        <a:lumMod val="95000"/>
                      </a:schemeClr>
                    </a:solidFill>
                  </a:tcPr>
                </a:tc>
                <a:tc>
                  <a:txBody>
                    <a:bodyPr/>
                    <a:lstStyle/>
                    <a:p>
                      <a:pPr algn="ctr"/>
                      <a:r>
                        <a:rPr lang="en-US" sz="1200" b="0" i="0" u="none" dirty="0">
                          <a:solidFill>
                            <a:schemeClr val="tx1"/>
                          </a:solidFill>
                        </a:rPr>
                        <a:t>20</a:t>
                      </a:r>
                    </a:p>
                  </a:txBody>
                  <a:tcPr>
                    <a:solidFill>
                      <a:schemeClr val="bg1">
                        <a:lumMod val="95000"/>
                      </a:schemeClr>
                    </a:solidFill>
                  </a:tcPr>
                </a:tc>
                <a:tc>
                  <a:txBody>
                    <a:bodyPr/>
                    <a:lstStyle/>
                    <a:p>
                      <a:pPr algn="ctr"/>
                      <a:r>
                        <a:rPr lang="en-US" sz="1200" b="0" i="0" u="none" dirty="0">
                          <a:solidFill>
                            <a:schemeClr val="tx1"/>
                          </a:solidFill>
                        </a:rPr>
                        <a:t>17</a:t>
                      </a:r>
                    </a:p>
                  </a:txBody>
                  <a:tcPr>
                    <a:solidFill>
                      <a:schemeClr val="bg1">
                        <a:lumMod val="95000"/>
                      </a:schemeClr>
                    </a:solidFill>
                  </a:tcPr>
                </a:tc>
                <a:tc>
                  <a:txBody>
                    <a:bodyPr/>
                    <a:lstStyle/>
                    <a:p>
                      <a:pPr algn="ctr"/>
                      <a:r>
                        <a:rPr lang="en-US" sz="1200" b="1" i="1" u="none" dirty="0">
                          <a:solidFill>
                            <a:schemeClr val="tx1"/>
                          </a:solidFill>
                        </a:rPr>
                        <a:t>71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3064894686"/>
              </p:ext>
            </p:extLst>
          </p:nvPr>
        </p:nvGraphicFramePr>
        <p:xfrm>
          <a:off x="609600" y="1143000"/>
          <a:ext cx="7924795" cy="3393646"/>
        </p:xfrm>
        <a:graphic>
          <a:graphicData uri="http://schemas.openxmlformats.org/drawingml/2006/table">
            <a:tbl>
              <a:tblPr firstRow="1" bandRow="1">
                <a:tableStyleId>{00A15C55-8517-42AA-B614-E9B94910E393}</a:tableStyleId>
              </a:tblPr>
              <a:tblGrid>
                <a:gridCol w="1458127">
                  <a:extLst>
                    <a:ext uri="{9D8B030D-6E8A-4147-A177-3AD203B41FA5}">
                      <a16:colId xmlns:a16="http://schemas.microsoft.com/office/drawing/2014/main" val="20000"/>
                    </a:ext>
                  </a:extLst>
                </a:gridCol>
                <a:gridCol w="560819">
                  <a:extLst>
                    <a:ext uri="{9D8B030D-6E8A-4147-A177-3AD203B41FA5}">
                      <a16:colId xmlns:a16="http://schemas.microsoft.com/office/drawing/2014/main" val="20001"/>
                    </a:ext>
                  </a:extLst>
                </a:gridCol>
                <a:gridCol w="560819">
                  <a:extLst>
                    <a:ext uri="{9D8B030D-6E8A-4147-A177-3AD203B41FA5}">
                      <a16:colId xmlns:a16="http://schemas.microsoft.com/office/drawing/2014/main" val="585812768"/>
                    </a:ext>
                  </a:extLst>
                </a:gridCol>
                <a:gridCol w="496109">
                  <a:extLst>
                    <a:ext uri="{9D8B030D-6E8A-4147-A177-3AD203B41FA5}">
                      <a16:colId xmlns:a16="http://schemas.microsoft.com/office/drawing/2014/main" val="651331417"/>
                    </a:ext>
                  </a:extLst>
                </a:gridCol>
                <a:gridCol w="429326">
                  <a:extLst>
                    <a:ext uri="{9D8B030D-6E8A-4147-A177-3AD203B41FA5}">
                      <a16:colId xmlns:a16="http://schemas.microsoft.com/office/drawing/2014/main" val="876820667"/>
                    </a:ext>
                  </a:extLst>
                </a:gridCol>
                <a:gridCol w="609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469767">
                  <a:extLst>
                    <a:ext uri="{9D8B030D-6E8A-4147-A177-3AD203B41FA5}">
                      <a16:colId xmlns:a16="http://schemas.microsoft.com/office/drawing/2014/main" val="20004"/>
                    </a:ext>
                  </a:extLst>
                </a:gridCol>
                <a:gridCol w="560819">
                  <a:extLst>
                    <a:ext uri="{9D8B030D-6E8A-4147-A177-3AD203B41FA5}">
                      <a16:colId xmlns:a16="http://schemas.microsoft.com/office/drawing/2014/main" val="1530408469"/>
                    </a:ext>
                  </a:extLst>
                </a:gridCol>
                <a:gridCol w="474539">
                  <a:extLst>
                    <a:ext uri="{9D8B030D-6E8A-4147-A177-3AD203B41FA5}">
                      <a16:colId xmlns:a16="http://schemas.microsoft.com/office/drawing/2014/main" val="3245480647"/>
                    </a:ext>
                  </a:extLst>
                </a:gridCol>
                <a:gridCol w="474539">
                  <a:extLst>
                    <a:ext uri="{9D8B030D-6E8A-4147-A177-3AD203B41FA5}">
                      <a16:colId xmlns:a16="http://schemas.microsoft.com/office/drawing/2014/main" val="149843029"/>
                    </a:ext>
                  </a:extLst>
                </a:gridCol>
                <a:gridCol w="534931">
                  <a:extLst>
                    <a:ext uri="{9D8B030D-6E8A-4147-A177-3AD203B41FA5}">
                      <a16:colId xmlns:a16="http://schemas.microsoft.com/office/drawing/2014/main" val="20005"/>
                    </a:ext>
                  </a:extLst>
                </a:gridCol>
              </a:tblGrid>
              <a:tr h="416351">
                <a:tc>
                  <a:txBody>
                    <a:bodyPr/>
                    <a:lstStyle/>
                    <a:p>
                      <a:pPr algn="ctr"/>
                      <a:r>
                        <a:rPr lang="en-US" sz="1200" b="1" baseline="0" dirty="0">
                          <a:solidFill>
                            <a:schemeClr val="tx1"/>
                          </a:solidFill>
                        </a:rPr>
                        <a:t>FATALITY TYPE</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 </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4</a:t>
                      </a:r>
                      <a:r>
                        <a:rPr lang="en-US" sz="1100" b="1" baseline="30000" dirty="0">
                          <a:solidFill>
                            <a:schemeClr val="tx1"/>
                          </a:solidFill>
                        </a:rPr>
                        <a:t>th</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rPr>
                        <a:t>Total</a:t>
                      </a:r>
                    </a:p>
                  </a:txBody>
                  <a:tcPr anchor="ctr">
                    <a:solidFill>
                      <a:schemeClr val="bg1">
                        <a:lumMod val="75000"/>
                      </a:schemeClr>
                    </a:solidFill>
                  </a:tcPr>
                </a:tc>
                <a:tc>
                  <a:txBody>
                    <a:bodyPr/>
                    <a:lstStyle/>
                    <a:p>
                      <a:pPr algn="ctr"/>
                      <a:r>
                        <a:rPr lang="en-US" sz="1200" b="1" baseline="0" dirty="0">
                          <a:solidFill>
                            <a:schemeClr val="tx1"/>
                          </a:solidFill>
                        </a:rPr>
                        <a:t>FATALITY TYPE</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4</a:t>
                      </a:r>
                      <a:r>
                        <a:rPr lang="en-US" sz="1100" b="1" baseline="30000" dirty="0">
                          <a:solidFill>
                            <a:schemeClr val="tx1"/>
                          </a:solidFill>
                        </a:rPr>
                        <a:t>th</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000" b="0" i="1" dirty="0"/>
                        <a:t>Struck By</a:t>
                      </a:r>
                    </a:p>
                  </a:txBody>
                  <a:tcPr anchor="ctr">
                    <a:solidFill>
                      <a:schemeClr val="bg1">
                        <a:lumMod val="95000"/>
                      </a:schemeClr>
                    </a:solidFill>
                  </a:tcPr>
                </a:tc>
                <a:tc>
                  <a:txBody>
                    <a:bodyPr/>
                    <a:lstStyle/>
                    <a:p>
                      <a:pPr algn="ctr"/>
                      <a:r>
                        <a:rPr lang="en-US" sz="1000" i="0" dirty="0"/>
                        <a:t>4</a:t>
                      </a:r>
                    </a:p>
                  </a:txBody>
                  <a:tcPr anchor="ctr">
                    <a:solidFill>
                      <a:schemeClr val="bg1">
                        <a:lumMod val="95000"/>
                      </a:schemeClr>
                    </a:solidFill>
                  </a:tcPr>
                </a:tc>
                <a:tc>
                  <a:txBody>
                    <a:bodyPr/>
                    <a:lstStyle/>
                    <a:p>
                      <a:pPr algn="ctr"/>
                      <a:r>
                        <a:rPr lang="en-US" sz="1000" i="0" dirty="0"/>
                        <a:t>4</a:t>
                      </a:r>
                    </a:p>
                  </a:txBody>
                  <a:tcPr anchor="ctr">
                    <a:solidFill>
                      <a:schemeClr val="bg1">
                        <a:lumMod val="95000"/>
                      </a:schemeClr>
                    </a:solidFill>
                  </a:tcPr>
                </a:tc>
                <a:tc>
                  <a:txBody>
                    <a:bodyPr/>
                    <a:lstStyle/>
                    <a:p>
                      <a:pPr algn="ctr"/>
                      <a:r>
                        <a:rPr lang="en-US" sz="1000" i="0" dirty="0"/>
                        <a:t>5</a:t>
                      </a:r>
                    </a:p>
                  </a:txBody>
                  <a:tcPr anchor="ctr">
                    <a:solidFill>
                      <a:schemeClr val="bg1">
                        <a:lumMod val="95000"/>
                      </a:schemeClr>
                    </a:solidFill>
                  </a:tcPr>
                </a:tc>
                <a:tc>
                  <a:txBody>
                    <a:bodyPr/>
                    <a:lstStyle/>
                    <a:p>
                      <a:pPr algn="ctr"/>
                      <a:r>
                        <a:rPr lang="en-US" sz="1000" i="0" dirty="0"/>
                        <a:t>4</a:t>
                      </a:r>
                    </a:p>
                  </a:txBody>
                  <a:tcPr anchor="ctr">
                    <a:solidFill>
                      <a:schemeClr val="bg1">
                        <a:lumMod val="95000"/>
                      </a:schemeClr>
                    </a:solidFill>
                  </a:tcPr>
                </a:tc>
                <a:tc>
                  <a:txBody>
                    <a:bodyPr/>
                    <a:lstStyle/>
                    <a:p>
                      <a:pPr algn="ctr"/>
                      <a:r>
                        <a:rPr lang="en-US" sz="1000" b="1" i="1" u="none" dirty="0"/>
                        <a:t>17</a:t>
                      </a:r>
                    </a:p>
                  </a:txBody>
                  <a:tcPr anchor="ctr">
                    <a:solidFill>
                      <a:schemeClr val="bg1">
                        <a:lumMod val="95000"/>
                      </a:schemeClr>
                    </a:solidFill>
                  </a:tcPr>
                </a:tc>
                <a:tc>
                  <a:txBody>
                    <a:bodyPr/>
                    <a:lstStyle/>
                    <a:p>
                      <a:pPr algn="r"/>
                      <a:r>
                        <a:rPr lang="en-US" sz="10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000" b="0" i="1" dirty="0"/>
                        <a:t>Caught In/Between</a:t>
                      </a:r>
                    </a:p>
                  </a:txBody>
                  <a:tcPr anchor="ctr">
                    <a:solidFill>
                      <a:schemeClr val="bg1">
                        <a:lumMod val="85000"/>
                      </a:schemeClr>
                    </a:solidFill>
                  </a:tcPr>
                </a:tc>
                <a:tc>
                  <a:txBody>
                    <a:bodyPr/>
                    <a:lstStyle/>
                    <a:p>
                      <a:pPr algn="ctr"/>
                      <a:r>
                        <a:rPr lang="en-US" sz="1000" i="0" dirty="0"/>
                        <a:t>1</a:t>
                      </a:r>
                    </a:p>
                  </a:txBody>
                  <a:tcPr anchor="ctr">
                    <a:solidFill>
                      <a:schemeClr val="bg1">
                        <a:lumMod val="85000"/>
                      </a:schemeClr>
                    </a:solidFill>
                  </a:tcPr>
                </a:tc>
                <a:tc>
                  <a:txBody>
                    <a:bodyPr/>
                    <a:lstStyle/>
                    <a:p>
                      <a:pPr algn="ctr"/>
                      <a:r>
                        <a:rPr lang="en-US" sz="1000" i="0" dirty="0"/>
                        <a:t>2</a:t>
                      </a:r>
                    </a:p>
                  </a:txBody>
                  <a:tcPr anchor="ctr">
                    <a:solidFill>
                      <a:schemeClr val="bg1">
                        <a:lumMod val="85000"/>
                      </a:schemeClr>
                    </a:solidFill>
                  </a:tcPr>
                </a:tc>
                <a:tc>
                  <a:txBody>
                    <a:bodyPr/>
                    <a:lstStyle/>
                    <a:p>
                      <a:pPr algn="ctr"/>
                      <a:r>
                        <a:rPr lang="en-US" sz="1000" i="0" dirty="0"/>
                        <a:t>2</a:t>
                      </a:r>
                    </a:p>
                  </a:txBody>
                  <a:tcPr anchor="ctr">
                    <a:solidFill>
                      <a:schemeClr val="bg1">
                        <a:lumMod val="85000"/>
                      </a:schemeClr>
                    </a:solidFill>
                  </a:tcPr>
                </a:tc>
                <a:tc>
                  <a:txBody>
                    <a:bodyPr/>
                    <a:lstStyle/>
                    <a:p>
                      <a:pPr algn="ctr"/>
                      <a:r>
                        <a:rPr lang="en-US" sz="1000" i="0"/>
                        <a:t>5</a:t>
                      </a:r>
                      <a:endParaRPr lang="en-US" sz="1000" i="0" dirty="0"/>
                    </a:p>
                  </a:txBody>
                  <a:tcPr anchor="ctr">
                    <a:solidFill>
                      <a:schemeClr val="bg1">
                        <a:lumMod val="85000"/>
                      </a:schemeClr>
                    </a:solidFill>
                  </a:tcPr>
                </a:tc>
                <a:tc>
                  <a:txBody>
                    <a:bodyPr/>
                    <a:lstStyle/>
                    <a:p>
                      <a:pPr algn="ctr"/>
                      <a:r>
                        <a:rPr lang="en-US" sz="1000" b="1" i="1" u="none" dirty="0"/>
                        <a:t>10</a:t>
                      </a:r>
                    </a:p>
                  </a:txBody>
                  <a:tcPr anchor="ctr">
                    <a:solidFill>
                      <a:schemeClr val="bg1">
                        <a:lumMod val="85000"/>
                      </a:schemeClr>
                    </a:solidFill>
                  </a:tcPr>
                </a:tc>
                <a:tc>
                  <a:txBody>
                    <a:bodyPr/>
                    <a:lstStyle/>
                    <a:p>
                      <a:pPr algn="r"/>
                      <a:r>
                        <a:rPr lang="en-US" sz="10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000" b="0" i="1" dirty="0"/>
                        <a:t>Bite/Sting/Scratch</a:t>
                      </a:r>
                    </a:p>
                  </a:txBody>
                  <a:tcPr anchor="ctr">
                    <a:solidFill>
                      <a:schemeClr val="bg1">
                        <a:lumMod val="95000"/>
                      </a:schemeClr>
                    </a:solidFill>
                  </a:tcPr>
                </a:tc>
                <a:tc>
                  <a:txBody>
                    <a:bodyPr/>
                    <a:lstStyle/>
                    <a:p>
                      <a:pPr algn="ctr"/>
                      <a:r>
                        <a:rPr lang="en-US" sz="1000" i="0" dirty="0"/>
                        <a:t>0</a:t>
                      </a:r>
                    </a:p>
                  </a:txBody>
                  <a:tcPr anchor="ctr">
                    <a:solidFill>
                      <a:schemeClr val="bg1">
                        <a:lumMod val="95000"/>
                      </a:schemeClr>
                    </a:solidFill>
                  </a:tcPr>
                </a:tc>
                <a:tc>
                  <a:txBody>
                    <a:bodyPr/>
                    <a:lstStyle/>
                    <a:p>
                      <a:pPr algn="ctr"/>
                      <a:r>
                        <a:rPr lang="en-US" sz="1000" i="0" dirty="0"/>
                        <a:t>0</a:t>
                      </a:r>
                    </a:p>
                  </a:txBody>
                  <a:tcPr anchor="ctr">
                    <a:solidFill>
                      <a:schemeClr val="bg1">
                        <a:lumMod val="95000"/>
                      </a:schemeClr>
                    </a:solidFill>
                  </a:tcPr>
                </a:tc>
                <a:tc>
                  <a:txBody>
                    <a:bodyPr/>
                    <a:lstStyle/>
                    <a:p>
                      <a:pPr algn="ctr"/>
                      <a:r>
                        <a:rPr lang="en-US" sz="1000" i="0" dirty="0"/>
                        <a:t>0</a:t>
                      </a:r>
                    </a:p>
                  </a:txBody>
                  <a:tcPr anchor="ctr">
                    <a:solidFill>
                      <a:schemeClr val="bg1">
                        <a:lumMod val="95000"/>
                      </a:schemeClr>
                    </a:solidFill>
                  </a:tcPr>
                </a:tc>
                <a:tc>
                  <a:txBody>
                    <a:bodyPr/>
                    <a:lstStyle/>
                    <a:p>
                      <a:pPr algn="ctr"/>
                      <a:r>
                        <a:rPr lang="en-US" sz="1000" i="0" dirty="0"/>
                        <a:t>0</a:t>
                      </a:r>
                    </a:p>
                  </a:txBody>
                  <a:tcPr anchor="ctr">
                    <a:solidFill>
                      <a:schemeClr val="bg1">
                        <a:lumMod val="95000"/>
                      </a:schemeClr>
                    </a:solidFill>
                  </a:tcPr>
                </a:tc>
                <a:tc>
                  <a:txBody>
                    <a:bodyPr/>
                    <a:lstStyle/>
                    <a:p>
                      <a:pPr algn="ctr"/>
                      <a:r>
                        <a:rPr lang="en-US" sz="1000" b="1" i="1" u="none" dirty="0"/>
                        <a:t>0</a:t>
                      </a:r>
                    </a:p>
                  </a:txBody>
                  <a:tcPr anchor="ctr">
                    <a:solidFill>
                      <a:schemeClr val="bg1">
                        <a:lumMod val="95000"/>
                      </a:schemeClr>
                    </a:solidFill>
                  </a:tcPr>
                </a:tc>
                <a:tc>
                  <a:txBody>
                    <a:bodyPr/>
                    <a:lstStyle/>
                    <a:p>
                      <a:pPr algn="r"/>
                      <a:r>
                        <a:rPr lang="en-US" sz="10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000" b="0" i="1" dirty="0"/>
                        <a:t>Fall (Same</a:t>
                      </a:r>
                      <a:r>
                        <a:rPr lang="en-US" sz="1000" b="0" i="1" baseline="0" dirty="0"/>
                        <a:t> Level)</a:t>
                      </a:r>
                      <a:endParaRPr lang="en-US" sz="1000" b="0" i="1" dirty="0"/>
                    </a:p>
                  </a:txBody>
                  <a:tcPr anchor="ctr">
                    <a:solidFill>
                      <a:schemeClr val="bg1">
                        <a:lumMod val="85000"/>
                      </a:schemeClr>
                    </a:solidFill>
                  </a:tcPr>
                </a:tc>
                <a:tc>
                  <a:txBody>
                    <a:bodyPr/>
                    <a:lstStyle/>
                    <a:p>
                      <a:pPr algn="ctr"/>
                      <a:r>
                        <a:rPr lang="en-US" sz="1000" i="0" dirty="0"/>
                        <a:t>2</a:t>
                      </a:r>
                    </a:p>
                  </a:txBody>
                  <a:tcPr anchor="ctr">
                    <a:solidFill>
                      <a:schemeClr val="bg1">
                        <a:lumMod val="85000"/>
                      </a:schemeClr>
                    </a:solidFill>
                  </a:tcPr>
                </a:tc>
                <a:tc>
                  <a:txBody>
                    <a:bodyPr/>
                    <a:lstStyle/>
                    <a:p>
                      <a:pPr algn="ctr"/>
                      <a:r>
                        <a:rPr lang="en-US" sz="1000" i="0" dirty="0"/>
                        <a:t>0</a:t>
                      </a:r>
                    </a:p>
                  </a:txBody>
                  <a:tcPr anchor="ctr">
                    <a:solidFill>
                      <a:schemeClr val="bg1">
                        <a:lumMod val="85000"/>
                      </a:schemeClr>
                    </a:solidFill>
                  </a:tcPr>
                </a:tc>
                <a:tc>
                  <a:txBody>
                    <a:bodyPr/>
                    <a:lstStyle/>
                    <a:p>
                      <a:pPr algn="ctr"/>
                      <a:r>
                        <a:rPr lang="en-US" sz="1000" i="0" dirty="0"/>
                        <a:t>0</a:t>
                      </a:r>
                    </a:p>
                  </a:txBody>
                  <a:tcPr anchor="ctr">
                    <a:solidFill>
                      <a:schemeClr val="bg1">
                        <a:lumMod val="85000"/>
                      </a:schemeClr>
                    </a:solidFill>
                  </a:tcPr>
                </a:tc>
                <a:tc>
                  <a:txBody>
                    <a:bodyPr/>
                    <a:lstStyle/>
                    <a:p>
                      <a:pPr algn="ctr"/>
                      <a:r>
                        <a:rPr lang="en-US" sz="1000" i="0" dirty="0"/>
                        <a:t>0</a:t>
                      </a:r>
                    </a:p>
                  </a:txBody>
                  <a:tcPr anchor="ctr">
                    <a:solidFill>
                      <a:schemeClr val="bg1">
                        <a:lumMod val="85000"/>
                      </a:schemeClr>
                    </a:solidFill>
                  </a:tcPr>
                </a:tc>
                <a:tc>
                  <a:txBody>
                    <a:bodyPr/>
                    <a:lstStyle/>
                    <a:p>
                      <a:pPr algn="ctr"/>
                      <a:r>
                        <a:rPr lang="en-US" sz="1000" b="1" i="1" u="none" dirty="0"/>
                        <a:t>2</a:t>
                      </a:r>
                    </a:p>
                  </a:txBody>
                  <a:tcPr anchor="ctr">
                    <a:solidFill>
                      <a:schemeClr val="bg1">
                        <a:lumMod val="85000"/>
                      </a:schemeClr>
                    </a:solidFill>
                  </a:tcPr>
                </a:tc>
                <a:tc>
                  <a:txBody>
                    <a:bodyPr/>
                    <a:lstStyle/>
                    <a:p>
                      <a:pPr algn="r"/>
                      <a:r>
                        <a:rPr lang="en-US" sz="10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000" b="0" i="1" dirty="0"/>
                        <a:t>Fall (From Elevation)</a:t>
                      </a:r>
                    </a:p>
                  </a:txBody>
                  <a:tcPr anchor="ctr">
                    <a:solidFill>
                      <a:schemeClr val="bg1">
                        <a:lumMod val="95000"/>
                      </a:schemeClr>
                    </a:solidFill>
                  </a:tcPr>
                </a:tc>
                <a:tc>
                  <a:txBody>
                    <a:bodyPr/>
                    <a:lstStyle/>
                    <a:p>
                      <a:pPr algn="ctr"/>
                      <a:r>
                        <a:rPr lang="en-US" sz="1000" i="0" dirty="0"/>
                        <a:t>3</a:t>
                      </a:r>
                    </a:p>
                  </a:txBody>
                  <a:tcPr anchor="ctr">
                    <a:solidFill>
                      <a:schemeClr val="bg1">
                        <a:lumMod val="95000"/>
                      </a:schemeClr>
                    </a:solidFill>
                  </a:tcPr>
                </a:tc>
                <a:tc>
                  <a:txBody>
                    <a:bodyPr/>
                    <a:lstStyle/>
                    <a:p>
                      <a:pPr algn="ctr"/>
                      <a:r>
                        <a:rPr lang="en-US" sz="1000" i="0" dirty="0"/>
                        <a:t>7</a:t>
                      </a:r>
                    </a:p>
                  </a:txBody>
                  <a:tcPr anchor="ctr">
                    <a:solidFill>
                      <a:schemeClr val="bg1">
                        <a:lumMod val="95000"/>
                      </a:schemeClr>
                    </a:solidFill>
                  </a:tcPr>
                </a:tc>
                <a:tc>
                  <a:txBody>
                    <a:bodyPr/>
                    <a:lstStyle/>
                    <a:p>
                      <a:pPr algn="ctr"/>
                      <a:r>
                        <a:rPr lang="en-US" sz="1000" i="0" dirty="0"/>
                        <a:t>6</a:t>
                      </a:r>
                    </a:p>
                  </a:txBody>
                  <a:tcPr anchor="ctr">
                    <a:solidFill>
                      <a:schemeClr val="bg1">
                        <a:lumMod val="95000"/>
                      </a:schemeClr>
                    </a:solidFill>
                  </a:tcPr>
                </a:tc>
                <a:tc>
                  <a:txBody>
                    <a:bodyPr/>
                    <a:lstStyle/>
                    <a:p>
                      <a:pPr algn="ctr"/>
                      <a:r>
                        <a:rPr lang="en-US" sz="1000" i="0" dirty="0"/>
                        <a:t>3</a:t>
                      </a:r>
                    </a:p>
                  </a:txBody>
                  <a:tcPr anchor="ctr">
                    <a:solidFill>
                      <a:schemeClr val="bg1">
                        <a:lumMod val="95000"/>
                      </a:schemeClr>
                    </a:solidFill>
                  </a:tcPr>
                </a:tc>
                <a:tc>
                  <a:txBody>
                    <a:bodyPr/>
                    <a:lstStyle/>
                    <a:p>
                      <a:pPr algn="ctr"/>
                      <a:r>
                        <a:rPr lang="en-US" sz="1000" b="1" i="1" u="none" dirty="0"/>
                        <a:t>19</a:t>
                      </a:r>
                    </a:p>
                  </a:txBody>
                  <a:tcPr anchor="ctr">
                    <a:solidFill>
                      <a:schemeClr val="bg1">
                        <a:lumMod val="95000"/>
                      </a:schemeClr>
                    </a:solidFill>
                  </a:tcPr>
                </a:tc>
                <a:tc>
                  <a:txBody>
                    <a:bodyPr/>
                    <a:lstStyle/>
                    <a:p>
                      <a:pPr algn="r"/>
                      <a:r>
                        <a:rPr lang="en-US" sz="10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000" b="0" i="1" dirty="0"/>
                        <a:t>Struck Against</a:t>
                      </a:r>
                    </a:p>
                  </a:txBody>
                  <a:tcPr anchor="ctr">
                    <a:solidFill>
                      <a:schemeClr val="bg1">
                        <a:lumMod val="85000"/>
                      </a:schemeClr>
                    </a:solidFill>
                  </a:tcPr>
                </a:tc>
                <a:tc>
                  <a:txBody>
                    <a:bodyPr/>
                    <a:lstStyle/>
                    <a:p>
                      <a:pPr algn="ctr"/>
                      <a:r>
                        <a:rPr lang="en-US" sz="1000" i="0" u="none" dirty="0"/>
                        <a:t>0</a:t>
                      </a:r>
                    </a:p>
                  </a:txBody>
                  <a:tcPr anchor="ctr">
                    <a:solidFill>
                      <a:schemeClr val="bg1">
                        <a:lumMod val="85000"/>
                      </a:schemeClr>
                    </a:solidFill>
                  </a:tcPr>
                </a:tc>
                <a:tc>
                  <a:txBody>
                    <a:bodyPr/>
                    <a:lstStyle/>
                    <a:p>
                      <a:pPr algn="ctr"/>
                      <a:r>
                        <a:rPr lang="en-US" sz="1000" i="0" u="none" dirty="0"/>
                        <a:t>0</a:t>
                      </a:r>
                    </a:p>
                  </a:txBody>
                  <a:tcPr anchor="ctr">
                    <a:solidFill>
                      <a:schemeClr val="bg1">
                        <a:lumMod val="85000"/>
                      </a:schemeClr>
                    </a:solidFill>
                  </a:tcPr>
                </a:tc>
                <a:tc>
                  <a:txBody>
                    <a:bodyPr/>
                    <a:lstStyle/>
                    <a:p>
                      <a:pPr algn="ctr"/>
                      <a:r>
                        <a:rPr lang="en-US" sz="1000" i="0" u="none" dirty="0"/>
                        <a:t>0</a:t>
                      </a:r>
                    </a:p>
                  </a:txBody>
                  <a:tcPr anchor="ctr">
                    <a:solidFill>
                      <a:schemeClr val="bg1">
                        <a:lumMod val="85000"/>
                      </a:schemeClr>
                    </a:solidFill>
                  </a:tcPr>
                </a:tc>
                <a:tc>
                  <a:txBody>
                    <a:bodyPr/>
                    <a:lstStyle/>
                    <a:p>
                      <a:pPr algn="ctr"/>
                      <a:r>
                        <a:rPr lang="en-US" sz="1000" i="0" u="none" dirty="0"/>
                        <a:t>0</a:t>
                      </a:r>
                    </a:p>
                  </a:txBody>
                  <a:tcPr anchor="ctr">
                    <a:solidFill>
                      <a:schemeClr val="bg1">
                        <a:lumMod val="85000"/>
                      </a:schemeClr>
                    </a:solidFill>
                  </a:tcPr>
                </a:tc>
                <a:tc>
                  <a:txBody>
                    <a:bodyPr/>
                    <a:lstStyle/>
                    <a:p>
                      <a:pPr algn="ctr"/>
                      <a:r>
                        <a:rPr lang="en-US" sz="1000" b="1" i="1" u="none" dirty="0"/>
                        <a:t>0</a:t>
                      </a:r>
                    </a:p>
                  </a:txBody>
                  <a:tcPr anchor="ctr">
                    <a:solidFill>
                      <a:schemeClr val="bg1">
                        <a:lumMod val="85000"/>
                      </a:schemeClr>
                    </a:solidFill>
                  </a:tcPr>
                </a:tc>
                <a:tc>
                  <a:txBody>
                    <a:bodyPr/>
                    <a:lstStyle/>
                    <a:p>
                      <a:pPr algn="r"/>
                      <a:r>
                        <a:rPr lang="en-US" sz="10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000" b="0" i="1" dirty="0"/>
                        <a:t>Rubbed/Abraded</a:t>
                      </a:r>
                    </a:p>
                  </a:txBody>
                  <a:tcPr anchor="ctr">
                    <a:solidFill>
                      <a:schemeClr val="bg1">
                        <a:lumMod val="95000"/>
                      </a:schemeClr>
                    </a:solidFill>
                  </a:tcPr>
                </a:tc>
                <a:tc>
                  <a:txBody>
                    <a:bodyPr/>
                    <a:lstStyle/>
                    <a:p>
                      <a:pPr algn="ctr"/>
                      <a:r>
                        <a:rPr lang="en-US" sz="1000" b="0" i="0" u="none" dirty="0"/>
                        <a:t>0</a:t>
                      </a:r>
                    </a:p>
                  </a:txBody>
                  <a:tcPr anchor="ctr">
                    <a:solidFill>
                      <a:schemeClr val="bg1">
                        <a:lumMod val="95000"/>
                      </a:schemeClr>
                    </a:solidFill>
                  </a:tcPr>
                </a:tc>
                <a:tc>
                  <a:txBody>
                    <a:bodyPr/>
                    <a:lstStyle/>
                    <a:p>
                      <a:pPr algn="ctr"/>
                      <a:r>
                        <a:rPr lang="en-US" sz="1000" b="0" i="0" u="none" dirty="0"/>
                        <a:t>0</a:t>
                      </a:r>
                    </a:p>
                  </a:txBody>
                  <a:tcPr anchor="ctr">
                    <a:solidFill>
                      <a:schemeClr val="bg1">
                        <a:lumMod val="95000"/>
                      </a:schemeClr>
                    </a:solidFill>
                  </a:tcPr>
                </a:tc>
                <a:tc>
                  <a:txBody>
                    <a:bodyPr/>
                    <a:lstStyle/>
                    <a:p>
                      <a:pPr algn="ctr"/>
                      <a:r>
                        <a:rPr lang="en-US" sz="1000" b="0" i="0" u="none" dirty="0"/>
                        <a:t>0</a:t>
                      </a:r>
                    </a:p>
                  </a:txBody>
                  <a:tcPr anchor="ctr">
                    <a:solidFill>
                      <a:schemeClr val="bg1">
                        <a:lumMod val="95000"/>
                      </a:schemeClr>
                    </a:solidFill>
                  </a:tcPr>
                </a:tc>
                <a:tc>
                  <a:txBody>
                    <a:bodyPr/>
                    <a:lstStyle/>
                    <a:p>
                      <a:pPr algn="ctr"/>
                      <a:r>
                        <a:rPr lang="en-US" sz="1000" b="0" i="0" u="none" dirty="0"/>
                        <a:t>0</a:t>
                      </a:r>
                    </a:p>
                  </a:txBody>
                  <a:tcPr anchor="ctr">
                    <a:solidFill>
                      <a:schemeClr val="bg1">
                        <a:lumMod val="95000"/>
                      </a:schemeClr>
                    </a:solidFill>
                  </a:tcPr>
                </a:tc>
                <a:tc>
                  <a:txBody>
                    <a:bodyPr/>
                    <a:lstStyle/>
                    <a:p>
                      <a:pPr algn="ctr"/>
                      <a:r>
                        <a:rPr lang="en-US" sz="1000" b="1" i="1" u="none" dirty="0"/>
                        <a:t>0</a:t>
                      </a:r>
                    </a:p>
                  </a:txBody>
                  <a:tcPr anchor="ctr">
                    <a:solidFill>
                      <a:schemeClr val="bg1">
                        <a:lumMod val="95000"/>
                      </a:schemeClr>
                    </a:solidFill>
                  </a:tcPr>
                </a:tc>
                <a:tc>
                  <a:txBody>
                    <a:bodyPr/>
                    <a:lstStyle/>
                    <a:p>
                      <a:pPr algn="r"/>
                      <a:r>
                        <a:rPr lang="en-US" sz="1000" b="0" i="1" u="none" dirty="0"/>
                        <a:t>Other</a:t>
                      </a:r>
                    </a:p>
                  </a:txBody>
                  <a:tcPr anchor="ctr">
                    <a:solidFill>
                      <a:schemeClr val="bg1">
                        <a:lumMod val="95000"/>
                      </a:schemeClr>
                    </a:solidFill>
                  </a:tcPr>
                </a:tc>
                <a:tc>
                  <a:txBody>
                    <a:bodyPr/>
                    <a:lstStyle/>
                    <a:p>
                      <a:pPr algn="ctr"/>
                      <a:r>
                        <a:rPr lang="en-US" sz="1000" b="0" i="0" u="none" dirty="0"/>
                        <a:t>5</a:t>
                      </a:r>
                    </a:p>
                  </a:txBody>
                  <a:tcPr anchor="ctr">
                    <a:solidFill>
                      <a:schemeClr val="bg1">
                        <a:lumMod val="95000"/>
                      </a:schemeClr>
                    </a:solidFill>
                  </a:tcPr>
                </a:tc>
                <a:tc>
                  <a:txBody>
                    <a:bodyPr/>
                    <a:lstStyle/>
                    <a:p>
                      <a:pPr algn="ctr"/>
                      <a:r>
                        <a:rPr lang="en-US" sz="1000" b="0" i="0" u="none" dirty="0"/>
                        <a:t>2</a:t>
                      </a:r>
                    </a:p>
                  </a:txBody>
                  <a:tcPr anchor="ctr">
                    <a:solidFill>
                      <a:schemeClr val="bg1">
                        <a:lumMod val="95000"/>
                      </a:schemeClr>
                    </a:solidFill>
                  </a:tcPr>
                </a:tc>
                <a:tc>
                  <a:txBody>
                    <a:bodyPr/>
                    <a:lstStyle/>
                    <a:p>
                      <a:pPr algn="ctr"/>
                      <a:r>
                        <a:rPr lang="en-US" sz="1000" b="0" i="0" u="none" dirty="0"/>
                        <a:t>3</a:t>
                      </a:r>
                    </a:p>
                  </a:txBody>
                  <a:tcPr anchor="ctr">
                    <a:solidFill>
                      <a:schemeClr val="bg1">
                        <a:lumMod val="95000"/>
                      </a:schemeClr>
                    </a:solidFill>
                  </a:tcPr>
                </a:tc>
                <a:tc>
                  <a:txBody>
                    <a:bodyPr/>
                    <a:lstStyle/>
                    <a:p>
                      <a:pPr algn="ctr"/>
                      <a:r>
                        <a:rPr lang="en-US" sz="1000" b="0" i="0" u="none" dirty="0"/>
                        <a:t>2</a:t>
                      </a:r>
                    </a:p>
                  </a:txBody>
                  <a:tcPr anchor="ctr">
                    <a:solidFill>
                      <a:schemeClr val="bg1">
                        <a:lumMod val="95000"/>
                      </a:schemeClr>
                    </a:solidFill>
                  </a:tcPr>
                </a:tc>
                <a:tc>
                  <a:txBody>
                    <a:bodyPr/>
                    <a:lstStyle/>
                    <a:p>
                      <a:pPr algn="ctr"/>
                      <a:r>
                        <a:rPr lang="en-US" sz="1000" b="1" i="1" u="none" dirty="0"/>
                        <a:t>12</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000" b="0" i="1" dirty="0"/>
                        <a:t>COVID-19</a:t>
                      </a:r>
                    </a:p>
                  </a:txBody>
                  <a:tcPr anchor="ctr">
                    <a:solidFill>
                      <a:schemeClr val="bg1">
                        <a:lumMod val="85000"/>
                      </a:schemeClr>
                    </a:solidFill>
                  </a:tcPr>
                </a:tc>
                <a:tc>
                  <a:txBody>
                    <a:bodyPr/>
                    <a:lstStyle/>
                    <a:p>
                      <a:pPr algn="ctr"/>
                      <a:r>
                        <a:rPr lang="en-US" sz="1000" b="0" i="0" u="none" dirty="0"/>
                        <a:t>0</a:t>
                      </a:r>
                    </a:p>
                  </a:txBody>
                  <a:tcPr anchor="ctr">
                    <a:solidFill>
                      <a:schemeClr val="bg1">
                        <a:lumMod val="85000"/>
                      </a:schemeClr>
                    </a:solidFill>
                  </a:tcPr>
                </a:tc>
                <a:tc>
                  <a:txBody>
                    <a:bodyPr/>
                    <a:lstStyle/>
                    <a:p>
                      <a:pPr algn="ctr"/>
                      <a:r>
                        <a:rPr lang="en-US" sz="1000" b="0" i="0" u="none" dirty="0"/>
                        <a:t>0</a:t>
                      </a:r>
                    </a:p>
                  </a:txBody>
                  <a:tcPr anchor="ctr">
                    <a:solidFill>
                      <a:schemeClr val="bg1">
                        <a:lumMod val="85000"/>
                      </a:schemeClr>
                    </a:solidFill>
                  </a:tcPr>
                </a:tc>
                <a:tc>
                  <a:txBody>
                    <a:bodyPr/>
                    <a:lstStyle/>
                    <a:p>
                      <a:pPr algn="ctr"/>
                      <a:r>
                        <a:rPr lang="en-US" sz="1000" b="0" i="0" u="none" dirty="0"/>
                        <a:t>0</a:t>
                      </a:r>
                    </a:p>
                  </a:txBody>
                  <a:tcPr anchor="ctr">
                    <a:solidFill>
                      <a:schemeClr val="bg1">
                        <a:lumMod val="85000"/>
                      </a:schemeClr>
                    </a:solidFill>
                  </a:tcPr>
                </a:tc>
                <a:tc>
                  <a:txBody>
                    <a:bodyPr/>
                    <a:lstStyle/>
                    <a:p>
                      <a:pPr algn="ctr"/>
                      <a:r>
                        <a:rPr lang="en-US" sz="1000" b="0" i="0" u="none" dirty="0"/>
                        <a:t>0</a:t>
                      </a:r>
                    </a:p>
                  </a:txBody>
                  <a:tcPr anchor="ctr">
                    <a:solidFill>
                      <a:schemeClr val="bg1">
                        <a:lumMod val="85000"/>
                      </a:schemeClr>
                    </a:solidFill>
                  </a:tcPr>
                </a:tc>
                <a:tc>
                  <a:txBody>
                    <a:bodyPr/>
                    <a:lstStyle/>
                    <a:p>
                      <a:pPr algn="ctr"/>
                      <a:r>
                        <a:rPr lang="en-US" sz="1000" b="1" i="1" u="none" dirty="0"/>
                        <a:t>0</a:t>
                      </a:r>
                    </a:p>
                  </a:txBody>
                  <a:tcPr anchor="ctr">
                    <a:solidFill>
                      <a:schemeClr val="bg1">
                        <a:lumMod val="85000"/>
                      </a:schemeClr>
                    </a:solidFill>
                  </a:tcPr>
                </a:tc>
                <a:tc>
                  <a:txBody>
                    <a:bodyPr/>
                    <a:lstStyle/>
                    <a:p>
                      <a:pPr algn="r"/>
                      <a:r>
                        <a:rPr lang="en-US" sz="1000" b="0" i="1" u="none" dirty="0"/>
                        <a:t>Criminal Activity</a:t>
                      </a:r>
                    </a:p>
                  </a:txBody>
                  <a:tcPr anchor="ctr">
                    <a:solidFill>
                      <a:schemeClr val="bg1">
                        <a:lumMod val="85000"/>
                      </a:schemeClr>
                    </a:solidFill>
                  </a:tcPr>
                </a:tc>
                <a:tc>
                  <a:txBody>
                    <a:bodyPr/>
                    <a:lstStyle/>
                    <a:p>
                      <a:pPr algn="ctr"/>
                      <a:r>
                        <a:rPr lang="en-US" sz="1000" b="0" i="0" u="none" dirty="0"/>
                        <a:t>0</a:t>
                      </a:r>
                    </a:p>
                  </a:txBody>
                  <a:tcPr anchor="ctr">
                    <a:solidFill>
                      <a:schemeClr val="bg1">
                        <a:lumMod val="85000"/>
                      </a:schemeClr>
                    </a:solidFill>
                  </a:tcPr>
                </a:tc>
                <a:tc>
                  <a:txBody>
                    <a:bodyPr/>
                    <a:lstStyle/>
                    <a:p>
                      <a:pPr algn="ctr"/>
                      <a:r>
                        <a:rPr lang="en-US" sz="1000" b="0" i="0" u="none" dirty="0"/>
                        <a:t>0</a:t>
                      </a:r>
                    </a:p>
                  </a:txBody>
                  <a:tcPr anchor="ctr">
                    <a:solidFill>
                      <a:schemeClr val="bg1">
                        <a:lumMod val="85000"/>
                      </a:schemeClr>
                    </a:solidFill>
                  </a:tcPr>
                </a:tc>
                <a:tc>
                  <a:txBody>
                    <a:bodyPr/>
                    <a:lstStyle/>
                    <a:p>
                      <a:pPr algn="ctr"/>
                      <a:r>
                        <a:rPr lang="en-US" sz="1000" b="0" i="0" u="none" dirty="0"/>
                        <a:t>2</a:t>
                      </a:r>
                    </a:p>
                  </a:txBody>
                  <a:tcPr anchor="ctr">
                    <a:solidFill>
                      <a:schemeClr val="bg1">
                        <a:lumMod val="85000"/>
                      </a:schemeClr>
                    </a:solidFill>
                  </a:tcPr>
                </a:tc>
                <a:tc>
                  <a:txBody>
                    <a:bodyPr/>
                    <a:lstStyle/>
                    <a:p>
                      <a:pPr algn="ctr"/>
                      <a:r>
                        <a:rPr lang="en-US" sz="1000" b="0" i="0" u="none" dirty="0"/>
                        <a:t>2</a:t>
                      </a:r>
                    </a:p>
                  </a:txBody>
                  <a:tcPr anchor="ctr">
                    <a:solidFill>
                      <a:schemeClr val="bg1">
                        <a:lumMod val="85000"/>
                      </a:schemeClr>
                    </a:solidFill>
                  </a:tcPr>
                </a:tc>
                <a:tc>
                  <a:txBody>
                    <a:bodyPr/>
                    <a:lstStyle/>
                    <a:p>
                      <a:pPr algn="ctr"/>
                      <a:r>
                        <a:rPr lang="en-US" sz="1000" b="1" i="1" u="none" dirty="0"/>
                        <a:t>4</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3" name="TextBox 2">
            <a:extLst>
              <a:ext uri="{FF2B5EF4-FFF2-40B4-BE49-F238E27FC236}">
                <a16:creationId xmlns:a16="http://schemas.microsoft.com/office/drawing/2014/main" id="{1E6EED2E-F919-35B0-34E6-00CCAD6BD64D}"/>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887" y="231758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607" y="1295400"/>
            <a:ext cx="926432" cy="905845"/>
          </a:xfrm>
          <a:prstGeom prst="rect">
            <a:avLst/>
          </a:prstGeom>
        </p:spPr>
      </p:pic>
      <p:sp>
        <p:nvSpPr>
          <p:cNvPr id="12" name="Content Placeholder 8"/>
          <p:cNvSpPr>
            <a:spLocks noGrp="1"/>
          </p:cNvSpPr>
          <p:nvPr>
            <p:ph idx="1"/>
          </p:nvPr>
        </p:nvSpPr>
        <p:spPr>
          <a:xfrm>
            <a:off x="533399" y="1295400"/>
            <a:ext cx="7994639" cy="4419600"/>
          </a:xfrm>
        </p:spPr>
        <p:txBody>
          <a:bodyPr/>
          <a:lstStyle/>
          <a:p>
            <a:r>
              <a:rPr lang="en-US" b="1" dirty="0"/>
              <a:t>Alliances</a:t>
            </a:r>
          </a:p>
          <a:p>
            <a:pPr lvl="1">
              <a:spcBef>
                <a:spcPts val="600"/>
              </a:spcBef>
            </a:pPr>
            <a:r>
              <a:rPr lang="en-US" sz="2200" i="1" dirty="0"/>
              <a:t>Carolinas AGC</a:t>
            </a:r>
          </a:p>
          <a:p>
            <a:pPr lvl="1">
              <a:spcBef>
                <a:spcPts val="600"/>
              </a:spcBef>
            </a:pPr>
            <a:r>
              <a:rPr lang="en-US" sz="2200" i="1" dirty="0"/>
              <a:t>Lamar Advertising Company</a:t>
            </a:r>
          </a:p>
          <a:p>
            <a:pPr lvl="1">
              <a:spcBef>
                <a:spcPts val="600"/>
              </a:spcBef>
            </a:pPr>
            <a:r>
              <a:rPr lang="en-US" sz="2200" i="1" dirty="0"/>
              <a:t>Mexican Consulate</a:t>
            </a:r>
          </a:p>
          <a:p>
            <a:pPr lvl="1">
              <a:spcBef>
                <a:spcPts val="600"/>
              </a:spcBef>
            </a:pPr>
            <a:r>
              <a:rPr lang="en-US" sz="2200" i="1" dirty="0"/>
              <a:t>N.C. State – Industry Expansion Solutions</a:t>
            </a:r>
          </a:p>
          <a:p>
            <a:pPr lvl="1">
              <a:spcBef>
                <a:spcPts val="600"/>
              </a:spcBef>
            </a:pPr>
            <a:r>
              <a:rPr lang="en-US" sz="2200" i="1" dirty="0"/>
              <a:t>Safety and Health Council of NC</a:t>
            </a:r>
          </a:p>
          <a:p>
            <a:pPr lvl="1">
              <a:spcBef>
                <a:spcPts val="600"/>
              </a:spcBef>
            </a:pPr>
            <a:r>
              <a:rPr lang="en-US" sz="2200" i="1" dirty="0"/>
              <a:t>NUCA of the Carolinas</a:t>
            </a:r>
          </a:p>
          <a:p>
            <a:pPr lvl="1">
              <a:spcBef>
                <a:spcPts val="600"/>
              </a:spcBef>
            </a:pPr>
            <a:r>
              <a:rPr lang="en-US" sz="2200" i="1" dirty="0"/>
              <a:t>NCALGESO</a:t>
            </a:r>
          </a:p>
          <a:p>
            <a:pPr lvl="1">
              <a:spcBef>
                <a:spcPts val="600"/>
              </a:spcBef>
            </a:pPr>
            <a:r>
              <a:rPr lang="en-US" sz="2200" i="1" dirty="0"/>
              <a:t>Tree Care Industry Association</a:t>
            </a:r>
          </a:p>
          <a:p>
            <a:pPr lvl="1">
              <a:spcBef>
                <a:spcPts val="600"/>
              </a:spcBef>
            </a:pPr>
            <a:r>
              <a:rPr lang="en-US" sz="2200" i="1" dirty="0"/>
              <a:t>Plumbing-Heating-Cooling Contractor’s Association</a:t>
            </a:r>
          </a:p>
          <a:p>
            <a:pPr lvl="1">
              <a:spcBef>
                <a:spcPts val="600"/>
              </a:spcBef>
            </a:pPr>
            <a:r>
              <a:rPr lang="en-US" sz="2200" i="1" dirty="0"/>
              <a:t>N.C. Masonry Contractors Association </a:t>
            </a:r>
            <a:r>
              <a:rPr lang="en-US" sz="1600" i="1" dirty="0"/>
              <a:t>(New! 11/16/2023)</a:t>
            </a:r>
            <a:endParaRPr lang="en-US" sz="1600"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5" name="TextBox 4">
            <a:extLst>
              <a:ext uri="{FF2B5EF4-FFF2-40B4-BE49-F238E27FC236}">
                <a16:creationId xmlns:a16="http://schemas.microsoft.com/office/drawing/2014/main" id="{A32DE6F2-2323-9474-AFE1-82F1D723757B}"/>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Holder – Edison Foard – Leeper, A Joint Venture</a:t>
            </a:r>
          </a:p>
          <a:p>
            <a:pPr lvl="1"/>
            <a:endParaRPr lang="en-US" sz="1000" i="1" dirty="0"/>
          </a:p>
          <a:p>
            <a:pPr lvl="2"/>
            <a:r>
              <a:rPr lang="en-US" dirty="0"/>
              <a:t>Charlotte - Charlotte Douglas International Airport – Terminal Lobby Expansion – Phase 5 </a:t>
            </a:r>
            <a:r>
              <a:rPr lang="en-US" sz="1600" dirty="0"/>
              <a:t>(</a:t>
            </a:r>
            <a:r>
              <a:rPr lang="en-US" sz="1600" i="1" dirty="0"/>
              <a:t>New! </a:t>
            </a:r>
            <a:r>
              <a:rPr lang="en-US" sz="1600" dirty="0"/>
              <a:t>2023 – 2024)</a:t>
            </a:r>
          </a:p>
          <a:p>
            <a:pPr lvl="2"/>
            <a:endParaRPr lang="en-US" sz="1600"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2"/>
            <a:endParaRPr lang="en-US" sz="1600" dirty="0"/>
          </a:p>
          <a:p>
            <a:pPr lvl="1"/>
            <a:r>
              <a:rPr lang="en-US" i="1" dirty="0"/>
              <a:t>Whiting – Turner Contracting Company </a:t>
            </a:r>
            <a:r>
              <a:rPr lang="en-US" sz="1600" i="1" dirty="0"/>
              <a:t>(New! 11/6/2023)</a:t>
            </a:r>
          </a:p>
          <a:p>
            <a:pPr lvl="1"/>
            <a:endParaRPr lang="en-US" sz="1000" b="1" i="1" dirty="0"/>
          </a:p>
          <a:p>
            <a:pPr lvl="2"/>
            <a:r>
              <a:rPr lang="en-US" dirty="0"/>
              <a:t>Siler City – Wolfspeed Semi-conductor/Silicon Carbide Plant </a:t>
            </a:r>
            <a:r>
              <a:rPr lang="en-US" sz="1600" dirty="0"/>
              <a:t>(2023 – 2025)</a:t>
            </a:r>
          </a:p>
          <a:p>
            <a:pPr lvl="2"/>
            <a:endParaRPr lang="en-US" dirty="0"/>
          </a:p>
          <a:p>
            <a:endParaRPr lang="en-US" dirty="0"/>
          </a:p>
        </p:txBody>
      </p:sp>
      <p:sp>
        <p:nvSpPr>
          <p:cNvPr id="3" name="TextBox 2">
            <a:extLst>
              <a:ext uri="{FF2B5EF4-FFF2-40B4-BE49-F238E27FC236}">
                <a16:creationId xmlns:a16="http://schemas.microsoft.com/office/drawing/2014/main" id="{D80EEE8E-C55E-E9AC-8287-7288F3A63512}"/>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461665"/>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1108721480"/>
              </p:ext>
            </p:extLst>
          </p:nvPr>
        </p:nvGraphicFramePr>
        <p:xfrm>
          <a:off x="1447800" y="1188720"/>
          <a:ext cx="5257800" cy="868680"/>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3400177420"/>
              </p:ext>
            </p:extLst>
          </p:nvPr>
        </p:nvGraphicFramePr>
        <p:xfrm>
          <a:off x="533396" y="4648200"/>
          <a:ext cx="8000988" cy="819235"/>
        </p:xfrm>
        <a:graphic>
          <a:graphicData uri="http://schemas.openxmlformats.org/drawingml/2006/table">
            <a:tbl>
              <a:tblPr firstRow="1" bandRow="1">
                <a:tableStyleId>{00A15C55-8517-42AA-B614-E9B94910E393}</a:tableStyleId>
              </a:tblPr>
              <a:tblGrid>
                <a:gridCol w="2991682">
                  <a:extLst>
                    <a:ext uri="{9D8B030D-6E8A-4147-A177-3AD203B41FA5}">
                      <a16:colId xmlns:a16="http://schemas.microsoft.com/office/drawing/2014/main" val="20000"/>
                    </a:ext>
                  </a:extLst>
                </a:gridCol>
                <a:gridCol w="695739">
                  <a:extLst>
                    <a:ext uri="{9D8B030D-6E8A-4147-A177-3AD203B41FA5}">
                      <a16:colId xmlns:a16="http://schemas.microsoft.com/office/drawing/2014/main" val="20003"/>
                    </a:ext>
                  </a:extLst>
                </a:gridCol>
                <a:gridCol w="765313">
                  <a:extLst>
                    <a:ext uri="{9D8B030D-6E8A-4147-A177-3AD203B41FA5}">
                      <a16:colId xmlns:a16="http://schemas.microsoft.com/office/drawing/2014/main" val="1977368839"/>
                    </a:ext>
                  </a:extLst>
                </a:gridCol>
                <a:gridCol w="695739">
                  <a:extLst>
                    <a:ext uri="{9D8B030D-6E8A-4147-A177-3AD203B41FA5}">
                      <a16:colId xmlns:a16="http://schemas.microsoft.com/office/drawing/2014/main" val="1887465626"/>
                    </a:ext>
                  </a:extLst>
                </a:gridCol>
                <a:gridCol w="695739">
                  <a:extLst>
                    <a:ext uri="{9D8B030D-6E8A-4147-A177-3AD203B41FA5}">
                      <a16:colId xmlns:a16="http://schemas.microsoft.com/office/drawing/2014/main" val="1418284325"/>
                    </a:ext>
                  </a:extLst>
                </a:gridCol>
                <a:gridCol w="1166192">
                  <a:extLst>
                    <a:ext uri="{9D8B030D-6E8A-4147-A177-3AD203B41FA5}">
                      <a16:colId xmlns:a16="http://schemas.microsoft.com/office/drawing/2014/main" val="20004"/>
                    </a:ext>
                  </a:extLst>
                </a:gridCol>
                <a:gridCol w="990584">
                  <a:extLst>
                    <a:ext uri="{9D8B030D-6E8A-4147-A177-3AD203B41FA5}">
                      <a16:colId xmlns:a16="http://schemas.microsoft.com/office/drawing/2014/main" val="2096285780"/>
                    </a:ext>
                  </a:extLst>
                </a:gridCol>
              </a:tblGrid>
              <a:tr h="392515">
                <a:tc>
                  <a:txBody>
                    <a:bodyPr/>
                    <a:lstStyle/>
                    <a:p>
                      <a:pPr algn="ctr"/>
                      <a:r>
                        <a:rPr lang="en-US" sz="11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4</a:t>
                      </a:r>
                      <a:r>
                        <a:rPr lang="en-US" sz="1100" b="1" baseline="30000" dirty="0">
                          <a:solidFill>
                            <a:schemeClr val="tx1"/>
                          </a:solidFill>
                        </a:rPr>
                        <a:t>th</a:t>
                      </a:r>
                      <a:r>
                        <a:rPr lang="en-US" sz="1100" b="1" dirty="0">
                          <a:solidFill>
                            <a:schemeClr val="tx1"/>
                          </a:solidFill>
                        </a:rPr>
                        <a:t> Qtr.</a:t>
                      </a:r>
                    </a:p>
                  </a:txBody>
                  <a:tcPr anchor="ctr">
                    <a:solidFill>
                      <a:schemeClr val="bg1">
                        <a:lumMod val="85000"/>
                      </a:schemeClr>
                    </a:solidFill>
                  </a:tcPr>
                </a:tc>
                <a:tc>
                  <a:txBody>
                    <a:bodyPr/>
                    <a:lstStyle/>
                    <a:p>
                      <a:pPr algn="ctr"/>
                      <a:r>
                        <a:rPr lang="en-US" sz="1100" b="1" i="0" dirty="0">
                          <a:solidFill>
                            <a:schemeClr val="tx1"/>
                          </a:solidFill>
                        </a:rPr>
                        <a:t>FFY 2023 Total</a:t>
                      </a:r>
                    </a:p>
                  </a:txBody>
                  <a:tcPr anchor="ctr">
                    <a:solidFill>
                      <a:schemeClr val="bg1">
                        <a:lumMod val="85000"/>
                      </a:schemeClr>
                    </a:solidFill>
                  </a:tcPr>
                </a:tc>
                <a:tc>
                  <a:txBody>
                    <a:bodyPr/>
                    <a:lstStyle/>
                    <a:p>
                      <a:pPr algn="ctr"/>
                      <a:r>
                        <a:rPr lang="en-US" sz="1100" b="1" i="0" dirty="0">
                          <a:solidFill>
                            <a:schemeClr val="tx1"/>
                          </a:solidFill>
                        </a:rPr>
                        <a:t>FFY 2022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100" b="0" i="1" dirty="0"/>
                        <a:t>Complaints Not in OSH Jurisdiction*</a:t>
                      </a:r>
                    </a:p>
                  </a:txBody>
                  <a:tcPr anchor="ctr">
                    <a:solidFill>
                      <a:schemeClr val="bg1">
                        <a:lumMod val="95000"/>
                      </a:schemeClr>
                    </a:solidFill>
                  </a:tcPr>
                </a:tc>
                <a:tc>
                  <a:txBody>
                    <a:bodyPr/>
                    <a:lstStyle/>
                    <a:p>
                      <a:pPr algn="ctr"/>
                      <a:r>
                        <a:rPr lang="en-US" sz="1100" b="0" i="0" dirty="0"/>
                        <a:t>860</a:t>
                      </a:r>
                    </a:p>
                  </a:txBody>
                  <a:tcPr anchor="ctr">
                    <a:solidFill>
                      <a:schemeClr val="bg1">
                        <a:lumMod val="95000"/>
                      </a:schemeClr>
                    </a:solidFill>
                  </a:tcPr>
                </a:tc>
                <a:tc>
                  <a:txBody>
                    <a:bodyPr/>
                    <a:lstStyle/>
                    <a:p>
                      <a:pPr algn="ctr"/>
                      <a:r>
                        <a:rPr lang="en-US" sz="1100" b="0" i="0" dirty="0"/>
                        <a:t>1,178</a:t>
                      </a:r>
                    </a:p>
                  </a:txBody>
                  <a:tcPr anchor="ctr">
                    <a:solidFill>
                      <a:schemeClr val="bg1">
                        <a:lumMod val="95000"/>
                      </a:schemeClr>
                    </a:solidFill>
                  </a:tcPr>
                </a:tc>
                <a:tc>
                  <a:txBody>
                    <a:bodyPr/>
                    <a:lstStyle/>
                    <a:p>
                      <a:pPr algn="ctr"/>
                      <a:r>
                        <a:rPr lang="en-US" sz="1100" b="0" i="0" dirty="0"/>
                        <a:t>949</a:t>
                      </a:r>
                    </a:p>
                  </a:txBody>
                  <a:tcPr anchor="ctr">
                    <a:solidFill>
                      <a:schemeClr val="bg1">
                        <a:lumMod val="95000"/>
                      </a:schemeClr>
                    </a:solidFill>
                  </a:tcPr>
                </a:tc>
                <a:tc>
                  <a:txBody>
                    <a:bodyPr/>
                    <a:lstStyle/>
                    <a:p>
                      <a:pPr algn="ctr"/>
                      <a:r>
                        <a:rPr lang="en-US" sz="1100" b="0" i="0" dirty="0"/>
                        <a:t>947</a:t>
                      </a:r>
                    </a:p>
                  </a:txBody>
                  <a:tcPr anchor="ctr">
                    <a:solidFill>
                      <a:schemeClr val="bg1">
                        <a:lumMod val="95000"/>
                      </a:schemeClr>
                    </a:solidFill>
                  </a:tcPr>
                </a:tc>
                <a:tc>
                  <a:txBody>
                    <a:bodyPr/>
                    <a:lstStyle/>
                    <a:p>
                      <a:pPr algn="ctr"/>
                      <a:r>
                        <a:rPr lang="en-US" sz="1100" b="1" i="1" dirty="0"/>
                        <a:t>3,934</a:t>
                      </a:r>
                    </a:p>
                  </a:txBody>
                  <a:tcPr anchor="ctr">
                    <a:solidFill>
                      <a:schemeClr val="bg1">
                        <a:lumMod val="95000"/>
                      </a:schemeClr>
                    </a:solidFill>
                  </a:tcPr>
                </a:tc>
                <a:tc>
                  <a:txBody>
                    <a:bodyPr/>
                    <a:lstStyle/>
                    <a:p>
                      <a:pPr algn="ctr"/>
                      <a:r>
                        <a:rPr lang="en-US" sz="1100" b="0" i="1" dirty="0"/>
                        <a:t>4,122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3310965110"/>
              </p:ext>
            </p:extLst>
          </p:nvPr>
        </p:nvGraphicFramePr>
        <p:xfrm>
          <a:off x="533396" y="1904999"/>
          <a:ext cx="8000992" cy="2133601"/>
        </p:xfrm>
        <a:graphic>
          <a:graphicData uri="http://schemas.openxmlformats.org/drawingml/2006/table">
            <a:tbl>
              <a:tblPr firstRow="1" bandRow="1">
                <a:tableStyleId>{00A15C55-8517-42AA-B614-E9B94910E393}</a:tableStyleId>
              </a:tblPr>
              <a:tblGrid>
                <a:gridCol w="838204">
                  <a:extLst>
                    <a:ext uri="{9D8B030D-6E8A-4147-A177-3AD203B41FA5}">
                      <a16:colId xmlns:a16="http://schemas.microsoft.com/office/drawing/2014/main" val="20000"/>
                    </a:ext>
                  </a:extLst>
                </a:gridCol>
                <a:gridCol w="422017">
                  <a:extLst>
                    <a:ext uri="{9D8B030D-6E8A-4147-A177-3AD203B41FA5}">
                      <a16:colId xmlns:a16="http://schemas.microsoft.com/office/drawing/2014/main" val="20001"/>
                    </a:ext>
                  </a:extLst>
                </a:gridCol>
                <a:gridCol w="442466">
                  <a:extLst>
                    <a:ext uri="{9D8B030D-6E8A-4147-A177-3AD203B41FA5}">
                      <a16:colId xmlns:a16="http://schemas.microsoft.com/office/drawing/2014/main" val="2747465868"/>
                    </a:ext>
                  </a:extLst>
                </a:gridCol>
                <a:gridCol w="439688">
                  <a:extLst>
                    <a:ext uri="{9D8B030D-6E8A-4147-A177-3AD203B41FA5}">
                      <a16:colId xmlns:a16="http://schemas.microsoft.com/office/drawing/2014/main" val="1278713953"/>
                    </a:ext>
                  </a:extLst>
                </a:gridCol>
                <a:gridCol w="439688">
                  <a:extLst>
                    <a:ext uri="{9D8B030D-6E8A-4147-A177-3AD203B41FA5}">
                      <a16:colId xmlns:a16="http://schemas.microsoft.com/office/drawing/2014/main" val="638385693"/>
                    </a:ext>
                  </a:extLst>
                </a:gridCol>
                <a:gridCol w="504087">
                  <a:extLst>
                    <a:ext uri="{9D8B030D-6E8A-4147-A177-3AD203B41FA5}">
                      <a16:colId xmlns:a16="http://schemas.microsoft.com/office/drawing/2014/main" val="20002"/>
                    </a:ext>
                  </a:extLst>
                </a:gridCol>
                <a:gridCol w="504087">
                  <a:extLst>
                    <a:ext uri="{9D8B030D-6E8A-4147-A177-3AD203B41FA5}">
                      <a16:colId xmlns:a16="http://schemas.microsoft.com/office/drawing/2014/main" val="847108398"/>
                    </a:ext>
                  </a:extLst>
                </a:gridCol>
                <a:gridCol w="504087">
                  <a:extLst>
                    <a:ext uri="{9D8B030D-6E8A-4147-A177-3AD203B41FA5}">
                      <a16:colId xmlns:a16="http://schemas.microsoft.com/office/drawing/2014/main" val="2299648703"/>
                    </a:ext>
                  </a:extLst>
                </a:gridCol>
                <a:gridCol w="504087">
                  <a:extLst>
                    <a:ext uri="{9D8B030D-6E8A-4147-A177-3AD203B41FA5}">
                      <a16:colId xmlns:a16="http://schemas.microsoft.com/office/drawing/2014/main" val="3646539242"/>
                    </a:ext>
                  </a:extLst>
                </a:gridCol>
                <a:gridCol w="504087">
                  <a:extLst>
                    <a:ext uri="{9D8B030D-6E8A-4147-A177-3AD203B41FA5}">
                      <a16:colId xmlns:a16="http://schemas.microsoft.com/office/drawing/2014/main" val="20003"/>
                    </a:ext>
                  </a:extLst>
                </a:gridCol>
                <a:gridCol w="504087">
                  <a:extLst>
                    <a:ext uri="{9D8B030D-6E8A-4147-A177-3AD203B41FA5}">
                      <a16:colId xmlns:a16="http://schemas.microsoft.com/office/drawing/2014/main" val="3202423627"/>
                    </a:ext>
                  </a:extLst>
                </a:gridCol>
                <a:gridCol w="441077">
                  <a:extLst>
                    <a:ext uri="{9D8B030D-6E8A-4147-A177-3AD203B41FA5}">
                      <a16:colId xmlns:a16="http://schemas.microsoft.com/office/drawing/2014/main" val="3899713351"/>
                    </a:ext>
                  </a:extLst>
                </a:gridCol>
                <a:gridCol w="441077">
                  <a:extLst>
                    <a:ext uri="{9D8B030D-6E8A-4147-A177-3AD203B41FA5}">
                      <a16:colId xmlns:a16="http://schemas.microsoft.com/office/drawing/2014/main" val="2133449189"/>
                    </a:ext>
                  </a:extLst>
                </a:gridCol>
                <a:gridCol w="819142">
                  <a:extLst>
                    <a:ext uri="{9D8B030D-6E8A-4147-A177-3AD203B41FA5}">
                      <a16:colId xmlns:a16="http://schemas.microsoft.com/office/drawing/2014/main" val="20004"/>
                    </a:ext>
                  </a:extLst>
                </a:gridCol>
                <a:gridCol w="693111">
                  <a:extLst>
                    <a:ext uri="{9D8B030D-6E8A-4147-A177-3AD203B41FA5}">
                      <a16:colId xmlns:a16="http://schemas.microsoft.com/office/drawing/2014/main" val="2129303459"/>
                    </a:ext>
                  </a:extLst>
                </a:gridCol>
              </a:tblGrid>
              <a:tr h="588773">
                <a:tc>
                  <a:txBody>
                    <a:bodyPr/>
                    <a:lstStyle/>
                    <a:p>
                      <a:pPr algn="r"/>
                      <a:r>
                        <a:rPr lang="en-US" sz="900" b="1" dirty="0">
                          <a:solidFill>
                            <a:schemeClr val="tx1"/>
                          </a:solidFill>
                        </a:rPr>
                        <a:t>ACTIVITY</a:t>
                      </a:r>
                    </a:p>
                  </a:txBody>
                  <a:tcPr anchor="ctr">
                    <a:solidFill>
                      <a:schemeClr val="bg1">
                        <a:lumMod val="75000"/>
                      </a:schemeClr>
                    </a:solidFill>
                  </a:tcPr>
                </a:tc>
                <a:tc>
                  <a:txBody>
                    <a:bodyPr/>
                    <a:lstStyle/>
                    <a:p>
                      <a:pPr algn="ctr"/>
                      <a:r>
                        <a:rPr lang="en-US" sz="900" b="1" dirty="0">
                          <a:solidFill>
                            <a:schemeClr val="tx1"/>
                          </a:solidFill>
                        </a:rPr>
                        <a:t>1</a:t>
                      </a:r>
                      <a:r>
                        <a:rPr lang="en-US" sz="900" b="1" baseline="30000" dirty="0">
                          <a:solidFill>
                            <a:schemeClr val="tx1"/>
                          </a:solidFill>
                        </a:rPr>
                        <a:t>st</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2</a:t>
                      </a:r>
                      <a:r>
                        <a:rPr lang="en-US" sz="900" b="1" baseline="30000" dirty="0">
                          <a:solidFill>
                            <a:schemeClr val="tx1"/>
                          </a:solidFill>
                        </a:rPr>
                        <a:t>nd</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3</a:t>
                      </a:r>
                      <a:r>
                        <a:rPr lang="en-US" sz="900" b="1" baseline="30000" dirty="0">
                          <a:solidFill>
                            <a:schemeClr val="tx1"/>
                          </a:solidFill>
                        </a:rPr>
                        <a:t>rd</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4</a:t>
                      </a:r>
                      <a:r>
                        <a:rPr lang="en-US" sz="900" b="1" baseline="30000" dirty="0">
                          <a:solidFill>
                            <a:schemeClr val="tx1"/>
                          </a:solidFill>
                        </a:rPr>
                        <a:t>th</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1</a:t>
                      </a:r>
                      <a:r>
                        <a:rPr lang="en-US" sz="900" b="1" baseline="30000" dirty="0">
                          <a:solidFill>
                            <a:schemeClr val="tx1"/>
                          </a:solidFill>
                        </a:rPr>
                        <a:t>st</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2</a:t>
                      </a:r>
                      <a:r>
                        <a:rPr lang="en-US" sz="900" b="1" baseline="30000" dirty="0">
                          <a:solidFill>
                            <a:schemeClr val="tx1"/>
                          </a:solidFill>
                        </a:rPr>
                        <a:t>nd</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3</a:t>
                      </a:r>
                      <a:r>
                        <a:rPr lang="en-US" sz="900" b="1" baseline="30000" dirty="0">
                          <a:solidFill>
                            <a:schemeClr val="tx1"/>
                          </a:solidFill>
                        </a:rPr>
                        <a:t>rd</a:t>
                      </a:r>
                      <a:r>
                        <a:rPr lang="en-US" sz="900" b="1" dirty="0">
                          <a:solidFill>
                            <a:schemeClr val="tx1"/>
                          </a:solidFill>
                        </a:rPr>
                        <a:t> Qtr.</a:t>
                      </a:r>
                    </a:p>
                  </a:txBody>
                  <a:tcPr anchor="ctr">
                    <a:solidFill>
                      <a:schemeClr val="bg1">
                        <a:lumMod val="75000"/>
                      </a:schemeClr>
                    </a:solidFill>
                  </a:tcPr>
                </a:tc>
                <a:tc>
                  <a:txBody>
                    <a:bodyPr/>
                    <a:lstStyle/>
                    <a:p>
                      <a:pPr algn="ctr"/>
                      <a:r>
                        <a:rPr lang="en-US" sz="900" b="1" dirty="0">
                          <a:solidFill>
                            <a:schemeClr val="tx1"/>
                          </a:solidFill>
                        </a:rPr>
                        <a:t>4</a:t>
                      </a:r>
                      <a:r>
                        <a:rPr lang="en-US" sz="900" b="1" baseline="30000" dirty="0">
                          <a:solidFill>
                            <a:schemeClr val="tx1"/>
                          </a:solidFill>
                        </a:rPr>
                        <a:t>th</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1</a:t>
                      </a:r>
                      <a:r>
                        <a:rPr lang="en-US" sz="900" b="1" baseline="30000" dirty="0">
                          <a:solidFill>
                            <a:schemeClr val="tx1"/>
                          </a:solidFill>
                        </a:rPr>
                        <a:t>st</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2</a:t>
                      </a:r>
                      <a:r>
                        <a:rPr lang="en-US" sz="900" b="1" baseline="30000" dirty="0">
                          <a:solidFill>
                            <a:schemeClr val="tx1"/>
                          </a:solidFill>
                        </a:rPr>
                        <a:t>nd</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3</a:t>
                      </a:r>
                      <a:r>
                        <a:rPr lang="en-US" sz="900" b="1" baseline="30000" dirty="0">
                          <a:solidFill>
                            <a:schemeClr val="tx1"/>
                          </a:solidFill>
                        </a:rPr>
                        <a:t>rd</a:t>
                      </a:r>
                      <a:r>
                        <a:rPr lang="en-US" sz="9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4</a:t>
                      </a:r>
                      <a:r>
                        <a:rPr lang="en-US" sz="900" b="1" baseline="30000" dirty="0">
                          <a:solidFill>
                            <a:schemeClr val="tx1"/>
                          </a:solidFill>
                        </a:rPr>
                        <a:t>th</a:t>
                      </a:r>
                      <a:r>
                        <a:rPr lang="en-US" sz="900" b="1" dirty="0">
                          <a:solidFill>
                            <a:schemeClr val="tx1"/>
                          </a:solidFill>
                        </a:rPr>
                        <a:t> Qtr.</a:t>
                      </a:r>
                    </a:p>
                  </a:txBody>
                  <a:tcPr anchor="ctr">
                    <a:solidFill>
                      <a:schemeClr val="bg1">
                        <a:lumMod val="75000"/>
                      </a:schemeClr>
                    </a:solidFill>
                  </a:tcPr>
                </a:tc>
                <a:tc>
                  <a:txBody>
                    <a:bodyPr/>
                    <a:lstStyle/>
                    <a:p>
                      <a:pPr algn="ctr"/>
                      <a:r>
                        <a:rPr lang="en-US" sz="900" b="1" i="0" dirty="0">
                          <a:solidFill>
                            <a:schemeClr val="tx1"/>
                          </a:solidFill>
                        </a:rPr>
                        <a:t>FFY 2023 Total</a:t>
                      </a:r>
                    </a:p>
                  </a:txBody>
                  <a:tcPr anchor="ctr">
                    <a:solidFill>
                      <a:schemeClr val="bg1">
                        <a:lumMod val="75000"/>
                      </a:schemeClr>
                    </a:solidFill>
                  </a:tcPr>
                </a:tc>
                <a:tc>
                  <a:txBody>
                    <a:bodyPr/>
                    <a:lstStyle/>
                    <a:p>
                      <a:pPr algn="ctr"/>
                      <a:r>
                        <a:rPr lang="en-US" sz="900" b="1" i="0" dirty="0">
                          <a:solidFill>
                            <a:schemeClr val="tx1"/>
                          </a:solidFill>
                        </a:rPr>
                        <a:t>FFY 2022</a:t>
                      </a:r>
                    </a:p>
                    <a:p>
                      <a:pPr algn="ctr"/>
                      <a:r>
                        <a:rPr lang="en-US" sz="9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000" b="0" i="1" dirty="0"/>
                        <a:t>Complaints</a:t>
                      </a:r>
                    </a:p>
                  </a:txBody>
                  <a:tcPr anchor="ctr">
                    <a:solidFill>
                      <a:schemeClr val="bg1">
                        <a:lumMod val="85000"/>
                      </a:schemeClr>
                    </a:solidFill>
                  </a:tcPr>
                </a:tc>
                <a:tc>
                  <a:txBody>
                    <a:bodyPr/>
                    <a:lstStyle/>
                    <a:p>
                      <a:pPr algn="ctr"/>
                      <a:r>
                        <a:rPr lang="en-US" sz="1000" i="0" dirty="0"/>
                        <a:t>289</a:t>
                      </a:r>
                    </a:p>
                  </a:txBody>
                  <a:tcPr anchor="ctr">
                    <a:solidFill>
                      <a:schemeClr val="bg1">
                        <a:lumMod val="85000"/>
                      </a:schemeClr>
                    </a:solidFill>
                  </a:tcPr>
                </a:tc>
                <a:tc>
                  <a:txBody>
                    <a:bodyPr/>
                    <a:lstStyle/>
                    <a:p>
                      <a:pPr algn="ctr"/>
                      <a:r>
                        <a:rPr lang="en-US" sz="1000" i="0" dirty="0"/>
                        <a:t>326</a:t>
                      </a:r>
                    </a:p>
                  </a:txBody>
                  <a:tcPr anchor="ctr">
                    <a:solidFill>
                      <a:schemeClr val="bg1">
                        <a:lumMod val="85000"/>
                      </a:schemeClr>
                    </a:solidFill>
                  </a:tcPr>
                </a:tc>
                <a:tc>
                  <a:txBody>
                    <a:bodyPr/>
                    <a:lstStyle/>
                    <a:p>
                      <a:pPr algn="ctr"/>
                      <a:r>
                        <a:rPr lang="en-US" sz="1000" i="0" dirty="0"/>
                        <a:t>352</a:t>
                      </a:r>
                    </a:p>
                  </a:txBody>
                  <a:tcPr anchor="ctr">
                    <a:solidFill>
                      <a:schemeClr val="bg1">
                        <a:lumMod val="85000"/>
                      </a:schemeClr>
                    </a:solidFill>
                  </a:tcPr>
                </a:tc>
                <a:tc>
                  <a:txBody>
                    <a:bodyPr/>
                    <a:lstStyle/>
                    <a:p>
                      <a:pPr algn="ctr"/>
                      <a:r>
                        <a:rPr lang="en-US" sz="1000" i="0" dirty="0"/>
                        <a:t>509</a:t>
                      </a:r>
                    </a:p>
                  </a:txBody>
                  <a:tcPr anchor="ctr">
                    <a:solidFill>
                      <a:schemeClr val="bg1">
                        <a:lumMod val="85000"/>
                      </a:schemeClr>
                    </a:solidFill>
                  </a:tcPr>
                </a:tc>
                <a:tc>
                  <a:txBody>
                    <a:bodyPr/>
                    <a:lstStyle/>
                    <a:p>
                      <a:pPr algn="ctr"/>
                      <a:r>
                        <a:rPr lang="en-US" sz="1000" i="0" dirty="0"/>
                        <a:t>415</a:t>
                      </a:r>
                    </a:p>
                  </a:txBody>
                  <a:tcPr anchor="ctr">
                    <a:solidFill>
                      <a:schemeClr val="bg1">
                        <a:lumMod val="85000"/>
                      </a:schemeClr>
                    </a:solidFill>
                  </a:tcPr>
                </a:tc>
                <a:tc>
                  <a:txBody>
                    <a:bodyPr/>
                    <a:lstStyle/>
                    <a:p>
                      <a:pPr algn="ctr"/>
                      <a:r>
                        <a:rPr lang="en-US" sz="1000" i="0" dirty="0"/>
                        <a:t>518</a:t>
                      </a:r>
                    </a:p>
                  </a:txBody>
                  <a:tcPr anchor="ctr">
                    <a:solidFill>
                      <a:schemeClr val="bg1">
                        <a:lumMod val="85000"/>
                      </a:schemeClr>
                    </a:solidFill>
                  </a:tcPr>
                </a:tc>
                <a:tc>
                  <a:txBody>
                    <a:bodyPr/>
                    <a:lstStyle/>
                    <a:p>
                      <a:pPr algn="ctr"/>
                      <a:r>
                        <a:rPr lang="en-US" sz="1000" i="0" dirty="0"/>
                        <a:t>445</a:t>
                      </a:r>
                    </a:p>
                  </a:txBody>
                  <a:tcPr anchor="ctr">
                    <a:solidFill>
                      <a:schemeClr val="bg1">
                        <a:lumMod val="85000"/>
                      </a:schemeClr>
                    </a:solidFill>
                  </a:tcPr>
                </a:tc>
                <a:tc>
                  <a:txBody>
                    <a:bodyPr/>
                    <a:lstStyle/>
                    <a:p>
                      <a:pPr algn="ctr"/>
                      <a:r>
                        <a:rPr lang="en-US" sz="1000" i="0" dirty="0"/>
                        <a:t>662</a:t>
                      </a:r>
                    </a:p>
                  </a:txBody>
                  <a:tcPr anchor="ctr">
                    <a:solidFill>
                      <a:schemeClr val="bg1">
                        <a:lumMod val="85000"/>
                      </a:schemeClr>
                    </a:solidFill>
                  </a:tcPr>
                </a:tc>
                <a:tc>
                  <a:txBody>
                    <a:bodyPr/>
                    <a:lstStyle/>
                    <a:p>
                      <a:pPr algn="ctr"/>
                      <a:r>
                        <a:rPr lang="en-US" sz="1000" i="0" dirty="0"/>
                        <a:t>4</a:t>
                      </a:r>
                    </a:p>
                  </a:txBody>
                  <a:tcPr anchor="ctr">
                    <a:solidFill>
                      <a:schemeClr val="bg1">
                        <a:lumMod val="85000"/>
                      </a:schemeClr>
                    </a:solidFill>
                  </a:tcPr>
                </a:tc>
                <a:tc>
                  <a:txBody>
                    <a:bodyPr/>
                    <a:lstStyle/>
                    <a:p>
                      <a:pPr algn="ctr"/>
                      <a:r>
                        <a:rPr lang="en-US" sz="1000" i="0" dirty="0"/>
                        <a:t>1</a:t>
                      </a:r>
                    </a:p>
                  </a:txBody>
                  <a:tcPr anchor="ctr">
                    <a:solidFill>
                      <a:schemeClr val="bg1">
                        <a:lumMod val="85000"/>
                      </a:schemeClr>
                    </a:solidFill>
                  </a:tcPr>
                </a:tc>
                <a:tc>
                  <a:txBody>
                    <a:bodyPr/>
                    <a:lstStyle/>
                    <a:p>
                      <a:pPr algn="ctr"/>
                      <a:r>
                        <a:rPr lang="en-US" sz="1000" i="0" dirty="0"/>
                        <a:t>1</a:t>
                      </a:r>
                    </a:p>
                  </a:txBody>
                  <a:tcPr anchor="ctr">
                    <a:solidFill>
                      <a:schemeClr val="bg1">
                        <a:lumMod val="85000"/>
                      </a:schemeClr>
                    </a:solidFill>
                  </a:tcPr>
                </a:tc>
                <a:tc>
                  <a:txBody>
                    <a:bodyPr/>
                    <a:lstStyle/>
                    <a:p>
                      <a:pPr algn="ctr"/>
                      <a:r>
                        <a:rPr lang="en-US" sz="1000" i="0" dirty="0"/>
                        <a:t>6</a:t>
                      </a:r>
                    </a:p>
                  </a:txBody>
                  <a:tcPr anchor="ctr">
                    <a:solidFill>
                      <a:schemeClr val="bg1">
                        <a:lumMod val="85000"/>
                      </a:schemeClr>
                    </a:solidFill>
                  </a:tcPr>
                </a:tc>
                <a:tc>
                  <a:txBody>
                    <a:bodyPr/>
                    <a:lstStyle/>
                    <a:p>
                      <a:pPr algn="ctr"/>
                      <a:r>
                        <a:rPr lang="en-US" sz="1000" b="1" i="1" dirty="0"/>
                        <a:t>3,528</a:t>
                      </a:r>
                    </a:p>
                  </a:txBody>
                  <a:tcPr anchor="ctr">
                    <a:solidFill>
                      <a:schemeClr val="bg1">
                        <a:lumMod val="85000"/>
                      </a:schemeClr>
                    </a:solidFill>
                  </a:tcPr>
                </a:tc>
                <a:tc>
                  <a:txBody>
                    <a:bodyPr/>
                    <a:lstStyle/>
                    <a:p>
                      <a:pPr algn="ctr"/>
                      <a:r>
                        <a:rPr lang="en-US" sz="1000" b="0" i="1" dirty="0"/>
                        <a:t>3,575</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000" b="0" i="1" dirty="0"/>
                        <a:t>Referrals</a:t>
                      </a:r>
                    </a:p>
                  </a:txBody>
                  <a:tcPr anchor="ctr">
                    <a:solidFill>
                      <a:schemeClr val="bg1">
                        <a:lumMod val="95000"/>
                      </a:schemeClr>
                    </a:solidFill>
                  </a:tcPr>
                </a:tc>
                <a:tc>
                  <a:txBody>
                    <a:bodyPr/>
                    <a:lstStyle/>
                    <a:p>
                      <a:pPr algn="ctr"/>
                      <a:r>
                        <a:rPr lang="en-US" sz="1000" i="0" dirty="0"/>
                        <a:t>67</a:t>
                      </a:r>
                    </a:p>
                  </a:txBody>
                  <a:tcPr anchor="ctr">
                    <a:solidFill>
                      <a:schemeClr val="bg1">
                        <a:lumMod val="95000"/>
                      </a:schemeClr>
                    </a:solidFill>
                  </a:tcPr>
                </a:tc>
                <a:tc>
                  <a:txBody>
                    <a:bodyPr/>
                    <a:lstStyle/>
                    <a:p>
                      <a:pPr algn="ctr"/>
                      <a:r>
                        <a:rPr lang="en-US" sz="1000" i="0" dirty="0"/>
                        <a:t>63</a:t>
                      </a:r>
                    </a:p>
                  </a:txBody>
                  <a:tcPr anchor="ctr">
                    <a:solidFill>
                      <a:schemeClr val="bg1">
                        <a:lumMod val="95000"/>
                      </a:schemeClr>
                    </a:solidFill>
                  </a:tcPr>
                </a:tc>
                <a:tc>
                  <a:txBody>
                    <a:bodyPr/>
                    <a:lstStyle/>
                    <a:p>
                      <a:pPr algn="ctr"/>
                      <a:r>
                        <a:rPr lang="en-US" sz="1000" i="0" dirty="0"/>
                        <a:t>67</a:t>
                      </a:r>
                    </a:p>
                  </a:txBody>
                  <a:tcPr anchor="ctr">
                    <a:solidFill>
                      <a:schemeClr val="bg1">
                        <a:lumMod val="95000"/>
                      </a:schemeClr>
                    </a:solidFill>
                  </a:tcPr>
                </a:tc>
                <a:tc>
                  <a:txBody>
                    <a:bodyPr/>
                    <a:lstStyle/>
                    <a:p>
                      <a:pPr algn="ctr"/>
                      <a:r>
                        <a:rPr lang="en-US" sz="1000" i="0" dirty="0"/>
                        <a:t>64</a:t>
                      </a:r>
                    </a:p>
                  </a:txBody>
                  <a:tcPr anchor="ctr">
                    <a:solidFill>
                      <a:schemeClr val="bg1">
                        <a:lumMod val="95000"/>
                      </a:schemeClr>
                    </a:solidFill>
                  </a:tcPr>
                </a:tc>
                <a:tc>
                  <a:txBody>
                    <a:bodyPr/>
                    <a:lstStyle/>
                    <a:p>
                      <a:pPr algn="ctr"/>
                      <a:r>
                        <a:rPr lang="en-US" sz="1000" i="0" dirty="0"/>
                        <a:t>94</a:t>
                      </a:r>
                    </a:p>
                  </a:txBody>
                  <a:tcPr anchor="ctr">
                    <a:solidFill>
                      <a:schemeClr val="bg1">
                        <a:lumMod val="95000"/>
                      </a:schemeClr>
                    </a:solidFill>
                  </a:tcPr>
                </a:tc>
                <a:tc>
                  <a:txBody>
                    <a:bodyPr/>
                    <a:lstStyle/>
                    <a:p>
                      <a:pPr algn="ctr"/>
                      <a:r>
                        <a:rPr lang="en-US" sz="1000" i="0" dirty="0"/>
                        <a:t>100</a:t>
                      </a:r>
                    </a:p>
                  </a:txBody>
                  <a:tcPr anchor="ctr">
                    <a:solidFill>
                      <a:schemeClr val="bg1">
                        <a:lumMod val="95000"/>
                      </a:schemeClr>
                    </a:solidFill>
                  </a:tcPr>
                </a:tc>
                <a:tc>
                  <a:txBody>
                    <a:bodyPr/>
                    <a:lstStyle/>
                    <a:p>
                      <a:pPr algn="ctr"/>
                      <a:r>
                        <a:rPr lang="en-US" sz="1000" i="0" dirty="0"/>
                        <a:t>121</a:t>
                      </a:r>
                    </a:p>
                  </a:txBody>
                  <a:tcPr anchor="ctr">
                    <a:solidFill>
                      <a:schemeClr val="bg1">
                        <a:lumMod val="95000"/>
                      </a:schemeClr>
                    </a:solidFill>
                  </a:tcPr>
                </a:tc>
                <a:tc>
                  <a:txBody>
                    <a:bodyPr/>
                    <a:lstStyle/>
                    <a:p>
                      <a:pPr algn="ctr"/>
                      <a:r>
                        <a:rPr lang="en-US" sz="1000" i="0" dirty="0"/>
                        <a:t>117</a:t>
                      </a:r>
                    </a:p>
                  </a:txBody>
                  <a:tcPr anchor="ctr">
                    <a:solidFill>
                      <a:schemeClr val="bg1">
                        <a:lumMod val="95000"/>
                      </a:schemeClr>
                    </a:solidFill>
                  </a:tcPr>
                </a:tc>
                <a:tc>
                  <a:txBody>
                    <a:bodyPr/>
                    <a:lstStyle/>
                    <a:p>
                      <a:pPr algn="ctr"/>
                      <a:r>
                        <a:rPr lang="en-US" sz="1000" i="0" dirty="0"/>
                        <a:t>3</a:t>
                      </a:r>
                    </a:p>
                  </a:txBody>
                  <a:tcPr anchor="ctr">
                    <a:solidFill>
                      <a:schemeClr val="bg1">
                        <a:lumMod val="95000"/>
                      </a:schemeClr>
                    </a:solidFill>
                  </a:tcPr>
                </a:tc>
                <a:tc>
                  <a:txBody>
                    <a:bodyPr/>
                    <a:lstStyle/>
                    <a:p>
                      <a:pPr algn="ctr"/>
                      <a:r>
                        <a:rPr lang="en-US" sz="1000" i="0" dirty="0"/>
                        <a:t>1</a:t>
                      </a:r>
                    </a:p>
                  </a:txBody>
                  <a:tcPr anchor="ctr">
                    <a:solidFill>
                      <a:schemeClr val="bg1">
                        <a:lumMod val="95000"/>
                      </a:schemeClr>
                    </a:solidFill>
                  </a:tcPr>
                </a:tc>
                <a:tc>
                  <a:txBody>
                    <a:bodyPr/>
                    <a:lstStyle/>
                    <a:p>
                      <a:pPr algn="ctr"/>
                      <a:r>
                        <a:rPr lang="en-US" sz="1000" i="0" dirty="0"/>
                        <a:t>3</a:t>
                      </a:r>
                    </a:p>
                  </a:txBody>
                  <a:tcPr anchor="ctr">
                    <a:solidFill>
                      <a:schemeClr val="bg1">
                        <a:lumMod val="95000"/>
                      </a:schemeClr>
                    </a:solidFill>
                  </a:tcPr>
                </a:tc>
                <a:tc>
                  <a:txBody>
                    <a:bodyPr/>
                    <a:lstStyle/>
                    <a:p>
                      <a:pPr algn="ctr"/>
                      <a:r>
                        <a:rPr lang="en-US" sz="1000" i="0" dirty="0"/>
                        <a:t>6</a:t>
                      </a:r>
                    </a:p>
                  </a:txBody>
                  <a:tcPr anchor="ctr">
                    <a:solidFill>
                      <a:schemeClr val="bg1">
                        <a:lumMod val="95000"/>
                      </a:schemeClr>
                    </a:solidFill>
                  </a:tcPr>
                </a:tc>
                <a:tc>
                  <a:txBody>
                    <a:bodyPr/>
                    <a:lstStyle/>
                    <a:p>
                      <a:pPr algn="ctr"/>
                      <a:r>
                        <a:rPr lang="en-US" sz="1000" b="1" i="1" dirty="0"/>
                        <a:t>706</a:t>
                      </a:r>
                    </a:p>
                  </a:txBody>
                  <a:tcPr anchor="ctr">
                    <a:solidFill>
                      <a:schemeClr val="bg1">
                        <a:lumMod val="95000"/>
                      </a:schemeClr>
                    </a:solidFill>
                  </a:tcPr>
                </a:tc>
                <a:tc>
                  <a:txBody>
                    <a:bodyPr/>
                    <a:lstStyle/>
                    <a:p>
                      <a:pPr algn="ctr"/>
                      <a:r>
                        <a:rPr lang="en-US" sz="1000" b="0" i="1" dirty="0"/>
                        <a:t>777</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000" b="0" i="1" dirty="0"/>
                        <a:t>Fat/Cat</a:t>
                      </a:r>
                    </a:p>
                  </a:txBody>
                  <a:tcPr anchor="ctr">
                    <a:solidFill>
                      <a:schemeClr val="bg1">
                        <a:lumMod val="85000"/>
                      </a:schemeClr>
                    </a:solidFill>
                  </a:tcPr>
                </a:tc>
                <a:tc>
                  <a:txBody>
                    <a:bodyPr/>
                    <a:lstStyle/>
                    <a:p>
                      <a:pPr algn="ctr"/>
                      <a:r>
                        <a:rPr lang="en-US" sz="1000" i="0" dirty="0"/>
                        <a:t>36</a:t>
                      </a:r>
                    </a:p>
                  </a:txBody>
                  <a:tcPr anchor="ctr">
                    <a:solidFill>
                      <a:schemeClr val="bg1">
                        <a:lumMod val="85000"/>
                      </a:schemeClr>
                    </a:solidFill>
                  </a:tcPr>
                </a:tc>
                <a:tc>
                  <a:txBody>
                    <a:bodyPr/>
                    <a:lstStyle/>
                    <a:p>
                      <a:pPr algn="ctr"/>
                      <a:r>
                        <a:rPr lang="en-US" sz="1000" i="0" dirty="0"/>
                        <a:t>17</a:t>
                      </a:r>
                    </a:p>
                  </a:txBody>
                  <a:tcPr anchor="ctr">
                    <a:solidFill>
                      <a:schemeClr val="bg1">
                        <a:lumMod val="85000"/>
                      </a:schemeClr>
                    </a:solidFill>
                  </a:tcPr>
                </a:tc>
                <a:tc>
                  <a:txBody>
                    <a:bodyPr/>
                    <a:lstStyle/>
                    <a:p>
                      <a:pPr algn="ctr"/>
                      <a:r>
                        <a:rPr lang="en-US" sz="1000" i="0" dirty="0"/>
                        <a:t>19</a:t>
                      </a:r>
                    </a:p>
                  </a:txBody>
                  <a:tcPr anchor="ctr">
                    <a:solidFill>
                      <a:schemeClr val="bg1">
                        <a:lumMod val="85000"/>
                      </a:schemeClr>
                    </a:solidFill>
                  </a:tcPr>
                </a:tc>
                <a:tc>
                  <a:txBody>
                    <a:bodyPr/>
                    <a:lstStyle/>
                    <a:p>
                      <a:pPr algn="ctr"/>
                      <a:r>
                        <a:rPr lang="en-US" sz="1000" i="0" dirty="0"/>
                        <a:t>30</a:t>
                      </a:r>
                    </a:p>
                  </a:txBody>
                  <a:tcPr anchor="ctr">
                    <a:solidFill>
                      <a:schemeClr val="bg1">
                        <a:lumMod val="85000"/>
                      </a:schemeClr>
                    </a:solidFill>
                  </a:tcPr>
                </a:tc>
                <a:tc>
                  <a:txBody>
                    <a:bodyPr/>
                    <a:lstStyle/>
                    <a:p>
                      <a:pPr algn="ctr"/>
                      <a:r>
                        <a:rPr lang="en-US" sz="1000" i="0" dirty="0"/>
                        <a:t>27</a:t>
                      </a:r>
                    </a:p>
                  </a:txBody>
                  <a:tcPr anchor="ctr">
                    <a:solidFill>
                      <a:schemeClr val="bg1">
                        <a:lumMod val="85000"/>
                      </a:schemeClr>
                    </a:solidFill>
                  </a:tcPr>
                </a:tc>
                <a:tc>
                  <a:txBody>
                    <a:bodyPr/>
                    <a:lstStyle/>
                    <a:p>
                      <a:pPr algn="ctr"/>
                      <a:r>
                        <a:rPr lang="en-US" sz="1000" i="0" dirty="0"/>
                        <a:t>38</a:t>
                      </a:r>
                    </a:p>
                  </a:txBody>
                  <a:tcPr anchor="ctr">
                    <a:solidFill>
                      <a:schemeClr val="bg1">
                        <a:lumMod val="85000"/>
                      </a:schemeClr>
                    </a:solidFill>
                  </a:tcPr>
                </a:tc>
                <a:tc>
                  <a:txBody>
                    <a:bodyPr/>
                    <a:lstStyle/>
                    <a:p>
                      <a:pPr algn="ctr"/>
                      <a:r>
                        <a:rPr lang="en-US" sz="1000" i="0" dirty="0"/>
                        <a:t>29</a:t>
                      </a:r>
                    </a:p>
                  </a:txBody>
                  <a:tcPr anchor="ctr">
                    <a:solidFill>
                      <a:schemeClr val="bg1">
                        <a:lumMod val="85000"/>
                      </a:schemeClr>
                    </a:solidFill>
                  </a:tcPr>
                </a:tc>
                <a:tc>
                  <a:txBody>
                    <a:bodyPr/>
                    <a:lstStyle/>
                    <a:p>
                      <a:pPr algn="ctr"/>
                      <a:r>
                        <a:rPr lang="en-US" sz="1000" i="0" dirty="0"/>
                        <a:t>21</a:t>
                      </a:r>
                    </a:p>
                  </a:txBody>
                  <a:tcPr anchor="ctr">
                    <a:solidFill>
                      <a:schemeClr val="bg1">
                        <a:lumMod val="85000"/>
                      </a:schemeClr>
                    </a:solidFill>
                  </a:tcPr>
                </a:tc>
                <a:tc>
                  <a:txBody>
                    <a:bodyPr/>
                    <a:lstStyle/>
                    <a:p>
                      <a:pPr algn="ctr"/>
                      <a:r>
                        <a:rPr lang="en-US" sz="1000" i="0" dirty="0"/>
                        <a:t>4</a:t>
                      </a:r>
                    </a:p>
                  </a:txBody>
                  <a:tcPr anchor="ctr">
                    <a:solidFill>
                      <a:schemeClr val="bg1">
                        <a:lumMod val="85000"/>
                      </a:schemeClr>
                    </a:solidFill>
                  </a:tcPr>
                </a:tc>
                <a:tc>
                  <a:txBody>
                    <a:bodyPr/>
                    <a:lstStyle/>
                    <a:p>
                      <a:pPr algn="ctr"/>
                      <a:r>
                        <a:rPr lang="en-US" sz="1000" i="0" dirty="0"/>
                        <a:t>0</a:t>
                      </a:r>
                    </a:p>
                  </a:txBody>
                  <a:tcPr anchor="ctr">
                    <a:solidFill>
                      <a:schemeClr val="bg1">
                        <a:lumMod val="85000"/>
                      </a:schemeClr>
                    </a:solidFill>
                  </a:tcPr>
                </a:tc>
                <a:tc>
                  <a:txBody>
                    <a:bodyPr/>
                    <a:lstStyle/>
                    <a:p>
                      <a:pPr algn="ctr"/>
                      <a:r>
                        <a:rPr lang="en-US" sz="1000" i="0" dirty="0"/>
                        <a:t>1</a:t>
                      </a:r>
                    </a:p>
                  </a:txBody>
                  <a:tcPr anchor="ctr">
                    <a:solidFill>
                      <a:schemeClr val="bg1">
                        <a:lumMod val="85000"/>
                      </a:schemeClr>
                    </a:solidFill>
                  </a:tcPr>
                </a:tc>
                <a:tc>
                  <a:txBody>
                    <a:bodyPr/>
                    <a:lstStyle/>
                    <a:p>
                      <a:pPr algn="ctr"/>
                      <a:r>
                        <a:rPr lang="en-US" sz="1000" i="0" dirty="0"/>
                        <a:t>5</a:t>
                      </a:r>
                    </a:p>
                  </a:txBody>
                  <a:tcPr anchor="ctr">
                    <a:solidFill>
                      <a:schemeClr val="bg1">
                        <a:lumMod val="85000"/>
                      </a:schemeClr>
                    </a:solidFill>
                  </a:tcPr>
                </a:tc>
                <a:tc>
                  <a:txBody>
                    <a:bodyPr/>
                    <a:lstStyle/>
                    <a:p>
                      <a:pPr algn="ctr"/>
                      <a:r>
                        <a:rPr lang="en-US" sz="1000" b="1" i="1" dirty="0"/>
                        <a:t>228</a:t>
                      </a:r>
                    </a:p>
                  </a:txBody>
                  <a:tcPr anchor="ctr">
                    <a:solidFill>
                      <a:schemeClr val="bg1">
                        <a:lumMod val="85000"/>
                      </a:schemeClr>
                    </a:solidFill>
                  </a:tcPr>
                </a:tc>
                <a:tc>
                  <a:txBody>
                    <a:bodyPr/>
                    <a:lstStyle/>
                    <a:p>
                      <a:pPr algn="ctr"/>
                      <a:r>
                        <a:rPr lang="en-US" sz="1000" b="0" i="1" dirty="0"/>
                        <a:t>228</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000" b="1" i="1" dirty="0"/>
                        <a:t>Totals</a:t>
                      </a:r>
                    </a:p>
                  </a:txBody>
                  <a:tcPr anchor="ctr">
                    <a:solidFill>
                      <a:schemeClr val="bg1">
                        <a:lumMod val="95000"/>
                      </a:schemeClr>
                    </a:solidFill>
                  </a:tcPr>
                </a:tc>
                <a:tc>
                  <a:txBody>
                    <a:bodyPr/>
                    <a:lstStyle/>
                    <a:p>
                      <a:pPr algn="ctr"/>
                      <a:r>
                        <a:rPr lang="en-US" sz="1000" b="1" i="1" dirty="0"/>
                        <a:t>392</a:t>
                      </a:r>
                    </a:p>
                  </a:txBody>
                  <a:tcPr anchor="ctr">
                    <a:solidFill>
                      <a:schemeClr val="bg1">
                        <a:lumMod val="95000"/>
                      </a:schemeClr>
                    </a:solidFill>
                  </a:tcPr>
                </a:tc>
                <a:tc>
                  <a:txBody>
                    <a:bodyPr/>
                    <a:lstStyle/>
                    <a:p>
                      <a:pPr algn="ctr"/>
                      <a:r>
                        <a:rPr lang="en-US" sz="1000" b="1" i="1" dirty="0"/>
                        <a:t>406</a:t>
                      </a:r>
                    </a:p>
                  </a:txBody>
                  <a:tcPr anchor="ctr">
                    <a:solidFill>
                      <a:schemeClr val="bg1">
                        <a:lumMod val="95000"/>
                      </a:schemeClr>
                    </a:solidFill>
                  </a:tcPr>
                </a:tc>
                <a:tc>
                  <a:txBody>
                    <a:bodyPr/>
                    <a:lstStyle/>
                    <a:p>
                      <a:pPr algn="ctr"/>
                      <a:r>
                        <a:rPr lang="en-US" sz="1000" b="1" i="1" dirty="0"/>
                        <a:t>438</a:t>
                      </a:r>
                    </a:p>
                  </a:txBody>
                  <a:tcPr anchor="ctr">
                    <a:solidFill>
                      <a:schemeClr val="bg1">
                        <a:lumMod val="95000"/>
                      </a:schemeClr>
                    </a:solidFill>
                  </a:tcPr>
                </a:tc>
                <a:tc>
                  <a:txBody>
                    <a:bodyPr/>
                    <a:lstStyle/>
                    <a:p>
                      <a:pPr algn="ctr"/>
                      <a:r>
                        <a:rPr lang="en-US" sz="1000" b="1" i="1" dirty="0"/>
                        <a:t>601</a:t>
                      </a:r>
                    </a:p>
                  </a:txBody>
                  <a:tcPr anchor="ctr">
                    <a:solidFill>
                      <a:schemeClr val="bg1">
                        <a:lumMod val="95000"/>
                      </a:schemeClr>
                    </a:solidFill>
                  </a:tcPr>
                </a:tc>
                <a:tc>
                  <a:txBody>
                    <a:bodyPr/>
                    <a:lstStyle/>
                    <a:p>
                      <a:pPr algn="ctr"/>
                      <a:r>
                        <a:rPr lang="en-US" sz="1000" b="1" i="1" dirty="0"/>
                        <a:t>539</a:t>
                      </a:r>
                    </a:p>
                  </a:txBody>
                  <a:tcPr anchor="ctr">
                    <a:solidFill>
                      <a:schemeClr val="bg1">
                        <a:lumMod val="95000"/>
                      </a:schemeClr>
                    </a:solidFill>
                  </a:tcPr>
                </a:tc>
                <a:tc>
                  <a:txBody>
                    <a:bodyPr/>
                    <a:lstStyle/>
                    <a:p>
                      <a:pPr algn="ctr"/>
                      <a:r>
                        <a:rPr lang="en-US" sz="1000" b="1" i="1" dirty="0"/>
                        <a:t>656</a:t>
                      </a:r>
                    </a:p>
                  </a:txBody>
                  <a:tcPr anchor="ctr">
                    <a:solidFill>
                      <a:schemeClr val="bg1">
                        <a:lumMod val="95000"/>
                      </a:schemeClr>
                    </a:solidFill>
                  </a:tcPr>
                </a:tc>
                <a:tc>
                  <a:txBody>
                    <a:bodyPr/>
                    <a:lstStyle/>
                    <a:p>
                      <a:pPr algn="ctr"/>
                      <a:r>
                        <a:rPr lang="en-US" sz="1000" b="1" i="1" dirty="0"/>
                        <a:t>595</a:t>
                      </a:r>
                    </a:p>
                  </a:txBody>
                  <a:tcPr anchor="ctr">
                    <a:solidFill>
                      <a:schemeClr val="bg1">
                        <a:lumMod val="95000"/>
                      </a:schemeClr>
                    </a:solidFill>
                  </a:tcPr>
                </a:tc>
                <a:tc>
                  <a:txBody>
                    <a:bodyPr/>
                    <a:lstStyle/>
                    <a:p>
                      <a:pPr algn="ctr"/>
                      <a:r>
                        <a:rPr lang="en-US" sz="1000" b="1" i="1" dirty="0"/>
                        <a:t>800</a:t>
                      </a:r>
                    </a:p>
                  </a:txBody>
                  <a:tcPr anchor="ctr">
                    <a:solidFill>
                      <a:schemeClr val="bg1">
                        <a:lumMod val="95000"/>
                      </a:schemeClr>
                    </a:solidFill>
                  </a:tcPr>
                </a:tc>
                <a:tc>
                  <a:txBody>
                    <a:bodyPr/>
                    <a:lstStyle/>
                    <a:p>
                      <a:pPr algn="ctr"/>
                      <a:r>
                        <a:rPr lang="en-US" sz="1000" b="1" i="1" dirty="0"/>
                        <a:t>11</a:t>
                      </a:r>
                    </a:p>
                  </a:txBody>
                  <a:tcPr anchor="ctr">
                    <a:solidFill>
                      <a:schemeClr val="bg1">
                        <a:lumMod val="95000"/>
                      </a:schemeClr>
                    </a:solidFill>
                  </a:tcPr>
                </a:tc>
                <a:tc>
                  <a:txBody>
                    <a:bodyPr/>
                    <a:lstStyle/>
                    <a:p>
                      <a:pPr algn="ctr"/>
                      <a:r>
                        <a:rPr lang="en-US" sz="1000" b="1" i="1" dirty="0"/>
                        <a:t>2</a:t>
                      </a:r>
                    </a:p>
                  </a:txBody>
                  <a:tcPr anchor="ctr">
                    <a:solidFill>
                      <a:schemeClr val="bg1">
                        <a:lumMod val="95000"/>
                      </a:schemeClr>
                    </a:solidFill>
                  </a:tcPr>
                </a:tc>
                <a:tc>
                  <a:txBody>
                    <a:bodyPr/>
                    <a:lstStyle/>
                    <a:p>
                      <a:pPr algn="ctr"/>
                      <a:r>
                        <a:rPr lang="en-US" sz="1000" b="1" i="1" dirty="0"/>
                        <a:t>5</a:t>
                      </a:r>
                    </a:p>
                  </a:txBody>
                  <a:tcPr anchor="ctr">
                    <a:solidFill>
                      <a:schemeClr val="bg1">
                        <a:lumMod val="95000"/>
                      </a:schemeClr>
                    </a:solidFill>
                  </a:tcPr>
                </a:tc>
                <a:tc>
                  <a:txBody>
                    <a:bodyPr/>
                    <a:lstStyle/>
                    <a:p>
                      <a:pPr algn="ctr"/>
                      <a:r>
                        <a:rPr lang="en-US" sz="1000" b="1" i="1" dirty="0"/>
                        <a:t>17</a:t>
                      </a:r>
                    </a:p>
                  </a:txBody>
                  <a:tcPr anchor="ctr">
                    <a:solidFill>
                      <a:schemeClr val="bg1">
                        <a:lumMod val="95000"/>
                      </a:schemeClr>
                    </a:solidFill>
                  </a:tcPr>
                </a:tc>
                <a:tc>
                  <a:txBody>
                    <a:bodyPr/>
                    <a:lstStyle/>
                    <a:p>
                      <a:pPr algn="ctr"/>
                      <a:r>
                        <a:rPr lang="en-US" sz="1000" b="1" i="1" dirty="0"/>
                        <a:t>4,462</a:t>
                      </a:r>
                    </a:p>
                  </a:txBody>
                  <a:tcPr anchor="ctr">
                    <a:solidFill>
                      <a:schemeClr val="bg1">
                        <a:lumMod val="95000"/>
                      </a:schemeClr>
                    </a:solidFill>
                  </a:tcPr>
                </a:tc>
                <a:tc>
                  <a:txBody>
                    <a:bodyPr/>
                    <a:lstStyle/>
                    <a:p>
                      <a:pPr algn="ctr"/>
                      <a:r>
                        <a:rPr lang="en-US" sz="1000" b="0" i="1" dirty="0"/>
                        <a:t>4,580*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DC5E693C-A0A4-70DE-AD25-CBAB636A7B71}"/>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59534326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2" name="Table 1">
            <a:extLst>
              <a:ext uri="{FF2B5EF4-FFF2-40B4-BE49-F238E27FC236}">
                <a16:creationId xmlns:a16="http://schemas.microsoft.com/office/drawing/2014/main" id="{A0DFFC6B-3040-E3BD-D70C-E7FB3B7237E6}"/>
              </a:ext>
            </a:extLst>
          </p:cNvPr>
          <p:cNvGraphicFramePr>
            <a:graphicFrameLocks noGrp="1"/>
          </p:cNvGraphicFramePr>
          <p:nvPr>
            <p:extLst>
              <p:ext uri="{D42A27DB-BD31-4B8C-83A1-F6EECF244321}">
                <p14:modId xmlns:p14="http://schemas.microsoft.com/office/powerpoint/2010/main" val="139310429"/>
              </p:ext>
            </p:extLst>
          </p:nvPr>
        </p:nvGraphicFramePr>
        <p:xfrm>
          <a:off x="609600" y="1117935"/>
          <a:ext cx="7924797" cy="4816638"/>
        </p:xfrm>
        <a:graphic>
          <a:graphicData uri="http://schemas.openxmlformats.org/drawingml/2006/table">
            <a:tbl>
              <a:tblPr firstRow="1" bandRow="1">
                <a:tableStyleId>{00A15C55-8517-42AA-B614-E9B94910E393}</a:tableStyleId>
              </a:tblPr>
              <a:tblGrid>
                <a:gridCol w="5105397">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20860">
                <a:tc gridSpan="3">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291691">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ASH Preoccupancy Inspection System</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95000"/>
                      </a:schemeClr>
                    </a:solidFill>
                  </a:tcPr>
                </a:tc>
                <a:extLst>
                  <a:ext uri="{0D108BD9-81ED-4DB2-BD59-A6C34878D82A}">
                    <a16:rowId xmlns:a16="http://schemas.microsoft.com/office/drawing/2014/main" val="1411204487"/>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85000"/>
                      </a:schemeClr>
                    </a:solidFill>
                  </a:tcPr>
                </a:tc>
                <a:extLst>
                  <a:ext uri="{0D108BD9-81ED-4DB2-BD59-A6C34878D82A}">
                    <a16:rowId xmlns:a16="http://schemas.microsoft.com/office/drawing/2014/main" val="3327352061"/>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How to Document A Willful Trench Violation in 5 Minutes or Less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116</a:t>
                      </a:r>
                    </a:p>
                  </a:txBody>
                  <a:tcPr anchor="ctr">
                    <a:solidFill>
                      <a:schemeClr val="bg1">
                        <a:lumMod val="95000"/>
                      </a:schemeClr>
                    </a:solidFill>
                  </a:tcPr>
                </a:tc>
                <a:extLst>
                  <a:ext uri="{0D108BD9-81ED-4DB2-BD59-A6C34878D82A}">
                    <a16:rowId xmlns:a16="http://schemas.microsoft.com/office/drawing/2014/main" val="54018062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Machine Guarding and Lockout/Tagout</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61</a:t>
                      </a:r>
                    </a:p>
                  </a:txBody>
                  <a:tcPr anchor="ctr">
                    <a:solidFill>
                      <a:schemeClr val="bg1">
                        <a:lumMod val="85000"/>
                      </a:schemeClr>
                    </a:solidFill>
                  </a:tcPr>
                </a:tc>
                <a:extLst>
                  <a:ext uri="{0D108BD9-81ED-4DB2-BD59-A6C34878D82A}">
                    <a16:rowId xmlns:a16="http://schemas.microsoft.com/office/drawing/2014/main" val="146789299"/>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Proposed Heat Standard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121</a:t>
                      </a:r>
                    </a:p>
                  </a:txBody>
                  <a:tcPr anchor="ctr">
                    <a:solidFill>
                      <a:schemeClr val="bg1">
                        <a:lumMod val="95000"/>
                      </a:schemeClr>
                    </a:solidFill>
                  </a:tcPr>
                </a:tc>
                <a:extLst>
                  <a:ext uri="{0D108BD9-81ED-4DB2-BD59-A6C34878D82A}">
                    <a16:rowId xmlns:a16="http://schemas.microsoft.com/office/drawing/2014/main" val="3731875675"/>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Process Safety Management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19</a:t>
                      </a:r>
                    </a:p>
                  </a:txBody>
                  <a:tcPr anchor="ctr">
                    <a:solidFill>
                      <a:schemeClr val="bg1">
                        <a:lumMod val="85000"/>
                      </a:schemeClr>
                    </a:solidFill>
                  </a:tcPr>
                </a:tc>
                <a:extLst>
                  <a:ext uri="{0D108BD9-81ED-4DB2-BD59-A6C34878D82A}">
                    <a16:rowId xmlns:a16="http://schemas.microsoft.com/office/drawing/2014/main" val="1237680614"/>
                  </a:ext>
                </a:extLst>
              </a:tr>
              <a:tr h="512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Using Toxicology and Physical Properties to Determine Sampling Priorities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45</a:t>
                      </a:r>
                    </a:p>
                  </a:txBody>
                  <a:tcPr anchor="ctr">
                    <a:solidFill>
                      <a:schemeClr val="bg1">
                        <a:lumMod val="95000"/>
                      </a:schemeClr>
                    </a:solidFill>
                  </a:tcPr>
                </a:tc>
                <a:extLst>
                  <a:ext uri="{0D108BD9-81ED-4DB2-BD59-A6C34878D82A}">
                    <a16:rowId xmlns:a16="http://schemas.microsoft.com/office/drawing/2014/main" val="3133196972"/>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Significant Cases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120</a:t>
                      </a:r>
                    </a:p>
                  </a:txBody>
                  <a:tcPr anchor="ctr">
                    <a:solidFill>
                      <a:schemeClr val="bg1">
                        <a:lumMod val="85000"/>
                      </a:schemeClr>
                    </a:solidFill>
                  </a:tcPr>
                </a:tc>
                <a:extLst>
                  <a:ext uri="{0D108BD9-81ED-4DB2-BD59-A6C34878D82A}">
                    <a16:rowId xmlns:a16="http://schemas.microsoft.com/office/drawing/2014/main" val="2700774114"/>
                  </a:ext>
                </a:extLst>
              </a:tr>
              <a:tr h="291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2667116058"/>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Fall Protection, Hazard Communication, Powered Industrial Trucks, Office Ergonomics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3811935829"/>
                  </a:ext>
                </a:extLst>
              </a:tr>
              <a:tr h="291691">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504</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
        <p:nvSpPr>
          <p:cNvPr id="4" name="TextBox 3">
            <a:extLst>
              <a:ext uri="{FF2B5EF4-FFF2-40B4-BE49-F238E27FC236}">
                <a16:creationId xmlns:a16="http://schemas.microsoft.com/office/drawing/2014/main" id="{DB4153DA-1E0E-3AE6-C230-72976367D6BD}"/>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80566125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3" name="Table 2">
            <a:extLst>
              <a:ext uri="{FF2B5EF4-FFF2-40B4-BE49-F238E27FC236}">
                <a16:creationId xmlns:a16="http://schemas.microsoft.com/office/drawing/2014/main" id="{1A39A099-EC5F-17E3-8D86-F41A36000A3D}"/>
              </a:ext>
            </a:extLst>
          </p:cNvPr>
          <p:cNvGraphicFramePr>
            <a:graphicFrameLocks noGrp="1"/>
          </p:cNvGraphicFramePr>
          <p:nvPr>
            <p:extLst>
              <p:ext uri="{D42A27DB-BD31-4B8C-83A1-F6EECF244321}">
                <p14:modId xmlns:p14="http://schemas.microsoft.com/office/powerpoint/2010/main" val="1342833562"/>
              </p:ext>
            </p:extLst>
          </p:nvPr>
        </p:nvGraphicFramePr>
        <p:xfrm>
          <a:off x="609600" y="1117934"/>
          <a:ext cx="7924800" cy="4825663"/>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45170">
                <a:tc gridSpan="3">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71880">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OSH #100 Course – Initial Compliance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13</a:t>
                      </a:r>
                    </a:p>
                  </a:txBody>
                  <a:tcPr anchor="ctr">
                    <a:solidFill>
                      <a:schemeClr val="bg1">
                        <a:lumMod val="95000"/>
                      </a:schemeClr>
                    </a:solidFill>
                  </a:tcPr>
                </a:tc>
                <a:extLst>
                  <a:ext uri="{0D108BD9-81ED-4DB2-BD59-A6C34878D82A}">
                    <a16:rowId xmlns:a16="http://schemas.microsoft.com/office/drawing/2014/main" val="1411204487"/>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Technical Writing/OSHA Express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13</a:t>
                      </a:r>
                    </a:p>
                  </a:txBody>
                  <a:tcPr anchor="ctr">
                    <a:solidFill>
                      <a:schemeClr val="bg1">
                        <a:lumMod val="85000"/>
                      </a:schemeClr>
                    </a:solidFill>
                  </a:tcPr>
                </a:tc>
                <a:extLst>
                  <a:ext uri="{0D108BD9-81ED-4DB2-BD59-A6C34878D82A}">
                    <a16:rowId xmlns:a16="http://schemas.microsoft.com/office/drawing/2014/main" val="3327352061"/>
                  </a:ext>
                </a:extLst>
              </a:tr>
              <a:tr h="38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540180623"/>
                  </a:ext>
                </a:extLst>
              </a:tr>
              <a:tr h="398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10-Hour General Industry Course</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46789299"/>
                  </a:ext>
                </a:extLst>
              </a:tr>
              <a:tr h="450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Labor One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1237680614"/>
                  </a:ext>
                </a:extLst>
              </a:tr>
              <a:tr h="371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595372665"/>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Food Manufacturing Special Emphasis Program (SEP)</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3133196972"/>
                  </a:ext>
                </a:extLst>
              </a:tr>
              <a:tr h="646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Logging Special Emphasis Program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2</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2700774114"/>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Occupational Noise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3811935829"/>
                  </a:ext>
                </a:extLst>
              </a:tr>
              <a:tr h="371880">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49</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
        <p:nvSpPr>
          <p:cNvPr id="5" name="TextBox 4">
            <a:extLst>
              <a:ext uri="{FF2B5EF4-FFF2-40B4-BE49-F238E27FC236}">
                <a16:creationId xmlns:a16="http://schemas.microsoft.com/office/drawing/2014/main" id="{61647DF7-3DC9-F7FD-537D-E4C342905813}"/>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27883196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4" name="Table 3">
            <a:extLst>
              <a:ext uri="{FF2B5EF4-FFF2-40B4-BE49-F238E27FC236}">
                <a16:creationId xmlns:a16="http://schemas.microsoft.com/office/drawing/2014/main" id="{212E1342-EF90-826D-349B-9A144BAAB6E9}"/>
              </a:ext>
            </a:extLst>
          </p:cNvPr>
          <p:cNvGraphicFramePr>
            <a:graphicFrameLocks noGrp="1"/>
          </p:cNvGraphicFramePr>
          <p:nvPr>
            <p:extLst>
              <p:ext uri="{D42A27DB-BD31-4B8C-83A1-F6EECF244321}">
                <p14:modId xmlns:p14="http://schemas.microsoft.com/office/powerpoint/2010/main" val="2775268743"/>
              </p:ext>
            </p:extLst>
          </p:nvPr>
        </p:nvGraphicFramePr>
        <p:xfrm>
          <a:off x="609600" y="1117935"/>
          <a:ext cx="7924800" cy="4839254"/>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296009">
                <a:tc gridSpan="3">
                  <a:txBody>
                    <a:bodyPr/>
                    <a:lstStyle/>
                    <a:p>
                      <a:pPr algn="ctr"/>
                      <a:r>
                        <a:rPr lang="en-US" sz="1600" dirty="0">
                          <a:solidFill>
                            <a:schemeClr val="tx1"/>
                          </a:solidFill>
                        </a:rPr>
                        <a:t>3</a:t>
                      </a:r>
                      <a:r>
                        <a:rPr lang="en-US" sz="1600" baseline="30000" dirty="0">
                          <a:solidFill>
                            <a:schemeClr val="tx1"/>
                          </a:solidFill>
                        </a:rPr>
                        <a:t>rd </a:t>
                      </a:r>
                      <a:r>
                        <a:rPr lang="en-US" sz="1600" dirty="0">
                          <a:solidFill>
                            <a:schemeClr val="tx1"/>
                          </a:solidFill>
                        </a:rPr>
                        <a:t>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269099">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269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OSH #125 – Health Standards for Industrial Hygienists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9</a:t>
                      </a:r>
                    </a:p>
                  </a:txBody>
                  <a:tcPr anchor="ctr">
                    <a:solidFill>
                      <a:schemeClr val="bg1">
                        <a:lumMod val="95000"/>
                      </a:schemeClr>
                    </a:solidFill>
                  </a:tcPr>
                </a:tc>
                <a:extLst>
                  <a:ext uri="{0D108BD9-81ED-4DB2-BD59-A6C34878D82A}">
                    <a16:rowId xmlns:a16="http://schemas.microsoft.com/office/drawing/2014/main" val="1411204487"/>
                  </a:ext>
                </a:extLst>
              </a:tr>
              <a:tr h="269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595372665"/>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Bloodborne Pathogens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826790646"/>
                  </a:ext>
                </a:extLst>
              </a:tr>
              <a:tr h="328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Confined Spaces (Construction)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2</a:t>
                      </a:r>
                    </a:p>
                  </a:txBody>
                  <a:tcPr anchor="ctr">
                    <a:solidFill>
                      <a:schemeClr val="bg1">
                        <a:lumMod val="85000"/>
                      </a:schemeClr>
                    </a:solidFill>
                  </a:tcPr>
                </a:tc>
                <a:extLst>
                  <a:ext uri="{0D108BD9-81ED-4DB2-BD59-A6C34878D82A}">
                    <a16:rowId xmlns:a16="http://schemas.microsoft.com/office/drawing/2014/main" val="615127327"/>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Electrical Safety (Construction)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43079166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Ergonomics Awareness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305419931"/>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Fall Protection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12708099"/>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Food Manufacturing SEP</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3133196972"/>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Grocery and Related Wholesalers SEP</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8</a:t>
                      </a:r>
                    </a:p>
                  </a:txBody>
                  <a:tcPr anchor="ctr">
                    <a:solidFill>
                      <a:schemeClr val="bg1">
                        <a:lumMod val="95000"/>
                      </a:schemeClr>
                    </a:solidFill>
                  </a:tcPr>
                </a:tc>
                <a:extLst>
                  <a:ext uri="{0D108BD9-81ED-4DB2-BD59-A6C34878D82A}">
                    <a16:rowId xmlns:a16="http://schemas.microsoft.com/office/drawing/2014/main" val="26331341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Long Term Care</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6</a:t>
                      </a:r>
                    </a:p>
                  </a:txBody>
                  <a:tcPr anchor="ctr">
                    <a:solidFill>
                      <a:schemeClr val="bg1">
                        <a:lumMod val="85000"/>
                      </a:schemeClr>
                    </a:solidFill>
                  </a:tcPr>
                </a:tc>
                <a:extLst>
                  <a:ext uri="{0D108BD9-81ED-4DB2-BD59-A6C34878D82A}">
                    <a16:rowId xmlns:a16="http://schemas.microsoft.com/office/drawing/2014/main" val="420680775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Steel Erection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42232278"/>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Scaffolds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786164622"/>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Stairways and Ladders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3981622003"/>
                  </a:ext>
                </a:extLst>
              </a:tr>
              <a:tr h="24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Struck-by/Caught Between </a:t>
                      </a:r>
                      <a:endParaRPr lang="en-US" sz="1200" i="1" kern="1200" dirty="0">
                        <a:solidFill>
                          <a:schemeClr val="dk1"/>
                        </a:solidFill>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3811935829"/>
                  </a:ext>
                </a:extLst>
              </a:tr>
              <a:tr h="24218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j-lt"/>
                          <a:ea typeface="Calibri" panose="020F0502020204030204" pitchFamily="34" charset="0"/>
                          <a:cs typeface="Times New Roman" panose="02020603050405020304" pitchFamily="18" charset="0"/>
                        </a:rPr>
                        <a:t>44</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
        <p:nvSpPr>
          <p:cNvPr id="3" name="TextBox 2">
            <a:extLst>
              <a:ext uri="{FF2B5EF4-FFF2-40B4-BE49-F238E27FC236}">
                <a16:creationId xmlns:a16="http://schemas.microsoft.com/office/drawing/2014/main" id="{4E9AB7B4-A06C-77B3-2395-AB90CD354C2C}"/>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36169709"/>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3" name="TextBox 2">
            <a:extLst>
              <a:ext uri="{FF2B5EF4-FFF2-40B4-BE49-F238E27FC236}">
                <a16:creationId xmlns:a16="http://schemas.microsoft.com/office/drawing/2014/main" id="{4E9AB7B4-A06C-77B3-2395-AB90CD354C2C}"/>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graphicFrame>
        <p:nvGraphicFramePr>
          <p:cNvPr id="2" name="Table 1">
            <a:extLst>
              <a:ext uri="{FF2B5EF4-FFF2-40B4-BE49-F238E27FC236}">
                <a16:creationId xmlns:a16="http://schemas.microsoft.com/office/drawing/2014/main" id="{3426AEFF-D27A-4F72-D058-199D4226CD17}"/>
              </a:ext>
            </a:extLst>
          </p:cNvPr>
          <p:cNvGraphicFramePr>
            <a:graphicFrameLocks noGrp="1"/>
          </p:cNvGraphicFramePr>
          <p:nvPr>
            <p:extLst>
              <p:ext uri="{D42A27DB-BD31-4B8C-83A1-F6EECF244321}">
                <p14:modId xmlns:p14="http://schemas.microsoft.com/office/powerpoint/2010/main" val="2951691010"/>
              </p:ext>
            </p:extLst>
          </p:nvPr>
        </p:nvGraphicFramePr>
        <p:xfrm>
          <a:off x="609600" y="1125711"/>
          <a:ext cx="7924800" cy="4831634"/>
        </p:xfrm>
        <a:graphic>
          <a:graphicData uri="http://schemas.openxmlformats.org/drawingml/2006/table">
            <a:tbl>
              <a:tblPr firstRow="1" bandRow="1">
                <a:tableStyleId>{00A15C55-8517-42AA-B614-E9B94910E393}</a:tableStyleId>
              </a:tblPr>
              <a:tblGrid>
                <a:gridCol w="4771417">
                  <a:extLst>
                    <a:ext uri="{9D8B030D-6E8A-4147-A177-3AD203B41FA5}">
                      <a16:colId xmlns:a16="http://schemas.microsoft.com/office/drawing/2014/main" val="20000"/>
                    </a:ext>
                  </a:extLst>
                </a:gridCol>
                <a:gridCol w="2130664">
                  <a:extLst>
                    <a:ext uri="{9D8B030D-6E8A-4147-A177-3AD203B41FA5}">
                      <a16:colId xmlns:a16="http://schemas.microsoft.com/office/drawing/2014/main" val="2110187249"/>
                    </a:ext>
                  </a:extLst>
                </a:gridCol>
                <a:gridCol w="1022719">
                  <a:extLst>
                    <a:ext uri="{9D8B030D-6E8A-4147-A177-3AD203B41FA5}">
                      <a16:colId xmlns:a16="http://schemas.microsoft.com/office/drawing/2014/main" val="4050111507"/>
                    </a:ext>
                  </a:extLst>
                </a:gridCol>
              </a:tblGrid>
              <a:tr h="364963">
                <a:tc gridSpan="3">
                  <a:txBody>
                    <a:bodyPr/>
                    <a:lstStyle/>
                    <a:p>
                      <a:pPr algn="ctr"/>
                      <a:r>
                        <a:rPr lang="en-US" sz="1600" dirty="0">
                          <a:solidFill>
                            <a:schemeClr val="tx1"/>
                          </a:solidFill>
                        </a:rPr>
                        <a:t>4</a:t>
                      </a:r>
                      <a:r>
                        <a:rPr lang="en-US" sz="1600" baseline="30000" dirty="0">
                          <a:solidFill>
                            <a:schemeClr val="tx1"/>
                          </a:solidFill>
                        </a:rPr>
                        <a:t>th</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31784">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OSH #100 – Initial Compliance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15</a:t>
                      </a:r>
                    </a:p>
                  </a:txBody>
                  <a:tcPr anchor="ctr">
                    <a:solidFill>
                      <a:schemeClr val="bg1">
                        <a:lumMod val="95000"/>
                      </a:schemeClr>
                    </a:solidFill>
                  </a:tcPr>
                </a:tc>
                <a:extLst>
                  <a:ext uri="{0D108BD9-81ED-4DB2-BD59-A6C34878D82A}">
                    <a16:rowId xmlns:a16="http://schemas.microsoft.com/office/drawing/2014/main" val="2346592776"/>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OSH #105 – Introduction to Safety Standards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21</a:t>
                      </a:r>
                    </a:p>
                  </a:txBody>
                  <a:tcPr anchor="ctr">
                    <a:solidFill>
                      <a:schemeClr val="bg1">
                        <a:lumMod val="85000"/>
                      </a:schemeClr>
                    </a:solidFill>
                  </a:tcPr>
                </a:tc>
                <a:extLst>
                  <a:ext uri="{0D108BD9-81ED-4DB2-BD59-A6C34878D82A}">
                    <a16:rowId xmlns:a16="http://schemas.microsoft.com/office/drawing/2014/main" val="1704444663"/>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Heat Stress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2900954608"/>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Investigative Interviewing Techniques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23</a:t>
                      </a:r>
                    </a:p>
                  </a:txBody>
                  <a:tcPr anchor="ctr">
                    <a:solidFill>
                      <a:schemeClr val="bg1">
                        <a:lumMod val="85000"/>
                      </a:schemeClr>
                    </a:solidFill>
                  </a:tcPr>
                </a:tc>
                <a:extLst>
                  <a:ext uri="{0D108BD9-81ED-4DB2-BD59-A6C34878D82A}">
                    <a16:rowId xmlns:a16="http://schemas.microsoft.com/office/drawing/2014/main" val="1700983445"/>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New Equipment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42</a:t>
                      </a:r>
                    </a:p>
                  </a:txBody>
                  <a:tcPr anchor="ctr">
                    <a:solidFill>
                      <a:schemeClr val="bg1">
                        <a:lumMod val="95000"/>
                      </a:schemeClr>
                    </a:solidFill>
                  </a:tcPr>
                </a:tc>
                <a:extLst>
                  <a:ext uri="{0D108BD9-81ED-4DB2-BD59-A6C34878D82A}">
                    <a16:rowId xmlns:a16="http://schemas.microsoft.com/office/drawing/2014/main" val="3905395776"/>
                  </a:ext>
                </a:extLst>
              </a:tr>
              <a:tr h="443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OSH Construction Safety Specialist (OCSS) Excavation and Trenching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16</a:t>
                      </a:r>
                    </a:p>
                  </a:txBody>
                  <a:tcPr anchor="ctr">
                    <a:solidFill>
                      <a:schemeClr val="bg1">
                        <a:lumMod val="85000"/>
                      </a:schemeClr>
                    </a:solidFill>
                  </a:tcPr>
                </a:tc>
                <a:extLst>
                  <a:ext uri="{0D108BD9-81ED-4DB2-BD59-A6C34878D82A}">
                    <a16:rowId xmlns:a16="http://schemas.microsoft.com/office/drawing/2014/main" val="1756668333"/>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OCSS Confined Space Entry</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1877226310"/>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Technical Writing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16</a:t>
                      </a:r>
                    </a:p>
                  </a:txBody>
                  <a:tcPr anchor="ctr">
                    <a:solidFill>
                      <a:schemeClr val="bg1">
                        <a:lumMod val="85000"/>
                      </a:schemeClr>
                    </a:solidFill>
                  </a:tcPr>
                </a:tc>
                <a:extLst>
                  <a:ext uri="{0D108BD9-81ED-4DB2-BD59-A6C34878D82A}">
                    <a16:rowId xmlns:a16="http://schemas.microsoft.com/office/drawing/2014/main" val="1411204487"/>
                  </a:ext>
                </a:extLst>
              </a:tr>
              <a:tr h="29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CPR/AED/First Aid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4</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19</a:t>
                      </a:r>
                    </a:p>
                  </a:txBody>
                  <a:tcPr anchor="ctr">
                    <a:solidFill>
                      <a:schemeClr val="bg1">
                        <a:lumMod val="95000"/>
                      </a:schemeClr>
                    </a:solidFill>
                  </a:tcPr>
                </a:tc>
                <a:extLst>
                  <a:ext uri="{0D108BD9-81ED-4DB2-BD59-A6C34878D82A}">
                    <a16:rowId xmlns:a16="http://schemas.microsoft.com/office/drawing/2014/main" val="1419938505"/>
                  </a:ext>
                </a:extLst>
              </a:tr>
              <a:tr h="331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595372665"/>
                  </a:ext>
                </a:extLst>
              </a:tr>
              <a:tr h="65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Calibri" panose="020F0502020204030204" pitchFamily="34" charset="0"/>
                          <a:cs typeface="Times New Roman" panose="02020603050405020304" pitchFamily="18" charset="0"/>
                        </a:rPr>
                        <a:t>Ergonomics, Exit</a:t>
                      </a:r>
                      <a:r>
                        <a:rPr lang="en-US" sz="1200" i="1" kern="1200" baseline="0" dirty="0">
                          <a:solidFill>
                            <a:schemeClr val="dk1"/>
                          </a:solidFill>
                          <a:effectLst/>
                          <a:latin typeface="+mn-lt"/>
                          <a:ea typeface="Calibri" panose="020F0502020204030204" pitchFamily="34" charset="0"/>
                          <a:cs typeface="Times New Roman" panose="02020603050405020304" pitchFamily="18" charset="0"/>
                        </a:rPr>
                        <a:t> Routes and Fire Prevention, Food Manufacturing SEP, Grocery </a:t>
                      </a:r>
                      <a:r>
                        <a:rPr lang="en-US" sz="1200" i="1" kern="1200" dirty="0">
                          <a:solidFill>
                            <a:schemeClr val="dk1"/>
                          </a:solidFill>
                          <a:effectLst/>
                          <a:latin typeface="+mn-lt"/>
                          <a:ea typeface="Calibri" panose="020F0502020204030204" pitchFamily="34" charset="0"/>
                          <a:cs typeface="Times New Roman" panose="02020603050405020304" pitchFamily="18" charset="0"/>
                        </a:rPr>
                        <a:t>and Related Products Wholesalers SEP, Food Manufacturing SEP, Logging SEP, Occupational Noise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7</a:t>
                      </a: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36</a:t>
                      </a:r>
                    </a:p>
                  </a:txBody>
                  <a:tcPr anchor="ctr">
                    <a:solidFill>
                      <a:schemeClr val="bg1">
                        <a:lumMod val="95000"/>
                      </a:schemeClr>
                    </a:solidFill>
                  </a:tcPr>
                </a:tc>
                <a:extLst>
                  <a:ext uri="{0D108BD9-81ED-4DB2-BD59-A6C34878D82A}">
                    <a16:rowId xmlns:a16="http://schemas.microsoft.com/office/drawing/2014/main" val="3133196972"/>
                  </a:ext>
                </a:extLst>
              </a:tr>
              <a:tr h="298605">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200" b="1" i="1" dirty="0">
                          <a:effectLst/>
                          <a:latin typeface="+mj-lt"/>
                          <a:ea typeface="Calibri" panose="020F0502020204030204" pitchFamily="34" charset="0"/>
                          <a:cs typeface="Times New Roman" panose="02020603050405020304" pitchFamily="18" charset="0"/>
                        </a:rPr>
                        <a:t>203</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63070187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42511"/>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629223466"/>
              </p:ext>
            </p:extLst>
          </p:nvPr>
        </p:nvGraphicFramePr>
        <p:xfrm>
          <a:off x="609601" y="1142999"/>
          <a:ext cx="7924799" cy="1828801"/>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98506">
                <a:tc>
                  <a:txBody>
                    <a:bodyPr/>
                    <a:lstStyle/>
                    <a:p>
                      <a:pPr algn="ctr"/>
                      <a:r>
                        <a:rPr lang="en-US" sz="1600" b="1" dirty="0">
                          <a:solidFill>
                            <a:schemeClr val="tx1"/>
                          </a:solidFill>
                        </a:rPr>
                        <a:t>West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70896">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68%</a:t>
                      </a:r>
                    </a:p>
                  </a:txBody>
                  <a:tcPr anchor="ctr">
                    <a:solidFill>
                      <a:schemeClr val="bg1">
                        <a:lumMod val="95000"/>
                      </a:schemeClr>
                    </a:solidFill>
                  </a:tcPr>
                </a:tc>
                <a:tc>
                  <a:txBody>
                    <a:bodyPr/>
                    <a:lstStyle/>
                    <a:p>
                      <a:pPr algn="ctr"/>
                      <a:r>
                        <a:rPr lang="en-US" sz="1400" b="0" i="1" dirty="0"/>
                        <a:t>16</a:t>
                      </a:r>
                    </a:p>
                  </a:txBody>
                  <a:tcPr anchor="ctr">
                    <a:solidFill>
                      <a:schemeClr val="bg1">
                        <a:lumMod val="95000"/>
                      </a:schemeClr>
                    </a:solidFill>
                  </a:tcPr>
                </a:tc>
                <a:tc>
                  <a:txBody>
                    <a:bodyPr/>
                    <a:lstStyle/>
                    <a:p>
                      <a:pPr algn="ctr"/>
                      <a:r>
                        <a:rPr lang="en-US" sz="1400" b="0" i="1" dirty="0"/>
                        <a:t>59%</a:t>
                      </a:r>
                    </a:p>
                  </a:txBody>
                  <a:tcPr anchor="ctr">
                    <a:solidFill>
                      <a:schemeClr val="bg1">
                        <a:lumMod val="95000"/>
                      </a:schemeClr>
                    </a:solidFill>
                  </a:tcPr>
                </a:tc>
                <a:extLst>
                  <a:ext uri="{0D108BD9-81ED-4DB2-BD59-A6C34878D82A}">
                    <a16:rowId xmlns:a16="http://schemas.microsoft.com/office/drawing/2014/main" val="10001"/>
                  </a:ext>
                </a:extLst>
              </a:tr>
              <a:tr h="353133">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tc>
                  <a:txBody>
                    <a:bodyPr/>
                    <a:lstStyle/>
                    <a:p>
                      <a:pPr algn="ctr"/>
                      <a:r>
                        <a:rPr lang="en-US" sz="1400" b="0" i="1" dirty="0"/>
                        <a:t>30%</a:t>
                      </a:r>
                    </a:p>
                  </a:txBody>
                  <a:tcPr anchor="ctr">
                    <a:solidFill>
                      <a:schemeClr val="bg1">
                        <a:lumMod val="85000"/>
                      </a:schemeClr>
                    </a:solidFill>
                  </a:tcPr>
                </a:tc>
                <a:extLst>
                  <a:ext uri="{0D108BD9-81ED-4DB2-BD59-A6C34878D82A}">
                    <a16:rowId xmlns:a16="http://schemas.microsoft.com/office/drawing/2014/main" val="10002"/>
                  </a:ext>
                </a:extLst>
              </a:tr>
              <a:tr h="353133">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extLst>
                  <a:ext uri="{0D108BD9-81ED-4DB2-BD59-A6C34878D82A}">
                    <a16:rowId xmlns:a16="http://schemas.microsoft.com/office/drawing/2014/main" val="10003"/>
                  </a:ext>
                </a:extLst>
              </a:tr>
              <a:tr h="353133">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2288041296"/>
              </p:ext>
            </p:extLst>
          </p:nvPr>
        </p:nvGraphicFramePr>
        <p:xfrm>
          <a:off x="609600" y="4572000"/>
          <a:ext cx="7924799" cy="1399617"/>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3918188784"/>
                    </a:ext>
                  </a:extLst>
                </a:gridCol>
                <a:gridCol w="2084230">
                  <a:extLst>
                    <a:ext uri="{9D8B030D-6E8A-4147-A177-3AD203B41FA5}">
                      <a16:colId xmlns:a16="http://schemas.microsoft.com/office/drawing/2014/main" val="2078124518"/>
                    </a:ext>
                  </a:extLst>
                </a:gridCol>
                <a:gridCol w="2188754">
                  <a:extLst>
                    <a:ext uri="{9D8B030D-6E8A-4147-A177-3AD203B41FA5}">
                      <a16:colId xmlns:a16="http://schemas.microsoft.com/office/drawing/2014/main" val="2215104882"/>
                    </a:ext>
                  </a:extLst>
                </a:gridCol>
                <a:gridCol w="1132114">
                  <a:extLst>
                    <a:ext uri="{9D8B030D-6E8A-4147-A177-3AD203B41FA5}">
                      <a16:colId xmlns:a16="http://schemas.microsoft.com/office/drawing/2014/main" val="3474622292"/>
                    </a:ext>
                  </a:extLst>
                </a:gridCol>
              </a:tblGrid>
              <a:tr h="466539">
                <a:tc>
                  <a:txBody>
                    <a:bodyPr/>
                    <a:lstStyle/>
                    <a:p>
                      <a:pPr algn="r"/>
                      <a:r>
                        <a:rPr lang="en-US" sz="1400" b="0" i="1" dirty="0">
                          <a:solidFill>
                            <a:schemeClr val="tx1"/>
                          </a:solidFill>
                        </a:rPr>
                        <a:t>Safety Cut Loose</a:t>
                      </a:r>
                    </a:p>
                  </a:txBody>
                  <a:tcPr anchor="ctr">
                    <a:solidFill>
                      <a:schemeClr val="bg1">
                        <a:lumMod val="65000"/>
                      </a:schemeClr>
                    </a:solidFill>
                  </a:tcPr>
                </a:tc>
                <a:tc>
                  <a:txBody>
                    <a:bodyPr/>
                    <a:lstStyle/>
                    <a:p>
                      <a:pPr algn="ctr"/>
                      <a:r>
                        <a:rPr lang="en-US" sz="1400" b="0" i="1" dirty="0">
                          <a:solidFill>
                            <a:schemeClr val="tx1"/>
                          </a:solidFill>
                        </a:rPr>
                        <a:t>62%</a:t>
                      </a:r>
                    </a:p>
                  </a:txBody>
                  <a:tcPr anchor="ctr">
                    <a:solidFill>
                      <a:schemeClr val="bg1">
                        <a:lumMod val="65000"/>
                      </a:schemeClr>
                    </a:solidFill>
                  </a:tcPr>
                </a:tc>
                <a:tc>
                  <a:txBody>
                    <a:bodyPr/>
                    <a:lstStyle/>
                    <a:p>
                      <a:pPr algn="ctr"/>
                      <a:r>
                        <a:rPr lang="en-US" sz="1400" b="0" i="1" dirty="0">
                          <a:solidFill>
                            <a:schemeClr val="tx1"/>
                          </a:solidFill>
                        </a:rPr>
                        <a:t>Health Cut Loose</a:t>
                      </a:r>
                    </a:p>
                  </a:txBody>
                  <a:tcPr anchor="ctr">
                    <a:solidFill>
                      <a:schemeClr val="bg1">
                        <a:lumMod val="65000"/>
                      </a:schemeClr>
                    </a:solidFill>
                  </a:tcPr>
                </a:tc>
                <a:tc>
                  <a:txBody>
                    <a:bodyPr/>
                    <a:lstStyle/>
                    <a:p>
                      <a:r>
                        <a:rPr lang="en-US" sz="1400" b="0" i="1" dirty="0">
                          <a:solidFill>
                            <a:schemeClr val="tx1"/>
                          </a:solidFill>
                        </a:rPr>
                        <a:t>45%</a:t>
                      </a:r>
                    </a:p>
                  </a:txBody>
                  <a:tcPr anchor="ctr">
                    <a:solidFill>
                      <a:schemeClr val="bg1">
                        <a:lumMod val="65000"/>
                      </a:schemeClr>
                    </a:solidFill>
                  </a:tcPr>
                </a:tc>
                <a:extLst>
                  <a:ext uri="{0D108BD9-81ED-4DB2-BD59-A6C34878D82A}">
                    <a16:rowId xmlns:a16="http://schemas.microsoft.com/office/drawing/2014/main" val="32463149"/>
                  </a:ext>
                </a:extLst>
              </a:tr>
              <a:tr h="466539">
                <a:tc>
                  <a:txBody>
                    <a:bodyPr/>
                    <a:lstStyle/>
                    <a:p>
                      <a:pPr algn="r"/>
                      <a:r>
                        <a:rPr lang="en-US" sz="1400" b="0" i="1" dirty="0">
                          <a:solidFill>
                            <a:schemeClr val="tx1"/>
                          </a:solidFill>
                        </a:rPr>
                        <a:t>Safety In-Training</a:t>
                      </a:r>
                    </a:p>
                  </a:txBody>
                  <a:tcPr anchor="ctr">
                    <a:solidFill>
                      <a:schemeClr val="bg1">
                        <a:lumMod val="95000"/>
                      </a:schemeClr>
                    </a:solidFill>
                  </a:tcPr>
                </a:tc>
                <a:tc>
                  <a:txBody>
                    <a:bodyPr/>
                    <a:lstStyle/>
                    <a:p>
                      <a:pPr algn="ctr"/>
                      <a:r>
                        <a:rPr lang="en-US" sz="1400" b="0" i="1" dirty="0">
                          <a:solidFill>
                            <a:schemeClr val="tx1"/>
                          </a:solidFill>
                        </a:rPr>
                        <a:t>13%</a:t>
                      </a:r>
                    </a:p>
                  </a:txBody>
                  <a:tcPr anchor="ctr">
                    <a:solidFill>
                      <a:schemeClr val="bg1">
                        <a:lumMod val="95000"/>
                      </a:schemeClr>
                    </a:solidFill>
                  </a:tcPr>
                </a:tc>
                <a:tc>
                  <a:txBody>
                    <a:bodyPr/>
                    <a:lstStyle/>
                    <a:p>
                      <a:pPr algn="ctr"/>
                      <a:r>
                        <a:rPr lang="en-US" sz="1400" b="0" i="1" dirty="0">
                          <a:solidFill>
                            <a:schemeClr val="tx1"/>
                          </a:solidFill>
                        </a:rPr>
                        <a:t>Health in-Training</a:t>
                      </a:r>
                    </a:p>
                  </a:txBody>
                  <a:tcPr anchor="ctr">
                    <a:solidFill>
                      <a:schemeClr val="bg1">
                        <a:lumMod val="95000"/>
                      </a:schemeClr>
                    </a:solidFill>
                  </a:tcPr>
                </a:tc>
                <a:tc>
                  <a:txBody>
                    <a:bodyPr/>
                    <a:lstStyle/>
                    <a:p>
                      <a:r>
                        <a:rPr lang="en-US" sz="1400" b="0" i="1" dirty="0">
                          <a:solidFill>
                            <a:schemeClr val="tx1"/>
                          </a:solidFill>
                        </a:rPr>
                        <a:t>30%</a:t>
                      </a:r>
                    </a:p>
                  </a:txBody>
                  <a:tcPr anchor="ctr">
                    <a:solidFill>
                      <a:schemeClr val="bg1">
                        <a:lumMod val="95000"/>
                      </a:schemeClr>
                    </a:solidFill>
                  </a:tcPr>
                </a:tc>
                <a:extLst>
                  <a:ext uri="{0D108BD9-81ED-4DB2-BD59-A6C34878D82A}">
                    <a16:rowId xmlns:a16="http://schemas.microsoft.com/office/drawing/2014/main" val="3066847203"/>
                  </a:ext>
                </a:extLst>
              </a:tr>
              <a:tr h="466539">
                <a:tc>
                  <a:txBody>
                    <a:bodyPr/>
                    <a:lstStyle/>
                    <a:p>
                      <a:pPr algn="r"/>
                      <a:r>
                        <a:rPr lang="en-US" sz="1400" b="0" i="1" dirty="0">
                          <a:solidFill>
                            <a:schemeClr val="tx1"/>
                          </a:solidFill>
                        </a:rPr>
                        <a:t>Safety Vacant</a:t>
                      </a:r>
                    </a:p>
                  </a:txBody>
                  <a:tcPr anchor="ctr">
                    <a:solidFill>
                      <a:schemeClr val="bg1">
                        <a:lumMod val="85000"/>
                      </a:schemeClr>
                    </a:solidFill>
                  </a:tcPr>
                </a:tc>
                <a:tc>
                  <a:txBody>
                    <a:bodyPr/>
                    <a:lstStyle/>
                    <a:p>
                      <a:pPr algn="ctr"/>
                      <a:r>
                        <a:rPr lang="en-US" sz="1400" b="0" i="1" dirty="0">
                          <a:solidFill>
                            <a:schemeClr val="tx1"/>
                          </a:solidFill>
                        </a:rPr>
                        <a:t>25%</a:t>
                      </a:r>
                    </a:p>
                  </a:txBody>
                  <a:tcPr anchor="ctr">
                    <a:solidFill>
                      <a:schemeClr val="bg1">
                        <a:lumMod val="85000"/>
                      </a:schemeClr>
                    </a:solidFill>
                  </a:tcPr>
                </a:tc>
                <a:tc>
                  <a:txBody>
                    <a:bodyPr/>
                    <a:lstStyle/>
                    <a:p>
                      <a:pPr algn="ctr"/>
                      <a:r>
                        <a:rPr lang="en-US" sz="1400" b="0" i="1" dirty="0">
                          <a:solidFill>
                            <a:schemeClr val="tx1"/>
                          </a:solidFill>
                        </a:rPr>
                        <a:t>Health Vacant</a:t>
                      </a:r>
                    </a:p>
                  </a:txBody>
                  <a:tcPr anchor="ctr">
                    <a:solidFill>
                      <a:schemeClr val="bg1">
                        <a:lumMod val="85000"/>
                      </a:schemeClr>
                    </a:solidFill>
                  </a:tcPr>
                </a:tc>
                <a:tc>
                  <a:txBody>
                    <a:bodyPr/>
                    <a:lstStyle/>
                    <a:p>
                      <a:r>
                        <a:rPr lang="en-US" sz="1400" b="0" i="1" dirty="0">
                          <a:solidFill>
                            <a:schemeClr val="tx1"/>
                          </a:solidFill>
                        </a:rPr>
                        <a:t>25%</a:t>
                      </a:r>
                    </a:p>
                  </a:txBody>
                  <a:tcPr anchor="ctr">
                    <a:solidFill>
                      <a:schemeClr val="bg1">
                        <a:lumMod val="85000"/>
                      </a:schemeClr>
                    </a:solidFill>
                  </a:tcPr>
                </a:tc>
                <a:extLst>
                  <a:ext uri="{0D108BD9-81ED-4DB2-BD59-A6C34878D82A}">
                    <a16:rowId xmlns:a16="http://schemas.microsoft.com/office/drawing/2014/main" val="407156720"/>
                  </a:ext>
                </a:extLst>
              </a:tr>
            </a:tbl>
          </a:graphicData>
        </a:graphic>
      </p:graphicFrame>
      <p:graphicFrame>
        <p:nvGraphicFramePr>
          <p:cNvPr id="4" name="Table 3">
            <a:extLst>
              <a:ext uri="{FF2B5EF4-FFF2-40B4-BE49-F238E27FC236}">
                <a16:creationId xmlns:a16="http://schemas.microsoft.com/office/drawing/2014/main" id="{B17A884F-40D0-E02D-A6E2-E284CC8296C3}"/>
              </a:ext>
            </a:extLst>
          </p:cNvPr>
          <p:cNvGraphicFramePr>
            <a:graphicFrameLocks noGrp="1"/>
          </p:cNvGraphicFramePr>
          <p:nvPr>
            <p:extLst>
              <p:ext uri="{D42A27DB-BD31-4B8C-83A1-F6EECF244321}">
                <p14:modId xmlns:p14="http://schemas.microsoft.com/office/powerpoint/2010/main" val="922690877"/>
              </p:ext>
            </p:extLst>
          </p:nvPr>
        </p:nvGraphicFramePr>
        <p:xfrm>
          <a:off x="609600" y="2918937"/>
          <a:ext cx="7924799" cy="1653063"/>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56543">
                <a:tc>
                  <a:txBody>
                    <a:bodyPr/>
                    <a:lstStyle/>
                    <a:p>
                      <a:pPr algn="ctr"/>
                      <a:r>
                        <a:rPr lang="en-US" sz="1600" b="1" dirty="0">
                          <a:solidFill>
                            <a:schemeClr val="tx1"/>
                          </a:solidFill>
                        </a:rPr>
                        <a:t>East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24130">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52%</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24%</a:t>
                      </a:r>
                    </a:p>
                  </a:txBody>
                  <a:tcPr anchor="ctr">
                    <a:solidFill>
                      <a:schemeClr val="bg1">
                        <a:lumMod val="95000"/>
                      </a:schemeClr>
                    </a:solidFill>
                  </a:tcPr>
                </a:tc>
                <a:extLst>
                  <a:ext uri="{0D108BD9-81ED-4DB2-BD59-A6C34878D82A}">
                    <a16:rowId xmlns:a16="http://schemas.microsoft.com/office/drawing/2014/main" val="10001"/>
                  </a:ext>
                </a:extLst>
              </a:tr>
              <a:tr h="324130">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14%</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29%</a:t>
                      </a:r>
                    </a:p>
                  </a:txBody>
                  <a:tcPr anchor="ctr">
                    <a:solidFill>
                      <a:schemeClr val="bg1">
                        <a:lumMod val="85000"/>
                      </a:schemeClr>
                    </a:solidFill>
                  </a:tcPr>
                </a:tc>
                <a:extLst>
                  <a:ext uri="{0D108BD9-81ED-4DB2-BD59-A6C34878D82A}">
                    <a16:rowId xmlns:a16="http://schemas.microsoft.com/office/drawing/2014/main" val="10002"/>
                  </a:ext>
                </a:extLst>
              </a:tr>
              <a:tr h="324130">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47%</a:t>
                      </a:r>
                    </a:p>
                  </a:txBody>
                  <a:tcPr anchor="ctr">
                    <a:solidFill>
                      <a:schemeClr val="bg1">
                        <a:lumMod val="95000"/>
                      </a:schemeClr>
                    </a:solidFill>
                  </a:tcPr>
                </a:tc>
                <a:extLst>
                  <a:ext uri="{0D108BD9-81ED-4DB2-BD59-A6C34878D82A}">
                    <a16:rowId xmlns:a16="http://schemas.microsoft.com/office/drawing/2014/main" val="10003"/>
                  </a:ext>
                </a:extLst>
              </a:tr>
              <a:tr h="324130">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5C36877F-09A1-433B-C93F-EEE89DA90A4C}"/>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28130143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17589046"/>
              </p:ext>
            </p:extLst>
          </p:nvPr>
        </p:nvGraphicFramePr>
        <p:xfrm>
          <a:off x="609601"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18845">
                <a:tc>
                  <a:txBody>
                    <a:bodyPr/>
                    <a:lstStyle/>
                    <a:p>
                      <a:pPr algn="ctr"/>
                      <a:r>
                        <a:rPr lang="en-US" sz="1600" b="1" dirty="0">
                          <a:solidFill>
                            <a:schemeClr val="tx1"/>
                          </a:solidFill>
                        </a:rPr>
                        <a:t>Consultative Services</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289859">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985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985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9859">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48498825"/>
              </p:ext>
            </p:extLst>
          </p:nvPr>
        </p:nvGraphicFramePr>
        <p:xfrm>
          <a:off x="609600" y="4419600"/>
          <a:ext cx="7908756" cy="1554480"/>
        </p:xfrm>
        <a:graphic>
          <a:graphicData uri="http://schemas.openxmlformats.org/drawingml/2006/table">
            <a:tbl>
              <a:tblPr firstRow="1" bandRow="1">
                <a:tableStyleId>{00A15C55-8517-42AA-B614-E9B94910E393}</a:tableStyleId>
              </a:tblPr>
              <a:tblGrid>
                <a:gridCol w="3214724">
                  <a:extLst>
                    <a:ext uri="{9D8B030D-6E8A-4147-A177-3AD203B41FA5}">
                      <a16:colId xmlns:a16="http://schemas.microsoft.com/office/drawing/2014/main" val="20000"/>
                    </a:ext>
                  </a:extLst>
                </a:gridCol>
                <a:gridCol w="1284183">
                  <a:extLst>
                    <a:ext uri="{9D8B030D-6E8A-4147-A177-3AD203B41FA5}">
                      <a16:colId xmlns:a16="http://schemas.microsoft.com/office/drawing/2014/main" val="20001"/>
                    </a:ext>
                  </a:extLst>
                </a:gridCol>
                <a:gridCol w="837437">
                  <a:extLst>
                    <a:ext uri="{9D8B030D-6E8A-4147-A177-3AD203B41FA5}">
                      <a16:colId xmlns:a16="http://schemas.microsoft.com/office/drawing/2014/main" val="20002"/>
                    </a:ext>
                  </a:extLst>
                </a:gridCol>
                <a:gridCol w="2572412">
                  <a:extLst>
                    <a:ext uri="{9D8B030D-6E8A-4147-A177-3AD203B41FA5}">
                      <a16:colId xmlns:a16="http://schemas.microsoft.com/office/drawing/2014/main" val="20003"/>
                    </a:ext>
                  </a:extLst>
                </a:gridCol>
              </a:tblGrid>
              <a:tr h="318845">
                <a:tc>
                  <a:txBody>
                    <a:bodyPr/>
                    <a:lstStyle/>
                    <a:p>
                      <a:pPr algn="ctr"/>
                      <a:r>
                        <a:rPr lang="en-US" sz="1600" b="1" dirty="0">
                          <a:solidFill>
                            <a:schemeClr val="tx1"/>
                          </a:solidFill>
                        </a:rPr>
                        <a:t>Agricultural Safety and Health</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extLst>
                  <a:ext uri="{0D108BD9-81ED-4DB2-BD59-A6C34878D82A}">
                    <a16:rowId xmlns:a16="http://schemas.microsoft.com/office/drawing/2014/main" val="10000"/>
                  </a:ext>
                </a:extLst>
              </a:tr>
              <a:tr h="289859">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985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37%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985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a:t>N/A</a:t>
                      </a:r>
                      <a:endParaRPr lang="en-US" sz="1400" b="0" i="1" dirty="0"/>
                    </a:p>
                  </a:txBody>
                  <a:tcPr anchor="ctr">
                    <a:solidFill>
                      <a:schemeClr val="bg1">
                        <a:lumMod val="95000"/>
                      </a:schemeClr>
                    </a:solidFill>
                  </a:tcPr>
                </a:tc>
                <a:extLst>
                  <a:ext uri="{0D108BD9-81ED-4DB2-BD59-A6C34878D82A}">
                    <a16:rowId xmlns:a16="http://schemas.microsoft.com/office/drawing/2014/main" val="10003"/>
                  </a:ext>
                </a:extLst>
              </a:tr>
              <a:tr h="289859">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B11F83B-DDB9-4AEC-A321-7C7F317083D6}"/>
              </a:ext>
            </a:extLst>
          </p:cNvPr>
          <p:cNvGraphicFramePr>
            <a:graphicFrameLocks noGrp="1"/>
          </p:cNvGraphicFramePr>
          <p:nvPr>
            <p:extLst>
              <p:ext uri="{D42A27DB-BD31-4B8C-83A1-F6EECF244321}">
                <p14:modId xmlns:p14="http://schemas.microsoft.com/office/powerpoint/2010/main" val="1730116533"/>
              </p:ext>
            </p:extLst>
          </p:nvPr>
        </p:nvGraphicFramePr>
        <p:xfrm>
          <a:off x="609600" y="266700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39858">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284136">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4136">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4136">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3</a:t>
                      </a:r>
                    </a:p>
                  </a:txBody>
                  <a:tcPr>
                    <a:solidFill>
                      <a:schemeClr val="bg1">
                        <a:lumMod val="95000"/>
                      </a:schemeClr>
                    </a:solidFill>
                  </a:tcPr>
                </a:tc>
                <a:tc>
                  <a:txBody>
                    <a:bodyPr/>
                    <a:lstStyle/>
                    <a:p>
                      <a:pPr algn="ctr"/>
                      <a:r>
                        <a:rPr lang="en-US" sz="1400" b="0" i="1" dirty="0"/>
                        <a:t>27%</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extLst>
                  <a:ext uri="{0D108BD9-81ED-4DB2-BD59-A6C34878D82A}">
                    <a16:rowId xmlns:a16="http://schemas.microsoft.com/office/drawing/2014/main" val="10003"/>
                  </a:ext>
                </a:extLst>
              </a:tr>
              <a:tr h="284136">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7</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4E2C29BF-BE4A-2A43-54CE-A3C9547FDB14}"/>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Compliance Directives (CPL)</a:t>
            </a:r>
          </a:p>
          <a:p>
            <a:pPr eaLnBrk="1" hangingPunct="1"/>
            <a:endParaRPr lang="en-US" sz="800" b="1" kern="0" dirty="0"/>
          </a:p>
          <a:p>
            <a:pPr lvl="1" eaLnBrk="1" hangingPunct="1"/>
            <a:r>
              <a:rPr lang="en-US" b="0" i="1" dirty="0">
                <a:solidFill>
                  <a:srgbClr val="000000"/>
                </a:solidFill>
                <a:effectLst/>
                <a:latin typeface="Arial" panose="020B0604020202020204" pitchFamily="34" charset="0"/>
              </a:rPr>
              <a:t>CPL 02-01-064: </a:t>
            </a:r>
            <a:r>
              <a:rPr lang="en-US" i="1" kern="0" dirty="0"/>
              <a:t>Site-Specific Targeting</a:t>
            </a:r>
          </a:p>
          <a:p>
            <a:pPr lvl="1" eaLnBrk="1" hangingPunct="1"/>
            <a:endParaRPr lang="en-US" sz="800" i="1" kern="0" dirty="0"/>
          </a:p>
          <a:p>
            <a:pPr lvl="2" eaLnBrk="1" hangingPunct="1"/>
            <a:r>
              <a:rPr lang="en-US" i="1" kern="0" dirty="0"/>
              <a:t>Updates the Site-specific Targeting Inspection Plan. </a:t>
            </a:r>
          </a:p>
          <a:p>
            <a:pPr lvl="2" eaLnBrk="1" hangingPunct="1"/>
            <a:endParaRPr lang="en-US" sz="800" i="1" kern="0" dirty="0"/>
          </a:p>
          <a:p>
            <a:pPr lvl="3" eaLnBrk="1" hangingPunct="1"/>
            <a:r>
              <a:rPr lang="en-US" sz="1800" i="1" kern="0" dirty="0"/>
              <a:t>Receives highest priority among programmed inspections.</a:t>
            </a:r>
          </a:p>
          <a:p>
            <a:pPr lvl="3" eaLnBrk="1" hangingPunct="1"/>
            <a:endParaRPr lang="en-US" sz="800" i="1" kern="0" dirty="0"/>
          </a:p>
          <a:p>
            <a:pPr lvl="3" eaLnBrk="1" hangingPunct="1"/>
            <a:r>
              <a:rPr lang="en-US" sz="1800" i="1" kern="0" dirty="0"/>
              <a:t>Based on injury and illness data (Form 300 Log Data 2019 – 2021); does not include construction worksites or NC public sector sites.</a:t>
            </a:r>
          </a:p>
          <a:p>
            <a:pPr lvl="2" eaLnBrk="1" hangingPunct="1"/>
            <a:endParaRPr lang="en-US" i="1" kern="0" dirty="0"/>
          </a:p>
          <a:p>
            <a:pPr lvl="1" eaLnBrk="1" hangingPunct="1"/>
            <a:r>
              <a:rPr lang="en-US" b="0" i="1" dirty="0">
                <a:solidFill>
                  <a:srgbClr val="000000"/>
                </a:solidFill>
                <a:effectLst/>
                <a:latin typeface="+mj-lt"/>
              </a:rPr>
              <a:t>CPL 03-00-008: Combustible Dust Explosion Prevention Program</a:t>
            </a:r>
          </a:p>
          <a:p>
            <a:pPr lvl="1" eaLnBrk="1" hangingPunct="1"/>
            <a:endParaRPr lang="en-US" sz="800" b="0" i="1" dirty="0">
              <a:solidFill>
                <a:srgbClr val="000000"/>
              </a:solidFill>
              <a:effectLst/>
              <a:latin typeface="+mj-lt"/>
            </a:endParaRPr>
          </a:p>
          <a:p>
            <a:pPr lvl="2" eaLnBrk="1" hangingPunct="1"/>
            <a:r>
              <a:rPr lang="en-US" i="1" kern="0" dirty="0">
                <a:solidFill>
                  <a:srgbClr val="000000"/>
                </a:solidFill>
                <a:latin typeface="+mj-lt"/>
              </a:rPr>
              <a:t>Revised the CPL and continued the National Emphasis Program for Combustible Dust hazards.</a:t>
            </a:r>
            <a:r>
              <a:rPr lang="en-US" i="1" kern="0" dirty="0">
                <a:latin typeface="+mj-lt"/>
              </a:rPr>
              <a:t> </a:t>
            </a:r>
          </a:p>
          <a:p>
            <a:pPr eaLnBrk="1" hangingPunct="1"/>
            <a:endParaRPr lang="en-US" sz="800" b="1" kern="0" dirty="0"/>
          </a:p>
          <a:p>
            <a:pPr eaLnBrk="1" hangingPunct="1"/>
            <a:endParaRPr lang="en-US" sz="2400" b="1" kern="0"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9AA770C8-A7A7-30AA-7B40-00D99A843EE0}"/>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95088519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1430184130"/>
              </p:ext>
            </p:extLst>
          </p:nvPr>
        </p:nvGraphicFramePr>
        <p:xfrm>
          <a:off x="609596" y="1194138"/>
          <a:ext cx="7924806" cy="4693689"/>
        </p:xfrm>
        <a:graphic>
          <a:graphicData uri="http://schemas.openxmlformats.org/drawingml/2006/table">
            <a:tbl>
              <a:tblPr>
                <a:tableStyleId>{00A15C55-8517-42AA-B614-E9B94910E393}</a:tableStyleId>
              </a:tblPr>
              <a:tblGrid>
                <a:gridCol w="3048004">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3603233470"/>
                    </a:ext>
                  </a:extLst>
                </a:gridCol>
                <a:gridCol w="838200">
                  <a:extLst>
                    <a:ext uri="{9D8B030D-6E8A-4147-A177-3AD203B41FA5}">
                      <a16:colId xmlns:a16="http://schemas.microsoft.com/office/drawing/2014/main" val="2565542523"/>
                    </a:ext>
                  </a:extLst>
                </a:gridCol>
                <a:gridCol w="871640">
                  <a:extLst>
                    <a:ext uri="{9D8B030D-6E8A-4147-A177-3AD203B41FA5}">
                      <a16:colId xmlns:a16="http://schemas.microsoft.com/office/drawing/2014/main" val="3187006131"/>
                    </a:ext>
                  </a:extLst>
                </a:gridCol>
                <a:gridCol w="698855">
                  <a:extLst>
                    <a:ext uri="{9D8B030D-6E8A-4147-A177-3AD203B41FA5}">
                      <a16:colId xmlns:a16="http://schemas.microsoft.com/office/drawing/2014/main" val="20002"/>
                    </a:ext>
                  </a:extLst>
                </a:gridCol>
                <a:gridCol w="867907">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4</a:t>
                      </a:r>
                      <a:r>
                        <a:rPr kumimoji="0" lang="en-US" sz="1200" b="1" i="0" u="none" strike="noStrike" cap="none" normalizeH="0" baseline="30000" dirty="0">
                          <a:ln>
                            <a:noFill/>
                          </a:ln>
                          <a:solidFill>
                            <a:schemeClr val="tx1"/>
                          </a:solidFill>
                          <a:effectLst/>
                          <a:latin typeface="+mn-lt"/>
                          <a:cs typeface="Arial" charset="0"/>
                        </a:rPr>
                        <a:t>th</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Total</a:t>
                      </a:r>
                      <a:r>
                        <a:rPr kumimoji="0" lang="en-US" sz="1200" b="1" i="1" u="none" strike="noStrike" cap="none" normalizeH="0" baseline="0" dirty="0">
                          <a:ln>
                            <a:noFill/>
                          </a:ln>
                          <a:solidFill>
                            <a:schemeClr val="tx1"/>
                          </a:solidFill>
                          <a:effectLst/>
                          <a:latin typeface="+mn-lt"/>
                          <a:cs typeface="Arial" charset="0"/>
                        </a:rPr>
                        <a:t>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270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288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108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cs typeface="Arial" charset="0"/>
                        </a:rPr>
                        <a:t>211</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207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651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705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812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800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573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2,697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72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101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442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4</a:t>
                      </a:r>
                      <a:r>
                        <a:rPr kumimoji="0" lang="en-US" sz="1200" b="1" i="0" u="none" strike="noStrike" cap="none" normalizeH="0" baseline="30000" dirty="0">
                          <a:ln>
                            <a:noFill/>
                          </a:ln>
                          <a:solidFill>
                            <a:schemeClr val="tx1"/>
                          </a:solidFill>
                          <a:effectLst/>
                          <a:latin typeface="+mn-lt"/>
                          <a:cs typeface="Arial" charset="0"/>
                        </a:rPr>
                        <a:t>th</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1,672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1,468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1,765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6,316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4,800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344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376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362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1,498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1,315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4</a:t>
                      </a:r>
                      <a:r>
                        <a:rPr kumimoji="0" lang="en-US" sz="1200" b="1" i="0" u="none" strike="noStrike" cap="none" normalizeH="0" baseline="30000" dirty="0">
                          <a:ln>
                            <a:noFill/>
                          </a:ln>
                          <a:solidFill>
                            <a:schemeClr val="tx1"/>
                          </a:solidFill>
                          <a:effectLst/>
                          <a:latin typeface="+mn-lt"/>
                          <a:cs typeface="Arial" charset="0"/>
                        </a:rPr>
                        <a:t>th</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Total</a:t>
                      </a:r>
                      <a:r>
                        <a:rPr kumimoji="0" lang="en-US" sz="1200" b="1" i="1" u="none" strike="noStrike" cap="none" normalizeH="0" baseline="0" dirty="0">
                          <a:ln>
                            <a:noFill/>
                          </a:ln>
                          <a:solidFill>
                            <a:schemeClr val="tx1"/>
                          </a:solidFill>
                          <a:effectLst/>
                          <a:latin typeface="+mn-lt"/>
                          <a:cs typeface="Arial" charset="0"/>
                        </a:rPr>
                        <a:t>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550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565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2,120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1,076</a:t>
                      </a:r>
                    </a:p>
                  </a:txBody>
                  <a:tcPr anchor="ctr">
                    <a:solidFill>
                      <a:schemeClr val="bg1">
                        <a:lumMod val="85000"/>
                      </a:schemeClr>
                    </a:solidFill>
                  </a:tcPr>
                </a:tc>
                <a:tc>
                  <a:txBody>
                    <a:bodyPr/>
                    <a:lstStyle/>
                    <a:p>
                      <a:pPr algn="ctr"/>
                      <a:r>
                        <a:rPr lang="en-US" sz="1200" b="0" i="0" dirty="0"/>
                        <a:t>1,639</a:t>
                      </a:r>
                    </a:p>
                  </a:txBody>
                  <a:tcPr anchor="ctr">
                    <a:solidFill>
                      <a:schemeClr val="bg1">
                        <a:lumMod val="85000"/>
                      </a:schemeClr>
                    </a:solidFill>
                  </a:tcPr>
                </a:tc>
                <a:tc>
                  <a:txBody>
                    <a:bodyPr/>
                    <a:lstStyle/>
                    <a:p>
                      <a:pPr algn="ctr"/>
                      <a:r>
                        <a:rPr lang="en-US" sz="1200" b="0" i="0" dirty="0"/>
                        <a:t>3,221</a:t>
                      </a:r>
                    </a:p>
                  </a:txBody>
                  <a:tcPr anchor="ctr">
                    <a:solidFill>
                      <a:schemeClr val="bg1">
                        <a:lumMod val="85000"/>
                      </a:schemeClr>
                    </a:solidFill>
                  </a:tcPr>
                </a:tc>
                <a:tc>
                  <a:txBody>
                    <a:bodyPr/>
                    <a:lstStyle/>
                    <a:p>
                      <a:pPr algn="ctr"/>
                      <a:r>
                        <a:rPr lang="en-US" sz="1200" b="0" i="0" dirty="0"/>
                        <a:t>1,500</a:t>
                      </a:r>
                    </a:p>
                  </a:txBody>
                  <a:tcPr anchor="ctr">
                    <a:solidFill>
                      <a:schemeClr val="bg1">
                        <a:lumMod val="85000"/>
                      </a:schemeClr>
                    </a:solidFill>
                  </a:tcPr>
                </a:tc>
                <a:tc>
                  <a:txBody>
                    <a:bodyPr/>
                    <a:lstStyle/>
                    <a:p>
                      <a:pPr algn="ctr"/>
                      <a:r>
                        <a:rPr lang="en-US" sz="1200" b="1" i="1" dirty="0"/>
                        <a:t>7,436</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1,530</a:t>
                      </a:r>
                    </a:p>
                  </a:txBody>
                  <a:tcPr anchor="ctr">
                    <a:solidFill>
                      <a:schemeClr val="bg1">
                        <a:lumMod val="95000"/>
                      </a:schemeClr>
                    </a:solidFill>
                  </a:tcPr>
                </a:tc>
                <a:tc>
                  <a:txBody>
                    <a:bodyPr/>
                    <a:lstStyle/>
                    <a:p>
                      <a:pPr algn="ctr"/>
                      <a:r>
                        <a:rPr lang="en-US" sz="1200" b="0" i="0" dirty="0"/>
                        <a:t>1,827</a:t>
                      </a:r>
                    </a:p>
                  </a:txBody>
                  <a:tcPr anchor="ctr">
                    <a:solidFill>
                      <a:schemeClr val="bg1">
                        <a:lumMod val="95000"/>
                      </a:schemeClr>
                    </a:solidFill>
                  </a:tcPr>
                </a:tc>
                <a:tc>
                  <a:txBody>
                    <a:bodyPr/>
                    <a:lstStyle/>
                    <a:p>
                      <a:pPr algn="ctr"/>
                      <a:r>
                        <a:rPr lang="en-US" sz="1200" b="0" i="0" dirty="0"/>
                        <a:t>4,149</a:t>
                      </a:r>
                    </a:p>
                  </a:txBody>
                  <a:tcPr anchor="ctr">
                    <a:solidFill>
                      <a:schemeClr val="bg1">
                        <a:lumMod val="95000"/>
                      </a:schemeClr>
                    </a:solidFill>
                  </a:tcPr>
                </a:tc>
                <a:tc>
                  <a:txBody>
                    <a:bodyPr/>
                    <a:lstStyle/>
                    <a:p>
                      <a:pPr algn="ctr"/>
                      <a:r>
                        <a:rPr lang="en-US" sz="1200" b="0" i="0" dirty="0"/>
                        <a:t>1,855</a:t>
                      </a:r>
                    </a:p>
                  </a:txBody>
                  <a:tcPr anchor="ctr">
                    <a:solidFill>
                      <a:schemeClr val="bg1">
                        <a:lumMod val="95000"/>
                      </a:schemeClr>
                    </a:solidFill>
                  </a:tcPr>
                </a:tc>
                <a:tc>
                  <a:txBody>
                    <a:bodyPr/>
                    <a:lstStyle/>
                    <a:p>
                      <a:pPr algn="ctr"/>
                      <a:r>
                        <a:rPr lang="en-US" sz="1200" b="1" i="1" dirty="0"/>
                        <a:t>9,361</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C44FBF87-EB98-76FA-F200-0A94CB0FD2F3}"/>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Field Operations Manual</a:t>
            </a:r>
          </a:p>
          <a:p>
            <a:pPr eaLnBrk="1" hangingPunct="1"/>
            <a:endParaRPr lang="en-US" sz="800" b="1" kern="0" dirty="0"/>
          </a:p>
          <a:p>
            <a:pPr lvl="1" eaLnBrk="1" hangingPunct="1"/>
            <a:r>
              <a:rPr lang="en-US" i="1" kern="0" dirty="0"/>
              <a:t>FOM Chapter 11 </a:t>
            </a:r>
            <a:r>
              <a:rPr lang="en-US" i="1" dirty="0"/>
              <a:t>– Agricultural Safety and Health Inspections</a:t>
            </a:r>
          </a:p>
          <a:p>
            <a:pPr lvl="1" eaLnBrk="1" hangingPunct="1"/>
            <a:endParaRPr lang="en-US" sz="800" i="1" dirty="0"/>
          </a:p>
          <a:p>
            <a:pPr lvl="2" eaLnBrk="1" hangingPunct="1"/>
            <a:r>
              <a:rPr lang="en-US" i="1" dirty="0"/>
              <a:t>Updated penalties.</a:t>
            </a:r>
          </a:p>
          <a:p>
            <a:pPr lvl="1" eaLnBrk="1" hangingPunct="1"/>
            <a:endParaRPr lang="en-US" i="1" kern="0" dirty="0"/>
          </a:p>
          <a:p>
            <a:pPr lvl="1" eaLnBrk="1" hangingPunct="1"/>
            <a:r>
              <a:rPr lang="en-US" i="1" kern="0" dirty="0"/>
              <a:t>FOM Chapter 6 </a:t>
            </a:r>
            <a:r>
              <a:rPr lang="en-US" i="1" dirty="0"/>
              <a:t>–</a:t>
            </a:r>
            <a:r>
              <a:rPr lang="en-US" i="1" kern="0" dirty="0"/>
              <a:t> Penalties</a:t>
            </a:r>
          </a:p>
          <a:p>
            <a:pPr lvl="1" eaLnBrk="1" hangingPunct="1"/>
            <a:endParaRPr lang="en-US" sz="800" i="1" dirty="0"/>
          </a:p>
          <a:p>
            <a:pPr lvl="2" eaLnBrk="1" hangingPunct="1"/>
            <a:r>
              <a:rPr lang="en-US" i="1" dirty="0"/>
              <a:t>Updated penalties and adjustment factors.</a:t>
            </a:r>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378D5511-2AA4-66CF-FA53-EAEEAD9062C4}"/>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pic>
        <p:nvPicPr>
          <p:cNvPr id="5" name="Picture 4">
            <a:extLst>
              <a:ext uri="{FF2B5EF4-FFF2-40B4-BE49-F238E27FC236}">
                <a16:creationId xmlns:a16="http://schemas.microsoft.com/office/drawing/2014/main" id="{6B56FFDE-1E86-7328-D28D-3DAC61B0706A}"/>
              </a:ext>
            </a:extLst>
          </p:cNvPr>
          <p:cNvPicPr>
            <a:picLocks noChangeAspect="1"/>
          </p:cNvPicPr>
          <p:nvPr/>
        </p:nvPicPr>
        <p:blipFill rotWithShape="1">
          <a:blip r:embed="rId3"/>
          <a:srcRect l="66667" t="8519" r="14167" b="5556"/>
          <a:stretch/>
        </p:blipFill>
        <p:spPr>
          <a:xfrm>
            <a:off x="6743700" y="2324099"/>
            <a:ext cx="1752600" cy="2209801"/>
          </a:xfrm>
          <a:prstGeom prst="rect">
            <a:avLst/>
          </a:prstGeom>
          <a:ln>
            <a:solidFill>
              <a:schemeClr val="bg1">
                <a:lumMod val="85000"/>
              </a:schemeClr>
            </a:solidFill>
          </a:ln>
        </p:spPr>
      </p:pic>
    </p:spTree>
    <p:extLst>
      <p:ext uri="{BB962C8B-B14F-4D97-AF65-F5344CB8AC3E}">
        <p14:creationId xmlns:p14="http://schemas.microsoft.com/office/powerpoint/2010/main" val="176209024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219200"/>
            <a:ext cx="8077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b="1" dirty="0"/>
              <a:t>Memos</a:t>
            </a:r>
          </a:p>
          <a:p>
            <a:endParaRPr lang="en-US" sz="800" b="1" dirty="0"/>
          </a:p>
          <a:p>
            <a:pPr lvl="1"/>
            <a:r>
              <a:rPr lang="en-US" i="1" dirty="0"/>
              <a:t>National Emphasis Program – Falls (CPL 03-00-025)</a:t>
            </a:r>
          </a:p>
          <a:p>
            <a:pPr lvl="1"/>
            <a:endParaRPr lang="en-US" sz="800" i="1" dirty="0"/>
          </a:p>
          <a:p>
            <a:pPr lvl="2"/>
            <a:r>
              <a:rPr lang="en-US" i="1" dirty="0"/>
              <a:t>Implementing National Emphasis Program through existing procedures.</a:t>
            </a:r>
          </a:p>
          <a:p>
            <a:pPr lvl="2"/>
            <a:endParaRPr lang="en-US" sz="800" i="1" dirty="0"/>
          </a:p>
          <a:p>
            <a:pPr lvl="3"/>
            <a:r>
              <a:rPr lang="en-US" i="1" dirty="0"/>
              <a:t>OSH Division has Special Emphasis Programs, State-specific standard, and inspection procedures but will track related activities (Coding in OSHA Express). </a:t>
            </a:r>
          </a:p>
          <a:p>
            <a:pPr lvl="3"/>
            <a:endParaRPr lang="en-US" i="1"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378D5511-2AA4-66CF-FA53-EAEEAD9062C4}"/>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200145391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219200"/>
            <a:ext cx="8077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b="1" dirty="0"/>
              <a:t>Code of Federal Register (CFR)</a:t>
            </a:r>
          </a:p>
          <a:p>
            <a:endParaRPr lang="en-US" sz="800" b="1" dirty="0"/>
          </a:p>
          <a:p>
            <a:pPr lvl="1" eaLnBrk="1" hangingPunct="1"/>
            <a:r>
              <a:rPr lang="en-US" i="1" kern="0" dirty="0"/>
              <a:t>CFR 127N </a:t>
            </a:r>
            <a:r>
              <a:rPr lang="en-US" i="1" dirty="0"/>
              <a:t>– </a:t>
            </a:r>
            <a:r>
              <a:rPr lang="en-US" i="1" kern="0" dirty="0"/>
              <a:t>Tracking of Workplace Injuries and Illnesses</a:t>
            </a:r>
          </a:p>
          <a:p>
            <a:pPr lvl="1" eaLnBrk="1" hangingPunct="1"/>
            <a:endParaRPr lang="en-US" sz="800" i="1" kern="0" dirty="0"/>
          </a:p>
          <a:p>
            <a:pPr lvl="2" eaLnBrk="1" hangingPunct="1"/>
            <a:r>
              <a:rPr lang="en-US" i="1" dirty="0"/>
              <a:t>Requirement for employers in certain industries with 100 or more employees to submit information from their OSHA Form 300 - Log of Work-Related Injuries and Illnesses and OSHA Form 301 – Injury and Illness Incident Report.</a:t>
            </a:r>
          </a:p>
          <a:p>
            <a:pPr lvl="2" eaLnBrk="1" hangingPunct="1"/>
            <a:endParaRPr lang="en-US" i="1" dirty="0"/>
          </a:p>
          <a:p>
            <a:pPr lvl="2" eaLnBrk="1" hangingPunct="1"/>
            <a:r>
              <a:rPr lang="en-US" i="1" kern="0" dirty="0"/>
              <a:t>Effective January 1, 2024.</a:t>
            </a:r>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4304B42B-8920-0ACF-CE9B-8521238E7D78}"/>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984363346"/>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44085679"/>
              </p:ext>
            </p:extLst>
          </p:nvPr>
        </p:nvGraphicFramePr>
        <p:xfrm>
          <a:off x="609600" y="1142998"/>
          <a:ext cx="7924802" cy="4688647"/>
        </p:xfrm>
        <a:graphic>
          <a:graphicData uri="http://schemas.openxmlformats.org/drawingml/2006/table">
            <a:tbl>
              <a:tblPr firstRow="1" bandRow="1">
                <a:tableStyleId>{073A0DAA-6AF3-43AB-8588-CEC1D06C72B9}</a:tableStyleId>
              </a:tblPr>
              <a:tblGrid>
                <a:gridCol w="3757448">
                  <a:extLst>
                    <a:ext uri="{9D8B030D-6E8A-4147-A177-3AD203B41FA5}">
                      <a16:colId xmlns:a16="http://schemas.microsoft.com/office/drawing/2014/main" val="20000"/>
                    </a:ext>
                  </a:extLst>
                </a:gridCol>
                <a:gridCol w="888124">
                  <a:extLst>
                    <a:ext uri="{9D8B030D-6E8A-4147-A177-3AD203B41FA5}">
                      <a16:colId xmlns:a16="http://schemas.microsoft.com/office/drawing/2014/main" val="20002"/>
                    </a:ext>
                  </a:extLst>
                </a:gridCol>
                <a:gridCol w="819807">
                  <a:extLst>
                    <a:ext uri="{9D8B030D-6E8A-4147-A177-3AD203B41FA5}">
                      <a16:colId xmlns:a16="http://schemas.microsoft.com/office/drawing/2014/main" val="1710738633"/>
                    </a:ext>
                  </a:extLst>
                </a:gridCol>
                <a:gridCol w="819807">
                  <a:extLst>
                    <a:ext uri="{9D8B030D-6E8A-4147-A177-3AD203B41FA5}">
                      <a16:colId xmlns:a16="http://schemas.microsoft.com/office/drawing/2014/main" val="4048224019"/>
                    </a:ext>
                  </a:extLst>
                </a:gridCol>
                <a:gridCol w="725214">
                  <a:extLst>
                    <a:ext uri="{9D8B030D-6E8A-4147-A177-3AD203B41FA5}">
                      <a16:colId xmlns:a16="http://schemas.microsoft.com/office/drawing/2014/main" val="3791309333"/>
                    </a:ext>
                  </a:extLst>
                </a:gridCol>
                <a:gridCol w="914402">
                  <a:extLst>
                    <a:ext uri="{9D8B030D-6E8A-4147-A177-3AD203B41FA5}">
                      <a16:colId xmlns:a16="http://schemas.microsoft.com/office/drawing/2014/main" val="3651584820"/>
                    </a:ext>
                  </a:extLst>
                </a:gridCol>
              </a:tblGrid>
              <a:tr h="498448">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300" b="1" i="0" u="none" strike="noStrike" cap="none" normalizeH="0" baseline="0" dirty="0">
                          <a:ln>
                            <a:noFill/>
                          </a:ln>
                          <a:solidFill>
                            <a:schemeClr val="tx1"/>
                          </a:solidFill>
                          <a:effectLst/>
                          <a:latin typeface="+mn-lt"/>
                          <a:cs typeface="Arial" charset="0"/>
                        </a:rPr>
                        <a:t>1</a:t>
                      </a:r>
                      <a:r>
                        <a:rPr kumimoji="0" lang="en-US" sz="1300" b="1" i="0" u="none" strike="noStrike" cap="none" normalizeH="0" baseline="30000" dirty="0">
                          <a:ln>
                            <a:noFill/>
                          </a:ln>
                          <a:solidFill>
                            <a:schemeClr val="tx1"/>
                          </a:solidFill>
                          <a:effectLst/>
                          <a:latin typeface="+mn-lt"/>
                          <a:cs typeface="Arial" charset="0"/>
                        </a:rPr>
                        <a:t>st</a:t>
                      </a:r>
                      <a:r>
                        <a:rPr kumimoji="0" lang="en-US" sz="13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300" b="1" i="0" u="none" strike="noStrike" cap="none" normalizeH="0" baseline="0" dirty="0">
                          <a:ln>
                            <a:noFill/>
                          </a:ln>
                          <a:solidFill>
                            <a:schemeClr val="tx1"/>
                          </a:solidFill>
                          <a:effectLst/>
                          <a:latin typeface="+mn-lt"/>
                          <a:cs typeface="Arial" charset="0"/>
                        </a:rPr>
                        <a:t>2</a:t>
                      </a:r>
                      <a:r>
                        <a:rPr kumimoji="0" lang="en-US" sz="1300" b="1" i="0" u="none" strike="noStrike" cap="none" normalizeH="0" baseline="30000" dirty="0">
                          <a:ln>
                            <a:noFill/>
                          </a:ln>
                          <a:solidFill>
                            <a:schemeClr val="tx1"/>
                          </a:solidFill>
                          <a:effectLst/>
                          <a:latin typeface="+mn-lt"/>
                          <a:cs typeface="Arial" charset="0"/>
                        </a:rPr>
                        <a:t>nd</a:t>
                      </a:r>
                      <a:r>
                        <a:rPr kumimoji="0" lang="en-US" sz="13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300" b="1" i="0" u="none" strike="noStrike" cap="none" normalizeH="0" baseline="0" dirty="0">
                          <a:ln>
                            <a:noFill/>
                          </a:ln>
                          <a:solidFill>
                            <a:schemeClr val="tx1"/>
                          </a:solidFill>
                          <a:effectLst/>
                          <a:latin typeface="+mn-lt"/>
                          <a:cs typeface="Arial" charset="0"/>
                        </a:rPr>
                        <a:t>3</a:t>
                      </a:r>
                      <a:r>
                        <a:rPr kumimoji="0" lang="en-US" sz="1300" b="1" i="0" u="none" strike="noStrike" cap="none" normalizeH="0" baseline="30000" dirty="0">
                          <a:ln>
                            <a:noFill/>
                          </a:ln>
                          <a:solidFill>
                            <a:schemeClr val="tx1"/>
                          </a:solidFill>
                          <a:effectLst/>
                          <a:latin typeface="+mn-lt"/>
                          <a:cs typeface="Arial" charset="0"/>
                        </a:rPr>
                        <a:t>rd</a:t>
                      </a:r>
                      <a:r>
                        <a:rPr kumimoji="0" lang="en-US" sz="13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300" b="1" i="0" u="none" strike="noStrike" cap="none" normalizeH="0" baseline="0" dirty="0">
                          <a:ln>
                            <a:noFill/>
                          </a:ln>
                          <a:solidFill>
                            <a:schemeClr val="tx1"/>
                          </a:solidFill>
                          <a:effectLst/>
                          <a:latin typeface="+mn-lt"/>
                          <a:cs typeface="Arial" charset="0"/>
                        </a:rPr>
                        <a:t>4</a:t>
                      </a:r>
                      <a:r>
                        <a:rPr kumimoji="0" lang="en-US" sz="1300" b="1" i="0" u="none" strike="noStrike" cap="none" normalizeH="0" baseline="30000" dirty="0">
                          <a:ln>
                            <a:noFill/>
                          </a:ln>
                          <a:solidFill>
                            <a:schemeClr val="tx1"/>
                          </a:solidFill>
                          <a:effectLst/>
                          <a:latin typeface="+mn-lt"/>
                          <a:cs typeface="Arial" charset="0"/>
                        </a:rPr>
                        <a:t>th</a:t>
                      </a:r>
                      <a:r>
                        <a:rPr kumimoji="0" lang="en-US" sz="13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300" b="1" i="1" u="none" strike="noStrike" cap="none" normalizeH="0" baseline="0" dirty="0">
                          <a:ln>
                            <a:noFill/>
                          </a:ln>
                          <a:solidFill>
                            <a:schemeClr val="tx1"/>
                          </a:solidFill>
                          <a:effectLst/>
                          <a:latin typeface="+mn-lt"/>
                          <a:cs typeface="Arial" charset="0"/>
                        </a:rPr>
                        <a:t>Total/ Average</a:t>
                      </a:r>
                    </a:p>
                  </a:txBody>
                  <a:tcPr anchor="ctr" horzOverflow="overflow">
                    <a:solidFill>
                      <a:schemeClr val="bg1">
                        <a:lumMod val="75000"/>
                      </a:schemeClr>
                    </a:solidFill>
                  </a:tcPr>
                </a:tc>
                <a:extLst>
                  <a:ext uri="{0D108BD9-81ED-4DB2-BD59-A6C34878D82A}">
                    <a16:rowId xmlns:a16="http://schemas.microsoft.com/office/drawing/2014/main" val="10000"/>
                  </a:ext>
                </a:extLst>
              </a:tr>
              <a:tr h="62023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of New Docketed Cases</a:t>
                      </a:r>
                    </a:p>
                  </a:txBody>
                  <a:tcPr anchor="ctr" horzOverflow="overflow">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43 Plus</a:t>
                      </a:r>
                    </a:p>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(19) 11(c)</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44 Plus</a:t>
                      </a:r>
                    </a:p>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(42) 11(c)</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46 Plus</a:t>
                      </a:r>
                    </a:p>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(34) 11(c)</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0" i="0" dirty="0">
                          <a:solidFill>
                            <a:srgbClr val="000000"/>
                          </a:solidFill>
                          <a:effectLst/>
                          <a:latin typeface="+mj-lt"/>
                          <a:ea typeface="Calibri" panose="020F0502020204030204" pitchFamily="34" charset="0"/>
                        </a:rPr>
                        <a:t>60</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200" b="1" i="1" dirty="0">
                          <a:solidFill>
                            <a:srgbClr val="000000"/>
                          </a:solidFill>
                          <a:effectLst/>
                          <a:latin typeface="+mj-lt"/>
                          <a:ea typeface="Calibri" panose="020F0502020204030204" pitchFamily="34" charset="0"/>
                        </a:rPr>
                        <a:t>193</a:t>
                      </a:r>
                    </a:p>
                  </a:txBody>
                  <a:tcPr anchor="ctr">
                    <a:solidFill>
                      <a:schemeClr val="bg1">
                        <a:lumMod val="95000"/>
                      </a:schemeClr>
                    </a:solidFill>
                  </a:tcPr>
                </a:tc>
                <a:extLst>
                  <a:ext uri="{0D108BD9-81ED-4DB2-BD59-A6C34878D82A}">
                    <a16:rowId xmlns:a16="http://schemas.microsoft.com/office/drawing/2014/main" val="10001"/>
                  </a:ext>
                </a:extLst>
              </a:tr>
              <a:tr h="477508">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of Administrative Closures (Included in Disposition Chart)</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lvl="0" indent="0" algn="ctr" defTabSz="914400" rtl="0" eaLnBrk="1" fontAlgn="auto" latinLnBrk="0" hangingPunct="1">
                        <a:lnSpc>
                          <a:spcPct val="107000"/>
                        </a:lnSpc>
                        <a:spcBef>
                          <a:spcPts val="60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N/A</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7000"/>
                        </a:lnSpc>
                        <a:spcBef>
                          <a:spcPts val="60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N/A</a:t>
                      </a:r>
                    </a:p>
                  </a:txBody>
                  <a:tcPr anchor="ctr">
                    <a:solidFill>
                      <a:schemeClr val="bg1">
                        <a:lumMod val="85000"/>
                      </a:schemeClr>
                    </a:solidFill>
                  </a:tcPr>
                </a:tc>
                <a:extLst>
                  <a:ext uri="{0D108BD9-81ED-4DB2-BD59-A6C34878D82A}">
                    <a16:rowId xmlns:a16="http://schemas.microsoft.com/office/drawing/2014/main" val="10002"/>
                  </a:ext>
                </a:extLst>
              </a:tr>
              <a:tr h="643801">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of Cases Completed</a:t>
                      </a:r>
                    </a:p>
                  </a:txBody>
                  <a:tcPr anchor="ctr" horzOverflow="overflow">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34 Plus</a:t>
                      </a:r>
                    </a:p>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(4)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42 Plus</a:t>
                      </a:r>
                    </a:p>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(36)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72 Plus</a:t>
                      </a:r>
                    </a:p>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(46)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0" i="0" dirty="0">
                          <a:solidFill>
                            <a:srgbClr val="000000"/>
                          </a:solidFill>
                          <a:effectLst/>
                          <a:latin typeface="+mj-lt"/>
                          <a:ea typeface="Calibri" panose="020F0502020204030204" pitchFamily="34" charset="0"/>
                        </a:rPr>
                        <a:t>65</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1" i="1" dirty="0">
                          <a:solidFill>
                            <a:srgbClr val="000000"/>
                          </a:solidFill>
                          <a:effectLst/>
                          <a:latin typeface="+mj-lt"/>
                          <a:ea typeface="Calibri" panose="020F0502020204030204" pitchFamily="34" charset="0"/>
                        </a:rPr>
                        <a:t>213</a:t>
                      </a:r>
                    </a:p>
                  </a:txBody>
                  <a:tcPr anchor="ctr">
                    <a:solidFill>
                      <a:schemeClr val="bg1">
                        <a:lumMod val="95000"/>
                      </a:schemeClr>
                    </a:solidFill>
                  </a:tcPr>
                </a:tc>
                <a:extLst>
                  <a:ext uri="{0D108BD9-81ED-4DB2-BD59-A6C34878D82A}">
                    <a16:rowId xmlns:a16="http://schemas.microsoft.com/office/drawing/2014/main" val="10003"/>
                  </a:ext>
                </a:extLst>
              </a:tr>
              <a:tr h="30895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Completed Within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5</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11</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12</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30</a:t>
                      </a:r>
                    </a:p>
                  </a:txBody>
                  <a:tcPr anchor="ctr">
                    <a:solidFill>
                      <a:schemeClr val="bg1">
                        <a:lumMod val="85000"/>
                      </a:schemeClr>
                    </a:solidFill>
                  </a:tcPr>
                </a:tc>
                <a:extLst>
                  <a:ext uri="{0D108BD9-81ED-4DB2-BD59-A6C34878D82A}">
                    <a16:rowId xmlns:a16="http://schemas.microsoft.com/office/drawing/2014/main" val="10004"/>
                  </a:ext>
                </a:extLst>
              </a:tr>
              <a:tr h="294948">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 Completed Within 90 Days – SAMM 14 </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12%</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15%</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18%</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14%</a:t>
                      </a:r>
                    </a:p>
                  </a:txBody>
                  <a:tcPr anchor="ctr">
                    <a:solidFill>
                      <a:schemeClr val="bg1">
                        <a:lumMod val="95000"/>
                      </a:schemeClr>
                    </a:solidFill>
                  </a:tcPr>
                </a:tc>
                <a:extLst>
                  <a:ext uri="{0D108BD9-81ED-4DB2-BD59-A6C34878D82A}">
                    <a16:rowId xmlns:a16="http://schemas.microsoft.com/office/drawing/2014/main" val="10005"/>
                  </a:ext>
                </a:extLst>
              </a:tr>
              <a:tr h="45661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Average # Days to Complete – SAMM 16</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280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291</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289</a:t>
                      </a:r>
                    </a:p>
                  </a:txBody>
                  <a:tcPr anchor="ctr">
                    <a:solidFill>
                      <a:schemeClr val="bg1">
                        <a:lumMod val="85000"/>
                      </a:schemeClr>
                    </a:solidFill>
                  </a:tcPr>
                </a:tc>
                <a:extLst>
                  <a:ext uri="{0D108BD9-81ED-4DB2-BD59-A6C34878D82A}">
                    <a16:rowId xmlns:a16="http://schemas.microsoft.com/office/drawing/2014/main" val="10006"/>
                  </a:ext>
                </a:extLst>
              </a:tr>
              <a:tr h="30895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 of Pending Cases at EOQ</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151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157</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131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133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133</a:t>
                      </a:r>
                    </a:p>
                  </a:txBody>
                  <a:tcPr anchor="ctr">
                    <a:solidFill>
                      <a:schemeClr val="bg1">
                        <a:lumMod val="95000"/>
                      </a:schemeClr>
                    </a:solidFill>
                  </a:tcPr>
                </a:tc>
                <a:extLst>
                  <a:ext uri="{0D108BD9-81ED-4DB2-BD59-A6C34878D82A}">
                    <a16:rowId xmlns:a16="http://schemas.microsoft.com/office/drawing/2014/main" val="10008"/>
                  </a:ext>
                </a:extLst>
              </a:tr>
              <a:tr h="460378">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 Pending Over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80%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70%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82%</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75%</a:t>
                      </a:r>
                    </a:p>
                  </a:txBody>
                  <a:tcPr anchor="ctr">
                    <a:solidFill>
                      <a:schemeClr val="bg1">
                        <a:lumMod val="85000"/>
                      </a:schemeClr>
                    </a:solidFill>
                  </a:tcPr>
                </a:tc>
                <a:extLst>
                  <a:ext uri="{0D108BD9-81ED-4DB2-BD59-A6C34878D82A}">
                    <a16:rowId xmlns:a16="http://schemas.microsoft.com/office/drawing/2014/main" val="3081740305"/>
                  </a:ext>
                </a:extLst>
              </a:tr>
              <a:tr h="578374">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lang="en-US" sz="1200" b="0" i="1" kern="1200" dirty="0">
                          <a:solidFill>
                            <a:schemeClr val="dk1"/>
                          </a:solidFill>
                          <a:effectLst/>
                          <a:latin typeface="+mn-lt"/>
                          <a:ea typeface="+mn-ea"/>
                          <a:cs typeface="+mn-cs"/>
                        </a:rPr>
                        <a:t>Average # of Days Pending</a:t>
                      </a:r>
                      <a:endParaRPr kumimoji="0" lang="en-US" sz="12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163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191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180</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0" i="0" dirty="0">
                          <a:solidFill>
                            <a:srgbClr val="000000"/>
                          </a:solidFill>
                          <a:effectLst/>
                          <a:latin typeface="+mj-lt"/>
                          <a:ea typeface="Calibri" panose="020F0502020204030204" pitchFamily="34" charset="0"/>
                        </a:rPr>
                        <a:t>167</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200" b="1" i="1" dirty="0">
                          <a:solidFill>
                            <a:srgbClr val="000000"/>
                          </a:solidFill>
                          <a:effectLst/>
                          <a:latin typeface="+mj-lt"/>
                          <a:ea typeface="Calibri" panose="020F0502020204030204" pitchFamily="34" charset="0"/>
                        </a:rPr>
                        <a:t>168</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3" name="TextBox 2">
            <a:extLst>
              <a:ext uri="{FF2B5EF4-FFF2-40B4-BE49-F238E27FC236}">
                <a16:creationId xmlns:a16="http://schemas.microsoft.com/office/drawing/2014/main" id="{4E1EEEC5-214A-3658-8DC3-769255A75CEE}"/>
              </a:ext>
            </a:extLst>
          </p:cNvPr>
          <p:cNvSpPr txBox="1"/>
          <p:nvPr/>
        </p:nvSpPr>
        <p:spPr>
          <a:xfrm>
            <a:off x="609598" y="5791199"/>
            <a:ext cx="7232173" cy="636585"/>
          </a:xfrm>
          <a:prstGeom prst="rect">
            <a:avLst/>
          </a:prstGeom>
          <a:noFill/>
        </p:spPr>
        <p:txBody>
          <a:bodyPr wrap="none" rtlCol="0">
            <a:spAutoFit/>
          </a:bodyPr>
          <a:lstStyle/>
          <a:p>
            <a:pPr marL="0" marR="0">
              <a:lnSpc>
                <a:spcPct val="107000"/>
              </a:lnSpc>
              <a:spcBef>
                <a:spcPts val="0"/>
              </a:spcBef>
              <a:spcAft>
                <a:spcPts val="800"/>
              </a:spcAft>
            </a:pPr>
            <a:r>
              <a:rPr lang="en-US" sz="1000" i="1" kern="100" dirty="0">
                <a:solidFill>
                  <a:srgbClr val="000000"/>
                </a:solidFill>
                <a:effectLst/>
                <a:latin typeface="+mj-lt"/>
                <a:ea typeface="Calibri" panose="020F0502020204030204" pitchFamily="34" charset="0"/>
              </a:rPr>
              <a:t>**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4</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Quarter statistics do not include referred Section 11(c) complaints that were not followed by Complainant filing a REDA complaint.</a:t>
            </a:r>
          </a:p>
          <a:p>
            <a:endParaRPr lang="en-US" dirty="0"/>
          </a:p>
        </p:txBody>
      </p:sp>
      <p:sp>
        <p:nvSpPr>
          <p:cNvPr id="4" name="TextBox 3">
            <a:extLst>
              <a:ext uri="{FF2B5EF4-FFF2-40B4-BE49-F238E27FC236}">
                <a16:creationId xmlns:a16="http://schemas.microsoft.com/office/drawing/2014/main" id="{F3410C5E-7F20-9A84-E6CA-327C4C0A149D}"/>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415837310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927783566"/>
              </p:ext>
            </p:extLst>
          </p:nvPr>
        </p:nvGraphicFramePr>
        <p:xfrm>
          <a:off x="609600" y="1142997"/>
          <a:ext cx="7924800" cy="4713307"/>
        </p:xfrm>
        <a:graphic>
          <a:graphicData uri="http://schemas.openxmlformats.org/drawingml/2006/table">
            <a:tbl>
              <a:tblPr firstRow="1" bandRow="1">
                <a:tableStyleId>{073A0DAA-6AF3-43AB-8588-CEC1D06C72B9}</a:tableStyleId>
              </a:tblPr>
              <a:tblGrid>
                <a:gridCol w="3733800">
                  <a:extLst>
                    <a:ext uri="{9D8B030D-6E8A-4147-A177-3AD203B41FA5}">
                      <a16:colId xmlns:a16="http://schemas.microsoft.com/office/drawing/2014/main" val="20000"/>
                    </a:ext>
                  </a:extLst>
                </a:gridCol>
                <a:gridCol w="838201">
                  <a:extLst>
                    <a:ext uri="{9D8B030D-6E8A-4147-A177-3AD203B41FA5}">
                      <a16:colId xmlns:a16="http://schemas.microsoft.com/office/drawing/2014/main" val="20001"/>
                    </a:ext>
                  </a:extLst>
                </a:gridCol>
                <a:gridCol w="838201">
                  <a:extLst>
                    <a:ext uri="{9D8B030D-6E8A-4147-A177-3AD203B41FA5}">
                      <a16:colId xmlns:a16="http://schemas.microsoft.com/office/drawing/2014/main" val="936841724"/>
                    </a:ext>
                  </a:extLst>
                </a:gridCol>
                <a:gridCol w="838201">
                  <a:extLst>
                    <a:ext uri="{9D8B030D-6E8A-4147-A177-3AD203B41FA5}">
                      <a16:colId xmlns:a16="http://schemas.microsoft.com/office/drawing/2014/main" val="2132080320"/>
                    </a:ext>
                  </a:extLst>
                </a:gridCol>
                <a:gridCol w="838201">
                  <a:extLst>
                    <a:ext uri="{9D8B030D-6E8A-4147-A177-3AD203B41FA5}">
                      <a16:colId xmlns:a16="http://schemas.microsoft.com/office/drawing/2014/main" val="2330555670"/>
                    </a:ext>
                  </a:extLst>
                </a:gridCol>
                <a:gridCol w="838196">
                  <a:extLst>
                    <a:ext uri="{9D8B030D-6E8A-4147-A177-3AD203B41FA5}">
                      <a16:colId xmlns:a16="http://schemas.microsoft.com/office/drawing/2014/main" val="20002"/>
                    </a:ext>
                  </a:extLst>
                </a:gridCol>
              </a:tblGrid>
              <a:tr h="656707">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 </a:t>
                      </a:r>
                    </a:p>
                  </a:txBody>
                  <a:tcPr anchor="ctr" horzOverflow="overflow">
                    <a:solidFill>
                      <a:schemeClr val="bg1">
                        <a:lumMod val="75000"/>
                      </a:schemeClr>
                    </a:solidFill>
                  </a:tcPr>
                </a:tc>
                <a:tc>
                  <a:txBody>
                    <a:bodyPr/>
                    <a:lstStyle/>
                    <a:p>
                      <a:pPr algn="ctr"/>
                      <a:r>
                        <a:rPr lang="en-US" sz="1400" dirty="0">
                          <a:solidFill>
                            <a:schemeClr val="tx1"/>
                          </a:solidFill>
                          <a:latin typeface="+mn-lt"/>
                        </a:rPr>
                        <a:t>1</a:t>
                      </a:r>
                      <a:r>
                        <a:rPr lang="en-US" sz="1400" baseline="30000" dirty="0">
                          <a:solidFill>
                            <a:schemeClr val="tx1"/>
                          </a:solidFill>
                          <a:latin typeface="+mn-lt"/>
                        </a:rPr>
                        <a:t>st</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2</a:t>
                      </a:r>
                      <a:r>
                        <a:rPr lang="en-US" sz="1400" baseline="30000" dirty="0">
                          <a:solidFill>
                            <a:schemeClr val="tx1"/>
                          </a:solidFill>
                          <a:latin typeface="+mn-lt"/>
                        </a:rPr>
                        <a:t>nd</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3</a:t>
                      </a:r>
                      <a:r>
                        <a:rPr lang="en-US" sz="1400" baseline="30000" dirty="0">
                          <a:solidFill>
                            <a:schemeClr val="tx1"/>
                          </a:solidFill>
                          <a:latin typeface="+mn-lt"/>
                        </a:rPr>
                        <a:t>rd</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4</a:t>
                      </a:r>
                      <a:r>
                        <a:rPr lang="en-US" sz="1400" baseline="30000" dirty="0">
                          <a:solidFill>
                            <a:schemeClr val="tx1"/>
                          </a:solidFill>
                          <a:latin typeface="+mn-lt"/>
                        </a:rPr>
                        <a:t>th</a:t>
                      </a:r>
                      <a:r>
                        <a:rPr lang="en-US" sz="14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mn-lt"/>
                        </a:rPr>
                        <a:t>Total</a:t>
                      </a:r>
                      <a:endParaRPr kumimoji="0" lang="en-US" sz="14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59301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Administrative Closure</a:t>
                      </a:r>
                    </a:p>
                  </a:txBody>
                  <a:tcPr anchor="ctr" horzOverflow="overflow">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6 Plus</a:t>
                      </a:r>
                    </a:p>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(4)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10 Plus</a:t>
                      </a:r>
                    </a:p>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(36)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16 Plus</a:t>
                      </a:r>
                    </a:p>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(46) 11(c)</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dirty="0">
                          <a:solidFill>
                            <a:srgbClr val="000000"/>
                          </a:solidFill>
                          <a:effectLst/>
                          <a:latin typeface="+mj-lt"/>
                          <a:ea typeface="Calibri" panose="020F0502020204030204" pitchFamily="34" charset="0"/>
                        </a:rPr>
                        <a:t>12</a:t>
                      </a:r>
                    </a:p>
                  </a:txBody>
                  <a:tcPr anchor="ctr">
                    <a:solidFill>
                      <a:schemeClr val="bg1">
                        <a:lumMod val="95000"/>
                      </a:schemeClr>
                    </a:solidFill>
                  </a:tcPr>
                </a:tc>
                <a:tc>
                  <a:txBody>
                    <a:bodyPr/>
                    <a:lstStyle/>
                    <a:p>
                      <a:pPr marL="0" marR="0" algn="ctr">
                        <a:lnSpc>
                          <a:spcPct val="107000"/>
                        </a:lnSpc>
                        <a:spcBef>
                          <a:spcPts val="0"/>
                        </a:spcBef>
                        <a:spcAft>
                          <a:spcPts val="0"/>
                        </a:spcAft>
                      </a:pPr>
                      <a:r>
                        <a:rPr lang="en-US" sz="1200" b="1" i="1" dirty="0">
                          <a:solidFill>
                            <a:srgbClr val="000000"/>
                          </a:solidFill>
                          <a:effectLst/>
                          <a:latin typeface="+mj-lt"/>
                          <a:ea typeface="Calibri" panose="020F0502020204030204" pitchFamily="34" charset="0"/>
                        </a:rPr>
                        <a:t>44</a:t>
                      </a:r>
                    </a:p>
                  </a:txBody>
                  <a:tcPr anchor="ctr">
                    <a:solidFill>
                      <a:schemeClr val="bg1">
                        <a:lumMod val="95000"/>
                      </a:schemeClr>
                    </a:solidFill>
                  </a:tcPr>
                </a:tc>
                <a:extLst>
                  <a:ext uri="{0D108BD9-81ED-4DB2-BD59-A6C34878D82A}">
                    <a16:rowId xmlns:a16="http://schemas.microsoft.com/office/drawing/2014/main" val="10001"/>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Withdrawn (Includes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54</a:t>
                      </a:r>
                    </a:p>
                  </a:txBody>
                  <a:tcPr anchor="ctr">
                    <a:solidFill>
                      <a:schemeClr val="bg1">
                        <a:lumMod val="85000"/>
                      </a:schemeClr>
                    </a:solidFill>
                  </a:tcPr>
                </a:tc>
                <a:extLst>
                  <a:ext uri="{0D108BD9-81ED-4DB2-BD59-A6C34878D82A}">
                    <a16:rowId xmlns:a16="http://schemas.microsoft.com/office/drawing/2014/main" val="10002"/>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Merit (Included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22</a:t>
                      </a:r>
                    </a:p>
                  </a:txBody>
                  <a:tcPr anchor="ctr">
                    <a:solidFill>
                      <a:schemeClr val="bg1">
                        <a:lumMod val="95000"/>
                      </a:schemeClr>
                    </a:solidFill>
                  </a:tcPr>
                </a:tc>
                <a:extLst>
                  <a:ext uri="{0D108BD9-81ED-4DB2-BD59-A6C34878D82A}">
                    <a16:rowId xmlns:a16="http://schemas.microsoft.com/office/drawing/2014/main" val="10003"/>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40</a:t>
                      </a:r>
                    </a:p>
                  </a:txBody>
                  <a:tcPr anchor="ctr">
                    <a:solidFill>
                      <a:schemeClr val="bg1">
                        <a:lumMod val="85000"/>
                      </a:schemeClr>
                    </a:solidFill>
                  </a:tcPr>
                </a:tc>
                <a:extLst>
                  <a:ext uri="{0D108BD9-81ED-4DB2-BD59-A6C34878D82A}">
                    <a16:rowId xmlns:a16="http://schemas.microsoft.com/office/drawing/2014/main" val="10004"/>
                  </a:ext>
                </a:extLst>
              </a:tr>
              <a:tr h="39295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Total SAMM 15 Percent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21%</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18%</a:t>
                      </a:r>
                    </a:p>
                  </a:txBody>
                  <a:tcPr anchor="ctr">
                    <a:solidFill>
                      <a:schemeClr val="bg1">
                        <a:lumMod val="95000"/>
                      </a:schemeClr>
                    </a:solidFill>
                  </a:tcPr>
                </a:tc>
                <a:extLst>
                  <a:ext uri="{0D108BD9-81ED-4DB2-BD59-A6C34878D82A}">
                    <a16:rowId xmlns:a16="http://schemas.microsoft.com/office/drawing/2014/main" val="10005"/>
                  </a:ext>
                </a:extLst>
              </a:tr>
              <a:tr h="48540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Dismissal Right-to-Sue (Includes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16</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75</a:t>
                      </a:r>
                    </a:p>
                  </a:txBody>
                  <a:tcPr anchor="ctr">
                    <a:solidFill>
                      <a:schemeClr val="bg1">
                        <a:lumMod val="85000"/>
                      </a:schemeClr>
                    </a:solidFill>
                  </a:tcPr>
                </a:tc>
                <a:extLst>
                  <a:ext uri="{0D108BD9-81ED-4DB2-BD59-A6C34878D82A}">
                    <a16:rowId xmlns:a16="http://schemas.microsoft.com/office/drawing/2014/main" val="10006"/>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b="0" i="1" u="none" strike="noStrike" cap="none" normalizeH="0" baseline="0" dirty="0">
                          <a:ln>
                            <a:noFill/>
                          </a:ln>
                          <a:solidFill>
                            <a:schemeClr val="tx1"/>
                          </a:solidFill>
                          <a:effectLst/>
                          <a:latin typeface="+mn-lt"/>
                          <a:cs typeface="Arial" charset="0"/>
                        </a:rPr>
                        <a:t>Settled Other (Included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a:solidFill>
                            <a:srgbClr val="000000"/>
                          </a:solidFill>
                          <a:effectLst/>
                          <a:latin typeface="+mj-lt"/>
                          <a:ea typeface="Calibri" panose="020F0502020204030204" pitchFamily="34" charset="0"/>
                        </a:rPr>
                        <a:t>18</a:t>
                      </a:r>
                      <a:endParaRPr lang="en-US" sz="1200" b="1" i="1" dirty="0">
                        <a:solidFill>
                          <a:srgbClr val="000000"/>
                        </a:solidFill>
                        <a:effectLst/>
                        <a:latin typeface="+mj-lt"/>
                        <a:ea typeface="Calibri" panose="020F0502020204030204" pitchFamily="34" charset="0"/>
                      </a:endParaRPr>
                    </a:p>
                  </a:txBody>
                  <a:tcPr anchor="ctr">
                    <a:solidFill>
                      <a:schemeClr val="bg1">
                        <a:lumMod val="95000"/>
                      </a:schemeClr>
                    </a:solidFill>
                  </a:tcPr>
                </a:tc>
                <a:extLst>
                  <a:ext uri="{0D108BD9-81ED-4DB2-BD59-A6C34878D82A}">
                    <a16:rowId xmlns:a16="http://schemas.microsoft.com/office/drawing/2014/main" val="10008"/>
                  </a:ext>
                </a:extLst>
              </a:tr>
              <a:tr h="54675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34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72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65</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213</a:t>
                      </a:r>
                    </a:p>
                  </a:txBody>
                  <a:tcPr anchor="ctr">
                    <a:solidFill>
                      <a:schemeClr val="bg1">
                        <a:lumMod val="85000"/>
                      </a:schemeClr>
                    </a:solidFill>
                  </a:tcPr>
                </a:tc>
                <a:extLst>
                  <a:ext uri="{0D108BD9-81ED-4DB2-BD59-A6C34878D82A}">
                    <a16:rowId xmlns:a16="http://schemas.microsoft.com/office/drawing/2014/main" val="3081740305"/>
                  </a:ext>
                </a:extLst>
              </a:tr>
              <a:tr h="37271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200" b="1" i="1" kern="1200" dirty="0">
                          <a:solidFill>
                            <a:schemeClr val="dk1"/>
                          </a:solidFill>
                          <a:effectLst/>
                          <a:latin typeface="+mn-lt"/>
                          <a:ea typeface="+mn-ea"/>
                          <a:cs typeface="+mn-cs"/>
                        </a:rPr>
                        <a:t>Total Damages Paid This Quarter </a:t>
                      </a:r>
                      <a:r>
                        <a:rPr lang="en-US" sz="1000" b="0" i="1" kern="1200" dirty="0">
                          <a:solidFill>
                            <a:schemeClr val="dk1"/>
                          </a:solidFill>
                          <a:effectLst/>
                          <a:latin typeface="+mn-lt"/>
                          <a:ea typeface="+mn-ea"/>
                          <a:cs typeface="+mn-cs"/>
                        </a:rPr>
                        <a:t>(Includes Settlements With Aid of the Bureau During Informal Discussions or Referral to Mediation Program.)</a:t>
                      </a:r>
                      <a:endParaRPr kumimoji="0" lang="en-US" sz="10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$40,000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$10,000*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$15,100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$90,460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i="1" dirty="0">
                          <a:solidFill>
                            <a:srgbClr val="000000"/>
                          </a:solidFill>
                          <a:effectLst/>
                          <a:latin typeface="+mj-lt"/>
                          <a:ea typeface="Calibri" panose="020F0502020204030204" pitchFamily="34" charset="0"/>
                        </a:rPr>
                        <a:t>$155,560</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4" name="TextBox 3">
            <a:extLst>
              <a:ext uri="{FF2B5EF4-FFF2-40B4-BE49-F238E27FC236}">
                <a16:creationId xmlns:a16="http://schemas.microsoft.com/office/drawing/2014/main" id="{A801AAFD-EC17-B059-B1BC-3B7AE01521C7}"/>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57708088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3701821408"/>
              </p:ext>
            </p:extLst>
          </p:nvPr>
        </p:nvGraphicFramePr>
        <p:xfrm>
          <a:off x="609600" y="1143000"/>
          <a:ext cx="7848600" cy="4800596"/>
        </p:xfrm>
        <a:graphic>
          <a:graphicData uri="http://schemas.openxmlformats.org/drawingml/2006/table">
            <a:tbl>
              <a:tblPr firstRow="1" bandRow="1">
                <a:tableStyleId>{073A0DAA-6AF3-43AB-8588-CEC1D06C72B9}</a:tableStyleId>
              </a:tblPr>
              <a:tblGrid>
                <a:gridCol w="2792291">
                  <a:extLst>
                    <a:ext uri="{9D8B030D-6E8A-4147-A177-3AD203B41FA5}">
                      <a16:colId xmlns:a16="http://schemas.microsoft.com/office/drawing/2014/main" val="4257082247"/>
                    </a:ext>
                  </a:extLst>
                </a:gridCol>
                <a:gridCol w="5056309">
                  <a:extLst>
                    <a:ext uri="{9D8B030D-6E8A-4147-A177-3AD203B41FA5}">
                      <a16:colId xmlns:a16="http://schemas.microsoft.com/office/drawing/2014/main" val="4285241588"/>
                    </a:ext>
                  </a:extLst>
                </a:gridCol>
              </a:tblGrid>
              <a:tr h="408450">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399286">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399286">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399286">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399286">
                <a:tc>
                  <a:txBody>
                    <a:bodyPr/>
                    <a:lstStyle/>
                    <a:p>
                      <a:pPr algn="r"/>
                      <a:r>
                        <a:rPr lang="en-US" b="0" dirty="0"/>
                        <a:t>David Bailey</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399286">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399286">
                <a:tc>
                  <a:txBody>
                    <a:bodyPr/>
                    <a:lstStyle/>
                    <a:p>
                      <a:pPr algn="r"/>
                      <a:r>
                        <a:rPr lang="en-US" sz="1800" kern="1200" dirty="0">
                          <a:solidFill>
                            <a:schemeClr val="dk1"/>
                          </a:solidFill>
                          <a:effectLst/>
                          <a:latin typeface="+mn-lt"/>
                          <a:ea typeface="+mn-ea"/>
                          <a:cs typeface="+mn-cs"/>
                        </a:rPr>
                        <a:t>Brian Lampe</a:t>
                      </a:r>
                      <a:endParaRPr lang="en-US" sz="1600"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399286">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399286">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399286">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399286">
                <a:tc>
                  <a:txBody>
                    <a:bodyPr/>
                    <a:lstStyle/>
                    <a:p>
                      <a:pPr algn="r"/>
                      <a:r>
                        <a:rPr lang="en-US" b="0" dirty="0"/>
                        <a:t>Kevin Frye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904129649"/>
                  </a:ext>
                </a:extLst>
              </a:tr>
              <a:tr h="399286">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3" name="TextBox 2">
            <a:extLst>
              <a:ext uri="{FF2B5EF4-FFF2-40B4-BE49-F238E27FC236}">
                <a16:creationId xmlns:a16="http://schemas.microsoft.com/office/drawing/2014/main" id="{29F3B3B2-E243-CB84-D97D-4E474BE41C1B}"/>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3" name="TextBox 2">
            <a:extLst>
              <a:ext uri="{FF2B5EF4-FFF2-40B4-BE49-F238E27FC236}">
                <a16:creationId xmlns:a16="http://schemas.microsoft.com/office/drawing/2014/main" id="{346E5836-A8FA-6129-8DB3-29628EABD4E2}"/>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4072920599"/>
              </p:ext>
            </p:extLst>
          </p:nvPr>
        </p:nvGraphicFramePr>
        <p:xfrm>
          <a:off x="609598" y="1121656"/>
          <a:ext cx="7924792" cy="1406101"/>
        </p:xfrm>
        <a:graphic>
          <a:graphicData uri="http://schemas.openxmlformats.org/drawingml/2006/table">
            <a:tbl>
              <a:tblPr firstRow="1" bandRow="1">
                <a:tableStyleId>{00A15C55-8517-42AA-B614-E9B94910E393}</a:tableStyleId>
              </a:tblPr>
              <a:tblGrid>
                <a:gridCol w="2983136">
                  <a:extLst>
                    <a:ext uri="{9D8B030D-6E8A-4147-A177-3AD203B41FA5}">
                      <a16:colId xmlns:a16="http://schemas.microsoft.com/office/drawing/2014/main" val="20000"/>
                    </a:ext>
                  </a:extLst>
                </a:gridCol>
                <a:gridCol w="796260">
                  <a:extLst>
                    <a:ext uri="{9D8B030D-6E8A-4147-A177-3AD203B41FA5}">
                      <a16:colId xmlns:a16="http://schemas.microsoft.com/office/drawing/2014/main" val="20001"/>
                    </a:ext>
                  </a:extLst>
                </a:gridCol>
                <a:gridCol w="796260">
                  <a:extLst>
                    <a:ext uri="{9D8B030D-6E8A-4147-A177-3AD203B41FA5}">
                      <a16:colId xmlns:a16="http://schemas.microsoft.com/office/drawing/2014/main" val="2522768338"/>
                    </a:ext>
                  </a:extLst>
                </a:gridCol>
                <a:gridCol w="796260">
                  <a:extLst>
                    <a:ext uri="{9D8B030D-6E8A-4147-A177-3AD203B41FA5}">
                      <a16:colId xmlns:a16="http://schemas.microsoft.com/office/drawing/2014/main" val="659331983"/>
                    </a:ext>
                  </a:extLst>
                </a:gridCol>
                <a:gridCol w="796260">
                  <a:extLst>
                    <a:ext uri="{9D8B030D-6E8A-4147-A177-3AD203B41FA5}">
                      <a16:colId xmlns:a16="http://schemas.microsoft.com/office/drawing/2014/main" val="3603705327"/>
                    </a:ext>
                  </a:extLst>
                </a:gridCol>
                <a:gridCol w="742019">
                  <a:extLst>
                    <a:ext uri="{9D8B030D-6E8A-4147-A177-3AD203B41FA5}">
                      <a16:colId xmlns:a16="http://schemas.microsoft.com/office/drawing/2014/main" val="20002"/>
                    </a:ext>
                  </a:extLst>
                </a:gridCol>
                <a:gridCol w="1014597">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a:t>
                      </a:r>
                      <a:endParaRPr lang="en-US" sz="16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algn="ctr"/>
                      <a:r>
                        <a:rPr lang="en-US" sz="1200" b="1" i="0" dirty="0">
                          <a:solidFill>
                            <a:schemeClr val="tx1"/>
                          </a:solidFill>
                        </a:rPr>
                        <a:t>Total</a:t>
                      </a:r>
                    </a:p>
                  </a:txBody>
                  <a:tcPr anchor="ctr">
                    <a:solidFill>
                      <a:schemeClr val="bg1">
                        <a:lumMod val="75000"/>
                      </a:schemeClr>
                    </a:solidFill>
                  </a:tcPr>
                </a:tc>
                <a:tc>
                  <a:txBody>
                    <a:bodyPr/>
                    <a:lstStyle/>
                    <a:p>
                      <a:pPr algn="ctr"/>
                      <a:r>
                        <a:rPr lang="en-US" sz="1200" i="0" dirty="0">
                          <a:solidFill>
                            <a:schemeClr val="tx1"/>
                          </a:solidFill>
                        </a:rPr>
                        <a:t>FFY Goal</a:t>
                      </a:r>
                      <a:endParaRPr lang="en-US" sz="12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8,840</a:t>
                      </a:r>
                    </a:p>
                  </a:txBody>
                  <a:tcPr anchor="ctr">
                    <a:solidFill>
                      <a:schemeClr val="bg1">
                        <a:lumMod val="95000"/>
                      </a:schemeClr>
                    </a:solidFill>
                  </a:tcPr>
                </a:tc>
                <a:tc>
                  <a:txBody>
                    <a:bodyPr/>
                    <a:lstStyle/>
                    <a:p>
                      <a:pPr algn="ctr"/>
                      <a:r>
                        <a:rPr lang="en-US" sz="1300" b="0" i="0" dirty="0"/>
                        <a:t>16,057</a:t>
                      </a:r>
                    </a:p>
                  </a:txBody>
                  <a:tcPr anchor="ctr">
                    <a:solidFill>
                      <a:schemeClr val="bg1">
                        <a:lumMod val="95000"/>
                      </a:schemeClr>
                    </a:solidFill>
                  </a:tcPr>
                </a:tc>
                <a:tc>
                  <a:txBody>
                    <a:bodyPr/>
                    <a:lstStyle/>
                    <a:p>
                      <a:pPr algn="ctr"/>
                      <a:r>
                        <a:rPr lang="en-US" sz="1300" b="0" i="0" dirty="0"/>
                        <a:t>20,336</a:t>
                      </a:r>
                    </a:p>
                  </a:txBody>
                  <a:tcPr anchor="ctr">
                    <a:solidFill>
                      <a:schemeClr val="bg1">
                        <a:lumMod val="95000"/>
                      </a:schemeClr>
                    </a:solidFill>
                  </a:tcPr>
                </a:tc>
                <a:tc>
                  <a:txBody>
                    <a:bodyPr/>
                    <a:lstStyle/>
                    <a:p>
                      <a:pPr algn="ctr"/>
                      <a:r>
                        <a:rPr lang="en-US" sz="1300" b="0" i="0"/>
                        <a:t>18,989</a:t>
                      </a:r>
                      <a:endParaRPr lang="en-US" sz="1300" b="0" i="0" dirty="0"/>
                    </a:p>
                  </a:txBody>
                  <a:tcPr anchor="ctr">
                    <a:solidFill>
                      <a:schemeClr val="bg1">
                        <a:lumMod val="95000"/>
                      </a:schemeClr>
                    </a:solidFill>
                  </a:tcPr>
                </a:tc>
                <a:tc>
                  <a:txBody>
                    <a:bodyPr/>
                    <a:lstStyle/>
                    <a:p>
                      <a:pPr algn="ctr"/>
                      <a:r>
                        <a:rPr lang="en-US" sz="1300" b="1" i="1" dirty="0"/>
                        <a:t>64,222</a:t>
                      </a:r>
                    </a:p>
                  </a:txBody>
                  <a:tcPr anchor="ctr">
                    <a:solidFill>
                      <a:schemeClr val="bg1">
                        <a:lumMod val="95000"/>
                      </a:schemeClr>
                    </a:solidFill>
                  </a:tcPr>
                </a:tc>
                <a:tc>
                  <a:txBody>
                    <a:bodyPr/>
                    <a:lstStyle/>
                    <a:p>
                      <a:pPr algn="ctr"/>
                      <a:r>
                        <a:rPr lang="en-US" sz="1300" i="0"/>
                        <a:t>45,000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517</a:t>
                      </a:r>
                    </a:p>
                  </a:txBody>
                  <a:tcPr anchor="ctr">
                    <a:solidFill>
                      <a:schemeClr val="bg1">
                        <a:lumMod val="85000"/>
                      </a:schemeClr>
                    </a:solidFill>
                  </a:tcPr>
                </a:tc>
                <a:tc>
                  <a:txBody>
                    <a:bodyPr/>
                    <a:lstStyle/>
                    <a:p>
                      <a:pPr algn="ctr"/>
                      <a:r>
                        <a:rPr lang="en-US" sz="1300" b="0" i="0" dirty="0"/>
                        <a:t>656</a:t>
                      </a:r>
                    </a:p>
                  </a:txBody>
                  <a:tcPr anchor="ctr">
                    <a:solidFill>
                      <a:schemeClr val="bg1">
                        <a:lumMod val="85000"/>
                      </a:schemeClr>
                    </a:solidFill>
                  </a:tcPr>
                </a:tc>
                <a:tc>
                  <a:txBody>
                    <a:bodyPr/>
                    <a:lstStyle/>
                    <a:p>
                      <a:pPr algn="ctr"/>
                      <a:r>
                        <a:rPr lang="en-US" sz="1300" b="0" i="0" dirty="0"/>
                        <a:t>473</a:t>
                      </a:r>
                    </a:p>
                  </a:txBody>
                  <a:tcPr anchor="ctr">
                    <a:solidFill>
                      <a:schemeClr val="bg1">
                        <a:lumMod val="85000"/>
                      </a:schemeClr>
                    </a:solidFill>
                  </a:tcPr>
                </a:tc>
                <a:tc>
                  <a:txBody>
                    <a:bodyPr/>
                    <a:lstStyle/>
                    <a:p>
                      <a:pPr algn="ctr"/>
                      <a:r>
                        <a:rPr lang="en-US" sz="1300" b="0" i="0" dirty="0"/>
                        <a:t>185</a:t>
                      </a:r>
                    </a:p>
                  </a:txBody>
                  <a:tcPr anchor="ctr">
                    <a:solidFill>
                      <a:schemeClr val="bg1">
                        <a:lumMod val="85000"/>
                      </a:schemeClr>
                    </a:solidFill>
                  </a:tcPr>
                </a:tc>
                <a:tc>
                  <a:txBody>
                    <a:bodyPr/>
                    <a:lstStyle/>
                    <a:p>
                      <a:pPr algn="ctr"/>
                      <a:r>
                        <a:rPr lang="en-US" sz="1300" b="1" i="1" dirty="0"/>
                        <a:t>1,831</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3436059579"/>
              </p:ext>
            </p:extLst>
          </p:nvPr>
        </p:nvGraphicFramePr>
        <p:xfrm>
          <a:off x="609599" y="2594282"/>
          <a:ext cx="7924792" cy="1886504"/>
        </p:xfrm>
        <a:graphic>
          <a:graphicData uri="http://schemas.openxmlformats.org/drawingml/2006/table">
            <a:tbl>
              <a:tblPr firstRow="1" bandRow="1">
                <a:tableStyleId>{00A15C55-8517-42AA-B614-E9B94910E393}</a:tableStyleId>
              </a:tblPr>
              <a:tblGrid>
                <a:gridCol w="2978448">
                  <a:extLst>
                    <a:ext uri="{9D8B030D-6E8A-4147-A177-3AD203B41FA5}">
                      <a16:colId xmlns:a16="http://schemas.microsoft.com/office/drawing/2014/main" val="20000"/>
                    </a:ext>
                  </a:extLst>
                </a:gridCol>
                <a:gridCol w="797798">
                  <a:extLst>
                    <a:ext uri="{9D8B030D-6E8A-4147-A177-3AD203B41FA5}">
                      <a16:colId xmlns:a16="http://schemas.microsoft.com/office/drawing/2014/main" val="20001"/>
                    </a:ext>
                  </a:extLst>
                </a:gridCol>
                <a:gridCol w="797798">
                  <a:extLst>
                    <a:ext uri="{9D8B030D-6E8A-4147-A177-3AD203B41FA5}">
                      <a16:colId xmlns:a16="http://schemas.microsoft.com/office/drawing/2014/main" val="3471394919"/>
                    </a:ext>
                  </a:extLst>
                </a:gridCol>
                <a:gridCol w="797798">
                  <a:extLst>
                    <a:ext uri="{9D8B030D-6E8A-4147-A177-3AD203B41FA5}">
                      <a16:colId xmlns:a16="http://schemas.microsoft.com/office/drawing/2014/main" val="498433751"/>
                    </a:ext>
                  </a:extLst>
                </a:gridCol>
                <a:gridCol w="797798">
                  <a:extLst>
                    <a:ext uri="{9D8B030D-6E8A-4147-A177-3AD203B41FA5}">
                      <a16:colId xmlns:a16="http://schemas.microsoft.com/office/drawing/2014/main" val="1524600189"/>
                    </a:ext>
                  </a:extLst>
                </a:gridCol>
                <a:gridCol w="744612">
                  <a:extLst>
                    <a:ext uri="{9D8B030D-6E8A-4147-A177-3AD203B41FA5}">
                      <a16:colId xmlns:a16="http://schemas.microsoft.com/office/drawing/2014/main" val="20002"/>
                    </a:ext>
                  </a:extLst>
                </a:gridCol>
                <a:gridCol w="1010540">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a:t>
                      </a:r>
                      <a:r>
                        <a:rPr lang="en-US" sz="1600" b="1" dirty="0">
                          <a:solidFill>
                            <a:schemeClr val="tx1"/>
                          </a:solidFill>
                        </a:rPr>
                        <a:t> </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4</a:t>
                      </a:r>
                      <a:r>
                        <a:rPr lang="en-US" sz="1200" b="1" baseline="30000" dirty="0">
                          <a:solidFill>
                            <a:schemeClr val="tx1"/>
                          </a:solidFill>
                        </a:rPr>
                        <a:t>th</a:t>
                      </a:r>
                      <a:r>
                        <a:rPr lang="en-US" sz="1200" b="1" dirty="0">
                          <a:solidFill>
                            <a:schemeClr val="tx1"/>
                          </a:solidFill>
                        </a:rPr>
                        <a:t> Qtr.</a:t>
                      </a:r>
                    </a:p>
                  </a:txBody>
                  <a:tcPr anchor="ctr">
                    <a:solidFill>
                      <a:schemeClr val="bg1">
                        <a:lumMod val="75000"/>
                      </a:schemeClr>
                    </a:solidFill>
                  </a:tcPr>
                </a:tc>
                <a:tc>
                  <a:txBody>
                    <a:bodyPr/>
                    <a:lstStyle/>
                    <a:p>
                      <a:pPr algn="ctr"/>
                      <a:r>
                        <a:rPr lang="en-US" sz="1200" b="1" i="0" dirty="0">
                          <a:solidFill>
                            <a:schemeClr val="tx1"/>
                          </a:solidFill>
                        </a:rPr>
                        <a:t>Total</a:t>
                      </a:r>
                    </a:p>
                  </a:txBody>
                  <a:tcPr anchor="ctr">
                    <a:solidFill>
                      <a:schemeClr val="bg1">
                        <a:lumMod val="75000"/>
                      </a:schemeClr>
                    </a:solidFill>
                  </a:tcPr>
                </a:tc>
                <a:tc>
                  <a:txBody>
                    <a:bodyPr/>
                    <a:lstStyle/>
                    <a:p>
                      <a:pPr algn="ctr"/>
                      <a:r>
                        <a:rPr lang="en-US" sz="12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1,018</a:t>
                      </a:r>
                    </a:p>
                  </a:txBody>
                  <a:tcPr>
                    <a:solidFill>
                      <a:schemeClr val="bg1">
                        <a:lumMod val="95000"/>
                      </a:schemeClr>
                    </a:solidFill>
                  </a:tcPr>
                </a:tc>
                <a:tc>
                  <a:txBody>
                    <a:bodyPr/>
                    <a:lstStyle/>
                    <a:p>
                      <a:pPr algn="ctr"/>
                      <a:r>
                        <a:rPr lang="en-US" sz="1300" b="0" i="0" dirty="0"/>
                        <a:t>3,630</a:t>
                      </a:r>
                    </a:p>
                  </a:txBody>
                  <a:tcPr>
                    <a:solidFill>
                      <a:schemeClr val="bg1">
                        <a:lumMod val="95000"/>
                      </a:schemeClr>
                    </a:solidFill>
                  </a:tcPr>
                </a:tc>
                <a:tc>
                  <a:txBody>
                    <a:bodyPr/>
                    <a:lstStyle/>
                    <a:p>
                      <a:pPr algn="ctr"/>
                      <a:r>
                        <a:rPr lang="en-US" sz="1300" b="0" i="0" dirty="0"/>
                        <a:t>1,109</a:t>
                      </a:r>
                    </a:p>
                  </a:txBody>
                  <a:tcPr>
                    <a:solidFill>
                      <a:schemeClr val="bg1">
                        <a:lumMod val="95000"/>
                      </a:schemeClr>
                    </a:solidFill>
                  </a:tcPr>
                </a:tc>
                <a:tc>
                  <a:txBody>
                    <a:bodyPr/>
                    <a:lstStyle/>
                    <a:p>
                      <a:pPr algn="ctr"/>
                      <a:r>
                        <a:rPr lang="en-US" sz="1300" b="0" i="0" dirty="0"/>
                        <a:t>186</a:t>
                      </a:r>
                    </a:p>
                  </a:txBody>
                  <a:tcPr>
                    <a:solidFill>
                      <a:schemeClr val="bg1">
                        <a:lumMod val="95000"/>
                      </a:schemeClr>
                    </a:solidFill>
                  </a:tcPr>
                </a:tc>
                <a:tc>
                  <a:txBody>
                    <a:bodyPr/>
                    <a:lstStyle/>
                    <a:p>
                      <a:pPr algn="ctr"/>
                      <a:r>
                        <a:rPr lang="en-US" sz="1300" b="1" i="1" dirty="0"/>
                        <a:t>5,943</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3</a:t>
                      </a:r>
                    </a:p>
                  </a:txBody>
                  <a:tcPr>
                    <a:solidFill>
                      <a:schemeClr val="bg1">
                        <a:lumMod val="85000"/>
                      </a:schemeClr>
                    </a:solidFill>
                  </a:tcPr>
                </a:tc>
                <a:tc>
                  <a:txBody>
                    <a:bodyPr/>
                    <a:lstStyle/>
                    <a:p>
                      <a:pPr algn="ctr"/>
                      <a:r>
                        <a:rPr lang="en-US" sz="1300" b="0" i="0" dirty="0"/>
                        <a:t>33</a:t>
                      </a:r>
                    </a:p>
                  </a:txBody>
                  <a:tcPr>
                    <a:solidFill>
                      <a:schemeClr val="bg1">
                        <a:lumMod val="85000"/>
                      </a:schemeClr>
                    </a:solidFill>
                  </a:tcPr>
                </a:tc>
                <a:tc>
                  <a:txBody>
                    <a:bodyPr/>
                    <a:lstStyle/>
                    <a:p>
                      <a:pPr algn="ctr"/>
                      <a:r>
                        <a:rPr lang="en-US" sz="1300" b="1" i="1" dirty="0"/>
                        <a:t>46</a:t>
                      </a:r>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180</a:t>
                      </a:r>
                    </a:p>
                  </a:txBody>
                  <a:tcPr>
                    <a:solidFill>
                      <a:schemeClr val="bg1">
                        <a:lumMod val="95000"/>
                      </a:schemeClr>
                    </a:solidFill>
                  </a:tcPr>
                </a:tc>
                <a:tc>
                  <a:txBody>
                    <a:bodyPr/>
                    <a:lstStyle/>
                    <a:p>
                      <a:pPr algn="ctr"/>
                      <a:r>
                        <a:rPr lang="en-US" sz="1300" b="0" i="0" dirty="0"/>
                        <a:t>1,362</a:t>
                      </a:r>
                    </a:p>
                  </a:txBody>
                  <a:tcPr>
                    <a:solidFill>
                      <a:schemeClr val="bg1">
                        <a:lumMod val="95000"/>
                      </a:schemeClr>
                    </a:solidFill>
                  </a:tcPr>
                </a:tc>
                <a:tc>
                  <a:txBody>
                    <a:bodyPr/>
                    <a:lstStyle/>
                    <a:p>
                      <a:pPr algn="ctr"/>
                      <a:r>
                        <a:rPr lang="en-US" sz="1300" b="0" i="0" dirty="0"/>
                        <a:t>428</a:t>
                      </a:r>
                    </a:p>
                  </a:txBody>
                  <a:tcPr>
                    <a:solidFill>
                      <a:schemeClr val="bg1">
                        <a:lumMod val="95000"/>
                      </a:schemeClr>
                    </a:solidFill>
                  </a:tcPr>
                </a:tc>
                <a:tc>
                  <a:txBody>
                    <a:bodyPr/>
                    <a:lstStyle/>
                    <a:p>
                      <a:pPr algn="ctr"/>
                      <a:r>
                        <a:rPr lang="en-US" sz="1300" b="0" i="0" dirty="0"/>
                        <a:t>91</a:t>
                      </a:r>
                    </a:p>
                  </a:txBody>
                  <a:tcPr>
                    <a:solidFill>
                      <a:schemeClr val="bg1">
                        <a:lumMod val="95000"/>
                      </a:schemeClr>
                    </a:solidFill>
                  </a:tcPr>
                </a:tc>
                <a:tc>
                  <a:txBody>
                    <a:bodyPr/>
                    <a:lstStyle/>
                    <a:p>
                      <a:pPr algn="ctr"/>
                      <a:r>
                        <a:rPr lang="en-US" sz="1300" b="1" i="1" dirty="0"/>
                        <a:t>2,061</a:t>
                      </a:r>
                    </a:p>
                  </a:txBody>
                  <a:tcPr>
                    <a:solidFill>
                      <a:schemeClr val="bg1">
                        <a:lumMod val="95000"/>
                      </a:schemeClr>
                    </a:solidFill>
                  </a:tcPr>
                </a:tc>
                <a:tc>
                  <a:txBody>
                    <a:bodyPr/>
                    <a:lstStyle/>
                    <a:p>
                      <a:pPr algn="ctr"/>
                      <a:r>
                        <a:rPr lang="en-US" sz="1300" i="0" dirty="0"/>
                        <a:t>1,750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270</a:t>
                      </a:r>
                    </a:p>
                  </a:txBody>
                  <a:tcPr>
                    <a:solidFill>
                      <a:schemeClr val="bg1">
                        <a:lumMod val="85000"/>
                      </a:schemeClr>
                    </a:solidFill>
                  </a:tcPr>
                </a:tc>
                <a:tc>
                  <a:txBody>
                    <a:bodyPr/>
                    <a:lstStyle/>
                    <a:p>
                      <a:pPr algn="ctr"/>
                      <a:r>
                        <a:rPr lang="en-US" sz="1300" b="0" i="0" dirty="0"/>
                        <a:t>1,436</a:t>
                      </a:r>
                    </a:p>
                  </a:txBody>
                  <a:tcPr>
                    <a:solidFill>
                      <a:schemeClr val="bg1">
                        <a:lumMod val="85000"/>
                      </a:schemeClr>
                    </a:solidFill>
                  </a:tcPr>
                </a:tc>
                <a:tc>
                  <a:txBody>
                    <a:bodyPr/>
                    <a:lstStyle/>
                    <a:p>
                      <a:pPr algn="ctr"/>
                      <a:r>
                        <a:rPr lang="en-US" sz="1300" b="0" i="0" dirty="0"/>
                        <a:t>295</a:t>
                      </a:r>
                    </a:p>
                  </a:txBody>
                  <a:tcPr>
                    <a:solidFill>
                      <a:schemeClr val="bg1">
                        <a:lumMod val="85000"/>
                      </a:schemeClr>
                    </a:solidFill>
                  </a:tcPr>
                </a:tc>
                <a:tc>
                  <a:txBody>
                    <a:bodyPr/>
                    <a:lstStyle/>
                    <a:p>
                      <a:pPr algn="ctr"/>
                      <a:r>
                        <a:rPr lang="en-US" sz="1300" b="0" i="0" dirty="0"/>
                        <a:t>72</a:t>
                      </a:r>
                    </a:p>
                  </a:txBody>
                  <a:tcPr>
                    <a:solidFill>
                      <a:schemeClr val="bg1">
                        <a:lumMod val="85000"/>
                      </a:schemeClr>
                    </a:solidFill>
                  </a:tcPr>
                </a:tc>
                <a:tc>
                  <a:txBody>
                    <a:bodyPr/>
                    <a:lstStyle/>
                    <a:p>
                      <a:pPr algn="ctr"/>
                      <a:r>
                        <a:rPr lang="en-US" sz="1300" b="1" i="1" dirty="0"/>
                        <a:t>2,073</a:t>
                      </a:r>
                    </a:p>
                  </a:txBody>
                  <a:tcPr>
                    <a:solidFill>
                      <a:schemeClr val="bg1">
                        <a:lumMod val="85000"/>
                      </a:schemeClr>
                    </a:solidFill>
                  </a:tcPr>
                </a:tc>
                <a:tc>
                  <a:txBody>
                    <a:bodyPr/>
                    <a:lstStyle/>
                    <a:p>
                      <a:pPr algn="ctr"/>
                      <a:r>
                        <a:rPr lang="en-US" sz="1300" i="0" dirty="0"/>
                        <a:t>1,875</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2DC80C71-2C2C-2331-6302-B746DC9578CE}"/>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Merchant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2971800"/>
            <a:ext cx="1752600" cy="1454658"/>
          </a:xfrm>
          <a:prstGeom prst="rect">
            <a:avLst/>
          </a:prstGeom>
        </p:spPr>
      </p:pic>
      <p:sp>
        <p:nvSpPr>
          <p:cNvPr id="4" name="TextBox 3">
            <a:extLst>
              <a:ext uri="{FF2B5EF4-FFF2-40B4-BE49-F238E27FC236}">
                <a16:creationId xmlns:a16="http://schemas.microsoft.com/office/drawing/2014/main" id="{63C0A575-DE79-FA94-23B8-D69AB0B54211}"/>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AppData\Local\Microsoft\Windows\Temporary Internet Files\Content.Outlook\PMWK0L31\SCBA trainig raleigh.jpg">
            <a:extLst>
              <a:ext uri="{FF2B5EF4-FFF2-40B4-BE49-F238E27FC236}">
                <a16:creationId xmlns:a16="http://schemas.microsoft.com/office/drawing/2014/main" id="{D6236630-2561-08CD-C040-DD2AF9369E11}"/>
              </a:ext>
            </a:extLst>
          </p:cNvPr>
          <p:cNvPicPr/>
          <p:nvPr/>
        </p:nvPicPr>
        <p:blipFill>
          <a:blip r:embed="rId3" cstate="print"/>
          <a:srcRect/>
          <a:stretch>
            <a:fillRect/>
          </a:stretch>
        </p:blipFill>
        <p:spPr bwMode="auto">
          <a:xfrm rot="5400000">
            <a:off x="533402" y="2029419"/>
            <a:ext cx="990596" cy="838200"/>
          </a:xfrm>
          <a:prstGeom prst="rect">
            <a:avLst/>
          </a:prstGeom>
          <a:noFill/>
          <a:ln w="9525">
            <a:noFill/>
            <a:miter lim="800000"/>
            <a:headEnd/>
            <a:tailEnd/>
          </a:ln>
        </p:spPr>
      </p:pic>
      <p:pic>
        <p:nvPicPr>
          <p:cNvPr id="4" name="Picture 3" descr="C:\Users\wllagoe.EADS\Pictures\Trench\Trenchmodule1208 033.jpg">
            <a:extLst>
              <a:ext uri="{FF2B5EF4-FFF2-40B4-BE49-F238E27FC236}">
                <a16:creationId xmlns:a16="http://schemas.microsoft.com/office/drawing/2014/main" id="{A2172102-CB75-6F25-4270-7CFD9A7CA554}"/>
              </a:ext>
            </a:extLst>
          </p:cNvPr>
          <p:cNvPicPr/>
          <p:nvPr/>
        </p:nvPicPr>
        <p:blipFill>
          <a:blip r:embed="rId4" cstate="print"/>
          <a:srcRect l="7038" r="10850" b="19922"/>
          <a:stretch>
            <a:fillRect/>
          </a:stretch>
        </p:blipFill>
        <p:spPr bwMode="auto">
          <a:xfrm>
            <a:off x="6858000" y="2029421"/>
            <a:ext cx="1676400" cy="914400"/>
          </a:xfrm>
          <a:prstGeom prst="rect">
            <a:avLst/>
          </a:prstGeom>
          <a:noFill/>
          <a:ln w="9525">
            <a:noFill/>
            <a:miter lim="800000"/>
            <a:headEnd/>
            <a:tailEnd/>
          </a:ln>
        </p:spPr>
      </p:pic>
      <p:pic>
        <p:nvPicPr>
          <p:cNvPr id="5" name="Picture 4" descr="C:\Users\wllagoe.EADS\Pictures\Trench\Trenchmodule1208 026.jpg">
            <a:extLst>
              <a:ext uri="{FF2B5EF4-FFF2-40B4-BE49-F238E27FC236}">
                <a16:creationId xmlns:a16="http://schemas.microsoft.com/office/drawing/2014/main" id="{D029DF6A-6B35-33EE-B82C-9B62447CD47A}"/>
              </a:ext>
            </a:extLst>
          </p:cNvPr>
          <p:cNvPicPr/>
          <p:nvPr/>
        </p:nvPicPr>
        <p:blipFill>
          <a:blip r:embed="rId5" cstate="print"/>
          <a:srcRect t="9766"/>
          <a:stretch>
            <a:fillRect/>
          </a:stretch>
        </p:blipFill>
        <p:spPr bwMode="auto">
          <a:xfrm>
            <a:off x="5943600" y="2029421"/>
            <a:ext cx="1524000" cy="914400"/>
          </a:xfrm>
          <a:prstGeom prst="rect">
            <a:avLst/>
          </a:prstGeom>
          <a:noFill/>
          <a:ln w="9525">
            <a:noFill/>
            <a:miter lim="800000"/>
            <a:headEnd/>
            <a:tailEnd/>
          </a:ln>
        </p:spPr>
      </p:pic>
      <p:pic>
        <p:nvPicPr>
          <p:cNvPr id="9" name="Picture 8" descr="C:\Users\wllagoe.EADS\Pictures\Construction\IMG_1163.JPG">
            <a:extLst>
              <a:ext uri="{FF2B5EF4-FFF2-40B4-BE49-F238E27FC236}">
                <a16:creationId xmlns:a16="http://schemas.microsoft.com/office/drawing/2014/main" id="{8874825F-6195-D19C-22B2-C1D11C43A442}"/>
              </a:ext>
            </a:extLst>
          </p:cNvPr>
          <p:cNvPicPr/>
          <p:nvPr/>
        </p:nvPicPr>
        <p:blipFill>
          <a:blip r:embed="rId6" cstate="print"/>
          <a:srcRect l="18429" t="24573" r="35898" b="22008"/>
          <a:stretch>
            <a:fillRect/>
          </a:stretch>
        </p:blipFill>
        <p:spPr bwMode="auto">
          <a:xfrm>
            <a:off x="1406481" y="2029421"/>
            <a:ext cx="1336719" cy="879638"/>
          </a:xfrm>
          <a:prstGeom prst="rect">
            <a:avLst/>
          </a:prstGeom>
          <a:noFill/>
          <a:ln w="9525">
            <a:noFill/>
            <a:miter lim="800000"/>
            <a:headEnd/>
            <a:tailEnd/>
          </a:ln>
        </p:spPr>
      </p:pic>
      <p:sp>
        <p:nvSpPr>
          <p:cNvPr id="3" name="TextBox 2">
            <a:extLst>
              <a:ext uri="{FF2B5EF4-FFF2-40B4-BE49-F238E27FC236}">
                <a16:creationId xmlns:a16="http://schemas.microsoft.com/office/drawing/2014/main" id="{0BA7FC95-BFDF-2072-78A0-B4AAD861ADB5}"/>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pic>
        <p:nvPicPr>
          <p:cNvPr id="7" name="Picture 6" descr="DSC_1207-2">
            <a:extLst>
              <a:ext uri="{FF2B5EF4-FFF2-40B4-BE49-F238E27FC236}">
                <a16:creationId xmlns:a16="http://schemas.microsoft.com/office/drawing/2014/main" id="{902D5933-D8A1-F724-61C1-563228D0667A}"/>
              </a:ext>
            </a:extLst>
          </p:cNvPr>
          <p:cNvPicPr>
            <a:picLocks noGrp="1" noChangeAspect="1"/>
          </p:cNvPicPr>
          <p:nvPr isPhoto="1"/>
        </p:nvPicPr>
        <p:blipFill>
          <a:blip r:embed="rId7" cstate="email">
            <a:extLst>
              <a:ext uri="{28A0092B-C50C-407E-A947-70E740481C1C}">
                <a14:useLocalDpi xmlns:a14="http://schemas.microsoft.com/office/drawing/2010/main"/>
              </a:ext>
            </a:extLst>
          </a:blip>
          <a:stretch>
            <a:fillRect/>
          </a:stretch>
        </p:blipFill>
        <p:spPr>
          <a:xfrm>
            <a:off x="2708317" y="2016877"/>
            <a:ext cx="1066800" cy="776807"/>
          </a:xfrm>
          <a:prstGeom prst="rect">
            <a:avLst/>
          </a:prstGeom>
        </p:spPr>
      </p:pic>
      <p:pic>
        <p:nvPicPr>
          <p:cNvPr id="8" name="Picture 7" descr="A picture containing outdoor, grass, sky, tree&#10;&#10;Description automatically generated">
            <a:extLst>
              <a:ext uri="{FF2B5EF4-FFF2-40B4-BE49-F238E27FC236}">
                <a16:creationId xmlns:a16="http://schemas.microsoft.com/office/drawing/2014/main" id="{DC3D3EF6-02FB-2C1F-2882-A081F51D46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4739" y="1828799"/>
            <a:ext cx="685801" cy="914401"/>
          </a:xfrm>
          <a:prstGeom prst="rect">
            <a:avLst/>
          </a:prstGeom>
        </p:spPr>
      </p:pic>
      <p:pic>
        <p:nvPicPr>
          <p:cNvPr id="15" name="Picture 14" descr="C:\Users\wllagoe.EADS\Pictures\Construction\IMAG0613.jpg">
            <a:extLst>
              <a:ext uri="{FF2B5EF4-FFF2-40B4-BE49-F238E27FC236}">
                <a16:creationId xmlns:a16="http://schemas.microsoft.com/office/drawing/2014/main" id="{70B3E5CA-0BB6-5B1E-D976-7609D92F9680}"/>
              </a:ext>
            </a:extLst>
          </p:cNvPr>
          <p:cNvPicPr/>
          <p:nvPr/>
        </p:nvPicPr>
        <p:blipFill>
          <a:blip r:embed="rId9" cstate="print"/>
          <a:srcRect t="22143"/>
          <a:stretch>
            <a:fillRect/>
          </a:stretch>
        </p:blipFill>
        <p:spPr bwMode="auto">
          <a:xfrm>
            <a:off x="4149683" y="2029422"/>
            <a:ext cx="1870117" cy="914399"/>
          </a:xfrm>
          <a:prstGeom prst="rect">
            <a:avLst/>
          </a:prstGeom>
          <a:noFill/>
          <a:ln w="9525">
            <a:noFill/>
            <a:miter lim="800000"/>
            <a:headEnd/>
            <a:tailEnd/>
          </a:ln>
        </p:spPr>
      </p:pic>
      <p:graphicFrame>
        <p:nvGraphicFramePr>
          <p:cNvPr id="17" name="Table 16">
            <a:extLst>
              <a:ext uri="{FF2B5EF4-FFF2-40B4-BE49-F238E27FC236}">
                <a16:creationId xmlns:a16="http://schemas.microsoft.com/office/drawing/2014/main" id="{301ED852-637E-60F2-2E5B-A6B007AE3D84}"/>
              </a:ext>
            </a:extLst>
          </p:cNvPr>
          <p:cNvGraphicFramePr>
            <a:graphicFrameLocks noGrp="1"/>
          </p:cNvGraphicFramePr>
          <p:nvPr>
            <p:extLst>
              <p:ext uri="{D42A27DB-BD31-4B8C-83A1-F6EECF244321}">
                <p14:modId xmlns:p14="http://schemas.microsoft.com/office/powerpoint/2010/main" val="4126521799"/>
              </p:ext>
            </p:extLst>
          </p:nvPr>
        </p:nvGraphicFramePr>
        <p:xfrm>
          <a:off x="609600" y="1143001"/>
          <a:ext cx="7945879" cy="877918"/>
        </p:xfrm>
        <a:graphic>
          <a:graphicData uri="http://schemas.openxmlformats.org/drawingml/2006/table">
            <a:tbl>
              <a:tblPr>
                <a:tableStyleId>{00A15C55-8517-42AA-B614-E9B94910E393}</a:tableStyleId>
              </a:tblPr>
              <a:tblGrid>
                <a:gridCol w="2133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952157281"/>
                    </a:ext>
                  </a:extLst>
                </a:gridCol>
                <a:gridCol w="685800">
                  <a:extLst>
                    <a:ext uri="{9D8B030D-6E8A-4147-A177-3AD203B41FA5}">
                      <a16:colId xmlns:a16="http://schemas.microsoft.com/office/drawing/2014/main" val="1337938312"/>
                    </a:ext>
                  </a:extLst>
                </a:gridCol>
                <a:gridCol w="762000">
                  <a:extLst>
                    <a:ext uri="{9D8B030D-6E8A-4147-A177-3AD203B41FA5}">
                      <a16:colId xmlns:a16="http://schemas.microsoft.com/office/drawing/2014/main" val="2866230613"/>
                    </a:ext>
                  </a:extLst>
                </a:gridCol>
                <a:gridCol w="1087879">
                  <a:extLst>
                    <a:ext uri="{9D8B030D-6E8A-4147-A177-3AD203B41FA5}">
                      <a16:colId xmlns:a16="http://schemas.microsoft.com/office/drawing/2014/main" val="20004"/>
                    </a:ext>
                  </a:extLst>
                </a:gridCol>
              </a:tblGrid>
              <a:tr h="41422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NAICS 23</a:t>
                      </a:r>
                      <a:r>
                        <a:rPr lang="en-US" sz="1200" b="1" dirty="0"/>
                        <a:t>—CONSTRUCTION</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2022 Total</a:t>
                      </a:r>
                    </a:p>
                  </a:txBody>
                  <a:tcPr anchor="ctr" horzOverflow="overflow">
                    <a:solidFill>
                      <a:schemeClr val="bg1">
                        <a:lumMod val="7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1</a:t>
                      </a:r>
                      <a:r>
                        <a:rPr kumimoji="0" lang="en-US" sz="1200" b="1" i="0" u="none" strike="noStrike" cap="none" normalizeH="0" baseline="30000" dirty="0">
                          <a:ln>
                            <a:noFill/>
                          </a:ln>
                          <a:solidFill>
                            <a:schemeClr val="tx1"/>
                          </a:solidFill>
                          <a:effectLst/>
                          <a:latin typeface="Arial" charset="0"/>
                          <a:cs typeface="Arial" charset="0"/>
                        </a:rPr>
                        <a:t>st </a:t>
                      </a:r>
                      <a:r>
                        <a:rPr kumimoji="0" lang="en-US" sz="12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4</a:t>
                      </a:r>
                      <a:r>
                        <a:rPr kumimoji="0" lang="en-US" sz="1200" b="1" i="0" u="none" strike="noStrike" cap="none" normalizeH="0" baseline="30000" dirty="0">
                          <a:ln>
                            <a:noFill/>
                          </a:ln>
                          <a:solidFill>
                            <a:schemeClr val="tx1"/>
                          </a:solidFill>
                          <a:effectLst/>
                          <a:latin typeface="Arial" charset="0"/>
                          <a:cs typeface="Arial" charset="0"/>
                        </a:rPr>
                        <a:t>th</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2023 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20718">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23</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24</a:t>
                      </a:r>
                    </a:p>
                  </a:txBody>
                  <a:tcPr anchor="ctr" horzOverflow="overflow">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B44D8355-52A2-8A18-A230-E828DD5E8386}"/>
              </a:ext>
            </a:extLst>
          </p:cNvPr>
          <p:cNvGraphicFramePr>
            <a:graphicFrameLocks noGrp="1"/>
          </p:cNvGraphicFramePr>
          <p:nvPr>
            <p:extLst>
              <p:ext uri="{D42A27DB-BD31-4B8C-83A1-F6EECF244321}">
                <p14:modId xmlns:p14="http://schemas.microsoft.com/office/powerpoint/2010/main" val="3572286270"/>
              </p:ext>
            </p:extLst>
          </p:nvPr>
        </p:nvGraphicFramePr>
        <p:xfrm>
          <a:off x="609599" y="2725986"/>
          <a:ext cx="7924801" cy="3240596"/>
        </p:xfrm>
        <a:graphic>
          <a:graphicData uri="http://schemas.openxmlformats.org/drawingml/2006/table">
            <a:tbl>
              <a:tblPr firstRow="1" bandRow="1">
                <a:tableStyleId>{00A15C55-8517-42AA-B614-E9B94910E393}</a:tableStyleId>
              </a:tblPr>
              <a:tblGrid>
                <a:gridCol w="1296281">
                  <a:extLst>
                    <a:ext uri="{9D8B030D-6E8A-4147-A177-3AD203B41FA5}">
                      <a16:colId xmlns:a16="http://schemas.microsoft.com/office/drawing/2014/main" val="20000"/>
                    </a:ext>
                  </a:extLst>
                </a:gridCol>
                <a:gridCol w="549244">
                  <a:extLst>
                    <a:ext uri="{9D8B030D-6E8A-4147-A177-3AD203B41FA5}">
                      <a16:colId xmlns:a16="http://schemas.microsoft.com/office/drawing/2014/main" val="20001"/>
                    </a:ext>
                  </a:extLst>
                </a:gridCol>
                <a:gridCol w="542801">
                  <a:extLst>
                    <a:ext uri="{9D8B030D-6E8A-4147-A177-3AD203B41FA5}">
                      <a16:colId xmlns:a16="http://schemas.microsoft.com/office/drawing/2014/main" val="2784285087"/>
                    </a:ext>
                  </a:extLst>
                </a:gridCol>
                <a:gridCol w="431075">
                  <a:extLst>
                    <a:ext uri="{9D8B030D-6E8A-4147-A177-3AD203B41FA5}">
                      <a16:colId xmlns:a16="http://schemas.microsoft.com/office/drawing/2014/main" val="415496230"/>
                    </a:ext>
                  </a:extLst>
                </a:gridCol>
                <a:gridCol w="457200">
                  <a:extLst>
                    <a:ext uri="{9D8B030D-6E8A-4147-A177-3AD203B41FA5}">
                      <a16:colId xmlns:a16="http://schemas.microsoft.com/office/drawing/2014/main" val="1745308753"/>
                    </a:ext>
                  </a:extLst>
                </a:gridCol>
                <a:gridCol w="533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00414">
                  <a:extLst>
                    <a:ext uri="{9D8B030D-6E8A-4147-A177-3AD203B41FA5}">
                      <a16:colId xmlns:a16="http://schemas.microsoft.com/office/drawing/2014/main" val="4109209800"/>
                    </a:ext>
                  </a:extLst>
                </a:gridCol>
                <a:gridCol w="587947">
                  <a:extLst>
                    <a:ext uri="{9D8B030D-6E8A-4147-A177-3AD203B41FA5}">
                      <a16:colId xmlns:a16="http://schemas.microsoft.com/office/drawing/2014/main" val="2565972970"/>
                    </a:ext>
                  </a:extLst>
                </a:gridCol>
                <a:gridCol w="511839">
                  <a:extLst>
                    <a:ext uri="{9D8B030D-6E8A-4147-A177-3AD203B41FA5}">
                      <a16:colId xmlns:a16="http://schemas.microsoft.com/office/drawing/2014/main" val="2175395958"/>
                    </a:ext>
                  </a:extLst>
                </a:gridCol>
                <a:gridCol w="533400">
                  <a:extLst>
                    <a:ext uri="{9D8B030D-6E8A-4147-A177-3AD203B41FA5}">
                      <a16:colId xmlns:a16="http://schemas.microsoft.com/office/drawing/2014/main" val="20005"/>
                    </a:ext>
                  </a:extLst>
                </a:gridCol>
              </a:tblGrid>
              <a:tr h="373257">
                <a:tc>
                  <a:txBody>
                    <a:bodyPr/>
                    <a:lstStyle/>
                    <a:p>
                      <a:pPr algn="ctr"/>
                      <a:r>
                        <a:rPr lang="en-US" sz="10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baseline="0" dirty="0">
                          <a:solidFill>
                            <a:schemeClr val="tx1"/>
                          </a:solidFill>
                        </a:rPr>
                        <a:t> Qtr.</a:t>
                      </a:r>
                      <a:endParaRPr lang="en-US" sz="1000" b="1" dirty="0">
                        <a:solidFill>
                          <a:schemeClr val="tx1"/>
                        </a:solidFill>
                      </a:endParaRP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4</a:t>
                      </a:r>
                      <a:r>
                        <a:rPr lang="en-US" sz="1000" b="1" baseline="30000" dirty="0">
                          <a:solidFill>
                            <a:schemeClr val="tx1"/>
                          </a:solidFill>
                        </a:rPr>
                        <a:t>th</a:t>
                      </a:r>
                      <a:r>
                        <a:rPr lang="en-US" sz="1000" b="1" dirty="0">
                          <a:solidFill>
                            <a:schemeClr val="tx1"/>
                          </a:solidFill>
                        </a:rPr>
                        <a:t> Qtr.</a:t>
                      </a:r>
                    </a:p>
                  </a:txBody>
                  <a:tcPr anchor="ctr">
                    <a:solidFill>
                      <a:schemeClr val="bg1">
                        <a:lumMod val="75000"/>
                      </a:schemeClr>
                    </a:solidFill>
                  </a:tcPr>
                </a:tc>
                <a:tc>
                  <a:txBody>
                    <a:bodyPr/>
                    <a:lstStyle/>
                    <a:p>
                      <a:pPr algn="ctr"/>
                      <a:r>
                        <a:rPr lang="en-US" sz="1000" b="1" i="0" dirty="0">
                          <a:solidFill>
                            <a:schemeClr val="tx1"/>
                          </a:solidFill>
                        </a:rPr>
                        <a:t>Total</a:t>
                      </a:r>
                    </a:p>
                  </a:txBody>
                  <a:tcPr anchor="ctr">
                    <a:solidFill>
                      <a:schemeClr val="bg1">
                        <a:lumMod val="75000"/>
                      </a:schemeClr>
                    </a:solidFill>
                  </a:tcPr>
                </a:tc>
                <a:tc>
                  <a:txBody>
                    <a:bodyPr/>
                    <a:lstStyle/>
                    <a:p>
                      <a:pPr algn="ctr"/>
                      <a:r>
                        <a:rPr lang="en-US" sz="1000" b="1" i="0" dirty="0">
                          <a:solidFill>
                            <a:schemeClr val="tx1"/>
                          </a:solidFill>
                        </a:rPr>
                        <a:t>FATALITY TYPE</a:t>
                      </a:r>
                    </a:p>
                  </a:txBody>
                  <a:tcPr anchor="ctr">
                    <a:solidFill>
                      <a:schemeClr val="bg1">
                        <a:lumMod val="75000"/>
                      </a:schemeClr>
                    </a:solidFill>
                  </a:tcPr>
                </a:tc>
                <a:tc>
                  <a:txBody>
                    <a:bodyPr/>
                    <a:lstStyle/>
                    <a:p>
                      <a:pPr algn="ctr"/>
                      <a:r>
                        <a:rPr lang="en-US" sz="1000" b="1" i="0" dirty="0">
                          <a:solidFill>
                            <a:schemeClr val="tx1"/>
                          </a:solidFill>
                        </a:rPr>
                        <a:t>1</a:t>
                      </a:r>
                      <a:r>
                        <a:rPr lang="en-US" sz="1000" b="1" i="0" baseline="30000" dirty="0">
                          <a:solidFill>
                            <a:schemeClr val="tx1"/>
                          </a:solidFill>
                        </a:rPr>
                        <a:t>st</a:t>
                      </a:r>
                      <a:r>
                        <a:rPr lang="en-US" sz="1000" b="1" i="0" dirty="0">
                          <a:solidFill>
                            <a:schemeClr val="tx1"/>
                          </a:solidFill>
                        </a:rPr>
                        <a:t> Qtr.</a:t>
                      </a:r>
                    </a:p>
                  </a:txBody>
                  <a:tcPr anchor="ctr">
                    <a:solidFill>
                      <a:schemeClr val="bg1">
                        <a:lumMod val="75000"/>
                      </a:schemeClr>
                    </a:solidFill>
                  </a:tcPr>
                </a:tc>
                <a:tc>
                  <a:txBody>
                    <a:bodyPr/>
                    <a:lstStyle/>
                    <a:p>
                      <a:pPr algn="ctr"/>
                      <a:r>
                        <a:rPr lang="en-US" sz="1000" b="1" i="0" dirty="0">
                          <a:solidFill>
                            <a:schemeClr val="tx1"/>
                          </a:solidFill>
                        </a:rPr>
                        <a:t>2</a:t>
                      </a:r>
                      <a:r>
                        <a:rPr lang="en-US" sz="1000" b="1" i="0" baseline="30000" dirty="0">
                          <a:solidFill>
                            <a:schemeClr val="tx1"/>
                          </a:solidFill>
                        </a:rPr>
                        <a:t>nd</a:t>
                      </a:r>
                      <a:r>
                        <a:rPr lang="en-US" sz="1000" b="1" i="0" dirty="0">
                          <a:solidFill>
                            <a:schemeClr val="tx1"/>
                          </a:solidFill>
                        </a:rPr>
                        <a:t> Qtr.</a:t>
                      </a:r>
                    </a:p>
                  </a:txBody>
                  <a:tcPr anchor="ctr">
                    <a:solidFill>
                      <a:schemeClr val="bg1">
                        <a:lumMod val="75000"/>
                      </a:schemeClr>
                    </a:solidFill>
                  </a:tcPr>
                </a:tc>
                <a:tc>
                  <a:txBody>
                    <a:bodyPr/>
                    <a:lstStyle/>
                    <a:p>
                      <a:pPr algn="ctr"/>
                      <a:r>
                        <a:rPr lang="en-US" sz="1000" b="1" i="0" dirty="0">
                          <a:solidFill>
                            <a:schemeClr val="tx1"/>
                          </a:solidFill>
                        </a:rPr>
                        <a:t>3</a:t>
                      </a:r>
                      <a:r>
                        <a:rPr lang="en-US" sz="1000" b="1" i="0" baseline="30000" dirty="0">
                          <a:solidFill>
                            <a:schemeClr val="tx1"/>
                          </a:solidFill>
                        </a:rPr>
                        <a:t>rd</a:t>
                      </a:r>
                      <a:r>
                        <a:rPr lang="en-US" sz="1000" b="1" i="0" dirty="0">
                          <a:solidFill>
                            <a:schemeClr val="tx1"/>
                          </a:solidFill>
                        </a:rPr>
                        <a:t> Qtr.</a:t>
                      </a:r>
                    </a:p>
                  </a:txBody>
                  <a:tcPr anchor="ctr">
                    <a:solidFill>
                      <a:schemeClr val="bg1">
                        <a:lumMod val="75000"/>
                      </a:schemeClr>
                    </a:solidFill>
                  </a:tcPr>
                </a:tc>
                <a:tc>
                  <a:txBody>
                    <a:bodyPr/>
                    <a:lstStyle/>
                    <a:p>
                      <a:pPr algn="ctr"/>
                      <a:r>
                        <a:rPr lang="en-US" sz="1000" b="1" i="0" dirty="0">
                          <a:solidFill>
                            <a:schemeClr val="tx1"/>
                          </a:solidFill>
                        </a:rPr>
                        <a:t>4</a:t>
                      </a:r>
                      <a:r>
                        <a:rPr lang="en-US" sz="1000" b="1" i="0" baseline="30000" dirty="0">
                          <a:solidFill>
                            <a:schemeClr val="tx1"/>
                          </a:solidFill>
                        </a:rPr>
                        <a:t>th</a:t>
                      </a:r>
                      <a:r>
                        <a:rPr lang="en-US" sz="1000" b="1" i="0" dirty="0">
                          <a:solidFill>
                            <a:schemeClr val="tx1"/>
                          </a:solidFill>
                        </a:rPr>
                        <a:t> Qtr.</a:t>
                      </a:r>
                    </a:p>
                  </a:txBody>
                  <a:tcPr anchor="ctr">
                    <a:solidFill>
                      <a:schemeClr val="bg1">
                        <a:lumMod val="75000"/>
                      </a:schemeClr>
                    </a:solidFill>
                  </a:tcPr>
                </a:tc>
                <a:tc>
                  <a:txBody>
                    <a:bodyPr/>
                    <a:lstStyle/>
                    <a:p>
                      <a:pPr algn="ctr"/>
                      <a:r>
                        <a:rPr lang="en-US" sz="10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59339">
                <a:tc>
                  <a:txBody>
                    <a:bodyPr/>
                    <a:lstStyle/>
                    <a:p>
                      <a:pPr algn="r"/>
                      <a:r>
                        <a:rPr lang="en-US" sz="1100" b="0" i="1" dirty="0">
                          <a:solidFill>
                            <a:schemeClr val="tx1"/>
                          </a:solidFill>
                        </a:rPr>
                        <a:t>Struck By</a:t>
                      </a:r>
                    </a:p>
                  </a:txBody>
                  <a:tcPr anchor="ctr">
                    <a:solidFill>
                      <a:schemeClr val="bg1">
                        <a:lumMod val="95000"/>
                      </a:schemeClr>
                    </a:solidFill>
                  </a:tcPr>
                </a:tc>
                <a:tc>
                  <a:txBody>
                    <a:bodyPr/>
                    <a:lstStyle/>
                    <a:p>
                      <a:pPr algn="ctr"/>
                      <a:r>
                        <a:rPr lang="en-US" sz="1100" i="0" dirty="0"/>
                        <a:t>0</a:t>
                      </a:r>
                    </a:p>
                  </a:txBody>
                  <a:tcPr anchor="ctr">
                    <a:solidFill>
                      <a:schemeClr val="bg1">
                        <a:lumMod val="95000"/>
                      </a:schemeClr>
                    </a:solidFill>
                  </a:tcPr>
                </a:tc>
                <a:tc>
                  <a:txBody>
                    <a:bodyPr/>
                    <a:lstStyle/>
                    <a:p>
                      <a:pPr algn="ctr"/>
                      <a:r>
                        <a:rPr lang="en-US" sz="1100" i="0" dirty="0"/>
                        <a:t>0</a:t>
                      </a:r>
                    </a:p>
                  </a:txBody>
                  <a:tcPr anchor="ctr">
                    <a:solidFill>
                      <a:schemeClr val="bg1">
                        <a:lumMod val="95000"/>
                      </a:schemeClr>
                    </a:solidFill>
                  </a:tcPr>
                </a:tc>
                <a:tc>
                  <a:txBody>
                    <a:bodyPr/>
                    <a:lstStyle/>
                    <a:p>
                      <a:pPr algn="ctr"/>
                      <a:r>
                        <a:rPr lang="en-US" sz="1100" i="0" dirty="0"/>
                        <a:t>1</a:t>
                      </a:r>
                    </a:p>
                  </a:txBody>
                  <a:tcPr anchor="ctr">
                    <a:solidFill>
                      <a:schemeClr val="bg1">
                        <a:lumMod val="95000"/>
                      </a:schemeClr>
                    </a:solidFill>
                  </a:tcPr>
                </a:tc>
                <a:tc>
                  <a:txBody>
                    <a:bodyPr/>
                    <a:lstStyle/>
                    <a:p>
                      <a:pPr algn="ctr"/>
                      <a:r>
                        <a:rPr lang="en-US" sz="1100" i="0" dirty="0"/>
                        <a:t>1</a:t>
                      </a:r>
                    </a:p>
                  </a:txBody>
                  <a:tcPr anchor="ctr">
                    <a:solidFill>
                      <a:schemeClr val="bg1">
                        <a:lumMod val="95000"/>
                      </a:schemeClr>
                    </a:solidFill>
                  </a:tcPr>
                </a:tc>
                <a:tc>
                  <a:txBody>
                    <a:bodyPr/>
                    <a:lstStyle/>
                    <a:p>
                      <a:pPr algn="ctr"/>
                      <a:r>
                        <a:rPr lang="en-US" sz="1100" b="1" i="1" dirty="0"/>
                        <a:t>2</a:t>
                      </a:r>
                    </a:p>
                  </a:txBody>
                  <a:tcPr anchor="ctr">
                    <a:solidFill>
                      <a:schemeClr val="bg1">
                        <a:lumMod val="95000"/>
                      </a:schemeClr>
                    </a:solidFill>
                  </a:tcPr>
                </a:tc>
                <a:tc>
                  <a:txBody>
                    <a:bodyPr/>
                    <a:lstStyle/>
                    <a:p>
                      <a:pPr algn="r"/>
                      <a:r>
                        <a:rPr lang="en-US" sz="11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1"/>
                  </a:ext>
                </a:extLst>
              </a:tr>
              <a:tr h="430681">
                <a:tc>
                  <a:txBody>
                    <a:bodyPr/>
                    <a:lstStyle/>
                    <a:p>
                      <a:pPr algn="r"/>
                      <a:r>
                        <a:rPr lang="en-US" sz="11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1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430681">
                <a:tc>
                  <a:txBody>
                    <a:bodyPr/>
                    <a:lstStyle/>
                    <a:p>
                      <a:pPr algn="r"/>
                      <a:r>
                        <a:rPr lang="en-US" sz="11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1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602954">
                <a:tc>
                  <a:txBody>
                    <a:bodyPr/>
                    <a:lstStyle/>
                    <a:p>
                      <a:pPr algn="r"/>
                      <a:r>
                        <a:rPr lang="en-US" sz="1100" b="0" i="1" dirty="0"/>
                        <a:t>Fall (Same</a:t>
                      </a:r>
                      <a:r>
                        <a:rPr lang="en-US" sz="1100" b="0" i="1" baseline="0" dirty="0"/>
                        <a:t> Level)</a:t>
                      </a:r>
                      <a:endParaRPr lang="en-US" sz="11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1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0681">
                <a:tc>
                  <a:txBody>
                    <a:bodyPr/>
                    <a:lstStyle/>
                    <a:p>
                      <a:pPr algn="r"/>
                      <a:r>
                        <a:rPr lang="en-US" sz="11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6</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15</a:t>
                      </a:r>
                    </a:p>
                  </a:txBody>
                  <a:tcPr anchor="ctr">
                    <a:solidFill>
                      <a:schemeClr val="bg1">
                        <a:lumMod val="95000"/>
                      </a:schemeClr>
                    </a:solidFill>
                  </a:tcPr>
                </a:tc>
                <a:tc>
                  <a:txBody>
                    <a:bodyPr/>
                    <a:lstStyle/>
                    <a:p>
                      <a:pPr algn="r"/>
                      <a:r>
                        <a:rPr lang="en-US" sz="11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59339">
                <a:tc>
                  <a:txBody>
                    <a:bodyPr/>
                    <a:lstStyle/>
                    <a:p>
                      <a:pPr algn="r"/>
                      <a:r>
                        <a:rPr lang="en-US" sz="11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1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extLst>
                  <a:ext uri="{0D108BD9-81ED-4DB2-BD59-A6C34878D82A}">
                    <a16:rowId xmlns:a16="http://schemas.microsoft.com/office/drawing/2014/main" val="10006"/>
                  </a:ext>
                </a:extLst>
              </a:tr>
              <a:tr h="430681">
                <a:tc>
                  <a:txBody>
                    <a:bodyPr/>
                    <a:lstStyle/>
                    <a:p>
                      <a:pPr algn="r"/>
                      <a:r>
                        <a:rPr lang="en-US" sz="11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1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Pictures\Construction\IMAG0613.jpg">
            <a:extLst>
              <a:ext uri="{FF2B5EF4-FFF2-40B4-BE49-F238E27FC236}">
                <a16:creationId xmlns:a16="http://schemas.microsoft.com/office/drawing/2014/main" id="{698D7738-0CFB-4D71-E367-A4E0F7699897}"/>
              </a:ext>
            </a:extLst>
          </p:cNvPr>
          <p:cNvPicPr/>
          <p:nvPr/>
        </p:nvPicPr>
        <p:blipFill>
          <a:blip r:embed="rId3" cstate="print"/>
          <a:srcRect/>
          <a:stretch>
            <a:fillRect/>
          </a:stretch>
        </p:blipFill>
        <p:spPr bwMode="auto">
          <a:xfrm>
            <a:off x="6514615" y="3046932"/>
            <a:ext cx="1174154" cy="534468"/>
          </a:xfrm>
          <a:prstGeom prst="rect">
            <a:avLst/>
          </a:prstGeom>
          <a:noFill/>
          <a:ln w="9525">
            <a:noFill/>
            <a:miter lim="800000"/>
            <a:headEnd/>
            <a:tailEnd/>
          </a:ln>
        </p:spPr>
      </p:pic>
      <p:pic>
        <p:nvPicPr>
          <p:cNvPr id="7" name="Picture 6" descr="C:\Documents and Settings\Wanda Lagoe\My Documents\My Pictures\Logging\Water quality discussion with NCDENR.JPG">
            <a:extLst>
              <a:ext uri="{FF2B5EF4-FFF2-40B4-BE49-F238E27FC236}">
                <a16:creationId xmlns:a16="http://schemas.microsoft.com/office/drawing/2014/main" id="{81F9407D-99A0-2BA1-0534-AB3582F4DD0F}"/>
              </a:ext>
            </a:extLst>
          </p:cNvPr>
          <p:cNvPicPr/>
          <p:nvPr/>
        </p:nvPicPr>
        <p:blipFill>
          <a:blip r:embed="rId4" cstate="print"/>
          <a:srcRect/>
          <a:stretch>
            <a:fillRect/>
          </a:stretch>
        </p:blipFill>
        <p:spPr bwMode="auto">
          <a:xfrm>
            <a:off x="4509291" y="3046933"/>
            <a:ext cx="950152" cy="534468"/>
          </a:xfrm>
          <a:prstGeom prst="rect">
            <a:avLst/>
          </a:prstGeom>
          <a:noFill/>
          <a:ln w="9525">
            <a:noFill/>
            <a:miter lim="800000"/>
            <a:headEnd/>
            <a:tailEnd/>
          </a:ln>
        </p:spPr>
      </p:pic>
      <p:pic>
        <p:nvPicPr>
          <p:cNvPr id="8" name="Picture 7" descr="C:\Documents and Settings\Wanda Lagoe\My Documents\My Pictures\Logging\Picture 087.jpg">
            <a:extLst>
              <a:ext uri="{FF2B5EF4-FFF2-40B4-BE49-F238E27FC236}">
                <a16:creationId xmlns:a16="http://schemas.microsoft.com/office/drawing/2014/main" id="{C7185C4B-9358-89D7-623A-95E5082DB19D}"/>
              </a:ext>
            </a:extLst>
          </p:cNvPr>
          <p:cNvPicPr/>
          <p:nvPr/>
        </p:nvPicPr>
        <p:blipFill>
          <a:blip r:embed="rId5" cstate="print"/>
          <a:srcRect/>
          <a:stretch>
            <a:fillRect/>
          </a:stretch>
        </p:blipFill>
        <p:spPr bwMode="auto">
          <a:xfrm>
            <a:off x="3804823" y="3059747"/>
            <a:ext cx="759746" cy="521653"/>
          </a:xfrm>
          <a:prstGeom prst="rect">
            <a:avLst/>
          </a:prstGeom>
          <a:noFill/>
          <a:ln w="9525">
            <a:noFill/>
            <a:miter lim="800000"/>
            <a:headEnd/>
            <a:tailEnd/>
          </a:ln>
        </p:spPr>
      </p:pic>
      <p:pic>
        <p:nvPicPr>
          <p:cNvPr id="10" name="Picture 9" descr="C:\Documents and Settings\Wanda Lagoe\My Documents\My Pictures\Logging\ProLogger LD.JPG">
            <a:extLst>
              <a:ext uri="{FF2B5EF4-FFF2-40B4-BE49-F238E27FC236}">
                <a16:creationId xmlns:a16="http://schemas.microsoft.com/office/drawing/2014/main" id="{61EBE35D-FD0D-3ADE-CF15-501EE217801F}"/>
              </a:ext>
            </a:extLst>
          </p:cNvPr>
          <p:cNvPicPr/>
          <p:nvPr/>
        </p:nvPicPr>
        <p:blipFill>
          <a:blip r:embed="rId6" cstate="print"/>
          <a:srcRect/>
          <a:stretch>
            <a:fillRect/>
          </a:stretch>
        </p:blipFill>
        <p:spPr bwMode="auto">
          <a:xfrm>
            <a:off x="1373554" y="3059747"/>
            <a:ext cx="964377"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35EBF2C4-7605-69A7-19A0-3DC6295B4AD2}"/>
              </a:ext>
            </a:extLst>
          </p:cNvPr>
          <p:cNvPicPr/>
          <p:nvPr/>
        </p:nvPicPr>
        <p:blipFill>
          <a:blip r:embed="rId7" cstate="print"/>
          <a:srcRect/>
          <a:stretch>
            <a:fillRect/>
          </a:stretch>
        </p:blipFill>
        <p:spPr bwMode="auto">
          <a:xfrm>
            <a:off x="2285278" y="3059747"/>
            <a:ext cx="1540817" cy="521653"/>
          </a:xfrm>
          <a:prstGeom prst="rect">
            <a:avLst/>
          </a:prstGeom>
          <a:noFill/>
          <a:ln w="9525">
            <a:noFill/>
            <a:miter lim="800000"/>
            <a:headEnd/>
            <a:tailEnd/>
          </a:ln>
        </p:spPr>
      </p:pic>
      <p:pic>
        <p:nvPicPr>
          <p:cNvPr id="17" name="4720B3CC-1855-4662-8F19-3F136855D639">
            <a:extLst>
              <a:ext uri="{FF2B5EF4-FFF2-40B4-BE49-F238E27FC236}">
                <a16:creationId xmlns:a16="http://schemas.microsoft.com/office/drawing/2014/main" id="{28CCA4F2-55D0-25AD-33D9-959A18B4A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9443" y="3059936"/>
            <a:ext cx="683196"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8F1B152-ECCC-4526-96CC-CB41BB035581">
            <a:extLst>
              <a:ext uri="{FF2B5EF4-FFF2-40B4-BE49-F238E27FC236}">
                <a16:creationId xmlns:a16="http://schemas.microsoft.com/office/drawing/2014/main" id="{2C026067-A736-25A2-C4D3-3433543662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843"/>
          <a:stretch/>
        </p:blipFill>
        <p:spPr bwMode="auto">
          <a:xfrm>
            <a:off x="7645717" y="3051704"/>
            <a:ext cx="881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9BB3873A-2B4A-4C26-8FD6-26392F01A019">
            <a:extLst>
              <a:ext uri="{FF2B5EF4-FFF2-40B4-BE49-F238E27FC236}">
                <a16:creationId xmlns:a16="http://schemas.microsoft.com/office/drawing/2014/main" id="{2B2058DB-B7D2-3F98-AC2A-CF603687427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844" t="34460" r="22656" b="20157"/>
          <a:stretch/>
        </p:blipFill>
        <p:spPr bwMode="auto">
          <a:xfrm>
            <a:off x="6025547" y="3059748"/>
            <a:ext cx="56499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0098A66-1910-4614-8FD6-70A003F0C3CA">
            <a:extLst>
              <a:ext uri="{FF2B5EF4-FFF2-40B4-BE49-F238E27FC236}">
                <a16:creationId xmlns:a16="http://schemas.microsoft.com/office/drawing/2014/main" id="{2D4260A2-262B-8F5B-8C2A-2A65BF23269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44" t="29843" b="5156"/>
          <a:stretch/>
        </p:blipFill>
        <p:spPr bwMode="auto">
          <a:xfrm>
            <a:off x="605166" y="3050575"/>
            <a:ext cx="794860"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Group 22">
            <a:extLst>
              <a:ext uri="{FF2B5EF4-FFF2-40B4-BE49-F238E27FC236}">
                <a16:creationId xmlns:a16="http://schemas.microsoft.com/office/drawing/2014/main" id="{BB5B9407-4EBC-C9F6-4DD9-31C3B5BEAE9B}"/>
              </a:ext>
            </a:extLst>
          </p:cNvPr>
          <p:cNvGraphicFramePr>
            <a:graphicFrameLocks noGrp="1"/>
          </p:cNvGraphicFramePr>
          <p:nvPr>
            <p:extLst>
              <p:ext uri="{D42A27DB-BD31-4B8C-83A1-F6EECF244321}">
                <p14:modId xmlns:p14="http://schemas.microsoft.com/office/powerpoint/2010/main" val="3576478164"/>
              </p:ext>
            </p:extLst>
          </p:nvPr>
        </p:nvGraphicFramePr>
        <p:xfrm>
          <a:off x="609600" y="3581400"/>
          <a:ext cx="7929234" cy="2362200"/>
        </p:xfrm>
        <a:graphic>
          <a:graphicData uri="http://schemas.openxmlformats.org/drawingml/2006/table">
            <a:tbl>
              <a:tblPr>
                <a:tableStyleId>{00A15C55-8517-42AA-B614-E9B94910E393}</a:tableStyleId>
              </a:tblPr>
              <a:tblGrid>
                <a:gridCol w="3733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1216465787"/>
                    </a:ext>
                  </a:extLst>
                </a:gridCol>
                <a:gridCol w="762000">
                  <a:extLst>
                    <a:ext uri="{9D8B030D-6E8A-4147-A177-3AD203B41FA5}">
                      <a16:colId xmlns:a16="http://schemas.microsoft.com/office/drawing/2014/main" val="1878967182"/>
                    </a:ext>
                  </a:extLst>
                </a:gridCol>
                <a:gridCol w="685800">
                  <a:extLst>
                    <a:ext uri="{9D8B030D-6E8A-4147-A177-3AD203B41FA5}">
                      <a16:colId xmlns:a16="http://schemas.microsoft.com/office/drawing/2014/main" val="17650940"/>
                    </a:ext>
                  </a:extLst>
                </a:gridCol>
                <a:gridCol w="658481">
                  <a:extLst>
                    <a:ext uri="{9D8B030D-6E8A-4147-A177-3AD203B41FA5}">
                      <a16:colId xmlns:a16="http://schemas.microsoft.com/office/drawing/2014/main" val="20002"/>
                    </a:ext>
                  </a:extLst>
                </a:gridCol>
                <a:gridCol w="565153">
                  <a:extLst>
                    <a:ext uri="{9D8B030D-6E8A-4147-A177-3AD203B41FA5}">
                      <a16:colId xmlns:a16="http://schemas.microsoft.com/office/drawing/2014/main" val="20003"/>
                    </a:ext>
                  </a:extLst>
                </a:gridCol>
              </a:tblGrid>
              <a:tr h="717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4</a:t>
                      </a:r>
                      <a:r>
                        <a:rPr kumimoji="0" lang="en-US" sz="1200" b="1" i="0" u="none" strike="noStrike" cap="none" normalizeH="0" baseline="30000" dirty="0">
                          <a:ln>
                            <a:noFill/>
                          </a:ln>
                          <a:solidFill>
                            <a:schemeClr val="tx1"/>
                          </a:solidFill>
                          <a:effectLst/>
                          <a:latin typeface="Arial" charset="0"/>
                          <a:cs typeface="Arial" charset="0"/>
                        </a:rPr>
                        <a:t>th</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Compliance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133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876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800</a:t>
                      </a:r>
                    </a:p>
                  </a:txBody>
                  <a:tcPr anchor="ctr" horzOverflow="overflow">
                    <a:solidFill>
                      <a:schemeClr val="bg1">
                        <a:lumMod val="95000"/>
                      </a:schemeClr>
                    </a:solidFill>
                  </a:tcPr>
                </a:tc>
                <a:extLst>
                  <a:ext uri="{0D108BD9-81ED-4DB2-BD59-A6C34878D82A}">
                    <a16:rowId xmlns:a16="http://schemas.microsoft.com/office/drawing/2014/main" val="10001"/>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Consultative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132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463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290</a:t>
                      </a:r>
                    </a:p>
                  </a:txBody>
                  <a:tcPr anchor="ctr" horzOverflow="overflow">
                    <a:solidFill>
                      <a:schemeClr val="bg1">
                        <a:lumMod val="85000"/>
                      </a:schemeClr>
                    </a:solidFill>
                  </a:tcPr>
                </a:tc>
                <a:extLst>
                  <a:ext uri="{0D108BD9-81ED-4DB2-BD59-A6C34878D82A}">
                    <a16:rowId xmlns:a16="http://schemas.microsoft.com/office/drawing/2014/main" val="10002"/>
                  </a:ext>
                </a:extLst>
              </a:tr>
              <a:tr h="4950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OSH Outreach Events (10- and 30- Hour Construction Courses)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People Trained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148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1,761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155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2,157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5" name="Group 128">
            <a:extLst>
              <a:ext uri="{FF2B5EF4-FFF2-40B4-BE49-F238E27FC236}">
                <a16:creationId xmlns:a16="http://schemas.microsoft.com/office/drawing/2014/main" id="{4081E846-016C-EE58-9418-D09652F3876F}"/>
              </a:ext>
            </a:extLst>
          </p:cNvPr>
          <p:cNvGraphicFramePr>
            <a:graphicFrameLocks noGrp="1"/>
          </p:cNvGraphicFramePr>
          <p:nvPr>
            <p:extLst>
              <p:ext uri="{D42A27DB-BD31-4B8C-83A1-F6EECF244321}">
                <p14:modId xmlns:p14="http://schemas.microsoft.com/office/powerpoint/2010/main" val="1873572015"/>
              </p:ext>
            </p:extLst>
          </p:nvPr>
        </p:nvGraphicFramePr>
        <p:xfrm>
          <a:off x="609600" y="1143001"/>
          <a:ext cx="7929234" cy="191674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7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534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10%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28%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1.0</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1.1</a:t>
                      </a: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31%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B9570030-1B1B-AC7F-9AE9-B3D8C09BDC42}"/>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465532235"/>
              </p:ext>
            </p:extLst>
          </p:nvPr>
        </p:nvGraphicFramePr>
        <p:xfrm>
          <a:off x="605170" y="2590800"/>
          <a:ext cx="7896726" cy="1645920"/>
        </p:xfrm>
        <a:graphic>
          <a:graphicData uri="http://schemas.openxmlformats.org/drawingml/2006/table">
            <a:tbl>
              <a:tblPr firstRow="1" bandRow="1">
                <a:tableStyleId>{00A15C55-8517-42AA-B614-E9B94910E393}</a:tableStyleId>
              </a:tblPr>
              <a:tblGrid>
                <a:gridCol w="2976230">
                  <a:extLst>
                    <a:ext uri="{9D8B030D-6E8A-4147-A177-3AD203B41FA5}">
                      <a16:colId xmlns:a16="http://schemas.microsoft.com/office/drawing/2014/main" val="20000"/>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3894696123"/>
                    </a:ext>
                  </a:extLst>
                </a:gridCol>
                <a:gridCol w="762000">
                  <a:extLst>
                    <a:ext uri="{9D8B030D-6E8A-4147-A177-3AD203B41FA5}">
                      <a16:colId xmlns:a16="http://schemas.microsoft.com/office/drawing/2014/main" val="2068459402"/>
                    </a:ext>
                  </a:extLst>
                </a:gridCol>
                <a:gridCol w="814778">
                  <a:extLst>
                    <a:ext uri="{9D8B030D-6E8A-4147-A177-3AD203B41FA5}">
                      <a16:colId xmlns:a16="http://schemas.microsoft.com/office/drawing/2014/main" val="1651574898"/>
                    </a:ext>
                  </a:extLst>
                </a:gridCol>
                <a:gridCol w="633022">
                  <a:extLst>
                    <a:ext uri="{9D8B030D-6E8A-4147-A177-3AD203B41FA5}">
                      <a16:colId xmlns:a16="http://schemas.microsoft.com/office/drawing/2014/main" val="3871786859"/>
                    </a:ext>
                  </a:extLst>
                </a:gridCol>
                <a:gridCol w="1034296">
                  <a:extLst>
                    <a:ext uri="{9D8B030D-6E8A-4147-A177-3AD203B41FA5}">
                      <a16:colId xmlns:a16="http://schemas.microsoft.com/office/drawing/2014/main" val="20003"/>
                    </a:ext>
                  </a:extLst>
                </a:gridCol>
              </a:tblGrid>
              <a:tr h="49088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2</a:t>
                      </a:r>
                      <a:r>
                        <a:rPr lang="en-US" sz="1400" b="1" i="0" u="none" baseline="30000" dirty="0">
                          <a:solidFill>
                            <a:schemeClr val="tx1"/>
                          </a:solidFill>
                        </a:rPr>
                        <a:t>nd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3</a:t>
                      </a:r>
                      <a:r>
                        <a:rPr lang="en-US" sz="1400" b="1" i="0" u="none" baseline="30000" dirty="0">
                          <a:solidFill>
                            <a:schemeClr val="tx1"/>
                          </a:solidFill>
                        </a:rPr>
                        <a:t>rd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4</a:t>
                      </a:r>
                      <a:r>
                        <a:rPr lang="en-US" sz="1400" b="1" i="0" u="none" baseline="30000" dirty="0">
                          <a:solidFill>
                            <a:schemeClr val="tx1"/>
                          </a:solidFill>
                        </a:rPr>
                        <a:t>th</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88758">
                <a:tc>
                  <a:txBody>
                    <a:bodyPr/>
                    <a:lstStyle/>
                    <a:p>
                      <a:pPr algn="r"/>
                      <a:r>
                        <a:rPr lang="en-US" sz="1200" i="1" dirty="0"/>
                        <a:t>Compliance Inspections</a:t>
                      </a:r>
                    </a:p>
                  </a:txBody>
                  <a:tcPr anchor="ctr">
                    <a:solidFill>
                      <a:schemeClr val="bg1">
                        <a:lumMod val="85000"/>
                      </a:schemeClr>
                    </a:solidFill>
                  </a:tcPr>
                </a:tc>
                <a:tc>
                  <a:txBody>
                    <a:bodyPr/>
                    <a:lstStyle/>
                    <a:p>
                      <a:pPr algn="ctr"/>
                      <a:r>
                        <a:rPr lang="en-US" sz="1200" b="0" i="0" u="none" dirty="0"/>
                        <a:t>4</a:t>
                      </a:r>
                    </a:p>
                  </a:txBody>
                  <a:tcPr anchor="ctr">
                    <a:solidFill>
                      <a:schemeClr val="bg1">
                        <a:lumMod val="85000"/>
                      </a:schemeClr>
                    </a:solidFill>
                  </a:tcPr>
                </a:tc>
                <a:tc>
                  <a:txBody>
                    <a:bodyPr/>
                    <a:lstStyle/>
                    <a:p>
                      <a:pPr algn="ctr"/>
                      <a:r>
                        <a:rPr lang="en-US" sz="1200" b="0" i="0" u="none" dirty="0"/>
                        <a:t>1</a:t>
                      </a:r>
                    </a:p>
                  </a:txBody>
                  <a:tcPr anchor="ctr">
                    <a:solidFill>
                      <a:schemeClr val="bg1">
                        <a:lumMod val="85000"/>
                      </a:schemeClr>
                    </a:solidFill>
                  </a:tcPr>
                </a:tc>
                <a:tc>
                  <a:txBody>
                    <a:bodyPr/>
                    <a:lstStyle/>
                    <a:p>
                      <a:pPr algn="ctr"/>
                      <a:r>
                        <a:rPr lang="en-US" sz="1200" b="0" i="0" u="none" dirty="0"/>
                        <a:t>12</a:t>
                      </a:r>
                    </a:p>
                  </a:txBody>
                  <a:tcPr anchor="ctr">
                    <a:solidFill>
                      <a:schemeClr val="bg1">
                        <a:lumMod val="85000"/>
                      </a:schemeClr>
                    </a:solidFill>
                  </a:tcPr>
                </a:tc>
                <a:tc>
                  <a:txBody>
                    <a:bodyPr/>
                    <a:lstStyle/>
                    <a:p>
                      <a:pPr algn="ctr"/>
                      <a:r>
                        <a:rPr lang="en-US" sz="1200" b="0" i="0" u="none" dirty="0"/>
                        <a:t>5</a:t>
                      </a:r>
                    </a:p>
                  </a:txBody>
                  <a:tcPr anchor="ctr">
                    <a:solidFill>
                      <a:schemeClr val="bg1">
                        <a:lumMod val="85000"/>
                      </a:schemeClr>
                    </a:solidFill>
                  </a:tcPr>
                </a:tc>
                <a:tc>
                  <a:txBody>
                    <a:bodyPr/>
                    <a:lstStyle/>
                    <a:p>
                      <a:pPr algn="ctr"/>
                      <a:r>
                        <a:rPr lang="en-US" sz="1200" b="1" i="1" u="none" dirty="0"/>
                        <a:t>22</a:t>
                      </a:r>
                    </a:p>
                  </a:txBody>
                  <a:tcPr anchor="ctr">
                    <a:solidFill>
                      <a:schemeClr val="bg1">
                        <a:lumMod val="85000"/>
                      </a:schemeClr>
                    </a:solidFill>
                  </a:tcPr>
                </a:tc>
                <a:tc>
                  <a:txBody>
                    <a:bodyPr/>
                    <a:lstStyle/>
                    <a:p>
                      <a:pPr algn="ctr"/>
                      <a:r>
                        <a:rPr lang="en-US" sz="1200" i="0" dirty="0"/>
                        <a:t>20</a:t>
                      </a:r>
                    </a:p>
                  </a:txBody>
                  <a:tcPr anchor="ctr">
                    <a:solidFill>
                      <a:schemeClr val="bg1">
                        <a:lumMod val="85000"/>
                      </a:schemeClr>
                    </a:solidFill>
                  </a:tcPr>
                </a:tc>
                <a:extLst>
                  <a:ext uri="{0D108BD9-81ED-4DB2-BD59-A6C34878D82A}">
                    <a16:rowId xmlns:a16="http://schemas.microsoft.com/office/drawing/2014/main" val="10001"/>
                  </a:ext>
                </a:extLst>
              </a:tr>
              <a:tr h="288758">
                <a:tc>
                  <a:txBody>
                    <a:bodyPr/>
                    <a:lstStyle/>
                    <a:p>
                      <a:pPr algn="r"/>
                      <a:r>
                        <a:rPr lang="en-US" sz="1200" i="1" dirty="0"/>
                        <a:t>Consultative Visits</a:t>
                      </a:r>
                    </a:p>
                  </a:txBody>
                  <a:tcPr anchor="ctr">
                    <a:solidFill>
                      <a:schemeClr val="bg1">
                        <a:lumMod val="95000"/>
                      </a:schemeClr>
                    </a:solidFill>
                  </a:tcPr>
                </a:tc>
                <a:tc>
                  <a:txBody>
                    <a:bodyPr/>
                    <a:lstStyle/>
                    <a:p>
                      <a:pPr algn="ctr"/>
                      <a:r>
                        <a:rPr lang="en-US" sz="1200" b="0" i="0" u="none" dirty="0"/>
                        <a:t>5</a:t>
                      </a:r>
                    </a:p>
                  </a:txBody>
                  <a:tcPr anchor="ctr">
                    <a:solidFill>
                      <a:schemeClr val="bg1">
                        <a:lumMod val="95000"/>
                      </a:schemeClr>
                    </a:solidFill>
                  </a:tcPr>
                </a:tc>
                <a:tc>
                  <a:txBody>
                    <a:bodyPr/>
                    <a:lstStyle/>
                    <a:p>
                      <a:pPr algn="ctr"/>
                      <a:r>
                        <a:rPr lang="en-US" sz="1200" b="0" i="0" u="none" dirty="0"/>
                        <a:t>4</a:t>
                      </a:r>
                    </a:p>
                  </a:txBody>
                  <a:tcPr anchor="ctr">
                    <a:solidFill>
                      <a:schemeClr val="bg1">
                        <a:lumMod val="95000"/>
                      </a:schemeClr>
                    </a:solidFill>
                  </a:tcPr>
                </a:tc>
                <a:tc>
                  <a:txBody>
                    <a:bodyPr/>
                    <a:lstStyle/>
                    <a:p>
                      <a:pPr algn="ctr"/>
                      <a:r>
                        <a:rPr lang="en-US" sz="1200" b="0" i="0" u="none" dirty="0"/>
                        <a:t>5</a:t>
                      </a:r>
                    </a:p>
                  </a:txBody>
                  <a:tcPr anchor="ctr">
                    <a:solidFill>
                      <a:schemeClr val="bg1">
                        <a:lumMod val="95000"/>
                      </a:schemeClr>
                    </a:solidFill>
                  </a:tcPr>
                </a:tc>
                <a:tc>
                  <a:txBody>
                    <a:bodyPr/>
                    <a:lstStyle/>
                    <a:p>
                      <a:pPr algn="ctr"/>
                      <a:r>
                        <a:rPr lang="en-US" sz="1200" b="0" i="0" u="none" dirty="0"/>
                        <a:t>1</a:t>
                      </a:r>
                    </a:p>
                  </a:txBody>
                  <a:tcPr anchor="ctr">
                    <a:solidFill>
                      <a:schemeClr val="bg1">
                        <a:lumMod val="95000"/>
                      </a:schemeClr>
                    </a:solidFill>
                  </a:tcPr>
                </a:tc>
                <a:tc>
                  <a:txBody>
                    <a:bodyPr/>
                    <a:lstStyle/>
                    <a:p>
                      <a:pPr algn="ctr"/>
                      <a:r>
                        <a:rPr lang="en-US" sz="1200" b="1" i="1" u="none" dirty="0"/>
                        <a:t>15</a:t>
                      </a:r>
                    </a:p>
                  </a:txBody>
                  <a:tcPr anchor="ctr">
                    <a:solidFill>
                      <a:schemeClr val="bg1">
                        <a:lumMod val="95000"/>
                      </a:schemeClr>
                    </a:solidFill>
                  </a:tcPr>
                </a:tc>
                <a:tc>
                  <a:txBody>
                    <a:bodyPr/>
                    <a:lstStyle/>
                    <a:p>
                      <a:pPr algn="ctr"/>
                      <a:r>
                        <a:rPr lang="en-US" sz="1200" i="0" dirty="0"/>
                        <a:t>15</a:t>
                      </a:r>
                    </a:p>
                  </a:txBody>
                  <a:tcPr anchor="ctr">
                    <a:solidFill>
                      <a:schemeClr val="bg1">
                        <a:lumMod val="95000"/>
                      </a:schemeClr>
                    </a:solidFill>
                  </a:tcPr>
                </a:tc>
                <a:extLst>
                  <a:ext uri="{0D108BD9-81ED-4DB2-BD59-A6C34878D82A}">
                    <a16:rowId xmlns:a16="http://schemas.microsoft.com/office/drawing/2014/main" val="10002"/>
                  </a:ext>
                </a:extLst>
              </a:tr>
              <a:tr h="288758">
                <a:tc>
                  <a:txBody>
                    <a:bodyPr/>
                    <a:lstStyle/>
                    <a:p>
                      <a:pPr algn="r"/>
                      <a:r>
                        <a:rPr lang="en-US" sz="1200" i="1" dirty="0"/>
                        <a:t>OSH Training and Outreach Events</a:t>
                      </a:r>
                    </a:p>
                  </a:txBody>
                  <a:tcPr anchor="ctr">
                    <a:solidFill>
                      <a:schemeClr val="bg1">
                        <a:lumMod val="85000"/>
                      </a:schemeClr>
                    </a:solidFill>
                  </a:tcPr>
                </a:tc>
                <a:tc>
                  <a:txBody>
                    <a:bodyPr/>
                    <a:lstStyle/>
                    <a:p>
                      <a:pPr algn="ctr"/>
                      <a:r>
                        <a:rPr lang="en-US" sz="1200" b="0" i="0" u="none" dirty="0"/>
                        <a:t>2</a:t>
                      </a:r>
                    </a:p>
                  </a:txBody>
                  <a:tcPr anchor="ctr">
                    <a:solidFill>
                      <a:schemeClr val="bg1">
                        <a:lumMod val="85000"/>
                      </a:schemeClr>
                    </a:solidFill>
                  </a:tcPr>
                </a:tc>
                <a:tc>
                  <a:txBody>
                    <a:bodyPr/>
                    <a:lstStyle/>
                    <a:p>
                      <a:pPr algn="ctr"/>
                      <a:r>
                        <a:rPr lang="en-US" sz="1200" b="0" i="0" u="none" dirty="0"/>
                        <a:t>4</a:t>
                      </a:r>
                    </a:p>
                  </a:txBody>
                  <a:tcPr anchor="ctr">
                    <a:solidFill>
                      <a:schemeClr val="bg1">
                        <a:lumMod val="85000"/>
                      </a:schemeClr>
                    </a:solidFill>
                  </a:tcPr>
                </a:tc>
                <a:tc>
                  <a:txBody>
                    <a:bodyPr/>
                    <a:lstStyle/>
                    <a:p>
                      <a:pPr algn="ctr"/>
                      <a:r>
                        <a:rPr lang="en-US" sz="1200" b="0" i="0" u="none" dirty="0"/>
                        <a:t>2</a:t>
                      </a:r>
                    </a:p>
                  </a:txBody>
                  <a:tcPr anchor="ctr">
                    <a:solidFill>
                      <a:schemeClr val="bg1">
                        <a:lumMod val="85000"/>
                      </a:schemeClr>
                    </a:solidFill>
                  </a:tcPr>
                </a:tc>
                <a:tc>
                  <a:txBody>
                    <a:bodyPr/>
                    <a:lstStyle/>
                    <a:p>
                      <a:pPr algn="ctr"/>
                      <a:r>
                        <a:rPr lang="en-US" sz="1200" b="0" i="0" u="none" dirty="0"/>
                        <a:t>5</a:t>
                      </a:r>
                    </a:p>
                  </a:txBody>
                  <a:tcPr anchor="ctr">
                    <a:solidFill>
                      <a:schemeClr val="bg1">
                        <a:lumMod val="85000"/>
                      </a:schemeClr>
                    </a:solidFill>
                  </a:tcPr>
                </a:tc>
                <a:tc>
                  <a:txBody>
                    <a:bodyPr/>
                    <a:lstStyle/>
                    <a:p>
                      <a:pPr algn="ctr"/>
                      <a:r>
                        <a:rPr lang="en-US" sz="1200" b="1" i="1" u="none" dirty="0"/>
                        <a:t>13</a:t>
                      </a:r>
                    </a:p>
                  </a:txBody>
                  <a:tcPr anchor="ctr">
                    <a:solidFill>
                      <a:schemeClr val="bg1">
                        <a:lumMod val="85000"/>
                      </a:schemeClr>
                    </a:solidFill>
                  </a:tcPr>
                </a:tc>
                <a:tc>
                  <a:txBody>
                    <a:bodyPr/>
                    <a:lstStyle/>
                    <a:p>
                      <a:pPr algn="ctr"/>
                      <a:r>
                        <a:rPr lang="en-US" sz="1200" i="0" dirty="0"/>
                        <a:t>5</a:t>
                      </a:r>
                    </a:p>
                  </a:txBody>
                  <a:tcPr anchor="ctr">
                    <a:solidFill>
                      <a:schemeClr val="bg1">
                        <a:lumMod val="85000"/>
                      </a:schemeClr>
                    </a:solidFill>
                  </a:tcPr>
                </a:tc>
                <a:extLst>
                  <a:ext uri="{0D108BD9-81ED-4DB2-BD59-A6C34878D82A}">
                    <a16:rowId xmlns:a16="http://schemas.microsoft.com/office/drawing/2014/main" val="10003"/>
                  </a:ext>
                </a:extLst>
              </a:tr>
              <a:tr h="288758">
                <a:tc>
                  <a:txBody>
                    <a:bodyPr/>
                    <a:lstStyle/>
                    <a:p>
                      <a:pPr algn="r"/>
                      <a:r>
                        <a:rPr lang="en-US" sz="1200" i="1" dirty="0"/>
                        <a:t>People </a:t>
                      </a:r>
                      <a:r>
                        <a:rPr lang="en-US" sz="1200" i="1" baseline="0" dirty="0"/>
                        <a:t>Trained</a:t>
                      </a:r>
                      <a:endParaRPr lang="en-US" sz="1200" i="1" dirty="0"/>
                    </a:p>
                  </a:txBody>
                  <a:tcPr anchor="ctr">
                    <a:solidFill>
                      <a:schemeClr val="bg1">
                        <a:lumMod val="95000"/>
                      </a:schemeClr>
                    </a:solidFill>
                  </a:tcPr>
                </a:tc>
                <a:tc>
                  <a:txBody>
                    <a:bodyPr/>
                    <a:lstStyle/>
                    <a:p>
                      <a:pPr algn="ctr"/>
                      <a:r>
                        <a:rPr lang="en-US" sz="1200" b="0" i="0" u="none" dirty="0"/>
                        <a:t>26</a:t>
                      </a:r>
                    </a:p>
                  </a:txBody>
                  <a:tcPr anchor="ctr">
                    <a:solidFill>
                      <a:schemeClr val="bg1">
                        <a:lumMod val="95000"/>
                      </a:schemeClr>
                    </a:solidFill>
                  </a:tcPr>
                </a:tc>
                <a:tc>
                  <a:txBody>
                    <a:bodyPr/>
                    <a:lstStyle/>
                    <a:p>
                      <a:pPr algn="ctr"/>
                      <a:r>
                        <a:rPr lang="en-US" sz="1200" b="0" i="0" u="none" dirty="0"/>
                        <a:t>158</a:t>
                      </a:r>
                    </a:p>
                  </a:txBody>
                  <a:tcPr anchor="ctr">
                    <a:solidFill>
                      <a:schemeClr val="bg1">
                        <a:lumMod val="95000"/>
                      </a:schemeClr>
                    </a:solidFill>
                  </a:tcPr>
                </a:tc>
                <a:tc>
                  <a:txBody>
                    <a:bodyPr/>
                    <a:lstStyle/>
                    <a:p>
                      <a:pPr algn="ctr"/>
                      <a:r>
                        <a:rPr lang="en-US" sz="1200" b="0" i="0" u="none" dirty="0"/>
                        <a:t>164</a:t>
                      </a:r>
                    </a:p>
                  </a:txBody>
                  <a:tcPr anchor="ctr">
                    <a:solidFill>
                      <a:schemeClr val="bg1">
                        <a:lumMod val="95000"/>
                      </a:schemeClr>
                    </a:solidFill>
                  </a:tcPr>
                </a:tc>
                <a:tc>
                  <a:txBody>
                    <a:bodyPr/>
                    <a:lstStyle/>
                    <a:p>
                      <a:pPr algn="ctr"/>
                      <a:r>
                        <a:rPr lang="en-US" sz="1200" b="0" i="0" u="none" dirty="0"/>
                        <a:t>122</a:t>
                      </a:r>
                    </a:p>
                  </a:txBody>
                  <a:tcPr anchor="ctr">
                    <a:solidFill>
                      <a:schemeClr val="bg1">
                        <a:lumMod val="95000"/>
                      </a:schemeClr>
                    </a:solidFill>
                  </a:tcPr>
                </a:tc>
                <a:tc>
                  <a:txBody>
                    <a:bodyPr/>
                    <a:lstStyle/>
                    <a:p>
                      <a:pPr algn="ctr"/>
                      <a:r>
                        <a:rPr lang="en-US" sz="1200" b="1" i="1" u="none" dirty="0"/>
                        <a:t>470</a:t>
                      </a:r>
                    </a:p>
                  </a:txBody>
                  <a:tcPr anchor="ctr">
                    <a:solidFill>
                      <a:schemeClr val="bg1">
                        <a:lumMod val="95000"/>
                      </a:schemeClr>
                    </a:solidFill>
                  </a:tcPr>
                </a:tc>
                <a:tc>
                  <a:txBody>
                    <a:bodyPr/>
                    <a:lstStyle/>
                    <a:p>
                      <a:pPr algn="ctr"/>
                      <a:r>
                        <a:rPr lang="en-US" sz="12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4169730239"/>
              </p:ext>
            </p:extLst>
          </p:nvPr>
        </p:nvGraphicFramePr>
        <p:xfrm>
          <a:off x="609596" y="4358640"/>
          <a:ext cx="7892296" cy="1524000"/>
        </p:xfrm>
        <a:graphic>
          <a:graphicData uri="http://schemas.openxmlformats.org/drawingml/2006/table">
            <a:tbl>
              <a:tblPr>
                <a:tableStyleId>{00A15C55-8517-42AA-B614-E9B94910E393}</a:tableStyleId>
              </a:tblPr>
              <a:tblGrid>
                <a:gridCol w="266700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4"/>
                    </a:ext>
                  </a:extLst>
                </a:gridCol>
                <a:gridCol w="762000">
                  <a:extLst>
                    <a:ext uri="{9D8B030D-6E8A-4147-A177-3AD203B41FA5}">
                      <a16:colId xmlns:a16="http://schemas.microsoft.com/office/drawing/2014/main" val="189534299"/>
                    </a:ext>
                  </a:extLst>
                </a:gridCol>
                <a:gridCol w="762000">
                  <a:extLst>
                    <a:ext uri="{9D8B030D-6E8A-4147-A177-3AD203B41FA5}">
                      <a16:colId xmlns:a16="http://schemas.microsoft.com/office/drawing/2014/main" val="1170927205"/>
                    </a:ext>
                  </a:extLst>
                </a:gridCol>
                <a:gridCol w="914400">
                  <a:extLst>
                    <a:ext uri="{9D8B030D-6E8A-4147-A177-3AD203B41FA5}">
                      <a16:colId xmlns:a16="http://schemas.microsoft.com/office/drawing/2014/main" val="3495288097"/>
                    </a:ext>
                  </a:extLst>
                </a:gridCol>
                <a:gridCol w="958092">
                  <a:extLst>
                    <a:ext uri="{9D8B030D-6E8A-4147-A177-3AD203B41FA5}">
                      <a16:colId xmlns:a16="http://schemas.microsoft.com/office/drawing/2014/main" val="66215016"/>
                    </a:ext>
                  </a:extLst>
                </a:gridCol>
              </a:tblGrid>
              <a:tr h="45578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2022 Total</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4</a:t>
                      </a:r>
                      <a:r>
                        <a:rPr kumimoji="0" lang="en-US" sz="1200" b="1" i="0" u="none" strike="noStrike" cap="none" normalizeH="0" baseline="30000" dirty="0">
                          <a:ln>
                            <a:noFill/>
                          </a:ln>
                          <a:solidFill>
                            <a:schemeClr val="tx1"/>
                          </a:solidFill>
                          <a:effectLst/>
                          <a:latin typeface="Arial" charset="0"/>
                          <a:cs typeface="Arial" charset="0"/>
                        </a:rPr>
                        <a:t>th</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2023 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6811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Fatalities</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2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0" i="0" dirty="0"/>
                        <a:t>1</a:t>
                      </a:r>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1" i="1" dirty="0"/>
                        <a:t>1</a:t>
                      </a:r>
                    </a:p>
                  </a:txBody>
                  <a:tcPr horzOverflow="overflow">
                    <a:solidFill>
                      <a:schemeClr val="bg1">
                        <a:lumMod val="95000"/>
                      </a:schemeClr>
                    </a:solidFill>
                  </a:tcPr>
                </a:tc>
                <a:extLst>
                  <a:ext uri="{0D108BD9-81ED-4DB2-BD59-A6C34878D82A}">
                    <a16:rowId xmlns:a16="http://schemas.microsoft.com/office/drawing/2014/main" val="10001"/>
                  </a:ext>
                </a:extLst>
              </a:tr>
              <a:tr h="45578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FFY 2022 Total</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4</a:t>
                      </a:r>
                      <a:r>
                        <a:rPr kumimoji="0" lang="en-US" sz="1200" b="1" i="0" u="none" strike="noStrike" cap="none" normalizeH="0" baseline="30000" dirty="0">
                          <a:ln>
                            <a:noFill/>
                          </a:ln>
                          <a:solidFill>
                            <a:schemeClr val="tx1"/>
                          </a:solidFill>
                          <a:effectLst/>
                          <a:latin typeface="Arial" charset="0"/>
                          <a:cs typeface="Arial" charset="0"/>
                        </a:rPr>
                        <a:t>th</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2023 Total</a:t>
                      </a:r>
                    </a:p>
                  </a:txBody>
                  <a:tcPr anchor="ctr" horzOverflow="overflow">
                    <a:solidFill>
                      <a:schemeClr val="bg1">
                        <a:lumMod val="75000"/>
                      </a:schemeClr>
                    </a:solidFill>
                  </a:tcPr>
                </a:tc>
                <a:extLst>
                  <a:ext uri="{0D108BD9-81ED-4DB2-BD59-A6C34878D82A}">
                    <a16:rowId xmlns:a16="http://schemas.microsoft.com/office/drawing/2014/main" val="10002"/>
                  </a:ext>
                </a:extLst>
              </a:tr>
              <a:tr h="26811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latin typeface="+mn-lt"/>
                        </a:rPr>
                        <a:t>Fatalities</a:t>
                      </a:r>
                      <a:endParaRPr kumimoji="0" lang="en-US" sz="12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200" i="0" dirty="0">
                          <a:latin typeface="+mn-lt"/>
                        </a:rPr>
                        <a:t>4</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200" b="0" i="0" dirty="0">
                          <a:latin typeface="+mn-lt"/>
                        </a:rPr>
                        <a:t>0</a:t>
                      </a:r>
                    </a:p>
                  </a:txBody>
                  <a:tcPr anchor="ctr" horzOverflow="overflow">
                    <a:solidFill>
                      <a:schemeClr val="bg1">
                        <a:lumMod val="85000"/>
                      </a:schemeClr>
                    </a:solidFill>
                  </a:tcPr>
                </a:tc>
                <a:tc>
                  <a:txBody>
                    <a:bodyPr/>
                    <a:lstStyle/>
                    <a:p>
                      <a:pPr algn="ctr"/>
                      <a:r>
                        <a:rPr lang="en-US" sz="1200" dirty="0"/>
                        <a:t>0</a:t>
                      </a:r>
                    </a:p>
                  </a:txBody>
                  <a:tcPr anchor="ctr" horzOverflow="overflow">
                    <a:solidFill>
                      <a:schemeClr val="bg1">
                        <a:lumMod val="85000"/>
                      </a:schemeClr>
                    </a:solidFill>
                  </a:tcPr>
                </a:tc>
                <a:tc>
                  <a:txBody>
                    <a:bodyPr/>
                    <a:lstStyle/>
                    <a:p>
                      <a:pPr algn="ctr"/>
                      <a:r>
                        <a:rPr lang="en-US" sz="1200" dirty="0"/>
                        <a:t>0</a:t>
                      </a:r>
                    </a:p>
                  </a:txBody>
                  <a:tcPr anchor="ctr" horzOverflow="overflow">
                    <a:solidFill>
                      <a:schemeClr val="bg1">
                        <a:lumMod val="85000"/>
                      </a:schemeClr>
                    </a:solidFill>
                  </a:tcPr>
                </a:tc>
                <a:tc>
                  <a:txBody>
                    <a:bodyPr/>
                    <a:lstStyle/>
                    <a:p>
                      <a:pPr algn="ctr"/>
                      <a:r>
                        <a:rPr lang="en-US" sz="1200" dirty="0"/>
                        <a:t>1</a:t>
                      </a:r>
                    </a:p>
                  </a:txBody>
                  <a:tcPr anchor="ctr" horzOverflow="overflow">
                    <a:solidFill>
                      <a:schemeClr val="bg1">
                        <a:lumMod val="85000"/>
                      </a:schemeClr>
                    </a:solidFill>
                  </a:tcPr>
                </a:tc>
                <a:tc>
                  <a:txBody>
                    <a:bodyPr/>
                    <a:lstStyle/>
                    <a:p>
                      <a:pPr algn="ctr"/>
                      <a:r>
                        <a:rPr lang="en-US" sz="1200" b="1" i="1" dirty="0"/>
                        <a:t>1</a:t>
                      </a:r>
                    </a:p>
                  </a:txBody>
                  <a:tcPr anchor="ctr" horzOverflow="overflow">
                    <a:solidFill>
                      <a:schemeClr val="bg1">
                        <a:lumMod val="85000"/>
                      </a:schemeClr>
                    </a:solidFill>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876800"/>
            <a:ext cx="1627369" cy="215444"/>
          </a:xfrm>
          <a:prstGeom prst="rect">
            <a:avLst/>
          </a:prstGeom>
          <a:noFill/>
        </p:spPr>
        <p:txBody>
          <a:bodyPr wrap="none" rtlCol="0">
            <a:spAutoFit/>
          </a:bodyPr>
          <a:lstStyle/>
          <a:p>
            <a:r>
              <a:rPr lang="en-US" sz="800" i="1" dirty="0"/>
              <a:t>* TRC/DART Data not available</a:t>
            </a:r>
          </a:p>
        </p:txBody>
      </p:sp>
      <p:graphicFrame>
        <p:nvGraphicFramePr>
          <p:cNvPr id="3" name="Group 128">
            <a:extLst>
              <a:ext uri="{FF2B5EF4-FFF2-40B4-BE49-F238E27FC236}">
                <a16:creationId xmlns:a16="http://schemas.microsoft.com/office/drawing/2014/main" id="{D354ED07-F520-8C25-2333-D17F550B55DC}"/>
              </a:ext>
            </a:extLst>
          </p:cNvPr>
          <p:cNvGraphicFramePr>
            <a:graphicFrameLocks noGrp="1"/>
          </p:cNvGraphicFramePr>
          <p:nvPr>
            <p:extLst>
              <p:ext uri="{D42A27DB-BD31-4B8C-83A1-F6EECF244321}">
                <p14:modId xmlns:p14="http://schemas.microsoft.com/office/powerpoint/2010/main" val="1506347567"/>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11%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anchor="ctr" horzOverflow="overflow">
                    <a:solidFill>
                      <a:schemeClr val="bg1">
                        <a:lumMod val="85000"/>
                      </a:schemeClr>
                    </a:solidFill>
                  </a:tcPr>
                </a:tc>
                <a:tc>
                  <a:txBody>
                    <a:bodyPr/>
                    <a:lstStyle/>
                    <a:p>
                      <a:pPr algn="ctr"/>
                      <a:r>
                        <a:rPr lang="en-US" sz="1200" b="1" i="1" dirty="0"/>
                        <a:t>12%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16%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1.9</a:t>
                      </a:r>
                    </a:p>
                  </a:txBody>
                  <a:tcPr anchor="ctr" horzOverflow="overflow">
                    <a:solidFill>
                      <a:schemeClr val="bg1">
                        <a:lumMod val="95000"/>
                      </a:schemeClr>
                    </a:solidFill>
                  </a:tcPr>
                </a:tc>
                <a:tc>
                  <a:txBody>
                    <a:bodyPr/>
                    <a:lstStyle/>
                    <a:p>
                      <a:pPr algn="ctr"/>
                      <a:r>
                        <a:rPr lang="en-US" sz="1200" i="1" dirty="0"/>
                        <a:t>2.0</a:t>
                      </a:r>
                    </a:p>
                  </a:txBody>
                  <a:tcPr anchor="ctr" horzOverflow="overflow">
                    <a:solidFill>
                      <a:schemeClr val="bg1">
                        <a:lumMod val="95000"/>
                      </a:schemeClr>
                    </a:solidFill>
                  </a:tcPr>
                </a:tc>
                <a:tc gridSpan="2">
                  <a:txBody>
                    <a:bodyPr/>
                    <a:lstStyle/>
                    <a:p>
                      <a:pPr algn="ctr"/>
                      <a:r>
                        <a:rPr lang="en-US" sz="1200" b="1" i="1" dirty="0"/>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5%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4D09B360-2EAB-2F13-B8E4-F25307EEB328}"/>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265044085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2309814244"/>
              </p:ext>
            </p:extLst>
          </p:nvPr>
        </p:nvGraphicFramePr>
        <p:xfrm>
          <a:off x="609600" y="3777863"/>
          <a:ext cx="7929236" cy="2164457"/>
        </p:xfrm>
        <a:graphic>
          <a:graphicData uri="http://schemas.openxmlformats.org/drawingml/2006/table">
            <a:tbl>
              <a:tblPr firstRow="1" bandRow="1">
                <a:tableStyleId>{073A0DAA-6AF3-43AB-8588-CEC1D06C72B9}</a:tableStyleId>
              </a:tblPr>
              <a:tblGrid>
                <a:gridCol w="3083591">
                  <a:extLst>
                    <a:ext uri="{9D8B030D-6E8A-4147-A177-3AD203B41FA5}">
                      <a16:colId xmlns:a16="http://schemas.microsoft.com/office/drawing/2014/main" val="20000"/>
                    </a:ext>
                  </a:extLst>
                </a:gridCol>
                <a:gridCol w="734189">
                  <a:extLst>
                    <a:ext uri="{9D8B030D-6E8A-4147-A177-3AD203B41FA5}">
                      <a16:colId xmlns:a16="http://schemas.microsoft.com/office/drawing/2014/main" val="20001"/>
                    </a:ext>
                  </a:extLst>
                </a:gridCol>
                <a:gridCol w="734189">
                  <a:extLst>
                    <a:ext uri="{9D8B030D-6E8A-4147-A177-3AD203B41FA5}">
                      <a16:colId xmlns:a16="http://schemas.microsoft.com/office/drawing/2014/main" val="1197426693"/>
                    </a:ext>
                  </a:extLst>
                </a:gridCol>
                <a:gridCol w="734189">
                  <a:extLst>
                    <a:ext uri="{9D8B030D-6E8A-4147-A177-3AD203B41FA5}">
                      <a16:colId xmlns:a16="http://schemas.microsoft.com/office/drawing/2014/main" val="2918637235"/>
                    </a:ext>
                  </a:extLst>
                </a:gridCol>
                <a:gridCol w="733642">
                  <a:extLst>
                    <a:ext uri="{9D8B030D-6E8A-4147-A177-3AD203B41FA5}">
                      <a16:colId xmlns:a16="http://schemas.microsoft.com/office/drawing/2014/main" val="2510233639"/>
                    </a:ext>
                  </a:extLst>
                </a:gridCol>
                <a:gridCol w="863218">
                  <a:extLst>
                    <a:ext uri="{9D8B030D-6E8A-4147-A177-3AD203B41FA5}">
                      <a16:colId xmlns:a16="http://schemas.microsoft.com/office/drawing/2014/main" val="20002"/>
                    </a:ext>
                  </a:extLst>
                </a:gridCol>
                <a:gridCol w="1046218">
                  <a:extLst>
                    <a:ext uri="{9D8B030D-6E8A-4147-A177-3AD203B41FA5}">
                      <a16:colId xmlns:a16="http://schemas.microsoft.com/office/drawing/2014/main" val="20003"/>
                    </a:ext>
                  </a:extLst>
                </a:gridCol>
              </a:tblGrid>
              <a:tr h="652773">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3</a:t>
                      </a:r>
                      <a:r>
                        <a:rPr lang="en-US" sz="1200" baseline="30000" dirty="0">
                          <a:solidFill>
                            <a:schemeClr val="tx1"/>
                          </a:solidFill>
                        </a:rPr>
                        <a:t>rd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4</a:t>
                      </a:r>
                      <a:r>
                        <a:rPr lang="en-US" sz="1200" baseline="30000" dirty="0">
                          <a:solidFill>
                            <a:schemeClr val="tx1"/>
                          </a:solidFill>
                        </a:rPr>
                        <a:t>th</a:t>
                      </a:r>
                      <a:r>
                        <a:rPr lang="en-US" sz="1200" dirty="0">
                          <a:solidFill>
                            <a:schemeClr val="tx1"/>
                          </a:solidFill>
                        </a:rPr>
                        <a:t> Qtr.</a:t>
                      </a:r>
                    </a:p>
                  </a:txBody>
                  <a:tcPr anchor="ctr">
                    <a:solidFill>
                      <a:schemeClr val="bg1">
                        <a:lumMod val="75000"/>
                      </a:schemeClr>
                    </a:solidFill>
                  </a:tcPr>
                </a:tc>
                <a:tc>
                  <a:txBody>
                    <a:bodyPr/>
                    <a:lstStyle/>
                    <a:p>
                      <a:pPr algn="ctr"/>
                      <a:r>
                        <a:rPr lang="en-US" sz="1200" b="1" i="0"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6</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b="1" i="1" dirty="0"/>
                        <a:t>33</a:t>
                      </a:r>
                    </a:p>
                  </a:txBody>
                  <a:tcPr anchor="ctr">
                    <a:solidFill>
                      <a:schemeClr val="bg1">
                        <a:lumMod val="85000"/>
                      </a:schemeClr>
                    </a:solidFill>
                  </a:tcPr>
                </a:tc>
                <a:tc>
                  <a:txBody>
                    <a:bodyPr/>
                    <a:lstStyle/>
                    <a:p>
                      <a:pPr algn="ctr"/>
                      <a:r>
                        <a:rPr lang="en-US" sz="1400" i="0" dirty="0"/>
                        <a:t>24</a:t>
                      </a:r>
                    </a:p>
                  </a:txBody>
                  <a:tcPr anchor="ct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9</a:t>
                      </a:r>
                    </a:p>
                  </a:txBody>
                  <a:tcPr anchor="ctr">
                    <a:solidFill>
                      <a:schemeClr val="bg1">
                        <a:lumMod val="95000"/>
                      </a:schemeClr>
                    </a:solidFill>
                  </a:tcPr>
                </a:tc>
                <a:tc>
                  <a:txBody>
                    <a:bodyPr/>
                    <a:lstStyle/>
                    <a:p>
                      <a:pPr algn="ctr"/>
                      <a:r>
                        <a:rPr lang="en-US" sz="1400" i="0" dirty="0"/>
                        <a:t>14</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b="1" i="1" dirty="0"/>
                        <a:t>38</a:t>
                      </a:r>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400" i="1" dirty="0"/>
                        <a:t>OSH Outreach Events</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400" i="1" dirty="0"/>
                        <a:t>People Trained</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24</a:t>
                      </a:r>
                    </a:p>
                  </a:txBody>
                  <a:tcPr anchor="ctr">
                    <a:solidFill>
                      <a:schemeClr val="bg1">
                        <a:lumMod val="95000"/>
                      </a:schemeClr>
                    </a:solidFill>
                  </a:tcPr>
                </a:tc>
                <a:tc>
                  <a:txBody>
                    <a:bodyPr/>
                    <a:lstStyle/>
                    <a:p>
                      <a:pPr algn="ctr"/>
                      <a:r>
                        <a:rPr lang="en-US" sz="1400" i="0" dirty="0"/>
                        <a:t>9</a:t>
                      </a:r>
                    </a:p>
                  </a:txBody>
                  <a:tcPr anchor="ctr">
                    <a:solidFill>
                      <a:schemeClr val="bg1">
                        <a:lumMod val="95000"/>
                      </a:schemeClr>
                    </a:solidFill>
                  </a:tcPr>
                </a:tc>
                <a:tc>
                  <a:txBody>
                    <a:bodyPr/>
                    <a:lstStyle/>
                    <a:p>
                      <a:pPr algn="ctr"/>
                      <a:r>
                        <a:rPr lang="en-US" sz="1400" b="1" i="1" dirty="0"/>
                        <a:t>33</a:t>
                      </a:r>
                    </a:p>
                  </a:txBody>
                  <a:tcPr anchor="ctr">
                    <a:solidFill>
                      <a:schemeClr val="bg1">
                        <a:lumMod val="95000"/>
                      </a:schemeClr>
                    </a:solidFill>
                  </a:tcPr>
                </a:tc>
                <a:tc>
                  <a:txBody>
                    <a:bodyPr/>
                    <a:lstStyle/>
                    <a:p>
                      <a:pPr algn="ctr"/>
                      <a:r>
                        <a:rPr lang="en-US" sz="1400" i="0" dirty="0"/>
                        <a:t>40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3" name="Group 128">
            <a:extLst>
              <a:ext uri="{FF2B5EF4-FFF2-40B4-BE49-F238E27FC236}">
                <a16:creationId xmlns:a16="http://schemas.microsoft.com/office/drawing/2014/main" id="{6C786AA1-AFBF-5CF5-CE39-E0982600A58E}"/>
              </a:ext>
            </a:extLst>
          </p:cNvPr>
          <p:cNvGraphicFramePr>
            <a:graphicFrameLocks noGrp="1"/>
          </p:cNvGraphicFramePr>
          <p:nvPr>
            <p:extLst>
              <p:ext uri="{D42A27DB-BD31-4B8C-83A1-F6EECF244321}">
                <p14:modId xmlns:p14="http://schemas.microsoft.com/office/powerpoint/2010/main" val="366344134"/>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27%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7.3</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7.2</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40%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4.3</a:t>
                      </a:r>
                    </a:p>
                  </a:txBody>
                  <a:tcPr anchor="ctr" horzOverflow="overflow">
                    <a:solidFill>
                      <a:schemeClr val="bg1">
                        <a:lumMod val="85000"/>
                      </a:schemeClr>
                    </a:solidFill>
                  </a:tcPr>
                </a:tc>
                <a:tc>
                  <a:txBody>
                    <a:bodyPr/>
                    <a:lstStyle/>
                    <a:p>
                      <a:pPr algn="ctr"/>
                      <a:r>
                        <a:rPr lang="en-US" sz="1200" i="1" dirty="0"/>
                        <a:t>9.3</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5.3</a:t>
                      </a:r>
                    </a:p>
                  </a:txBody>
                  <a:tcPr anchor="ctr" horzOverflow="overflow">
                    <a:solidFill>
                      <a:schemeClr val="bg1">
                        <a:lumMod val="85000"/>
                      </a:schemeClr>
                    </a:solidFill>
                  </a:tcPr>
                </a:tc>
                <a:tc>
                  <a:txBody>
                    <a:bodyPr/>
                    <a:lstStyle/>
                    <a:p>
                      <a:pPr algn="ctr"/>
                      <a:r>
                        <a:rPr lang="en-US" sz="1200" b="1" i="1" dirty="0"/>
                        <a:t>19%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1EB0C91A-E106-8391-917F-08DA23B8949B}"/>
              </a:ext>
            </a:extLst>
          </p:cNvPr>
          <p:cNvSpPr txBox="1"/>
          <p:nvPr/>
        </p:nvSpPr>
        <p:spPr>
          <a:xfrm>
            <a:off x="6477000" y="685800"/>
            <a:ext cx="2286000" cy="369332"/>
          </a:xfrm>
          <a:prstGeom prst="rect">
            <a:avLst/>
          </a:prstGeom>
          <a:noFill/>
        </p:spPr>
        <p:txBody>
          <a:bodyPr wrap="square" rtlCol="0">
            <a:spAutoFit/>
          </a:bodyPr>
          <a:lstStyle/>
          <a:p>
            <a:r>
              <a:rPr lang="en-US" i="1" dirty="0"/>
              <a:t>FFY 2023—4</a:t>
            </a:r>
            <a:r>
              <a:rPr lang="en-US" i="1" baseline="30000" dirty="0"/>
              <a:t>th</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55956</TotalTime>
  <Words>4302</Words>
  <Application>Microsoft Office PowerPoint</Application>
  <PresentationFormat>On-screen Show (4:3)</PresentationFormat>
  <Paragraphs>2042</Paragraphs>
  <Slides>36</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Symbol</vt:lpstr>
      <vt:lpstr>Times New Roman</vt:lpstr>
      <vt:lpstr>Wingdings</vt:lpstr>
      <vt:lpstr>NCDOL  Standard</vt:lpstr>
      <vt:lpstr>1_NCDOL  Standard</vt:lpstr>
      <vt:lpstr>North Carolina Department of Labor Occupational Safety and Health Division  4th Quarter Report Federal Fiscal Year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3299</cp:revision>
  <cp:lastPrinted>2019-02-22T12:54:39Z</cp:lastPrinted>
  <dcterms:created xsi:type="dcterms:W3CDTF">2000-08-10T17:22:10Z</dcterms:created>
  <dcterms:modified xsi:type="dcterms:W3CDTF">2023-11-03T12:22:28Z</dcterms:modified>
</cp:coreProperties>
</file>