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82" r:id="rId2"/>
  </p:sldMasterIdLst>
  <p:notesMasterIdLst>
    <p:notesMasterId r:id="rId21"/>
  </p:notesMasterIdLst>
  <p:handoutMasterIdLst>
    <p:handoutMasterId r:id="rId22"/>
  </p:handoutMasterIdLst>
  <p:sldIdLst>
    <p:sldId id="400" r:id="rId3"/>
    <p:sldId id="442" r:id="rId4"/>
    <p:sldId id="443" r:id="rId5"/>
    <p:sldId id="444" r:id="rId6"/>
    <p:sldId id="446" r:id="rId7"/>
    <p:sldId id="445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341" r:id="rId20"/>
  </p:sldIdLst>
  <p:sldSz cx="9144000" cy="6858000" type="letter"/>
  <p:notesSz cx="700405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D9A"/>
    <a:srgbClr val="008000"/>
    <a:srgbClr val="33CC33"/>
    <a:srgbClr val="000000"/>
    <a:srgbClr val="FFFFFF"/>
    <a:srgbClr val="FF5050"/>
    <a:srgbClr val="FF00FF"/>
    <a:srgbClr val="FFFF66"/>
    <a:srgbClr val="910046"/>
    <a:srgbClr val="007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63FB7-E495-406D-B0DB-F23B068D2BB0}" v="1" dt="2023-10-18T12:01:56.0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47" autoAdjust="0"/>
    <p:restoredTop sz="67159" autoAdjust="0"/>
  </p:normalViewPr>
  <p:slideViewPr>
    <p:cSldViewPr>
      <p:cViewPr varScale="1">
        <p:scale>
          <a:sx n="74" d="100"/>
          <a:sy n="74" d="100"/>
        </p:scale>
        <p:origin x="22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720" y="-1157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5089" cy="4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4" tIns="0" rIns="19694" bIns="0" numCol="1" anchor="t" anchorCtr="0" compatLnSpc="1">
            <a:prstTxWarp prst="textNoShape">
              <a:avLst/>
            </a:prstTxWarp>
          </a:bodyPr>
          <a:lstStyle>
            <a:lvl1pPr defTabSz="94546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962" y="2"/>
            <a:ext cx="3035089" cy="4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4" tIns="0" rIns="19694" bIns="0" numCol="1" anchor="t" anchorCtr="0" compatLnSpc="1">
            <a:prstTxWarp prst="textNoShape">
              <a:avLst/>
            </a:prstTxWarp>
          </a:bodyPr>
          <a:lstStyle>
            <a:lvl1pPr algn="r" defTabSz="94546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5148"/>
            <a:ext cx="3035089" cy="4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4" tIns="0" rIns="19694" bIns="0" numCol="1" anchor="b" anchorCtr="0" compatLnSpc="1">
            <a:prstTxWarp prst="textNoShape">
              <a:avLst/>
            </a:prstTxWarp>
          </a:bodyPr>
          <a:lstStyle>
            <a:lvl1pPr defTabSz="94546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962" y="8825148"/>
            <a:ext cx="3035089" cy="4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4" tIns="0" rIns="19694" bIns="0" numCol="1" anchor="b" anchorCtr="0" compatLnSpc="1">
            <a:prstTxWarp prst="textNoShape">
              <a:avLst/>
            </a:prstTxWarp>
          </a:bodyPr>
          <a:lstStyle>
            <a:lvl1pPr algn="r" defTabSz="945460">
              <a:defRPr sz="1000" i="1" u="none"/>
            </a:lvl1pPr>
          </a:lstStyle>
          <a:p>
            <a:fld id="{DDAC06DB-EFDA-4CD5-821B-BDAACBD20B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73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5089" cy="4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4" tIns="0" rIns="19694" bIns="0" numCol="1" anchor="t" anchorCtr="0" compatLnSpc="1">
            <a:prstTxWarp prst="textNoShape">
              <a:avLst/>
            </a:prstTxWarp>
          </a:bodyPr>
          <a:lstStyle>
            <a:lvl1pPr defTabSz="94546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962" y="2"/>
            <a:ext cx="3035089" cy="4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4" tIns="0" rIns="19694" bIns="0" numCol="1" anchor="t" anchorCtr="0" compatLnSpc="1">
            <a:prstTxWarp prst="textNoShape">
              <a:avLst/>
            </a:prstTxWarp>
          </a:bodyPr>
          <a:lstStyle>
            <a:lvl1pPr algn="r" defTabSz="94546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5148"/>
            <a:ext cx="3035089" cy="4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4" tIns="0" rIns="19694" bIns="0" numCol="1" anchor="b" anchorCtr="0" compatLnSpc="1">
            <a:prstTxWarp prst="textNoShape">
              <a:avLst/>
            </a:prstTxWarp>
          </a:bodyPr>
          <a:lstStyle>
            <a:lvl1pPr defTabSz="945460">
              <a:defRPr sz="1000" i="1" u="none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962" y="8825148"/>
            <a:ext cx="3035089" cy="46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4" tIns="0" rIns="19694" bIns="0" numCol="1" anchor="b" anchorCtr="0" compatLnSpc="1">
            <a:prstTxWarp prst="textNoShape">
              <a:avLst/>
            </a:prstTxWarp>
          </a:bodyPr>
          <a:lstStyle>
            <a:lvl1pPr algn="r" defTabSz="945460">
              <a:defRPr sz="1000" i="1" u="none"/>
            </a:lvl1pPr>
          </a:lstStyle>
          <a:p>
            <a:fld id="{DB3F8F3D-5445-4B2D-8E34-6319E2745A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874" y="4413376"/>
            <a:ext cx="5136303" cy="418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2" rIns="95185" bIns="47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909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5975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8000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470"/>
            <a:fld id="{4676DB4E-747D-472C-A4A6-5D0CDE835EB6}" type="slidenum">
              <a:rPr lang="en-US" smtClean="0"/>
              <a:pPr defTabSz="917470"/>
              <a:t>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6174" eaLnBrk="1" hangingPunct="1">
              <a:defRPr/>
            </a:pPr>
            <a:r>
              <a:rPr lang="en-US" altLang="en-US" dirty="0">
                <a:latin typeface="Arial" panose="020B0604020202020204" pitchFamily="34" charset="0"/>
              </a:rPr>
              <a:t>Updated</a:t>
            </a:r>
            <a:r>
              <a:rPr lang="en-US" altLang="en-US" baseline="0" dirty="0">
                <a:latin typeface="Arial" panose="020B0604020202020204" pitchFamily="34" charset="0"/>
              </a:rPr>
              <a:t> October 2023</a:t>
            </a:r>
            <a:endParaRPr lang="en-US" altLang="en-US" dirty="0">
              <a:latin typeface="Arial" panose="020B0604020202020204" pitchFamily="34" charset="0"/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3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F8F3D-5445-4B2D-8E34-6319E2745A1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3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F8F3D-5445-4B2D-8E34-6319E2745A1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638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46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3790" indent="-289920" defTabSz="94546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9678" indent="-231936" defTabSz="94546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3549" indent="-231936" defTabSz="94546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87420" indent="-231936" defTabSz="945460"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1290" indent="-231936" defTabSz="94546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5162" indent="-231936" defTabSz="94546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033" indent="-231936" defTabSz="94546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42904" indent="-231936" defTabSz="94546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3C2436-C4E8-4546-A4FE-45BE9A2A79F2}" type="slidenum">
              <a:rPr lang="en-US" altLang="en-US" sz="1000" u="none"/>
              <a:pPr/>
              <a:t>18</a:t>
            </a:fld>
            <a:endParaRPr lang="en-US" altLang="en-US" sz="1000" u="none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13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0800">
            <a:solidFill>
              <a:srgbClr val="00703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 flipV="1">
            <a:off x="685800" y="6019800"/>
            <a:ext cx="7772400" cy="0"/>
          </a:xfrm>
          <a:prstGeom prst="line">
            <a:avLst/>
          </a:prstGeom>
          <a:noFill/>
          <a:ln w="25400">
            <a:solidFill>
              <a:srgbClr val="00703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400800" y="6186071"/>
            <a:ext cx="2168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u="none" dirty="0">
                <a:solidFill>
                  <a:srgbClr val="012D9A"/>
                </a:solidFill>
                <a:latin typeface="+mn-lt"/>
              </a:rPr>
              <a:t>For Public Officials’ Use Only</a:t>
            </a:r>
          </a:p>
        </p:txBody>
      </p:sp>
      <p:sp>
        <p:nvSpPr>
          <p:cNvPr id="312329" name="Rectangle 9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260600" y="2900363"/>
            <a:ext cx="6235700" cy="752475"/>
          </a:xfrm>
        </p:spPr>
        <p:txBody>
          <a:bodyPr lIns="82550" tIns="41275" rIns="82550" bIns="41275" anchor="ctr"/>
          <a:lstStyle>
            <a:lvl1pPr>
              <a:defRPr sz="4400"/>
            </a:lvl1pPr>
          </a:lstStyle>
          <a:p>
            <a:endParaRPr lang="en-US" dirty="0"/>
          </a:p>
        </p:txBody>
      </p:sp>
      <p:sp>
        <p:nvSpPr>
          <p:cNvPr id="3123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4435475"/>
            <a:ext cx="5721350" cy="509588"/>
          </a:xfrm>
        </p:spPr>
        <p:txBody>
          <a:bodyPr lIns="82550" tIns="41275" rIns="82550" bIns="41275" anchor="ctr">
            <a:spAutoFit/>
          </a:bodyPr>
          <a:lstStyle>
            <a:lvl1pPr marL="287338" indent="-287338">
              <a:defRPr>
                <a:solidFill>
                  <a:srgbClr val="012D9A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7F5E1657-DA92-4B44-AB0C-FF7501AEDB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5" y="6081296"/>
            <a:ext cx="2580116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531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67A4-5F54-4524-ADCC-1593E644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0B389-ECA5-4BB0-8F70-7DABE861B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5F327-7AF0-4664-90C7-DCF10F7D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2FBE-93B0-476F-8176-F12D879D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5151A-E663-4C19-9FAC-AF0A58B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07AD-A695-42F7-A578-862EEA60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6CBD-D657-4A24-BA20-4AFD81BCA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7D164-D9D1-4397-8562-B9EBC1739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F4F36-B09A-4BBB-9ED5-E1C40F4B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7FB5D-9144-41DC-BC92-40C6665D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E8FEF-D000-4BB6-AFEB-C2982391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45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D8B0-5D10-4F2A-9527-60B4ED2B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58059-C957-4561-BCD4-F2CC33692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6F973-2C58-42D7-8ECE-54F763AC6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4FE35-746D-46FB-A320-1C6643FB5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8AD41-B3C5-48B6-A82E-ED5E1A7B8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EBC2D-95D4-4D06-AD1D-AC618D33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7894B-0874-4DEE-8E2F-89D908A2F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BC919-247C-48F8-AF3D-97840AAA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23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376C-AF94-4CA4-BC96-E3B7A053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2662E-B8E1-48A3-A9F1-EA8A1B68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965AD-CBF2-4764-B762-EF810A87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15FCD-730F-488F-BF8A-7B229DEA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3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0505D-F766-4E25-8E6E-6BAA194D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EDAF7C-97AB-4B20-9657-93C623AB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D2294-EF58-4920-A1DC-3578017B0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2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3B90-98BD-4437-BE5F-AC181C40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332F-D384-4C31-A010-C5E00319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A8AAE-C3D5-4D65-9108-F4BEAE6F4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75A70-826E-4C43-BAD7-DCBC4FC9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B1E88-E12D-4F59-99EA-E26E3755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396FE-A616-471F-9AE9-0761036D8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52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F9F-D842-44AF-81E7-4D4392640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464A4-42A6-46FD-8F33-7FABD671D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57B24-1E80-401E-B3FD-D1FC41C95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668C2-D788-4B1C-BACD-40741415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BDD3E-3186-4450-AB7C-9A580459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E5D06-06F8-4B7E-B843-EECA1A649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9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A01EF-3ACC-4BFE-86D7-B84EDC79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DA895-B29B-4EDE-A857-FDABE7D4E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54F9C-7FA4-47A0-8387-AB32E8CE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9602D-0CA6-4346-AFAA-F9E13C82F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07F63-8829-452C-87C0-818263FC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1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BB27FA-FB4C-4822-AD09-F0963EA11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7DCB8-483F-4CEC-89F0-5687FAA5E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01A55-CE29-41BD-9592-D7E93E10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74C64-6EFF-4951-BB99-67316714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94DA7-5CD4-4483-B1FC-532C2256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4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549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724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6400800" y="609600"/>
            <a:ext cx="2133600" cy="381000"/>
          </a:xfrm>
        </p:spPr>
        <p:txBody>
          <a:bodyPr/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8483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8218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9024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52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0476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533400"/>
            <a:ext cx="2114550" cy="5287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6191250" cy="5287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561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F698-C30B-4F24-8A34-A4A38CD6D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48DFF-4F80-47D5-8FB3-4FE403CDC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BAA80-3A5D-439F-AEC5-4804E60AC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1C521-DEBD-4CAE-949A-9CECCB7A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EA1F9-B4E2-488F-BCD4-E7C77CBC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4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521A-C2C3-42B0-85A8-ADAD1C9CA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7FCF0-9D70-41C5-89E8-68676D322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19250-3FB1-498A-8DD7-773A81C2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AF007-1585-4D0D-A52E-7B1545AC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2DFE-2CF7-48ED-9D43-8AA71BB7D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8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792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038" tIns="0" rIns="46038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Title of Slide in Caps &amp; Lower Case</a:t>
            </a: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0800">
            <a:solidFill>
              <a:srgbClr val="00703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 userDrawn="1"/>
        </p:nvSpPr>
        <p:spPr bwMode="auto">
          <a:xfrm flipV="1">
            <a:off x="685800" y="6019800"/>
            <a:ext cx="7772400" cy="0"/>
          </a:xfrm>
          <a:prstGeom prst="line">
            <a:avLst/>
          </a:prstGeom>
          <a:noFill/>
          <a:ln w="25400">
            <a:solidFill>
              <a:srgbClr val="00703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8001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65875" y="6186071"/>
            <a:ext cx="21685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u="none" baseline="0" dirty="0">
                <a:solidFill>
                  <a:srgbClr val="012D9A"/>
                </a:solidFill>
                <a:latin typeface="+mn-lt"/>
              </a:rPr>
              <a:t>For Public Officials’ Use Only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45885" y="6082034"/>
            <a:ext cx="2192516" cy="637526"/>
            <a:chOff x="2758832" y="3594150"/>
            <a:chExt cx="1982740" cy="526135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58832" y="3594150"/>
              <a:ext cx="1318811" cy="52613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 userDrawn="1"/>
          </p:nvSpPr>
          <p:spPr>
            <a:xfrm>
              <a:off x="3501202" y="3803096"/>
              <a:ext cx="1240370" cy="30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0" i="1" u="none" dirty="0">
                  <a:solidFill>
                    <a:srgbClr val="012D9A"/>
                  </a:solidFill>
                  <a:latin typeface="Arial Rounded MT Bold" panose="020F0704030504030204" pitchFamily="34" charset="0"/>
                </a:rPr>
                <a:t>OSH Division</a:t>
              </a:r>
            </a:p>
            <a:p>
              <a:pPr algn="r"/>
              <a:r>
                <a:rPr lang="en-US" sz="900" b="0" i="1" u="none" dirty="0">
                  <a:solidFill>
                    <a:srgbClr val="012D9A"/>
                  </a:solidFill>
                  <a:latin typeface="Arial Rounded MT Bold" panose="020F0704030504030204" pitchFamily="34" charset="0"/>
                </a:rPr>
                <a:t> Internal Training</a:t>
              </a:r>
              <a:endParaRPr lang="en-US" sz="1400" b="0" i="1" u="none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910046"/>
        </a:buClr>
        <a:buSzPct val="84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+mn-lt"/>
        </a:defRPr>
      </a:lvl2pPr>
      <a:lvl3pPr marL="1084263" indent="-169863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»"/>
        <a:defRPr sz="2000">
          <a:solidFill>
            <a:schemeClr val="tx1"/>
          </a:solidFill>
          <a:latin typeface="+mn-lt"/>
        </a:defRPr>
      </a:lvl3pPr>
      <a:lvl4pPr marL="1423988" indent="-169863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•"/>
        <a:defRPr sz="2000">
          <a:solidFill>
            <a:schemeClr val="tx1"/>
          </a:solidFill>
          <a:latin typeface="+mn-lt"/>
        </a:defRPr>
      </a:lvl4pPr>
      <a:lvl5pPr marL="1776413" indent="-23495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C05D6-E259-4388-B692-78ED10EF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9DC1A-5DFF-4F4E-9FAC-62F1D8546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AAA0-8BD5-44E7-AC4E-1817D1A79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208B-B2FD-4B12-9854-05741B2267B2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98A38-72AF-499C-96DB-1E400CC6D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93AC6-16B3-4529-9A79-A97C74E39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F9AF5-2BD5-42D1-B24F-542C9991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0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6576" y="2494770"/>
            <a:ext cx="7910848" cy="1868460"/>
          </a:xfrm>
        </p:spPr>
        <p:txBody>
          <a:bodyPr/>
          <a:lstStyle/>
          <a:p>
            <a:pPr algn="ctr"/>
            <a:r>
              <a:rPr lang="en-US" sz="4000" dirty="0"/>
              <a:t>Training Records Database</a:t>
            </a:r>
            <a:br>
              <a:rPr lang="en-US" sz="4000" dirty="0"/>
            </a:br>
            <a:r>
              <a:rPr lang="en-US" sz="4000" dirty="0"/>
              <a:t> Job Aid</a:t>
            </a:r>
            <a:br>
              <a:rPr lang="en-US" sz="40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74330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346B-1963-A357-8CB3-A72FEA27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69BD5D-1F76-6A31-11E4-610889BC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0" y="1226708"/>
            <a:ext cx="4572000" cy="5040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8B8EB4-3443-B811-4AF4-588152B46495}"/>
              </a:ext>
            </a:extLst>
          </p:cNvPr>
          <p:cNvSpPr txBox="1"/>
          <p:nvPr/>
        </p:nvSpPr>
        <p:spPr>
          <a:xfrm>
            <a:off x="5342587" y="1226708"/>
            <a:ext cx="32004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u="none" dirty="0">
                <a:latin typeface="+mj-lt"/>
              </a:rPr>
              <a:t>Your Name, Bureau and EOD Date (Entry Day of Duty) CSHO ID &amp; Bureau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783C2B-E8DC-A5C5-09DA-7C41899CC2A7}"/>
              </a:ext>
            </a:extLst>
          </p:cNvPr>
          <p:cNvSpPr txBox="1"/>
          <p:nvPr/>
        </p:nvSpPr>
        <p:spPr>
          <a:xfrm>
            <a:off x="5334001" y="2438400"/>
            <a:ext cx="320040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u="none" dirty="0">
                <a:latin typeface="Arial" panose="020B0604020202020204" pitchFamily="34" charset="0"/>
                <a:cs typeface="Arial" panose="020B0604020202020204" pitchFamily="34" charset="0"/>
              </a:rPr>
              <a:t>Core Courses</a:t>
            </a:r>
          </a:p>
          <a:p>
            <a:endParaRPr lang="en-US" sz="16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u="none" dirty="0">
                <a:latin typeface="Arial" panose="020B0604020202020204" pitchFamily="34" charset="0"/>
                <a:cs typeface="Arial" panose="020B0604020202020204" pitchFamily="34" charset="0"/>
              </a:rPr>
              <a:t>This section is when you’ve completed your core courses. </a:t>
            </a:r>
          </a:p>
          <a:p>
            <a:endParaRPr 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u="none" dirty="0">
                <a:latin typeface="Arial" panose="020B0604020202020204" pitchFamily="34" charset="0"/>
                <a:cs typeface="Arial" panose="020B0604020202020204" pitchFamily="34" charset="0"/>
              </a:rPr>
              <a:t>This section will have only the most recent Core Classes you’ve taken a core class more than once it will still show in your training records</a:t>
            </a:r>
            <a:r>
              <a:rPr lang="en-US" sz="1600" b="1" u="non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D39A73-C384-38E8-BD04-67145B1F0F27}"/>
              </a:ext>
            </a:extLst>
          </p:cNvPr>
          <p:cNvSpPr txBox="1"/>
          <p:nvPr/>
        </p:nvSpPr>
        <p:spPr>
          <a:xfrm>
            <a:off x="5290157" y="5208507"/>
            <a:ext cx="319181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u="none" dirty="0">
                <a:latin typeface="+mj-lt"/>
              </a:rPr>
              <a:t>Certifications you’ve received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E6B026B-5181-1B60-428C-20D29512B413}"/>
              </a:ext>
            </a:extLst>
          </p:cNvPr>
          <p:cNvSpPr/>
          <p:nvPr/>
        </p:nvSpPr>
        <p:spPr bwMode="auto">
          <a:xfrm>
            <a:off x="4762501" y="1316285"/>
            <a:ext cx="533399" cy="775394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3334011-6F4C-30F9-36FF-A5D795119C55}"/>
              </a:ext>
            </a:extLst>
          </p:cNvPr>
          <p:cNvSpPr/>
          <p:nvPr/>
        </p:nvSpPr>
        <p:spPr bwMode="auto">
          <a:xfrm>
            <a:off x="4879184" y="4816244"/>
            <a:ext cx="401393" cy="974955"/>
          </a:xfrm>
          <a:prstGeom prst="rightBrac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4FA5B303-6D18-0858-0E27-57B780DA57D3}"/>
              </a:ext>
            </a:extLst>
          </p:cNvPr>
          <p:cNvSpPr/>
          <p:nvPr/>
        </p:nvSpPr>
        <p:spPr bwMode="auto">
          <a:xfrm>
            <a:off x="4781443" y="2598862"/>
            <a:ext cx="533399" cy="1958183"/>
          </a:xfrm>
          <a:prstGeom prst="righ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029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8816-AA90-E845-FE83-5DE061FC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Documentation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E0E756-0D3A-2550-10C3-A52E28C29928}"/>
              </a:ext>
            </a:extLst>
          </p:cNvPr>
          <p:cNvSpPr/>
          <p:nvPr/>
        </p:nvSpPr>
        <p:spPr bwMode="auto">
          <a:xfrm>
            <a:off x="914400" y="1219200"/>
            <a:ext cx="7391400" cy="641575"/>
          </a:xfrm>
          <a:prstGeom prst="roundRect">
            <a:avLst>
              <a:gd name="adj" fmla="val 15259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Send Certificate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6F915A-3C21-80B7-5463-A1E2469F9708}"/>
              </a:ext>
            </a:extLst>
          </p:cNvPr>
          <p:cNvSpPr/>
          <p:nvPr/>
        </p:nvSpPr>
        <p:spPr bwMode="auto">
          <a:xfrm>
            <a:off x="894008" y="2133601"/>
            <a:ext cx="3439730" cy="71777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500/501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(Send Certificate and Card)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F9BBD4-0C1F-1A7F-54CB-24F7401E8FA1}"/>
              </a:ext>
            </a:extLst>
          </p:cNvPr>
          <p:cNvSpPr/>
          <p:nvPr/>
        </p:nvSpPr>
        <p:spPr bwMode="auto">
          <a:xfrm>
            <a:off x="4648202" y="2155401"/>
            <a:ext cx="3657598" cy="717774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External Training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(Send Certificate and/or Card)</a:t>
            </a:r>
            <a:endParaRPr kumimoji="0" 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546043-D4EC-97E1-F5C2-703E10B1BF7E}"/>
              </a:ext>
            </a:extLst>
          </p:cNvPr>
          <p:cNvSpPr/>
          <p:nvPr/>
        </p:nvSpPr>
        <p:spPr bwMode="auto">
          <a:xfrm>
            <a:off x="914400" y="3234875"/>
            <a:ext cx="3439730" cy="717775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Safety Schools / Conferences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1EA72E-A8D2-6DC1-35DD-39541D75FA26}"/>
              </a:ext>
            </a:extLst>
          </p:cNvPr>
          <p:cNvSpPr/>
          <p:nvPr/>
        </p:nvSpPr>
        <p:spPr bwMode="auto">
          <a:xfrm>
            <a:off x="914400" y="4225476"/>
            <a:ext cx="3439730" cy="74974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>
                <a:latin typeface="Arial" panose="020B0604020202020204" pitchFamily="34" charset="0"/>
                <a:cs typeface="Arial" panose="020B0604020202020204" pitchFamily="34" charset="0"/>
              </a:rPr>
              <a:t>FEMA Courses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E5EC80-BCCA-246A-96CF-6C1B5B12E775}"/>
              </a:ext>
            </a:extLst>
          </p:cNvPr>
          <p:cNvSpPr/>
          <p:nvPr/>
        </p:nvSpPr>
        <p:spPr bwMode="auto">
          <a:xfrm>
            <a:off x="4648202" y="3218887"/>
            <a:ext cx="3657598" cy="74974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HAZWOPER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(Send Certificate and Card)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575D09-F39C-4DB8-26A5-45AA308E29A6}"/>
              </a:ext>
            </a:extLst>
          </p:cNvPr>
          <p:cNvSpPr/>
          <p:nvPr/>
        </p:nvSpPr>
        <p:spPr bwMode="auto">
          <a:xfrm>
            <a:off x="4648202" y="4225475"/>
            <a:ext cx="3646866" cy="749749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>
                <a:latin typeface="Arial" panose="020B0604020202020204" pitchFamily="34" charset="0"/>
                <a:cs typeface="Arial" panose="020B0604020202020204" pitchFamily="34" charset="0"/>
              </a:rPr>
              <a:t>All USDOL/OSHA/OTI Training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1BF99E-7F26-7FB2-3841-591D90932D72}"/>
              </a:ext>
            </a:extLst>
          </p:cNvPr>
          <p:cNvSpPr/>
          <p:nvPr/>
        </p:nvSpPr>
        <p:spPr bwMode="auto">
          <a:xfrm>
            <a:off x="894008" y="5117651"/>
            <a:ext cx="7297492" cy="641574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Any and All Training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latin typeface="Arial" panose="020B0604020202020204" pitchFamily="34" charset="0"/>
                <a:cs typeface="Arial" panose="020B0604020202020204" pitchFamily="34" charset="0"/>
              </a:rPr>
              <a:t>You Receive a Certificate For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913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E331-F8C4-390A-63F5-967ED0F24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Documentation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CC58B1-077E-9C6A-A61C-4EF4AC1870C3}"/>
              </a:ext>
            </a:extLst>
          </p:cNvPr>
          <p:cNvSpPr/>
          <p:nvPr/>
        </p:nvSpPr>
        <p:spPr bwMode="auto">
          <a:xfrm>
            <a:off x="914400" y="1379537"/>
            <a:ext cx="7315200" cy="914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NCDOL Certificates you’ll receive.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887322-3443-9916-E8CD-AF57DB322D71}"/>
              </a:ext>
            </a:extLst>
          </p:cNvPr>
          <p:cNvSpPr/>
          <p:nvPr/>
        </p:nvSpPr>
        <p:spPr bwMode="auto">
          <a:xfrm>
            <a:off x="914400" y="2667000"/>
            <a:ext cx="3276600" cy="7620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Core Courses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779591-29E7-864D-21F2-4BD23D319E23}"/>
              </a:ext>
            </a:extLst>
          </p:cNvPr>
          <p:cNvSpPr/>
          <p:nvPr/>
        </p:nvSpPr>
        <p:spPr bwMode="auto">
          <a:xfrm>
            <a:off x="4953002" y="2666999"/>
            <a:ext cx="3561006" cy="3048001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123/131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141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Technical Writing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ETTA Webinars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DB4FCC-EAD4-4F76-53F8-017A4F0012FC}"/>
              </a:ext>
            </a:extLst>
          </p:cNvPr>
          <p:cNvCxnSpPr>
            <a:cxnSpLocks/>
          </p:cNvCxnSpPr>
          <p:nvPr/>
        </p:nvCxnSpPr>
        <p:spPr bwMode="auto">
          <a:xfrm>
            <a:off x="4267200" y="3200400"/>
            <a:ext cx="685802" cy="8382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9045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B661-E6C9-EF50-A39F-F1771BF7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Documentation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4F59B6-F936-E2C8-D60F-65287786708F}"/>
              </a:ext>
            </a:extLst>
          </p:cNvPr>
          <p:cNvSpPr/>
          <p:nvPr/>
        </p:nvSpPr>
        <p:spPr bwMode="auto">
          <a:xfrm>
            <a:off x="838200" y="1379538"/>
            <a:ext cx="7467600" cy="914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not send Certificate/Documentation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6FD02A-2E75-FBC8-C6F3-F89A0577F511}"/>
              </a:ext>
            </a:extLst>
          </p:cNvPr>
          <p:cNvSpPr/>
          <p:nvPr/>
        </p:nvSpPr>
        <p:spPr bwMode="auto">
          <a:xfrm>
            <a:off x="812444" y="2594769"/>
            <a:ext cx="3429000" cy="914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OSH Internal Training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(ie: Core, PSM., CPR, etc.</a:t>
            </a:r>
            <a:r>
              <a:rPr lang="en-US" sz="2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503822-91F0-6B72-43DE-ACAA38F50C89}"/>
              </a:ext>
            </a:extLst>
          </p:cNvPr>
          <p:cNvSpPr/>
          <p:nvPr/>
        </p:nvSpPr>
        <p:spPr bwMode="auto">
          <a:xfrm>
            <a:off x="4900409" y="2594769"/>
            <a:ext cx="3429001" cy="914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Bureau Meetings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C2A4AE-9C5C-3144-1239-E2073F80EA80}"/>
              </a:ext>
            </a:extLst>
          </p:cNvPr>
          <p:cNvSpPr/>
          <p:nvPr/>
        </p:nvSpPr>
        <p:spPr bwMode="auto">
          <a:xfrm>
            <a:off x="4900409" y="3810000"/>
            <a:ext cx="3429001" cy="914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District Meetings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DF3F43-F053-5530-E061-193D505E5D1B}"/>
              </a:ext>
            </a:extLst>
          </p:cNvPr>
          <p:cNvSpPr/>
          <p:nvPr/>
        </p:nvSpPr>
        <p:spPr bwMode="auto">
          <a:xfrm>
            <a:off x="838200" y="3778876"/>
            <a:ext cx="3403244" cy="914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ETTA Webinars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B277D4-7E0D-3206-C4AA-681CA4E8FEEC}"/>
              </a:ext>
            </a:extLst>
          </p:cNvPr>
          <p:cNvSpPr/>
          <p:nvPr/>
        </p:nvSpPr>
        <p:spPr bwMode="auto">
          <a:xfrm>
            <a:off x="838200" y="4962983"/>
            <a:ext cx="3403244" cy="914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Training Topic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0B96C6-7338-9A9B-9AA8-ACC1A5E18D57}"/>
              </a:ext>
            </a:extLst>
          </p:cNvPr>
          <p:cNvSpPr/>
          <p:nvPr/>
        </p:nvSpPr>
        <p:spPr bwMode="auto">
          <a:xfrm>
            <a:off x="4926166" y="4962983"/>
            <a:ext cx="3403244" cy="914400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 Division Training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912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D165-4B9D-4486-F4EA-7963F256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7924800" cy="553998"/>
          </a:xfrm>
        </p:spPr>
        <p:txBody>
          <a:bodyPr/>
          <a:lstStyle/>
          <a:p>
            <a:r>
              <a:rPr lang="en-US" dirty="0"/>
              <a:t>External Training </a:t>
            </a:r>
            <a:r>
              <a:rPr lang="en-US" sz="2000" dirty="0"/>
              <a:t>(No Certificate Given)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2F57A-978B-C6BF-ADAB-E6816A72BA23}"/>
              </a:ext>
            </a:extLst>
          </p:cNvPr>
          <p:cNvSpPr txBox="1"/>
          <p:nvPr/>
        </p:nvSpPr>
        <p:spPr>
          <a:xfrm>
            <a:off x="609600" y="1295400"/>
            <a:ext cx="69342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Complete Training Submission Form, located on the One Stop Shop</a:t>
            </a:r>
          </a:p>
          <a:p>
            <a:endParaRPr lang="en-US" sz="2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This form in NOT needed</a:t>
            </a:r>
          </a:p>
          <a:p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      If you have a certificate</a:t>
            </a:r>
          </a:p>
          <a:p>
            <a:endParaRPr lang="en-US" sz="24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Needed if:</a:t>
            </a:r>
          </a:p>
          <a:p>
            <a:pPr lvl="1"/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-  National Safety Council</a:t>
            </a:r>
          </a:p>
          <a:p>
            <a:pPr lvl="1"/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   webinars</a:t>
            </a:r>
          </a:p>
          <a:p>
            <a:pPr lvl="1"/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-  Third party webinars</a:t>
            </a:r>
          </a:p>
          <a:p>
            <a:pPr lvl="1"/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-  Other third-party training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48C177A-0952-0043-35EF-AD317043F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85363"/>
              </p:ext>
            </p:extLst>
          </p:nvPr>
        </p:nvGraphicFramePr>
        <p:xfrm>
          <a:off x="5486400" y="1818023"/>
          <a:ext cx="3140075" cy="403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7543800" progId="Acrobat.Document.DC">
                  <p:embed/>
                </p:oleObj>
              </mc:Choice>
              <mc:Fallback>
                <p:oleObj name="Acrobat Document" r:id="rId2" imgW="5829257" imgH="7543800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48C177A-0952-0043-35EF-AD317043F5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6400" y="1818023"/>
                        <a:ext cx="3140075" cy="4035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7362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9959-1D6C-507C-E8F5-A3D65409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AFB82-F477-6607-7765-29EDE4199ADF}"/>
              </a:ext>
            </a:extLst>
          </p:cNvPr>
          <p:cNvSpPr txBox="1"/>
          <p:nvPr/>
        </p:nvSpPr>
        <p:spPr>
          <a:xfrm>
            <a:off x="610673" y="1404513"/>
            <a:ext cx="41834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Bureau (not district)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Training Event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Complete Course Title </a:t>
            </a:r>
          </a:p>
          <a:p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     Hour(s) Trained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Date(s) Trained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Location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Comments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Training Provided 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none" dirty="0">
                <a:latin typeface="Arial" panose="020B0604020202020204" pitchFamily="34" charset="0"/>
                <a:cs typeface="Arial" panose="020B0604020202020204" pitchFamily="34" charset="0"/>
              </a:rPr>
              <a:t> Supervisors Signature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08E865-61C5-C6A9-5ED2-A8B040444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266717"/>
              </p:ext>
            </p:extLst>
          </p:nvPr>
        </p:nvGraphicFramePr>
        <p:xfrm>
          <a:off x="4794160" y="1143000"/>
          <a:ext cx="3739167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7543800" progId="Acrobat.Document.DC">
                  <p:embed/>
                </p:oleObj>
              </mc:Choice>
              <mc:Fallback>
                <p:oleObj name="Acrobat Document" r:id="rId2" imgW="5829257" imgH="75438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08E865-61C5-C6A9-5ED2-A8B0404444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94160" y="1143000"/>
                        <a:ext cx="3739167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8526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4E08-F00D-C759-5492-A95AEC602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FAQ’s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E25CA7-B3CB-6278-A161-718FD6ECE7C6}"/>
              </a:ext>
            </a:extLst>
          </p:cNvPr>
          <p:cNvSpPr txBox="1"/>
          <p:nvPr/>
        </p:nvSpPr>
        <p:spPr>
          <a:xfrm>
            <a:off x="609600" y="1769744"/>
            <a:ext cx="7924800" cy="35394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800" u="none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800" u="none" dirty="0"/>
              <a:t>: What if I have old training from previous     employers? </a:t>
            </a:r>
          </a:p>
          <a:p>
            <a:r>
              <a:rPr lang="en-US" sz="2800" u="none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u="none" dirty="0"/>
              <a:t>: You can submit certificates; I will enter into your training records that are relevant to OSH. </a:t>
            </a:r>
          </a:p>
          <a:p>
            <a:r>
              <a:rPr lang="en-US" sz="2800" u="none" dirty="0"/>
              <a:t>  </a:t>
            </a:r>
          </a:p>
          <a:p>
            <a:r>
              <a:rPr lang="en-US" sz="2800" u="none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800" u="none" dirty="0"/>
              <a:t>: What if I am from another state plan or Federal OSHA and have previous OSHA training? </a:t>
            </a:r>
          </a:p>
          <a:p>
            <a:r>
              <a:rPr lang="en-US" sz="2800" u="none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u="none" dirty="0"/>
              <a:t>: Please submit training certificates and/or cards.</a:t>
            </a:r>
          </a:p>
        </p:txBody>
      </p:sp>
    </p:spTree>
    <p:extLst>
      <p:ext uri="{BB962C8B-B14F-4D97-AF65-F5344CB8AC3E}">
        <p14:creationId xmlns:p14="http://schemas.microsoft.com/office/powerpoint/2010/main" val="26593884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61C7-C841-CC32-2CC7-EEE80049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10990-21A0-60FA-51CA-580774D59F44}"/>
              </a:ext>
            </a:extLst>
          </p:cNvPr>
          <p:cNvSpPr txBox="1"/>
          <p:nvPr/>
        </p:nvSpPr>
        <p:spPr>
          <a:xfrm>
            <a:off x="613893" y="1600200"/>
            <a:ext cx="7924800" cy="353943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800" u="none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800" u="none" dirty="0"/>
              <a:t>: What if I leave OSH and return, what about my training records from my previous employment here </a:t>
            </a:r>
            <a:r>
              <a:rPr lang="en-US" sz="2800" u="none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u="none" dirty="0"/>
              <a:t>: Great question, it happens all the time. I do not delete anyone from the database; however, you will need to complete another Student Data Form for OTI. </a:t>
            </a:r>
          </a:p>
          <a:p>
            <a:endParaRPr lang="en-US" sz="2800" u="none" dirty="0"/>
          </a:p>
          <a:p>
            <a:r>
              <a:rPr lang="en-US" sz="2800" u="none" dirty="0">
                <a:solidFill>
                  <a:schemeClr val="accent6">
                    <a:lumMod val="75000"/>
                  </a:schemeClr>
                </a:solidFill>
              </a:rPr>
              <a:t>Q</a:t>
            </a:r>
            <a:r>
              <a:rPr lang="en-US" sz="2800" u="none" dirty="0"/>
              <a:t>: What if there is an error? </a:t>
            </a:r>
          </a:p>
          <a:p>
            <a:r>
              <a:rPr lang="en-US" sz="2800" u="none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u="none" dirty="0"/>
              <a:t>: Call me and we’ll get it sorted out.</a:t>
            </a:r>
          </a:p>
        </p:txBody>
      </p:sp>
    </p:spTree>
    <p:extLst>
      <p:ext uri="{BB962C8B-B14F-4D97-AF65-F5344CB8AC3E}">
        <p14:creationId xmlns:p14="http://schemas.microsoft.com/office/powerpoint/2010/main" val="26216675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05800" cy="549275"/>
          </a:xfrm>
        </p:spPr>
        <p:txBody>
          <a:bodyPr/>
          <a:lstStyle/>
          <a:p>
            <a:r>
              <a:rPr lang="en-US" altLang="en-US" dirty="0"/>
              <a:t>Training Records Database Support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362C3-72EC-A609-7034-DEF36A433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219200"/>
            <a:ext cx="8001000" cy="4724400"/>
          </a:xfrm>
        </p:spPr>
        <p:txBody>
          <a:bodyPr/>
          <a:lstStyle/>
          <a:p>
            <a:r>
              <a:rPr lang="en-US" dirty="0"/>
              <a:t>If you have any questions, please contact: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Elma Garcia at (919) 707-7858  elma.garcia@labor.nc.gov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3743-17D1-D2D6-BD4C-F3533370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A92E2E-4B01-BD3E-93E8-2911A747C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11" y="1309799"/>
            <a:ext cx="7781290" cy="44052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F30BF2-BE77-D429-EF2F-E0871F9E489D}"/>
              </a:ext>
            </a:extLst>
          </p:cNvPr>
          <p:cNvSpPr txBox="1"/>
          <p:nvPr/>
        </p:nvSpPr>
        <p:spPr>
          <a:xfrm>
            <a:off x="5410199" y="2743200"/>
            <a:ext cx="32765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u="none" dirty="0"/>
              <a:t>Select Training And Education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A32F4B-0C1F-B66C-56E3-A510BD3C0AA3}"/>
              </a:ext>
            </a:extLst>
          </p:cNvPr>
          <p:cNvCxnSpPr>
            <a:cxnSpLocks/>
          </p:cNvCxnSpPr>
          <p:nvPr/>
        </p:nvCxnSpPr>
        <p:spPr bwMode="auto">
          <a:xfrm flipV="1">
            <a:off x="6096000" y="2057400"/>
            <a:ext cx="0" cy="6858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0170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9BA94-ED82-2F52-1AFB-55CD16C5D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8DE7E-26A3-81C6-7673-6B3A0CEF4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01436"/>
            <a:ext cx="8077200" cy="4655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F61C97-05AF-B017-3F84-ECDF31B8D49D}"/>
              </a:ext>
            </a:extLst>
          </p:cNvPr>
          <p:cNvSpPr txBox="1"/>
          <p:nvPr/>
        </p:nvSpPr>
        <p:spPr>
          <a:xfrm>
            <a:off x="4572000" y="3429000"/>
            <a:ext cx="3124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Select Training Resources</a:t>
            </a:r>
            <a:endParaRPr lang="en-US" sz="1800" b="1" u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2FD941-4074-0431-28B9-FA464E12E9F5}"/>
              </a:ext>
            </a:extLst>
          </p:cNvPr>
          <p:cNvCxnSpPr/>
          <p:nvPr/>
        </p:nvCxnSpPr>
        <p:spPr bwMode="auto">
          <a:xfrm flipH="1" flipV="1">
            <a:off x="1600200" y="3200400"/>
            <a:ext cx="2971800" cy="4572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8964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9B3D-AD9B-9610-26F7-343B784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26DF6-F79B-50A9-199B-4A4A8805A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20394"/>
            <a:ext cx="8001000" cy="42172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3896EA-AE49-3E4B-FDEB-258C9A77C84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67200" y="3581400"/>
            <a:ext cx="914400" cy="1524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42E6F1A-1436-2EEA-9873-F60147735A63}"/>
              </a:ext>
            </a:extLst>
          </p:cNvPr>
          <p:cNvSpPr txBox="1"/>
          <p:nvPr/>
        </p:nvSpPr>
        <p:spPr>
          <a:xfrm>
            <a:off x="5257800" y="3581400"/>
            <a:ext cx="2895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u="none" dirty="0">
                <a:latin typeface="+mj-lt"/>
              </a:rPr>
              <a:t>Select Resources</a:t>
            </a:r>
          </a:p>
        </p:txBody>
      </p:sp>
    </p:spTree>
    <p:extLst>
      <p:ext uri="{BB962C8B-B14F-4D97-AF65-F5344CB8AC3E}">
        <p14:creationId xmlns:p14="http://schemas.microsoft.com/office/powerpoint/2010/main" val="15510374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75A8-5565-54AA-DC74-A4FB1699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D6ED1-F965-10A7-15AC-BD094C451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924800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A30706-8D13-F6BE-2A63-9038B72F2735}"/>
              </a:ext>
            </a:extLst>
          </p:cNvPr>
          <p:cNvSpPr txBox="1"/>
          <p:nvPr/>
        </p:nvSpPr>
        <p:spPr>
          <a:xfrm>
            <a:off x="4953000" y="4793978"/>
            <a:ext cx="3581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</a:rPr>
              <a:t>Scroll down to bottom of page. Go to page 2.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8B39A3-A374-4B27-BDA9-CF1F33AAB245}"/>
              </a:ext>
            </a:extLst>
          </p:cNvPr>
          <p:cNvCxnSpPr>
            <a:cxnSpLocks/>
          </p:cNvCxnSpPr>
          <p:nvPr/>
        </p:nvCxnSpPr>
        <p:spPr bwMode="auto">
          <a:xfrm>
            <a:off x="6858000" y="5440309"/>
            <a:ext cx="0" cy="600347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075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9F6-49A8-B5B7-7C65-A26130939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4CD26B-F8F2-5E75-A314-105C94836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00481"/>
            <a:ext cx="7924800" cy="4657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47785-FD5B-3F04-8F2A-B9345C77114B}"/>
              </a:ext>
            </a:extLst>
          </p:cNvPr>
          <p:cNvSpPr txBox="1"/>
          <p:nvPr/>
        </p:nvSpPr>
        <p:spPr>
          <a:xfrm>
            <a:off x="4724400" y="3733800"/>
            <a:ext cx="381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</a:rPr>
              <a:t>Page 2. Select Training Records Database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6CA8F0-9BEB-1B0D-DC7F-459A5DF3C793}"/>
              </a:ext>
            </a:extLst>
          </p:cNvPr>
          <p:cNvCxnSpPr>
            <a:cxnSpLocks/>
          </p:cNvCxnSpPr>
          <p:nvPr/>
        </p:nvCxnSpPr>
        <p:spPr bwMode="auto">
          <a:xfrm flipH="1">
            <a:off x="4419600" y="4380131"/>
            <a:ext cx="1752600" cy="268069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9404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4DB6-6455-E4D4-F591-747E34D11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8BC869-E046-EBE2-D892-52FC2F2D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1166"/>
            <a:ext cx="8001000" cy="4656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2A36D3-5A0F-8B15-1FCA-13FA44305EE3}"/>
              </a:ext>
            </a:extLst>
          </p:cNvPr>
          <p:cNvSpPr txBox="1"/>
          <p:nvPr/>
        </p:nvSpPr>
        <p:spPr>
          <a:xfrm>
            <a:off x="5105400" y="5105400"/>
            <a:ext cx="33528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</a:rPr>
              <a:t>1. Select Training Records Database.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481317-C4EA-B332-63C7-D9A2435E235C}"/>
              </a:ext>
            </a:extLst>
          </p:cNvPr>
          <p:cNvCxnSpPr/>
          <p:nvPr/>
        </p:nvCxnSpPr>
        <p:spPr bwMode="auto">
          <a:xfrm flipH="1">
            <a:off x="3657600" y="5334000"/>
            <a:ext cx="1371600" cy="762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9923671-70D5-550B-E45C-5C4AE81F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20" y="2209799"/>
            <a:ext cx="3591426" cy="114300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734E79-E016-F5CE-BB0B-50B9E6CB8436}"/>
              </a:ext>
            </a:extLst>
          </p:cNvPr>
          <p:cNvCxnSpPr/>
          <p:nvPr/>
        </p:nvCxnSpPr>
        <p:spPr bwMode="auto">
          <a:xfrm flipV="1">
            <a:off x="3733800" y="2667000"/>
            <a:ext cx="2667000" cy="25908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FC734C6-D0E7-7F9F-E4B0-E7242AAC7FF8}"/>
              </a:ext>
            </a:extLst>
          </p:cNvPr>
          <p:cNvSpPr txBox="1"/>
          <p:nvPr/>
        </p:nvSpPr>
        <p:spPr>
          <a:xfrm>
            <a:off x="5791200" y="3429000"/>
            <a:ext cx="28194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</a:rPr>
              <a:t> 2. Click on download link</a:t>
            </a:r>
          </a:p>
        </p:txBody>
      </p:sp>
    </p:spTree>
    <p:extLst>
      <p:ext uri="{BB962C8B-B14F-4D97-AF65-F5344CB8AC3E}">
        <p14:creationId xmlns:p14="http://schemas.microsoft.com/office/powerpoint/2010/main" val="8923846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99031-3BF3-3122-03A2-DD9580B7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E2697-2C8D-53E8-5DF9-B32277284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15" y="1146756"/>
            <a:ext cx="7391400" cy="1139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F0E9DA-38C5-3BEB-DC99-5CA72CF829C0}"/>
              </a:ext>
            </a:extLst>
          </p:cNvPr>
          <p:cNvSpPr txBox="1"/>
          <p:nvPr/>
        </p:nvSpPr>
        <p:spPr>
          <a:xfrm>
            <a:off x="1143000" y="2493513"/>
            <a:ext cx="63246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</a:rPr>
              <a:t>If you get this notification, just click Ok.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C66824-40FE-B5B4-F768-833EF82AE4F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95800" y="2078169"/>
            <a:ext cx="152400" cy="389665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324433C-68E9-0D88-569F-E42438576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914202"/>
            <a:ext cx="3810000" cy="29106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D3D85E-888C-F4C7-7FF1-8E8CEDA4BFB9}"/>
              </a:ext>
            </a:extLst>
          </p:cNvPr>
          <p:cNvSpPr txBox="1"/>
          <p:nvPr/>
        </p:nvSpPr>
        <p:spPr>
          <a:xfrm>
            <a:off x="5029200" y="4572002"/>
            <a:ext cx="3048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</a:rPr>
              <a:t>Will let you know the last time the database was updated, on the One Stop Shop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269D7E-D368-2D36-5E9F-9609D810990F}"/>
              </a:ext>
            </a:extLst>
          </p:cNvPr>
          <p:cNvCxnSpPr>
            <a:stCxn id="14" idx="1"/>
          </p:cNvCxnSpPr>
          <p:nvPr/>
        </p:nvCxnSpPr>
        <p:spPr bwMode="auto">
          <a:xfrm flipH="1">
            <a:off x="2895600" y="5172167"/>
            <a:ext cx="2133600" cy="314233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7332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24C1C-CC14-89BB-86F1-8FFC80CE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18" y="441326"/>
            <a:ext cx="7924800" cy="549275"/>
          </a:xfrm>
        </p:spPr>
        <p:txBody>
          <a:bodyPr/>
          <a:lstStyle/>
          <a:p>
            <a:r>
              <a:rPr lang="en-US" dirty="0"/>
              <a:t>OSH Training Records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3DF03-7513-9AF9-7375-BAA72387C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810000" cy="3810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FF5C95-9BD9-F6BD-5322-3FBB2B21FEC7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0" y="2021914"/>
            <a:ext cx="1423118" cy="2169086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1EF3482-6557-A5C1-21A2-F6167EA6642C}"/>
              </a:ext>
            </a:extLst>
          </p:cNvPr>
          <p:cNvSpPr txBox="1"/>
          <p:nvPr/>
        </p:nvSpPr>
        <p:spPr>
          <a:xfrm>
            <a:off x="4876802" y="1675103"/>
            <a:ext cx="38099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</a:rPr>
              <a:t>To Access Your Training Record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68DA451-46D8-D038-EFC2-A1CB10AA2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72" y="2209801"/>
            <a:ext cx="3810000" cy="274319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672C81-781A-33DB-1ADD-4DF3DD5C0480}"/>
              </a:ext>
            </a:extLst>
          </p:cNvPr>
          <p:cNvSpPr txBox="1"/>
          <p:nvPr/>
        </p:nvSpPr>
        <p:spPr>
          <a:xfrm>
            <a:off x="4876802" y="4648200"/>
            <a:ext cx="36575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u="none" dirty="0">
                <a:latin typeface="+mj-lt"/>
              </a:rPr>
              <a:t>Enter first and/or last name. The more specific the better. The database is not case sensitive.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06812E-1363-04AB-1A09-C6A7933BF5A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73525" y="3886200"/>
            <a:ext cx="512472" cy="762000"/>
          </a:xfrm>
          <a:prstGeom prst="straightConnector1">
            <a:avLst/>
          </a:prstGeom>
          <a:ln>
            <a:headEnd type="none" w="sm" len="sm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12624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CDOL  Standard">
  <a:themeElements>
    <a:clrScheme name="NCDOL  Standard 8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0000"/>
      </a:hlink>
      <a:folHlink>
        <a:srgbClr val="C0C0C0"/>
      </a:folHlink>
    </a:clrScheme>
    <a:fontScheme name="NCDOL 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CDOL  Standar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DOL  Standar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DOL  Standard 8">
        <a:dk1>
          <a:srgbClr val="000000"/>
        </a:dk1>
        <a:lt1>
          <a:srgbClr val="FFFFFF"/>
        </a:lt1>
        <a:dk2>
          <a:srgbClr val="0000FF"/>
        </a:dk2>
        <a:lt2>
          <a:srgbClr val="000080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29101</TotalTime>
  <Pages>1</Pages>
  <Words>561</Words>
  <Application>Microsoft Office PowerPoint</Application>
  <PresentationFormat>Letter Paper (8.5x11 in)</PresentationFormat>
  <Paragraphs>104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Symbol</vt:lpstr>
      <vt:lpstr>Times New Roman</vt:lpstr>
      <vt:lpstr>Wingdings</vt:lpstr>
      <vt:lpstr>NCDOL  Standard</vt:lpstr>
      <vt:lpstr>Custom Design</vt:lpstr>
      <vt:lpstr>Acrobat Document</vt:lpstr>
      <vt:lpstr>Training Records Database  Job Aid </vt:lpstr>
      <vt:lpstr>OSH Training Records Database</vt:lpstr>
      <vt:lpstr>OSH Training Records Database</vt:lpstr>
      <vt:lpstr>OSH Training Records Database</vt:lpstr>
      <vt:lpstr>OSH Training Records Database</vt:lpstr>
      <vt:lpstr>OSH Training Records Database</vt:lpstr>
      <vt:lpstr>OSH Training Records Database</vt:lpstr>
      <vt:lpstr>OSH Training Records Database</vt:lpstr>
      <vt:lpstr>OSH Training Records Database</vt:lpstr>
      <vt:lpstr>OSH Training Records Database</vt:lpstr>
      <vt:lpstr>Training Documentation</vt:lpstr>
      <vt:lpstr>Training Documentation</vt:lpstr>
      <vt:lpstr>Training Documentation</vt:lpstr>
      <vt:lpstr>External Training (No Certificate Given)</vt:lpstr>
      <vt:lpstr>PowerPoint Presentation</vt:lpstr>
      <vt:lpstr>FAQ’s</vt:lpstr>
      <vt:lpstr>FAQ’s</vt:lpstr>
      <vt:lpstr>Training Records Database Support</vt:lpstr>
    </vt:vector>
  </TitlesOfParts>
  <Manager>Standards Review By Bobby Davis</Manager>
  <Company>NC OSH/ETTA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Powered Industrial Trucks (29 DFR 1910.178)</dc:title>
  <dc:subject>For Web and Leader Led Training</dc:subject>
  <dc:creator>Bob O'Neal</dc:creator>
  <cp:keywords>Review by Standards Supervisor:2-24-2010</cp:keywords>
  <dc:description>WLagoe reviewed: 032010</dc:description>
  <cp:lastModifiedBy>Garcia, Elma</cp:lastModifiedBy>
  <cp:revision>2841</cp:revision>
  <cp:lastPrinted>2020-12-30T14:21:22Z</cp:lastPrinted>
  <dcterms:created xsi:type="dcterms:W3CDTF">2001-05-15T12:53:32Z</dcterms:created>
  <dcterms:modified xsi:type="dcterms:W3CDTF">2023-10-18T13:02:31Z</dcterms:modified>
  <cp:category>Format Review by Andy on 12-30-08</cp:category>
</cp:coreProperties>
</file>