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7"/>
  </p:notesMasterIdLst>
  <p:handoutMasterIdLst>
    <p:handoutMasterId r:id="rId38"/>
  </p:handoutMasterIdLst>
  <p:sldIdLst>
    <p:sldId id="593" r:id="rId3"/>
    <p:sldId id="640" r:id="rId4"/>
    <p:sldId id="601" r:id="rId5"/>
    <p:sldId id="602" r:id="rId6"/>
    <p:sldId id="603" r:id="rId7"/>
    <p:sldId id="605" r:id="rId8"/>
    <p:sldId id="606" r:id="rId9"/>
    <p:sldId id="759" r:id="rId10"/>
    <p:sldId id="611" r:id="rId11"/>
    <p:sldId id="613" r:id="rId12"/>
    <p:sldId id="679" r:id="rId13"/>
    <p:sldId id="615" r:id="rId14"/>
    <p:sldId id="617" r:id="rId15"/>
    <p:sldId id="619" r:id="rId16"/>
    <p:sldId id="687" r:id="rId17"/>
    <p:sldId id="624" r:id="rId18"/>
    <p:sldId id="762" r:id="rId19"/>
    <p:sldId id="730" r:id="rId20"/>
    <p:sldId id="625" r:id="rId21"/>
    <p:sldId id="626" r:id="rId22"/>
    <p:sldId id="627" r:id="rId23"/>
    <p:sldId id="691" r:id="rId24"/>
    <p:sldId id="754" r:id="rId25"/>
    <p:sldId id="763" r:id="rId26"/>
    <p:sldId id="776" r:id="rId27"/>
    <p:sldId id="787" r:id="rId28"/>
    <p:sldId id="760" r:id="rId29"/>
    <p:sldId id="761" r:id="rId30"/>
    <p:sldId id="777" r:id="rId31"/>
    <p:sldId id="752" r:id="rId32"/>
    <p:sldId id="775" r:id="rId33"/>
    <p:sldId id="649" r:id="rId34"/>
    <p:sldId id="692" r:id="rId35"/>
    <p:sldId id="637"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C0C0C0"/>
    <a:srgbClr val="000080"/>
    <a:srgbClr val="DDDDDD"/>
    <a:srgbClr val="E7E7E7"/>
    <a:srgbClr val="012D9A"/>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6F9AF-DE09-4F62-8AEB-6577A63EF2E1}" v="3" dt="2023-09-08T17:53:43.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75" d="100"/>
          <a:sy n="75" d="100"/>
        </p:scale>
        <p:origin x="1426"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17436"/>
    </p:cViewPr>
  </p:sorterViewPr>
  <p:notesViewPr>
    <p:cSldViewPr>
      <p:cViewPr>
        <p:scale>
          <a:sx n="125" d="100"/>
          <a:sy n="125" d="100"/>
        </p:scale>
        <p:origin x="2376" y="-29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17</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r>
              <a:rPr lang="en-US" dirty="0"/>
              <a:t>The stand downs and forums that we are involved in this year. All of them are a National Event except the construction forum. That is our own event that we do annually</a:t>
            </a:r>
            <a:r>
              <a:rPr lang="en-US"/>
              <a:t>.  </a:t>
            </a:r>
          </a:p>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18</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25</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55878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26</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75225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dirty="0"/>
          </a:p>
        </p:txBody>
      </p:sp>
    </p:spTree>
    <p:extLst>
      <p:ext uri="{BB962C8B-B14F-4D97-AF65-F5344CB8AC3E}">
        <p14:creationId xmlns:p14="http://schemas.microsoft.com/office/powerpoint/2010/main" val="195255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4173868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34</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34</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endParaRPr lang="en-US" dirty="0"/>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6092275"/>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2.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26.png"/><Relationship Id="rId10" Type="http://schemas.openxmlformats.org/officeDocument/2006/relationships/image" Target="../media/image27.jpeg"/><Relationship Id="rId4" Type="http://schemas.openxmlformats.org/officeDocument/2006/relationships/image" Target="../media/image13.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0.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15.jpeg"/><Relationship Id="rId5" Type="http://schemas.openxmlformats.org/officeDocument/2006/relationships/image" Target="../media/image34.jpeg"/><Relationship Id="rId10" Type="http://schemas.openxmlformats.org/officeDocument/2006/relationships/image" Target="../media/image23.jpeg"/><Relationship Id="rId4" Type="http://schemas.openxmlformats.org/officeDocument/2006/relationships/image" Target="../media/image33.jpe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and Health Division</a:t>
            </a:r>
            <a:br>
              <a:rPr lang="en-US" sz="4000" dirty="0">
                <a:solidFill>
                  <a:schemeClr val="bg2"/>
                </a:solidFill>
              </a:rPr>
            </a:br>
            <a:br>
              <a:rPr lang="en-US" sz="4000" dirty="0">
                <a:solidFill>
                  <a:schemeClr val="bg2"/>
                </a:solidFill>
              </a:rPr>
            </a:br>
            <a:r>
              <a:rPr lang="en-US" sz="2800" dirty="0">
                <a:solidFill>
                  <a:schemeClr val="bg2"/>
                </a:solidFill>
              </a:rPr>
              <a:t>3</a:t>
            </a:r>
            <a:r>
              <a:rPr lang="en-US" sz="2800" baseline="30000" dirty="0">
                <a:solidFill>
                  <a:schemeClr val="bg2"/>
                </a:solidFill>
              </a:rPr>
              <a:t>rd </a:t>
            </a:r>
            <a:r>
              <a:rPr lang="en-US" sz="2800" dirty="0">
                <a:solidFill>
                  <a:schemeClr val="bg2"/>
                </a:solidFill>
              </a:rPr>
              <a:t>Quarter Report</a:t>
            </a:r>
            <a:br>
              <a:rPr lang="en-US" sz="2800" dirty="0">
                <a:solidFill>
                  <a:schemeClr val="bg2"/>
                </a:solidFill>
              </a:rPr>
            </a:br>
            <a:r>
              <a:rPr lang="en-US" sz="2400" i="1" dirty="0">
                <a:solidFill>
                  <a:schemeClr val="bg2"/>
                </a:solidFill>
              </a:rPr>
              <a:t>Federal Fiscal Year 2023*</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533400" y="4409130"/>
            <a:ext cx="7162800" cy="1419171"/>
          </a:xfrm>
          <a:prstGeom prst="rect">
            <a:avLst/>
          </a:prstGeom>
          <a:noFill/>
          <a:ln w="9525">
            <a:noFill/>
            <a:miter lim="800000"/>
            <a:headEnd/>
            <a:tailEnd/>
          </a:ln>
        </p:spPr>
        <p:txBody>
          <a:bodyPr wrap="square"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endParaRPr lang="en-US" sz="800" dirty="0">
              <a:solidFill>
                <a:schemeClr val="bg1">
                  <a:lumMod val="50000"/>
                </a:schemeClr>
              </a:solidFill>
            </a:endParaRPr>
          </a:p>
          <a:p>
            <a:pPr eaLnBrk="0" hangingPunct="0">
              <a:lnSpc>
                <a:spcPct val="110000"/>
              </a:lnSpc>
              <a:buClr>
                <a:srgbClr val="910046"/>
              </a:buClr>
              <a:buSzPct val="84000"/>
              <a:buFont typeface="Wingdings" pitchFamily="2" charset="2"/>
              <a:buNone/>
            </a:pPr>
            <a:r>
              <a:rPr lang="en-US" sz="1400" i="1" dirty="0">
                <a:solidFill>
                  <a:schemeClr val="bg1">
                    <a:lumMod val="50000"/>
                  </a:schemeClr>
                </a:solidFill>
              </a:rPr>
              <a:t>Wanda Lagoe CSP ARM CPM</a:t>
            </a:r>
          </a:p>
          <a:p>
            <a:pPr eaLnBrk="0" hangingPunct="0">
              <a:lnSpc>
                <a:spcPct val="110000"/>
              </a:lnSpc>
              <a:buClr>
                <a:srgbClr val="910046"/>
              </a:buClr>
              <a:buSzPct val="84000"/>
              <a:buFont typeface="Wingdings" pitchFamily="2" charset="2"/>
              <a:buNone/>
            </a:pPr>
            <a:r>
              <a:rPr lang="en-US" sz="1400" i="1"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400" i="1" dirty="0">
                <a:solidFill>
                  <a:srgbClr val="777777"/>
                </a:solidFill>
              </a:rPr>
              <a:t>Occupational Safety and Health Division of North Carolina </a:t>
            </a:r>
          </a:p>
          <a:p>
            <a:pPr eaLnBrk="0" hangingPunct="0">
              <a:lnSpc>
                <a:spcPct val="110000"/>
              </a:lnSpc>
              <a:buClr>
                <a:srgbClr val="910046"/>
              </a:buClr>
              <a:buSzPct val="84000"/>
              <a:buFont typeface="Wingdings" pitchFamily="2" charset="2"/>
              <a:buNone/>
            </a:pPr>
            <a:r>
              <a:rPr lang="en-US" sz="1400" i="1" dirty="0">
                <a:solidFill>
                  <a:srgbClr val="777777"/>
                </a:solidFill>
              </a:rPr>
              <a:t>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4259039329"/>
              </p:ext>
            </p:extLst>
          </p:nvPr>
        </p:nvGraphicFramePr>
        <p:xfrm>
          <a:off x="609598" y="1219200"/>
          <a:ext cx="7924804" cy="3258982"/>
        </p:xfrm>
        <a:graphic>
          <a:graphicData uri="http://schemas.openxmlformats.org/drawingml/2006/table">
            <a:tbl>
              <a:tblPr firstRow="1" bandRow="1">
                <a:tableStyleId>{073A0DAA-6AF3-43AB-8588-CEC1D06C72B9}</a:tableStyleId>
              </a:tblPr>
              <a:tblGrid>
                <a:gridCol w="2504304">
                  <a:extLst>
                    <a:ext uri="{9D8B030D-6E8A-4147-A177-3AD203B41FA5}">
                      <a16:colId xmlns:a16="http://schemas.microsoft.com/office/drawing/2014/main" val="20000"/>
                    </a:ext>
                  </a:extLst>
                </a:gridCol>
                <a:gridCol w="1037968">
                  <a:extLst>
                    <a:ext uri="{9D8B030D-6E8A-4147-A177-3AD203B41FA5}">
                      <a16:colId xmlns:a16="http://schemas.microsoft.com/office/drawing/2014/main" val="20001"/>
                    </a:ext>
                  </a:extLst>
                </a:gridCol>
                <a:gridCol w="1037968">
                  <a:extLst>
                    <a:ext uri="{9D8B030D-6E8A-4147-A177-3AD203B41FA5}">
                      <a16:colId xmlns:a16="http://schemas.microsoft.com/office/drawing/2014/main" val="2712142364"/>
                    </a:ext>
                  </a:extLst>
                </a:gridCol>
                <a:gridCol w="1037968">
                  <a:extLst>
                    <a:ext uri="{9D8B030D-6E8A-4147-A177-3AD203B41FA5}">
                      <a16:colId xmlns:a16="http://schemas.microsoft.com/office/drawing/2014/main" val="3904663406"/>
                    </a:ext>
                  </a:extLst>
                </a:gridCol>
                <a:gridCol w="988540">
                  <a:extLst>
                    <a:ext uri="{9D8B030D-6E8A-4147-A177-3AD203B41FA5}">
                      <a16:colId xmlns:a16="http://schemas.microsoft.com/office/drawing/2014/main" val="20002"/>
                    </a:ext>
                  </a:extLst>
                </a:gridCol>
                <a:gridCol w="1318056">
                  <a:extLst>
                    <a:ext uri="{9D8B030D-6E8A-4147-A177-3AD203B41FA5}">
                      <a16:colId xmlns:a16="http://schemas.microsoft.com/office/drawing/2014/main" val="20003"/>
                    </a:ext>
                  </a:extLst>
                </a:gridCol>
              </a:tblGrid>
              <a:tr h="550129">
                <a:tc>
                  <a:txBody>
                    <a:bodyPr/>
                    <a:lstStyle/>
                    <a:p>
                      <a:pPr algn="ctr"/>
                      <a:r>
                        <a:rPr lang="en-US" sz="1400" dirty="0">
                          <a:solidFill>
                            <a:schemeClr val="tx1"/>
                          </a:solidFill>
                        </a:rPr>
                        <a:t>COMPLIANCE INSPECTIONS</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 </a:t>
                      </a:r>
                      <a:r>
                        <a:rPr lang="en-US" sz="1400" b="1" dirty="0">
                          <a:solidFill>
                            <a:schemeClr val="tx1"/>
                          </a:solidFill>
                        </a:rPr>
                        <a:t>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400" i="1" dirty="0"/>
                        <a:t>Silica</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22</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19</a:t>
                      </a:r>
                    </a:p>
                  </a:txBody>
                  <a:tcPr anchor="ctr">
                    <a:solidFill>
                      <a:schemeClr val="bg1">
                        <a:lumMod val="85000"/>
                      </a:schemeClr>
                    </a:solidFill>
                  </a:tcPr>
                </a:tc>
                <a:tc>
                  <a:txBody>
                    <a:bodyPr/>
                    <a:lstStyle/>
                    <a:p>
                      <a:pPr algn="ctr"/>
                      <a:r>
                        <a:rPr lang="en-US" sz="1400" b="1" i="1" dirty="0"/>
                        <a:t>48</a:t>
                      </a:r>
                    </a:p>
                  </a:txBody>
                  <a:tcPr anchor="ctr">
                    <a:solidFill>
                      <a:schemeClr val="bg1">
                        <a:lumMod val="85000"/>
                      </a:schemeClr>
                    </a:solidFill>
                  </a:tcPr>
                </a:tc>
                <a:tc rowSpan="6">
                  <a:txBody>
                    <a:bodyPr/>
                    <a:lstStyle/>
                    <a:p>
                      <a:pPr algn="ctr"/>
                      <a:r>
                        <a:rPr lang="en-US" sz="1400" b="1"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400" i="1" dirty="0"/>
                        <a:t>Asbestos</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3</a:t>
                      </a:r>
                      <a:endParaRPr lang="en-US" sz="1400" dirty="0">
                        <a:effectLst/>
                        <a:latin typeface="+mj-lt"/>
                        <a:ea typeface="Calibri" panose="020F0502020204030204" pitchFamily="34" charset="0"/>
                      </a:endParaRP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3</a:t>
                      </a:r>
                    </a:p>
                  </a:txBody>
                  <a:tcPr anchor="ctr">
                    <a:solidFill>
                      <a:schemeClr val="bg1">
                        <a:lumMod val="95000"/>
                      </a:schemeClr>
                    </a:solidFill>
                  </a:tcPr>
                </a:tc>
                <a:tc>
                  <a:txBody>
                    <a:bodyPr/>
                    <a:lstStyle/>
                    <a:p>
                      <a:pPr algn="ctr"/>
                      <a:r>
                        <a:rPr lang="en-US" sz="1400" b="1" i="1" dirty="0"/>
                        <a:t>8</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400" i="1" dirty="0" err="1"/>
                        <a:t>Isocyanates</a:t>
                      </a:r>
                      <a:endParaRPr lang="en-US" sz="1400" i="1" dirty="0"/>
                    </a:p>
                  </a:txBody>
                  <a:tcPr anchor="ctr">
                    <a:solidFill>
                      <a:schemeClr val="bg1">
                        <a:lumMod val="85000"/>
                      </a:schemeClr>
                    </a:solidFill>
                  </a:tcPr>
                </a:tc>
                <a:tc>
                  <a:txBody>
                    <a:bodyPr/>
                    <a:lstStyle/>
                    <a:p>
                      <a:pPr algn="ctr"/>
                      <a:r>
                        <a:rPr lang="en-US" sz="1400" i="0" dirty="0"/>
                        <a:t>4</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6</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7</a:t>
                      </a:r>
                    </a:p>
                  </a:txBody>
                  <a:tcPr anchor="ctr">
                    <a:solidFill>
                      <a:schemeClr val="bg1">
                        <a:lumMod val="85000"/>
                      </a:schemeClr>
                    </a:solidFill>
                  </a:tcPr>
                </a:tc>
                <a:tc>
                  <a:txBody>
                    <a:bodyPr/>
                    <a:lstStyle/>
                    <a:p>
                      <a:pPr algn="ctr"/>
                      <a:r>
                        <a:rPr lang="en-US" sz="1400" b="1" i="1" dirty="0"/>
                        <a:t>17</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400" i="1" dirty="0"/>
                        <a:t>Lead</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3</a:t>
                      </a:r>
                      <a:endParaRPr lang="en-US" sz="1400" dirty="0">
                        <a:effectLst/>
                        <a:latin typeface="+mj-lt"/>
                        <a:ea typeface="Calibri" panose="020F0502020204030204" pitchFamily="34" charset="0"/>
                      </a:endParaRP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2</a:t>
                      </a:r>
                    </a:p>
                  </a:txBody>
                  <a:tcPr anchor="ctr">
                    <a:solidFill>
                      <a:schemeClr val="bg1">
                        <a:lumMod val="95000"/>
                      </a:schemeClr>
                    </a:solidFill>
                  </a:tcPr>
                </a:tc>
                <a:tc>
                  <a:txBody>
                    <a:bodyPr/>
                    <a:lstStyle/>
                    <a:p>
                      <a:pPr algn="ctr"/>
                      <a:r>
                        <a:rPr lang="en-US" sz="1400" b="1" i="1" dirty="0"/>
                        <a:t>11</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400" i="1" dirty="0" err="1"/>
                        <a:t>Hexavalent</a:t>
                      </a:r>
                      <a:r>
                        <a:rPr lang="en-US" sz="1400" i="1" dirty="0"/>
                        <a:t> Chromium</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2</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7</a:t>
                      </a:r>
                    </a:p>
                  </a:txBody>
                  <a:tcPr anchor="ctr">
                    <a:solidFill>
                      <a:schemeClr val="bg1">
                        <a:lumMod val="85000"/>
                      </a:schemeClr>
                    </a:solidFill>
                  </a:tcPr>
                </a:tc>
                <a:tc>
                  <a:txBody>
                    <a:bodyPr/>
                    <a:lstStyle/>
                    <a:p>
                      <a:pPr algn="ctr"/>
                      <a:r>
                        <a:rPr lang="en-US" sz="1400" b="1" i="1" dirty="0"/>
                        <a:t>16</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400" b="1" i="1" dirty="0"/>
                        <a:t>Total</a:t>
                      </a:r>
                    </a:p>
                  </a:txBody>
                  <a:tcPr anchor="ctr">
                    <a:solidFill>
                      <a:schemeClr val="bg1">
                        <a:lumMod val="95000"/>
                      </a:schemeClr>
                    </a:solidFill>
                  </a:tcPr>
                </a:tc>
                <a:tc>
                  <a:txBody>
                    <a:bodyPr/>
                    <a:lstStyle/>
                    <a:p>
                      <a:pPr algn="ctr"/>
                      <a:r>
                        <a:rPr lang="en-US" sz="1400" b="1" i="1" dirty="0"/>
                        <a:t>26</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b="1" i="1" dirty="0">
                          <a:solidFill>
                            <a:srgbClr val="000000"/>
                          </a:solidFill>
                          <a:effectLst/>
                          <a:latin typeface="+mj-lt"/>
                          <a:ea typeface="Calibri" panose="020F0502020204030204" pitchFamily="34" charset="0"/>
                        </a:rPr>
                        <a:t>38</a:t>
                      </a:r>
                      <a:endParaRPr lang="en-US" sz="1400" b="1" i="1" dirty="0">
                        <a:effectLst/>
                        <a:latin typeface="+mj-lt"/>
                        <a:ea typeface="Calibri" panose="020F0502020204030204" pitchFamily="34" charset="0"/>
                      </a:endParaRP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b="1" i="1" dirty="0">
                          <a:effectLst/>
                          <a:latin typeface="+mj-lt"/>
                          <a:ea typeface="Calibri" panose="020F0502020204030204" pitchFamily="34" charset="0"/>
                        </a:rPr>
                        <a:t>37</a:t>
                      </a:r>
                    </a:p>
                  </a:txBody>
                  <a:tcPr anchor="ctr">
                    <a:solidFill>
                      <a:schemeClr val="bg1">
                        <a:lumMod val="95000"/>
                      </a:schemeClr>
                    </a:solidFill>
                  </a:tcPr>
                </a:tc>
                <a:tc>
                  <a:txBody>
                    <a:bodyPr/>
                    <a:lstStyle/>
                    <a:p>
                      <a:pPr algn="ctr"/>
                      <a:r>
                        <a:rPr lang="en-US" sz="1400" b="1" i="1" dirty="0"/>
                        <a:t>99</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400" b="0" i="1" dirty="0"/>
                        <a:t>Program Improvements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14</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7</a:t>
                      </a:r>
                    </a:p>
                  </a:txBody>
                  <a:tcPr anchor="ctr">
                    <a:solidFill>
                      <a:schemeClr val="bg1">
                        <a:lumMod val="85000"/>
                      </a:schemeClr>
                    </a:solidFill>
                  </a:tcPr>
                </a:tc>
                <a:tc>
                  <a:txBody>
                    <a:bodyPr/>
                    <a:lstStyle/>
                    <a:p>
                      <a:pPr algn="ctr"/>
                      <a:r>
                        <a:rPr lang="en-US" sz="1400" b="1" i="1" dirty="0"/>
                        <a:t>27</a:t>
                      </a:r>
                    </a:p>
                  </a:txBody>
                  <a:tcPr anchor="ctr">
                    <a:solidFill>
                      <a:schemeClr val="bg1">
                        <a:lumMod val="85000"/>
                      </a:schemeClr>
                    </a:solidFill>
                  </a:tcPr>
                </a:tc>
                <a:tc>
                  <a:txBody>
                    <a:bodyPr/>
                    <a:lstStyle/>
                    <a:p>
                      <a:pPr algn="ctr"/>
                      <a:r>
                        <a:rPr lang="en-US" sz="14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117FCFB6-4963-D36B-8C56-54EED62E638A}"/>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1877863694"/>
              </p:ext>
            </p:extLst>
          </p:nvPr>
        </p:nvGraphicFramePr>
        <p:xfrm>
          <a:off x="647670" y="1157611"/>
          <a:ext cx="7875726" cy="3142253"/>
        </p:xfrm>
        <a:graphic>
          <a:graphicData uri="http://schemas.openxmlformats.org/drawingml/2006/table">
            <a:tbl>
              <a:tblPr>
                <a:tableStyleId>{00A15C55-8517-42AA-B614-E9B94910E393}</a:tableStyleId>
              </a:tblPr>
              <a:tblGrid>
                <a:gridCol w="1437718">
                  <a:extLst>
                    <a:ext uri="{9D8B030D-6E8A-4147-A177-3AD203B41FA5}">
                      <a16:colId xmlns:a16="http://schemas.microsoft.com/office/drawing/2014/main" val="20000"/>
                    </a:ext>
                  </a:extLst>
                </a:gridCol>
                <a:gridCol w="586814">
                  <a:extLst>
                    <a:ext uri="{9D8B030D-6E8A-4147-A177-3AD203B41FA5}">
                      <a16:colId xmlns:a16="http://schemas.microsoft.com/office/drawing/2014/main" val="20001"/>
                    </a:ext>
                  </a:extLst>
                </a:gridCol>
                <a:gridCol w="586814">
                  <a:extLst>
                    <a:ext uri="{9D8B030D-6E8A-4147-A177-3AD203B41FA5}">
                      <a16:colId xmlns:a16="http://schemas.microsoft.com/office/drawing/2014/main" val="2506162192"/>
                    </a:ext>
                  </a:extLst>
                </a:gridCol>
                <a:gridCol w="474784">
                  <a:extLst>
                    <a:ext uri="{9D8B030D-6E8A-4147-A177-3AD203B41FA5}">
                      <a16:colId xmlns:a16="http://schemas.microsoft.com/office/drawing/2014/main" val="766650922"/>
                    </a:ext>
                  </a:extLst>
                </a:gridCol>
                <a:gridCol w="762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447664893"/>
                    </a:ext>
                  </a:extLst>
                </a:gridCol>
                <a:gridCol w="457200">
                  <a:extLst>
                    <a:ext uri="{9D8B030D-6E8A-4147-A177-3AD203B41FA5}">
                      <a16:colId xmlns:a16="http://schemas.microsoft.com/office/drawing/2014/main" val="464737185"/>
                    </a:ext>
                  </a:extLst>
                </a:gridCol>
                <a:gridCol w="760100">
                  <a:extLst>
                    <a:ext uri="{9D8B030D-6E8A-4147-A177-3AD203B41FA5}">
                      <a16:colId xmlns:a16="http://schemas.microsoft.com/office/drawing/2014/main" val="20004"/>
                    </a:ext>
                  </a:extLst>
                </a:gridCol>
                <a:gridCol w="586814">
                  <a:extLst>
                    <a:ext uri="{9D8B030D-6E8A-4147-A177-3AD203B41FA5}">
                      <a16:colId xmlns:a16="http://schemas.microsoft.com/office/drawing/2014/main" val="20005"/>
                    </a:ext>
                  </a:extLst>
                </a:gridCol>
                <a:gridCol w="578341">
                  <a:extLst>
                    <a:ext uri="{9D8B030D-6E8A-4147-A177-3AD203B41FA5}">
                      <a16:colId xmlns:a16="http://schemas.microsoft.com/office/drawing/2014/main" val="2596586026"/>
                    </a:ext>
                  </a:extLst>
                </a:gridCol>
                <a:gridCol w="578341">
                  <a:extLst>
                    <a:ext uri="{9D8B030D-6E8A-4147-A177-3AD203B41FA5}">
                      <a16:colId xmlns:a16="http://schemas.microsoft.com/office/drawing/2014/main" val="4085963878"/>
                    </a:ext>
                  </a:extLst>
                </a:gridCol>
              </a:tblGrid>
              <a:tr h="336010">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761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642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1</a:t>
                      </a:r>
                      <a:r>
                        <a:rPr kumimoji="0" lang="en-US" sz="1000" b="1" i="0" u="none" strike="noStrike" cap="none" normalizeH="0" baseline="30000" dirty="0">
                          <a:ln>
                            <a:noFill/>
                          </a:ln>
                          <a:solidFill>
                            <a:schemeClr val="tx1"/>
                          </a:solidFill>
                          <a:effectLst/>
                          <a:latin typeface="Arial" charset="0"/>
                          <a:cs typeface="Arial" charset="0"/>
                        </a:rPr>
                        <a:t>st</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3</a:t>
                      </a:r>
                      <a:r>
                        <a:rPr kumimoji="0" lang="en-US" sz="1000" b="1" i="0" u="none" strike="noStrike" cap="none" normalizeH="0" baseline="30000" dirty="0">
                          <a:ln>
                            <a:noFill/>
                          </a:ln>
                          <a:solidFill>
                            <a:schemeClr val="tx1"/>
                          </a:solidFill>
                          <a:effectLst/>
                          <a:latin typeface="Arial" charset="0"/>
                          <a:cs typeface="Arial" charset="0"/>
                        </a:rPr>
                        <a:t>rd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3</a:t>
                      </a:r>
                      <a:r>
                        <a:rPr kumimoji="0" lang="en-US" sz="1000" b="1" i="0" u="none" strike="noStrike" cap="none" normalizeH="0" baseline="30000" dirty="0">
                          <a:ln>
                            <a:noFill/>
                          </a:ln>
                          <a:solidFill>
                            <a:schemeClr val="tx1"/>
                          </a:solidFill>
                          <a:effectLst/>
                          <a:latin typeface="Arial" charset="0"/>
                          <a:cs typeface="Arial" charset="0"/>
                        </a:rPr>
                        <a:t>rd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a:ln>
                            <a:noFill/>
                          </a:ln>
                          <a:solidFill>
                            <a:schemeClr val="tx1"/>
                          </a:solidFill>
                          <a:effectLst/>
                          <a:latin typeface="Arial" charset="0"/>
                          <a:cs typeface="Arial" charset="0"/>
                        </a:rPr>
                        <a:t>3</a:t>
                      </a:r>
                      <a:r>
                        <a:rPr kumimoji="0" lang="en-US" sz="1000" b="1" i="0" u="none" strike="noStrike" cap="none" normalizeH="0" baseline="30000" dirty="0">
                          <a:ln>
                            <a:noFill/>
                          </a:ln>
                          <a:solidFill>
                            <a:schemeClr val="tx1"/>
                          </a:solidFill>
                          <a:effectLst/>
                          <a:latin typeface="Arial" charset="0"/>
                          <a:cs typeface="Arial" charset="0"/>
                        </a:rPr>
                        <a:t>rd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Silica</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1.18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95000"/>
                      </a:schemeClr>
                    </a:solidFill>
                  </a:tcPr>
                </a:tc>
                <a:extLst>
                  <a:ext uri="{0D108BD9-81ED-4DB2-BD59-A6C34878D82A}">
                    <a16:rowId xmlns:a16="http://schemas.microsoft.com/office/drawing/2014/main" val="10003"/>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Asbestos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extLst>
                  <a:ext uri="{0D108BD9-81ED-4DB2-BD59-A6C34878D82A}">
                    <a16:rowId xmlns:a16="http://schemas.microsoft.com/office/drawing/2014/main" val="10004"/>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a:ln>
                            <a:noFill/>
                          </a:ln>
                          <a:effectLst/>
                        </a:rPr>
                        <a:t>Isocyanates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0.20</a:t>
                      </a:r>
                    </a:p>
                  </a:txBody>
                  <a:tcPr anchor="ctr" horzOverflow="overflow">
                    <a:solidFill>
                      <a:schemeClr val="bg1">
                        <a:lumMod val="95000"/>
                      </a:schemeClr>
                    </a:solidFill>
                  </a:tcPr>
                </a:tc>
                <a:extLst>
                  <a:ext uri="{0D108BD9-81ED-4DB2-BD59-A6C34878D82A}">
                    <a16:rowId xmlns:a16="http://schemas.microsoft.com/office/drawing/2014/main" val="10005"/>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Lead</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1.41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0.29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extLst>
                  <a:ext uri="{0D108BD9-81ED-4DB2-BD59-A6C34878D82A}">
                    <a16:rowId xmlns:a16="http://schemas.microsoft.com/office/drawing/2014/main" val="10006"/>
                  </a:ext>
                </a:extLst>
              </a:tr>
              <a:tr h="380890">
                <a:tc>
                  <a:txBody>
                    <a:bodyPr/>
                    <a:lstStyle/>
                    <a:p>
                      <a:pPr algn="r"/>
                      <a:r>
                        <a:rPr lang="en-US" sz="11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0.12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0.16</a:t>
                      </a:r>
                    </a:p>
                  </a:txBody>
                  <a:tcPr anchor="ctr" horzOverflow="overflow">
                    <a:solidFill>
                      <a:schemeClr val="bg1">
                        <a:lumMod val="95000"/>
                      </a:schemeClr>
                    </a:solidFill>
                  </a:tcPr>
                </a:tc>
                <a:extLst>
                  <a:ext uri="{0D108BD9-81ED-4DB2-BD59-A6C34878D82A}">
                    <a16:rowId xmlns:a16="http://schemas.microsoft.com/office/drawing/2014/main" val="10007"/>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2AB46206-5BEA-8A18-98C2-B4866F59E402}"/>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3769124803"/>
              </p:ext>
            </p:extLst>
          </p:nvPr>
        </p:nvGraphicFramePr>
        <p:xfrm>
          <a:off x="609600" y="1123675"/>
          <a:ext cx="7924794" cy="3169281"/>
        </p:xfrm>
        <a:graphic>
          <a:graphicData uri="http://schemas.openxmlformats.org/drawingml/2006/table">
            <a:tbl>
              <a:tblPr/>
              <a:tblGrid>
                <a:gridCol w="4334933">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880533">
                  <a:extLst>
                    <a:ext uri="{9D8B030D-6E8A-4147-A177-3AD203B41FA5}">
                      <a16:colId xmlns:a16="http://schemas.microsoft.com/office/drawing/2014/main" val="2719121351"/>
                    </a:ext>
                  </a:extLst>
                </a:gridCol>
                <a:gridCol w="880533">
                  <a:extLst>
                    <a:ext uri="{9D8B030D-6E8A-4147-A177-3AD203B41FA5}">
                      <a16:colId xmlns:a16="http://schemas.microsoft.com/office/drawing/2014/main" val="143926079"/>
                    </a:ext>
                  </a:extLst>
                </a:gridCol>
                <a:gridCol w="812795">
                  <a:extLst>
                    <a:ext uri="{9D8B030D-6E8A-4147-A177-3AD203B41FA5}">
                      <a16:colId xmlns:a16="http://schemas.microsoft.com/office/drawing/2014/main" val="20002"/>
                    </a:ext>
                  </a:extLst>
                </a:gridCol>
              </a:tblGrid>
              <a:tr h="3352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2878924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3</a:t>
                      </a:r>
                      <a:r>
                        <a:rPr kumimoji="0" lang="en-US" sz="1400" b="1" i="0" u="none" strike="noStrike" cap="none" normalizeH="0" baseline="30000" dirty="0">
                          <a:ln>
                            <a:noFill/>
                          </a:ln>
                          <a:solidFill>
                            <a:schemeClr val="tx1"/>
                          </a:solidFill>
                          <a:effectLst/>
                          <a:latin typeface="Arial" charset="0"/>
                          <a:cs typeface="Arial" charset="0"/>
                        </a:rPr>
                        <a:t>rd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458132094"/>
              </p:ext>
            </p:extLst>
          </p:nvPr>
        </p:nvGraphicFramePr>
        <p:xfrm>
          <a:off x="609600" y="4811995"/>
          <a:ext cx="7924794" cy="1162360"/>
        </p:xfrm>
        <a:graphic>
          <a:graphicData uri="http://schemas.openxmlformats.org/drawingml/2006/table">
            <a:tbl>
              <a:tblPr firstRow="1" bandRow="1">
                <a:tableStyleId>{00A15C55-8517-42AA-B614-E9B94910E393}</a:tableStyleId>
              </a:tblPr>
              <a:tblGrid>
                <a:gridCol w="3422876">
                  <a:extLst>
                    <a:ext uri="{9D8B030D-6E8A-4147-A177-3AD203B41FA5}">
                      <a16:colId xmlns:a16="http://schemas.microsoft.com/office/drawing/2014/main" val="20000"/>
                    </a:ext>
                  </a:extLst>
                </a:gridCol>
                <a:gridCol w="916841">
                  <a:extLst>
                    <a:ext uri="{9D8B030D-6E8A-4147-A177-3AD203B41FA5}">
                      <a16:colId xmlns:a16="http://schemas.microsoft.com/office/drawing/2014/main" val="20001"/>
                    </a:ext>
                  </a:extLst>
                </a:gridCol>
                <a:gridCol w="916841">
                  <a:extLst>
                    <a:ext uri="{9D8B030D-6E8A-4147-A177-3AD203B41FA5}">
                      <a16:colId xmlns:a16="http://schemas.microsoft.com/office/drawing/2014/main" val="3587798704"/>
                    </a:ext>
                  </a:extLst>
                </a:gridCol>
                <a:gridCol w="916841">
                  <a:extLst>
                    <a:ext uri="{9D8B030D-6E8A-4147-A177-3AD203B41FA5}">
                      <a16:colId xmlns:a16="http://schemas.microsoft.com/office/drawing/2014/main" val="577302708"/>
                    </a:ext>
                  </a:extLst>
                </a:gridCol>
                <a:gridCol w="788131">
                  <a:extLst>
                    <a:ext uri="{9D8B030D-6E8A-4147-A177-3AD203B41FA5}">
                      <a16:colId xmlns:a16="http://schemas.microsoft.com/office/drawing/2014/main" val="20002"/>
                    </a:ext>
                  </a:extLst>
                </a:gridCol>
                <a:gridCol w="963264">
                  <a:extLst>
                    <a:ext uri="{9D8B030D-6E8A-4147-A177-3AD203B41FA5}">
                      <a16:colId xmlns:a16="http://schemas.microsoft.com/office/drawing/2014/main" val="20003"/>
                    </a:ext>
                  </a:extLst>
                </a:gridCol>
              </a:tblGrid>
              <a:tr h="522280">
                <a:tc>
                  <a:txBody>
                    <a:bodyPr/>
                    <a:lstStyle/>
                    <a:p>
                      <a:pPr algn="ctr"/>
                      <a:r>
                        <a:rPr lang="en-US" sz="1800" b="1" dirty="0">
                          <a:solidFill>
                            <a:schemeClr val="tx1"/>
                          </a:solidFill>
                        </a:rPr>
                        <a:t>SEP ACTIVITY</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nchor="ctr">
                    <a:solidFill>
                      <a:schemeClr val="bg1">
                        <a:lumMod val="85000"/>
                      </a:schemeClr>
                    </a:solidFill>
                  </a:tcPr>
                </a:tc>
                <a:tc>
                  <a:txBody>
                    <a:bodyPr/>
                    <a:lstStyle/>
                    <a:p>
                      <a:pPr algn="ctr"/>
                      <a:r>
                        <a:rPr lang="en-US" sz="1500" i="0" dirty="0"/>
                        <a:t>5</a:t>
                      </a:r>
                    </a:p>
                  </a:txBody>
                  <a:tcPr anchor="ctr">
                    <a:solidFill>
                      <a:schemeClr val="bg1">
                        <a:lumMod val="85000"/>
                      </a:schemeClr>
                    </a:solidFill>
                  </a:tcPr>
                </a:tc>
                <a:tc>
                  <a:txBody>
                    <a:bodyPr/>
                    <a:lstStyle/>
                    <a:p>
                      <a:pPr algn="ctr"/>
                      <a:r>
                        <a:rPr lang="en-US" sz="1500" i="0" dirty="0"/>
                        <a:t>7</a:t>
                      </a:r>
                    </a:p>
                  </a:txBody>
                  <a:tcPr anchor="ctr">
                    <a:solidFill>
                      <a:schemeClr val="bg1">
                        <a:lumMod val="85000"/>
                      </a:schemeClr>
                    </a:solidFill>
                  </a:tcPr>
                </a:tc>
                <a:tc>
                  <a:txBody>
                    <a:bodyPr/>
                    <a:lstStyle/>
                    <a:p>
                      <a:pPr algn="ctr"/>
                      <a:r>
                        <a:rPr lang="en-US" sz="1500" i="0" dirty="0"/>
                        <a:t>4</a:t>
                      </a:r>
                    </a:p>
                  </a:txBody>
                  <a:tcPr anchor="ctr">
                    <a:solidFill>
                      <a:schemeClr val="bg1">
                        <a:lumMod val="85000"/>
                      </a:schemeClr>
                    </a:solidFill>
                  </a:tcPr>
                </a:tc>
                <a:tc>
                  <a:txBody>
                    <a:bodyPr/>
                    <a:lstStyle/>
                    <a:p>
                      <a:pPr algn="ctr"/>
                      <a:r>
                        <a:rPr lang="en-US" sz="1500" b="1" i="1" dirty="0"/>
                        <a:t>16</a:t>
                      </a:r>
                    </a:p>
                  </a:txBody>
                  <a:tcPr anchor="ctr">
                    <a:solidFill>
                      <a:schemeClr val="bg1">
                        <a:lumMod val="85000"/>
                      </a:schemeClr>
                    </a:solidFill>
                  </a:tcPr>
                </a:tc>
                <a:tc>
                  <a:txBody>
                    <a:bodyPr/>
                    <a:lstStyle/>
                    <a:p>
                      <a:pPr algn="ctr"/>
                      <a:r>
                        <a:rPr lang="en-US" sz="1500" i="0" dirty="0"/>
                        <a:t>20</a:t>
                      </a:r>
                    </a:p>
                  </a:txBody>
                  <a:tcPr anchor="ct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nchor="ctr">
                    <a:solidFill>
                      <a:schemeClr val="bg1">
                        <a:lumMod val="95000"/>
                      </a:schemeClr>
                    </a:solidFill>
                  </a:tcPr>
                </a:tc>
                <a:tc>
                  <a:txBody>
                    <a:bodyPr/>
                    <a:lstStyle/>
                    <a:p>
                      <a:pPr algn="ctr"/>
                      <a:r>
                        <a:rPr lang="en-US" sz="1500" i="0" dirty="0"/>
                        <a:t>105</a:t>
                      </a:r>
                    </a:p>
                  </a:txBody>
                  <a:tcPr anchor="ctr">
                    <a:solidFill>
                      <a:schemeClr val="bg1">
                        <a:lumMod val="95000"/>
                      </a:schemeClr>
                    </a:solidFill>
                  </a:tcPr>
                </a:tc>
                <a:tc>
                  <a:txBody>
                    <a:bodyPr/>
                    <a:lstStyle/>
                    <a:p>
                      <a:pPr algn="ctr"/>
                      <a:r>
                        <a:rPr lang="en-US" sz="1500" i="0" dirty="0"/>
                        <a:t>125</a:t>
                      </a:r>
                    </a:p>
                  </a:txBody>
                  <a:tcPr anchor="ctr">
                    <a:solidFill>
                      <a:schemeClr val="bg1">
                        <a:lumMod val="95000"/>
                      </a:schemeClr>
                    </a:solidFill>
                  </a:tcPr>
                </a:tc>
                <a:tc>
                  <a:txBody>
                    <a:bodyPr/>
                    <a:lstStyle/>
                    <a:p>
                      <a:pPr algn="ctr"/>
                      <a:r>
                        <a:rPr lang="en-US" sz="1500" i="0" dirty="0"/>
                        <a:t>75</a:t>
                      </a:r>
                    </a:p>
                  </a:txBody>
                  <a:tcPr anchor="ctr">
                    <a:solidFill>
                      <a:schemeClr val="bg1">
                        <a:lumMod val="95000"/>
                      </a:schemeClr>
                    </a:solidFill>
                  </a:tcPr>
                </a:tc>
                <a:tc>
                  <a:txBody>
                    <a:bodyPr/>
                    <a:lstStyle/>
                    <a:p>
                      <a:pPr algn="ctr"/>
                      <a:r>
                        <a:rPr lang="en-US" sz="1500" b="1" i="1" dirty="0"/>
                        <a:t>305</a:t>
                      </a:r>
                    </a:p>
                  </a:txBody>
                  <a:tcPr anchor="ctr">
                    <a:solidFill>
                      <a:schemeClr val="bg1">
                        <a:lumMod val="95000"/>
                      </a:schemeClr>
                    </a:solidFill>
                  </a:tcPr>
                </a:tc>
                <a:tc>
                  <a:txBody>
                    <a:bodyPr/>
                    <a:lstStyle/>
                    <a:p>
                      <a:pPr algn="ctr"/>
                      <a:r>
                        <a:rPr lang="en-US" sz="1500" i="0" dirty="0"/>
                        <a:t>300</a:t>
                      </a: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F428C223-6B5F-A1F0-3244-41200E8AF0B3}"/>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875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3481002291"/>
              </p:ext>
            </p:extLst>
          </p:nvPr>
        </p:nvGraphicFramePr>
        <p:xfrm>
          <a:off x="609600" y="3886199"/>
          <a:ext cx="7924798" cy="1981201"/>
        </p:xfrm>
        <a:graphic>
          <a:graphicData uri="http://schemas.openxmlformats.org/drawingml/2006/table">
            <a:tbl>
              <a:tblPr firstRow="1" bandRow="1">
                <a:tableStyleId>{073A0DAA-6AF3-43AB-8588-CEC1D06C72B9}</a:tableStyleId>
              </a:tblPr>
              <a:tblGrid>
                <a:gridCol w="3224420">
                  <a:extLst>
                    <a:ext uri="{9D8B030D-6E8A-4147-A177-3AD203B41FA5}">
                      <a16:colId xmlns:a16="http://schemas.microsoft.com/office/drawing/2014/main" val="20000"/>
                    </a:ext>
                  </a:extLst>
                </a:gridCol>
                <a:gridCol w="871465">
                  <a:extLst>
                    <a:ext uri="{9D8B030D-6E8A-4147-A177-3AD203B41FA5}">
                      <a16:colId xmlns:a16="http://schemas.microsoft.com/office/drawing/2014/main" val="20001"/>
                    </a:ext>
                  </a:extLst>
                </a:gridCol>
                <a:gridCol w="871465">
                  <a:extLst>
                    <a:ext uri="{9D8B030D-6E8A-4147-A177-3AD203B41FA5}">
                      <a16:colId xmlns:a16="http://schemas.microsoft.com/office/drawing/2014/main" val="2316359333"/>
                    </a:ext>
                  </a:extLst>
                </a:gridCol>
                <a:gridCol w="871465">
                  <a:extLst>
                    <a:ext uri="{9D8B030D-6E8A-4147-A177-3AD203B41FA5}">
                      <a16:colId xmlns:a16="http://schemas.microsoft.com/office/drawing/2014/main" val="931166981"/>
                    </a:ext>
                  </a:extLst>
                </a:gridCol>
                <a:gridCol w="719303">
                  <a:extLst>
                    <a:ext uri="{9D8B030D-6E8A-4147-A177-3AD203B41FA5}">
                      <a16:colId xmlns:a16="http://schemas.microsoft.com/office/drawing/2014/main" val="20002"/>
                    </a:ext>
                  </a:extLst>
                </a:gridCol>
                <a:gridCol w="1366680">
                  <a:extLst>
                    <a:ext uri="{9D8B030D-6E8A-4147-A177-3AD203B41FA5}">
                      <a16:colId xmlns:a16="http://schemas.microsoft.com/office/drawing/2014/main" val="20003"/>
                    </a:ext>
                  </a:extLst>
                </a:gridCol>
              </a:tblGrid>
              <a:tr h="447782">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5</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i="0" dirty="0"/>
                        <a:t>11</a:t>
                      </a:r>
                    </a:p>
                  </a:txBody>
                  <a:tcPr anchor="ctr">
                    <a:solidFill>
                      <a:schemeClr val="bg1">
                        <a:lumMod val="95000"/>
                      </a:schemeClr>
                    </a:solidFill>
                  </a:tcPr>
                </a:tc>
                <a:tc>
                  <a:txBody>
                    <a:bodyPr/>
                    <a:lstStyle/>
                    <a:p>
                      <a:pPr algn="ctr"/>
                      <a:r>
                        <a:rPr lang="en-US" sz="1400" b="1" i="1" dirty="0"/>
                        <a:t>24</a:t>
                      </a:r>
                    </a:p>
                  </a:txBody>
                  <a:tcPr anchor="ctr">
                    <a:solidFill>
                      <a:schemeClr val="bg1">
                        <a:lumMod val="95000"/>
                      </a:schemeClr>
                    </a:solidFill>
                  </a:tcPr>
                </a:tc>
                <a:tc>
                  <a:txBody>
                    <a:bodyPr/>
                    <a:lstStyle/>
                    <a:p>
                      <a:pPr algn="ctr"/>
                      <a:r>
                        <a:rPr lang="en-US" sz="1400" i="0" dirty="0"/>
                        <a:t>25</a:t>
                      </a:r>
                    </a:p>
                  </a:txBody>
                  <a:tcPr anchor="ct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13</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b="1" i="1" dirty="0"/>
                        <a:t>2</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14</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b="1" i="1" dirty="0"/>
                        <a:t>25</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Group 128">
            <a:extLst>
              <a:ext uri="{FF2B5EF4-FFF2-40B4-BE49-F238E27FC236}">
                <a16:creationId xmlns:a16="http://schemas.microsoft.com/office/drawing/2014/main" id="{54243133-F3A1-FEFB-9D69-252178E81C99}"/>
              </a:ext>
            </a:extLst>
          </p:cNvPr>
          <p:cNvGraphicFramePr>
            <a:graphicFrameLocks noGrp="1"/>
          </p:cNvGraphicFramePr>
          <p:nvPr>
            <p:extLst>
              <p:ext uri="{D42A27DB-BD31-4B8C-83A1-F6EECF244321}">
                <p14:modId xmlns:p14="http://schemas.microsoft.com/office/powerpoint/2010/main" val="2150035265"/>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a:txBody>
                    <a:bodyPr/>
                    <a:lstStyle/>
                    <a:p>
                      <a:pPr algn="ctr"/>
                      <a:r>
                        <a:rPr lang="en-US" sz="1200" b="1" i="1" dirty="0"/>
                        <a:t>25%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3.0</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2.6</a:t>
                      </a:r>
                    </a:p>
                  </a:txBody>
                  <a:tcPr anchor="ctr" horzOverflow="overflow">
                    <a:solidFill>
                      <a:schemeClr val="bg1">
                        <a:lumMod val="85000"/>
                      </a:schemeClr>
                    </a:solidFill>
                  </a:tcPr>
                </a:tc>
                <a:tc>
                  <a:txBody>
                    <a:bodyPr/>
                    <a:lstStyle/>
                    <a:p>
                      <a:pPr algn="ctr"/>
                      <a:r>
                        <a:rPr lang="en-US" sz="1200" i="1" dirty="0"/>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3.6</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6F8064ED-8D9A-1F87-4586-A9DA5F99CE94}"/>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1621301314"/>
              </p:ext>
            </p:extLst>
          </p:nvPr>
        </p:nvGraphicFramePr>
        <p:xfrm>
          <a:off x="609597" y="3657599"/>
          <a:ext cx="7929234" cy="2286002"/>
        </p:xfrm>
        <a:graphic>
          <a:graphicData uri="http://schemas.openxmlformats.org/drawingml/2006/table">
            <a:tbl>
              <a:tblPr firstRow="1" bandRow="1">
                <a:tableStyleId>{073A0DAA-6AF3-43AB-8588-CEC1D06C72B9}</a:tableStyleId>
              </a:tblPr>
              <a:tblGrid>
                <a:gridCol w="3357408">
                  <a:extLst>
                    <a:ext uri="{9D8B030D-6E8A-4147-A177-3AD203B41FA5}">
                      <a16:colId xmlns:a16="http://schemas.microsoft.com/office/drawing/2014/main" val="20000"/>
                    </a:ext>
                  </a:extLst>
                </a:gridCol>
                <a:gridCol w="842323">
                  <a:extLst>
                    <a:ext uri="{9D8B030D-6E8A-4147-A177-3AD203B41FA5}">
                      <a16:colId xmlns:a16="http://schemas.microsoft.com/office/drawing/2014/main" val="20001"/>
                    </a:ext>
                  </a:extLst>
                </a:gridCol>
                <a:gridCol w="880588">
                  <a:extLst>
                    <a:ext uri="{9D8B030D-6E8A-4147-A177-3AD203B41FA5}">
                      <a16:colId xmlns:a16="http://schemas.microsoft.com/office/drawing/2014/main" val="1737177892"/>
                    </a:ext>
                  </a:extLst>
                </a:gridCol>
                <a:gridCol w="880588">
                  <a:extLst>
                    <a:ext uri="{9D8B030D-6E8A-4147-A177-3AD203B41FA5}">
                      <a16:colId xmlns:a16="http://schemas.microsoft.com/office/drawing/2014/main" val="4096558606"/>
                    </a:ext>
                  </a:extLst>
                </a:gridCol>
                <a:gridCol w="790374">
                  <a:extLst>
                    <a:ext uri="{9D8B030D-6E8A-4147-A177-3AD203B41FA5}">
                      <a16:colId xmlns:a16="http://schemas.microsoft.com/office/drawing/2014/main" val="20002"/>
                    </a:ext>
                  </a:extLst>
                </a:gridCol>
                <a:gridCol w="1177953">
                  <a:extLst>
                    <a:ext uri="{9D8B030D-6E8A-4147-A177-3AD203B41FA5}">
                      <a16:colId xmlns:a16="http://schemas.microsoft.com/office/drawing/2014/main" val="20003"/>
                    </a:ext>
                  </a:extLst>
                </a:gridCol>
              </a:tblGrid>
              <a:tr h="66821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i="0" dirty="0"/>
                        <a:t>10</a:t>
                      </a:r>
                    </a:p>
                  </a:txBody>
                  <a:tcPr anchor="ctr">
                    <a:solidFill>
                      <a:schemeClr val="bg1">
                        <a:lumMod val="95000"/>
                      </a:schemeClr>
                    </a:solidFill>
                  </a:tcPr>
                </a:tc>
                <a:tc>
                  <a:txBody>
                    <a:bodyPr/>
                    <a:lstStyle/>
                    <a:p>
                      <a:pPr algn="ctr"/>
                      <a:r>
                        <a:rPr lang="en-US" sz="1400" b="1" i="1" dirty="0"/>
                        <a:t>20</a:t>
                      </a:r>
                    </a:p>
                  </a:txBody>
                  <a:tcPr anchor="ctr">
                    <a:solidFill>
                      <a:schemeClr val="bg1">
                        <a:lumMod val="95000"/>
                      </a:schemeClr>
                    </a:solidFill>
                  </a:tcPr>
                </a:tc>
                <a:tc>
                  <a:txBody>
                    <a:bodyPr/>
                    <a:lstStyle/>
                    <a:p>
                      <a:pPr algn="ctr"/>
                      <a:r>
                        <a:rPr lang="en-US" sz="1400" i="0" dirty="0"/>
                        <a:t>20</a:t>
                      </a:r>
                    </a:p>
                  </a:txBody>
                  <a:tcPr anchor="ct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b="1" i="1" dirty="0"/>
                        <a:t>3</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18</a:t>
                      </a:r>
                    </a:p>
                  </a:txBody>
                  <a:tcPr anchor="ctr">
                    <a:solidFill>
                      <a:schemeClr val="bg1">
                        <a:lumMod val="85000"/>
                      </a:schemeClr>
                    </a:solidFill>
                  </a:tcPr>
                </a:tc>
                <a:tc>
                  <a:txBody>
                    <a:bodyPr/>
                    <a:lstStyle/>
                    <a:p>
                      <a:pPr algn="ctr"/>
                      <a:r>
                        <a:rPr lang="en-US" sz="1400" b="1" i="1" dirty="0"/>
                        <a:t>29</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9FB9DCE9-DD93-7A7D-3455-CE0E2ADB2D5A}"/>
              </a:ext>
            </a:extLst>
          </p:cNvPr>
          <p:cNvGraphicFramePr>
            <a:graphicFrameLocks noGrp="1"/>
          </p:cNvGraphicFramePr>
          <p:nvPr>
            <p:extLst>
              <p:ext uri="{D42A27DB-BD31-4B8C-83A1-F6EECF244321}">
                <p14:modId xmlns:p14="http://schemas.microsoft.com/office/powerpoint/2010/main" val="270351157"/>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anchor="ctr" horzOverflow="overflow">
                    <a:solidFill>
                      <a:schemeClr val="bg1">
                        <a:lumMod val="95000"/>
                      </a:schemeClr>
                    </a:solidFill>
                  </a:tcPr>
                </a:tc>
                <a:tc>
                  <a:txBody>
                    <a:bodyPr/>
                    <a:lstStyle/>
                    <a:p>
                      <a:pPr algn="ctr"/>
                      <a:r>
                        <a:rPr lang="en-US" sz="1200" b="1" i="1" dirty="0"/>
                        <a:t>26%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3.1</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3.2</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4.1</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6154751-8C2B-0DF4-4E0B-197A60349265}"/>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2560919823"/>
              </p:ext>
            </p:extLst>
          </p:nvPr>
        </p:nvGraphicFramePr>
        <p:xfrm>
          <a:off x="609599" y="1282114"/>
          <a:ext cx="7848603" cy="3213684"/>
        </p:xfrm>
        <a:graphic>
          <a:graphicData uri="http://schemas.openxmlformats.org/drawingml/2006/table">
            <a:tbl>
              <a:tblPr firstRow="1" bandRow="1">
                <a:tableStyleId>{073A0DAA-6AF3-43AB-8588-CEC1D06C72B9}</a:tableStyleId>
              </a:tblPr>
              <a:tblGrid>
                <a:gridCol w="2743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4130493977"/>
                    </a:ext>
                  </a:extLst>
                </a:gridCol>
                <a:gridCol w="1055579">
                  <a:extLst>
                    <a:ext uri="{9D8B030D-6E8A-4147-A177-3AD203B41FA5}">
                      <a16:colId xmlns:a16="http://schemas.microsoft.com/office/drawing/2014/main" val="695613941"/>
                    </a:ext>
                  </a:extLst>
                </a:gridCol>
                <a:gridCol w="809525">
                  <a:extLst>
                    <a:ext uri="{9D8B030D-6E8A-4147-A177-3AD203B41FA5}">
                      <a16:colId xmlns:a16="http://schemas.microsoft.com/office/drawing/2014/main" val="20002"/>
                    </a:ext>
                  </a:extLst>
                </a:gridCol>
                <a:gridCol w="1259098">
                  <a:extLst>
                    <a:ext uri="{9D8B030D-6E8A-4147-A177-3AD203B41FA5}">
                      <a16:colId xmlns:a16="http://schemas.microsoft.com/office/drawing/2014/main" val="20003"/>
                    </a:ext>
                  </a:extLst>
                </a:gridCol>
              </a:tblGrid>
              <a:tr h="93938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3</a:t>
                      </a:r>
                      <a:r>
                        <a:rPr lang="en-US" sz="1600" baseline="30000" dirty="0">
                          <a:solidFill>
                            <a:schemeClr val="tx1"/>
                          </a:solidFill>
                        </a:rPr>
                        <a:t>rd</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44</a:t>
                      </a:r>
                    </a:p>
                  </a:txBody>
                  <a:tcPr anchor="ctr">
                    <a:solidFill>
                      <a:schemeClr val="bg1">
                        <a:lumMod val="95000"/>
                      </a:schemeClr>
                    </a:solidFill>
                  </a:tcPr>
                </a:tc>
                <a:tc>
                  <a:txBody>
                    <a:bodyPr/>
                    <a:lstStyle/>
                    <a:p>
                      <a:pPr algn="ctr"/>
                      <a:r>
                        <a:rPr lang="en-US" sz="1400" i="0" dirty="0"/>
                        <a:t>48</a:t>
                      </a:r>
                    </a:p>
                  </a:txBody>
                  <a:tcPr anchor="ctr">
                    <a:solidFill>
                      <a:schemeClr val="bg1">
                        <a:lumMod val="95000"/>
                      </a:schemeClr>
                    </a:solidFill>
                  </a:tcPr>
                </a:tc>
                <a:tc>
                  <a:txBody>
                    <a:bodyPr/>
                    <a:lstStyle/>
                    <a:p>
                      <a:pPr algn="ctr"/>
                      <a:r>
                        <a:rPr lang="en-US" sz="1400" i="0" dirty="0"/>
                        <a:t>56</a:t>
                      </a:r>
                    </a:p>
                  </a:txBody>
                  <a:tcPr anchor="ctr">
                    <a:solidFill>
                      <a:schemeClr val="bg1">
                        <a:lumMod val="95000"/>
                      </a:schemeClr>
                    </a:solidFill>
                  </a:tcPr>
                </a:tc>
                <a:tc>
                  <a:txBody>
                    <a:bodyPr/>
                    <a:lstStyle/>
                    <a:p>
                      <a:pPr algn="ctr"/>
                      <a:r>
                        <a:rPr lang="en-US" sz="1400" b="1" i="1" dirty="0"/>
                        <a:t>148</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54</a:t>
                      </a:r>
                    </a:p>
                  </a:txBody>
                  <a:tcPr anchor="ctr">
                    <a:solidFill>
                      <a:schemeClr val="bg1">
                        <a:lumMod val="85000"/>
                      </a:schemeClr>
                    </a:solidFill>
                  </a:tcPr>
                </a:tc>
                <a:tc>
                  <a:txBody>
                    <a:bodyPr/>
                    <a:lstStyle/>
                    <a:p>
                      <a:pPr algn="ctr"/>
                      <a:r>
                        <a:rPr lang="en-US" sz="1400" i="0" dirty="0"/>
                        <a:t>43</a:t>
                      </a:r>
                    </a:p>
                  </a:txBody>
                  <a:tcPr anchor="ctr">
                    <a:solidFill>
                      <a:schemeClr val="bg1">
                        <a:lumMod val="85000"/>
                      </a:schemeClr>
                    </a:solidFill>
                  </a:tcPr>
                </a:tc>
                <a:tc>
                  <a:txBody>
                    <a:bodyPr/>
                    <a:lstStyle/>
                    <a:p>
                      <a:pPr algn="ctr"/>
                      <a:r>
                        <a:rPr lang="en-US" sz="1400" i="0" dirty="0"/>
                        <a:t>38</a:t>
                      </a:r>
                    </a:p>
                  </a:txBody>
                  <a:tcPr anchor="ctr">
                    <a:solidFill>
                      <a:schemeClr val="bg1">
                        <a:lumMod val="85000"/>
                      </a:schemeClr>
                    </a:solidFill>
                  </a:tcPr>
                </a:tc>
                <a:tc>
                  <a:txBody>
                    <a:bodyPr/>
                    <a:lstStyle/>
                    <a:p>
                      <a:pPr algn="ctr"/>
                      <a:r>
                        <a:rPr lang="en-US" sz="1400" b="1" i="1"/>
                        <a:t>135</a:t>
                      </a:r>
                      <a:endParaRPr lang="en-US" sz="1400" b="1" i="1" dirty="0"/>
                    </a:p>
                  </a:txBody>
                  <a:tcPr anchor="ctr">
                    <a:solidFill>
                      <a:schemeClr val="bg1">
                        <a:lumMod val="85000"/>
                      </a:schemeClr>
                    </a:solidFill>
                  </a:tcPr>
                </a:tc>
                <a:tc>
                  <a:txBody>
                    <a:bodyPr/>
                    <a:lstStyle/>
                    <a:p>
                      <a:pPr algn="ctr"/>
                      <a:r>
                        <a:rPr lang="en-US" sz="14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tc>
                  <a:txBody>
                    <a:bodyPr/>
                    <a:lstStyle/>
                    <a:p>
                      <a:pPr algn="ctr"/>
                      <a:r>
                        <a:rPr lang="en-US" sz="1400" i="0" dirty="0"/>
                        <a:t>16</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tc>
                  <a:txBody>
                    <a:bodyPr/>
                    <a:lstStyle/>
                    <a:p>
                      <a:pPr algn="ctr"/>
                      <a:r>
                        <a:rPr lang="en-US" sz="1400" b="1" i="1" dirty="0"/>
                        <a:t>42</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286</a:t>
                      </a:r>
                    </a:p>
                  </a:txBody>
                  <a:tcPr anchor="ctr">
                    <a:solidFill>
                      <a:schemeClr val="bg1">
                        <a:lumMod val="85000"/>
                      </a:schemeClr>
                    </a:solidFill>
                  </a:tcPr>
                </a:tc>
                <a:tc>
                  <a:txBody>
                    <a:bodyPr/>
                    <a:lstStyle/>
                    <a:p>
                      <a:pPr algn="ctr"/>
                      <a:r>
                        <a:rPr lang="en-US" sz="1400" i="0" dirty="0"/>
                        <a:t>424</a:t>
                      </a:r>
                    </a:p>
                  </a:txBody>
                  <a:tcPr anchor="ctr">
                    <a:solidFill>
                      <a:schemeClr val="bg1">
                        <a:lumMod val="85000"/>
                      </a:schemeClr>
                    </a:solidFill>
                  </a:tcPr>
                </a:tc>
                <a:tc>
                  <a:txBody>
                    <a:bodyPr/>
                    <a:lstStyle/>
                    <a:p>
                      <a:pPr algn="ctr"/>
                      <a:r>
                        <a:rPr lang="en-US" sz="1400" i="0" dirty="0"/>
                        <a:t>255</a:t>
                      </a:r>
                    </a:p>
                  </a:txBody>
                  <a:tcPr anchor="ctr">
                    <a:solidFill>
                      <a:schemeClr val="bg1">
                        <a:lumMod val="85000"/>
                      </a:schemeClr>
                    </a:solidFill>
                  </a:tcPr>
                </a:tc>
                <a:tc>
                  <a:txBody>
                    <a:bodyPr/>
                    <a:lstStyle/>
                    <a:p>
                      <a:pPr algn="ctr"/>
                      <a:r>
                        <a:rPr lang="en-US" sz="1400" b="1" i="1" dirty="0"/>
                        <a:t>965</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pic>
        <p:nvPicPr>
          <p:cNvPr id="2" name="Picture 1" descr="A group of people wearing safety vests&#10;&#10;Description automatically generated with medium confidence">
            <a:extLst>
              <a:ext uri="{FF2B5EF4-FFF2-40B4-BE49-F238E27FC236}">
                <a16:creationId xmlns:a16="http://schemas.microsoft.com/office/drawing/2014/main" id="{AF0DDF7F-0C3E-0B6D-9764-CF7EE560A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643061"/>
            <a:ext cx="1981200" cy="1300536"/>
          </a:xfrm>
          <a:prstGeom prst="rect">
            <a:avLst/>
          </a:prstGeom>
        </p:spPr>
      </p:pic>
      <p:sp>
        <p:nvSpPr>
          <p:cNvPr id="5" name="TextBox 4">
            <a:extLst>
              <a:ext uri="{FF2B5EF4-FFF2-40B4-BE49-F238E27FC236}">
                <a16:creationId xmlns:a16="http://schemas.microsoft.com/office/drawing/2014/main" id="{6A7F15A9-B8B5-CB8D-8918-1A3BF736B8FE}"/>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pic>
        <p:nvPicPr>
          <p:cNvPr id="2" name="Picture 1" descr="A picture containing person, people, group, line&#10;&#10;Description automatically generated">
            <a:extLst>
              <a:ext uri="{FF2B5EF4-FFF2-40B4-BE49-F238E27FC236}">
                <a16:creationId xmlns:a16="http://schemas.microsoft.com/office/drawing/2014/main" id="{47DF82B1-EBAE-23D7-0DB3-67F615D7A4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945" r="16667" b="9382"/>
          <a:stretch/>
        </p:blipFill>
        <p:spPr>
          <a:xfrm>
            <a:off x="622005" y="2028764"/>
            <a:ext cx="3174145" cy="2023518"/>
          </a:xfrm>
          <a:prstGeom prst="rect">
            <a:avLst/>
          </a:prstGeom>
        </p:spPr>
      </p:pic>
      <p:graphicFrame>
        <p:nvGraphicFramePr>
          <p:cNvPr id="5" name="Table 4">
            <a:extLst>
              <a:ext uri="{FF2B5EF4-FFF2-40B4-BE49-F238E27FC236}">
                <a16:creationId xmlns:a16="http://schemas.microsoft.com/office/drawing/2014/main" id="{7D2D7FFC-2A3B-9D1B-1D26-8588BF1662B3}"/>
              </a:ext>
            </a:extLst>
          </p:cNvPr>
          <p:cNvGraphicFramePr>
            <a:graphicFrameLocks noGrp="1"/>
          </p:cNvGraphicFramePr>
          <p:nvPr>
            <p:extLst>
              <p:ext uri="{D42A27DB-BD31-4B8C-83A1-F6EECF244321}">
                <p14:modId xmlns:p14="http://schemas.microsoft.com/office/powerpoint/2010/main" val="3942698360"/>
              </p:ext>
            </p:extLst>
          </p:nvPr>
        </p:nvGraphicFramePr>
        <p:xfrm>
          <a:off x="622006" y="1142282"/>
          <a:ext cx="7912394" cy="914400"/>
        </p:xfrm>
        <a:graphic>
          <a:graphicData uri="http://schemas.openxmlformats.org/drawingml/2006/table">
            <a:tbl>
              <a:tblPr>
                <a:tableStyleId>{00A15C55-8517-42AA-B614-E9B94910E393}</a:tableStyleId>
              </a:tblPr>
              <a:tblGrid>
                <a:gridCol w="1392250">
                  <a:extLst>
                    <a:ext uri="{9D8B030D-6E8A-4147-A177-3AD203B41FA5}">
                      <a16:colId xmlns:a16="http://schemas.microsoft.com/office/drawing/2014/main" val="2905845199"/>
                    </a:ext>
                  </a:extLst>
                </a:gridCol>
                <a:gridCol w="1740313">
                  <a:extLst>
                    <a:ext uri="{9D8B030D-6E8A-4147-A177-3AD203B41FA5}">
                      <a16:colId xmlns:a16="http://schemas.microsoft.com/office/drawing/2014/main" val="2304304097"/>
                    </a:ext>
                  </a:extLst>
                </a:gridCol>
                <a:gridCol w="1479266">
                  <a:extLst>
                    <a:ext uri="{9D8B030D-6E8A-4147-A177-3AD203B41FA5}">
                      <a16:colId xmlns:a16="http://schemas.microsoft.com/office/drawing/2014/main" val="3480243544"/>
                    </a:ext>
                  </a:extLst>
                </a:gridCol>
                <a:gridCol w="1479266">
                  <a:extLst>
                    <a:ext uri="{9D8B030D-6E8A-4147-A177-3AD203B41FA5}">
                      <a16:colId xmlns:a16="http://schemas.microsoft.com/office/drawing/2014/main" val="1664255718"/>
                    </a:ext>
                  </a:extLst>
                </a:gridCol>
                <a:gridCol w="182129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graphicFrame>
        <p:nvGraphicFramePr>
          <p:cNvPr id="6" name="Table 5">
            <a:extLst>
              <a:ext uri="{FF2B5EF4-FFF2-40B4-BE49-F238E27FC236}">
                <a16:creationId xmlns:a16="http://schemas.microsoft.com/office/drawing/2014/main" id="{61843F06-1245-1ABF-5AE6-42B23F65F2ED}"/>
              </a:ext>
            </a:extLst>
          </p:cNvPr>
          <p:cNvGraphicFramePr>
            <a:graphicFrameLocks noGrp="1"/>
          </p:cNvGraphicFramePr>
          <p:nvPr>
            <p:extLst>
              <p:ext uri="{D42A27DB-BD31-4B8C-83A1-F6EECF244321}">
                <p14:modId xmlns:p14="http://schemas.microsoft.com/office/powerpoint/2010/main" val="3966615649"/>
              </p:ext>
            </p:extLst>
          </p:nvPr>
        </p:nvGraphicFramePr>
        <p:xfrm>
          <a:off x="609600" y="4038600"/>
          <a:ext cx="7914173" cy="1831088"/>
        </p:xfrm>
        <a:graphic>
          <a:graphicData uri="http://schemas.openxmlformats.org/drawingml/2006/table">
            <a:tbl>
              <a:tblPr firstRow="1" bandRow="1">
                <a:tableStyleId>{073A0DAA-6AF3-43AB-8588-CEC1D06C72B9}</a:tableStyleId>
              </a:tblPr>
              <a:tblGrid>
                <a:gridCol w="3317873">
                  <a:extLst>
                    <a:ext uri="{9D8B030D-6E8A-4147-A177-3AD203B41FA5}">
                      <a16:colId xmlns:a16="http://schemas.microsoft.com/office/drawing/2014/main" val="20000"/>
                    </a:ext>
                  </a:extLst>
                </a:gridCol>
                <a:gridCol w="899290">
                  <a:extLst>
                    <a:ext uri="{9D8B030D-6E8A-4147-A177-3AD203B41FA5}">
                      <a16:colId xmlns:a16="http://schemas.microsoft.com/office/drawing/2014/main" val="20001"/>
                    </a:ext>
                  </a:extLst>
                </a:gridCol>
                <a:gridCol w="899290">
                  <a:extLst>
                    <a:ext uri="{9D8B030D-6E8A-4147-A177-3AD203B41FA5}">
                      <a16:colId xmlns:a16="http://schemas.microsoft.com/office/drawing/2014/main" val="3973939150"/>
                    </a:ext>
                  </a:extLst>
                </a:gridCol>
                <a:gridCol w="899290">
                  <a:extLst>
                    <a:ext uri="{9D8B030D-6E8A-4147-A177-3AD203B41FA5}">
                      <a16:colId xmlns:a16="http://schemas.microsoft.com/office/drawing/2014/main" val="1029915397"/>
                    </a:ext>
                  </a:extLst>
                </a:gridCol>
                <a:gridCol w="774582">
                  <a:extLst>
                    <a:ext uri="{9D8B030D-6E8A-4147-A177-3AD203B41FA5}">
                      <a16:colId xmlns:a16="http://schemas.microsoft.com/office/drawing/2014/main" val="20002"/>
                    </a:ext>
                  </a:extLst>
                </a:gridCol>
                <a:gridCol w="1123848">
                  <a:extLst>
                    <a:ext uri="{9D8B030D-6E8A-4147-A177-3AD203B41FA5}">
                      <a16:colId xmlns:a16="http://schemas.microsoft.com/office/drawing/2014/main" val="20003"/>
                    </a:ext>
                  </a:extLst>
                </a:gridCol>
              </a:tblGrid>
              <a:tr h="501204">
                <a:tc>
                  <a:txBody>
                    <a:bodyPr/>
                    <a:lstStyle/>
                    <a:p>
                      <a:pPr algn="ctr"/>
                      <a:r>
                        <a:rPr lang="en-US" sz="1600" dirty="0">
                          <a:solidFill>
                            <a:schemeClr val="tx1"/>
                          </a:solidFill>
                        </a:rPr>
                        <a:t>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21</a:t>
                      </a:r>
                    </a:p>
                  </a:txBody>
                  <a:tcPr>
                    <a:solidFill>
                      <a:schemeClr val="bg1">
                        <a:lumMod val="85000"/>
                      </a:schemeClr>
                    </a:solidFill>
                  </a:tcPr>
                </a:tc>
                <a:tc>
                  <a:txBody>
                    <a:bodyPr/>
                    <a:lstStyle/>
                    <a:p>
                      <a:pPr algn="ctr"/>
                      <a:r>
                        <a:rPr lang="en-US" sz="1400" b="0" i="0"/>
                        <a:t>49</a:t>
                      </a:r>
                      <a:endParaRPr lang="en-US" sz="1400" b="0" i="0" dirty="0"/>
                    </a:p>
                  </a:txBody>
                  <a:tcPr>
                    <a:solidFill>
                      <a:schemeClr val="bg1">
                        <a:lumMod val="85000"/>
                      </a:schemeClr>
                    </a:solidFill>
                  </a:tcPr>
                </a:tc>
                <a:tc>
                  <a:txBody>
                    <a:bodyPr/>
                    <a:lstStyle/>
                    <a:p>
                      <a:pPr algn="ctr"/>
                      <a:r>
                        <a:rPr lang="en-US" sz="1400" b="0" i="0" dirty="0"/>
                        <a:t>38</a:t>
                      </a:r>
                    </a:p>
                  </a:txBody>
                  <a:tcPr>
                    <a:solidFill>
                      <a:schemeClr val="bg1">
                        <a:lumMod val="85000"/>
                      </a:schemeClr>
                    </a:solidFill>
                  </a:tcPr>
                </a:tc>
                <a:tc>
                  <a:txBody>
                    <a:bodyPr/>
                    <a:lstStyle/>
                    <a:p>
                      <a:pPr algn="ctr"/>
                      <a:r>
                        <a:rPr lang="en-US" sz="1400" b="1" i="1" dirty="0"/>
                        <a:t>108</a:t>
                      </a:r>
                    </a:p>
                  </a:txBody>
                  <a:tcPr>
                    <a:solidFill>
                      <a:schemeClr val="bg1">
                        <a:lumMod val="85000"/>
                      </a:schemeClr>
                    </a:solidFill>
                  </a:tcPr>
                </a:tc>
                <a:tc>
                  <a:txBody>
                    <a:bodyPr/>
                    <a:lstStyle/>
                    <a:p>
                      <a:pPr algn="ctr"/>
                      <a:r>
                        <a:rPr lang="en-US" sz="1400" b="0" i="0" dirty="0"/>
                        <a:t>95</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44</a:t>
                      </a:r>
                    </a:p>
                  </a:txBody>
                  <a:tcPr>
                    <a:solidFill>
                      <a:schemeClr val="bg1">
                        <a:lumMod val="95000"/>
                      </a:schemeClr>
                    </a:solidFill>
                  </a:tcPr>
                </a:tc>
                <a:tc>
                  <a:txBody>
                    <a:bodyPr/>
                    <a:lstStyle/>
                    <a:p>
                      <a:pPr algn="ctr"/>
                      <a:r>
                        <a:rPr lang="en-US" sz="1400" b="0" i="0" dirty="0"/>
                        <a:t>61</a:t>
                      </a:r>
                    </a:p>
                  </a:txBody>
                  <a:tcPr>
                    <a:solidFill>
                      <a:schemeClr val="bg1">
                        <a:lumMod val="95000"/>
                      </a:schemeClr>
                    </a:solidFill>
                  </a:tcPr>
                </a:tc>
                <a:tc>
                  <a:txBody>
                    <a:bodyPr/>
                    <a:lstStyle/>
                    <a:p>
                      <a:pPr algn="ctr"/>
                      <a:r>
                        <a:rPr lang="en-US" sz="1400" b="0" i="0" dirty="0"/>
                        <a:t>83</a:t>
                      </a:r>
                    </a:p>
                  </a:txBody>
                  <a:tcPr>
                    <a:solidFill>
                      <a:schemeClr val="bg1">
                        <a:lumMod val="95000"/>
                      </a:schemeClr>
                    </a:solidFill>
                  </a:tcPr>
                </a:tc>
                <a:tc>
                  <a:txBody>
                    <a:bodyPr/>
                    <a:lstStyle/>
                    <a:p>
                      <a:pPr algn="ctr"/>
                      <a:r>
                        <a:rPr lang="en-US" sz="1400" b="1" i="1"/>
                        <a:t>188</a:t>
                      </a:r>
                      <a:endParaRPr lang="en-US" sz="1400" b="1" i="1" dirty="0"/>
                    </a:p>
                  </a:txBody>
                  <a:tcPr>
                    <a:solidFill>
                      <a:schemeClr val="bg1">
                        <a:lumMod val="95000"/>
                      </a:schemeClr>
                    </a:solidFill>
                  </a:tcPr>
                </a:tc>
                <a:tc>
                  <a:txBody>
                    <a:bodyPr/>
                    <a:lstStyle/>
                    <a:p>
                      <a:pPr algn="ctr"/>
                      <a:r>
                        <a:rPr lang="en-US" sz="1400" b="0" i="0" dirty="0"/>
                        <a:t>190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1" i="1" dirty="0"/>
                        <a:t>16</a:t>
                      </a:r>
                    </a:p>
                  </a:txBody>
                  <a:tcPr>
                    <a:solidFill>
                      <a:schemeClr val="bg1">
                        <a:lumMod val="85000"/>
                      </a:schemeClr>
                    </a:solidFill>
                  </a:tcPr>
                </a:tc>
                <a:tc>
                  <a:txBody>
                    <a:bodyPr/>
                    <a:lstStyle/>
                    <a:p>
                      <a:pPr algn="ctr"/>
                      <a:r>
                        <a:rPr lang="en-US" sz="14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400" b="0" i="1" dirty="0"/>
                        <a:t>Trained</a:t>
                      </a:r>
                    </a:p>
                  </a:txBody>
                  <a:tcPr>
                    <a:solidFill>
                      <a:schemeClr val="bg1">
                        <a:lumMod val="95000"/>
                      </a:schemeClr>
                    </a:solidFill>
                  </a:tcPr>
                </a:tc>
                <a:tc>
                  <a:txBody>
                    <a:bodyPr/>
                    <a:lstStyle/>
                    <a:p>
                      <a:pPr algn="ctr"/>
                      <a:r>
                        <a:rPr lang="en-US" sz="1400" b="0" i="0" dirty="0"/>
                        <a:t>128</a:t>
                      </a:r>
                    </a:p>
                  </a:txBody>
                  <a:tcPr>
                    <a:solidFill>
                      <a:schemeClr val="bg1">
                        <a:lumMod val="95000"/>
                      </a:schemeClr>
                    </a:solidFill>
                  </a:tcPr>
                </a:tc>
                <a:tc>
                  <a:txBody>
                    <a:bodyPr/>
                    <a:lstStyle/>
                    <a:p>
                      <a:pPr algn="ctr"/>
                      <a:r>
                        <a:rPr lang="en-US" sz="1400" b="0" i="0" dirty="0"/>
                        <a:t>338</a:t>
                      </a:r>
                    </a:p>
                  </a:txBody>
                  <a:tcPr>
                    <a:solidFill>
                      <a:schemeClr val="bg1">
                        <a:lumMod val="95000"/>
                      </a:schemeClr>
                    </a:solidFill>
                  </a:tcPr>
                </a:tc>
                <a:tc>
                  <a:txBody>
                    <a:bodyPr/>
                    <a:lstStyle/>
                    <a:p>
                      <a:pPr algn="ctr"/>
                      <a:r>
                        <a:rPr lang="en-US" sz="1400" b="0" i="0" dirty="0"/>
                        <a:t>128</a:t>
                      </a:r>
                    </a:p>
                  </a:txBody>
                  <a:tcPr>
                    <a:solidFill>
                      <a:schemeClr val="bg1">
                        <a:lumMod val="95000"/>
                      </a:schemeClr>
                    </a:solidFill>
                  </a:tcPr>
                </a:tc>
                <a:tc>
                  <a:txBody>
                    <a:bodyPr/>
                    <a:lstStyle/>
                    <a:p>
                      <a:pPr algn="ctr"/>
                      <a:r>
                        <a:rPr lang="en-US" sz="1400" b="1" i="1" dirty="0"/>
                        <a:t>594</a:t>
                      </a:r>
                    </a:p>
                  </a:txBody>
                  <a:tcPr>
                    <a:solidFill>
                      <a:schemeClr val="bg1">
                        <a:lumMod val="95000"/>
                      </a:schemeClr>
                    </a:solidFill>
                  </a:tcPr>
                </a:tc>
                <a:tc>
                  <a:txBody>
                    <a:bodyPr/>
                    <a:lstStyle/>
                    <a:p>
                      <a:pPr algn="ctr"/>
                      <a:r>
                        <a:rPr lang="en-US" sz="14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C962E0E0-E312-BD1D-3577-92253183C12E}"/>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3990514370"/>
              </p:ext>
            </p:extLst>
          </p:nvPr>
        </p:nvGraphicFramePr>
        <p:xfrm>
          <a:off x="609600" y="1171966"/>
          <a:ext cx="7848600" cy="4715587"/>
        </p:xfrm>
        <a:graphic>
          <a:graphicData uri="http://schemas.openxmlformats.org/drawingml/2006/table">
            <a:tbl>
              <a:tblPr firstRow="1" bandRow="1">
                <a:tableStyleId>{073A0DAA-6AF3-43AB-8588-CEC1D06C72B9}</a:tableStyleId>
              </a:tblPr>
              <a:tblGrid>
                <a:gridCol w="4724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1440638970"/>
                    </a:ext>
                  </a:extLst>
                </a:gridCol>
                <a:gridCol w="685800">
                  <a:extLst>
                    <a:ext uri="{9D8B030D-6E8A-4147-A177-3AD203B41FA5}">
                      <a16:colId xmlns:a16="http://schemas.microsoft.com/office/drawing/2014/main" val="1412087114"/>
                    </a:ext>
                  </a:extLst>
                </a:gridCol>
                <a:gridCol w="533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37608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000" dirty="0">
                          <a:solidFill>
                            <a:schemeClr val="tx1"/>
                          </a:solidFill>
                        </a:rPr>
                        <a:t>1</a:t>
                      </a:r>
                      <a:r>
                        <a:rPr lang="en-US" sz="1000" baseline="30000" dirty="0">
                          <a:solidFill>
                            <a:schemeClr val="tx1"/>
                          </a:solidFill>
                        </a:rPr>
                        <a:t>st</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2</a:t>
                      </a:r>
                      <a:r>
                        <a:rPr lang="en-US" sz="1000" baseline="30000" dirty="0">
                          <a:solidFill>
                            <a:schemeClr val="tx1"/>
                          </a:solidFill>
                        </a:rPr>
                        <a:t>nd</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3</a:t>
                      </a:r>
                      <a:r>
                        <a:rPr lang="en-US" sz="1000" baseline="30000" dirty="0">
                          <a:solidFill>
                            <a:schemeClr val="tx1"/>
                          </a:solidFill>
                        </a:rPr>
                        <a:t>rd</a:t>
                      </a:r>
                      <a:r>
                        <a:rPr lang="en-US" sz="1000"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tc>
                  <a:txBody>
                    <a:bodyPr/>
                    <a:lstStyle/>
                    <a:p>
                      <a:pPr algn="ctr"/>
                      <a:r>
                        <a:rPr lang="en-US" sz="10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3220">
                <a:tc>
                  <a:txBody>
                    <a:bodyPr/>
                    <a:lstStyle/>
                    <a:p>
                      <a:pPr algn="r"/>
                      <a:r>
                        <a:rPr lang="en-US" sz="1100" b="0" i="1" dirty="0"/>
                        <a:t>General Industry</a:t>
                      </a:r>
                      <a:r>
                        <a:rPr lang="en-US" sz="1100" i="1" dirty="0"/>
                        <a:t>—</a:t>
                      </a:r>
                      <a:r>
                        <a:rPr lang="en-US" sz="1100" b="0" i="1" dirty="0"/>
                        <a:t>10-Hour Course</a:t>
                      </a:r>
                    </a:p>
                  </a:txBody>
                  <a:tcPr anchor="ctr">
                    <a:solidFill>
                      <a:schemeClr val="bg1">
                        <a:lumMod val="95000"/>
                      </a:schemeClr>
                    </a:solidFill>
                  </a:tcPr>
                </a:tc>
                <a:tc>
                  <a:txBody>
                    <a:bodyPr/>
                    <a:lstStyle/>
                    <a:p>
                      <a:pPr algn="ctr"/>
                      <a:r>
                        <a:rPr lang="en-US" sz="1100" b="0" i="0" dirty="0">
                          <a:latin typeface="+mj-lt"/>
                        </a:rPr>
                        <a:t>1</a:t>
                      </a:r>
                    </a:p>
                  </a:txBody>
                  <a:tcPr anchor="ctr">
                    <a:solidFill>
                      <a:schemeClr val="bg1">
                        <a:lumMod val="95000"/>
                      </a:schemeClr>
                    </a:solidFill>
                  </a:tcPr>
                </a:tc>
                <a:tc>
                  <a:txBody>
                    <a:bodyPr/>
                    <a:lstStyle/>
                    <a:p>
                      <a:pPr algn="ctr"/>
                      <a:r>
                        <a:rPr lang="en-US" sz="1100" b="0" i="0" dirty="0">
                          <a:latin typeface="+mj-lt"/>
                        </a:rPr>
                        <a:t>2</a:t>
                      </a:r>
                    </a:p>
                  </a:txBody>
                  <a:tcPr anchor="ctr">
                    <a:solidFill>
                      <a:schemeClr val="bg1">
                        <a:lumMod val="95000"/>
                      </a:schemeClr>
                    </a:solidFill>
                  </a:tcPr>
                </a:tc>
                <a:tc>
                  <a:txBody>
                    <a:bodyPr/>
                    <a:lstStyle/>
                    <a:p>
                      <a:pPr algn="ctr"/>
                      <a:r>
                        <a:rPr lang="en-US" sz="1100" b="0" i="0" dirty="0">
                          <a:latin typeface="+mj-lt"/>
                        </a:rPr>
                        <a:t>2</a:t>
                      </a:r>
                    </a:p>
                  </a:txBody>
                  <a:tcPr anchor="ctr">
                    <a:solidFill>
                      <a:schemeClr val="bg1">
                        <a:lumMod val="95000"/>
                      </a:schemeClr>
                    </a:solidFill>
                  </a:tcPr>
                </a:tc>
                <a:tc>
                  <a:txBody>
                    <a:bodyPr/>
                    <a:lstStyle/>
                    <a:p>
                      <a:pPr algn="ctr"/>
                      <a:r>
                        <a:rPr lang="en-US" sz="1100" b="1" i="1" dirty="0">
                          <a:latin typeface="+mj-lt"/>
                        </a:rPr>
                        <a:t>5</a:t>
                      </a:r>
                    </a:p>
                  </a:txBody>
                  <a:tcPr anchor="ctr">
                    <a:solidFill>
                      <a:schemeClr val="bg1">
                        <a:lumMod val="95000"/>
                      </a:schemeClr>
                    </a:solidFill>
                  </a:tcPr>
                </a:tc>
                <a:tc>
                  <a:txBody>
                    <a:bodyPr/>
                    <a:lstStyle/>
                    <a:p>
                      <a:pPr algn="ctr"/>
                      <a:r>
                        <a:rPr lang="en-US" sz="1100" i="0" dirty="0">
                          <a:latin typeface="+mj-lt"/>
                        </a:rPr>
                        <a:t>4</a:t>
                      </a:r>
                    </a:p>
                  </a:txBody>
                  <a:tcPr anchor="ctr">
                    <a:solidFill>
                      <a:schemeClr val="bg1">
                        <a:lumMod val="95000"/>
                      </a:schemeClr>
                    </a:solidFill>
                  </a:tcPr>
                </a:tc>
                <a:extLst>
                  <a:ext uri="{0D108BD9-81ED-4DB2-BD59-A6C34878D82A}">
                    <a16:rowId xmlns:a16="http://schemas.microsoft.com/office/drawing/2014/main" val="10001"/>
                  </a:ext>
                </a:extLst>
              </a:tr>
              <a:tr h="293220">
                <a:tc>
                  <a:txBody>
                    <a:bodyPr/>
                    <a:lstStyle/>
                    <a:p>
                      <a:pPr algn="r"/>
                      <a:r>
                        <a:rPr lang="en-US" sz="1100" b="0" i="1" dirty="0"/>
                        <a:t>General Industry</a:t>
                      </a:r>
                      <a:r>
                        <a:rPr lang="en-US" sz="1100" i="1" dirty="0"/>
                        <a:t>—</a:t>
                      </a:r>
                      <a:r>
                        <a:rPr lang="en-US" sz="1100" b="0" i="1" dirty="0"/>
                        <a:t>30-Hour Course</a:t>
                      </a:r>
                    </a:p>
                  </a:txBody>
                  <a:tcPr anchor="ctr">
                    <a:solidFill>
                      <a:schemeClr val="bg1">
                        <a:lumMod val="85000"/>
                      </a:schemeClr>
                    </a:solidFill>
                  </a:tcPr>
                </a:tc>
                <a:tc>
                  <a:txBody>
                    <a:bodyPr/>
                    <a:lstStyle/>
                    <a:p>
                      <a:pPr algn="ctr"/>
                      <a:r>
                        <a:rPr lang="en-US" sz="1100" b="0" i="0" dirty="0">
                          <a:latin typeface="+mj-lt"/>
                        </a:rPr>
                        <a:t>1</a:t>
                      </a:r>
                    </a:p>
                  </a:txBody>
                  <a:tcPr anchor="ctr">
                    <a:solidFill>
                      <a:schemeClr val="bg1">
                        <a:lumMod val="85000"/>
                      </a:schemeClr>
                    </a:solidFill>
                  </a:tcPr>
                </a:tc>
                <a:tc>
                  <a:txBody>
                    <a:bodyPr/>
                    <a:lstStyle/>
                    <a:p>
                      <a:pPr algn="ctr"/>
                      <a:r>
                        <a:rPr lang="en-US" sz="1100" b="0" i="0" dirty="0">
                          <a:latin typeface="+mj-lt"/>
                        </a:rPr>
                        <a:t>0</a:t>
                      </a:r>
                    </a:p>
                  </a:txBody>
                  <a:tcPr anchor="ctr">
                    <a:solidFill>
                      <a:schemeClr val="bg1">
                        <a:lumMod val="85000"/>
                      </a:schemeClr>
                    </a:solidFill>
                  </a:tcPr>
                </a:tc>
                <a:tc>
                  <a:txBody>
                    <a:bodyPr/>
                    <a:lstStyle/>
                    <a:p>
                      <a:pPr algn="ctr"/>
                      <a:r>
                        <a:rPr lang="en-US" sz="1100" b="0" i="0" dirty="0">
                          <a:latin typeface="+mj-lt"/>
                        </a:rPr>
                        <a:t>1</a:t>
                      </a:r>
                    </a:p>
                  </a:txBody>
                  <a:tcPr anchor="ctr">
                    <a:solidFill>
                      <a:schemeClr val="bg1">
                        <a:lumMod val="85000"/>
                      </a:schemeClr>
                    </a:solidFill>
                  </a:tcPr>
                </a:tc>
                <a:tc>
                  <a:txBody>
                    <a:bodyPr/>
                    <a:lstStyle/>
                    <a:p>
                      <a:pPr algn="ctr"/>
                      <a:r>
                        <a:rPr lang="en-US" sz="1100" b="1" i="1" dirty="0">
                          <a:latin typeface="+mj-lt"/>
                        </a:rPr>
                        <a:t>2</a:t>
                      </a:r>
                    </a:p>
                  </a:txBody>
                  <a:tcPr anchor="ctr">
                    <a:solidFill>
                      <a:schemeClr val="bg1">
                        <a:lumMod val="85000"/>
                      </a:schemeClr>
                    </a:solidFill>
                  </a:tcPr>
                </a:tc>
                <a:tc>
                  <a:txBody>
                    <a:bodyPr/>
                    <a:lstStyle/>
                    <a:p>
                      <a:pPr algn="ctr"/>
                      <a:r>
                        <a:rPr lang="en-US" sz="1100" i="0" dirty="0">
                          <a:latin typeface="+mj-lt"/>
                        </a:rPr>
                        <a:t>1</a:t>
                      </a:r>
                    </a:p>
                  </a:txBody>
                  <a:tcPr anchor="ctr">
                    <a:solidFill>
                      <a:schemeClr val="bg1">
                        <a:lumMod val="85000"/>
                      </a:schemeClr>
                    </a:solidFill>
                  </a:tcPr>
                </a:tc>
                <a:extLst>
                  <a:ext uri="{0D108BD9-81ED-4DB2-BD59-A6C34878D82A}">
                    <a16:rowId xmlns:a16="http://schemas.microsoft.com/office/drawing/2014/main" val="10002"/>
                  </a:ext>
                </a:extLst>
              </a:tr>
              <a:tr h="498475">
                <a:tc>
                  <a:txBody>
                    <a:bodyPr/>
                    <a:lstStyle/>
                    <a:p>
                      <a:pPr algn="r"/>
                      <a:r>
                        <a:rPr lang="en-US" sz="1100" b="0" i="1" dirty="0"/>
                        <a:t>NC #500/502</a:t>
                      </a:r>
                      <a:r>
                        <a:rPr lang="en-US" sz="1100" i="1" dirty="0"/>
                        <a:t>—</a:t>
                      </a:r>
                      <a:r>
                        <a:rPr lang="en-US" sz="11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i="1" dirty="0"/>
                        <a:t>NC</a:t>
                      </a:r>
                      <a:r>
                        <a:rPr lang="en-US" sz="1100" b="0" i="1" baseline="0" dirty="0"/>
                        <a:t> #501/503</a:t>
                      </a:r>
                      <a:r>
                        <a:rPr lang="en-US" sz="1100" i="1" dirty="0"/>
                        <a:t>—</a:t>
                      </a:r>
                      <a:r>
                        <a:rPr lang="en-US" sz="1100" b="0" i="1" baseline="0" dirty="0"/>
                        <a:t>General Industry Train-the-Trainer Course</a:t>
                      </a:r>
                      <a:endParaRPr lang="en-US" sz="1100" b="0" i="1" dirty="0"/>
                    </a:p>
                  </a:txBody>
                  <a:tcPr anchor="ctr">
                    <a:solidFill>
                      <a:schemeClr val="bg1">
                        <a:lumMod val="95000"/>
                      </a:schemeClr>
                    </a:solidFill>
                  </a:tcPr>
                </a:tc>
                <a:tc>
                  <a:txBody>
                    <a:bodyPr/>
                    <a:lstStyle/>
                    <a:p>
                      <a:pPr algn="ctr"/>
                      <a:r>
                        <a:rPr lang="en-US" sz="1100" b="0" i="0" dirty="0">
                          <a:latin typeface="+mj-lt"/>
                        </a:rPr>
                        <a:t>1</a:t>
                      </a:r>
                    </a:p>
                  </a:txBody>
                  <a:tcPr anchor="ctr">
                    <a:solidFill>
                      <a:schemeClr val="bg1">
                        <a:lumMod val="95000"/>
                      </a:schemeClr>
                    </a:solidFill>
                  </a:tcPr>
                </a:tc>
                <a:tc>
                  <a:txBody>
                    <a:bodyPr/>
                    <a:lstStyle/>
                    <a:p>
                      <a:pPr algn="ctr"/>
                      <a:r>
                        <a:rPr lang="en-US" sz="1100" b="0" i="0" dirty="0">
                          <a:latin typeface="+mj-lt"/>
                        </a:rPr>
                        <a:t>0</a:t>
                      </a:r>
                    </a:p>
                  </a:txBody>
                  <a:tcPr anchor="ctr">
                    <a:solidFill>
                      <a:schemeClr val="bg1">
                        <a:lumMod val="95000"/>
                      </a:schemeClr>
                    </a:solidFill>
                  </a:tcPr>
                </a:tc>
                <a:tc>
                  <a:txBody>
                    <a:bodyPr/>
                    <a:lstStyle/>
                    <a:p>
                      <a:pPr algn="ctr"/>
                      <a:r>
                        <a:rPr lang="en-US" sz="1100" b="0" i="0" dirty="0">
                          <a:latin typeface="+mj-lt"/>
                        </a:rPr>
                        <a:t>0</a:t>
                      </a:r>
                    </a:p>
                  </a:txBody>
                  <a:tcPr anchor="ctr">
                    <a:solidFill>
                      <a:schemeClr val="bg1">
                        <a:lumMod val="95000"/>
                      </a:schemeClr>
                    </a:solidFill>
                  </a:tcPr>
                </a:tc>
                <a:tc>
                  <a:txBody>
                    <a:bodyPr/>
                    <a:lstStyle/>
                    <a:p>
                      <a:pPr algn="ctr"/>
                      <a:r>
                        <a:rPr lang="en-US" sz="1100" b="1" i="1" dirty="0">
                          <a:latin typeface="+mj-lt"/>
                        </a:rPr>
                        <a:t>1</a:t>
                      </a:r>
                    </a:p>
                  </a:txBody>
                  <a:tcPr anchor="ctr">
                    <a:solidFill>
                      <a:schemeClr val="bg1">
                        <a:lumMod val="95000"/>
                      </a:schemeClr>
                    </a:solidFill>
                  </a:tcPr>
                </a:tc>
                <a:tc>
                  <a:txBody>
                    <a:bodyPr/>
                    <a:lstStyle/>
                    <a:p>
                      <a:pPr algn="ctr"/>
                      <a:r>
                        <a:rPr lang="en-US" sz="1100" i="0" dirty="0">
                          <a:latin typeface="+mj-lt"/>
                        </a:rPr>
                        <a:t>1</a:t>
                      </a:r>
                    </a:p>
                  </a:txBody>
                  <a:tcPr anchor="ctr">
                    <a:solidFill>
                      <a:schemeClr val="bg1">
                        <a:lumMod val="95000"/>
                      </a:schemeClr>
                    </a:solidFill>
                  </a:tcPr>
                </a:tc>
                <a:extLst>
                  <a:ext uri="{0D108BD9-81ED-4DB2-BD59-A6C34878D82A}">
                    <a16:rowId xmlns:a16="http://schemas.microsoft.com/office/drawing/2014/main" val="10003"/>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Construction</a:t>
                      </a:r>
                      <a:r>
                        <a:rPr lang="en-US" sz="1100" i="1" dirty="0"/>
                        <a:t>—</a:t>
                      </a:r>
                      <a:r>
                        <a:rPr kumimoji="0" lang="en-US" sz="1100" b="0" i="1" u="none" strike="noStrike" cap="none" normalizeH="0" baseline="0" dirty="0">
                          <a:ln>
                            <a:noFill/>
                          </a:ln>
                          <a:effectLst/>
                        </a:rPr>
                        <a:t>10-Hour Course</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Construction</a:t>
                      </a:r>
                      <a:r>
                        <a:rPr lang="en-US" sz="1100" i="1" dirty="0"/>
                        <a:t>—</a:t>
                      </a:r>
                      <a:r>
                        <a:rPr kumimoji="0" lang="en-US" sz="1100" b="0" i="1" u="none" strike="noStrike" cap="none" normalizeH="0" baseline="0" dirty="0">
                          <a:ln>
                            <a:noFill/>
                          </a:ln>
                          <a:effectLst/>
                        </a:rPr>
                        <a:t>30-Hour Course </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7"/>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62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Train-the-Trainer Program (Construction/General Industry)</a:t>
                      </a:r>
                      <a:r>
                        <a:rPr lang="en-US" sz="1100" i="1" dirty="0"/>
                        <a:t>—</a:t>
                      </a:r>
                      <a:r>
                        <a:rPr kumimoji="0" lang="en-US" sz="11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Train-the-Trainer Program (Construction/General Industry)</a:t>
                      </a:r>
                      <a:r>
                        <a:rPr lang="en-US" sz="1100" i="1" dirty="0"/>
                        <a:t>—Trained</a:t>
                      </a:r>
                      <a:r>
                        <a:rPr kumimoji="0" lang="en-US" sz="11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107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239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2" name="TextBox 1">
            <a:extLst>
              <a:ext uri="{FF2B5EF4-FFF2-40B4-BE49-F238E27FC236}">
                <a16:creationId xmlns:a16="http://schemas.microsoft.com/office/drawing/2014/main" id="{8DE6DE87-D887-D47C-78B9-5DE7CB461B8F}"/>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50505198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Stand Downs/Forums</a:t>
            </a:r>
            <a:endParaRPr lang="en-US" sz="800" b="1" kern="0" dirty="0"/>
          </a:p>
          <a:p>
            <a:pPr lvl="1" eaLnBrk="1" hangingPunct="1">
              <a:spcBef>
                <a:spcPts val="600"/>
              </a:spcBef>
              <a:spcAft>
                <a:spcPts val="600"/>
              </a:spcAft>
            </a:pPr>
            <a:r>
              <a:rPr lang="en-US" i="1" kern="0" dirty="0"/>
              <a:t>Fall Prevention Stand-Down (May 1 - 5)                </a:t>
            </a:r>
            <a:r>
              <a:rPr lang="en-US" sz="1000" i="1" kern="0" dirty="0"/>
              <a:t>(Webinars, Billboard, Special Events Page, Social Media, Labor One Events, Trained 1,709 employees)</a:t>
            </a:r>
          </a:p>
          <a:p>
            <a:pPr lvl="1" eaLnBrk="1" hangingPunct="1">
              <a:spcBef>
                <a:spcPts val="600"/>
              </a:spcBef>
              <a:spcAft>
                <a:spcPts val="600"/>
              </a:spcAft>
            </a:pPr>
            <a:r>
              <a:rPr lang="en-US" i="1" kern="0" dirty="0"/>
              <a:t>Heat Illness Prevention (All Summer)                    </a:t>
            </a:r>
            <a:r>
              <a:rPr lang="en-US" sz="1000" i="1" kern="0" dirty="0"/>
              <a:t>(Webinars, Billboards, Special Events Page, Social Media)</a:t>
            </a:r>
          </a:p>
          <a:p>
            <a:pPr lvl="1" eaLnBrk="1" hangingPunct="1">
              <a:spcBef>
                <a:spcPts val="600"/>
              </a:spcBef>
              <a:spcAft>
                <a:spcPts val="600"/>
              </a:spcAft>
            </a:pPr>
            <a:r>
              <a:rPr lang="en-US" i="1" kern="0" dirty="0"/>
              <a:t>Trench Safety Stand-Down (June 19 - 23)              </a:t>
            </a:r>
            <a:r>
              <a:rPr lang="en-US" sz="1000" i="1" kern="0" dirty="0"/>
              <a:t>(Webinars, Governor’s Proclamation, Billboards, Special Events Page, Social Media, Trained 37 employees)</a:t>
            </a:r>
          </a:p>
          <a:p>
            <a:pPr lvl="1" eaLnBrk="1" hangingPunct="1">
              <a:spcBef>
                <a:spcPts val="600"/>
              </a:spcBef>
              <a:spcAft>
                <a:spcPts val="600"/>
              </a:spcAft>
            </a:pPr>
            <a:r>
              <a:rPr lang="en-US" i="1" kern="0" dirty="0"/>
              <a:t>Safe + Sound (August 7 - 13)                                 </a:t>
            </a:r>
            <a:r>
              <a:rPr lang="en-US" sz="1000" i="1" kern="0" dirty="0"/>
              <a:t>(Webinars, Governor’s Proclamation, Billboards, Special Events Page, Social Media)</a:t>
            </a:r>
          </a:p>
          <a:p>
            <a:pPr lvl="1" eaLnBrk="1" hangingPunct="1">
              <a:spcBef>
                <a:spcPts val="600"/>
              </a:spcBef>
              <a:spcAft>
                <a:spcPts val="600"/>
              </a:spcAft>
            </a:pPr>
            <a:r>
              <a:rPr lang="en-US" i="1" kern="0" dirty="0"/>
              <a:t>Construction Forum (September 7)</a:t>
            </a:r>
            <a:r>
              <a:rPr lang="en-US" sz="2400" i="1" kern="0" dirty="0"/>
              <a:t>                        </a:t>
            </a:r>
            <a:r>
              <a:rPr lang="en-US" sz="1000" i="1" kern="0" dirty="0"/>
              <a:t>(Billboard, Special Events Page, Social Media and Labor One Events)</a:t>
            </a:r>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CE7A3524-C911-21E0-7760-A9299B6B0BE3}"/>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graphicFrame>
        <p:nvGraphicFramePr>
          <p:cNvPr id="2" name="Object 1">
            <a:extLst>
              <a:ext uri="{FF2B5EF4-FFF2-40B4-BE49-F238E27FC236}">
                <a16:creationId xmlns:a16="http://schemas.microsoft.com/office/drawing/2014/main" id="{FE3A91AC-AA4D-7124-5EDE-8E96EF3C497F}"/>
              </a:ext>
            </a:extLst>
          </p:cNvPr>
          <p:cNvGraphicFramePr>
            <a:graphicFrameLocks noChangeAspect="1"/>
          </p:cNvGraphicFramePr>
          <p:nvPr>
            <p:extLst>
              <p:ext uri="{D42A27DB-BD31-4B8C-83A1-F6EECF244321}">
                <p14:modId xmlns:p14="http://schemas.microsoft.com/office/powerpoint/2010/main" val="909297810"/>
              </p:ext>
            </p:extLst>
          </p:nvPr>
        </p:nvGraphicFramePr>
        <p:xfrm>
          <a:off x="6835562" y="3733800"/>
          <a:ext cx="1568876" cy="2110991"/>
        </p:xfrm>
        <a:graphic>
          <a:graphicData uri="http://schemas.openxmlformats.org/presentationml/2006/ole">
            <mc:AlternateContent xmlns:mc="http://schemas.openxmlformats.org/markup-compatibility/2006">
              <mc:Choice xmlns:v="urn:schemas-microsoft-com:vml" Requires="v">
                <p:oleObj name="Acrobat Document" r:id="rId3" imgW="5762383" imgH="9524792" progId="AcroExch.Document.DC">
                  <p:embed/>
                </p:oleObj>
              </mc:Choice>
              <mc:Fallback>
                <p:oleObj name="Acrobat Document" r:id="rId3" imgW="5762383" imgH="9524792" progId="AcroExch.Document.DC">
                  <p:embed/>
                  <p:pic>
                    <p:nvPicPr>
                      <p:cNvPr id="2" name="Object 1">
                        <a:extLst>
                          <a:ext uri="{FF2B5EF4-FFF2-40B4-BE49-F238E27FC236}">
                            <a16:creationId xmlns:a16="http://schemas.microsoft.com/office/drawing/2014/main" id="{FE3A91AC-AA4D-7124-5EDE-8E96EF3C497F}"/>
                          </a:ext>
                        </a:extLst>
                      </p:cNvPr>
                      <p:cNvPicPr/>
                      <p:nvPr/>
                    </p:nvPicPr>
                    <p:blipFill>
                      <a:blip r:embed="rId4"/>
                      <a:stretch>
                        <a:fillRect/>
                      </a:stretch>
                    </p:blipFill>
                    <p:spPr>
                      <a:xfrm>
                        <a:off x="6835562" y="3733800"/>
                        <a:ext cx="1568876" cy="2110991"/>
                      </a:xfrm>
                      <a:prstGeom prst="rect">
                        <a:avLst/>
                      </a:prstGeom>
                      <a:ln>
                        <a:solidFill>
                          <a:schemeClr val="bg1">
                            <a:lumMod val="75000"/>
                          </a:schemeClr>
                        </a:solidFill>
                      </a:ln>
                    </p:spPr>
                  </p:pic>
                </p:oleObj>
              </mc:Fallback>
            </mc:AlternateContent>
          </a:graphicData>
        </a:graphic>
      </p:graphicFrame>
    </p:spTree>
    <p:extLst>
      <p:ext uri="{BB962C8B-B14F-4D97-AF65-F5344CB8AC3E}">
        <p14:creationId xmlns:p14="http://schemas.microsoft.com/office/powerpoint/2010/main" val="2293141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51227" y="3442575"/>
            <a:ext cx="939973" cy="671173"/>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0"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1" cstate="print"/>
          <a:srcRect/>
          <a:stretch>
            <a:fillRect/>
          </a:stretch>
        </p:blipFill>
        <p:spPr bwMode="auto">
          <a:xfrm>
            <a:off x="7487170" y="3429000"/>
            <a:ext cx="1047230" cy="655709"/>
          </a:xfrm>
          <a:prstGeom prst="rect">
            <a:avLst/>
          </a:prstGeom>
          <a:noFill/>
          <a:ln w="9525">
            <a:noFill/>
            <a:miter lim="800000"/>
            <a:headEnd/>
            <a:tailEnd/>
          </a:ln>
        </p:spPr>
      </p:pic>
      <p:pic>
        <p:nvPicPr>
          <p:cNvPr id="2" name="Picture 1" descr="A picture containing person, people, group, line&#10;&#10;Description automatically generated">
            <a:extLst>
              <a:ext uri="{FF2B5EF4-FFF2-40B4-BE49-F238E27FC236}">
                <a16:creationId xmlns:a16="http://schemas.microsoft.com/office/drawing/2014/main" id="{7620D174-5F00-F435-0044-DE7A98E5246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793" t="14654" r="56600" b="47603"/>
          <a:stretch/>
        </p:blipFill>
        <p:spPr>
          <a:xfrm>
            <a:off x="618759" y="3425086"/>
            <a:ext cx="842361" cy="692616"/>
          </a:xfrm>
          <a:prstGeom prst="rect">
            <a:avLst/>
          </a:prstGeom>
        </p:spPr>
      </p:pic>
      <p:graphicFrame>
        <p:nvGraphicFramePr>
          <p:cNvPr id="5" name="Table 4">
            <a:extLst>
              <a:ext uri="{FF2B5EF4-FFF2-40B4-BE49-F238E27FC236}">
                <a16:creationId xmlns:a16="http://schemas.microsoft.com/office/drawing/2014/main" id="{6A994D22-FF5A-D633-D592-18A4E9B9D684}"/>
              </a:ext>
            </a:extLst>
          </p:cNvPr>
          <p:cNvGraphicFramePr>
            <a:graphicFrameLocks noGrp="1"/>
          </p:cNvGraphicFramePr>
          <p:nvPr>
            <p:extLst>
              <p:ext uri="{D42A27DB-BD31-4B8C-83A1-F6EECF244321}">
                <p14:modId xmlns:p14="http://schemas.microsoft.com/office/powerpoint/2010/main" val="3221685647"/>
              </p:ext>
            </p:extLst>
          </p:nvPr>
        </p:nvGraphicFramePr>
        <p:xfrm>
          <a:off x="609599" y="1130183"/>
          <a:ext cx="7924797" cy="2298817"/>
        </p:xfrm>
        <a:graphic>
          <a:graphicData uri="http://schemas.openxmlformats.org/drawingml/2006/table">
            <a:tbl>
              <a:tblPr firstRow="1" bandRow="1">
                <a:tableStyleId>{00A15C55-8517-42AA-B614-E9B94910E393}</a:tableStyleId>
              </a:tblPr>
              <a:tblGrid>
                <a:gridCol w="2290548">
                  <a:extLst>
                    <a:ext uri="{9D8B030D-6E8A-4147-A177-3AD203B41FA5}">
                      <a16:colId xmlns:a16="http://schemas.microsoft.com/office/drawing/2014/main" val="20000"/>
                    </a:ext>
                  </a:extLst>
                </a:gridCol>
                <a:gridCol w="833653">
                  <a:extLst>
                    <a:ext uri="{9D8B030D-6E8A-4147-A177-3AD203B41FA5}">
                      <a16:colId xmlns:a16="http://schemas.microsoft.com/office/drawing/2014/main" val="20001"/>
                    </a:ext>
                  </a:extLst>
                </a:gridCol>
                <a:gridCol w="838200">
                  <a:extLst>
                    <a:ext uri="{9D8B030D-6E8A-4147-A177-3AD203B41FA5}">
                      <a16:colId xmlns:a16="http://schemas.microsoft.com/office/drawing/2014/main" val="1886092749"/>
                    </a:ext>
                  </a:extLst>
                </a:gridCol>
                <a:gridCol w="762000">
                  <a:extLst>
                    <a:ext uri="{9D8B030D-6E8A-4147-A177-3AD203B41FA5}">
                      <a16:colId xmlns:a16="http://schemas.microsoft.com/office/drawing/2014/main" val="210739734"/>
                    </a:ext>
                  </a:extLst>
                </a:gridCol>
                <a:gridCol w="609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3996">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ct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1" i="1" dirty="0"/>
                        <a:t>17</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100</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0" i="0" dirty="0"/>
                        <a:t>3</a:t>
                      </a:r>
                    </a:p>
                  </a:txBody>
                  <a:tcPr>
                    <a:solidFill>
                      <a:schemeClr val="bg1">
                        <a:lumMod val="95000"/>
                      </a:schemeClr>
                    </a:solidFill>
                  </a:tcPr>
                </a:tc>
                <a:tc>
                  <a:txBody>
                    <a:bodyPr/>
                    <a:lstStyle/>
                    <a:p>
                      <a:pPr algn="ctr"/>
                      <a:r>
                        <a:rPr lang="en-US" sz="1400" b="1" i="1" dirty="0"/>
                        <a:t>5</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18</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b="1" i="1" dirty="0"/>
                        <a:t>15</a:t>
                      </a:r>
                    </a:p>
                  </a:txBody>
                  <a:tcPr anchor="ctr">
                    <a:solidFill>
                      <a:schemeClr val="bg1">
                        <a:lumMod val="85000"/>
                      </a:schemeClr>
                    </a:solidFill>
                  </a:tcPr>
                </a:tc>
                <a:tc>
                  <a:txBody>
                    <a:bodyPr/>
                    <a:lstStyle/>
                    <a:p>
                      <a:pPr algn="ctr"/>
                      <a:r>
                        <a:rPr lang="en-US" sz="1400" b="1" i="1" dirty="0"/>
                        <a:t>23</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146</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8263A422-6C49-0166-6CB4-36BD2BFCA0C8}"/>
              </a:ext>
            </a:extLst>
          </p:cNvPr>
          <p:cNvGraphicFramePr>
            <a:graphicFrameLocks noGrp="1"/>
          </p:cNvGraphicFramePr>
          <p:nvPr>
            <p:extLst>
              <p:ext uri="{D42A27DB-BD31-4B8C-83A1-F6EECF244321}">
                <p14:modId xmlns:p14="http://schemas.microsoft.com/office/powerpoint/2010/main" val="2092843491"/>
              </p:ext>
            </p:extLst>
          </p:nvPr>
        </p:nvGraphicFramePr>
        <p:xfrm>
          <a:off x="609598" y="4102626"/>
          <a:ext cx="7914176" cy="1840974"/>
        </p:xfrm>
        <a:graphic>
          <a:graphicData uri="http://schemas.openxmlformats.org/drawingml/2006/table">
            <a:tbl>
              <a:tblPr firstRow="1" bandRow="1">
                <a:tableStyleId>{00A15C55-8517-42AA-B614-E9B94910E393}</a:tableStyleId>
              </a:tblPr>
              <a:tblGrid>
                <a:gridCol w="3652698">
                  <a:extLst>
                    <a:ext uri="{9D8B030D-6E8A-4147-A177-3AD203B41FA5}">
                      <a16:colId xmlns:a16="http://schemas.microsoft.com/office/drawing/2014/main" val="20000"/>
                    </a:ext>
                  </a:extLst>
                </a:gridCol>
                <a:gridCol w="791417">
                  <a:extLst>
                    <a:ext uri="{9D8B030D-6E8A-4147-A177-3AD203B41FA5}">
                      <a16:colId xmlns:a16="http://schemas.microsoft.com/office/drawing/2014/main" val="20001"/>
                    </a:ext>
                  </a:extLst>
                </a:gridCol>
                <a:gridCol w="791417">
                  <a:extLst>
                    <a:ext uri="{9D8B030D-6E8A-4147-A177-3AD203B41FA5}">
                      <a16:colId xmlns:a16="http://schemas.microsoft.com/office/drawing/2014/main" val="3187414291"/>
                    </a:ext>
                  </a:extLst>
                </a:gridCol>
                <a:gridCol w="791417">
                  <a:extLst>
                    <a:ext uri="{9D8B030D-6E8A-4147-A177-3AD203B41FA5}">
                      <a16:colId xmlns:a16="http://schemas.microsoft.com/office/drawing/2014/main" val="3778220257"/>
                    </a:ext>
                  </a:extLst>
                </a:gridCol>
                <a:gridCol w="852296">
                  <a:extLst>
                    <a:ext uri="{9D8B030D-6E8A-4147-A177-3AD203B41FA5}">
                      <a16:colId xmlns:a16="http://schemas.microsoft.com/office/drawing/2014/main" val="20002"/>
                    </a:ext>
                  </a:extLst>
                </a:gridCol>
                <a:gridCol w="1034931">
                  <a:extLst>
                    <a:ext uri="{9D8B030D-6E8A-4147-A177-3AD203B41FA5}">
                      <a16:colId xmlns:a16="http://schemas.microsoft.com/office/drawing/2014/main" val="20003"/>
                    </a:ext>
                  </a:extLst>
                </a:gridCol>
              </a:tblGrid>
              <a:tr h="399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ACTIVITY</a:t>
                      </a: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5</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8</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1" i="1" dirty="0"/>
                        <a:t>16</a:t>
                      </a:r>
                    </a:p>
                  </a:txBody>
                  <a:tcPr anchor="ctr">
                    <a:solidFill>
                      <a:schemeClr val="bg1">
                        <a:lumMod val="85000"/>
                      </a:schemeClr>
                    </a:solidFill>
                  </a:tcPr>
                </a:tc>
                <a:tc>
                  <a:txBody>
                    <a:bodyPr/>
                    <a:lstStyle/>
                    <a:p>
                      <a:pPr algn="ctr"/>
                      <a:r>
                        <a:rPr lang="en-US" sz="1400" b="0" i="0"/>
                        <a:t>10</a:t>
                      </a:r>
                      <a:endParaRPr lang="en-US" sz="1400" b="0" i="0" dirty="0"/>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0" i="0" dirty="0"/>
                        <a:t>29</a:t>
                      </a:r>
                    </a:p>
                  </a:txBody>
                  <a:tcPr anchor="ctr">
                    <a:solidFill>
                      <a:schemeClr val="bg1">
                        <a:lumMod val="95000"/>
                      </a:schemeClr>
                    </a:solidFill>
                  </a:tcPr>
                </a:tc>
                <a:tc>
                  <a:txBody>
                    <a:bodyPr/>
                    <a:lstStyle/>
                    <a:p>
                      <a:pPr algn="ctr"/>
                      <a:r>
                        <a:rPr lang="en-US" sz="1400" b="0" i="0" dirty="0"/>
                        <a:t>49</a:t>
                      </a:r>
                    </a:p>
                  </a:txBody>
                  <a:tcPr anchor="ctr">
                    <a:solidFill>
                      <a:schemeClr val="bg1">
                        <a:lumMod val="95000"/>
                      </a:schemeClr>
                    </a:solidFill>
                  </a:tcPr>
                </a:tc>
                <a:tc>
                  <a:txBody>
                    <a:bodyPr/>
                    <a:lstStyle/>
                    <a:p>
                      <a:pPr algn="ctr"/>
                      <a:r>
                        <a:rPr lang="en-US" sz="1400" b="0" i="0" dirty="0"/>
                        <a:t>41</a:t>
                      </a:r>
                    </a:p>
                  </a:txBody>
                  <a:tcPr anchor="ctr">
                    <a:solidFill>
                      <a:schemeClr val="bg1">
                        <a:lumMod val="95000"/>
                      </a:schemeClr>
                    </a:solidFill>
                  </a:tcPr>
                </a:tc>
                <a:tc>
                  <a:txBody>
                    <a:bodyPr/>
                    <a:lstStyle/>
                    <a:p>
                      <a:pPr algn="ctr"/>
                      <a:r>
                        <a:rPr lang="en-US" sz="1400" b="1" i="1" dirty="0"/>
                        <a:t>119</a:t>
                      </a:r>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7FB95868-5836-D973-2F33-E950B22073CD}"/>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71797329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print"/>
          <a:srcRect l="18429" t="24573" r="35898" b="22008"/>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2780077542"/>
              </p:ext>
            </p:extLst>
          </p:nvPr>
        </p:nvGraphicFramePr>
        <p:xfrm>
          <a:off x="609603" y="5181600"/>
          <a:ext cx="7924795" cy="609600"/>
        </p:xfrm>
        <a:graphic>
          <a:graphicData uri="http://schemas.openxmlformats.org/drawingml/2006/table">
            <a:tbl>
              <a:tblPr firstRow="1" bandRow="1">
                <a:tableStyleId>{00A15C55-8517-42AA-B614-E9B94910E393}</a:tableStyleId>
              </a:tblPr>
              <a:tblGrid>
                <a:gridCol w="1505998">
                  <a:extLst>
                    <a:ext uri="{9D8B030D-6E8A-4147-A177-3AD203B41FA5}">
                      <a16:colId xmlns:a16="http://schemas.microsoft.com/office/drawing/2014/main" val="20000"/>
                    </a:ext>
                  </a:extLst>
                </a:gridCol>
                <a:gridCol w="627634">
                  <a:extLst>
                    <a:ext uri="{9D8B030D-6E8A-4147-A177-3AD203B41FA5}">
                      <a16:colId xmlns:a16="http://schemas.microsoft.com/office/drawing/2014/main" val="20001"/>
                    </a:ext>
                  </a:extLst>
                </a:gridCol>
                <a:gridCol w="2754660">
                  <a:extLst>
                    <a:ext uri="{9D8B030D-6E8A-4147-A177-3AD203B41FA5}">
                      <a16:colId xmlns:a16="http://schemas.microsoft.com/office/drawing/2014/main" val="20002"/>
                    </a:ext>
                  </a:extLst>
                </a:gridCol>
                <a:gridCol w="758528">
                  <a:extLst>
                    <a:ext uri="{9D8B030D-6E8A-4147-A177-3AD203B41FA5}">
                      <a16:colId xmlns:a16="http://schemas.microsoft.com/office/drawing/2014/main" val="20003"/>
                    </a:ext>
                  </a:extLst>
                </a:gridCol>
                <a:gridCol w="758528">
                  <a:extLst>
                    <a:ext uri="{9D8B030D-6E8A-4147-A177-3AD203B41FA5}">
                      <a16:colId xmlns:a16="http://schemas.microsoft.com/office/drawing/2014/main" val="1132420984"/>
                    </a:ext>
                  </a:extLst>
                </a:gridCol>
                <a:gridCol w="758528">
                  <a:extLst>
                    <a:ext uri="{9D8B030D-6E8A-4147-A177-3AD203B41FA5}">
                      <a16:colId xmlns:a16="http://schemas.microsoft.com/office/drawing/2014/main" val="3365769427"/>
                    </a:ext>
                  </a:extLst>
                </a:gridCol>
                <a:gridCol w="760919">
                  <a:extLst>
                    <a:ext uri="{9D8B030D-6E8A-4147-A177-3AD203B41FA5}">
                      <a16:colId xmlns:a16="http://schemas.microsoft.com/office/drawing/2014/main" val="20004"/>
                    </a:ext>
                  </a:extLst>
                </a:gridCol>
              </a:tblGrid>
              <a:tr h="335280">
                <a:tc gridSpan="2">
                  <a:txBody>
                    <a:bodyPr/>
                    <a:lstStyle/>
                    <a:p>
                      <a:pPr algn="ctr"/>
                      <a:r>
                        <a:rPr lang="en-US" sz="1200" b="1" i="0" dirty="0">
                          <a:solidFill>
                            <a:schemeClr val="tx1"/>
                          </a:solidFill>
                        </a:rPr>
                        <a:t>                       FFY 2022</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2023</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3</a:t>
                      </a:r>
                      <a:r>
                        <a:rPr lang="en-US" sz="1200" b="1" i="0" u="none" baseline="30000" dirty="0">
                          <a:solidFill>
                            <a:schemeClr val="tx1"/>
                          </a:solidFill>
                        </a:rPr>
                        <a:t>rd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0" i="1" dirty="0">
                          <a:solidFill>
                            <a:schemeClr val="tx1"/>
                          </a:solidFill>
                        </a:rPr>
                        <a:t>68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16</a:t>
                      </a:r>
                    </a:p>
                  </a:txBody>
                  <a:tcPr>
                    <a:solidFill>
                      <a:schemeClr val="bg1">
                        <a:lumMod val="95000"/>
                      </a:schemeClr>
                    </a:solidFill>
                  </a:tcPr>
                </a:tc>
                <a:tc>
                  <a:txBody>
                    <a:bodyPr/>
                    <a:lstStyle/>
                    <a:p>
                      <a:pPr algn="ctr"/>
                      <a:r>
                        <a:rPr lang="en-US" sz="1200" b="0" i="0" u="none" dirty="0">
                          <a:solidFill>
                            <a:schemeClr val="tx1"/>
                          </a:solidFill>
                        </a:rPr>
                        <a:t>17</a:t>
                      </a:r>
                    </a:p>
                  </a:txBody>
                  <a:tcPr>
                    <a:solidFill>
                      <a:schemeClr val="bg1">
                        <a:lumMod val="95000"/>
                      </a:schemeClr>
                    </a:solidFill>
                  </a:tcPr>
                </a:tc>
                <a:tc>
                  <a:txBody>
                    <a:bodyPr/>
                    <a:lstStyle/>
                    <a:p>
                      <a:pPr algn="ctr"/>
                      <a:r>
                        <a:rPr lang="en-US" sz="1200" b="0" i="0" u="none" dirty="0">
                          <a:solidFill>
                            <a:schemeClr val="tx1"/>
                          </a:solidFill>
                        </a:rPr>
                        <a:t>18</a:t>
                      </a:r>
                    </a:p>
                  </a:txBody>
                  <a:tcPr>
                    <a:solidFill>
                      <a:schemeClr val="bg1">
                        <a:lumMod val="95000"/>
                      </a:schemeClr>
                    </a:solidFill>
                  </a:tcPr>
                </a:tc>
                <a:tc>
                  <a:txBody>
                    <a:bodyPr/>
                    <a:lstStyle/>
                    <a:p>
                      <a:pPr algn="ctr"/>
                      <a:r>
                        <a:rPr lang="en-US" sz="1200" b="1" i="1" u="none" dirty="0">
                          <a:solidFill>
                            <a:schemeClr val="tx1"/>
                          </a:solidFill>
                        </a:rPr>
                        <a:t>51</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1582697912"/>
              </p:ext>
            </p:extLst>
          </p:nvPr>
        </p:nvGraphicFramePr>
        <p:xfrm>
          <a:off x="609600" y="1143000"/>
          <a:ext cx="7924796" cy="3363166"/>
        </p:xfrm>
        <a:graphic>
          <a:graphicData uri="http://schemas.openxmlformats.org/drawingml/2006/table">
            <a:tbl>
              <a:tblPr firstRow="1" bandRow="1">
                <a:tableStyleId>{00A15C55-8517-42AA-B614-E9B94910E393}</a:tableStyleId>
              </a:tblPr>
              <a:tblGrid>
                <a:gridCol w="1661651">
                  <a:extLst>
                    <a:ext uri="{9D8B030D-6E8A-4147-A177-3AD203B41FA5}">
                      <a16:colId xmlns:a16="http://schemas.microsoft.com/office/drawing/2014/main" val="20000"/>
                    </a:ext>
                  </a:extLst>
                </a:gridCol>
                <a:gridCol w="639097">
                  <a:extLst>
                    <a:ext uri="{9D8B030D-6E8A-4147-A177-3AD203B41FA5}">
                      <a16:colId xmlns:a16="http://schemas.microsoft.com/office/drawing/2014/main" val="20001"/>
                    </a:ext>
                  </a:extLst>
                </a:gridCol>
                <a:gridCol w="639097">
                  <a:extLst>
                    <a:ext uri="{9D8B030D-6E8A-4147-A177-3AD203B41FA5}">
                      <a16:colId xmlns:a16="http://schemas.microsoft.com/office/drawing/2014/main" val="585812768"/>
                    </a:ext>
                  </a:extLst>
                </a:gridCol>
                <a:gridCol w="565355">
                  <a:extLst>
                    <a:ext uri="{9D8B030D-6E8A-4147-A177-3AD203B41FA5}">
                      <a16:colId xmlns:a16="http://schemas.microsoft.com/office/drawing/2014/main" val="651331417"/>
                    </a:ext>
                  </a:extLst>
                </a:gridCol>
                <a:gridCol w="585019">
                  <a:extLst>
                    <a:ext uri="{9D8B030D-6E8A-4147-A177-3AD203B41FA5}">
                      <a16:colId xmlns:a16="http://schemas.microsoft.com/office/drawing/2014/main" val="20002"/>
                    </a:ext>
                  </a:extLst>
                </a:gridCol>
                <a:gridCol w="1406012">
                  <a:extLst>
                    <a:ext uri="{9D8B030D-6E8A-4147-A177-3AD203B41FA5}">
                      <a16:colId xmlns:a16="http://schemas.microsoft.com/office/drawing/2014/main" val="20003"/>
                    </a:ext>
                  </a:extLst>
                </a:gridCol>
                <a:gridCol w="639097">
                  <a:extLst>
                    <a:ext uri="{9D8B030D-6E8A-4147-A177-3AD203B41FA5}">
                      <a16:colId xmlns:a16="http://schemas.microsoft.com/office/drawing/2014/main" val="20004"/>
                    </a:ext>
                  </a:extLst>
                </a:gridCol>
                <a:gridCol w="639097">
                  <a:extLst>
                    <a:ext uri="{9D8B030D-6E8A-4147-A177-3AD203B41FA5}">
                      <a16:colId xmlns:a16="http://schemas.microsoft.com/office/drawing/2014/main" val="1530408469"/>
                    </a:ext>
                  </a:extLst>
                </a:gridCol>
                <a:gridCol w="540775">
                  <a:extLst>
                    <a:ext uri="{9D8B030D-6E8A-4147-A177-3AD203B41FA5}">
                      <a16:colId xmlns:a16="http://schemas.microsoft.com/office/drawing/2014/main" val="3245480647"/>
                    </a:ext>
                  </a:extLst>
                </a:gridCol>
                <a:gridCol w="609596">
                  <a:extLst>
                    <a:ext uri="{9D8B030D-6E8A-4147-A177-3AD203B41FA5}">
                      <a16:colId xmlns:a16="http://schemas.microsoft.com/office/drawing/2014/main" val="20005"/>
                    </a:ext>
                  </a:extLst>
                </a:gridCol>
              </a:tblGrid>
              <a:tr h="416351">
                <a:tc>
                  <a:txBody>
                    <a:bodyPr/>
                    <a:lstStyle/>
                    <a:p>
                      <a:pPr algn="ctr"/>
                      <a:r>
                        <a:rPr lang="en-US" sz="1200" b="1" baseline="0" dirty="0">
                          <a:solidFill>
                            <a:schemeClr val="tx1"/>
                          </a:solidFill>
                        </a:rPr>
                        <a:t>FATALITY TYPE</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 </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200" b="1" baseline="0" dirty="0">
                          <a:solidFill>
                            <a:schemeClr val="tx1"/>
                          </a:solidFill>
                        </a:rPr>
                        <a:t>FATALITY TYPE</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100" b="0" i="1" dirty="0"/>
                        <a:t>Struck By</a:t>
                      </a:r>
                    </a:p>
                  </a:txBody>
                  <a:tcPr anchor="ctr">
                    <a:solidFill>
                      <a:schemeClr val="bg1">
                        <a:lumMod val="95000"/>
                      </a:schemeClr>
                    </a:solidFill>
                  </a:tcPr>
                </a:tc>
                <a:tc>
                  <a:txBody>
                    <a:bodyPr/>
                    <a:lstStyle/>
                    <a:p>
                      <a:pPr algn="ctr"/>
                      <a:r>
                        <a:rPr lang="en-US" sz="1100" i="0" dirty="0"/>
                        <a:t>3</a:t>
                      </a:r>
                    </a:p>
                  </a:txBody>
                  <a:tcPr anchor="ctr">
                    <a:solidFill>
                      <a:schemeClr val="bg1">
                        <a:lumMod val="95000"/>
                      </a:schemeClr>
                    </a:solidFill>
                  </a:tcPr>
                </a:tc>
                <a:tc>
                  <a:txBody>
                    <a:bodyPr/>
                    <a:lstStyle/>
                    <a:p>
                      <a:pPr algn="ctr"/>
                      <a:r>
                        <a:rPr lang="en-US" sz="1100" i="0" dirty="0"/>
                        <a:t>4</a:t>
                      </a:r>
                    </a:p>
                  </a:txBody>
                  <a:tcPr anchor="ctr">
                    <a:solidFill>
                      <a:schemeClr val="bg1">
                        <a:lumMod val="95000"/>
                      </a:schemeClr>
                    </a:solidFill>
                  </a:tcPr>
                </a:tc>
                <a:tc>
                  <a:txBody>
                    <a:bodyPr/>
                    <a:lstStyle/>
                    <a:p>
                      <a:pPr algn="ctr"/>
                      <a:r>
                        <a:rPr lang="en-US" sz="1100" i="0" dirty="0"/>
                        <a:t>6</a:t>
                      </a:r>
                    </a:p>
                  </a:txBody>
                  <a:tcPr anchor="ctr">
                    <a:solidFill>
                      <a:schemeClr val="bg1">
                        <a:lumMod val="95000"/>
                      </a:schemeClr>
                    </a:solidFill>
                  </a:tcPr>
                </a:tc>
                <a:tc>
                  <a:txBody>
                    <a:bodyPr/>
                    <a:lstStyle/>
                    <a:p>
                      <a:pPr algn="ctr"/>
                      <a:r>
                        <a:rPr lang="en-US" sz="1100" b="1" i="1" u="none" dirty="0"/>
                        <a:t>13</a:t>
                      </a:r>
                    </a:p>
                  </a:txBody>
                  <a:tcPr anchor="ctr">
                    <a:solidFill>
                      <a:schemeClr val="bg1">
                        <a:lumMod val="95000"/>
                      </a:schemeClr>
                    </a:solidFill>
                  </a:tcPr>
                </a:tc>
                <a:tc>
                  <a:txBody>
                    <a:bodyPr/>
                    <a:lstStyle/>
                    <a:p>
                      <a:pPr algn="r"/>
                      <a:r>
                        <a:rPr lang="en-US" sz="11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100" b="0" i="1" dirty="0"/>
                        <a:t>Caught In/Between</a:t>
                      </a:r>
                    </a:p>
                  </a:txBody>
                  <a:tcPr anchor="ctr">
                    <a:solidFill>
                      <a:schemeClr val="bg1">
                        <a:lumMod val="85000"/>
                      </a:schemeClr>
                    </a:solidFill>
                  </a:tcPr>
                </a:tc>
                <a:tc>
                  <a:txBody>
                    <a:bodyPr/>
                    <a:lstStyle/>
                    <a:p>
                      <a:pPr algn="ctr"/>
                      <a:r>
                        <a:rPr lang="en-US" sz="1100" i="0" dirty="0"/>
                        <a:t>1</a:t>
                      </a:r>
                    </a:p>
                  </a:txBody>
                  <a:tcPr anchor="ctr">
                    <a:solidFill>
                      <a:schemeClr val="bg1">
                        <a:lumMod val="85000"/>
                      </a:schemeClr>
                    </a:solidFill>
                  </a:tcPr>
                </a:tc>
                <a:tc>
                  <a:txBody>
                    <a:bodyPr/>
                    <a:lstStyle/>
                    <a:p>
                      <a:pPr algn="ctr"/>
                      <a:r>
                        <a:rPr lang="en-US" sz="1100" i="0" dirty="0"/>
                        <a:t>2</a:t>
                      </a:r>
                    </a:p>
                  </a:txBody>
                  <a:tcPr anchor="ctr">
                    <a:solidFill>
                      <a:schemeClr val="bg1">
                        <a:lumMod val="85000"/>
                      </a:schemeClr>
                    </a:solidFill>
                  </a:tcPr>
                </a:tc>
                <a:tc>
                  <a:txBody>
                    <a:bodyPr/>
                    <a:lstStyle/>
                    <a:p>
                      <a:pPr algn="ctr"/>
                      <a:r>
                        <a:rPr lang="en-US" sz="1100" i="0" dirty="0"/>
                        <a:t>2</a:t>
                      </a:r>
                    </a:p>
                  </a:txBody>
                  <a:tcPr anchor="ctr">
                    <a:solidFill>
                      <a:schemeClr val="bg1">
                        <a:lumMod val="85000"/>
                      </a:schemeClr>
                    </a:solidFill>
                  </a:tcPr>
                </a:tc>
                <a:tc>
                  <a:txBody>
                    <a:bodyPr/>
                    <a:lstStyle/>
                    <a:p>
                      <a:pPr algn="ctr"/>
                      <a:r>
                        <a:rPr lang="en-US" sz="1100" b="1" i="1" u="none" dirty="0"/>
                        <a:t>5</a:t>
                      </a:r>
                    </a:p>
                  </a:txBody>
                  <a:tcPr anchor="ctr">
                    <a:solidFill>
                      <a:schemeClr val="bg1">
                        <a:lumMod val="85000"/>
                      </a:schemeClr>
                    </a:solidFill>
                  </a:tcPr>
                </a:tc>
                <a:tc>
                  <a:txBody>
                    <a:bodyPr/>
                    <a:lstStyle/>
                    <a:p>
                      <a:pPr algn="r"/>
                      <a:r>
                        <a:rPr lang="en-US" sz="11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100" b="0" i="1" dirty="0"/>
                        <a:t>Bite/Sting/Scratch</a:t>
                      </a:r>
                    </a:p>
                  </a:txBody>
                  <a:tcPr anchor="ctr">
                    <a:solidFill>
                      <a:schemeClr val="bg1">
                        <a:lumMod val="95000"/>
                      </a:schemeClr>
                    </a:solidFill>
                  </a:tcPr>
                </a:tc>
                <a:tc>
                  <a:txBody>
                    <a:bodyPr/>
                    <a:lstStyle/>
                    <a:p>
                      <a:pPr algn="ctr"/>
                      <a:r>
                        <a:rPr lang="en-US" sz="1100" i="0" dirty="0"/>
                        <a:t>0</a:t>
                      </a:r>
                    </a:p>
                  </a:txBody>
                  <a:tcPr anchor="ctr">
                    <a:solidFill>
                      <a:schemeClr val="bg1">
                        <a:lumMod val="95000"/>
                      </a:schemeClr>
                    </a:solidFill>
                  </a:tcPr>
                </a:tc>
                <a:tc>
                  <a:txBody>
                    <a:bodyPr/>
                    <a:lstStyle/>
                    <a:p>
                      <a:pPr algn="ctr"/>
                      <a:r>
                        <a:rPr lang="en-US" sz="1100" i="0" dirty="0"/>
                        <a:t>0</a:t>
                      </a:r>
                    </a:p>
                  </a:txBody>
                  <a:tcPr anchor="ctr">
                    <a:solidFill>
                      <a:schemeClr val="bg1">
                        <a:lumMod val="95000"/>
                      </a:schemeClr>
                    </a:solidFill>
                  </a:tcPr>
                </a:tc>
                <a:tc>
                  <a:txBody>
                    <a:bodyPr/>
                    <a:lstStyle/>
                    <a:p>
                      <a:pPr algn="ctr"/>
                      <a:r>
                        <a:rPr lang="en-US" sz="1100" i="0" dirty="0"/>
                        <a:t>0</a:t>
                      </a:r>
                    </a:p>
                  </a:txBody>
                  <a:tcPr anchor="ctr">
                    <a:solidFill>
                      <a:schemeClr val="bg1">
                        <a:lumMod val="95000"/>
                      </a:schemeClr>
                    </a:solidFill>
                  </a:tcPr>
                </a:tc>
                <a:tc>
                  <a:txBody>
                    <a:bodyPr/>
                    <a:lstStyle/>
                    <a:p>
                      <a:pPr algn="ctr"/>
                      <a:r>
                        <a:rPr lang="en-US" sz="1100" b="1" i="1" u="none" dirty="0"/>
                        <a:t>0</a:t>
                      </a:r>
                    </a:p>
                  </a:txBody>
                  <a:tcPr anchor="ctr">
                    <a:solidFill>
                      <a:schemeClr val="bg1">
                        <a:lumMod val="95000"/>
                      </a:schemeClr>
                    </a:solidFill>
                  </a:tcPr>
                </a:tc>
                <a:tc>
                  <a:txBody>
                    <a:bodyPr/>
                    <a:lstStyle/>
                    <a:p>
                      <a:pPr algn="r"/>
                      <a:r>
                        <a:rPr lang="en-US" sz="11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100" b="0" i="1" dirty="0"/>
                        <a:t>Fall (Same</a:t>
                      </a:r>
                      <a:r>
                        <a:rPr lang="en-US" sz="1100" b="0" i="1" baseline="0" dirty="0"/>
                        <a:t> Level)</a:t>
                      </a:r>
                      <a:endParaRPr lang="en-US" sz="1100" b="0" i="1" dirty="0"/>
                    </a:p>
                  </a:txBody>
                  <a:tcPr anchor="ctr">
                    <a:solidFill>
                      <a:schemeClr val="bg1">
                        <a:lumMod val="85000"/>
                      </a:schemeClr>
                    </a:solidFill>
                  </a:tcPr>
                </a:tc>
                <a:tc>
                  <a:txBody>
                    <a:bodyPr/>
                    <a:lstStyle/>
                    <a:p>
                      <a:pPr algn="ctr"/>
                      <a:r>
                        <a:rPr lang="en-US" sz="1100" i="0" dirty="0"/>
                        <a:t>2</a:t>
                      </a:r>
                    </a:p>
                  </a:txBody>
                  <a:tcPr anchor="ctr">
                    <a:solidFill>
                      <a:schemeClr val="bg1">
                        <a:lumMod val="85000"/>
                      </a:schemeClr>
                    </a:solidFill>
                  </a:tcPr>
                </a:tc>
                <a:tc>
                  <a:txBody>
                    <a:bodyPr/>
                    <a:lstStyle/>
                    <a:p>
                      <a:pPr algn="ctr"/>
                      <a:r>
                        <a:rPr lang="en-US" sz="1100" i="0" dirty="0"/>
                        <a:t>0</a:t>
                      </a:r>
                    </a:p>
                  </a:txBody>
                  <a:tcPr anchor="ctr">
                    <a:solidFill>
                      <a:schemeClr val="bg1">
                        <a:lumMod val="85000"/>
                      </a:schemeClr>
                    </a:solidFill>
                  </a:tcPr>
                </a:tc>
                <a:tc>
                  <a:txBody>
                    <a:bodyPr/>
                    <a:lstStyle/>
                    <a:p>
                      <a:pPr algn="ctr"/>
                      <a:r>
                        <a:rPr lang="en-US" sz="1100" i="0" dirty="0"/>
                        <a:t>0</a:t>
                      </a:r>
                    </a:p>
                  </a:txBody>
                  <a:tcPr anchor="ctr">
                    <a:solidFill>
                      <a:schemeClr val="bg1">
                        <a:lumMod val="85000"/>
                      </a:schemeClr>
                    </a:solidFill>
                  </a:tcPr>
                </a:tc>
                <a:tc>
                  <a:txBody>
                    <a:bodyPr/>
                    <a:lstStyle/>
                    <a:p>
                      <a:pPr algn="ctr"/>
                      <a:r>
                        <a:rPr lang="en-US" sz="1100" b="1" i="1" u="none" dirty="0"/>
                        <a:t>2</a:t>
                      </a:r>
                    </a:p>
                  </a:txBody>
                  <a:tcPr anchor="ctr">
                    <a:solidFill>
                      <a:schemeClr val="bg1">
                        <a:lumMod val="85000"/>
                      </a:schemeClr>
                    </a:solidFill>
                  </a:tcPr>
                </a:tc>
                <a:tc>
                  <a:txBody>
                    <a:bodyPr/>
                    <a:lstStyle/>
                    <a:p>
                      <a:pPr algn="r"/>
                      <a:r>
                        <a:rPr lang="en-US" sz="11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100" b="0" i="1" dirty="0"/>
                        <a:t>Fall (From Elevation)</a:t>
                      </a:r>
                    </a:p>
                  </a:txBody>
                  <a:tcPr anchor="ctr">
                    <a:solidFill>
                      <a:schemeClr val="bg1">
                        <a:lumMod val="95000"/>
                      </a:schemeClr>
                    </a:solidFill>
                  </a:tcPr>
                </a:tc>
                <a:tc>
                  <a:txBody>
                    <a:bodyPr/>
                    <a:lstStyle/>
                    <a:p>
                      <a:pPr algn="ctr"/>
                      <a:r>
                        <a:rPr lang="en-US" sz="1100" i="0" dirty="0"/>
                        <a:t>3</a:t>
                      </a:r>
                    </a:p>
                  </a:txBody>
                  <a:tcPr anchor="ctr">
                    <a:solidFill>
                      <a:schemeClr val="bg1">
                        <a:lumMod val="95000"/>
                      </a:schemeClr>
                    </a:solidFill>
                  </a:tcPr>
                </a:tc>
                <a:tc>
                  <a:txBody>
                    <a:bodyPr/>
                    <a:lstStyle/>
                    <a:p>
                      <a:pPr algn="ctr"/>
                      <a:r>
                        <a:rPr lang="en-US" sz="1100" i="0" dirty="0"/>
                        <a:t>7</a:t>
                      </a:r>
                    </a:p>
                  </a:txBody>
                  <a:tcPr anchor="ctr">
                    <a:solidFill>
                      <a:schemeClr val="bg1">
                        <a:lumMod val="95000"/>
                      </a:schemeClr>
                    </a:solidFill>
                  </a:tcPr>
                </a:tc>
                <a:tc>
                  <a:txBody>
                    <a:bodyPr/>
                    <a:lstStyle/>
                    <a:p>
                      <a:pPr algn="ctr"/>
                      <a:r>
                        <a:rPr lang="en-US" sz="1100" i="0" dirty="0"/>
                        <a:t>5</a:t>
                      </a:r>
                    </a:p>
                  </a:txBody>
                  <a:tcPr anchor="ctr">
                    <a:solidFill>
                      <a:schemeClr val="bg1">
                        <a:lumMod val="95000"/>
                      </a:schemeClr>
                    </a:solidFill>
                  </a:tcPr>
                </a:tc>
                <a:tc>
                  <a:txBody>
                    <a:bodyPr/>
                    <a:lstStyle/>
                    <a:p>
                      <a:pPr algn="ctr"/>
                      <a:r>
                        <a:rPr lang="en-US" sz="1100" b="1" i="1" u="none" dirty="0"/>
                        <a:t>15</a:t>
                      </a:r>
                    </a:p>
                  </a:txBody>
                  <a:tcPr anchor="ctr">
                    <a:solidFill>
                      <a:schemeClr val="bg1">
                        <a:lumMod val="95000"/>
                      </a:schemeClr>
                    </a:solidFill>
                  </a:tcPr>
                </a:tc>
                <a:tc>
                  <a:txBody>
                    <a:bodyPr/>
                    <a:lstStyle/>
                    <a:p>
                      <a:pPr algn="r"/>
                      <a:r>
                        <a:rPr lang="en-US" sz="11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100" b="0" i="1" dirty="0"/>
                        <a:t>Struck Against</a:t>
                      </a:r>
                    </a:p>
                  </a:txBody>
                  <a:tcPr anchor="ctr">
                    <a:solidFill>
                      <a:schemeClr val="bg1">
                        <a:lumMod val="85000"/>
                      </a:schemeClr>
                    </a:solidFill>
                  </a:tcPr>
                </a:tc>
                <a:tc>
                  <a:txBody>
                    <a:bodyPr/>
                    <a:lstStyle/>
                    <a:p>
                      <a:pPr algn="ctr"/>
                      <a:r>
                        <a:rPr lang="en-US" sz="1100" i="0" u="none" dirty="0"/>
                        <a:t>0</a:t>
                      </a:r>
                    </a:p>
                  </a:txBody>
                  <a:tcPr anchor="ctr">
                    <a:solidFill>
                      <a:schemeClr val="bg1">
                        <a:lumMod val="85000"/>
                      </a:schemeClr>
                    </a:solidFill>
                  </a:tcPr>
                </a:tc>
                <a:tc>
                  <a:txBody>
                    <a:bodyPr/>
                    <a:lstStyle/>
                    <a:p>
                      <a:pPr algn="ctr"/>
                      <a:r>
                        <a:rPr lang="en-US" sz="1100" i="0" u="none" dirty="0"/>
                        <a:t>0</a:t>
                      </a:r>
                    </a:p>
                  </a:txBody>
                  <a:tcPr anchor="ctr">
                    <a:solidFill>
                      <a:schemeClr val="bg1">
                        <a:lumMod val="85000"/>
                      </a:schemeClr>
                    </a:solidFill>
                  </a:tcPr>
                </a:tc>
                <a:tc>
                  <a:txBody>
                    <a:bodyPr/>
                    <a:lstStyle/>
                    <a:p>
                      <a:pPr algn="ctr"/>
                      <a:r>
                        <a:rPr lang="en-US" sz="1100" i="0" u="none" dirty="0"/>
                        <a:t>0</a:t>
                      </a:r>
                    </a:p>
                  </a:txBody>
                  <a:tcPr anchor="ctr">
                    <a:solidFill>
                      <a:schemeClr val="bg1">
                        <a:lumMod val="85000"/>
                      </a:schemeClr>
                    </a:solidFill>
                  </a:tcPr>
                </a:tc>
                <a:tc>
                  <a:txBody>
                    <a:bodyPr/>
                    <a:lstStyle/>
                    <a:p>
                      <a:pPr algn="ctr"/>
                      <a:r>
                        <a:rPr lang="en-US" sz="1100" b="1" i="1" u="none" dirty="0"/>
                        <a:t>0</a:t>
                      </a:r>
                    </a:p>
                  </a:txBody>
                  <a:tcPr anchor="ctr">
                    <a:solidFill>
                      <a:schemeClr val="bg1">
                        <a:lumMod val="85000"/>
                      </a:schemeClr>
                    </a:solidFill>
                  </a:tcPr>
                </a:tc>
                <a:tc>
                  <a:txBody>
                    <a:bodyPr/>
                    <a:lstStyle/>
                    <a:p>
                      <a:pPr algn="r"/>
                      <a:r>
                        <a:rPr lang="en-US" sz="11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100" b="0" i="1" dirty="0"/>
                        <a:t>Rubbed/Abraded</a:t>
                      </a:r>
                    </a:p>
                  </a:txBody>
                  <a:tcPr anchor="ctr">
                    <a:solidFill>
                      <a:schemeClr val="bg1">
                        <a:lumMod val="95000"/>
                      </a:schemeClr>
                    </a:solidFill>
                  </a:tcPr>
                </a:tc>
                <a:tc>
                  <a:txBody>
                    <a:bodyPr/>
                    <a:lstStyle/>
                    <a:p>
                      <a:pPr algn="ctr"/>
                      <a:r>
                        <a:rPr lang="en-US" sz="1100" b="0" i="0" u="none" dirty="0"/>
                        <a:t>0</a:t>
                      </a:r>
                    </a:p>
                  </a:txBody>
                  <a:tcPr anchor="ctr">
                    <a:solidFill>
                      <a:schemeClr val="bg1">
                        <a:lumMod val="95000"/>
                      </a:schemeClr>
                    </a:solidFill>
                  </a:tcPr>
                </a:tc>
                <a:tc>
                  <a:txBody>
                    <a:bodyPr/>
                    <a:lstStyle/>
                    <a:p>
                      <a:pPr algn="ctr"/>
                      <a:r>
                        <a:rPr lang="en-US" sz="1100" b="0" i="0" u="none" dirty="0"/>
                        <a:t>0</a:t>
                      </a:r>
                    </a:p>
                  </a:txBody>
                  <a:tcPr anchor="ctr">
                    <a:solidFill>
                      <a:schemeClr val="bg1">
                        <a:lumMod val="95000"/>
                      </a:schemeClr>
                    </a:solidFill>
                  </a:tcPr>
                </a:tc>
                <a:tc>
                  <a:txBody>
                    <a:bodyPr/>
                    <a:lstStyle/>
                    <a:p>
                      <a:pPr algn="ctr"/>
                      <a:r>
                        <a:rPr lang="en-US" sz="1100" b="0" i="0" u="none" dirty="0"/>
                        <a:t>0</a:t>
                      </a:r>
                    </a:p>
                  </a:txBody>
                  <a:tcPr anchor="ctr">
                    <a:solidFill>
                      <a:schemeClr val="bg1">
                        <a:lumMod val="95000"/>
                      </a:schemeClr>
                    </a:solidFill>
                  </a:tcPr>
                </a:tc>
                <a:tc>
                  <a:txBody>
                    <a:bodyPr/>
                    <a:lstStyle/>
                    <a:p>
                      <a:pPr algn="ctr"/>
                      <a:r>
                        <a:rPr lang="en-US" sz="1100" b="1" i="1" u="none" dirty="0"/>
                        <a:t>0</a:t>
                      </a:r>
                    </a:p>
                  </a:txBody>
                  <a:tcPr anchor="ctr">
                    <a:solidFill>
                      <a:schemeClr val="bg1">
                        <a:lumMod val="95000"/>
                      </a:schemeClr>
                    </a:solidFill>
                  </a:tcPr>
                </a:tc>
                <a:tc>
                  <a:txBody>
                    <a:bodyPr/>
                    <a:lstStyle/>
                    <a:p>
                      <a:pPr algn="r"/>
                      <a:r>
                        <a:rPr lang="en-US" sz="1100" b="0" i="1" u="none" dirty="0"/>
                        <a:t>Other***</a:t>
                      </a:r>
                    </a:p>
                  </a:txBody>
                  <a:tcPr anchor="ctr">
                    <a:solidFill>
                      <a:schemeClr val="bg1">
                        <a:lumMod val="95000"/>
                      </a:schemeClr>
                    </a:solidFill>
                  </a:tcPr>
                </a:tc>
                <a:tc>
                  <a:txBody>
                    <a:bodyPr/>
                    <a:lstStyle/>
                    <a:p>
                      <a:pPr algn="ctr"/>
                      <a:r>
                        <a:rPr lang="en-US" sz="1100" b="0" i="0" u="none" dirty="0"/>
                        <a:t>5</a:t>
                      </a:r>
                    </a:p>
                  </a:txBody>
                  <a:tcPr anchor="ctr">
                    <a:solidFill>
                      <a:schemeClr val="bg1">
                        <a:lumMod val="95000"/>
                      </a:schemeClr>
                    </a:solidFill>
                  </a:tcPr>
                </a:tc>
                <a:tc>
                  <a:txBody>
                    <a:bodyPr/>
                    <a:lstStyle/>
                    <a:p>
                      <a:pPr algn="ctr"/>
                      <a:r>
                        <a:rPr lang="en-US" sz="1100" b="0" i="0" u="none" dirty="0"/>
                        <a:t>2</a:t>
                      </a:r>
                    </a:p>
                  </a:txBody>
                  <a:tcPr anchor="ctr">
                    <a:solidFill>
                      <a:schemeClr val="bg1">
                        <a:lumMod val="95000"/>
                      </a:schemeClr>
                    </a:solidFill>
                  </a:tcPr>
                </a:tc>
                <a:tc>
                  <a:txBody>
                    <a:bodyPr/>
                    <a:lstStyle/>
                    <a:p>
                      <a:pPr algn="ctr"/>
                      <a:r>
                        <a:rPr lang="en-US" sz="1100" b="0" i="0" u="none" dirty="0"/>
                        <a:t>3</a:t>
                      </a:r>
                    </a:p>
                  </a:txBody>
                  <a:tcPr anchor="ctr">
                    <a:solidFill>
                      <a:schemeClr val="bg1">
                        <a:lumMod val="95000"/>
                      </a:schemeClr>
                    </a:solidFill>
                  </a:tcPr>
                </a:tc>
                <a:tc>
                  <a:txBody>
                    <a:bodyPr/>
                    <a:lstStyle/>
                    <a:p>
                      <a:pPr algn="ctr"/>
                      <a:r>
                        <a:rPr lang="en-US" sz="1100" b="1" i="1" u="none" dirty="0"/>
                        <a:t>10</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100" b="0" i="1" dirty="0"/>
                        <a:t>COVID-19</a:t>
                      </a:r>
                    </a:p>
                  </a:txBody>
                  <a:tcPr anchor="ctr">
                    <a:solidFill>
                      <a:schemeClr val="bg1">
                        <a:lumMod val="85000"/>
                      </a:schemeClr>
                    </a:solidFill>
                  </a:tcPr>
                </a:tc>
                <a:tc>
                  <a:txBody>
                    <a:bodyPr/>
                    <a:lstStyle/>
                    <a:p>
                      <a:pPr algn="ctr"/>
                      <a:r>
                        <a:rPr lang="en-US" sz="1100" b="0" i="0" u="none" dirty="0"/>
                        <a:t>0</a:t>
                      </a:r>
                    </a:p>
                  </a:txBody>
                  <a:tcPr anchor="ctr">
                    <a:solidFill>
                      <a:schemeClr val="bg1">
                        <a:lumMod val="85000"/>
                      </a:schemeClr>
                    </a:solidFill>
                  </a:tcPr>
                </a:tc>
                <a:tc>
                  <a:txBody>
                    <a:bodyPr/>
                    <a:lstStyle/>
                    <a:p>
                      <a:pPr algn="ctr"/>
                      <a:r>
                        <a:rPr lang="en-US" sz="1100" b="0" i="0" u="none" dirty="0"/>
                        <a:t>0</a:t>
                      </a:r>
                    </a:p>
                  </a:txBody>
                  <a:tcPr anchor="ctr">
                    <a:solidFill>
                      <a:schemeClr val="bg1">
                        <a:lumMod val="85000"/>
                      </a:schemeClr>
                    </a:solidFill>
                  </a:tcPr>
                </a:tc>
                <a:tc>
                  <a:txBody>
                    <a:bodyPr/>
                    <a:lstStyle/>
                    <a:p>
                      <a:pPr algn="ctr"/>
                      <a:r>
                        <a:rPr lang="en-US" sz="1100" b="0" i="0" u="none" dirty="0"/>
                        <a:t>0</a:t>
                      </a:r>
                    </a:p>
                  </a:txBody>
                  <a:tcPr anchor="ctr">
                    <a:solidFill>
                      <a:schemeClr val="bg1">
                        <a:lumMod val="85000"/>
                      </a:schemeClr>
                    </a:solidFill>
                  </a:tcPr>
                </a:tc>
                <a:tc>
                  <a:txBody>
                    <a:bodyPr/>
                    <a:lstStyle/>
                    <a:p>
                      <a:pPr algn="ctr"/>
                      <a:r>
                        <a:rPr lang="en-US" sz="1100" b="1" i="1" u="none" dirty="0"/>
                        <a:t>0</a:t>
                      </a:r>
                    </a:p>
                  </a:txBody>
                  <a:tcPr anchor="ctr">
                    <a:solidFill>
                      <a:schemeClr val="bg1">
                        <a:lumMod val="85000"/>
                      </a:schemeClr>
                    </a:solidFill>
                  </a:tcPr>
                </a:tc>
                <a:tc>
                  <a:txBody>
                    <a:bodyPr/>
                    <a:lstStyle/>
                    <a:p>
                      <a:pPr algn="r"/>
                      <a:r>
                        <a:rPr lang="en-US" sz="1100" b="0" i="1" u="none" dirty="0"/>
                        <a:t>Criminal Activity</a:t>
                      </a:r>
                    </a:p>
                  </a:txBody>
                  <a:tcPr anchor="ctr">
                    <a:solidFill>
                      <a:schemeClr val="bg1">
                        <a:lumMod val="85000"/>
                      </a:schemeClr>
                    </a:solidFill>
                  </a:tcPr>
                </a:tc>
                <a:tc>
                  <a:txBody>
                    <a:bodyPr/>
                    <a:lstStyle/>
                    <a:p>
                      <a:pPr algn="ctr"/>
                      <a:r>
                        <a:rPr lang="en-US" sz="1100" b="0" i="0" u="none" dirty="0"/>
                        <a:t>3</a:t>
                      </a:r>
                    </a:p>
                  </a:txBody>
                  <a:tcPr anchor="ctr">
                    <a:solidFill>
                      <a:schemeClr val="bg1">
                        <a:lumMod val="85000"/>
                      </a:schemeClr>
                    </a:solidFill>
                  </a:tcPr>
                </a:tc>
                <a:tc>
                  <a:txBody>
                    <a:bodyPr/>
                    <a:lstStyle/>
                    <a:p>
                      <a:pPr algn="ctr"/>
                      <a:r>
                        <a:rPr lang="en-US" sz="1100" b="0" i="0" u="none" dirty="0"/>
                        <a:t>1</a:t>
                      </a:r>
                    </a:p>
                  </a:txBody>
                  <a:tcPr anchor="ctr">
                    <a:solidFill>
                      <a:schemeClr val="bg1">
                        <a:lumMod val="85000"/>
                      </a:schemeClr>
                    </a:solidFill>
                  </a:tcPr>
                </a:tc>
                <a:tc>
                  <a:txBody>
                    <a:bodyPr/>
                    <a:lstStyle/>
                    <a:p>
                      <a:pPr algn="ctr"/>
                      <a:r>
                        <a:rPr lang="en-US" sz="1100" b="0" i="0" u="none" dirty="0"/>
                        <a:t>0</a:t>
                      </a:r>
                    </a:p>
                  </a:txBody>
                  <a:tcPr anchor="ctr">
                    <a:solidFill>
                      <a:schemeClr val="bg1">
                        <a:lumMod val="85000"/>
                      </a:schemeClr>
                    </a:solidFill>
                  </a:tcPr>
                </a:tc>
                <a:tc>
                  <a:txBody>
                    <a:bodyPr/>
                    <a:lstStyle/>
                    <a:p>
                      <a:pPr algn="ctr"/>
                      <a:r>
                        <a:rPr lang="en-US" sz="1100" b="1" i="1" u="none" dirty="0"/>
                        <a:t>4</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3" name="TextBox 2">
            <a:extLst>
              <a:ext uri="{FF2B5EF4-FFF2-40B4-BE49-F238E27FC236}">
                <a16:creationId xmlns:a16="http://schemas.microsoft.com/office/drawing/2014/main" id="{1E6EED2E-F919-35B0-34E6-00CCAD6BD64D}"/>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
        <p:nvSpPr>
          <p:cNvPr id="6" name="TextBox 5">
            <a:extLst>
              <a:ext uri="{FF2B5EF4-FFF2-40B4-BE49-F238E27FC236}">
                <a16:creationId xmlns:a16="http://schemas.microsoft.com/office/drawing/2014/main" id="{1428C2C6-440A-87DB-11F2-F9E8D5379BF6}"/>
              </a:ext>
            </a:extLst>
          </p:cNvPr>
          <p:cNvSpPr txBox="1"/>
          <p:nvPr/>
        </p:nvSpPr>
        <p:spPr>
          <a:xfrm>
            <a:off x="533400" y="5804356"/>
            <a:ext cx="7953846" cy="215444"/>
          </a:xfrm>
          <a:prstGeom prst="rect">
            <a:avLst/>
          </a:prstGeom>
          <a:noFill/>
        </p:spPr>
        <p:txBody>
          <a:bodyPr wrap="square">
            <a:spAutoFit/>
          </a:bodyPr>
          <a:lstStyle/>
          <a:p>
            <a:r>
              <a:rPr lang="en-US" sz="800" i="1" dirty="0"/>
              <a:t>***"COVID-19" and "Criminal Activity" fatalities are included in the "Other” event category.</a:t>
            </a:r>
          </a:p>
        </p:txBody>
      </p:sp>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3173207348"/>
              </p:ext>
            </p:extLst>
          </p:nvPr>
        </p:nvGraphicFramePr>
        <p:xfrm>
          <a:off x="609599" y="4648200"/>
          <a:ext cx="7881257" cy="1249680"/>
        </p:xfrm>
        <a:graphic>
          <a:graphicData uri="http://schemas.openxmlformats.org/drawingml/2006/table">
            <a:tbl>
              <a:tblPr firstRow="1" bandRow="1">
                <a:tableStyleId>{00A15C55-8517-42AA-B614-E9B94910E393}</a:tableStyleId>
              </a:tblPr>
              <a:tblGrid>
                <a:gridCol w="3969393">
                  <a:extLst>
                    <a:ext uri="{9D8B030D-6E8A-4147-A177-3AD203B41FA5}">
                      <a16:colId xmlns:a16="http://schemas.microsoft.com/office/drawing/2014/main" val="20000"/>
                    </a:ext>
                  </a:extLst>
                </a:gridCol>
                <a:gridCol w="977966">
                  <a:extLst>
                    <a:ext uri="{9D8B030D-6E8A-4147-A177-3AD203B41FA5}">
                      <a16:colId xmlns:a16="http://schemas.microsoft.com/office/drawing/2014/main" val="20001"/>
                    </a:ext>
                  </a:extLst>
                </a:gridCol>
                <a:gridCol w="977966">
                  <a:extLst>
                    <a:ext uri="{9D8B030D-6E8A-4147-A177-3AD203B41FA5}">
                      <a16:colId xmlns:a16="http://schemas.microsoft.com/office/drawing/2014/main" val="2645413282"/>
                    </a:ext>
                  </a:extLst>
                </a:gridCol>
                <a:gridCol w="977966">
                  <a:extLst>
                    <a:ext uri="{9D8B030D-6E8A-4147-A177-3AD203B41FA5}">
                      <a16:colId xmlns:a16="http://schemas.microsoft.com/office/drawing/2014/main" val="3696812721"/>
                    </a:ext>
                  </a:extLst>
                </a:gridCol>
                <a:gridCol w="977966">
                  <a:extLst>
                    <a:ext uri="{9D8B030D-6E8A-4147-A177-3AD203B41FA5}">
                      <a16:colId xmlns:a16="http://schemas.microsoft.com/office/drawing/2014/main" val="20002"/>
                    </a:ext>
                  </a:extLst>
                </a:gridCol>
              </a:tblGrid>
              <a:tr h="272722">
                <a:tc gridSpan="4">
                  <a:txBody>
                    <a:bodyPr/>
                    <a:lstStyle/>
                    <a:p>
                      <a:pPr algn="ct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hMerge="1">
                  <a:txBody>
                    <a:bodyPr/>
                    <a:lstStyle/>
                    <a:p>
                      <a:pPr algn="ct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4">
                  <a:txBody>
                    <a:bodyPr/>
                    <a:lstStyle/>
                    <a:p>
                      <a:pPr algn="r"/>
                      <a:r>
                        <a:rPr lang="en-US" sz="1400" i="1" dirty="0"/>
                        <a:t>CY 2022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2,132</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85000"/>
                      </a:schemeClr>
                    </a:solidFill>
                  </a:tcPr>
                </a:tc>
                <a:tc>
                  <a:txBody>
                    <a:bodyPr/>
                    <a:lstStyle/>
                    <a:p>
                      <a:pPr algn="ctr"/>
                      <a:r>
                        <a:rPr lang="en-US" sz="1300" b="1" dirty="0">
                          <a:solidFill>
                            <a:schemeClr val="tx1"/>
                          </a:solidFill>
                        </a:rPr>
                        <a:t>3</a:t>
                      </a:r>
                      <a:r>
                        <a:rPr lang="en-US" sz="1300" b="1" baseline="30000" dirty="0">
                          <a:solidFill>
                            <a:schemeClr val="tx1"/>
                          </a:solidFill>
                        </a:rPr>
                        <a:t>rd</a:t>
                      </a:r>
                      <a:r>
                        <a:rPr lang="en-US" sz="13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42</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1" i="1" dirty="0"/>
                        <a:t>51</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print">
            <a:extLst>
              <a:ext uri="{28A0092B-C50C-407E-A947-70E740481C1C}">
                <a14:useLocalDpi xmlns:a14="http://schemas.microsoft.com/office/drawing/2010/main" val="0"/>
              </a:ext>
            </a:extLst>
          </a:blip>
          <a:srcRect t="29183"/>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3" name="Picture 2" descr="A group of people posing for a photo&#10;&#10;Description automatically generated">
            <a:extLst>
              <a:ext uri="{FF2B5EF4-FFF2-40B4-BE49-F238E27FC236}">
                <a16:creationId xmlns:a16="http://schemas.microsoft.com/office/drawing/2014/main" id="{7CEAFCBC-F04A-4597-9BBD-7192742690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6" t="13750" r="6942" b="22500"/>
          <a:stretch/>
        </p:blipFill>
        <p:spPr>
          <a:xfrm rot="10800000" flipH="1" flipV="1">
            <a:off x="5370873" y="2701987"/>
            <a:ext cx="1854275" cy="999721"/>
          </a:xfrm>
          <a:prstGeom prst="rect">
            <a:avLst/>
          </a:prstGeom>
        </p:spPr>
      </p:pic>
      <p:graphicFrame>
        <p:nvGraphicFramePr>
          <p:cNvPr id="17" name="Table 16">
            <a:extLst>
              <a:ext uri="{FF2B5EF4-FFF2-40B4-BE49-F238E27FC236}">
                <a16:creationId xmlns:a16="http://schemas.microsoft.com/office/drawing/2014/main" id="{ED5D4AF0-D255-4E46-833D-013632DBDB46}"/>
              </a:ext>
            </a:extLst>
          </p:cNvPr>
          <p:cNvGraphicFramePr>
            <a:graphicFrameLocks noGrp="1"/>
          </p:cNvGraphicFramePr>
          <p:nvPr>
            <p:extLst>
              <p:ext uri="{D42A27DB-BD31-4B8C-83A1-F6EECF244321}">
                <p14:modId xmlns:p14="http://schemas.microsoft.com/office/powerpoint/2010/main" val="1029747231"/>
              </p:ext>
            </p:extLst>
          </p:nvPr>
        </p:nvGraphicFramePr>
        <p:xfrm>
          <a:off x="623454" y="3657600"/>
          <a:ext cx="7885699" cy="810798"/>
        </p:xfrm>
        <a:graphic>
          <a:graphicData uri="http://schemas.openxmlformats.org/drawingml/2006/table">
            <a:tbl>
              <a:tblPr firstRow="1" bandRow="1">
                <a:tableStyleId>{00A15C55-8517-42AA-B614-E9B94910E393}</a:tableStyleId>
              </a:tblPr>
              <a:tblGrid>
                <a:gridCol w="4006913">
                  <a:extLst>
                    <a:ext uri="{9D8B030D-6E8A-4147-A177-3AD203B41FA5}">
                      <a16:colId xmlns:a16="http://schemas.microsoft.com/office/drawing/2014/main" val="20000"/>
                    </a:ext>
                  </a:extLst>
                </a:gridCol>
                <a:gridCol w="952568">
                  <a:extLst>
                    <a:ext uri="{9D8B030D-6E8A-4147-A177-3AD203B41FA5}">
                      <a16:colId xmlns:a16="http://schemas.microsoft.com/office/drawing/2014/main" val="20001"/>
                    </a:ext>
                  </a:extLst>
                </a:gridCol>
                <a:gridCol w="952568">
                  <a:extLst>
                    <a:ext uri="{9D8B030D-6E8A-4147-A177-3AD203B41FA5}">
                      <a16:colId xmlns:a16="http://schemas.microsoft.com/office/drawing/2014/main" val="1077957530"/>
                    </a:ext>
                  </a:extLst>
                </a:gridCol>
                <a:gridCol w="952568">
                  <a:extLst>
                    <a:ext uri="{9D8B030D-6E8A-4147-A177-3AD203B41FA5}">
                      <a16:colId xmlns:a16="http://schemas.microsoft.com/office/drawing/2014/main" val="2078394684"/>
                    </a:ext>
                  </a:extLst>
                </a:gridCol>
                <a:gridCol w="1021082">
                  <a:extLst>
                    <a:ext uri="{9D8B030D-6E8A-4147-A177-3AD203B41FA5}">
                      <a16:colId xmlns:a16="http://schemas.microsoft.com/office/drawing/2014/main" val="20002"/>
                    </a:ext>
                  </a:extLst>
                </a:gridCol>
              </a:tblGrid>
              <a:tr h="475518">
                <a:tc>
                  <a:txBody>
                    <a:bodyPr/>
                    <a:lstStyle/>
                    <a:p>
                      <a:pPr algn="ct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3</a:t>
                      </a:r>
                      <a:r>
                        <a:rPr lang="en-US" sz="1300" b="1" baseline="30000" dirty="0">
                          <a:solidFill>
                            <a:schemeClr val="tx1"/>
                          </a:solidFill>
                        </a:rPr>
                        <a:t>rd</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27</a:t>
                      </a:r>
                    </a:p>
                  </a:txBody>
                  <a:tcPr anchor="ctr">
                    <a:solidFill>
                      <a:schemeClr val="bg1">
                        <a:lumMod val="95000"/>
                      </a:schemeClr>
                    </a:solidFill>
                  </a:tcPr>
                </a:tc>
                <a:tc>
                  <a:txBody>
                    <a:bodyPr/>
                    <a:lstStyle/>
                    <a:p>
                      <a:pPr algn="ctr"/>
                      <a:r>
                        <a:rPr lang="en-US" sz="1300" b="0" i="0" dirty="0"/>
                        <a:t>156</a:t>
                      </a:r>
                    </a:p>
                  </a:txBody>
                  <a:tcPr anchor="ctr">
                    <a:solidFill>
                      <a:schemeClr val="bg1">
                        <a:lumMod val="95000"/>
                      </a:schemeClr>
                    </a:solidFill>
                  </a:tcPr>
                </a:tc>
                <a:tc>
                  <a:txBody>
                    <a:bodyPr/>
                    <a:lstStyle/>
                    <a:p>
                      <a:pPr algn="ctr"/>
                      <a:r>
                        <a:rPr lang="en-US" sz="1300" b="0" i="0" dirty="0"/>
                        <a:t>36</a:t>
                      </a:r>
                    </a:p>
                  </a:txBody>
                  <a:tcPr anchor="ctr">
                    <a:solidFill>
                      <a:schemeClr val="bg1">
                        <a:lumMod val="95000"/>
                      </a:schemeClr>
                    </a:solidFill>
                  </a:tcPr>
                </a:tc>
                <a:tc>
                  <a:txBody>
                    <a:bodyPr/>
                    <a:lstStyle/>
                    <a:p>
                      <a:pPr algn="ctr"/>
                      <a:r>
                        <a:rPr lang="en-US" sz="1300" b="1" i="1" dirty="0"/>
                        <a:t>219</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2C58014A-903F-4C3D-A154-041FC94A55A4}"/>
              </a:ext>
            </a:extLst>
          </p:cNvPr>
          <p:cNvGraphicFramePr>
            <a:graphicFrameLocks noGrp="1"/>
          </p:cNvGraphicFramePr>
          <p:nvPr>
            <p:extLst>
              <p:ext uri="{D42A27DB-BD31-4B8C-83A1-F6EECF244321}">
                <p14:modId xmlns:p14="http://schemas.microsoft.com/office/powerpoint/2010/main" val="2948166532"/>
              </p:ext>
            </p:extLst>
          </p:nvPr>
        </p:nvGraphicFramePr>
        <p:xfrm>
          <a:off x="609600" y="1143001"/>
          <a:ext cx="7924800" cy="1843104"/>
        </p:xfrm>
        <a:graphic>
          <a:graphicData uri="http://schemas.openxmlformats.org/drawingml/2006/table">
            <a:tbl>
              <a:tblPr firstRow="1" bandRow="1">
                <a:tableStyleId>{00A15C55-8517-42AA-B614-E9B94910E393}</a:tableStyleId>
              </a:tblPr>
              <a:tblGrid>
                <a:gridCol w="2590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3556611837"/>
                    </a:ext>
                  </a:extLst>
                </a:gridCol>
                <a:gridCol w="685800">
                  <a:extLst>
                    <a:ext uri="{9D8B030D-6E8A-4147-A177-3AD203B41FA5}">
                      <a16:colId xmlns:a16="http://schemas.microsoft.com/office/drawing/2014/main" val="1683696969"/>
                    </a:ext>
                  </a:extLst>
                </a:gridCol>
                <a:gridCol w="685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429665">
                <a:tc>
                  <a:txBody>
                    <a:bodyPr/>
                    <a:lstStyle/>
                    <a:p>
                      <a:pPr algn="ct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rowSpan="3">
                  <a:txBody>
                    <a:bodyPr/>
                    <a:lstStyle/>
                    <a:p>
                      <a:pPr algn="ctr"/>
                      <a:endParaRPr lang="en-US" sz="1400" b="1" i="0"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12</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1" i="1" dirty="0"/>
                        <a:t>28</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104</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7</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11</a:t>
                      </a:r>
                    </a:p>
                  </a:txBody>
                  <a:tcPr anchor="ctr">
                    <a:solidFill>
                      <a:schemeClr val="bg1">
                        <a:lumMod val="85000"/>
                      </a:schemeClr>
                    </a:solidFill>
                  </a:tcPr>
                </a:tc>
                <a:tc>
                  <a:txBody>
                    <a:bodyPr/>
                    <a:lstStyle/>
                    <a:p>
                      <a:pPr algn="ctr"/>
                      <a:r>
                        <a:rPr lang="en-US" sz="1400" b="1" i="1" dirty="0"/>
                        <a:t>19</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45</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19</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a:txBody>
                    <a:bodyPr/>
                    <a:lstStyle/>
                    <a:p>
                      <a:pPr algn="ctr"/>
                      <a:r>
                        <a:rPr lang="en-US" sz="1400" b="1" i="1" dirty="0"/>
                        <a:t>19</a:t>
                      </a:r>
                    </a:p>
                  </a:txBody>
                  <a:tcPr anchor="ctr">
                    <a:solidFill>
                      <a:schemeClr val="bg1">
                        <a:lumMod val="95000"/>
                      </a:schemeClr>
                    </a:solidFill>
                  </a:tcPr>
                </a:tc>
                <a:tc>
                  <a:txBody>
                    <a:bodyPr/>
                    <a:lstStyle/>
                    <a:p>
                      <a:pPr algn="ctr"/>
                      <a:r>
                        <a:rPr lang="en-US" sz="1400" b="1" i="1" dirty="0"/>
                        <a:t>47</a:t>
                      </a:r>
                    </a:p>
                  </a:txBody>
                  <a:tcPr anchor="ctr">
                    <a:solidFill>
                      <a:schemeClr val="bg1">
                        <a:lumMod val="95000"/>
                      </a:schemeClr>
                    </a:solidFill>
                  </a:tcPr>
                </a:tc>
                <a:tc>
                  <a:txBody>
                    <a:bodyPr/>
                    <a:lstStyle/>
                    <a:p>
                      <a:pPr algn="ctr"/>
                      <a:r>
                        <a:rPr lang="en-US" sz="1400" b="0" i="0" dirty="0"/>
                        <a:t>60</a:t>
                      </a:r>
                    </a:p>
                  </a:txBody>
                  <a:tcPr anchor="ctr">
                    <a:solidFill>
                      <a:schemeClr val="bg1">
                        <a:lumMod val="95000"/>
                      </a:schemeClr>
                    </a:solidFill>
                  </a:tcPr>
                </a:tc>
                <a:tc>
                  <a:txBody>
                    <a:bodyPr/>
                    <a:lstStyle/>
                    <a:p>
                      <a:pPr algn="ctr"/>
                      <a:r>
                        <a:rPr lang="en-US" sz="1400" b="1" i="1" dirty="0"/>
                        <a:t>152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AC25354C-7473-9910-52BB-F29F0D3A927C}"/>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1337360634"/>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887" y="2317585"/>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607" y="1295400"/>
            <a:ext cx="926432" cy="905845"/>
          </a:xfrm>
          <a:prstGeom prst="rect">
            <a:avLst/>
          </a:prstGeom>
        </p:spPr>
      </p:pic>
      <p:sp>
        <p:nvSpPr>
          <p:cNvPr id="12" name="Content Placeholder 8"/>
          <p:cNvSpPr>
            <a:spLocks noGrp="1"/>
          </p:cNvSpPr>
          <p:nvPr>
            <p:ph idx="1"/>
          </p:nvPr>
        </p:nvSpPr>
        <p:spPr>
          <a:xfrm>
            <a:off x="533399" y="1295400"/>
            <a:ext cx="7994639"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pPr lvl="1">
              <a:spcBef>
                <a:spcPts val="600"/>
              </a:spcBef>
            </a:pPr>
            <a:r>
              <a:rPr lang="en-US" i="1" dirty="0"/>
              <a:t>Tree Care Industry Association</a:t>
            </a:r>
          </a:p>
          <a:p>
            <a:pPr lvl="1">
              <a:spcBef>
                <a:spcPts val="600"/>
              </a:spcBef>
            </a:pPr>
            <a:r>
              <a:rPr lang="en-US" i="1" dirty="0"/>
              <a:t>Plumbing-Heating-Cooling Contractor’s Association</a:t>
            </a:r>
            <a:endParaRPr lang="en-US"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4" name="TextBox 3">
            <a:extLst>
              <a:ext uri="{FF2B5EF4-FFF2-40B4-BE49-F238E27FC236}">
                <a16:creationId xmlns:a16="http://schemas.microsoft.com/office/drawing/2014/main" id="{F27FB9EA-D0AF-371F-6303-ECF7EAA47C30}"/>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2"/>
            <a:endParaRPr lang="en-US" sz="1600"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a:p>
            <a:pPr lvl="1"/>
            <a:endParaRPr lang="en-US" i="1" dirty="0"/>
          </a:p>
          <a:p>
            <a:endParaRPr lang="en-US" dirty="0"/>
          </a:p>
        </p:txBody>
      </p:sp>
      <p:sp>
        <p:nvSpPr>
          <p:cNvPr id="2" name="TextBox 1">
            <a:extLst>
              <a:ext uri="{FF2B5EF4-FFF2-40B4-BE49-F238E27FC236}">
                <a16:creationId xmlns:a16="http://schemas.microsoft.com/office/drawing/2014/main" id="{B16701FE-930C-F98E-6B54-3ECC2A23D543}"/>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74972244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461665"/>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1108721480"/>
              </p:ext>
            </p:extLst>
          </p:nvPr>
        </p:nvGraphicFramePr>
        <p:xfrm>
          <a:off x="1447800" y="1188720"/>
          <a:ext cx="5257800" cy="868680"/>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949187706"/>
              </p:ext>
            </p:extLst>
          </p:nvPr>
        </p:nvGraphicFramePr>
        <p:xfrm>
          <a:off x="533396" y="4648200"/>
          <a:ext cx="8000988" cy="785030"/>
        </p:xfrm>
        <a:graphic>
          <a:graphicData uri="http://schemas.openxmlformats.org/drawingml/2006/table">
            <a:tbl>
              <a:tblPr firstRow="1" bandRow="1">
                <a:tableStyleId>{00A15C55-8517-42AA-B614-E9B94910E393}</a:tableStyleId>
              </a:tblPr>
              <a:tblGrid>
                <a:gridCol w="3276604">
                  <a:extLst>
                    <a:ext uri="{9D8B030D-6E8A-4147-A177-3AD203B41FA5}">
                      <a16:colId xmlns:a16="http://schemas.microsoft.com/office/drawing/2014/main" val="20000"/>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1977368839"/>
                    </a:ext>
                  </a:extLst>
                </a:gridCol>
                <a:gridCol w="762000">
                  <a:extLst>
                    <a:ext uri="{9D8B030D-6E8A-4147-A177-3AD203B41FA5}">
                      <a16:colId xmlns:a16="http://schemas.microsoft.com/office/drawing/2014/main" val="1887465626"/>
                    </a:ext>
                  </a:extLst>
                </a:gridCol>
                <a:gridCol w="1524000">
                  <a:extLst>
                    <a:ext uri="{9D8B030D-6E8A-4147-A177-3AD203B41FA5}">
                      <a16:colId xmlns:a16="http://schemas.microsoft.com/office/drawing/2014/main" val="20004"/>
                    </a:ext>
                  </a:extLst>
                </a:gridCol>
                <a:gridCol w="838184">
                  <a:extLst>
                    <a:ext uri="{9D8B030D-6E8A-4147-A177-3AD203B41FA5}">
                      <a16:colId xmlns:a16="http://schemas.microsoft.com/office/drawing/2014/main" val="2096285780"/>
                    </a:ext>
                  </a:extLst>
                </a:gridCol>
              </a:tblGrid>
              <a:tr h="392515">
                <a:tc>
                  <a:txBody>
                    <a:bodyPr/>
                    <a:lstStyle/>
                    <a:p>
                      <a:pPr algn="ctr"/>
                      <a:r>
                        <a:rPr lang="en-US" sz="11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85000"/>
                      </a:schemeClr>
                    </a:solidFill>
                  </a:tcPr>
                </a:tc>
                <a:tc>
                  <a:txBody>
                    <a:bodyPr/>
                    <a:lstStyle/>
                    <a:p>
                      <a:pPr algn="ctr"/>
                      <a:r>
                        <a:rPr lang="en-US" sz="1100" b="1" i="1" dirty="0">
                          <a:solidFill>
                            <a:schemeClr val="tx1"/>
                          </a:solidFill>
                        </a:rPr>
                        <a:t>Cumulative Total</a:t>
                      </a:r>
                    </a:p>
                  </a:txBody>
                  <a:tcPr anchor="ctr">
                    <a:solidFill>
                      <a:schemeClr val="bg1">
                        <a:lumMod val="85000"/>
                      </a:schemeClr>
                    </a:solidFill>
                  </a:tcPr>
                </a:tc>
                <a:tc>
                  <a:txBody>
                    <a:bodyPr/>
                    <a:lstStyle/>
                    <a:p>
                      <a:pPr algn="ctr"/>
                      <a:r>
                        <a:rPr lang="en-US" sz="1100" b="1" i="0" dirty="0">
                          <a:solidFill>
                            <a:schemeClr val="tx1"/>
                          </a:solidFill>
                        </a:rPr>
                        <a:t>FFY 2022</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100" b="0" i="1" dirty="0"/>
                        <a:t>Complaints Not in OSH Jurisdiction*</a:t>
                      </a:r>
                    </a:p>
                  </a:txBody>
                  <a:tcPr anchor="ctr">
                    <a:solidFill>
                      <a:schemeClr val="bg1">
                        <a:lumMod val="95000"/>
                      </a:schemeClr>
                    </a:solidFill>
                  </a:tcPr>
                </a:tc>
                <a:tc>
                  <a:txBody>
                    <a:bodyPr/>
                    <a:lstStyle/>
                    <a:p>
                      <a:pPr algn="ctr"/>
                      <a:r>
                        <a:rPr lang="en-US" sz="1100" b="0" i="0" dirty="0"/>
                        <a:t>860</a:t>
                      </a:r>
                    </a:p>
                  </a:txBody>
                  <a:tcPr anchor="ctr">
                    <a:solidFill>
                      <a:schemeClr val="bg1">
                        <a:lumMod val="95000"/>
                      </a:schemeClr>
                    </a:solidFill>
                  </a:tcPr>
                </a:tc>
                <a:tc>
                  <a:txBody>
                    <a:bodyPr/>
                    <a:lstStyle/>
                    <a:p>
                      <a:pPr algn="ctr"/>
                      <a:r>
                        <a:rPr lang="en-US" sz="1100" b="0" i="0" dirty="0"/>
                        <a:t>1,178</a:t>
                      </a:r>
                    </a:p>
                  </a:txBody>
                  <a:tcPr anchor="ctr">
                    <a:solidFill>
                      <a:schemeClr val="bg1">
                        <a:lumMod val="95000"/>
                      </a:schemeClr>
                    </a:solidFill>
                  </a:tcPr>
                </a:tc>
                <a:tc>
                  <a:txBody>
                    <a:bodyPr/>
                    <a:lstStyle/>
                    <a:p>
                      <a:pPr algn="ctr"/>
                      <a:r>
                        <a:rPr lang="en-US" sz="1100" b="0" i="0" dirty="0"/>
                        <a:t>947</a:t>
                      </a:r>
                    </a:p>
                  </a:txBody>
                  <a:tcPr anchor="ctr">
                    <a:solidFill>
                      <a:schemeClr val="bg1">
                        <a:lumMod val="95000"/>
                      </a:schemeClr>
                    </a:solidFill>
                  </a:tcPr>
                </a:tc>
                <a:tc>
                  <a:txBody>
                    <a:bodyPr/>
                    <a:lstStyle/>
                    <a:p>
                      <a:pPr algn="ctr"/>
                      <a:r>
                        <a:rPr lang="en-US" sz="1100" b="1" i="1" dirty="0"/>
                        <a:t>2,985</a:t>
                      </a:r>
                    </a:p>
                  </a:txBody>
                  <a:tcPr anchor="ctr">
                    <a:solidFill>
                      <a:schemeClr val="bg1">
                        <a:lumMod val="95000"/>
                      </a:schemeClr>
                    </a:solidFill>
                  </a:tcPr>
                </a:tc>
                <a:tc>
                  <a:txBody>
                    <a:bodyPr/>
                    <a:lstStyle/>
                    <a:p>
                      <a:pPr algn="ctr"/>
                      <a:r>
                        <a:rPr lang="en-US" sz="1100" b="0" i="1" dirty="0"/>
                        <a:t>4,122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3199676466"/>
              </p:ext>
            </p:extLst>
          </p:nvPr>
        </p:nvGraphicFramePr>
        <p:xfrm>
          <a:off x="533396" y="1904999"/>
          <a:ext cx="8000993" cy="2133601"/>
        </p:xfrm>
        <a:graphic>
          <a:graphicData uri="http://schemas.openxmlformats.org/drawingml/2006/table">
            <a:tbl>
              <a:tblPr firstRow="1" bandRow="1">
                <a:tableStyleId>{00A15C55-8517-42AA-B614-E9B94910E393}</a:tableStyleId>
              </a:tblPr>
              <a:tblGrid>
                <a:gridCol w="914404">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535080">
                  <a:extLst>
                    <a:ext uri="{9D8B030D-6E8A-4147-A177-3AD203B41FA5}">
                      <a16:colId xmlns:a16="http://schemas.microsoft.com/office/drawing/2014/main" val="2747465868"/>
                    </a:ext>
                  </a:extLst>
                </a:gridCol>
                <a:gridCol w="531720">
                  <a:extLst>
                    <a:ext uri="{9D8B030D-6E8A-4147-A177-3AD203B41FA5}">
                      <a16:colId xmlns:a16="http://schemas.microsoft.com/office/drawing/2014/main" val="1278713953"/>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847108398"/>
                    </a:ext>
                  </a:extLst>
                </a:gridCol>
                <a:gridCol w="609600">
                  <a:extLst>
                    <a:ext uri="{9D8B030D-6E8A-4147-A177-3AD203B41FA5}">
                      <a16:colId xmlns:a16="http://schemas.microsoft.com/office/drawing/2014/main" val="2299648703"/>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3202423627"/>
                    </a:ext>
                  </a:extLst>
                </a:gridCol>
                <a:gridCol w="533400">
                  <a:extLst>
                    <a:ext uri="{9D8B030D-6E8A-4147-A177-3AD203B41FA5}">
                      <a16:colId xmlns:a16="http://schemas.microsoft.com/office/drawing/2014/main" val="3899713351"/>
                    </a:ext>
                  </a:extLst>
                </a:gridCol>
                <a:gridCol w="990600">
                  <a:extLst>
                    <a:ext uri="{9D8B030D-6E8A-4147-A177-3AD203B41FA5}">
                      <a16:colId xmlns:a16="http://schemas.microsoft.com/office/drawing/2014/main" val="20004"/>
                    </a:ext>
                  </a:extLst>
                </a:gridCol>
                <a:gridCol w="838189">
                  <a:extLst>
                    <a:ext uri="{9D8B030D-6E8A-4147-A177-3AD203B41FA5}">
                      <a16:colId xmlns:a16="http://schemas.microsoft.com/office/drawing/2014/main" val="2129303459"/>
                    </a:ext>
                  </a:extLst>
                </a:gridCol>
              </a:tblGrid>
              <a:tr h="588773">
                <a:tc>
                  <a:txBody>
                    <a:bodyPr/>
                    <a:lstStyle/>
                    <a:p>
                      <a:pPr algn="r"/>
                      <a:r>
                        <a:rPr lang="en-US" sz="1100" b="1" dirty="0">
                          <a:solidFill>
                            <a:schemeClr val="tx1"/>
                          </a:solidFill>
                        </a:rPr>
                        <a:t>ACTIVITY</a:t>
                      </a:r>
                    </a:p>
                  </a:txBody>
                  <a:tcPr anchor="ctr">
                    <a:solidFill>
                      <a:schemeClr val="bg1">
                        <a:lumMod val="75000"/>
                      </a:schemeClr>
                    </a:solidFill>
                  </a:tcPr>
                </a:tc>
                <a:tc>
                  <a:txBody>
                    <a:bodyPr/>
                    <a:lstStyle/>
                    <a:p>
                      <a:pPr algn="ct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algn="ct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algn="ct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algn="ct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algn="ct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algn="ct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algn="ctr"/>
                      <a:r>
                        <a:rPr lang="en-US" sz="1100" b="1" i="1" dirty="0">
                          <a:solidFill>
                            <a:schemeClr val="tx1"/>
                          </a:solidFill>
                        </a:rPr>
                        <a:t>Cumulative Total</a:t>
                      </a:r>
                    </a:p>
                  </a:txBody>
                  <a:tcPr anchor="ctr">
                    <a:solidFill>
                      <a:schemeClr val="bg1">
                        <a:lumMod val="75000"/>
                      </a:schemeClr>
                    </a:solidFill>
                  </a:tcPr>
                </a:tc>
                <a:tc>
                  <a:txBody>
                    <a:bodyPr/>
                    <a:lstStyle/>
                    <a:p>
                      <a:pPr algn="ctr"/>
                      <a:r>
                        <a:rPr lang="en-US" sz="1100" b="1" i="0" dirty="0">
                          <a:solidFill>
                            <a:schemeClr val="tx1"/>
                          </a:solidFill>
                        </a:rPr>
                        <a:t>FFY 2022</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100" b="0" i="1" dirty="0"/>
                        <a:t>Complaints</a:t>
                      </a:r>
                    </a:p>
                  </a:txBody>
                  <a:tcPr anchor="ctr">
                    <a:solidFill>
                      <a:schemeClr val="bg1">
                        <a:lumMod val="85000"/>
                      </a:schemeClr>
                    </a:solidFill>
                  </a:tcPr>
                </a:tc>
                <a:tc>
                  <a:txBody>
                    <a:bodyPr/>
                    <a:lstStyle/>
                    <a:p>
                      <a:pPr algn="ctr"/>
                      <a:r>
                        <a:rPr lang="en-US" sz="1100" i="0" dirty="0"/>
                        <a:t>289</a:t>
                      </a:r>
                    </a:p>
                  </a:txBody>
                  <a:tcPr anchor="ctr">
                    <a:solidFill>
                      <a:schemeClr val="bg1">
                        <a:lumMod val="85000"/>
                      </a:schemeClr>
                    </a:solidFill>
                  </a:tcPr>
                </a:tc>
                <a:tc>
                  <a:txBody>
                    <a:bodyPr/>
                    <a:lstStyle/>
                    <a:p>
                      <a:pPr algn="ctr"/>
                      <a:r>
                        <a:rPr lang="en-US" sz="1100" i="0" dirty="0"/>
                        <a:t>326</a:t>
                      </a:r>
                    </a:p>
                  </a:txBody>
                  <a:tcPr anchor="ctr">
                    <a:solidFill>
                      <a:schemeClr val="bg1">
                        <a:lumMod val="85000"/>
                      </a:schemeClr>
                    </a:solidFill>
                  </a:tcPr>
                </a:tc>
                <a:tc>
                  <a:txBody>
                    <a:bodyPr/>
                    <a:lstStyle/>
                    <a:p>
                      <a:pPr algn="ctr"/>
                      <a:r>
                        <a:rPr lang="en-US" sz="1100" i="0" dirty="0"/>
                        <a:t>352</a:t>
                      </a:r>
                    </a:p>
                  </a:txBody>
                  <a:tcPr anchor="ctr">
                    <a:solidFill>
                      <a:schemeClr val="bg1">
                        <a:lumMod val="85000"/>
                      </a:schemeClr>
                    </a:solidFill>
                  </a:tcPr>
                </a:tc>
                <a:tc>
                  <a:txBody>
                    <a:bodyPr/>
                    <a:lstStyle/>
                    <a:p>
                      <a:pPr algn="ctr"/>
                      <a:r>
                        <a:rPr lang="en-US" sz="1100" i="0" dirty="0"/>
                        <a:t>415</a:t>
                      </a:r>
                    </a:p>
                  </a:txBody>
                  <a:tcPr anchor="ctr">
                    <a:solidFill>
                      <a:schemeClr val="bg1">
                        <a:lumMod val="85000"/>
                      </a:schemeClr>
                    </a:solidFill>
                  </a:tcPr>
                </a:tc>
                <a:tc>
                  <a:txBody>
                    <a:bodyPr/>
                    <a:lstStyle/>
                    <a:p>
                      <a:pPr algn="ctr"/>
                      <a:r>
                        <a:rPr lang="en-US" sz="1100" i="0" dirty="0"/>
                        <a:t>518</a:t>
                      </a:r>
                    </a:p>
                  </a:txBody>
                  <a:tcPr anchor="ctr">
                    <a:solidFill>
                      <a:schemeClr val="bg1">
                        <a:lumMod val="85000"/>
                      </a:schemeClr>
                    </a:solidFill>
                  </a:tcPr>
                </a:tc>
                <a:tc>
                  <a:txBody>
                    <a:bodyPr/>
                    <a:lstStyle/>
                    <a:p>
                      <a:pPr algn="ctr"/>
                      <a:r>
                        <a:rPr lang="en-US" sz="1100" i="0" dirty="0"/>
                        <a:t>445</a:t>
                      </a:r>
                    </a:p>
                  </a:txBody>
                  <a:tcPr anchor="ctr">
                    <a:solidFill>
                      <a:schemeClr val="bg1">
                        <a:lumMod val="85000"/>
                      </a:schemeClr>
                    </a:solidFill>
                  </a:tcPr>
                </a:tc>
                <a:tc>
                  <a:txBody>
                    <a:bodyPr/>
                    <a:lstStyle/>
                    <a:p>
                      <a:pPr algn="ctr"/>
                      <a:r>
                        <a:rPr lang="en-US" sz="1100" i="0" dirty="0"/>
                        <a:t>4</a:t>
                      </a:r>
                    </a:p>
                  </a:txBody>
                  <a:tcPr anchor="ctr">
                    <a:solidFill>
                      <a:schemeClr val="bg1">
                        <a:lumMod val="85000"/>
                      </a:schemeClr>
                    </a:solidFill>
                  </a:tcPr>
                </a:tc>
                <a:tc>
                  <a:txBody>
                    <a:bodyPr/>
                    <a:lstStyle/>
                    <a:p>
                      <a:pPr algn="ctr"/>
                      <a:r>
                        <a:rPr lang="en-US" sz="1100" i="0" dirty="0"/>
                        <a:t>1</a:t>
                      </a:r>
                    </a:p>
                  </a:txBody>
                  <a:tcPr anchor="ctr">
                    <a:solidFill>
                      <a:schemeClr val="bg1">
                        <a:lumMod val="85000"/>
                      </a:schemeClr>
                    </a:solidFill>
                  </a:tcPr>
                </a:tc>
                <a:tc>
                  <a:txBody>
                    <a:bodyPr/>
                    <a:lstStyle/>
                    <a:p>
                      <a:pPr algn="ctr"/>
                      <a:r>
                        <a:rPr lang="en-US" sz="1100" i="0" dirty="0"/>
                        <a:t>1</a:t>
                      </a:r>
                    </a:p>
                  </a:txBody>
                  <a:tcPr anchor="ctr">
                    <a:solidFill>
                      <a:schemeClr val="bg1">
                        <a:lumMod val="85000"/>
                      </a:schemeClr>
                    </a:solidFill>
                  </a:tcPr>
                </a:tc>
                <a:tc>
                  <a:txBody>
                    <a:bodyPr/>
                    <a:lstStyle/>
                    <a:p>
                      <a:pPr algn="ctr"/>
                      <a:r>
                        <a:rPr lang="en-US" sz="1100" b="1" i="1" dirty="0"/>
                        <a:t>2,351</a:t>
                      </a:r>
                    </a:p>
                  </a:txBody>
                  <a:tcPr anchor="ctr">
                    <a:solidFill>
                      <a:schemeClr val="bg1">
                        <a:lumMod val="85000"/>
                      </a:schemeClr>
                    </a:solidFill>
                  </a:tcPr>
                </a:tc>
                <a:tc>
                  <a:txBody>
                    <a:bodyPr/>
                    <a:lstStyle/>
                    <a:p>
                      <a:pPr algn="ctr"/>
                      <a:r>
                        <a:rPr lang="en-US" sz="1100" b="0" i="1" dirty="0"/>
                        <a:t>3,575</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100" b="0" i="1" dirty="0"/>
                        <a:t>Referrals</a:t>
                      </a:r>
                    </a:p>
                  </a:txBody>
                  <a:tcPr anchor="ctr">
                    <a:solidFill>
                      <a:schemeClr val="bg1">
                        <a:lumMod val="95000"/>
                      </a:schemeClr>
                    </a:solidFill>
                  </a:tcPr>
                </a:tc>
                <a:tc>
                  <a:txBody>
                    <a:bodyPr/>
                    <a:lstStyle/>
                    <a:p>
                      <a:pPr algn="ctr"/>
                      <a:r>
                        <a:rPr lang="en-US" sz="1100" i="0" dirty="0"/>
                        <a:t>67</a:t>
                      </a:r>
                    </a:p>
                  </a:txBody>
                  <a:tcPr anchor="ctr">
                    <a:solidFill>
                      <a:schemeClr val="bg1">
                        <a:lumMod val="95000"/>
                      </a:schemeClr>
                    </a:solidFill>
                  </a:tcPr>
                </a:tc>
                <a:tc>
                  <a:txBody>
                    <a:bodyPr/>
                    <a:lstStyle/>
                    <a:p>
                      <a:pPr algn="ctr"/>
                      <a:r>
                        <a:rPr lang="en-US" sz="1100" i="0" dirty="0"/>
                        <a:t>63</a:t>
                      </a:r>
                    </a:p>
                  </a:txBody>
                  <a:tcPr anchor="ctr">
                    <a:solidFill>
                      <a:schemeClr val="bg1">
                        <a:lumMod val="95000"/>
                      </a:schemeClr>
                    </a:solidFill>
                  </a:tcPr>
                </a:tc>
                <a:tc>
                  <a:txBody>
                    <a:bodyPr/>
                    <a:lstStyle/>
                    <a:p>
                      <a:pPr algn="ctr"/>
                      <a:r>
                        <a:rPr lang="en-US" sz="1100" i="0" dirty="0"/>
                        <a:t>67</a:t>
                      </a:r>
                    </a:p>
                  </a:txBody>
                  <a:tcPr anchor="ctr">
                    <a:solidFill>
                      <a:schemeClr val="bg1">
                        <a:lumMod val="95000"/>
                      </a:schemeClr>
                    </a:solidFill>
                  </a:tcPr>
                </a:tc>
                <a:tc>
                  <a:txBody>
                    <a:bodyPr/>
                    <a:lstStyle/>
                    <a:p>
                      <a:pPr algn="ctr"/>
                      <a:r>
                        <a:rPr lang="en-US" sz="1100" i="0" dirty="0"/>
                        <a:t>94</a:t>
                      </a:r>
                    </a:p>
                  </a:txBody>
                  <a:tcPr anchor="ctr">
                    <a:solidFill>
                      <a:schemeClr val="bg1">
                        <a:lumMod val="95000"/>
                      </a:schemeClr>
                    </a:solidFill>
                  </a:tcPr>
                </a:tc>
                <a:tc>
                  <a:txBody>
                    <a:bodyPr/>
                    <a:lstStyle/>
                    <a:p>
                      <a:pPr algn="ctr"/>
                      <a:r>
                        <a:rPr lang="en-US" sz="1100" i="0" dirty="0"/>
                        <a:t>100</a:t>
                      </a:r>
                    </a:p>
                  </a:txBody>
                  <a:tcPr anchor="ctr">
                    <a:solidFill>
                      <a:schemeClr val="bg1">
                        <a:lumMod val="95000"/>
                      </a:schemeClr>
                    </a:solidFill>
                  </a:tcPr>
                </a:tc>
                <a:tc>
                  <a:txBody>
                    <a:bodyPr/>
                    <a:lstStyle/>
                    <a:p>
                      <a:pPr algn="ctr"/>
                      <a:r>
                        <a:rPr lang="en-US" sz="1100" i="0" dirty="0"/>
                        <a:t>121</a:t>
                      </a:r>
                    </a:p>
                  </a:txBody>
                  <a:tcPr anchor="ctr">
                    <a:solidFill>
                      <a:schemeClr val="bg1">
                        <a:lumMod val="95000"/>
                      </a:schemeClr>
                    </a:solidFill>
                  </a:tcPr>
                </a:tc>
                <a:tc>
                  <a:txBody>
                    <a:bodyPr/>
                    <a:lstStyle/>
                    <a:p>
                      <a:pPr algn="ctr"/>
                      <a:r>
                        <a:rPr lang="en-US" sz="1100" i="0" dirty="0"/>
                        <a:t>3</a:t>
                      </a:r>
                    </a:p>
                  </a:txBody>
                  <a:tcPr anchor="ctr">
                    <a:solidFill>
                      <a:schemeClr val="bg1">
                        <a:lumMod val="95000"/>
                      </a:schemeClr>
                    </a:solidFill>
                  </a:tcPr>
                </a:tc>
                <a:tc>
                  <a:txBody>
                    <a:bodyPr/>
                    <a:lstStyle/>
                    <a:p>
                      <a:pPr algn="ctr"/>
                      <a:r>
                        <a:rPr lang="en-US" sz="1100" i="0" dirty="0"/>
                        <a:t>1</a:t>
                      </a:r>
                    </a:p>
                  </a:txBody>
                  <a:tcPr anchor="ctr">
                    <a:solidFill>
                      <a:schemeClr val="bg1">
                        <a:lumMod val="95000"/>
                      </a:schemeClr>
                    </a:solidFill>
                  </a:tcPr>
                </a:tc>
                <a:tc>
                  <a:txBody>
                    <a:bodyPr/>
                    <a:lstStyle/>
                    <a:p>
                      <a:pPr algn="ctr"/>
                      <a:r>
                        <a:rPr lang="en-US" sz="1100" i="0" dirty="0"/>
                        <a:t>3</a:t>
                      </a:r>
                    </a:p>
                  </a:txBody>
                  <a:tcPr anchor="ctr">
                    <a:solidFill>
                      <a:schemeClr val="bg1">
                        <a:lumMod val="95000"/>
                      </a:schemeClr>
                    </a:solidFill>
                  </a:tcPr>
                </a:tc>
                <a:tc>
                  <a:txBody>
                    <a:bodyPr/>
                    <a:lstStyle/>
                    <a:p>
                      <a:pPr algn="ctr"/>
                      <a:r>
                        <a:rPr lang="en-US" sz="1100" b="1" i="1" dirty="0"/>
                        <a:t>519</a:t>
                      </a:r>
                    </a:p>
                  </a:txBody>
                  <a:tcPr anchor="ctr">
                    <a:solidFill>
                      <a:schemeClr val="bg1">
                        <a:lumMod val="95000"/>
                      </a:schemeClr>
                    </a:solidFill>
                  </a:tcPr>
                </a:tc>
                <a:tc>
                  <a:txBody>
                    <a:bodyPr/>
                    <a:lstStyle/>
                    <a:p>
                      <a:pPr algn="ctr"/>
                      <a:r>
                        <a:rPr lang="en-US" sz="1100" b="0" i="1" dirty="0"/>
                        <a:t>777</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100" b="0" i="1" dirty="0"/>
                        <a:t>Fat/Cat</a:t>
                      </a:r>
                    </a:p>
                  </a:txBody>
                  <a:tcPr anchor="ctr">
                    <a:solidFill>
                      <a:schemeClr val="bg1">
                        <a:lumMod val="85000"/>
                      </a:schemeClr>
                    </a:solidFill>
                  </a:tcPr>
                </a:tc>
                <a:tc>
                  <a:txBody>
                    <a:bodyPr/>
                    <a:lstStyle/>
                    <a:p>
                      <a:pPr algn="ctr"/>
                      <a:r>
                        <a:rPr lang="en-US" sz="1100" i="0" dirty="0"/>
                        <a:t>35</a:t>
                      </a:r>
                    </a:p>
                  </a:txBody>
                  <a:tcPr anchor="ctr">
                    <a:solidFill>
                      <a:schemeClr val="bg1">
                        <a:lumMod val="85000"/>
                      </a:schemeClr>
                    </a:solidFill>
                  </a:tcPr>
                </a:tc>
                <a:tc>
                  <a:txBody>
                    <a:bodyPr/>
                    <a:lstStyle/>
                    <a:p>
                      <a:pPr algn="ctr"/>
                      <a:r>
                        <a:rPr lang="en-US" sz="1100" i="0" dirty="0"/>
                        <a:t>14</a:t>
                      </a:r>
                    </a:p>
                  </a:txBody>
                  <a:tcPr anchor="ctr">
                    <a:solidFill>
                      <a:schemeClr val="bg1">
                        <a:lumMod val="85000"/>
                      </a:schemeClr>
                    </a:solidFill>
                  </a:tcPr>
                </a:tc>
                <a:tc>
                  <a:txBody>
                    <a:bodyPr/>
                    <a:lstStyle/>
                    <a:p>
                      <a:pPr algn="ctr"/>
                      <a:r>
                        <a:rPr lang="en-US" sz="1100" i="0" dirty="0"/>
                        <a:t>17</a:t>
                      </a:r>
                    </a:p>
                  </a:txBody>
                  <a:tcPr anchor="ctr">
                    <a:solidFill>
                      <a:schemeClr val="bg1">
                        <a:lumMod val="85000"/>
                      </a:schemeClr>
                    </a:solidFill>
                  </a:tcPr>
                </a:tc>
                <a:tc>
                  <a:txBody>
                    <a:bodyPr/>
                    <a:lstStyle/>
                    <a:p>
                      <a:pPr algn="ctr"/>
                      <a:r>
                        <a:rPr lang="en-US" sz="1100" i="0" dirty="0"/>
                        <a:t>27</a:t>
                      </a:r>
                    </a:p>
                  </a:txBody>
                  <a:tcPr anchor="ctr">
                    <a:solidFill>
                      <a:schemeClr val="bg1">
                        <a:lumMod val="85000"/>
                      </a:schemeClr>
                    </a:solidFill>
                  </a:tcPr>
                </a:tc>
                <a:tc>
                  <a:txBody>
                    <a:bodyPr/>
                    <a:lstStyle/>
                    <a:p>
                      <a:pPr algn="ctr"/>
                      <a:r>
                        <a:rPr lang="en-US" sz="1100" i="0" dirty="0"/>
                        <a:t>37</a:t>
                      </a:r>
                    </a:p>
                  </a:txBody>
                  <a:tcPr anchor="ctr">
                    <a:solidFill>
                      <a:schemeClr val="bg1">
                        <a:lumMod val="85000"/>
                      </a:schemeClr>
                    </a:solidFill>
                  </a:tcPr>
                </a:tc>
                <a:tc>
                  <a:txBody>
                    <a:bodyPr/>
                    <a:lstStyle/>
                    <a:p>
                      <a:pPr algn="ctr"/>
                      <a:r>
                        <a:rPr lang="en-US" sz="1100" i="0" dirty="0"/>
                        <a:t>24</a:t>
                      </a:r>
                    </a:p>
                  </a:txBody>
                  <a:tcPr anchor="ctr">
                    <a:solidFill>
                      <a:schemeClr val="bg1">
                        <a:lumMod val="85000"/>
                      </a:schemeClr>
                    </a:solidFill>
                  </a:tcPr>
                </a:tc>
                <a:tc>
                  <a:txBody>
                    <a:bodyPr/>
                    <a:lstStyle/>
                    <a:p>
                      <a:pPr algn="ctr"/>
                      <a:r>
                        <a:rPr lang="en-US" sz="1100" i="0" dirty="0"/>
                        <a:t>4</a:t>
                      </a:r>
                    </a:p>
                  </a:txBody>
                  <a:tcPr anchor="ctr">
                    <a:solidFill>
                      <a:schemeClr val="bg1">
                        <a:lumMod val="85000"/>
                      </a:schemeClr>
                    </a:solidFill>
                  </a:tcPr>
                </a:tc>
                <a:tc>
                  <a:txBody>
                    <a:bodyPr/>
                    <a:lstStyle/>
                    <a:p>
                      <a:pPr algn="ctr"/>
                      <a:r>
                        <a:rPr lang="en-US" sz="1100" i="0" dirty="0"/>
                        <a:t>0</a:t>
                      </a:r>
                    </a:p>
                  </a:txBody>
                  <a:tcPr anchor="ctr">
                    <a:solidFill>
                      <a:schemeClr val="bg1">
                        <a:lumMod val="85000"/>
                      </a:schemeClr>
                    </a:solidFill>
                  </a:tcPr>
                </a:tc>
                <a:tc>
                  <a:txBody>
                    <a:bodyPr/>
                    <a:lstStyle/>
                    <a:p>
                      <a:pPr algn="ctr"/>
                      <a:r>
                        <a:rPr lang="en-US" sz="1100" i="0" dirty="0"/>
                        <a:t>1</a:t>
                      </a:r>
                    </a:p>
                  </a:txBody>
                  <a:tcPr anchor="ctr">
                    <a:solidFill>
                      <a:schemeClr val="bg1">
                        <a:lumMod val="85000"/>
                      </a:schemeClr>
                    </a:solidFill>
                  </a:tcPr>
                </a:tc>
                <a:tc>
                  <a:txBody>
                    <a:bodyPr/>
                    <a:lstStyle/>
                    <a:p>
                      <a:pPr algn="ctr"/>
                      <a:r>
                        <a:rPr lang="en-US" sz="1100" b="1" i="1" dirty="0"/>
                        <a:t>159</a:t>
                      </a:r>
                    </a:p>
                  </a:txBody>
                  <a:tcPr anchor="ctr">
                    <a:solidFill>
                      <a:schemeClr val="bg1">
                        <a:lumMod val="85000"/>
                      </a:schemeClr>
                    </a:solidFill>
                  </a:tcPr>
                </a:tc>
                <a:tc>
                  <a:txBody>
                    <a:bodyPr/>
                    <a:lstStyle/>
                    <a:p>
                      <a:pPr algn="ctr"/>
                      <a:r>
                        <a:rPr lang="en-US" sz="1100" b="0" i="1" dirty="0"/>
                        <a:t>228</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100" b="1" i="1" dirty="0"/>
                        <a:t>Totals</a:t>
                      </a:r>
                    </a:p>
                  </a:txBody>
                  <a:tcPr anchor="ctr">
                    <a:solidFill>
                      <a:schemeClr val="bg1">
                        <a:lumMod val="95000"/>
                      </a:schemeClr>
                    </a:solidFill>
                  </a:tcPr>
                </a:tc>
                <a:tc>
                  <a:txBody>
                    <a:bodyPr/>
                    <a:lstStyle/>
                    <a:p>
                      <a:pPr algn="ctr"/>
                      <a:r>
                        <a:rPr lang="en-US" sz="1100" b="1" i="1" dirty="0"/>
                        <a:t>391</a:t>
                      </a:r>
                    </a:p>
                  </a:txBody>
                  <a:tcPr anchor="ctr">
                    <a:solidFill>
                      <a:schemeClr val="bg1">
                        <a:lumMod val="95000"/>
                      </a:schemeClr>
                    </a:solidFill>
                  </a:tcPr>
                </a:tc>
                <a:tc>
                  <a:txBody>
                    <a:bodyPr/>
                    <a:lstStyle/>
                    <a:p>
                      <a:pPr algn="ctr"/>
                      <a:r>
                        <a:rPr lang="en-US" sz="1100" b="1" i="1" dirty="0"/>
                        <a:t>403</a:t>
                      </a:r>
                    </a:p>
                  </a:txBody>
                  <a:tcPr anchor="ctr">
                    <a:solidFill>
                      <a:schemeClr val="bg1">
                        <a:lumMod val="95000"/>
                      </a:schemeClr>
                    </a:solidFill>
                  </a:tcPr>
                </a:tc>
                <a:tc>
                  <a:txBody>
                    <a:bodyPr/>
                    <a:lstStyle/>
                    <a:p>
                      <a:pPr algn="ctr"/>
                      <a:r>
                        <a:rPr lang="en-US" sz="1100" b="1" i="1" dirty="0"/>
                        <a:t>436</a:t>
                      </a:r>
                    </a:p>
                  </a:txBody>
                  <a:tcPr anchor="ctr">
                    <a:solidFill>
                      <a:schemeClr val="bg1">
                        <a:lumMod val="95000"/>
                      </a:schemeClr>
                    </a:solidFill>
                  </a:tcPr>
                </a:tc>
                <a:tc>
                  <a:txBody>
                    <a:bodyPr/>
                    <a:lstStyle/>
                    <a:p>
                      <a:pPr algn="ctr"/>
                      <a:r>
                        <a:rPr lang="en-US" sz="1100" b="1" i="1" dirty="0"/>
                        <a:t>536</a:t>
                      </a:r>
                    </a:p>
                  </a:txBody>
                  <a:tcPr anchor="ctr">
                    <a:solidFill>
                      <a:schemeClr val="bg1">
                        <a:lumMod val="95000"/>
                      </a:schemeClr>
                    </a:solidFill>
                  </a:tcPr>
                </a:tc>
                <a:tc>
                  <a:txBody>
                    <a:bodyPr/>
                    <a:lstStyle/>
                    <a:p>
                      <a:pPr algn="ctr"/>
                      <a:r>
                        <a:rPr lang="en-US" sz="1100" b="1" i="1" dirty="0"/>
                        <a:t>655</a:t>
                      </a:r>
                    </a:p>
                  </a:txBody>
                  <a:tcPr anchor="ctr">
                    <a:solidFill>
                      <a:schemeClr val="bg1">
                        <a:lumMod val="95000"/>
                      </a:schemeClr>
                    </a:solidFill>
                  </a:tcPr>
                </a:tc>
                <a:tc>
                  <a:txBody>
                    <a:bodyPr/>
                    <a:lstStyle/>
                    <a:p>
                      <a:pPr algn="ctr"/>
                      <a:r>
                        <a:rPr lang="en-US" sz="1100" b="1" i="1" dirty="0"/>
                        <a:t>590</a:t>
                      </a:r>
                    </a:p>
                  </a:txBody>
                  <a:tcPr anchor="ctr">
                    <a:solidFill>
                      <a:schemeClr val="bg1">
                        <a:lumMod val="95000"/>
                      </a:schemeClr>
                    </a:solidFill>
                  </a:tcPr>
                </a:tc>
                <a:tc>
                  <a:txBody>
                    <a:bodyPr/>
                    <a:lstStyle/>
                    <a:p>
                      <a:pPr algn="ctr"/>
                      <a:r>
                        <a:rPr lang="en-US" sz="1100" b="1" i="1" dirty="0"/>
                        <a:t>11</a:t>
                      </a:r>
                    </a:p>
                  </a:txBody>
                  <a:tcPr anchor="ctr">
                    <a:solidFill>
                      <a:schemeClr val="bg1">
                        <a:lumMod val="95000"/>
                      </a:schemeClr>
                    </a:solidFill>
                  </a:tcPr>
                </a:tc>
                <a:tc>
                  <a:txBody>
                    <a:bodyPr/>
                    <a:lstStyle/>
                    <a:p>
                      <a:pPr algn="ctr"/>
                      <a:r>
                        <a:rPr lang="en-US" sz="1100" b="1" i="1" dirty="0"/>
                        <a:t>2</a:t>
                      </a:r>
                    </a:p>
                  </a:txBody>
                  <a:tcPr anchor="ctr">
                    <a:solidFill>
                      <a:schemeClr val="bg1">
                        <a:lumMod val="95000"/>
                      </a:schemeClr>
                    </a:solidFill>
                  </a:tcPr>
                </a:tc>
                <a:tc>
                  <a:txBody>
                    <a:bodyPr/>
                    <a:lstStyle/>
                    <a:p>
                      <a:pPr algn="ctr"/>
                      <a:r>
                        <a:rPr lang="en-US" sz="1100" b="1" i="1" dirty="0"/>
                        <a:t>5</a:t>
                      </a:r>
                    </a:p>
                  </a:txBody>
                  <a:tcPr anchor="ctr">
                    <a:solidFill>
                      <a:schemeClr val="bg1">
                        <a:lumMod val="95000"/>
                      </a:schemeClr>
                    </a:solidFill>
                  </a:tcPr>
                </a:tc>
                <a:tc>
                  <a:txBody>
                    <a:bodyPr/>
                    <a:lstStyle/>
                    <a:p>
                      <a:pPr algn="ctr"/>
                      <a:r>
                        <a:rPr lang="en-US" sz="1100" b="1" i="1" dirty="0"/>
                        <a:t>3,029*</a:t>
                      </a:r>
                    </a:p>
                  </a:txBody>
                  <a:tcPr anchor="ctr">
                    <a:solidFill>
                      <a:schemeClr val="bg1">
                        <a:lumMod val="95000"/>
                      </a:schemeClr>
                    </a:solidFill>
                  </a:tcPr>
                </a:tc>
                <a:tc>
                  <a:txBody>
                    <a:bodyPr/>
                    <a:lstStyle/>
                    <a:p>
                      <a:pPr algn="ctr"/>
                      <a:r>
                        <a:rPr lang="en-US" sz="1100" b="0" i="1" dirty="0"/>
                        <a:t>4,580*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6FA7A45B-AD48-9358-5D3D-82CD2D36F52D}"/>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359534326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2" name="Table 1">
            <a:extLst>
              <a:ext uri="{FF2B5EF4-FFF2-40B4-BE49-F238E27FC236}">
                <a16:creationId xmlns:a16="http://schemas.microsoft.com/office/drawing/2014/main" id="{A0DFFC6B-3040-E3BD-D70C-E7FB3B7237E6}"/>
              </a:ext>
            </a:extLst>
          </p:cNvPr>
          <p:cNvGraphicFramePr>
            <a:graphicFrameLocks noGrp="1"/>
          </p:cNvGraphicFramePr>
          <p:nvPr>
            <p:extLst>
              <p:ext uri="{D42A27DB-BD31-4B8C-83A1-F6EECF244321}">
                <p14:modId xmlns:p14="http://schemas.microsoft.com/office/powerpoint/2010/main" val="139310429"/>
              </p:ext>
            </p:extLst>
          </p:nvPr>
        </p:nvGraphicFramePr>
        <p:xfrm>
          <a:off x="609600" y="1117935"/>
          <a:ext cx="7924797" cy="4816638"/>
        </p:xfrm>
        <a:graphic>
          <a:graphicData uri="http://schemas.openxmlformats.org/drawingml/2006/table">
            <a:tbl>
              <a:tblPr firstRow="1" bandRow="1">
                <a:tableStyleId>{00A15C55-8517-42AA-B614-E9B94910E393}</a:tableStyleId>
              </a:tblPr>
              <a:tblGrid>
                <a:gridCol w="5105397">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20860">
                <a:tc gridSpan="3">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291691">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ASH Preoccupancy Inspection System</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95000"/>
                      </a:schemeClr>
                    </a:solidFill>
                  </a:tcPr>
                </a:tc>
                <a:extLst>
                  <a:ext uri="{0D108BD9-81ED-4DB2-BD59-A6C34878D82A}">
                    <a16:rowId xmlns:a16="http://schemas.microsoft.com/office/drawing/2014/main" val="1411204487"/>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CPR/AED</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85000"/>
                      </a:schemeClr>
                    </a:solidFill>
                  </a:tcPr>
                </a:tc>
                <a:extLst>
                  <a:ext uri="{0D108BD9-81ED-4DB2-BD59-A6C34878D82A}">
                    <a16:rowId xmlns:a16="http://schemas.microsoft.com/office/drawing/2014/main" val="3327352061"/>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How to Document A Willful Trench Violation in 5 Minutes or Less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116</a:t>
                      </a:r>
                    </a:p>
                  </a:txBody>
                  <a:tcPr anchor="ctr">
                    <a:solidFill>
                      <a:schemeClr val="bg1">
                        <a:lumMod val="95000"/>
                      </a:schemeClr>
                    </a:solidFill>
                  </a:tcPr>
                </a:tc>
                <a:extLst>
                  <a:ext uri="{0D108BD9-81ED-4DB2-BD59-A6C34878D82A}">
                    <a16:rowId xmlns:a16="http://schemas.microsoft.com/office/drawing/2014/main" val="54018062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Machine Guarding and Lockout/Tagout</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61</a:t>
                      </a:r>
                    </a:p>
                  </a:txBody>
                  <a:tcPr anchor="ctr">
                    <a:solidFill>
                      <a:schemeClr val="bg1">
                        <a:lumMod val="85000"/>
                      </a:schemeClr>
                    </a:solidFill>
                  </a:tcPr>
                </a:tc>
                <a:extLst>
                  <a:ext uri="{0D108BD9-81ED-4DB2-BD59-A6C34878D82A}">
                    <a16:rowId xmlns:a16="http://schemas.microsoft.com/office/drawing/2014/main" val="146789299"/>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Proposed Heat Standard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121</a:t>
                      </a:r>
                    </a:p>
                  </a:txBody>
                  <a:tcPr anchor="ctr">
                    <a:solidFill>
                      <a:schemeClr val="bg1">
                        <a:lumMod val="95000"/>
                      </a:schemeClr>
                    </a:solidFill>
                  </a:tcPr>
                </a:tc>
                <a:extLst>
                  <a:ext uri="{0D108BD9-81ED-4DB2-BD59-A6C34878D82A}">
                    <a16:rowId xmlns:a16="http://schemas.microsoft.com/office/drawing/2014/main" val="3731875675"/>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Process Safety Management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19</a:t>
                      </a:r>
                    </a:p>
                  </a:txBody>
                  <a:tcPr anchor="ctr">
                    <a:solidFill>
                      <a:schemeClr val="bg1">
                        <a:lumMod val="85000"/>
                      </a:schemeClr>
                    </a:solidFill>
                  </a:tcPr>
                </a:tc>
                <a:extLst>
                  <a:ext uri="{0D108BD9-81ED-4DB2-BD59-A6C34878D82A}">
                    <a16:rowId xmlns:a16="http://schemas.microsoft.com/office/drawing/2014/main" val="1237680614"/>
                  </a:ext>
                </a:extLst>
              </a:tr>
              <a:tr h="512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Using Toxicology and Physical Properties to Determine Sampling Priorities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45</a:t>
                      </a:r>
                    </a:p>
                  </a:txBody>
                  <a:tcPr anchor="ctr">
                    <a:solidFill>
                      <a:schemeClr val="bg1">
                        <a:lumMod val="95000"/>
                      </a:schemeClr>
                    </a:solidFill>
                  </a:tcPr>
                </a:tc>
                <a:extLst>
                  <a:ext uri="{0D108BD9-81ED-4DB2-BD59-A6C34878D82A}">
                    <a16:rowId xmlns:a16="http://schemas.microsoft.com/office/drawing/2014/main" val="3133196972"/>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Significant Cases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120</a:t>
                      </a:r>
                    </a:p>
                  </a:txBody>
                  <a:tcPr anchor="ctr">
                    <a:solidFill>
                      <a:schemeClr val="bg1">
                        <a:lumMod val="85000"/>
                      </a:schemeClr>
                    </a:solidFill>
                  </a:tcPr>
                </a:tc>
                <a:extLst>
                  <a:ext uri="{0D108BD9-81ED-4DB2-BD59-A6C34878D82A}">
                    <a16:rowId xmlns:a16="http://schemas.microsoft.com/office/drawing/2014/main" val="2700774114"/>
                  </a:ext>
                </a:extLst>
              </a:tr>
              <a:tr h="291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2667116058"/>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j-lt"/>
                          <a:ea typeface="Calibri" panose="020F0502020204030204" pitchFamily="34" charset="0"/>
                          <a:cs typeface="Times New Roman" panose="02020603050405020304" pitchFamily="18" charset="0"/>
                        </a:rPr>
                        <a:t>Fall Protection, Hazard Communication, Powered Industrial Trucks, Office Ergonomics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extLst>
                  <a:ext uri="{0D108BD9-81ED-4DB2-BD59-A6C34878D82A}">
                    <a16:rowId xmlns:a16="http://schemas.microsoft.com/office/drawing/2014/main" val="3811935829"/>
                  </a:ext>
                </a:extLst>
              </a:tr>
              <a:tr h="291691">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504</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
        <p:nvSpPr>
          <p:cNvPr id="3" name="TextBox 2">
            <a:extLst>
              <a:ext uri="{FF2B5EF4-FFF2-40B4-BE49-F238E27FC236}">
                <a16:creationId xmlns:a16="http://schemas.microsoft.com/office/drawing/2014/main" id="{52C52D5C-F913-DB07-FBAD-66B7F07EDD6F}"/>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380566125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3" name="Table 2">
            <a:extLst>
              <a:ext uri="{FF2B5EF4-FFF2-40B4-BE49-F238E27FC236}">
                <a16:creationId xmlns:a16="http://schemas.microsoft.com/office/drawing/2014/main" id="{1A39A099-EC5F-17E3-8D86-F41A36000A3D}"/>
              </a:ext>
            </a:extLst>
          </p:cNvPr>
          <p:cNvGraphicFramePr>
            <a:graphicFrameLocks noGrp="1"/>
          </p:cNvGraphicFramePr>
          <p:nvPr>
            <p:extLst>
              <p:ext uri="{D42A27DB-BD31-4B8C-83A1-F6EECF244321}">
                <p14:modId xmlns:p14="http://schemas.microsoft.com/office/powerpoint/2010/main" val="2667955131"/>
              </p:ext>
            </p:extLst>
          </p:nvPr>
        </p:nvGraphicFramePr>
        <p:xfrm>
          <a:off x="609600" y="1117934"/>
          <a:ext cx="7924800" cy="4825663"/>
        </p:xfrm>
        <a:graphic>
          <a:graphicData uri="http://schemas.openxmlformats.org/drawingml/2006/table">
            <a:tbl>
              <a:tblPr firstRow="1" bandRow="1">
                <a:tableStyleId>{00A15C55-8517-42AA-B614-E9B94910E393}</a:tableStyleId>
              </a:tblPr>
              <a:tblGrid>
                <a:gridCol w="510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45170">
                <a:tc gridSpan="3">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71880">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OSH NC #100 Course – Introduction to Safety Standards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13</a:t>
                      </a:r>
                    </a:p>
                  </a:txBody>
                  <a:tcPr anchor="ctr">
                    <a:solidFill>
                      <a:schemeClr val="bg1">
                        <a:lumMod val="95000"/>
                      </a:schemeClr>
                    </a:solidFill>
                  </a:tcPr>
                </a:tc>
                <a:extLst>
                  <a:ext uri="{0D108BD9-81ED-4DB2-BD59-A6C34878D82A}">
                    <a16:rowId xmlns:a16="http://schemas.microsoft.com/office/drawing/2014/main" val="1411204487"/>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Technical Writing/OSHA Express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13</a:t>
                      </a:r>
                    </a:p>
                  </a:txBody>
                  <a:tcPr anchor="ctr">
                    <a:solidFill>
                      <a:schemeClr val="bg1">
                        <a:lumMod val="85000"/>
                      </a:schemeClr>
                    </a:solidFill>
                  </a:tcPr>
                </a:tc>
                <a:extLst>
                  <a:ext uri="{0D108BD9-81ED-4DB2-BD59-A6C34878D82A}">
                    <a16:rowId xmlns:a16="http://schemas.microsoft.com/office/drawing/2014/main" val="3327352061"/>
                  </a:ext>
                </a:extLst>
              </a:tr>
              <a:tr h="38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CPR/AED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6</a:t>
                      </a:r>
                    </a:p>
                  </a:txBody>
                  <a:tcPr anchor="ctr">
                    <a:solidFill>
                      <a:schemeClr val="bg1">
                        <a:lumMod val="95000"/>
                      </a:schemeClr>
                    </a:solidFill>
                  </a:tcPr>
                </a:tc>
                <a:extLst>
                  <a:ext uri="{0D108BD9-81ED-4DB2-BD59-A6C34878D82A}">
                    <a16:rowId xmlns:a16="http://schemas.microsoft.com/office/drawing/2014/main" val="540180623"/>
                  </a:ext>
                </a:extLst>
              </a:tr>
              <a:tr h="398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10-Hour General Industry Course</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46789299"/>
                  </a:ext>
                </a:extLst>
              </a:tr>
              <a:tr h="450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Labor One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2</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1237680614"/>
                  </a:ext>
                </a:extLst>
              </a:tr>
              <a:tr h="371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595372665"/>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Food Manufacturing Special Emphasis Program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3133196972"/>
                  </a:ext>
                </a:extLst>
              </a:tr>
              <a:tr h="646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Logging Special Emphasis Program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2</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2700774114"/>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j-lt"/>
                          <a:ea typeface="Calibri" panose="020F0502020204030204" pitchFamily="34" charset="0"/>
                          <a:cs typeface="Times New Roman" panose="02020603050405020304" pitchFamily="18" charset="0"/>
                        </a:rPr>
                        <a:t>Occupational Noise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3811935829"/>
                  </a:ext>
                </a:extLst>
              </a:tr>
              <a:tr h="371880">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49</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
        <p:nvSpPr>
          <p:cNvPr id="2" name="TextBox 1">
            <a:extLst>
              <a:ext uri="{FF2B5EF4-FFF2-40B4-BE49-F238E27FC236}">
                <a16:creationId xmlns:a16="http://schemas.microsoft.com/office/drawing/2014/main" id="{32F81C1F-4C3C-780B-F581-5F40FB05EF23}"/>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327883196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2" name="TextBox 1">
            <a:extLst>
              <a:ext uri="{FF2B5EF4-FFF2-40B4-BE49-F238E27FC236}">
                <a16:creationId xmlns:a16="http://schemas.microsoft.com/office/drawing/2014/main" id="{32F81C1F-4C3C-780B-F581-5F40FB05EF23}"/>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graphicFrame>
        <p:nvGraphicFramePr>
          <p:cNvPr id="4" name="Table 3">
            <a:extLst>
              <a:ext uri="{FF2B5EF4-FFF2-40B4-BE49-F238E27FC236}">
                <a16:creationId xmlns:a16="http://schemas.microsoft.com/office/drawing/2014/main" id="{212E1342-EF90-826D-349B-9A144BAAB6E9}"/>
              </a:ext>
            </a:extLst>
          </p:cNvPr>
          <p:cNvGraphicFramePr>
            <a:graphicFrameLocks noGrp="1"/>
          </p:cNvGraphicFramePr>
          <p:nvPr>
            <p:extLst>
              <p:ext uri="{D42A27DB-BD31-4B8C-83A1-F6EECF244321}">
                <p14:modId xmlns:p14="http://schemas.microsoft.com/office/powerpoint/2010/main" val="2675799905"/>
              </p:ext>
            </p:extLst>
          </p:nvPr>
        </p:nvGraphicFramePr>
        <p:xfrm>
          <a:off x="609600" y="1117935"/>
          <a:ext cx="7924800" cy="4839254"/>
        </p:xfrm>
        <a:graphic>
          <a:graphicData uri="http://schemas.openxmlformats.org/drawingml/2006/table">
            <a:tbl>
              <a:tblPr firstRow="1" bandRow="1">
                <a:tableStyleId>{00A15C55-8517-42AA-B614-E9B94910E393}</a:tableStyleId>
              </a:tblPr>
              <a:tblGrid>
                <a:gridCol w="510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296009">
                <a:tc gridSpan="3">
                  <a:txBody>
                    <a:bodyPr/>
                    <a:lstStyle/>
                    <a:p>
                      <a:pPr algn="ctr"/>
                      <a:r>
                        <a:rPr lang="en-US" sz="1600" dirty="0">
                          <a:solidFill>
                            <a:schemeClr val="tx1"/>
                          </a:solidFill>
                        </a:rPr>
                        <a:t>3</a:t>
                      </a:r>
                      <a:r>
                        <a:rPr lang="en-US" sz="1600" baseline="30000" dirty="0">
                          <a:solidFill>
                            <a:schemeClr val="tx1"/>
                          </a:solidFill>
                        </a:rPr>
                        <a:t>rd </a:t>
                      </a:r>
                      <a:r>
                        <a:rPr lang="en-US" sz="1600" dirty="0">
                          <a:solidFill>
                            <a:schemeClr val="tx1"/>
                          </a:solidFill>
                        </a:rPr>
                        <a:t>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269099">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269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OSH NC #125 – Health Standards for Industrial Hygienists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9</a:t>
                      </a:r>
                    </a:p>
                  </a:txBody>
                  <a:tcPr anchor="ctr">
                    <a:solidFill>
                      <a:schemeClr val="bg1">
                        <a:lumMod val="95000"/>
                      </a:schemeClr>
                    </a:solidFill>
                  </a:tcPr>
                </a:tc>
                <a:extLst>
                  <a:ext uri="{0D108BD9-81ED-4DB2-BD59-A6C34878D82A}">
                    <a16:rowId xmlns:a16="http://schemas.microsoft.com/office/drawing/2014/main" val="1411204487"/>
                  </a:ext>
                </a:extLst>
              </a:tr>
              <a:tr h="269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595372665"/>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Bloodborne Pathogens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826790646"/>
                  </a:ext>
                </a:extLst>
              </a:tr>
              <a:tr h="328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Confined Spaces (Construction)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2</a:t>
                      </a:r>
                    </a:p>
                  </a:txBody>
                  <a:tcPr anchor="ctr">
                    <a:solidFill>
                      <a:schemeClr val="bg1">
                        <a:lumMod val="85000"/>
                      </a:schemeClr>
                    </a:solidFill>
                  </a:tcPr>
                </a:tc>
                <a:extLst>
                  <a:ext uri="{0D108BD9-81ED-4DB2-BD59-A6C34878D82A}">
                    <a16:rowId xmlns:a16="http://schemas.microsoft.com/office/drawing/2014/main" val="615127327"/>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Electrical Safety (Construction)</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43079166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Ergonomics Awareness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305419931"/>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Fall Protection</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12708099"/>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Food Manufacturing Special Emphasis Program</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3133196972"/>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Grocery and Related Wholesalers Special Emphasis Program</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8</a:t>
                      </a:r>
                    </a:p>
                  </a:txBody>
                  <a:tcPr anchor="ctr">
                    <a:solidFill>
                      <a:schemeClr val="bg1">
                        <a:lumMod val="95000"/>
                      </a:schemeClr>
                    </a:solidFill>
                  </a:tcPr>
                </a:tc>
                <a:extLst>
                  <a:ext uri="{0D108BD9-81ED-4DB2-BD59-A6C34878D82A}">
                    <a16:rowId xmlns:a16="http://schemas.microsoft.com/office/drawing/2014/main" val="26331341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Long Term Care</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6</a:t>
                      </a:r>
                    </a:p>
                  </a:txBody>
                  <a:tcPr anchor="ctr">
                    <a:solidFill>
                      <a:schemeClr val="bg1">
                        <a:lumMod val="85000"/>
                      </a:schemeClr>
                    </a:solidFill>
                  </a:tcPr>
                </a:tc>
                <a:extLst>
                  <a:ext uri="{0D108BD9-81ED-4DB2-BD59-A6C34878D82A}">
                    <a16:rowId xmlns:a16="http://schemas.microsoft.com/office/drawing/2014/main" val="420680775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Steel Erection</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42232278"/>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Scaffolds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786164622"/>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Stairways and Ladders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398162200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Struck-by/Caught Between </a:t>
                      </a:r>
                      <a:endParaRPr lang="en-US" sz="1200" i="1" kern="1200" dirty="0">
                        <a:solidFill>
                          <a:schemeClr val="dk1"/>
                        </a:solidFill>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3811935829"/>
                  </a:ext>
                </a:extLst>
              </a:tr>
              <a:tr h="24218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j-lt"/>
                          <a:ea typeface="Calibri" panose="020F0502020204030204" pitchFamily="34" charset="0"/>
                          <a:cs typeface="Times New Roman" panose="02020603050405020304" pitchFamily="18" charset="0"/>
                        </a:rPr>
                        <a:t>44</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33616970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42511"/>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4221796202"/>
              </p:ext>
            </p:extLst>
          </p:nvPr>
        </p:nvGraphicFramePr>
        <p:xfrm>
          <a:off x="609601" y="1143000"/>
          <a:ext cx="7924799" cy="1752601"/>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81902">
                <a:tc>
                  <a:txBody>
                    <a:bodyPr/>
                    <a:lstStyle/>
                    <a:p>
                      <a:pPr algn="ctr"/>
                      <a:r>
                        <a:rPr lang="en-US" sz="1600" b="1" dirty="0">
                          <a:solidFill>
                            <a:schemeClr val="tx1"/>
                          </a:solidFill>
                        </a:rPr>
                        <a:t>West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68%</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70%</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16%</a:t>
                      </a:r>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tc>
                  <a:txBody>
                    <a:bodyPr/>
                    <a:lstStyle/>
                    <a:p>
                      <a:pPr algn="ctr"/>
                      <a:r>
                        <a:rPr lang="en-US" sz="1400" b="0" i="1" dirty="0"/>
                        <a:t>29%</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16%</a:t>
                      </a:r>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1440620336"/>
              </p:ext>
            </p:extLst>
          </p:nvPr>
        </p:nvGraphicFramePr>
        <p:xfrm>
          <a:off x="609600" y="4548663"/>
          <a:ext cx="7924799" cy="1399617"/>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3918188784"/>
                    </a:ext>
                  </a:extLst>
                </a:gridCol>
                <a:gridCol w="2084230">
                  <a:extLst>
                    <a:ext uri="{9D8B030D-6E8A-4147-A177-3AD203B41FA5}">
                      <a16:colId xmlns:a16="http://schemas.microsoft.com/office/drawing/2014/main" val="2078124518"/>
                    </a:ext>
                  </a:extLst>
                </a:gridCol>
                <a:gridCol w="2188754">
                  <a:extLst>
                    <a:ext uri="{9D8B030D-6E8A-4147-A177-3AD203B41FA5}">
                      <a16:colId xmlns:a16="http://schemas.microsoft.com/office/drawing/2014/main" val="2215104882"/>
                    </a:ext>
                  </a:extLst>
                </a:gridCol>
                <a:gridCol w="1132114">
                  <a:extLst>
                    <a:ext uri="{9D8B030D-6E8A-4147-A177-3AD203B41FA5}">
                      <a16:colId xmlns:a16="http://schemas.microsoft.com/office/drawing/2014/main" val="3474622292"/>
                    </a:ext>
                  </a:extLst>
                </a:gridCol>
              </a:tblGrid>
              <a:tr h="466539">
                <a:tc>
                  <a:txBody>
                    <a:bodyPr/>
                    <a:lstStyle/>
                    <a:p>
                      <a:pPr algn="r"/>
                      <a:r>
                        <a:rPr lang="en-US" sz="1400" b="1" i="0" dirty="0">
                          <a:solidFill>
                            <a:schemeClr val="tx1"/>
                          </a:solidFill>
                        </a:rPr>
                        <a:t>Safety Cut Loose</a:t>
                      </a:r>
                    </a:p>
                  </a:txBody>
                  <a:tcPr anchor="ctr">
                    <a:solidFill>
                      <a:schemeClr val="bg1">
                        <a:lumMod val="65000"/>
                      </a:schemeClr>
                    </a:solidFill>
                  </a:tcPr>
                </a:tc>
                <a:tc>
                  <a:txBody>
                    <a:bodyPr/>
                    <a:lstStyle/>
                    <a:p>
                      <a:pPr algn="ctr"/>
                      <a:r>
                        <a:rPr lang="en-US" sz="1400" b="0" i="1" dirty="0">
                          <a:solidFill>
                            <a:schemeClr val="tx1"/>
                          </a:solidFill>
                        </a:rPr>
                        <a:t>63%</a:t>
                      </a:r>
                    </a:p>
                  </a:txBody>
                  <a:tcPr anchor="ctr">
                    <a:solidFill>
                      <a:schemeClr val="bg1">
                        <a:lumMod val="65000"/>
                      </a:schemeClr>
                    </a:solidFill>
                  </a:tcPr>
                </a:tc>
                <a:tc>
                  <a:txBody>
                    <a:bodyPr/>
                    <a:lstStyle/>
                    <a:p>
                      <a:pPr algn="ctr"/>
                      <a:r>
                        <a:rPr lang="en-US" sz="1400" b="1" i="0" dirty="0">
                          <a:solidFill>
                            <a:schemeClr val="tx1"/>
                          </a:solidFill>
                        </a:rPr>
                        <a:t>Health Cut Loose</a:t>
                      </a:r>
                    </a:p>
                  </a:txBody>
                  <a:tcPr anchor="ctr">
                    <a:solidFill>
                      <a:schemeClr val="bg1">
                        <a:lumMod val="65000"/>
                      </a:schemeClr>
                    </a:solidFill>
                  </a:tcPr>
                </a:tc>
                <a:tc>
                  <a:txBody>
                    <a:bodyPr/>
                    <a:lstStyle/>
                    <a:p>
                      <a:r>
                        <a:rPr lang="en-US" sz="1400" b="0" i="1" dirty="0">
                          <a:solidFill>
                            <a:schemeClr val="tx1"/>
                          </a:solidFill>
                        </a:rPr>
                        <a:t>50%</a:t>
                      </a:r>
                    </a:p>
                  </a:txBody>
                  <a:tcPr anchor="ctr">
                    <a:solidFill>
                      <a:schemeClr val="bg1">
                        <a:lumMod val="65000"/>
                      </a:schemeClr>
                    </a:solidFill>
                  </a:tcPr>
                </a:tc>
                <a:extLst>
                  <a:ext uri="{0D108BD9-81ED-4DB2-BD59-A6C34878D82A}">
                    <a16:rowId xmlns:a16="http://schemas.microsoft.com/office/drawing/2014/main" val="32463149"/>
                  </a:ext>
                </a:extLst>
              </a:tr>
              <a:tr h="466539">
                <a:tc>
                  <a:txBody>
                    <a:bodyPr/>
                    <a:lstStyle/>
                    <a:p>
                      <a:pPr algn="r"/>
                      <a:r>
                        <a:rPr lang="en-US" sz="1400" b="1" i="0" dirty="0">
                          <a:solidFill>
                            <a:schemeClr val="tx1"/>
                          </a:solidFill>
                        </a:rPr>
                        <a:t>Safety In-Training</a:t>
                      </a:r>
                    </a:p>
                  </a:txBody>
                  <a:tcPr anchor="ctr">
                    <a:solidFill>
                      <a:schemeClr val="bg1">
                        <a:lumMod val="95000"/>
                      </a:schemeClr>
                    </a:solidFill>
                  </a:tcPr>
                </a:tc>
                <a:tc>
                  <a:txBody>
                    <a:bodyPr/>
                    <a:lstStyle/>
                    <a:p>
                      <a:pPr algn="ctr"/>
                      <a:r>
                        <a:rPr lang="en-US" sz="1400" b="0" i="1" dirty="0">
                          <a:solidFill>
                            <a:schemeClr val="tx1"/>
                          </a:solidFill>
                        </a:rPr>
                        <a:t>17%</a:t>
                      </a:r>
                    </a:p>
                  </a:txBody>
                  <a:tcPr anchor="ctr">
                    <a:solidFill>
                      <a:schemeClr val="bg1">
                        <a:lumMod val="95000"/>
                      </a:schemeClr>
                    </a:solidFill>
                  </a:tcPr>
                </a:tc>
                <a:tc>
                  <a:txBody>
                    <a:bodyPr/>
                    <a:lstStyle/>
                    <a:p>
                      <a:pPr algn="ctr"/>
                      <a:r>
                        <a:rPr lang="en-US" sz="1400" b="1" i="0" dirty="0">
                          <a:solidFill>
                            <a:schemeClr val="tx1"/>
                          </a:solidFill>
                        </a:rPr>
                        <a:t>Health in-Training</a:t>
                      </a:r>
                    </a:p>
                  </a:txBody>
                  <a:tcPr anchor="ctr">
                    <a:solidFill>
                      <a:schemeClr val="bg1">
                        <a:lumMod val="95000"/>
                      </a:schemeClr>
                    </a:solidFill>
                  </a:tcPr>
                </a:tc>
                <a:tc>
                  <a:txBody>
                    <a:bodyPr/>
                    <a:lstStyle/>
                    <a:p>
                      <a:r>
                        <a:rPr lang="en-US" sz="1400" b="0" i="1" dirty="0">
                          <a:solidFill>
                            <a:schemeClr val="tx1"/>
                          </a:solidFill>
                        </a:rPr>
                        <a:t>27%</a:t>
                      </a:r>
                    </a:p>
                  </a:txBody>
                  <a:tcPr anchor="ctr">
                    <a:solidFill>
                      <a:schemeClr val="bg1">
                        <a:lumMod val="95000"/>
                      </a:schemeClr>
                    </a:solidFill>
                  </a:tcPr>
                </a:tc>
                <a:extLst>
                  <a:ext uri="{0D108BD9-81ED-4DB2-BD59-A6C34878D82A}">
                    <a16:rowId xmlns:a16="http://schemas.microsoft.com/office/drawing/2014/main" val="3066847203"/>
                  </a:ext>
                </a:extLst>
              </a:tr>
              <a:tr h="466539">
                <a:tc>
                  <a:txBody>
                    <a:bodyPr/>
                    <a:lstStyle/>
                    <a:p>
                      <a:pPr algn="r"/>
                      <a:r>
                        <a:rPr lang="en-US" sz="1400" b="1" i="0" dirty="0">
                          <a:solidFill>
                            <a:schemeClr val="tx1"/>
                          </a:solidFill>
                        </a:rPr>
                        <a:t>Safety Vacant</a:t>
                      </a:r>
                    </a:p>
                  </a:txBody>
                  <a:tcPr anchor="ctr">
                    <a:solidFill>
                      <a:schemeClr val="bg1">
                        <a:lumMod val="85000"/>
                      </a:schemeClr>
                    </a:solidFill>
                  </a:tcPr>
                </a:tc>
                <a:tc>
                  <a:txBody>
                    <a:bodyPr/>
                    <a:lstStyle/>
                    <a:p>
                      <a:pPr algn="ctr"/>
                      <a:r>
                        <a:rPr lang="en-US" sz="1400" b="0" i="1" dirty="0">
                          <a:solidFill>
                            <a:schemeClr val="tx1"/>
                          </a:solidFill>
                        </a:rPr>
                        <a:t>21%</a:t>
                      </a:r>
                    </a:p>
                  </a:txBody>
                  <a:tcPr anchor="ctr">
                    <a:solidFill>
                      <a:schemeClr val="bg1">
                        <a:lumMod val="85000"/>
                      </a:schemeClr>
                    </a:solidFill>
                  </a:tcPr>
                </a:tc>
                <a:tc>
                  <a:txBody>
                    <a:bodyPr/>
                    <a:lstStyle/>
                    <a:p>
                      <a:pPr algn="ctr"/>
                      <a:r>
                        <a:rPr lang="en-US" sz="1400" b="1" i="0" dirty="0">
                          <a:solidFill>
                            <a:schemeClr val="tx1"/>
                          </a:solidFill>
                        </a:rPr>
                        <a:t>Health Vacant</a:t>
                      </a:r>
                    </a:p>
                  </a:txBody>
                  <a:tcPr anchor="ctr">
                    <a:solidFill>
                      <a:schemeClr val="bg1">
                        <a:lumMod val="85000"/>
                      </a:schemeClr>
                    </a:solidFill>
                  </a:tcPr>
                </a:tc>
                <a:tc>
                  <a:txBody>
                    <a:bodyPr/>
                    <a:lstStyle/>
                    <a:p>
                      <a:r>
                        <a:rPr lang="en-US" sz="1400" b="0" i="1">
                          <a:solidFill>
                            <a:schemeClr val="tx1"/>
                          </a:solidFill>
                        </a:rPr>
                        <a:t>23%</a:t>
                      </a:r>
                      <a:endParaRPr lang="en-US" sz="1400" b="0" i="1" dirty="0">
                        <a:solidFill>
                          <a:schemeClr val="tx1"/>
                        </a:solidFill>
                      </a:endParaRPr>
                    </a:p>
                  </a:txBody>
                  <a:tcPr anchor="ctr">
                    <a:solidFill>
                      <a:schemeClr val="bg1">
                        <a:lumMod val="85000"/>
                      </a:schemeClr>
                    </a:solidFill>
                  </a:tcPr>
                </a:tc>
                <a:extLst>
                  <a:ext uri="{0D108BD9-81ED-4DB2-BD59-A6C34878D82A}">
                    <a16:rowId xmlns:a16="http://schemas.microsoft.com/office/drawing/2014/main" val="407156720"/>
                  </a:ext>
                </a:extLst>
              </a:tr>
            </a:tbl>
          </a:graphicData>
        </a:graphic>
      </p:graphicFrame>
      <p:graphicFrame>
        <p:nvGraphicFramePr>
          <p:cNvPr id="4" name="Table 3">
            <a:extLst>
              <a:ext uri="{FF2B5EF4-FFF2-40B4-BE49-F238E27FC236}">
                <a16:creationId xmlns:a16="http://schemas.microsoft.com/office/drawing/2014/main" id="{B17A884F-40D0-E02D-A6E2-E284CC8296C3}"/>
              </a:ext>
            </a:extLst>
          </p:cNvPr>
          <p:cNvGraphicFramePr>
            <a:graphicFrameLocks noGrp="1"/>
          </p:cNvGraphicFramePr>
          <p:nvPr>
            <p:extLst>
              <p:ext uri="{D42A27DB-BD31-4B8C-83A1-F6EECF244321}">
                <p14:modId xmlns:p14="http://schemas.microsoft.com/office/powerpoint/2010/main" val="4119095891"/>
              </p:ext>
            </p:extLst>
          </p:nvPr>
        </p:nvGraphicFramePr>
        <p:xfrm>
          <a:off x="609600" y="2895600"/>
          <a:ext cx="7924799" cy="1653063"/>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56543">
                <a:tc>
                  <a:txBody>
                    <a:bodyPr/>
                    <a:lstStyle/>
                    <a:p>
                      <a:pPr algn="ctr"/>
                      <a:r>
                        <a:rPr lang="en-US" sz="1600" b="1" dirty="0">
                          <a:solidFill>
                            <a:schemeClr val="tx1"/>
                          </a:solidFill>
                        </a:rPr>
                        <a:t>East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24130">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52%</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extLst>
                  <a:ext uri="{0D108BD9-81ED-4DB2-BD59-A6C34878D82A}">
                    <a16:rowId xmlns:a16="http://schemas.microsoft.com/office/drawing/2014/main" val="10001"/>
                  </a:ext>
                </a:extLst>
              </a:tr>
              <a:tr h="324130">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29%</a:t>
                      </a:r>
                    </a:p>
                  </a:txBody>
                  <a:tcPr anchor="ctr">
                    <a:solidFill>
                      <a:schemeClr val="bg1">
                        <a:lumMod val="85000"/>
                      </a:schemeClr>
                    </a:solidFill>
                  </a:tcPr>
                </a:tc>
                <a:extLst>
                  <a:ext uri="{0D108BD9-81ED-4DB2-BD59-A6C34878D82A}">
                    <a16:rowId xmlns:a16="http://schemas.microsoft.com/office/drawing/2014/main" val="10002"/>
                  </a:ext>
                </a:extLst>
              </a:tr>
              <a:tr h="324130">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29%</a:t>
                      </a:r>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53%</a:t>
                      </a:r>
                    </a:p>
                  </a:txBody>
                  <a:tcPr anchor="ctr">
                    <a:solidFill>
                      <a:schemeClr val="bg1">
                        <a:lumMod val="95000"/>
                      </a:schemeClr>
                    </a:solidFill>
                  </a:tcPr>
                </a:tc>
                <a:extLst>
                  <a:ext uri="{0D108BD9-81ED-4DB2-BD59-A6C34878D82A}">
                    <a16:rowId xmlns:a16="http://schemas.microsoft.com/office/drawing/2014/main" val="10003"/>
                  </a:ext>
                </a:extLst>
              </a:tr>
              <a:tr h="324130">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1EABBFAE-C8E6-B7C2-2E14-EB9936FF9456}"/>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128130143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35134349"/>
              </p:ext>
            </p:extLst>
          </p:nvPr>
        </p:nvGraphicFramePr>
        <p:xfrm>
          <a:off x="609601"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16328">
                <a:tc>
                  <a:txBody>
                    <a:bodyPr/>
                    <a:lstStyle/>
                    <a:p>
                      <a:pPr algn="ctr"/>
                      <a:r>
                        <a:rPr lang="en-US" sz="1600" b="1" dirty="0">
                          <a:solidFill>
                            <a:schemeClr val="tx1"/>
                          </a:solidFill>
                        </a:rPr>
                        <a:t>Consultative Services</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287571">
                <a:tc>
                  <a:txBody>
                    <a:bodyPr/>
                    <a:lstStyle/>
                    <a:p>
                      <a:pPr algn="r"/>
                      <a:r>
                        <a:rPr lang="en-US" sz="1400" b="0" i="1" dirty="0"/>
                        <a:t>Cut Loose</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82%</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2</a:t>
                      </a:r>
                    </a:p>
                  </a:txBody>
                  <a:tcPr>
                    <a:solidFill>
                      <a:schemeClr val="bg1">
                        <a:lumMod val="85000"/>
                      </a:schemeClr>
                    </a:solidFill>
                  </a:tcPr>
                </a:tc>
                <a:tc>
                  <a:txBody>
                    <a:bodyPr/>
                    <a:lstStyle/>
                    <a:p>
                      <a:pPr algn="ctr"/>
                      <a:r>
                        <a:rPr lang="en-US" sz="1400" b="0" i="1" dirty="0"/>
                        <a:t>18%</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571">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72781649"/>
              </p:ext>
            </p:extLst>
          </p:nvPr>
        </p:nvGraphicFramePr>
        <p:xfrm>
          <a:off x="602390" y="44653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285354">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2574757">
                  <a:extLst>
                    <a:ext uri="{9D8B030D-6E8A-4147-A177-3AD203B41FA5}">
                      <a16:colId xmlns:a16="http://schemas.microsoft.com/office/drawing/2014/main" val="20003"/>
                    </a:ext>
                  </a:extLst>
                </a:gridCol>
              </a:tblGrid>
              <a:tr h="318845">
                <a:tc>
                  <a:txBody>
                    <a:bodyPr/>
                    <a:lstStyle/>
                    <a:p>
                      <a:pPr algn="ctr"/>
                      <a:r>
                        <a:rPr lang="en-US" sz="1600" b="1" dirty="0">
                          <a:solidFill>
                            <a:schemeClr val="tx1"/>
                          </a:solidFill>
                        </a:rPr>
                        <a:t>Agricultural Safety and Health</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extLst>
                  <a:ext uri="{0D108BD9-81ED-4DB2-BD59-A6C34878D82A}">
                    <a16:rowId xmlns:a16="http://schemas.microsoft.com/office/drawing/2014/main" val="10000"/>
                  </a:ext>
                </a:extLst>
              </a:tr>
              <a:tr h="289859">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63%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985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37%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985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a:t>N/A</a:t>
                      </a:r>
                      <a:endParaRPr lang="en-US" sz="1400" b="0" i="1" dirty="0"/>
                    </a:p>
                  </a:txBody>
                  <a:tcPr anchor="ctr">
                    <a:solidFill>
                      <a:schemeClr val="bg1">
                        <a:lumMod val="95000"/>
                      </a:schemeClr>
                    </a:solidFill>
                  </a:tcPr>
                </a:tc>
                <a:extLst>
                  <a:ext uri="{0D108BD9-81ED-4DB2-BD59-A6C34878D82A}">
                    <a16:rowId xmlns:a16="http://schemas.microsoft.com/office/drawing/2014/main" val="10003"/>
                  </a:ext>
                </a:extLst>
              </a:tr>
              <a:tr h="289859">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B11F83B-DDB9-4AEC-A321-7C7F317083D6}"/>
              </a:ext>
            </a:extLst>
          </p:cNvPr>
          <p:cNvGraphicFramePr>
            <a:graphicFrameLocks noGrp="1"/>
          </p:cNvGraphicFramePr>
          <p:nvPr>
            <p:extLst>
              <p:ext uri="{D42A27DB-BD31-4B8C-83A1-F6EECF244321}">
                <p14:modId xmlns:p14="http://schemas.microsoft.com/office/powerpoint/2010/main" val="2398341913"/>
              </p:ext>
            </p:extLst>
          </p:nvPr>
        </p:nvGraphicFramePr>
        <p:xfrm>
          <a:off x="609600" y="2667000"/>
          <a:ext cx="7908756" cy="182880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8893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09966">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7</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309966">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309966">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3</a:t>
                      </a:r>
                    </a:p>
                  </a:txBody>
                  <a:tcPr>
                    <a:solidFill>
                      <a:schemeClr val="bg1">
                        <a:lumMod val="95000"/>
                      </a:schemeClr>
                    </a:solidFill>
                  </a:tcPr>
                </a:tc>
                <a:tc>
                  <a:txBody>
                    <a:bodyPr/>
                    <a:lstStyle/>
                    <a:p>
                      <a:pPr algn="ctr"/>
                      <a:r>
                        <a:rPr lang="en-US" sz="1400" b="0" i="1" dirty="0"/>
                        <a:t>27%</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extLst>
                  <a:ext uri="{0D108BD9-81ED-4DB2-BD59-A6C34878D82A}">
                    <a16:rowId xmlns:a16="http://schemas.microsoft.com/office/drawing/2014/main" val="10003"/>
                  </a:ext>
                </a:extLst>
              </a:tr>
              <a:tr h="309966">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7</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8566D72B-9A03-6BC8-87D7-1190F863943C}"/>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423210186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Operational Procedure Notices (OPN)</a:t>
            </a:r>
          </a:p>
          <a:p>
            <a:pPr eaLnBrk="1" hangingPunct="1"/>
            <a:endParaRPr lang="en-US" sz="800" b="1" kern="0" dirty="0"/>
          </a:p>
          <a:p>
            <a:pPr lvl="1" eaLnBrk="1" hangingPunct="1"/>
            <a:r>
              <a:rPr lang="en-US" i="1" kern="0" dirty="0"/>
              <a:t>OPN 149A</a:t>
            </a:r>
            <a:r>
              <a:rPr lang="en-US" i="1" dirty="0"/>
              <a:t>—Special Emphasis Program (SEP): Amputations</a:t>
            </a:r>
          </a:p>
          <a:p>
            <a:pPr lvl="1" eaLnBrk="1" hangingPunct="1"/>
            <a:endParaRPr lang="en-US" sz="600" i="1" kern="0" dirty="0"/>
          </a:p>
          <a:p>
            <a:pPr lvl="2"/>
            <a:r>
              <a:rPr lang="en-US" dirty="0">
                <a:solidFill>
                  <a:srgbClr val="000000"/>
                </a:solidFill>
                <a:effectLst/>
                <a:latin typeface="+mj-lt"/>
                <a:ea typeface="Calibri" panose="020F0502020204030204" pitchFamily="34" charset="0"/>
              </a:rPr>
              <a:t>SEP for amputation hazards on machinery. Revision included updated NAICS codes. </a:t>
            </a:r>
            <a:endParaRPr lang="en-US" i="1" kern="0" dirty="0">
              <a:latin typeface="+mj-lt"/>
            </a:endParaRPr>
          </a:p>
          <a:p>
            <a:pPr lvl="1" eaLnBrk="1" hangingPunct="1"/>
            <a:endParaRPr lang="en-US" sz="2000" i="1" kern="0" dirty="0"/>
          </a:p>
          <a:p>
            <a:pPr lvl="1" eaLnBrk="1" hangingPunct="1"/>
            <a:r>
              <a:rPr lang="en-US" i="1" kern="0" dirty="0"/>
              <a:t>OPN 88K</a:t>
            </a:r>
            <a:r>
              <a:rPr lang="en-US" i="1" dirty="0"/>
              <a:t>—SEP: Logging and Arboriculture</a:t>
            </a:r>
          </a:p>
          <a:p>
            <a:pPr lvl="1" eaLnBrk="1" hangingPunct="1"/>
            <a:endParaRPr lang="en-US" sz="600" i="1" dirty="0"/>
          </a:p>
          <a:p>
            <a:pPr lvl="2" eaLnBrk="1" hangingPunct="1"/>
            <a:r>
              <a:rPr lang="en-US" b="0" i="0" dirty="0">
                <a:effectLst/>
                <a:latin typeface="Arial" panose="020B0604020202020204" pitchFamily="34" charset="0"/>
              </a:rPr>
              <a:t>SEP for hazards associated with logging, tree harvesting, tree removal operations and arboriculture operations. Revision includes recent statistics and references to new tree care and tree removal operations.</a:t>
            </a:r>
            <a:endParaRPr lang="en-US" i="1" kern="0" dirty="0"/>
          </a:p>
          <a:p>
            <a:pPr eaLnBrk="1" hangingPunct="1"/>
            <a:endParaRPr lang="en-US" sz="2400" b="1" kern="0"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798165B3-7194-E119-C635-59667305B673}"/>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195088519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3911082875"/>
              </p:ext>
            </p:extLst>
          </p:nvPr>
        </p:nvGraphicFramePr>
        <p:xfrm>
          <a:off x="609596" y="1194138"/>
          <a:ext cx="7924805" cy="4673264"/>
        </p:xfrm>
        <a:graphic>
          <a:graphicData uri="http://schemas.openxmlformats.org/drawingml/2006/table">
            <a:tbl>
              <a:tblPr>
                <a:tableStyleId>{00A15C55-8517-42AA-B614-E9B94910E393}</a:tableStyleId>
              </a:tblPr>
              <a:tblGrid>
                <a:gridCol w="3745707">
                  <a:extLst>
                    <a:ext uri="{9D8B030D-6E8A-4147-A177-3AD203B41FA5}">
                      <a16:colId xmlns:a16="http://schemas.microsoft.com/office/drawing/2014/main" val="20000"/>
                    </a:ext>
                  </a:extLst>
                </a:gridCol>
                <a:gridCol w="816941">
                  <a:extLst>
                    <a:ext uri="{9D8B030D-6E8A-4147-A177-3AD203B41FA5}">
                      <a16:colId xmlns:a16="http://schemas.microsoft.com/office/drawing/2014/main" val="20001"/>
                    </a:ext>
                  </a:extLst>
                </a:gridCol>
                <a:gridCol w="816941">
                  <a:extLst>
                    <a:ext uri="{9D8B030D-6E8A-4147-A177-3AD203B41FA5}">
                      <a16:colId xmlns:a16="http://schemas.microsoft.com/office/drawing/2014/main" val="3603233470"/>
                    </a:ext>
                  </a:extLst>
                </a:gridCol>
                <a:gridCol w="816941">
                  <a:extLst>
                    <a:ext uri="{9D8B030D-6E8A-4147-A177-3AD203B41FA5}">
                      <a16:colId xmlns:a16="http://schemas.microsoft.com/office/drawing/2014/main" val="2565542523"/>
                    </a:ext>
                  </a:extLst>
                </a:gridCol>
                <a:gridCol w="770898">
                  <a:extLst>
                    <a:ext uri="{9D8B030D-6E8A-4147-A177-3AD203B41FA5}">
                      <a16:colId xmlns:a16="http://schemas.microsoft.com/office/drawing/2014/main" val="20002"/>
                    </a:ext>
                  </a:extLst>
                </a:gridCol>
                <a:gridCol w="957377">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Safety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205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265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307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777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Health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202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188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504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705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377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608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582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1,567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72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129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333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1,672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1,468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1,411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4,551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4,800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Private Sector and Public Sector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344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376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362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1,082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1,315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Program Improvements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550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1,555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200" i="1" dirty="0"/>
                        <a:t>People Trained in Special Emphasis Program Areas</a:t>
                      </a:r>
                      <a:endParaRPr lang="en-US" sz="1200" b="0" i="1" dirty="0"/>
                    </a:p>
                  </a:txBody>
                  <a:tcPr anchor="ctr">
                    <a:solidFill>
                      <a:schemeClr val="bg1">
                        <a:lumMod val="85000"/>
                      </a:schemeClr>
                    </a:solidFill>
                  </a:tcPr>
                </a:tc>
                <a:tc>
                  <a:txBody>
                    <a:bodyPr/>
                    <a:lstStyle/>
                    <a:p>
                      <a:pPr algn="ctr"/>
                      <a:r>
                        <a:rPr lang="en-US" sz="1200" b="0" i="0" dirty="0"/>
                        <a:t>1,076</a:t>
                      </a:r>
                    </a:p>
                  </a:txBody>
                  <a:tcPr anchor="ctr">
                    <a:solidFill>
                      <a:schemeClr val="bg1">
                        <a:lumMod val="85000"/>
                      </a:schemeClr>
                    </a:solidFill>
                  </a:tcPr>
                </a:tc>
                <a:tc>
                  <a:txBody>
                    <a:bodyPr/>
                    <a:lstStyle/>
                    <a:p>
                      <a:pPr algn="ctr"/>
                      <a:r>
                        <a:rPr lang="en-US" sz="1200" b="0" i="0" dirty="0"/>
                        <a:t>1,639</a:t>
                      </a:r>
                    </a:p>
                  </a:txBody>
                  <a:tcPr anchor="ctr">
                    <a:solidFill>
                      <a:schemeClr val="bg1">
                        <a:lumMod val="85000"/>
                      </a:schemeClr>
                    </a:solidFill>
                  </a:tcPr>
                </a:tc>
                <a:tc>
                  <a:txBody>
                    <a:bodyPr/>
                    <a:lstStyle/>
                    <a:p>
                      <a:pPr algn="ctr"/>
                      <a:r>
                        <a:rPr lang="en-US" sz="1200" b="0" i="0" dirty="0"/>
                        <a:t>3,221</a:t>
                      </a:r>
                    </a:p>
                  </a:txBody>
                  <a:tcPr anchor="ctr">
                    <a:solidFill>
                      <a:schemeClr val="bg1">
                        <a:lumMod val="85000"/>
                      </a:schemeClr>
                    </a:solidFill>
                  </a:tcPr>
                </a:tc>
                <a:tc>
                  <a:txBody>
                    <a:bodyPr/>
                    <a:lstStyle/>
                    <a:p>
                      <a:pPr algn="ctr"/>
                      <a:r>
                        <a:rPr lang="en-US" sz="1200" b="1" i="1" dirty="0"/>
                        <a:t>5,936</a:t>
                      </a:r>
                    </a:p>
                  </a:txBody>
                  <a:tcPr anchor="ctr">
                    <a:solidFill>
                      <a:schemeClr val="bg1">
                        <a:lumMod val="85000"/>
                      </a:schemeClr>
                    </a:solidFill>
                  </a:tcPr>
                </a:tc>
                <a:tc>
                  <a:txBody>
                    <a:bodyPr/>
                    <a:lstStyle/>
                    <a:p>
                      <a:pPr algn="ctr"/>
                      <a:r>
                        <a:rPr lang="en-US" sz="1200" i="0" dirty="0"/>
                        <a:t>3,200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200" i="1" dirty="0"/>
                        <a:t>People Trained at OSH</a:t>
                      </a:r>
                      <a:r>
                        <a:rPr lang="en-US" sz="1200" i="1" baseline="0" dirty="0"/>
                        <a:t> </a:t>
                      </a:r>
                      <a:r>
                        <a:rPr lang="en-US" sz="1200" i="1" dirty="0"/>
                        <a:t>Division Sponsored Events</a:t>
                      </a:r>
                      <a:endParaRPr lang="en-US" sz="1200" b="0" i="1" dirty="0"/>
                    </a:p>
                  </a:txBody>
                  <a:tcPr anchor="ctr">
                    <a:solidFill>
                      <a:schemeClr val="bg1">
                        <a:lumMod val="95000"/>
                      </a:schemeClr>
                    </a:solidFill>
                  </a:tcPr>
                </a:tc>
                <a:tc>
                  <a:txBody>
                    <a:bodyPr/>
                    <a:lstStyle/>
                    <a:p>
                      <a:pPr algn="ctr"/>
                      <a:r>
                        <a:rPr lang="en-US" sz="1200" b="0" i="0" dirty="0"/>
                        <a:t>1,530</a:t>
                      </a:r>
                    </a:p>
                  </a:txBody>
                  <a:tcPr anchor="ctr">
                    <a:solidFill>
                      <a:schemeClr val="bg1">
                        <a:lumMod val="95000"/>
                      </a:schemeClr>
                    </a:solidFill>
                  </a:tcPr>
                </a:tc>
                <a:tc>
                  <a:txBody>
                    <a:bodyPr/>
                    <a:lstStyle/>
                    <a:p>
                      <a:pPr algn="ctr"/>
                      <a:r>
                        <a:rPr lang="en-US" sz="1200" b="0" i="0" dirty="0"/>
                        <a:t>1,827</a:t>
                      </a:r>
                    </a:p>
                  </a:txBody>
                  <a:tcPr anchor="ctr">
                    <a:solidFill>
                      <a:schemeClr val="bg1">
                        <a:lumMod val="95000"/>
                      </a:schemeClr>
                    </a:solidFill>
                  </a:tcPr>
                </a:tc>
                <a:tc>
                  <a:txBody>
                    <a:bodyPr/>
                    <a:lstStyle/>
                    <a:p>
                      <a:pPr algn="ctr"/>
                      <a:r>
                        <a:rPr lang="en-US" sz="1200" b="0" i="0" dirty="0"/>
                        <a:t>4,149</a:t>
                      </a:r>
                    </a:p>
                  </a:txBody>
                  <a:tcPr anchor="ctr">
                    <a:solidFill>
                      <a:schemeClr val="bg1">
                        <a:lumMod val="95000"/>
                      </a:schemeClr>
                    </a:solidFill>
                  </a:tcPr>
                </a:tc>
                <a:tc>
                  <a:txBody>
                    <a:bodyPr/>
                    <a:lstStyle/>
                    <a:p>
                      <a:pPr algn="ctr"/>
                      <a:r>
                        <a:rPr lang="en-US" sz="1200" b="1" i="1" dirty="0"/>
                        <a:t>7,506</a:t>
                      </a:r>
                    </a:p>
                  </a:txBody>
                  <a:tcPr anchor="ctr">
                    <a:solidFill>
                      <a:schemeClr val="bg1">
                        <a:lumMod val="95000"/>
                      </a:schemeClr>
                    </a:solidFill>
                  </a:tcPr>
                </a:tc>
                <a:tc>
                  <a:txBody>
                    <a:bodyPr/>
                    <a:lstStyle/>
                    <a:p>
                      <a:pPr algn="ctr"/>
                      <a:r>
                        <a:rPr lang="en-US" sz="1200" i="0" dirty="0"/>
                        <a:t>5,350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2" name="TextBox 1">
            <a:extLst>
              <a:ext uri="{FF2B5EF4-FFF2-40B4-BE49-F238E27FC236}">
                <a16:creationId xmlns:a16="http://schemas.microsoft.com/office/drawing/2014/main" id="{AB56F934-0445-25C2-3B9F-4D308EB5045B}"/>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1430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b="1" dirty="0"/>
              <a:t>Memos</a:t>
            </a:r>
          </a:p>
          <a:p>
            <a:endParaRPr lang="en-US" sz="800" b="1" dirty="0"/>
          </a:p>
          <a:p>
            <a:pPr lvl="1"/>
            <a:r>
              <a:rPr lang="en-US" i="1" dirty="0"/>
              <a:t>Memo TC 1—Enforcement Inspection Guidance for Tree Care and Tree Removal Operations</a:t>
            </a:r>
          </a:p>
          <a:p>
            <a:pPr lvl="1"/>
            <a:endParaRPr lang="en-US" sz="800" i="1" dirty="0"/>
          </a:p>
          <a:p>
            <a:pPr lvl="2"/>
            <a:r>
              <a:rPr lang="en-US" b="0" i="0" dirty="0">
                <a:effectLst/>
                <a:latin typeface="Arial" panose="020B0604020202020204" pitchFamily="34" charset="0"/>
              </a:rPr>
              <a:t>Enforcement guidance for inspecting employers engaged in tree care and tree removal operations. This memo cancels CPL </a:t>
            </a:r>
            <a:r>
              <a:rPr lang="en-US" b="0" dirty="0">
                <a:effectLst/>
                <a:latin typeface="Arial" panose="020B0604020202020204" pitchFamily="34" charset="0"/>
              </a:rPr>
              <a:t>02-01-045</a:t>
            </a:r>
            <a:r>
              <a:rPr lang="en-US" dirty="0"/>
              <a:t>—Citation Guidance Related to Tree Care and Tree Removal Operations.</a:t>
            </a:r>
            <a:endParaRPr lang="en-US" dirty="0">
              <a:latin typeface="+mj-lt"/>
            </a:endParaRPr>
          </a:p>
          <a:p>
            <a:pPr lvl="2"/>
            <a:endParaRPr lang="en-US" sz="1800" i="1" dirty="0">
              <a:solidFill>
                <a:srgbClr val="000000"/>
              </a:solidFill>
              <a:latin typeface="+mj-lt"/>
            </a:endParaRPr>
          </a:p>
          <a:p>
            <a:pPr lvl="1" eaLnBrk="1" hangingPunct="1"/>
            <a:endParaRPr lang="en-US" sz="800" i="1" dirty="0"/>
          </a:p>
          <a:p>
            <a:pPr lvl="1" eaLnBrk="1" hangingPunct="1"/>
            <a:r>
              <a:rPr lang="en-US" i="1" dirty="0"/>
              <a:t>Memo TC 2—Davey Tree Ruling</a:t>
            </a:r>
          </a:p>
          <a:p>
            <a:pPr lvl="1" eaLnBrk="1" hangingPunct="1"/>
            <a:endParaRPr lang="en-US" sz="800" i="1" dirty="0"/>
          </a:p>
          <a:p>
            <a:pPr lvl="2" eaLnBrk="1" hangingPunct="1"/>
            <a:r>
              <a:rPr lang="en-US" b="0" i="0" dirty="0">
                <a:effectLst/>
                <a:latin typeface="Arial" panose="020B0604020202020204" pitchFamily="34" charset="0"/>
              </a:rPr>
              <a:t>Memo contains court decisions for cases between Davey Tree and OSHA for guidance in the application of the logging standard (1910.266) in tasks involving tree felling and line clearing work. </a:t>
            </a:r>
            <a:endParaRPr lang="en-US"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5A944857-9E7D-C6C3-6303-82CE0F9E195E}"/>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200145391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1645950506"/>
              </p:ext>
            </p:extLst>
          </p:nvPr>
        </p:nvGraphicFramePr>
        <p:xfrm>
          <a:off x="609600" y="1142997"/>
          <a:ext cx="7924802" cy="4648202"/>
        </p:xfrm>
        <a:graphic>
          <a:graphicData uri="http://schemas.openxmlformats.org/drawingml/2006/table">
            <a:tbl>
              <a:tblPr firstRow="1" bandRow="1">
                <a:tableStyleId>{073A0DAA-6AF3-43AB-8588-CEC1D06C72B9}</a:tableStyleId>
              </a:tblPr>
              <a:tblGrid>
                <a:gridCol w="4191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1710738633"/>
                    </a:ext>
                  </a:extLst>
                </a:gridCol>
                <a:gridCol w="914400">
                  <a:extLst>
                    <a:ext uri="{9D8B030D-6E8A-4147-A177-3AD203B41FA5}">
                      <a16:colId xmlns:a16="http://schemas.microsoft.com/office/drawing/2014/main" val="4048224019"/>
                    </a:ext>
                  </a:extLst>
                </a:gridCol>
                <a:gridCol w="914402">
                  <a:extLst>
                    <a:ext uri="{9D8B030D-6E8A-4147-A177-3AD203B41FA5}">
                      <a16:colId xmlns:a16="http://schemas.microsoft.com/office/drawing/2014/main" val="3651584820"/>
                    </a:ext>
                  </a:extLst>
                </a:gridCol>
              </a:tblGrid>
              <a:tr h="514397">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mn-lt"/>
                          <a:cs typeface="Arial" charset="0"/>
                        </a:rPr>
                        <a:t>1</a:t>
                      </a:r>
                      <a:r>
                        <a:rPr kumimoji="0" lang="en-US" sz="1400" b="1" i="0" u="none" strike="noStrike" cap="none" normalizeH="0" baseline="30000" dirty="0">
                          <a:ln>
                            <a:noFill/>
                          </a:ln>
                          <a:solidFill>
                            <a:schemeClr val="tx1"/>
                          </a:solidFill>
                          <a:effectLst/>
                          <a:latin typeface="+mn-lt"/>
                          <a:cs typeface="Arial" charset="0"/>
                        </a:rPr>
                        <a:t>st</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mn-lt"/>
                          <a:cs typeface="Arial" charset="0"/>
                        </a:rPr>
                        <a:t>3</a:t>
                      </a:r>
                      <a:r>
                        <a:rPr kumimoji="0" lang="en-US" sz="1400" b="1" i="0" u="none" strike="noStrike" cap="none" normalizeH="0" baseline="30000" dirty="0">
                          <a:ln>
                            <a:noFill/>
                          </a:ln>
                          <a:solidFill>
                            <a:schemeClr val="tx1"/>
                          </a:solidFill>
                          <a:effectLst/>
                          <a:latin typeface="+mn-lt"/>
                          <a:cs typeface="Arial" charset="0"/>
                        </a:rPr>
                        <a:t>rd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mn-lt"/>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577877">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of New Docketed Cases</a:t>
                      </a:r>
                    </a:p>
                  </a:txBody>
                  <a:tcPr anchor="ctr" horzOverflow="overflow">
                    <a:solidFill>
                      <a:schemeClr val="bg1">
                        <a:lumMod val="95000"/>
                      </a:schemeClr>
                    </a:solidFill>
                  </a:tcPr>
                </a:tc>
                <a:tc>
                  <a:txBody>
                    <a:bodyPr/>
                    <a:lstStyle/>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43 Plus</a:t>
                      </a:r>
                    </a:p>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(19) 11(c)</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44 Plus</a:t>
                      </a:r>
                    </a:p>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(42) 11(c)</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46 Plus</a:t>
                      </a:r>
                    </a:p>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(34) 11(c)</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1" i="1" dirty="0">
                          <a:solidFill>
                            <a:srgbClr val="000000"/>
                          </a:solidFill>
                          <a:effectLst/>
                          <a:latin typeface="+mj-lt"/>
                          <a:ea typeface="Calibri" panose="020F0502020204030204" pitchFamily="34" charset="0"/>
                        </a:rPr>
                        <a:t>133 Plus </a:t>
                      </a:r>
                      <a:r>
                        <a:rPr lang="en-US" sz="1200" b="0" i="1" dirty="0">
                          <a:solidFill>
                            <a:srgbClr val="000000"/>
                          </a:solidFill>
                          <a:effectLst/>
                          <a:latin typeface="+mj-lt"/>
                          <a:ea typeface="Calibri" panose="020F0502020204030204" pitchFamily="34" charset="0"/>
                        </a:rPr>
                        <a:t>(95) 11(c)</a:t>
                      </a:r>
                    </a:p>
                  </a:txBody>
                  <a:tcPr anchor="ctr">
                    <a:solidFill>
                      <a:schemeClr val="bg1">
                        <a:lumMod val="95000"/>
                      </a:schemeClr>
                    </a:solidFill>
                  </a:tcPr>
                </a:tc>
                <a:extLst>
                  <a:ext uri="{0D108BD9-81ED-4DB2-BD59-A6C34878D82A}">
                    <a16:rowId xmlns:a16="http://schemas.microsoft.com/office/drawing/2014/main" val="10001"/>
                  </a:ext>
                </a:extLst>
              </a:tr>
              <a:tr h="492787">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of Administrative Closures (Included in Disposition Chart)</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2"/>
                  </a:ext>
                </a:extLst>
              </a:tr>
              <a:tr h="577877">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of Cases Completed</a:t>
                      </a:r>
                    </a:p>
                  </a:txBody>
                  <a:tcPr anchor="ctr" horzOverflow="overflow">
                    <a:solidFill>
                      <a:schemeClr val="bg1">
                        <a:lumMod val="95000"/>
                      </a:schemeClr>
                    </a:solidFill>
                  </a:tcPr>
                </a:tc>
                <a:tc>
                  <a:txBody>
                    <a:bodyPr/>
                    <a:lstStyle/>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34 Plus</a:t>
                      </a:r>
                    </a:p>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(4)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42 Plus</a:t>
                      </a:r>
                    </a:p>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(36)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72 Plus</a:t>
                      </a:r>
                    </a:p>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(46)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1" i="1" dirty="0">
                          <a:solidFill>
                            <a:srgbClr val="000000"/>
                          </a:solidFill>
                          <a:effectLst/>
                          <a:latin typeface="+mj-lt"/>
                          <a:ea typeface="Calibri" panose="020F0502020204030204" pitchFamily="34" charset="0"/>
                        </a:rPr>
                        <a:t>148 Plus</a:t>
                      </a:r>
                    </a:p>
                    <a:p>
                      <a:pPr marL="0" marR="0" algn="ctr">
                        <a:lnSpc>
                          <a:spcPct val="107000"/>
                        </a:lnSpc>
                        <a:spcBef>
                          <a:spcPts val="0"/>
                        </a:spcBef>
                        <a:spcAft>
                          <a:spcPts val="0"/>
                        </a:spcAft>
                      </a:pPr>
                      <a:r>
                        <a:rPr lang="en-US" sz="1200" b="0" i="1" dirty="0">
                          <a:solidFill>
                            <a:srgbClr val="000000"/>
                          </a:solidFill>
                          <a:effectLst/>
                          <a:latin typeface="+mj-lt"/>
                          <a:ea typeface="Calibri" panose="020F0502020204030204" pitchFamily="34" charset="0"/>
                        </a:rPr>
                        <a:t>(86) 11(c)</a:t>
                      </a:r>
                    </a:p>
                  </a:txBody>
                  <a:tcPr anchor="ctr">
                    <a:solidFill>
                      <a:schemeClr val="bg1">
                        <a:lumMod val="95000"/>
                      </a:schemeClr>
                    </a:solidFill>
                  </a:tcPr>
                </a:tc>
                <a:extLst>
                  <a:ext uri="{0D108BD9-81ED-4DB2-BD59-A6C34878D82A}">
                    <a16:rowId xmlns:a16="http://schemas.microsoft.com/office/drawing/2014/main" val="10003"/>
                  </a:ext>
                </a:extLst>
              </a:tr>
              <a:tr h="31883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Completed Within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5</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11</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18</a:t>
                      </a:r>
                    </a:p>
                  </a:txBody>
                  <a:tcPr anchor="ctr">
                    <a:solidFill>
                      <a:schemeClr val="bg1">
                        <a:lumMod val="85000"/>
                      </a:schemeClr>
                    </a:solidFill>
                  </a:tcPr>
                </a:tc>
                <a:extLst>
                  <a:ext uri="{0D108BD9-81ED-4DB2-BD59-A6C34878D82A}">
                    <a16:rowId xmlns:a16="http://schemas.microsoft.com/office/drawing/2014/main" val="10004"/>
                  </a:ext>
                </a:extLst>
              </a:tr>
              <a:tr h="30438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 Completed Within 90 Days – SAMM 14 </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12%</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15%</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471220">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Average # Days to Complete – SAMM 16</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294</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294</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280</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6"/>
                  </a:ext>
                </a:extLst>
              </a:tr>
              <a:tr h="31883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 of Pending Cases at EOQ</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151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157</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131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8"/>
                  </a:ext>
                </a:extLst>
              </a:tr>
              <a:tr h="475109">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Pending Over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80%</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70%</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3081740305"/>
                  </a:ext>
                </a:extLst>
              </a:tr>
              <a:tr h="596880">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lang="en-US" sz="1200" b="0" i="1" kern="1200" dirty="0">
                          <a:solidFill>
                            <a:schemeClr val="dk1"/>
                          </a:solidFill>
                          <a:effectLst/>
                          <a:latin typeface="+mn-lt"/>
                          <a:ea typeface="+mn-ea"/>
                          <a:cs typeface="+mn-cs"/>
                        </a:rPr>
                        <a:t>Average # of Days Pending</a:t>
                      </a:r>
                      <a:endParaRPr kumimoji="0" lang="en-US" sz="12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163</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191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180</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6DBEC1F6-CED2-6DCE-A1E4-9F9F4856A2D8}"/>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
        <p:nvSpPr>
          <p:cNvPr id="3" name="TextBox 2">
            <a:extLst>
              <a:ext uri="{FF2B5EF4-FFF2-40B4-BE49-F238E27FC236}">
                <a16:creationId xmlns:a16="http://schemas.microsoft.com/office/drawing/2014/main" id="{4E1EEEC5-214A-3658-8DC3-769255A75CEE}"/>
              </a:ext>
            </a:extLst>
          </p:cNvPr>
          <p:cNvSpPr txBox="1"/>
          <p:nvPr/>
        </p:nvSpPr>
        <p:spPr>
          <a:xfrm>
            <a:off x="609598" y="5791199"/>
            <a:ext cx="4760406" cy="538609"/>
          </a:xfrm>
          <a:prstGeom prst="rect">
            <a:avLst/>
          </a:prstGeom>
          <a:noFill/>
        </p:spPr>
        <p:txBody>
          <a:bodyPr wrap="none" rtlCol="0">
            <a:spAutoFit/>
          </a:bodyPr>
          <a:lstStyle/>
          <a:p>
            <a:r>
              <a:rPr lang="en-US" sz="1100" i="1" kern="100" dirty="0">
                <a:solidFill>
                  <a:srgbClr val="000000"/>
                </a:solidFill>
                <a:effectLst/>
                <a:latin typeface="+mj-lt"/>
                <a:ea typeface="Calibri" panose="020F0502020204030204" pitchFamily="34" charset="0"/>
              </a:rPr>
              <a:t>** Please note that 11(c) cases are only included in the data where noted.</a:t>
            </a:r>
          </a:p>
          <a:p>
            <a:endParaRPr lang="en-US" dirty="0"/>
          </a:p>
        </p:txBody>
      </p:sp>
    </p:spTree>
    <p:extLst>
      <p:ext uri="{BB962C8B-B14F-4D97-AF65-F5344CB8AC3E}">
        <p14:creationId xmlns:p14="http://schemas.microsoft.com/office/powerpoint/2010/main" val="415837310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1993831308"/>
              </p:ext>
            </p:extLst>
          </p:nvPr>
        </p:nvGraphicFramePr>
        <p:xfrm>
          <a:off x="609600" y="1142997"/>
          <a:ext cx="7924800" cy="4713307"/>
        </p:xfrm>
        <a:graphic>
          <a:graphicData uri="http://schemas.openxmlformats.org/drawingml/2006/table">
            <a:tbl>
              <a:tblPr firstRow="1" bandRow="1">
                <a:tableStyleId>{073A0DAA-6AF3-43AB-8588-CEC1D06C72B9}</a:tableStyleId>
              </a:tblPr>
              <a:tblGrid>
                <a:gridCol w="4175433">
                  <a:extLst>
                    <a:ext uri="{9D8B030D-6E8A-4147-A177-3AD203B41FA5}">
                      <a16:colId xmlns:a16="http://schemas.microsoft.com/office/drawing/2014/main" val="20000"/>
                    </a:ext>
                  </a:extLst>
                </a:gridCol>
                <a:gridCol w="937343">
                  <a:extLst>
                    <a:ext uri="{9D8B030D-6E8A-4147-A177-3AD203B41FA5}">
                      <a16:colId xmlns:a16="http://schemas.microsoft.com/office/drawing/2014/main" val="20001"/>
                    </a:ext>
                  </a:extLst>
                </a:gridCol>
                <a:gridCol w="937343">
                  <a:extLst>
                    <a:ext uri="{9D8B030D-6E8A-4147-A177-3AD203B41FA5}">
                      <a16:colId xmlns:a16="http://schemas.microsoft.com/office/drawing/2014/main" val="936841724"/>
                    </a:ext>
                  </a:extLst>
                </a:gridCol>
                <a:gridCol w="937343">
                  <a:extLst>
                    <a:ext uri="{9D8B030D-6E8A-4147-A177-3AD203B41FA5}">
                      <a16:colId xmlns:a16="http://schemas.microsoft.com/office/drawing/2014/main" val="2132080320"/>
                    </a:ext>
                  </a:extLst>
                </a:gridCol>
                <a:gridCol w="937338">
                  <a:extLst>
                    <a:ext uri="{9D8B030D-6E8A-4147-A177-3AD203B41FA5}">
                      <a16:colId xmlns:a16="http://schemas.microsoft.com/office/drawing/2014/main" val="20002"/>
                    </a:ext>
                  </a:extLst>
                </a:gridCol>
              </a:tblGrid>
              <a:tr h="656707">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latin typeface="+mn-lt"/>
                        </a:rPr>
                        <a:t>OSH Complaint Disposition </a:t>
                      </a:r>
                    </a:p>
                  </a:txBody>
                  <a:tcPr anchor="ctr" horzOverflow="overflow">
                    <a:solidFill>
                      <a:schemeClr val="bg1">
                        <a:lumMod val="75000"/>
                      </a:schemeClr>
                    </a:solidFill>
                  </a:tcPr>
                </a:tc>
                <a:tc>
                  <a:txBody>
                    <a:bodyPr/>
                    <a:lstStyle/>
                    <a:p>
                      <a:pPr algn="ctr"/>
                      <a:r>
                        <a:rPr lang="en-US" sz="1400" dirty="0">
                          <a:solidFill>
                            <a:schemeClr val="tx1"/>
                          </a:solidFill>
                          <a:latin typeface="+mn-lt"/>
                        </a:rPr>
                        <a:t>1</a:t>
                      </a:r>
                      <a:r>
                        <a:rPr lang="en-US" sz="1400" baseline="30000" dirty="0">
                          <a:solidFill>
                            <a:schemeClr val="tx1"/>
                          </a:solidFill>
                          <a:latin typeface="+mn-lt"/>
                        </a:rPr>
                        <a:t>st</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2</a:t>
                      </a:r>
                      <a:r>
                        <a:rPr lang="en-US" sz="1400" baseline="30000" dirty="0">
                          <a:solidFill>
                            <a:schemeClr val="tx1"/>
                          </a:solidFill>
                          <a:latin typeface="+mn-lt"/>
                        </a:rPr>
                        <a:t>nd</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3</a:t>
                      </a:r>
                      <a:r>
                        <a:rPr lang="en-US" sz="1400" baseline="30000" dirty="0">
                          <a:solidFill>
                            <a:schemeClr val="tx1"/>
                          </a:solidFill>
                          <a:latin typeface="+mn-lt"/>
                        </a:rPr>
                        <a:t>rd</a:t>
                      </a:r>
                      <a:r>
                        <a:rPr lang="en-US" sz="1400" dirty="0">
                          <a:solidFill>
                            <a:schemeClr val="tx1"/>
                          </a:solidFill>
                          <a:latin typeface="+mn-lt"/>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mn-lt"/>
                        </a:rPr>
                        <a:t>Total</a:t>
                      </a:r>
                      <a:endParaRPr kumimoji="0" lang="en-US" sz="1400" b="1" i="1"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59301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Administrative Closure</a:t>
                      </a:r>
                    </a:p>
                  </a:txBody>
                  <a:tcPr anchor="ctr" horzOverflow="overflow">
                    <a:solidFill>
                      <a:schemeClr val="bg1">
                        <a:lumMod val="95000"/>
                      </a:schemeClr>
                    </a:solidFill>
                  </a:tcPr>
                </a:tc>
                <a:tc>
                  <a:txBody>
                    <a:bodyPr/>
                    <a:lstStyle/>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6 Plus</a:t>
                      </a:r>
                    </a:p>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(4)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10 Plus</a:t>
                      </a:r>
                    </a:p>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(36)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16 Plus</a:t>
                      </a:r>
                    </a:p>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(46)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1" i="1" dirty="0">
                          <a:solidFill>
                            <a:srgbClr val="000000"/>
                          </a:solidFill>
                          <a:effectLst/>
                          <a:latin typeface="+mj-lt"/>
                          <a:ea typeface="Calibri" panose="020F0502020204030204" pitchFamily="34" charset="0"/>
                        </a:rPr>
                        <a:t>32 Plus</a:t>
                      </a:r>
                    </a:p>
                    <a:p>
                      <a:pPr marL="0" marR="0" algn="ctr">
                        <a:lnSpc>
                          <a:spcPct val="107000"/>
                        </a:lnSpc>
                        <a:spcBef>
                          <a:spcPts val="0"/>
                        </a:spcBef>
                        <a:spcAft>
                          <a:spcPts val="0"/>
                        </a:spcAft>
                      </a:pPr>
                      <a:r>
                        <a:rPr lang="en-US" sz="1200" b="0" i="1" dirty="0">
                          <a:solidFill>
                            <a:srgbClr val="000000"/>
                          </a:solidFill>
                          <a:effectLst/>
                          <a:latin typeface="+mj-lt"/>
                          <a:ea typeface="Calibri" panose="020F0502020204030204" pitchFamily="34" charset="0"/>
                        </a:rPr>
                        <a:t>(82) 11(c)</a:t>
                      </a:r>
                    </a:p>
                  </a:txBody>
                  <a:tcPr anchor="ctr">
                    <a:solidFill>
                      <a:schemeClr val="bg1">
                        <a:lumMod val="95000"/>
                      </a:schemeClr>
                    </a:solidFill>
                  </a:tcPr>
                </a:tc>
                <a:extLst>
                  <a:ext uri="{0D108BD9-81ED-4DB2-BD59-A6C34878D82A}">
                    <a16:rowId xmlns:a16="http://schemas.microsoft.com/office/drawing/2014/main" val="10001"/>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Withdrawn (Includes Requested RTS Letters)</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41</a:t>
                      </a:r>
                    </a:p>
                  </a:txBody>
                  <a:tcPr anchor="ctr">
                    <a:solidFill>
                      <a:schemeClr val="bg1">
                        <a:lumMod val="85000"/>
                      </a:schemeClr>
                    </a:solidFill>
                  </a:tcPr>
                </a:tc>
                <a:extLst>
                  <a:ext uri="{0D108BD9-81ED-4DB2-BD59-A6C34878D82A}">
                    <a16:rowId xmlns:a16="http://schemas.microsoft.com/office/drawing/2014/main" val="10002"/>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Merit (Included in SAMM 15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14</a:t>
                      </a:r>
                    </a:p>
                  </a:txBody>
                  <a:tcPr anchor="ctr">
                    <a:solidFill>
                      <a:schemeClr val="bg1">
                        <a:lumMod val="95000"/>
                      </a:schemeClr>
                    </a:solidFill>
                  </a:tcPr>
                </a:tc>
                <a:extLst>
                  <a:ext uri="{0D108BD9-81ED-4DB2-BD59-A6C34878D82A}">
                    <a16:rowId xmlns:a16="http://schemas.microsoft.com/office/drawing/2014/main" val="10003"/>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Total SAMM 15 Merit</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28</a:t>
                      </a:r>
                    </a:p>
                  </a:txBody>
                  <a:tcPr anchor="ctr">
                    <a:solidFill>
                      <a:schemeClr val="bg1">
                        <a:lumMod val="85000"/>
                      </a:schemeClr>
                    </a:solidFill>
                  </a:tcPr>
                </a:tc>
                <a:extLst>
                  <a:ext uri="{0D108BD9-81ED-4DB2-BD59-A6C34878D82A}">
                    <a16:rowId xmlns:a16="http://schemas.microsoft.com/office/drawing/2014/main" val="10004"/>
                  </a:ext>
                </a:extLst>
              </a:tr>
              <a:tr h="39295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Total SAMM 15 Percent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21%</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48540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Dismissal Right-to-Sue (Includes No Merit and Unresponsive)</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16</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47</a:t>
                      </a:r>
                    </a:p>
                  </a:txBody>
                  <a:tcPr anchor="ctr">
                    <a:solidFill>
                      <a:schemeClr val="bg1">
                        <a:lumMod val="85000"/>
                      </a:schemeClr>
                    </a:solidFill>
                  </a:tcPr>
                </a:tc>
                <a:extLst>
                  <a:ext uri="{0D108BD9-81ED-4DB2-BD59-A6C34878D82A}">
                    <a16:rowId xmlns:a16="http://schemas.microsoft.com/office/drawing/2014/main" val="10006"/>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Settled Other (Included in SAMM 15)</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14</a:t>
                      </a:r>
                    </a:p>
                  </a:txBody>
                  <a:tcPr anchor="ctr">
                    <a:solidFill>
                      <a:schemeClr val="bg1">
                        <a:lumMod val="95000"/>
                      </a:schemeClr>
                    </a:solidFill>
                  </a:tcPr>
                </a:tc>
                <a:extLst>
                  <a:ext uri="{0D108BD9-81ED-4DB2-BD59-A6C34878D82A}">
                    <a16:rowId xmlns:a16="http://schemas.microsoft.com/office/drawing/2014/main" val="10008"/>
                  </a:ext>
                </a:extLst>
              </a:tr>
              <a:tr h="54675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Total Cases Closed by Disposition</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34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72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148</a:t>
                      </a:r>
                    </a:p>
                  </a:txBody>
                  <a:tcPr anchor="ctr">
                    <a:solidFill>
                      <a:schemeClr val="bg1">
                        <a:lumMod val="85000"/>
                      </a:schemeClr>
                    </a:solidFill>
                  </a:tcPr>
                </a:tc>
                <a:extLst>
                  <a:ext uri="{0D108BD9-81ED-4DB2-BD59-A6C34878D82A}">
                    <a16:rowId xmlns:a16="http://schemas.microsoft.com/office/drawing/2014/main" val="3081740305"/>
                  </a:ext>
                </a:extLst>
              </a:tr>
              <a:tr h="37271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200" b="1" i="1" kern="1200" dirty="0">
                          <a:solidFill>
                            <a:schemeClr val="dk1"/>
                          </a:solidFill>
                          <a:effectLst/>
                          <a:latin typeface="+mn-lt"/>
                          <a:ea typeface="+mn-ea"/>
                          <a:cs typeface="+mn-cs"/>
                        </a:rPr>
                        <a:t>Total Damages Paid This Quarter </a:t>
                      </a:r>
                      <a:r>
                        <a:rPr lang="en-US" sz="1000" b="0" i="1" kern="1200" dirty="0">
                          <a:solidFill>
                            <a:schemeClr val="dk1"/>
                          </a:solidFill>
                          <a:effectLst/>
                          <a:latin typeface="+mn-lt"/>
                          <a:ea typeface="+mn-ea"/>
                          <a:cs typeface="+mn-cs"/>
                        </a:rPr>
                        <a:t>(Includes Settlements With Aid of the Bureau During Informal Discussions or Referral to Mediation Program.)</a:t>
                      </a:r>
                      <a:endParaRPr kumimoji="0" lang="en-US" sz="10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$40,000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$10,000*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$15,100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$65,100</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3" name="TextBox 2">
            <a:extLst>
              <a:ext uri="{FF2B5EF4-FFF2-40B4-BE49-F238E27FC236}">
                <a16:creationId xmlns:a16="http://schemas.microsoft.com/office/drawing/2014/main" id="{47121472-8EF3-9BDC-32AD-78FF9C5EB9D0}"/>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
        <p:nvSpPr>
          <p:cNvPr id="2" name="TextBox 1">
            <a:extLst>
              <a:ext uri="{FF2B5EF4-FFF2-40B4-BE49-F238E27FC236}">
                <a16:creationId xmlns:a16="http://schemas.microsoft.com/office/drawing/2014/main" id="{31CC70A3-3802-0E60-D468-E664D00F84AA}"/>
              </a:ext>
            </a:extLst>
          </p:cNvPr>
          <p:cNvSpPr txBox="1"/>
          <p:nvPr/>
        </p:nvSpPr>
        <p:spPr>
          <a:xfrm>
            <a:off x="556260" y="5791200"/>
            <a:ext cx="857927" cy="261610"/>
          </a:xfrm>
          <a:prstGeom prst="rect">
            <a:avLst/>
          </a:prstGeom>
          <a:noFill/>
        </p:spPr>
        <p:txBody>
          <a:bodyPr wrap="none" rtlCol="0">
            <a:spAutoFit/>
          </a:bodyPr>
          <a:lstStyle/>
          <a:p>
            <a:r>
              <a:rPr lang="en-US" sz="1100" i="1" dirty="0"/>
              <a:t>*Corrected</a:t>
            </a:r>
          </a:p>
        </p:txBody>
      </p:sp>
    </p:spTree>
    <p:extLst>
      <p:ext uri="{BB962C8B-B14F-4D97-AF65-F5344CB8AC3E}">
        <p14:creationId xmlns:p14="http://schemas.microsoft.com/office/powerpoint/2010/main" val="357708088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1357923234"/>
              </p:ext>
            </p:extLst>
          </p:nvPr>
        </p:nvGraphicFramePr>
        <p:xfrm>
          <a:off x="609600" y="1143000"/>
          <a:ext cx="7848600" cy="4648204"/>
        </p:xfrm>
        <a:graphic>
          <a:graphicData uri="http://schemas.openxmlformats.org/drawingml/2006/table">
            <a:tbl>
              <a:tblPr firstRow="1" bandRow="1">
                <a:tableStyleId>{073A0DAA-6AF3-43AB-8588-CEC1D06C72B9}</a:tableStyleId>
              </a:tblPr>
              <a:tblGrid>
                <a:gridCol w="2792291">
                  <a:extLst>
                    <a:ext uri="{9D8B030D-6E8A-4147-A177-3AD203B41FA5}">
                      <a16:colId xmlns:a16="http://schemas.microsoft.com/office/drawing/2014/main" val="4257082247"/>
                    </a:ext>
                  </a:extLst>
                </a:gridCol>
                <a:gridCol w="5056309">
                  <a:extLst>
                    <a:ext uri="{9D8B030D-6E8A-4147-A177-3AD203B41FA5}">
                      <a16:colId xmlns:a16="http://schemas.microsoft.com/office/drawing/2014/main" val="4285241588"/>
                    </a:ext>
                  </a:extLst>
                </a:gridCol>
              </a:tblGrid>
              <a:tr h="422564">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22564">
                <a:tc>
                  <a:txBody>
                    <a:bodyPr/>
                    <a:lstStyle/>
                    <a:p>
                      <a:pPr algn="r"/>
                      <a:r>
                        <a:rPr lang="en-US" b="0" dirty="0"/>
                        <a:t>Jaleesa Thomas</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22564">
                <a:tc>
                  <a:txBody>
                    <a:bodyPr/>
                    <a:lstStyle/>
                    <a:p>
                      <a:pPr algn="r"/>
                      <a:r>
                        <a:rPr lang="en-US" sz="1800" b="0" kern="1200" dirty="0">
                          <a:solidFill>
                            <a:schemeClr val="dk1"/>
                          </a:solidFill>
                          <a:effectLst/>
                          <a:latin typeface="+mn-lt"/>
                          <a:ea typeface="+mn-ea"/>
                          <a:cs typeface="+mn-cs"/>
                        </a:rPr>
                        <a:t>Norma Velasco</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22564">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22564">
                <a:tc>
                  <a:txBody>
                    <a:bodyPr/>
                    <a:lstStyle/>
                    <a:p>
                      <a:pPr algn="r"/>
                      <a:r>
                        <a:rPr lang="en-US" b="0" dirty="0"/>
                        <a:t>David Bailey</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22564">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22564">
                <a:tc>
                  <a:txBody>
                    <a:bodyPr/>
                    <a:lstStyle/>
                    <a:p>
                      <a:pPr algn="r"/>
                      <a:r>
                        <a:rPr lang="en-US" sz="1800" kern="1200" dirty="0">
                          <a:solidFill>
                            <a:schemeClr val="dk1"/>
                          </a:solidFill>
                          <a:effectLst/>
                          <a:latin typeface="+mn-lt"/>
                          <a:ea typeface="+mn-ea"/>
                          <a:cs typeface="+mn-cs"/>
                        </a:rPr>
                        <a:t>Brian Lampe (4-3-23)</a:t>
                      </a:r>
                      <a:endParaRPr lang="en-US" sz="1600"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22564">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22564">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422564">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22564">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1D0BCE57-2224-F482-9C00-871D583252AB}"/>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2" name="TextBox 1">
            <a:extLst>
              <a:ext uri="{FF2B5EF4-FFF2-40B4-BE49-F238E27FC236}">
                <a16:creationId xmlns:a16="http://schemas.microsoft.com/office/drawing/2014/main" id="{AAE8747F-8B1B-3088-F09F-4F95A0C48EBD}"/>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2047665388"/>
              </p:ext>
            </p:extLst>
          </p:nvPr>
        </p:nvGraphicFramePr>
        <p:xfrm>
          <a:off x="609598" y="1121656"/>
          <a:ext cx="7924794" cy="1406101"/>
        </p:xfrm>
        <a:graphic>
          <a:graphicData uri="http://schemas.openxmlformats.org/drawingml/2006/table">
            <a:tbl>
              <a:tblPr firstRow="1" bandRow="1">
                <a:tableStyleId>{00A15C55-8517-42AA-B614-E9B94910E393}</a:tableStyleId>
              </a:tblPr>
              <a:tblGrid>
                <a:gridCol w="3316354">
                  <a:extLst>
                    <a:ext uri="{9D8B030D-6E8A-4147-A177-3AD203B41FA5}">
                      <a16:colId xmlns:a16="http://schemas.microsoft.com/office/drawing/2014/main" val="20000"/>
                    </a:ext>
                  </a:extLst>
                </a:gridCol>
                <a:gridCol w="885203">
                  <a:extLst>
                    <a:ext uri="{9D8B030D-6E8A-4147-A177-3AD203B41FA5}">
                      <a16:colId xmlns:a16="http://schemas.microsoft.com/office/drawing/2014/main" val="20001"/>
                    </a:ext>
                  </a:extLst>
                </a:gridCol>
                <a:gridCol w="885203">
                  <a:extLst>
                    <a:ext uri="{9D8B030D-6E8A-4147-A177-3AD203B41FA5}">
                      <a16:colId xmlns:a16="http://schemas.microsoft.com/office/drawing/2014/main" val="2522768338"/>
                    </a:ext>
                  </a:extLst>
                </a:gridCol>
                <a:gridCol w="885203">
                  <a:extLst>
                    <a:ext uri="{9D8B030D-6E8A-4147-A177-3AD203B41FA5}">
                      <a16:colId xmlns:a16="http://schemas.microsoft.com/office/drawing/2014/main" val="659331983"/>
                    </a:ext>
                  </a:extLst>
                </a:gridCol>
                <a:gridCol w="824903">
                  <a:extLst>
                    <a:ext uri="{9D8B030D-6E8A-4147-A177-3AD203B41FA5}">
                      <a16:colId xmlns:a16="http://schemas.microsoft.com/office/drawing/2014/main" val="20002"/>
                    </a:ext>
                  </a:extLst>
                </a:gridCol>
                <a:gridCol w="1127928">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8,840</a:t>
                      </a:r>
                    </a:p>
                  </a:txBody>
                  <a:tcPr anchor="ctr">
                    <a:solidFill>
                      <a:schemeClr val="bg1">
                        <a:lumMod val="95000"/>
                      </a:schemeClr>
                    </a:solidFill>
                  </a:tcPr>
                </a:tc>
                <a:tc>
                  <a:txBody>
                    <a:bodyPr/>
                    <a:lstStyle/>
                    <a:p>
                      <a:pPr algn="ctr"/>
                      <a:r>
                        <a:rPr lang="en-US" sz="1300" b="0" i="0" dirty="0"/>
                        <a:t>16,057</a:t>
                      </a:r>
                    </a:p>
                  </a:txBody>
                  <a:tcPr anchor="ctr">
                    <a:solidFill>
                      <a:schemeClr val="bg1">
                        <a:lumMod val="95000"/>
                      </a:schemeClr>
                    </a:solidFill>
                  </a:tcPr>
                </a:tc>
                <a:tc>
                  <a:txBody>
                    <a:bodyPr/>
                    <a:lstStyle/>
                    <a:p>
                      <a:pPr algn="ctr"/>
                      <a:r>
                        <a:rPr lang="en-US" sz="1300" b="0" i="0" dirty="0"/>
                        <a:t>20,336</a:t>
                      </a:r>
                    </a:p>
                  </a:txBody>
                  <a:tcPr anchor="ctr">
                    <a:solidFill>
                      <a:schemeClr val="bg1">
                        <a:lumMod val="95000"/>
                      </a:schemeClr>
                    </a:solidFill>
                  </a:tcPr>
                </a:tc>
                <a:tc>
                  <a:txBody>
                    <a:bodyPr/>
                    <a:lstStyle/>
                    <a:p>
                      <a:pPr algn="ctr"/>
                      <a:r>
                        <a:rPr lang="en-US" sz="1300" b="1" i="1" dirty="0"/>
                        <a:t>45,233</a:t>
                      </a:r>
                    </a:p>
                  </a:txBody>
                  <a:tcPr anchor="ctr">
                    <a:solidFill>
                      <a:schemeClr val="bg1">
                        <a:lumMod val="95000"/>
                      </a:schemeClr>
                    </a:solidFill>
                  </a:tcPr>
                </a:tc>
                <a:tc>
                  <a:txBody>
                    <a:bodyPr/>
                    <a:lstStyle/>
                    <a:p>
                      <a:pPr algn="ctr"/>
                      <a:r>
                        <a:rPr lang="en-US" sz="1300" i="0"/>
                        <a:t>45,000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517</a:t>
                      </a:r>
                    </a:p>
                  </a:txBody>
                  <a:tcPr anchor="ctr">
                    <a:solidFill>
                      <a:schemeClr val="bg1">
                        <a:lumMod val="85000"/>
                      </a:schemeClr>
                    </a:solidFill>
                  </a:tcPr>
                </a:tc>
                <a:tc>
                  <a:txBody>
                    <a:bodyPr/>
                    <a:lstStyle/>
                    <a:p>
                      <a:pPr algn="ctr"/>
                      <a:r>
                        <a:rPr lang="en-US" sz="1300" b="0" i="0" dirty="0"/>
                        <a:t>656</a:t>
                      </a:r>
                    </a:p>
                  </a:txBody>
                  <a:tcPr anchor="ctr">
                    <a:solidFill>
                      <a:schemeClr val="bg1">
                        <a:lumMod val="85000"/>
                      </a:schemeClr>
                    </a:solidFill>
                  </a:tcPr>
                </a:tc>
                <a:tc>
                  <a:txBody>
                    <a:bodyPr/>
                    <a:lstStyle/>
                    <a:p>
                      <a:pPr algn="ctr"/>
                      <a:r>
                        <a:rPr lang="en-US" sz="1300" b="0" i="0" dirty="0"/>
                        <a:t>473</a:t>
                      </a:r>
                    </a:p>
                  </a:txBody>
                  <a:tcPr anchor="ctr">
                    <a:solidFill>
                      <a:schemeClr val="bg1">
                        <a:lumMod val="85000"/>
                      </a:schemeClr>
                    </a:solidFill>
                  </a:tcPr>
                </a:tc>
                <a:tc>
                  <a:txBody>
                    <a:bodyPr/>
                    <a:lstStyle/>
                    <a:p>
                      <a:pPr algn="ctr"/>
                      <a:r>
                        <a:rPr lang="en-US" sz="1300" b="1" i="1" dirty="0"/>
                        <a:t>1,646</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4232134570"/>
              </p:ext>
            </p:extLst>
          </p:nvPr>
        </p:nvGraphicFramePr>
        <p:xfrm>
          <a:off x="609599" y="2594282"/>
          <a:ext cx="7924793" cy="1886504"/>
        </p:xfrm>
        <a:graphic>
          <a:graphicData uri="http://schemas.openxmlformats.org/drawingml/2006/table">
            <a:tbl>
              <a:tblPr firstRow="1" bandRow="1">
                <a:tableStyleId>{00A15C55-8517-42AA-B614-E9B94910E393}</a:tableStyleId>
              </a:tblPr>
              <a:tblGrid>
                <a:gridCol w="3311857">
                  <a:extLst>
                    <a:ext uri="{9D8B030D-6E8A-4147-A177-3AD203B41FA5}">
                      <a16:colId xmlns:a16="http://schemas.microsoft.com/office/drawing/2014/main" val="20000"/>
                    </a:ext>
                  </a:extLst>
                </a:gridCol>
                <a:gridCol w="887104">
                  <a:extLst>
                    <a:ext uri="{9D8B030D-6E8A-4147-A177-3AD203B41FA5}">
                      <a16:colId xmlns:a16="http://schemas.microsoft.com/office/drawing/2014/main" val="20001"/>
                    </a:ext>
                  </a:extLst>
                </a:gridCol>
                <a:gridCol w="887104">
                  <a:extLst>
                    <a:ext uri="{9D8B030D-6E8A-4147-A177-3AD203B41FA5}">
                      <a16:colId xmlns:a16="http://schemas.microsoft.com/office/drawing/2014/main" val="3471394919"/>
                    </a:ext>
                  </a:extLst>
                </a:gridCol>
                <a:gridCol w="887104">
                  <a:extLst>
                    <a:ext uri="{9D8B030D-6E8A-4147-A177-3AD203B41FA5}">
                      <a16:colId xmlns:a16="http://schemas.microsoft.com/office/drawing/2014/main" val="498433751"/>
                    </a:ext>
                  </a:extLst>
                </a:gridCol>
                <a:gridCol w="827964">
                  <a:extLst>
                    <a:ext uri="{9D8B030D-6E8A-4147-A177-3AD203B41FA5}">
                      <a16:colId xmlns:a16="http://schemas.microsoft.com/office/drawing/2014/main" val="20002"/>
                    </a:ext>
                  </a:extLst>
                </a:gridCol>
                <a:gridCol w="1123660">
                  <a:extLst>
                    <a:ext uri="{9D8B030D-6E8A-4147-A177-3AD203B41FA5}">
                      <a16:colId xmlns:a16="http://schemas.microsoft.com/office/drawing/2014/main" val="20003"/>
                    </a:ext>
                  </a:extLst>
                </a:gridCol>
              </a:tblGrid>
              <a:tr h="656160">
                <a:tc>
                  <a:txBody>
                    <a:bodyPr/>
                    <a:lstStyle/>
                    <a:p>
                      <a:pPr algn="ctr"/>
                      <a:r>
                        <a:rPr lang="en-US" sz="1600" b="1" dirty="0">
                          <a:solidFill>
                            <a:schemeClr val="tx1"/>
                          </a:solidFill>
                        </a:rPr>
                        <a:t>AGRICULTURAL</a:t>
                      </a:r>
                      <a:r>
                        <a:rPr lang="en-US" sz="1600" b="1" baseline="0" dirty="0">
                          <a:solidFill>
                            <a:schemeClr val="tx1"/>
                          </a:solidFill>
                        </a:rPr>
                        <a:t> SAFETY AND HEALTH</a:t>
                      </a:r>
                      <a:r>
                        <a:rPr lang="en-US" sz="1600" b="1" dirty="0">
                          <a:solidFill>
                            <a:schemeClr val="tx1"/>
                          </a:solidFill>
                        </a:rPr>
                        <a:t>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1,018</a:t>
                      </a:r>
                    </a:p>
                  </a:txBody>
                  <a:tcPr>
                    <a:solidFill>
                      <a:schemeClr val="bg1">
                        <a:lumMod val="95000"/>
                      </a:schemeClr>
                    </a:solidFill>
                  </a:tcPr>
                </a:tc>
                <a:tc>
                  <a:txBody>
                    <a:bodyPr/>
                    <a:lstStyle/>
                    <a:p>
                      <a:pPr algn="ctr"/>
                      <a:r>
                        <a:rPr lang="en-US" sz="1300" b="0" i="0" dirty="0"/>
                        <a:t>3,630</a:t>
                      </a:r>
                    </a:p>
                  </a:txBody>
                  <a:tcPr>
                    <a:solidFill>
                      <a:schemeClr val="bg1">
                        <a:lumMod val="95000"/>
                      </a:schemeClr>
                    </a:solidFill>
                  </a:tcPr>
                </a:tc>
                <a:tc>
                  <a:txBody>
                    <a:bodyPr/>
                    <a:lstStyle/>
                    <a:p>
                      <a:pPr algn="ctr"/>
                      <a:r>
                        <a:rPr lang="en-US" sz="1300" b="0" i="0" dirty="0"/>
                        <a:t>1,109</a:t>
                      </a:r>
                    </a:p>
                  </a:txBody>
                  <a:tcPr>
                    <a:solidFill>
                      <a:schemeClr val="bg1">
                        <a:lumMod val="95000"/>
                      </a:schemeClr>
                    </a:solidFill>
                  </a:tcPr>
                </a:tc>
                <a:tc>
                  <a:txBody>
                    <a:bodyPr/>
                    <a:lstStyle/>
                    <a:p>
                      <a:pPr algn="ctr"/>
                      <a:r>
                        <a:rPr lang="en-US" sz="1300" b="1" i="1" dirty="0"/>
                        <a:t>5,757</a:t>
                      </a:r>
                    </a:p>
                  </a:txBody>
                  <a:tcPr>
                    <a:solidFill>
                      <a:schemeClr val="bg1">
                        <a:lumMod val="95000"/>
                      </a:schemeClr>
                    </a:solidFill>
                  </a:tcPr>
                </a:tc>
                <a:tc>
                  <a:txBody>
                    <a:bodyPr/>
                    <a:lstStyle/>
                    <a:p>
                      <a:pPr algn="ctr"/>
                      <a:r>
                        <a:rPr lang="en-US" sz="1300" i="0" dirty="0"/>
                        <a:t>2,400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3</a:t>
                      </a:r>
                    </a:p>
                  </a:txBody>
                  <a:tcPr>
                    <a:solidFill>
                      <a:schemeClr val="bg1">
                        <a:lumMod val="85000"/>
                      </a:schemeClr>
                    </a:solidFill>
                  </a:tcPr>
                </a:tc>
                <a:tc>
                  <a:txBody>
                    <a:bodyPr/>
                    <a:lstStyle/>
                    <a:p>
                      <a:pPr algn="ctr"/>
                      <a:r>
                        <a:rPr lang="en-US" sz="1300" b="1" i="1" dirty="0"/>
                        <a:t>13</a:t>
                      </a:r>
                    </a:p>
                  </a:txBody>
                  <a:tcPr>
                    <a:solidFill>
                      <a:schemeClr val="bg1">
                        <a:lumMod val="85000"/>
                      </a:schemeClr>
                    </a:solidFill>
                  </a:tcPr>
                </a:tc>
                <a:tc>
                  <a:txBody>
                    <a:bodyPr/>
                    <a:lstStyle/>
                    <a:p>
                      <a:pPr algn="ctr"/>
                      <a:r>
                        <a:rPr lang="en-US" sz="1300" i="0" dirty="0"/>
                        <a:t>50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180</a:t>
                      </a:r>
                    </a:p>
                  </a:txBody>
                  <a:tcPr>
                    <a:solidFill>
                      <a:schemeClr val="bg1">
                        <a:lumMod val="95000"/>
                      </a:schemeClr>
                    </a:solidFill>
                  </a:tcPr>
                </a:tc>
                <a:tc>
                  <a:txBody>
                    <a:bodyPr/>
                    <a:lstStyle/>
                    <a:p>
                      <a:pPr algn="ctr"/>
                      <a:r>
                        <a:rPr lang="en-US" sz="1300" b="0" i="0" dirty="0"/>
                        <a:t>1,362</a:t>
                      </a:r>
                    </a:p>
                  </a:txBody>
                  <a:tcPr>
                    <a:solidFill>
                      <a:schemeClr val="bg1">
                        <a:lumMod val="95000"/>
                      </a:schemeClr>
                    </a:solidFill>
                  </a:tcPr>
                </a:tc>
                <a:tc>
                  <a:txBody>
                    <a:bodyPr/>
                    <a:lstStyle/>
                    <a:p>
                      <a:pPr algn="ctr"/>
                      <a:r>
                        <a:rPr lang="en-US" sz="1300" b="0" i="0" dirty="0"/>
                        <a:t>428</a:t>
                      </a:r>
                    </a:p>
                  </a:txBody>
                  <a:tcPr>
                    <a:solidFill>
                      <a:schemeClr val="bg1">
                        <a:lumMod val="95000"/>
                      </a:schemeClr>
                    </a:solidFill>
                  </a:tcPr>
                </a:tc>
                <a:tc>
                  <a:txBody>
                    <a:bodyPr/>
                    <a:lstStyle/>
                    <a:p>
                      <a:pPr algn="ctr"/>
                      <a:r>
                        <a:rPr lang="en-US" sz="1300" b="1" i="1" dirty="0"/>
                        <a:t>1,970</a:t>
                      </a:r>
                    </a:p>
                  </a:txBody>
                  <a:tcPr>
                    <a:solidFill>
                      <a:schemeClr val="bg1">
                        <a:lumMod val="95000"/>
                      </a:schemeClr>
                    </a:solidFill>
                  </a:tcPr>
                </a:tc>
                <a:tc>
                  <a:txBody>
                    <a:bodyPr/>
                    <a:lstStyle/>
                    <a:p>
                      <a:pPr algn="ctr"/>
                      <a:r>
                        <a:rPr lang="en-US" sz="1300" i="0" dirty="0"/>
                        <a:t>1,750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270</a:t>
                      </a:r>
                    </a:p>
                  </a:txBody>
                  <a:tcPr>
                    <a:solidFill>
                      <a:schemeClr val="bg1">
                        <a:lumMod val="85000"/>
                      </a:schemeClr>
                    </a:solidFill>
                  </a:tcPr>
                </a:tc>
                <a:tc>
                  <a:txBody>
                    <a:bodyPr/>
                    <a:lstStyle/>
                    <a:p>
                      <a:pPr algn="ctr"/>
                      <a:r>
                        <a:rPr lang="en-US" sz="1300" b="0" i="0" dirty="0"/>
                        <a:t>1,436</a:t>
                      </a:r>
                    </a:p>
                  </a:txBody>
                  <a:tcPr>
                    <a:solidFill>
                      <a:schemeClr val="bg1">
                        <a:lumMod val="85000"/>
                      </a:schemeClr>
                    </a:solidFill>
                  </a:tcPr>
                </a:tc>
                <a:tc>
                  <a:txBody>
                    <a:bodyPr/>
                    <a:lstStyle/>
                    <a:p>
                      <a:pPr algn="ctr"/>
                      <a:r>
                        <a:rPr lang="en-US" sz="1300" b="0" i="0" dirty="0"/>
                        <a:t>295</a:t>
                      </a:r>
                    </a:p>
                  </a:txBody>
                  <a:tcPr>
                    <a:solidFill>
                      <a:schemeClr val="bg1">
                        <a:lumMod val="85000"/>
                      </a:schemeClr>
                    </a:solidFill>
                  </a:tcPr>
                </a:tc>
                <a:tc>
                  <a:txBody>
                    <a:bodyPr/>
                    <a:lstStyle/>
                    <a:p>
                      <a:pPr algn="ctr"/>
                      <a:r>
                        <a:rPr lang="en-US" sz="1300" b="1" i="1" dirty="0"/>
                        <a:t>2,001</a:t>
                      </a:r>
                    </a:p>
                  </a:txBody>
                  <a:tcPr>
                    <a:solidFill>
                      <a:schemeClr val="bg1">
                        <a:lumMod val="85000"/>
                      </a:schemeClr>
                    </a:solidFill>
                  </a:tcPr>
                </a:tc>
                <a:tc>
                  <a:txBody>
                    <a:bodyPr/>
                    <a:lstStyle/>
                    <a:p>
                      <a:pPr algn="ctr"/>
                      <a:r>
                        <a:rPr lang="en-US" sz="1300" i="0" dirty="0"/>
                        <a:t>1,875</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0C063C4-1E1B-0C39-645B-3000B0714B53}"/>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7895030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
        <p:nvSpPr>
          <p:cNvPr id="2" name="TextBox 1">
            <a:extLst>
              <a:ext uri="{FF2B5EF4-FFF2-40B4-BE49-F238E27FC236}">
                <a16:creationId xmlns:a16="http://schemas.microsoft.com/office/drawing/2014/main" id="{A8EA7E2F-2756-AAE1-3750-5FF1FFF0D549}"/>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AppData\Local\Microsoft\Windows\Temporary Internet Files\Content.Outlook\PMWK0L31\SCBA trainig raleigh.jpg">
            <a:extLst>
              <a:ext uri="{FF2B5EF4-FFF2-40B4-BE49-F238E27FC236}">
                <a16:creationId xmlns:a16="http://schemas.microsoft.com/office/drawing/2014/main" id="{D6236630-2561-08CD-C040-DD2AF9369E11}"/>
              </a:ext>
            </a:extLst>
          </p:cNvPr>
          <p:cNvPicPr/>
          <p:nvPr/>
        </p:nvPicPr>
        <p:blipFill>
          <a:blip r:embed="rId3" cstate="print"/>
          <a:srcRect/>
          <a:stretch>
            <a:fillRect/>
          </a:stretch>
        </p:blipFill>
        <p:spPr bwMode="auto">
          <a:xfrm rot="5400000">
            <a:off x="533402" y="2434165"/>
            <a:ext cx="990596" cy="838200"/>
          </a:xfrm>
          <a:prstGeom prst="rect">
            <a:avLst/>
          </a:prstGeom>
          <a:noFill/>
          <a:ln w="9525">
            <a:noFill/>
            <a:miter lim="800000"/>
            <a:headEnd/>
            <a:tailEnd/>
          </a:ln>
        </p:spPr>
      </p:pic>
      <p:pic>
        <p:nvPicPr>
          <p:cNvPr id="4" name="Picture 3" descr="C:\Users\wllagoe.EADS\Pictures\Trench\Trenchmodule1208 033.jpg">
            <a:extLst>
              <a:ext uri="{FF2B5EF4-FFF2-40B4-BE49-F238E27FC236}">
                <a16:creationId xmlns:a16="http://schemas.microsoft.com/office/drawing/2014/main" id="{A2172102-CB75-6F25-4270-7CFD9A7CA554}"/>
              </a:ext>
            </a:extLst>
          </p:cNvPr>
          <p:cNvPicPr/>
          <p:nvPr/>
        </p:nvPicPr>
        <p:blipFill>
          <a:blip r:embed="rId4" cstate="print"/>
          <a:srcRect l="7038" r="10850" b="19922"/>
          <a:stretch>
            <a:fillRect/>
          </a:stretch>
        </p:blipFill>
        <p:spPr bwMode="auto">
          <a:xfrm>
            <a:off x="6858000" y="2434167"/>
            <a:ext cx="1676400" cy="914400"/>
          </a:xfrm>
          <a:prstGeom prst="rect">
            <a:avLst/>
          </a:prstGeom>
          <a:noFill/>
          <a:ln w="9525">
            <a:noFill/>
            <a:miter lim="800000"/>
            <a:headEnd/>
            <a:tailEnd/>
          </a:ln>
        </p:spPr>
      </p:pic>
      <p:pic>
        <p:nvPicPr>
          <p:cNvPr id="5" name="Picture 4" descr="C:\Users\wllagoe.EADS\Pictures\Trench\Trenchmodule1208 026.jpg">
            <a:extLst>
              <a:ext uri="{FF2B5EF4-FFF2-40B4-BE49-F238E27FC236}">
                <a16:creationId xmlns:a16="http://schemas.microsoft.com/office/drawing/2014/main" id="{D029DF6A-6B35-33EE-B82C-9B62447CD47A}"/>
              </a:ext>
            </a:extLst>
          </p:cNvPr>
          <p:cNvPicPr/>
          <p:nvPr/>
        </p:nvPicPr>
        <p:blipFill>
          <a:blip r:embed="rId5" cstate="print"/>
          <a:srcRect t="9766"/>
          <a:stretch>
            <a:fillRect/>
          </a:stretch>
        </p:blipFill>
        <p:spPr bwMode="auto">
          <a:xfrm>
            <a:off x="5943600" y="2434167"/>
            <a:ext cx="1524000" cy="914400"/>
          </a:xfrm>
          <a:prstGeom prst="rect">
            <a:avLst/>
          </a:prstGeom>
          <a:noFill/>
          <a:ln w="9525">
            <a:noFill/>
            <a:miter lim="800000"/>
            <a:headEnd/>
            <a:tailEnd/>
          </a:ln>
        </p:spPr>
      </p:pic>
      <p:pic>
        <p:nvPicPr>
          <p:cNvPr id="6" name="Picture 5" descr="C:\Users\wllagoe.EADS\Pictures\Construction\IMAG0613.jpg">
            <a:extLst>
              <a:ext uri="{FF2B5EF4-FFF2-40B4-BE49-F238E27FC236}">
                <a16:creationId xmlns:a16="http://schemas.microsoft.com/office/drawing/2014/main" id="{A8EB26E8-3E2F-FFD0-DE61-5766BDE8913E}"/>
              </a:ext>
            </a:extLst>
          </p:cNvPr>
          <p:cNvPicPr/>
          <p:nvPr/>
        </p:nvPicPr>
        <p:blipFill>
          <a:blip r:embed="rId6" cstate="print"/>
          <a:srcRect t="22143"/>
          <a:stretch>
            <a:fillRect/>
          </a:stretch>
        </p:blipFill>
        <p:spPr bwMode="auto">
          <a:xfrm>
            <a:off x="4149683" y="2434168"/>
            <a:ext cx="1870117" cy="914399"/>
          </a:xfrm>
          <a:prstGeom prst="rect">
            <a:avLst/>
          </a:prstGeom>
          <a:noFill/>
          <a:ln w="9525">
            <a:noFill/>
            <a:miter lim="800000"/>
            <a:headEnd/>
            <a:tailEnd/>
          </a:ln>
        </p:spPr>
      </p:pic>
      <p:pic>
        <p:nvPicPr>
          <p:cNvPr id="7" name="Picture 6" descr="A group of people posing for a photo&#10;&#10;Description automatically generated">
            <a:extLst>
              <a:ext uri="{FF2B5EF4-FFF2-40B4-BE49-F238E27FC236}">
                <a16:creationId xmlns:a16="http://schemas.microsoft.com/office/drawing/2014/main" id="{1D7C9D19-32B6-107D-4310-BD4B020BBF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1143000"/>
            <a:ext cx="1762901" cy="2350534"/>
          </a:xfrm>
          <a:prstGeom prst="rect">
            <a:avLst/>
          </a:prstGeom>
        </p:spPr>
      </p:pic>
      <p:pic>
        <p:nvPicPr>
          <p:cNvPr id="9" name="Picture 8" descr="C:\Users\wllagoe.EADS\Pictures\Construction\IMG_1163.JPG">
            <a:extLst>
              <a:ext uri="{FF2B5EF4-FFF2-40B4-BE49-F238E27FC236}">
                <a16:creationId xmlns:a16="http://schemas.microsoft.com/office/drawing/2014/main" id="{8874825F-6195-D19C-22B2-C1D11C43A442}"/>
              </a:ext>
            </a:extLst>
          </p:cNvPr>
          <p:cNvPicPr/>
          <p:nvPr/>
        </p:nvPicPr>
        <p:blipFill>
          <a:blip r:embed="rId8" cstate="print"/>
          <a:srcRect l="18429" t="24573" r="35898" b="22008"/>
          <a:stretch>
            <a:fillRect/>
          </a:stretch>
        </p:blipFill>
        <p:spPr bwMode="auto">
          <a:xfrm>
            <a:off x="1406481" y="2434167"/>
            <a:ext cx="1336719" cy="879638"/>
          </a:xfrm>
          <a:prstGeom prst="rect">
            <a:avLst/>
          </a:prstGeom>
          <a:noFill/>
          <a:ln w="9525">
            <a:noFill/>
            <a:miter lim="800000"/>
            <a:headEnd/>
            <a:tailEnd/>
          </a:ln>
        </p:spPr>
      </p:pic>
      <p:graphicFrame>
        <p:nvGraphicFramePr>
          <p:cNvPr id="11" name="Table 10">
            <a:extLst>
              <a:ext uri="{FF2B5EF4-FFF2-40B4-BE49-F238E27FC236}">
                <a16:creationId xmlns:a16="http://schemas.microsoft.com/office/drawing/2014/main" id="{F0B08EDF-967E-9D9E-0C76-9DEE317C55D7}"/>
              </a:ext>
            </a:extLst>
          </p:cNvPr>
          <p:cNvGraphicFramePr>
            <a:graphicFrameLocks noGrp="1"/>
          </p:cNvGraphicFramePr>
          <p:nvPr>
            <p:extLst>
              <p:ext uri="{D42A27DB-BD31-4B8C-83A1-F6EECF244321}">
                <p14:modId xmlns:p14="http://schemas.microsoft.com/office/powerpoint/2010/main" val="3332182029"/>
              </p:ext>
            </p:extLst>
          </p:nvPr>
        </p:nvGraphicFramePr>
        <p:xfrm>
          <a:off x="609600" y="1143001"/>
          <a:ext cx="7924799" cy="1292665"/>
        </p:xfrm>
        <a:graphic>
          <a:graphicData uri="http://schemas.openxmlformats.org/drawingml/2006/table">
            <a:tbl>
              <a:tblPr>
                <a:tableStyleId>{00A15C55-8517-42AA-B614-E9B94910E393}</a:tableStyleId>
              </a:tblPr>
              <a:tblGrid>
                <a:gridCol w="2287518">
                  <a:extLst>
                    <a:ext uri="{9D8B030D-6E8A-4147-A177-3AD203B41FA5}">
                      <a16:colId xmlns:a16="http://schemas.microsoft.com/office/drawing/2014/main" val="20000"/>
                    </a:ext>
                  </a:extLst>
                </a:gridCol>
                <a:gridCol w="861376">
                  <a:extLst>
                    <a:ext uri="{9D8B030D-6E8A-4147-A177-3AD203B41FA5}">
                      <a16:colId xmlns:a16="http://schemas.microsoft.com/office/drawing/2014/main" val="20001"/>
                    </a:ext>
                  </a:extLst>
                </a:gridCol>
                <a:gridCol w="215456">
                  <a:extLst>
                    <a:ext uri="{9D8B030D-6E8A-4147-A177-3AD203B41FA5}">
                      <a16:colId xmlns:a16="http://schemas.microsoft.com/office/drawing/2014/main" val="20002"/>
                    </a:ext>
                  </a:extLst>
                </a:gridCol>
                <a:gridCol w="1157487">
                  <a:extLst>
                    <a:ext uri="{9D8B030D-6E8A-4147-A177-3AD203B41FA5}">
                      <a16:colId xmlns:a16="http://schemas.microsoft.com/office/drawing/2014/main" val="20003"/>
                    </a:ext>
                  </a:extLst>
                </a:gridCol>
                <a:gridCol w="1196099">
                  <a:extLst>
                    <a:ext uri="{9D8B030D-6E8A-4147-A177-3AD203B41FA5}">
                      <a16:colId xmlns:a16="http://schemas.microsoft.com/office/drawing/2014/main" val="952157281"/>
                    </a:ext>
                  </a:extLst>
                </a:gridCol>
                <a:gridCol w="1196099">
                  <a:extLst>
                    <a:ext uri="{9D8B030D-6E8A-4147-A177-3AD203B41FA5}">
                      <a16:colId xmlns:a16="http://schemas.microsoft.com/office/drawing/2014/main" val="1337938312"/>
                    </a:ext>
                  </a:extLst>
                </a:gridCol>
                <a:gridCol w="1010764">
                  <a:extLst>
                    <a:ext uri="{9D8B030D-6E8A-4147-A177-3AD203B41FA5}">
                      <a16:colId xmlns:a16="http://schemas.microsoft.com/office/drawing/2014/main" val="20004"/>
                    </a:ext>
                  </a:extLst>
                </a:gridCol>
              </a:tblGrid>
              <a:tr h="41422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NAICS 23</a:t>
                      </a:r>
                      <a:r>
                        <a:rPr lang="en-US" sz="1200" b="1" dirty="0"/>
                        <a:t>—CONSTRUCTION</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  1</a:t>
                      </a:r>
                      <a:r>
                        <a:rPr kumimoji="0" lang="en-US" sz="1200" b="1" i="0" u="none" strike="noStrike" cap="none" normalizeH="0" baseline="30000" dirty="0">
                          <a:ln>
                            <a:noFill/>
                          </a:ln>
                          <a:solidFill>
                            <a:schemeClr val="tx1"/>
                          </a:solidFill>
                          <a:effectLst/>
                          <a:latin typeface="Arial" charset="0"/>
                          <a:cs typeface="Arial" charset="0"/>
                        </a:rPr>
                        <a:t>st </a:t>
                      </a:r>
                      <a:r>
                        <a:rPr kumimoji="0" lang="en-US" sz="12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20718">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23</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a:ln>
                            <a:noFill/>
                          </a:ln>
                          <a:solidFill>
                            <a:srgbClr val="000000"/>
                          </a:solidFill>
                          <a:effectLst/>
                          <a:latin typeface="Arial" charset="0"/>
                          <a:cs typeface="Arial" charset="0"/>
                        </a:rPr>
                        <a:t>18</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anchor="ctr" horzOverflow="overflow">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anchor="ctr" horzOverflow="overflow">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anchor="ctr" horzOverflow="overflow">
                    <a:solidFill>
                      <a:schemeClr val="bg1">
                        <a:lumMod val="85000"/>
                      </a:schemeClr>
                    </a:solidFill>
                  </a:tcPr>
                </a:tc>
                <a:tc rowSpan="2">
                  <a:txBody>
                    <a:bodyPr/>
                    <a:lstStyle/>
                    <a:p>
                      <a:pPr algn="ctr"/>
                      <a:r>
                        <a:rPr lang="en-US" sz="1200" dirty="0"/>
                        <a:t>N/A</a:t>
                      </a:r>
                    </a:p>
                  </a:txBody>
                  <a:tcPr anchor="ctr" horzOverflow="overflow">
                    <a:solidFill>
                      <a:schemeClr val="bg1">
                        <a:lumMod val="85000"/>
                      </a:schemeClr>
                    </a:solidFill>
                  </a:tcPr>
                </a:tc>
                <a:extLst>
                  <a:ext uri="{0D108BD9-81ED-4DB2-BD59-A6C34878D82A}">
                    <a16:rowId xmlns:a16="http://schemas.microsoft.com/office/drawing/2014/main" val="3885475826"/>
                  </a:ext>
                </a:extLst>
              </a:tr>
              <a:tr h="386606">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FFY 2022 3</a:t>
                      </a:r>
                      <a:r>
                        <a:rPr kumimoji="0" lang="en-US" sz="1200" b="0" i="1" u="none" strike="noStrike" cap="none" normalizeH="0" baseline="30000" dirty="0">
                          <a:ln>
                            <a:noFill/>
                          </a:ln>
                          <a:solidFill>
                            <a:schemeClr val="tx1"/>
                          </a:solidFill>
                          <a:effectLst/>
                          <a:latin typeface="Arial" charset="0"/>
                          <a:cs typeface="Arial" charset="0"/>
                        </a:rPr>
                        <a:t>rd</a:t>
                      </a:r>
                      <a:r>
                        <a:rPr kumimoji="0" lang="en-US" sz="1200" b="0" i="1" u="none" strike="noStrike" cap="none" normalizeH="0" baseline="0" dirty="0">
                          <a:ln>
                            <a:noFill/>
                          </a:ln>
                          <a:solidFill>
                            <a:schemeClr val="tx1"/>
                          </a:solidFill>
                          <a:effectLst/>
                          <a:latin typeface="Arial" charset="0"/>
                          <a:cs typeface="Arial" charset="0"/>
                        </a:rPr>
                        <a:t> Qtr. Fatality Rate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rgbClr val="000000"/>
                          </a:solidFill>
                          <a:effectLst/>
                          <a:latin typeface="Arial" charset="0"/>
                          <a:cs typeface="Arial" charset="0"/>
                        </a:rPr>
                        <a:t>0.0020</a:t>
                      </a:r>
                    </a:p>
                  </a:txBody>
                  <a:tcPr anchor="ctr" horzOverflow="overflow">
                    <a:solidFill>
                      <a:schemeClr val="bg1">
                        <a:lumMod val="8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highlight>
                          <a:srgbClr val="FFFF00"/>
                        </a:highlight>
                        <a:latin typeface="Arial" charset="0"/>
                        <a:cs typeface="Arial" charset="0"/>
                      </a:endParaRPr>
                    </a:p>
                  </a:txBody>
                  <a:tcPr horzOverflow="overflow">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dirty="0"/>
                    </a:p>
                  </a:txBody>
                  <a:tcPr horzOverflow="overflow">
                    <a:solidFill>
                      <a:schemeClr val="bg1">
                        <a:lumMod val="85000"/>
                      </a:schemeClr>
                    </a:solidFill>
                  </a:tcPr>
                </a:tc>
                <a:extLst>
                  <a:ext uri="{0D108BD9-81ED-4DB2-BD59-A6C34878D82A}">
                    <a16:rowId xmlns:a16="http://schemas.microsoft.com/office/drawing/2014/main" val="1646401180"/>
                  </a:ext>
                </a:extLst>
              </a:tr>
            </a:tbl>
          </a:graphicData>
        </a:graphic>
      </p:graphicFrame>
      <p:graphicFrame>
        <p:nvGraphicFramePr>
          <p:cNvPr id="12" name="Table 11">
            <a:extLst>
              <a:ext uri="{FF2B5EF4-FFF2-40B4-BE49-F238E27FC236}">
                <a16:creationId xmlns:a16="http://schemas.microsoft.com/office/drawing/2014/main" id="{D64C885E-8600-B22A-7F50-3CBE21623893}"/>
              </a:ext>
            </a:extLst>
          </p:cNvPr>
          <p:cNvGraphicFramePr>
            <a:graphicFrameLocks noGrp="1"/>
          </p:cNvGraphicFramePr>
          <p:nvPr>
            <p:extLst>
              <p:ext uri="{D42A27DB-BD31-4B8C-83A1-F6EECF244321}">
                <p14:modId xmlns:p14="http://schemas.microsoft.com/office/powerpoint/2010/main" val="2015637025"/>
              </p:ext>
            </p:extLst>
          </p:nvPr>
        </p:nvGraphicFramePr>
        <p:xfrm>
          <a:off x="609598" y="3130732"/>
          <a:ext cx="7924802" cy="2850732"/>
        </p:xfrm>
        <a:graphic>
          <a:graphicData uri="http://schemas.openxmlformats.org/drawingml/2006/table">
            <a:tbl>
              <a:tblPr firstRow="1" bandRow="1">
                <a:tableStyleId>{00A15C55-8517-42AA-B614-E9B94910E393}</a:tableStyleId>
              </a:tblPr>
              <a:tblGrid>
                <a:gridCol w="1512024">
                  <a:extLst>
                    <a:ext uri="{9D8B030D-6E8A-4147-A177-3AD203B41FA5}">
                      <a16:colId xmlns:a16="http://schemas.microsoft.com/office/drawing/2014/main" val="20000"/>
                    </a:ext>
                  </a:extLst>
                </a:gridCol>
                <a:gridCol w="640656">
                  <a:extLst>
                    <a:ext uri="{9D8B030D-6E8A-4147-A177-3AD203B41FA5}">
                      <a16:colId xmlns:a16="http://schemas.microsoft.com/office/drawing/2014/main" val="20001"/>
                    </a:ext>
                  </a:extLst>
                </a:gridCol>
                <a:gridCol w="633141">
                  <a:extLst>
                    <a:ext uri="{9D8B030D-6E8A-4147-A177-3AD203B41FA5}">
                      <a16:colId xmlns:a16="http://schemas.microsoft.com/office/drawing/2014/main" val="2784285087"/>
                    </a:ext>
                  </a:extLst>
                </a:gridCol>
                <a:gridCol w="633141">
                  <a:extLst>
                    <a:ext uri="{9D8B030D-6E8A-4147-A177-3AD203B41FA5}">
                      <a16:colId xmlns:a16="http://schemas.microsoft.com/office/drawing/2014/main" val="415496230"/>
                    </a:ext>
                  </a:extLst>
                </a:gridCol>
                <a:gridCol w="507971">
                  <a:extLst>
                    <a:ext uri="{9D8B030D-6E8A-4147-A177-3AD203B41FA5}">
                      <a16:colId xmlns:a16="http://schemas.microsoft.com/office/drawing/2014/main" val="20002"/>
                    </a:ext>
                  </a:extLst>
                </a:gridCol>
                <a:gridCol w="1483269">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4109209800"/>
                    </a:ext>
                  </a:extLst>
                </a:gridCol>
                <a:gridCol w="685800">
                  <a:extLst>
                    <a:ext uri="{9D8B030D-6E8A-4147-A177-3AD203B41FA5}">
                      <a16:colId xmlns:a16="http://schemas.microsoft.com/office/drawing/2014/main" val="2565972970"/>
                    </a:ext>
                  </a:extLst>
                </a:gridCol>
                <a:gridCol w="533400">
                  <a:extLst>
                    <a:ext uri="{9D8B030D-6E8A-4147-A177-3AD203B41FA5}">
                      <a16:colId xmlns:a16="http://schemas.microsoft.com/office/drawing/2014/main" val="20005"/>
                    </a:ext>
                  </a:extLst>
                </a:gridCol>
              </a:tblGrid>
              <a:tr h="390053">
                <a:tc>
                  <a:txBody>
                    <a:bodyPr/>
                    <a:lstStyle/>
                    <a:p>
                      <a:pPr algn="ctr"/>
                      <a:r>
                        <a:rPr lang="en-US" sz="1000" b="1" dirty="0">
                          <a:solidFill>
                            <a:schemeClr val="tx1"/>
                          </a:solidFill>
                        </a:rPr>
                        <a:t>FATALITY TYPE</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baseline="0" dirty="0">
                          <a:solidFill>
                            <a:schemeClr val="tx1"/>
                          </a:solidFill>
                        </a:rPr>
                        <a:t> Qtr.</a:t>
                      </a:r>
                      <a:endParaRPr lang="en-US" sz="1000" b="1" dirty="0">
                        <a:solidFill>
                          <a:schemeClr val="tx1"/>
                        </a:solidFill>
                      </a:endParaRP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tc>
                  <a:txBody>
                    <a:bodyPr/>
                    <a:lstStyle/>
                    <a:p>
                      <a:pPr algn="ctr"/>
                      <a:r>
                        <a:rPr lang="en-US" sz="1000" b="1" dirty="0">
                          <a:solidFill>
                            <a:schemeClr val="tx1"/>
                          </a:solidFill>
                        </a:rPr>
                        <a:t>FATALITY TYPE</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75307">
                <a:tc>
                  <a:txBody>
                    <a:bodyPr/>
                    <a:lstStyle/>
                    <a:p>
                      <a:pPr algn="r"/>
                      <a:r>
                        <a:rPr lang="en-US" sz="1200" b="0" i="1" dirty="0">
                          <a:solidFill>
                            <a:schemeClr val="tx1"/>
                          </a:solidFill>
                        </a:rPr>
                        <a:t>Struck By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tc>
                  <a:txBody>
                    <a:bodyPr/>
                    <a:lstStyle/>
                    <a:p>
                      <a:pPr algn="r"/>
                      <a:r>
                        <a:rPr lang="en-US" sz="12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extLst>
                  <a:ext uri="{0D108BD9-81ED-4DB2-BD59-A6C34878D82A}">
                    <a16:rowId xmlns:a16="http://schemas.microsoft.com/office/drawing/2014/main" val="10001"/>
                  </a:ext>
                </a:extLst>
              </a:tr>
              <a:tr h="326082">
                <a:tc>
                  <a:txBody>
                    <a:bodyPr/>
                    <a:lstStyle/>
                    <a:p>
                      <a:pPr algn="r"/>
                      <a:r>
                        <a:rPr lang="en-US" sz="12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84324">
                <a:tc>
                  <a:txBody>
                    <a:bodyPr/>
                    <a:lstStyle/>
                    <a:p>
                      <a:pPr algn="r"/>
                      <a:r>
                        <a:rPr lang="en-US" sz="12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39805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26082">
                <a:tc>
                  <a:txBody>
                    <a:bodyPr/>
                    <a:lstStyle/>
                    <a:p>
                      <a:pPr algn="r"/>
                      <a:r>
                        <a:rPr lang="en-US" sz="12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6</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11</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75307">
                <a:tc>
                  <a:txBody>
                    <a:bodyPr/>
                    <a:lstStyle/>
                    <a:p>
                      <a:pPr algn="r"/>
                      <a:r>
                        <a:rPr lang="en-US" sz="12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extLst>
                  <a:ext uri="{0D108BD9-81ED-4DB2-BD59-A6C34878D82A}">
                    <a16:rowId xmlns:a16="http://schemas.microsoft.com/office/drawing/2014/main" val="10006"/>
                  </a:ext>
                </a:extLst>
              </a:tr>
              <a:tr h="385259">
                <a:tc>
                  <a:txBody>
                    <a:bodyPr/>
                    <a:lstStyle/>
                    <a:p>
                      <a:pPr algn="r"/>
                      <a:r>
                        <a:rPr lang="en-US" sz="12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8" name="TextBox 7">
            <a:extLst>
              <a:ext uri="{FF2B5EF4-FFF2-40B4-BE49-F238E27FC236}">
                <a16:creationId xmlns:a16="http://schemas.microsoft.com/office/drawing/2014/main" id="{39A45472-99F9-31B7-FF0D-726C88047807}"/>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Pictures\Construction\IMAG0613.jpg">
            <a:extLst>
              <a:ext uri="{FF2B5EF4-FFF2-40B4-BE49-F238E27FC236}">
                <a16:creationId xmlns:a16="http://schemas.microsoft.com/office/drawing/2014/main" id="{698D7738-0CFB-4D71-E367-A4E0F7699897}"/>
              </a:ext>
            </a:extLst>
          </p:cNvPr>
          <p:cNvPicPr/>
          <p:nvPr/>
        </p:nvPicPr>
        <p:blipFill>
          <a:blip r:embed="rId3" cstate="print"/>
          <a:srcRect/>
          <a:stretch>
            <a:fillRect/>
          </a:stretch>
        </p:blipFill>
        <p:spPr bwMode="auto">
          <a:xfrm>
            <a:off x="6514615" y="3046932"/>
            <a:ext cx="1174154" cy="534468"/>
          </a:xfrm>
          <a:prstGeom prst="rect">
            <a:avLst/>
          </a:prstGeom>
          <a:noFill/>
          <a:ln w="9525">
            <a:noFill/>
            <a:miter lim="800000"/>
            <a:headEnd/>
            <a:tailEnd/>
          </a:ln>
        </p:spPr>
      </p:pic>
      <p:pic>
        <p:nvPicPr>
          <p:cNvPr id="7" name="Picture 6" descr="C:\Documents and Settings\Wanda Lagoe\My Documents\My Pictures\Logging\Water quality discussion with NCDENR.JPG">
            <a:extLst>
              <a:ext uri="{FF2B5EF4-FFF2-40B4-BE49-F238E27FC236}">
                <a16:creationId xmlns:a16="http://schemas.microsoft.com/office/drawing/2014/main" id="{81F9407D-99A0-2BA1-0534-AB3582F4DD0F}"/>
              </a:ext>
            </a:extLst>
          </p:cNvPr>
          <p:cNvPicPr/>
          <p:nvPr/>
        </p:nvPicPr>
        <p:blipFill>
          <a:blip r:embed="rId4" cstate="print"/>
          <a:srcRect/>
          <a:stretch>
            <a:fillRect/>
          </a:stretch>
        </p:blipFill>
        <p:spPr bwMode="auto">
          <a:xfrm>
            <a:off x="4509291" y="3046933"/>
            <a:ext cx="950152" cy="534468"/>
          </a:xfrm>
          <a:prstGeom prst="rect">
            <a:avLst/>
          </a:prstGeom>
          <a:noFill/>
          <a:ln w="9525">
            <a:noFill/>
            <a:miter lim="800000"/>
            <a:headEnd/>
            <a:tailEnd/>
          </a:ln>
        </p:spPr>
      </p:pic>
      <p:pic>
        <p:nvPicPr>
          <p:cNvPr id="8" name="Picture 7" descr="C:\Documents and Settings\Wanda Lagoe\My Documents\My Pictures\Logging\Picture 087.jpg">
            <a:extLst>
              <a:ext uri="{FF2B5EF4-FFF2-40B4-BE49-F238E27FC236}">
                <a16:creationId xmlns:a16="http://schemas.microsoft.com/office/drawing/2014/main" id="{C7185C4B-9358-89D7-623A-95E5082DB19D}"/>
              </a:ext>
            </a:extLst>
          </p:cNvPr>
          <p:cNvPicPr/>
          <p:nvPr/>
        </p:nvPicPr>
        <p:blipFill>
          <a:blip r:embed="rId5" cstate="print"/>
          <a:srcRect/>
          <a:stretch>
            <a:fillRect/>
          </a:stretch>
        </p:blipFill>
        <p:spPr bwMode="auto">
          <a:xfrm>
            <a:off x="3804823" y="3059747"/>
            <a:ext cx="759746" cy="521653"/>
          </a:xfrm>
          <a:prstGeom prst="rect">
            <a:avLst/>
          </a:prstGeom>
          <a:noFill/>
          <a:ln w="9525">
            <a:noFill/>
            <a:miter lim="800000"/>
            <a:headEnd/>
            <a:tailEnd/>
          </a:ln>
        </p:spPr>
      </p:pic>
      <p:pic>
        <p:nvPicPr>
          <p:cNvPr id="10" name="Picture 9" descr="C:\Documents and Settings\Wanda Lagoe\My Documents\My Pictures\Logging\ProLogger LD.JPG">
            <a:extLst>
              <a:ext uri="{FF2B5EF4-FFF2-40B4-BE49-F238E27FC236}">
                <a16:creationId xmlns:a16="http://schemas.microsoft.com/office/drawing/2014/main" id="{61EBE35D-FD0D-3ADE-CF15-501EE217801F}"/>
              </a:ext>
            </a:extLst>
          </p:cNvPr>
          <p:cNvPicPr/>
          <p:nvPr/>
        </p:nvPicPr>
        <p:blipFill>
          <a:blip r:embed="rId6" cstate="print"/>
          <a:srcRect/>
          <a:stretch>
            <a:fillRect/>
          </a:stretch>
        </p:blipFill>
        <p:spPr bwMode="auto">
          <a:xfrm>
            <a:off x="1373554" y="3059747"/>
            <a:ext cx="964377" cy="521653"/>
          </a:xfrm>
          <a:prstGeom prst="rect">
            <a:avLst/>
          </a:prstGeom>
          <a:noFill/>
          <a:ln w="9525">
            <a:noFill/>
            <a:miter lim="800000"/>
            <a:headEnd/>
            <a:tailEnd/>
          </a:ln>
        </p:spPr>
      </p:pic>
      <p:pic>
        <p:nvPicPr>
          <p:cNvPr id="15" name="Picture 14" descr="C:\Documents and Settings\Wanda Lagoe\My Documents\My Pictures\Construction\IMAG0614 (2).JPG">
            <a:extLst>
              <a:ext uri="{FF2B5EF4-FFF2-40B4-BE49-F238E27FC236}">
                <a16:creationId xmlns:a16="http://schemas.microsoft.com/office/drawing/2014/main" id="{35EBF2C4-7605-69A7-19A0-3DC6295B4AD2}"/>
              </a:ext>
            </a:extLst>
          </p:cNvPr>
          <p:cNvPicPr/>
          <p:nvPr/>
        </p:nvPicPr>
        <p:blipFill>
          <a:blip r:embed="rId7" cstate="print"/>
          <a:srcRect/>
          <a:stretch>
            <a:fillRect/>
          </a:stretch>
        </p:blipFill>
        <p:spPr bwMode="auto">
          <a:xfrm>
            <a:off x="2285278" y="3059747"/>
            <a:ext cx="1540817" cy="521653"/>
          </a:xfrm>
          <a:prstGeom prst="rect">
            <a:avLst/>
          </a:prstGeom>
          <a:noFill/>
          <a:ln w="9525">
            <a:noFill/>
            <a:miter lim="800000"/>
            <a:headEnd/>
            <a:tailEnd/>
          </a:ln>
        </p:spPr>
      </p:pic>
      <p:pic>
        <p:nvPicPr>
          <p:cNvPr id="17" name="4720B3CC-1855-4662-8F19-3F136855D639">
            <a:extLst>
              <a:ext uri="{FF2B5EF4-FFF2-40B4-BE49-F238E27FC236}">
                <a16:creationId xmlns:a16="http://schemas.microsoft.com/office/drawing/2014/main" id="{28CCA4F2-55D0-25AD-33D9-959A18B4A8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9443" y="3059936"/>
            <a:ext cx="683196"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D8F1B152-ECCC-4526-96CC-CB41BB035581">
            <a:extLst>
              <a:ext uri="{FF2B5EF4-FFF2-40B4-BE49-F238E27FC236}">
                <a16:creationId xmlns:a16="http://schemas.microsoft.com/office/drawing/2014/main" id="{2C026067-A736-25A2-C4D3-34335436627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843"/>
          <a:stretch/>
        </p:blipFill>
        <p:spPr bwMode="auto">
          <a:xfrm>
            <a:off x="7645717" y="3051704"/>
            <a:ext cx="881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9BB3873A-2B4A-4C26-8FD6-26392F01A019">
            <a:extLst>
              <a:ext uri="{FF2B5EF4-FFF2-40B4-BE49-F238E27FC236}">
                <a16:creationId xmlns:a16="http://schemas.microsoft.com/office/drawing/2014/main" id="{2B2058DB-B7D2-3F98-AC2A-CF603687427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844" t="34460" r="22656" b="20157"/>
          <a:stretch/>
        </p:blipFill>
        <p:spPr bwMode="auto">
          <a:xfrm>
            <a:off x="6025547" y="3059748"/>
            <a:ext cx="564997"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70098A66-1910-4614-8FD6-70A003F0C3CA">
            <a:extLst>
              <a:ext uri="{FF2B5EF4-FFF2-40B4-BE49-F238E27FC236}">
                <a16:creationId xmlns:a16="http://schemas.microsoft.com/office/drawing/2014/main" id="{2D4260A2-262B-8F5B-8C2A-2A65BF23269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44" t="29843" b="5156"/>
          <a:stretch/>
        </p:blipFill>
        <p:spPr bwMode="auto">
          <a:xfrm>
            <a:off x="605166" y="3050575"/>
            <a:ext cx="794860"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Group 22">
            <a:extLst>
              <a:ext uri="{FF2B5EF4-FFF2-40B4-BE49-F238E27FC236}">
                <a16:creationId xmlns:a16="http://schemas.microsoft.com/office/drawing/2014/main" id="{BB5B9407-4EBC-C9F6-4DD9-31C3B5BEAE9B}"/>
              </a:ext>
            </a:extLst>
          </p:cNvPr>
          <p:cNvGraphicFramePr>
            <a:graphicFrameLocks noGrp="1"/>
          </p:cNvGraphicFramePr>
          <p:nvPr>
            <p:extLst>
              <p:ext uri="{D42A27DB-BD31-4B8C-83A1-F6EECF244321}">
                <p14:modId xmlns:p14="http://schemas.microsoft.com/office/powerpoint/2010/main" val="3549025808"/>
              </p:ext>
            </p:extLst>
          </p:nvPr>
        </p:nvGraphicFramePr>
        <p:xfrm>
          <a:off x="609600" y="3581400"/>
          <a:ext cx="7929233" cy="2362200"/>
        </p:xfrm>
        <a:graphic>
          <a:graphicData uri="http://schemas.openxmlformats.org/drawingml/2006/table">
            <a:tbl>
              <a:tblPr>
                <a:tableStyleId>{00A15C55-8517-42AA-B614-E9B94910E393}</a:tableStyleId>
              </a:tblPr>
              <a:tblGrid>
                <a:gridCol w="449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38200">
                  <a:extLst>
                    <a:ext uri="{9D8B030D-6E8A-4147-A177-3AD203B41FA5}">
                      <a16:colId xmlns:a16="http://schemas.microsoft.com/office/drawing/2014/main" val="1216465787"/>
                    </a:ext>
                  </a:extLst>
                </a:gridCol>
                <a:gridCol w="685800">
                  <a:extLst>
                    <a:ext uri="{9D8B030D-6E8A-4147-A177-3AD203B41FA5}">
                      <a16:colId xmlns:a16="http://schemas.microsoft.com/office/drawing/2014/main" val="1878967182"/>
                    </a:ext>
                  </a:extLst>
                </a:gridCol>
                <a:gridCol w="609600">
                  <a:extLst>
                    <a:ext uri="{9D8B030D-6E8A-4147-A177-3AD203B41FA5}">
                      <a16:colId xmlns:a16="http://schemas.microsoft.com/office/drawing/2014/main" val="20002"/>
                    </a:ext>
                  </a:extLst>
                </a:gridCol>
                <a:gridCol w="614033">
                  <a:extLst>
                    <a:ext uri="{9D8B030D-6E8A-4147-A177-3AD203B41FA5}">
                      <a16:colId xmlns:a16="http://schemas.microsoft.com/office/drawing/2014/main" val="20003"/>
                    </a:ext>
                  </a:extLst>
                </a:gridCol>
              </a:tblGrid>
              <a:tr h="717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Compliance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133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623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800</a:t>
                      </a:r>
                    </a:p>
                  </a:txBody>
                  <a:tcPr anchor="ctr" horzOverflow="overflow">
                    <a:solidFill>
                      <a:schemeClr val="bg1">
                        <a:lumMod val="95000"/>
                      </a:schemeClr>
                    </a:solidFill>
                  </a:tcPr>
                </a:tc>
                <a:extLst>
                  <a:ext uri="{0D108BD9-81ED-4DB2-BD59-A6C34878D82A}">
                    <a16:rowId xmlns:a16="http://schemas.microsoft.com/office/drawing/2014/main" val="10001"/>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Consultative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110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332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290</a:t>
                      </a:r>
                    </a:p>
                  </a:txBody>
                  <a:tcPr anchor="ctr" horzOverflow="overflow">
                    <a:solidFill>
                      <a:schemeClr val="bg1">
                        <a:lumMod val="85000"/>
                      </a:schemeClr>
                    </a:solidFill>
                  </a:tcPr>
                </a:tc>
                <a:extLst>
                  <a:ext uri="{0D108BD9-81ED-4DB2-BD59-A6C34878D82A}">
                    <a16:rowId xmlns:a16="http://schemas.microsoft.com/office/drawing/2014/main" val="10002"/>
                  </a:ext>
                </a:extLst>
              </a:tr>
              <a:tr h="4950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OSH Outreach Events (10- and 30- Hour Construction Courses)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People Trained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148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1,761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2,002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5" name="Group 128">
            <a:extLst>
              <a:ext uri="{FF2B5EF4-FFF2-40B4-BE49-F238E27FC236}">
                <a16:creationId xmlns:a16="http://schemas.microsoft.com/office/drawing/2014/main" id="{4081E846-016C-EE58-9418-D09652F3876F}"/>
              </a:ext>
            </a:extLst>
          </p:cNvPr>
          <p:cNvGraphicFramePr>
            <a:graphicFrameLocks noGrp="1"/>
          </p:cNvGraphicFramePr>
          <p:nvPr>
            <p:extLst>
              <p:ext uri="{D42A27DB-BD31-4B8C-83A1-F6EECF244321}">
                <p14:modId xmlns:p14="http://schemas.microsoft.com/office/powerpoint/2010/main" val="1873572015"/>
              </p:ext>
            </p:extLst>
          </p:nvPr>
        </p:nvGraphicFramePr>
        <p:xfrm>
          <a:off x="609600" y="1143001"/>
          <a:ext cx="7929234" cy="191674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7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534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10%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28%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1.0</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1.1</a:t>
                      </a: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31%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547FA3C5-02BE-72C9-82EB-0630C77B13A0}"/>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3180868009"/>
              </p:ext>
            </p:extLst>
          </p:nvPr>
        </p:nvGraphicFramePr>
        <p:xfrm>
          <a:off x="605170" y="2590800"/>
          <a:ext cx="7896728" cy="1636012"/>
        </p:xfrm>
        <a:graphic>
          <a:graphicData uri="http://schemas.openxmlformats.org/drawingml/2006/table">
            <a:tbl>
              <a:tblPr firstRow="1" bandRow="1">
                <a:tableStyleId>{00A15C55-8517-42AA-B614-E9B94910E393}</a:tableStyleId>
              </a:tblPr>
              <a:tblGrid>
                <a:gridCol w="3636359">
                  <a:extLst>
                    <a:ext uri="{9D8B030D-6E8A-4147-A177-3AD203B41FA5}">
                      <a16:colId xmlns:a16="http://schemas.microsoft.com/office/drawing/2014/main" val="20000"/>
                    </a:ext>
                  </a:extLst>
                </a:gridCol>
                <a:gridCol w="807517">
                  <a:extLst>
                    <a:ext uri="{9D8B030D-6E8A-4147-A177-3AD203B41FA5}">
                      <a16:colId xmlns:a16="http://schemas.microsoft.com/office/drawing/2014/main" val="20002"/>
                    </a:ext>
                  </a:extLst>
                </a:gridCol>
                <a:gridCol w="807517">
                  <a:extLst>
                    <a:ext uri="{9D8B030D-6E8A-4147-A177-3AD203B41FA5}">
                      <a16:colId xmlns:a16="http://schemas.microsoft.com/office/drawing/2014/main" val="3894696123"/>
                    </a:ext>
                  </a:extLst>
                </a:gridCol>
                <a:gridCol w="807517">
                  <a:extLst>
                    <a:ext uri="{9D8B030D-6E8A-4147-A177-3AD203B41FA5}">
                      <a16:colId xmlns:a16="http://schemas.microsoft.com/office/drawing/2014/main" val="2068459402"/>
                    </a:ext>
                  </a:extLst>
                </a:gridCol>
                <a:gridCol w="807517">
                  <a:extLst>
                    <a:ext uri="{9D8B030D-6E8A-4147-A177-3AD203B41FA5}">
                      <a16:colId xmlns:a16="http://schemas.microsoft.com/office/drawing/2014/main" val="3871786859"/>
                    </a:ext>
                  </a:extLst>
                </a:gridCol>
                <a:gridCol w="1030301">
                  <a:extLst>
                    <a:ext uri="{9D8B030D-6E8A-4147-A177-3AD203B41FA5}">
                      <a16:colId xmlns:a16="http://schemas.microsoft.com/office/drawing/2014/main" val="20003"/>
                    </a:ext>
                  </a:extLst>
                </a:gridCol>
              </a:tblGrid>
              <a:tr h="416812">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2</a:t>
                      </a:r>
                      <a:r>
                        <a:rPr lang="en-US" sz="1400" b="1" i="0" u="none" baseline="30000" dirty="0">
                          <a:solidFill>
                            <a:schemeClr val="tx1"/>
                          </a:solidFill>
                        </a:rPr>
                        <a:t>nd</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3</a:t>
                      </a:r>
                      <a:r>
                        <a:rPr lang="en-US" sz="1400" b="1" i="0" u="none" baseline="30000" dirty="0">
                          <a:solidFill>
                            <a:schemeClr val="tx1"/>
                          </a:solidFill>
                        </a:rPr>
                        <a:t>rd</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0" i="0" u="none" dirty="0"/>
                        <a:t>4</a:t>
                      </a:r>
                    </a:p>
                  </a:txBody>
                  <a:tcPr anchor="ctr">
                    <a:solidFill>
                      <a:schemeClr val="bg1">
                        <a:lumMod val="85000"/>
                      </a:schemeClr>
                    </a:solidFill>
                  </a:tcPr>
                </a:tc>
                <a:tc>
                  <a:txBody>
                    <a:bodyPr/>
                    <a:lstStyle/>
                    <a:p>
                      <a:pPr algn="ctr"/>
                      <a:r>
                        <a:rPr lang="en-US" sz="1400" b="0" i="0" u="none" dirty="0"/>
                        <a:t>1</a:t>
                      </a:r>
                    </a:p>
                  </a:txBody>
                  <a:tcPr anchor="ctr">
                    <a:solidFill>
                      <a:schemeClr val="bg1">
                        <a:lumMod val="85000"/>
                      </a:schemeClr>
                    </a:solidFill>
                  </a:tcPr>
                </a:tc>
                <a:tc>
                  <a:txBody>
                    <a:bodyPr/>
                    <a:lstStyle/>
                    <a:p>
                      <a:pPr algn="ctr"/>
                      <a:r>
                        <a:rPr lang="en-US" sz="1400" b="0" i="0" u="none" dirty="0"/>
                        <a:t>12</a:t>
                      </a:r>
                    </a:p>
                  </a:txBody>
                  <a:tcPr anchor="ctr">
                    <a:solidFill>
                      <a:schemeClr val="bg1">
                        <a:lumMod val="85000"/>
                      </a:schemeClr>
                    </a:solidFill>
                  </a:tcPr>
                </a:tc>
                <a:tc>
                  <a:txBody>
                    <a:bodyPr/>
                    <a:lstStyle/>
                    <a:p>
                      <a:pPr algn="ctr"/>
                      <a:r>
                        <a:rPr lang="en-US" sz="1400" b="1" i="1" u="none" dirty="0"/>
                        <a:t>17</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0" i="0" u="none" dirty="0"/>
                        <a:t>5</a:t>
                      </a:r>
                    </a:p>
                  </a:txBody>
                  <a:tcPr anchor="ctr">
                    <a:solidFill>
                      <a:schemeClr val="bg1">
                        <a:lumMod val="95000"/>
                      </a:schemeClr>
                    </a:solidFill>
                  </a:tcPr>
                </a:tc>
                <a:tc>
                  <a:txBody>
                    <a:bodyPr/>
                    <a:lstStyle/>
                    <a:p>
                      <a:pPr algn="ctr"/>
                      <a:r>
                        <a:rPr lang="en-US" sz="1400" b="0" i="0" u="none" dirty="0"/>
                        <a:t>4</a:t>
                      </a:r>
                    </a:p>
                  </a:txBody>
                  <a:tcPr anchor="ctr">
                    <a:solidFill>
                      <a:schemeClr val="bg1">
                        <a:lumMod val="95000"/>
                      </a:schemeClr>
                    </a:solidFill>
                  </a:tcPr>
                </a:tc>
                <a:tc>
                  <a:txBody>
                    <a:bodyPr/>
                    <a:lstStyle/>
                    <a:p>
                      <a:pPr algn="ctr"/>
                      <a:r>
                        <a:rPr lang="en-US" sz="1400" b="0" i="0" u="none" dirty="0"/>
                        <a:t>5</a:t>
                      </a:r>
                    </a:p>
                  </a:txBody>
                  <a:tcPr anchor="ctr">
                    <a:solidFill>
                      <a:schemeClr val="bg1">
                        <a:lumMod val="95000"/>
                      </a:schemeClr>
                    </a:solidFill>
                  </a:tcPr>
                </a:tc>
                <a:tc>
                  <a:txBody>
                    <a:bodyPr/>
                    <a:lstStyle/>
                    <a:p>
                      <a:pPr algn="ctr"/>
                      <a:r>
                        <a:rPr lang="en-US" sz="1400" b="1" i="1" u="none" dirty="0"/>
                        <a:t>14</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0" i="0" u="none" dirty="0"/>
                        <a:t>2</a:t>
                      </a:r>
                    </a:p>
                  </a:txBody>
                  <a:tcPr anchor="ctr">
                    <a:solidFill>
                      <a:schemeClr val="bg1">
                        <a:lumMod val="85000"/>
                      </a:schemeClr>
                    </a:solidFill>
                  </a:tcPr>
                </a:tc>
                <a:tc>
                  <a:txBody>
                    <a:bodyPr/>
                    <a:lstStyle/>
                    <a:p>
                      <a:pPr algn="ctr"/>
                      <a:r>
                        <a:rPr lang="en-US" sz="1400" b="0" i="0" u="none" dirty="0"/>
                        <a:t>4</a:t>
                      </a:r>
                    </a:p>
                  </a:txBody>
                  <a:tcPr anchor="ctr">
                    <a:solidFill>
                      <a:schemeClr val="bg1">
                        <a:lumMod val="85000"/>
                      </a:schemeClr>
                    </a:solidFill>
                  </a:tcPr>
                </a:tc>
                <a:tc>
                  <a:txBody>
                    <a:bodyPr/>
                    <a:lstStyle/>
                    <a:p>
                      <a:pPr algn="ctr"/>
                      <a:r>
                        <a:rPr lang="en-US" sz="1400" b="0" i="0" u="none" dirty="0"/>
                        <a:t>2</a:t>
                      </a:r>
                    </a:p>
                  </a:txBody>
                  <a:tcPr anchor="ctr">
                    <a:solidFill>
                      <a:schemeClr val="bg1">
                        <a:lumMod val="85000"/>
                      </a:schemeClr>
                    </a:solidFill>
                  </a:tcPr>
                </a:tc>
                <a:tc>
                  <a:txBody>
                    <a:bodyPr/>
                    <a:lstStyle/>
                    <a:p>
                      <a:pPr algn="ctr"/>
                      <a:r>
                        <a:rPr lang="en-US" sz="1400" b="1" i="1" u="none" dirty="0"/>
                        <a:t>8</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0" i="0" u="none" dirty="0"/>
                        <a:t>26</a:t>
                      </a:r>
                    </a:p>
                  </a:txBody>
                  <a:tcPr anchor="ctr">
                    <a:solidFill>
                      <a:schemeClr val="bg1">
                        <a:lumMod val="95000"/>
                      </a:schemeClr>
                    </a:solidFill>
                  </a:tcPr>
                </a:tc>
                <a:tc>
                  <a:txBody>
                    <a:bodyPr/>
                    <a:lstStyle/>
                    <a:p>
                      <a:pPr algn="ctr"/>
                      <a:r>
                        <a:rPr lang="en-US" sz="1400" b="0" i="0" u="none" dirty="0"/>
                        <a:t>158</a:t>
                      </a:r>
                    </a:p>
                  </a:txBody>
                  <a:tcPr anchor="ctr">
                    <a:solidFill>
                      <a:schemeClr val="bg1">
                        <a:lumMod val="95000"/>
                      </a:schemeClr>
                    </a:solidFill>
                  </a:tcPr>
                </a:tc>
                <a:tc>
                  <a:txBody>
                    <a:bodyPr/>
                    <a:lstStyle/>
                    <a:p>
                      <a:pPr algn="ctr"/>
                      <a:r>
                        <a:rPr lang="en-US" sz="1400" b="0" i="0" u="none" dirty="0"/>
                        <a:t>164</a:t>
                      </a:r>
                    </a:p>
                  </a:txBody>
                  <a:tcPr anchor="ctr">
                    <a:solidFill>
                      <a:schemeClr val="bg1">
                        <a:lumMod val="95000"/>
                      </a:schemeClr>
                    </a:solidFill>
                  </a:tcPr>
                </a:tc>
                <a:tc>
                  <a:txBody>
                    <a:bodyPr/>
                    <a:lstStyle/>
                    <a:p>
                      <a:pPr algn="ctr"/>
                      <a:r>
                        <a:rPr lang="en-US" sz="1400" b="1" i="1" u="none" dirty="0"/>
                        <a:t>348</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252872754"/>
              </p:ext>
            </p:extLst>
          </p:nvPr>
        </p:nvGraphicFramePr>
        <p:xfrm>
          <a:off x="609596" y="4343400"/>
          <a:ext cx="7934028" cy="1524000"/>
        </p:xfrm>
        <a:graphic>
          <a:graphicData uri="http://schemas.openxmlformats.org/drawingml/2006/table">
            <a:tbl>
              <a:tblPr>
                <a:tableStyleId>{00A15C55-8517-42AA-B614-E9B94910E393}</a:tableStyleId>
              </a:tblPr>
              <a:tblGrid>
                <a:gridCol w="3473625">
                  <a:extLst>
                    <a:ext uri="{9D8B030D-6E8A-4147-A177-3AD203B41FA5}">
                      <a16:colId xmlns:a16="http://schemas.microsoft.com/office/drawing/2014/main" val="20000"/>
                    </a:ext>
                  </a:extLst>
                </a:gridCol>
                <a:gridCol w="1012251">
                  <a:extLst>
                    <a:ext uri="{9D8B030D-6E8A-4147-A177-3AD203B41FA5}">
                      <a16:colId xmlns:a16="http://schemas.microsoft.com/office/drawing/2014/main" val="20001"/>
                    </a:ext>
                  </a:extLst>
                </a:gridCol>
                <a:gridCol w="339839">
                  <a:extLst>
                    <a:ext uri="{9D8B030D-6E8A-4147-A177-3AD203B41FA5}">
                      <a16:colId xmlns:a16="http://schemas.microsoft.com/office/drawing/2014/main" val="20002"/>
                    </a:ext>
                  </a:extLst>
                </a:gridCol>
                <a:gridCol w="866794">
                  <a:extLst>
                    <a:ext uri="{9D8B030D-6E8A-4147-A177-3AD203B41FA5}">
                      <a16:colId xmlns:a16="http://schemas.microsoft.com/office/drawing/2014/main" val="20004"/>
                    </a:ext>
                  </a:extLst>
                </a:gridCol>
                <a:gridCol w="786126">
                  <a:extLst>
                    <a:ext uri="{9D8B030D-6E8A-4147-A177-3AD203B41FA5}">
                      <a16:colId xmlns:a16="http://schemas.microsoft.com/office/drawing/2014/main" val="189534299"/>
                    </a:ext>
                  </a:extLst>
                </a:gridCol>
                <a:gridCol w="786126">
                  <a:extLst>
                    <a:ext uri="{9D8B030D-6E8A-4147-A177-3AD203B41FA5}">
                      <a16:colId xmlns:a16="http://schemas.microsoft.com/office/drawing/2014/main" val="1170927205"/>
                    </a:ext>
                  </a:extLst>
                </a:gridCol>
                <a:gridCol w="669267">
                  <a:extLst>
                    <a:ext uri="{9D8B030D-6E8A-4147-A177-3AD203B41FA5}">
                      <a16:colId xmlns:a16="http://schemas.microsoft.com/office/drawing/2014/main" val="66215016"/>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3</a:t>
                      </a:r>
                      <a:r>
                        <a:rPr kumimoji="0" lang="en-US" sz="1400" b="1" i="0" u="none" strike="noStrike" cap="none" normalizeH="0" baseline="30000" dirty="0">
                          <a:ln>
                            <a:noFill/>
                          </a:ln>
                          <a:solidFill>
                            <a:schemeClr val="tx1"/>
                          </a:solidFill>
                          <a:effectLst/>
                          <a:latin typeface="Arial" charset="0"/>
                          <a:cs typeface="Arial" charset="0"/>
                        </a:rPr>
                        <a:t>rd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0" i="0" dirty="0"/>
                        <a:t>1</a:t>
                      </a:r>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i="0" dirty="0"/>
                        <a:t>1</a:t>
                      </a:r>
                    </a:p>
                  </a:txBody>
                  <a:tcPr horzOverflow="overflow">
                    <a:solidFill>
                      <a:schemeClr val="bg1">
                        <a:lumMod val="9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3</a:t>
                      </a:r>
                      <a:r>
                        <a:rPr kumimoji="0" lang="en-US" sz="1400" b="1" i="0" u="none" strike="noStrike" cap="none" normalizeH="0" baseline="30000" dirty="0">
                          <a:ln>
                            <a:noFill/>
                          </a:ln>
                          <a:solidFill>
                            <a:schemeClr val="tx1"/>
                          </a:solidFill>
                          <a:effectLst/>
                          <a:latin typeface="Arial" charset="0"/>
                          <a:cs typeface="Arial" charset="0"/>
                        </a:rPr>
                        <a:t>rd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Total 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4</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0" i="0" dirty="0">
                          <a:latin typeface="+mn-lt"/>
                        </a:rPr>
                        <a:t>0</a:t>
                      </a:r>
                    </a:p>
                  </a:txBody>
                  <a:tcPr anchor="ctr" horzOverflow="overflow">
                    <a:solidFill>
                      <a:schemeClr val="bg1">
                        <a:lumMod val="85000"/>
                      </a:schemeClr>
                    </a:solidFill>
                  </a:tcPr>
                </a:tc>
                <a:tc>
                  <a:txBody>
                    <a:bodyPr/>
                    <a:lstStyle/>
                    <a:p>
                      <a:pPr algn="ctr"/>
                      <a:r>
                        <a:rPr lang="en-US" sz="1400" dirty="0"/>
                        <a:t>0</a:t>
                      </a:r>
                    </a:p>
                  </a:txBody>
                  <a:tcPr anchor="ctr" horzOverflow="overflow">
                    <a:solidFill>
                      <a:schemeClr val="bg1">
                        <a:lumMod val="85000"/>
                      </a:schemeClr>
                    </a:solidFill>
                  </a:tcPr>
                </a:tc>
                <a:tc>
                  <a:txBody>
                    <a:bodyPr/>
                    <a:lstStyle/>
                    <a:p>
                      <a:pPr algn="ctr"/>
                      <a:r>
                        <a:rPr lang="en-US" sz="1400" dirty="0"/>
                        <a:t>0</a:t>
                      </a:r>
                    </a:p>
                  </a:txBody>
                  <a:tcPr anchor="ctr" horzOverflow="overflow">
                    <a:solidFill>
                      <a:schemeClr val="bg1">
                        <a:lumMod val="85000"/>
                      </a:schemeClr>
                    </a:solidFill>
                  </a:tcPr>
                </a:tc>
                <a:tc>
                  <a:txBody>
                    <a:bodyPr/>
                    <a:lstStyle/>
                    <a:p>
                      <a:pPr algn="ctr"/>
                      <a:r>
                        <a:rPr lang="en-US" sz="1400" dirty="0"/>
                        <a:t>0</a:t>
                      </a:r>
                    </a:p>
                  </a:txBody>
                  <a:tcPr anchor="ctr" horzOverflow="overflow">
                    <a:solidFill>
                      <a:schemeClr val="bg1">
                        <a:lumMod val="85000"/>
                      </a:schemeClr>
                    </a:solidFill>
                  </a:tcPr>
                </a:tc>
                <a:extLst>
                  <a:ext uri="{0D108BD9-81ED-4DB2-BD59-A6C34878D82A}">
                    <a16:rowId xmlns:a16="http://schemas.microsoft.com/office/drawing/2014/main" val="10003"/>
                  </a:ext>
                </a:extLst>
              </a:tr>
              <a:tr h="304800">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Arial" charset="0"/>
                        </a:rPr>
                        <a:t>FFY 2022 3</a:t>
                      </a:r>
                      <a:r>
                        <a:rPr kumimoji="0" lang="en-US" sz="1400" b="0" i="1" u="none" strike="noStrike" cap="none" normalizeH="0" baseline="30000" dirty="0">
                          <a:ln>
                            <a:noFill/>
                          </a:ln>
                          <a:solidFill>
                            <a:schemeClr val="tx1"/>
                          </a:solidFill>
                          <a:effectLst/>
                          <a:latin typeface="+mn-lt"/>
                          <a:cs typeface="Arial" charset="0"/>
                        </a:rPr>
                        <a:t>rd </a:t>
                      </a:r>
                      <a:r>
                        <a:rPr kumimoji="0" lang="en-US" sz="1400" b="0" i="1" u="none" strike="noStrike" cap="none" normalizeH="0" baseline="0" dirty="0">
                          <a:ln>
                            <a:noFill/>
                          </a:ln>
                          <a:solidFill>
                            <a:schemeClr val="tx1"/>
                          </a:solidFill>
                          <a:effectLst/>
                          <a:latin typeface="+mn-lt"/>
                          <a:cs typeface="Arial" charset="0"/>
                        </a:rPr>
                        <a:t>Qtr. Combined Fatality Rate</a:t>
                      </a:r>
                    </a:p>
                  </a:txBody>
                  <a:tcPr anchor="ct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algn="ctr"/>
                      <a:r>
                        <a:rPr lang="en-US" sz="1400" b="0" i="1" dirty="0">
                          <a:latin typeface="+mn-lt"/>
                        </a:rPr>
                        <a:t>0.0025</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graphicFrame>
        <p:nvGraphicFramePr>
          <p:cNvPr id="3" name="Group 128">
            <a:extLst>
              <a:ext uri="{FF2B5EF4-FFF2-40B4-BE49-F238E27FC236}">
                <a16:creationId xmlns:a16="http://schemas.microsoft.com/office/drawing/2014/main" id="{D354ED07-F520-8C25-2333-D17F550B55DC}"/>
              </a:ext>
            </a:extLst>
          </p:cNvPr>
          <p:cNvGraphicFramePr>
            <a:graphicFrameLocks noGrp="1"/>
          </p:cNvGraphicFramePr>
          <p:nvPr>
            <p:extLst>
              <p:ext uri="{D42A27DB-BD31-4B8C-83A1-F6EECF244321}">
                <p14:modId xmlns:p14="http://schemas.microsoft.com/office/powerpoint/2010/main" val="1506347567"/>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11%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anchor="ctr" horzOverflow="overflow">
                    <a:solidFill>
                      <a:schemeClr val="bg1">
                        <a:lumMod val="85000"/>
                      </a:schemeClr>
                    </a:solidFill>
                  </a:tcPr>
                </a:tc>
                <a:tc>
                  <a:txBody>
                    <a:bodyPr/>
                    <a:lstStyle/>
                    <a:p>
                      <a:pPr algn="ctr"/>
                      <a:r>
                        <a:rPr lang="en-US" sz="1200" b="1" i="1" dirty="0"/>
                        <a:t>12%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16%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1.9</a:t>
                      </a:r>
                    </a:p>
                  </a:txBody>
                  <a:tcPr anchor="ctr" horzOverflow="overflow">
                    <a:solidFill>
                      <a:schemeClr val="bg1">
                        <a:lumMod val="95000"/>
                      </a:schemeClr>
                    </a:solidFill>
                  </a:tcPr>
                </a:tc>
                <a:tc>
                  <a:txBody>
                    <a:bodyPr/>
                    <a:lstStyle/>
                    <a:p>
                      <a:pPr algn="ctr"/>
                      <a:r>
                        <a:rPr lang="en-US" sz="1200" i="1" dirty="0"/>
                        <a:t>2.0</a:t>
                      </a:r>
                    </a:p>
                  </a:txBody>
                  <a:tcPr anchor="ctr" horzOverflow="overflow">
                    <a:solidFill>
                      <a:schemeClr val="bg1">
                        <a:lumMod val="95000"/>
                      </a:schemeClr>
                    </a:solidFill>
                  </a:tcPr>
                </a:tc>
                <a:tc gridSpan="2">
                  <a:txBody>
                    <a:bodyPr/>
                    <a:lstStyle/>
                    <a:p>
                      <a:pPr algn="ctr"/>
                      <a:r>
                        <a:rPr lang="en-US" sz="1200" b="1" i="1" dirty="0"/>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5%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1D4ECA3-2B69-86FD-26F7-6DBE8B0713D6}"/>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265044085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3316447068"/>
              </p:ext>
            </p:extLst>
          </p:nvPr>
        </p:nvGraphicFramePr>
        <p:xfrm>
          <a:off x="609600" y="3777863"/>
          <a:ext cx="7929235" cy="2164457"/>
        </p:xfrm>
        <a:graphic>
          <a:graphicData uri="http://schemas.openxmlformats.org/drawingml/2006/table">
            <a:tbl>
              <a:tblPr firstRow="1" bandRow="1">
                <a:tableStyleId>{073A0DAA-6AF3-43AB-8588-CEC1D06C72B9}</a:tableStyleId>
              </a:tblPr>
              <a:tblGrid>
                <a:gridCol w="3398243">
                  <a:extLst>
                    <a:ext uri="{9D8B030D-6E8A-4147-A177-3AD203B41FA5}">
                      <a16:colId xmlns:a16="http://schemas.microsoft.com/office/drawing/2014/main" val="20000"/>
                    </a:ext>
                  </a:extLst>
                </a:gridCol>
                <a:gridCol w="809106">
                  <a:extLst>
                    <a:ext uri="{9D8B030D-6E8A-4147-A177-3AD203B41FA5}">
                      <a16:colId xmlns:a16="http://schemas.microsoft.com/office/drawing/2014/main" val="20001"/>
                    </a:ext>
                  </a:extLst>
                </a:gridCol>
                <a:gridCol w="809106">
                  <a:extLst>
                    <a:ext uri="{9D8B030D-6E8A-4147-A177-3AD203B41FA5}">
                      <a16:colId xmlns:a16="http://schemas.microsoft.com/office/drawing/2014/main" val="1197426693"/>
                    </a:ext>
                  </a:extLst>
                </a:gridCol>
                <a:gridCol w="809106">
                  <a:extLst>
                    <a:ext uri="{9D8B030D-6E8A-4147-A177-3AD203B41FA5}">
                      <a16:colId xmlns:a16="http://schemas.microsoft.com/office/drawing/2014/main" val="2918637235"/>
                    </a:ext>
                  </a:extLst>
                </a:gridCol>
                <a:gridCol w="950699">
                  <a:extLst>
                    <a:ext uri="{9D8B030D-6E8A-4147-A177-3AD203B41FA5}">
                      <a16:colId xmlns:a16="http://schemas.microsoft.com/office/drawing/2014/main" val="20002"/>
                    </a:ext>
                  </a:extLst>
                </a:gridCol>
                <a:gridCol w="1152975">
                  <a:extLst>
                    <a:ext uri="{9D8B030D-6E8A-4147-A177-3AD203B41FA5}">
                      <a16:colId xmlns:a16="http://schemas.microsoft.com/office/drawing/2014/main" val="20003"/>
                    </a:ext>
                  </a:extLst>
                </a:gridCol>
              </a:tblGrid>
              <a:tr h="652773">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6</a:t>
                      </a:r>
                    </a:p>
                  </a:txBody>
                  <a:tcPr anchor="ctr">
                    <a:solidFill>
                      <a:schemeClr val="bg1">
                        <a:lumMod val="85000"/>
                      </a:schemeClr>
                    </a:solidFill>
                  </a:tcPr>
                </a:tc>
                <a:tc>
                  <a:txBody>
                    <a:bodyPr/>
                    <a:lstStyle/>
                    <a:p>
                      <a:pPr algn="ctr"/>
                      <a:r>
                        <a:rPr lang="en-US" sz="1400" i="0" dirty="0"/>
                        <a:t>10</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tc>
                  <a:txBody>
                    <a:bodyPr/>
                    <a:lstStyle/>
                    <a:p>
                      <a:pPr algn="ctr"/>
                      <a:r>
                        <a:rPr lang="en-US" sz="1400" b="1" i="1" dirty="0"/>
                        <a:t>28</a:t>
                      </a:r>
                    </a:p>
                  </a:txBody>
                  <a:tcPr anchor="ctr">
                    <a:solidFill>
                      <a:schemeClr val="bg1">
                        <a:lumMod val="85000"/>
                      </a:schemeClr>
                    </a:solidFill>
                  </a:tcPr>
                </a:tc>
                <a:tc>
                  <a:txBody>
                    <a:bodyPr/>
                    <a:lstStyle/>
                    <a:p>
                      <a:pPr algn="ctr"/>
                      <a:r>
                        <a:rPr lang="en-US" sz="1400" i="0" dirty="0"/>
                        <a:t>24</a:t>
                      </a:r>
                    </a:p>
                  </a:txBody>
                  <a:tcPr anchor="ct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9</a:t>
                      </a:r>
                    </a:p>
                  </a:txBody>
                  <a:tcPr anchor="ctr">
                    <a:solidFill>
                      <a:schemeClr val="bg1">
                        <a:lumMod val="95000"/>
                      </a:schemeClr>
                    </a:solidFill>
                  </a:tcPr>
                </a:tc>
                <a:tc>
                  <a:txBody>
                    <a:bodyPr/>
                    <a:lstStyle/>
                    <a:p>
                      <a:pPr algn="ctr"/>
                      <a:r>
                        <a:rPr lang="en-US" sz="1400" i="0" dirty="0"/>
                        <a:t>14</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31</a:t>
                      </a:r>
                    </a:p>
                  </a:txBody>
                  <a:tcPr anchor="ctr">
                    <a:solidFill>
                      <a:schemeClr val="bg1">
                        <a:lumMod val="95000"/>
                      </a:schemeClr>
                    </a:solidFill>
                  </a:tcPr>
                </a:tc>
                <a:tc>
                  <a:txBody>
                    <a:bodyPr/>
                    <a:lstStyle/>
                    <a:p>
                      <a:pPr algn="ctr"/>
                      <a:r>
                        <a:rPr lang="en-US" sz="1400" i="0" dirty="0"/>
                        <a:t>30</a:t>
                      </a:r>
                    </a:p>
                  </a:txBody>
                  <a:tcPr anchor="ct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400" i="1" dirty="0"/>
                        <a:t>OSH Outreach Events</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400" i="1" dirty="0"/>
                        <a:t>People Trained</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24</a:t>
                      </a:r>
                    </a:p>
                  </a:txBody>
                  <a:tcPr anchor="ctr">
                    <a:solidFill>
                      <a:schemeClr val="bg1">
                        <a:lumMod val="95000"/>
                      </a:schemeClr>
                    </a:solidFill>
                  </a:tcPr>
                </a:tc>
                <a:tc>
                  <a:txBody>
                    <a:bodyPr/>
                    <a:lstStyle/>
                    <a:p>
                      <a:pPr algn="ctr"/>
                      <a:r>
                        <a:rPr lang="en-US" sz="1400" b="1" i="1" dirty="0"/>
                        <a:t>24</a:t>
                      </a:r>
                    </a:p>
                  </a:txBody>
                  <a:tcPr anchor="ctr">
                    <a:solidFill>
                      <a:schemeClr val="bg1">
                        <a:lumMod val="95000"/>
                      </a:schemeClr>
                    </a:solidFill>
                  </a:tcPr>
                </a:tc>
                <a:tc>
                  <a:txBody>
                    <a:bodyPr/>
                    <a:lstStyle/>
                    <a:p>
                      <a:pPr algn="ctr"/>
                      <a:r>
                        <a:rPr lang="en-US" sz="1400" i="0" dirty="0"/>
                        <a:t>40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3" name="Group 128">
            <a:extLst>
              <a:ext uri="{FF2B5EF4-FFF2-40B4-BE49-F238E27FC236}">
                <a16:creationId xmlns:a16="http://schemas.microsoft.com/office/drawing/2014/main" id="{6C786AA1-AFBF-5CF5-CE39-E0982600A58E}"/>
              </a:ext>
            </a:extLst>
          </p:cNvPr>
          <p:cNvGraphicFramePr>
            <a:graphicFrameLocks noGrp="1"/>
          </p:cNvGraphicFramePr>
          <p:nvPr>
            <p:extLst>
              <p:ext uri="{D42A27DB-BD31-4B8C-83A1-F6EECF244321}">
                <p14:modId xmlns:p14="http://schemas.microsoft.com/office/powerpoint/2010/main" val="366344134"/>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34%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27%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7.3</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7.2</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40%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4.3</a:t>
                      </a:r>
                    </a:p>
                  </a:txBody>
                  <a:tcPr anchor="ctr" horzOverflow="overflow">
                    <a:solidFill>
                      <a:schemeClr val="bg1">
                        <a:lumMod val="85000"/>
                      </a:schemeClr>
                    </a:solidFill>
                  </a:tcPr>
                </a:tc>
                <a:tc>
                  <a:txBody>
                    <a:bodyPr/>
                    <a:lstStyle/>
                    <a:p>
                      <a:pPr algn="ctr"/>
                      <a:r>
                        <a:rPr lang="en-US" sz="1200" i="1" dirty="0"/>
                        <a:t>9.3</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5.3</a:t>
                      </a:r>
                    </a:p>
                  </a:txBody>
                  <a:tcPr anchor="ctr" horzOverflow="overflow">
                    <a:solidFill>
                      <a:schemeClr val="bg1">
                        <a:lumMod val="85000"/>
                      </a:schemeClr>
                    </a:solidFill>
                  </a:tcPr>
                </a:tc>
                <a:tc>
                  <a:txBody>
                    <a:bodyPr/>
                    <a:lstStyle/>
                    <a:p>
                      <a:pPr algn="ctr"/>
                      <a:r>
                        <a:rPr lang="en-US" sz="1200" b="1" i="1" dirty="0"/>
                        <a:t>19%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340ECF9-A822-8CC2-AD61-E6F867BCE33A}"/>
              </a:ext>
            </a:extLst>
          </p:cNvPr>
          <p:cNvSpPr txBox="1"/>
          <p:nvPr/>
        </p:nvSpPr>
        <p:spPr>
          <a:xfrm>
            <a:off x="6477000" y="685800"/>
            <a:ext cx="2286000" cy="369332"/>
          </a:xfrm>
          <a:prstGeom prst="rect">
            <a:avLst/>
          </a:prstGeom>
          <a:noFill/>
        </p:spPr>
        <p:txBody>
          <a:bodyPr wrap="square" rtlCol="0">
            <a:spAutoFit/>
          </a:bodyPr>
          <a:lstStyle/>
          <a:p>
            <a:r>
              <a:rPr lang="en-US" i="1" dirty="0"/>
              <a:t>FFY 2023—3</a:t>
            </a:r>
            <a:r>
              <a:rPr lang="en-US" i="1" baseline="30000" dirty="0"/>
              <a:t>rd </a:t>
            </a:r>
            <a:r>
              <a:rPr lang="en-US" i="1" dirty="0"/>
              <a:t>Qtr.</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54791</TotalTime>
  <Words>4019</Words>
  <Application>Microsoft Office PowerPoint</Application>
  <PresentationFormat>On-screen Show (4:3)</PresentationFormat>
  <Paragraphs>1784</Paragraphs>
  <Slides>34</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Symbol</vt:lpstr>
      <vt:lpstr>Times New Roman</vt:lpstr>
      <vt:lpstr>Wingdings</vt:lpstr>
      <vt:lpstr>NCDOL  Standard</vt:lpstr>
      <vt:lpstr>1_NCDOL  Standard</vt:lpstr>
      <vt:lpstr>Acrobat Document</vt:lpstr>
      <vt:lpstr>North Carolina Department of Labor Occupational Safety and Health Division  3rd Quarter Report Federal Fiscal Year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3296</cp:revision>
  <cp:lastPrinted>2019-02-22T12:54:39Z</cp:lastPrinted>
  <dcterms:created xsi:type="dcterms:W3CDTF">2000-08-10T17:22:10Z</dcterms:created>
  <dcterms:modified xsi:type="dcterms:W3CDTF">2023-09-13T19:32:11Z</dcterms:modified>
</cp:coreProperties>
</file>