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5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6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82" r:id="rId2"/>
  </p:sldMasterIdLst>
  <p:notesMasterIdLst>
    <p:notesMasterId r:id="rId77"/>
  </p:notesMasterIdLst>
  <p:handoutMasterIdLst>
    <p:handoutMasterId r:id="rId78"/>
  </p:handoutMasterIdLst>
  <p:sldIdLst>
    <p:sldId id="392" r:id="rId3"/>
    <p:sldId id="380" r:id="rId4"/>
    <p:sldId id="459" r:id="rId5"/>
    <p:sldId id="603" r:id="rId6"/>
    <p:sldId id="469" r:id="rId7"/>
    <p:sldId id="381" r:id="rId8"/>
    <p:sldId id="654" r:id="rId9"/>
    <p:sldId id="655" r:id="rId10"/>
    <p:sldId id="460" r:id="rId11"/>
    <p:sldId id="461" r:id="rId12"/>
    <p:sldId id="443" r:id="rId13"/>
    <p:sldId id="615" r:id="rId14"/>
    <p:sldId id="599" r:id="rId15"/>
    <p:sldId id="618" r:id="rId16"/>
    <p:sldId id="620" r:id="rId17"/>
    <p:sldId id="595" r:id="rId18"/>
    <p:sldId id="619" r:id="rId19"/>
    <p:sldId id="617" r:id="rId20"/>
    <p:sldId id="656" r:id="rId21"/>
    <p:sldId id="395" r:id="rId22"/>
    <p:sldId id="438" r:id="rId23"/>
    <p:sldId id="627" r:id="rId24"/>
    <p:sldId id="628" r:id="rId25"/>
    <p:sldId id="444" r:id="rId26"/>
    <p:sldId id="439" r:id="rId27"/>
    <p:sldId id="629" r:id="rId28"/>
    <p:sldId id="657" r:id="rId29"/>
    <p:sldId id="526" r:id="rId30"/>
    <p:sldId id="632" r:id="rId31"/>
    <p:sldId id="349" r:id="rId32"/>
    <p:sldId id="633" r:id="rId33"/>
    <p:sldId id="630" r:id="rId34"/>
    <p:sldId id="631" r:id="rId35"/>
    <p:sldId id="658" r:id="rId36"/>
    <p:sldId id="634" r:id="rId37"/>
    <p:sldId id="635" r:id="rId38"/>
    <p:sldId id="636" r:id="rId39"/>
    <p:sldId id="659" r:id="rId40"/>
    <p:sldId id="394" r:id="rId41"/>
    <p:sldId id="600" r:id="rId42"/>
    <p:sldId id="621" r:id="rId43"/>
    <p:sldId id="622" r:id="rId44"/>
    <p:sldId id="415" r:id="rId45"/>
    <p:sldId id="416" r:id="rId46"/>
    <p:sldId id="623" r:id="rId47"/>
    <p:sldId id="624" r:id="rId48"/>
    <p:sldId id="625" r:id="rId49"/>
    <p:sldId id="529" r:id="rId50"/>
    <p:sldId id="660" r:id="rId51"/>
    <p:sldId id="642" r:id="rId52"/>
    <p:sldId id="643" r:id="rId53"/>
    <p:sldId id="644" r:id="rId54"/>
    <p:sldId id="645" r:id="rId55"/>
    <p:sldId id="646" r:id="rId56"/>
    <p:sldId id="661" r:id="rId57"/>
    <p:sldId id="436" r:id="rId58"/>
    <p:sldId id="616" r:id="rId59"/>
    <p:sldId id="437" r:id="rId60"/>
    <p:sldId id="662" r:id="rId61"/>
    <p:sldId id="647" r:id="rId62"/>
    <p:sldId id="638" r:id="rId63"/>
    <p:sldId id="639" r:id="rId64"/>
    <p:sldId id="640" r:id="rId65"/>
    <p:sldId id="641" r:id="rId66"/>
    <p:sldId id="663" r:id="rId67"/>
    <p:sldId id="337" r:id="rId68"/>
    <p:sldId id="648" r:id="rId69"/>
    <p:sldId id="343" r:id="rId70"/>
    <p:sldId id="649" r:id="rId71"/>
    <p:sldId id="650" r:id="rId72"/>
    <p:sldId id="653" r:id="rId73"/>
    <p:sldId id="466" r:id="rId74"/>
    <p:sldId id="463" r:id="rId75"/>
    <p:sldId id="341" r:id="rId76"/>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008000"/>
    <a:srgbClr val="33CC33"/>
    <a:srgbClr val="000000"/>
    <a:srgbClr val="FFFFFF"/>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67159" autoAdjust="0"/>
  </p:normalViewPr>
  <p:slideViewPr>
    <p:cSldViewPr>
      <p:cViewPr varScale="1">
        <p:scale>
          <a:sx n="74" d="100"/>
          <a:sy n="74"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352" y="-104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defTabSz="945460">
              <a:defRPr sz="1000" i="1" u="none"/>
            </a:lvl1pPr>
          </a:lstStyle>
          <a:p>
            <a:pPr>
              <a:defRPr/>
            </a:pPr>
            <a:endParaRPr lang="en-US" dirty="0"/>
          </a:p>
        </p:txBody>
      </p:sp>
      <p:sp>
        <p:nvSpPr>
          <p:cNvPr id="3075" name="Rectangle 3"/>
          <p:cNvSpPr>
            <a:spLocks noGrp="1" noChangeArrowheads="1"/>
          </p:cNvSpPr>
          <p:nvPr>
            <p:ph type="dt" sz="quarter" idx="1"/>
          </p:nvPr>
        </p:nvSpPr>
        <p:spPr bwMode="auto">
          <a:xfrm>
            <a:off x="3968962"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algn="r" defTabSz="945460">
              <a:defRPr sz="1000" i="1" u="none"/>
            </a:lvl1pPr>
          </a:lstStyle>
          <a:p>
            <a:pPr>
              <a:defRPr/>
            </a:pPr>
            <a:endParaRPr lang="en-US" dirty="0"/>
          </a:p>
        </p:txBody>
      </p:sp>
      <p:sp>
        <p:nvSpPr>
          <p:cNvPr id="3076" name="Rectangle 4"/>
          <p:cNvSpPr>
            <a:spLocks noGrp="1" noChangeArrowheads="1"/>
          </p:cNvSpPr>
          <p:nvPr>
            <p:ph type="ftr" sz="quarter" idx="2"/>
          </p:nvPr>
        </p:nvSpPr>
        <p:spPr bwMode="auto">
          <a:xfrm>
            <a:off x="1"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defTabSz="945460">
              <a:defRPr sz="1000" i="1" u="none"/>
            </a:lvl1pPr>
          </a:lstStyle>
          <a:p>
            <a:pPr>
              <a:defRPr/>
            </a:pPr>
            <a:endParaRPr lang="en-US" dirty="0"/>
          </a:p>
        </p:txBody>
      </p:sp>
      <p:sp>
        <p:nvSpPr>
          <p:cNvPr id="3077" name="Rectangle 5"/>
          <p:cNvSpPr>
            <a:spLocks noGrp="1" noChangeArrowheads="1"/>
          </p:cNvSpPr>
          <p:nvPr>
            <p:ph type="sldNum" sz="quarter" idx="3"/>
          </p:nvPr>
        </p:nvSpPr>
        <p:spPr bwMode="auto">
          <a:xfrm>
            <a:off x="3968962"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algn="r" defTabSz="945460">
              <a:defRPr sz="1000" i="1" u="none"/>
            </a:lvl1pPr>
          </a:lstStyle>
          <a:p>
            <a:fld id="{DDAC06DB-EFDA-4CD5-821B-BDAACBD20BA2}" type="slidenum">
              <a:rPr lang="en-US" altLang="en-US"/>
              <a:pPr/>
              <a:t>‹#›</a:t>
            </a:fld>
            <a:endParaRPr lang="en-US" altLang="en-US" dirty="0"/>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defTabSz="945460">
              <a:defRPr sz="1000" i="1" u="none"/>
            </a:lvl1pPr>
          </a:lstStyle>
          <a:p>
            <a:pPr>
              <a:defRPr/>
            </a:pPr>
            <a:endParaRPr lang="en-US" dirty="0"/>
          </a:p>
        </p:txBody>
      </p:sp>
      <p:sp>
        <p:nvSpPr>
          <p:cNvPr id="2051" name="Rectangle 3"/>
          <p:cNvSpPr>
            <a:spLocks noGrp="1" noChangeArrowheads="1"/>
          </p:cNvSpPr>
          <p:nvPr>
            <p:ph type="dt" idx="1"/>
          </p:nvPr>
        </p:nvSpPr>
        <p:spPr bwMode="auto">
          <a:xfrm>
            <a:off x="3968962"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algn="r" defTabSz="945460">
              <a:defRPr sz="1000" i="1" u="none"/>
            </a:lvl1pPr>
          </a:lstStyle>
          <a:p>
            <a:pPr>
              <a:defRPr/>
            </a:pPr>
            <a:endParaRPr lang="en-US" dirty="0"/>
          </a:p>
        </p:txBody>
      </p:sp>
      <p:sp>
        <p:nvSpPr>
          <p:cNvPr id="2052" name="Rectangle 4"/>
          <p:cNvSpPr>
            <a:spLocks noGrp="1" noChangeArrowheads="1"/>
          </p:cNvSpPr>
          <p:nvPr>
            <p:ph type="ftr" sz="quarter" idx="4"/>
          </p:nvPr>
        </p:nvSpPr>
        <p:spPr bwMode="auto">
          <a:xfrm>
            <a:off x="1"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defTabSz="945460">
              <a:defRPr sz="1000" i="1" u="none"/>
            </a:lvl1pPr>
          </a:lstStyle>
          <a:p>
            <a:pPr>
              <a:defRPr/>
            </a:pPr>
            <a:endParaRPr lang="en-US" dirty="0"/>
          </a:p>
        </p:txBody>
      </p:sp>
      <p:sp>
        <p:nvSpPr>
          <p:cNvPr id="2053" name="Rectangle 5"/>
          <p:cNvSpPr>
            <a:spLocks noGrp="1" noChangeArrowheads="1"/>
          </p:cNvSpPr>
          <p:nvPr>
            <p:ph type="sldNum" sz="quarter" idx="5"/>
          </p:nvPr>
        </p:nvSpPr>
        <p:spPr bwMode="auto">
          <a:xfrm>
            <a:off x="3968962"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algn="r" defTabSz="945460">
              <a:defRPr sz="1000" i="1" u="none"/>
            </a:lvl1pPr>
          </a:lstStyle>
          <a:p>
            <a:fld id="{DB3F8F3D-5445-4B2D-8E34-6319E2745A18}" type="slidenum">
              <a:rPr lang="en-US" altLang="en-US"/>
              <a:pPr/>
              <a:t>‹#›</a:t>
            </a:fld>
            <a:endParaRPr lang="en-US" altLang="en-US" dirty="0"/>
          </a:p>
        </p:txBody>
      </p:sp>
      <p:sp>
        <p:nvSpPr>
          <p:cNvPr id="2054" name="Rectangle 6"/>
          <p:cNvSpPr>
            <a:spLocks noGrp="1" noChangeArrowheads="1"/>
          </p:cNvSpPr>
          <p:nvPr>
            <p:ph type="body" sz="quarter" idx="3"/>
          </p:nvPr>
        </p:nvSpPr>
        <p:spPr bwMode="auto">
          <a:xfrm>
            <a:off x="933874" y="4413376"/>
            <a:ext cx="5136303" cy="4180922"/>
          </a:xfrm>
          <a:prstGeom prst="rect">
            <a:avLst/>
          </a:prstGeom>
          <a:noFill/>
          <a:ln w="9525">
            <a:noFill/>
            <a:miter lim="800000"/>
            <a:headEnd/>
            <a:tailEnd/>
          </a:ln>
          <a:effectLst/>
        </p:spPr>
        <p:txBody>
          <a:bodyPr vert="horz" wrap="square" lIns="95185" tIns="47592" rIns="95185" bIns="4759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1</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743" eaLnBrk="1" hangingPunct="1">
              <a:defRPr/>
            </a:pPr>
            <a:r>
              <a:rPr lang="en-US" altLang="en-US" b="1" dirty="0">
                <a:latin typeface="Arial" panose="020B0604020202020204" pitchFamily="34" charset="0"/>
              </a:rPr>
              <a:t>Revised: 09/01/22</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161910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10</a:t>
            </a:fld>
            <a:endParaRPr lang="en-US" dirty="0"/>
          </a:p>
        </p:txBody>
      </p:sp>
    </p:spTree>
    <p:extLst>
      <p:ext uri="{BB962C8B-B14F-4D97-AF65-F5344CB8AC3E}">
        <p14:creationId xmlns:p14="http://schemas.microsoft.com/office/powerpoint/2010/main" val="351961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11</a:t>
            </a:fld>
            <a:endParaRPr lang="en-US" altLang="en-US" dirty="0"/>
          </a:p>
        </p:txBody>
      </p:sp>
    </p:spTree>
    <p:extLst>
      <p:ext uri="{BB962C8B-B14F-4D97-AF65-F5344CB8AC3E}">
        <p14:creationId xmlns:p14="http://schemas.microsoft.com/office/powerpoint/2010/main" val="421361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12</a:t>
            </a:fld>
            <a:endParaRPr lang="en-US" dirty="0"/>
          </a:p>
        </p:txBody>
      </p:sp>
    </p:spTree>
    <p:extLst>
      <p:ext uri="{BB962C8B-B14F-4D97-AF65-F5344CB8AC3E}">
        <p14:creationId xmlns:p14="http://schemas.microsoft.com/office/powerpoint/2010/main" val="181943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13</a:t>
            </a:fld>
            <a:endParaRPr lang="en-US" altLang="en-US" dirty="0"/>
          </a:p>
        </p:txBody>
      </p:sp>
    </p:spTree>
    <p:extLst>
      <p:ext uri="{BB962C8B-B14F-4D97-AF65-F5344CB8AC3E}">
        <p14:creationId xmlns:p14="http://schemas.microsoft.com/office/powerpoint/2010/main" val="500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14</a:t>
            </a:fld>
            <a:endParaRPr lang="en-US" dirty="0"/>
          </a:p>
        </p:txBody>
      </p:sp>
    </p:spTree>
    <p:extLst>
      <p:ext uri="{BB962C8B-B14F-4D97-AF65-F5344CB8AC3E}">
        <p14:creationId xmlns:p14="http://schemas.microsoft.com/office/powerpoint/2010/main" val="280564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15</a:t>
            </a:fld>
            <a:endParaRPr lang="en-US" altLang="en-US" dirty="0"/>
          </a:p>
        </p:txBody>
      </p:sp>
    </p:spTree>
    <p:extLst>
      <p:ext uri="{BB962C8B-B14F-4D97-AF65-F5344CB8AC3E}">
        <p14:creationId xmlns:p14="http://schemas.microsoft.com/office/powerpoint/2010/main" val="3680513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16</a:t>
            </a:fld>
            <a:endParaRPr lang="en-US" altLang="en-US" dirty="0"/>
          </a:p>
        </p:txBody>
      </p:sp>
    </p:spTree>
    <p:extLst>
      <p:ext uri="{BB962C8B-B14F-4D97-AF65-F5344CB8AC3E}">
        <p14:creationId xmlns:p14="http://schemas.microsoft.com/office/powerpoint/2010/main" val="269383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17</a:t>
            </a:fld>
            <a:endParaRPr lang="en-US" altLang="en-US" dirty="0"/>
          </a:p>
        </p:txBody>
      </p:sp>
    </p:spTree>
    <p:extLst>
      <p:ext uri="{BB962C8B-B14F-4D97-AF65-F5344CB8AC3E}">
        <p14:creationId xmlns:p14="http://schemas.microsoft.com/office/powerpoint/2010/main" val="26400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18</a:t>
            </a:fld>
            <a:endParaRPr lang="en-US" altLang="en-US" dirty="0"/>
          </a:p>
        </p:txBody>
      </p:sp>
    </p:spTree>
    <p:extLst>
      <p:ext uri="{BB962C8B-B14F-4D97-AF65-F5344CB8AC3E}">
        <p14:creationId xmlns:p14="http://schemas.microsoft.com/office/powerpoint/2010/main" val="339915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19</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166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b="1" dirty="0"/>
          </a:p>
        </p:txBody>
      </p:sp>
      <p:sp>
        <p:nvSpPr>
          <p:cNvPr id="26628" name="Slide Number Placeholder 3"/>
          <p:cNvSpPr>
            <a:spLocks noGrp="1"/>
          </p:cNvSpPr>
          <p:nvPr>
            <p:ph type="sldNum" sz="quarter" idx="5"/>
          </p:nvPr>
        </p:nvSpPr>
        <p:spPr>
          <a:noFill/>
        </p:spPr>
        <p:txBody>
          <a:bodyPr/>
          <a:lstStyle/>
          <a:p>
            <a:pPr defTabSz="942895"/>
            <a:fld id="{8D6A7CBB-68AE-41E6-A2F4-0AD51CA1B826}" type="slidenum">
              <a:rPr lang="en-US" smtClean="0"/>
              <a:pPr defTabSz="942895"/>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a:p>
            <a:pPr marL="231345" indent="-231345">
              <a:buFontTx/>
              <a:buAutoNum type="arabicPeriod"/>
              <a:defRPr/>
            </a:pPr>
            <a:endParaRPr lang="en-US" dirty="0"/>
          </a:p>
        </p:txBody>
      </p:sp>
      <p:sp>
        <p:nvSpPr>
          <p:cNvPr id="41988" name="Slide Number Placeholder 3"/>
          <p:cNvSpPr>
            <a:spLocks noGrp="1"/>
          </p:cNvSpPr>
          <p:nvPr>
            <p:ph type="sldNum" sz="quarter" idx="5"/>
          </p:nvPr>
        </p:nvSpPr>
        <p:spPr>
          <a:noFill/>
        </p:spPr>
        <p:txBody>
          <a:bodyPr/>
          <a:lstStyle/>
          <a:p>
            <a:pPr defTabSz="942895"/>
            <a:fld id="{72D93DDB-074F-4D22-98E7-405D021CD1CD}" type="slidenum">
              <a:rPr lang="en-US" smtClean="0"/>
              <a:pPr defTabSz="942895"/>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21</a:t>
            </a:fld>
            <a:endParaRPr lang="en-US" altLang="en-US" dirty="0"/>
          </a:p>
        </p:txBody>
      </p:sp>
    </p:spTree>
    <p:extLst>
      <p:ext uri="{BB962C8B-B14F-4D97-AF65-F5344CB8AC3E}">
        <p14:creationId xmlns:p14="http://schemas.microsoft.com/office/powerpoint/2010/main" val="935866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22</a:t>
            </a:fld>
            <a:endParaRPr lang="en-US" altLang="en-US" dirty="0"/>
          </a:p>
        </p:txBody>
      </p:sp>
    </p:spTree>
    <p:extLst>
      <p:ext uri="{BB962C8B-B14F-4D97-AF65-F5344CB8AC3E}">
        <p14:creationId xmlns:p14="http://schemas.microsoft.com/office/powerpoint/2010/main" val="57963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23</a:t>
            </a:fld>
            <a:endParaRPr lang="en-US" altLang="en-US" dirty="0"/>
          </a:p>
        </p:txBody>
      </p:sp>
    </p:spTree>
    <p:extLst>
      <p:ext uri="{BB962C8B-B14F-4D97-AF65-F5344CB8AC3E}">
        <p14:creationId xmlns:p14="http://schemas.microsoft.com/office/powerpoint/2010/main" val="2538435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24</a:t>
            </a:fld>
            <a:endParaRPr lang="en-US" altLang="en-US" dirty="0"/>
          </a:p>
        </p:txBody>
      </p:sp>
    </p:spTree>
    <p:extLst>
      <p:ext uri="{BB962C8B-B14F-4D97-AF65-F5344CB8AC3E}">
        <p14:creationId xmlns:p14="http://schemas.microsoft.com/office/powerpoint/2010/main" val="2732895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25</a:t>
            </a:fld>
            <a:endParaRPr lang="en-US" altLang="en-US" dirty="0"/>
          </a:p>
        </p:txBody>
      </p:sp>
    </p:spTree>
    <p:extLst>
      <p:ext uri="{BB962C8B-B14F-4D97-AF65-F5344CB8AC3E}">
        <p14:creationId xmlns:p14="http://schemas.microsoft.com/office/powerpoint/2010/main" val="2233249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26</a:t>
            </a:fld>
            <a:endParaRPr lang="en-US" altLang="en-US" dirty="0"/>
          </a:p>
        </p:txBody>
      </p:sp>
    </p:spTree>
    <p:extLst>
      <p:ext uri="{BB962C8B-B14F-4D97-AF65-F5344CB8AC3E}">
        <p14:creationId xmlns:p14="http://schemas.microsoft.com/office/powerpoint/2010/main" val="4225730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27</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151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6116096-E056-47F5-A678-53607371A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0D57FE-BF0C-4506-B33A-C6D2D7E2B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61"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297B494A-03DF-4522-B7B2-92C945CD8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40" indent="-284116">
              <a:spcBef>
                <a:spcPct val="30000"/>
              </a:spcBef>
              <a:defRPr sz="1200">
                <a:solidFill>
                  <a:schemeClr val="tx1"/>
                </a:solidFill>
                <a:latin typeface="Calibri" panose="020F0502020204030204" pitchFamily="34" charset="0"/>
              </a:defRPr>
            </a:lvl2pPr>
            <a:lvl3pPr marL="1141223" indent="-226975">
              <a:spcBef>
                <a:spcPct val="30000"/>
              </a:spcBef>
              <a:defRPr sz="1200">
                <a:solidFill>
                  <a:schemeClr val="tx1"/>
                </a:solidFill>
                <a:latin typeface="Calibri" panose="020F0502020204030204" pitchFamily="34" charset="0"/>
              </a:defRPr>
            </a:lvl3pPr>
            <a:lvl4pPr marL="1598347" indent="-226975">
              <a:spcBef>
                <a:spcPct val="30000"/>
              </a:spcBef>
              <a:defRPr sz="1200">
                <a:solidFill>
                  <a:schemeClr val="tx1"/>
                </a:solidFill>
                <a:latin typeface="Calibri" panose="020F0502020204030204" pitchFamily="34" charset="0"/>
              </a:defRPr>
            </a:lvl4pPr>
            <a:lvl5pPr marL="2055471" indent="-226975">
              <a:spcBef>
                <a:spcPct val="30000"/>
              </a:spcBef>
              <a:defRPr sz="1200">
                <a:solidFill>
                  <a:schemeClr val="tx1"/>
                </a:solidFill>
                <a:latin typeface="Calibri" panose="020F0502020204030204" pitchFamily="34" charset="0"/>
              </a:defRPr>
            </a:lvl5pPr>
            <a:lvl6pPr marL="2512594" indent="-226975" eaLnBrk="0" fontAlgn="base" hangingPunct="0">
              <a:spcBef>
                <a:spcPct val="30000"/>
              </a:spcBef>
              <a:spcAft>
                <a:spcPct val="0"/>
              </a:spcAft>
              <a:defRPr sz="1200">
                <a:solidFill>
                  <a:schemeClr val="tx1"/>
                </a:solidFill>
                <a:latin typeface="Calibri" panose="020F0502020204030204" pitchFamily="34" charset="0"/>
              </a:defRPr>
            </a:lvl6pPr>
            <a:lvl7pPr marL="2969719" indent="-226975" eaLnBrk="0" fontAlgn="base" hangingPunct="0">
              <a:spcBef>
                <a:spcPct val="30000"/>
              </a:spcBef>
              <a:spcAft>
                <a:spcPct val="0"/>
              </a:spcAft>
              <a:defRPr sz="1200">
                <a:solidFill>
                  <a:schemeClr val="tx1"/>
                </a:solidFill>
                <a:latin typeface="Calibri" panose="020F0502020204030204" pitchFamily="34" charset="0"/>
              </a:defRPr>
            </a:lvl7pPr>
            <a:lvl8pPr marL="3426843" indent="-226975" eaLnBrk="0" fontAlgn="base" hangingPunct="0">
              <a:spcBef>
                <a:spcPct val="30000"/>
              </a:spcBef>
              <a:spcAft>
                <a:spcPct val="0"/>
              </a:spcAft>
              <a:defRPr sz="1200">
                <a:solidFill>
                  <a:schemeClr val="tx1"/>
                </a:solidFill>
                <a:latin typeface="Calibri" panose="020F0502020204030204" pitchFamily="34" charset="0"/>
              </a:defRPr>
            </a:lvl8pPr>
            <a:lvl9pPr marL="3883966" indent="-226975" eaLnBrk="0" fontAlgn="base" hangingPunct="0">
              <a:spcBef>
                <a:spcPct val="30000"/>
              </a:spcBef>
              <a:spcAft>
                <a:spcPct val="0"/>
              </a:spcAft>
              <a:defRPr sz="1200">
                <a:solidFill>
                  <a:schemeClr val="tx1"/>
                </a:solidFill>
                <a:latin typeface="Calibri" panose="020F0502020204030204" pitchFamily="34" charset="0"/>
              </a:defRPr>
            </a:lvl9pPr>
          </a:lstStyle>
          <a:p>
            <a:pPr defTabSz="914248">
              <a:spcBef>
                <a:spcPct val="0"/>
              </a:spcBef>
              <a:defRPr/>
            </a:pPr>
            <a:fld id="{CF4A2188-98D2-4156-913D-8774A675551A}" type="slidenum">
              <a:rPr lang="en-US" altLang="en-US" i="0">
                <a:solidFill>
                  <a:prstClr val="black"/>
                </a:solidFill>
                <a:latin typeface="Verdana" panose="020B0604030504040204" pitchFamily="34" charset="0"/>
              </a:rPr>
              <a:pPr defTabSz="914248">
                <a:spcBef>
                  <a:spcPct val="0"/>
                </a:spcBef>
                <a:defRPr/>
              </a:pPr>
              <a:t>28</a:t>
            </a:fld>
            <a:endParaRPr lang="en-US" altLang="en-US" i="0" dirty="0">
              <a:solidFill>
                <a:prstClr val="black"/>
              </a:solidFill>
              <a:latin typeface="Verdana" panose="020B0604030504040204" pitchFamily="34" charset="0"/>
            </a:endParaRPr>
          </a:p>
        </p:txBody>
      </p:sp>
    </p:spTree>
    <p:extLst>
      <p:ext uri="{BB962C8B-B14F-4D97-AF65-F5344CB8AC3E}">
        <p14:creationId xmlns:p14="http://schemas.microsoft.com/office/powerpoint/2010/main" val="4191166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76338" y="698500"/>
            <a:ext cx="4603750" cy="3454400"/>
          </a:xfrm>
          <a:ln/>
        </p:spPr>
      </p:sp>
      <p:sp>
        <p:nvSpPr>
          <p:cNvPr id="129027" name="Rectangle 3"/>
          <p:cNvSpPr>
            <a:spLocks noGrp="1" noChangeArrowheads="1"/>
          </p:cNvSpPr>
          <p:nvPr>
            <p:ph type="body" idx="1"/>
          </p:nvPr>
        </p:nvSpPr>
        <p:spPr>
          <a:xfrm>
            <a:off x="706717" y="4389997"/>
            <a:ext cx="5391638"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5" tIns="45450" rIns="92525" bIns="45450"/>
          <a:lstStyle/>
          <a:p>
            <a:endParaRPr lang="en-US" altLang="en-US" b="1" dirty="0">
              <a:latin typeface="Arial" panose="020B0604020202020204" pitchFamily="34" charset="0"/>
            </a:endParaRPr>
          </a:p>
        </p:txBody>
      </p:sp>
    </p:spTree>
    <p:extLst>
      <p:ext uri="{BB962C8B-B14F-4D97-AF65-F5344CB8AC3E}">
        <p14:creationId xmlns:p14="http://schemas.microsoft.com/office/powerpoint/2010/main" val="245101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3</a:t>
            </a:fld>
            <a:endParaRPr lang="en-US" dirty="0"/>
          </a:p>
        </p:txBody>
      </p:sp>
    </p:spTree>
    <p:extLst>
      <p:ext uri="{BB962C8B-B14F-4D97-AF65-F5344CB8AC3E}">
        <p14:creationId xmlns:p14="http://schemas.microsoft.com/office/powerpoint/2010/main" val="129182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1E70D34C-9541-4893-819B-5A84E32445FC}"/>
              </a:ext>
            </a:extLst>
          </p:cNvPr>
          <p:cNvSpPr txBox="1">
            <a:spLocks noGrp="1" noChangeArrowheads="1"/>
          </p:cNvSpPr>
          <p:nvPr/>
        </p:nvSpPr>
        <p:spPr bwMode="auto">
          <a:xfrm>
            <a:off x="3941763" y="8778876"/>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5" tIns="0" rIns="19405"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defTabSz="931708">
              <a:spcBef>
                <a:spcPct val="0"/>
              </a:spcBef>
              <a:defRPr/>
            </a:pPr>
            <a:fld id="{F185333C-9D6F-4B71-9195-406F191ED108}" type="slidenum">
              <a:rPr lang="en-US" altLang="en-US" sz="1000" i="1" u="none">
                <a:solidFill>
                  <a:prstClr val="black"/>
                </a:solidFill>
                <a:latin typeface="Verdana" panose="020B0604030504040204" pitchFamily="34" charset="0"/>
              </a:rPr>
              <a:pPr algn="r" defTabSz="931708">
                <a:spcBef>
                  <a:spcPct val="0"/>
                </a:spcBef>
                <a:defRPr/>
              </a:pPr>
              <a:t>30</a:t>
            </a:fld>
            <a:endParaRPr lang="en-US" altLang="en-US" sz="1000" i="1" u="none" dirty="0">
              <a:solidFill>
                <a:prstClr val="black"/>
              </a:solidFill>
              <a:latin typeface="Verdana" panose="020B0604030504040204" pitchFamily="34" charset="0"/>
            </a:endParaRPr>
          </a:p>
        </p:txBody>
      </p:sp>
      <p:sp>
        <p:nvSpPr>
          <p:cNvPr id="12291" name="Rectangle 2">
            <a:extLst>
              <a:ext uri="{FF2B5EF4-FFF2-40B4-BE49-F238E27FC236}">
                <a16:creationId xmlns:a16="http://schemas.microsoft.com/office/drawing/2014/main" id="{53ECE41F-2577-4FF9-9934-9BC9FC8BD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3DEDF4C3-45A6-4F30-A8FD-6168DDAD8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61" eaLnBrk="1" hangingPunct="1">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550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34</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8831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35</a:t>
            </a:fld>
            <a:endParaRPr lang="en-US" altLang="en-US" dirty="0"/>
          </a:p>
        </p:txBody>
      </p:sp>
    </p:spTree>
    <p:extLst>
      <p:ext uri="{BB962C8B-B14F-4D97-AF65-F5344CB8AC3E}">
        <p14:creationId xmlns:p14="http://schemas.microsoft.com/office/powerpoint/2010/main" val="491213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36</a:t>
            </a:fld>
            <a:endParaRPr lang="en-US" altLang="en-US" dirty="0"/>
          </a:p>
        </p:txBody>
      </p:sp>
    </p:spTree>
    <p:extLst>
      <p:ext uri="{BB962C8B-B14F-4D97-AF65-F5344CB8AC3E}">
        <p14:creationId xmlns:p14="http://schemas.microsoft.com/office/powerpoint/2010/main" val="1749040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37</a:t>
            </a:fld>
            <a:endParaRPr lang="en-US" altLang="en-US" dirty="0"/>
          </a:p>
        </p:txBody>
      </p:sp>
    </p:spTree>
    <p:extLst>
      <p:ext uri="{BB962C8B-B14F-4D97-AF65-F5344CB8AC3E}">
        <p14:creationId xmlns:p14="http://schemas.microsoft.com/office/powerpoint/2010/main" val="96684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38</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24982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pPr defTabSz="942895"/>
            <a:fld id="{7047A6C8-DE4B-417A-8E45-293668B50E23}" type="slidenum">
              <a:rPr lang="en-US" smtClean="0"/>
              <a:pPr defTabSz="942895"/>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40</a:t>
            </a:fld>
            <a:endParaRPr lang="en-US" altLang="en-US" dirty="0"/>
          </a:p>
        </p:txBody>
      </p:sp>
    </p:spTree>
    <p:extLst>
      <p:ext uri="{BB962C8B-B14F-4D97-AF65-F5344CB8AC3E}">
        <p14:creationId xmlns:p14="http://schemas.microsoft.com/office/powerpoint/2010/main" val="1902615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41</a:t>
            </a:fld>
            <a:endParaRPr lang="en-US" altLang="en-US" dirty="0"/>
          </a:p>
        </p:txBody>
      </p:sp>
    </p:spTree>
    <p:extLst>
      <p:ext uri="{BB962C8B-B14F-4D97-AF65-F5344CB8AC3E}">
        <p14:creationId xmlns:p14="http://schemas.microsoft.com/office/powerpoint/2010/main" val="1713702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42</a:t>
            </a:fld>
            <a:endParaRPr lang="en-US" altLang="en-US" dirty="0"/>
          </a:p>
        </p:txBody>
      </p:sp>
    </p:spTree>
    <p:extLst>
      <p:ext uri="{BB962C8B-B14F-4D97-AF65-F5344CB8AC3E}">
        <p14:creationId xmlns:p14="http://schemas.microsoft.com/office/powerpoint/2010/main" val="187825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a:t>
            </a:fld>
            <a:endParaRPr lang="en-US" altLang="en-US" dirty="0"/>
          </a:p>
        </p:txBody>
      </p:sp>
    </p:spTree>
    <p:extLst>
      <p:ext uri="{BB962C8B-B14F-4D97-AF65-F5344CB8AC3E}">
        <p14:creationId xmlns:p14="http://schemas.microsoft.com/office/powerpoint/2010/main" val="1695435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43</a:t>
            </a:fld>
            <a:endParaRPr lang="en-US" altLang="en-US" dirty="0"/>
          </a:p>
        </p:txBody>
      </p:sp>
    </p:spTree>
    <p:extLst>
      <p:ext uri="{BB962C8B-B14F-4D97-AF65-F5344CB8AC3E}">
        <p14:creationId xmlns:p14="http://schemas.microsoft.com/office/powerpoint/2010/main" val="255917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44</a:t>
            </a:fld>
            <a:endParaRPr lang="en-US" altLang="en-US" dirty="0"/>
          </a:p>
        </p:txBody>
      </p:sp>
    </p:spTree>
    <p:extLst>
      <p:ext uri="{BB962C8B-B14F-4D97-AF65-F5344CB8AC3E}">
        <p14:creationId xmlns:p14="http://schemas.microsoft.com/office/powerpoint/2010/main" val="534364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800" dirty="0"/>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45</a:t>
            </a:fld>
            <a:endParaRPr lang="en-US" altLang="en-US" dirty="0"/>
          </a:p>
        </p:txBody>
      </p:sp>
    </p:spTree>
    <p:extLst>
      <p:ext uri="{BB962C8B-B14F-4D97-AF65-F5344CB8AC3E}">
        <p14:creationId xmlns:p14="http://schemas.microsoft.com/office/powerpoint/2010/main" val="2308063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None/>
            </a:pPr>
            <a:endParaRPr lang="en-US" sz="2400" dirty="0"/>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46</a:t>
            </a:fld>
            <a:endParaRPr lang="en-US" altLang="en-US" dirty="0"/>
          </a:p>
        </p:txBody>
      </p:sp>
    </p:spTree>
    <p:extLst>
      <p:ext uri="{BB962C8B-B14F-4D97-AF65-F5344CB8AC3E}">
        <p14:creationId xmlns:p14="http://schemas.microsoft.com/office/powerpoint/2010/main" val="2082225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47</a:t>
            </a:fld>
            <a:endParaRPr lang="en-US" altLang="en-US" dirty="0"/>
          </a:p>
        </p:txBody>
      </p:sp>
    </p:spTree>
    <p:extLst>
      <p:ext uri="{BB962C8B-B14F-4D97-AF65-F5344CB8AC3E}">
        <p14:creationId xmlns:p14="http://schemas.microsoft.com/office/powerpoint/2010/main" val="3469492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48</a:t>
            </a:fld>
            <a:endParaRPr lang="en-US" altLang="en-US" dirty="0"/>
          </a:p>
        </p:txBody>
      </p:sp>
    </p:spTree>
    <p:extLst>
      <p:ext uri="{BB962C8B-B14F-4D97-AF65-F5344CB8AC3E}">
        <p14:creationId xmlns:p14="http://schemas.microsoft.com/office/powerpoint/2010/main" val="2756492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49</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40948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50</a:t>
            </a:fld>
            <a:endParaRPr lang="en-US" altLang="en-US" dirty="0"/>
          </a:p>
        </p:txBody>
      </p:sp>
    </p:spTree>
    <p:extLst>
      <p:ext uri="{BB962C8B-B14F-4D97-AF65-F5344CB8AC3E}">
        <p14:creationId xmlns:p14="http://schemas.microsoft.com/office/powerpoint/2010/main" val="3106409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also include a </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51</a:t>
            </a:fld>
            <a:endParaRPr lang="en-US" altLang="en-US" dirty="0"/>
          </a:p>
        </p:txBody>
      </p:sp>
    </p:spTree>
    <p:extLst>
      <p:ext uri="{BB962C8B-B14F-4D97-AF65-F5344CB8AC3E}">
        <p14:creationId xmlns:p14="http://schemas.microsoft.com/office/powerpoint/2010/main" val="1644010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dirty="0"/>
          </a:p>
        </p:txBody>
      </p:sp>
    </p:spTree>
    <p:extLst>
      <p:ext uri="{BB962C8B-B14F-4D97-AF65-F5344CB8AC3E}">
        <p14:creationId xmlns:p14="http://schemas.microsoft.com/office/powerpoint/2010/main" val="380987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5</a:t>
            </a:fld>
            <a:endParaRPr lang="en-US" dirty="0"/>
          </a:p>
        </p:txBody>
      </p:sp>
    </p:spTree>
    <p:extLst>
      <p:ext uri="{BB962C8B-B14F-4D97-AF65-F5344CB8AC3E}">
        <p14:creationId xmlns:p14="http://schemas.microsoft.com/office/powerpoint/2010/main" val="2139744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55</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73723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56</a:t>
            </a:fld>
            <a:endParaRPr lang="en-US" altLang="en-US" dirty="0"/>
          </a:p>
        </p:txBody>
      </p:sp>
    </p:spTree>
    <p:extLst>
      <p:ext uri="{BB962C8B-B14F-4D97-AF65-F5344CB8AC3E}">
        <p14:creationId xmlns:p14="http://schemas.microsoft.com/office/powerpoint/2010/main" val="2569495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57</a:t>
            </a:fld>
            <a:endParaRPr lang="en-US" altLang="en-US" dirty="0"/>
          </a:p>
        </p:txBody>
      </p:sp>
    </p:spTree>
    <p:extLst>
      <p:ext uri="{BB962C8B-B14F-4D97-AF65-F5344CB8AC3E}">
        <p14:creationId xmlns:p14="http://schemas.microsoft.com/office/powerpoint/2010/main" val="1107056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58</a:t>
            </a:fld>
            <a:endParaRPr lang="en-US" altLang="en-US" dirty="0"/>
          </a:p>
        </p:txBody>
      </p:sp>
    </p:spTree>
    <p:extLst>
      <p:ext uri="{BB962C8B-B14F-4D97-AF65-F5344CB8AC3E}">
        <p14:creationId xmlns:p14="http://schemas.microsoft.com/office/powerpoint/2010/main" val="519850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59</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02501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60</a:t>
            </a:fld>
            <a:endParaRPr lang="en-US" altLang="en-US" dirty="0"/>
          </a:p>
        </p:txBody>
      </p:sp>
    </p:spTree>
    <p:extLst>
      <p:ext uri="{BB962C8B-B14F-4D97-AF65-F5344CB8AC3E}">
        <p14:creationId xmlns:p14="http://schemas.microsoft.com/office/powerpoint/2010/main" val="884487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61</a:t>
            </a:fld>
            <a:endParaRPr lang="en-US" altLang="en-US" dirty="0"/>
          </a:p>
        </p:txBody>
      </p:sp>
    </p:spTree>
    <p:extLst>
      <p:ext uri="{BB962C8B-B14F-4D97-AF65-F5344CB8AC3E}">
        <p14:creationId xmlns:p14="http://schemas.microsoft.com/office/powerpoint/2010/main" val="21968718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86">
              <a:defRPr sz="2000" u="sng">
                <a:solidFill>
                  <a:schemeClr val="tx1"/>
                </a:solidFill>
                <a:latin typeface="Arial" panose="020B0604020202020204" pitchFamily="34" charset="0"/>
              </a:defRPr>
            </a:lvl1pPr>
            <a:lvl2pPr marL="718373" indent="-276297" defTabSz="916386">
              <a:defRPr sz="2000" u="sng">
                <a:solidFill>
                  <a:schemeClr val="tx1"/>
                </a:solidFill>
                <a:latin typeface="Arial" panose="020B0604020202020204" pitchFamily="34" charset="0"/>
              </a:defRPr>
            </a:lvl2pPr>
            <a:lvl3pPr marL="1105187" indent="-221038" defTabSz="916386">
              <a:defRPr sz="2000" u="sng">
                <a:solidFill>
                  <a:schemeClr val="tx1"/>
                </a:solidFill>
                <a:latin typeface="Arial" panose="020B0604020202020204" pitchFamily="34" charset="0"/>
              </a:defRPr>
            </a:lvl3pPr>
            <a:lvl4pPr marL="1547263" indent="-221038" defTabSz="916386">
              <a:defRPr sz="2000" u="sng">
                <a:solidFill>
                  <a:schemeClr val="tx1"/>
                </a:solidFill>
                <a:latin typeface="Arial" panose="020B0604020202020204" pitchFamily="34" charset="0"/>
              </a:defRPr>
            </a:lvl4pPr>
            <a:lvl5pPr marL="1989338" indent="-221038" defTabSz="916386">
              <a:defRPr sz="2000" u="sng">
                <a:solidFill>
                  <a:schemeClr val="tx1"/>
                </a:solidFill>
                <a:latin typeface="Arial" panose="020B0604020202020204" pitchFamily="34" charset="0"/>
              </a:defRPr>
            </a:lvl5pPr>
            <a:lvl6pPr marL="2431413" indent="-221038" defTabSz="916386" eaLnBrk="0" fontAlgn="base" hangingPunct="0">
              <a:spcBef>
                <a:spcPct val="0"/>
              </a:spcBef>
              <a:spcAft>
                <a:spcPct val="0"/>
              </a:spcAft>
              <a:defRPr sz="2000" u="sng">
                <a:solidFill>
                  <a:schemeClr val="tx1"/>
                </a:solidFill>
                <a:latin typeface="Arial" panose="020B0604020202020204" pitchFamily="34" charset="0"/>
              </a:defRPr>
            </a:lvl6pPr>
            <a:lvl7pPr marL="2873488" indent="-221038" defTabSz="916386" eaLnBrk="0" fontAlgn="base" hangingPunct="0">
              <a:spcBef>
                <a:spcPct val="0"/>
              </a:spcBef>
              <a:spcAft>
                <a:spcPct val="0"/>
              </a:spcAft>
              <a:defRPr sz="2000" u="sng">
                <a:solidFill>
                  <a:schemeClr val="tx1"/>
                </a:solidFill>
                <a:latin typeface="Arial" panose="020B0604020202020204" pitchFamily="34" charset="0"/>
              </a:defRPr>
            </a:lvl7pPr>
            <a:lvl8pPr marL="3315563" indent="-221038" defTabSz="916386" eaLnBrk="0" fontAlgn="base" hangingPunct="0">
              <a:spcBef>
                <a:spcPct val="0"/>
              </a:spcBef>
              <a:spcAft>
                <a:spcPct val="0"/>
              </a:spcAft>
              <a:defRPr sz="2000" u="sng">
                <a:solidFill>
                  <a:schemeClr val="tx1"/>
                </a:solidFill>
                <a:latin typeface="Arial" panose="020B0604020202020204" pitchFamily="34" charset="0"/>
              </a:defRPr>
            </a:lvl8pPr>
            <a:lvl9pPr marL="3757638" indent="-221038" defTabSz="916386" eaLnBrk="0" fontAlgn="base" hangingPunct="0">
              <a:spcBef>
                <a:spcPct val="0"/>
              </a:spcBef>
              <a:spcAft>
                <a:spcPct val="0"/>
              </a:spcAft>
              <a:defRPr sz="2000" u="sng">
                <a:solidFill>
                  <a:schemeClr val="tx1"/>
                </a:solidFill>
                <a:latin typeface="Arial" panose="020B0604020202020204" pitchFamily="34" charset="0"/>
              </a:defRPr>
            </a:lvl9pPr>
          </a:lstStyle>
          <a:p>
            <a:pPr>
              <a:defRPr/>
            </a:pPr>
            <a:fld id="{6A791F1A-99E6-418E-A7E3-9A419DBA1AD2}" type="slidenum">
              <a:rPr lang="en-US" altLang="en-US" sz="1000" u="none">
                <a:solidFill>
                  <a:srgbClr val="000000"/>
                </a:solidFill>
                <a:latin typeface="Times New Roman" panose="02020603050405020304" pitchFamily="18" charset="0"/>
              </a:rPr>
              <a:pPr>
                <a:defRPr/>
              </a:pPr>
              <a:t>65</a:t>
            </a:fld>
            <a:endParaRPr lang="en-US" altLang="en-US" sz="1000" u="none" dirty="0">
              <a:solidFill>
                <a:srgbClr val="000000"/>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23312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36A0B379-670A-4FC3-8BC3-C503C0739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116">
              <a:spcBef>
                <a:spcPct val="30000"/>
              </a:spcBef>
              <a:defRPr sz="1000">
                <a:solidFill>
                  <a:schemeClr val="tx1"/>
                </a:solidFill>
                <a:latin typeface="Arial" panose="020B0604020202020204" pitchFamily="34" charset="0"/>
              </a:defRPr>
            </a:lvl1pPr>
            <a:lvl2pPr marL="751029" indent="-288131" defTabSz="943116">
              <a:spcBef>
                <a:spcPct val="30000"/>
              </a:spcBef>
              <a:defRPr sz="1000">
                <a:solidFill>
                  <a:schemeClr val="tx1"/>
                </a:solidFill>
                <a:latin typeface="Arial" panose="020B0604020202020204" pitchFamily="34" charset="0"/>
              </a:defRPr>
            </a:lvl2pPr>
            <a:lvl3pPr marL="1155670" indent="-229874" defTabSz="943116">
              <a:spcBef>
                <a:spcPct val="30000"/>
              </a:spcBef>
              <a:defRPr sz="1000">
                <a:solidFill>
                  <a:schemeClr val="tx1"/>
                </a:solidFill>
                <a:latin typeface="Arial" panose="020B0604020202020204" pitchFamily="34" charset="0"/>
              </a:defRPr>
            </a:lvl3pPr>
            <a:lvl4pPr marL="1618568" indent="-229874" defTabSz="943116">
              <a:spcBef>
                <a:spcPct val="30000"/>
              </a:spcBef>
              <a:defRPr sz="1000">
                <a:solidFill>
                  <a:schemeClr val="tx1"/>
                </a:solidFill>
                <a:latin typeface="Arial" panose="020B0604020202020204" pitchFamily="34" charset="0"/>
              </a:defRPr>
            </a:lvl4pPr>
            <a:lvl5pPr marL="2081466" indent="-229874" defTabSz="943116">
              <a:spcBef>
                <a:spcPct val="30000"/>
              </a:spcBef>
              <a:defRPr sz="1000">
                <a:solidFill>
                  <a:schemeClr val="tx1"/>
                </a:solidFill>
                <a:latin typeface="Arial" panose="020B0604020202020204" pitchFamily="34" charset="0"/>
              </a:defRPr>
            </a:lvl5pPr>
            <a:lvl6pPr marL="2534917" indent="-229874" defTabSz="943116" eaLnBrk="0" fontAlgn="base" hangingPunct="0">
              <a:spcBef>
                <a:spcPct val="30000"/>
              </a:spcBef>
              <a:spcAft>
                <a:spcPct val="0"/>
              </a:spcAft>
              <a:defRPr sz="1000">
                <a:solidFill>
                  <a:schemeClr val="tx1"/>
                </a:solidFill>
                <a:latin typeface="Arial" panose="020B0604020202020204" pitchFamily="34" charset="0"/>
              </a:defRPr>
            </a:lvl6pPr>
            <a:lvl7pPr marL="2988368" indent="-229874" defTabSz="943116" eaLnBrk="0" fontAlgn="base" hangingPunct="0">
              <a:spcBef>
                <a:spcPct val="30000"/>
              </a:spcBef>
              <a:spcAft>
                <a:spcPct val="0"/>
              </a:spcAft>
              <a:defRPr sz="1000">
                <a:solidFill>
                  <a:schemeClr val="tx1"/>
                </a:solidFill>
                <a:latin typeface="Arial" panose="020B0604020202020204" pitchFamily="34" charset="0"/>
              </a:defRPr>
            </a:lvl7pPr>
            <a:lvl8pPr marL="3441819" indent="-229874" defTabSz="943116" eaLnBrk="0" fontAlgn="base" hangingPunct="0">
              <a:spcBef>
                <a:spcPct val="30000"/>
              </a:spcBef>
              <a:spcAft>
                <a:spcPct val="0"/>
              </a:spcAft>
              <a:defRPr sz="1000">
                <a:solidFill>
                  <a:schemeClr val="tx1"/>
                </a:solidFill>
                <a:latin typeface="Arial" panose="020B0604020202020204" pitchFamily="34" charset="0"/>
              </a:defRPr>
            </a:lvl8pPr>
            <a:lvl9pPr marL="3895270" indent="-229874" defTabSz="94311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7B4377F-AC71-4831-9E49-986941EA9093}" type="slidenum">
              <a:rPr lang="en-US" altLang="en-US">
                <a:latin typeface="Times New Roman" panose="02020603050405020304" pitchFamily="18" charset="0"/>
              </a:rPr>
              <a:pPr>
                <a:spcBef>
                  <a:spcPct val="0"/>
                </a:spcBef>
              </a:pPr>
              <a:t>66</a:t>
            </a:fld>
            <a:endParaRPr lang="en-US" altLang="en-US" dirty="0">
              <a:latin typeface="Times New Roman" panose="02020603050405020304" pitchFamily="18" charset="0"/>
            </a:endParaRPr>
          </a:p>
        </p:txBody>
      </p:sp>
      <p:sp>
        <p:nvSpPr>
          <p:cNvPr id="10243" name="Rectangle 2">
            <a:extLst>
              <a:ext uri="{FF2B5EF4-FFF2-40B4-BE49-F238E27FC236}">
                <a16:creationId xmlns:a16="http://schemas.microsoft.com/office/drawing/2014/main" id="{D4A0A271-3A77-4BE9-B595-D5B55336FFAC}"/>
              </a:ext>
            </a:extLst>
          </p:cNvPr>
          <p:cNvSpPr>
            <a:spLocks noGrp="1" noChangeArrowheads="1"/>
          </p:cNvSpPr>
          <p:nvPr>
            <p:ph type="body" idx="1"/>
          </p:nvPr>
        </p:nvSpPr>
        <p:spPr>
          <a:xfrm>
            <a:off x="452893" y="4384976"/>
            <a:ext cx="6038568" cy="4618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7" tIns="45669" rIns="92967" bIns="45669"/>
          <a:lstStyle/>
          <a:p>
            <a:pPr eaLnBrk="1" hangingPunct="1"/>
            <a:endParaRPr lang="en-US" altLang="en-US" sz="1200" dirty="0">
              <a:latin typeface="Arial" panose="020B0604020202020204" pitchFamily="34" charset="0"/>
            </a:endParaRPr>
          </a:p>
        </p:txBody>
      </p:sp>
      <p:sp>
        <p:nvSpPr>
          <p:cNvPr id="10244" name="Rectangle 3">
            <a:extLst>
              <a:ext uri="{FF2B5EF4-FFF2-40B4-BE49-F238E27FC236}">
                <a16:creationId xmlns:a16="http://schemas.microsoft.com/office/drawing/2014/main" id="{97B9B04D-2BE8-45D5-93DF-B7CA39078CFD}"/>
              </a:ext>
            </a:extLst>
          </p:cNvPr>
          <p:cNvSpPr>
            <a:spLocks noGrp="1" noRot="1" noChangeAspect="1" noChangeArrowheads="1" noTextEdit="1"/>
          </p:cNvSpPr>
          <p:nvPr>
            <p:ph type="sldImg"/>
          </p:nvPr>
        </p:nvSpPr>
        <p:spPr>
          <a:xfrm>
            <a:off x="1174750" y="700088"/>
            <a:ext cx="4592638" cy="3446462"/>
          </a:xfrm>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DF283158-E1F3-4E05-B95A-DF7FF9D4FD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2" eaLnBrk="0" hangingPunct="0">
              <a:defRPr sz="3600" u="sng">
                <a:solidFill>
                  <a:schemeClr val="tx1"/>
                </a:solidFill>
                <a:latin typeface="Times New Roman" panose="02020603050405020304" pitchFamily="18" charset="0"/>
              </a:defRPr>
            </a:lvl1pPr>
            <a:lvl2pPr marL="736858" indent="-283407" defTabSz="924222" eaLnBrk="0" hangingPunct="0">
              <a:defRPr sz="3600" u="sng">
                <a:solidFill>
                  <a:schemeClr val="tx1"/>
                </a:solidFill>
                <a:latin typeface="Times New Roman" panose="02020603050405020304" pitchFamily="18" charset="0"/>
              </a:defRPr>
            </a:lvl2pPr>
            <a:lvl3pPr marL="1133627" indent="-226725" defTabSz="924222" eaLnBrk="0" hangingPunct="0">
              <a:defRPr sz="3600" u="sng">
                <a:solidFill>
                  <a:schemeClr val="tx1"/>
                </a:solidFill>
                <a:latin typeface="Times New Roman" panose="02020603050405020304" pitchFamily="18" charset="0"/>
              </a:defRPr>
            </a:lvl3pPr>
            <a:lvl4pPr marL="1587078" indent="-226725" defTabSz="924222" eaLnBrk="0" hangingPunct="0">
              <a:defRPr sz="3600" u="sng">
                <a:solidFill>
                  <a:schemeClr val="tx1"/>
                </a:solidFill>
                <a:latin typeface="Times New Roman" panose="02020603050405020304" pitchFamily="18" charset="0"/>
              </a:defRPr>
            </a:lvl4pPr>
            <a:lvl5pPr marL="2040529" indent="-226725" defTabSz="924222" eaLnBrk="0" hangingPunct="0">
              <a:defRPr sz="3600" u="sng">
                <a:solidFill>
                  <a:schemeClr val="tx1"/>
                </a:solidFill>
                <a:latin typeface="Times New Roman" panose="02020603050405020304" pitchFamily="18"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defRPr>
            </a:lvl9pPr>
          </a:lstStyle>
          <a:p>
            <a:fld id="{81810415-F89C-4DCF-A923-0197FDFAA933}" type="slidenum">
              <a:rPr lang="en-US" altLang="en-US" sz="1000" u="none"/>
              <a:pPr/>
              <a:t>68</a:t>
            </a:fld>
            <a:endParaRPr lang="en-US" altLang="en-US" sz="1000" u="none" dirty="0"/>
          </a:p>
        </p:txBody>
      </p:sp>
      <p:sp>
        <p:nvSpPr>
          <p:cNvPr id="51203" name="Rectangle 2">
            <a:extLst>
              <a:ext uri="{FF2B5EF4-FFF2-40B4-BE49-F238E27FC236}">
                <a16:creationId xmlns:a16="http://schemas.microsoft.com/office/drawing/2014/main" id="{5D7D58CC-3802-40D2-88A5-9B1D3012F3F6}"/>
              </a:ext>
            </a:extLst>
          </p:cNvPr>
          <p:cNvSpPr>
            <a:spLocks noGrp="1" noChangeArrowheads="1"/>
          </p:cNvSpPr>
          <p:nvPr>
            <p:ph type="body" idx="1"/>
          </p:nvPr>
        </p:nvSpPr>
        <p:spPr>
          <a:xfrm>
            <a:off x="369548" y="4154851"/>
            <a:ext cx="6202113" cy="40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4743" rIns="91082" bIns="44743"/>
          <a:lstStyle/>
          <a:p>
            <a:pPr eaLnBrk="1" hangingPunct="1"/>
            <a:endParaRPr lang="en-US" altLang="en-US" dirty="0">
              <a:latin typeface="Arial" panose="020B0604020202020204" pitchFamily="34" charset="0"/>
            </a:endParaRPr>
          </a:p>
        </p:txBody>
      </p:sp>
      <p:sp>
        <p:nvSpPr>
          <p:cNvPr id="51204" name="Rectangle 3">
            <a:extLst>
              <a:ext uri="{FF2B5EF4-FFF2-40B4-BE49-F238E27FC236}">
                <a16:creationId xmlns:a16="http://schemas.microsoft.com/office/drawing/2014/main" id="{041A4178-F2E6-4AD2-8164-D8C7EAA8A9E5}"/>
              </a:ext>
            </a:extLst>
          </p:cNvPr>
          <p:cNvSpPr>
            <a:spLocks noGrp="1" noRot="1" noChangeAspect="1" noChangeArrowheads="1" noTextEdit="1"/>
          </p:cNvSpPr>
          <p:nvPr>
            <p:ph type="sldImg"/>
          </p:nvPr>
        </p:nvSpPr>
        <p:spPr>
          <a:xfrm>
            <a:off x="1141413" y="685800"/>
            <a:ext cx="4508500" cy="3381375"/>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72</a:t>
            </a:fld>
            <a:endParaRPr lang="en-US" altLang="en-US" dirty="0"/>
          </a:p>
        </p:txBody>
      </p:sp>
    </p:spTree>
    <p:extLst>
      <p:ext uri="{BB962C8B-B14F-4D97-AF65-F5344CB8AC3E}">
        <p14:creationId xmlns:p14="http://schemas.microsoft.com/office/powerpoint/2010/main" val="3696866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42895">
              <a:defRPr/>
            </a:pPr>
            <a:fld id="{C4FCECF9-DA85-4035-8174-E490742015A2}" type="slidenum">
              <a:rPr lang="en-US">
                <a:solidFill>
                  <a:srgbClr val="000000"/>
                </a:solidFill>
              </a:rPr>
              <a:pPr defTabSz="942895">
                <a:defRPr/>
              </a:pPr>
              <a:t>73</a:t>
            </a:fld>
            <a:endParaRPr lang="en-US" dirty="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60">
              <a:defRPr sz="3600" u="sng">
                <a:solidFill>
                  <a:schemeClr val="tx1"/>
                </a:solidFill>
                <a:latin typeface="Times New Roman" panose="02020603050405020304" pitchFamily="18" charset="0"/>
              </a:defRPr>
            </a:lvl1pPr>
            <a:lvl2pPr marL="753790" indent="-289920" defTabSz="945460">
              <a:defRPr sz="3600" u="sng">
                <a:solidFill>
                  <a:schemeClr val="tx1"/>
                </a:solidFill>
                <a:latin typeface="Times New Roman" panose="02020603050405020304" pitchFamily="18" charset="0"/>
              </a:defRPr>
            </a:lvl2pPr>
            <a:lvl3pPr marL="1159678" indent="-231936" defTabSz="945460">
              <a:defRPr sz="3600" u="sng">
                <a:solidFill>
                  <a:schemeClr val="tx1"/>
                </a:solidFill>
                <a:latin typeface="Times New Roman" panose="02020603050405020304" pitchFamily="18" charset="0"/>
              </a:defRPr>
            </a:lvl3pPr>
            <a:lvl4pPr marL="1623549" indent="-231936" defTabSz="945460">
              <a:defRPr sz="3600" u="sng">
                <a:solidFill>
                  <a:schemeClr val="tx1"/>
                </a:solidFill>
                <a:latin typeface="Times New Roman" panose="02020603050405020304" pitchFamily="18" charset="0"/>
              </a:defRPr>
            </a:lvl4pPr>
            <a:lvl5pPr marL="2087420" indent="-231936" defTabSz="945460">
              <a:defRPr sz="3600" u="sng">
                <a:solidFill>
                  <a:schemeClr val="tx1"/>
                </a:solidFill>
                <a:latin typeface="Times New Roman" panose="02020603050405020304" pitchFamily="18" charset="0"/>
              </a:defRPr>
            </a:lvl5pPr>
            <a:lvl6pPr marL="2551290" indent="-231936" defTabSz="945460" eaLnBrk="0" fontAlgn="base" hangingPunct="0">
              <a:spcBef>
                <a:spcPct val="0"/>
              </a:spcBef>
              <a:spcAft>
                <a:spcPct val="0"/>
              </a:spcAft>
              <a:defRPr sz="3600" u="sng">
                <a:solidFill>
                  <a:schemeClr val="tx1"/>
                </a:solidFill>
                <a:latin typeface="Times New Roman" panose="02020603050405020304" pitchFamily="18" charset="0"/>
              </a:defRPr>
            </a:lvl6pPr>
            <a:lvl7pPr marL="3015162" indent="-231936" defTabSz="945460" eaLnBrk="0" fontAlgn="base" hangingPunct="0">
              <a:spcBef>
                <a:spcPct val="0"/>
              </a:spcBef>
              <a:spcAft>
                <a:spcPct val="0"/>
              </a:spcAft>
              <a:defRPr sz="3600" u="sng">
                <a:solidFill>
                  <a:schemeClr val="tx1"/>
                </a:solidFill>
                <a:latin typeface="Times New Roman" panose="02020603050405020304" pitchFamily="18" charset="0"/>
              </a:defRPr>
            </a:lvl7pPr>
            <a:lvl8pPr marL="3479033" indent="-231936" defTabSz="945460" eaLnBrk="0" fontAlgn="base" hangingPunct="0">
              <a:spcBef>
                <a:spcPct val="0"/>
              </a:spcBef>
              <a:spcAft>
                <a:spcPct val="0"/>
              </a:spcAft>
              <a:defRPr sz="3600" u="sng">
                <a:solidFill>
                  <a:schemeClr val="tx1"/>
                </a:solidFill>
                <a:latin typeface="Times New Roman" panose="02020603050405020304" pitchFamily="18" charset="0"/>
              </a:defRPr>
            </a:lvl8pPr>
            <a:lvl9pPr marL="3942904" indent="-231936" defTabSz="945460"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74</a:t>
            </a:fld>
            <a:endParaRPr lang="en-US" altLang="en-US" sz="1000" u="none" dirty="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50691"/>
            <a:fld id="{6FE7A4C8-C8B3-4F0C-B753-629E59B73747}" type="slidenum">
              <a:rPr lang="en-US" smtClean="0"/>
              <a:pPr defTabSz="950691"/>
              <a:t>7</a:t>
            </a:fld>
            <a:endParaRPr lang="en-US" dirty="0"/>
          </a:p>
        </p:txBody>
      </p:sp>
    </p:spTree>
    <p:extLst>
      <p:ext uri="{BB962C8B-B14F-4D97-AF65-F5344CB8AC3E}">
        <p14:creationId xmlns:p14="http://schemas.microsoft.com/office/powerpoint/2010/main" val="347392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000" kern="1200" dirty="0">
              <a:solidFill>
                <a:schemeClr val="tx1"/>
              </a:solidFill>
              <a:latin typeface="Arial" charset="0"/>
              <a:ea typeface="+mn-ea"/>
              <a:cs typeface="+mn-cs"/>
            </a:endParaRPr>
          </a:p>
        </p:txBody>
      </p:sp>
      <p:sp>
        <p:nvSpPr>
          <p:cNvPr id="27652" name="Slide Number Placeholder 3"/>
          <p:cNvSpPr>
            <a:spLocks noGrp="1"/>
          </p:cNvSpPr>
          <p:nvPr>
            <p:ph type="sldNum" sz="quarter" idx="5"/>
          </p:nvPr>
        </p:nvSpPr>
        <p:spPr>
          <a:noFill/>
        </p:spPr>
        <p:txBody>
          <a:bodyPr/>
          <a:lstStyle/>
          <a:p>
            <a:pPr defTabSz="950691"/>
            <a:fld id="{6FE7A4C8-C8B3-4F0C-B753-629E59B73747}" type="slidenum">
              <a:rPr lang="en-US" smtClean="0"/>
              <a:pPr defTabSz="950691"/>
              <a:t>8</a:t>
            </a:fld>
            <a:endParaRPr lang="en-US" dirty="0"/>
          </a:p>
        </p:txBody>
      </p:sp>
    </p:spTree>
    <p:extLst>
      <p:ext uri="{BB962C8B-B14F-4D97-AF65-F5344CB8AC3E}">
        <p14:creationId xmlns:p14="http://schemas.microsoft.com/office/powerpoint/2010/main" val="163726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42895"/>
            <a:fld id="{6FE7A4C8-C8B3-4F0C-B753-629E59B73747}" type="slidenum">
              <a:rPr lang="en-US" smtClean="0"/>
              <a:pPr defTabSz="942895"/>
              <a:t>9</a:t>
            </a:fld>
            <a:endParaRPr lang="en-US" dirty="0"/>
          </a:p>
        </p:txBody>
      </p:sp>
    </p:spTree>
    <p:extLst>
      <p:ext uri="{BB962C8B-B14F-4D97-AF65-F5344CB8AC3E}">
        <p14:creationId xmlns:p14="http://schemas.microsoft.com/office/powerpoint/2010/main" val="377726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dirty="0"/>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17" name="Picture 16" descr="A close up of a logo&#10;&#10;Description automatically generated">
            <a:extLst>
              <a:ext uri="{FF2B5EF4-FFF2-40B4-BE49-F238E27FC236}">
                <a16:creationId xmlns:a16="http://schemas.microsoft.com/office/drawing/2014/main" id="{7F5E1657-DA92-4B44-AB0C-FF7501AEDB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085" y="6081296"/>
            <a:ext cx="2580116" cy="762000"/>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custDataLst>
              <p:tags r:id="rId2"/>
            </p:custDataLst>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9271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F698-C30B-4F24-8A34-A4A38CD6DDC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48DFF-4F80-47D5-8FB3-4FE403CDCB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BAA80-3A5D-439F-AEC5-4804E60AC5D5}"/>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8A51C521-DEBD-4CAE-949A-9CECCB7A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EA1F9-B4E2-488F-BCD4-E7C77CBC4330}"/>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241024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521A-C2C3-42B0-85A8-ADAD1C9CA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7FCF0-9D70-41C5-89E8-68676D322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19250-3FB1-498A-8DD7-773A81C27228}"/>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F74AF007-1585-4D0D-A52E-7B1545AC8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02DFE-2CF7-48ED-9D43-8AA71BB7D094}"/>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37146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67A4-5F54-4524-ADCC-1593E644DE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0B389-ECA5-4BB0-8F70-7DABE861BC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5F327-7AF0-4664-90C7-DCF10F7DB67A}"/>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25D92FBE-93B0-476F-8176-F12D879D37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25151A-E663-4C19-9FAC-AF0A58B2A2EA}"/>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404933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7AD-A695-42F7-A578-862EEA608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16CBD-D657-4A24-BA20-4AFD81BCA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7D164-D9D1-4397-8562-B9EBC1739CE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F4F36-B09A-4BBB-9ED5-E1C40F4B4E91}"/>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6" name="Footer Placeholder 5">
            <a:extLst>
              <a:ext uri="{FF2B5EF4-FFF2-40B4-BE49-F238E27FC236}">
                <a16:creationId xmlns:a16="http://schemas.microsoft.com/office/drawing/2014/main" id="{B417FB5D-9144-41DC-BC92-40C6665D0A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8E8FEF-D000-4BB6-AFEB-C2982391FDD7}"/>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1253645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D8B0-5D10-4F2A-9527-60B4ED2BA08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58059-C957-4561-BCD4-F2CC336922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6F973-2C58-42D7-8ECE-54F763AC631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4FE35-746D-46FB-A320-1C6643FB5D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8AD41-B3C5-48B6-A82E-ED5E1A7B8A1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EBC2D-95D4-4D06-AD1D-AC618D33AE41}"/>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8" name="Footer Placeholder 7">
            <a:extLst>
              <a:ext uri="{FF2B5EF4-FFF2-40B4-BE49-F238E27FC236}">
                <a16:creationId xmlns:a16="http://schemas.microsoft.com/office/drawing/2014/main" id="{CBE7894B-0874-4DEE-8E2F-89D908A2FE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BBC919-247C-48F8-AF3D-97840AAA32CE}"/>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1427823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376C-AF94-4CA4-BC96-E3B7A053E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2662E-B8E1-48A3-A9F1-EA8A1B68F27A}"/>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4" name="Footer Placeholder 3">
            <a:extLst>
              <a:ext uri="{FF2B5EF4-FFF2-40B4-BE49-F238E27FC236}">
                <a16:creationId xmlns:a16="http://schemas.microsoft.com/office/drawing/2014/main" id="{CB6965AD-CBF2-4764-B762-EF810A8738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315FCD-730F-488F-BF8A-7B229DEA5D73}"/>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313853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0505D-F766-4E25-8E6E-6BAA194DB688}"/>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3" name="Footer Placeholder 2">
            <a:extLst>
              <a:ext uri="{FF2B5EF4-FFF2-40B4-BE49-F238E27FC236}">
                <a16:creationId xmlns:a16="http://schemas.microsoft.com/office/drawing/2014/main" id="{D0EDAF7C-97AB-4B20-9657-93C623AB8F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7D2294-EF58-4920-A1DC-3578017B0076}"/>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334062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3B90-98BD-4437-BE5F-AC181C4031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7332F-D384-4C31-A010-C5E00319E0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A8AAE-C3D5-4D65-9108-F4BEAE6F47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75A70-826E-4C43-BAD7-DCBC4FC96F97}"/>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6" name="Footer Placeholder 5">
            <a:extLst>
              <a:ext uri="{FF2B5EF4-FFF2-40B4-BE49-F238E27FC236}">
                <a16:creationId xmlns:a16="http://schemas.microsoft.com/office/drawing/2014/main" id="{4B7B1E88-E12D-4F59-99EA-E26E37554C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9396FE-A616-471F-9AE9-0761036D8FBA}"/>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2144952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F9F-D842-44AF-81E7-4D4392640F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464A4-42A6-46FD-8F33-7FABD671DF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157B24-1E80-401E-B3FD-D1FC41C95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668C2-D788-4B1C-BACD-4074141503EC}"/>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6" name="Footer Placeholder 5">
            <a:extLst>
              <a:ext uri="{FF2B5EF4-FFF2-40B4-BE49-F238E27FC236}">
                <a16:creationId xmlns:a16="http://schemas.microsoft.com/office/drawing/2014/main" id="{7CABDD3E-3186-4450-AB7C-9A58045929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DE5D06-06F8-4B7E-B843-EECA1A649496}"/>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21893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1EF-3ACC-4BFE-86D7-B84EDC79E1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DA895-B29B-4EDE-A857-FDABE7D4E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54F9C-7FA4-47A0-8387-AB32E8CEBE41}"/>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C519602D-0CA6-4346-AFAA-F9E13C82FE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07F63-8829-452C-87C0-818263FC18B7}"/>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226931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B27FA-FB4C-4822-AD09-F0963EA119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7DCB8-483F-4CEC-89F0-5687FAA5E23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01A55-CE29-41BD-9592-D7E93E108B33}"/>
              </a:ext>
            </a:extLst>
          </p:cNvPr>
          <p:cNvSpPr>
            <a:spLocks noGrp="1"/>
          </p:cNvSpPr>
          <p:nvPr>
            <p:ph type="dt" sz="half" idx="10"/>
          </p:nvPr>
        </p:nvSpPr>
        <p:spPr/>
        <p:txBody>
          <a:body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37174C64-6EFF-4951-BB99-673167140D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794DA7-5CD4-4483-B1FC-532C2256F093}"/>
              </a:ext>
            </a:extLst>
          </p:cNvPr>
          <p:cNvSpPr>
            <a:spLocks noGrp="1"/>
          </p:cNvSpPr>
          <p:nvPr>
            <p:ph type="sldNum" sz="quarter" idx="12"/>
          </p:nvPr>
        </p:nvSpPr>
        <p:spPr/>
        <p:txBody>
          <a:bodyPr/>
          <a:lstStyle/>
          <a:p>
            <a:fld id="{141F9AF5-2BD5-42D1-B24F-542C9991B38D}" type="slidenum">
              <a:rPr lang="en-US" smtClean="0"/>
              <a:t>‹#›</a:t>
            </a:fld>
            <a:endParaRPr lang="en-US" dirty="0"/>
          </a:p>
        </p:txBody>
      </p:sp>
    </p:spTree>
    <p:extLst>
      <p:ext uri="{BB962C8B-B14F-4D97-AF65-F5344CB8AC3E}">
        <p14:creationId xmlns:p14="http://schemas.microsoft.com/office/powerpoint/2010/main" val="308114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533400" y="1600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533900" y="1600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55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117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dirty="0"/>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15" name="Group 14"/>
          <p:cNvGrpSpPr/>
          <p:nvPr userDrawn="1"/>
        </p:nvGrpSpPr>
        <p:grpSpPr>
          <a:xfrm>
            <a:off x="245885" y="6082034"/>
            <a:ext cx="2192516" cy="637526"/>
            <a:chOff x="2758832" y="3594150"/>
            <a:chExt cx="1982740" cy="526135"/>
          </a:xfrm>
        </p:grpSpPr>
        <p:pic>
          <p:nvPicPr>
            <p:cNvPr id="16" name="Picture 15"/>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2758832" y="3594150"/>
              <a:ext cx="1318811" cy="526135"/>
            </a:xfrm>
            <a:prstGeom prst="rect">
              <a:avLst/>
            </a:prstGeom>
          </p:spPr>
        </p:pic>
        <p:sp>
          <p:nvSpPr>
            <p:cNvPr id="17" name="TextBox 16"/>
            <p:cNvSpPr txBox="1"/>
            <p:nvPr userDrawn="1"/>
          </p:nvSpPr>
          <p:spPr>
            <a:xfrm>
              <a:off x="3501202" y="3803096"/>
              <a:ext cx="1240370" cy="304801"/>
            </a:xfrm>
            <a:prstGeom prst="rect">
              <a:avLst/>
            </a:prstGeom>
            <a:noFill/>
          </p:spPr>
          <p:txBody>
            <a:bodyPr wrap="squar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94" r:id="rId8"/>
    <p:sldLayoutId id="2147483995" r:id="rId9"/>
    <p:sldLayoutId id="2147483996" r:id="rId10"/>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C05D6-E259-4388-B692-78ED10EF7B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9DC1A-5DFF-4F4E-9FAC-62F1D8546A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AAA0-8BD5-44E7-AC4E-1817D1A793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208B-B2FD-4B12-9854-05741B2267B2}" type="datetimeFigureOut">
              <a:rPr lang="en-US" smtClean="0"/>
              <a:t>9/14/2022</a:t>
            </a:fld>
            <a:endParaRPr lang="en-US" dirty="0"/>
          </a:p>
        </p:txBody>
      </p:sp>
      <p:sp>
        <p:nvSpPr>
          <p:cNvPr id="5" name="Footer Placeholder 4">
            <a:extLst>
              <a:ext uri="{FF2B5EF4-FFF2-40B4-BE49-F238E27FC236}">
                <a16:creationId xmlns:a16="http://schemas.microsoft.com/office/drawing/2014/main" id="{45798A38-72AF-499C-96DB-1E400CC6DA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093AC6-16B3-4529-9A79-A97C74E39A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F9AF5-2BD5-42D1-B24F-542C9991B38D}" type="slidenum">
              <a:rPr lang="en-US" smtClean="0"/>
              <a:t>‹#›</a:t>
            </a:fld>
            <a:endParaRPr lang="en-US" dirty="0"/>
          </a:p>
        </p:txBody>
      </p:sp>
    </p:spTree>
    <p:extLst>
      <p:ext uri="{BB962C8B-B14F-4D97-AF65-F5344CB8AC3E}">
        <p14:creationId xmlns:p14="http://schemas.microsoft.com/office/powerpoint/2010/main" val="397240494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33.xml"/><Relationship Id="rId7" Type="http://schemas.openxmlformats.org/officeDocument/2006/relationships/oleObject" Target="../embeddings/oleObject1.bin"/><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ecurosis.com/blog/security-requirements-for-electronic-medical-record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progressive-charlestown.com/2015/12/privacy-invasive-medicine.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9.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8.xml"/><Relationship Id="rId5" Type="http://schemas.openxmlformats.org/officeDocument/2006/relationships/slideLayout" Target="../slideLayouts/slideLayout8.xml"/><Relationship Id="rId4"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0.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1.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30.xml"/><Relationship Id="rId5" Type="http://schemas.openxmlformats.org/officeDocument/2006/relationships/slideLayout" Target="../slideLayouts/slideLayout8.xml"/><Relationship Id="rId4" Type="http://schemas.openxmlformats.org/officeDocument/2006/relationships/tags" Target="../tags/tag4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nsplash.com/@olga_kononenko?utm_source=unsplash&amp;utm_medium=referral&amp;utm_content=creditCopyTex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unsplash.com/s/photos/healthcare?utm_source=unsplash&amp;utm_medium=referral&amp;utm_content=creditCopyTex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millops.community.uaf.edu/tag/chemical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3977589" TargetMode="External"/><Relationship Id="rId4" Type="http://schemas.openxmlformats.org/officeDocument/2006/relationships/hyperlink" Target="https://pixabay.com/users/Michael-T-6653167/?utm_source=link-attribution&amp;utm_medium=referral&amp;utm_campaign=image&amp;utm_content=3977589"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labor.nc.gov/safety-and-health/publications/example-programs"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labor.nc.gov/safety-and-health/publications/osh-industry-guides" TargetMode="External"/><Relationship Id="rId5" Type="http://schemas.openxmlformats.org/officeDocument/2006/relationships/hyperlink" Target="https://www.labor.nc.gov/documents/opn-145-special-emphasis-program-grocery-and-related-product-merchant-wholesalers" TargetMode="External"/><Relationship Id="rId4" Type="http://schemas.openxmlformats.org/officeDocument/2006/relationships/notesSlide" Target="../notesSlides/notesSlide60.xml"/></Relationships>
</file>

<file path=ppt/slides/_rels/slide7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1670447"/>
            <a:ext cx="7696200" cy="193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12D9A"/>
                </a:solidFill>
                <a:effectLst/>
                <a:uLnTx/>
                <a:uFillTx/>
                <a:latin typeface="Arial"/>
                <a:ea typeface="+mj-ea"/>
                <a:cs typeface="+mj-cs"/>
              </a:rPr>
              <a:t>Grocery and Related Product Merchant Wholesalers Special Emphasis Program</a:t>
            </a: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524000" y="3918055"/>
            <a:ext cx="5715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287338" marR="0" lvl="0" indent="-287338"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altLang="en-US" sz="2800" b="1" i="1" u="none" strike="noStrike" kern="0" cap="none" spc="0" normalizeH="0" baseline="0" noProof="0" dirty="0">
                <a:ln>
                  <a:noFill/>
                </a:ln>
                <a:solidFill>
                  <a:srgbClr val="012D9A"/>
                </a:solidFill>
                <a:effectLst/>
                <a:uLnTx/>
                <a:uFillTx/>
                <a:latin typeface="Arial"/>
                <a:ea typeface="+mn-ea"/>
                <a:cs typeface="+mn-cs"/>
              </a:rPr>
              <a:t>OPN 145</a:t>
            </a:r>
          </a:p>
        </p:txBody>
      </p:sp>
    </p:spTree>
    <p:extLst>
      <p:ext uri="{BB962C8B-B14F-4D97-AF65-F5344CB8AC3E}">
        <p14:creationId xmlns:p14="http://schemas.microsoft.com/office/powerpoint/2010/main" val="38845774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Goals of Grocery SEP</a:t>
            </a:r>
          </a:p>
        </p:txBody>
      </p:sp>
      <p:sp>
        <p:nvSpPr>
          <p:cNvPr id="7171" name="Content Placeholder 2"/>
          <p:cNvSpPr>
            <a:spLocks noGrp="1"/>
          </p:cNvSpPr>
          <p:nvPr>
            <p:ph idx="1"/>
            <p:custDataLst>
              <p:tags r:id="rId2"/>
            </p:custDataLst>
          </p:nvPr>
        </p:nvSpPr>
        <p:spPr>
          <a:xfrm>
            <a:off x="533400" y="1295400"/>
            <a:ext cx="8001000" cy="4343400"/>
          </a:xfrm>
        </p:spPr>
        <p:txBody>
          <a:bodyPr/>
          <a:lstStyle/>
          <a:p>
            <a:pPr fontAlgn="t"/>
            <a:r>
              <a:rPr lang="en-US" sz="2800" dirty="0"/>
              <a:t>Goals will be accomplished through:</a:t>
            </a:r>
          </a:p>
          <a:p>
            <a:pPr fontAlgn="t"/>
            <a:endParaRPr lang="en-US" sz="800" dirty="0"/>
          </a:p>
          <a:p>
            <a:pPr lvl="1" fontAlgn="t"/>
            <a:r>
              <a:rPr lang="en-US" sz="2400" dirty="0"/>
              <a:t>Obtaining data</a:t>
            </a:r>
          </a:p>
          <a:p>
            <a:pPr lvl="1" fontAlgn="t"/>
            <a:endParaRPr lang="en-US" sz="800" dirty="0"/>
          </a:p>
          <a:p>
            <a:pPr lvl="1" fontAlgn="t"/>
            <a:r>
              <a:rPr lang="en-US" sz="2400" dirty="0"/>
              <a:t>Identifying types and trends of injuries</a:t>
            </a:r>
          </a:p>
          <a:p>
            <a:pPr lvl="1" fontAlgn="t"/>
            <a:endParaRPr lang="en-US" sz="800" dirty="0"/>
          </a:p>
          <a:p>
            <a:pPr lvl="1" fontAlgn="t"/>
            <a:r>
              <a:rPr lang="en-US" sz="2400" dirty="0"/>
              <a:t>Causes of fatalities</a:t>
            </a:r>
          </a:p>
          <a:p>
            <a:pPr lvl="1" fontAlgn="t"/>
            <a:endParaRPr lang="en-US" sz="800" dirty="0"/>
          </a:p>
          <a:p>
            <a:pPr lvl="1" fontAlgn="t"/>
            <a:r>
              <a:rPr lang="en-US" sz="2400" dirty="0"/>
              <a:t>Providing hazard identification through inspections</a:t>
            </a:r>
          </a:p>
          <a:p>
            <a:pPr lvl="1" fontAlgn="t"/>
            <a:endParaRPr lang="en-US" sz="800" dirty="0"/>
          </a:p>
          <a:p>
            <a:pPr lvl="1" fontAlgn="t"/>
            <a:r>
              <a:rPr lang="en-US" sz="2400" dirty="0"/>
              <a:t>Assisting employers using industry guides</a:t>
            </a:r>
          </a:p>
          <a:p>
            <a:pPr lvl="1" fontAlgn="t"/>
            <a:endParaRPr lang="en-US" sz="800" dirty="0"/>
          </a:p>
          <a:p>
            <a:pPr lvl="1" fontAlgn="t"/>
            <a:r>
              <a:rPr lang="en-US" sz="2400" dirty="0"/>
              <a:t>Forming alliances with NAICS 4244 North Carolina employers  </a:t>
            </a:r>
          </a:p>
          <a:p>
            <a:pPr marL="0" indent="0" fontAlgn="t">
              <a:buNone/>
            </a:pPr>
            <a:endParaRPr lang="en-US" sz="2400" dirty="0"/>
          </a:p>
          <a:p>
            <a:pPr fontAlgn="t"/>
            <a:endParaRPr lang="en-US" dirty="0"/>
          </a:p>
          <a:p>
            <a:pPr fontAlgn="t"/>
            <a:endParaRPr lang="en-US" dirty="0"/>
          </a:p>
          <a:p>
            <a:pPr marL="0" indent="0" fontAlgn="t">
              <a:buNone/>
            </a:pPr>
            <a:endParaRPr lang="en-US" sz="2400"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12930853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C9A1B5-A92E-49CA-B55A-40368EEED429}"/>
              </a:ext>
            </a:extLst>
          </p:cNvPr>
          <p:cNvPicPr>
            <a:picLocks noChangeAspect="1"/>
          </p:cNvPicPr>
          <p:nvPr/>
        </p:nvPicPr>
        <p:blipFill>
          <a:blip r:embed="rId3"/>
          <a:stretch>
            <a:fillRect/>
          </a:stretch>
        </p:blipFill>
        <p:spPr>
          <a:xfrm>
            <a:off x="0" y="1447800"/>
            <a:ext cx="9144000" cy="4419600"/>
          </a:xfrm>
          <a:prstGeom prst="rect">
            <a:avLst/>
          </a:prstGeom>
        </p:spPr>
      </p:pic>
      <p:sp>
        <p:nvSpPr>
          <p:cNvPr id="2" name="Title 1">
            <a:extLst>
              <a:ext uri="{FF2B5EF4-FFF2-40B4-BE49-F238E27FC236}">
                <a16:creationId xmlns:a16="http://schemas.microsoft.com/office/drawing/2014/main" id="{5547A75B-705E-4729-ABAB-1423BDF5E12B}"/>
              </a:ext>
            </a:extLst>
          </p:cNvPr>
          <p:cNvSpPr>
            <a:spLocks noGrp="1"/>
          </p:cNvSpPr>
          <p:nvPr>
            <p:ph type="title"/>
          </p:nvPr>
        </p:nvSpPr>
        <p:spPr/>
        <p:txBody>
          <a:bodyPr/>
          <a:lstStyle/>
          <a:p>
            <a:r>
              <a:rPr lang="en-US" dirty="0"/>
              <a:t>Inspection Priority</a:t>
            </a:r>
          </a:p>
        </p:txBody>
      </p:sp>
      <p:sp>
        <p:nvSpPr>
          <p:cNvPr id="3" name="Content Placeholder 2">
            <a:extLst>
              <a:ext uri="{FF2B5EF4-FFF2-40B4-BE49-F238E27FC236}">
                <a16:creationId xmlns:a16="http://schemas.microsoft.com/office/drawing/2014/main" id="{623C7EDE-1B3F-45D0-B140-3F7C7D994CCF}"/>
              </a:ext>
            </a:extLst>
          </p:cNvPr>
          <p:cNvSpPr>
            <a:spLocks noGrp="1"/>
          </p:cNvSpPr>
          <p:nvPr>
            <p:ph idx="1"/>
          </p:nvPr>
        </p:nvSpPr>
        <p:spPr>
          <a:xfrm>
            <a:off x="457200" y="1414818"/>
            <a:ext cx="8229600" cy="4452582"/>
          </a:xfrm>
          <a:solidFill>
            <a:schemeClr val="bg1">
              <a:lumMod val="95000"/>
              <a:alpha val="86000"/>
            </a:schemeClr>
          </a:solidFill>
        </p:spPr>
        <p:txBody>
          <a:bodyPr/>
          <a:lstStyle/>
          <a:p>
            <a:r>
              <a:rPr lang="en-US" dirty="0"/>
              <a:t>Inspections are generated and assigned according to priority.</a:t>
            </a:r>
          </a:p>
          <a:p>
            <a:endParaRPr lang="en-US" sz="800" dirty="0"/>
          </a:p>
          <a:p>
            <a:pPr lvl="1"/>
            <a:r>
              <a:rPr lang="en-US" dirty="0"/>
              <a:t>Imminent danger</a:t>
            </a:r>
          </a:p>
          <a:p>
            <a:pPr lvl="1"/>
            <a:r>
              <a:rPr lang="en-US" dirty="0"/>
              <a:t>Fatality/catastrophe</a:t>
            </a:r>
          </a:p>
          <a:p>
            <a:pPr lvl="1"/>
            <a:r>
              <a:rPr lang="en-US" dirty="0"/>
              <a:t>Complaints/referrals</a:t>
            </a:r>
          </a:p>
          <a:p>
            <a:pPr lvl="1"/>
            <a:r>
              <a:rPr lang="en-US" dirty="0"/>
              <a:t>Follow-up/monitoring</a:t>
            </a:r>
          </a:p>
          <a:p>
            <a:pPr lvl="1"/>
            <a:r>
              <a:rPr lang="en-US" dirty="0"/>
              <a:t>SEP programmed</a:t>
            </a:r>
          </a:p>
          <a:p>
            <a:pPr marL="457200" lvl="1" indent="0">
              <a:buNone/>
            </a:pPr>
            <a:endParaRPr lang="en-US" sz="800" dirty="0"/>
          </a:p>
          <a:p>
            <a:r>
              <a:rPr lang="en-US" dirty="0"/>
              <a:t>Unprogrammed inspections can be expanded to cover the SEP.</a:t>
            </a:r>
          </a:p>
          <a:p>
            <a:pPr lvl="1"/>
            <a:endParaRPr lang="en-US" sz="2800" dirty="0"/>
          </a:p>
          <a:p>
            <a:pPr lvl="1"/>
            <a:endParaRPr lang="en-US" sz="2800" dirty="0"/>
          </a:p>
          <a:p>
            <a:pPr marL="0" indent="0">
              <a:buNone/>
            </a:pPr>
            <a:endParaRPr lang="en-US" dirty="0"/>
          </a:p>
          <a:p>
            <a:pPr lvl="1"/>
            <a:endParaRPr lang="en-US" sz="800" dirty="0"/>
          </a:p>
        </p:txBody>
      </p:sp>
    </p:spTree>
    <p:extLst>
      <p:ext uri="{BB962C8B-B14F-4D97-AF65-F5344CB8AC3E}">
        <p14:creationId xmlns:p14="http://schemas.microsoft.com/office/powerpoint/2010/main" val="12857784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C7257-D1B6-4029-8A9F-76BF48DC78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297"/>
          <a:stretch/>
        </p:blipFill>
        <p:spPr>
          <a:xfrm>
            <a:off x="0" y="1143000"/>
            <a:ext cx="9144000" cy="4786884"/>
          </a:xfrm>
          <a:prstGeom prst="rect">
            <a:avLst/>
          </a:prstGeom>
        </p:spPr>
      </p:pic>
      <p:sp>
        <p:nvSpPr>
          <p:cNvPr id="7170" name="Title 1"/>
          <p:cNvSpPr>
            <a:spLocks noGrp="1"/>
          </p:cNvSpPr>
          <p:nvPr>
            <p:ph type="title"/>
            <p:custDataLst>
              <p:tags r:id="rId1"/>
            </p:custDataLst>
          </p:nvPr>
        </p:nvSpPr>
        <p:spPr>
          <a:xfrm>
            <a:off x="609600" y="457200"/>
            <a:ext cx="7924800" cy="549275"/>
          </a:xfrm>
        </p:spPr>
        <p:txBody>
          <a:bodyPr/>
          <a:lstStyle/>
          <a:p>
            <a:r>
              <a:rPr lang="en-US" dirty="0"/>
              <a:t>Pre-inspection Procedures</a:t>
            </a:r>
          </a:p>
        </p:txBody>
      </p:sp>
      <p:sp>
        <p:nvSpPr>
          <p:cNvPr id="7171" name="Content Placeholder 2"/>
          <p:cNvSpPr>
            <a:spLocks noGrp="1"/>
          </p:cNvSpPr>
          <p:nvPr>
            <p:ph idx="1"/>
            <p:custDataLst>
              <p:tags r:id="rId2"/>
            </p:custDataLst>
          </p:nvPr>
        </p:nvSpPr>
        <p:spPr>
          <a:xfrm>
            <a:off x="381000" y="1295400"/>
            <a:ext cx="8382000" cy="4343400"/>
          </a:xfrm>
          <a:solidFill>
            <a:schemeClr val="bg1">
              <a:lumMod val="95000"/>
              <a:alpha val="82000"/>
            </a:schemeClr>
          </a:solidFill>
        </p:spPr>
        <p:txBody>
          <a:bodyPr/>
          <a:lstStyle/>
          <a:p>
            <a:pPr fontAlgn="t">
              <a:lnSpc>
                <a:spcPct val="150000"/>
              </a:lnSpc>
            </a:pPr>
            <a:r>
              <a:rPr lang="en-US" sz="2800" dirty="0"/>
              <a:t>Verify that the SEP is applicable to employer/site</a:t>
            </a:r>
          </a:p>
          <a:p>
            <a:pPr fontAlgn="t">
              <a:lnSpc>
                <a:spcPct val="150000"/>
              </a:lnSpc>
            </a:pPr>
            <a:r>
              <a:rPr lang="en-US" sz="2800" dirty="0"/>
              <a:t>Review the site listing in Targeting System</a:t>
            </a:r>
          </a:p>
          <a:p>
            <a:pPr lvl="1" fontAlgn="t">
              <a:lnSpc>
                <a:spcPct val="150000"/>
              </a:lnSpc>
            </a:pPr>
            <a:r>
              <a:rPr lang="en-US" sz="2400" dirty="0"/>
              <a:t>Are there…</a:t>
            </a:r>
          </a:p>
          <a:p>
            <a:pPr lvl="1"/>
            <a:endParaRPr lang="en-US" sz="800" dirty="0"/>
          </a:p>
          <a:p>
            <a:pPr lvl="2"/>
            <a:r>
              <a:rPr lang="en-US" sz="2400" dirty="0"/>
              <a:t>Consultative Services Surveys?</a:t>
            </a:r>
          </a:p>
          <a:p>
            <a:pPr lvl="2"/>
            <a:endParaRPr lang="en-US" sz="2400" dirty="0"/>
          </a:p>
          <a:p>
            <a:pPr lvl="2"/>
            <a:r>
              <a:rPr lang="en-US" sz="2400" dirty="0"/>
              <a:t>Star Evaluations?</a:t>
            </a:r>
          </a:p>
          <a:p>
            <a:pPr lvl="2"/>
            <a:endParaRPr lang="en-US" sz="2400" dirty="0"/>
          </a:p>
          <a:p>
            <a:pPr lvl="2"/>
            <a:r>
              <a:rPr lang="en-US" sz="2400" dirty="0"/>
              <a:t>SHARP Evaluations?</a:t>
            </a:r>
          </a:p>
          <a:p>
            <a:endParaRPr lang="en-US" dirty="0"/>
          </a:p>
          <a:p>
            <a:pPr fontAlgn="t"/>
            <a:endParaRPr lang="en-US" sz="2400" dirty="0"/>
          </a:p>
          <a:p>
            <a:pPr fontAlgn="t"/>
            <a:endParaRPr lang="en-US" sz="2800" dirty="0"/>
          </a:p>
          <a:p>
            <a:pPr fontAlgn="t"/>
            <a:endParaRPr lang="en-US" dirty="0"/>
          </a:p>
          <a:p>
            <a:pPr fontAlgn="t"/>
            <a:endParaRPr lang="en-US" dirty="0"/>
          </a:p>
          <a:p>
            <a:pPr marL="0" indent="0" fontAlgn="t">
              <a:buNone/>
            </a:pPr>
            <a:endParaRPr lang="en-US" sz="2400"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3677847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5F0A-C209-4365-BD0E-0684E735A84F}"/>
              </a:ext>
            </a:extLst>
          </p:cNvPr>
          <p:cNvSpPr>
            <a:spLocks noGrp="1"/>
          </p:cNvSpPr>
          <p:nvPr>
            <p:ph type="title"/>
          </p:nvPr>
        </p:nvSpPr>
        <p:spPr/>
        <p:txBody>
          <a:bodyPr/>
          <a:lstStyle/>
          <a:p>
            <a:r>
              <a:rPr lang="en-US" dirty="0"/>
              <a:t>Inspection Exemptions</a:t>
            </a:r>
          </a:p>
        </p:txBody>
      </p:sp>
      <p:sp>
        <p:nvSpPr>
          <p:cNvPr id="3" name="Content Placeholder 2">
            <a:extLst>
              <a:ext uri="{FF2B5EF4-FFF2-40B4-BE49-F238E27FC236}">
                <a16:creationId xmlns:a16="http://schemas.microsoft.com/office/drawing/2014/main" id="{C6D9B096-2668-401C-8A5A-85FDE4FA8DB2}"/>
              </a:ext>
            </a:extLst>
          </p:cNvPr>
          <p:cNvSpPr>
            <a:spLocks noGrp="1"/>
          </p:cNvSpPr>
          <p:nvPr>
            <p:ph idx="1"/>
          </p:nvPr>
        </p:nvSpPr>
        <p:spPr>
          <a:xfrm>
            <a:off x="533400" y="1219200"/>
            <a:ext cx="6477000" cy="4724400"/>
          </a:xfrm>
        </p:spPr>
        <p:txBody>
          <a:bodyPr/>
          <a:lstStyle/>
          <a:p>
            <a:pPr>
              <a:spcBef>
                <a:spcPts val="600"/>
              </a:spcBef>
            </a:pPr>
            <a:r>
              <a:rPr lang="en-US" dirty="0"/>
              <a:t>Deferrals:</a:t>
            </a:r>
          </a:p>
          <a:p>
            <a:pPr lvl="1">
              <a:spcBef>
                <a:spcPts val="600"/>
              </a:spcBef>
            </a:pPr>
            <a:r>
              <a:rPr lang="en-US" dirty="0"/>
              <a:t>Consultation program surveys</a:t>
            </a:r>
          </a:p>
          <a:p>
            <a:pPr lvl="2">
              <a:spcBef>
                <a:spcPts val="600"/>
              </a:spcBef>
            </a:pPr>
            <a:r>
              <a:rPr lang="en-US" dirty="0"/>
              <a:t>Full-service</a:t>
            </a:r>
          </a:p>
          <a:p>
            <a:pPr lvl="2">
              <a:spcBef>
                <a:spcPts val="600"/>
              </a:spcBef>
            </a:pPr>
            <a:r>
              <a:rPr lang="en-US" dirty="0"/>
              <a:t>Limited service and scope</a:t>
            </a:r>
          </a:p>
          <a:p>
            <a:pPr marL="914400" lvl="2" indent="0">
              <a:buNone/>
            </a:pPr>
            <a:endParaRPr lang="en-US" dirty="0"/>
          </a:p>
          <a:p>
            <a:pPr lvl="1"/>
            <a:r>
              <a:rPr lang="en-US" dirty="0"/>
              <a:t>SHARP participant</a:t>
            </a:r>
          </a:p>
          <a:p>
            <a:pPr marL="457200" lvl="1" indent="0">
              <a:buNone/>
            </a:pPr>
            <a:endParaRPr lang="en-US" dirty="0"/>
          </a:p>
          <a:p>
            <a:pPr lvl="1"/>
            <a:r>
              <a:rPr lang="en-US" dirty="0"/>
              <a:t>Carolina Star Program</a:t>
            </a:r>
          </a:p>
          <a:p>
            <a:endParaRPr lang="en-US" dirty="0"/>
          </a:p>
        </p:txBody>
      </p:sp>
      <p:sp>
        <p:nvSpPr>
          <p:cNvPr id="4" name="Content Placeholder 3">
            <a:extLst>
              <a:ext uri="{FF2B5EF4-FFF2-40B4-BE49-F238E27FC236}">
                <a16:creationId xmlns:a16="http://schemas.microsoft.com/office/drawing/2014/main" id="{04BDF0CE-00BC-4F31-ADD2-C60C1131323F}"/>
              </a:ext>
            </a:extLst>
          </p:cNvPr>
          <p:cNvSpPr>
            <a:spLocks noGrp="1"/>
          </p:cNvSpPr>
          <p:nvPr>
            <p:ph sz="quarter" idx="10"/>
          </p:nvPr>
        </p:nvSpPr>
        <p:spPr>
          <a:xfrm>
            <a:off x="6324600" y="609600"/>
            <a:ext cx="2362200" cy="381000"/>
          </a:xfrm>
        </p:spPr>
        <p:txBody>
          <a:bodyPr/>
          <a:lstStyle/>
          <a:p>
            <a:r>
              <a:rPr lang="en-US" dirty="0"/>
              <a:t>FOM Ch. III, D.3.h.</a:t>
            </a:r>
          </a:p>
        </p:txBody>
      </p:sp>
      <p:pic>
        <p:nvPicPr>
          <p:cNvPr id="7" name="Picture 6">
            <a:extLst>
              <a:ext uri="{FF2B5EF4-FFF2-40B4-BE49-F238E27FC236}">
                <a16:creationId xmlns:a16="http://schemas.microsoft.com/office/drawing/2014/main" id="{64C82734-1153-47E4-B01C-F120535505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3174207"/>
            <a:ext cx="3286124" cy="246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93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C7257-D1B6-4029-8A9F-76BF48DC78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297"/>
          <a:stretch/>
        </p:blipFill>
        <p:spPr>
          <a:xfrm>
            <a:off x="0" y="1143000"/>
            <a:ext cx="9144000" cy="4786884"/>
          </a:xfrm>
          <a:prstGeom prst="rect">
            <a:avLst/>
          </a:prstGeom>
        </p:spPr>
      </p:pic>
      <p:sp>
        <p:nvSpPr>
          <p:cNvPr id="7170" name="Title 1"/>
          <p:cNvSpPr>
            <a:spLocks noGrp="1"/>
          </p:cNvSpPr>
          <p:nvPr>
            <p:ph type="title"/>
            <p:custDataLst>
              <p:tags r:id="rId1"/>
            </p:custDataLst>
          </p:nvPr>
        </p:nvSpPr>
        <p:spPr>
          <a:xfrm>
            <a:off x="609600" y="444500"/>
            <a:ext cx="7924800" cy="549275"/>
          </a:xfrm>
        </p:spPr>
        <p:txBody>
          <a:bodyPr/>
          <a:lstStyle/>
          <a:p>
            <a:r>
              <a:rPr lang="en-US" dirty="0"/>
              <a:t>Pre-inspection Procedures</a:t>
            </a:r>
          </a:p>
        </p:txBody>
      </p:sp>
      <p:sp>
        <p:nvSpPr>
          <p:cNvPr id="7171" name="Content Placeholder 2"/>
          <p:cNvSpPr>
            <a:spLocks noGrp="1"/>
          </p:cNvSpPr>
          <p:nvPr>
            <p:ph idx="1"/>
            <p:custDataLst>
              <p:tags r:id="rId2"/>
            </p:custDataLst>
          </p:nvPr>
        </p:nvSpPr>
        <p:spPr>
          <a:xfrm>
            <a:off x="381000" y="1295400"/>
            <a:ext cx="8382000" cy="2590800"/>
          </a:xfrm>
          <a:solidFill>
            <a:schemeClr val="bg1">
              <a:lumMod val="95000"/>
              <a:alpha val="82000"/>
            </a:schemeClr>
          </a:solidFill>
        </p:spPr>
        <p:txBody>
          <a:bodyPr/>
          <a:lstStyle/>
          <a:p>
            <a:pPr marL="457200" lvl="1" indent="0" fontAlgn="t">
              <a:lnSpc>
                <a:spcPct val="150000"/>
              </a:lnSpc>
              <a:buNone/>
            </a:pPr>
            <a:endParaRPr lang="en-US" sz="800" dirty="0"/>
          </a:p>
          <a:p>
            <a:pPr fontAlgn="t"/>
            <a:r>
              <a:rPr lang="en-US" sz="2800" dirty="0"/>
              <a:t>Read Industrial Data Report (IDR) for NAICS 4244.</a:t>
            </a:r>
          </a:p>
          <a:p>
            <a:pPr fontAlgn="t"/>
            <a:endParaRPr lang="en-US" sz="2800" dirty="0"/>
          </a:p>
          <a:p>
            <a:pPr fontAlgn="t"/>
            <a:r>
              <a:rPr lang="en-US" sz="2800" dirty="0"/>
              <a:t>Review documents in FOM, CPLs and OPNs based on SEP and potential site hazards.</a:t>
            </a:r>
          </a:p>
          <a:p>
            <a:pPr lvl="1" fontAlgn="t">
              <a:lnSpc>
                <a:spcPct val="150000"/>
              </a:lnSpc>
            </a:pPr>
            <a:r>
              <a:rPr lang="en-US" dirty="0"/>
              <a:t>Example: Ergonomics, HazCom, Confined Space…</a:t>
            </a:r>
          </a:p>
          <a:p>
            <a:pPr fontAlgn="t"/>
            <a:endParaRPr lang="en-US" sz="2400" dirty="0"/>
          </a:p>
          <a:p>
            <a:pPr fontAlgn="t"/>
            <a:endParaRPr lang="en-US" sz="2800" dirty="0"/>
          </a:p>
          <a:p>
            <a:pPr fontAlgn="t"/>
            <a:endParaRPr lang="en-US" dirty="0"/>
          </a:p>
          <a:p>
            <a:pPr fontAlgn="t"/>
            <a:endParaRPr lang="en-US" dirty="0"/>
          </a:p>
          <a:p>
            <a:pPr marL="0" indent="0" fontAlgn="t">
              <a:buNone/>
            </a:pPr>
            <a:endParaRPr lang="en-US" sz="2400"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3892147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609600" y="1219200"/>
            <a:ext cx="8001000" cy="4038600"/>
          </a:xfrm>
        </p:spPr>
        <p:txBody>
          <a:bodyPr/>
          <a:lstStyle/>
          <a:p>
            <a:r>
              <a:rPr lang="en-US" dirty="0"/>
              <a:t>Normal compliance activities - </a:t>
            </a:r>
            <a:r>
              <a:rPr lang="en-US" b="1" dirty="0"/>
              <a:t>programmed inspections</a:t>
            </a:r>
          </a:p>
          <a:p>
            <a:pPr marL="0" indent="0">
              <a:buNone/>
            </a:pPr>
            <a:r>
              <a:rPr lang="en-US" sz="2000" b="1" dirty="0"/>
              <a:t> </a:t>
            </a:r>
          </a:p>
          <a:p>
            <a:r>
              <a:rPr lang="en-US" dirty="0"/>
              <a:t>For </a:t>
            </a:r>
            <a:r>
              <a:rPr lang="en-US" b="1" dirty="0"/>
              <a:t>complaints</a:t>
            </a:r>
            <a:r>
              <a:rPr lang="en-US" dirty="0"/>
              <a:t>, </a:t>
            </a:r>
            <a:r>
              <a:rPr lang="en-US" b="1" dirty="0"/>
              <a:t>referrals</a:t>
            </a:r>
            <a:r>
              <a:rPr lang="en-US" dirty="0"/>
              <a:t>, or </a:t>
            </a:r>
            <a:r>
              <a:rPr lang="en-US" b="1" dirty="0"/>
              <a:t>accidents</a:t>
            </a:r>
            <a:r>
              <a:rPr lang="en-US" dirty="0"/>
              <a:t> – follow this OPN for guidance and FOM Chapter IX – “Complaints, Referrals and Accidents”.</a:t>
            </a:r>
          </a:p>
          <a:p>
            <a:endParaRPr lang="en-US" sz="2000" dirty="0"/>
          </a:p>
          <a:p>
            <a:r>
              <a:rPr lang="en-US" dirty="0"/>
              <a:t>For </a:t>
            </a:r>
            <a:r>
              <a:rPr lang="en-US" b="1" dirty="0"/>
              <a:t>fatalities</a:t>
            </a:r>
            <a:r>
              <a:rPr lang="en-US" dirty="0"/>
              <a:t> or </a:t>
            </a:r>
            <a:r>
              <a:rPr lang="en-US" b="1" dirty="0"/>
              <a:t>catastrophes</a:t>
            </a:r>
            <a:r>
              <a:rPr lang="en-US" dirty="0"/>
              <a:t> – follow this OPN for guidance and FOM Chapter VIII – “Fatality and Catastrophe Investigations”.</a:t>
            </a:r>
          </a:p>
          <a:p>
            <a:endParaRPr lang="en-US" sz="1400" dirty="0"/>
          </a:p>
          <a:p>
            <a:endParaRPr lang="en-US" dirty="0"/>
          </a:p>
        </p:txBody>
      </p:sp>
      <p:sp>
        <p:nvSpPr>
          <p:cNvPr id="4" name="Title 1">
            <a:extLst>
              <a:ext uri="{FF2B5EF4-FFF2-40B4-BE49-F238E27FC236}">
                <a16:creationId xmlns:a16="http://schemas.microsoft.com/office/drawing/2014/main" id="{FDA15F9A-5798-4BFE-B60A-1F3A06F5E828}"/>
              </a:ext>
            </a:extLst>
          </p:cNvPr>
          <p:cNvSpPr txBox="1">
            <a:spLocks/>
          </p:cNvSpPr>
          <p:nvPr>
            <p:custDataLst>
              <p:tags r:id="rId1"/>
            </p:custDataLst>
          </p:nvPr>
        </p:nvSpPr>
        <p:spPr bwMode="gray">
          <a:xfrm>
            <a:off x="609600" y="4445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u="none" kern="0" dirty="0"/>
              <a:t>Pre-inspection Procedures </a:t>
            </a:r>
          </a:p>
        </p:txBody>
      </p:sp>
    </p:spTree>
    <p:extLst>
      <p:ext uri="{BB962C8B-B14F-4D97-AF65-F5344CB8AC3E}">
        <p14:creationId xmlns:p14="http://schemas.microsoft.com/office/powerpoint/2010/main" val="1907974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B0E99-D9BD-45E1-9946-CAD67CD9A7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33" r="3334"/>
          <a:stretch/>
        </p:blipFill>
        <p:spPr>
          <a:xfrm>
            <a:off x="-1" y="1219200"/>
            <a:ext cx="9144001" cy="460054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2A06C71-4606-4F6E-B7A2-19CF4937C328}"/>
              </a:ext>
            </a:extLst>
          </p:cNvPr>
          <p:cNvSpPr>
            <a:spLocks noGrp="1"/>
          </p:cNvSpPr>
          <p:nvPr>
            <p:ph type="title"/>
          </p:nvPr>
        </p:nvSpPr>
        <p:spPr>
          <a:xfrm>
            <a:off x="609600" y="441325"/>
            <a:ext cx="7924800" cy="549275"/>
          </a:xfrm>
        </p:spPr>
        <p:txBody>
          <a:bodyPr/>
          <a:lstStyle/>
          <a:p>
            <a:r>
              <a:rPr lang="en-US" dirty="0"/>
              <a:t>NC Site Lookup or “Targeting”</a:t>
            </a:r>
          </a:p>
        </p:txBody>
      </p:sp>
      <p:grpSp>
        <p:nvGrpSpPr>
          <p:cNvPr id="7" name="Group 6">
            <a:extLst>
              <a:ext uri="{FF2B5EF4-FFF2-40B4-BE49-F238E27FC236}">
                <a16:creationId xmlns:a16="http://schemas.microsoft.com/office/drawing/2014/main" id="{F330B060-88FE-4F6A-BA07-481FD1988A0F}"/>
              </a:ext>
            </a:extLst>
          </p:cNvPr>
          <p:cNvGrpSpPr/>
          <p:nvPr/>
        </p:nvGrpSpPr>
        <p:grpSpPr>
          <a:xfrm>
            <a:off x="-2" y="1828800"/>
            <a:ext cx="9144001" cy="3581400"/>
            <a:chOff x="-222165" y="2697546"/>
            <a:chExt cx="8167315" cy="3115110"/>
          </a:xfrm>
        </p:grpSpPr>
        <p:pic>
          <p:nvPicPr>
            <p:cNvPr id="8" name="Picture 7">
              <a:extLst>
                <a:ext uri="{FF2B5EF4-FFF2-40B4-BE49-F238E27FC236}">
                  <a16:creationId xmlns:a16="http://schemas.microsoft.com/office/drawing/2014/main" id="{D7915C6B-D70B-4EBD-8A93-0B16C13DAB5F}"/>
                </a:ext>
              </a:extLst>
            </p:cNvPr>
            <p:cNvPicPr>
              <a:picLocks noChangeAspect="1"/>
            </p:cNvPicPr>
            <p:nvPr/>
          </p:nvPicPr>
          <p:blipFill rotWithShape="1">
            <a:blip r:embed="rId4"/>
            <a:srcRect l="4972" r="4972"/>
            <a:stretch/>
          </p:blipFill>
          <p:spPr>
            <a:xfrm>
              <a:off x="-222165" y="2697546"/>
              <a:ext cx="8167315" cy="3115110"/>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8866FD93-5C39-4A8F-8F15-2FDC0356F329}"/>
                </a:ext>
              </a:extLst>
            </p:cNvPr>
            <p:cNvSpPr/>
            <p:nvPr/>
          </p:nvSpPr>
          <p:spPr bwMode="auto">
            <a:xfrm>
              <a:off x="6553200" y="4020164"/>
              <a:ext cx="1176518" cy="74736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28004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CC6778-E029-49D7-80FA-89ED2291992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315" r="5080"/>
          <a:stretch/>
        </p:blipFill>
        <p:spPr>
          <a:xfrm>
            <a:off x="-1" y="1352898"/>
            <a:ext cx="9144001" cy="3675378"/>
          </a:xfrm>
          <a:prstGeom prst="rect">
            <a:avLst/>
          </a:prstGeom>
        </p:spPr>
      </p:pic>
      <p:pic>
        <p:nvPicPr>
          <p:cNvPr id="7" name="Content Placeholder 4">
            <a:extLst>
              <a:ext uri="{FF2B5EF4-FFF2-40B4-BE49-F238E27FC236}">
                <a16:creationId xmlns:a16="http://schemas.microsoft.com/office/drawing/2014/main" id="{8AD08C18-99B1-4900-AD2C-A8B4035FFC8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l="2315" r="5080"/>
          <a:stretch/>
        </p:blipFill>
        <p:spPr bwMode="auto">
          <a:xfrm>
            <a:off x="5993" y="1352898"/>
            <a:ext cx="9144001" cy="36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a:extLst>
              <a:ext uri="{FF2B5EF4-FFF2-40B4-BE49-F238E27FC236}">
                <a16:creationId xmlns:a16="http://schemas.microsoft.com/office/drawing/2014/main" id="{EFC311D7-7562-4CF0-A9D6-6D2A8357CF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81029" t="54401" r="9763" b="41452"/>
          <a:stretch/>
        </p:blipFill>
        <p:spPr bwMode="auto">
          <a:xfrm>
            <a:off x="7815714" y="3352800"/>
            <a:ext cx="9091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DB321BB-0E23-4337-A311-E7E5F1566845}"/>
              </a:ext>
            </a:extLst>
          </p:cNvPr>
          <p:cNvPicPr>
            <a:picLocks noChangeAspect="1"/>
          </p:cNvPicPr>
          <p:nvPr/>
        </p:nvPicPr>
        <p:blipFill>
          <a:blip r:embed="rId7"/>
          <a:stretch>
            <a:fillRect/>
          </a:stretch>
        </p:blipFill>
        <p:spPr>
          <a:xfrm>
            <a:off x="1143000" y="3297037"/>
            <a:ext cx="6487430" cy="2067213"/>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1ACD9811-5D60-4DF6-BF42-B74191F0FD3B}"/>
              </a:ext>
            </a:extLst>
          </p:cNvPr>
          <p:cNvSpPr>
            <a:spLocks noGrp="1"/>
          </p:cNvSpPr>
          <p:nvPr>
            <p:ph type="title"/>
          </p:nvPr>
        </p:nvSpPr>
        <p:spPr>
          <a:xfrm>
            <a:off x="609600" y="441325"/>
            <a:ext cx="7924800" cy="549275"/>
          </a:xfrm>
        </p:spPr>
        <p:txBody>
          <a:bodyPr/>
          <a:lstStyle/>
          <a:p>
            <a:r>
              <a:rPr lang="en-US" dirty="0"/>
              <a:t>NC Site Lookup or “Targeting”</a:t>
            </a:r>
          </a:p>
        </p:txBody>
      </p:sp>
    </p:spTree>
    <p:extLst>
      <p:ext uri="{BB962C8B-B14F-4D97-AF65-F5344CB8AC3E}">
        <p14:creationId xmlns:p14="http://schemas.microsoft.com/office/powerpoint/2010/main" val="238663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ACAB60-B294-4A24-9645-6C1FEE383EAA}"/>
              </a:ext>
            </a:extLst>
          </p:cNvPr>
          <p:cNvPicPr>
            <a:picLocks noChangeAspect="1"/>
          </p:cNvPicPr>
          <p:nvPr/>
        </p:nvPicPr>
        <p:blipFill rotWithShape="1">
          <a:blip r:embed="rId4"/>
          <a:srcRect b="27794"/>
          <a:stretch/>
        </p:blipFill>
        <p:spPr>
          <a:xfrm>
            <a:off x="-2060" y="1066800"/>
            <a:ext cx="9146059" cy="4953000"/>
          </a:xfrm>
          <a:prstGeom prst="rect">
            <a:avLst/>
          </a:prstGeom>
        </p:spPr>
      </p:pic>
      <p:sp>
        <p:nvSpPr>
          <p:cNvPr id="7" name="Content Placeholder 2">
            <a:extLst>
              <a:ext uri="{FF2B5EF4-FFF2-40B4-BE49-F238E27FC236}">
                <a16:creationId xmlns:a16="http://schemas.microsoft.com/office/drawing/2014/main" id="{17FBC6E1-9206-4FF4-80B0-FB6746B6EEBB}"/>
              </a:ext>
            </a:extLst>
          </p:cNvPr>
          <p:cNvSpPr txBox="1">
            <a:spLocks/>
          </p:cNvSpPr>
          <p:nvPr>
            <p:custDataLst>
              <p:tags r:id="rId1"/>
            </p:custDataLst>
          </p:nvPr>
        </p:nvSpPr>
        <p:spPr bwMode="auto">
          <a:xfrm>
            <a:off x="533400" y="1066800"/>
            <a:ext cx="8382000" cy="884366"/>
          </a:xfrm>
          <a:prstGeom prst="rect">
            <a:avLst/>
          </a:prstGeom>
          <a:solidFill>
            <a:schemeClr val="bg1">
              <a:lumMod val="95000"/>
              <a:alpha val="76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pPr marL="0" indent="0" fontAlgn="t">
              <a:buNone/>
            </a:pPr>
            <a:r>
              <a:rPr lang="en-US" u="none" kern="0" dirty="0"/>
              <a:t>Evaluate Health and Safety Program issues in the focus area listed in the SEP:</a:t>
            </a:r>
          </a:p>
          <a:p>
            <a:pPr lvl="1" fontAlgn="t"/>
            <a:endParaRPr lang="en-US" u="none" kern="0" dirty="0"/>
          </a:p>
          <a:p>
            <a:pPr marL="0" indent="0" fontAlgn="t">
              <a:lnSpc>
                <a:spcPct val="150000"/>
              </a:lnSpc>
              <a:buNone/>
            </a:pPr>
            <a:endParaRPr lang="en-US" u="none" kern="0" dirty="0"/>
          </a:p>
          <a:p>
            <a:pPr fontAlgn="t"/>
            <a:endParaRPr lang="en-US" sz="2400" u="none" kern="0" dirty="0"/>
          </a:p>
          <a:p>
            <a:pPr fontAlgn="t"/>
            <a:endParaRPr lang="en-US" u="none" kern="0" dirty="0"/>
          </a:p>
          <a:p>
            <a:pPr fontAlgn="t"/>
            <a:endParaRPr lang="en-US" u="none" kern="0" dirty="0"/>
          </a:p>
          <a:p>
            <a:pPr fontAlgn="t"/>
            <a:endParaRPr lang="en-US" u="none" kern="0" dirty="0"/>
          </a:p>
          <a:p>
            <a:pPr marL="0" indent="0" fontAlgn="t">
              <a:buFont typeface="Wingdings" panose="05000000000000000000" pitchFamily="2" charset="2"/>
              <a:buNone/>
            </a:pPr>
            <a:endParaRPr lang="en-US" sz="2400" u="none" kern="0" dirty="0"/>
          </a:p>
          <a:p>
            <a:pPr fontAlgn="t"/>
            <a:endParaRPr lang="en-US" sz="2400" u="none" kern="0" dirty="0"/>
          </a:p>
          <a:p>
            <a:pPr marL="0" indent="0" fontAlgn="t">
              <a:buFont typeface="Wingdings" panose="05000000000000000000" pitchFamily="2" charset="2"/>
              <a:buNone/>
            </a:pPr>
            <a:endParaRPr lang="en-US" sz="800" u="none" kern="0" dirty="0"/>
          </a:p>
        </p:txBody>
      </p:sp>
      <p:sp>
        <p:nvSpPr>
          <p:cNvPr id="2" name="Title 1">
            <a:extLst>
              <a:ext uri="{FF2B5EF4-FFF2-40B4-BE49-F238E27FC236}">
                <a16:creationId xmlns:a16="http://schemas.microsoft.com/office/drawing/2014/main" id="{E88F498E-2252-48D4-B44F-3F3A05F65DB3}"/>
              </a:ext>
            </a:extLst>
          </p:cNvPr>
          <p:cNvSpPr>
            <a:spLocks noGrp="1"/>
          </p:cNvSpPr>
          <p:nvPr>
            <p:ph type="title"/>
          </p:nvPr>
        </p:nvSpPr>
        <p:spPr/>
        <p:txBody>
          <a:bodyPr/>
          <a:lstStyle/>
          <a:p>
            <a:r>
              <a:rPr lang="en-US" dirty="0"/>
              <a:t>Inspection Procedures</a:t>
            </a:r>
          </a:p>
        </p:txBody>
      </p:sp>
      <p:sp>
        <p:nvSpPr>
          <p:cNvPr id="3" name="Content Placeholder 2">
            <a:extLst>
              <a:ext uri="{FF2B5EF4-FFF2-40B4-BE49-F238E27FC236}">
                <a16:creationId xmlns:a16="http://schemas.microsoft.com/office/drawing/2014/main" id="{272B3FE0-C985-422D-9061-E5AE802E374C}"/>
              </a:ext>
            </a:extLst>
          </p:cNvPr>
          <p:cNvSpPr>
            <a:spLocks noGrp="1"/>
          </p:cNvSpPr>
          <p:nvPr>
            <p:ph sz="half" idx="1"/>
          </p:nvPr>
        </p:nvSpPr>
        <p:spPr>
          <a:xfrm>
            <a:off x="609600" y="1951166"/>
            <a:ext cx="7772400" cy="1706434"/>
          </a:xfrm>
          <a:solidFill>
            <a:schemeClr val="bg1">
              <a:lumMod val="95000"/>
              <a:alpha val="76000"/>
            </a:schemeClr>
          </a:solidFill>
        </p:spPr>
        <p:txBody>
          <a:bodyPr/>
          <a:lstStyle/>
          <a:p>
            <a:r>
              <a:rPr lang="en-US" dirty="0"/>
              <a:t>Recordkeeping</a:t>
            </a:r>
          </a:p>
          <a:p>
            <a:r>
              <a:rPr lang="en-US" dirty="0"/>
              <a:t>Powered industrial trucks</a:t>
            </a:r>
          </a:p>
          <a:p>
            <a:r>
              <a:rPr lang="en-US" dirty="0"/>
              <a:t>Electrical</a:t>
            </a:r>
          </a:p>
          <a:p>
            <a:r>
              <a:rPr lang="en-US" dirty="0"/>
              <a:t>Ergonomics</a:t>
            </a:r>
          </a:p>
        </p:txBody>
      </p:sp>
      <p:sp>
        <p:nvSpPr>
          <p:cNvPr id="4" name="Content Placeholder 3">
            <a:extLst>
              <a:ext uri="{FF2B5EF4-FFF2-40B4-BE49-F238E27FC236}">
                <a16:creationId xmlns:a16="http://schemas.microsoft.com/office/drawing/2014/main" id="{6B976C15-3E1C-46D2-A305-B904B4824B8F}"/>
              </a:ext>
            </a:extLst>
          </p:cNvPr>
          <p:cNvSpPr>
            <a:spLocks noGrp="1"/>
          </p:cNvSpPr>
          <p:nvPr>
            <p:ph sz="half" idx="2"/>
          </p:nvPr>
        </p:nvSpPr>
        <p:spPr>
          <a:xfrm>
            <a:off x="624016" y="3657600"/>
            <a:ext cx="7772400" cy="2174790"/>
          </a:xfrm>
          <a:solidFill>
            <a:schemeClr val="bg1">
              <a:lumMod val="95000"/>
              <a:alpha val="76000"/>
            </a:schemeClr>
          </a:solidFill>
        </p:spPr>
        <p:txBody>
          <a:bodyPr/>
          <a:lstStyle/>
          <a:p>
            <a:r>
              <a:rPr lang="en-US" sz="2800" dirty="0"/>
              <a:t>Hazard communication</a:t>
            </a:r>
          </a:p>
          <a:p>
            <a:r>
              <a:rPr lang="en-US" sz="2800" dirty="0"/>
              <a:t>Hexavalent chromium</a:t>
            </a:r>
          </a:p>
          <a:p>
            <a:r>
              <a:rPr lang="en-US" sz="2800" dirty="0"/>
              <a:t>Machine guarding</a:t>
            </a:r>
          </a:p>
          <a:p>
            <a:r>
              <a:rPr lang="en-US" sz="2800" dirty="0"/>
              <a:t>Process safety management (PSM)</a:t>
            </a:r>
          </a:p>
          <a:p>
            <a:r>
              <a:rPr lang="en-US" sz="2800" dirty="0"/>
              <a:t>Medical records</a:t>
            </a:r>
          </a:p>
          <a:p>
            <a:endParaRPr lang="en-US" dirty="0"/>
          </a:p>
        </p:txBody>
      </p:sp>
    </p:spTree>
    <p:extLst>
      <p:ext uri="{BB962C8B-B14F-4D97-AF65-F5344CB8AC3E}">
        <p14:creationId xmlns:p14="http://schemas.microsoft.com/office/powerpoint/2010/main" val="282036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178278"/>
            <a:ext cx="7696200" cy="91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5400" u="none" dirty="0"/>
              <a:t>Recordkeeping</a:t>
            </a:r>
            <a:endParaRPr kumimoji="0" lang="en-US" altLang="en-US" sz="5400"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90700" y="3525664"/>
            <a:ext cx="5715000" cy="156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a:p>
            <a:pPr marL="0" indent="0">
              <a:buNone/>
              <a:defRPr/>
            </a:pPr>
            <a:endParaRPr kumimoji="0" lang="en-US" sz="1200" b="1" i="1" u="none" strike="noStrike" kern="1200" cap="none" spc="0" normalizeH="0" baseline="0" noProof="0" dirty="0">
              <a:ln>
                <a:noFill/>
              </a:ln>
              <a:solidFill>
                <a:srgbClr val="012D9A"/>
              </a:solidFill>
              <a:effectLst/>
              <a:uLnTx/>
              <a:uFillTx/>
              <a:latin typeface="Arial"/>
              <a:ea typeface="+mn-ea"/>
              <a:cs typeface="+mn-cs"/>
            </a:endParaRPr>
          </a:p>
          <a:p>
            <a:pPr>
              <a:defRPr/>
            </a:pPr>
            <a:r>
              <a:rPr kumimoji="0" lang="en-US" sz="2800" b="1" i="1" u="none" strike="noStrike" kern="1200" cap="none" spc="0" normalizeH="0" baseline="0" noProof="0" dirty="0">
                <a:ln>
                  <a:noFill/>
                </a:ln>
                <a:solidFill>
                  <a:srgbClr val="012D9A"/>
                </a:solidFill>
                <a:effectLst/>
                <a:uLnTx/>
                <a:uFillTx/>
                <a:latin typeface="Arial"/>
                <a:ea typeface="+mn-ea"/>
                <a:cs typeface="+mn-cs"/>
              </a:rPr>
              <a:t>CPL 02-00-135</a:t>
            </a:r>
          </a:p>
          <a:p>
            <a:pPr marL="287338" marR="0" lvl="0" indent="-287338"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endParaRPr kumimoji="0" lang="en-US" altLang="en-US" sz="2800" b="1" i="1" u="none" strike="noStrike" kern="0" cap="none" spc="0" normalizeH="0" baseline="0" noProof="0" dirty="0">
              <a:ln>
                <a:noFill/>
              </a:ln>
              <a:solidFill>
                <a:srgbClr val="012D9A"/>
              </a:solidFill>
              <a:effectLst/>
              <a:uLnTx/>
              <a:uFillTx/>
              <a:latin typeface="Arial"/>
              <a:ea typeface="+mn-ea"/>
              <a:cs typeface="+mn-cs"/>
            </a:endParaRPr>
          </a:p>
        </p:txBody>
      </p:sp>
    </p:spTree>
    <p:extLst>
      <p:ext uri="{BB962C8B-B14F-4D97-AF65-F5344CB8AC3E}">
        <p14:creationId xmlns:p14="http://schemas.microsoft.com/office/powerpoint/2010/main" val="4010787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609600" y="457200"/>
            <a:ext cx="7924800" cy="549275"/>
          </a:xfrm>
        </p:spPr>
        <p:txBody>
          <a:bodyPr/>
          <a:lstStyle/>
          <a:p>
            <a:r>
              <a:rPr lang="en-US" dirty="0"/>
              <a:t>Objectives</a:t>
            </a:r>
          </a:p>
        </p:txBody>
      </p:sp>
      <p:sp>
        <p:nvSpPr>
          <p:cNvPr id="6147" name="Content Placeholder 2"/>
          <p:cNvSpPr>
            <a:spLocks noGrp="1"/>
          </p:cNvSpPr>
          <p:nvPr>
            <p:ph idx="1"/>
            <p:custDataLst>
              <p:tags r:id="rId2"/>
            </p:custDataLst>
          </p:nvPr>
        </p:nvSpPr>
        <p:spPr>
          <a:xfrm>
            <a:off x="609600" y="1219200"/>
            <a:ext cx="7848600" cy="4724400"/>
          </a:xfrm>
        </p:spPr>
        <p:txBody>
          <a:bodyPr/>
          <a:lstStyle/>
          <a:p>
            <a:r>
              <a:rPr lang="en-US" dirty="0"/>
              <a:t>At the end of this course, students will be aware of:</a:t>
            </a:r>
          </a:p>
          <a:p>
            <a:pPr marL="0" lvl="0" indent="0">
              <a:buNone/>
            </a:pPr>
            <a:endParaRPr lang="en-US" sz="800" dirty="0"/>
          </a:p>
          <a:p>
            <a:pPr lvl="1"/>
            <a:r>
              <a:rPr lang="en-US" sz="2400" dirty="0">
                <a:solidFill>
                  <a:srgbClr val="000000"/>
                </a:solidFill>
              </a:rPr>
              <a:t>Details of OPN 145 - Grocery and Related Product Merchant Wholesalers Special Emphasis Program (SEP).</a:t>
            </a:r>
          </a:p>
          <a:p>
            <a:pPr lvl="1"/>
            <a:endParaRPr lang="en-US" sz="800" dirty="0">
              <a:solidFill>
                <a:srgbClr val="000000"/>
              </a:solidFill>
            </a:endParaRPr>
          </a:p>
          <a:p>
            <a:pPr lvl="1"/>
            <a:r>
              <a:rPr lang="en-US" sz="2400" dirty="0">
                <a:solidFill>
                  <a:srgbClr val="000000"/>
                </a:solidFill>
              </a:rPr>
              <a:t>Standards and hazards covered by this Operational Procedure Notice (OPN).</a:t>
            </a:r>
          </a:p>
          <a:p>
            <a:pPr lvl="1"/>
            <a:endParaRPr lang="en-US" sz="800" dirty="0">
              <a:solidFill>
                <a:srgbClr val="000000"/>
              </a:solidFill>
            </a:endParaRPr>
          </a:p>
          <a:p>
            <a:pPr lvl="1"/>
            <a:r>
              <a:rPr lang="en-US" sz="2400" dirty="0">
                <a:solidFill>
                  <a:srgbClr val="000000"/>
                </a:solidFill>
              </a:rPr>
              <a:t>General procedures for a compliance inspection under this OPN.</a:t>
            </a:r>
          </a:p>
          <a:p>
            <a:pPr marL="457200" lvl="1" indent="0">
              <a:buNone/>
            </a:pPr>
            <a:endParaRPr lang="en-US" sz="2400" dirty="0"/>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sz="2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ontent Placeholder 2"/>
          <p:cNvSpPr>
            <a:spLocks noGrp="1"/>
          </p:cNvSpPr>
          <p:nvPr>
            <p:ph idx="1"/>
            <p:custDataLst>
              <p:tags r:id="rId1"/>
            </p:custDataLst>
          </p:nvPr>
        </p:nvSpPr>
        <p:spPr/>
        <p:txBody>
          <a:bodyPr/>
          <a:lstStyle/>
          <a:p>
            <a:endParaRPr lang="en-US" dirty="0"/>
          </a:p>
          <a:p>
            <a:endParaRPr lang="en-US" dirty="0"/>
          </a:p>
        </p:txBody>
      </p:sp>
      <p:sp>
        <p:nvSpPr>
          <p:cNvPr id="2051" name="Title 1"/>
          <p:cNvSpPr>
            <a:spLocks noGrp="1"/>
          </p:cNvSpPr>
          <p:nvPr>
            <p:ph type="title"/>
            <p:custDataLst>
              <p:tags r:id="rId2"/>
            </p:custDataLst>
          </p:nvPr>
        </p:nvSpPr>
        <p:spPr/>
        <p:txBody>
          <a:bodyPr/>
          <a:lstStyle/>
          <a:p>
            <a:r>
              <a:rPr lang="en-US" dirty="0"/>
              <a:t>Recordkeeping</a:t>
            </a:r>
          </a:p>
        </p:txBody>
      </p:sp>
      <p:sp>
        <p:nvSpPr>
          <p:cNvPr id="2053" name="Content Placeholder 3"/>
          <p:cNvSpPr>
            <a:spLocks noGrp="1"/>
          </p:cNvSpPr>
          <p:nvPr>
            <p:ph sz="quarter" idx="10"/>
            <p:custDataLst>
              <p:tags r:id="rId3"/>
            </p:custDataLst>
          </p:nvPr>
        </p:nvSpPr>
        <p:spPr>
          <a:xfrm>
            <a:off x="6477000" y="609600"/>
            <a:ext cx="2133600" cy="381000"/>
          </a:xfrm>
        </p:spPr>
        <p:txBody>
          <a:bodyPr/>
          <a:lstStyle/>
          <a:p>
            <a:r>
              <a:rPr lang="en-US" dirty="0"/>
              <a:t>      29 CFR 1904</a:t>
            </a:r>
          </a:p>
        </p:txBody>
      </p:sp>
      <p:graphicFrame>
        <p:nvGraphicFramePr>
          <p:cNvPr id="2050" name="Object 8"/>
          <p:cNvGraphicFramePr>
            <a:graphicFrameLocks noChangeAspect="1"/>
          </p:cNvGraphicFramePr>
          <p:nvPr/>
        </p:nvGraphicFramePr>
        <p:xfrm>
          <a:off x="304800" y="1158875"/>
          <a:ext cx="8534400" cy="4816570"/>
        </p:xfrm>
        <a:graphic>
          <a:graphicData uri="http://schemas.openxmlformats.org/presentationml/2006/ole">
            <mc:AlternateContent xmlns:mc="http://schemas.openxmlformats.org/markup-compatibility/2006">
              <mc:Choice xmlns:v="urn:schemas-microsoft-com:vml" Requires="v">
                <p:oleObj name="Acrobat Document" r:id="rId7" imgW="9355320" imgH="5673240" progId="AcroExch.Document.DC">
                  <p:embed/>
                </p:oleObj>
              </mc:Choice>
              <mc:Fallback>
                <p:oleObj name="Acrobat Document" r:id="rId7" imgW="9355320" imgH="5673240" progId="AcroExch.Document.DC">
                  <p:embed/>
                  <p:pic>
                    <p:nvPicPr>
                      <p:cNvPr id="205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158875"/>
                        <a:ext cx="8534400" cy="4816570"/>
                      </a:xfrm>
                      <a:prstGeom prst="rect">
                        <a:avLst/>
                      </a:prstGeom>
                      <a:noFill/>
                      <a:ln w="12700">
                        <a:solidFill>
                          <a:schemeClr val="folHlink"/>
                        </a:solidFill>
                        <a:miter lim="800000"/>
                        <a:headEnd type="none" w="sm" len="sm"/>
                        <a:tailEnd type="none" w="sm" len="sm"/>
                      </a:ln>
                      <a:effectLst/>
                    </p:spPr>
                  </p:pic>
                </p:oleObj>
              </mc:Fallback>
            </mc:AlternateContent>
          </a:graphicData>
        </a:graphic>
      </p:graphicFrame>
      <p:sp>
        <p:nvSpPr>
          <p:cNvPr id="6" name="TextBox 5">
            <a:extLst>
              <a:ext uri="{FF2B5EF4-FFF2-40B4-BE49-F238E27FC236}">
                <a16:creationId xmlns:a16="http://schemas.microsoft.com/office/drawing/2014/main" id="{AEEB3C4F-BE43-4F30-988C-4159CA125C24}"/>
              </a:ext>
            </a:extLst>
          </p:cNvPr>
          <p:cNvSpPr txBox="1"/>
          <p:nvPr>
            <p:custDataLst>
              <p:tags r:id="rId4"/>
            </p:custDataLst>
          </p:nvPr>
        </p:nvSpPr>
        <p:spPr>
          <a:xfrm>
            <a:off x="4973638" y="5391150"/>
            <a:ext cx="1427162" cy="24765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NCDOL Photo Library</a:t>
            </a:r>
          </a:p>
        </p:txBody>
      </p:sp>
      <p:sp>
        <p:nvSpPr>
          <p:cNvPr id="7" name="Content Placeholder 2">
            <a:extLst>
              <a:ext uri="{FF2B5EF4-FFF2-40B4-BE49-F238E27FC236}">
                <a16:creationId xmlns:a16="http://schemas.microsoft.com/office/drawing/2014/main" id="{99C136FC-E8B3-4CC2-9217-488FCAB16790}"/>
              </a:ext>
            </a:extLst>
          </p:cNvPr>
          <p:cNvSpPr txBox="1">
            <a:spLocks/>
          </p:cNvSpPr>
          <p:nvPr/>
        </p:nvSpPr>
        <p:spPr bwMode="auto">
          <a:xfrm>
            <a:off x="723900" y="1789990"/>
            <a:ext cx="7772400" cy="3569315"/>
          </a:xfrm>
          <a:prstGeom prst="rect">
            <a:avLst/>
          </a:prstGeom>
          <a:solidFill>
            <a:schemeClr val="bg1">
              <a:lumMod val="95000"/>
              <a:alpha val="88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16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Bef>
                <a:spcPts val="1200"/>
              </a:spcBef>
            </a:pPr>
            <a:r>
              <a:rPr lang="en-US" u="none" kern="0" dirty="0"/>
              <a:t>Review and evaluate OSHA 300 and 300A for preceding three years.</a:t>
            </a:r>
          </a:p>
          <a:p>
            <a:pPr>
              <a:spcBef>
                <a:spcPts val="1200"/>
              </a:spcBef>
            </a:pPr>
            <a:r>
              <a:rPr lang="en-US" u="none" kern="0" dirty="0"/>
              <a:t>Review/evaluation current year-to-date OSHA 300 log.</a:t>
            </a:r>
          </a:p>
          <a:p>
            <a:pPr>
              <a:spcBef>
                <a:spcPts val="1200"/>
              </a:spcBef>
            </a:pPr>
            <a:r>
              <a:rPr lang="en-US" u="none" kern="0" dirty="0"/>
              <a:t>Discuss any discrepancies with recordkeeper and management.</a:t>
            </a:r>
          </a:p>
          <a:p>
            <a:pPr>
              <a:spcBef>
                <a:spcPts val="1200"/>
              </a:spcBef>
            </a:pPr>
            <a:r>
              <a:rPr lang="en-US" u="none" kern="0" dirty="0"/>
              <a:t>Record discrepancies in your narrative and inspection report.</a:t>
            </a:r>
          </a:p>
          <a:p>
            <a:endParaRPr lang="en-US" u="none" kern="0" dirty="0"/>
          </a:p>
          <a:p>
            <a:pPr marL="0" indent="0">
              <a:buFont typeface="Wingdings" panose="05000000000000000000" pitchFamily="2" charset="2"/>
              <a:buNone/>
            </a:pPr>
            <a:endParaRPr lang="en-US" u="none" kern="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495300" y="1196975"/>
            <a:ext cx="8067675" cy="4551402"/>
          </a:xfrm>
        </p:spPr>
        <p:txBody>
          <a:bodyPr/>
          <a:lstStyle/>
          <a:p>
            <a:pPr>
              <a:spcBef>
                <a:spcPts val="1200"/>
              </a:spcBef>
            </a:pPr>
            <a:r>
              <a:rPr lang="en-US" dirty="0"/>
              <a:t>Follow requirements:</a:t>
            </a:r>
          </a:p>
          <a:p>
            <a:pPr lvl="1">
              <a:spcBef>
                <a:spcPts val="1200"/>
              </a:spcBef>
            </a:pPr>
            <a:r>
              <a:rPr lang="en-US" sz="2400" b="1" dirty="0"/>
              <a:t>29 CFR 1904:  </a:t>
            </a:r>
            <a:r>
              <a:rPr lang="en-US" sz="2400" dirty="0"/>
              <a:t>Recording and Reporting Occupational Injuries and Injuries</a:t>
            </a:r>
          </a:p>
          <a:p>
            <a:pPr lvl="1">
              <a:spcBef>
                <a:spcPts val="1200"/>
              </a:spcBef>
            </a:pPr>
            <a:endParaRPr lang="en-US" sz="800" dirty="0"/>
          </a:p>
          <a:p>
            <a:pPr lvl="1">
              <a:spcBef>
                <a:spcPts val="1200"/>
              </a:spcBef>
            </a:pPr>
            <a:r>
              <a:rPr lang="en-US" sz="2400" b="1" dirty="0"/>
              <a:t>CPL 02-00-135:  </a:t>
            </a:r>
            <a:r>
              <a:rPr lang="en-US" sz="2400" dirty="0"/>
              <a:t>Recordkeeping Policies and Procedures Manual </a:t>
            </a:r>
          </a:p>
          <a:p>
            <a:pPr lvl="1">
              <a:lnSpc>
                <a:spcPct val="150000"/>
              </a:lnSpc>
              <a:spcBef>
                <a:spcPts val="1200"/>
              </a:spcBef>
            </a:pPr>
            <a:r>
              <a:rPr lang="en-US" sz="2400" dirty="0"/>
              <a:t>Other applicable requirements</a:t>
            </a:r>
          </a:p>
          <a:p>
            <a:pPr marL="0" indent="0">
              <a:buNone/>
            </a:pPr>
            <a:endParaRPr lang="en-US" dirty="0"/>
          </a:p>
        </p:txBody>
      </p:sp>
      <p:sp>
        <p:nvSpPr>
          <p:cNvPr id="5" name="Content Placeholder 3">
            <a:extLst>
              <a:ext uri="{FF2B5EF4-FFF2-40B4-BE49-F238E27FC236}">
                <a16:creationId xmlns:a16="http://schemas.microsoft.com/office/drawing/2014/main" id="{665DCDA0-EE56-418D-B5FA-597C633776B0}"/>
              </a:ext>
            </a:extLst>
          </p:cNvPr>
          <p:cNvSpPr txBox="1">
            <a:spLocks/>
          </p:cNvSpPr>
          <p:nvPr/>
        </p:nvSpPr>
        <p:spPr>
          <a:xfrm>
            <a:off x="6429375"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02-00-135</a:t>
            </a:r>
          </a:p>
        </p:txBody>
      </p:sp>
      <p:sp>
        <p:nvSpPr>
          <p:cNvPr id="6" name="Title 1">
            <a:extLst>
              <a:ext uri="{FF2B5EF4-FFF2-40B4-BE49-F238E27FC236}">
                <a16:creationId xmlns:a16="http://schemas.microsoft.com/office/drawing/2014/main" id="{3D5997DB-157D-4689-9CE3-10C697224865}"/>
              </a:ext>
            </a:extLst>
          </p:cNvPr>
          <p:cNvSpPr>
            <a:spLocks noGrp="1"/>
          </p:cNvSpPr>
          <p:nvPr>
            <p:ph type="title"/>
            <p:custDataLst>
              <p:tags r:id="rId1"/>
            </p:custDataLst>
          </p:nvPr>
        </p:nvSpPr>
        <p:spPr>
          <a:xfrm>
            <a:off x="609600" y="457200"/>
            <a:ext cx="7924800" cy="549275"/>
          </a:xfrm>
        </p:spPr>
        <p:txBody>
          <a:bodyPr/>
          <a:lstStyle/>
          <a:p>
            <a:r>
              <a:rPr lang="en-US" dirty="0"/>
              <a:t>Recordkeeping</a:t>
            </a:r>
          </a:p>
        </p:txBody>
      </p:sp>
    </p:spTree>
    <p:extLst>
      <p:ext uri="{BB962C8B-B14F-4D97-AF65-F5344CB8AC3E}">
        <p14:creationId xmlns:p14="http://schemas.microsoft.com/office/powerpoint/2010/main" val="1383406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1F60-4F53-4A17-B42A-E8BA11474DC6}"/>
              </a:ext>
            </a:extLst>
          </p:cNvPr>
          <p:cNvSpPr>
            <a:spLocks noGrp="1"/>
          </p:cNvSpPr>
          <p:nvPr>
            <p:ph type="title"/>
          </p:nvPr>
        </p:nvSpPr>
        <p:spPr/>
        <p:txBody>
          <a:bodyPr/>
          <a:lstStyle/>
          <a:p>
            <a:r>
              <a:rPr lang="en-US" dirty="0"/>
              <a:t>Recordkeeping - Interviews</a:t>
            </a:r>
          </a:p>
        </p:txBody>
      </p:sp>
      <p:sp>
        <p:nvSpPr>
          <p:cNvPr id="3" name="Content Placeholder 2">
            <a:extLst>
              <a:ext uri="{FF2B5EF4-FFF2-40B4-BE49-F238E27FC236}">
                <a16:creationId xmlns:a16="http://schemas.microsoft.com/office/drawing/2014/main" id="{D8F210C7-4F58-43E9-BC61-1F87690AA039}"/>
              </a:ext>
            </a:extLst>
          </p:cNvPr>
          <p:cNvSpPr>
            <a:spLocks noGrp="1"/>
          </p:cNvSpPr>
          <p:nvPr>
            <p:ph idx="1"/>
          </p:nvPr>
        </p:nvSpPr>
        <p:spPr>
          <a:xfrm>
            <a:off x="533400" y="1219200"/>
            <a:ext cx="8001000" cy="1903973"/>
          </a:xfrm>
        </p:spPr>
        <p:txBody>
          <a:bodyPr/>
          <a:lstStyle/>
          <a:p>
            <a:r>
              <a:rPr lang="en-US" dirty="0"/>
              <a:t>Question employees regarding work-related  injuries (past three years).</a:t>
            </a:r>
          </a:p>
          <a:p>
            <a:endParaRPr lang="en-US" sz="800" dirty="0"/>
          </a:p>
          <a:p>
            <a:r>
              <a:rPr lang="en-US" dirty="0"/>
              <a:t>Ensure any incidents were properly recorded.</a:t>
            </a:r>
          </a:p>
          <a:p>
            <a:endParaRPr lang="en-US" sz="800" dirty="0"/>
          </a:p>
          <a:p>
            <a:r>
              <a:rPr lang="en-US" dirty="0"/>
              <a:t>Discuss discrepancies with employer.</a:t>
            </a:r>
          </a:p>
        </p:txBody>
      </p:sp>
      <p:pic>
        <p:nvPicPr>
          <p:cNvPr id="5" name="Picture 4">
            <a:extLst>
              <a:ext uri="{FF2B5EF4-FFF2-40B4-BE49-F238E27FC236}">
                <a16:creationId xmlns:a16="http://schemas.microsoft.com/office/drawing/2014/main" id="{47DC5A5F-8ECF-403B-9B78-0190192B93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6" r="17300"/>
          <a:stretch/>
        </p:blipFill>
        <p:spPr>
          <a:xfrm>
            <a:off x="5867400" y="3442952"/>
            <a:ext cx="2549171" cy="234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05547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571500" y="457200"/>
            <a:ext cx="8763000" cy="553998"/>
          </a:xfrm>
        </p:spPr>
        <p:txBody>
          <a:bodyPr/>
          <a:lstStyle/>
          <a:p>
            <a:r>
              <a:rPr lang="en-US" dirty="0"/>
              <a:t>Employee Medical Records</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33400" y="1087398"/>
            <a:ext cx="8343900" cy="4932402"/>
          </a:xfrm>
        </p:spPr>
        <p:txBody>
          <a:bodyPr/>
          <a:lstStyle/>
          <a:p>
            <a:r>
              <a:rPr lang="en-US" dirty="0"/>
              <a:t>Medical records not specifically required by OSHA:</a:t>
            </a:r>
          </a:p>
          <a:p>
            <a:pPr lvl="1">
              <a:spcBef>
                <a:spcPts val="600"/>
              </a:spcBef>
            </a:pPr>
            <a:r>
              <a:rPr lang="en-US" dirty="0"/>
              <a:t>Medical exam results </a:t>
            </a:r>
          </a:p>
          <a:p>
            <a:pPr lvl="1">
              <a:spcBef>
                <a:spcPts val="600"/>
              </a:spcBef>
            </a:pPr>
            <a:r>
              <a:rPr lang="en-US" dirty="0"/>
              <a:t>Laboratory tests </a:t>
            </a:r>
          </a:p>
          <a:p>
            <a:pPr lvl="1">
              <a:spcBef>
                <a:spcPts val="600"/>
              </a:spcBef>
            </a:pPr>
            <a:r>
              <a:rPr lang="en-US" dirty="0"/>
              <a:t>Medical opinions and diagnoses </a:t>
            </a:r>
          </a:p>
          <a:p>
            <a:pPr lvl="1">
              <a:spcBef>
                <a:spcPts val="600"/>
              </a:spcBef>
            </a:pPr>
            <a:r>
              <a:rPr lang="en-US" dirty="0"/>
              <a:t>First aid records </a:t>
            </a:r>
          </a:p>
          <a:p>
            <a:pPr marL="457200" lvl="1" indent="0">
              <a:buNone/>
            </a:pPr>
            <a:endParaRPr lang="en-US" sz="2000" dirty="0"/>
          </a:p>
          <a:p>
            <a:r>
              <a:rPr lang="en-US" dirty="0"/>
              <a:t>Obtain and maintain in accordance with: </a:t>
            </a:r>
          </a:p>
          <a:p>
            <a:pPr lvl="1">
              <a:spcBef>
                <a:spcPts val="600"/>
              </a:spcBef>
            </a:pPr>
            <a:r>
              <a:rPr lang="en-US" dirty="0"/>
              <a:t>FOM Ch. III – Inspection Procedures </a:t>
            </a:r>
          </a:p>
          <a:p>
            <a:pPr lvl="1">
              <a:spcBef>
                <a:spcPts val="600"/>
              </a:spcBef>
            </a:pPr>
            <a:r>
              <a:rPr lang="en-US" dirty="0"/>
              <a:t>FOM Ch. XIII – Fatality and Catastrophe Investigations</a:t>
            </a:r>
          </a:p>
          <a:p>
            <a:pPr lvl="1">
              <a:spcBef>
                <a:spcPts val="600"/>
              </a:spcBef>
            </a:pPr>
            <a:r>
              <a:rPr lang="en-US" dirty="0"/>
              <a:t>FOM Ch. XVI – Administrative File Activities</a:t>
            </a:r>
          </a:p>
          <a:p>
            <a:endParaRPr lang="en-US" dirty="0"/>
          </a:p>
          <a:p>
            <a:pPr lvl="1"/>
            <a:endParaRPr lang="en-US" dirty="0"/>
          </a:p>
          <a:p>
            <a:pPr marL="0" indent="0">
              <a:buNone/>
            </a:pPr>
            <a:r>
              <a:rPr lang="en-US" dirty="0"/>
              <a:t>	</a:t>
            </a:r>
          </a:p>
        </p:txBody>
      </p:sp>
      <p:sp>
        <p:nvSpPr>
          <p:cNvPr id="5" name="Content Placeholder 3">
            <a:extLst>
              <a:ext uri="{FF2B5EF4-FFF2-40B4-BE49-F238E27FC236}">
                <a16:creationId xmlns:a16="http://schemas.microsoft.com/office/drawing/2014/main" id="{4B165D0C-920B-45B3-ACCE-DD9E14D80F87}"/>
              </a:ext>
            </a:extLst>
          </p:cNvPr>
          <p:cNvSpPr txBox="1">
            <a:spLocks/>
          </p:cNvSpPr>
          <p:nvPr/>
        </p:nvSpPr>
        <p:spPr>
          <a:xfrm>
            <a:off x="645160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02-00-135</a:t>
            </a:r>
          </a:p>
        </p:txBody>
      </p:sp>
    </p:spTree>
    <p:extLst>
      <p:ext uri="{BB962C8B-B14F-4D97-AF65-F5344CB8AC3E}">
        <p14:creationId xmlns:p14="http://schemas.microsoft.com/office/powerpoint/2010/main" val="1834636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571500" y="457200"/>
            <a:ext cx="8763000" cy="553998"/>
          </a:xfrm>
        </p:spPr>
        <p:txBody>
          <a:bodyPr/>
          <a:lstStyle/>
          <a:p>
            <a:r>
              <a:rPr lang="en-US" dirty="0"/>
              <a:t>Employee Medical Records</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71500" y="1143000"/>
            <a:ext cx="8001000" cy="4932402"/>
          </a:xfrm>
        </p:spPr>
        <p:txBody>
          <a:bodyPr/>
          <a:lstStyle/>
          <a:p>
            <a:pPr>
              <a:spcBef>
                <a:spcPts val="1200"/>
              </a:spcBef>
            </a:pPr>
            <a:r>
              <a:rPr lang="en-US" sz="2800" dirty="0"/>
              <a:t>Legal justification for requesting medical records:</a:t>
            </a:r>
          </a:p>
          <a:p>
            <a:pPr lvl="1">
              <a:spcBef>
                <a:spcPts val="1200"/>
              </a:spcBef>
            </a:pPr>
            <a:r>
              <a:rPr lang="en-US" sz="2400" dirty="0"/>
              <a:t>45 CFR 164.512 (b)(1)(v):  </a:t>
            </a:r>
          </a:p>
          <a:p>
            <a:pPr lvl="2">
              <a:spcBef>
                <a:spcPts val="1200"/>
              </a:spcBef>
            </a:pPr>
            <a:r>
              <a:rPr lang="en-US" dirty="0"/>
              <a:t>Health and Human Services Standards for Privacy of Individually Identifiable Health Information</a:t>
            </a:r>
          </a:p>
        </p:txBody>
      </p:sp>
      <p:sp>
        <p:nvSpPr>
          <p:cNvPr id="5" name="Content Placeholder 3">
            <a:extLst>
              <a:ext uri="{FF2B5EF4-FFF2-40B4-BE49-F238E27FC236}">
                <a16:creationId xmlns:a16="http://schemas.microsoft.com/office/drawing/2014/main" id="{C10FDEF5-1DE2-46C2-A848-316FDBA86E2A}"/>
              </a:ext>
            </a:extLst>
          </p:cNvPr>
          <p:cNvSpPr txBox="1">
            <a:spLocks/>
          </p:cNvSpPr>
          <p:nvPr/>
        </p:nvSpPr>
        <p:spPr>
          <a:xfrm>
            <a:off x="645795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02-00-135</a:t>
            </a:r>
          </a:p>
        </p:txBody>
      </p:sp>
      <p:pic>
        <p:nvPicPr>
          <p:cNvPr id="6" name="Picture 5">
            <a:extLst>
              <a:ext uri="{FF2B5EF4-FFF2-40B4-BE49-F238E27FC236}">
                <a16:creationId xmlns:a16="http://schemas.microsoft.com/office/drawing/2014/main" id="{7D6834A4-125F-4A55-8322-C66791B5FF8C}"/>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22867"/>
          <a:stretch/>
        </p:blipFill>
        <p:spPr>
          <a:xfrm>
            <a:off x="5815952" y="3943154"/>
            <a:ext cx="2598446" cy="183914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E996AE5-CA34-4001-B3F8-3CC671EE540C}"/>
              </a:ext>
            </a:extLst>
          </p:cNvPr>
          <p:cNvSpPr txBox="1"/>
          <p:nvPr/>
        </p:nvSpPr>
        <p:spPr>
          <a:xfrm>
            <a:off x="5410200" y="5799676"/>
            <a:ext cx="3181350" cy="215444"/>
          </a:xfrm>
          <a:prstGeom prst="rect">
            <a:avLst/>
          </a:prstGeom>
          <a:noFill/>
        </p:spPr>
        <p:txBody>
          <a:bodyPr wrap="square" rtlCol="0">
            <a:spAutoFit/>
          </a:bodyPr>
          <a:lstStyle/>
          <a:p>
            <a:r>
              <a:rPr lang="en-US" sz="800" u="none" dirty="0">
                <a:latin typeface="+mj-lt"/>
                <a:hlinkClick r:id="rId4" tooltip="https://securosis.com/blog/security-requirements-for-electronic-medical-records/"/>
              </a:rPr>
              <a:t>This Photo</a:t>
            </a:r>
            <a:r>
              <a:rPr lang="en-US" sz="800" u="none" dirty="0">
                <a:latin typeface="+mj-lt"/>
              </a:rPr>
              <a:t> by Unknown Author is licensed under </a:t>
            </a:r>
            <a:r>
              <a:rPr lang="en-US" sz="800" u="none" dirty="0">
                <a:latin typeface="+mj-lt"/>
                <a:hlinkClick r:id="rId5" tooltip="https://creativecommons.org/licenses/by-nc-sa/3.0/"/>
              </a:rPr>
              <a:t>CC BY-SA-NC</a:t>
            </a:r>
            <a:endParaRPr lang="en-US" sz="800" u="none" dirty="0">
              <a:latin typeface="+mj-lt"/>
            </a:endParaRPr>
          </a:p>
        </p:txBody>
      </p:sp>
    </p:spTree>
    <p:extLst>
      <p:ext uri="{BB962C8B-B14F-4D97-AF65-F5344CB8AC3E}">
        <p14:creationId xmlns:p14="http://schemas.microsoft.com/office/powerpoint/2010/main" val="1345068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571500" y="457200"/>
            <a:ext cx="6515100" cy="1661993"/>
          </a:xfrm>
        </p:spPr>
        <p:txBody>
          <a:bodyPr/>
          <a:lstStyle/>
          <a:p>
            <a:r>
              <a:rPr lang="en-US" dirty="0"/>
              <a:t>Recordkeeping - Privacy</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71500" y="1163598"/>
            <a:ext cx="8001000" cy="4932402"/>
          </a:xfrm>
        </p:spPr>
        <p:txBody>
          <a:bodyPr/>
          <a:lstStyle/>
          <a:p>
            <a:pPr>
              <a:spcBef>
                <a:spcPts val="1200"/>
              </a:spcBef>
            </a:pPr>
            <a:r>
              <a:rPr lang="en-US" dirty="0"/>
              <a:t>Privacy and medical records</a:t>
            </a:r>
          </a:p>
          <a:p>
            <a:pPr lvl="1">
              <a:spcBef>
                <a:spcPts val="1200"/>
              </a:spcBef>
            </a:pPr>
            <a:r>
              <a:rPr lang="en-US" i="1" dirty="0">
                <a:solidFill>
                  <a:schemeClr val="accent2"/>
                </a:solidFill>
              </a:rPr>
              <a:t>Respect for employee privacy must be a priority. </a:t>
            </a:r>
          </a:p>
          <a:p>
            <a:pPr lvl="1">
              <a:spcBef>
                <a:spcPts val="1200"/>
              </a:spcBef>
            </a:pPr>
            <a:r>
              <a:rPr lang="en-US" dirty="0"/>
              <a:t>Obtain consent prior to reviewing medical records if possible.</a:t>
            </a:r>
          </a:p>
          <a:p>
            <a:pPr lvl="1"/>
            <a:endParaRPr lang="en-US" dirty="0"/>
          </a:p>
          <a:p>
            <a:pPr marL="457200" lvl="1" indent="0">
              <a:buNone/>
            </a:pPr>
            <a:endParaRPr lang="en-US" dirty="0"/>
          </a:p>
          <a:p>
            <a:pPr marL="0" indent="0">
              <a:buNone/>
            </a:pPr>
            <a:r>
              <a:rPr lang="en-US" dirty="0"/>
              <a:t>	</a:t>
            </a:r>
          </a:p>
        </p:txBody>
      </p:sp>
      <p:sp>
        <p:nvSpPr>
          <p:cNvPr id="5" name="Content Placeholder 3">
            <a:extLst>
              <a:ext uri="{FF2B5EF4-FFF2-40B4-BE49-F238E27FC236}">
                <a16:creationId xmlns:a16="http://schemas.microsoft.com/office/drawing/2014/main" id="{4B729168-1741-460C-AD2A-A85EDF24BC88}"/>
              </a:ext>
            </a:extLst>
          </p:cNvPr>
          <p:cNvSpPr txBox="1">
            <a:spLocks/>
          </p:cNvSpPr>
          <p:nvPr/>
        </p:nvSpPr>
        <p:spPr>
          <a:xfrm>
            <a:off x="6477000" y="815975"/>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endParaRPr lang="en-US" sz="1200" u="none" kern="0" dirty="0"/>
          </a:p>
        </p:txBody>
      </p:sp>
      <p:sp>
        <p:nvSpPr>
          <p:cNvPr id="7" name="TextBox 6">
            <a:extLst>
              <a:ext uri="{FF2B5EF4-FFF2-40B4-BE49-F238E27FC236}">
                <a16:creationId xmlns:a16="http://schemas.microsoft.com/office/drawing/2014/main" id="{9FCC5F9B-E718-4E1B-A8D4-A9FB7849280B}"/>
              </a:ext>
            </a:extLst>
          </p:cNvPr>
          <p:cNvSpPr txBox="1"/>
          <p:nvPr/>
        </p:nvSpPr>
        <p:spPr>
          <a:xfrm>
            <a:off x="5853355" y="5783758"/>
            <a:ext cx="2790825" cy="215444"/>
          </a:xfrm>
          <a:prstGeom prst="rect">
            <a:avLst/>
          </a:prstGeom>
          <a:noFill/>
        </p:spPr>
        <p:txBody>
          <a:bodyPr wrap="square" rtlCol="0">
            <a:spAutoFit/>
          </a:bodyPr>
          <a:lstStyle/>
          <a:p>
            <a:r>
              <a:rPr lang="en-US" sz="800" dirty="0">
                <a:hlinkClick r:id="rId3" tooltip="http://www.progressive-charlestown.com/2015/12/privacy-invasive-medicine.html"/>
              </a:rPr>
              <a:t>This Photo</a:t>
            </a:r>
            <a:r>
              <a:rPr lang="en-US" sz="800" dirty="0"/>
              <a:t> by Unknown Author is licensed under </a:t>
            </a:r>
            <a:r>
              <a:rPr lang="en-US" sz="800" dirty="0">
                <a:hlinkClick r:id="rId4" tooltip="https://creativecommons.org/licenses/by-sa/3.0/"/>
              </a:rPr>
              <a:t>CC BY-SA</a:t>
            </a:r>
            <a:endParaRPr lang="en-US" sz="800" dirty="0"/>
          </a:p>
        </p:txBody>
      </p:sp>
      <p:grpSp>
        <p:nvGrpSpPr>
          <p:cNvPr id="9" name="Group 8">
            <a:extLst>
              <a:ext uri="{FF2B5EF4-FFF2-40B4-BE49-F238E27FC236}">
                <a16:creationId xmlns:a16="http://schemas.microsoft.com/office/drawing/2014/main" id="{10BDE994-F8E8-41F3-8331-F9514A985085}"/>
              </a:ext>
            </a:extLst>
          </p:cNvPr>
          <p:cNvGrpSpPr/>
          <p:nvPr/>
        </p:nvGrpSpPr>
        <p:grpSpPr>
          <a:xfrm>
            <a:off x="4876800" y="2825591"/>
            <a:ext cx="3691180" cy="2930366"/>
            <a:chOff x="5184102" y="3043883"/>
            <a:chExt cx="3390093" cy="2712074"/>
          </a:xfrm>
        </p:grpSpPr>
        <p:pic>
          <p:nvPicPr>
            <p:cNvPr id="6" name="Picture 5">
              <a:extLst>
                <a:ext uri="{FF2B5EF4-FFF2-40B4-BE49-F238E27FC236}">
                  <a16:creationId xmlns:a16="http://schemas.microsoft.com/office/drawing/2014/main" id="{F4B0B1C2-AECA-4E34-82B6-8D927CD85C98}"/>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184102" y="3043883"/>
              <a:ext cx="3390093" cy="2712074"/>
            </a:xfrm>
            <a:prstGeom prst="rect">
              <a:avLst/>
            </a:prstGeom>
          </p:spPr>
        </p:pic>
        <p:sp>
          <p:nvSpPr>
            <p:cNvPr id="8" name="TextBox 7">
              <a:extLst>
                <a:ext uri="{FF2B5EF4-FFF2-40B4-BE49-F238E27FC236}">
                  <a16:creationId xmlns:a16="http://schemas.microsoft.com/office/drawing/2014/main" id="{193DA695-0234-4B6A-8109-399C77C26166}"/>
                </a:ext>
              </a:extLst>
            </p:cNvPr>
            <p:cNvSpPr txBox="1"/>
            <p:nvPr/>
          </p:nvSpPr>
          <p:spPr>
            <a:xfrm rot="20383274">
              <a:off x="7538050" y="3955837"/>
              <a:ext cx="908697" cy="888167"/>
            </a:xfrm>
            <a:prstGeom prst="rect">
              <a:avLst/>
            </a:prstGeom>
            <a:gradFill>
              <a:gsLst>
                <a:gs pos="0">
                  <a:srgbClr val="95B9D3"/>
                </a:gs>
                <a:gs pos="74000">
                  <a:srgbClr val="96B1DB"/>
                </a:gs>
                <a:gs pos="83000">
                  <a:srgbClr val="90B4CE"/>
                </a:gs>
                <a:gs pos="100000">
                  <a:srgbClr val="87B0CE"/>
                </a:gs>
              </a:gsLst>
              <a:lin ang="5400000" scaled="1"/>
            </a:gradFill>
          </p:spPr>
          <p:txBody>
            <a:bodyPr wrap="square" rtlCol="0">
              <a:spAutoFit/>
            </a:bodyPr>
            <a:lstStyle/>
            <a:p>
              <a:endParaRPr lang="en-US" dirty="0"/>
            </a:p>
          </p:txBody>
        </p:sp>
      </p:grpSp>
    </p:spTree>
    <p:extLst>
      <p:ext uri="{BB962C8B-B14F-4D97-AF65-F5344CB8AC3E}">
        <p14:creationId xmlns:p14="http://schemas.microsoft.com/office/powerpoint/2010/main" val="2005573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15D5-D6B0-4F71-86CF-E7FD2EC1967E}"/>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A1C65A08-B152-4D21-90AD-6730D866FE96}"/>
              </a:ext>
            </a:extLst>
          </p:cNvPr>
          <p:cNvSpPr>
            <a:spLocks noGrp="1"/>
          </p:cNvSpPr>
          <p:nvPr>
            <p:ph idx="1"/>
          </p:nvPr>
        </p:nvSpPr>
        <p:spPr/>
        <p:txBody>
          <a:bodyPr/>
          <a:lstStyle/>
          <a:p>
            <a:r>
              <a:rPr lang="en-US" dirty="0"/>
              <a:t>Forward OSHA 300 and 300A forms from NAICS 4244 inspections to PSIM Bureau Chief.</a:t>
            </a:r>
          </a:p>
          <a:p>
            <a:endParaRPr lang="en-US" sz="800" dirty="0"/>
          </a:p>
          <a:p>
            <a:pPr lvl="1"/>
            <a:r>
              <a:rPr lang="en-US" dirty="0"/>
              <a:t>Required in order to track and trend illnesses and injuries for NAICS 4244.</a:t>
            </a:r>
          </a:p>
          <a:p>
            <a:endParaRPr lang="en-US" dirty="0"/>
          </a:p>
          <a:p>
            <a:endParaRPr lang="en-US" dirty="0"/>
          </a:p>
        </p:txBody>
      </p:sp>
      <p:pic>
        <p:nvPicPr>
          <p:cNvPr id="5" name="Picture 4">
            <a:extLst>
              <a:ext uri="{FF2B5EF4-FFF2-40B4-BE49-F238E27FC236}">
                <a16:creationId xmlns:a16="http://schemas.microsoft.com/office/drawing/2014/main" id="{9A106E5C-27F4-41E6-BB6C-76814283F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3613292"/>
            <a:ext cx="3664687" cy="2061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8422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u="none" dirty="0"/>
              <a:t>Powered Industrial Trucks</a:t>
            </a:r>
            <a:endParaRPr kumimoji="0" lang="en-US" altLang="en-US"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90700" y="3429000"/>
            <a:ext cx="57150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p:txBody>
      </p:sp>
    </p:spTree>
    <p:extLst>
      <p:ext uri="{BB962C8B-B14F-4D97-AF65-F5344CB8AC3E}">
        <p14:creationId xmlns:p14="http://schemas.microsoft.com/office/powerpoint/2010/main" val="30995164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D6A6295-9029-4285-9931-42E0345A74A3}"/>
              </a:ext>
            </a:extLst>
          </p:cNvPr>
          <p:cNvSpPr>
            <a:spLocks noGrp="1"/>
          </p:cNvSpPr>
          <p:nvPr>
            <p:ph type="title"/>
            <p:custDataLst>
              <p:tags r:id="rId1"/>
            </p:custDataLst>
          </p:nvPr>
        </p:nvSpPr>
        <p:spPr>
          <a:xfrm>
            <a:off x="609600" y="443552"/>
            <a:ext cx="7772400" cy="554038"/>
          </a:xfrm>
        </p:spPr>
        <p:txBody>
          <a:bodyPr/>
          <a:lstStyle/>
          <a:p>
            <a:r>
              <a:rPr lang="en-US" altLang="en-US" dirty="0"/>
              <a:t>PITs - Handling Materials</a:t>
            </a:r>
            <a:endParaRPr lang="en-US" altLang="en-US" sz="2000" b="0" dirty="0">
              <a:solidFill>
                <a:schemeClr val="tx1"/>
              </a:solidFill>
            </a:endParaRPr>
          </a:p>
        </p:txBody>
      </p:sp>
      <p:sp>
        <p:nvSpPr>
          <p:cNvPr id="9219" name="Content Placeholder 2">
            <a:extLst>
              <a:ext uri="{FF2B5EF4-FFF2-40B4-BE49-F238E27FC236}">
                <a16:creationId xmlns:a16="http://schemas.microsoft.com/office/drawing/2014/main" id="{DB0C1210-8563-470E-8F2C-9C311A3A1E5D}"/>
              </a:ext>
            </a:extLst>
          </p:cNvPr>
          <p:cNvSpPr>
            <a:spLocks noGrp="1"/>
          </p:cNvSpPr>
          <p:nvPr>
            <p:ph sz="half" idx="1"/>
            <p:custDataLst>
              <p:tags r:id="rId2"/>
            </p:custDataLst>
          </p:nvPr>
        </p:nvSpPr>
        <p:spPr>
          <a:xfrm>
            <a:off x="533400" y="1219200"/>
            <a:ext cx="7924800" cy="4525963"/>
          </a:xfrm>
        </p:spPr>
        <p:txBody>
          <a:bodyPr/>
          <a:lstStyle/>
          <a:p>
            <a:r>
              <a:rPr lang="en-US" altLang="en-US" dirty="0"/>
              <a:t>Evaluate employers' policies, procedures, and work practices per 1910.176 and 1910.178.</a:t>
            </a:r>
          </a:p>
          <a:p>
            <a:endParaRPr lang="en-US" altLang="en-US" sz="800" dirty="0"/>
          </a:p>
          <a:p>
            <a:r>
              <a:rPr lang="en-US" altLang="en-US" dirty="0"/>
              <a:t>Some areas of concern:</a:t>
            </a:r>
          </a:p>
          <a:p>
            <a:pPr lvl="2">
              <a:lnSpc>
                <a:spcPct val="150000"/>
              </a:lnSpc>
            </a:pPr>
            <a:r>
              <a:rPr lang="en-US" altLang="en-US" i="1" dirty="0"/>
              <a:t>Aisles</a:t>
            </a:r>
          </a:p>
          <a:p>
            <a:pPr lvl="2">
              <a:lnSpc>
                <a:spcPct val="150000"/>
              </a:lnSpc>
            </a:pPr>
            <a:r>
              <a:rPr lang="en-US" altLang="en-US" i="1" dirty="0"/>
              <a:t>Loading docks</a:t>
            </a:r>
          </a:p>
          <a:p>
            <a:pPr lvl="2">
              <a:lnSpc>
                <a:spcPct val="150000"/>
              </a:lnSpc>
            </a:pPr>
            <a:r>
              <a:rPr lang="en-US" altLang="en-US" i="1" dirty="0"/>
              <a:t>Through doorways</a:t>
            </a:r>
          </a:p>
          <a:p>
            <a:pPr lvl="2">
              <a:lnSpc>
                <a:spcPct val="150000"/>
              </a:lnSpc>
            </a:pPr>
            <a:r>
              <a:rPr lang="en-US" altLang="en-US" i="1" dirty="0"/>
              <a:t>Turns of passage</a:t>
            </a:r>
          </a:p>
          <a:p>
            <a:endParaRPr lang="en-US" altLang="en-US" dirty="0"/>
          </a:p>
        </p:txBody>
      </p:sp>
      <p:pic>
        <p:nvPicPr>
          <p:cNvPr id="9220" name="Picture 1">
            <a:extLst>
              <a:ext uri="{FF2B5EF4-FFF2-40B4-BE49-F238E27FC236}">
                <a16:creationId xmlns:a16="http://schemas.microsoft.com/office/drawing/2014/main" id="{EDD68040-B245-4153-A4A5-5259047D06E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410200" y="2415843"/>
            <a:ext cx="2767013" cy="321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3">
            <a:extLst>
              <a:ext uri="{FF2B5EF4-FFF2-40B4-BE49-F238E27FC236}">
                <a16:creationId xmlns:a16="http://schemas.microsoft.com/office/drawing/2014/main" id="{1F73657F-B9A9-406E-A055-0F7343E8B915}"/>
              </a:ext>
            </a:extLst>
          </p:cNvPr>
          <p:cNvSpPr>
            <a:spLocks/>
          </p:cNvSpPr>
          <p:nvPr>
            <p:custDataLst>
              <p:tags r:id="rId3"/>
            </p:custDataLst>
          </p:nvPr>
        </p:nvSpPr>
        <p:spPr bwMode="auto">
          <a:xfrm>
            <a:off x="7391400" y="635214"/>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D522264-0F19-454D-8300-E4C5B348EF12}"/>
              </a:ext>
            </a:extLst>
          </p:cNvPr>
          <p:cNvSpPr txBox="1"/>
          <p:nvPr>
            <p:custDataLst>
              <p:tags r:id="rId4"/>
            </p:custDataLst>
          </p:nvPr>
        </p:nvSpPr>
        <p:spPr>
          <a:xfrm>
            <a:off x="6248400" y="5667375"/>
            <a:ext cx="1728788"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NCDOL Photo Library</a:t>
            </a:r>
          </a:p>
        </p:txBody>
      </p:sp>
    </p:spTree>
    <p:extLst>
      <p:ext uri="{BB962C8B-B14F-4D97-AF65-F5344CB8AC3E}">
        <p14:creationId xmlns:p14="http://schemas.microsoft.com/office/powerpoint/2010/main" val="378628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custDataLst>
              <p:tags r:id="rId1"/>
            </p:custDataLst>
          </p:nvPr>
        </p:nvSpPr>
        <p:spPr>
          <a:xfrm>
            <a:off x="533400" y="425450"/>
            <a:ext cx="7793038" cy="641350"/>
          </a:xfrm>
        </p:spPr>
        <p:txBody>
          <a:bodyPr lIns="91440" tIns="45720" rIns="91440" bIns="45720" anchor="b"/>
          <a:lstStyle/>
          <a:p>
            <a:pPr eaLnBrk="1" hangingPunct="1"/>
            <a:r>
              <a:rPr lang="en-US" altLang="en-US" dirty="0"/>
              <a:t>Operator Training</a:t>
            </a:r>
            <a:endParaRPr lang="en-US" altLang="en-US" sz="1400" dirty="0"/>
          </a:p>
        </p:txBody>
      </p:sp>
      <p:sp>
        <p:nvSpPr>
          <p:cNvPr id="41987" name="Rectangle 3"/>
          <p:cNvSpPr>
            <a:spLocks noGrp="1" noChangeArrowheads="1"/>
          </p:cNvSpPr>
          <p:nvPr>
            <p:ph type="body" sz="half" idx="4294967295"/>
            <p:custDataLst>
              <p:tags r:id="rId2"/>
            </p:custDataLst>
          </p:nvPr>
        </p:nvSpPr>
        <p:spPr>
          <a:xfrm>
            <a:off x="533400" y="1219200"/>
            <a:ext cx="8229600" cy="4840288"/>
          </a:xfrm>
        </p:spPr>
        <p:txBody>
          <a:bodyPr/>
          <a:lstStyle/>
          <a:p>
            <a:pPr marL="344488" indent="-344488" eaLnBrk="1" hangingPunct="1">
              <a:lnSpc>
                <a:spcPct val="90000"/>
              </a:lnSpc>
            </a:pPr>
            <a:r>
              <a:rPr lang="en-US" altLang="en-US" dirty="0"/>
              <a:t>Are employees </a:t>
            </a:r>
            <a:r>
              <a:rPr lang="en-US" altLang="en-US" b="1" dirty="0"/>
              <a:t>competent </a:t>
            </a:r>
            <a:r>
              <a:rPr lang="en-US" altLang="en-US" dirty="0"/>
              <a:t>to operate a powered industrial truck safely?</a:t>
            </a:r>
          </a:p>
          <a:p>
            <a:pPr marL="457200" lvl="1" indent="0" eaLnBrk="1" hangingPunct="1">
              <a:lnSpc>
                <a:spcPct val="90000"/>
              </a:lnSpc>
              <a:buNone/>
            </a:pPr>
            <a:endParaRPr lang="en-US" altLang="en-US" sz="800" dirty="0"/>
          </a:p>
        </p:txBody>
      </p:sp>
      <p:pic>
        <p:nvPicPr>
          <p:cNvPr id="1026" name="Picture 2" descr="See the source image">
            <a:extLst>
              <a:ext uri="{FF2B5EF4-FFF2-40B4-BE49-F238E27FC236}">
                <a16:creationId xmlns:a16="http://schemas.microsoft.com/office/drawing/2014/main" id="{9AB2F1A3-7DE1-443D-BA47-34FDFFEB75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2209800"/>
            <a:ext cx="5943600" cy="372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126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Scope</a:t>
            </a:r>
          </a:p>
        </p:txBody>
      </p:sp>
      <p:sp>
        <p:nvSpPr>
          <p:cNvPr id="7171" name="Content Placeholder 2"/>
          <p:cNvSpPr>
            <a:spLocks noGrp="1"/>
          </p:cNvSpPr>
          <p:nvPr>
            <p:ph idx="1"/>
            <p:custDataLst>
              <p:tags r:id="rId2"/>
            </p:custDataLst>
          </p:nvPr>
        </p:nvSpPr>
        <p:spPr>
          <a:xfrm>
            <a:off x="609600" y="1295400"/>
            <a:ext cx="8001000" cy="4343400"/>
          </a:xfrm>
        </p:spPr>
        <p:txBody>
          <a:bodyPr/>
          <a:lstStyle/>
          <a:p>
            <a:pPr fontAlgn="t"/>
            <a:r>
              <a:rPr lang="en-US" sz="2400" dirty="0"/>
              <a:t>OPN 145 applies to NAICS Code 4244 - Grocery and Related Product Merchant Wholesalers.</a:t>
            </a:r>
          </a:p>
          <a:p>
            <a:pPr fontAlgn="t"/>
            <a:endParaRPr lang="en-US" sz="1200" dirty="0"/>
          </a:p>
          <a:p>
            <a:pPr fontAlgn="t"/>
            <a:r>
              <a:rPr lang="en-US" sz="2400" u="none" kern="0" dirty="0"/>
              <a:t>This SEP covers all North Carolina employers and sites in NAICS 4244.</a:t>
            </a:r>
          </a:p>
          <a:p>
            <a:pPr fontAlgn="t"/>
            <a:endParaRPr lang="en-US" sz="2400" dirty="0"/>
          </a:p>
          <a:p>
            <a:pPr marL="0" indent="0" fontAlgn="t">
              <a:buNone/>
            </a:pPr>
            <a:r>
              <a:rPr lang="en-US" dirty="0"/>
              <a:t> </a:t>
            </a:r>
          </a:p>
        </p:txBody>
      </p:sp>
      <p:graphicFrame>
        <p:nvGraphicFramePr>
          <p:cNvPr id="4" name="Table 4">
            <a:extLst>
              <a:ext uri="{FF2B5EF4-FFF2-40B4-BE49-F238E27FC236}">
                <a16:creationId xmlns:a16="http://schemas.microsoft.com/office/drawing/2014/main" id="{749D19F0-7AFE-4F79-8656-CDFA24880DDA}"/>
              </a:ext>
            </a:extLst>
          </p:cNvPr>
          <p:cNvGraphicFramePr>
            <a:graphicFrameLocks noGrp="1"/>
          </p:cNvGraphicFramePr>
          <p:nvPr>
            <p:extLst>
              <p:ext uri="{D42A27DB-BD31-4B8C-83A1-F6EECF244321}">
                <p14:modId xmlns:p14="http://schemas.microsoft.com/office/powerpoint/2010/main" val="684931534"/>
              </p:ext>
            </p:extLst>
          </p:nvPr>
        </p:nvGraphicFramePr>
        <p:xfrm>
          <a:off x="727121" y="3200400"/>
          <a:ext cx="7807278" cy="2194560"/>
        </p:xfrm>
        <a:graphic>
          <a:graphicData uri="http://schemas.openxmlformats.org/drawingml/2006/table">
            <a:tbl>
              <a:tblPr firstRow="1" bandRow="1">
                <a:tableStyleId>{D7AC3CCA-C797-4891-BE02-D94E43425B78}</a:tableStyleId>
              </a:tblPr>
              <a:tblGrid>
                <a:gridCol w="2602426">
                  <a:extLst>
                    <a:ext uri="{9D8B030D-6E8A-4147-A177-3AD203B41FA5}">
                      <a16:colId xmlns:a16="http://schemas.microsoft.com/office/drawing/2014/main" val="2745611302"/>
                    </a:ext>
                  </a:extLst>
                </a:gridCol>
                <a:gridCol w="2602426">
                  <a:extLst>
                    <a:ext uri="{9D8B030D-6E8A-4147-A177-3AD203B41FA5}">
                      <a16:colId xmlns:a16="http://schemas.microsoft.com/office/drawing/2014/main" val="3099747741"/>
                    </a:ext>
                  </a:extLst>
                </a:gridCol>
                <a:gridCol w="2602426">
                  <a:extLst>
                    <a:ext uri="{9D8B030D-6E8A-4147-A177-3AD203B41FA5}">
                      <a16:colId xmlns:a16="http://schemas.microsoft.com/office/drawing/2014/main" val="115979457"/>
                    </a:ext>
                  </a:extLst>
                </a:gridCol>
              </a:tblGrid>
              <a:tr h="500603">
                <a:tc>
                  <a:txBody>
                    <a:bodyPr/>
                    <a:lstStyle/>
                    <a:p>
                      <a:pPr algn="ctr"/>
                      <a:r>
                        <a:rPr lang="en-US" sz="1400" dirty="0"/>
                        <a:t>42411 – General Line Grocery Merchant Wholesalers</a:t>
                      </a:r>
                    </a:p>
                  </a:txBody>
                  <a:tcPr/>
                </a:tc>
                <a:tc>
                  <a:txBody>
                    <a:bodyPr/>
                    <a:lstStyle/>
                    <a:p>
                      <a:pPr algn="ctr"/>
                      <a:r>
                        <a:rPr lang="en-US" sz="1400" dirty="0"/>
                        <a:t>42442 – Packaged Frozen Food Merchant Wholesalers</a:t>
                      </a:r>
                    </a:p>
                  </a:txBody>
                  <a:tcPr/>
                </a:tc>
                <a:tc>
                  <a:txBody>
                    <a:bodyPr/>
                    <a:lstStyle/>
                    <a:p>
                      <a:pPr algn="ctr"/>
                      <a:r>
                        <a:rPr lang="en-US" sz="1400" dirty="0"/>
                        <a:t>42443 – Dairy Product Merchant Wholesalers</a:t>
                      </a:r>
                    </a:p>
                  </a:txBody>
                  <a:tcPr/>
                </a:tc>
                <a:extLst>
                  <a:ext uri="{0D108BD9-81ED-4DB2-BD59-A6C34878D82A}">
                    <a16:rowId xmlns:a16="http://schemas.microsoft.com/office/drawing/2014/main" val="329889474"/>
                  </a:ext>
                </a:extLst>
              </a:tr>
              <a:tr h="645990">
                <a:tc>
                  <a:txBody>
                    <a:bodyPr/>
                    <a:lstStyle/>
                    <a:p>
                      <a:pPr algn="ctr"/>
                      <a:r>
                        <a:rPr lang="en-US" sz="1400" b="1" dirty="0"/>
                        <a:t>42444 – Poultry &amp; Poultry Product Merchant Wholesalers</a:t>
                      </a:r>
                    </a:p>
                  </a:txBody>
                  <a:tcPr/>
                </a:tc>
                <a:tc>
                  <a:txBody>
                    <a:bodyPr/>
                    <a:lstStyle/>
                    <a:p>
                      <a:pPr algn="ctr"/>
                      <a:r>
                        <a:rPr lang="en-US" sz="1400" b="1" dirty="0"/>
                        <a:t>42445 – Confectionery Merchant Wholesalers</a:t>
                      </a:r>
                    </a:p>
                  </a:txBody>
                  <a:tcPr/>
                </a:tc>
                <a:tc>
                  <a:txBody>
                    <a:bodyPr/>
                    <a:lstStyle/>
                    <a:p>
                      <a:pPr algn="ctr"/>
                      <a:r>
                        <a:rPr lang="en-US" sz="1400" b="1" dirty="0"/>
                        <a:t>42446 – Fish and Seafood Merchant Wholesalers</a:t>
                      </a:r>
                    </a:p>
                  </a:txBody>
                  <a:tcPr/>
                </a:tc>
                <a:extLst>
                  <a:ext uri="{0D108BD9-81ED-4DB2-BD59-A6C34878D82A}">
                    <a16:rowId xmlns:a16="http://schemas.microsoft.com/office/drawing/2014/main" val="3237547116"/>
                  </a:ext>
                </a:extLst>
              </a:tr>
              <a:tr h="645990">
                <a:tc>
                  <a:txBody>
                    <a:bodyPr/>
                    <a:lstStyle/>
                    <a:p>
                      <a:pPr algn="ctr"/>
                      <a:r>
                        <a:rPr lang="en-US" sz="1400" b="1" dirty="0"/>
                        <a:t>42447 – Meat and Meat Product Merchant Wholesalers</a:t>
                      </a:r>
                    </a:p>
                  </a:txBody>
                  <a:tcPr/>
                </a:tc>
                <a:tc>
                  <a:txBody>
                    <a:bodyPr/>
                    <a:lstStyle/>
                    <a:p>
                      <a:pPr algn="ctr"/>
                      <a:r>
                        <a:rPr lang="en-US" sz="1400" b="1" dirty="0"/>
                        <a:t>42448 – Fresh Fruit and Vegetable Merchant Wholesalers</a:t>
                      </a:r>
                    </a:p>
                  </a:txBody>
                  <a:tcPr/>
                </a:tc>
                <a:tc>
                  <a:txBody>
                    <a:bodyPr/>
                    <a:lstStyle/>
                    <a:p>
                      <a:pPr algn="ctr"/>
                      <a:r>
                        <a:rPr lang="en-US" sz="1400" b="1" dirty="0"/>
                        <a:t>42449 – Other Grocery and Related Products Merchant Wholesalers</a:t>
                      </a:r>
                    </a:p>
                  </a:txBody>
                  <a:tcPr/>
                </a:tc>
                <a:extLst>
                  <a:ext uri="{0D108BD9-81ED-4DB2-BD59-A6C34878D82A}">
                    <a16:rowId xmlns:a16="http://schemas.microsoft.com/office/drawing/2014/main" val="847527232"/>
                  </a:ext>
                </a:extLst>
              </a:tr>
            </a:tbl>
          </a:graphicData>
        </a:graphic>
      </p:graphicFrame>
      <p:sp>
        <p:nvSpPr>
          <p:cNvPr id="7" name="Content Placeholder 2">
            <a:extLst>
              <a:ext uri="{FF2B5EF4-FFF2-40B4-BE49-F238E27FC236}">
                <a16:creationId xmlns:a16="http://schemas.microsoft.com/office/drawing/2014/main" id="{7D4B1D7B-4101-49CE-8215-5980B9F74D7B}"/>
              </a:ext>
            </a:extLst>
          </p:cNvPr>
          <p:cNvSpPr txBox="1">
            <a:spLocks/>
          </p:cNvSpPr>
          <p:nvPr>
            <p:custDataLst>
              <p:tags r:id="rId3"/>
            </p:custDataLst>
          </p:nvPr>
        </p:nvSpPr>
        <p:spPr bwMode="auto">
          <a:xfrm>
            <a:off x="584200" y="4953000"/>
            <a:ext cx="800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16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fontAlgn="t"/>
            <a:endParaRPr lang="en-US" sz="2800" u="none" kern="0" dirty="0"/>
          </a:p>
        </p:txBody>
      </p:sp>
    </p:spTree>
    <p:extLst>
      <p:ext uri="{BB962C8B-B14F-4D97-AF65-F5344CB8AC3E}">
        <p14:creationId xmlns:p14="http://schemas.microsoft.com/office/powerpoint/2010/main" val="40655133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CCA0756A-418E-47EE-A6B5-42407E4E1D12}"/>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638800" y="2347913"/>
            <a:ext cx="27908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78E98422-D262-42FC-902D-B2EBAECDB336}"/>
              </a:ext>
            </a:extLst>
          </p:cNvPr>
          <p:cNvSpPr>
            <a:spLocks noGrp="1" noChangeArrowheads="1"/>
          </p:cNvSpPr>
          <p:nvPr>
            <p:ph type="title"/>
            <p:custDataLst>
              <p:tags r:id="rId1"/>
            </p:custDataLst>
          </p:nvPr>
        </p:nvSpPr>
        <p:spPr/>
        <p:txBody>
          <a:bodyPr/>
          <a:lstStyle/>
          <a:p>
            <a:r>
              <a:rPr lang="en-US" altLang="en-US" dirty="0"/>
              <a:t>PITs - Handling Materials </a:t>
            </a:r>
          </a:p>
        </p:txBody>
      </p:sp>
      <p:sp>
        <p:nvSpPr>
          <p:cNvPr id="11268" name="Rectangle 3">
            <a:extLst>
              <a:ext uri="{FF2B5EF4-FFF2-40B4-BE49-F238E27FC236}">
                <a16:creationId xmlns:a16="http://schemas.microsoft.com/office/drawing/2014/main" id="{0C709CD9-55D7-4447-B89E-B2CDA9B18C3D}"/>
              </a:ext>
            </a:extLst>
          </p:cNvPr>
          <p:cNvSpPr>
            <a:spLocks noGrp="1" noChangeArrowheads="1"/>
          </p:cNvSpPr>
          <p:nvPr>
            <p:ph sz="half" idx="1"/>
            <p:custDataLst>
              <p:tags r:id="rId2"/>
            </p:custDataLst>
          </p:nvPr>
        </p:nvSpPr>
        <p:spPr>
          <a:xfrm>
            <a:off x="533400" y="1219200"/>
            <a:ext cx="8001000" cy="4525963"/>
          </a:xfrm>
        </p:spPr>
        <p:txBody>
          <a:bodyPr/>
          <a:lstStyle/>
          <a:p>
            <a:pPr>
              <a:spcBef>
                <a:spcPts val="600"/>
              </a:spcBef>
            </a:pPr>
            <a:r>
              <a:rPr lang="en-US" altLang="en-US" dirty="0"/>
              <a:t>Evaluate work processes:</a:t>
            </a:r>
          </a:p>
          <a:p>
            <a:pPr lvl="1">
              <a:spcBef>
                <a:spcPts val="600"/>
              </a:spcBef>
            </a:pPr>
            <a:r>
              <a:rPr lang="en-US" altLang="en-US" dirty="0"/>
              <a:t>Both inside and outside warehouse and storage areas.</a:t>
            </a:r>
          </a:p>
          <a:p>
            <a:pPr>
              <a:spcBef>
                <a:spcPts val="600"/>
              </a:spcBef>
            </a:pPr>
            <a:endParaRPr lang="en-US" altLang="en-US" dirty="0"/>
          </a:p>
          <a:p>
            <a:pPr>
              <a:spcBef>
                <a:spcPts val="600"/>
              </a:spcBef>
            </a:pPr>
            <a:r>
              <a:rPr lang="en-US" altLang="en-US" dirty="0"/>
              <a:t>Look for:</a:t>
            </a:r>
          </a:p>
          <a:p>
            <a:pPr lvl="1">
              <a:spcBef>
                <a:spcPts val="600"/>
              </a:spcBef>
            </a:pPr>
            <a:r>
              <a:rPr lang="en-US" altLang="en-US" dirty="0"/>
              <a:t>Struck-by hazards</a:t>
            </a:r>
          </a:p>
          <a:p>
            <a:pPr lvl="1">
              <a:spcBef>
                <a:spcPts val="600"/>
              </a:spcBef>
            </a:pPr>
            <a:r>
              <a:rPr lang="en-US" altLang="en-US" dirty="0"/>
              <a:t>Use of chocks, dock locks, etc.</a:t>
            </a:r>
          </a:p>
          <a:p>
            <a:pPr lvl="1">
              <a:spcBef>
                <a:spcPts val="600"/>
              </a:spcBef>
            </a:pPr>
            <a:r>
              <a:rPr lang="en-US" altLang="en-US" dirty="0"/>
              <a:t>Verify pedestrian walkways </a:t>
            </a:r>
          </a:p>
          <a:p>
            <a:endParaRPr lang="en-US" altLang="en-US" sz="800" dirty="0"/>
          </a:p>
          <a:p>
            <a:pPr lvl="1"/>
            <a:endParaRPr lang="en-US" altLang="en-US" dirty="0"/>
          </a:p>
          <a:p>
            <a:endParaRPr lang="en-US" altLang="en-US" dirty="0"/>
          </a:p>
        </p:txBody>
      </p:sp>
      <p:sp>
        <p:nvSpPr>
          <p:cNvPr id="11269" name="Content Placeholder 3">
            <a:extLst>
              <a:ext uri="{FF2B5EF4-FFF2-40B4-BE49-F238E27FC236}">
                <a16:creationId xmlns:a16="http://schemas.microsoft.com/office/drawing/2014/main" id="{31DAC2A7-BB02-4C7F-AB8D-688B52879468}"/>
              </a:ext>
            </a:extLst>
          </p:cNvPr>
          <p:cNvSpPr>
            <a:spLocks/>
          </p:cNvSpPr>
          <p:nvPr>
            <p:custDataLst>
              <p:tags r:id="rId3"/>
            </p:custDataLst>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1910.176(a)</a:t>
            </a:r>
          </a:p>
        </p:txBody>
      </p:sp>
      <p:sp>
        <p:nvSpPr>
          <p:cNvPr id="6" name="TextBox 5">
            <a:extLst>
              <a:ext uri="{FF2B5EF4-FFF2-40B4-BE49-F238E27FC236}">
                <a16:creationId xmlns:a16="http://schemas.microsoft.com/office/drawing/2014/main" id="{EDF5EDA2-6D9D-4AC0-A2B0-A46875717555}"/>
              </a:ext>
            </a:extLst>
          </p:cNvPr>
          <p:cNvSpPr txBox="1"/>
          <p:nvPr>
            <p:custDataLst>
              <p:tags r:id="rId4"/>
            </p:custDataLst>
          </p:nvPr>
        </p:nvSpPr>
        <p:spPr>
          <a:xfrm>
            <a:off x="6324600" y="5667375"/>
            <a:ext cx="1728788"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NCDOL Photo Library</a:t>
            </a:r>
          </a:p>
        </p:txBody>
      </p:sp>
    </p:spTree>
    <p:extLst>
      <p:ext uri="{BB962C8B-B14F-4D97-AF65-F5344CB8AC3E}">
        <p14:creationId xmlns:p14="http://schemas.microsoft.com/office/powerpoint/2010/main" val="38770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7F40-D51E-4966-AB44-C811D4D67065}"/>
              </a:ext>
            </a:extLst>
          </p:cNvPr>
          <p:cNvSpPr>
            <a:spLocks noGrp="1"/>
          </p:cNvSpPr>
          <p:nvPr>
            <p:ph type="title"/>
          </p:nvPr>
        </p:nvSpPr>
        <p:spPr/>
        <p:txBody>
          <a:bodyPr/>
          <a:lstStyle/>
          <a:p>
            <a:r>
              <a:rPr lang="en-US" dirty="0"/>
              <a:t>Powered Industrial Trucks</a:t>
            </a:r>
          </a:p>
        </p:txBody>
      </p:sp>
      <p:sp>
        <p:nvSpPr>
          <p:cNvPr id="3" name="Content Placeholder 2">
            <a:extLst>
              <a:ext uri="{FF2B5EF4-FFF2-40B4-BE49-F238E27FC236}">
                <a16:creationId xmlns:a16="http://schemas.microsoft.com/office/drawing/2014/main" id="{1816FD8A-A3D5-460B-B173-376672CEFD0E}"/>
              </a:ext>
            </a:extLst>
          </p:cNvPr>
          <p:cNvSpPr>
            <a:spLocks noGrp="1"/>
          </p:cNvSpPr>
          <p:nvPr>
            <p:ph idx="1"/>
          </p:nvPr>
        </p:nvSpPr>
        <p:spPr>
          <a:xfrm>
            <a:off x="609600" y="1219200"/>
            <a:ext cx="8001000" cy="1905000"/>
          </a:xfrm>
        </p:spPr>
        <p:txBody>
          <a:bodyPr/>
          <a:lstStyle/>
          <a:p>
            <a:pPr>
              <a:spcBef>
                <a:spcPts val="600"/>
              </a:spcBef>
            </a:pPr>
            <a:r>
              <a:rPr lang="en-US" dirty="0"/>
              <a:t>If PITs operate on hydrocarbon fuels:</a:t>
            </a:r>
          </a:p>
          <a:p>
            <a:pPr lvl="1">
              <a:spcBef>
                <a:spcPts val="600"/>
              </a:spcBef>
            </a:pPr>
            <a:r>
              <a:rPr lang="en-US" dirty="0"/>
              <a:t>Evaluate employee exposure to carbon monoxide.</a:t>
            </a:r>
          </a:p>
        </p:txBody>
      </p:sp>
      <p:pic>
        <p:nvPicPr>
          <p:cNvPr id="5" name="Picture 4">
            <a:extLst>
              <a:ext uri="{FF2B5EF4-FFF2-40B4-BE49-F238E27FC236}">
                <a16:creationId xmlns:a16="http://schemas.microsoft.com/office/drawing/2014/main" id="{4084649E-C8F0-419C-BF75-73C5DCEFDC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001" t="5000" r="1999" b="5000"/>
          <a:stretch/>
        </p:blipFill>
        <p:spPr>
          <a:xfrm>
            <a:off x="1752600" y="2286000"/>
            <a:ext cx="5943600" cy="3566160"/>
          </a:xfrm>
          <a:prstGeom prst="rect">
            <a:avLst/>
          </a:prstGeom>
        </p:spPr>
      </p:pic>
    </p:spTree>
    <p:extLst>
      <p:ext uri="{BB962C8B-B14F-4D97-AF65-F5344CB8AC3E}">
        <p14:creationId xmlns:p14="http://schemas.microsoft.com/office/powerpoint/2010/main" val="13982994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35D0-BF0D-41F9-A38C-EC0A34836787}"/>
              </a:ext>
            </a:extLst>
          </p:cNvPr>
          <p:cNvSpPr>
            <a:spLocks noGrp="1"/>
          </p:cNvSpPr>
          <p:nvPr>
            <p:ph type="title"/>
          </p:nvPr>
        </p:nvSpPr>
        <p:spPr/>
        <p:txBody>
          <a:bodyPr/>
          <a:lstStyle/>
          <a:p>
            <a:r>
              <a:rPr lang="en-US" dirty="0"/>
              <a:t>Powered Industrial Trucks</a:t>
            </a:r>
          </a:p>
        </p:txBody>
      </p:sp>
      <p:sp>
        <p:nvSpPr>
          <p:cNvPr id="3" name="Content Placeholder 2">
            <a:extLst>
              <a:ext uri="{FF2B5EF4-FFF2-40B4-BE49-F238E27FC236}">
                <a16:creationId xmlns:a16="http://schemas.microsoft.com/office/drawing/2014/main" id="{46AD2653-0378-4751-83D8-1ED71A640AB6}"/>
              </a:ext>
            </a:extLst>
          </p:cNvPr>
          <p:cNvSpPr>
            <a:spLocks noGrp="1"/>
          </p:cNvSpPr>
          <p:nvPr>
            <p:ph idx="1"/>
          </p:nvPr>
        </p:nvSpPr>
        <p:spPr>
          <a:xfrm>
            <a:off x="533400" y="1219200"/>
            <a:ext cx="8001000" cy="1295400"/>
          </a:xfrm>
        </p:spPr>
        <p:txBody>
          <a:bodyPr/>
          <a:lstStyle/>
          <a:p>
            <a:pPr>
              <a:spcBef>
                <a:spcPts val="1200"/>
              </a:spcBef>
            </a:pPr>
            <a:r>
              <a:rPr lang="en-US" sz="2400" dirty="0"/>
              <a:t>Are employees using seat belts while driving?</a:t>
            </a:r>
          </a:p>
          <a:p>
            <a:pPr>
              <a:spcBef>
                <a:spcPts val="1200"/>
              </a:spcBef>
            </a:pPr>
            <a:r>
              <a:rPr lang="en-US" sz="2400" dirty="0"/>
              <a:t>Are employees using Personal Fall Arrest Systems (PFAS) while on lifts for order picking?</a:t>
            </a:r>
          </a:p>
        </p:txBody>
      </p:sp>
      <p:pic>
        <p:nvPicPr>
          <p:cNvPr id="5" name="Picture 4">
            <a:extLst>
              <a:ext uri="{FF2B5EF4-FFF2-40B4-BE49-F238E27FC236}">
                <a16:creationId xmlns:a16="http://schemas.microsoft.com/office/drawing/2014/main" id="{86D09A37-A2FD-41BA-AC17-59325D7165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957512"/>
            <a:ext cx="4140299" cy="2757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2272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35D0-BF0D-41F9-A38C-EC0A34836787}"/>
              </a:ext>
            </a:extLst>
          </p:cNvPr>
          <p:cNvSpPr>
            <a:spLocks noGrp="1"/>
          </p:cNvSpPr>
          <p:nvPr>
            <p:ph type="title"/>
          </p:nvPr>
        </p:nvSpPr>
        <p:spPr/>
        <p:txBody>
          <a:bodyPr/>
          <a:lstStyle/>
          <a:p>
            <a:r>
              <a:rPr lang="en-US" dirty="0"/>
              <a:t>Powered Industrial Trucks</a:t>
            </a:r>
          </a:p>
        </p:txBody>
      </p:sp>
      <p:sp>
        <p:nvSpPr>
          <p:cNvPr id="3" name="Content Placeholder 2">
            <a:extLst>
              <a:ext uri="{FF2B5EF4-FFF2-40B4-BE49-F238E27FC236}">
                <a16:creationId xmlns:a16="http://schemas.microsoft.com/office/drawing/2014/main" id="{46AD2653-0378-4751-83D8-1ED71A640AB6}"/>
              </a:ext>
            </a:extLst>
          </p:cNvPr>
          <p:cNvSpPr>
            <a:spLocks noGrp="1"/>
          </p:cNvSpPr>
          <p:nvPr>
            <p:ph idx="1"/>
          </p:nvPr>
        </p:nvSpPr>
        <p:spPr>
          <a:xfrm>
            <a:off x="533400" y="1219200"/>
            <a:ext cx="8001000" cy="1295400"/>
          </a:xfrm>
        </p:spPr>
        <p:txBody>
          <a:bodyPr/>
          <a:lstStyle/>
          <a:p>
            <a:r>
              <a:rPr lang="en-US" dirty="0"/>
              <a:t>Are employees using PFAS while on lifts for order picking?</a:t>
            </a:r>
          </a:p>
        </p:txBody>
      </p:sp>
      <p:pic>
        <p:nvPicPr>
          <p:cNvPr id="6" name="Picture 5">
            <a:extLst>
              <a:ext uri="{FF2B5EF4-FFF2-40B4-BE49-F238E27FC236}">
                <a16:creationId xmlns:a16="http://schemas.microsoft.com/office/drawing/2014/main" id="{8EC181A9-B6EF-4A0C-800D-49276355E833}"/>
              </a:ext>
            </a:extLst>
          </p:cNvPr>
          <p:cNvPicPr>
            <a:picLocks noChangeAspect="1"/>
          </p:cNvPicPr>
          <p:nvPr/>
        </p:nvPicPr>
        <p:blipFill>
          <a:blip r:embed="rId2"/>
          <a:stretch>
            <a:fillRect/>
          </a:stretch>
        </p:blipFill>
        <p:spPr>
          <a:xfrm>
            <a:off x="4894515" y="1866900"/>
            <a:ext cx="2434973" cy="3924300"/>
          </a:xfrm>
          <a:prstGeom prst="rect">
            <a:avLst/>
          </a:prstGeom>
        </p:spPr>
      </p:pic>
    </p:spTree>
    <p:extLst>
      <p:ext uri="{BB962C8B-B14F-4D97-AF65-F5344CB8AC3E}">
        <p14:creationId xmlns:p14="http://schemas.microsoft.com/office/powerpoint/2010/main" val="18015801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u="none" dirty="0"/>
              <a:t>Electrical</a:t>
            </a:r>
            <a:endParaRPr kumimoji="0" lang="en-US" altLang="en-US"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90700" y="3429000"/>
            <a:ext cx="57150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p:txBody>
      </p:sp>
    </p:spTree>
    <p:extLst>
      <p:ext uri="{BB962C8B-B14F-4D97-AF65-F5344CB8AC3E}">
        <p14:creationId xmlns:p14="http://schemas.microsoft.com/office/powerpoint/2010/main" val="31898369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B583-BBCC-47CE-82EF-01E7540B066F}"/>
              </a:ext>
            </a:extLst>
          </p:cNvPr>
          <p:cNvSpPr>
            <a:spLocks noGrp="1"/>
          </p:cNvSpPr>
          <p:nvPr>
            <p:ph type="title"/>
          </p:nvPr>
        </p:nvSpPr>
        <p:spPr/>
        <p:txBody>
          <a:bodyPr/>
          <a:lstStyle/>
          <a:p>
            <a:r>
              <a:rPr lang="en-US" dirty="0"/>
              <a:t>Electrical</a:t>
            </a:r>
          </a:p>
        </p:txBody>
      </p:sp>
      <p:sp>
        <p:nvSpPr>
          <p:cNvPr id="3" name="Content Placeholder 2">
            <a:extLst>
              <a:ext uri="{FF2B5EF4-FFF2-40B4-BE49-F238E27FC236}">
                <a16:creationId xmlns:a16="http://schemas.microsoft.com/office/drawing/2014/main" id="{24369F1E-EA16-469C-88FB-416C1490D0BE}"/>
              </a:ext>
            </a:extLst>
          </p:cNvPr>
          <p:cNvSpPr>
            <a:spLocks noGrp="1"/>
          </p:cNvSpPr>
          <p:nvPr>
            <p:ph idx="1"/>
          </p:nvPr>
        </p:nvSpPr>
        <p:spPr>
          <a:xfrm>
            <a:off x="533400" y="1219200"/>
            <a:ext cx="8153400" cy="1905000"/>
          </a:xfrm>
        </p:spPr>
        <p:txBody>
          <a:bodyPr/>
          <a:lstStyle/>
          <a:p>
            <a:pPr>
              <a:spcBef>
                <a:spcPts val="600"/>
              </a:spcBef>
            </a:pPr>
            <a:r>
              <a:rPr lang="en-US" dirty="0"/>
              <a:t>Evaluate the condition of electrical equipment:</a:t>
            </a:r>
          </a:p>
          <a:p>
            <a:pPr lvl="1">
              <a:spcBef>
                <a:spcPts val="600"/>
              </a:spcBef>
            </a:pPr>
            <a:r>
              <a:rPr lang="en-US" dirty="0"/>
              <a:t>Panels, cabinets, conduits, motor control centers, etc.</a:t>
            </a:r>
          </a:p>
        </p:txBody>
      </p:sp>
      <p:pic>
        <p:nvPicPr>
          <p:cNvPr id="6" name="Picture 5">
            <a:extLst>
              <a:ext uri="{FF2B5EF4-FFF2-40B4-BE49-F238E27FC236}">
                <a16:creationId xmlns:a16="http://schemas.microsoft.com/office/drawing/2014/main" id="{2BF55DE8-55DE-400E-8EFB-278763D613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61260"/>
            <a:ext cx="5295900" cy="3177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3270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B583-BBCC-47CE-82EF-01E7540B066F}"/>
              </a:ext>
            </a:extLst>
          </p:cNvPr>
          <p:cNvSpPr>
            <a:spLocks noGrp="1"/>
          </p:cNvSpPr>
          <p:nvPr>
            <p:ph type="title"/>
          </p:nvPr>
        </p:nvSpPr>
        <p:spPr/>
        <p:txBody>
          <a:bodyPr/>
          <a:lstStyle/>
          <a:p>
            <a:r>
              <a:rPr lang="en-US" dirty="0"/>
              <a:t>Electrical</a:t>
            </a:r>
          </a:p>
        </p:txBody>
      </p:sp>
      <p:sp>
        <p:nvSpPr>
          <p:cNvPr id="3" name="Content Placeholder 2">
            <a:extLst>
              <a:ext uri="{FF2B5EF4-FFF2-40B4-BE49-F238E27FC236}">
                <a16:creationId xmlns:a16="http://schemas.microsoft.com/office/drawing/2014/main" id="{24369F1E-EA16-469C-88FB-416C1490D0BE}"/>
              </a:ext>
            </a:extLst>
          </p:cNvPr>
          <p:cNvSpPr>
            <a:spLocks noGrp="1"/>
          </p:cNvSpPr>
          <p:nvPr>
            <p:ph idx="1"/>
          </p:nvPr>
        </p:nvSpPr>
        <p:spPr>
          <a:xfrm>
            <a:off x="533400" y="1219200"/>
            <a:ext cx="8001000" cy="1905000"/>
          </a:xfrm>
        </p:spPr>
        <p:txBody>
          <a:bodyPr/>
          <a:lstStyle/>
          <a:p>
            <a:r>
              <a:rPr lang="en-US" dirty="0"/>
              <a:t>Evaluate appropriate use of ground fault circuit interrupters (GFCI).</a:t>
            </a:r>
          </a:p>
          <a:p>
            <a:endParaRPr lang="en-US" sz="800" dirty="0"/>
          </a:p>
          <a:p>
            <a:r>
              <a:rPr lang="en-US" dirty="0"/>
              <a:t>Evaluate the use of waterproof receptacles and enclosures.</a:t>
            </a:r>
          </a:p>
        </p:txBody>
      </p:sp>
      <p:pic>
        <p:nvPicPr>
          <p:cNvPr id="5" name="Picture 4">
            <a:extLst>
              <a:ext uri="{FF2B5EF4-FFF2-40B4-BE49-F238E27FC236}">
                <a16:creationId xmlns:a16="http://schemas.microsoft.com/office/drawing/2014/main" id="{5CF0F9FD-14F4-4775-A0EF-C3753BDF9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6635" y="3248747"/>
            <a:ext cx="3117765" cy="2738437"/>
          </a:xfrm>
          <a:prstGeom prst="rect">
            <a:avLst/>
          </a:prstGeom>
        </p:spPr>
      </p:pic>
      <p:pic>
        <p:nvPicPr>
          <p:cNvPr id="7" name="Picture 6">
            <a:extLst>
              <a:ext uri="{FF2B5EF4-FFF2-40B4-BE49-F238E27FC236}">
                <a16:creationId xmlns:a16="http://schemas.microsoft.com/office/drawing/2014/main" id="{DBD4E49A-9B34-486F-8005-470CCEBED1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733" y="3530722"/>
            <a:ext cx="2456462" cy="2456462"/>
          </a:xfrm>
          <a:prstGeom prst="rect">
            <a:avLst/>
          </a:prstGeom>
        </p:spPr>
      </p:pic>
      <p:sp>
        <p:nvSpPr>
          <p:cNvPr id="8" name="TextBox 7">
            <a:extLst>
              <a:ext uri="{FF2B5EF4-FFF2-40B4-BE49-F238E27FC236}">
                <a16:creationId xmlns:a16="http://schemas.microsoft.com/office/drawing/2014/main" id="{D159C5A0-0E8B-4392-A1E6-6181EC4A9727}"/>
              </a:ext>
            </a:extLst>
          </p:cNvPr>
          <p:cNvSpPr txBox="1"/>
          <p:nvPr/>
        </p:nvSpPr>
        <p:spPr>
          <a:xfrm>
            <a:off x="653225" y="5547960"/>
            <a:ext cx="3810000" cy="276999"/>
          </a:xfrm>
          <a:prstGeom prst="rect">
            <a:avLst/>
          </a:prstGeom>
          <a:noFill/>
        </p:spPr>
        <p:txBody>
          <a:bodyPr wrap="square" rtlCol="0">
            <a:spAutoFit/>
          </a:bodyPr>
          <a:lstStyle/>
          <a:p>
            <a:r>
              <a:rPr lang="en-US" sz="1200" u="none" dirty="0">
                <a:latin typeface="Arial" panose="020B0604020202020204" pitchFamily="34" charset="0"/>
                <a:cs typeface="Arial" panose="020B0604020202020204" pitchFamily="34" charset="0"/>
              </a:rPr>
              <a:t>Industrial GFCI</a:t>
            </a:r>
          </a:p>
        </p:txBody>
      </p:sp>
      <p:sp>
        <p:nvSpPr>
          <p:cNvPr id="9" name="TextBox 8">
            <a:extLst>
              <a:ext uri="{FF2B5EF4-FFF2-40B4-BE49-F238E27FC236}">
                <a16:creationId xmlns:a16="http://schemas.microsoft.com/office/drawing/2014/main" id="{6316ACCF-ADB0-40C9-96E9-72AB67BD3BB4}"/>
              </a:ext>
            </a:extLst>
          </p:cNvPr>
          <p:cNvSpPr txBox="1"/>
          <p:nvPr/>
        </p:nvSpPr>
        <p:spPr>
          <a:xfrm>
            <a:off x="4419600" y="5511470"/>
            <a:ext cx="3810000" cy="276999"/>
          </a:xfrm>
          <a:prstGeom prst="rect">
            <a:avLst/>
          </a:prstGeom>
          <a:noFill/>
        </p:spPr>
        <p:txBody>
          <a:bodyPr wrap="square" rtlCol="0">
            <a:spAutoFit/>
          </a:bodyPr>
          <a:lstStyle/>
          <a:p>
            <a:r>
              <a:rPr lang="en-US" sz="1200" u="none" dirty="0">
                <a:latin typeface="+mn-lt"/>
              </a:rPr>
              <a:t>Industrial waterproof receptacle</a:t>
            </a:r>
          </a:p>
        </p:txBody>
      </p:sp>
    </p:spTree>
    <p:extLst>
      <p:ext uri="{BB962C8B-B14F-4D97-AF65-F5344CB8AC3E}">
        <p14:creationId xmlns:p14="http://schemas.microsoft.com/office/powerpoint/2010/main" val="33831580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DA02-9271-4B47-A864-654ABF30C63D}"/>
              </a:ext>
            </a:extLst>
          </p:cNvPr>
          <p:cNvSpPr>
            <a:spLocks noGrp="1"/>
          </p:cNvSpPr>
          <p:nvPr>
            <p:ph type="title"/>
          </p:nvPr>
        </p:nvSpPr>
        <p:spPr/>
        <p:txBody>
          <a:bodyPr/>
          <a:lstStyle/>
          <a:p>
            <a:r>
              <a:rPr lang="en-US" dirty="0"/>
              <a:t>Electrical</a:t>
            </a:r>
          </a:p>
        </p:txBody>
      </p:sp>
      <p:sp>
        <p:nvSpPr>
          <p:cNvPr id="3" name="Content Placeholder 2">
            <a:extLst>
              <a:ext uri="{FF2B5EF4-FFF2-40B4-BE49-F238E27FC236}">
                <a16:creationId xmlns:a16="http://schemas.microsoft.com/office/drawing/2014/main" id="{4788347F-5F7E-4BC1-BFDC-54D6C1FA05FC}"/>
              </a:ext>
            </a:extLst>
          </p:cNvPr>
          <p:cNvSpPr>
            <a:spLocks noGrp="1"/>
          </p:cNvSpPr>
          <p:nvPr>
            <p:ph idx="1"/>
          </p:nvPr>
        </p:nvSpPr>
        <p:spPr>
          <a:xfrm>
            <a:off x="533400" y="1219200"/>
            <a:ext cx="8001000" cy="1981200"/>
          </a:xfrm>
        </p:spPr>
        <p:txBody>
          <a:bodyPr/>
          <a:lstStyle/>
          <a:p>
            <a:pPr>
              <a:spcBef>
                <a:spcPts val="600"/>
              </a:spcBef>
            </a:pPr>
            <a:r>
              <a:rPr lang="en-US" dirty="0"/>
              <a:t>Evaluate electrical safe work practices</a:t>
            </a:r>
          </a:p>
          <a:p>
            <a:pPr lvl="1">
              <a:spcBef>
                <a:spcPts val="600"/>
              </a:spcBef>
            </a:pPr>
            <a:r>
              <a:rPr lang="en-US" dirty="0"/>
              <a:t>Compliance with 1910.147 – Control of Hazardous Energy.</a:t>
            </a:r>
          </a:p>
        </p:txBody>
      </p:sp>
      <p:pic>
        <p:nvPicPr>
          <p:cNvPr id="5" name="Picture 4">
            <a:extLst>
              <a:ext uri="{FF2B5EF4-FFF2-40B4-BE49-F238E27FC236}">
                <a16:creationId xmlns:a16="http://schemas.microsoft.com/office/drawing/2014/main" id="{09969ADE-698F-4A06-B43C-7D67655BEF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2667000"/>
            <a:ext cx="5943600" cy="3171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3444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u="none" dirty="0"/>
              <a:t>Ergonomics</a:t>
            </a:r>
            <a:endParaRPr kumimoji="0" lang="en-US" altLang="en-US"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14500" y="3552111"/>
            <a:ext cx="5715000" cy="112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a:p>
            <a:pPr>
              <a:defRPr/>
            </a:pPr>
            <a:endParaRPr lang="en-US" sz="1200" b="1" i="1" u="none" dirty="0">
              <a:latin typeface="Arial"/>
            </a:endParaRPr>
          </a:p>
          <a:p>
            <a:pPr>
              <a:defRPr/>
            </a:pPr>
            <a:r>
              <a:rPr kumimoji="0" lang="en-US" sz="2800" b="1" i="1" u="none" strike="noStrike" kern="1200" cap="none" spc="0" normalizeH="0" baseline="0" noProof="0" dirty="0">
                <a:ln>
                  <a:noFill/>
                </a:ln>
                <a:solidFill>
                  <a:srgbClr val="012D9A"/>
                </a:solidFill>
                <a:effectLst/>
                <a:uLnTx/>
                <a:uFillTx/>
                <a:latin typeface="Arial"/>
                <a:ea typeface="+mn-ea"/>
                <a:cs typeface="+mn-cs"/>
              </a:rPr>
              <a:t>FOM Chapter XVII</a:t>
            </a:r>
          </a:p>
        </p:txBody>
      </p:sp>
    </p:spTree>
    <p:extLst>
      <p:ext uri="{BB962C8B-B14F-4D97-AF65-F5344CB8AC3E}">
        <p14:creationId xmlns:p14="http://schemas.microsoft.com/office/powerpoint/2010/main" val="42738019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p:txBody>
          <a:bodyPr/>
          <a:lstStyle/>
          <a:p>
            <a:r>
              <a:rPr lang="en-US" dirty="0"/>
              <a:t>Ergonomics</a:t>
            </a:r>
          </a:p>
        </p:txBody>
      </p:sp>
      <p:sp>
        <p:nvSpPr>
          <p:cNvPr id="3" name="Content Placeholder 2"/>
          <p:cNvSpPr>
            <a:spLocks noGrp="1"/>
          </p:cNvSpPr>
          <p:nvPr>
            <p:ph idx="1"/>
            <p:custDataLst>
              <p:tags r:id="rId2"/>
            </p:custDataLst>
          </p:nvPr>
        </p:nvSpPr>
        <p:spPr>
          <a:xfrm>
            <a:off x="533400" y="1219200"/>
            <a:ext cx="8001000" cy="4724400"/>
          </a:xfrm>
        </p:spPr>
        <p:txBody>
          <a:bodyPr/>
          <a:lstStyle/>
          <a:p>
            <a:r>
              <a:rPr lang="en-US" sz="2400" dirty="0"/>
              <a:t>Definition</a:t>
            </a:r>
          </a:p>
          <a:p>
            <a:pPr lvl="1"/>
            <a:endParaRPr lang="en-US" sz="800" dirty="0"/>
          </a:p>
          <a:p>
            <a:pPr lvl="1"/>
            <a:r>
              <a:rPr lang="en-US" sz="2000" dirty="0"/>
              <a:t>Ergonomics is defined as the “science related to man and his work, embodying the anatomic, physiologic, and mechanical principles affecting the efficient use of human energy”.</a:t>
            </a:r>
          </a:p>
          <a:p>
            <a:pPr lvl="1"/>
            <a:endParaRPr lang="en-US" sz="800" dirty="0"/>
          </a:p>
          <a:p>
            <a:r>
              <a:rPr lang="en-US" sz="2400" dirty="0"/>
              <a:t>Injury examples</a:t>
            </a:r>
          </a:p>
          <a:p>
            <a:endParaRPr lang="en-US" sz="800" b="1" dirty="0"/>
          </a:p>
          <a:p>
            <a:pPr lvl="1"/>
            <a:r>
              <a:rPr lang="en-US" sz="2000" dirty="0"/>
              <a:t>Carpal tunnel syndrome; tendinitis; rotator cuff injuries (a shoulder problem); epicondylitis (an elbow problem); trigger finger; muscle strains and lower back injuries.</a:t>
            </a:r>
          </a:p>
          <a:p>
            <a:endParaRPr lang="en-US" sz="1000" dirty="0"/>
          </a:p>
          <a:p>
            <a:endParaRPr lang="en-US" dirty="0"/>
          </a:p>
          <a:p>
            <a:pPr lvl="1">
              <a:buFont typeface="Symbol" pitchFamily="18" charset="2"/>
              <a:buNone/>
            </a:pPr>
            <a:r>
              <a:rPr lang="en-US" sz="1800" dirty="0"/>
              <a:t> </a:t>
            </a:r>
          </a:p>
          <a:p>
            <a:pPr lvl="1"/>
            <a:endParaRPr lang="en-US" sz="1800" dirty="0"/>
          </a:p>
          <a:p>
            <a:pPr lvl="1"/>
            <a:endParaRPr lang="en-US" dirty="0"/>
          </a:p>
        </p:txBody>
      </p:sp>
      <p:sp>
        <p:nvSpPr>
          <p:cNvPr id="2" name="Content Placeholder 1">
            <a:extLst>
              <a:ext uri="{FF2B5EF4-FFF2-40B4-BE49-F238E27FC236}">
                <a16:creationId xmlns:a16="http://schemas.microsoft.com/office/drawing/2014/main" id="{78824EB7-36FE-425D-AF1D-B237CD5314C0}"/>
              </a:ext>
            </a:extLst>
          </p:cNvPr>
          <p:cNvSpPr>
            <a:spLocks noGrp="1"/>
          </p:cNvSpPr>
          <p:nvPr>
            <p:ph sz="quarter" idx="10"/>
            <p:custDataLst>
              <p:tags r:id="rId3"/>
            </p:custDataLst>
          </p:nvPr>
        </p:nvSpPr>
        <p:spPr>
          <a:xfrm>
            <a:off x="6477000" y="609600"/>
            <a:ext cx="2133600" cy="381000"/>
          </a:xfrm>
        </p:spPr>
        <p:txBody>
          <a:bodyPr/>
          <a:lstStyle/>
          <a:p>
            <a:r>
              <a:rPr lang="en-US" dirty="0">
                <a:latin typeface="Arial" charset="0"/>
              </a:rPr>
              <a:t>NCGS 95-129(1)</a:t>
            </a:r>
          </a:p>
          <a:p>
            <a:endParaRPr lang="en-US" dirty="0"/>
          </a:p>
        </p:txBody>
      </p:sp>
      <p:pic>
        <p:nvPicPr>
          <p:cNvPr id="5" name="Picture 4" descr="A picture containing text, handwear&#10;&#10;Description automatically generated">
            <a:extLst>
              <a:ext uri="{FF2B5EF4-FFF2-40B4-BE49-F238E27FC236}">
                <a16:creationId xmlns:a16="http://schemas.microsoft.com/office/drawing/2014/main" id="{D2D3C1AF-04AB-9FC2-616F-F9FE170C1E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6078" y="3976511"/>
            <a:ext cx="1435443" cy="1967089"/>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1AC1-B507-445C-B2DB-BA1F6EDF0F95}"/>
              </a:ext>
            </a:extLst>
          </p:cNvPr>
          <p:cNvSpPr>
            <a:spLocks noGrp="1"/>
          </p:cNvSpPr>
          <p:nvPr>
            <p:ph type="title"/>
          </p:nvPr>
        </p:nvSpPr>
        <p:spPr/>
        <p:txBody>
          <a:bodyPr/>
          <a:lstStyle/>
          <a:p>
            <a:r>
              <a:rPr lang="en-US" dirty="0"/>
              <a:t>Why a Grocery Wholesaler SEP? </a:t>
            </a:r>
          </a:p>
        </p:txBody>
      </p:sp>
      <p:sp>
        <p:nvSpPr>
          <p:cNvPr id="3" name="Content Placeholder 2">
            <a:extLst>
              <a:ext uri="{FF2B5EF4-FFF2-40B4-BE49-F238E27FC236}">
                <a16:creationId xmlns:a16="http://schemas.microsoft.com/office/drawing/2014/main" id="{6C911233-C3A0-449B-8A36-FCCF8522A2F6}"/>
              </a:ext>
            </a:extLst>
          </p:cNvPr>
          <p:cNvSpPr>
            <a:spLocks noGrp="1"/>
          </p:cNvSpPr>
          <p:nvPr>
            <p:ph idx="1"/>
          </p:nvPr>
        </p:nvSpPr>
        <p:spPr>
          <a:xfrm>
            <a:off x="609600" y="1219200"/>
            <a:ext cx="7924800" cy="4724400"/>
          </a:xfrm>
        </p:spPr>
        <p:txBody>
          <a:bodyPr/>
          <a:lstStyle/>
          <a:p>
            <a:pPr>
              <a:spcBef>
                <a:spcPts val="1200"/>
              </a:spcBef>
              <a:spcAft>
                <a:spcPts val="600"/>
              </a:spcAft>
            </a:pPr>
            <a:r>
              <a:rPr lang="en-US" sz="2600" dirty="0"/>
              <a:t>Significant numbers of NC Employers are covered by NAICS 4244.</a:t>
            </a:r>
          </a:p>
          <a:p>
            <a:pPr>
              <a:spcBef>
                <a:spcPts val="1200"/>
              </a:spcBef>
              <a:spcAft>
                <a:spcPts val="600"/>
              </a:spcAft>
            </a:pPr>
            <a:r>
              <a:rPr lang="en-US" sz="2600" dirty="0"/>
              <a:t>Employees using more machinery in processes.</a:t>
            </a:r>
            <a:endParaRPr lang="en-US" sz="800" dirty="0"/>
          </a:p>
          <a:p>
            <a:pPr>
              <a:spcBef>
                <a:spcPts val="1200"/>
              </a:spcBef>
              <a:spcAft>
                <a:spcPts val="0"/>
              </a:spcAft>
            </a:pPr>
            <a:r>
              <a:rPr lang="en-US" sz="2600" dirty="0"/>
              <a:t>Work becoming more automated exposing employees to high-speed equipment. </a:t>
            </a:r>
          </a:p>
          <a:p>
            <a:pPr lvl="1">
              <a:spcBef>
                <a:spcPts val="1200"/>
              </a:spcBef>
              <a:spcAft>
                <a:spcPts val="0"/>
              </a:spcAft>
            </a:pPr>
            <a:r>
              <a:rPr lang="en-US" sz="2200" dirty="0"/>
              <a:t>For example, conveyers</a:t>
            </a:r>
            <a:endParaRPr lang="en-US" sz="900" dirty="0"/>
          </a:p>
          <a:p>
            <a:pPr>
              <a:spcBef>
                <a:spcPts val="1200"/>
              </a:spcBef>
              <a:spcAft>
                <a:spcPts val="600"/>
              </a:spcAft>
            </a:pPr>
            <a:r>
              <a:rPr lang="en-US" sz="2600" dirty="0"/>
              <a:t>Increased automation has led to injury and illness rates higher than average for other sectors.</a:t>
            </a:r>
          </a:p>
        </p:txBody>
      </p:sp>
    </p:spTree>
    <p:extLst>
      <p:ext uri="{BB962C8B-B14F-4D97-AF65-F5344CB8AC3E}">
        <p14:creationId xmlns:p14="http://schemas.microsoft.com/office/powerpoint/2010/main" val="30752256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9A89-C886-410F-B3D9-2C811147B64A}"/>
              </a:ext>
            </a:extLst>
          </p:cNvPr>
          <p:cNvSpPr>
            <a:spLocks noGrp="1"/>
          </p:cNvSpPr>
          <p:nvPr>
            <p:ph type="title"/>
          </p:nvPr>
        </p:nvSpPr>
        <p:spPr>
          <a:xfrm>
            <a:off x="609600" y="528935"/>
            <a:ext cx="7924800" cy="461665"/>
          </a:xfrm>
        </p:spPr>
        <p:txBody>
          <a:bodyPr/>
          <a:lstStyle/>
          <a:p>
            <a:r>
              <a:rPr lang="en-US" sz="3000" dirty="0"/>
              <a:t>Are Ergonomic Hazards Present?</a:t>
            </a:r>
          </a:p>
        </p:txBody>
      </p:sp>
      <p:sp>
        <p:nvSpPr>
          <p:cNvPr id="3" name="Content Placeholder 2">
            <a:extLst>
              <a:ext uri="{FF2B5EF4-FFF2-40B4-BE49-F238E27FC236}">
                <a16:creationId xmlns:a16="http://schemas.microsoft.com/office/drawing/2014/main" id="{AFCD3005-782F-4E83-9CBF-7F14200876B6}"/>
              </a:ext>
            </a:extLst>
          </p:cNvPr>
          <p:cNvSpPr>
            <a:spLocks noGrp="1"/>
          </p:cNvSpPr>
          <p:nvPr>
            <p:ph idx="1"/>
          </p:nvPr>
        </p:nvSpPr>
        <p:spPr>
          <a:xfrm>
            <a:off x="533400" y="1219200"/>
            <a:ext cx="7772400" cy="4724400"/>
          </a:xfrm>
        </p:spPr>
        <p:txBody>
          <a:bodyPr/>
          <a:lstStyle/>
          <a:p>
            <a:pPr>
              <a:lnSpc>
                <a:spcPct val="150000"/>
              </a:lnSpc>
            </a:pPr>
            <a:r>
              <a:rPr lang="en-US" dirty="0"/>
              <a:t>Determine the presence of hazards:</a:t>
            </a:r>
          </a:p>
          <a:p>
            <a:pPr lvl="1">
              <a:lnSpc>
                <a:spcPct val="150000"/>
              </a:lnSpc>
            </a:pPr>
            <a:r>
              <a:rPr lang="en-US" dirty="0"/>
              <a:t>OSHA 300 logs, NCIC Form 19, OSHA 301</a:t>
            </a:r>
          </a:p>
          <a:p>
            <a:pPr lvl="1">
              <a:lnSpc>
                <a:spcPct val="150000"/>
              </a:lnSpc>
            </a:pPr>
            <a:r>
              <a:rPr lang="en-US" dirty="0"/>
              <a:t>Incident reports</a:t>
            </a:r>
          </a:p>
          <a:p>
            <a:pPr lvl="1">
              <a:lnSpc>
                <a:spcPct val="150000"/>
              </a:lnSpc>
            </a:pPr>
            <a:r>
              <a:rPr lang="en-US" dirty="0"/>
              <a:t>Ergonomics program</a:t>
            </a:r>
          </a:p>
          <a:p>
            <a:pPr lvl="1">
              <a:lnSpc>
                <a:spcPct val="150000"/>
              </a:lnSpc>
            </a:pPr>
            <a:r>
              <a:rPr lang="en-US" dirty="0"/>
              <a:t>Ergonomics training media and records</a:t>
            </a:r>
          </a:p>
          <a:p>
            <a:pPr lvl="1">
              <a:lnSpc>
                <a:spcPct val="150000"/>
              </a:lnSpc>
            </a:pPr>
            <a:r>
              <a:rPr lang="en-US" dirty="0"/>
              <a:t>Job hazard analyses (JHA) or similar</a:t>
            </a:r>
          </a:p>
          <a:p>
            <a:pPr lvl="1">
              <a:lnSpc>
                <a:spcPct val="150000"/>
              </a:lnSpc>
            </a:pPr>
            <a:r>
              <a:rPr lang="en-US" dirty="0"/>
              <a:t>Ergonomic record review checklist</a:t>
            </a:r>
          </a:p>
          <a:p>
            <a:pPr lvl="1"/>
            <a:endParaRPr lang="en-US" dirty="0"/>
          </a:p>
        </p:txBody>
      </p:sp>
      <p:sp>
        <p:nvSpPr>
          <p:cNvPr id="5" name="Content Placeholder 3">
            <a:extLst>
              <a:ext uri="{FF2B5EF4-FFF2-40B4-BE49-F238E27FC236}">
                <a16:creationId xmlns:a16="http://schemas.microsoft.com/office/drawing/2014/main" id="{07EA66AD-4D68-4B95-9837-E29DF03B4A77}"/>
              </a:ext>
            </a:extLst>
          </p:cNvPr>
          <p:cNvSpPr>
            <a:spLocks noGrp="1"/>
          </p:cNvSpPr>
          <p:nvPr>
            <p:ph sz="quarter" idx="10"/>
          </p:nvPr>
        </p:nvSpPr>
        <p:spPr>
          <a:xfrm>
            <a:off x="6870700" y="650875"/>
            <a:ext cx="2286000" cy="381000"/>
          </a:xfrm>
        </p:spPr>
        <p:txBody>
          <a:bodyPr/>
          <a:lstStyle/>
          <a:p>
            <a:r>
              <a:rPr lang="en-US" dirty="0"/>
              <a:t>FOM Ch. XVII</a:t>
            </a:r>
          </a:p>
        </p:txBody>
      </p:sp>
      <p:pic>
        <p:nvPicPr>
          <p:cNvPr id="4" name="Picture 3">
            <a:extLst>
              <a:ext uri="{FF2B5EF4-FFF2-40B4-BE49-F238E27FC236}">
                <a16:creationId xmlns:a16="http://schemas.microsoft.com/office/drawing/2014/main" id="{ED54EB25-7266-AB45-CFE0-214A31732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1489" y="2397307"/>
            <a:ext cx="1184311" cy="3249454"/>
          </a:xfrm>
          <a:prstGeom prst="rect">
            <a:avLst/>
          </a:prstGeom>
        </p:spPr>
      </p:pic>
    </p:spTree>
    <p:extLst>
      <p:ext uri="{BB962C8B-B14F-4D97-AF65-F5344CB8AC3E}">
        <p14:creationId xmlns:p14="http://schemas.microsoft.com/office/powerpoint/2010/main" val="15430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09600" y="54113"/>
            <a:ext cx="7315200" cy="1354217"/>
          </a:xfrm>
        </p:spPr>
        <p:txBody>
          <a:bodyPr/>
          <a:lstStyle/>
          <a:p>
            <a:r>
              <a:rPr lang="en-US" sz="3200" dirty="0"/>
              <a:t>Review Employer’s Ergonomics </a:t>
            </a:r>
            <a:br>
              <a:rPr lang="en-US" sz="3200" dirty="0"/>
            </a:br>
            <a:r>
              <a:rPr lang="en-US" sz="3200" dirty="0"/>
              <a:t>Program</a:t>
            </a:r>
            <a:br>
              <a:rPr lang="en-US" dirty="0"/>
            </a:br>
            <a:endParaRPr lang="en-US" sz="2400" dirty="0"/>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71500" y="1163598"/>
            <a:ext cx="8001000" cy="4932402"/>
          </a:xfrm>
        </p:spPr>
        <p:txBody>
          <a:bodyPr/>
          <a:lstStyle/>
          <a:p>
            <a:r>
              <a:rPr lang="en-US" dirty="0"/>
              <a:t>Look for:</a:t>
            </a:r>
          </a:p>
          <a:p>
            <a:pPr lvl="1">
              <a:spcBef>
                <a:spcPts val="1200"/>
              </a:spcBef>
            </a:pPr>
            <a:r>
              <a:rPr lang="en-US" dirty="0"/>
              <a:t>Hazard identification and analysis</a:t>
            </a:r>
          </a:p>
          <a:p>
            <a:pPr lvl="1">
              <a:spcBef>
                <a:spcPts val="1200"/>
              </a:spcBef>
            </a:pPr>
            <a:r>
              <a:rPr lang="en-US" dirty="0"/>
              <a:t>Responsible and authorized personnel</a:t>
            </a:r>
          </a:p>
          <a:p>
            <a:pPr lvl="1">
              <a:spcBef>
                <a:spcPts val="1200"/>
              </a:spcBef>
            </a:pPr>
            <a:r>
              <a:rPr lang="en-US" dirty="0"/>
              <a:t>Employee input regarding lifting procedures</a:t>
            </a:r>
          </a:p>
          <a:p>
            <a:pPr lvl="1">
              <a:spcBef>
                <a:spcPts val="1200"/>
              </a:spcBef>
            </a:pPr>
            <a:r>
              <a:rPr lang="en-US" dirty="0"/>
              <a:t>Compliance to policies/procedures and deficiency follow-up</a:t>
            </a:r>
          </a:p>
          <a:p>
            <a:pPr lvl="1">
              <a:spcBef>
                <a:spcPts val="1200"/>
              </a:spcBef>
            </a:pPr>
            <a:r>
              <a:rPr lang="en-US" dirty="0"/>
              <a:t>Policy and procedure change(s) and injury and illness effect</a:t>
            </a:r>
          </a:p>
          <a:p>
            <a:pPr lvl="1">
              <a:spcBef>
                <a:spcPts val="1200"/>
              </a:spcBef>
            </a:pPr>
            <a:r>
              <a:rPr lang="en-US" dirty="0"/>
              <a:t>Medical treatment</a:t>
            </a:r>
          </a:p>
        </p:txBody>
      </p:sp>
      <p:sp>
        <p:nvSpPr>
          <p:cNvPr id="6" name="Content Placeholder 3">
            <a:extLst>
              <a:ext uri="{FF2B5EF4-FFF2-40B4-BE49-F238E27FC236}">
                <a16:creationId xmlns:a16="http://schemas.microsoft.com/office/drawing/2014/main" id="{58C55BC1-7E45-4F02-B100-78CA86E123C4}"/>
              </a:ext>
            </a:extLst>
          </p:cNvPr>
          <p:cNvSpPr>
            <a:spLocks noGrp="1"/>
          </p:cNvSpPr>
          <p:nvPr>
            <p:ph sz="quarter" idx="10"/>
          </p:nvPr>
        </p:nvSpPr>
        <p:spPr>
          <a:xfrm>
            <a:off x="6794500" y="609600"/>
            <a:ext cx="2133600" cy="381000"/>
          </a:xfrm>
        </p:spPr>
        <p:txBody>
          <a:bodyPr/>
          <a:lstStyle/>
          <a:p>
            <a:r>
              <a:rPr lang="en-US" dirty="0"/>
              <a:t>FOM Ch. XVII</a:t>
            </a:r>
          </a:p>
        </p:txBody>
      </p:sp>
    </p:spTree>
    <p:extLst>
      <p:ext uri="{BB962C8B-B14F-4D97-AF65-F5344CB8AC3E}">
        <p14:creationId xmlns:p14="http://schemas.microsoft.com/office/powerpoint/2010/main" val="2722077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BE0E-A504-48AA-B562-72DCEC9902C9}"/>
              </a:ext>
            </a:extLst>
          </p:cNvPr>
          <p:cNvSpPr>
            <a:spLocks noGrp="1"/>
          </p:cNvSpPr>
          <p:nvPr>
            <p:ph type="title"/>
          </p:nvPr>
        </p:nvSpPr>
        <p:spPr>
          <a:xfrm>
            <a:off x="609600" y="11611"/>
            <a:ext cx="7924800" cy="984885"/>
          </a:xfrm>
        </p:spPr>
        <p:txBody>
          <a:bodyPr/>
          <a:lstStyle/>
          <a:p>
            <a:r>
              <a:rPr lang="en-US" sz="3200" dirty="0"/>
              <a:t>Review Employer’s Ergonomics </a:t>
            </a:r>
            <a:br>
              <a:rPr lang="en-US" sz="3200" dirty="0"/>
            </a:br>
            <a:r>
              <a:rPr lang="en-US" sz="3200" dirty="0"/>
              <a:t>Program</a:t>
            </a:r>
          </a:p>
        </p:txBody>
      </p:sp>
      <p:sp>
        <p:nvSpPr>
          <p:cNvPr id="3" name="Content Placeholder 2">
            <a:extLst>
              <a:ext uri="{FF2B5EF4-FFF2-40B4-BE49-F238E27FC236}">
                <a16:creationId xmlns:a16="http://schemas.microsoft.com/office/drawing/2014/main" id="{924DE536-89F5-495C-AB0A-C553A07E8B32}"/>
              </a:ext>
            </a:extLst>
          </p:cNvPr>
          <p:cNvSpPr>
            <a:spLocks noGrp="1"/>
          </p:cNvSpPr>
          <p:nvPr>
            <p:ph idx="1"/>
          </p:nvPr>
        </p:nvSpPr>
        <p:spPr/>
        <p:txBody>
          <a:bodyPr/>
          <a:lstStyle/>
          <a:p>
            <a:r>
              <a:rPr lang="en-US" dirty="0"/>
              <a:t>Also check for:</a:t>
            </a:r>
          </a:p>
          <a:p>
            <a:pPr lvl="1">
              <a:lnSpc>
                <a:spcPct val="150000"/>
              </a:lnSpc>
            </a:pPr>
            <a:r>
              <a:rPr lang="en-US" dirty="0"/>
              <a:t>Management commitment</a:t>
            </a:r>
          </a:p>
          <a:p>
            <a:pPr lvl="1">
              <a:lnSpc>
                <a:spcPct val="150000"/>
              </a:lnSpc>
            </a:pPr>
            <a:r>
              <a:rPr lang="en-US" dirty="0"/>
              <a:t>Assessment of new lifting technologies and designs</a:t>
            </a:r>
          </a:p>
          <a:p>
            <a:pPr lvl="1">
              <a:lnSpc>
                <a:spcPct val="150000"/>
              </a:lnSpc>
            </a:pPr>
            <a:r>
              <a:rPr lang="en-US" dirty="0"/>
              <a:t>Employee education and training</a:t>
            </a:r>
          </a:p>
          <a:p>
            <a:pPr lvl="1">
              <a:lnSpc>
                <a:spcPct val="150000"/>
              </a:lnSpc>
            </a:pPr>
            <a:r>
              <a:rPr lang="en-US" dirty="0"/>
              <a:t>Program evaluation</a:t>
            </a:r>
          </a:p>
          <a:p>
            <a:pPr lvl="1"/>
            <a:endParaRPr lang="en-US" dirty="0"/>
          </a:p>
        </p:txBody>
      </p:sp>
      <p:sp>
        <p:nvSpPr>
          <p:cNvPr id="4" name="Content Placeholder 3">
            <a:extLst>
              <a:ext uri="{FF2B5EF4-FFF2-40B4-BE49-F238E27FC236}">
                <a16:creationId xmlns:a16="http://schemas.microsoft.com/office/drawing/2014/main" id="{E0739A13-40E9-4DD3-8BA7-41E31696975F}"/>
              </a:ext>
            </a:extLst>
          </p:cNvPr>
          <p:cNvSpPr>
            <a:spLocks noGrp="1"/>
          </p:cNvSpPr>
          <p:nvPr>
            <p:ph sz="quarter" idx="10"/>
          </p:nvPr>
        </p:nvSpPr>
        <p:spPr>
          <a:xfrm>
            <a:off x="6781800" y="615496"/>
            <a:ext cx="2133600" cy="381000"/>
          </a:xfrm>
        </p:spPr>
        <p:txBody>
          <a:bodyPr/>
          <a:lstStyle/>
          <a:p>
            <a:r>
              <a:rPr lang="en-US" dirty="0"/>
              <a:t>FOM Ch. XVII</a:t>
            </a:r>
          </a:p>
          <a:p>
            <a:endParaRPr lang="en-US" dirty="0"/>
          </a:p>
        </p:txBody>
      </p:sp>
      <p:pic>
        <p:nvPicPr>
          <p:cNvPr id="5" name="Picture 4">
            <a:extLst>
              <a:ext uri="{FF2B5EF4-FFF2-40B4-BE49-F238E27FC236}">
                <a16:creationId xmlns:a16="http://schemas.microsoft.com/office/drawing/2014/main" id="{FD04129C-5CEC-4724-A7FC-FDD730D553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662" r="24440"/>
          <a:stretch/>
        </p:blipFill>
        <p:spPr>
          <a:xfrm>
            <a:off x="6096000" y="3566375"/>
            <a:ext cx="2133601" cy="2224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6805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12531" y="540603"/>
            <a:ext cx="7924800" cy="830997"/>
          </a:xfrm>
        </p:spPr>
        <p:txBody>
          <a:bodyPr/>
          <a:lstStyle/>
          <a:p>
            <a:r>
              <a:rPr lang="en-US" sz="3000" dirty="0"/>
              <a:t>Ergonomics Program/Health Management</a:t>
            </a:r>
            <a:br>
              <a:rPr lang="en-US" dirty="0"/>
            </a:br>
            <a:endParaRPr lang="en-US" sz="2400" dirty="0"/>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77692" y="838200"/>
            <a:ext cx="8232531" cy="4932402"/>
          </a:xfrm>
        </p:spPr>
        <p:txBody>
          <a:bodyPr/>
          <a:lstStyle/>
          <a:p>
            <a:pPr lvl="1"/>
            <a:endParaRPr lang="en-US" dirty="0"/>
          </a:p>
          <a:p>
            <a:r>
              <a:rPr lang="en-US" dirty="0"/>
              <a:t>Additionally, ensure employer:</a:t>
            </a:r>
          </a:p>
          <a:p>
            <a:pPr lvl="1">
              <a:lnSpc>
                <a:spcPct val="150000"/>
              </a:lnSpc>
            </a:pPr>
            <a:r>
              <a:rPr lang="en-US" dirty="0"/>
              <a:t>Evaluates workplace regularly</a:t>
            </a:r>
          </a:p>
          <a:p>
            <a:pPr lvl="1">
              <a:lnSpc>
                <a:spcPct val="150000"/>
              </a:lnSpc>
            </a:pPr>
            <a:r>
              <a:rPr lang="en-US" dirty="0"/>
              <a:t>Promotes early reporting </a:t>
            </a:r>
          </a:p>
          <a:p>
            <a:pPr lvl="1">
              <a:lnSpc>
                <a:spcPct val="150000"/>
              </a:lnSpc>
            </a:pPr>
            <a:r>
              <a:rPr lang="en-US" dirty="0"/>
              <a:t>Medical management</a:t>
            </a:r>
          </a:p>
          <a:p>
            <a:pPr lvl="1">
              <a:lnSpc>
                <a:spcPct val="150000"/>
              </a:lnSpc>
            </a:pPr>
            <a:r>
              <a:rPr lang="en-US" dirty="0"/>
              <a:t>Maintains safety commitment</a:t>
            </a:r>
          </a:p>
          <a:p>
            <a:pPr marL="457200" lvl="1" indent="0">
              <a:buNone/>
            </a:pPr>
            <a:endParaRPr lang="en-US" dirty="0"/>
          </a:p>
        </p:txBody>
      </p:sp>
      <p:sp>
        <p:nvSpPr>
          <p:cNvPr id="10" name="Rectangle 9">
            <a:extLst>
              <a:ext uri="{FF2B5EF4-FFF2-40B4-BE49-F238E27FC236}">
                <a16:creationId xmlns:a16="http://schemas.microsoft.com/office/drawing/2014/main" id="{FEFCA7E0-00FC-4188-836B-DE598875A7C1}"/>
              </a:ext>
            </a:extLst>
          </p:cNvPr>
          <p:cNvSpPr/>
          <p:nvPr/>
        </p:nvSpPr>
        <p:spPr>
          <a:xfrm>
            <a:off x="7010400" y="5236137"/>
            <a:ext cx="4572000" cy="215444"/>
          </a:xfrm>
          <a:prstGeom prst="rect">
            <a:avLst/>
          </a:prstGeom>
        </p:spPr>
        <p:txBody>
          <a:bodyPr>
            <a:spAutoFit/>
          </a:bodyPr>
          <a:lstStyle/>
          <a:p>
            <a:r>
              <a:rPr lang="en-US" sz="800" u="none" dirty="0">
                <a:solidFill>
                  <a:schemeClr val="bg1">
                    <a:lumMod val="75000"/>
                  </a:schemeClr>
                </a:solidFill>
                <a:latin typeface="-apple-system"/>
              </a:rPr>
              <a:t>Photo by </a:t>
            </a:r>
            <a:r>
              <a:rPr lang="en-US" sz="800" u="none" dirty="0">
                <a:solidFill>
                  <a:schemeClr val="bg1">
                    <a:lumMod val="75000"/>
                  </a:schemeClr>
                </a:solidFill>
                <a:latin typeface="-apple-system"/>
                <a:hlinkClick r:id="rId3">
                  <a:extLst>
                    <a:ext uri="{A12FA001-AC4F-418D-AE19-62706E023703}">
                      <ahyp:hlinkClr xmlns:ahyp="http://schemas.microsoft.com/office/drawing/2018/hyperlinkcolor" val="tx"/>
                    </a:ext>
                  </a:extLst>
                </a:hlinkClick>
              </a:rPr>
              <a:t>Olga Kononenko</a:t>
            </a:r>
            <a:r>
              <a:rPr lang="en-US" sz="800" u="none" dirty="0">
                <a:solidFill>
                  <a:schemeClr val="bg1">
                    <a:lumMod val="75000"/>
                  </a:schemeClr>
                </a:solidFill>
                <a:latin typeface="-apple-system"/>
              </a:rPr>
              <a:t> on </a:t>
            </a:r>
            <a:r>
              <a:rPr lang="en-US" sz="800" u="none" dirty="0">
                <a:solidFill>
                  <a:schemeClr val="bg1">
                    <a:lumMod val="75000"/>
                  </a:schemeClr>
                </a:solidFill>
                <a:latin typeface="-apple-system"/>
                <a:hlinkClick r:id="rId4">
                  <a:extLst>
                    <a:ext uri="{A12FA001-AC4F-418D-AE19-62706E023703}">
                      <ahyp:hlinkClr xmlns:ahyp="http://schemas.microsoft.com/office/drawing/2018/hyperlinkcolor" val="tx"/>
                    </a:ext>
                  </a:extLst>
                </a:hlinkClick>
              </a:rPr>
              <a:t>Unsplash</a:t>
            </a:r>
            <a:endParaRPr lang="en-US" sz="800" u="none" dirty="0">
              <a:solidFill>
                <a:schemeClr val="bg1">
                  <a:lumMod val="75000"/>
                </a:schemeClr>
              </a:solidFill>
            </a:endParaRPr>
          </a:p>
        </p:txBody>
      </p:sp>
      <p:pic>
        <p:nvPicPr>
          <p:cNvPr id="11" name="Picture 10">
            <a:extLst>
              <a:ext uri="{FF2B5EF4-FFF2-40B4-BE49-F238E27FC236}">
                <a16:creationId xmlns:a16="http://schemas.microsoft.com/office/drawing/2014/main" id="{63B3ECB3-B4C9-424F-BC2A-ED9C92BB4A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667"/>
          <a:stretch/>
        </p:blipFill>
        <p:spPr>
          <a:xfrm>
            <a:off x="5943600" y="3404578"/>
            <a:ext cx="2393595" cy="24727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39998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09600" y="448270"/>
            <a:ext cx="7924800" cy="923330"/>
          </a:xfrm>
        </p:spPr>
        <p:txBody>
          <a:bodyPr/>
          <a:lstStyle/>
          <a:p>
            <a:r>
              <a:rPr lang="en-US" dirty="0"/>
              <a:t>Ergonomics Program</a:t>
            </a:r>
            <a:br>
              <a:rPr lang="en-US" dirty="0"/>
            </a:br>
            <a:endParaRPr lang="en-US" sz="2400" dirty="0"/>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81910" y="1371600"/>
            <a:ext cx="8562090" cy="4285199"/>
          </a:xfrm>
        </p:spPr>
        <p:txBody>
          <a:bodyPr/>
          <a:lstStyle/>
          <a:p>
            <a:pPr>
              <a:spcBef>
                <a:spcPts val="600"/>
              </a:spcBef>
            </a:pPr>
            <a:r>
              <a:rPr lang="en-US" dirty="0"/>
              <a:t>Calculate </a:t>
            </a:r>
            <a:r>
              <a:rPr lang="en-US" b="1" dirty="0"/>
              <a:t>DART </a:t>
            </a:r>
            <a:r>
              <a:rPr lang="en-US" dirty="0"/>
              <a:t>and severity rates</a:t>
            </a:r>
          </a:p>
          <a:p>
            <a:pPr>
              <a:lnSpc>
                <a:spcPct val="150000"/>
              </a:lnSpc>
              <a:spcBef>
                <a:spcPts val="600"/>
              </a:spcBef>
            </a:pPr>
            <a:r>
              <a:rPr lang="en-US" dirty="0"/>
              <a:t>Review with </a:t>
            </a:r>
            <a:r>
              <a:rPr lang="en-US" b="1" dirty="0"/>
              <a:t>Supervisor </a:t>
            </a:r>
            <a:r>
              <a:rPr lang="en-US" dirty="0"/>
              <a:t>to determine course:</a:t>
            </a:r>
          </a:p>
          <a:p>
            <a:pPr lvl="1">
              <a:lnSpc>
                <a:spcPct val="200000"/>
              </a:lnSpc>
            </a:pPr>
            <a:r>
              <a:rPr lang="en-US" dirty="0"/>
              <a:t>Rates Improving + Effective Program </a:t>
            </a:r>
          </a:p>
          <a:p>
            <a:pPr lvl="1">
              <a:lnSpc>
                <a:spcPct val="200000"/>
              </a:lnSpc>
            </a:pPr>
            <a:r>
              <a:rPr lang="en-US" dirty="0"/>
              <a:t>Rates Improving + Deficient Program </a:t>
            </a:r>
          </a:p>
          <a:p>
            <a:pPr lvl="1">
              <a:lnSpc>
                <a:spcPct val="200000"/>
              </a:lnSpc>
            </a:pPr>
            <a:r>
              <a:rPr lang="en-US" dirty="0"/>
              <a:t>Rates Not Improving + Effective Program</a:t>
            </a:r>
          </a:p>
        </p:txBody>
      </p:sp>
      <p:sp>
        <p:nvSpPr>
          <p:cNvPr id="5" name="Content Placeholder 3">
            <a:extLst>
              <a:ext uri="{FF2B5EF4-FFF2-40B4-BE49-F238E27FC236}">
                <a16:creationId xmlns:a16="http://schemas.microsoft.com/office/drawing/2014/main" id="{72AADE93-1EBD-448B-B599-3943D180E447}"/>
              </a:ext>
            </a:extLst>
          </p:cNvPr>
          <p:cNvSpPr>
            <a:spLocks noGrp="1"/>
          </p:cNvSpPr>
          <p:nvPr>
            <p:ph sz="quarter" idx="10"/>
          </p:nvPr>
        </p:nvSpPr>
        <p:spPr>
          <a:xfrm>
            <a:off x="6857999" y="609600"/>
            <a:ext cx="2133600" cy="381000"/>
          </a:xfrm>
        </p:spPr>
        <p:txBody>
          <a:bodyPr/>
          <a:lstStyle/>
          <a:p>
            <a:r>
              <a:rPr lang="en-US" dirty="0"/>
              <a:t>FOM Ch. XVII</a:t>
            </a:r>
          </a:p>
          <a:p>
            <a:endParaRPr lang="en-US" dirty="0"/>
          </a:p>
        </p:txBody>
      </p:sp>
      <p:grpSp>
        <p:nvGrpSpPr>
          <p:cNvPr id="7" name="Group 6">
            <a:extLst>
              <a:ext uri="{FF2B5EF4-FFF2-40B4-BE49-F238E27FC236}">
                <a16:creationId xmlns:a16="http://schemas.microsoft.com/office/drawing/2014/main" id="{730A0D27-42FC-44BD-BFF8-B5D758085101}"/>
              </a:ext>
            </a:extLst>
          </p:cNvPr>
          <p:cNvGrpSpPr/>
          <p:nvPr/>
        </p:nvGrpSpPr>
        <p:grpSpPr>
          <a:xfrm>
            <a:off x="6559757" y="2761199"/>
            <a:ext cx="2423486" cy="2057400"/>
            <a:chOff x="6253162" y="2432516"/>
            <a:chExt cx="2480353" cy="2057400"/>
          </a:xfrm>
        </p:grpSpPr>
        <p:sp>
          <p:nvSpPr>
            <p:cNvPr id="4" name="Right Brace 3">
              <a:extLst>
                <a:ext uri="{FF2B5EF4-FFF2-40B4-BE49-F238E27FC236}">
                  <a16:creationId xmlns:a16="http://schemas.microsoft.com/office/drawing/2014/main" id="{5261A70E-AB84-455A-B2B3-90490668896D}"/>
                </a:ext>
              </a:extLst>
            </p:cNvPr>
            <p:cNvSpPr/>
            <p:nvPr/>
          </p:nvSpPr>
          <p:spPr bwMode="auto">
            <a:xfrm>
              <a:off x="6253162" y="2432516"/>
              <a:ext cx="1066800" cy="2057400"/>
            </a:xfrm>
            <a:prstGeom prst="rightBrace">
              <a:avLst/>
            </a:prstGeom>
            <a:noFill/>
            <a:ln w="3492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FE4B0082-4073-4B8E-861E-AED5E47B5913}"/>
                </a:ext>
              </a:extLst>
            </p:cNvPr>
            <p:cNvSpPr txBox="1"/>
            <p:nvPr/>
          </p:nvSpPr>
          <p:spPr>
            <a:xfrm>
              <a:off x="7276065" y="3185319"/>
              <a:ext cx="1457450" cy="461665"/>
            </a:xfrm>
            <a:prstGeom prst="rect">
              <a:avLst/>
            </a:prstGeom>
            <a:noFill/>
          </p:spPr>
          <p:txBody>
            <a:bodyPr wrap="none" rtlCol="0">
              <a:spAutoFit/>
            </a:bodyPr>
            <a:lstStyle/>
            <a:p>
              <a:r>
                <a:rPr lang="en-US" sz="2400" u="none" dirty="0">
                  <a:solidFill>
                    <a:srgbClr val="FF0000"/>
                  </a:solidFill>
                </a:rPr>
                <a:t> </a:t>
              </a:r>
              <a:r>
                <a:rPr lang="en-US" sz="2400" b="1" u="none" dirty="0">
                  <a:solidFill>
                    <a:srgbClr val="FF0000"/>
                  </a:solidFill>
                  <a:latin typeface="+mj-lt"/>
                </a:rPr>
                <a:t>LETTER</a:t>
              </a:r>
            </a:p>
          </p:txBody>
        </p:sp>
      </p:grpSp>
    </p:spTree>
    <p:extLst>
      <p:ext uri="{BB962C8B-B14F-4D97-AF65-F5344CB8AC3E}">
        <p14:creationId xmlns:p14="http://schemas.microsoft.com/office/powerpoint/2010/main" val="3608274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09600" y="448270"/>
            <a:ext cx="7924800" cy="923330"/>
          </a:xfrm>
        </p:spPr>
        <p:txBody>
          <a:bodyPr/>
          <a:lstStyle/>
          <a:p>
            <a:r>
              <a:rPr lang="en-US" dirty="0"/>
              <a:t>Ergonomics Program</a:t>
            </a:r>
            <a:br>
              <a:rPr lang="en-US" dirty="0"/>
            </a:br>
            <a:endParaRPr lang="en-US" sz="2400" dirty="0"/>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33400" y="1201201"/>
            <a:ext cx="7619999" cy="4285199"/>
          </a:xfrm>
        </p:spPr>
        <p:txBody>
          <a:bodyPr/>
          <a:lstStyle/>
          <a:p>
            <a:r>
              <a:rPr lang="en-US" dirty="0"/>
              <a:t>Review with </a:t>
            </a:r>
            <a:r>
              <a:rPr lang="en-US" b="1" dirty="0"/>
              <a:t>Supervisor </a:t>
            </a:r>
            <a:r>
              <a:rPr lang="en-US" dirty="0"/>
              <a:t>to determine course of action:</a:t>
            </a:r>
          </a:p>
          <a:p>
            <a:endParaRPr lang="en-US" dirty="0"/>
          </a:p>
          <a:p>
            <a:pPr lvl="1"/>
            <a:r>
              <a:rPr lang="en-US" b="1" dirty="0"/>
              <a:t>Rates Not Improving + Deficient Ergonomics Program =</a:t>
            </a:r>
            <a:endParaRPr lang="en-US" sz="800" b="1" dirty="0"/>
          </a:p>
          <a:p>
            <a:pPr marL="457200" lvl="1" indent="0" algn="ctr">
              <a:buNone/>
            </a:pPr>
            <a:r>
              <a:rPr lang="en-US" b="1" dirty="0">
                <a:solidFill>
                  <a:srgbClr val="FF0000"/>
                </a:solidFill>
              </a:rPr>
              <a:t>							</a:t>
            </a:r>
          </a:p>
          <a:p>
            <a:pPr lvl="1"/>
            <a:endParaRPr lang="en-US" b="1" dirty="0"/>
          </a:p>
          <a:p>
            <a:pPr lvl="1"/>
            <a:endParaRPr lang="en-US" b="1" dirty="0"/>
          </a:p>
          <a:p>
            <a:pPr lvl="1"/>
            <a:r>
              <a:rPr lang="en-US" b="1" dirty="0"/>
              <a:t>Additionally, if clusters of Ergonomic injuries exist = </a:t>
            </a:r>
          </a:p>
        </p:txBody>
      </p:sp>
      <p:sp>
        <p:nvSpPr>
          <p:cNvPr id="5" name="Content Placeholder 3">
            <a:extLst>
              <a:ext uri="{FF2B5EF4-FFF2-40B4-BE49-F238E27FC236}">
                <a16:creationId xmlns:a16="http://schemas.microsoft.com/office/drawing/2014/main" id="{72AADE93-1EBD-448B-B599-3943D180E447}"/>
              </a:ext>
            </a:extLst>
          </p:cNvPr>
          <p:cNvSpPr>
            <a:spLocks noGrp="1"/>
          </p:cNvSpPr>
          <p:nvPr>
            <p:ph sz="quarter" idx="10"/>
          </p:nvPr>
        </p:nvSpPr>
        <p:spPr>
          <a:xfrm>
            <a:off x="6858000" y="609600"/>
            <a:ext cx="2133600" cy="381000"/>
          </a:xfrm>
        </p:spPr>
        <p:txBody>
          <a:bodyPr/>
          <a:lstStyle/>
          <a:p>
            <a:r>
              <a:rPr lang="en-US" dirty="0"/>
              <a:t>FOM Ch. XVII</a:t>
            </a:r>
          </a:p>
          <a:p>
            <a:endParaRPr lang="en-US" dirty="0"/>
          </a:p>
        </p:txBody>
      </p:sp>
      <p:sp>
        <p:nvSpPr>
          <p:cNvPr id="6" name="Rectangle 5">
            <a:extLst>
              <a:ext uri="{FF2B5EF4-FFF2-40B4-BE49-F238E27FC236}">
                <a16:creationId xmlns:a16="http://schemas.microsoft.com/office/drawing/2014/main" id="{24DD9505-A422-4D3B-BD29-DC712DB7D3AD}"/>
              </a:ext>
            </a:extLst>
          </p:cNvPr>
          <p:cNvSpPr/>
          <p:nvPr/>
        </p:nvSpPr>
        <p:spPr>
          <a:xfrm>
            <a:off x="1910366" y="5155383"/>
            <a:ext cx="4535539" cy="523220"/>
          </a:xfrm>
          <a:prstGeom prst="rect">
            <a:avLst/>
          </a:prstGeom>
        </p:spPr>
        <p:txBody>
          <a:bodyPr wrap="square">
            <a:spAutoFit/>
          </a:bodyPr>
          <a:lstStyle/>
          <a:p>
            <a:pPr lvl="1" algn="ctr"/>
            <a:r>
              <a:rPr lang="en-US" sz="2800" b="1" u="none" dirty="0">
                <a:solidFill>
                  <a:srgbClr val="FF0000"/>
                </a:solidFill>
                <a:latin typeface="+mn-lt"/>
              </a:rPr>
              <a:t>INSPECTION</a:t>
            </a:r>
          </a:p>
        </p:txBody>
      </p:sp>
      <p:sp>
        <p:nvSpPr>
          <p:cNvPr id="7" name="Rectangle 6">
            <a:extLst>
              <a:ext uri="{FF2B5EF4-FFF2-40B4-BE49-F238E27FC236}">
                <a16:creationId xmlns:a16="http://schemas.microsoft.com/office/drawing/2014/main" id="{C4D33ECD-A058-4765-A87F-7BA5C5664B15}"/>
              </a:ext>
            </a:extLst>
          </p:cNvPr>
          <p:cNvSpPr/>
          <p:nvPr/>
        </p:nvSpPr>
        <p:spPr>
          <a:xfrm>
            <a:off x="1900707" y="3357054"/>
            <a:ext cx="4535539" cy="523220"/>
          </a:xfrm>
          <a:prstGeom prst="rect">
            <a:avLst/>
          </a:prstGeom>
        </p:spPr>
        <p:txBody>
          <a:bodyPr wrap="square">
            <a:spAutoFit/>
          </a:bodyPr>
          <a:lstStyle/>
          <a:p>
            <a:pPr lvl="1" algn="ctr"/>
            <a:r>
              <a:rPr lang="en-US" sz="2800" b="1" u="none" dirty="0">
                <a:solidFill>
                  <a:srgbClr val="FF0000"/>
                </a:solidFill>
                <a:latin typeface="+mn-lt"/>
              </a:rPr>
              <a:t>INSPECTION</a:t>
            </a:r>
          </a:p>
        </p:txBody>
      </p:sp>
    </p:spTree>
    <p:extLst>
      <p:ext uri="{BB962C8B-B14F-4D97-AF65-F5344CB8AC3E}">
        <p14:creationId xmlns:p14="http://schemas.microsoft.com/office/powerpoint/2010/main" val="3899804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27529" y="446740"/>
            <a:ext cx="7924800" cy="553998"/>
          </a:xfrm>
        </p:spPr>
        <p:txBody>
          <a:bodyPr/>
          <a:lstStyle/>
          <a:p>
            <a:r>
              <a:rPr lang="en-US" dirty="0"/>
              <a:t>Conduct Interviews</a:t>
            </a:r>
            <a:endParaRPr lang="en-US" sz="2400" dirty="0"/>
          </a:p>
        </p:txBody>
      </p:sp>
      <p:sp>
        <p:nvSpPr>
          <p:cNvPr id="7" name="Content Placeholder 6">
            <a:extLst>
              <a:ext uri="{FF2B5EF4-FFF2-40B4-BE49-F238E27FC236}">
                <a16:creationId xmlns:a16="http://schemas.microsoft.com/office/drawing/2014/main" id="{1457A284-D177-4B0E-B995-9D766634BBAA}"/>
              </a:ext>
            </a:extLst>
          </p:cNvPr>
          <p:cNvSpPr>
            <a:spLocks noGrp="1"/>
          </p:cNvSpPr>
          <p:nvPr>
            <p:ph idx="1"/>
          </p:nvPr>
        </p:nvSpPr>
        <p:spPr>
          <a:xfrm>
            <a:off x="598394" y="1219200"/>
            <a:ext cx="6869206" cy="4942862"/>
          </a:xfrm>
        </p:spPr>
        <p:txBody>
          <a:bodyPr/>
          <a:lstStyle/>
          <a:p>
            <a:pPr>
              <a:lnSpc>
                <a:spcPct val="150000"/>
              </a:lnSpc>
            </a:pPr>
            <a:r>
              <a:rPr lang="en-US" dirty="0"/>
              <a:t>Verify employees are trained in:</a:t>
            </a:r>
          </a:p>
          <a:p>
            <a:pPr lvl="1">
              <a:lnSpc>
                <a:spcPct val="150000"/>
              </a:lnSpc>
            </a:pPr>
            <a:r>
              <a:rPr lang="en-US" dirty="0"/>
              <a:t>Hazard recognition</a:t>
            </a:r>
          </a:p>
          <a:p>
            <a:pPr lvl="1">
              <a:lnSpc>
                <a:spcPct val="150000"/>
              </a:lnSpc>
            </a:pPr>
            <a:r>
              <a:rPr lang="en-US" dirty="0"/>
              <a:t>Process for correcting hazards</a:t>
            </a:r>
          </a:p>
          <a:p>
            <a:pPr lvl="1">
              <a:lnSpc>
                <a:spcPct val="150000"/>
              </a:lnSpc>
            </a:pPr>
            <a:r>
              <a:rPr lang="en-US" dirty="0"/>
              <a:t>Requirement of reporting injuries</a:t>
            </a:r>
          </a:p>
          <a:p>
            <a:pPr>
              <a:lnSpc>
                <a:spcPct val="150000"/>
              </a:lnSpc>
              <a:spcBef>
                <a:spcPts val="600"/>
              </a:spcBef>
            </a:pPr>
            <a:r>
              <a:rPr lang="en-US" dirty="0"/>
              <a:t>Ask about injuries/issues</a:t>
            </a:r>
          </a:p>
          <a:p>
            <a:pPr>
              <a:lnSpc>
                <a:spcPct val="150000"/>
              </a:lnSpc>
              <a:spcBef>
                <a:spcPts val="600"/>
              </a:spcBef>
            </a:pPr>
            <a:r>
              <a:rPr lang="en-US" sz="2700" dirty="0"/>
              <a:t>Video employees performing tasks</a:t>
            </a:r>
          </a:p>
          <a:p>
            <a:pPr lvl="1"/>
            <a:endParaRPr lang="en-US" dirty="0"/>
          </a:p>
        </p:txBody>
      </p:sp>
      <p:sp>
        <p:nvSpPr>
          <p:cNvPr id="11" name="Content Placeholder 3">
            <a:extLst>
              <a:ext uri="{FF2B5EF4-FFF2-40B4-BE49-F238E27FC236}">
                <a16:creationId xmlns:a16="http://schemas.microsoft.com/office/drawing/2014/main" id="{BDD79C6C-9ED8-4CCB-8D31-DB7B5CB967C8}"/>
              </a:ext>
            </a:extLst>
          </p:cNvPr>
          <p:cNvSpPr>
            <a:spLocks noGrp="1"/>
          </p:cNvSpPr>
          <p:nvPr>
            <p:ph sz="quarter" idx="10"/>
          </p:nvPr>
        </p:nvSpPr>
        <p:spPr>
          <a:xfrm>
            <a:off x="6858000" y="645138"/>
            <a:ext cx="2133600" cy="381000"/>
          </a:xfrm>
        </p:spPr>
        <p:txBody>
          <a:bodyPr/>
          <a:lstStyle/>
          <a:p>
            <a:r>
              <a:rPr lang="en-US" dirty="0"/>
              <a:t>FOM Ch. XVII</a:t>
            </a:r>
          </a:p>
          <a:p>
            <a:endParaRPr lang="en-US" dirty="0"/>
          </a:p>
        </p:txBody>
      </p:sp>
      <p:pic>
        <p:nvPicPr>
          <p:cNvPr id="3" name="Picture 2">
            <a:extLst>
              <a:ext uri="{FF2B5EF4-FFF2-40B4-BE49-F238E27FC236}">
                <a16:creationId xmlns:a16="http://schemas.microsoft.com/office/drawing/2014/main" id="{B3FEDA53-DA55-4B16-A613-57AC7E283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53" t="15333" r="31333" b="11334"/>
          <a:stretch/>
        </p:blipFill>
        <p:spPr>
          <a:xfrm>
            <a:off x="6419038" y="1752600"/>
            <a:ext cx="2097123" cy="18618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41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7737-9346-473A-8C14-52AF553898CC}"/>
              </a:ext>
            </a:extLst>
          </p:cNvPr>
          <p:cNvSpPr>
            <a:spLocks noGrp="1"/>
          </p:cNvSpPr>
          <p:nvPr>
            <p:ph type="title"/>
          </p:nvPr>
        </p:nvSpPr>
        <p:spPr/>
        <p:txBody>
          <a:bodyPr/>
          <a:lstStyle/>
          <a:p>
            <a:r>
              <a:rPr lang="en-US" dirty="0"/>
              <a:t>Citation Guidance</a:t>
            </a:r>
          </a:p>
        </p:txBody>
      </p:sp>
      <p:sp>
        <p:nvSpPr>
          <p:cNvPr id="3" name="Content Placeholder 2">
            <a:extLst>
              <a:ext uri="{FF2B5EF4-FFF2-40B4-BE49-F238E27FC236}">
                <a16:creationId xmlns:a16="http://schemas.microsoft.com/office/drawing/2014/main" id="{34183DE6-E2E5-4676-BF07-1260A474A756}"/>
              </a:ext>
            </a:extLst>
          </p:cNvPr>
          <p:cNvSpPr>
            <a:spLocks noGrp="1"/>
          </p:cNvSpPr>
          <p:nvPr>
            <p:ph idx="1"/>
          </p:nvPr>
        </p:nvSpPr>
        <p:spPr>
          <a:xfrm>
            <a:off x="571500" y="1371600"/>
            <a:ext cx="8001000" cy="4724400"/>
          </a:xfrm>
        </p:spPr>
        <p:txBody>
          <a:bodyPr/>
          <a:lstStyle/>
          <a:p>
            <a:r>
              <a:rPr lang="en-US" dirty="0"/>
              <a:t>If ergonomic hazard(s) are found to exist,</a:t>
            </a:r>
          </a:p>
          <a:p>
            <a:pPr lvl="1">
              <a:lnSpc>
                <a:spcPct val="150000"/>
              </a:lnSpc>
            </a:pPr>
            <a:r>
              <a:rPr lang="en-US" sz="2800" dirty="0"/>
              <a:t>Evaluate elements of </a:t>
            </a:r>
            <a:r>
              <a:rPr lang="en-US" sz="2800" b="1" dirty="0"/>
              <a:t>General Duty Clause</a:t>
            </a:r>
            <a:r>
              <a:rPr lang="en-US" sz="2800" dirty="0"/>
              <a:t>:</a:t>
            </a:r>
          </a:p>
          <a:p>
            <a:pPr lvl="2">
              <a:lnSpc>
                <a:spcPct val="150000"/>
              </a:lnSpc>
            </a:pPr>
            <a:r>
              <a:rPr lang="en-US" sz="2400" dirty="0"/>
              <a:t>Hazard is present?</a:t>
            </a:r>
          </a:p>
          <a:p>
            <a:pPr lvl="2">
              <a:lnSpc>
                <a:spcPct val="150000"/>
              </a:lnSpc>
            </a:pPr>
            <a:r>
              <a:rPr lang="en-US" sz="2400" dirty="0"/>
              <a:t>Hazard recognized in the industry?</a:t>
            </a:r>
          </a:p>
          <a:p>
            <a:pPr lvl="2">
              <a:lnSpc>
                <a:spcPct val="150000"/>
              </a:lnSpc>
            </a:pPr>
            <a:r>
              <a:rPr lang="en-US" sz="2400" dirty="0"/>
              <a:t>Hazard likely to cause serious physical harm?</a:t>
            </a:r>
          </a:p>
          <a:p>
            <a:pPr lvl="2">
              <a:lnSpc>
                <a:spcPct val="150000"/>
              </a:lnSpc>
            </a:pPr>
            <a:r>
              <a:rPr lang="en-US" sz="2400" dirty="0"/>
              <a:t>Feasible method of abatement?</a:t>
            </a:r>
          </a:p>
        </p:txBody>
      </p:sp>
      <p:sp>
        <p:nvSpPr>
          <p:cNvPr id="5" name="Content Placeholder 3">
            <a:extLst>
              <a:ext uri="{FF2B5EF4-FFF2-40B4-BE49-F238E27FC236}">
                <a16:creationId xmlns:a16="http://schemas.microsoft.com/office/drawing/2014/main" id="{92E5E587-EBF6-460F-B559-90C21B73A9A2}"/>
              </a:ext>
            </a:extLst>
          </p:cNvPr>
          <p:cNvSpPr>
            <a:spLocks noGrp="1"/>
          </p:cNvSpPr>
          <p:nvPr>
            <p:ph sz="quarter" idx="10"/>
          </p:nvPr>
        </p:nvSpPr>
        <p:spPr>
          <a:xfrm>
            <a:off x="6858000" y="625475"/>
            <a:ext cx="2133600" cy="381000"/>
          </a:xfrm>
        </p:spPr>
        <p:txBody>
          <a:bodyPr/>
          <a:lstStyle/>
          <a:p>
            <a:r>
              <a:rPr lang="en-US" dirty="0"/>
              <a:t>FOM Ch. XVII</a:t>
            </a:r>
          </a:p>
          <a:p>
            <a:endParaRPr lang="en-US" dirty="0"/>
          </a:p>
        </p:txBody>
      </p:sp>
    </p:spTree>
    <p:extLst>
      <p:ext uri="{BB962C8B-B14F-4D97-AF65-F5344CB8AC3E}">
        <p14:creationId xmlns:p14="http://schemas.microsoft.com/office/powerpoint/2010/main" val="698494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4CD32-3B57-4245-8B80-662A370CF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24210">
            <a:off x="6703037" y="3747707"/>
            <a:ext cx="1509422" cy="19543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Citation Guidance</a:t>
            </a:r>
          </a:p>
        </p:txBody>
      </p:sp>
      <p:sp>
        <p:nvSpPr>
          <p:cNvPr id="3" name="Content Placeholder 2"/>
          <p:cNvSpPr>
            <a:spLocks noGrp="1"/>
          </p:cNvSpPr>
          <p:nvPr>
            <p:ph idx="1"/>
          </p:nvPr>
        </p:nvSpPr>
        <p:spPr>
          <a:xfrm>
            <a:off x="573741" y="1250592"/>
            <a:ext cx="8001000" cy="4038600"/>
          </a:xfrm>
        </p:spPr>
        <p:txBody>
          <a:bodyPr/>
          <a:lstStyle/>
          <a:p>
            <a:r>
              <a:rPr lang="en-US" dirty="0"/>
              <a:t>Hazard Alerts</a:t>
            </a:r>
          </a:p>
          <a:p>
            <a:pPr lvl="1">
              <a:spcBef>
                <a:spcPts val="1200"/>
              </a:spcBef>
            </a:pPr>
            <a:r>
              <a:rPr lang="en-US" dirty="0"/>
              <a:t>Sent in lieu of a citation</a:t>
            </a:r>
          </a:p>
          <a:p>
            <a:pPr lvl="1">
              <a:spcBef>
                <a:spcPts val="1200"/>
              </a:spcBef>
            </a:pPr>
            <a:r>
              <a:rPr lang="en-US" dirty="0"/>
              <a:t>Describes observed deficiencies</a:t>
            </a:r>
          </a:p>
          <a:p>
            <a:pPr lvl="1">
              <a:spcBef>
                <a:spcPts val="1200"/>
              </a:spcBef>
            </a:pPr>
            <a:r>
              <a:rPr lang="en-US" dirty="0"/>
              <a:t>May include elements of an effective ergonomics program</a:t>
            </a:r>
          </a:p>
        </p:txBody>
      </p:sp>
      <p:sp>
        <p:nvSpPr>
          <p:cNvPr id="7" name="Content Placeholder 3">
            <a:extLst>
              <a:ext uri="{FF2B5EF4-FFF2-40B4-BE49-F238E27FC236}">
                <a16:creationId xmlns:a16="http://schemas.microsoft.com/office/drawing/2014/main" id="{A44F7E57-4ED6-425F-9CA5-8C9D4BB5E84C}"/>
              </a:ext>
            </a:extLst>
          </p:cNvPr>
          <p:cNvSpPr>
            <a:spLocks noGrp="1"/>
          </p:cNvSpPr>
          <p:nvPr>
            <p:ph sz="quarter" idx="10"/>
          </p:nvPr>
        </p:nvSpPr>
        <p:spPr>
          <a:xfrm>
            <a:off x="6858000" y="625475"/>
            <a:ext cx="2133600" cy="381000"/>
          </a:xfrm>
        </p:spPr>
        <p:txBody>
          <a:bodyPr/>
          <a:lstStyle/>
          <a:p>
            <a:r>
              <a:rPr lang="en-US" dirty="0"/>
              <a:t>FOM Ch. XVII</a:t>
            </a:r>
          </a:p>
          <a:p>
            <a:endParaRPr lang="en-US" dirty="0"/>
          </a:p>
        </p:txBody>
      </p:sp>
      <p:pic>
        <p:nvPicPr>
          <p:cNvPr id="10" name="Picture 9">
            <a:extLst>
              <a:ext uri="{FF2B5EF4-FFF2-40B4-BE49-F238E27FC236}">
                <a16:creationId xmlns:a16="http://schemas.microsoft.com/office/drawing/2014/main" id="{B598C613-6644-49AE-A770-2C06370DAE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08048">
            <a:off x="6455220" y="3706252"/>
            <a:ext cx="1509422" cy="19543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3213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012D9A"/>
                </a:solidFill>
                <a:effectLst/>
                <a:uLnTx/>
                <a:uFillTx/>
                <a:latin typeface="Arial"/>
                <a:ea typeface="+mj-ea"/>
                <a:cs typeface="+mj-cs"/>
              </a:rPr>
              <a:t>Machine Guarding</a:t>
            </a: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90700" y="3429000"/>
            <a:ext cx="57150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p:txBody>
      </p:sp>
    </p:spTree>
    <p:extLst>
      <p:ext uri="{BB962C8B-B14F-4D97-AF65-F5344CB8AC3E}">
        <p14:creationId xmlns:p14="http://schemas.microsoft.com/office/powerpoint/2010/main" val="9191029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53998"/>
          </a:xfrm>
        </p:spPr>
        <p:txBody>
          <a:bodyPr/>
          <a:lstStyle/>
          <a:p>
            <a:r>
              <a:rPr lang="en-US" dirty="0"/>
              <a:t>Why a Grocery Wholesaler SEP?</a:t>
            </a:r>
          </a:p>
        </p:txBody>
      </p:sp>
      <p:sp>
        <p:nvSpPr>
          <p:cNvPr id="7171" name="Content Placeholder 2"/>
          <p:cNvSpPr>
            <a:spLocks noGrp="1"/>
          </p:cNvSpPr>
          <p:nvPr>
            <p:ph idx="1"/>
            <p:custDataLst>
              <p:tags r:id="rId2"/>
            </p:custDataLst>
          </p:nvPr>
        </p:nvSpPr>
        <p:spPr>
          <a:xfrm>
            <a:off x="533400" y="1295400"/>
            <a:ext cx="8077200" cy="4343400"/>
          </a:xfrm>
        </p:spPr>
        <p:txBody>
          <a:bodyPr/>
          <a:lstStyle/>
          <a:p>
            <a:pPr fontAlgn="t"/>
            <a:r>
              <a:rPr lang="en-US" dirty="0"/>
              <a:t>As high-speed automation increases, so does the need for proper machine maintenance and machine guarding and the safety programs that  protect workers.  </a:t>
            </a:r>
            <a:endParaRPr lang="en-US" sz="800" dirty="0"/>
          </a:p>
        </p:txBody>
      </p:sp>
      <p:pic>
        <p:nvPicPr>
          <p:cNvPr id="4" name="Picture 3">
            <a:extLst>
              <a:ext uri="{FF2B5EF4-FFF2-40B4-BE49-F238E27FC236}">
                <a16:creationId xmlns:a16="http://schemas.microsoft.com/office/drawing/2014/main" id="{B059E065-28CE-4D79-87B1-48E990A2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41874" y="2782871"/>
            <a:ext cx="3927720" cy="3140131"/>
          </a:xfrm>
          <a:prstGeom prst="rect">
            <a:avLst/>
          </a:prstGeom>
        </p:spPr>
      </p:pic>
      <p:sp>
        <p:nvSpPr>
          <p:cNvPr id="2" name="TextBox 1">
            <a:extLst>
              <a:ext uri="{FF2B5EF4-FFF2-40B4-BE49-F238E27FC236}">
                <a16:creationId xmlns:a16="http://schemas.microsoft.com/office/drawing/2014/main" id="{E0CC5D07-4BC7-4CD3-94AA-A21E861581AA}"/>
              </a:ext>
            </a:extLst>
          </p:cNvPr>
          <p:cNvSpPr txBox="1"/>
          <p:nvPr>
            <p:custDataLst>
              <p:tags r:id="rId3"/>
            </p:custDataLst>
          </p:nvPr>
        </p:nvSpPr>
        <p:spPr>
          <a:xfrm flipH="1">
            <a:off x="541142" y="4067770"/>
            <a:ext cx="3573657" cy="923330"/>
          </a:xfrm>
          <a:prstGeom prst="rect">
            <a:avLst/>
          </a:prstGeom>
          <a:noFill/>
        </p:spPr>
        <p:txBody>
          <a:bodyPr wrap="square" rtlCol="0">
            <a:spAutoFit/>
          </a:bodyPr>
          <a:lstStyle/>
          <a:p>
            <a:r>
              <a:rPr lang="en-US" altLang="en-US" sz="1800" b="1" u="none" dirty="0">
                <a:latin typeface="+mj-lt"/>
              </a:rPr>
              <a:t>Violation: </a:t>
            </a:r>
            <a:r>
              <a:rPr lang="en-US" altLang="en-US" sz="1800" u="none" dirty="0">
                <a:latin typeface="+mj-lt"/>
              </a:rPr>
              <a:t>1910.219(f)(3) Mechanical Power-Transmission Apparatus</a:t>
            </a:r>
            <a:endParaRPr lang="en-US" sz="1800" u="none" dirty="0">
              <a:latin typeface="+mj-lt"/>
            </a:endParaRPr>
          </a:p>
        </p:txBody>
      </p:sp>
      <p:cxnSp>
        <p:nvCxnSpPr>
          <p:cNvPr id="5" name="Straight Arrow Connector 4">
            <a:extLst>
              <a:ext uri="{FF2B5EF4-FFF2-40B4-BE49-F238E27FC236}">
                <a16:creationId xmlns:a16="http://schemas.microsoft.com/office/drawing/2014/main" id="{3AD5692F-CB17-4531-A862-1E6E300CBAA3}"/>
              </a:ext>
            </a:extLst>
          </p:cNvPr>
          <p:cNvCxnSpPr>
            <a:cxnSpLocks/>
          </p:cNvCxnSpPr>
          <p:nvPr>
            <p:custDataLst>
              <p:tags r:id="rId4"/>
            </p:custDataLst>
          </p:nvPr>
        </p:nvCxnSpPr>
        <p:spPr bwMode="auto">
          <a:xfrm flipV="1">
            <a:off x="3429000" y="4724400"/>
            <a:ext cx="1752600" cy="533400"/>
          </a:xfrm>
          <a:prstGeom prst="straightConnector1">
            <a:avLst/>
          </a:prstGeom>
          <a:ln>
            <a:solidFill>
              <a:schemeClr val="accent2"/>
            </a:solidFill>
            <a:headEnd type="none" w="sm" len="sm"/>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1995603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6B1470-AC61-4EA7-A35A-C5A4FD066F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9015"/>
          <a:stretch/>
        </p:blipFill>
        <p:spPr>
          <a:xfrm>
            <a:off x="0" y="1143000"/>
            <a:ext cx="9144000" cy="4854622"/>
          </a:xfrm>
          <a:prstGeom prst="rect">
            <a:avLst/>
          </a:prstGeom>
        </p:spPr>
      </p:pic>
      <p:sp>
        <p:nvSpPr>
          <p:cNvPr id="2" name="Title 1">
            <a:extLst>
              <a:ext uri="{FF2B5EF4-FFF2-40B4-BE49-F238E27FC236}">
                <a16:creationId xmlns:a16="http://schemas.microsoft.com/office/drawing/2014/main" id="{FB52F089-B319-4C3B-939F-BFEDB808EF10}"/>
              </a:ext>
            </a:extLst>
          </p:cNvPr>
          <p:cNvSpPr>
            <a:spLocks noGrp="1"/>
          </p:cNvSpPr>
          <p:nvPr>
            <p:ph type="title"/>
          </p:nvPr>
        </p:nvSpPr>
        <p:spPr/>
        <p:txBody>
          <a:bodyPr/>
          <a:lstStyle/>
          <a:p>
            <a:r>
              <a:rPr lang="en-US" dirty="0"/>
              <a:t>Machine Guarding</a:t>
            </a:r>
          </a:p>
        </p:txBody>
      </p:sp>
      <p:sp>
        <p:nvSpPr>
          <p:cNvPr id="3" name="Content Placeholder 2">
            <a:extLst>
              <a:ext uri="{FF2B5EF4-FFF2-40B4-BE49-F238E27FC236}">
                <a16:creationId xmlns:a16="http://schemas.microsoft.com/office/drawing/2014/main" id="{A8E823F0-FF46-4793-8582-B836BEE4093F}"/>
              </a:ext>
            </a:extLst>
          </p:cNvPr>
          <p:cNvSpPr>
            <a:spLocks noGrp="1"/>
          </p:cNvSpPr>
          <p:nvPr>
            <p:ph idx="1"/>
          </p:nvPr>
        </p:nvSpPr>
        <p:spPr>
          <a:xfrm>
            <a:off x="608463" y="1524000"/>
            <a:ext cx="8001000" cy="4038600"/>
          </a:xfrm>
          <a:solidFill>
            <a:schemeClr val="bg1">
              <a:alpha val="88000"/>
            </a:schemeClr>
          </a:solidFill>
        </p:spPr>
        <p:txBody>
          <a:bodyPr/>
          <a:lstStyle/>
          <a:p>
            <a:pPr marL="0" indent="0">
              <a:buNone/>
            </a:pPr>
            <a:r>
              <a:rPr lang="en-US" dirty="0"/>
              <a:t>During the investigation:</a:t>
            </a:r>
          </a:p>
          <a:p>
            <a:pPr marL="0" indent="0">
              <a:buNone/>
            </a:pPr>
            <a:endParaRPr lang="en-US" sz="800" dirty="0"/>
          </a:p>
          <a:p>
            <a:r>
              <a:rPr lang="en-US" dirty="0"/>
              <a:t>Evaluate employer’s process of equipment inspection and evaluation.</a:t>
            </a:r>
          </a:p>
          <a:p>
            <a:endParaRPr lang="en-US" sz="800" dirty="0"/>
          </a:p>
          <a:p>
            <a:pPr lvl="1">
              <a:lnSpc>
                <a:spcPct val="150000"/>
              </a:lnSpc>
            </a:pPr>
            <a:r>
              <a:rPr lang="en-US" dirty="0"/>
              <a:t>Are hazards identified and corrected?</a:t>
            </a:r>
          </a:p>
          <a:p>
            <a:pPr lvl="1">
              <a:lnSpc>
                <a:spcPct val="150000"/>
              </a:lnSpc>
            </a:pPr>
            <a:r>
              <a:rPr lang="en-US" dirty="0"/>
              <a:t>Is the equipment safe for routine operation?</a:t>
            </a:r>
          </a:p>
          <a:p>
            <a:r>
              <a:rPr lang="en-US" dirty="0"/>
              <a:t>This evaluation must include a review of the employer's documentation.</a:t>
            </a:r>
          </a:p>
        </p:txBody>
      </p:sp>
    </p:spTree>
    <p:extLst>
      <p:ext uri="{BB962C8B-B14F-4D97-AF65-F5344CB8AC3E}">
        <p14:creationId xmlns:p14="http://schemas.microsoft.com/office/powerpoint/2010/main" val="35445543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33FB-082D-410E-8320-60D16E864455}"/>
              </a:ext>
            </a:extLst>
          </p:cNvPr>
          <p:cNvSpPr>
            <a:spLocks noGrp="1"/>
          </p:cNvSpPr>
          <p:nvPr>
            <p:ph type="title"/>
          </p:nvPr>
        </p:nvSpPr>
        <p:spPr/>
        <p:txBody>
          <a:bodyPr/>
          <a:lstStyle/>
          <a:p>
            <a:r>
              <a:rPr lang="en-US" dirty="0"/>
              <a:t>Machine Guarding</a:t>
            </a:r>
          </a:p>
        </p:txBody>
      </p:sp>
      <p:sp>
        <p:nvSpPr>
          <p:cNvPr id="3" name="Content Placeholder 2">
            <a:extLst>
              <a:ext uri="{FF2B5EF4-FFF2-40B4-BE49-F238E27FC236}">
                <a16:creationId xmlns:a16="http://schemas.microsoft.com/office/drawing/2014/main" id="{BF07E477-6F5F-4DA9-B205-EE89FB8990E0}"/>
              </a:ext>
            </a:extLst>
          </p:cNvPr>
          <p:cNvSpPr>
            <a:spLocks noGrp="1"/>
          </p:cNvSpPr>
          <p:nvPr>
            <p:ph idx="1"/>
          </p:nvPr>
        </p:nvSpPr>
        <p:spPr>
          <a:xfrm>
            <a:off x="533400" y="1219200"/>
            <a:ext cx="8001000" cy="4724400"/>
          </a:xfrm>
        </p:spPr>
        <p:txBody>
          <a:bodyPr/>
          <a:lstStyle/>
          <a:p>
            <a:r>
              <a:rPr lang="en-US" dirty="0"/>
              <a:t>Evaluate the employer’s process for:</a:t>
            </a:r>
          </a:p>
          <a:p>
            <a:pPr lvl="1">
              <a:lnSpc>
                <a:spcPct val="150000"/>
              </a:lnSpc>
            </a:pPr>
            <a:r>
              <a:rPr lang="en-US" dirty="0"/>
              <a:t>Preventative maintenance</a:t>
            </a:r>
          </a:p>
          <a:p>
            <a:pPr lvl="1">
              <a:lnSpc>
                <a:spcPct val="150000"/>
              </a:lnSpc>
            </a:pPr>
            <a:r>
              <a:rPr lang="en-US" dirty="0"/>
              <a:t>Periodic self-inspection</a:t>
            </a:r>
          </a:p>
          <a:p>
            <a:pPr lvl="1"/>
            <a:endParaRPr lang="en-US" sz="800" dirty="0"/>
          </a:p>
          <a:p>
            <a:pPr lvl="1"/>
            <a:endParaRPr lang="en-US" sz="800" dirty="0"/>
          </a:p>
          <a:p>
            <a:r>
              <a:rPr lang="en-US" dirty="0"/>
              <a:t>Evaluation should cover production, facility, and shop machinery.</a:t>
            </a:r>
          </a:p>
          <a:p>
            <a:endParaRPr lang="en-US" sz="800" dirty="0"/>
          </a:p>
          <a:p>
            <a:pPr lvl="1"/>
            <a:r>
              <a:rPr lang="en-US" dirty="0"/>
              <a:t>Is the employer’s process identifying and correcting hazards?</a:t>
            </a:r>
          </a:p>
          <a:p>
            <a:pPr lvl="1"/>
            <a:endParaRPr lang="en-US" sz="800" dirty="0"/>
          </a:p>
          <a:p>
            <a:pPr lvl="1"/>
            <a:endParaRPr lang="en-US" sz="800" dirty="0"/>
          </a:p>
          <a:p>
            <a:r>
              <a:rPr lang="en-US" dirty="0"/>
              <a:t>Document review is also a part of this evaluation.</a:t>
            </a:r>
          </a:p>
        </p:txBody>
      </p:sp>
    </p:spTree>
    <p:extLst>
      <p:ext uri="{BB962C8B-B14F-4D97-AF65-F5344CB8AC3E}">
        <p14:creationId xmlns:p14="http://schemas.microsoft.com/office/powerpoint/2010/main" val="82472163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ED923-1BDE-456E-BE91-8AD5E9E39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9144000" cy="4800600"/>
          </a:xfrm>
          <a:prstGeom prst="rect">
            <a:avLst/>
          </a:prstGeom>
        </p:spPr>
      </p:pic>
      <p:sp>
        <p:nvSpPr>
          <p:cNvPr id="2" name="Title 1">
            <a:extLst>
              <a:ext uri="{FF2B5EF4-FFF2-40B4-BE49-F238E27FC236}">
                <a16:creationId xmlns:a16="http://schemas.microsoft.com/office/drawing/2014/main" id="{C8EB8D81-E315-4DC8-84D6-4DB430E1EF4B}"/>
              </a:ext>
            </a:extLst>
          </p:cNvPr>
          <p:cNvSpPr>
            <a:spLocks noGrp="1"/>
          </p:cNvSpPr>
          <p:nvPr>
            <p:ph type="title"/>
          </p:nvPr>
        </p:nvSpPr>
        <p:spPr/>
        <p:txBody>
          <a:bodyPr/>
          <a:lstStyle/>
          <a:p>
            <a:r>
              <a:rPr lang="en-US" dirty="0"/>
              <a:t>Machine Guarding</a:t>
            </a:r>
          </a:p>
        </p:txBody>
      </p:sp>
      <p:sp>
        <p:nvSpPr>
          <p:cNvPr id="3" name="Content Placeholder 2">
            <a:extLst>
              <a:ext uri="{FF2B5EF4-FFF2-40B4-BE49-F238E27FC236}">
                <a16:creationId xmlns:a16="http://schemas.microsoft.com/office/drawing/2014/main" id="{D2D21A06-D330-4FD8-B6CE-C48EC5B518EA}"/>
              </a:ext>
            </a:extLst>
          </p:cNvPr>
          <p:cNvSpPr>
            <a:spLocks noGrp="1"/>
          </p:cNvSpPr>
          <p:nvPr>
            <p:ph idx="1"/>
          </p:nvPr>
        </p:nvSpPr>
        <p:spPr>
          <a:xfrm>
            <a:off x="609600" y="1447800"/>
            <a:ext cx="4572000" cy="2209800"/>
          </a:xfrm>
          <a:solidFill>
            <a:schemeClr val="bg1">
              <a:alpha val="48000"/>
            </a:schemeClr>
          </a:solidFill>
        </p:spPr>
        <p:txBody>
          <a:bodyPr/>
          <a:lstStyle/>
          <a:p>
            <a:r>
              <a:rPr lang="en-US" dirty="0"/>
              <a:t>Evaluate Lockout/Tagout Program (1910.147)</a:t>
            </a:r>
          </a:p>
          <a:p>
            <a:endParaRPr lang="en-US" sz="800" dirty="0"/>
          </a:p>
          <a:p>
            <a:pPr lvl="1"/>
            <a:r>
              <a:rPr lang="en-US" dirty="0"/>
              <a:t>Is the employer in compliance?</a:t>
            </a:r>
          </a:p>
        </p:txBody>
      </p:sp>
    </p:spTree>
    <p:extLst>
      <p:ext uri="{BB962C8B-B14F-4D97-AF65-F5344CB8AC3E}">
        <p14:creationId xmlns:p14="http://schemas.microsoft.com/office/powerpoint/2010/main" val="42184402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F454-9E1C-4172-95B0-3999633CDD9B}"/>
              </a:ext>
            </a:extLst>
          </p:cNvPr>
          <p:cNvSpPr>
            <a:spLocks noGrp="1"/>
          </p:cNvSpPr>
          <p:nvPr>
            <p:ph type="title"/>
          </p:nvPr>
        </p:nvSpPr>
        <p:spPr/>
        <p:txBody>
          <a:bodyPr/>
          <a:lstStyle/>
          <a:p>
            <a:r>
              <a:rPr lang="en-US" dirty="0"/>
              <a:t>Machine Guarding</a:t>
            </a:r>
          </a:p>
        </p:txBody>
      </p:sp>
      <p:sp>
        <p:nvSpPr>
          <p:cNvPr id="3" name="Content Placeholder 2">
            <a:extLst>
              <a:ext uri="{FF2B5EF4-FFF2-40B4-BE49-F238E27FC236}">
                <a16:creationId xmlns:a16="http://schemas.microsoft.com/office/drawing/2014/main" id="{15945191-0D30-42C9-A7C5-0311F75411C0}"/>
              </a:ext>
            </a:extLst>
          </p:cNvPr>
          <p:cNvSpPr>
            <a:spLocks noGrp="1"/>
          </p:cNvSpPr>
          <p:nvPr>
            <p:ph idx="1"/>
          </p:nvPr>
        </p:nvSpPr>
        <p:spPr/>
        <p:txBody>
          <a:bodyPr/>
          <a:lstStyle/>
          <a:p>
            <a:r>
              <a:rPr lang="en-US" dirty="0"/>
              <a:t>Conduct a focused walkthrough to evaluate machine guarding.</a:t>
            </a:r>
          </a:p>
          <a:p>
            <a:endParaRPr lang="en-US" dirty="0"/>
          </a:p>
          <a:p>
            <a:endParaRPr lang="en-US" sz="800" dirty="0"/>
          </a:p>
          <a:p>
            <a:r>
              <a:rPr lang="en-US" dirty="0"/>
              <a:t>Include:</a:t>
            </a:r>
          </a:p>
          <a:p>
            <a:endParaRPr lang="en-US" sz="800" dirty="0"/>
          </a:p>
          <a:p>
            <a:pPr lvl="1">
              <a:spcBef>
                <a:spcPts val="600"/>
              </a:spcBef>
            </a:pPr>
            <a:r>
              <a:rPr lang="en-US" dirty="0"/>
              <a:t>Production areas</a:t>
            </a:r>
          </a:p>
          <a:p>
            <a:pPr lvl="1">
              <a:spcBef>
                <a:spcPts val="600"/>
              </a:spcBef>
            </a:pPr>
            <a:r>
              <a:rPr lang="en-US" dirty="0"/>
              <a:t>Equipment rooms</a:t>
            </a:r>
          </a:p>
          <a:p>
            <a:pPr lvl="1">
              <a:spcBef>
                <a:spcPts val="600"/>
              </a:spcBef>
            </a:pPr>
            <a:r>
              <a:rPr lang="en-US" dirty="0"/>
              <a:t>Maintenance areas</a:t>
            </a:r>
          </a:p>
          <a:p>
            <a:pPr lvl="1">
              <a:spcBef>
                <a:spcPts val="600"/>
              </a:spcBef>
            </a:pPr>
            <a:r>
              <a:rPr lang="en-US" dirty="0"/>
              <a:t>Fabrication shops</a:t>
            </a:r>
          </a:p>
        </p:txBody>
      </p:sp>
      <p:pic>
        <p:nvPicPr>
          <p:cNvPr id="5" name="Picture 4">
            <a:extLst>
              <a:ext uri="{FF2B5EF4-FFF2-40B4-BE49-F238E27FC236}">
                <a16:creationId xmlns:a16="http://schemas.microsoft.com/office/drawing/2014/main" id="{70F06E99-D7B5-4E65-B749-DFB903006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2414336"/>
            <a:ext cx="3962400" cy="2919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05870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84EDC-E679-4F04-BB6A-91AD827D9B50}"/>
              </a:ext>
            </a:extLst>
          </p:cNvPr>
          <p:cNvPicPr>
            <a:picLocks noChangeAspect="1"/>
          </p:cNvPicPr>
          <p:nvPr/>
        </p:nvPicPr>
        <p:blipFill rotWithShape="1">
          <a:blip r:embed="rId3"/>
          <a:srcRect b="11111"/>
          <a:stretch/>
        </p:blipFill>
        <p:spPr>
          <a:xfrm>
            <a:off x="23884" y="1110018"/>
            <a:ext cx="9143999" cy="4876800"/>
          </a:xfrm>
          <a:prstGeom prst="rect">
            <a:avLst/>
          </a:prstGeom>
        </p:spPr>
      </p:pic>
      <p:sp>
        <p:nvSpPr>
          <p:cNvPr id="2" name="Title 1">
            <a:extLst>
              <a:ext uri="{FF2B5EF4-FFF2-40B4-BE49-F238E27FC236}">
                <a16:creationId xmlns:a16="http://schemas.microsoft.com/office/drawing/2014/main" id="{E99E9160-DF26-4A30-A537-DC1FE2A64037}"/>
              </a:ext>
            </a:extLst>
          </p:cNvPr>
          <p:cNvSpPr>
            <a:spLocks noGrp="1"/>
          </p:cNvSpPr>
          <p:nvPr>
            <p:ph type="title"/>
          </p:nvPr>
        </p:nvSpPr>
        <p:spPr/>
        <p:txBody>
          <a:bodyPr/>
          <a:lstStyle/>
          <a:p>
            <a:r>
              <a:rPr lang="en-US" dirty="0"/>
              <a:t>Machine Guarding</a:t>
            </a:r>
          </a:p>
        </p:txBody>
      </p:sp>
      <p:sp>
        <p:nvSpPr>
          <p:cNvPr id="3" name="Content Placeholder 2">
            <a:extLst>
              <a:ext uri="{FF2B5EF4-FFF2-40B4-BE49-F238E27FC236}">
                <a16:creationId xmlns:a16="http://schemas.microsoft.com/office/drawing/2014/main" id="{1CE50532-2CDD-45C3-923A-757B69B645BF}"/>
              </a:ext>
            </a:extLst>
          </p:cNvPr>
          <p:cNvSpPr>
            <a:spLocks noGrp="1"/>
          </p:cNvSpPr>
          <p:nvPr>
            <p:ph idx="1"/>
          </p:nvPr>
        </p:nvSpPr>
        <p:spPr>
          <a:xfrm>
            <a:off x="619836" y="1295400"/>
            <a:ext cx="8001000" cy="3352800"/>
          </a:xfrm>
          <a:solidFill>
            <a:schemeClr val="bg1">
              <a:alpha val="84000"/>
            </a:schemeClr>
          </a:solidFill>
        </p:spPr>
        <p:txBody>
          <a:bodyPr/>
          <a:lstStyle/>
          <a:p>
            <a:r>
              <a:rPr lang="en-US" dirty="0"/>
              <a:t>During walkaround, look for:</a:t>
            </a:r>
          </a:p>
          <a:p>
            <a:pPr marL="0" indent="0">
              <a:buNone/>
            </a:pPr>
            <a:endParaRPr lang="en-US" sz="800" dirty="0"/>
          </a:p>
          <a:p>
            <a:pPr lvl="1"/>
            <a:r>
              <a:rPr lang="en-US" dirty="0"/>
              <a:t>Conveyors</a:t>
            </a:r>
          </a:p>
          <a:p>
            <a:pPr lvl="1"/>
            <a:endParaRPr lang="en-US" sz="800" dirty="0"/>
          </a:p>
          <a:p>
            <a:pPr lvl="1"/>
            <a:r>
              <a:rPr lang="en-US" dirty="0"/>
              <a:t>Point-of-operation guarding (in-running nip-points, cutters, shears, saws, presses, lathes, etc.)</a:t>
            </a:r>
          </a:p>
          <a:p>
            <a:pPr lvl="1"/>
            <a:endParaRPr lang="en-US" sz="800" dirty="0"/>
          </a:p>
          <a:p>
            <a:pPr lvl="1"/>
            <a:r>
              <a:rPr lang="en-US" dirty="0"/>
              <a:t>Mechanical transmission devices (gears, shafts, pulleys, and belts)</a:t>
            </a:r>
          </a:p>
          <a:p>
            <a:pPr lvl="1"/>
            <a:endParaRPr lang="en-US" sz="800" dirty="0"/>
          </a:p>
          <a:p>
            <a:pPr lvl="1"/>
            <a:r>
              <a:rPr lang="en-US" dirty="0"/>
              <a:t>Robotic equipment</a:t>
            </a:r>
          </a:p>
          <a:p>
            <a:pPr lvl="1"/>
            <a:endParaRPr lang="en-US" dirty="0"/>
          </a:p>
        </p:txBody>
      </p:sp>
    </p:spTree>
    <p:extLst>
      <p:ext uri="{BB962C8B-B14F-4D97-AF65-F5344CB8AC3E}">
        <p14:creationId xmlns:p14="http://schemas.microsoft.com/office/powerpoint/2010/main" val="13468158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u="none" dirty="0"/>
              <a:t>Hazard Communication</a:t>
            </a:r>
            <a:endParaRPr kumimoji="0" lang="en-US" altLang="en-US"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14500" y="3552111"/>
            <a:ext cx="5715000" cy="112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altLang="en-US" sz="2800" b="0" i="0" u="none" strike="noStrike" kern="0" cap="none" spc="0" normalizeH="0" baseline="0" noProof="0" dirty="0">
                <a:ln>
                  <a:noFill/>
                </a:ln>
                <a:solidFill>
                  <a:srgbClr val="012D9A"/>
                </a:solidFill>
                <a:effectLst/>
                <a:uLnTx/>
                <a:uFillTx/>
                <a:latin typeface="Arial"/>
                <a:ea typeface="+mn-ea"/>
                <a:cs typeface="+mn-cs"/>
              </a:rPr>
              <a:t> </a:t>
            </a: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a:p>
            <a:pPr>
              <a:defRPr/>
            </a:pPr>
            <a:endParaRPr lang="en-US" sz="1200" b="1" i="1" u="none" dirty="0">
              <a:latin typeface="Arial"/>
            </a:endParaRPr>
          </a:p>
          <a:p>
            <a:pPr>
              <a:defRPr/>
            </a:pPr>
            <a:r>
              <a:rPr lang="en-US" b="1" i="1" u="none" dirty="0">
                <a:latin typeface="Arial"/>
              </a:rPr>
              <a:t>CPL 02-02-079</a:t>
            </a:r>
            <a:endParaRPr kumimoji="0" lang="en-US" sz="2800" b="1" i="1" u="none" strike="noStrike" kern="1200" cap="none" spc="0" normalizeH="0" baseline="0" noProof="0" dirty="0">
              <a:ln>
                <a:noFill/>
              </a:ln>
              <a:solidFill>
                <a:srgbClr val="012D9A"/>
              </a:solidFill>
              <a:effectLst/>
              <a:uLnTx/>
              <a:uFillTx/>
              <a:latin typeface="Arial"/>
              <a:ea typeface="+mn-ea"/>
              <a:cs typeface="+mn-cs"/>
            </a:endParaRPr>
          </a:p>
        </p:txBody>
      </p:sp>
    </p:spTree>
    <p:extLst>
      <p:ext uri="{BB962C8B-B14F-4D97-AF65-F5344CB8AC3E}">
        <p14:creationId xmlns:p14="http://schemas.microsoft.com/office/powerpoint/2010/main" val="390478821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5BB95-20E5-4EA5-A1DC-A4CEC90A0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981200"/>
            <a:ext cx="5181600" cy="4305683"/>
          </a:xfrm>
          <a:prstGeom prst="rect">
            <a:avLst/>
          </a:prstGeom>
        </p:spPr>
      </p:pic>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590550" y="447702"/>
            <a:ext cx="8763000" cy="553998"/>
          </a:xfrm>
        </p:spPr>
        <p:txBody>
          <a:bodyPr/>
          <a:lstStyle/>
          <a:p>
            <a:r>
              <a:rPr lang="en-US" dirty="0"/>
              <a:t>Hazard Communication</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533400" y="1163598"/>
            <a:ext cx="8001000" cy="4932402"/>
          </a:xfrm>
        </p:spPr>
        <p:txBody>
          <a:bodyPr/>
          <a:lstStyle/>
          <a:p>
            <a:r>
              <a:rPr lang="en-US" dirty="0"/>
              <a:t>Hazardous chemicals often encountered… </a:t>
            </a:r>
          </a:p>
          <a:p>
            <a:pPr lvl="1">
              <a:lnSpc>
                <a:spcPct val="150000"/>
              </a:lnSpc>
            </a:pPr>
            <a:r>
              <a:rPr lang="en-US" dirty="0"/>
              <a:t>Sanitizers </a:t>
            </a:r>
          </a:p>
          <a:p>
            <a:pPr lvl="1">
              <a:lnSpc>
                <a:spcPct val="150000"/>
              </a:lnSpc>
            </a:pPr>
            <a:r>
              <a:rPr lang="en-US" dirty="0"/>
              <a:t>Disinfectants </a:t>
            </a:r>
          </a:p>
          <a:p>
            <a:pPr lvl="1">
              <a:lnSpc>
                <a:spcPct val="150000"/>
              </a:lnSpc>
            </a:pPr>
            <a:r>
              <a:rPr lang="en-US" dirty="0"/>
              <a:t>Gasoline </a:t>
            </a:r>
          </a:p>
        </p:txBody>
      </p:sp>
      <p:sp>
        <p:nvSpPr>
          <p:cNvPr id="9" name="Content Placeholder 3">
            <a:extLst>
              <a:ext uri="{FF2B5EF4-FFF2-40B4-BE49-F238E27FC236}">
                <a16:creationId xmlns:a16="http://schemas.microsoft.com/office/drawing/2014/main" id="{2B0C963D-B845-426B-ABAA-EC3419051D7B}"/>
              </a:ext>
            </a:extLst>
          </p:cNvPr>
          <p:cNvSpPr txBox="1">
            <a:spLocks/>
          </p:cNvSpPr>
          <p:nvPr/>
        </p:nvSpPr>
        <p:spPr>
          <a:xfrm>
            <a:off x="6477000" y="609600"/>
            <a:ext cx="2133600" cy="413081"/>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02-02-079</a:t>
            </a:r>
          </a:p>
        </p:txBody>
      </p:sp>
      <p:sp>
        <p:nvSpPr>
          <p:cNvPr id="10" name="TextBox 9">
            <a:extLst>
              <a:ext uri="{FF2B5EF4-FFF2-40B4-BE49-F238E27FC236}">
                <a16:creationId xmlns:a16="http://schemas.microsoft.com/office/drawing/2014/main" id="{4A8AD47B-B948-4A4F-B389-ABC9302BDDA7}"/>
              </a:ext>
            </a:extLst>
          </p:cNvPr>
          <p:cNvSpPr txBox="1"/>
          <p:nvPr/>
        </p:nvSpPr>
        <p:spPr>
          <a:xfrm>
            <a:off x="4419600" y="5514201"/>
            <a:ext cx="1433406" cy="276999"/>
          </a:xfrm>
          <a:prstGeom prst="rect">
            <a:avLst/>
          </a:prstGeom>
          <a:noFill/>
        </p:spPr>
        <p:txBody>
          <a:bodyPr wrap="none" rtlCol="0">
            <a:spAutoFit/>
          </a:bodyPr>
          <a:lstStyle/>
          <a:p>
            <a:r>
              <a:rPr lang="en-US" sz="1200" dirty="0">
                <a:solidFill>
                  <a:schemeClr val="bg1"/>
                </a:solidFill>
              </a:rPr>
              <a:t>Unlabeled container</a:t>
            </a:r>
          </a:p>
        </p:txBody>
      </p:sp>
    </p:spTree>
    <p:extLst>
      <p:ext uri="{BB962C8B-B14F-4D97-AF65-F5344CB8AC3E}">
        <p14:creationId xmlns:p14="http://schemas.microsoft.com/office/powerpoint/2010/main" val="154986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BB7A-05B9-4661-96FD-99212E6A018A}"/>
              </a:ext>
            </a:extLst>
          </p:cNvPr>
          <p:cNvSpPr>
            <a:spLocks noGrp="1"/>
          </p:cNvSpPr>
          <p:nvPr>
            <p:ph type="title"/>
          </p:nvPr>
        </p:nvSpPr>
        <p:spPr/>
        <p:txBody>
          <a:bodyPr/>
          <a:lstStyle/>
          <a:p>
            <a:r>
              <a:rPr lang="en-US" dirty="0"/>
              <a:t>Hazard Communication</a:t>
            </a:r>
          </a:p>
        </p:txBody>
      </p:sp>
      <p:sp>
        <p:nvSpPr>
          <p:cNvPr id="3" name="Content Placeholder 2">
            <a:extLst>
              <a:ext uri="{FF2B5EF4-FFF2-40B4-BE49-F238E27FC236}">
                <a16:creationId xmlns:a16="http://schemas.microsoft.com/office/drawing/2014/main" id="{9408C57F-3730-4DE4-94F9-9ADBD9B28892}"/>
              </a:ext>
            </a:extLst>
          </p:cNvPr>
          <p:cNvSpPr>
            <a:spLocks noGrp="1"/>
          </p:cNvSpPr>
          <p:nvPr>
            <p:ph idx="1"/>
          </p:nvPr>
        </p:nvSpPr>
        <p:spPr/>
        <p:txBody>
          <a:bodyPr/>
          <a:lstStyle/>
          <a:p>
            <a:pPr lvl="1">
              <a:lnSpc>
                <a:spcPct val="150000"/>
              </a:lnSpc>
            </a:pPr>
            <a:r>
              <a:rPr lang="en-US" dirty="0"/>
              <a:t>Written program</a:t>
            </a:r>
          </a:p>
          <a:p>
            <a:pPr lvl="1">
              <a:lnSpc>
                <a:spcPct val="150000"/>
              </a:lnSpc>
            </a:pPr>
            <a:r>
              <a:rPr lang="en-US" dirty="0"/>
              <a:t>Worker training</a:t>
            </a:r>
          </a:p>
          <a:p>
            <a:pPr lvl="1">
              <a:lnSpc>
                <a:spcPct val="150000"/>
              </a:lnSpc>
            </a:pPr>
            <a:r>
              <a:rPr lang="en-US" dirty="0"/>
              <a:t>Employee exposure</a:t>
            </a:r>
          </a:p>
          <a:p>
            <a:pPr lvl="1">
              <a:lnSpc>
                <a:spcPct val="150000"/>
              </a:lnSpc>
            </a:pPr>
            <a:r>
              <a:rPr lang="en-US" dirty="0"/>
              <a:t>Hazard communication labels</a:t>
            </a:r>
          </a:p>
          <a:p>
            <a:pPr lvl="1">
              <a:lnSpc>
                <a:spcPct val="150000"/>
              </a:lnSpc>
            </a:pPr>
            <a:r>
              <a:rPr lang="en-US" dirty="0"/>
              <a:t>Access to Safety Data Sheets</a:t>
            </a:r>
          </a:p>
          <a:p>
            <a:endParaRPr lang="en-US" dirty="0"/>
          </a:p>
        </p:txBody>
      </p:sp>
      <p:sp>
        <p:nvSpPr>
          <p:cNvPr id="5" name="Content Placeholder 3">
            <a:extLst>
              <a:ext uri="{FF2B5EF4-FFF2-40B4-BE49-F238E27FC236}">
                <a16:creationId xmlns:a16="http://schemas.microsoft.com/office/drawing/2014/main" id="{B4890A24-7E6C-4021-B41B-2F8683C8B271}"/>
              </a:ext>
            </a:extLst>
          </p:cNvPr>
          <p:cNvSpPr txBox="1">
            <a:spLocks noGrp="1"/>
          </p:cNvSpPr>
          <p:nvPr>
            <p:ph sz="quarter" idx="10"/>
          </p:nvPr>
        </p:nvSpPr>
        <p:spPr>
          <a:xfrm>
            <a:off x="647700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02-02-079</a:t>
            </a:r>
          </a:p>
        </p:txBody>
      </p:sp>
      <p:pic>
        <p:nvPicPr>
          <p:cNvPr id="27" name="Picture 26">
            <a:extLst>
              <a:ext uri="{FF2B5EF4-FFF2-40B4-BE49-F238E27FC236}">
                <a16:creationId xmlns:a16="http://schemas.microsoft.com/office/drawing/2014/main" id="{A89806FF-D879-4BE5-8F2E-211E90309A0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366135" y="4134918"/>
            <a:ext cx="3244465" cy="1808682"/>
          </a:xfrm>
          <a:prstGeom prst="rect">
            <a:avLst/>
          </a:prstGeom>
        </p:spPr>
      </p:pic>
      <p:sp>
        <p:nvSpPr>
          <p:cNvPr id="28" name="TextBox 27">
            <a:extLst>
              <a:ext uri="{FF2B5EF4-FFF2-40B4-BE49-F238E27FC236}">
                <a16:creationId xmlns:a16="http://schemas.microsoft.com/office/drawing/2014/main" id="{7FB99B0A-ACD7-4FFB-8F2E-F6529AA06EE9}"/>
              </a:ext>
            </a:extLst>
          </p:cNvPr>
          <p:cNvSpPr txBox="1"/>
          <p:nvPr/>
        </p:nvSpPr>
        <p:spPr>
          <a:xfrm>
            <a:off x="5645239" y="5766517"/>
            <a:ext cx="2971800" cy="215444"/>
          </a:xfrm>
          <a:prstGeom prst="rect">
            <a:avLst/>
          </a:prstGeom>
          <a:noFill/>
        </p:spPr>
        <p:txBody>
          <a:bodyPr wrap="square" rtlCol="0">
            <a:spAutoFit/>
          </a:bodyPr>
          <a:lstStyle/>
          <a:p>
            <a:r>
              <a:rPr lang="en-US" sz="800" u="none" dirty="0">
                <a:latin typeface="+mj-lt"/>
                <a:hlinkClick r:id="rId4" tooltip="https://millops.community.uaf.edu/tag/chemicals/"/>
              </a:rPr>
              <a:t>This Photo</a:t>
            </a:r>
            <a:r>
              <a:rPr lang="en-US" sz="800" u="none" dirty="0">
                <a:latin typeface="+mj-lt"/>
              </a:rPr>
              <a:t> by Unknown Author is licensed under </a:t>
            </a:r>
            <a:r>
              <a:rPr lang="en-US" sz="800" u="none" dirty="0">
                <a:latin typeface="+mj-lt"/>
                <a:hlinkClick r:id="rId5" tooltip="https://creativecommons.org/licenses/by-sa/3.0/"/>
              </a:rPr>
              <a:t>CC BY-SA</a:t>
            </a:r>
            <a:endParaRPr lang="en-US" sz="800" u="none" dirty="0">
              <a:latin typeface="+mj-lt"/>
            </a:endParaRPr>
          </a:p>
        </p:txBody>
      </p:sp>
    </p:spTree>
    <p:extLst>
      <p:ext uri="{BB962C8B-B14F-4D97-AF65-F5344CB8AC3E}">
        <p14:creationId xmlns:p14="http://schemas.microsoft.com/office/powerpoint/2010/main" val="191898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6AF2A3-8D87-4A9D-8BB6-10F783214F63}"/>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609600" y="1090151"/>
            <a:ext cx="7940842" cy="4924817"/>
          </a:xfrm>
          <a:prstGeom prst="rect">
            <a:avLst/>
          </a:prstGeom>
        </p:spPr>
      </p:pic>
      <p:sp>
        <p:nvSpPr>
          <p:cNvPr id="2" name="Title 1">
            <a:extLst>
              <a:ext uri="{FF2B5EF4-FFF2-40B4-BE49-F238E27FC236}">
                <a16:creationId xmlns:a16="http://schemas.microsoft.com/office/drawing/2014/main" id="{84ABD746-7481-422D-8029-F5985E7FB6A1}"/>
              </a:ext>
            </a:extLst>
          </p:cNvPr>
          <p:cNvSpPr>
            <a:spLocks noGrp="1"/>
          </p:cNvSpPr>
          <p:nvPr>
            <p:ph type="title"/>
          </p:nvPr>
        </p:nvSpPr>
        <p:spPr>
          <a:xfrm>
            <a:off x="609600" y="508079"/>
            <a:ext cx="8763000" cy="553998"/>
          </a:xfrm>
        </p:spPr>
        <p:txBody>
          <a:bodyPr/>
          <a:lstStyle/>
          <a:p>
            <a:r>
              <a:rPr lang="en-US" dirty="0"/>
              <a:t>Hazard Communication</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5FE7B1A-7C30-4696-9773-F152CD1B5228}"/>
              </a:ext>
            </a:extLst>
          </p:cNvPr>
          <p:cNvSpPr>
            <a:spLocks noGrp="1"/>
          </p:cNvSpPr>
          <p:nvPr>
            <p:ph idx="1"/>
          </p:nvPr>
        </p:nvSpPr>
        <p:spPr>
          <a:xfrm>
            <a:off x="609600" y="1219200"/>
            <a:ext cx="8077200" cy="4932402"/>
          </a:xfrm>
        </p:spPr>
        <p:txBody>
          <a:bodyPr/>
          <a:lstStyle/>
          <a:p>
            <a:r>
              <a:rPr lang="en-US" dirty="0"/>
              <a:t>Refer to </a:t>
            </a:r>
            <a:r>
              <a:rPr lang="en-US" b="1" dirty="0"/>
              <a:t>CPL 02-02-079</a:t>
            </a:r>
            <a:r>
              <a:rPr lang="en-US" dirty="0"/>
              <a:t>:  Inspection Procedures for Hazard Communication (2012)</a:t>
            </a:r>
          </a:p>
        </p:txBody>
      </p:sp>
      <p:sp>
        <p:nvSpPr>
          <p:cNvPr id="6" name="Content Placeholder 3">
            <a:extLst>
              <a:ext uri="{FF2B5EF4-FFF2-40B4-BE49-F238E27FC236}">
                <a16:creationId xmlns:a16="http://schemas.microsoft.com/office/drawing/2014/main" id="{9F2832AC-C865-4E6E-B2E9-7F307F232E5C}"/>
              </a:ext>
            </a:extLst>
          </p:cNvPr>
          <p:cNvSpPr txBox="1">
            <a:spLocks/>
          </p:cNvSpPr>
          <p:nvPr/>
        </p:nvSpPr>
        <p:spPr>
          <a:xfrm>
            <a:off x="6416842" y="644627"/>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2000" u="none" kern="0" dirty="0"/>
              <a:t>CPL 02-02-079</a:t>
            </a:r>
          </a:p>
        </p:txBody>
      </p:sp>
      <p:sp>
        <p:nvSpPr>
          <p:cNvPr id="8" name="Rectangle 7">
            <a:extLst>
              <a:ext uri="{FF2B5EF4-FFF2-40B4-BE49-F238E27FC236}">
                <a16:creationId xmlns:a16="http://schemas.microsoft.com/office/drawing/2014/main" id="{C8187F2B-377C-418A-A312-88BE7A326099}"/>
              </a:ext>
            </a:extLst>
          </p:cNvPr>
          <p:cNvSpPr/>
          <p:nvPr/>
        </p:nvSpPr>
        <p:spPr>
          <a:xfrm>
            <a:off x="593558" y="5799524"/>
            <a:ext cx="4572000" cy="215444"/>
          </a:xfrm>
          <a:prstGeom prst="rect">
            <a:avLst/>
          </a:prstGeom>
        </p:spPr>
        <p:txBody>
          <a:bodyPr>
            <a:spAutoFit/>
          </a:bodyPr>
          <a:lstStyle/>
          <a:p>
            <a:r>
              <a:rPr lang="en-US" sz="800" dirty="0">
                <a:solidFill>
                  <a:schemeClr val="bg1">
                    <a:lumMod val="85000"/>
                  </a:schemeClr>
                </a:solidFill>
                <a:latin typeface="Open Sans"/>
              </a:rPr>
              <a:t>Image by </a:t>
            </a:r>
            <a:r>
              <a:rPr lang="en-US" sz="800" dirty="0">
                <a:solidFill>
                  <a:schemeClr val="bg1">
                    <a:lumMod val="85000"/>
                  </a:schemeClr>
                </a:solidFill>
                <a:latin typeface="Open Sans"/>
                <a:hlinkClick r:id="rId4">
                  <a:extLst>
                    <a:ext uri="{A12FA001-AC4F-418D-AE19-62706E023703}">
                      <ahyp:hlinkClr xmlns:ahyp="http://schemas.microsoft.com/office/drawing/2018/hyperlinkcolor" val="tx"/>
                    </a:ext>
                  </a:extLst>
                </a:hlinkClick>
              </a:rPr>
              <a:t>Michael Tavrionov</a:t>
            </a:r>
            <a:r>
              <a:rPr lang="en-US" sz="800" dirty="0">
                <a:solidFill>
                  <a:schemeClr val="bg1">
                    <a:lumMod val="85000"/>
                  </a:schemeClr>
                </a:solidFill>
                <a:latin typeface="Open Sans"/>
              </a:rPr>
              <a:t> from </a:t>
            </a:r>
            <a:r>
              <a:rPr lang="en-US" sz="800" dirty="0">
                <a:solidFill>
                  <a:schemeClr val="bg1">
                    <a:lumMod val="85000"/>
                  </a:schemeClr>
                </a:solidFill>
                <a:latin typeface="Open Sans"/>
                <a:hlinkClick r:id="rId5">
                  <a:extLst>
                    <a:ext uri="{A12FA001-AC4F-418D-AE19-62706E023703}">
                      <ahyp:hlinkClr xmlns:ahyp="http://schemas.microsoft.com/office/drawing/2018/hyperlinkcolor" val="tx"/>
                    </a:ext>
                  </a:extLst>
                </a:hlinkClick>
              </a:rPr>
              <a:t>Pixabay</a:t>
            </a:r>
            <a:endParaRPr lang="en-US" sz="800" dirty="0">
              <a:solidFill>
                <a:schemeClr val="bg1">
                  <a:lumMod val="85000"/>
                </a:schemeClr>
              </a:solidFill>
            </a:endParaRPr>
          </a:p>
        </p:txBody>
      </p:sp>
    </p:spTree>
    <p:extLst>
      <p:ext uri="{BB962C8B-B14F-4D97-AF65-F5344CB8AC3E}">
        <p14:creationId xmlns:p14="http://schemas.microsoft.com/office/powerpoint/2010/main" val="305064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286744"/>
            <a:ext cx="7696200"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u="none" dirty="0"/>
              <a:t>Hexavalent Chromium</a:t>
            </a:r>
            <a:endParaRPr kumimoji="0" lang="en-US" altLang="en-US" b="1" i="0" u="none" strike="noStrike" kern="0" cap="none" spc="0" normalizeH="0" baseline="0" noProof="0" dirty="0">
              <a:ln>
                <a:noFill/>
              </a:ln>
              <a:solidFill>
                <a:srgbClr val="012D9A"/>
              </a:solidFill>
              <a:effectLst/>
              <a:uLnTx/>
              <a:uFillTx/>
              <a:latin typeface="Arial"/>
              <a:ea typeface="+mj-ea"/>
              <a:cs typeface="+mj-cs"/>
            </a:endParaRP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14500" y="3429000"/>
            <a:ext cx="5715000" cy="18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sz="2800" b="1" i="1" u="none" strike="noStrike" kern="1200" cap="none" spc="0" normalizeH="0" baseline="0" noProof="0" dirty="0">
                <a:ln>
                  <a:noFill/>
                </a:ln>
                <a:solidFill>
                  <a:srgbClr val="012D9A"/>
                </a:solidFill>
                <a:effectLst/>
                <a:uLnTx/>
                <a:uFillTx/>
                <a:latin typeface="Arial"/>
                <a:ea typeface="+mn-ea"/>
                <a:cs typeface="+mn-cs"/>
              </a:rPr>
              <a:t>OPN 135 SEP</a:t>
            </a:r>
          </a:p>
          <a:p>
            <a:pPr>
              <a:defRPr/>
            </a:pPr>
            <a:r>
              <a:rPr kumimoji="0" lang="en-US" sz="2800" b="1" i="1" u="none" strike="noStrike" kern="1200" cap="none" spc="0" normalizeH="0" baseline="0" noProof="0" dirty="0">
                <a:ln>
                  <a:noFill/>
                </a:ln>
                <a:solidFill>
                  <a:srgbClr val="012D9A"/>
                </a:solidFill>
                <a:effectLst/>
                <a:uLnTx/>
                <a:uFillTx/>
                <a:latin typeface="Arial"/>
                <a:ea typeface="+mn-ea"/>
                <a:cs typeface="+mn-cs"/>
              </a:rPr>
              <a:t>OPN 145 SEP</a:t>
            </a:r>
          </a:p>
          <a:p>
            <a:pPr>
              <a:defRPr/>
            </a:pPr>
            <a:r>
              <a:rPr lang="en-US" b="1" i="1" u="none" dirty="0">
                <a:latin typeface="Arial"/>
              </a:rPr>
              <a:t>CPL 02-02-074</a:t>
            </a:r>
            <a:endParaRPr kumimoji="0" lang="en-US" sz="2000" b="1" i="1" u="none" strike="noStrike" kern="1200" cap="none" spc="0" normalizeH="0" baseline="0" noProof="0" dirty="0">
              <a:ln>
                <a:noFill/>
              </a:ln>
              <a:solidFill>
                <a:srgbClr val="012D9A"/>
              </a:solidFill>
              <a:effectLst/>
              <a:uLnTx/>
              <a:uFillTx/>
              <a:latin typeface="Arial"/>
              <a:ea typeface="+mn-ea"/>
              <a:cs typeface="+mn-cs"/>
            </a:endParaRPr>
          </a:p>
          <a:p>
            <a:pPr>
              <a:defRPr/>
            </a:pPr>
            <a:r>
              <a:rPr lang="en-US" b="1" i="1" u="none" dirty="0">
                <a:latin typeface="Arial"/>
              </a:rPr>
              <a:t>CPL 02-02-076</a:t>
            </a:r>
            <a:endParaRPr kumimoji="0" lang="en-US" sz="2800" b="1" i="1" u="none" strike="noStrike" kern="1200" cap="none" spc="0" normalizeH="0" baseline="0" noProof="0" dirty="0">
              <a:ln>
                <a:noFill/>
              </a:ln>
              <a:solidFill>
                <a:srgbClr val="012D9A"/>
              </a:solidFill>
              <a:effectLst/>
              <a:uLnTx/>
              <a:uFillTx/>
              <a:latin typeface="Arial"/>
              <a:ea typeface="+mn-ea"/>
              <a:cs typeface="+mn-cs"/>
            </a:endParaRPr>
          </a:p>
        </p:txBody>
      </p:sp>
    </p:spTree>
    <p:extLst>
      <p:ext uri="{BB962C8B-B14F-4D97-AF65-F5344CB8AC3E}">
        <p14:creationId xmlns:p14="http://schemas.microsoft.com/office/powerpoint/2010/main" val="11577148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Significant Hazards in Grocery</a:t>
            </a:r>
          </a:p>
        </p:txBody>
      </p:sp>
      <p:sp>
        <p:nvSpPr>
          <p:cNvPr id="7171" name="Content Placeholder 2"/>
          <p:cNvSpPr>
            <a:spLocks noGrp="1"/>
          </p:cNvSpPr>
          <p:nvPr>
            <p:ph idx="1"/>
            <p:custDataLst>
              <p:tags r:id="rId2"/>
            </p:custDataLst>
          </p:nvPr>
        </p:nvSpPr>
        <p:spPr>
          <a:xfrm>
            <a:off x="533400" y="1143000"/>
            <a:ext cx="8001000" cy="4343400"/>
          </a:xfrm>
        </p:spPr>
        <p:txBody>
          <a:bodyPr/>
          <a:lstStyle/>
          <a:p>
            <a:pPr fontAlgn="t"/>
            <a:r>
              <a:rPr lang="en-US" dirty="0"/>
              <a:t>NCDOL’s injury and illness data for NAICS 4244 (calendar years, 2009 - 2011) identified significant hazards: </a:t>
            </a:r>
          </a:p>
          <a:p>
            <a:pPr marL="0" indent="0" fontAlgn="t">
              <a:buNone/>
            </a:pPr>
            <a:endParaRPr lang="en-US" sz="800" dirty="0"/>
          </a:p>
          <a:p>
            <a:pPr lvl="1" fontAlgn="t"/>
            <a:r>
              <a:rPr lang="en-US" sz="2400" dirty="0"/>
              <a:t>Materials handling and storage</a:t>
            </a:r>
          </a:p>
          <a:p>
            <a:pPr lvl="1" fontAlgn="t"/>
            <a:r>
              <a:rPr lang="en-US" sz="2400" dirty="0"/>
              <a:t>Walking-working surfaces</a:t>
            </a:r>
          </a:p>
          <a:p>
            <a:pPr lvl="1" fontAlgn="t"/>
            <a:r>
              <a:rPr lang="en-US" sz="2400" dirty="0"/>
              <a:t>Ergonomics</a:t>
            </a:r>
          </a:p>
          <a:p>
            <a:pPr lvl="1" fontAlgn="t"/>
            <a:r>
              <a:rPr lang="en-US" sz="2400" dirty="0"/>
              <a:t>Powered industrial trucks</a:t>
            </a:r>
          </a:p>
          <a:p>
            <a:pPr lvl="1" fontAlgn="t"/>
            <a:r>
              <a:rPr lang="en-US" sz="2400" dirty="0"/>
              <a:t>Machine guarding</a:t>
            </a:r>
          </a:p>
          <a:p>
            <a:pPr lvl="1" fontAlgn="t"/>
            <a:r>
              <a:rPr lang="en-US" sz="2400" dirty="0"/>
              <a:t>Personal protective equipment (PPE)</a:t>
            </a:r>
          </a:p>
          <a:p>
            <a:pPr lvl="1" fontAlgn="t"/>
            <a:r>
              <a:rPr lang="en-US" sz="2400" dirty="0"/>
              <a:t>Eyewash equipment</a:t>
            </a:r>
          </a:p>
          <a:p>
            <a:pPr lvl="1" fontAlgn="t"/>
            <a:r>
              <a:rPr lang="en-US" dirty="0"/>
              <a:t>Ha</a:t>
            </a:r>
            <a:r>
              <a:rPr lang="en-US" sz="2400" dirty="0"/>
              <a:t>zard communication (HazCom)</a:t>
            </a:r>
          </a:p>
          <a:p>
            <a:pPr lvl="1" fontAlgn="t"/>
            <a:r>
              <a:rPr lang="en-US" sz="2400" dirty="0"/>
              <a:t>Process safety management (PSM) </a:t>
            </a:r>
          </a:p>
          <a:p>
            <a:pPr marL="0" indent="0" fontAlgn="t">
              <a:buNone/>
            </a:pPr>
            <a:endParaRPr lang="en-US" sz="8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7C64-6DF5-49A8-9C54-F09CD0665AC4}"/>
              </a:ext>
            </a:extLst>
          </p:cNvPr>
          <p:cNvSpPr>
            <a:spLocks noGrp="1"/>
          </p:cNvSpPr>
          <p:nvPr>
            <p:ph type="title"/>
          </p:nvPr>
        </p:nvSpPr>
        <p:spPr/>
        <p:txBody>
          <a:bodyPr/>
          <a:lstStyle/>
          <a:p>
            <a:r>
              <a:rPr lang="en-US" dirty="0"/>
              <a:t>Hexavalent Chromium</a:t>
            </a:r>
          </a:p>
        </p:txBody>
      </p:sp>
      <p:sp>
        <p:nvSpPr>
          <p:cNvPr id="3" name="Content Placeholder 2">
            <a:extLst>
              <a:ext uri="{FF2B5EF4-FFF2-40B4-BE49-F238E27FC236}">
                <a16:creationId xmlns:a16="http://schemas.microsoft.com/office/drawing/2014/main" id="{EA0F83A7-351F-43B1-8D2F-D0A3EA699A1B}"/>
              </a:ext>
            </a:extLst>
          </p:cNvPr>
          <p:cNvSpPr>
            <a:spLocks noGrp="1"/>
          </p:cNvSpPr>
          <p:nvPr>
            <p:ph idx="1"/>
          </p:nvPr>
        </p:nvSpPr>
        <p:spPr/>
        <p:txBody>
          <a:bodyPr/>
          <a:lstStyle/>
          <a:p>
            <a:pPr>
              <a:spcBef>
                <a:spcPts val="1200"/>
              </a:spcBef>
            </a:pPr>
            <a:r>
              <a:rPr lang="en-US" dirty="0"/>
              <a:t>During opening conference and employee interviews, verify if work activities and tasks may create an exposure.</a:t>
            </a:r>
          </a:p>
          <a:p>
            <a:pPr lvl="1">
              <a:spcBef>
                <a:spcPts val="1200"/>
              </a:spcBef>
            </a:pPr>
            <a:r>
              <a:rPr lang="en-US" dirty="0"/>
              <a:t>Example: welding on stainless steel equipment</a:t>
            </a:r>
          </a:p>
          <a:p>
            <a:pPr lvl="1">
              <a:spcBef>
                <a:spcPts val="1200"/>
              </a:spcBef>
            </a:pPr>
            <a:endParaRPr lang="en-US" sz="800" dirty="0"/>
          </a:p>
          <a:p>
            <a:pPr>
              <a:spcBef>
                <a:spcPts val="1200"/>
              </a:spcBef>
            </a:pPr>
            <a:r>
              <a:rPr lang="en-US" dirty="0"/>
              <a:t>If no activities are identified, document in the narrative portion of inspection.</a:t>
            </a:r>
          </a:p>
          <a:p>
            <a:pPr marL="457200" lvl="1" indent="0">
              <a:buNone/>
            </a:pPr>
            <a:endParaRPr lang="en-US" dirty="0"/>
          </a:p>
        </p:txBody>
      </p:sp>
      <p:pic>
        <p:nvPicPr>
          <p:cNvPr id="5" name="Picture 4">
            <a:extLst>
              <a:ext uri="{FF2B5EF4-FFF2-40B4-BE49-F238E27FC236}">
                <a16:creationId xmlns:a16="http://schemas.microsoft.com/office/drawing/2014/main" id="{FEBAEDA9-29F1-4EC6-BCCD-E0FB1E43A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999" y="4423152"/>
            <a:ext cx="2697265" cy="152044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8FFEB06-E81C-414B-B326-0D9F02261046}"/>
              </a:ext>
            </a:extLst>
          </p:cNvPr>
          <p:cNvSpPr txBox="1"/>
          <p:nvPr/>
        </p:nvSpPr>
        <p:spPr>
          <a:xfrm>
            <a:off x="5682802" y="5677333"/>
            <a:ext cx="4514850" cy="276999"/>
          </a:xfrm>
          <a:prstGeom prst="rect">
            <a:avLst/>
          </a:prstGeom>
          <a:noFill/>
        </p:spPr>
        <p:txBody>
          <a:bodyPr wrap="square" rtlCol="0">
            <a:spAutoFit/>
          </a:bodyPr>
          <a:lstStyle/>
          <a:p>
            <a:r>
              <a:rPr lang="en-US" sz="1200" u="none" dirty="0">
                <a:solidFill>
                  <a:schemeClr val="bg1">
                    <a:lumMod val="85000"/>
                  </a:schemeClr>
                </a:solidFill>
                <a:latin typeface="+mn-lt"/>
              </a:rPr>
              <a:t>Example of food packaging equipment</a:t>
            </a:r>
          </a:p>
        </p:txBody>
      </p:sp>
    </p:spTree>
    <p:extLst>
      <p:ext uri="{BB962C8B-B14F-4D97-AF65-F5344CB8AC3E}">
        <p14:creationId xmlns:p14="http://schemas.microsoft.com/office/powerpoint/2010/main" val="28516996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2C0D1CFD-CA0A-4882-B47E-617F721837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9144000" cy="482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472497-DE03-4A06-8F04-1B84F86A2CED}"/>
              </a:ext>
            </a:extLst>
          </p:cNvPr>
          <p:cNvSpPr>
            <a:spLocks noGrp="1"/>
          </p:cNvSpPr>
          <p:nvPr>
            <p:ph type="title"/>
          </p:nvPr>
        </p:nvSpPr>
        <p:spPr/>
        <p:txBody>
          <a:bodyPr/>
          <a:lstStyle/>
          <a:p>
            <a:r>
              <a:rPr lang="en-US" dirty="0"/>
              <a:t>Hexavalent Chromium</a:t>
            </a:r>
          </a:p>
        </p:txBody>
      </p:sp>
      <p:sp>
        <p:nvSpPr>
          <p:cNvPr id="3" name="Content Placeholder 2">
            <a:extLst>
              <a:ext uri="{FF2B5EF4-FFF2-40B4-BE49-F238E27FC236}">
                <a16:creationId xmlns:a16="http://schemas.microsoft.com/office/drawing/2014/main" id="{973E9930-99F0-44A6-ABAF-81BE5AC5FFE4}"/>
              </a:ext>
            </a:extLst>
          </p:cNvPr>
          <p:cNvSpPr>
            <a:spLocks noGrp="1"/>
          </p:cNvSpPr>
          <p:nvPr>
            <p:ph idx="1"/>
          </p:nvPr>
        </p:nvSpPr>
        <p:spPr>
          <a:xfrm>
            <a:off x="609600" y="1536700"/>
            <a:ext cx="8153400" cy="4038600"/>
          </a:xfrm>
          <a:solidFill>
            <a:schemeClr val="bg1">
              <a:alpha val="79000"/>
            </a:schemeClr>
          </a:solidFill>
        </p:spPr>
        <p:txBody>
          <a:bodyPr/>
          <a:lstStyle/>
          <a:p>
            <a:r>
              <a:rPr lang="en-US" sz="2800" dirty="0"/>
              <a:t>If Hexavalent </a:t>
            </a:r>
            <a:r>
              <a:rPr lang="en-US" dirty="0"/>
              <a:t>C</a:t>
            </a:r>
            <a:r>
              <a:rPr lang="en-US" sz="2800" dirty="0"/>
              <a:t>hromium employee exposure is verified:</a:t>
            </a:r>
          </a:p>
          <a:p>
            <a:pPr lvl="1"/>
            <a:r>
              <a:rPr lang="en-US" sz="2800" dirty="0"/>
              <a:t>Determine when these tasks creating exposure are performed.</a:t>
            </a:r>
          </a:p>
          <a:p>
            <a:pPr lvl="1"/>
            <a:endParaRPr lang="en-US" sz="800" dirty="0"/>
          </a:p>
          <a:p>
            <a:pPr lvl="1"/>
            <a:r>
              <a:rPr lang="en-US" sz="2800" dirty="0"/>
              <a:t>Request copies of initial exposure results and any subsequent.</a:t>
            </a:r>
          </a:p>
          <a:p>
            <a:pPr lvl="1"/>
            <a:endParaRPr lang="en-US" sz="800" dirty="0"/>
          </a:p>
          <a:p>
            <a:pPr lvl="1"/>
            <a:r>
              <a:rPr lang="en-US" sz="2800" dirty="0"/>
              <a:t>Evaluate results and discuss with District Supervisor.</a:t>
            </a:r>
          </a:p>
          <a:p>
            <a:endParaRPr lang="en-US" dirty="0"/>
          </a:p>
        </p:txBody>
      </p:sp>
    </p:spTree>
    <p:extLst>
      <p:ext uri="{BB962C8B-B14F-4D97-AF65-F5344CB8AC3E}">
        <p14:creationId xmlns:p14="http://schemas.microsoft.com/office/powerpoint/2010/main" val="6023405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7267-50F3-458D-9A6C-A84397BE8E18}"/>
              </a:ext>
            </a:extLst>
          </p:cNvPr>
          <p:cNvSpPr>
            <a:spLocks noGrp="1"/>
          </p:cNvSpPr>
          <p:nvPr>
            <p:ph type="title"/>
          </p:nvPr>
        </p:nvSpPr>
        <p:spPr/>
        <p:txBody>
          <a:bodyPr/>
          <a:lstStyle/>
          <a:p>
            <a:r>
              <a:rPr lang="en-US" dirty="0"/>
              <a:t>Hexavalent Chromium</a:t>
            </a:r>
          </a:p>
        </p:txBody>
      </p:sp>
      <p:sp>
        <p:nvSpPr>
          <p:cNvPr id="3" name="Content Placeholder 2">
            <a:extLst>
              <a:ext uri="{FF2B5EF4-FFF2-40B4-BE49-F238E27FC236}">
                <a16:creationId xmlns:a16="http://schemas.microsoft.com/office/drawing/2014/main" id="{9FB881FC-8731-4DD3-897E-8FCA20450AEB}"/>
              </a:ext>
            </a:extLst>
          </p:cNvPr>
          <p:cNvSpPr>
            <a:spLocks noGrp="1"/>
          </p:cNvSpPr>
          <p:nvPr>
            <p:ph idx="1"/>
          </p:nvPr>
        </p:nvSpPr>
        <p:spPr/>
        <p:txBody>
          <a:bodyPr/>
          <a:lstStyle/>
          <a:p>
            <a:pPr>
              <a:spcBef>
                <a:spcPts val="600"/>
              </a:spcBef>
            </a:pPr>
            <a:r>
              <a:rPr lang="en-US" dirty="0"/>
              <a:t>If employee exposure may have occurred and NO exposure monitoring has been performed…</a:t>
            </a:r>
          </a:p>
          <a:p>
            <a:pPr lvl="1">
              <a:spcBef>
                <a:spcPts val="600"/>
              </a:spcBef>
            </a:pPr>
            <a:r>
              <a:rPr lang="en-US" sz="2400" dirty="0"/>
              <a:t>Conduct air monitoring or make a referral to a Health Compliance Officer (HCO).</a:t>
            </a:r>
          </a:p>
          <a:p>
            <a:pPr marL="0" indent="0">
              <a:buNone/>
            </a:pPr>
            <a:endParaRPr lang="en-US" dirty="0"/>
          </a:p>
          <a:p>
            <a:pPr lvl="1"/>
            <a:endParaRPr lang="en-US" dirty="0"/>
          </a:p>
        </p:txBody>
      </p:sp>
      <p:pic>
        <p:nvPicPr>
          <p:cNvPr id="5" name="Picture 4">
            <a:extLst>
              <a:ext uri="{FF2B5EF4-FFF2-40B4-BE49-F238E27FC236}">
                <a16:creationId xmlns:a16="http://schemas.microsoft.com/office/drawing/2014/main" id="{E9917F4A-951B-46DF-B1EE-D00DBCFAB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3581400"/>
            <a:ext cx="3133817" cy="2305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579873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8794-962B-4C64-B2B5-4EE77B73906F}"/>
              </a:ext>
            </a:extLst>
          </p:cNvPr>
          <p:cNvSpPr>
            <a:spLocks noGrp="1"/>
          </p:cNvSpPr>
          <p:nvPr>
            <p:ph type="title"/>
          </p:nvPr>
        </p:nvSpPr>
        <p:spPr/>
        <p:txBody>
          <a:bodyPr/>
          <a:lstStyle/>
          <a:p>
            <a:r>
              <a:rPr lang="en-US" dirty="0"/>
              <a:t>Hexavalent Chromium</a:t>
            </a:r>
          </a:p>
        </p:txBody>
      </p:sp>
      <p:sp>
        <p:nvSpPr>
          <p:cNvPr id="3" name="Content Placeholder 2">
            <a:extLst>
              <a:ext uri="{FF2B5EF4-FFF2-40B4-BE49-F238E27FC236}">
                <a16:creationId xmlns:a16="http://schemas.microsoft.com/office/drawing/2014/main" id="{D76A50D5-44B7-4A25-B67C-8045AA55AED7}"/>
              </a:ext>
            </a:extLst>
          </p:cNvPr>
          <p:cNvSpPr>
            <a:spLocks noGrp="1"/>
          </p:cNvSpPr>
          <p:nvPr>
            <p:ph idx="1"/>
          </p:nvPr>
        </p:nvSpPr>
        <p:spPr/>
        <p:txBody>
          <a:bodyPr/>
          <a:lstStyle/>
          <a:p>
            <a:r>
              <a:rPr lang="en-US" dirty="0"/>
              <a:t>If sampling indicates work exposure at or above the Action Level (AL) or Permissible Exposure Limit (PEL) discuss with District Supervisor to determine next course of action.</a:t>
            </a:r>
          </a:p>
        </p:txBody>
      </p:sp>
      <p:pic>
        <p:nvPicPr>
          <p:cNvPr id="5" name="Picture 4">
            <a:extLst>
              <a:ext uri="{FF2B5EF4-FFF2-40B4-BE49-F238E27FC236}">
                <a16:creationId xmlns:a16="http://schemas.microsoft.com/office/drawing/2014/main" id="{1EE16A47-A324-4EFA-A5BE-A2714B194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3429000"/>
            <a:ext cx="3238500" cy="2428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490392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BC19-713B-4E7D-A80E-BF47C2BAF26F}"/>
              </a:ext>
            </a:extLst>
          </p:cNvPr>
          <p:cNvSpPr>
            <a:spLocks noGrp="1"/>
          </p:cNvSpPr>
          <p:nvPr>
            <p:ph type="title"/>
          </p:nvPr>
        </p:nvSpPr>
        <p:spPr/>
        <p:txBody>
          <a:bodyPr/>
          <a:lstStyle/>
          <a:p>
            <a:r>
              <a:rPr lang="en-US" dirty="0"/>
              <a:t>Hexavalent Chromium</a:t>
            </a:r>
          </a:p>
        </p:txBody>
      </p:sp>
      <p:sp>
        <p:nvSpPr>
          <p:cNvPr id="3" name="Content Placeholder 2">
            <a:extLst>
              <a:ext uri="{FF2B5EF4-FFF2-40B4-BE49-F238E27FC236}">
                <a16:creationId xmlns:a16="http://schemas.microsoft.com/office/drawing/2014/main" id="{017C901F-5A5D-4F7D-8FC0-A50BDC6D7DD4}"/>
              </a:ext>
            </a:extLst>
          </p:cNvPr>
          <p:cNvSpPr>
            <a:spLocks noGrp="1"/>
          </p:cNvSpPr>
          <p:nvPr>
            <p:ph idx="1"/>
          </p:nvPr>
        </p:nvSpPr>
        <p:spPr>
          <a:xfrm>
            <a:off x="601639" y="1219200"/>
            <a:ext cx="7932761" cy="4724400"/>
          </a:xfrm>
        </p:spPr>
        <p:txBody>
          <a:bodyPr/>
          <a:lstStyle/>
          <a:p>
            <a:r>
              <a:rPr lang="en-US" sz="2800" dirty="0"/>
              <a:t>Review for more details:</a:t>
            </a:r>
          </a:p>
          <a:p>
            <a:endParaRPr lang="en-US" sz="800" dirty="0"/>
          </a:p>
          <a:p>
            <a:pPr lvl="1"/>
            <a:r>
              <a:rPr lang="en-US" sz="2800" dirty="0"/>
              <a:t>CPL 02-02-074:  Inspection Procedures for Chromium (VI) Standard</a:t>
            </a:r>
          </a:p>
          <a:p>
            <a:pPr lvl="1"/>
            <a:endParaRPr lang="en-US" sz="2800" dirty="0"/>
          </a:p>
          <a:p>
            <a:pPr lvl="1"/>
            <a:r>
              <a:rPr lang="en-US" sz="2800" dirty="0"/>
              <a:t>CPL 02-02-076:  NEP – Hexavalent Chromium</a:t>
            </a:r>
          </a:p>
          <a:p>
            <a:pPr lvl="1"/>
            <a:endParaRPr lang="en-US" sz="2800" dirty="0"/>
          </a:p>
          <a:p>
            <a:pPr lvl="1"/>
            <a:r>
              <a:rPr lang="en-US" sz="2800" dirty="0"/>
              <a:t>OPN 135:  SEP – Exposure to Health Hazards</a:t>
            </a:r>
          </a:p>
        </p:txBody>
      </p:sp>
    </p:spTree>
    <p:extLst>
      <p:ext uri="{BB962C8B-B14F-4D97-AF65-F5344CB8AC3E}">
        <p14:creationId xmlns:p14="http://schemas.microsoft.com/office/powerpoint/2010/main" val="86100491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10000"/>
              </a:spcBef>
              <a:spcAft>
                <a:spcPct val="10000"/>
              </a:spcAft>
              <a:buClr>
                <a:srgbClr val="910046"/>
              </a:buClr>
              <a:buSzPct val="84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777777"/>
              </a:solidFill>
              <a:effectLst/>
              <a:uLnTx/>
              <a:uFillTx/>
              <a:latin typeface="Arial" panose="020B0604020202020204" pitchFamily="34" charset="0"/>
              <a:ea typeface="+mn-ea"/>
              <a:cs typeface="+mn-cs"/>
            </a:endParaRP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lvl="0">
              <a:lnSpc>
                <a:spcPct val="110000"/>
              </a:lnSpc>
              <a:buClr>
                <a:srgbClr val="910046"/>
              </a:buClr>
              <a:buSzPct val="84000"/>
              <a:defRPr/>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ETTA Bureau, (919) 707-7876</a:t>
            </a: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2317522"/>
            <a:ext cx="7696200" cy="69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12D9A"/>
                </a:solidFill>
                <a:effectLst/>
                <a:uLnTx/>
                <a:uFillTx/>
                <a:latin typeface="Arial"/>
                <a:ea typeface="+mj-ea"/>
                <a:cs typeface="+mj-cs"/>
              </a:rPr>
              <a:t>Process Safety Management</a:t>
            </a: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714500" y="3644443"/>
            <a:ext cx="5715000" cy="13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kumimoji="0" lang="en-US" b="1" u="none" strike="noStrike" kern="1200" cap="none" spc="0" normalizeH="0" baseline="0" noProof="0" dirty="0">
                <a:ln>
                  <a:noFill/>
                </a:ln>
                <a:solidFill>
                  <a:srgbClr val="012D9A"/>
                </a:solidFill>
                <a:effectLst/>
                <a:uLnTx/>
                <a:uFillTx/>
                <a:latin typeface="Arial"/>
                <a:ea typeface="+mn-ea"/>
                <a:cs typeface="+mn-cs"/>
              </a:rPr>
              <a:t>OPN 145 SEP</a:t>
            </a:r>
          </a:p>
          <a:p>
            <a:pPr>
              <a:defRPr/>
            </a:pPr>
            <a:r>
              <a:rPr lang="en-US" b="1" u="none" dirty="0">
                <a:latin typeface="Arial"/>
              </a:rPr>
              <a:t>CPL 02-02-045</a:t>
            </a:r>
            <a:endParaRPr kumimoji="0" lang="en-US" b="1" u="none" strike="noStrike" kern="1200" cap="none" spc="0" normalizeH="0" baseline="0" noProof="0" dirty="0">
              <a:ln>
                <a:noFill/>
              </a:ln>
              <a:solidFill>
                <a:srgbClr val="012D9A"/>
              </a:solidFill>
              <a:effectLst/>
              <a:uLnTx/>
              <a:uFillTx/>
              <a:latin typeface="Arial"/>
              <a:ea typeface="+mn-ea"/>
              <a:cs typeface="+mn-cs"/>
            </a:endParaRPr>
          </a:p>
          <a:p>
            <a:pPr>
              <a:defRPr/>
            </a:pPr>
            <a:r>
              <a:rPr lang="en-US" b="1" u="none" dirty="0">
                <a:latin typeface="Arial"/>
              </a:rPr>
              <a:t>CPL 02-02-021</a:t>
            </a:r>
            <a:endParaRPr kumimoji="0" lang="en-US" b="1" u="none" strike="noStrike" kern="1200" cap="none" spc="0" normalizeH="0" baseline="0" noProof="0" dirty="0">
              <a:ln>
                <a:noFill/>
              </a:ln>
              <a:solidFill>
                <a:srgbClr val="012D9A"/>
              </a:solidFill>
              <a:effectLst/>
              <a:uLnTx/>
              <a:uFillTx/>
              <a:latin typeface="Arial"/>
              <a:ea typeface="+mn-ea"/>
              <a:cs typeface="+mn-cs"/>
            </a:endParaRPr>
          </a:p>
        </p:txBody>
      </p:sp>
    </p:spTree>
    <p:extLst>
      <p:ext uri="{BB962C8B-B14F-4D97-AF65-F5344CB8AC3E}">
        <p14:creationId xmlns:p14="http://schemas.microsoft.com/office/powerpoint/2010/main" val="388129610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789CFF20-5EBC-40B7-81D9-24F8E64AF62E}"/>
              </a:ext>
            </a:extLst>
          </p:cNvPr>
          <p:cNvSpPr>
            <a:spLocks noGrp="1" noChangeArrowheads="1"/>
          </p:cNvSpPr>
          <p:nvPr>
            <p:ph type="body" idx="1"/>
            <p:custDataLst>
              <p:tags r:id="rId1"/>
            </p:custDataLst>
          </p:nvPr>
        </p:nvSpPr>
        <p:spPr>
          <a:xfrm>
            <a:off x="533400" y="1219200"/>
            <a:ext cx="8382000" cy="4572000"/>
          </a:xfrm>
        </p:spPr>
        <p:txBody>
          <a:bodyPr lIns="90488" tIns="44450" rIns="90488" bIns="44450"/>
          <a:lstStyle/>
          <a:p>
            <a:r>
              <a:rPr lang="en-US" altLang="en-US" dirty="0"/>
              <a:t>Prevent catastrophic releases of highly hazardous chemicals.</a:t>
            </a:r>
          </a:p>
          <a:p>
            <a:endParaRPr lang="en-US" altLang="en-US" dirty="0"/>
          </a:p>
          <a:p>
            <a:r>
              <a:rPr lang="en-US" altLang="en-US" dirty="0"/>
              <a:t>Grocery warehouse operations often require large scale industrial refrigeration. </a:t>
            </a:r>
          </a:p>
          <a:p>
            <a:endParaRPr lang="en-US" altLang="en-US" sz="800" dirty="0"/>
          </a:p>
          <a:p>
            <a:pPr lvl="1">
              <a:lnSpc>
                <a:spcPct val="150000"/>
              </a:lnSpc>
            </a:pPr>
            <a:r>
              <a:rPr lang="en-US" altLang="en-US" dirty="0"/>
              <a:t>Volume of chemicals used can exceed PSM thresholds</a:t>
            </a:r>
          </a:p>
          <a:p>
            <a:pPr lvl="1">
              <a:lnSpc>
                <a:spcPct val="150000"/>
              </a:lnSpc>
            </a:pPr>
            <a:r>
              <a:rPr lang="en-US" altLang="en-US" dirty="0"/>
              <a:t>Examples include:</a:t>
            </a:r>
          </a:p>
          <a:p>
            <a:pPr lvl="2">
              <a:lnSpc>
                <a:spcPct val="150000"/>
              </a:lnSpc>
            </a:pPr>
            <a:r>
              <a:rPr lang="en-US" altLang="en-US" dirty="0"/>
              <a:t>Anhydrous ammonia (refrigerant)</a:t>
            </a:r>
          </a:p>
          <a:p>
            <a:pPr lvl="2">
              <a:lnSpc>
                <a:spcPct val="150000"/>
              </a:lnSpc>
            </a:pPr>
            <a:r>
              <a:rPr lang="en-US" altLang="en-US" dirty="0"/>
              <a:t>Chlorine (water treatment)</a:t>
            </a:r>
          </a:p>
          <a:p>
            <a:pPr lvl="2"/>
            <a:endParaRPr lang="en-US" altLang="en-US" dirty="0"/>
          </a:p>
          <a:p>
            <a:pPr marL="457200" lvl="1" indent="0">
              <a:buNone/>
            </a:pPr>
            <a:endParaRPr lang="en-US" altLang="en-US" dirty="0"/>
          </a:p>
          <a:p>
            <a:endParaRPr lang="en-US" altLang="en-US" dirty="0"/>
          </a:p>
          <a:p>
            <a:pPr>
              <a:buFont typeface="Wingdings" panose="05000000000000000000" pitchFamily="2" charset="2"/>
              <a:buNone/>
            </a:pPr>
            <a:endParaRPr lang="en-US" altLang="en-US" dirty="0"/>
          </a:p>
        </p:txBody>
      </p:sp>
      <p:sp>
        <p:nvSpPr>
          <p:cNvPr id="9219" name="Rectangle 6">
            <a:extLst>
              <a:ext uri="{FF2B5EF4-FFF2-40B4-BE49-F238E27FC236}">
                <a16:creationId xmlns:a16="http://schemas.microsoft.com/office/drawing/2014/main" id="{93779F14-BA84-4BB3-A7AE-05D2BA62C966}"/>
              </a:ext>
            </a:extLst>
          </p:cNvPr>
          <p:cNvSpPr>
            <a:spLocks noGrp="1" noChangeArrowheads="1"/>
          </p:cNvSpPr>
          <p:nvPr>
            <p:ph type="title"/>
            <p:custDataLst>
              <p:tags r:id="rId2"/>
            </p:custDataLst>
          </p:nvPr>
        </p:nvSpPr>
        <p:spPr>
          <a:xfrm>
            <a:off x="457200" y="457200"/>
            <a:ext cx="7924800" cy="549275"/>
          </a:xfrm>
        </p:spPr>
        <p:txBody>
          <a:bodyPr/>
          <a:lstStyle/>
          <a:p>
            <a:r>
              <a:rPr lang="en-US" altLang="en-US" dirty="0"/>
              <a:t> Process Safety Management (PSM)</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C08-1CFA-49F0-9B9A-4620AB79983E}"/>
              </a:ext>
            </a:extLst>
          </p:cNvPr>
          <p:cNvSpPr>
            <a:spLocks noGrp="1"/>
          </p:cNvSpPr>
          <p:nvPr>
            <p:ph type="title"/>
          </p:nvPr>
        </p:nvSpPr>
        <p:spPr/>
        <p:txBody>
          <a:bodyPr/>
          <a:lstStyle/>
          <a:p>
            <a:r>
              <a:rPr lang="en-US" dirty="0"/>
              <a:t>Process Safety Management</a:t>
            </a:r>
          </a:p>
        </p:txBody>
      </p:sp>
      <p:sp>
        <p:nvSpPr>
          <p:cNvPr id="3" name="Content Placeholder 2">
            <a:extLst>
              <a:ext uri="{FF2B5EF4-FFF2-40B4-BE49-F238E27FC236}">
                <a16:creationId xmlns:a16="http://schemas.microsoft.com/office/drawing/2014/main" id="{33C19822-9226-4683-B0C6-F6D7B13ABC58}"/>
              </a:ext>
            </a:extLst>
          </p:cNvPr>
          <p:cNvSpPr>
            <a:spLocks noGrp="1"/>
          </p:cNvSpPr>
          <p:nvPr>
            <p:ph idx="1"/>
          </p:nvPr>
        </p:nvSpPr>
        <p:spPr>
          <a:xfrm>
            <a:off x="623816" y="1295400"/>
            <a:ext cx="8001000" cy="4525963"/>
          </a:xfrm>
        </p:spPr>
        <p:txBody>
          <a:bodyPr/>
          <a:lstStyle/>
          <a:p>
            <a:r>
              <a:rPr lang="en-US" dirty="0"/>
              <a:t>Interview appropriate management: </a:t>
            </a:r>
          </a:p>
          <a:p>
            <a:pPr marL="0" indent="0">
              <a:buNone/>
            </a:pPr>
            <a:endParaRPr lang="en-US" sz="800" dirty="0"/>
          </a:p>
          <a:p>
            <a:pPr lvl="1"/>
            <a:r>
              <a:rPr lang="en-US" dirty="0"/>
              <a:t>Determine if any processes use hazardous chemicals at/above Threshold Quantities (TQ)</a:t>
            </a:r>
          </a:p>
          <a:p>
            <a:pPr marL="914400" lvl="2" indent="0">
              <a:buNone/>
            </a:pPr>
            <a:endParaRPr lang="en-US" sz="800" dirty="0"/>
          </a:p>
          <a:p>
            <a:pPr lvl="1"/>
            <a:r>
              <a:rPr lang="en-US" dirty="0"/>
              <a:t>Determine if any processes use flammable liquids or gas in quantities </a:t>
            </a:r>
            <a:r>
              <a:rPr lang="en-US" u="sng" dirty="0"/>
              <a:t>&gt;</a:t>
            </a:r>
            <a:r>
              <a:rPr lang="en-US" dirty="0"/>
              <a:t> 10,000 lbs.</a:t>
            </a:r>
          </a:p>
          <a:p>
            <a:pPr lvl="1"/>
            <a:endParaRPr lang="en-US" sz="800" dirty="0"/>
          </a:p>
          <a:p>
            <a:pPr lvl="1"/>
            <a:r>
              <a:rPr lang="en-US" dirty="0"/>
              <a:t>Remember to include all quantities in use, not just storage tanks.</a:t>
            </a:r>
          </a:p>
          <a:p>
            <a:pPr lvl="1"/>
            <a:endParaRPr lang="en-US" sz="800" dirty="0"/>
          </a:p>
        </p:txBody>
      </p:sp>
      <p:pic>
        <p:nvPicPr>
          <p:cNvPr id="4" name="Picture 3">
            <a:extLst>
              <a:ext uri="{FF2B5EF4-FFF2-40B4-BE49-F238E27FC236}">
                <a16:creationId xmlns:a16="http://schemas.microsoft.com/office/drawing/2014/main" id="{755C01C3-8BC2-4E59-8A3E-3B067489A7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4157779"/>
            <a:ext cx="2019649" cy="1799524"/>
          </a:xfrm>
          <a:prstGeom prst="rect">
            <a:avLst/>
          </a:prstGeom>
        </p:spPr>
      </p:pic>
    </p:spTree>
    <p:extLst>
      <p:ext uri="{BB962C8B-B14F-4D97-AF65-F5344CB8AC3E}">
        <p14:creationId xmlns:p14="http://schemas.microsoft.com/office/powerpoint/2010/main" val="246955384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B843A36F-2A44-4563-9205-6CA28C5251F7}"/>
              </a:ext>
            </a:extLst>
          </p:cNvPr>
          <p:cNvSpPr>
            <a:spLocks noGrp="1" noChangeArrowheads="1"/>
          </p:cNvSpPr>
          <p:nvPr>
            <p:ph type="body" idx="1"/>
            <p:custDataLst>
              <p:tags r:id="rId1"/>
            </p:custDataLst>
          </p:nvPr>
        </p:nvSpPr>
        <p:spPr>
          <a:xfrm>
            <a:off x="609600" y="1295400"/>
            <a:ext cx="7848600" cy="3998913"/>
          </a:xfrm>
        </p:spPr>
        <p:txBody>
          <a:bodyPr lIns="90488" tIns="44450" rIns="90488" bIns="44450"/>
          <a:lstStyle/>
          <a:p>
            <a:pPr>
              <a:buSzPct val="90000"/>
            </a:pPr>
            <a:r>
              <a:rPr lang="en-US" altLang="en-US" dirty="0"/>
              <a:t>Threshold Quantity (TQ):</a:t>
            </a:r>
          </a:p>
          <a:p>
            <a:pPr lvl="1">
              <a:buSzPct val="90000"/>
            </a:pPr>
            <a:endParaRPr lang="en-US" altLang="en-US" sz="1200" dirty="0"/>
          </a:p>
          <a:p>
            <a:pPr lvl="1">
              <a:buSzPct val="90000"/>
            </a:pPr>
            <a:r>
              <a:rPr lang="en-US" altLang="en-US" dirty="0"/>
              <a:t>Chemicals listed in appendix A (1910.119)</a:t>
            </a:r>
          </a:p>
          <a:p>
            <a:pPr lvl="1">
              <a:buSzPct val="90000"/>
            </a:pPr>
            <a:endParaRPr lang="en-US" altLang="en-US" sz="800" dirty="0"/>
          </a:p>
          <a:p>
            <a:pPr lvl="1">
              <a:buSzPct val="90000"/>
            </a:pPr>
            <a:r>
              <a:rPr lang="en-US" altLang="en-US" dirty="0"/>
              <a:t>Ammonia TQ = 10,000 Lbs.</a:t>
            </a:r>
          </a:p>
          <a:p>
            <a:pPr lvl="1">
              <a:buSzPct val="90000"/>
            </a:pPr>
            <a:endParaRPr lang="en-US" altLang="en-US" sz="800" dirty="0"/>
          </a:p>
          <a:p>
            <a:pPr lvl="1">
              <a:buSzPct val="90000"/>
            </a:pPr>
            <a:r>
              <a:rPr lang="en-US" altLang="en-US" dirty="0"/>
              <a:t>Chlorine TQ = 1,500 Lbs.</a:t>
            </a:r>
          </a:p>
          <a:p>
            <a:pPr lvl="1">
              <a:buSzPct val="90000"/>
            </a:pPr>
            <a:endParaRPr lang="en-US" altLang="en-US" sz="800" dirty="0"/>
          </a:p>
          <a:p>
            <a:pPr lvl="1">
              <a:lnSpc>
                <a:spcPct val="150000"/>
              </a:lnSpc>
              <a:buSzPct val="90000"/>
            </a:pPr>
            <a:r>
              <a:rPr lang="en-US" altLang="en-US" dirty="0"/>
              <a:t>Flammable liquids and gas TQ </a:t>
            </a:r>
            <a:r>
              <a:rPr lang="en-US" u="sng" dirty="0"/>
              <a:t>&gt;</a:t>
            </a:r>
            <a:r>
              <a:rPr lang="en-US" dirty="0"/>
              <a:t> </a:t>
            </a:r>
            <a:r>
              <a:rPr lang="en-US" altLang="en-US" dirty="0"/>
              <a:t>10,000 Lbs.</a:t>
            </a:r>
          </a:p>
          <a:p>
            <a:pPr lvl="2">
              <a:lnSpc>
                <a:spcPct val="150000"/>
              </a:lnSpc>
              <a:buSzPct val="90000"/>
            </a:pPr>
            <a:r>
              <a:rPr lang="en-US" altLang="en-US" dirty="0"/>
              <a:t>Defined in 1910.119(a)</a:t>
            </a:r>
          </a:p>
        </p:txBody>
      </p:sp>
      <p:sp>
        <p:nvSpPr>
          <p:cNvPr id="11267" name="Rectangle 5">
            <a:extLst>
              <a:ext uri="{FF2B5EF4-FFF2-40B4-BE49-F238E27FC236}">
                <a16:creationId xmlns:a16="http://schemas.microsoft.com/office/drawing/2014/main" id="{9511A436-B021-45B5-9748-F22C5B15168A}"/>
              </a:ext>
            </a:extLst>
          </p:cNvPr>
          <p:cNvSpPr>
            <a:spLocks noGrp="1" noChangeArrowheads="1"/>
          </p:cNvSpPr>
          <p:nvPr>
            <p:ph type="title"/>
            <p:custDataLst>
              <p:tags r:id="rId2"/>
            </p:custDataLst>
          </p:nvPr>
        </p:nvSpPr>
        <p:spPr>
          <a:xfrm>
            <a:off x="381000" y="436602"/>
            <a:ext cx="8458200" cy="553998"/>
          </a:xfrm>
        </p:spPr>
        <p:txBody>
          <a:bodyPr/>
          <a:lstStyle/>
          <a:p>
            <a:r>
              <a:rPr lang="en-US" altLang="en-US" dirty="0"/>
              <a:t>  Threshold Quantity                  </a:t>
            </a:r>
            <a:r>
              <a:rPr lang="en-US" altLang="en-US" sz="2000" b="0" dirty="0">
                <a:solidFill>
                  <a:schemeClr val="tx1"/>
                </a:solidFill>
              </a:rPr>
              <a:t>1910.119(a)</a:t>
            </a:r>
            <a:r>
              <a:rPr lang="en-US" altLang="en-US" dirty="0"/>
              <a:t>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853D-E325-46AA-B2E9-D9B3A44CCB7C}"/>
              </a:ext>
            </a:extLst>
          </p:cNvPr>
          <p:cNvSpPr>
            <a:spLocks noGrp="1"/>
          </p:cNvSpPr>
          <p:nvPr>
            <p:ph type="title"/>
          </p:nvPr>
        </p:nvSpPr>
        <p:spPr/>
        <p:txBody>
          <a:bodyPr/>
          <a:lstStyle/>
          <a:p>
            <a:r>
              <a:rPr lang="en-US" dirty="0"/>
              <a:t>Process Safety Management</a:t>
            </a:r>
          </a:p>
        </p:txBody>
      </p:sp>
      <p:sp>
        <p:nvSpPr>
          <p:cNvPr id="3" name="Content Placeholder 2">
            <a:extLst>
              <a:ext uri="{FF2B5EF4-FFF2-40B4-BE49-F238E27FC236}">
                <a16:creationId xmlns:a16="http://schemas.microsoft.com/office/drawing/2014/main" id="{AF71FA1A-DE49-4EAA-8A41-22B709B7C77E}"/>
              </a:ext>
            </a:extLst>
          </p:cNvPr>
          <p:cNvSpPr>
            <a:spLocks noGrp="1"/>
          </p:cNvSpPr>
          <p:nvPr>
            <p:ph idx="1"/>
          </p:nvPr>
        </p:nvSpPr>
        <p:spPr/>
        <p:txBody>
          <a:bodyPr/>
          <a:lstStyle/>
          <a:p>
            <a:r>
              <a:rPr lang="en-US" dirty="0"/>
              <a:t>If highly hazardous chemicals are present </a:t>
            </a:r>
            <a:r>
              <a:rPr lang="en-US" u="sng" dirty="0"/>
              <a:t>&gt;</a:t>
            </a:r>
            <a:r>
              <a:rPr lang="en-US" dirty="0"/>
              <a:t> threshold quantities:</a:t>
            </a:r>
          </a:p>
          <a:p>
            <a:endParaRPr lang="en-US" sz="800" dirty="0"/>
          </a:p>
          <a:p>
            <a:pPr lvl="1"/>
            <a:r>
              <a:rPr lang="en-US" dirty="0"/>
              <a:t>Determine if employer has created/implemented a PSM program</a:t>
            </a:r>
          </a:p>
          <a:p>
            <a:pPr lvl="1"/>
            <a:endParaRPr lang="en-US" sz="800" dirty="0"/>
          </a:p>
          <a:p>
            <a:pPr lvl="1"/>
            <a:r>
              <a:rPr lang="en-US" dirty="0"/>
              <a:t>Consult with District Supervisor to determine if a referral must be made, etc.</a:t>
            </a:r>
          </a:p>
          <a:p>
            <a:pPr lvl="1"/>
            <a:endParaRPr lang="en-US" dirty="0"/>
          </a:p>
          <a:p>
            <a:pPr lvl="1"/>
            <a:endParaRPr lang="en-US" dirty="0"/>
          </a:p>
        </p:txBody>
      </p:sp>
    </p:spTree>
    <p:extLst>
      <p:ext uri="{BB962C8B-B14F-4D97-AF65-F5344CB8AC3E}">
        <p14:creationId xmlns:p14="http://schemas.microsoft.com/office/powerpoint/2010/main" val="3641138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555812" y="304800"/>
            <a:ext cx="8229600" cy="738664"/>
          </a:xfrm>
        </p:spPr>
        <p:txBody>
          <a:bodyPr/>
          <a:lstStyle/>
          <a:p>
            <a:r>
              <a:rPr lang="en-US" sz="2400" dirty="0"/>
              <a:t>Table 1: N.C. and National TRC and  DART Rates  Combined</a:t>
            </a:r>
          </a:p>
        </p:txBody>
      </p:sp>
      <p:sp>
        <p:nvSpPr>
          <p:cNvPr id="7171" name="Content Placeholder 2"/>
          <p:cNvSpPr>
            <a:spLocks noGrp="1"/>
          </p:cNvSpPr>
          <p:nvPr>
            <p:ph idx="1"/>
            <p:custDataLst>
              <p:tags r:id="rId2"/>
            </p:custDataLst>
          </p:nvPr>
        </p:nvSpPr>
        <p:spPr>
          <a:xfrm>
            <a:off x="533400" y="1295400"/>
            <a:ext cx="8001000" cy="4343400"/>
          </a:xfrm>
        </p:spPr>
        <p:txBody>
          <a:bodyPr/>
          <a:lstStyle/>
          <a:p>
            <a:pPr marL="0" indent="0" fontAlgn="t">
              <a:buNone/>
            </a:pPr>
            <a:r>
              <a:rPr lang="en-US" dirty="0"/>
              <a:t> </a:t>
            </a:r>
            <a:endParaRPr lang="en-US" sz="800" dirty="0"/>
          </a:p>
        </p:txBody>
      </p:sp>
      <p:sp>
        <p:nvSpPr>
          <p:cNvPr id="6" name="TextBox 5">
            <a:extLst>
              <a:ext uri="{FF2B5EF4-FFF2-40B4-BE49-F238E27FC236}">
                <a16:creationId xmlns:a16="http://schemas.microsoft.com/office/drawing/2014/main" id="{3E4FF9DD-C6DF-436A-8B2B-2F63D2EA34C0}"/>
              </a:ext>
            </a:extLst>
          </p:cNvPr>
          <p:cNvSpPr txBox="1"/>
          <p:nvPr/>
        </p:nvSpPr>
        <p:spPr>
          <a:xfrm>
            <a:off x="609600" y="5759931"/>
            <a:ext cx="8305800" cy="246221"/>
          </a:xfrm>
          <a:prstGeom prst="rect">
            <a:avLst/>
          </a:prstGeom>
          <a:noFill/>
        </p:spPr>
        <p:txBody>
          <a:bodyPr wrap="square">
            <a:spAutoFit/>
          </a:bodyPr>
          <a:lstStyle/>
          <a:p>
            <a:r>
              <a:rPr lang="en-US" sz="1000" i="1" u="none" dirty="0">
                <a:latin typeface="+mn-lt"/>
              </a:rPr>
              <a:t>N.C. and National Total Recordable Case (TRC) and Days Away, Restricted or Transferred (DART) rates for all industries combined.</a:t>
            </a:r>
          </a:p>
        </p:txBody>
      </p:sp>
      <p:graphicFrame>
        <p:nvGraphicFramePr>
          <p:cNvPr id="7" name="Table 5">
            <a:extLst>
              <a:ext uri="{FF2B5EF4-FFF2-40B4-BE49-F238E27FC236}">
                <a16:creationId xmlns:a16="http://schemas.microsoft.com/office/drawing/2014/main" id="{5EF71045-EE72-491C-870C-FF129C2BD7EE}"/>
              </a:ext>
            </a:extLst>
          </p:cNvPr>
          <p:cNvGraphicFramePr>
            <a:graphicFrameLocks noGrp="1"/>
          </p:cNvGraphicFramePr>
          <p:nvPr>
            <p:extLst>
              <p:ext uri="{D42A27DB-BD31-4B8C-83A1-F6EECF244321}">
                <p14:modId xmlns:p14="http://schemas.microsoft.com/office/powerpoint/2010/main" val="2655784717"/>
              </p:ext>
            </p:extLst>
          </p:nvPr>
        </p:nvGraphicFramePr>
        <p:xfrm>
          <a:off x="609600" y="1219201"/>
          <a:ext cx="7924800" cy="4419600"/>
        </p:xfrm>
        <a:graphic>
          <a:graphicData uri="http://schemas.openxmlformats.org/drawingml/2006/table">
            <a:tbl>
              <a:tblPr firstRow="1" bandRow="1">
                <a:tableStyleId>{073A0DAA-6AF3-43AB-8588-CEC1D06C72B9}</a:tableStyleId>
              </a:tblPr>
              <a:tblGrid>
                <a:gridCol w="1584960">
                  <a:extLst>
                    <a:ext uri="{9D8B030D-6E8A-4147-A177-3AD203B41FA5}">
                      <a16:colId xmlns:a16="http://schemas.microsoft.com/office/drawing/2014/main" val="2444071618"/>
                    </a:ext>
                  </a:extLst>
                </a:gridCol>
                <a:gridCol w="1584960">
                  <a:extLst>
                    <a:ext uri="{9D8B030D-6E8A-4147-A177-3AD203B41FA5}">
                      <a16:colId xmlns:a16="http://schemas.microsoft.com/office/drawing/2014/main" val="437710773"/>
                    </a:ext>
                  </a:extLst>
                </a:gridCol>
                <a:gridCol w="1584960">
                  <a:extLst>
                    <a:ext uri="{9D8B030D-6E8A-4147-A177-3AD203B41FA5}">
                      <a16:colId xmlns:a16="http://schemas.microsoft.com/office/drawing/2014/main" val="3593298616"/>
                    </a:ext>
                  </a:extLst>
                </a:gridCol>
                <a:gridCol w="1584960">
                  <a:extLst>
                    <a:ext uri="{9D8B030D-6E8A-4147-A177-3AD203B41FA5}">
                      <a16:colId xmlns:a16="http://schemas.microsoft.com/office/drawing/2014/main" val="2499717644"/>
                    </a:ext>
                  </a:extLst>
                </a:gridCol>
                <a:gridCol w="1584960">
                  <a:extLst>
                    <a:ext uri="{9D8B030D-6E8A-4147-A177-3AD203B41FA5}">
                      <a16:colId xmlns:a16="http://schemas.microsoft.com/office/drawing/2014/main" val="3396331985"/>
                    </a:ext>
                  </a:extLst>
                </a:gridCol>
              </a:tblGrid>
              <a:tr h="936554">
                <a:tc>
                  <a:txBody>
                    <a:bodyPr/>
                    <a:lstStyle/>
                    <a:p>
                      <a:pPr algn="ctr"/>
                      <a:endParaRPr lang="en-US" dirty="0">
                        <a:solidFill>
                          <a:schemeClr val="bg1"/>
                        </a:solidFill>
                      </a:endParaRPr>
                    </a:p>
                    <a:p>
                      <a:pPr algn="ctr"/>
                      <a:r>
                        <a:rPr lang="en-US" sz="1800" dirty="0">
                          <a:solidFill>
                            <a:schemeClr val="bg1"/>
                          </a:solidFill>
                        </a:rPr>
                        <a:t>Year</a:t>
                      </a:r>
                    </a:p>
                  </a:txBody>
                  <a:tcPr/>
                </a:tc>
                <a:tc>
                  <a:txBody>
                    <a:bodyPr/>
                    <a:lstStyle/>
                    <a:p>
                      <a:pPr algn="ctr"/>
                      <a:r>
                        <a:rPr lang="en-US" dirty="0">
                          <a:solidFill>
                            <a:schemeClr val="bg1"/>
                          </a:solidFill>
                        </a:rPr>
                        <a:t>N.C. Average DART </a:t>
                      </a:r>
                    </a:p>
                  </a:txBody>
                  <a:tcPr/>
                </a:tc>
                <a:tc>
                  <a:txBody>
                    <a:bodyPr/>
                    <a:lstStyle/>
                    <a:p>
                      <a:pPr algn="ctr"/>
                      <a:r>
                        <a:rPr lang="en-US" dirty="0">
                          <a:solidFill>
                            <a:schemeClr val="bg1"/>
                          </a:solidFill>
                        </a:rPr>
                        <a:t>National Average</a:t>
                      </a:r>
                    </a:p>
                    <a:p>
                      <a:pPr algn="ctr"/>
                      <a:r>
                        <a:rPr lang="en-US" dirty="0">
                          <a:solidFill>
                            <a:schemeClr val="bg1"/>
                          </a:solidFill>
                        </a:rPr>
                        <a:t>DART </a:t>
                      </a:r>
                    </a:p>
                  </a:txBody>
                  <a:tcPr/>
                </a:tc>
                <a:tc>
                  <a:txBody>
                    <a:bodyPr/>
                    <a:lstStyle/>
                    <a:p>
                      <a:pPr algn="ctr"/>
                      <a:r>
                        <a:rPr lang="en-US" dirty="0">
                          <a:solidFill>
                            <a:schemeClr val="bg1"/>
                          </a:solidFill>
                        </a:rPr>
                        <a:t>N.C. Average</a:t>
                      </a:r>
                    </a:p>
                    <a:p>
                      <a:pPr algn="ctr"/>
                      <a:r>
                        <a:rPr lang="en-US" dirty="0">
                          <a:solidFill>
                            <a:schemeClr val="bg1"/>
                          </a:solidFill>
                        </a:rPr>
                        <a:t>TRC</a:t>
                      </a:r>
                    </a:p>
                  </a:txBody>
                  <a:tcPr/>
                </a:tc>
                <a:tc>
                  <a:txBody>
                    <a:bodyPr/>
                    <a:lstStyle/>
                    <a:p>
                      <a:pPr algn="ctr"/>
                      <a:r>
                        <a:rPr lang="en-US" dirty="0">
                          <a:solidFill>
                            <a:schemeClr val="bg1"/>
                          </a:solidFill>
                        </a:rPr>
                        <a:t>National Average</a:t>
                      </a:r>
                    </a:p>
                    <a:p>
                      <a:pPr algn="ctr"/>
                      <a:r>
                        <a:rPr lang="en-US" dirty="0">
                          <a:solidFill>
                            <a:schemeClr val="bg1"/>
                          </a:solidFill>
                        </a:rPr>
                        <a:t>TRC</a:t>
                      </a:r>
                    </a:p>
                  </a:txBody>
                  <a:tcPr/>
                </a:tc>
                <a:extLst>
                  <a:ext uri="{0D108BD9-81ED-4DB2-BD59-A6C34878D82A}">
                    <a16:rowId xmlns:a16="http://schemas.microsoft.com/office/drawing/2014/main" val="3193670484"/>
                  </a:ext>
                </a:extLst>
              </a:tr>
              <a:tr h="497578">
                <a:tc>
                  <a:txBody>
                    <a:bodyPr/>
                    <a:lstStyle/>
                    <a:p>
                      <a:pPr algn="ctr"/>
                      <a:r>
                        <a:rPr lang="en-US" b="1" dirty="0">
                          <a:solidFill>
                            <a:schemeClr val="tx1"/>
                          </a:solidFill>
                        </a:rPr>
                        <a:t>2014</a:t>
                      </a:r>
                    </a:p>
                  </a:txBody>
                  <a:tcPr anchor="ctr"/>
                </a:tc>
                <a:tc>
                  <a:txBody>
                    <a:bodyPr/>
                    <a:lstStyle/>
                    <a:p>
                      <a:pPr algn="ctr"/>
                      <a:r>
                        <a:rPr lang="en-US" dirty="0">
                          <a:solidFill>
                            <a:schemeClr val="tx1"/>
                          </a:solidFill>
                        </a:rPr>
                        <a:t>1.5</a:t>
                      </a:r>
                    </a:p>
                  </a:txBody>
                  <a:tcPr anchor="ctr"/>
                </a:tc>
                <a:tc>
                  <a:txBody>
                    <a:bodyPr/>
                    <a:lstStyle/>
                    <a:p>
                      <a:pPr algn="ctr"/>
                      <a:r>
                        <a:rPr lang="en-US" dirty="0">
                          <a:solidFill>
                            <a:schemeClr val="tx1"/>
                          </a:solidFill>
                        </a:rPr>
                        <a:t>1.8</a:t>
                      </a:r>
                    </a:p>
                  </a:txBody>
                  <a:tcPr anchor="ctr"/>
                </a:tc>
                <a:tc>
                  <a:txBody>
                    <a:bodyPr/>
                    <a:lstStyle/>
                    <a:p>
                      <a:pPr algn="ctr"/>
                      <a:r>
                        <a:rPr lang="en-US" dirty="0">
                          <a:solidFill>
                            <a:schemeClr val="tx1"/>
                          </a:solidFill>
                        </a:rPr>
                        <a:t>2.9</a:t>
                      </a:r>
                    </a:p>
                  </a:txBody>
                  <a:tcPr anchor="ctr"/>
                </a:tc>
                <a:tc>
                  <a:txBody>
                    <a:bodyPr/>
                    <a:lstStyle/>
                    <a:p>
                      <a:pPr algn="ctr"/>
                      <a:r>
                        <a:rPr lang="en-US" dirty="0">
                          <a:solidFill>
                            <a:schemeClr val="tx1"/>
                          </a:solidFill>
                        </a:rPr>
                        <a:t>3.4</a:t>
                      </a:r>
                    </a:p>
                  </a:txBody>
                  <a:tcPr anchor="ctr"/>
                </a:tc>
                <a:extLst>
                  <a:ext uri="{0D108BD9-81ED-4DB2-BD59-A6C34878D82A}">
                    <a16:rowId xmlns:a16="http://schemas.microsoft.com/office/drawing/2014/main" val="245202895"/>
                  </a:ext>
                </a:extLst>
              </a:tr>
              <a:tr h="497578">
                <a:tc>
                  <a:txBody>
                    <a:bodyPr/>
                    <a:lstStyle/>
                    <a:p>
                      <a:pPr algn="ctr"/>
                      <a:r>
                        <a:rPr lang="en-US" b="1" dirty="0">
                          <a:solidFill>
                            <a:schemeClr val="tx1"/>
                          </a:solidFill>
                        </a:rPr>
                        <a:t>2015</a:t>
                      </a:r>
                    </a:p>
                  </a:txBody>
                  <a:tcPr anchor="ctr"/>
                </a:tc>
                <a:tc>
                  <a:txBody>
                    <a:bodyPr/>
                    <a:lstStyle/>
                    <a:p>
                      <a:pPr algn="ctr"/>
                      <a:r>
                        <a:rPr lang="en-US" dirty="0">
                          <a:solidFill>
                            <a:schemeClr val="tx1"/>
                          </a:solidFill>
                        </a:rPr>
                        <a:t>1.4</a:t>
                      </a:r>
                    </a:p>
                  </a:txBody>
                  <a:tcPr anchor="ctr"/>
                </a:tc>
                <a:tc>
                  <a:txBody>
                    <a:bodyPr/>
                    <a:lstStyle/>
                    <a:p>
                      <a:pPr algn="ctr"/>
                      <a:r>
                        <a:rPr lang="en-US" dirty="0">
                          <a:solidFill>
                            <a:schemeClr val="tx1"/>
                          </a:solidFill>
                        </a:rPr>
                        <a:t>1.7</a:t>
                      </a:r>
                    </a:p>
                  </a:txBody>
                  <a:tcPr anchor="ctr"/>
                </a:tc>
                <a:tc>
                  <a:txBody>
                    <a:bodyPr/>
                    <a:lstStyle/>
                    <a:p>
                      <a:pPr algn="ctr"/>
                      <a:r>
                        <a:rPr lang="en-US" dirty="0">
                          <a:solidFill>
                            <a:schemeClr val="tx1"/>
                          </a:solidFill>
                        </a:rPr>
                        <a:t>2.9</a:t>
                      </a:r>
                    </a:p>
                  </a:txBody>
                  <a:tcPr anchor="ctr"/>
                </a:tc>
                <a:tc>
                  <a:txBody>
                    <a:bodyPr/>
                    <a:lstStyle/>
                    <a:p>
                      <a:pPr algn="ctr"/>
                      <a:r>
                        <a:rPr lang="en-US" dirty="0">
                          <a:solidFill>
                            <a:schemeClr val="tx1"/>
                          </a:solidFill>
                        </a:rPr>
                        <a:t>3.3</a:t>
                      </a:r>
                    </a:p>
                  </a:txBody>
                  <a:tcPr anchor="ctr"/>
                </a:tc>
                <a:extLst>
                  <a:ext uri="{0D108BD9-81ED-4DB2-BD59-A6C34878D82A}">
                    <a16:rowId xmlns:a16="http://schemas.microsoft.com/office/drawing/2014/main" val="3341322641"/>
                  </a:ext>
                </a:extLst>
              </a:tr>
              <a:tr h="497578">
                <a:tc>
                  <a:txBody>
                    <a:bodyPr/>
                    <a:lstStyle/>
                    <a:p>
                      <a:pPr algn="ctr"/>
                      <a:r>
                        <a:rPr lang="en-US" b="1" dirty="0">
                          <a:solidFill>
                            <a:schemeClr val="tx1"/>
                          </a:solidFill>
                        </a:rPr>
                        <a:t>2016</a:t>
                      </a:r>
                    </a:p>
                  </a:txBody>
                  <a:tcPr anchor="ctr"/>
                </a:tc>
                <a:tc>
                  <a:txBody>
                    <a:bodyPr/>
                    <a:lstStyle/>
                    <a:p>
                      <a:pPr algn="ctr"/>
                      <a:r>
                        <a:rPr lang="en-US" dirty="0">
                          <a:solidFill>
                            <a:schemeClr val="tx1"/>
                          </a:solidFill>
                        </a:rPr>
                        <a:t>1.4</a:t>
                      </a:r>
                    </a:p>
                  </a:txBody>
                  <a:tcPr anchor="ctr"/>
                </a:tc>
                <a:tc>
                  <a:txBody>
                    <a:bodyPr/>
                    <a:lstStyle/>
                    <a:p>
                      <a:pPr algn="ctr"/>
                      <a:r>
                        <a:rPr lang="en-US" dirty="0">
                          <a:solidFill>
                            <a:schemeClr val="tx1"/>
                          </a:solidFill>
                        </a:rPr>
                        <a:t>1.7</a:t>
                      </a:r>
                    </a:p>
                  </a:txBody>
                  <a:tcPr anchor="ctr"/>
                </a:tc>
                <a:tc>
                  <a:txBody>
                    <a:bodyPr/>
                    <a:lstStyle/>
                    <a:p>
                      <a:pPr algn="ctr"/>
                      <a:r>
                        <a:rPr lang="en-US" dirty="0">
                          <a:solidFill>
                            <a:schemeClr val="tx1"/>
                          </a:solidFill>
                        </a:rPr>
                        <a:t>2.7</a:t>
                      </a:r>
                    </a:p>
                  </a:txBody>
                  <a:tcPr anchor="ctr"/>
                </a:tc>
                <a:tc>
                  <a:txBody>
                    <a:bodyPr/>
                    <a:lstStyle/>
                    <a:p>
                      <a:pPr algn="ctr"/>
                      <a:r>
                        <a:rPr lang="en-US" dirty="0">
                          <a:solidFill>
                            <a:schemeClr val="tx1"/>
                          </a:solidFill>
                        </a:rPr>
                        <a:t>3.2</a:t>
                      </a:r>
                    </a:p>
                  </a:txBody>
                  <a:tcPr anchor="ctr"/>
                </a:tc>
                <a:extLst>
                  <a:ext uri="{0D108BD9-81ED-4DB2-BD59-A6C34878D82A}">
                    <a16:rowId xmlns:a16="http://schemas.microsoft.com/office/drawing/2014/main" val="2590380318"/>
                  </a:ext>
                </a:extLst>
              </a:tr>
              <a:tr h="497578">
                <a:tc>
                  <a:txBody>
                    <a:bodyPr/>
                    <a:lstStyle/>
                    <a:p>
                      <a:pPr algn="ctr"/>
                      <a:r>
                        <a:rPr lang="en-US" b="1" dirty="0">
                          <a:solidFill>
                            <a:schemeClr val="tx1"/>
                          </a:solidFill>
                        </a:rPr>
                        <a:t>2017</a:t>
                      </a:r>
                    </a:p>
                  </a:txBody>
                  <a:tcPr anchor="ctr"/>
                </a:tc>
                <a:tc>
                  <a:txBody>
                    <a:bodyPr/>
                    <a:lstStyle/>
                    <a:p>
                      <a:pPr algn="ctr"/>
                      <a:r>
                        <a:rPr lang="en-US" dirty="0">
                          <a:solidFill>
                            <a:schemeClr val="tx1"/>
                          </a:solidFill>
                        </a:rPr>
                        <a:t>1.3</a:t>
                      </a:r>
                    </a:p>
                  </a:txBody>
                  <a:tcPr anchor="ctr"/>
                </a:tc>
                <a:tc>
                  <a:txBody>
                    <a:bodyPr/>
                    <a:lstStyle/>
                    <a:p>
                      <a:pPr algn="ctr"/>
                      <a:r>
                        <a:rPr lang="en-US" dirty="0">
                          <a:solidFill>
                            <a:schemeClr val="tx1"/>
                          </a:solidFill>
                        </a:rPr>
                        <a:t>1.6</a:t>
                      </a:r>
                    </a:p>
                  </a:txBody>
                  <a:tcPr anchor="ctr"/>
                </a:tc>
                <a:tc>
                  <a:txBody>
                    <a:bodyPr/>
                    <a:lstStyle/>
                    <a:p>
                      <a:pPr algn="ctr"/>
                      <a:r>
                        <a:rPr lang="en-US" dirty="0">
                          <a:solidFill>
                            <a:schemeClr val="tx1"/>
                          </a:solidFill>
                        </a:rPr>
                        <a:t>2.5</a:t>
                      </a:r>
                    </a:p>
                  </a:txBody>
                  <a:tcPr anchor="ctr"/>
                </a:tc>
                <a:tc>
                  <a:txBody>
                    <a:bodyPr/>
                    <a:lstStyle/>
                    <a:p>
                      <a:pPr algn="ctr"/>
                      <a:r>
                        <a:rPr lang="en-US" dirty="0">
                          <a:solidFill>
                            <a:schemeClr val="tx1"/>
                          </a:solidFill>
                        </a:rPr>
                        <a:t>3.1</a:t>
                      </a:r>
                    </a:p>
                  </a:txBody>
                  <a:tcPr anchor="ctr"/>
                </a:tc>
                <a:extLst>
                  <a:ext uri="{0D108BD9-81ED-4DB2-BD59-A6C34878D82A}">
                    <a16:rowId xmlns:a16="http://schemas.microsoft.com/office/drawing/2014/main" val="3880142677"/>
                  </a:ext>
                </a:extLst>
              </a:tr>
              <a:tr h="497578">
                <a:tc>
                  <a:txBody>
                    <a:bodyPr/>
                    <a:lstStyle/>
                    <a:p>
                      <a:pPr algn="ctr"/>
                      <a:r>
                        <a:rPr lang="en-US" b="1" dirty="0">
                          <a:solidFill>
                            <a:schemeClr val="tx1"/>
                          </a:solidFill>
                        </a:rPr>
                        <a:t>2018</a:t>
                      </a:r>
                    </a:p>
                  </a:txBody>
                  <a:tcPr anchor="ctr"/>
                </a:tc>
                <a:tc>
                  <a:txBody>
                    <a:bodyPr/>
                    <a:lstStyle/>
                    <a:p>
                      <a:pPr algn="ctr"/>
                      <a:r>
                        <a:rPr lang="en-US" dirty="0">
                          <a:solidFill>
                            <a:schemeClr val="tx1"/>
                          </a:solidFill>
                        </a:rPr>
                        <a:t>1.4</a:t>
                      </a:r>
                    </a:p>
                  </a:txBody>
                  <a:tcPr anchor="ctr"/>
                </a:tc>
                <a:tc>
                  <a:txBody>
                    <a:bodyPr/>
                    <a:lstStyle/>
                    <a:p>
                      <a:pPr algn="ctr"/>
                      <a:r>
                        <a:rPr lang="en-US" dirty="0">
                          <a:solidFill>
                            <a:schemeClr val="tx1"/>
                          </a:solidFill>
                        </a:rPr>
                        <a:t>1.7</a:t>
                      </a:r>
                    </a:p>
                  </a:txBody>
                  <a:tcPr anchor="ctr"/>
                </a:tc>
                <a:tc>
                  <a:txBody>
                    <a:bodyPr/>
                    <a:lstStyle/>
                    <a:p>
                      <a:pPr algn="ctr"/>
                      <a:r>
                        <a:rPr lang="en-US" dirty="0">
                          <a:solidFill>
                            <a:schemeClr val="tx1"/>
                          </a:solidFill>
                        </a:rPr>
                        <a:t>2.6</a:t>
                      </a:r>
                    </a:p>
                  </a:txBody>
                  <a:tcPr anchor="ctr"/>
                </a:tc>
                <a:tc>
                  <a:txBody>
                    <a:bodyPr/>
                    <a:lstStyle/>
                    <a:p>
                      <a:pPr algn="ctr"/>
                      <a:r>
                        <a:rPr lang="en-US" dirty="0">
                          <a:solidFill>
                            <a:schemeClr val="tx1"/>
                          </a:solidFill>
                        </a:rPr>
                        <a:t>3.1</a:t>
                      </a:r>
                    </a:p>
                  </a:txBody>
                  <a:tcPr anchor="ctr"/>
                </a:tc>
                <a:extLst>
                  <a:ext uri="{0D108BD9-81ED-4DB2-BD59-A6C34878D82A}">
                    <a16:rowId xmlns:a16="http://schemas.microsoft.com/office/drawing/2014/main" val="1845076899"/>
                  </a:ext>
                </a:extLst>
              </a:tr>
              <a:tr h="497578">
                <a:tc>
                  <a:txBody>
                    <a:bodyPr/>
                    <a:lstStyle/>
                    <a:p>
                      <a:pPr algn="ctr"/>
                      <a:r>
                        <a:rPr lang="en-US" b="1" dirty="0">
                          <a:solidFill>
                            <a:schemeClr val="tx1"/>
                          </a:solidFill>
                        </a:rPr>
                        <a:t>2019</a:t>
                      </a:r>
                    </a:p>
                  </a:txBody>
                  <a:tcPr anchor="ctr"/>
                </a:tc>
                <a:tc>
                  <a:txBody>
                    <a:bodyPr/>
                    <a:lstStyle/>
                    <a:p>
                      <a:pPr algn="ctr"/>
                      <a:r>
                        <a:rPr lang="en-US" dirty="0">
                          <a:solidFill>
                            <a:schemeClr val="tx1"/>
                          </a:solidFill>
                        </a:rPr>
                        <a:t>1.3</a:t>
                      </a:r>
                    </a:p>
                  </a:txBody>
                  <a:tcPr anchor="ctr"/>
                </a:tc>
                <a:tc>
                  <a:txBody>
                    <a:bodyPr/>
                    <a:lstStyle/>
                    <a:p>
                      <a:pPr algn="ctr"/>
                      <a:r>
                        <a:rPr lang="en-US" dirty="0">
                          <a:solidFill>
                            <a:schemeClr val="tx1"/>
                          </a:solidFill>
                        </a:rPr>
                        <a:t>1.6</a:t>
                      </a:r>
                    </a:p>
                  </a:txBody>
                  <a:tcPr anchor="ctr"/>
                </a:tc>
                <a:tc>
                  <a:txBody>
                    <a:bodyPr/>
                    <a:lstStyle/>
                    <a:p>
                      <a:pPr algn="ctr"/>
                      <a:r>
                        <a:rPr lang="en-US" dirty="0">
                          <a:solidFill>
                            <a:schemeClr val="tx1"/>
                          </a:solidFill>
                        </a:rPr>
                        <a:t>2.5</a:t>
                      </a:r>
                    </a:p>
                  </a:txBody>
                  <a:tcPr anchor="ctr"/>
                </a:tc>
                <a:tc>
                  <a:txBody>
                    <a:bodyPr/>
                    <a:lstStyle/>
                    <a:p>
                      <a:pPr algn="ctr"/>
                      <a:r>
                        <a:rPr lang="en-US" dirty="0">
                          <a:solidFill>
                            <a:schemeClr val="tx1"/>
                          </a:solidFill>
                        </a:rPr>
                        <a:t>3.0</a:t>
                      </a:r>
                    </a:p>
                  </a:txBody>
                  <a:tcPr anchor="ctr"/>
                </a:tc>
                <a:extLst>
                  <a:ext uri="{0D108BD9-81ED-4DB2-BD59-A6C34878D82A}">
                    <a16:rowId xmlns:a16="http://schemas.microsoft.com/office/drawing/2014/main" val="3473383448"/>
                  </a:ext>
                </a:extLst>
              </a:tr>
              <a:tr h="497578">
                <a:tc>
                  <a:txBody>
                    <a:bodyPr/>
                    <a:lstStyle/>
                    <a:p>
                      <a:pPr algn="ctr"/>
                      <a:r>
                        <a:rPr lang="en-US" b="1" dirty="0">
                          <a:solidFill>
                            <a:schemeClr val="tx1"/>
                          </a:solidFill>
                        </a:rPr>
                        <a:t>2020</a:t>
                      </a:r>
                    </a:p>
                  </a:txBody>
                  <a:tcPr anchor="ctr"/>
                </a:tc>
                <a:tc>
                  <a:txBody>
                    <a:bodyPr/>
                    <a:lstStyle/>
                    <a:p>
                      <a:pPr algn="ctr"/>
                      <a:r>
                        <a:rPr lang="en-US" dirty="0">
                          <a:solidFill>
                            <a:schemeClr val="tx1"/>
                          </a:solidFill>
                        </a:rPr>
                        <a:t>1.3</a:t>
                      </a:r>
                    </a:p>
                  </a:txBody>
                  <a:tcPr anchor="ctr"/>
                </a:tc>
                <a:tc>
                  <a:txBody>
                    <a:bodyPr/>
                    <a:lstStyle/>
                    <a:p>
                      <a:pPr algn="ctr"/>
                      <a:r>
                        <a:rPr lang="en-US" dirty="0">
                          <a:solidFill>
                            <a:schemeClr val="tx1"/>
                          </a:solidFill>
                        </a:rPr>
                        <a:t>1.8</a:t>
                      </a:r>
                    </a:p>
                  </a:txBody>
                  <a:tcPr anchor="ctr"/>
                </a:tc>
                <a:tc>
                  <a:txBody>
                    <a:bodyPr/>
                    <a:lstStyle/>
                    <a:p>
                      <a:pPr algn="ctr"/>
                      <a:r>
                        <a:rPr lang="en-US" dirty="0">
                          <a:solidFill>
                            <a:schemeClr val="tx1"/>
                          </a:solidFill>
                        </a:rPr>
                        <a:t>2.2</a:t>
                      </a:r>
                    </a:p>
                  </a:txBody>
                  <a:tcPr anchor="ctr"/>
                </a:tc>
                <a:tc>
                  <a:txBody>
                    <a:bodyPr/>
                    <a:lstStyle/>
                    <a:p>
                      <a:pPr algn="ctr"/>
                      <a:r>
                        <a:rPr lang="en-US" dirty="0">
                          <a:solidFill>
                            <a:schemeClr val="tx1"/>
                          </a:solidFill>
                        </a:rPr>
                        <a:t>2.9</a:t>
                      </a:r>
                    </a:p>
                  </a:txBody>
                  <a:tcPr anchor="ctr"/>
                </a:tc>
                <a:extLst>
                  <a:ext uri="{0D108BD9-81ED-4DB2-BD59-A6C34878D82A}">
                    <a16:rowId xmlns:a16="http://schemas.microsoft.com/office/drawing/2014/main" val="2285506814"/>
                  </a:ext>
                </a:extLst>
              </a:tr>
            </a:tbl>
          </a:graphicData>
        </a:graphic>
      </p:graphicFrame>
    </p:spTree>
    <p:extLst>
      <p:ext uri="{BB962C8B-B14F-4D97-AF65-F5344CB8AC3E}">
        <p14:creationId xmlns:p14="http://schemas.microsoft.com/office/powerpoint/2010/main" val="343023322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148D-8DD8-489A-AEDE-757958E0F68A}"/>
              </a:ext>
            </a:extLst>
          </p:cNvPr>
          <p:cNvSpPr>
            <a:spLocks noGrp="1"/>
          </p:cNvSpPr>
          <p:nvPr>
            <p:ph type="title"/>
          </p:nvPr>
        </p:nvSpPr>
        <p:spPr/>
        <p:txBody>
          <a:bodyPr/>
          <a:lstStyle/>
          <a:p>
            <a:r>
              <a:rPr lang="en-US" dirty="0"/>
              <a:t>Process Safety Management </a:t>
            </a:r>
          </a:p>
        </p:txBody>
      </p:sp>
      <p:sp>
        <p:nvSpPr>
          <p:cNvPr id="3" name="Content Placeholder 2">
            <a:extLst>
              <a:ext uri="{FF2B5EF4-FFF2-40B4-BE49-F238E27FC236}">
                <a16:creationId xmlns:a16="http://schemas.microsoft.com/office/drawing/2014/main" id="{9E335C25-1260-4D9E-861E-3C2BC961670B}"/>
              </a:ext>
            </a:extLst>
          </p:cNvPr>
          <p:cNvSpPr>
            <a:spLocks noGrp="1"/>
          </p:cNvSpPr>
          <p:nvPr>
            <p:ph idx="1"/>
          </p:nvPr>
        </p:nvSpPr>
        <p:spPr/>
        <p:txBody>
          <a:bodyPr/>
          <a:lstStyle/>
          <a:p>
            <a:r>
              <a:rPr lang="en-US" dirty="0"/>
              <a:t>If the CSHO has questions on 1910.119, contact: </a:t>
            </a:r>
          </a:p>
          <a:p>
            <a:pPr lvl="1">
              <a:spcBef>
                <a:spcPts val="600"/>
              </a:spcBef>
            </a:pPr>
            <a:r>
              <a:rPr lang="en-US" dirty="0"/>
              <a:t>Program Quality Verification (PQV) team member</a:t>
            </a:r>
          </a:p>
          <a:p>
            <a:pPr lvl="1">
              <a:spcBef>
                <a:spcPts val="600"/>
              </a:spcBef>
            </a:pPr>
            <a:endParaRPr lang="en-US" sz="800" dirty="0"/>
          </a:p>
          <a:p>
            <a:pPr lvl="1">
              <a:spcBef>
                <a:spcPts val="600"/>
              </a:spcBef>
            </a:pPr>
            <a:r>
              <a:rPr lang="en-US" dirty="0"/>
              <a:t>Division PSM Coordinator</a:t>
            </a:r>
          </a:p>
          <a:p>
            <a:pPr lvl="1">
              <a:spcBef>
                <a:spcPts val="600"/>
              </a:spcBef>
            </a:pPr>
            <a:endParaRPr lang="en-US" sz="800" dirty="0"/>
          </a:p>
          <a:p>
            <a:pPr lvl="1">
              <a:spcBef>
                <a:spcPts val="600"/>
              </a:spcBef>
            </a:pPr>
            <a:r>
              <a:rPr lang="en-US" dirty="0"/>
              <a:t>District Supervisor or Bureau Chief</a:t>
            </a:r>
          </a:p>
          <a:p>
            <a:pPr marL="457200" lvl="1" indent="0">
              <a:buNone/>
            </a:pPr>
            <a:endParaRPr lang="en-US" sz="800" dirty="0"/>
          </a:p>
          <a:p>
            <a:endParaRPr lang="en-US" dirty="0"/>
          </a:p>
          <a:p>
            <a:endParaRPr lang="en-US" dirty="0"/>
          </a:p>
        </p:txBody>
      </p:sp>
    </p:spTree>
    <p:extLst>
      <p:ext uri="{BB962C8B-B14F-4D97-AF65-F5344CB8AC3E}">
        <p14:creationId xmlns:p14="http://schemas.microsoft.com/office/powerpoint/2010/main" val="49120248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148D-8DD8-489A-AEDE-757958E0F68A}"/>
              </a:ext>
            </a:extLst>
          </p:cNvPr>
          <p:cNvSpPr>
            <a:spLocks noGrp="1"/>
          </p:cNvSpPr>
          <p:nvPr>
            <p:ph type="title"/>
          </p:nvPr>
        </p:nvSpPr>
        <p:spPr/>
        <p:txBody>
          <a:bodyPr/>
          <a:lstStyle/>
          <a:p>
            <a:r>
              <a:rPr lang="en-US" dirty="0"/>
              <a:t>Process Safety Management </a:t>
            </a:r>
          </a:p>
        </p:txBody>
      </p:sp>
      <p:sp>
        <p:nvSpPr>
          <p:cNvPr id="3" name="Content Placeholder 2">
            <a:extLst>
              <a:ext uri="{FF2B5EF4-FFF2-40B4-BE49-F238E27FC236}">
                <a16:creationId xmlns:a16="http://schemas.microsoft.com/office/drawing/2014/main" id="{9E335C25-1260-4D9E-861E-3C2BC961670B}"/>
              </a:ext>
            </a:extLst>
          </p:cNvPr>
          <p:cNvSpPr>
            <a:spLocks noGrp="1"/>
          </p:cNvSpPr>
          <p:nvPr>
            <p:ph idx="1"/>
          </p:nvPr>
        </p:nvSpPr>
        <p:spPr/>
        <p:txBody>
          <a:bodyPr/>
          <a:lstStyle/>
          <a:p>
            <a:r>
              <a:rPr lang="en-US" sz="2800" dirty="0"/>
              <a:t>Review for more details:</a:t>
            </a:r>
          </a:p>
          <a:p>
            <a:endParaRPr lang="en-US" sz="800" dirty="0"/>
          </a:p>
          <a:p>
            <a:pPr lvl="1"/>
            <a:r>
              <a:rPr lang="en-US" dirty="0"/>
              <a:t>OPN 145, Appendix B, lists the process of evaluating if the PSM standard applies.</a:t>
            </a:r>
          </a:p>
          <a:p>
            <a:pPr lvl="1"/>
            <a:endParaRPr lang="en-US" dirty="0"/>
          </a:p>
          <a:p>
            <a:pPr lvl="1"/>
            <a:r>
              <a:rPr lang="en-US" dirty="0"/>
              <a:t>CPL 02-02-045 – 29CFR 1910.119, Process Safety Management of Highly Hazardous Chemicals – Compliance Guidelines and Enforcement Procedures</a:t>
            </a:r>
          </a:p>
          <a:p>
            <a:pPr lvl="1"/>
            <a:endParaRPr lang="en-US" dirty="0"/>
          </a:p>
          <a:p>
            <a:pPr lvl="1"/>
            <a:r>
              <a:rPr lang="en-US" dirty="0"/>
              <a:t>CPL 03-00-021 – Process Safety Management Covered Facilities</a:t>
            </a:r>
          </a:p>
          <a:p>
            <a:endParaRPr lang="en-US" dirty="0"/>
          </a:p>
        </p:txBody>
      </p:sp>
    </p:spTree>
    <p:extLst>
      <p:ext uri="{BB962C8B-B14F-4D97-AF65-F5344CB8AC3E}">
        <p14:creationId xmlns:p14="http://schemas.microsoft.com/office/powerpoint/2010/main" val="183326597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E033-1C6C-44D7-91F9-552636F258C1}"/>
              </a:ext>
            </a:extLst>
          </p:cNvPr>
          <p:cNvSpPr>
            <a:spLocks noGrp="1"/>
          </p:cNvSpPr>
          <p:nvPr>
            <p:ph type="title"/>
            <p:custDataLst>
              <p:tags r:id="rId1"/>
            </p:custDataLst>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C784CD08-3C16-4FB7-AAB3-89EB9DBEB789}"/>
              </a:ext>
            </a:extLst>
          </p:cNvPr>
          <p:cNvSpPr>
            <a:spLocks noGrp="1"/>
          </p:cNvSpPr>
          <p:nvPr>
            <p:ph idx="1"/>
            <p:custDataLst>
              <p:tags r:id="rId2"/>
            </p:custDataLst>
          </p:nvPr>
        </p:nvSpPr>
        <p:spPr>
          <a:xfrm>
            <a:off x="609600" y="1219200"/>
            <a:ext cx="8077200" cy="4724400"/>
          </a:xfrm>
        </p:spPr>
        <p:txBody>
          <a:bodyPr/>
          <a:lstStyle/>
          <a:p>
            <a:pPr lvl="0"/>
            <a:r>
              <a:rPr lang="en-US" sz="2400" b="1" dirty="0">
                <a:solidFill>
                  <a:srgbClr val="000000"/>
                </a:solidFill>
              </a:rPr>
              <a:t>OPN 145- SEP:</a:t>
            </a:r>
          </a:p>
          <a:p>
            <a:pPr marL="0" indent="0">
              <a:buNone/>
            </a:pPr>
            <a:r>
              <a:rPr lang="en-US" sz="2400" dirty="0">
                <a:hlinkClick r:id="rId5"/>
              </a:rPr>
              <a:t>https://www.labor.nc.gov/documents/opn-145-special-emphasis-program-grocery-and-related-product-merchant-wholesalers</a:t>
            </a:r>
            <a:endParaRPr lang="en-US" sz="2400" dirty="0"/>
          </a:p>
          <a:p>
            <a:pPr marL="0" indent="0">
              <a:buNone/>
            </a:pPr>
            <a:endParaRPr lang="en-US" sz="2400" b="1" dirty="0"/>
          </a:p>
          <a:p>
            <a:r>
              <a:rPr lang="en-US" sz="2400" b="1" dirty="0"/>
              <a:t>Industry Guides:</a:t>
            </a:r>
          </a:p>
          <a:p>
            <a:pPr marL="0" indent="0">
              <a:buNone/>
            </a:pPr>
            <a:r>
              <a:rPr lang="en-US" sz="2400" dirty="0">
                <a:hlinkClick r:id="rId6"/>
              </a:rPr>
              <a:t>https://www.labor.nc.gov/safety-and-health/publications/osh-industry-guides</a:t>
            </a:r>
            <a:endParaRPr lang="en-US" sz="2400" dirty="0"/>
          </a:p>
          <a:p>
            <a:endParaRPr lang="en-US" sz="2400" b="1" dirty="0"/>
          </a:p>
          <a:p>
            <a:r>
              <a:rPr lang="en-US" sz="2400" b="1" dirty="0"/>
              <a:t>Sample Programs:</a:t>
            </a:r>
          </a:p>
          <a:p>
            <a:pPr marL="0" indent="0">
              <a:buNone/>
            </a:pPr>
            <a:r>
              <a:rPr lang="en-US" sz="2400" b="1" dirty="0"/>
              <a:t> </a:t>
            </a:r>
            <a:r>
              <a:rPr lang="en-US" sz="2400" dirty="0">
                <a:hlinkClick r:id="rId7"/>
              </a:rPr>
              <a:t>https://www.labor.nc.gov/safety-and-health/publications/example-programs</a:t>
            </a:r>
            <a:endParaRPr lang="en-US" sz="2400" b="1" dirty="0"/>
          </a:p>
        </p:txBody>
      </p:sp>
    </p:spTree>
    <p:extLst>
      <p:ext uri="{BB962C8B-B14F-4D97-AF65-F5344CB8AC3E}">
        <p14:creationId xmlns:p14="http://schemas.microsoft.com/office/powerpoint/2010/main" val="84105858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r>
              <a:rPr lang="en-US" dirty="0"/>
              <a:t>Summary</a:t>
            </a:r>
          </a:p>
        </p:txBody>
      </p:sp>
      <p:sp>
        <p:nvSpPr>
          <p:cNvPr id="21507" name="Rectangle 3"/>
          <p:cNvSpPr>
            <a:spLocks noGrp="1" noChangeArrowheads="1"/>
          </p:cNvSpPr>
          <p:nvPr>
            <p:ph type="body" idx="1"/>
            <p:custDataLst>
              <p:tags r:id="rId2"/>
            </p:custDataLst>
          </p:nvPr>
        </p:nvSpPr>
        <p:spPr/>
        <p:txBody>
          <a:bodyPr/>
          <a:lstStyle/>
          <a:p>
            <a:endParaRPr lang="en-US" dirty="0"/>
          </a:p>
          <a:p>
            <a:endParaRPr lang="en-US" dirty="0"/>
          </a:p>
        </p:txBody>
      </p:sp>
      <p:sp>
        <p:nvSpPr>
          <p:cNvPr id="21508" name="Content Placeholder 2"/>
          <p:cNvSpPr>
            <a:spLocks noGrp="1"/>
          </p:cNvSpPr>
          <p:nvPr>
            <p:ph idx="1"/>
            <p:custDataLst>
              <p:tags r:id="rId3"/>
            </p:custDataLst>
          </p:nvPr>
        </p:nvSpPr>
        <p:spPr>
          <a:xfrm>
            <a:off x="533400" y="1219200"/>
            <a:ext cx="8001000" cy="4876800"/>
          </a:xfrm>
        </p:spPr>
        <p:txBody>
          <a:bodyPr/>
          <a:lstStyle/>
          <a:p>
            <a:pPr lvl="0"/>
            <a:r>
              <a:rPr lang="en-US" dirty="0">
                <a:solidFill>
                  <a:srgbClr val="000000"/>
                </a:solidFill>
              </a:rPr>
              <a:t>Students should now be aware of:</a:t>
            </a:r>
            <a:endParaRPr lang="en-US" dirty="0"/>
          </a:p>
          <a:p>
            <a:pPr marL="0" lvl="0" indent="0">
              <a:buNone/>
            </a:pPr>
            <a:endParaRPr lang="en-US" sz="800" dirty="0"/>
          </a:p>
          <a:p>
            <a:pPr lvl="1">
              <a:lnSpc>
                <a:spcPct val="150000"/>
              </a:lnSpc>
            </a:pPr>
            <a:r>
              <a:rPr lang="en-US" sz="2400" dirty="0">
                <a:solidFill>
                  <a:srgbClr val="000000"/>
                </a:solidFill>
              </a:rPr>
              <a:t>The details of OPN 145 - Grocery and Related Product Merchant Wholesalers SEP.</a:t>
            </a:r>
          </a:p>
          <a:p>
            <a:pPr lvl="1">
              <a:lnSpc>
                <a:spcPct val="150000"/>
              </a:lnSpc>
            </a:pPr>
            <a:endParaRPr lang="en-US" sz="800" dirty="0">
              <a:solidFill>
                <a:srgbClr val="000000"/>
              </a:solidFill>
            </a:endParaRPr>
          </a:p>
          <a:p>
            <a:pPr lvl="1">
              <a:lnSpc>
                <a:spcPct val="150000"/>
              </a:lnSpc>
            </a:pPr>
            <a:r>
              <a:rPr lang="en-US" sz="2400" dirty="0">
                <a:solidFill>
                  <a:srgbClr val="000000"/>
                </a:solidFill>
              </a:rPr>
              <a:t>Standards and Hazards covered by this OPN.</a:t>
            </a:r>
          </a:p>
          <a:p>
            <a:pPr lvl="1">
              <a:lnSpc>
                <a:spcPct val="150000"/>
              </a:lnSpc>
            </a:pPr>
            <a:endParaRPr lang="en-US" sz="800" dirty="0">
              <a:solidFill>
                <a:srgbClr val="000000"/>
              </a:solidFill>
            </a:endParaRPr>
          </a:p>
          <a:p>
            <a:pPr lvl="1">
              <a:lnSpc>
                <a:spcPct val="150000"/>
              </a:lnSpc>
            </a:pPr>
            <a:r>
              <a:rPr lang="en-US" sz="2400" dirty="0">
                <a:solidFill>
                  <a:srgbClr val="000000"/>
                </a:solidFill>
              </a:rPr>
              <a:t>General procedures for a compliance inspection under this OPN.</a:t>
            </a:r>
          </a:p>
          <a:p>
            <a:pPr marL="457200" lvl="1" indent="0">
              <a:buNone/>
            </a:pPr>
            <a:endParaRPr lang="en-US" sz="2400" dirty="0">
              <a:solidFill>
                <a:srgbClr val="000000"/>
              </a:solidFill>
            </a:endParaRPr>
          </a:p>
          <a:p>
            <a:pPr lvl="1"/>
            <a:endParaRPr lang="en-US" dirty="0">
              <a:solidFill>
                <a:srgbClr val="000000"/>
              </a:solidFill>
            </a:endParaRPr>
          </a:p>
          <a:p>
            <a:endParaRPr lang="en-US"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333500" y="1524000"/>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47800" y="1752600"/>
            <a:ext cx="6477000" cy="954107"/>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endParaRPr lang="en-US" altLang="en-US" sz="2800" u="none" dirty="0">
              <a:latin typeface="Arial" panose="020B0604020202020204" pitchFamily="34" charset="0"/>
            </a:endParaRPr>
          </a:p>
        </p:txBody>
      </p:sp>
      <p:sp>
        <p:nvSpPr>
          <p:cNvPr id="3" name="Text Box 5">
            <a:extLst>
              <a:ext uri="{FF2B5EF4-FFF2-40B4-BE49-F238E27FC236}">
                <a16:creationId xmlns:a16="http://schemas.microsoft.com/office/drawing/2014/main" id="{C5697240-9EFB-ECFD-0089-A1F0E605AB7D}"/>
              </a:ext>
            </a:extLst>
          </p:cNvPr>
          <p:cNvSpPr txBox="1">
            <a:spLocks noChangeArrowheads="1"/>
          </p:cNvSpPr>
          <p:nvPr/>
        </p:nvSpPr>
        <p:spPr bwMode="auto">
          <a:xfrm>
            <a:off x="1428750" y="2667000"/>
            <a:ext cx="6477000" cy="3108543"/>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r>
              <a:rPr lang="en-US" altLang="en-US" sz="2800" b="1" u="none" dirty="0">
                <a:solidFill>
                  <a:srgbClr val="008000"/>
                </a:solidFill>
                <a:latin typeface="Arial" panose="020B0604020202020204" pitchFamily="34" charset="0"/>
              </a:rPr>
              <a:t>1-800-NC-LABOR</a:t>
            </a:r>
          </a:p>
          <a:p>
            <a:pPr algn="ctr"/>
            <a:endParaRPr lang="en-US" altLang="en-US" sz="2800" i="1" u="none" dirty="0">
              <a:latin typeface="Arial" panose="020B0604020202020204" pitchFamily="34" charset="0"/>
            </a:endParaRPr>
          </a:p>
          <a:p>
            <a:pPr algn="ctr"/>
            <a:r>
              <a:rPr lang="en-US" altLang="en-US" sz="2800" i="1" u="none" dirty="0">
                <a:latin typeface="Arial" panose="020B0604020202020204" pitchFamily="34" charset="0"/>
              </a:rPr>
              <a:t>(1-800-625-2267)</a:t>
            </a:r>
          </a:p>
          <a:p>
            <a:pPr algn="ctr"/>
            <a:endParaRPr lang="en-US" altLang="en-US" sz="2800" b="1" u="none" dirty="0">
              <a:latin typeface="Arial" panose="020B0604020202020204" pitchFamily="34" charset="0"/>
            </a:endParaRPr>
          </a:p>
          <a:p>
            <a:pPr algn="ctr"/>
            <a:r>
              <a:rPr lang="en-US" altLang="en-US" sz="2800" b="1" u="none" dirty="0">
                <a:solidFill>
                  <a:schemeClr val="tx2">
                    <a:lumMod val="75000"/>
                  </a:schemeClr>
                </a:solidFill>
                <a:latin typeface="Arial" panose="020B0604020202020204" pitchFamily="34" charset="0"/>
              </a:rPr>
              <a:t>www.labor.nc.gov</a:t>
            </a:r>
          </a:p>
          <a:p>
            <a:pPr algn="ctr"/>
            <a:endParaRPr lang="en-US" altLang="en-US" sz="2800" u="none" dirty="0">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a:xfrm>
            <a:off x="533400" y="1295400"/>
            <a:ext cx="8001000" cy="4343400"/>
          </a:xfrm>
        </p:spPr>
        <p:txBody>
          <a:bodyPr/>
          <a:lstStyle/>
          <a:p>
            <a:pPr marL="0" indent="0" fontAlgn="t">
              <a:buNone/>
            </a:pPr>
            <a:r>
              <a:rPr lang="en-US" dirty="0"/>
              <a:t> </a:t>
            </a:r>
            <a:endParaRPr lang="en-US" sz="800" dirty="0"/>
          </a:p>
        </p:txBody>
      </p:sp>
      <p:sp>
        <p:nvSpPr>
          <p:cNvPr id="6" name="Title 5">
            <a:extLst>
              <a:ext uri="{FF2B5EF4-FFF2-40B4-BE49-F238E27FC236}">
                <a16:creationId xmlns:a16="http://schemas.microsoft.com/office/drawing/2014/main" id="{78F788C8-160A-4533-857C-7AB6BE0A2E30}"/>
              </a:ext>
            </a:extLst>
          </p:cNvPr>
          <p:cNvSpPr>
            <a:spLocks noGrp="1"/>
          </p:cNvSpPr>
          <p:nvPr>
            <p:ph type="title"/>
            <p:custDataLst>
              <p:tags r:id="rId2"/>
            </p:custDataLst>
          </p:nvPr>
        </p:nvSpPr>
        <p:spPr>
          <a:xfrm>
            <a:off x="609600" y="304800"/>
            <a:ext cx="8001000" cy="738664"/>
          </a:xfrm>
        </p:spPr>
        <p:txBody>
          <a:bodyPr/>
          <a:lstStyle/>
          <a:p>
            <a:r>
              <a:rPr lang="en-US" sz="2400" dirty="0"/>
              <a:t>Table 2: N.C. and National TRC and DART Rates for NAICS 4244</a:t>
            </a:r>
          </a:p>
        </p:txBody>
      </p:sp>
      <p:sp>
        <p:nvSpPr>
          <p:cNvPr id="8" name="TextBox 7">
            <a:extLst>
              <a:ext uri="{FF2B5EF4-FFF2-40B4-BE49-F238E27FC236}">
                <a16:creationId xmlns:a16="http://schemas.microsoft.com/office/drawing/2014/main" id="{A50B7C5A-DD56-4EA5-8953-717A7644BACE}"/>
              </a:ext>
            </a:extLst>
          </p:cNvPr>
          <p:cNvSpPr txBox="1"/>
          <p:nvPr/>
        </p:nvSpPr>
        <p:spPr>
          <a:xfrm>
            <a:off x="615636" y="5638800"/>
            <a:ext cx="8265814" cy="246221"/>
          </a:xfrm>
          <a:prstGeom prst="rect">
            <a:avLst/>
          </a:prstGeom>
          <a:noFill/>
        </p:spPr>
        <p:txBody>
          <a:bodyPr wrap="square" rtlCol="0">
            <a:spAutoFit/>
          </a:bodyPr>
          <a:lstStyle/>
          <a:p>
            <a:r>
              <a:rPr lang="en-US" sz="1000" i="1" u="none" dirty="0">
                <a:latin typeface="+mn-lt"/>
              </a:rPr>
              <a:t>N.C. and National TRC and DART rates for NAICS 4244.</a:t>
            </a:r>
          </a:p>
        </p:txBody>
      </p:sp>
      <p:graphicFrame>
        <p:nvGraphicFramePr>
          <p:cNvPr id="7" name="Table 2">
            <a:extLst>
              <a:ext uri="{FF2B5EF4-FFF2-40B4-BE49-F238E27FC236}">
                <a16:creationId xmlns:a16="http://schemas.microsoft.com/office/drawing/2014/main" id="{C65F367D-81DE-46BD-B4B1-7A425C2805F8}"/>
              </a:ext>
            </a:extLst>
          </p:cNvPr>
          <p:cNvGraphicFramePr>
            <a:graphicFrameLocks noGrp="1"/>
          </p:cNvGraphicFramePr>
          <p:nvPr>
            <p:extLst>
              <p:ext uri="{D42A27DB-BD31-4B8C-83A1-F6EECF244321}">
                <p14:modId xmlns:p14="http://schemas.microsoft.com/office/powerpoint/2010/main" val="4045148713"/>
              </p:ext>
            </p:extLst>
          </p:nvPr>
        </p:nvGraphicFramePr>
        <p:xfrm>
          <a:off x="609600" y="1219200"/>
          <a:ext cx="7924800" cy="4419599"/>
        </p:xfrm>
        <a:graphic>
          <a:graphicData uri="http://schemas.openxmlformats.org/drawingml/2006/table">
            <a:tbl>
              <a:tblPr firstRow="1" bandRow="1">
                <a:tableStyleId>{00A15C55-8517-42AA-B614-E9B94910E393}</a:tableStyleId>
              </a:tblPr>
              <a:tblGrid>
                <a:gridCol w="1584960">
                  <a:extLst>
                    <a:ext uri="{9D8B030D-6E8A-4147-A177-3AD203B41FA5}">
                      <a16:colId xmlns:a16="http://schemas.microsoft.com/office/drawing/2014/main" val="2685672283"/>
                    </a:ext>
                  </a:extLst>
                </a:gridCol>
                <a:gridCol w="1584960">
                  <a:extLst>
                    <a:ext uri="{9D8B030D-6E8A-4147-A177-3AD203B41FA5}">
                      <a16:colId xmlns:a16="http://schemas.microsoft.com/office/drawing/2014/main" val="4139337820"/>
                    </a:ext>
                  </a:extLst>
                </a:gridCol>
                <a:gridCol w="1584960">
                  <a:extLst>
                    <a:ext uri="{9D8B030D-6E8A-4147-A177-3AD203B41FA5}">
                      <a16:colId xmlns:a16="http://schemas.microsoft.com/office/drawing/2014/main" val="1502038855"/>
                    </a:ext>
                  </a:extLst>
                </a:gridCol>
                <a:gridCol w="1584960">
                  <a:extLst>
                    <a:ext uri="{9D8B030D-6E8A-4147-A177-3AD203B41FA5}">
                      <a16:colId xmlns:a16="http://schemas.microsoft.com/office/drawing/2014/main" val="2644375403"/>
                    </a:ext>
                  </a:extLst>
                </a:gridCol>
                <a:gridCol w="1584960">
                  <a:extLst>
                    <a:ext uri="{9D8B030D-6E8A-4147-A177-3AD203B41FA5}">
                      <a16:colId xmlns:a16="http://schemas.microsoft.com/office/drawing/2014/main" val="1720627499"/>
                    </a:ext>
                  </a:extLst>
                </a:gridCol>
              </a:tblGrid>
              <a:tr h="1198360">
                <a:tc>
                  <a:txBody>
                    <a:bodyPr/>
                    <a:lstStyle/>
                    <a:p>
                      <a:pPr algn="ctr"/>
                      <a:endParaRPr lang="en-US" sz="1800" dirty="0">
                        <a:solidFill>
                          <a:schemeClr val="bg1"/>
                        </a:solidFill>
                      </a:endParaRPr>
                    </a:p>
                    <a:p>
                      <a:pPr algn="ctr"/>
                      <a:r>
                        <a:rPr lang="en-US" sz="1800" dirty="0">
                          <a:solidFill>
                            <a:schemeClr val="bg1"/>
                          </a:solidFill>
                        </a:rPr>
                        <a:t>Year</a:t>
                      </a:r>
                    </a:p>
                    <a:p>
                      <a:pPr algn="ctr"/>
                      <a:endParaRPr lang="en-US" sz="1800" dirty="0">
                        <a:solidFill>
                          <a:schemeClr val="bg1"/>
                        </a:solidFill>
                      </a:endParaRPr>
                    </a:p>
                  </a:txBody>
                  <a:tcPr/>
                </a:tc>
                <a:tc>
                  <a:txBody>
                    <a:bodyPr/>
                    <a:lstStyle/>
                    <a:p>
                      <a:pPr algn="ctr"/>
                      <a:endParaRPr lang="en-US" sz="1800" dirty="0">
                        <a:solidFill>
                          <a:schemeClr val="bg1"/>
                        </a:solidFill>
                      </a:endParaRPr>
                    </a:p>
                    <a:p>
                      <a:pPr algn="ctr"/>
                      <a:r>
                        <a:rPr lang="en-US" sz="1800" dirty="0">
                          <a:solidFill>
                            <a:schemeClr val="bg1"/>
                          </a:solidFill>
                        </a:rPr>
                        <a:t>N.C. DART</a:t>
                      </a:r>
                    </a:p>
                  </a:txBody>
                  <a:tcPr/>
                </a:tc>
                <a:tc>
                  <a:txBody>
                    <a:bodyPr/>
                    <a:lstStyle/>
                    <a:p>
                      <a:pPr algn="ctr"/>
                      <a:endParaRPr lang="en-US" sz="1800" dirty="0">
                        <a:solidFill>
                          <a:schemeClr val="bg1"/>
                        </a:solidFill>
                      </a:endParaRPr>
                    </a:p>
                    <a:p>
                      <a:pPr algn="ctr"/>
                      <a:r>
                        <a:rPr lang="en-US" sz="1800" dirty="0">
                          <a:solidFill>
                            <a:schemeClr val="bg1"/>
                          </a:solidFill>
                        </a:rPr>
                        <a:t>National</a:t>
                      </a:r>
                    </a:p>
                    <a:p>
                      <a:pPr algn="ctr"/>
                      <a:r>
                        <a:rPr lang="en-US" sz="1800" dirty="0">
                          <a:solidFill>
                            <a:schemeClr val="bg1"/>
                          </a:solidFill>
                        </a:rPr>
                        <a:t>DART</a:t>
                      </a:r>
                    </a:p>
                  </a:txBody>
                  <a:tcPr/>
                </a:tc>
                <a:tc>
                  <a:txBody>
                    <a:bodyPr/>
                    <a:lstStyle/>
                    <a:p>
                      <a:pPr algn="ctr"/>
                      <a:endParaRPr lang="en-US" sz="1800" dirty="0">
                        <a:solidFill>
                          <a:schemeClr val="bg1"/>
                        </a:solidFill>
                      </a:endParaRPr>
                    </a:p>
                    <a:p>
                      <a:pPr algn="ctr"/>
                      <a:r>
                        <a:rPr lang="en-US" sz="1800" dirty="0">
                          <a:solidFill>
                            <a:schemeClr val="bg1"/>
                          </a:solidFill>
                        </a:rPr>
                        <a:t>N.C. TRC</a:t>
                      </a:r>
                    </a:p>
                  </a:txBody>
                  <a:tcPr/>
                </a:tc>
                <a:tc>
                  <a:txBody>
                    <a:bodyPr/>
                    <a:lstStyle/>
                    <a:p>
                      <a:pPr algn="ctr"/>
                      <a:endParaRPr lang="en-US" sz="1800" dirty="0">
                        <a:solidFill>
                          <a:schemeClr val="bg1"/>
                        </a:solidFill>
                      </a:endParaRPr>
                    </a:p>
                    <a:p>
                      <a:pPr algn="ctr"/>
                      <a:r>
                        <a:rPr lang="en-US" sz="1800" dirty="0">
                          <a:solidFill>
                            <a:schemeClr val="bg1"/>
                          </a:solidFill>
                        </a:rPr>
                        <a:t>National TRC</a:t>
                      </a:r>
                    </a:p>
                  </a:txBody>
                  <a:tcPr/>
                </a:tc>
                <a:extLst>
                  <a:ext uri="{0D108BD9-81ED-4DB2-BD59-A6C34878D82A}">
                    <a16:rowId xmlns:a16="http://schemas.microsoft.com/office/drawing/2014/main" val="1252742336"/>
                  </a:ext>
                </a:extLst>
              </a:tr>
              <a:tr h="460177">
                <a:tc>
                  <a:txBody>
                    <a:bodyPr/>
                    <a:lstStyle/>
                    <a:p>
                      <a:pPr algn="ctr"/>
                      <a:r>
                        <a:rPr lang="en-US" b="1" dirty="0">
                          <a:solidFill>
                            <a:schemeClr val="tx1"/>
                          </a:solidFill>
                        </a:rPr>
                        <a:t>2014</a:t>
                      </a:r>
                    </a:p>
                  </a:txBody>
                  <a:tcPr anchor="ctr"/>
                </a:tc>
                <a:tc>
                  <a:txBody>
                    <a:bodyPr/>
                    <a:lstStyle/>
                    <a:p>
                      <a:pPr algn="ctr"/>
                      <a:r>
                        <a:rPr lang="en-US" dirty="0">
                          <a:solidFill>
                            <a:schemeClr val="tx1"/>
                          </a:solidFill>
                        </a:rPr>
                        <a:t>2.7</a:t>
                      </a:r>
                    </a:p>
                  </a:txBody>
                  <a:tcPr anchor="ctr"/>
                </a:tc>
                <a:tc>
                  <a:txBody>
                    <a:bodyPr/>
                    <a:lstStyle/>
                    <a:p>
                      <a:pPr algn="ctr"/>
                      <a:r>
                        <a:rPr lang="en-US" dirty="0">
                          <a:solidFill>
                            <a:schemeClr val="tx1"/>
                          </a:solidFill>
                        </a:rPr>
                        <a:t>3.9</a:t>
                      </a:r>
                    </a:p>
                  </a:txBody>
                  <a:tcPr anchor="ctr"/>
                </a:tc>
                <a:tc>
                  <a:txBody>
                    <a:bodyPr/>
                    <a:lstStyle/>
                    <a:p>
                      <a:pPr algn="ctr"/>
                      <a:r>
                        <a:rPr lang="en-US" dirty="0">
                          <a:solidFill>
                            <a:schemeClr val="tx1"/>
                          </a:solidFill>
                        </a:rPr>
                        <a:t>4.5</a:t>
                      </a:r>
                    </a:p>
                  </a:txBody>
                  <a:tcPr anchor="ctr"/>
                </a:tc>
                <a:tc>
                  <a:txBody>
                    <a:bodyPr/>
                    <a:lstStyle/>
                    <a:p>
                      <a:pPr algn="ctr"/>
                      <a:r>
                        <a:rPr lang="en-US" dirty="0">
                          <a:solidFill>
                            <a:schemeClr val="tx1"/>
                          </a:solidFill>
                        </a:rPr>
                        <a:t>5.1</a:t>
                      </a:r>
                    </a:p>
                  </a:txBody>
                  <a:tcPr anchor="ctr"/>
                </a:tc>
                <a:extLst>
                  <a:ext uri="{0D108BD9-81ED-4DB2-BD59-A6C34878D82A}">
                    <a16:rowId xmlns:a16="http://schemas.microsoft.com/office/drawing/2014/main" val="1534178832"/>
                  </a:ext>
                </a:extLst>
              </a:tr>
              <a:tr h="460177">
                <a:tc>
                  <a:txBody>
                    <a:bodyPr/>
                    <a:lstStyle/>
                    <a:p>
                      <a:pPr algn="ctr"/>
                      <a:r>
                        <a:rPr lang="en-US" b="1" dirty="0">
                          <a:solidFill>
                            <a:schemeClr val="tx1"/>
                          </a:solidFill>
                        </a:rPr>
                        <a:t>2015</a:t>
                      </a:r>
                    </a:p>
                  </a:txBody>
                  <a:tcPr anchor="ctr"/>
                </a:tc>
                <a:tc>
                  <a:txBody>
                    <a:bodyPr/>
                    <a:lstStyle/>
                    <a:p>
                      <a:pPr algn="ctr"/>
                      <a:r>
                        <a:rPr lang="en-US" dirty="0">
                          <a:solidFill>
                            <a:schemeClr val="tx1"/>
                          </a:solidFill>
                        </a:rPr>
                        <a:t>3.3</a:t>
                      </a:r>
                    </a:p>
                  </a:txBody>
                  <a:tcPr anchor="ctr"/>
                </a:tc>
                <a:tc>
                  <a:txBody>
                    <a:bodyPr/>
                    <a:lstStyle/>
                    <a:p>
                      <a:pPr algn="ctr"/>
                      <a:r>
                        <a:rPr lang="en-US" dirty="0">
                          <a:solidFill>
                            <a:schemeClr val="tx1"/>
                          </a:solidFill>
                        </a:rPr>
                        <a:t>4.2</a:t>
                      </a:r>
                    </a:p>
                  </a:txBody>
                  <a:tcPr anchor="ctr"/>
                </a:tc>
                <a:tc>
                  <a:txBody>
                    <a:bodyPr/>
                    <a:lstStyle/>
                    <a:p>
                      <a:pPr algn="ctr"/>
                      <a:r>
                        <a:rPr lang="en-US" dirty="0">
                          <a:solidFill>
                            <a:schemeClr val="tx1"/>
                          </a:solidFill>
                        </a:rPr>
                        <a:t>4.3</a:t>
                      </a:r>
                    </a:p>
                  </a:txBody>
                  <a:tcPr anchor="ctr"/>
                </a:tc>
                <a:tc>
                  <a:txBody>
                    <a:bodyPr/>
                    <a:lstStyle/>
                    <a:p>
                      <a:pPr algn="ctr"/>
                      <a:r>
                        <a:rPr lang="en-US" dirty="0">
                          <a:solidFill>
                            <a:schemeClr val="tx1"/>
                          </a:solidFill>
                        </a:rPr>
                        <a:t>5.3</a:t>
                      </a:r>
                    </a:p>
                  </a:txBody>
                  <a:tcPr anchor="ctr"/>
                </a:tc>
                <a:extLst>
                  <a:ext uri="{0D108BD9-81ED-4DB2-BD59-A6C34878D82A}">
                    <a16:rowId xmlns:a16="http://schemas.microsoft.com/office/drawing/2014/main" val="2124732616"/>
                  </a:ext>
                </a:extLst>
              </a:tr>
              <a:tr h="460177">
                <a:tc>
                  <a:txBody>
                    <a:bodyPr/>
                    <a:lstStyle/>
                    <a:p>
                      <a:pPr algn="ctr"/>
                      <a:r>
                        <a:rPr lang="en-US" b="1" dirty="0">
                          <a:solidFill>
                            <a:schemeClr val="tx1"/>
                          </a:solidFill>
                        </a:rPr>
                        <a:t>2016</a:t>
                      </a:r>
                    </a:p>
                  </a:txBody>
                  <a:tcPr anchor="ctr"/>
                </a:tc>
                <a:tc>
                  <a:txBody>
                    <a:bodyPr/>
                    <a:lstStyle/>
                    <a:p>
                      <a:pPr algn="ctr"/>
                      <a:r>
                        <a:rPr lang="en-US" dirty="0">
                          <a:solidFill>
                            <a:schemeClr val="tx1"/>
                          </a:solidFill>
                        </a:rPr>
                        <a:t>3.7</a:t>
                      </a:r>
                    </a:p>
                  </a:txBody>
                  <a:tcPr anchor="ctr"/>
                </a:tc>
                <a:tc>
                  <a:txBody>
                    <a:bodyPr/>
                    <a:lstStyle/>
                    <a:p>
                      <a:pPr algn="ctr"/>
                      <a:r>
                        <a:rPr lang="en-US" dirty="0">
                          <a:solidFill>
                            <a:schemeClr val="tx1"/>
                          </a:solidFill>
                        </a:rPr>
                        <a:t>3.6</a:t>
                      </a:r>
                    </a:p>
                  </a:txBody>
                  <a:tcPr anchor="ctr"/>
                </a:tc>
                <a:tc>
                  <a:txBody>
                    <a:bodyPr/>
                    <a:lstStyle/>
                    <a:p>
                      <a:pPr algn="ctr"/>
                      <a:r>
                        <a:rPr lang="en-US" dirty="0">
                          <a:solidFill>
                            <a:schemeClr val="tx1"/>
                          </a:solidFill>
                        </a:rPr>
                        <a:t>4.5</a:t>
                      </a:r>
                    </a:p>
                  </a:txBody>
                  <a:tcPr anchor="ctr"/>
                </a:tc>
                <a:tc>
                  <a:txBody>
                    <a:bodyPr/>
                    <a:lstStyle/>
                    <a:p>
                      <a:pPr algn="ctr"/>
                      <a:r>
                        <a:rPr lang="en-US" dirty="0">
                          <a:solidFill>
                            <a:schemeClr val="tx1"/>
                          </a:solidFill>
                        </a:rPr>
                        <a:t>4.7</a:t>
                      </a:r>
                    </a:p>
                  </a:txBody>
                  <a:tcPr anchor="ctr"/>
                </a:tc>
                <a:extLst>
                  <a:ext uri="{0D108BD9-81ED-4DB2-BD59-A6C34878D82A}">
                    <a16:rowId xmlns:a16="http://schemas.microsoft.com/office/drawing/2014/main" val="960115050"/>
                  </a:ext>
                </a:extLst>
              </a:tr>
              <a:tr h="460177">
                <a:tc>
                  <a:txBody>
                    <a:bodyPr/>
                    <a:lstStyle/>
                    <a:p>
                      <a:pPr algn="ctr"/>
                      <a:r>
                        <a:rPr lang="en-US" b="1" dirty="0">
                          <a:solidFill>
                            <a:schemeClr val="tx1"/>
                          </a:solidFill>
                        </a:rPr>
                        <a:t>2017</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4.2</a:t>
                      </a:r>
                    </a:p>
                  </a:txBody>
                  <a:tcPr anchor="ctr"/>
                </a:tc>
                <a:tc>
                  <a:txBody>
                    <a:bodyPr/>
                    <a:lstStyle/>
                    <a:p>
                      <a:pPr algn="ctr"/>
                      <a:r>
                        <a:rPr lang="en-US" dirty="0">
                          <a:solidFill>
                            <a:schemeClr val="tx1"/>
                          </a:solidFill>
                        </a:rPr>
                        <a:t>4.1</a:t>
                      </a:r>
                    </a:p>
                  </a:txBody>
                  <a:tcPr anchor="ctr"/>
                </a:tc>
                <a:tc>
                  <a:txBody>
                    <a:bodyPr/>
                    <a:lstStyle/>
                    <a:p>
                      <a:pPr algn="ctr"/>
                      <a:r>
                        <a:rPr lang="en-US" dirty="0">
                          <a:solidFill>
                            <a:schemeClr val="tx1"/>
                          </a:solidFill>
                        </a:rPr>
                        <a:t>5.2</a:t>
                      </a:r>
                    </a:p>
                  </a:txBody>
                  <a:tcPr anchor="ctr"/>
                </a:tc>
                <a:extLst>
                  <a:ext uri="{0D108BD9-81ED-4DB2-BD59-A6C34878D82A}">
                    <a16:rowId xmlns:a16="http://schemas.microsoft.com/office/drawing/2014/main" val="2494045436"/>
                  </a:ext>
                </a:extLst>
              </a:tr>
              <a:tr h="460177">
                <a:tc>
                  <a:txBody>
                    <a:bodyPr/>
                    <a:lstStyle/>
                    <a:p>
                      <a:pPr algn="ctr"/>
                      <a:r>
                        <a:rPr lang="en-US" b="1" dirty="0">
                          <a:solidFill>
                            <a:schemeClr val="tx1"/>
                          </a:solidFill>
                        </a:rPr>
                        <a:t>2018</a:t>
                      </a:r>
                    </a:p>
                  </a:txBody>
                  <a:tcPr anchor="ctr"/>
                </a:tc>
                <a:tc>
                  <a:txBody>
                    <a:bodyPr/>
                    <a:lstStyle/>
                    <a:p>
                      <a:pPr algn="ctr"/>
                      <a:r>
                        <a:rPr lang="en-US" dirty="0">
                          <a:solidFill>
                            <a:schemeClr val="tx1"/>
                          </a:solidFill>
                        </a:rPr>
                        <a:t>3.4</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4.5</a:t>
                      </a:r>
                    </a:p>
                  </a:txBody>
                  <a:tcPr anchor="ctr"/>
                </a:tc>
                <a:tc>
                  <a:txBody>
                    <a:bodyPr/>
                    <a:lstStyle/>
                    <a:p>
                      <a:pPr algn="ctr"/>
                      <a:r>
                        <a:rPr lang="en-US" dirty="0">
                          <a:solidFill>
                            <a:schemeClr val="tx1"/>
                          </a:solidFill>
                        </a:rPr>
                        <a:t>5.2</a:t>
                      </a:r>
                    </a:p>
                  </a:txBody>
                  <a:tcPr anchor="ctr"/>
                </a:tc>
                <a:extLst>
                  <a:ext uri="{0D108BD9-81ED-4DB2-BD59-A6C34878D82A}">
                    <a16:rowId xmlns:a16="http://schemas.microsoft.com/office/drawing/2014/main" val="3379924405"/>
                  </a:ext>
                </a:extLst>
              </a:tr>
              <a:tr h="460177">
                <a:tc>
                  <a:txBody>
                    <a:bodyPr/>
                    <a:lstStyle/>
                    <a:p>
                      <a:pPr algn="ctr"/>
                      <a:r>
                        <a:rPr lang="en-US" b="1" dirty="0">
                          <a:solidFill>
                            <a:schemeClr val="tx1"/>
                          </a:solidFill>
                        </a:rPr>
                        <a:t>2019</a:t>
                      </a:r>
                    </a:p>
                  </a:txBody>
                  <a:tcPr anchor="ctr"/>
                </a:tc>
                <a:tc>
                  <a:txBody>
                    <a:bodyPr/>
                    <a:lstStyle/>
                    <a:p>
                      <a:pPr algn="ctr"/>
                      <a:r>
                        <a:rPr lang="en-US" dirty="0">
                          <a:solidFill>
                            <a:schemeClr val="tx1"/>
                          </a:solidFill>
                        </a:rPr>
                        <a:t>3.3</a:t>
                      </a:r>
                    </a:p>
                  </a:txBody>
                  <a:tcPr anchor="ctr"/>
                </a:tc>
                <a:tc>
                  <a:txBody>
                    <a:bodyPr/>
                    <a:lstStyle/>
                    <a:p>
                      <a:pPr algn="ctr"/>
                      <a:r>
                        <a:rPr lang="en-US" dirty="0">
                          <a:solidFill>
                            <a:schemeClr val="tx1"/>
                          </a:solidFill>
                        </a:rPr>
                        <a:t>3.7</a:t>
                      </a:r>
                    </a:p>
                  </a:txBody>
                  <a:tcPr anchor="ctr"/>
                </a:tc>
                <a:tc>
                  <a:txBody>
                    <a:bodyPr/>
                    <a:lstStyle/>
                    <a:p>
                      <a:pPr algn="ctr"/>
                      <a:r>
                        <a:rPr lang="en-US" dirty="0">
                          <a:solidFill>
                            <a:schemeClr val="tx1"/>
                          </a:solidFill>
                        </a:rPr>
                        <a:t>4.6</a:t>
                      </a:r>
                    </a:p>
                  </a:txBody>
                  <a:tcPr anchor="ctr"/>
                </a:tc>
                <a:tc>
                  <a:txBody>
                    <a:bodyPr/>
                    <a:lstStyle/>
                    <a:p>
                      <a:pPr algn="ctr"/>
                      <a:r>
                        <a:rPr lang="en-US" dirty="0">
                          <a:solidFill>
                            <a:schemeClr val="tx1"/>
                          </a:solidFill>
                        </a:rPr>
                        <a:t>4.8</a:t>
                      </a:r>
                    </a:p>
                  </a:txBody>
                  <a:tcPr anchor="ctr"/>
                </a:tc>
                <a:extLst>
                  <a:ext uri="{0D108BD9-81ED-4DB2-BD59-A6C34878D82A}">
                    <a16:rowId xmlns:a16="http://schemas.microsoft.com/office/drawing/2014/main" val="2706631589"/>
                  </a:ext>
                </a:extLst>
              </a:tr>
              <a:tr h="460177">
                <a:tc>
                  <a:txBody>
                    <a:bodyPr/>
                    <a:lstStyle/>
                    <a:p>
                      <a:pPr algn="ctr"/>
                      <a:r>
                        <a:rPr lang="en-US" b="1" dirty="0">
                          <a:solidFill>
                            <a:schemeClr val="tx1"/>
                          </a:solidFill>
                        </a:rPr>
                        <a:t>2020</a:t>
                      </a:r>
                    </a:p>
                  </a:txBody>
                  <a:tcPr anchor="ctr"/>
                </a:tc>
                <a:tc>
                  <a:txBody>
                    <a:bodyPr/>
                    <a:lstStyle/>
                    <a:p>
                      <a:pPr algn="ctr"/>
                      <a:r>
                        <a:rPr lang="en-US" dirty="0">
                          <a:solidFill>
                            <a:schemeClr val="tx1"/>
                          </a:solidFill>
                        </a:rPr>
                        <a:t>3.1</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4.1</a:t>
                      </a:r>
                    </a:p>
                  </a:txBody>
                  <a:tcPr anchor="ctr"/>
                </a:tc>
                <a:tc>
                  <a:txBody>
                    <a:bodyPr/>
                    <a:lstStyle/>
                    <a:p>
                      <a:pPr algn="ctr"/>
                      <a:r>
                        <a:rPr lang="en-US" dirty="0">
                          <a:solidFill>
                            <a:schemeClr val="tx1"/>
                          </a:solidFill>
                        </a:rPr>
                        <a:t>4.9</a:t>
                      </a:r>
                    </a:p>
                  </a:txBody>
                  <a:tcPr anchor="ctr"/>
                </a:tc>
                <a:extLst>
                  <a:ext uri="{0D108BD9-81ED-4DB2-BD59-A6C34878D82A}">
                    <a16:rowId xmlns:a16="http://schemas.microsoft.com/office/drawing/2014/main" val="1750753401"/>
                  </a:ext>
                </a:extLst>
              </a:tr>
            </a:tbl>
          </a:graphicData>
        </a:graphic>
      </p:graphicFrame>
    </p:spTree>
    <p:extLst>
      <p:ext uri="{BB962C8B-B14F-4D97-AF65-F5344CB8AC3E}">
        <p14:creationId xmlns:p14="http://schemas.microsoft.com/office/powerpoint/2010/main" val="2829444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Goals of Grocery SEP</a:t>
            </a:r>
          </a:p>
        </p:txBody>
      </p:sp>
      <p:sp>
        <p:nvSpPr>
          <p:cNvPr id="7171" name="Content Placeholder 2"/>
          <p:cNvSpPr>
            <a:spLocks noGrp="1"/>
          </p:cNvSpPr>
          <p:nvPr>
            <p:ph idx="1"/>
            <p:custDataLst>
              <p:tags r:id="rId2"/>
            </p:custDataLst>
          </p:nvPr>
        </p:nvSpPr>
        <p:spPr>
          <a:xfrm>
            <a:off x="533400" y="1295400"/>
            <a:ext cx="8001000" cy="4343400"/>
          </a:xfrm>
        </p:spPr>
        <p:txBody>
          <a:bodyPr/>
          <a:lstStyle/>
          <a:p>
            <a:pPr fontAlgn="t"/>
            <a:r>
              <a:rPr lang="en-US" sz="2800" dirty="0"/>
              <a:t>Federal Fiscal Year (FFY) 2019 - 2023 SEP goals include:</a:t>
            </a:r>
          </a:p>
          <a:p>
            <a:pPr marL="0" indent="0" fontAlgn="t">
              <a:buNone/>
            </a:pPr>
            <a:endParaRPr lang="en-US" sz="1000" dirty="0"/>
          </a:p>
          <a:p>
            <a:pPr lvl="1" fontAlgn="t">
              <a:spcBef>
                <a:spcPts val="600"/>
              </a:spcBef>
            </a:pPr>
            <a:r>
              <a:rPr lang="en-US" sz="2400" dirty="0"/>
              <a:t>5% reduction in  workplace injuries and illnesses by the end of FFY 2023</a:t>
            </a:r>
          </a:p>
          <a:p>
            <a:pPr lvl="2" fontAlgn="t">
              <a:spcBef>
                <a:spcPts val="600"/>
              </a:spcBef>
            </a:pPr>
            <a:endParaRPr lang="en-US" sz="1000" dirty="0"/>
          </a:p>
          <a:p>
            <a:pPr lvl="1" fontAlgn="t">
              <a:spcBef>
                <a:spcPts val="600"/>
              </a:spcBef>
            </a:pPr>
            <a:r>
              <a:rPr lang="en-US" sz="2400" dirty="0"/>
              <a:t>1% annual reduction in NC Bureau of Labor Statistics (BLS) DART rates for NAICS 4244 NC establishments </a:t>
            </a:r>
          </a:p>
          <a:p>
            <a:pPr fontAlgn="t"/>
            <a:endParaRPr lang="en-US" dirty="0"/>
          </a:p>
          <a:p>
            <a:pPr fontAlgn="t"/>
            <a:endParaRPr lang="en-US"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16400726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0&quot;/&gt;&lt;lineCharCount val=&quot;50&quot;/&gt;&lt;lineCharCount val=&quot;49&quot;/&gt;&lt;lineCharCount val=&quot;48&quot;/&gt;&lt;lineCharCount val=&quot;50&quot;/&gt;&lt;lineCharCount val=&quot;13&quot;/&gt;&lt;lineCharCount val=&quot;2&quot;/&gt;&lt;lineCharCount val=&quot;49&quot;/&gt;&lt;lineCharCount val=&quot;21&quot;/&gt;&lt;/TableIndex&gt;&lt;/ShapeTextInfo&gt;"/>
  <p:tag name="HTML_SHAPEINFO" val="&lt;ThreeDShapeInfo&gt;&lt;uuid val=&quot;{AA2B003D-3674-4F0B-ABF7-F92223C48E16}&quot;/&gt;&lt;isInvalidForFieldText val=&quot;0&quot;/&gt;&lt;Image&gt;&lt;filename val=&quot;C:\Users\Srmartin\AppData\Local\Temp\CP1056824841796Session\CPTrustFolder1056824841812\PPTImport1056825161859\data\asimages\{AA2B003D-3674-4F0B-ABF7-F92223C48E16}_3.png&quot;/&gt;&lt;left val=&quot;49&quot;/&gt;&lt;top val=&quot;130&quot;/&gt;&lt;width val=&quot;863&quot;/&gt;&lt;height val=&quot;46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C71CF0CB-16C2-4059-86D3-F1255944F0A8}&quot;/&gt;&lt;isInvalidForFieldText val=&quot;0&quot;/&gt;&lt;Image&gt;&lt;filename val=&quot;C:\Users\Srmartin\AppData\Local\Temp\CP1056824841796Session\CPTrustFolder1056824841812\PPTImport1056825161859\data\asimages\{C71CF0CB-16C2-4059-86D3-F1255944F0A8}_6.png&quot;/&gt;&lt;left val=&quot;39&quot;/&gt;&lt;top val=&quot;32&quot;/&gt;&lt;width val=&quot;867&quot;/&gt;&lt;height val=&quot;10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52&quot;/&gt;&lt;lineCharCount val=&quot;48&quot;/&gt;&lt;/TableIndex&gt;&lt;/ShapeTextInfo&gt;"/>
  <p:tag name="HTML_SHAPEINFO" val="&lt;ThreeDShapeInfo&gt;&lt;uuid val=&quot;{4E7DD125-264A-4A37-BA48-317ACAFD77A9}&quot;/&gt;&lt;isInvalidForFieldText val=&quot;0&quot;/&gt;&lt;Image&gt;&lt;filename val=&quot;C:\Users\Srmartin\AppData\Local\Temp\CP1056824841796Session\CPTrustFolder1056824841812\PPTImport1056825161859\data\asimages\{4E7DD125-264A-4A37-BA48-317ACAFD77A9}_6.png&quot;/&gt;&lt;left val=&quot;49&quot;/&gt;&lt;top val=&quot;130&quot;/&gt;&lt;width val=&quot;867&quot;/&gt;&lt;height val=&quot;46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17&quot;/&gt;&lt;lineCharCount val=&quot;22&quot;/&gt;&lt;/TableIndex&gt;&lt;/ShapeTextInfo&gt;"/>
  <p:tag name="HTML_SHAPEINFO" val="&lt;ThreeDShapeInfo&gt;&lt;uuid val=&quot;{62BBDBAB-981C-4E01-84DB-3A8DA2775944}&quot;/&gt;&lt;isInvalidForFieldText val=&quot;0&quot;/&gt;&lt;Image&gt;&lt;filename val=&quot;C:\Users\Srmartin\AppData\Local\Temp\CP1056824841796Session\CPTrustFolder1056824841812\PPTImport1056825161859\data\asimages\{62BBDBAB-981C-4E01-84DB-3A8DA2775944}_6.png&quot;/&gt;&lt;left val=&quot;61&quot;/&gt;&lt;top val=&quot;476&quot;/&gt;&lt;width val=&quot;309&quot;/&gt;&lt;height val=&quot;10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0D2C93-7085-4B69-A0B5-F0BE8A5CD7F8}&quot;/&gt;&lt;isInvalidForFieldText val=&quot;0&quot;/&gt;&lt;Image&gt;&lt;filename val=&quot;C:\Users\Srmartin\AppData\Local\Temp\CP1056824841796Session\CPTrustFolder1056824841812\PPTImport1056825161859\data\asimages\{480D2C93-7085-4B69-A0B5-F0BE8A5CD7F8}_6.png&quot;/&gt;&lt;left val=&quot;354&quot;/&gt;&lt;top val=&quot;481&quot;/&gt;&lt;width val=&quot;206&quot;/&gt;&lt;height val=&quot;8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EAF82D05-4DD6-433E-A2BB-16CF82B6594D}&quot;/&gt;&lt;isInvalidForFieldText val=&quot;0&quot;/&gt;&lt;Image&gt;&lt;filename val=&quot;C:\Users\Srmartin\AppData\Local\Temp\CP1056824841796Session\CPTrustFolder1056824841812\PPTImport1056825161859\data\asimages\{EAF82D05-4DD6-433E-A2BB-16CF82B6594D}_4.png&quot;/&gt;&lt;left val=&quot;39&quot;/&gt;&lt;top val=&quot;32&quot;/&gt;&lt;width val=&quot;869&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51&quot;/&gt;&lt;lineCharCount val=&quot;47&quot;/&gt;&lt;lineCharCount val=&quot;13&quot;/&gt;&lt;lineCharCount val=&quot;31&quot;/&gt;&lt;lineCharCount val=&quot;25&quot;/&gt;&lt;lineCharCount val=&quot;11&quot;/&gt;&lt;lineCharCount val=&quot;26&quot;/&gt;&lt;lineCharCount val=&quot;17&quot;/&gt;&lt;lineCharCount val=&quot;36&quot;/&gt;&lt;lineCharCount val=&quot;19&quot;/&gt;&lt;lineCharCount val=&quot;31&quot;/&gt;&lt;lineCharCount val=&quot;33&quot;/&gt;&lt;/TableIndex&gt;&lt;/ShapeTextInfo&gt;"/>
  <p:tag name="HTML_SHAPEINFO" val="&lt;ThreeDShapeInfo&gt;&lt;uuid val=&quot;{15D310FA-13C7-4390-AA22-6DD270545553}&quot;/&gt;&lt;isInvalidForFieldText val=&quot;0&quot;/&gt;&lt;Image&gt;&lt;filename val=&quot;C:\Users\Srmartin\AppData\Local\Temp\CP1056824841796Session\CPTrustFolder1056824841812\PPTImport1056825161859\data\asimages\{15D310FA-13C7-4390-AA22-6DD270545553}_4.png&quot;/&gt;&lt;left val=&quot;49&quot;/&gt;&lt;top val=&quot;130&quot;/&gt;&lt;width val=&quot;846&quot;/&gt;&lt;height val=&quot;46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5&quot;/&gt;&lt;lineCharCount val=&quot;20&quot;/&gt;&lt;/TableIndex&gt;&lt;/ShapeTextInfo&gt;"/>
  <p:tag name="HTML_SHAPEINFO" val="&lt;ThreeDShapeInfo&gt;&lt;uuid val=&quot;{2FA2B6FF-2357-4BEC-8F97-846B27E8A3BF}&quot;/&gt;&lt;isInvalidForFieldText val=&quot;0&quot;/&gt;&lt;Image&gt;&lt;filename val=&quot;C:\Users\Srmartin\AppData\Local\Temp\CP1056824841796Session\CPTrustFolder1056824841812\PPTImport1056825161859\data\asimages\{2FA2B6FF-2357-4BEC-8F97-846B27E8A3BF}_7.png&quot;/&gt;&lt;left val=&quot;48&quot;/&gt;&lt;top val=&quot;21&quot;/&gt;&lt;width val=&quot;879&quot;/&gt;&lt;height val=&quot;10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CD6D826-598C-4381-B839-9C557B43F41F}&quot;/&gt;&lt;isInvalidForFieldText val=&quot;0&quot;/&gt;&lt;Image&gt;&lt;filename val=&quot;C:\Users\Srmartin\AppData\Local\Temp\CP1056824841796Session\CPTrustFolder1056824841812\PPTImport1056825161859\data\asimages\{DCD6D826-598C-4381-B839-9C557B43F41F}_7.png&quot;/&gt;&lt;left val=&quot;55&quot;/&gt;&lt;top val=&quot;135&quot;/&gt;&lt;width val=&quot;841&quot;/&gt;&lt;height val=&quot;45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A44E1EA-B2F6-4DA8-A1E4-853FD3A9AF0C}&quot;/&gt;&lt;isInvalidForFieldText val=&quot;0&quot;/&gt;&lt;Image&gt;&lt;filename val=&quot;C:\Users\Srmartin\AppData\Local\Temp\CP1056824841796Session\CPTrustFolder1056824841812\PPTImport1056825161859\data\asimages\{CA44E1EA-B2F6-4DA8-A1E4-853FD3A9AF0C}_8.png&quot;/&gt;&lt;left val=&quot;55&quot;/&gt;&lt;top val=&quot;135&quot;/&gt;&lt;width val=&quot;841&quot;/&gt;&lt;height val=&quot;45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11&quot;/&gt;&lt;/TableIndex&gt;&lt;/ShapeTextInfo&gt;"/>
  <p:tag name="HTML_SHAPEINFO" val="&lt;ThreeDShapeInfo&gt;&lt;uuid val=&quot;{2792B948-EB3B-4BFF-8220-65E28B1F1416}&quot;/&gt;&lt;isInvalidForFieldText val=&quot;0&quot;/&gt;&lt;Image&gt;&lt;filename val=&quot;C:\Users\Srmartin\AppData\Local\Temp\CP1056824841796Session\CPTrustFolder1056824841812\PPTImport1056825161859\data\asimages\{2792B948-EB3B-4BFF-8220-65E28B1F1416}_8.png&quot;/&gt;&lt;left val=&quot;48&quot;/&gt;&lt;top val=&quot;21&quot;/&gt;&lt;width val=&quot;855&quot;/&gt;&lt;height val=&quot;10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7FE2DE0-3E0A-420F-9BA3-C2A090671773}&quot;/&gt;&lt;isInvalidForFieldText val=&quot;0&quot;/&gt;&lt;Image&gt;&lt;filename val=&quot;C:\Users\Srmartin\AppData\Local\Temp\CP1056824841796Session\CPTrustFolder1056824841812\PPTImport1056825161859\data\asimages\{07FE2DE0-3E0A-420F-9BA3-C2A090671773}_9.png&quot;/&gt;&lt;left val=&quot;39&quot;/&gt;&lt;top val=&quot;32&quot;/&gt;&lt;width val=&quot;857&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25&quot;/&gt;&lt;lineCharCount val=&quot;1&quot;/&gt;&lt;lineCharCount val=&quot;52&quot;/&gt;&lt;lineCharCount val=&quot;28&quot;/&gt;&lt;lineCharCount val=&quot;1&quot;/&gt;&lt;lineCharCount val=&quot;48&quot;/&gt;&lt;lineCharCount val=&quot;48&quot;/&gt;&lt;lineCharCount val=&quot;7&quot;/&gt;&lt;lineCharCount val=&quot;1&quot;/&gt;&lt;lineCharCount val=&quot;1&quot;/&gt;&lt;lineCharCount val=&quot;1&quot;/&gt;&lt;lineCharCount val=&quot;1&quot;/&gt;&lt;/TableIndex&gt;&lt;/ShapeTextInfo&gt;"/>
  <p:tag name="HTML_SHAPEINFO" val="&lt;ThreeDShapeInfo&gt;&lt;uuid val=&quot;{1A02CA7F-F5C5-4991-8653-877CC3CD6B71}&quot;/&gt;&lt;isInvalidForFieldText val=&quot;0&quot;/&gt;&lt;Image&gt;&lt;filename val=&quot;C:\Users\Srmartin\AppData\Local\Temp\CP1056824841796Session\CPTrustFolder1056824841812\PPTImport1056825161859\data\asimages\{1A02CA7F-F5C5-4991-8653-877CC3CD6B71}_9.png&quot;/&gt;&lt;left val=&quot;47&quot;/&gt;&lt;top val=&quot;128&quot;/&gt;&lt;width val=&quot;849&quot;/&gt;&lt;height val=&quot;46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3FB28CB-2A4A-4675-AE19-523975C6C187}&quot;/&gt;&lt;isInvalidForFieldText val=&quot;0&quot;/&gt;&lt;Image&gt;&lt;filename val=&quot;C:\Users\Srmartin\AppData\Local\Temp\CP1056824841796Session\CPTrustFolder1056824841812\PPTImport1056825161859\data\asimages\{33FB28CB-2A4A-4675-AE19-523975C6C187}_10.png&quot;/&gt;&lt;left val=&quot;39&quot;/&gt;&lt;top val=&quot;32&quot;/&gt;&lt;width val=&quot;857&quot;/&gt;&lt;height val=&quot;10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2&quot;/&gt;&lt;lineCharCount val=&quot;1&quot;/&gt;&lt;lineCharCount val=&quot;15&quot;/&gt;&lt;lineCharCount val=&quot;1&quot;/&gt;&lt;lineCharCount val=&quot;41&quot;/&gt;&lt;lineCharCount val=&quot;1&quot;/&gt;&lt;lineCharCount val=&quot;21&quot;/&gt;&lt;lineCharCount val=&quot;1&quot;/&gt;&lt;lineCharCount val=&quot;52&quot;/&gt;&lt;lineCharCount val=&quot;1&quot;/&gt;&lt;lineCharCount val=&quot;42&quot;/&gt;&lt;lineCharCount val=&quot;1&quot;/&gt;&lt;lineCharCount val=&quot;49&quot;/&gt;&lt;lineCharCount val=&quot;12&quot;/&gt;&lt;lineCharCount val=&quot;1&quot;/&gt;&lt;lineCharCount val=&quot;1&quot;/&gt;&lt;lineCharCount val=&quot;1&quot;/&gt;&lt;lineCharCount val=&quot;1&quot;/&gt;&lt;lineCharCount val=&quot;1&quot;/&gt;&lt;/TableIndex&gt;&lt;/ShapeTextInfo&gt;"/>
  <p:tag name="HTML_SHAPEINFO" val="&lt;ThreeDShapeInfo&gt;&lt;uuid val=&quot;{C1FA5649-1FBC-4461-9972-99D76F77E4C7}&quot;/&gt;&lt;isInvalidForFieldText val=&quot;0&quot;/&gt;&lt;Image&gt;&lt;filename val=&quot;C:\Users\Srmartin\AppData\Local\Temp\CP1056824841796Session\CPTrustFolder1056824841812\PPTImport1056825161859\data\asimages\{C1FA5649-1FBC-4461-9972-99D76F77E4C7}_10.png&quot;/&gt;&lt;left val=&quot;47&quot;/&gt;&lt;top val=&quot;128&quot;/&gt;&lt;width val=&quot;849&quot;/&gt;&lt;height val=&quot;46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3FB28CB-2A4A-4675-AE19-523975C6C187}&quot;/&gt;&lt;isInvalidForFieldText val=&quot;0&quot;/&gt;&lt;Image&gt;&lt;filename val=&quot;C:\Users\Srmartin\AppData\Local\Temp\CP1056824841796Session\CPTrustFolder1056824841812\PPTImport1056825161859\data\asimages\{33FB28CB-2A4A-4675-AE19-523975C6C187}_10.png&quot;/&gt;&lt;left val=&quot;39&quot;/&gt;&lt;top val=&quot;32&quot;/&gt;&lt;width val=&quot;857&quot;/&gt;&lt;height val=&quot;10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2&quot;/&gt;&lt;lineCharCount val=&quot;1&quot;/&gt;&lt;lineCharCount val=&quot;15&quot;/&gt;&lt;lineCharCount val=&quot;1&quot;/&gt;&lt;lineCharCount val=&quot;41&quot;/&gt;&lt;lineCharCount val=&quot;1&quot;/&gt;&lt;lineCharCount val=&quot;21&quot;/&gt;&lt;lineCharCount val=&quot;1&quot;/&gt;&lt;lineCharCount val=&quot;52&quot;/&gt;&lt;lineCharCount val=&quot;1&quot;/&gt;&lt;lineCharCount val=&quot;42&quot;/&gt;&lt;lineCharCount val=&quot;1&quot;/&gt;&lt;lineCharCount val=&quot;49&quot;/&gt;&lt;lineCharCount val=&quot;12&quot;/&gt;&lt;lineCharCount val=&quot;1&quot;/&gt;&lt;lineCharCount val=&quot;1&quot;/&gt;&lt;lineCharCount val=&quot;1&quot;/&gt;&lt;lineCharCount val=&quot;1&quot;/&gt;&lt;lineCharCount val=&quot;1&quot;/&gt;&lt;/TableIndex&gt;&lt;/ShapeTextInfo&gt;"/>
  <p:tag name="HTML_SHAPEINFO" val="&lt;ThreeDShapeInfo&gt;&lt;uuid val=&quot;{C1FA5649-1FBC-4461-9972-99D76F77E4C7}&quot;/&gt;&lt;isInvalidForFieldText val=&quot;0&quot;/&gt;&lt;Image&gt;&lt;filename val=&quot;C:\Users\Srmartin\AppData\Local\Temp\CP1056824841796Session\CPTrustFolder1056824841812\PPTImport1056825161859\data\asimages\{C1FA5649-1FBC-4461-9972-99D76F77E4C7}_10.png&quot;/&gt;&lt;left val=&quot;47&quot;/&gt;&lt;top val=&quot;128&quot;/&gt;&lt;width val=&quot;849&quot;/&gt;&lt;height val=&quot;46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3FB28CB-2A4A-4675-AE19-523975C6C187}&quot;/&gt;&lt;isInvalidForFieldText val=&quot;0&quot;/&gt;&lt;Image&gt;&lt;filename val=&quot;C:\Users\Srmartin\AppData\Local\Temp\CP1056824841796Session\CPTrustFolder1056824841812\PPTImport1056825161859\data\asimages\{33FB28CB-2A4A-4675-AE19-523975C6C187}_10.png&quot;/&gt;&lt;left val=&quot;39&quot;/&gt;&lt;top val=&quot;32&quot;/&gt;&lt;width val=&quot;857&quot;/&gt;&lt;height val=&quot;10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2&quot;/&gt;&lt;lineCharCount val=&quot;1&quot;/&gt;&lt;lineCharCount val=&quot;15&quot;/&gt;&lt;lineCharCount val=&quot;1&quot;/&gt;&lt;lineCharCount val=&quot;41&quot;/&gt;&lt;lineCharCount val=&quot;1&quot;/&gt;&lt;lineCharCount val=&quot;21&quot;/&gt;&lt;lineCharCount val=&quot;1&quot;/&gt;&lt;lineCharCount val=&quot;52&quot;/&gt;&lt;lineCharCount val=&quot;1&quot;/&gt;&lt;lineCharCount val=&quot;42&quot;/&gt;&lt;lineCharCount val=&quot;1&quot;/&gt;&lt;lineCharCount val=&quot;49&quot;/&gt;&lt;lineCharCount val=&quot;12&quot;/&gt;&lt;lineCharCount val=&quot;1&quot;/&gt;&lt;lineCharCount val=&quot;1&quot;/&gt;&lt;lineCharCount val=&quot;1&quot;/&gt;&lt;lineCharCount val=&quot;1&quot;/&gt;&lt;lineCharCount val=&quot;1&quot;/&gt;&lt;/TableIndex&gt;&lt;/ShapeTextInfo&gt;"/>
  <p:tag name="HTML_SHAPEINFO" val="&lt;ThreeDShapeInfo&gt;&lt;uuid val=&quot;{C1FA5649-1FBC-4461-9972-99D76F77E4C7}&quot;/&gt;&lt;isInvalidForFieldText val=&quot;0&quot;/&gt;&lt;Image&gt;&lt;filename val=&quot;C:\Users\Srmartin\AppData\Local\Temp\CP1056824841796Session\CPTrustFolder1056824841812\PPTImport1056825161859\data\asimages\{C1FA5649-1FBC-4461-9972-99D76F77E4C7}_10.png&quot;/&gt;&lt;left val=&quot;47&quot;/&gt;&lt;top val=&quot;128&quot;/&gt;&lt;width val=&quot;849&quot;/&gt;&lt;height val=&quot;46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3FB28CB-2A4A-4675-AE19-523975C6C187}&quot;/&gt;&lt;isInvalidForFieldText val=&quot;0&quot;/&gt;&lt;Image&gt;&lt;filename val=&quot;C:\Users\Srmartin\AppData\Local\Temp\CP1056824841796Session\CPTrustFolder1056824841812\PPTImport1056825161859\data\asimages\{33FB28CB-2A4A-4675-AE19-523975C6C187}_10.png&quot;/&gt;&lt;left val=&quot;39&quot;/&gt;&lt;top val=&quot;32&quot;/&gt;&lt;width val=&quot;857&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2&quot;/&gt;&lt;lineCharCount val=&quot;1&quot;/&gt;&lt;lineCharCount val=&quot;15&quot;/&gt;&lt;lineCharCount val=&quot;1&quot;/&gt;&lt;lineCharCount val=&quot;41&quot;/&gt;&lt;lineCharCount val=&quot;1&quot;/&gt;&lt;lineCharCount val=&quot;21&quot;/&gt;&lt;lineCharCount val=&quot;1&quot;/&gt;&lt;lineCharCount val=&quot;52&quot;/&gt;&lt;lineCharCount val=&quot;1&quot;/&gt;&lt;lineCharCount val=&quot;42&quot;/&gt;&lt;lineCharCount val=&quot;1&quot;/&gt;&lt;lineCharCount val=&quot;49&quot;/&gt;&lt;lineCharCount val=&quot;12&quot;/&gt;&lt;lineCharCount val=&quot;1&quot;/&gt;&lt;lineCharCount val=&quot;1&quot;/&gt;&lt;lineCharCount val=&quot;1&quot;/&gt;&lt;lineCharCount val=&quot;1&quot;/&gt;&lt;lineCharCount val=&quot;1&quot;/&gt;&lt;/TableIndex&gt;&lt;/ShapeTextInfo&gt;"/>
  <p:tag name="HTML_SHAPEINFO" val="&lt;ThreeDShapeInfo&gt;&lt;uuid val=&quot;{C1FA5649-1FBC-4461-9972-99D76F77E4C7}&quot;/&gt;&lt;isInvalidForFieldText val=&quot;0&quot;/&gt;&lt;Image&gt;&lt;filename val=&quot;C:\Users\Srmartin\AppData\Local\Temp\CP1056824841796Session\CPTrustFolder1056824841812\PPTImport1056825161859\data\asimages\{C1FA5649-1FBC-4461-9972-99D76F77E4C7}_10.png&quot;/&gt;&lt;left val=&quot;47&quot;/&gt;&lt;top val=&quot;128&quot;/&gt;&lt;width val=&quot;849&quot;/&gt;&lt;height val=&quot;464&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1&quot;/&gt;&lt;lineCharCount val=&quot;47&quot;/&gt;&lt;lineCharCount val=&quot;36&quot;/&gt;&lt;lineCharCount val=&quot;1&quot;/&gt;&lt;lineCharCount val=&quot;7&quot;/&gt;&lt;lineCharCount val=&quot;14&quot;/&gt;&lt;lineCharCount val=&quot;17&quot;/&gt;&lt;lineCharCount val=&quot;1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41&quot;/&gt;&lt;lineCharCount val=&quot;32&quot;/&gt;&lt;lineCharCount val=&quot;1&quot;/&gt;&lt;lineCharCount val=&quot;53&quot;/&gt;&lt;lineCharCount val=&quot;14&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32&quot;/&gt;&lt;lineCharCount val=&quot;30&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1&quot;/&gt;&lt;lineCharCount val=&quot;1&quot;/&gt;&lt;lineCharCount val=&quot;66&quot;/&gt;&lt;lineCharCount val=&quot;63&quot;/&gt;&lt;lineCharCount val=&quot;45&quot;/&gt;&lt;lineCharCount val=&quot;1&quot;/&gt;&lt;lineCharCount val=&quot;16&quot;/&gt;&lt;lineCharCount val=&quot;1&quot;/&gt;&lt;lineCharCount val=&quot;70&quot;/&gt;&lt;lineCharCount val=&quot;67&quot;/&gt;&lt;lineCharCount val=&quot;32&quot;/&gt;&lt;lineCharCount val=&quot;1&quot;/&gt;&lt;lineCharCount val=&quot;1&quot;/&gt;&lt;lineCharCount val=&quot;2&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21&quot;/&gt;&lt;lineCharCount val=&quot;1&quot;/&gt;&lt;lineCharCount val=&quot;43&quot;/&gt;&lt;lineCharCount val=&quot;42&quot;/&gt;&lt;lineCharCount val=&quot;41&quot;/&gt;&lt;lineCharCount val=&quot;40&quot;/&gt;&lt;lineCharCount val=&quot;37&quot;/&gt;&lt;lineChar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25&quot;/&gt;&lt;lineCharCount val=&quot;1&quot;/&gt;&lt;lineCharCount val=&quot;32&quot;/&gt;&lt;lineCharCount val=&quot;1&quot;/&gt;&lt;lineCharCount val=&quot;25&quot;/&gt;&lt;lineCharCount val=&quot;1&quot;/&gt;&lt;lineCharCount val=&quot;25&quot;/&gt;&lt;lineCharCount val=&quot;1&quot;/&gt;&lt;lineCharCount val=&quot;45&quot;/&gt;&lt;lineCharCount val=&quot;2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4&quot;/&gt;&lt;lineCharCount val=&quot;51&quot;/&gt;&lt;lineCharCount val=&quot;45&quot;/&gt;&lt;lineCharCount val=&quot;21&quot;/&gt;&lt;lineCharCount val=&quot;1&quot;/&gt;&lt;lineCharCount val=&quot;17&quot;/&gt;&lt;lineCharCount val=&quot;36&quot;/&gt;&lt;lineCharCount val=&quot;40&quot;/&gt;&lt;lineCharCount val=&quot;1&quot;/&gt;&lt;lineCharCount val=&quot;17&quot;/&gt;&lt;lineCharCount val=&quot;37&quot;/&gt;&lt;lineCharCount val=&quot;36&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1&quot;/&gt;&lt;lineCharCount val=&quot;47&quot;/&gt;&lt;lineCharCount val=&quot;42&quot;/&gt;&lt;lineCharCount val=&quot;17&quot;/&gt;&lt;lineCharCount val=&quot;2&quot;/&gt;&lt;lineCharCount val=&quot;43&quot;/&gt;&lt;lineCharCount val=&quot;1&quot;/&gt;&lt;lineCharCount val=&quot;50&quot;/&gt;&lt;lineCharCount val=&quot;5&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B88739F-06DE-4340-AD33-7FB62B738890}&quot;/&gt;&lt;isInvalidForFieldText val=&quot;0&quot;/&gt;&lt;Image&gt;&lt;filename val=&quot;C:\Users\Srmartin\AppData\Local\Temp\CP1056824841796Session\CPTrustFolder1056824841812\PPTImport1056825161859\data\asimages\{BB88739F-06DE-4340-AD33-7FB62B738890}_2.png&quot;/&gt;&lt;left val=&quot;39&quot;/&gt;&lt;top val=&quot;32&quot;/&gt;&lt;width val=&quot;857&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33&quot;/&gt;&lt;lineCharCount val=&quot;1&quot;/&gt;&lt;lineCharCount val=&quot;25&quot;/&gt;&lt;lineCharCount val=&quot;27&quot;/&gt;&lt;lineCharCount val=&quot;28&quot;/&gt;&lt;lineCharCount val=&quot;26&quot;/&gt;&lt;lineCharCount val=&quot;2&quot;/&gt;&lt;lineCharCount val=&quot;22&quot;/&gt;&lt;lineCharCount val=&quot;21&quot;/&gt;&lt;lineCharCount val=&quot;1&quot;/&gt;&lt;lineCharCount val=&quot;18&quot;/&gt;&lt;lineCharCount val=&quot;32&quot;/&gt;&lt;lineCharCount val=&quot;5&quot;/&gt;&lt;lineCharCount val=&quot;1&quot;/&gt;&lt;lineCharCount val=&quot;1&quot;/&gt;&lt;lineCharCount val=&quot;1&quot;/&gt;&lt;lineCharCount val=&quot;1&quot;/&gt;&lt;lineCharCount val=&quot;1&quot;/&gt;&lt;lineCharCount val=&quot;1&quot;/&gt;&lt;/TableIndex&gt;&lt;/ShapeTextInfo&gt;"/>
  <p:tag name="HTML_SHAPEINFO" val="&lt;ThreeDShapeInfo&gt;&lt;uuid val=&quot;{C5CCF253-E9FF-4237-8CD4-085A2D22CC27}&quot;/&gt;&lt;isInvalidForFieldText val=&quot;0&quot;/&gt;&lt;Image&gt;&lt;filename val=&quot;C:\Users\Srmartin\AppData\Local\Temp\CP1056824841796Session\CPTrustFolder1056824841812\PPTImport1056825161859\data\asimages\{C5CCF253-E9FF-4237-8CD4-085A2D22CC27}_2.png&quot;/&gt;&lt;left val=&quot;57&quot;/&gt;&lt;top val=&quot;122&quot;/&gt;&lt;width val=&quot;542&quot;/&gt;&lt;height val=&quot;5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D18CFFCE-9F37-449B-A172-E56658356ECA}&quot;/&gt;&lt;isInvalidForFieldText val=&quot;0&quot;/&gt;&lt;Image&gt;&lt;filename val=&quot;C:\Users\Srmartin\AppData\Local\Temp\CP1056824841796Session\CPTrustFolder1056824841812\PPTImport1056825161859\data\asimages\{D18CFFCE-9F37-449B-A172-E56658356ECA}_3.png&quot;/&gt;&lt;left val=&quot;39&quot;/&gt;&lt;top val=&quot;32&quot;/&gt;&lt;width val=&quot;857&quot;/&gt;&lt;height val=&quot;10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0&quot;/&gt;&lt;lineCharCount val=&quot;50&quot;/&gt;&lt;lineCharCount val=&quot;49&quot;/&gt;&lt;lineCharCount val=&quot;48&quot;/&gt;&lt;lineCharCount val=&quot;50&quot;/&gt;&lt;lineCharCount val=&quot;13&quot;/&gt;&lt;lineCharCount val=&quot;2&quot;/&gt;&lt;lineCharCount val=&quot;49&quot;/&gt;&lt;lineCharCount val=&quot;21&quot;/&gt;&lt;/TableIndex&gt;&lt;/ShapeTextInfo&gt;"/>
  <p:tag name="HTML_SHAPEINFO" val="&lt;ThreeDShapeInfo&gt;&lt;uuid val=&quot;{AA2B003D-3674-4F0B-ABF7-F92223C48E16}&quot;/&gt;&lt;isInvalidForFieldText val=&quot;0&quot;/&gt;&lt;Image&gt;&lt;filename val=&quot;C:\Users\Srmartin\AppData\Local\Temp\CP1056824841796Session\CPTrustFolder1056824841812\PPTImport1056825161859\data\asimages\{AA2B003D-3674-4F0B-ABF7-F92223C48E16}_3.png&quot;/&gt;&lt;left val=&quot;49&quot;/&gt;&lt;top val=&quot;130&quot;/&gt;&lt;width val=&quot;863&quot;/&gt;&lt;height val=&quot;462&quot;/&gt;&lt;hasText val=&quot;1&quot;/&gt;&lt;/Image&gt;&lt;/ThreeDShapeInfo&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28795</TotalTime>
  <Pages>1</Pages>
  <Words>2908</Words>
  <Application>Microsoft Office PowerPoint</Application>
  <PresentationFormat>Letter Paper (8.5x11 in)</PresentationFormat>
  <Paragraphs>712</Paragraphs>
  <Slides>74</Slides>
  <Notes>62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88" baseType="lpstr">
      <vt:lpstr>-apple-system</vt:lpstr>
      <vt:lpstr>Arial</vt:lpstr>
      <vt:lpstr>Arial Narrow</vt:lpstr>
      <vt:lpstr>Arial Rounded MT Bold</vt:lpstr>
      <vt:lpstr>Calibri</vt:lpstr>
      <vt:lpstr>Calibri Light</vt:lpstr>
      <vt:lpstr>Open Sans</vt:lpstr>
      <vt:lpstr>Symbol</vt:lpstr>
      <vt:lpstr>Times New Roman</vt:lpstr>
      <vt:lpstr>Verdana</vt:lpstr>
      <vt:lpstr>Wingdings</vt:lpstr>
      <vt:lpstr>NCDOL  Standard</vt:lpstr>
      <vt:lpstr>Custom Design</vt:lpstr>
      <vt:lpstr>Acrobat Document</vt:lpstr>
      <vt:lpstr>PowerPoint Presentation</vt:lpstr>
      <vt:lpstr>Objectives</vt:lpstr>
      <vt:lpstr>Scope</vt:lpstr>
      <vt:lpstr>Why a Grocery Wholesaler SEP? </vt:lpstr>
      <vt:lpstr>Why a Grocery Wholesaler SEP?</vt:lpstr>
      <vt:lpstr>Significant Hazards in Grocery</vt:lpstr>
      <vt:lpstr>Table 1: N.C. and National TRC and  DART Rates  Combined</vt:lpstr>
      <vt:lpstr>Table 2: N.C. and National TRC and DART Rates for NAICS 4244</vt:lpstr>
      <vt:lpstr>Goals of Grocery SEP</vt:lpstr>
      <vt:lpstr>Goals of Grocery SEP</vt:lpstr>
      <vt:lpstr>Inspection Priority</vt:lpstr>
      <vt:lpstr>Pre-inspection Procedures</vt:lpstr>
      <vt:lpstr>Inspection Exemptions</vt:lpstr>
      <vt:lpstr>Pre-inspection Procedures</vt:lpstr>
      <vt:lpstr>PowerPoint Presentation</vt:lpstr>
      <vt:lpstr>NC Site Lookup or “Targeting”</vt:lpstr>
      <vt:lpstr>NC Site Lookup or “Targeting”</vt:lpstr>
      <vt:lpstr>Inspection Procedures</vt:lpstr>
      <vt:lpstr>PowerPoint Presentation</vt:lpstr>
      <vt:lpstr>Recordkeeping</vt:lpstr>
      <vt:lpstr>Recordkeeping</vt:lpstr>
      <vt:lpstr>Recordkeeping - Interviews</vt:lpstr>
      <vt:lpstr>Employee Medical Records</vt:lpstr>
      <vt:lpstr>Employee Medical Records</vt:lpstr>
      <vt:lpstr>Recordkeeping - Privacy</vt:lpstr>
      <vt:lpstr>Recordkeeping</vt:lpstr>
      <vt:lpstr>PowerPoint Presentation</vt:lpstr>
      <vt:lpstr>PITs - Handling Materials</vt:lpstr>
      <vt:lpstr>Operator Training</vt:lpstr>
      <vt:lpstr>PITs - Handling Materials </vt:lpstr>
      <vt:lpstr>Powered Industrial Trucks</vt:lpstr>
      <vt:lpstr>Powered Industrial Trucks</vt:lpstr>
      <vt:lpstr>Powered Industrial Trucks</vt:lpstr>
      <vt:lpstr>PowerPoint Presentation</vt:lpstr>
      <vt:lpstr>Electrical</vt:lpstr>
      <vt:lpstr>Electrical</vt:lpstr>
      <vt:lpstr>Electrical</vt:lpstr>
      <vt:lpstr>PowerPoint Presentation</vt:lpstr>
      <vt:lpstr>Ergonomics</vt:lpstr>
      <vt:lpstr>Are Ergonomic Hazards Present?</vt:lpstr>
      <vt:lpstr>Review Employer’s Ergonomics  Program </vt:lpstr>
      <vt:lpstr>Review Employer’s Ergonomics  Program</vt:lpstr>
      <vt:lpstr>Ergonomics Program/Health Management </vt:lpstr>
      <vt:lpstr>Ergonomics Program </vt:lpstr>
      <vt:lpstr>Ergonomics Program </vt:lpstr>
      <vt:lpstr>Conduct Interviews</vt:lpstr>
      <vt:lpstr>Citation Guidance</vt:lpstr>
      <vt:lpstr>Citation Guidance</vt:lpstr>
      <vt:lpstr>PowerPoint Presentation</vt:lpstr>
      <vt:lpstr>Machine Guarding</vt:lpstr>
      <vt:lpstr>Machine Guarding</vt:lpstr>
      <vt:lpstr>Machine Guarding</vt:lpstr>
      <vt:lpstr>Machine Guarding</vt:lpstr>
      <vt:lpstr>Machine Guarding</vt:lpstr>
      <vt:lpstr>PowerPoint Presentation</vt:lpstr>
      <vt:lpstr>Hazard Communication</vt:lpstr>
      <vt:lpstr>Hazard Communication</vt:lpstr>
      <vt:lpstr>Hazard Communication</vt:lpstr>
      <vt:lpstr>PowerPoint Presentation</vt:lpstr>
      <vt:lpstr>Hexavalent Chromium</vt:lpstr>
      <vt:lpstr>Hexavalent Chromium</vt:lpstr>
      <vt:lpstr>Hexavalent Chromium</vt:lpstr>
      <vt:lpstr>Hexavalent Chromium</vt:lpstr>
      <vt:lpstr>Hexavalent Chromium</vt:lpstr>
      <vt:lpstr>PowerPoint Presentation</vt:lpstr>
      <vt:lpstr> Process Safety Management (PSM)</vt:lpstr>
      <vt:lpstr>Process Safety Management</vt:lpstr>
      <vt:lpstr>  Threshold Quantity                  1910.119(a) </vt:lpstr>
      <vt:lpstr>Process Safety Management</vt:lpstr>
      <vt:lpstr>Process Safety Management </vt:lpstr>
      <vt:lpstr>Process Safety Management </vt:lpstr>
      <vt:lpstr>Additional Resources </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2855</cp:revision>
  <cp:lastPrinted>2020-12-30T14:21:22Z</cp:lastPrinted>
  <dcterms:created xsi:type="dcterms:W3CDTF">2001-05-15T12:53:32Z</dcterms:created>
  <dcterms:modified xsi:type="dcterms:W3CDTF">2022-09-14T14:52:24Z</dcterms:modified>
  <cp:category>Format Review by Andy on 12-30-08</cp:category>
</cp:coreProperties>
</file>