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6" r:id="rId15"/>
    <p:sldId id="275" r:id="rId16"/>
    <p:sldId id="269" r:id="rId17"/>
    <p:sldId id="277" r:id="rId18"/>
    <p:sldId id="278" r:id="rId19"/>
    <p:sldId id="273" r:id="rId20"/>
    <p:sldId id="27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6E8C8D3-ACE2-438F-B2AF-4531C1EE5DDB}">
          <p14:sldIdLst>
            <p14:sldId id="256"/>
            <p14:sldId id="257"/>
            <p14:sldId id="258"/>
          </p14:sldIdLst>
        </p14:section>
        <p14:section name="Summary Section" id="{8A1BC481-8A5F-420C-AA6E-3CE1E4D9A9FE}">
          <p14:sldIdLst/>
        </p14:section>
        <p14:section name="Section 1" id="{EF00D168-541C-436E-94E6-5B9082A90308}">
          <p14:sldIdLst>
            <p14:sldId id="259"/>
          </p14:sldIdLst>
        </p14:section>
        <p14:section name="To “Queue” to someone you will have the item open, then click on QUEUE, then ROUTE or you can use the Route Activity Box on the Dashboard" id="{1D75D895-E698-4959-9DC9-ED7FA44BBF32}">
          <p14:sldIdLst>
            <p14:sldId id="260"/>
          </p14:sldIdLst>
        </p14:section>
        <p14:section name="Section 3" id="{E380FE7C-F24D-4083-B92A-2BFD6C5A250B}">
          <p14:sldIdLst>
            <p14:sldId id="261"/>
          </p14:sldIdLst>
        </p14:section>
        <p14:section name="To find the person that you will be routing information and updates to you will have to click the PLUS (+) sign beside the folder that is labeled  +North Carolina DOL-then +OSH Enforcement Folder-scroll down until you see the +District folder  or division" id="{06DA3A82-4B3B-4156-865D-78621159B23D}">
          <p14:sldIdLst>
            <p14:sldId id="262"/>
          </p14:sldIdLst>
        </p14:section>
        <p14:section name="You will then see the Request in your Workflow QUEUE Folder. You will open, update, and respond back using the Queue, once you complete and Queue back to the requestor the file will “leave” your queue.   *Note* it may appear to still be there, DO NOT file" id="{C823B623-2B9A-4F67-97C9-3333D95750B9}">
          <p14:sldIdLst>
            <p14:sldId id="263"/>
          </p14:sldIdLst>
        </p14:section>
        <p14:section name="You will open the Activity/file in the top box area of the Workflow Queue user mailbox. Make you changes or update, Save your modifications and close it.  To close and save your updates you can also click on the Red X  in the upper right hand corner of th" id="{6536F14E-9002-4380-95D1-CA72781A6A73}">
          <p14:sldIdLst>
            <p14:sldId id="264"/>
          </p14:sldIdLst>
        </p14:section>
        <p14:section name="Section 7" id="{421594C8-D30B-4FBA-8443-F584AEA59C6C}">
          <p14:sldIdLst>
            <p14:sldId id="265"/>
          </p14:sldIdLst>
        </p14:section>
        <p14:section name="Section 8" id="{DEF727BB-E4CE-4C4F-A594-7C754B2F73FD}">
          <p14:sldIdLst>
            <p14:sldId id="266"/>
          </p14:sldIdLst>
        </p14:section>
        <p14:section name="Section 9" id="{4E92BFC3-1D4B-453D-A61D-FC4C0501EAD1}">
          <p14:sldIdLst>
            <p14:sldId id="267"/>
          </p14:sldIdLst>
        </p14:section>
        <p14:section name="Section 10" id="{6C037C22-594F-4742-86B3-B6B60547E723}">
          <p14:sldIdLst>
            <p14:sldId id="268"/>
            <p14:sldId id="276"/>
            <p14:sldId id="275"/>
            <p14:sldId id="269"/>
            <p14:sldId id="277"/>
            <p14:sldId id="278"/>
            <p14:sldId id="273"/>
            <p14:sldId id="27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28876F-16DD-4F21-98FC-D73C1DB2B88D}" type="datetimeFigureOut">
              <a:rPr lang="en-US" smtClean="0"/>
              <a:t>3/22/2022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3C3856-EBA9-456F-ADB6-D043C06F5C2E}" type="slidenum">
              <a:rPr lang="en-US" smtClean="0"/>
              <a:t>‹#›</a:t>
            </a:fld>
            <a:endParaRPr lang="en-US"/>
          </a:p>
        </p:txBody>
      </p:sp>
    </p:spTree>
    <p:extLst>
      <p:ext uri="{BB962C8B-B14F-4D97-AF65-F5344CB8AC3E}">
        <p14:creationId xmlns:p14="http://schemas.microsoft.com/office/powerpoint/2010/main" val="47712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3C3856-EBA9-456F-ADB6-D043C06F5C2E}" type="slidenum">
              <a:rPr lang="en-US" smtClean="0"/>
              <a:t>2</a:t>
            </a:fld>
            <a:endParaRPr lang="en-US"/>
          </a:p>
        </p:txBody>
      </p:sp>
    </p:spTree>
    <p:extLst>
      <p:ext uri="{BB962C8B-B14F-4D97-AF65-F5344CB8AC3E}">
        <p14:creationId xmlns:p14="http://schemas.microsoft.com/office/powerpoint/2010/main" val="2496660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64B3E-F9C0-4332-A610-F88FAEA3CE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5CBF17-33C4-4A4A-B3A4-ECFAED8AAE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657441-B642-4E2D-8B67-0DEE30DEF848}"/>
              </a:ext>
            </a:extLst>
          </p:cNvPr>
          <p:cNvSpPr>
            <a:spLocks noGrp="1"/>
          </p:cNvSpPr>
          <p:nvPr>
            <p:ph type="dt" sz="half" idx="10"/>
          </p:nvPr>
        </p:nvSpPr>
        <p:spPr/>
        <p:txBody>
          <a:bodyPr/>
          <a:lstStyle/>
          <a:p>
            <a:fld id="{EE746789-F618-4E2E-B532-A5875D4593B1}" type="datetimeFigureOut">
              <a:rPr lang="en-US" smtClean="0"/>
              <a:t>3/22/2022</a:t>
            </a:fld>
            <a:endParaRPr lang="en-US"/>
          </a:p>
        </p:txBody>
      </p:sp>
      <p:sp>
        <p:nvSpPr>
          <p:cNvPr id="5" name="Footer Placeholder 4">
            <a:extLst>
              <a:ext uri="{FF2B5EF4-FFF2-40B4-BE49-F238E27FC236}">
                <a16:creationId xmlns:a16="http://schemas.microsoft.com/office/drawing/2014/main" id="{53D5BF42-D357-4E00-B8DC-800021DC9A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8FDDB7-5FD5-40B2-B224-11245970618D}"/>
              </a:ext>
            </a:extLst>
          </p:cNvPr>
          <p:cNvSpPr>
            <a:spLocks noGrp="1"/>
          </p:cNvSpPr>
          <p:nvPr>
            <p:ph type="sldNum" sz="quarter" idx="12"/>
          </p:nvPr>
        </p:nvSpPr>
        <p:spPr/>
        <p:txBody>
          <a:bodyPr/>
          <a:lstStyle/>
          <a:p>
            <a:fld id="{5F09AEA7-38FC-486A-9863-3639F732C15D}" type="slidenum">
              <a:rPr lang="en-US" smtClean="0"/>
              <a:t>‹#›</a:t>
            </a:fld>
            <a:endParaRPr lang="en-US"/>
          </a:p>
        </p:txBody>
      </p:sp>
    </p:spTree>
    <p:extLst>
      <p:ext uri="{BB962C8B-B14F-4D97-AF65-F5344CB8AC3E}">
        <p14:creationId xmlns:p14="http://schemas.microsoft.com/office/powerpoint/2010/main" val="2554214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1D97A-21A3-4CC7-9093-EB9D3AAADD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811192-ACA5-4609-B402-B8DE6B980C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1B1CAA-8FB2-425B-B8D8-3FB049FEA1C5}"/>
              </a:ext>
            </a:extLst>
          </p:cNvPr>
          <p:cNvSpPr>
            <a:spLocks noGrp="1"/>
          </p:cNvSpPr>
          <p:nvPr>
            <p:ph type="dt" sz="half" idx="10"/>
          </p:nvPr>
        </p:nvSpPr>
        <p:spPr/>
        <p:txBody>
          <a:bodyPr/>
          <a:lstStyle/>
          <a:p>
            <a:fld id="{EE746789-F618-4E2E-B532-A5875D4593B1}" type="datetimeFigureOut">
              <a:rPr lang="en-US" smtClean="0"/>
              <a:t>3/22/2022</a:t>
            </a:fld>
            <a:endParaRPr lang="en-US"/>
          </a:p>
        </p:txBody>
      </p:sp>
      <p:sp>
        <p:nvSpPr>
          <p:cNvPr id="5" name="Footer Placeholder 4">
            <a:extLst>
              <a:ext uri="{FF2B5EF4-FFF2-40B4-BE49-F238E27FC236}">
                <a16:creationId xmlns:a16="http://schemas.microsoft.com/office/drawing/2014/main" id="{19672993-4A77-42E2-B92D-223C5C1BB4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B9A854-3318-4E83-AD5C-488E3D384EB4}"/>
              </a:ext>
            </a:extLst>
          </p:cNvPr>
          <p:cNvSpPr>
            <a:spLocks noGrp="1"/>
          </p:cNvSpPr>
          <p:nvPr>
            <p:ph type="sldNum" sz="quarter" idx="12"/>
          </p:nvPr>
        </p:nvSpPr>
        <p:spPr/>
        <p:txBody>
          <a:bodyPr/>
          <a:lstStyle/>
          <a:p>
            <a:fld id="{5F09AEA7-38FC-486A-9863-3639F732C15D}" type="slidenum">
              <a:rPr lang="en-US" smtClean="0"/>
              <a:t>‹#›</a:t>
            </a:fld>
            <a:endParaRPr lang="en-US"/>
          </a:p>
        </p:txBody>
      </p:sp>
    </p:spTree>
    <p:extLst>
      <p:ext uri="{BB962C8B-B14F-4D97-AF65-F5344CB8AC3E}">
        <p14:creationId xmlns:p14="http://schemas.microsoft.com/office/powerpoint/2010/main" val="435983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00A9A9-EDAD-4BC3-91D6-BA7444AB95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278101-A849-4CED-960F-1EFBCBEF8EB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F30D3F-CCD2-42A6-9DE6-AEF205FB6787}"/>
              </a:ext>
            </a:extLst>
          </p:cNvPr>
          <p:cNvSpPr>
            <a:spLocks noGrp="1"/>
          </p:cNvSpPr>
          <p:nvPr>
            <p:ph type="dt" sz="half" idx="10"/>
          </p:nvPr>
        </p:nvSpPr>
        <p:spPr/>
        <p:txBody>
          <a:bodyPr/>
          <a:lstStyle/>
          <a:p>
            <a:fld id="{EE746789-F618-4E2E-B532-A5875D4593B1}" type="datetimeFigureOut">
              <a:rPr lang="en-US" smtClean="0"/>
              <a:t>3/22/2022</a:t>
            </a:fld>
            <a:endParaRPr lang="en-US"/>
          </a:p>
        </p:txBody>
      </p:sp>
      <p:sp>
        <p:nvSpPr>
          <p:cNvPr id="5" name="Footer Placeholder 4">
            <a:extLst>
              <a:ext uri="{FF2B5EF4-FFF2-40B4-BE49-F238E27FC236}">
                <a16:creationId xmlns:a16="http://schemas.microsoft.com/office/drawing/2014/main" id="{D859F95D-A691-4CE4-BED5-13F9A993AC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2ADB02-303D-4069-9D7A-D4337592C69C}"/>
              </a:ext>
            </a:extLst>
          </p:cNvPr>
          <p:cNvSpPr>
            <a:spLocks noGrp="1"/>
          </p:cNvSpPr>
          <p:nvPr>
            <p:ph type="sldNum" sz="quarter" idx="12"/>
          </p:nvPr>
        </p:nvSpPr>
        <p:spPr/>
        <p:txBody>
          <a:bodyPr/>
          <a:lstStyle/>
          <a:p>
            <a:fld id="{5F09AEA7-38FC-486A-9863-3639F732C15D}" type="slidenum">
              <a:rPr lang="en-US" smtClean="0"/>
              <a:t>‹#›</a:t>
            </a:fld>
            <a:endParaRPr lang="en-US"/>
          </a:p>
        </p:txBody>
      </p:sp>
    </p:spTree>
    <p:extLst>
      <p:ext uri="{BB962C8B-B14F-4D97-AF65-F5344CB8AC3E}">
        <p14:creationId xmlns:p14="http://schemas.microsoft.com/office/powerpoint/2010/main" val="3319746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95DBC-29F4-43F5-AE52-80EEB5F18A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96E4A4-682A-43E1-84C2-8C2AE560BD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6959A7-0AEA-4359-914F-EB08A1F01602}"/>
              </a:ext>
            </a:extLst>
          </p:cNvPr>
          <p:cNvSpPr>
            <a:spLocks noGrp="1"/>
          </p:cNvSpPr>
          <p:nvPr>
            <p:ph type="dt" sz="half" idx="10"/>
          </p:nvPr>
        </p:nvSpPr>
        <p:spPr/>
        <p:txBody>
          <a:bodyPr/>
          <a:lstStyle/>
          <a:p>
            <a:fld id="{EE746789-F618-4E2E-B532-A5875D4593B1}" type="datetimeFigureOut">
              <a:rPr lang="en-US" smtClean="0"/>
              <a:t>3/22/2022</a:t>
            </a:fld>
            <a:endParaRPr lang="en-US"/>
          </a:p>
        </p:txBody>
      </p:sp>
      <p:sp>
        <p:nvSpPr>
          <p:cNvPr id="5" name="Footer Placeholder 4">
            <a:extLst>
              <a:ext uri="{FF2B5EF4-FFF2-40B4-BE49-F238E27FC236}">
                <a16:creationId xmlns:a16="http://schemas.microsoft.com/office/drawing/2014/main" id="{889ACD4A-6918-439D-A7CB-D5BF104F49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A74F74-7BEA-482A-AFAB-29C81FEB21F4}"/>
              </a:ext>
            </a:extLst>
          </p:cNvPr>
          <p:cNvSpPr>
            <a:spLocks noGrp="1"/>
          </p:cNvSpPr>
          <p:nvPr>
            <p:ph type="sldNum" sz="quarter" idx="12"/>
          </p:nvPr>
        </p:nvSpPr>
        <p:spPr/>
        <p:txBody>
          <a:bodyPr/>
          <a:lstStyle/>
          <a:p>
            <a:fld id="{5F09AEA7-38FC-486A-9863-3639F732C15D}" type="slidenum">
              <a:rPr lang="en-US" smtClean="0"/>
              <a:t>‹#›</a:t>
            </a:fld>
            <a:endParaRPr lang="en-US"/>
          </a:p>
        </p:txBody>
      </p:sp>
    </p:spTree>
    <p:extLst>
      <p:ext uri="{BB962C8B-B14F-4D97-AF65-F5344CB8AC3E}">
        <p14:creationId xmlns:p14="http://schemas.microsoft.com/office/powerpoint/2010/main" val="1156898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F3909-D28E-480D-9600-39F85C0D1A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C62AE35-B85A-4037-BA0F-A5D6581221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627947-7DBD-48CC-877E-F8B9B22B4C92}"/>
              </a:ext>
            </a:extLst>
          </p:cNvPr>
          <p:cNvSpPr>
            <a:spLocks noGrp="1"/>
          </p:cNvSpPr>
          <p:nvPr>
            <p:ph type="dt" sz="half" idx="10"/>
          </p:nvPr>
        </p:nvSpPr>
        <p:spPr/>
        <p:txBody>
          <a:bodyPr/>
          <a:lstStyle/>
          <a:p>
            <a:fld id="{EE746789-F618-4E2E-B532-A5875D4593B1}" type="datetimeFigureOut">
              <a:rPr lang="en-US" smtClean="0"/>
              <a:t>3/22/2022</a:t>
            </a:fld>
            <a:endParaRPr lang="en-US"/>
          </a:p>
        </p:txBody>
      </p:sp>
      <p:sp>
        <p:nvSpPr>
          <p:cNvPr id="5" name="Footer Placeholder 4">
            <a:extLst>
              <a:ext uri="{FF2B5EF4-FFF2-40B4-BE49-F238E27FC236}">
                <a16:creationId xmlns:a16="http://schemas.microsoft.com/office/drawing/2014/main" id="{F8F73F66-0863-4AB7-BD2B-CF84887303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22A56E-D3F0-42FD-84C3-0BB5BAACAA00}"/>
              </a:ext>
            </a:extLst>
          </p:cNvPr>
          <p:cNvSpPr>
            <a:spLocks noGrp="1"/>
          </p:cNvSpPr>
          <p:nvPr>
            <p:ph type="sldNum" sz="quarter" idx="12"/>
          </p:nvPr>
        </p:nvSpPr>
        <p:spPr/>
        <p:txBody>
          <a:bodyPr/>
          <a:lstStyle/>
          <a:p>
            <a:fld id="{5F09AEA7-38FC-486A-9863-3639F732C15D}" type="slidenum">
              <a:rPr lang="en-US" smtClean="0"/>
              <a:t>‹#›</a:t>
            </a:fld>
            <a:endParaRPr lang="en-US"/>
          </a:p>
        </p:txBody>
      </p:sp>
    </p:spTree>
    <p:extLst>
      <p:ext uri="{BB962C8B-B14F-4D97-AF65-F5344CB8AC3E}">
        <p14:creationId xmlns:p14="http://schemas.microsoft.com/office/powerpoint/2010/main" val="341277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639A9-3C6D-4972-9B3A-13CECB7237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529EC2-87F1-449E-9EF0-E1C86BAC02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0034BC-520A-4FCC-A77C-488B4C8DBA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03EFDF-06EE-4910-9939-7C7BEB1929B1}"/>
              </a:ext>
            </a:extLst>
          </p:cNvPr>
          <p:cNvSpPr>
            <a:spLocks noGrp="1"/>
          </p:cNvSpPr>
          <p:nvPr>
            <p:ph type="dt" sz="half" idx="10"/>
          </p:nvPr>
        </p:nvSpPr>
        <p:spPr/>
        <p:txBody>
          <a:bodyPr/>
          <a:lstStyle/>
          <a:p>
            <a:fld id="{EE746789-F618-4E2E-B532-A5875D4593B1}" type="datetimeFigureOut">
              <a:rPr lang="en-US" smtClean="0"/>
              <a:t>3/22/2022</a:t>
            </a:fld>
            <a:endParaRPr lang="en-US"/>
          </a:p>
        </p:txBody>
      </p:sp>
      <p:sp>
        <p:nvSpPr>
          <p:cNvPr id="6" name="Footer Placeholder 5">
            <a:extLst>
              <a:ext uri="{FF2B5EF4-FFF2-40B4-BE49-F238E27FC236}">
                <a16:creationId xmlns:a16="http://schemas.microsoft.com/office/drawing/2014/main" id="{08965068-8331-4826-80D2-D57C0201B9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91ADDB-857D-4507-BE56-EFA781566546}"/>
              </a:ext>
            </a:extLst>
          </p:cNvPr>
          <p:cNvSpPr>
            <a:spLocks noGrp="1"/>
          </p:cNvSpPr>
          <p:nvPr>
            <p:ph type="sldNum" sz="quarter" idx="12"/>
          </p:nvPr>
        </p:nvSpPr>
        <p:spPr/>
        <p:txBody>
          <a:bodyPr/>
          <a:lstStyle/>
          <a:p>
            <a:fld id="{5F09AEA7-38FC-486A-9863-3639F732C15D}" type="slidenum">
              <a:rPr lang="en-US" smtClean="0"/>
              <a:t>‹#›</a:t>
            </a:fld>
            <a:endParaRPr lang="en-US"/>
          </a:p>
        </p:txBody>
      </p:sp>
    </p:spTree>
    <p:extLst>
      <p:ext uri="{BB962C8B-B14F-4D97-AF65-F5344CB8AC3E}">
        <p14:creationId xmlns:p14="http://schemas.microsoft.com/office/powerpoint/2010/main" val="2629022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C2F76-50C8-4C61-B5C0-9B127C007D4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D79A20-65C0-4B86-A249-3C2CEA3C56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6EA5B4-6020-4B98-837F-0FA859C142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B50E11-7007-4D5F-BDAB-EC8FA0E157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E48878-1BD3-483E-AF2A-A96BAA8C44E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B57323-D66E-42B7-9202-56061834B7DE}"/>
              </a:ext>
            </a:extLst>
          </p:cNvPr>
          <p:cNvSpPr>
            <a:spLocks noGrp="1"/>
          </p:cNvSpPr>
          <p:nvPr>
            <p:ph type="dt" sz="half" idx="10"/>
          </p:nvPr>
        </p:nvSpPr>
        <p:spPr/>
        <p:txBody>
          <a:bodyPr/>
          <a:lstStyle/>
          <a:p>
            <a:fld id="{EE746789-F618-4E2E-B532-A5875D4593B1}" type="datetimeFigureOut">
              <a:rPr lang="en-US" smtClean="0"/>
              <a:t>3/22/2022</a:t>
            </a:fld>
            <a:endParaRPr lang="en-US"/>
          </a:p>
        </p:txBody>
      </p:sp>
      <p:sp>
        <p:nvSpPr>
          <p:cNvPr id="8" name="Footer Placeholder 7">
            <a:extLst>
              <a:ext uri="{FF2B5EF4-FFF2-40B4-BE49-F238E27FC236}">
                <a16:creationId xmlns:a16="http://schemas.microsoft.com/office/drawing/2014/main" id="{A4AD851C-23FE-496D-B881-6DD9449D1E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B02535-42E3-4B4F-8537-ED447AC805B8}"/>
              </a:ext>
            </a:extLst>
          </p:cNvPr>
          <p:cNvSpPr>
            <a:spLocks noGrp="1"/>
          </p:cNvSpPr>
          <p:nvPr>
            <p:ph type="sldNum" sz="quarter" idx="12"/>
          </p:nvPr>
        </p:nvSpPr>
        <p:spPr/>
        <p:txBody>
          <a:bodyPr/>
          <a:lstStyle/>
          <a:p>
            <a:fld id="{5F09AEA7-38FC-486A-9863-3639F732C15D}" type="slidenum">
              <a:rPr lang="en-US" smtClean="0"/>
              <a:t>‹#›</a:t>
            </a:fld>
            <a:endParaRPr lang="en-US"/>
          </a:p>
        </p:txBody>
      </p:sp>
    </p:spTree>
    <p:extLst>
      <p:ext uri="{BB962C8B-B14F-4D97-AF65-F5344CB8AC3E}">
        <p14:creationId xmlns:p14="http://schemas.microsoft.com/office/powerpoint/2010/main" val="2079506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8D082-56D5-4E1F-A5F0-3FD54C989BB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103CC0-CD9F-4E22-B876-CE5AE726E641}"/>
              </a:ext>
            </a:extLst>
          </p:cNvPr>
          <p:cNvSpPr>
            <a:spLocks noGrp="1"/>
          </p:cNvSpPr>
          <p:nvPr>
            <p:ph type="dt" sz="half" idx="10"/>
          </p:nvPr>
        </p:nvSpPr>
        <p:spPr/>
        <p:txBody>
          <a:bodyPr/>
          <a:lstStyle/>
          <a:p>
            <a:fld id="{EE746789-F618-4E2E-B532-A5875D4593B1}" type="datetimeFigureOut">
              <a:rPr lang="en-US" smtClean="0"/>
              <a:t>3/22/2022</a:t>
            </a:fld>
            <a:endParaRPr lang="en-US"/>
          </a:p>
        </p:txBody>
      </p:sp>
      <p:sp>
        <p:nvSpPr>
          <p:cNvPr id="4" name="Footer Placeholder 3">
            <a:extLst>
              <a:ext uri="{FF2B5EF4-FFF2-40B4-BE49-F238E27FC236}">
                <a16:creationId xmlns:a16="http://schemas.microsoft.com/office/drawing/2014/main" id="{A9720F50-76C5-4925-A516-F44CDBADD0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0C1A32-4509-405B-8649-826A5E4B5A47}"/>
              </a:ext>
            </a:extLst>
          </p:cNvPr>
          <p:cNvSpPr>
            <a:spLocks noGrp="1"/>
          </p:cNvSpPr>
          <p:nvPr>
            <p:ph type="sldNum" sz="quarter" idx="12"/>
          </p:nvPr>
        </p:nvSpPr>
        <p:spPr/>
        <p:txBody>
          <a:bodyPr/>
          <a:lstStyle/>
          <a:p>
            <a:fld id="{5F09AEA7-38FC-486A-9863-3639F732C15D}" type="slidenum">
              <a:rPr lang="en-US" smtClean="0"/>
              <a:t>‹#›</a:t>
            </a:fld>
            <a:endParaRPr lang="en-US"/>
          </a:p>
        </p:txBody>
      </p:sp>
    </p:spTree>
    <p:extLst>
      <p:ext uri="{BB962C8B-B14F-4D97-AF65-F5344CB8AC3E}">
        <p14:creationId xmlns:p14="http://schemas.microsoft.com/office/powerpoint/2010/main" val="3290287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2A24F2-D2AC-4EFC-AF25-D1512E5423B9}"/>
              </a:ext>
            </a:extLst>
          </p:cNvPr>
          <p:cNvSpPr>
            <a:spLocks noGrp="1"/>
          </p:cNvSpPr>
          <p:nvPr>
            <p:ph type="dt" sz="half" idx="10"/>
          </p:nvPr>
        </p:nvSpPr>
        <p:spPr/>
        <p:txBody>
          <a:bodyPr/>
          <a:lstStyle/>
          <a:p>
            <a:fld id="{EE746789-F618-4E2E-B532-A5875D4593B1}" type="datetimeFigureOut">
              <a:rPr lang="en-US" smtClean="0"/>
              <a:t>3/22/2022</a:t>
            </a:fld>
            <a:endParaRPr lang="en-US"/>
          </a:p>
        </p:txBody>
      </p:sp>
      <p:sp>
        <p:nvSpPr>
          <p:cNvPr id="3" name="Footer Placeholder 2">
            <a:extLst>
              <a:ext uri="{FF2B5EF4-FFF2-40B4-BE49-F238E27FC236}">
                <a16:creationId xmlns:a16="http://schemas.microsoft.com/office/drawing/2014/main" id="{3BDB5F21-F831-43C2-9643-1C8FCEA0DC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8FCA97-4B87-4990-9A57-F07D36F842ED}"/>
              </a:ext>
            </a:extLst>
          </p:cNvPr>
          <p:cNvSpPr>
            <a:spLocks noGrp="1"/>
          </p:cNvSpPr>
          <p:nvPr>
            <p:ph type="sldNum" sz="quarter" idx="12"/>
          </p:nvPr>
        </p:nvSpPr>
        <p:spPr/>
        <p:txBody>
          <a:bodyPr/>
          <a:lstStyle/>
          <a:p>
            <a:fld id="{5F09AEA7-38FC-486A-9863-3639F732C15D}" type="slidenum">
              <a:rPr lang="en-US" smtClean="0"/>
              <a:t>‹#›</a:t>
            </a:fld>
            <a:endParaRPr lang="en-US"/>
          </a:p>
        </p:txBody>
      </p:sp>
    </p:spTree>
    <p:extLst>
      <p:ext uri="{BB962C8B-B14F-4D97-AF65-F5344CB8AC3E}">
        <p14:creationId xmlns:p14="http://schemas.microsoft.com/office/powerpoint/2010/main" val="2496617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52A74-D21B-4019-9BD8-8C27A5DCA0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01B81A-74D9-445F-AF07-7EAF94F541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52BB90-CA02-44B3-920B-B490B4B647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0E49E-FE13-47CA-83F4-6CF3986719A5}"/>
              </a:ext>
            </a:extLst>
          </p:cNvPr>
          <p:cNvSpPr>
            <a:spLocks noGrp="1"/>
          </p:cNvSpPr>
          <p:nvPr>
            <p:ph type="dt" sz="half" idx="10"/>
          </p:nvPr>
        </p:nvSpPr>
        <p:spPr/>
        <p:txBody>
          <a:bodyPr/>
          <a:lstStyle/>
          <a:p>
            <a:fld id="{EE746789-F618-4E2E-B532-A5875D4593B1}" type="datetimeFigureOut">
              <a:rPr lang="en-US" smtClean="0"/>
              <a:t>3/22/2022</a:t>
            </a:fld>
            <a:endParaRPr lang="en-US"/>
          </a:p>
        </p:txBody>
      </p:sp>
      <p:sp>
        <p:nvSpPr>
          <p:cNvPr id="6" name="Footer Placeholder 5">
            <a:extLst>
              <a:ext uri="{FF2B5EF4-FFF2-40B4-BE49-F238E27FC236}">
                <a16:creationId xmlns:a16="http://schemas.microsoft.com/office/drawing/2014/main" id="{D49E2F5B-F5D4-4D62-B054-E1CA7D7B7C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83A499-F5CD-4141-A117-A28CFBB2BA92}"/>
              </a:ext>
            </a:extLst>
          </p:cNvPr>
          <p:cNvSpPr>
            <a:spLocks noGrp="1"/>
          </p:cNvSpPr>
          <p:nvPr>
            <p:ph type="sldNum" sz="quarter" idx="12"/>
          </p:nvPr>
        </p:nvSpPr>
        <p:spPr/>
        <p:txBody>
          <a:bodyPr/>
          <a:lstStyle/>
          <a:p>
            <a:fld id="{5F09AEA7-38FC-486A-9863-3639F732C15D}" type="slidenum">
              <a:rPr lang="en-US" smtClean="0"/>
              <a:t>‹#›</a:t>
            </a:fld>
            <a:endParaRPr lang="en-US"/>
          </a:p>
        </p:txBody>
      </p:sp>
    </p:spTree>
    <p:extLst>
      <p:ext uri="{BB962C8B-B14F-4D97-AF65-F5344CB8AC3E}">
        <p14:creationId xmlns:p14="http://schemas.microsoft.com/office/powerpoint/2010/main" val="417867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E6A21-C34C-4AE8-AAAF-6FC0688432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E8037F-B82D-4770-81E9-B89DF82A25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585F66F-CB29-4F77-B6CB-876D8E0278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3C0E2E-9BEF-48F5-99C2-E0F1292261EF}"/>
              </a:ext>
            </a:extLst>
          </p:cNvPr>
          <p:cNvSpPr>
            <a:spLocks noGrp="1"/>
          </p:cNvSpPr>
          <p:nvPr>
            <p:ph type="dt" sz="half" idx="10"/>
          </p:nvPr>
        </p:nvSpPr>
        <p:spPr/>
        <p:txBody>
          <a:bodyPr/>
          <a:lstStyle/>
          <a:p>
            <a:fld id="{EE746789-F618-4E2E-B532-A5875D4593B1}" type="datetimeFigureOut">
              <a:rPr lang="en-US" smtClean="0"/>
              <a:t>3/22/2022</a:t>
            </a:fld>
            <a:endParaRPr lang="en-US"/>
          </a:p>
        </p:txBody>
      </p:sp>
      <p:sp>
        <p:nvSpPr>
          <p:cNvPr id="6" name="Footer Placeholder 5">
            <a:extLst>
              <a:ext uri="{FF2B5EF4-FFF2-40B4-BE49-F238E27FC236}">
                <a16:creationId xmlns:a16="http://schemas.microsoft.com/office/drawing/2014/main" id="{C74F8DB9-61C1-4470-9D97-FF9FC3CD7C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23AB40-708D-4435-99DE-55B39E00D4F5}"/>
              </a:ext>
            </a:extLst>
          </p:cNvPr>
          <p:cNvSpPr>
            <a:spLocks noGrp="1"/>
          </p:cNvSpPr>
          <p:nvPr>
            <p:ph type="sldNum" sz="quarter" idx="12"/>
          </p:nvPr>
        </p:nvSpPr>
        <p:spPr/>
        <p:txBody>
          <a:bodyPr/>
          <a:lstStyle/>
          <a:p>
            <a:fld id="{5F09AEA7-38FC-486A-9863-3639F732C15D}" type="slidenum">
              <a:rPr lang="en-US" smtClean="0"/>
              <a:t>‹#›</a:t>
            </a:fld>
            <a:endParaRPr lang="en-US"/>
          </a:p>
        </p:txBody>
      </p:sp>
    </p:spTree>
    <p:extLst>
      <p:ext uri="{BB962C8B-B14F-4D97-AF65-F5344CB8AC3E}">
        <p14:creationId xmlns:p14="http://schemas.microsoft.com/office/powerpoint/2010/main" val="1126159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BB36C8-8C90-4D42-B0EC-679EC648F8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2D6D2E-97B0-4F4C-A3C8-43BBF74550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C993CD-7455-486C-ACC9-AC65EB6507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746789-F618-4E2E-B532-A5875D4593B1}" type="datetimeFigureOut">
              <a:rPr lang="en-US" smtClean="0"/>
              <a:t>3/22/2022</a:t>
            </a:fld>
            <a:endParaRPr lang="en-US"/>
          </a:p>
        </p:txBody>
      </p:sp>
      <p:sp>
        <p:nvSpPr>
          <p:cNvPr id="5" name="Footer Placeholder 4">
            <a:extLst>
              <a:ext uri="{FF2B5EF4-FFF2-40B4-BE49-F238E27FC236}">
                <a16:creationId xmlns:a16="http://schemas.microsoft.com/office/drawing/2014/main" id="{6EA4F405-D07D-4AF8-B9EE-E0F6D0852E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9D59B9F-F8E8-422A-B2E8-D39B1B93AB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09AEA7-38FC-486A-9863-3639F732C15D}" type="slidenum">
              <a:rPr lang="en-US" smtClean="0"/>
              <a:t>‹#›</a:t>
            </a:fld>
            <a:endParaRPr lang="en-US"/>
          </a:p>
        </p:txBody>
      </p:sp>
    </p:spTree>
    <p:extLst>
      <p:ext uri="{BB962C8B-B14F-4D97-AF65-F5344CB8AC3E}">
        <p14:creationId xmlns:p14="http://schemas.microsoft.com/office/powerpoint/2010/main" val="36148391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7.xml"/><Relationship Id="rId7" Type="http://schemas.openxmlformats.org/officeDocument/2006/relationships/image" Target="../media/image18.sv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7.png"/><Relationship Id="rId5" Type="http://schemas.openxmlformats.org/officeDocument/2006/relationships/image" Target="../media/image3.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2.png"/><Relationship Id="rId5" Type="http://schemas.openxmlformats.org/officeDocument/2006/relationships/image" Target="../media/image3.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image" Target="../media/image26.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25.png"/><Relationship Id="rId4" Type="http://schemas.openxmlformats.org/officeDocument/2006/relationships/audio" Target="../media/audio1.wav"/></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7.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4.xml"/><Relationship Id="rId7" Type="http://schemas.openxmlformats.org/officeDocument/2006/relationships/image" Target="../media/image30.sv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9.png"/><Relationship Id="rId5" Type="http://schemas.openxmlformats.org/officeDocument/2006/relationships/image" Target="../media/image3.png"/><Relationship Id="rId4" Type="http://schemas.openxmlformats.org/officeDocument/2006/relationships/image" Target="../media/image28.png"/><Relationship Id="rId9" Type="http://schemas.openxmlformats.org/officeDocument/2006/relationships/image" Target="../media/image32.sv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slide" Target="slide5.xml"/><Relationship Id="rId18" Type="http://schemas.openxmlformats.org/officeDocument/2006/relationships/slide" Target="slide10.xml"/><Relationship Id="rId3" Type="http://schemas.openxmlformats.org/officeDocument/2006/relationships/image" Target="../media/image38.png"/><Relationship Id="rId21" Type="http://schemas.openxmlformats.org/officeDocument/2006/relationships/slide" Target="slide13.xml"/><Relationship Id="rId7" Type="http://schemas.openxmlformats.org/officeDocument/2006/relationships/image" Target="../media/image42.png"/><Relationship Id="rId12" Type="http://schemas.openxmlformats.org/officeDocument/2006/relationships/slide" Target="slide4.xml"/><Relationship Id="rId17" Type="http://schemas.openxmlformats.org/officeDocument/2006/relationships/slide" Target="slide9.xml"/><Relationship Id="rId2" Type="http://schemas.openxmlformats.org/officeDocument/2006/relationships/image" Target="../media/image37.png"/><Relationship Id="rId16" Type="http://schemas.openxmlformats.org/officeDocument/2006/relationships/slide" Target="slide8.xml"/><Relationship Id="rId20" Type="http://schemas.openxmlformats.org/officeDocument/2006/relationships/slide" Target="slide12.xml"/><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slide" Target="slide7.xml"/><Relationship Id="rId10" Type="http://schemas.openxmlformats.org/officeDocument/2006/relationships/image" Target="../media/image45.png"/><Relationship Id="rId19" Type="http://schemas.openxmlformats.org/officeDocument/2006/relationships/slide" Target="slide11.xml"/><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slide" Target="slide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4E37431-20F0-4DD6-84A9-ED2B64494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AE98B72-66C6-4AB4-AF0D-BA830DE86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07EAFC6-733F-403D-BB4D-05A3A2874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7A36730-4CB0-4F61-AD11-A44C97658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69C79E1-F916-4929-A4F3-DE763D4BF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67334AB-16BD-4EC7-8C6B-4B5171600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EA6CF7D-1340-4F12-A8B7-9B88C408FF70}"/>
              </a:ext>
            </a:extLst>
          </p:cNvPr>
          <p:cNvSpPr>
            <a:spLocks noGrp="1"/>
          </p:cNvSpPr>
          <p:nvPr>
            <p:ph type="ctrTitle"/>
          </p:nvPr>
        </p:nvSpPr>
        <p:spPr>
          <a:xfrm>
            <a:off x="387870" y="891651"/>
            <a:ext cx="4684193" cy="3101363"/>
          </a:xfrm>
        </p:spPr>
        <p:txBody>
          <a:bodyPr anchor="b">
            <a:normAutofit/>
          </a:bodyPr>
          <a:lstStyle/>
          <a:p>
            <a:pPr algn="r"/>
            <a:r>
              <a:rPr lang="en-US" sz="4000" dirty="0">
                <a:solidFill>
                  <a:srgbClr val="FFFFFF"/>
                </a:solidFill>
              </a:rPr>
              <a:t>                    </a:t>
            </a:r>
          </a:p>
        </p:txBody>
      </p:sp>
      <p:sp>
        <p:nvSpPr>
          <p:cNvPr id="3" name="Subtitle 2">
            <a:extLst>
              <a:ext uri="{FF2B5EF4-FFF2-40B4-BE49-F238E27FC236}">
                <a16:creationId xmlns:a16="http://schemas.microsoft.com/office/drawing/2014/main" id="{8C058654-30F5-4BDA-AE8A-81AD830E8639}"/>
              </a:ext>
            </a:extLst>
          </p:cNvPr>
          <p:cNvSpPr>
            <a:spLocks noGrp="1"/>
          </p:cNvSpPr>
          <p:nvPr>
            <p:ph type="subTitle" idx="1"/>
          </p:nvPr>
        </p:nvSpPr>
        <p:spPr>
          <a:xfrm>
            <a:off x="945791" y="4745317"/>
            <a:ext cx="4126272" cy="1375145"/>
          </a:xfrm>
        </p:spPr>
        <p:txBody>
          <a:bodyPr>
            <a:normAutofit/>
          </a:bodyPr>
          <a:lstStyle/>
          <a:p>
            <a:pPr algn="r"/>
            <a:r>
              <a:rPr lang="en-US">
                <a:solidFill>
                  <a:srgbClr val="FFFFFF"/>
                </a:solidFill>
              </a:rPr>
              <a:t>Working in the QUEUE</a:t>
            </a:r>
          </a:p>
        </p:txBody>
      </p:sp>
      <p:pic>
        <p:nvPicPr>
          <p:cNvPr id="4" name="Picture 3">
            <a:extLst>
              <a:ext uri="{FF2B5EF4-FFF2-40B4-BE49-F238E27FC236}">
                <a16:creationId xmlns:a16="http://schemas.microsoft.com/office/drawing/2014/main" id="{26B30F23-900C-42A4-9803-A66CAACDC796}"/>
              </a:ext>
            </a:extLst>
          </p:cNvPr>
          <p:cNvPicPr/>
          <p:nvPr/>
        </p:nvPicPr>
        <p:blipFill>
          <a:blip r:embed="rId4">
            <a:extLst>
              <a:ext uri="{28A0092B-C50C-407E-A947-70E740481C1C}">
                <a14:useLocalDpi xmlns:a14="http://schemas.microsoft.com/office/drawing/2010/main" val="0"/>
              </a:ext>
            </a:extLst>
          </a:blip>
          <a:srcRect l="16684" t="25398" r="45889" b="28375"/>
          <a:stretch>
            <a:fillRect/>
          </a:stretch>
        </p:blipFill>
        <p:spPr bwMode="auto">
          <a:xfrm>
            <a:off x="6096000" y="1242095"/>
            <a:ext cx="5608320" cy="4329359"/>
          </a:xfrm>
          <a:prstGeom prst="rect">
            <a:avLst/>
          </a:prstGeom>
          <a:noFill/>
        </p:spPr>
      </p:pic>
      <p:sp>
        <p:nvSpPr>
          <p:cNvPr id="12" name="Subtitle 2">
            <a:extLst>
              <a:ext uri="{FF2B5EF4-FFF2-40B4-BE49-F238E27FC236}">
                <a16:creationId xmlns:a16="http://schemas.microsoft.com/office/drawing/2014/main" id="{32E595BE-468F-4CAA-9C74-EB8CD6FFE55A}"/>
              </a:ext>
            </a:extLst>
          </p:cNvPr>
          <p:cNvSpPr txBox="1">
            <a:spLocks/>
          </p:cNvSpPr>
          <p:nvPr/>
        </p:nvSpPr>
        <p:spPr>
          <a:xfrm>
            <a:off x="183430" y="1369510"/>
            <a:ext cx="4126272" cy="137514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2800" dirty="0">
                <a:solidFill>
                  <a:srgbClr val="FFFFFF"/>
                </a:solidFill>
              </a:rPr>
              <a:t>OSHA Express Workflow</a:t>
            </a:r>
          </a:p>
        </p:txBody>
      </p:sp>
      <p:pic>
        <p:nvPicPr>
          <p:cNvPr id="10" name="Picture 9">
            <a:extLst>
              <a:ext uri="{FF2B5EF4-FFF2-40B4-BE49-F238E27FC236}">
                <a16:creationId xmlns:a16="http://schemas.microsoft.com/office/drawing/2014/main" id="{D799EF24-4E48-4907-BE66-23DC6511A299}"/>
              </a:ext>
            </a:extLst>
          </p:cNvPr>
          <p:cNvPicPr>
            <a:picLocks noChangeAspect="1"/>
          </p:cNvPicPr>
          <p:nvPr/>
        </p:nvPicPr>
        <p:blipFill>
          <a:blip r:embed="rId5"/>
          <a:stretch>
            <a:fillRect/>
          </a:stretch>
        </p:blipFill>
        <p:spPr>
          <a:xfrm>
            <a:off x="3131994" y="5318362"/>
            <a:ext cx="891366" cy="910745"/>
          </a:xfrm>
          <a:prstGeom prst="rect">
            <a:avLst/>
          </a:prstGeom>
        </p:spPr>
      </p:pic>
      <p:sp>
        <p:nvSpPr>
          <p:cNvPr id="18" name="TextBox 17">
            <a:extLst>
              <a:ext uri="{FF2B5EF4-FFF2-40B4-BE49-F238E27FC236}">
                <a16:creationId xmlns:a16="http://schemas.microsoft.com/office/drawing/2014/main" id="{D9054360-057E-48F0-B6EB-89CD7C7E43A9}"/>
              </a:ext>
            </a:extLst>
          </p:cNvPr>
          <p:cNvSpPr txBox="1"/>
          <p:nvPr/>
        </p:nvSpPr>
        <p:spPr>
          <a:xfrm>
            <a:off x="487680" y="2042160"/>
            <a:ext cx="4054271" cy="1950855"/>
          </a:xfrm>
          <a:prstGeom prst="rect">
            <a:avLst/>
          </a:prstGeom>
          <a:noFill/>
        </p:spPr>
        <p:txBody>
          <a:bodyPr wrap="square">
            <a:spAutoFit/>
          </a:bodyPr>
          <a:lstStyle/>
          <a:p>
            <a:pPr marL="0" marR="0">
              <a:lnSpc>
                <a:spcPct val="107000"/>
              </a:lnSpc>
              <a:spcBef>
                <a:spcPts val="500"/>
              </a:spcBef>
              <a:spcAft>
                <a:spcPts val="500"/>
              </a:spcAft>
            </a:pPr>
            <a:r>
              <a:rPr lang="en-US" sz="1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The OSHA Express system provides a feature that facilitates the workflow within the OSHA Express environment.</a:t>
            </a:r>
            <a:endParaRPr lang="en-US" sz="1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500"/>
              </a:spcBef>
              <a:spcAft>
                <a:spcPts val="500"/>
              </a:spcAft>
            </a:pPr>
            <a:r>
              <a:rPr lang="en-US" sz="1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The workflow system employs a series of system defined queues which enable users to route and transfer work from one logical location to another.</a:t>
            </a:r>
            <a:endParaRPr lang="en-US" sz="1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500"/>
              </a:spcBef>
              <a:spcAft>
                <a:spcPts val="500"/>
              </a:spcAft>
            </a:pPr>
            <a:r>
              <a:rPr lang="en-US" sz="1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The workflow system can be envisioned as virtual in-boxes where work can be sent for the required processing.</a:t>
            </a:r>
            <a:endParaRPr lang="en-US" sz="1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500"/>
              </a:spcBef>
              <a:spcAft>
                <a:spcPts val="500"/>
              </a:spcAft>
            </a:pPr>
            <a:r>
              <a:rPr lang="en-US" sz="1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One of the primary benefits of the OSHA Express workflow system is that it enables multiple users to view and process the workload at the same time.</a:t>
            </a:r>
            <a:endParaRPr lang="en-US" sz="1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Audio 15">
            <a:hlinkClick r:id="" action="ppaction://media"/>
            <a:extLst>
              <a:ext uri="{FF2B5EF4-FFF2-40B4-BE49-F238E27FC236}">
                <a16:creationId xmlns:a16="http://schemas.microsoft.com/office/drawing/2014/main" id="{532BF1E2-9A80-41CC-99DF-69686BC984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04693" y="5682868"/>
            <a:ext cx="948798" cy="948798"/>
          </a:xfrm>
          <a:prstGeom prst="rect">
            <a:avLst/>
          </a:prstGeom>
        </p:spPr>
      </p:pic>
    </p:spTree>
    <p:extLst>
      <p:ext uri="{BB962C8B-B14F-4D97-AF65-F5344CB8AC3E}">
        <p14:creationId xmlns:p14="http://schemas.microsoft.com/office/powerpoint/2010/main" val="2470930916"/>
      </p:ext>
    </p:extLst>
  </p:cSld>
  <p:clrMapOvr>
    <a:masterClrMapping/>
  </p:clrMapOvr>
  <mc:AlternateContent xmlns:mc="http://schemas.openxmlformats.org/markup-compatibility/2006">
    <mc:Choice xmlns:p14="http://schemas.microsoft.com/office/powerpoint/2010/main" Requires="p14">
      <p:transition spd="slow" p14:dur="2000" advTm="54000"/>
    </mc:Choice>
    <mc:Fallback>
      <p:transition spd="slow" advTm="5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228C4C-9053-44C8-9855-A84087232E3B}"/>
              </a:ext>
            </a:extLst>
          </p:cNvPr>
          <p:cNvPicPr>
            <a:picLocks noChangeAspect="1"/>
          </p:cNvPicPr>
          <p:nvPr/>
        </p:nvPicPr>
        <p:blipFill>
          <a:blip r:embed="rId4"/>
          <a:stretch>
            <a:fillRect/>
          </a:stretch>
        </p:blipFill>
        <p:spPr>
          <a:xfrm>
            <a:off x="2243756" y="205460"/>
            <a:ext cx="7704488" cy="6447079"/>
          </a:xfrm>
          <a:prstGeom prst="rect">
            <a:avLst/>
          </a:prstGeom>
        </p:spPr>
      </p:pic>
      <p:pic>
        <p:nvPicPr>
          <p:cNvPr id="3" name="Audio 2">
            <a:hlinkClick r:id="" action="ppaction://media"/>
            <a:extLst>
              <a:ext uri="{FF2B5EF4-FFF2-40B4-BE49-F238E27FC236}">
                <a16:creationId xmlns:a16="http://schemas.microsoft.com/office/drawing/2014/main" id="{317A7EF5-E7E5-45D4-8F1A-FCAE8FA5B6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372430706"/>
      </p:ext>
    </p:extLst>
  </p:cSld>
  <p:clrMapOvr>
    <a:masterClrMapping/>
  </p:clrMapOvr>
  <mc:AlternateContent xmlns:mc="http://schemas.openxmlformats.org/markup-compatibility/2006" xmlns:p14="http://schemas.microsoft.com/office/powerpoint/2010/main">
    <mc:Choice Requires="p14">
      <p:transition spd="slow" p14:dur="2000" advTm="34842"/>
    </mc:Choice>
    <mc:Fallback xmlns="">
      <p:transition spd="slow" advTm="34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AD6B66-60BE-4298-9E34-E1E7E43EF71B}"/>
              </a:ext>
            </a:extLst>
          </p:cNvPr>
          <p:cNvPicPr>
            <a:picLocks noChangeAspect="1"/>
          </p:cNvPicPr>
          <p:nvPr/>
        </p:nvPicPr>
        <p:blipFill>
          <a:blip r:embed="rId4"/>
          <a:stretch>
            <a:fillRect/>
          </a:stretch>
        </p:blipFill>
        <p:spPr>
          <a:xfrm>
            <a:off x="2030377" y="220702"/>
            <a:ext cx="8131245" cy="6416596"/>
          </a:xfrm>
          <a:prstGeom prst="rect">
            <a:avLst/>
          </a:prstGeom>
        </p:spPr>
      </p:pic>
      <p:pic>
        <p:nvPicPr>
          <p:cNvPr id="3" name="Audio 2">
            <a:hlinkClick r:id="" action="ppaction://media"/>
            <a:extLst>
              <a:ext uri="{FF2B5EF4-FFF2-40B4-BE49-F238E27FC236}">
                <a16:creationId xmlns:a16="http://schemas.microsoft.com/office/drawing/2014/main" id="{96D93D2D-3D92-46FF-AD74-159B26868F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pic>
        <p:nvPicPr>
          <p:cNvPr id="5" name="Graphic 4" descr="Touchscreen with solid fill">
            <a:extLst>
              <a:ext uri="{FF2B5EF4-FFF2-40B4-BE49-F238E27FC236}">
                <a16:creationId xmlns:a16="http://schemas.microsoft.com/office/drawing/2014/main" id="{6D7F22C1-0CFC-4CCF-A58E-24031245396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96073" y="5907520"/>
            <a:ext cx="487362" cy="487362"/>
          </a:xfrm>
          <a:prstGeom prst="rect">
            <a:avLst/>
          </a:prstGeom>
        </p:spPr>
      </p:pic>
      <p:pic>
        <p:nvPicPr>
          <p:cNvPr id="7" name="Picture 6" descr="Stop Bee">
            <a:extLst>
              <a:ext uri="{FF2B5EF4-FFF2-40B4-BE49-F238E27FC236}">
                <a16:creationId xmlns:a16="http://schemas.microsoft.com/office/drawing/2014/main" id="{7967A787-81CD-4486-9988-02E5108D1F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08711" y="5907520"/>
            <a:ext cx="487362" cy="487362"/>
          </a:xfrm>
          <a:prstGeom prst="rect">
            <a:avLst/>
          </a:prstGeom>
        </p:spPr>
      </p:pic>
    </p:spTree>
    <p:extLst>
      <p:ext uri="{BB962C8B-B14F-4D97-AF65-F5344CB8AC3E}">
        <p14:creationId xmlns:p14="http://schemas.microsoft.com/office/powerpoint/2010/main" val="2641357391"/>
      </p:ext>
    </p:extLst>
  </p:cSld>
  <p:clrMapOvr>
    <a:masterClrMapping/>
  </p:clrMapOvr>
  <mc:AlternateContent xmlns:mc="http://schemas.openxmlformats.org/markup-compatibility/2006" xmlns:p14="http://schemas.microsoft.com/office/powerpoint/2010/main">
    <mc:Choice Requires="p14">
      <p:transition spd="slow" p14:dur="2000" advTm="43004"/>
    </mc:Choice>
    <mc:Fallback xmlns="">
      <p:transition spd="slow" advTm="43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C76C0A-0E49-48D8-B347-94E93D0771E7}"/>
              </a:ext>
            </a:extLst>
          </p:cNvPr>
          <p:cNvPicPr>
            <a:picLocks noChangeAspect="1"/>
          </p:cNvPicPr>
          <p:nvPr/>
        </p:nvPicPr>
        <p:blipFill>
          <a:blip r:embed="rId4"/>
          <a:stretch>
            <a:fillRect/>
          </a:stretch>
        </p:blipFill>
        <p:spPr>
          <a:xfrm>
            <a:off x="1447061" y="257517"/>
            <a:ext cx="8530488" cy="5717155"/>
          </a:xfrm>
          <a:prstGeom prst="rect">
            <a:avLst/>
          </a:prstGeom>
        </p:spPr>
      </p:pic>
      <p:pic>
        <p:nvPicPr>
          <p:cNvPr id="3" name="Audio 2">
            <a:hlinkClick r:id="" action="ppaction://media"/>
            <a:extLst>
              <a:ext uri="{FF2B5EF4-FFF2-40B4-BE49-F238E27FC236}">
                <a16:creationId xmlns:a16="http://schemas.microsoft.com/office/drawing/2014/main" id="{EF8AC8D1-D2D2-4D2D-8AA5-9CCC262050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5570422"/>
      </p:ext>
    </p:extLst>
  </p:cSld>
  <p:clrMapOvr>
    <a:masterClrMapping/>
  </p:clrMapOvr>
  <mc:AlternateContent xmlns:mc="http://schemas.openxmlformats.org/markup-compatibility/2006" xmlns:p14="http://schemas.microsoft.com/office/powerpoint/2010/main">
    <mc:Choice Requires="p14">
      <p:transition spd="slow" p14:dur="2000" advTm="21367"/>
    </mc:Choice>
    <mc:Fallback xmlns="">
      <p:transition spd="slow" advTm="21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82AC75-C7B9-46DE-AA74-EFF979865A6F}"/>
              </a:ext>
            </a:extLst>
          </p:cNvPr>
          <p:cNvPicPr>
            <a:picLocks noChangeAspect="1"/>
          </p:cNvPicPr>
          <p:nvPr/>
        </p:nvPicPr>
        <p:blipFill>
          <a:blip r:embed="rId4"/>
          <a:stretch>
            <a:fillRect/>
          </a:stretch>
        </p:blipFill>
        <p:spPr>
          <a:xfrm>
            <a:off x="2182791" y="224512"/>
            <a:ext cx="7826418" cy="6408975"/>
          </a:xfrm>
          <a:prstGeom prst="rect">
            <a:avLst/>
          </a:prstGeom>
        </p:spPr>
      </p:pic>
      <p:pic>
        <p:nvPicPr>
          <p:cNvPr id="3" name="Audio 2">
            <a:hlinkClick r:id="" action="ppaction://media"/>
            <a:extLst>
              <a:ext uri="{FF2B5EF4-FFF2-40B4-BE49-F238E27FC236}">
                <a16:creationId xmlns:a16="http://schemas.microsoft.com/office/drawing/2014/main" id="{9EB6ACC8-E6B8-44CA-895A-C2F7ECB8EF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pic>
        <p:nvPicPr>
          <p:cNvPr id="5" name="Picture 4" descr="Thumbs Up Handy">
            <a:extLst>
              <a:ext uri="{FF2B5EF4-FFF2-40B4-BE49-F238E27FC236}">
                <a16:creationId xmlns:a16="http://schemas.microsoft.com/office/drawing/2014/main" id="{652A35E2-F06C-4382-968F-89C31FE266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14099" y="5884131"/>
            <a:ext cx="577788" cy="577788"/>
          </a:xfrm>
          <a:prstGeom prst="rect">
            <a:avLst/>
          </a:prstGeom>
        </p:spPr>
      </p:pic>
    </p:spTree>
    <p:extLst>
      <p:ext uri="{BB962C8B-B14F-4D97-AF65-F5344CB8AC3E}">
        <p14:creationId xmlns:p14="http://schemas.microsoft.com/office/powerpoint/2010/main" val="3737258596"/>
      </p:ext>
    </p:extLst>
  </p:cSld>
  <p:clrMapOvr>
    <a:masterClrMapping/>
  </p:clrMapOvr>
  <mc:AlternateContent xmlns:mc="http://schemas.openxmlformats.org/markup-compatibility/2006" xmlns:p14="http://schemas.microsoft.com/office/powerpoint/2010/main">
    <mc:Choice Requires="p14">
      <p:transition spd="slow" p14:dur="2000" advTm="66161"/>
    </mc:Choice>
    <mc:Fallback xmlns="">
      <p:transition spd="slow" advTm="66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B10346B8-9E1F-4CFF-83C1-C4150E31D87D}"/>
              </a:ext>
            </a:extLst>
          </p:cNvPr>
          <p:cNvSpPr>
            <a:spLocks noGrp="1"/>
          </p:cNvSpPr>
          <p:nvPr>
            <p:ph type="body" idx="1"/>
          </p:nvPr>
        </p:nvSpPr>
        <p:spPr>
          <a:xfrm>
            <a:off x="751951" y="96131"/>
            <a:ext cx="9510635" cy="1500187"/>
          </a:xfrm>
        </p:spPr>
        <p:txBody>
          <a:bodyPr/>
          <a:lstStyle/>
          <a:p>
            <a:r>
              <a:rPr lang="en-US" dirty="0"/>
              <a:t>The inspection that you want to view must be opened in order to see the Workflow History. </a:t>
            </a:r>
          </a:p>
          <a:p>
            <a:endParaRPr lang="en-US" dirty="0"/>
          </a:p>
        </p:txBody>
      </p:sp>
      <p:pic>
        <p:nvPicPr>
          <p:cNvPr id="3" name="Picture 2">
            <a:extLst>
              <a:ext uri="{FF2B5EF4-FFF2-40B4-BE49-F238E27FC236}">
                <a16:creationId xmlns:a16="http://schemas.microsoft.com/office/drawing/2014/main" id="{19CD00FE-6E04-48C1-84C6-074B5B759357}"/>
              </a:ext>
            </a:extLst>
          </p:cNvPr>
          <p:cNvPicPr>
            <a:picLocks noChangeAspect="1"/>
          </p:cNvPicPr>
          <p:nvPr/>
        </p:nvPicPr>
        <p:blipFill>
          <a:blip r:embed="rId4"/>
          <a:stretch>
            <a:fillRect/>
          </a:stretch>
        </p:blipFill>
        <p:spPr>
          <a:xfrm>
            <a:off x="1174496" y="781137"/>
            <a:ext cx="8908552" cy="2004234"/>
          </a:xfrm>
          <a:prstGeom prst="rect">
            <a:avLst/>
          </a:prstGeom>
        </p:spPr>
      </p:pic>
      <p:pic>
        <p:nvPicPr>
          <p:cNvPr id="6" name="Picture 5">
            <a:extLst>
              <a:ext uri="{FF2B5EF4-FFF2-40B4-BE49-F238E27FC236}">
                <a16:creationId xmlns:a16="http://schemas.microsoft.com/office/drawing/2014/main" id="{CA9DB7B8-FBB6-4365-9488-8A8EDCFCAB34}"/>
              </a:ext>
            </a:extLst>
          </p:cNvPr>
          <p:cNvPicPr>
            <a:picLocks noChangeAspect="1"/>
          </p:cNvPicPr>
          <p:nvPr/>
        </p:nvPicPr>
        <p:blipFill>
          <a:blip r:embed="rId5"/>
          <a:stretch>
            <a:fillRect/>
          </a:stretch>
        </p:blipFill>
        <p:spPr>
          <a:xfrm>
            <a:off x="555249" y="3036163"/>
            <a:ext cx="10461939" cy="3725705"/>
          </a:xfrm>
          <a:prstGeom prst="rect">
            <a:avLst/>
          </a:prstGeom>
        </p:spPr>
      </p:pic>
      <p:pic>
        <p:nvPicPr>
          <p:cNvPr id="10" name="Audio 9">
            <a:hlinkClick r:id="" action="ppaction://media"/>
            <a:extLst>
              <a:ext uri="{FF2B5EF4-FFF2-40B4-BE49-F238E27FC236}">
                <a16:creationId xmlns:a16="http://schemas.microsoft.com/office/drawing/2014/main" id="{7DAEDB93-4705-4568-80D7-D66354714B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132113037"/>
      </p:ext>
    </p:extLst>
  </p:cSld>
  <p:clrMapOvr>
    <a:masterClrMapping/>
  </p:clrMapOvr>
  <mc:AlternateContent xmlns:mc="http://schemas.openxmlformats.org/markup-compatibility/2006" xmlns:p14="http://schemas.microsoft.com/office/powerpoint/2010/main">
    <mc:Choice Requires="p14">
      <p:transition spd="slow" p14:dur="2000" advTm="96302"/>
    </mc:Choice>
    <mc:Fallback xmlns="">
      <p:transition spd="slow" advTm="96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18">
            <a:extLst>
              <a:ext uri="{FF2B5EF4-FFF2-40B4-BE49-F238E27FC236}">
                <a16:creationId xmlns:a16="http://schemas.microsoft.com/office/drawing/2014/main" id="{511B5F3B-08E8-47E2-95C3-6C7223C7D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20">
            <a:extLst>
              <a:ext uri="{FF2B5EF4-FFF2-40B4-BE49-F238E27FC236}">
                <a16:creationId xmlns:a16="http://schemas.microsoft.com/office/drawing/2014/main" id="{FA71C3DC-E030-4EF6-A946-F51F03D9BD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6173" y="0"/>
            <a:ext cx="5425826" cy="6858000"/>
          </a:xfrm>
          <a:custGeom>
            <a:avLst/>
            <a:gdLst>
              <a:gd name="connsiteX0" fmla="*/ 189795 w 5425826"/>
              <a:gd name="connsiteY0" fmla="*/ 0 h 6858000"/>
              <a:gd name="connsiteX1" fmla="*/ 189796 w 5425826"/>
              <a:gd name="connsiteY1" fmla="*/ 0 h 6858000"/>
              <a:gd name="connsiteX2" fmla="*/ 334175 w 5425826"/>
              <a:gd name="connsiteY2" fmla="*/ 0 h 6858000"/>
              <a:gd name="connsiteX3" fmla="*/ 4653887 w 5425826"/>
              <a:gd name="connsiteY3" fmla="*/ 0 h 6858000"/>
              <a:gd name="connsiteX4" fmla="*/ 5282519 w 5425826"/>
              <a:gd name="connsiteY4" fmla="*/ 0 h 6858000"/>
              <a:gd name="connsiteX5" fmla="*/ 5425826 w 5425826"/>
              <a:gd name="connsiteY5" fmla="*/ 0 h 6858000"/>
              <a:gd name="connsiteX6" fmla="*/ 5425826 w 5425826"/>
              <a:gd name="connsiteY6" fmla="*/ 6858000 h 6858000"/>
              <a:gd name="connsiteX7" fmla="*/ 5282519 w 5425826"/>
              <a:gd name="connsiteY7" fmla="*/ 6858000 h 6858000"/>
              <a:gd name="connsiteX8" fmla="*/ 4653887 w 5425826"/>
              <a:gd name="connsiteY8" fmla="*/ 6858000 h 6858000"/>
              <a:gd name="connsiteX9" fmla="*/ 334175 w 5425826"/>
              <a:gd name="connsiteY9" fmla="*/ 6858000 h 6858000"/>
              <a:gd name="connsiteX10" fmla="*/ 189796 w 5425826"/>
              <a:gd name="connsiteY10" fmla="*/ 6858000 h 6858000"/>
              <a:gd name="connsiteX11" fmla="*/ 189795 w 5425826"/>
              <a:gd name="connsiteY11" fmla="*/ 6858000 h 6858000"/>
              <a:gd name="connsiteX12" fmla="*/ 184756 w 5425826"/>
              <a:gd name="connsiteY12" fmla="*/ 6791325 h 6858000"/>
              <a:gd name="connsiteX13" fmla="*/ 176358 w 5425826"/>
              <a:gd name="connsiteY13" fmla="*/ 6735762 h 6858000"/>
              <a:gd name="connsiteX14" fmla="*/ 166281 w 5425826"/>
              <a:gd name="connsiteY14" fmla="*/ 6683375 h 6858000"/>
              <a:gd name="connsiteX15" fmla="*/ 149485 w 5425826"/>
              <a:gd name="connsiteY15" fmla="*/ 6640512 h 6858000"/>
              <a:gd name="connsiteX16" fmla="*/ 132689 w 5425826"/>
              <a:gd name="connsiteY16" fmla="*/ 6597650 h 6858000"/>
              <a:gd name="connsiteX17" fmla="*/ 112534 w 5425826"/>
              <a:gd name="connsiteY17" fmla="*/ 6561137 h 6858000"/>
              <a:gd name="connsiteX18" fmla="*/ 92379 w 5425826"/>
              <a:gd name="connsiteY18" fmla="*/ 6523037 h 6858000"/>
              <a:gd name="connsiteX19" fmla="*/ 73903 w 5425826"/>
              <a:gd name="connsiteY19" fmla="*/ 6488112 h 6858000"/>
              <a:gd name="connsiteX20" fmla="*/ 55427 w 5425826"/>
              <a:gd name="connsiteY20" fmla="*/ 6448425 h 6858000"/>
              <a:gd name="connsiteX21" fmla="*/ 38632 w 5425826"/>
              <a:gd name="connsiteY21" fmla="*/ 6407150 h 6858000"/>
              <a:gd name="connsiteX22" fmla="*/ 23515 w 5425826"/>
              <a:gd name="connsiteY22" fmla="*/ 6361112 h 6858000"/>
              <a:gd name="connsiteX23" fmla="*/ 11758 w 5425826"/>
              <a:gd name="connsiteY23" fmla="*/ 6311900 h 6858000"/>
              <a:gd name="connsiteX24" fmla="*/ 3359 w 5425826"/>
              <a:gd name="connsiteY24" fmla="*/ 6251575 h 6858000"/>
              <a:gd name="connsiteX25" fmla="*/ 0 w 5425826"/>
              <a:gd name="connsiteY25" fmla="*/ 6183312 h 6858000"/>
              <a:gd name="connsiteX26" fmla="*/ 3359 w 5425826"/>
              <a:gd name="connsiteY26" fmla="*/ 6113462 h 6858000"/>
              <a:gd name="connsiteX27" fmla="*/ 11758 w 5425826"/>
              <a:gd name="connsiteY27" fmla="*/ 6056312 h 6858000"/>
              <a:gd name="connsiteX28" fmla="*/ 23515 w 5425826"/>
              <a:gd name="connsiteY28" fmla="*/ 6003925 h 6858000"/>
              <a:gd name="connsiteX29" fmla="*/ 38632 w 5425826"/>
              <a:gd name="connsiteY29" fmla="*/ 5956300 h 6858000"/>
              <a:gd name="connsiteX30" fmla="*/ 55427 w 5425826"/>
              <a:gd name="connsiteY30" fmla="*/ 5915025 h 6858000"/>
              <a:gd name="connsiteX31" fmla="*/ 75583 w 5425826"/>
              <a:gd name="connsiteY31" fmla="*/ 5876925 h 6858000"/>
              <a:gd name="connsiteX32" fmla="*/ 95738 w 5425826"/>
              <a:gd name="connsiteY32" fmla="*/ 5840412 h 6858000"/>
              <a:gd name="connsiteX33" fmla="*/ 115893 w 5425826"/>
              <a:gd name="connsiteY33" fmla="*/ 5802312 h 6858000"/>
              <a:gd name="connsiteX34" fmla="*/ 134368 w 5425826"/>
              <a:gd name="connsiteY34" fmla="*/ 5762625 h 6858000"/>
              <a:gd name="connsiteX35" fmla="*/ 152844 w 5425826"/>
              <a:gd name="connsiteY35" fmla="*/ 5721350 h 6858000"/>
              <a:gd name="connsiteX36" fmla="*/ 167960 w 5425826"/>
              <a:gd name="connsiteY36" fmla="*/ 5675312 h 6858000"/>
              <a:gd name="connsiteX37" fmla="*/ 178038 w 5425826"/>
              <a:gd name="connsiteY37" fmla="*/ 5622925 h 6858000"/>
              <a:gd name="connsiteX38" fmla="*/ 188115 w 5425826"/>
              <a:gd name="connsiteY38" fmla="*/ 5562600 h 6858000"/>
              <a:gd name="connsiteX39" fmla="*/ 189795 w 5425826"/>
              <a:gd name="connsiteY39" fmla="*/ 5494337 h 6858000"/>
              <a:gd name="connsiteX40" fmla="*/ 188115 w 5425826"/>
              <a:gd name="connsiteY40" fmla="*/ 5426075 h 6858000"/>
              <a:gd name="connsiteX41" fmla="*/ 178038 w 5425826"/>
              <a:gd name="connsiteY41" fmla="*/ 5365750 h 6858000"/>
              <a:gd name="connsiteX42" fmla="*/ 167960 w 5425826"/>
              <a:gd name="connsiteY42" fmla="*/ 5313362 h 6858000"/>
              <a:gd name="connsiteX43" fmla="*/ 152844 w 5425826"/>
              <a:gd name="connsiteY43" fmla="*/ 5268912 h 6858000"/>
              <a:gd name="connsiteX44" fmla="*/ 134368 w 5425826"/>
              <a:gd name="connsiteY44" fmla="*/ 5226050 h 6858000"/>
              <a:gd name="connsiteX45" fmla="*/ 115893 w 5425826"/>
              <a:gd name="connsiteY45" fmla="*/ 5186362 h 6858000"/>
              <a:gd name="connsiteX46" fmla="*/ 95738 w 5425826"/>
              <a:gd name="connsiteY46" fmla="*/ 5149850 h 6858000"/>
              <a:gd name="connsiteX47" fmla="*/ 75583 w 5425826"/>
              <a:gd name="connsiteY47" fmla="*/ 5114925 h 6858000"/>
              <a:gd name="connsiteX48" fmla="*/ 55427 w 5425826"/>
              <a:gd name="connsiteY48" fmla="*/ 5075237 h 6858000"/>
              <a:gd name="connsiteX49" fmla="*/ 38632 w 5425826"/>
              <a:gd name="connsiteY49" fmla="*/ 5033962 h 6858000"/>
              <a:gd name="connsiteX50" fmla="*/ 23515 w 5425826"/>
              <a:gd name="connsiteY50" fmla="*/ 4987925 h 6858000"/>
              <a:gd name="connsiteX51" fmla="*/ 11758 w 5425826"/>
              <a:gd name="connsiteY51" fmla="*/ 4935537 h 6858000"/>
              <a:gd name="connsiteX52" fmla="*/ 3359 w 5425826"/>
              <a:gd name="connsiteY52" fmla="*/ 4875212 h 6858000"/>
              <a:gd name="connsiteX53" fmla="*/ 0 w 5425826"/>
              <a:gd name="connsiteY53" fmla="*/ 4806950 h 6858000"/>
              <a:gd name="connsiteX54" fmla="*/ 3359 w 5425826"/>
              <a:gd name="connsiteY54" fmla="*/ 4738687 h 6858000"/>
              <a:gd name="connsiteX55" fmla="*/ 11758 w 5425826"/>
              <a:gd name="connsiteY55" fmla="*/ 4678362 h 6858000"/>
              <a:gd name="connsiteX56" fmla="*/ 23515 w 5425826"/>
              <a:gd name="connsiteY56" fmla="*/ 4625975 h 6858000"/>
              <a:gd name="connsiteX57" fmla="*/ 38632 w 5425826"/>
              <a:gd name="connsiteY57" fmla="*/ 4579937 h 6858000"/>
              <a:gd name="connsiteX58" fmla="*/ 55427 w 5425826"/>
              <a:gd name="connsiteY58" fmla="*/ 4537075 h 6858000"/>
              <a:gd name="connsiteX59" fmla="*/ 75583 w 5425826"/>
              <a:gd name="connsiteY59" fmla="*/ 4498975 h 6858000"/>
              <a:gd name="connsiteX60" fmla="*/ 115893 w 5425826"/>
              <a:gd name="connsiteY60" fmla="*/ 4424362 h 6858000"/>
              <a:gd name="connsiteX61" fmla="*/ 134368 w 5425826"/>
              <a:gd name="connsiteY61" fmla="*/ 4386262 h 6858000"/>
              <a:gd name="connsiteX62" fmla="*/ 152844 w 5425826"/>
              <a:gd name="connsiteY62" fmla="*/ 4343400 h 6858000"/>
              <a:gd name="connsiteX63" fmla="*/ 167960 w 5425826"/>
              <a:gd name="connsiteY63" fmla="*/ 4297362 h 6858000"/>
              <a:gd name="connsiteX64" fmla="*/ 178038 w 5425826"/>
              <a:gd name="connsiteY64" fmla="*/ 4244975 h 6858000"/>
              <a:gd name="connsiteX65" fmla="*/ 188115 w 5425826"/>
              <a:gd name="connsiteY65" fmla="*/ 4186237 h 6858000"/>
              <a:gd name="connsiteX66" fmla="*/ 189795 w 5425826"/>
              <a:gd name="connsiteY66" fmla="*/ 4116387 h 6858000"/>
              <a:gd name="connsiteX67" fmla="*/ 188115 w 5425826"/>
              <a:gd name="connsiteY67" fmla="*/ 4048125 h 6858000"/>
              <a:gd name="connsiteX68" fmla="*/ 178038 w 5425826"/>
              <a:gd name="connsiteY68" fmla="*/ 3987800 h 6858000"/>
              <a:gd name="connsiteX69" fmla="*/ 167960 w 5425826"/>
              <a:gd name="connsiteY69" fmla="*/ 3935412 h 6858000"/>
              <a:gd name="connsiteX70" fmla="*/ 152844 w 5425826"/>
              <a:gd name="connsiteY70" fmla="*/ 3890962 h 6858000"/>
              <a:gd name="connsiteX71" fmla="*/ 134368 w 5425826"/>
              <a:gd name="connsiteY71" fmla="*/ 3848100 h 6858000"/>
              <a:gd name="connsiteX72" fmla="*/ 115893 w 5425826"/>
              <a:gd name="connsiteY72" fmla="*/ 3811587 h 6858000"/>
              <a:gd name="connsiteX73" fmla="*/ 75583 w 5425826"/>
              <a:gd name="connsiteY73" fmla="*/ 3736975 h 6858000"/>
              <a:gd name="connsiteX74" fmla="*/ 55427 w 5425826"/>
              <a:gd name="connsiteY74" fmla="*/ 3697287 h 6858000"/>
              <a:gd name="connsiteX75" fmla="*/ 38632 w 5425826"/>
              <a:gd name="connsiteY75" fmla="*/ 3656012 h 6858000"/>
              <a:gd name="connsiteX76" fmla="*/ 23515 w 5425826"/>
              <a:gd name="connsiteY76" fmla="*/ 3609975 h 6858000"/>
              <a:gd name="connsiteX77" fmla="*/ 11758 w 5425826"/>
              <a:gd name="connsiteY77" fmla="*/ 3557587 h 6858000"/>
              <a:gd name="connsiteX78" fmla="*/ 3359 w 5425826"/>
              <a:gd name="connsiteY78" fmla="*/ 3497262 h 6858000"/>
              <a:gd name="connsiteX79" fmla="*/ 0 w 5425826"/>
              <a:gd name="connsiteY79" fmla="*/ 3427412 h 6858000"/>
              <a:gd name="connsiteX80" fmla="*/ 3359 w 5425826"/>
              <a:gd name="connsiteY80" fmla="*/ 3360737 h 6858000"/>
              <a:gd name="connsiteX81" fmla="*/ 11758 w 5425826"/>
              <a:gd name="connsiteY81" fmla="*/ 3300412 h 6858000"/>
              <a:gd name="connsiteX82" fmla="*/ 23515 w 5425826"/>
              <a:gd name="connsiteY82" fmla="*/ 3248025 h 6858000"/>
              <a:gd name="connsiteX83" fmla="*/ 38632 w 5425826"/>
              <a:gd name="connsiteY83" fmla="*/ 3201987 h 6858000"/>
              <a:gd name="connsiteX84" fmla="*/ 55427 w 5425826"/>
              <a:gd name="connsiteY84" fmla="*/ 3160712 h 6858000"/>
              <a:gd name="connsiteX85" fmla="*/ 75583 w 5425826"/>
              <a:gd name="connsiteY85" fmla="*/ 3121025 h 6858000"/>
              <a:gd name="connsiteX86" fmla="*/ 95738 w 5425826"/>
              <a:gd name="connsiteY86" fmla="*/ 3084512 h 6858000"/>
              <a:gd name="connsiteX87" fmla="*/ 115893 w 5425826"/>
              <a:gd name="connsiteY87" fmla="*/ 3046412 h 6858000"/>
              <a:gd name="connsiteX88" fmla="*/ 134368 w 5425826"/>
              <a:gd name="connsiteY88" fmla="*/ 3009900 h 6858000"/>
              <a:gd name="connsiteX89" fmla="*/ 152844 w 5425826"/>
              <a:gd name="connsiteY89" fmla="*/ 2967037 h 6858000"/>
              <a:gd name="connsiteX90" fmla="*/ 167960 w 5425826"/>
              <a:gd name="connsiteY90" fmla="*/ 2922587 h 6858000"/>
              <a:gd name="connsiteX91" fmla="*/ 178038 w 5425826"/>
              <a:gd name="connsiteY91" fmla="*/ 2868612 h 6858000"/>
              <a:gd name="connsiteX92" fmla="*/ 188115 w 5425826"/>
              <a:gd name="connsiteY92" fmla="*/ 2809875 h 6858000"/>
              <a:gd name="connsiteX93" fmla="*/ 189795 w 5425826"/>
              <a:gd name="connsiteY93" fmla="*/ 2741612 h 6858000"/>
              <a:gd name="connsiteX94" fmla="*/ 188115 w 5425826"/>
              <a:gd name="connsiteY94" fmla="*/ 2671762 h 6858000"/>
              <a:gd name="connsiteX95" fmla="*/ 178038 w 5425826"/>
              <a:gd name="connsiteY95" fmla="*/ 2613025 h 6858000"/>
              <a:gd name="connsiteX96" fmla="*/ 167960 w 5425826"/>
              <a:gd name="connsiteY96" fmla="*/ 2560637 h 6858000"/>
              <a:gd name="connsiteX97" fmla="*/ 152844 w 5425826"/>
              <a:gd name="connsiteY97" fmla="*/ 2513012 h 6858000"/>
              <a:gd name="connsiteX98" fmla="*/ 134368 w 5425826"/>
              <a:gd name="connsiteY98" fmla="*/ 2471737 h 6858000"/>
              <a:gd name="connsiteX99" fmla="*/ 115893 w 5425826"/>
              <a:gd name="connsiteY99" fmla="*/ 2433637 h 6858000"/>
              <a:gd name="connsiteX100" fmla="*/ 95738 w 5425826"/>
              <a:gd name="connsiteY100" fmla="*/ 2395537 h 6858000"/>
              <a:gd name="connsiteX101" fmla="*/ 75583 w 5425826"/>
              <a:gd name="connsiteY101" fmla="*/ 2359025 h 6858000"/>
              <a:gd name="connsiteX102" fmla="*/ 55427 w 5425826"/>
              <a:gd name="connsiteY102" fmla="*/ 2319337 h 6858000"/>
              <a:gd name="connsiteX103" fmla="*/ 38632 w 5425826"/>
              <a:gd name="connsiteY103" fmla="*/ 2278062 h 6858000"/>
              <a:gd name="connsiteX104" fmla="*/ 23515 w 5425826"/>
              <a:gd name="connsiteY104" fmla="*/ 2232025 h 6858000"/>
              <a:gd name="connsiteX105" fmla="*/ 11758 w 5425826"/>
              <a:gd name="connsiteY105" fmla="*/ 2179637 h 6858000"/>
              <a:gd name="connsiteX106" fmla="*/ 3359 w 5425826"/>
              <a:gd name="connsiteY106" fmla="*/ 2119312 h 6858000"/>
              <a:gd name="connsiteX107" fmla="*/ 0 w 5425826"/>
              <a:gd name="connsiteY107" fmla="*/ 2051050 h 6858000"/>
              <a:gd name="connsiteX108" fmla="*/ 3359 w 5425826"/>
              <a:gd name="connsiteY108" fmla="*/ 1982787 h 6858000"/>
              <a:gd name="connsiteX109" fmla="*/ 11758 w 5425826"/>
              <a:gd name="connsiteY109" fmla="*/ 1922462 h 6858000"/>
              <a:gd name="connsiteX110" fmla="*/ 23515 w 5425826"/>
              <a:gd name="connsiteY110" fmla="*/ 1870075 h 6858000"/>
              <a:gd name="connsiteX111" fmla="*/ 38632 w 5425826"/>
              <a:gd name="connsiteY111" fmla="*/ 1824037 h 6858000"/>
              <a:gd name="connsiteX112" fmla="*/ 55427 w 5425826"/>
              <a:gd name="connsiteY112" fmla="*/ 1782762 h 6858000"/>
              <a:gd name="connsiteX113" fmla="*/ 75583 w 5425826"/>
              <a:gd name="connsiteY113" fmla="*/ 1743075 h 6858000"/>
              <a:gd name="connsiteX114" fmla="*/ 95738 w 5425826"/>
              <a:gd name="connsiteY114" fmla="*/ 1708150 h 6858000"/>
              <a:gd name="connsiteX115" fmla="*/ 115893 w 5425826"/>
              <a:gd name="connsiteY115" fmla="*/ 1671637 h 6858000"/>
              <a:gd name="connsiteX116" fmla="*/ 134368 w 5425826"/>
              <a:gd name="connsiteY116" fmla="*/ 1631950 h 6858000"/>
              <a:gd name="connsiteX117" fmla="*/ 152844 w 5425826"/>
              <a:gd name="connsiteY117" fmla="*/ 1589087 h 6858000"/>
              <a:gd name="connsiteX118" fmla="*/ 167960 w 5425826"/>
              <a:gd name="connsiteY118" fmla="*/ 1544637 h 6858000"/>
              <a:gd name="connsiteX119" fmla="*/ 178038 w 5425826"/>
              <a:gd name="connsiteY119" fmla="*/ 1492250 h 6858000"/>
              <a:gd name="connsiteX120" fmla="*/ 188115 w 5425826"/>
              <a:gd name="connsiteY120" fmla="*/ 1431925 h 6858000"/>
              <a:gd name="connsiteX121" fmla="*/ 189795 w 5425826"/>
              <a:gd name="connsiteY121" fmla="*/ 1363662 h 6858000"/>
              <a:gd name="connsiteX122" fmla="*/ 188115 w 5425826"/>
              <a:gd name="connsiteY122" fmla="*/ 1295400 h 6858000"/>
              <a:gd name="connsiteX123" fmla="*/ 178038 w 5425826"/>
              <a:gd name="connsiteY123" fmla="*/ 1235075 h 6858000"/>
              <a:gd name="connsiteX124" fmla="*/ 167960 w 5425826"/>
              <a:gd name="connsiteY124" fmla="*/ 1182687 h 6858000"/>
              <a:gd name="connsiteX125" fmla="*/ 152844 w 5425826"/>
              <a:gd name="connsiteY125" fmla="*/ 1136650 h 6858000"/>
              <a:gd name="connsiteX126" fmla="*/ 134368 w 5425826"/>
              <a:gd name="connsiteY126" fmla="*/ 1095375 h 6858000"/>
              <a:gd name="connsiteX127" fmla="*/ 115893 w 5425826"/>
              <a:gd name="connsiteY127" fmla="*/ 1055687 h 6858000"/>
              <a:gd name="connsiteX128" fmla="*/ 95738 w 5425826"/>
              <a:gd name="connsiteY128" fmla="*/ 1017587 h 6858000"/>
              <a:gd name="connsiteX129" fmla="*/ 75583 w 5425826"/>
              <a:gd name="connsiteY129" fmla="*/ 981075 h 6858000"/>
              <a:gd name="connsiteX130" fmla="*/ 55427 w 5425826"/>
              <a:gd name="connsiteY130" fmla="*/ 942975 h 6858000"/>
              <a:gd name="connsiteX131" fmla="*/ 38632 w 5425826"/>
              <a:gd name="connsiteY131" fmla="*/ 901700 h 6858000"/>
              <a:gd name="connsiteX132" fmla="*/ 23515 w 5425826"/>
              <a:gd name="connsiteY132" fmla="*/ 854075 h 6858000"/>
              <a:gd name="connsiteX133" fmla="*/ 11758 w 5425826"/>
              <a:gd name="connsiteY133" fmla="*/ 801687 h 6858000"/>
              <a:gd name="connsiteX134" fmla="*/ 3359 w 5425826"/>
              <a:gd name="connsiteY134" fmla="*/ 744537 h 6858000"/>
              <a:gd name="connsiteX135" fmla="*/ 0 w 5425826"/>
              <a:gd name="connsiteY135" fmla="*/ 673100 h 6858000"/>
              <a:gd name="connsiteX136" fmla="*/ 3359 w 5425826"/>
              <a:gd name="connsiteY136" fmla="*/ 606425 h 6858000"/>
              <a:gd name="connsiteX137" fmla="*/ 11758 w 5425826"/>
              <a:gd name="connsiteY137" fmla="*/ 546100 h 6858000"/>
              <a:gd name="connsiteX138" fmla="*/ 23515 w 5425826"/>
              <a:gd name="connsiteY138" fmla="*/ 496887 h 6858000"/>
              <a:gd name="connsiteX139" fmla="*/ 38632 w 5425826"/>
              <a:gd name="connsiteY139" fmla="*/ 450850 h 6858000"/>
              <a:gd name="connsiteX140" fmla="*/ 55427 w 5425826"/>
              <a:gd name="connsiteY140" fmla="*/ 409575 h 6858000"/>
              <a:gd name="connsiteX141" fmla="*/ 73903 w 5425826"/>
              <a:gd name="connsiteY141" fmla="*/ 369887 h 6858000"/>
              <a:gd name="connsiteX142" fmla="*/ 92379 w 5425826"/>
              <a:gd name="connsiteY142" fmla="*/ 334962 h 6858000"/>
              <a:gd name="connsiteX143" fmla="*/ 112534 w 5425826"/>
              <a:gd name="connsiteY143" fmla="*/ 296862 h 6858000"/>
              <a:gd name="connsiteX144" fmla="*/ 132689 w 5425826"/>
              <a:gd name="connsiteY144" fmla="*/ 260350 h 6858000"/>
              <a:gd name="connsiteX145" fmla="*/ 149485 w 5425826"/>
              <a:gd name="connsiteY145" fmla="*/ 217487 h 6858000"/>
              <a:gd name="connsiteX146" fmla="*/ 166281 w 5425826"/>
              <a:gd name="connsiteY146" fmla="*/ 174625 h 6858000"/>
              <a:gd name="connsiteX147" fmla="*/ 176358 w 5425826"/>
              <a:gd name="connsiteY147" fmla="*/ 122237 h 6858000"/>
              <a:gd name="connsiteX148" fmla="*/ 184756 w 5425826"/>
              <a:gd name="connsiteY148"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5425826" h="6858000">
                <a:moveTo>
                  <a:pt x="189795" y="0"/>
                </a:moveTo>
                <a:lnTo>
                  <a:pt x="189796" y="0"/>
                </a:lnTo>
                <a:lnTo>
                  <a:pt x="334175" y="0"/>
                </a:lnTo>
                <a:lnTo>
                  <a:pt x="4653887" y="0"/>
                </a:lnTo>
                <a:lnTo>
                  <a:pt x="5282519" y="0"/>
                </a:lnTo>
                <a:lnTo>
                  <a:pt x="5425826" y="0"/>
                </a:lnTo>
                <a:lnTo>
                  <a:pt x="5425826" y="6858000"/>
                </a:lnTo>
                <a:lnTo>
                  <a:pt x="5282519" y="6858000"/>
                </a:lnTo>
                <a:lnTo>
                  <a:pt x="4653887" y="6858000"/>
                </a:lnTo>
                <a:lnTo>
                  <a:pt x="334175" y="6858000"/>
                </a:lnTo>
                <a:lnTo>
                  <a:pt x="189796"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23" name="Freeform: Shape 22">
            <a:extLst>
              <a:ext uri="{FF2B5EF4-FFF2-40B4-BE49-F238E27FC236}">
                <a16:creationId xmlns:a16="http://schemas.microsoft.com/office/drawing/2014/main" id="{BD9D725B-1ED5-4368-89B7-6DB5C1B3EB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100346" cy="6858000"/>
          </a:xfrm>
          <a:custGeom>
            <a:avLst/>
            <a:gdLst>
              <a:gd name="connsiteX0" fmla="*/ 0 w 7100346"/>
              <a:gd name="connsiteY0" fmla="*/ 0 h 6858000"/>
              <a:gd name="connsiteX1" fmla="*/ 6955967 w 7100346"/>
              <a:gd name="connsiteY1" fmla="*/ 0 h 6858000"/>
              <a:gd name="connsiteX2" fmla="*/ 7100346 w 7100346"/>
              <a:gd name="connsiteY2" fmla="*/ 0 h 6858000"/>
              <a:gd name="connsiteX3" fmla="*/ 7095307 w 7100346"/>
              <a:gd name="connsiteY3" fmla="*/ 66675 h 6858000"/>
              <a:gd name="connsiteX4" fmla="*/ 7086909 w 7100346"/>
              <a:gd name="connsiteY4" fmla="*/ 122237 h 6858000"/>
              <a:gd name="connsiteX5" fmla="*/ 7076832 w 7100346"/>
              <a:gd name="connsiteY5" fmla="*/ 174625 h 6858000"/>
              <a:gd name="connsiteX6" fmla="*/ 7060036 w 7100346"/>
              <a:gd name="connsiteY6" fmla="*/ 217487 h 6858000"/>
              <a:gd name="connsiteX7" fmla="*/ 7043240 w 7100346"/>
              <a:gd name="connsiteY7" fmla="*/ 260350 h 6858000"/>
              <a:gd name="connsiteX8" fmla="*/ 7023085 w 7100346"/>
              <a:gd name="connsiteY8" fmla="*/ 296862 h 6858000"/>
              <a:gd name="connsiteX9" fmla="*/ 7002930 w 7100346"/>
              <a:gd name="connsiteY9" fmla="*/ 334962 h 6858000"/>
              <a:gd name="connsiteX10" fmla="*/ 6984454 w 7100346"/>
              <a:gd name="connsiteY10" fmla="*/ 369887 h 6858000"/>
              <a:gd name="connsiteX11" fmla="*/ 6965978 w 7100346"/>
              <a:gd name="connsiteY11" fmla="*/ 409575 h 6858000"/>
              <a:gd name="connsiteX12" fmla="*/ 6949183 w 7100346"/>
              <a:gd name="connsiteY12" fmla="*/ 450850 h 6858000"/>
              <a:gd name="connsiteX13" fmla="*/ 6934066 w 7100346"/>
              <a:gd name="connsiteY13" fmla="*/ 496887 h 6858000"/>
              <a:gd name="connsiteX14" fmla="*/ 6922309 w 7100346"/>
              <a:gd name="connsiteY14" fmla="*/ 546100 h 6858000"/>
              <a:gd name="connsiteX15" fmla="*/ 6913910 w 7100346"/>
              <a:gd name="connsiteY15" fmla="*/ 606425 h 6858000"/>
              <a:gd name="connsiteX16" fmla="*/ 6910551 w 7100346"/>
              <a:gd name="connsiteY16" fmla="*/ 673100 h 6858000"/>
              <a:gd name="connsiteX17" fmla="*/ 6913910 w 7100346"/>
              <a:gd name="connsiteY17" fmla="*/ 744537 h 6858000"/>
              <a:gd name="connsiteX18" fmla="*/ 6922309 w 7100346"/>
              <a:gd name="connsiteY18" fmla="*/ 801687 h 6858000"/>
              <a:gd name="connsiteX19" fmla="*/ 6934066 w 7100346"/>
              <a:gd name="connsiteY19" fmla="*/ 854075 h 6858000"/>
              <a:gd name="connsiteX20" fmla="*/ 6949183 w 7100346"/>
              <a:gd name="connsiteY20" fmla="*/ 901700 h 6858000"/>
              <a:gd name="connsiteX21" fmla="*/ 6965978 w 7100346"/>
              <a:gd name="connsiteY21" fmla="*/ 942975 h 6858000"/>
              <a:gd name="connsiteX22" fmla="*/ 6986134 w 7100346"/>
              <a:gd name="connsiteY22" fmla="*/ 981075 h 6858000"/>
              <a:gd name="connsiteX23" fmla="*/ 7006289 w 7100346"/>
              <a:gd name="connsiteY23" fmla="*/ 1017587 h 6858000"/>
              <a:gd name="connsiteX24" fmla="*/ 7026444 w 7100346"/>
              <a:gd name="connsiteY24" fmla="*/ 1055687 h 6858000"/>
              <a:gd name="connsiteX25" fmla="*/ 7044919 w 7100346"/>
              <a:gd name="connsiteY25" fmla="*/ 1095375 h 6858000"/>
              <a:gd name="connsiteX26" fmla="*/ 7063395 w 7100346"/>
              <a:gd name="connsiteY26" fmla="*/ 1136650 h 6858000"/>
              <a:gd name="connsiteX27" fmla="*/ 7078511 w 7100346"/>
              <a:gd name="connsiteY27" fmla="*/ 1182687 h 6858000"/>
              <a:gd name="connsiteX28" fmla="*/ 7088589 w 7100346"/>
              <a:gd name="connsiteY28" fmla="*/ 1235075 h 6858000"/>
              <a:gd name="connsiteX29" fmla="*/ 7098666 w 7100346"/>
              <a:gd name="connsiteY29" fmla="*/ 1295400 h 6858000"/>
              <a:gd name="connsiteX30" fmla="*/ 7100346 w 7100346"/>
              <a:gd name="connsiteY30" fmla="*/ 1363662 h 6858000"/>
              <a:gd name="connsiteX31" fmla="*/ 7098666 w 7100346"/>
              <a:gd name="connsiteY31" fmla="*/ 1431925 h 6858000"/>
              <a:gd name="connsiteX32" fmla="*/ 7088589 w 7100346"/>
              <a:gd name="connsiteY32" fmla="*/ 1492250 h 6858000"/>
              <a:gd name="connsiteX33" fmla="*/ 7078511 w 7100346"/>
              <a:gd name="connsiteY33" fmla="*/ 1544637 h 6858000"/>
              <a:gd name="connsiteX34" fmla="*/ 7063395 w 7100346"/>
              <a:gd name="connsiteY34" fmla="*/ 1589087 h 6858000"/>
              <a:gd name="connsiteX35" fmla="*/ 7044919 w 7100346"/>
              <a:gd name="connsiteY35" fmla="*/ 1631950 h 6858000"/>
              <a:gd name="connsiteX36" fmla="*/ 7026444 w 7100346"/>
              <a:gd name="connsiteY36" fmla="*/ 1671637 h 6858000"/>
              <a:gd name="connsiteX37" fmla="*/ 7006289 w 7100346"/>
              <a:gd name="connsiteY37" fmla="*/ 1708150 h 6858000"/>
              <a:gd name="connsiteX38" fmla="*/ 6986134 w 7100346"/>
              <a:gd name="connsiteY38" fmla="*/ 1743075 h 6858000"/>
              <a:gd name="connsiteX39" fmla="*/ 6965978 w 7100346"/>
              <a:gd name="connsiteY39" fmla="*/ 1782762 h 6858000"/>
              <a:gd name="connsiteX40" fmla="*/ 6949183 w 7100346"/>
              <a:gd name="connsiteY40" fmla="*/ 1824037 h 6858000"/>
              <a:gd name="connsiteX41" fmla="*/ 6934066 w 7100346"/>
              <a:gd name="connsiteY41" fmla="*/ 1870075 h 6858000"/>
              <a:gd name="connsiteX42" fmla="*/ 6922309 w 7100346"/>
              <a:gd name="connsiteY42" fmla="*/ 1922462 h 6858000"/>
              <a:gd name="connsiteX43" fmla="*/ 6913910 w 7100346"/>
              <a:gd name="connsiteY43" fmla="*/ 1982787 h 6858000"/>
              <a:gd name="connsiteX44" fmla="*/ 6910551 w 7100346"/>
              <a:gd name="connsiteY44" fmla="*/ 2051050 h 6858000"/>
              <a:gd name="connsiteX45" fmla="*/ 6913910 w 7100346"/>
              <a:gd name="connsiteY45" fmla="*/ 2119312 h 6858000"/>
              <a:gd name="connsiteX46" fmla="*/ 6922309 w 7100346"/>
              <a:gd name="connsiteY46" fmla="*/ 2179637 h 6858000"/>
              <a:gd name="connsiteX47" fmla="*/ 6934066 w 7100346"/>
              <a:gd name="connsiteY47" fmla="*/ 2232025 h 6858000"/>
              <a:gd name="connsiteX48" fmla="*/ 6949183 w 7100346"/>
              <a:gd name="connsiteY48" fmla="*/ 2278062 h 6858000"/>
              <a:gd name="connsiteX49" fmla="*/ 6965978 w 7100346"/>
              <a:gd name="connsiteY49" fmla="*/ 2319337 h 6858000"/>
              <a:gd name="connsiteX50" fmla="*/ 6986134 w 7100346"/>
              <a:gd name="connsiteY50" fmla="*/ 2359025 h 6858000"/>
              <a:gd name="connsiteX51" fmla="*/ 7006289 w 7100346"/>
              <a:gd name="connsiteY51" fmla="*/ 2395537 h 6858000"/>
              <a:gd name="connsiteX52" fmla="*/ 7026444 w 7100346"/>
              <a:gd name="connsiteY52" fmla="*/ 2433637 h 6858000"/>
              <a:gd name="connsiteX53" fmla="*/ 7044919 w 7100346"/>
              <a:gd name="connsiteY53" fmla="*/ 2471737 h 6858000"/>
              <a:gd name="connsiteX54" fmla="*/ 7063395 w 7100346"/>
              <a:gd name="connsiteY54" fmla="*/ 2513012 h 6858000"/>
              <a:gd name="connsiteX55" fmla="*/ 7078511 w 7100346"/>
              <a:gd name="connsiteY55" fmla="*/ 2560637 h 6858000"/>
              <a:gd name="connsiteX56" fmla="*/ 7088589 w 7100346"/>
              <a:gd name="connsiteY56" fmla="*/ 2613025 h 6858000"/>
              <a:gd name="connsiteX57" fmla="*/ 7098666 w 7100346"/>
              <a:gd name="connsiteY57" fmla="*/ 2671762 h 6858000"/>
              <a:gd name="connsiteX58" fmla="*/ 7100346 w 7100346"/>
              <a:gd name="connsiteY58" fmla="*/ 2741612 h 6858000"/>
              <a:gd name="connsiteX59" fmla="*/ 7098666 w 7100346"/>
              <a:gd name="connsiteY59" fmla="*/ 2809875 h 6858000"/>
              <a:gd name="connsiteX60" fmla="*/ 7088589 w 7100346"/>
              <a:gd name="connsiteY60" fmla="*/ 2868612 h 6858000"/>
              <a:gd name="connsiteX61" fmla="*/ 7078511 w 7100346"/>
              <a:gd name="connsiteY61" fmla="*/ 2922587 h 6858000"/>
              <a:gd name="connsiteX62" fmla="*/ 7063395 w 7100346"/>
              <a:gd name="connsiteY62" fmla="*/ 2967037 h 6858000"/>
              <a:gd name="connsiteX63" fmla="*/ 7044919 w 7100346"/>
              <a:gd name="connsiteY63" fmla="*/ 3009900 h 6858000"/>
              <a:gd name="connsiteX64" fmla="*/ 7026444 w 7100346"/>
              <a:gd name="connsiteY64" fmla="*/ 3046412 h 6858000"/>
              <a:gd name="connsiteX65" fmla="*/ 7006289 w 7100346"/>
              <a:gd name="connsiteY65" fmla="*/ 3084512 h 6858000"/>
              <a:gd name="connsiteX66" fmla="*/ 6986134 w 7100346"/>
              <a:gd name="connsiteY66" fmla="*/ 3121025 h 6858000"/>
              <a:gd name="connsiteX67" fmla="*/ 6965978 w 7100346"/>
              <a:gd name="connsiteY67" fmla="*/ 3160712 h 6858000"/>
              <a:gd name="connsiteX68" fmla="*/ 6949183 w 7100346"/>
              <a:gd name="connsiteY68" fmla="*/ 3201987 h 6858000"/>
              <a:gd name="connsiteX69" fmla="*/ 6934066 w 7100346"/>
              <a:gd name="connsiteY69" fmla="*/ 3248025 h 6858000"/>
              <a:gd name="connsiteX70" fmla="*/ 6922309 w 7100346"/>
              <a:gd name="connsiteY70" fmla="*/ 3300412 h 6858000"/>
              <a:gd name="connsiteX71" fmla="*/ 6913910 w 7100346"/>
              <a:gd name="connsiteY71" fmla="*/ 3360737 h 6858000"/>
              <a:gd name="connsiteX72" fmla="*/ 6910551 w 7100346"/>
              <a:gd name="connsiteY72" fmla="*/ 3427412 h 6858000"/>
              <a:gd name="connsiteX73" fmla="*/ 6913910 w 7100346"/>
              <a:gd name="connsiteY73" fmla="*/ 3497262 h 6858000"/>
              <a:gd name="connsiteX74" fmla="*/ 6922309 w 7100346"/>
              <a:gd name="connsiteY74" fmla="*/ 3557587 h 6858000"/>
              <a:gd name="connsiteX75" fmla="*/ 6934066 w 7100346"/>
              <a:gd name="connsiteY75" fmla="*/ 3609975 h 6858000"/>
              <a:gd name="connsiteX76" fmla="*/ 6949183 w 7100346"/>
              <a:gd name="connsiteY76" fmla="*/ 3656012 h 6858000"/>
              <a:gd name="connsiteX77" fmla="*/ 6965978 w 7100346"/>
              <a:gd name="connsiteY77" fmla="*/ 3697287 h 6858000"/>
              <a:gd name="connsiteX78" fmla="*/ 6986134 w 7100346"/>
              <a:gd name="connsiteY78" fmla="*/ 3736975 h 6858000"/>
              <a:gd name="connsiteX79" fmla="*/ 7026444 w 7100346"/>
              <a:gd name="connsiteY79" fmla="*/ 3811587 h 6858000"/>
              <a:gd name="connsiteX80" fmla="*/ 7044919 w 7100346"/>
              <a:gd name="connsiteY80" fmla="*/ 3848100 h 6858000"/>
              <a:gd name="connsiteX81" fmla="*/ 7063395 w 7100346"/>
              <a:gd name="connsiteY81" fmla="*/ 3890962 h 6858000"/>
              <a:gd name="connsiteX82" fmla="*/ 7078511 w 7100346"/>
              <a:gd name="connsiteY82" fmla="*/ 3935412 h 6858000"/>
              <a:gd name="connsiteX83" fmla="*/ 7088589 w 7100346"/>
              <a:gd name="connsiteY83" fmla="*/ 3987800 h 6858000"/>
              <a:gd name="connsiteX84" fmla="*/ 7098666 w 7100346"/>
              <a:gd name="connsiteY84" fmla="*/ 4048125 h 6858000"/>
              <a:gd name="connsiteX85" fmla="*/ 7100346 w 7100346"/>
              <a:gd name="connsiteY85" fmla="*/ 4116387 h 6858000"/>
              <a:gd name="connsiteX86" fmla="*/ 7098666 w 7100346"/>
              <a:gd name="connsiteY86" fmla="*/ 4186237 h 6858000"/>
              <a:gd name="connsiteX87" fmla="*/ 7088589 w 7100346"/>
              <a:gd name="connsiteY87" fmla="*/ 4244975 h 6858000"/>
              <a:gd name="connsiteX88" fmla="*/ 7078511 w 7100346"/>
              <a:gd name="connsiteY88" fmla="*/ 4297362 h 6858000"/>
              <a:gd name="connsiteX89" fmla="*/ 7063395 w 7100346"/>
              <a:gd name="connsiteY89" fmla="*/ 4343400 h 6858000"/>
              <a:gd name="connsiteX90" fmla="*/ 7044919 w 7100346"/>
              <a:gd name="connsiteY90" fmla="*/ 4386262 h 6858000"/>
              <a:gd name="connsiteX91" fmla="*/ 7026444 w 7100346"/>
              <a:gd name="connsiteY91" fmla="*/ 4424362 h 6858000"/>
              <a:gd name="connsiteX92" fmla="*/ 6986134 w 7100346"/>
              <a:gd name="connsiteY92" fmla="*/ 4498975 h 6858000"/>
              <a:gd name="connsiteX93" fmla="*/ 6965978 w 7100346"/>
              <a:gd name="connsiteY93" fmla="*/ 4537075 h 6858000"/>
              <a:gd name="connsiteX94" fmla="*/ 6949183 w 7100346"/>
              <a:gd name="connsiteY94" fmla="*/ 4579937 h 6858000"/>
              <a:gd name="connsiteX95" fmla="*/ 6934066 w 7100346"/>
              <a:gd name="connsiteY95" fmla="*/ 4625975 h 6858000"/>
              <a:gd name="connsiteX96" fmla="*/ 6922309 w 7100346"/>
              <a:gd name="connsiteY96" fmla="*/ 4678362 h 6858000"/>
              <a:gd name="connsiteX97" fmla="*/ 6913910 w 7100346"/>
              <a:gd name="connsiteY97" fmla="*/ 4738687 h 6858000"/>
              <a:gd name="connsiteX98" fmla="*/ 6910551 w 7100346"/>
              <a:gd name="connsiteY98" fmla="*/ 4806950 h 6858000"/>
              <a:gd name="connsiteX99" fmla="*/ 6913910 w 7100346"/>
              <a:gd name="connsiteY99" fmla="*/ 4875212 h 6858000"/>
              <a:gd name="connsiteX100" fmla="*/ 6922309 w 7100346"/>
              <a:gd name="connsiteY100" fmla="*/ 4935537 h 6858000"/>
              <a:gd name="connsiteX101" fmla="*/ 6934066 w 7100346"/>
              <a:gd name="connsiteY101" fmla="*/ 4987925 h 6858000"/>
              <a:gd name="connsiteX102" fmla="*/ 6949183 w 7100346"/>
              <a:gd name="connsiteY102" fmla="*/ 5033962 h 6858000"/>
              <a:gd name="connsiteX103" fmla="*/ 6965978 w 7100346"/>
              <a:gd name="connsiteY103" fmla="*/ 5075237 h 6858000"/>
              <a:gd name="connsiteX104" fmla="*/ 6986134 w 7100346"/>
              <a:gd name="connsiteY104" fmla="*/ 5114925 h 6858000"/>
              <a:gd name="connsiteX105" fmla="*/ 7006289 w 7100346"/>
              <a:gd name="connsiteY105" fmla="*/ 5149850 h 6858000"/>
              <a:gd name="connsiteX106" fmla="*/ 7026444 w 7100346"/>
              <a:gd name="connsiteY106" fmla="*/ 5186362 h 6858000"/>
              <a:gd name="connsiteX107" fmla="*/ 7044919 w 7100346"/>
              <a:gd name="connsiteY107" fmla="*/ 5226050 h 6858000"/>
              <a:gd name="connsiteX108" fmla="*/ 7063395 w 7100346"/>
              <a:gd name="connsiteY108" fmla="*/ 5268912 h 6858000"/>
              <a:gd name="connsiteX109" fmla="*/ 7078511 w 7100346"/>
              <a:gd name="connsiteY109" fmla="*/ 5313362 h 6858000"/>
              <a:gd name="connsiteX110" fmla="*/ 7088589 w 7100346"/>
              <a:gd name="connsiteY110" fmla="*/ 5365750 h 6858000"/>
              <a:gd name="connsiteX111" fmla="*/ 7098666 w 7100346"/>
              <a:gd name="connsiteY111" fmla="*/ 5426075 h 6858000"/>
              <a:gd name="connsiteX112" fmla="*/ 7100346 w 7100346"/>
              <a:gd name="connsiteY112" fmla="*/ 5494337 h 6858000"/>
              <a:gd name="connsiteX113" fmla="*/ 7098666 w 7100346"/>
              <a:gd name="connsiteY113" fmla="*/ 5562600 h 6858000"/>
              <a:gd name="connsiteX114" fmla="*/ 7088589 w 7100346"/>
              <a:gd name="connsiteY114" fmla="*/ 5622925 h 6858000"/>
              <a:gd name="connsiteX115" fmla="*/ 7078511 w 7100346"/>
              <a:gd name="connsiteY115" fmla="*/ 5675312 h 6858000"/>
              <a:gd name="connsiteX116" fmla="*/ 7063395 w 7100346"/>
              <a:gd name="connsiteY116" fmla="*/ 5721350 h 6858000"/>
              <a:gd name="connsiteX117" fmla="*/ 7044919 w 7100346"/>
              <a:gd name="connsiteY117" fmla="*/ 5762625 h 6858000"/>
              <a:gd name="connsiteX118" fmla="*/ 7026444 w 7100346"/>
              <a:gd name="connsiteY118" fmla="*/ 5802312 h 6858000"/>
              <a:gd name="connsiteX119" fmla="*/ 7006289 w 7100346"/>
              <a:gd name="connsiteY119" fmla="*/ 5840412 h 6858000"/>
              <a:gd name="connsiteX120" fmla="*/ 6986134 w 7100346"/>
              <a:gd name="connsiteY120" fmla="*/ 5876925 h 6858000"/>
              <a:gd name="connsiteX121" fmla="*/ 6965978 w 7100346"/>
              <a:gd name="connsiteY121" fmla="*/ 5915025 h 6858000"/>
              <a:gd name="connsiteX122" fmla="*/ 6949183 w 7100346"/>
              <a:gd name="connsiteY122" fmla="*/ 5956300 h 6858000"/>
              <a:gd name="connsiteX123" fmla="*/ 6934066 w 7100346"/>
              <a:gd name="connsiteY123" fmla="*/ 6003925 h 6858000"/>
              <a:gd name="connsiteX124" fmla="*/ 6922309 w 7100346"/>
              <a:gd name="connsiteY124" fmla="*/ 6056312 h 6858000"/>
              <a:gd name="connsiteX125" fmla="*/ 6913910 w 7100346"/>
              <a:gd name="connsiteY125" fmla="*/ 6113462 h 6858000"/>
              <a:gd name="connsiteX126" fmla="*/ 6910551 w 7100346"/>
              <a:gd name="connsiteY126" fmla="*/ 6183312 h 6858000"/>
              <a:gd name="connsiteX127" fmla="*/ 6913910 w 7100346"/>
              <a:gd name="connsiteY127" fmla="*/ 6251575 h 6858000"/>
              <a:gd name="connsiteX128" fmla="*/ 6922309 w 7100346"/>
              <a:gd name="connsiteY128" fmla="*/ 6311900 h 6858000"/>
              <a:gd name="connsiteX129" fmla="*/ 6934066 w 7100346"/>
              <a:gd name="connsiteY129" fmla="*/ 6361112 h 6858000"/>
              <a:gd name="connsiteX130" fmla="*/ 6949183 w 7100346"/>
              <a:gd name="connsiteY130" fmla="*/ 6407150 h 6858000"/>
              <a:gd name="connsiteX131" fmla="*/ 6965978 w 7100346"/>
              <a:gd name="connsiteY131" fmla="*/ 6448425 h 6858000"/>
              <a:gd name="connsiteX132" fmla="*/ 6984454 w 7100346"/>
              <a:gd name="connsiteY132" fmla="*/ 6488112 h 6858000"/>
              <a:gd name="connsiteX133" fmla="*/ 7002930 w 7100346"/>
              <a:gd name="connsiteY133" fmla="*/ 6523037 h 6858000"/>
              <a:gd name="connsiteX134" fmla="*/ 7023085 w 7100346"/>
              <a:gd name="connsiteY134" fmla="*/ 6561137 h 6858000"/>
              <a:gd name="connsiteX135" fmla="*/ 7043240 w 7100346"/>
              <a:gd name="connsiteY135" fmla="*/ 6597650 h 6858000"/>
              <a:gd name="connsiteX136" fmla="*/ 7060036 w 7100346"/>
              <a:gd name="connsiteY136" fmla="*/ 6640512 h 6858000"/>
              <a:gd name="connsiteX137" fmla="*/ 7076832 w 7100346"/>
              <a:gd name="connsiteY137" fmla="*/ 6683375 h 6858000"/>
              <a:gd name="connsiteX138" fmla="*/ 7086909 w 7100346"/>
              <a:gd name="connsiteY138" fmla="*/ 6735762 h 6858000"/>
              <a:gd name="connsiteX139" fmla="*/ 7095307 w 7100346"/>
              <a:gd name="connsiteY139" fmla="*/ 6791325 h 6858000"/>
              <a:gd name="connsiteX140" fmla="*/ 7100346 w 7100346"/>
              <a:gd name="connsiteY140" fmla="*/ 6858000 h 6858000"/>
              <a:gd name="connsiteX141" fmla="*/ 6955967 w 7100346"/>
              <a:gd name="connsiteY141" fmla="*/ 6858000 h 6858000"/>
              <a:gd name="connsiteX142" fmla="*/ 0 w 7100346"/>
              <a:gd name="connsiteY1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7100346" h="6858000">
                <a:moveTo>
                  <a:pt x="0" y="0"/>
                </a:moveTo>
                <a:lnTo>
                  <a:pt x="6955967" y="0"/>
                </a:lnTo>
                <a:lnTo>
                  <a:pt x="7100346" y="0"/>
                </a:lnTo>
                <a:lnTo>
                  <a:pt x="7095307" y="66675"/>
                </a:lnTo>
                <a:lnTo>
                  <a:pt x="7086909" y="122237"/>
                </a:lnTo>
                <a:lnTo>
                  <a:pt x="7076832" y="174625"/>
                </a:lnTo>
                <a:lnTo>
                  <a:pt x="7060036" y="217487"/>
                </a:lnTo>
                <a:lnTo>
                  <a:pt x="7043240" y="260350"/>
                </a:lnTo>
                <a:lnTo>
                  <a:pt x="7023085" y="296862"/>
                </a:lnTo>
                <a:lnTo>
                  <a:pt x="7002930" y="334962"/>
                </a:lnTo>
                <a:lnTo>
                  <a:pt x="6984454" y="369887"/>
                </a:lnTo>
                <a:lnTo>
                  <a:pt x="6965978" y="409575"/>
                </a:lnTo>
                <a:lnTo>
                  <a:pt x="6949183" y="450850"/>
                </a:lnTo>
                <a:lnTo>
                  <a:pt x="6934066" y="496887"/>
                </a:lnTo>
                <a:lnTo>
                  <a:pt x="6922309" y="546100"/>
                </a:lnTo>
                <a:lnTo>
                  <a:pt x="6913910" y="606425"/>
                </a:lnTo>
                <a:lnTo>
                  <a:pt x="6910551" y="673100"/>
                </a:lnTo>
                <a:lnTo>
                  <a:pt x="6913910" y="744537"/>
                </a:lnTo>
                <a:lnTo>
                  <a:pt x="6922309" y="801687"/>
                </a:lnTo>
                <a:lnTo>
                  <a:pt x="6934066" y="854075"/>
                </a:lnTo>
                <a:lnTo>
                  <a:pt x="6949183" y="901700"/>
                </a:lnTo>
                <a:lnTo>
                  <a:pt x="6965978" y="942975"/>
                </a:lnTo>
                <a:lnTo>
                  <a:pt x="6986134" y="981075"/>
                </a:lnTo>
                <a:lnTo>
                  <a:pt x="7006289" y="1017587"/>
                </a:lnTo>
                <a:lnTo>
                  <a:pt x="7026444" y="1055687"/>
                </a:lnTo>
                <a:lnTo>
                  <a:pt x="7044919" y="1095375"/>
                </a:lnTo>
                <a:lnTo>
                  <a:pt x="7063395" y="1136650"/>
                </a:lnTo>
                <a:lnTo>
                  <a:pt x="7078511" y="1182687"/>
                </a:lnTo>
                <a:lnTo>
                  <a:pt x="7088589" y="1235075"/>
                </a:lnTo>
                <a:lnTo>
                  <a:pt x="7098666" y="1295400"/>
                </a:lnTo>
                <a:lnTo>
                  <a:pt x="7100346" y="1363662"/>
                </a:lnTo>
                <a:lnTo>
                  <a:pt x="7098666" y="1431925"/>
                </a:lnTo>
                <a:lnTo>
                  <a:pt x="7088589" y="1492250"/>
                </a:lnTo>
                <a:lnTo>
                  <a:pt x="7078511" y="1544637"/>
                </a:lnTo>
                <a:lnTo>
                  <a:pt x="7063395" y="1589087"/>
                </a:lnTo>
                <a:lnTo>
                  <a:pt x="7044919" y="1631950"/>
                </a:lnTo>
                <a:lnTo>
                  <a:pt x="7026444" y="1671637"/>
                </a:lnTo>
                <a:lnTo>
                  <a:pt x="7006289" y="1708150"/>
                </a:lnTo>
                <a:lnTo>
                  <a:pt x="6986134" y="1743075"/>
                </a:lnTo>
                <a:lnTo>
                  <a:pt x="6965978" y="1782762"/>
                </a:lnTo>
                <a:lnTo>
                  <a:pt x="6949183" y="1824037"/>
                </a:lnTo>
                <a:lnTo>
                  <a:pt x="6934066" y="1870075"/>
                </a:lnTo>
                <a:lnTo>
                  <a:pt x="6922309" y="1922462"/>
                </a:lnTo>
                <a:lnTo>
                  <a:pt x="6913910" y="1982787"/>
                </a:lnTo>
                <a:lnTo>
                  <a:pt x="6910551" y="2051050"/>
                </a:lnTo>
                <a:lnTo>
                  <a:pt x="6913910" y="2119312"/>
                </a:lnTo>
                <a:lnTo>
                  <a:pt x="6922309" y="2179637"/>
                </a:lnTo>
                <a:lnTo>
                  <a:pt x="6934066" y="2232025"/>
                </a:lnTo>
                <a:lnTo>
                  <a:pt x="6949183" y="2278062"/>
                </a:lnTo>
                <a:lnTo>
                  <a:pt x="6965978" y="2319337"/>
                </a:lnTo>
                <a:lnTo>
                  <a:pt x="6986134" y="2359025"/>
                </a:lnTo>
                <a:lnTo>
                  <a:pt x="7006289" y="2395537"/>
                </a:lnTo>
                <a:lnTo>
                  <a:pt x="7026444" y="2433637"/>
                </a:lnTo>
                <a:lnTo>
                  <a:pt x="7044919" y="2471737"/>
                </a:lnTo>
                <a:lnTo>
                  <a:pt x="7063395" y="2513012"/>
                </a:lnTo>
                <a:lnTo>
                  <a:pt x="7078511" y="2560637"/>
                </a:lnTo>
                <a:lnTo>
                  <a:pt x="7088589" y="2613025"/>
                </a:lnTo>
                <a:lnTo>
                  <a:pt x="7098666" y="2671762"/>
                </a:lnTo>
                <a:lnTo>
                  <a:pt x="7100346" y="2741612"/>
                </a:lnTo>
                <a:lnTo>
                  <a:pt x="7098666" y="2809875"/>
                </a:lnTo>
                <a:lnTo>
                  <a:pt x="7088589" y="2868612"/>
                </a:lnTo>
                <a:lnTo>
                  <a:pt x="7078511" y="2922587"/>
                </a:lnTo>
                <a:lnTo>
                  <a:pt x="7063395" y="2967037"/>
                </a:lnTo>
                <a:lnTo>
                  <a:pt x="7044919" y="3009900"/>
                </a:lnTo>
                <a:lnTo>
                  <a:pt x="7026444" y="3046412"/>
                </a:lnTo>
                <a:lnTo>
                  <a:pt x="7006289" y="3084512"/>
                </a:lnTo>
                <a:lnTo>
                  <a:pt x="6986134" y="3121025"/>
                </a:lnTo>
                <a:lnTo>
                  <a:pt x="6965978" y="3160712"/>
                </a:lnTo>
                <a:lnTo>
                  <a:pt x="6949183" y="3201987"/>
                </a:lnTo>
                <a:lnTo>
                  <a:pt x="6934066" y="3248025"/>
                </a:lnTo>
                <a:lnTo>
                  <a:pt x="6922309" y="3300412"/>
                </a:lnTo>
                <a:lnTo>
                  <a:pt x="6913910" y="3360737"/>
                </a:lnTo>
                <a:lnTo>
                  <a:pt x="6910551" y="3427412"/>
                </a:lnTo>
                <a:lnTo>
                  <a:pt x="6913910" y="3497262"/>
                </a:lnTo>
                <a:lnTo>
                  <a:pt x="6922309" y="3557587"/>
                </a:lnTo>
                <a:lnTo>
                  <a:pt x="6934066" y="3609975"/>
                </a:lnTo>
                <a:lnTo>
                  <a:pt x="6949183" y="3656012"/>
                </a:lnTo>
                <a:lnTo>
                  <a:pt x="6965978" y="3697287"/>
                </a:lnTo>
                <a:lnTo>
                  <a:pt x="6986134" y="3736975"/>
                </a:lnTo>
                <a:lnTo>
                  <a:pt x="7026444" y="3811587"/>
                </a:lnTo>
                <a:lnTo>
                  <a:pt x="7044919" y="3848100"/>
                </a:lnTo>
                <a:lnTo>
                  <a:pt x="7063395" y="3890962"/>
                </a:lnTo>
                <a:lnTo>
                  <a:pt x="7078511" y="3935412"/>
                </a:lnTo>
                <a:lnTo>
                  <a:pt x="7088589" y="3987800"/>
                </a:lnTo>
                <a:lnTo>
                  <a:pt x="7098666" y="4048125"/>
                </a:lnTo>
                <a:lnTo>
                  <a:pt x="7100346" y="4116387"/>
                </a:lnTo>
                <a:lnTo>
                  <a:pt x="7098666" y="4186237"/>
                </a:lnTo>
                <a:lnTo>
                  <a:pt x="7088589" y="4244975"/>
                </a:lnTo>
                <a:lnTo>
                  <a:pt x="7078511" y="4297362"/>
                </a:lnTo>
                <a:lnTo>
                  <a:pt x="7063395" y="4343400"/>
                </a:lnTo>
                <a:lnTo>
                  <a:pt x="7044919" y="4386262"/>
                </a:lnTo>
                <a:lnTo>
                  <a:pt x="7026444" y="4424362"/>
                </a:lnTo>
                <a:lnTo>
                  <a:pt x="6986134" y="4498975"/>
                </a:lnTo>
                <a:lnTo>
                  <a:pt x="6965978" y="4537075"/>
                </a:lnTo>
                <a:lnTo>
                  <a:pt x="6949183" y="4579937"/>
                </a:lnTo>
                <a:lnTo>
                  <a:pt x="6934066" y="4625975"/>
                </a:lnTo>
                <a:lnTo>
                  <a:pt x="6922309" y="4678362"/>
                </a:lnTo>
                <a:lnTo>
                  <a:pt x="6913910" y="4738687"/>
                </a:lnTo>
                <a:lnTo>
                  <a:pt x="6910551" y="4806950"/>
                </a:lnTo>
                <a:lnTo>
                  <a:pt x="6913910" y="4875212"/>
                </a:lnTo>
                <a:lnTo>
                  <a:pt x="6922309" y="4935537"/>
                </a:lnTo>
                <a:lnTo>
                  <a:pt x="6934066" y="4987925"/>
                </a:lnTo>
                <a:lnTo>
                  <a:pt x="6949183" y="5033962"/>
                </a:lnTo>
                <a:lnTo>
                  <a:pt x="6965978" y="5075237"/>
                </a:lnTo>
                <a:lnTo>
                  <a:pt x="6986134" y="5114925"/>
                </a:lnTo>
                <a:lnTo>
                  <a:pt x="7006289" y="5149850"/>
                </a:lnTo>
                <a:lnTo>
                  <a:pt x="7026444" y="5186362"/>
                </a:lnTo>
                <a:lnTo>
                  <a:pt x="7044919" y="5226050"/>
                </a:lnTo>
                <a:lnTo>
                  <a:pt x="7063395" y="5268912"/>
                </a:lnTo>
                <a:lnTo>
                  <a:pt x="7078511" y="5313362"/>
                </a:lnTo>
                <a:lnTo>
                  <a:pt x="7088589" y="5365750"/>
                </a:lnTo>
                <a:lnTo>
                  <a:pt x="7098666" y="5426075"/>
                </a:lnTo>
                <a:lnTo>
                  <a:pt x="7100346" y="5494337"/>
                </a:lnTo>
                <a:lnTo>
                  <a:pt x="7098666" y="5562600"/>
                </a:lnTo>
                <a:lnTo>
                  <a:pt x="7088589" y="5622925"/>
                </a:lnTo>
                <a:lnTo>
                  <a:pt x="7078511" y="5675312"/>
                </a:lnTo>
                <a:lnTo>
                  <a:pt x="7063395" y="5721350"/>
                </a:lnTo>
                <a:lnTo>
                  <a:pt x="7044919" y="5762625"/>
                </a:lnTo>
                <a:lnTo>
                  <a:pt x="7026444" y="5802312"/>
                </a:lnTo>
                <a:lnTo>
                  <a:pt x="7006289" y="5840412"/>
                </a:lnTo>
                <a:lnTo>
                  <a:pt x="6986134" y="5876925"/>
                </a:lnTo>
                <a:lnTo>
                  <a:pt x="6965978" y="5915025"/>
                </a:lnTo>
                <a:lnTo>
                  <a:pt x="6949183" y="5956300"/>
                </a:lnTo>
                <a:lnTo>
                  <a:pt x="6934066" y="6003925"/>
                </a:lnTo>
                <a:lnTo>
                  <a:pt x="6922309" y="6056312"/>
                </a:lnTo>
                <a:lnTo>
                  <a:pt x="6913910" y="6113462"/>
                </a:lnTo>
                <a:lnTo>
                  <a:pt x="6910551" y="6183312"/>
                </a:lnTo>
                <a:lnTo>
                  <a:pt x="6913910" y="6251575"/>
                </a:lnTo>
                <a:lnTo>
                  <a:pt x="6922309" y="6311900"/>
                </a:lnTo>
                <a:lnTo>
                  <a:pt x="6934066" y="6361112"/>
                </a:lnTo>
                <a:lnTo>
                  <a:pt x="6949183" y="6407150"/>
                </a:lnTo>
                <a:lnTo>
                  <a:pt x="6965978" y="6448425"/>
                </a:lnTo>
                <a:lnTo>
                  <a:pt x="6984454" y="6488112"/>
                </a:lnTo>
                <a:lnTo>
                  <a:pt x="7002930" y="6523037"/>
                </a:lnTo>
                <a:lnTo>
                  <a:pt x="7023085" y="6561137"/>
                </a:lnTo>
                <a:lnTo>
                  <a:pt x="7043240" y="6597650"/>
                </a:lnTo>
                <a:lnTo>
                  <a:pt x="7060036" y="6640512"/>
                </a:lnTo>
                <a:lnTo>
                  <a:pt x="7076832" y="6683375"/>
                </a:lnTo>
                <a:lnTo>
                  <a:pt x="7086909" y="6735762"/>
                </a:lnTo>
                <a:lnTo>
                  <a:pt x="7095307" y="6791325"/>
                </a:lnTo>
                <a:lnTo>
                  <a:pt x="7100346" y="6858000"/>
                </a:lnTo>
                <a:lnTo>
                  <a:pt x="6955967" y="6858000"/>
                </a:lnTo>
                <a:lnTo>
                  <a:pt x="0" y="6858000"/>
                </a:lnTo>
                <a:close/>
              </a:path>
            </a:pathLst>
          </a:custGeom>
          <a:solidFill>
            <a:schemeClr val="accent1">
              <a:lumMod val="50000"/>
              <a:alpha val="25000"/>
            </a:schemeClr>
          </a:solidFill>
          <a:ln w="0">
            <a:noFill/>
            <a:prstDash val="solid"/>
            <a:round/>
            <a:headEnd/>
            <a:tailEnd/>
          </a:ln>
        </p:spPr>
        <p:txBody>
          <a:bodyPr wrap="square" rtlCol="0" anchor="ctr">
            <a:noAutofit/>
          </a:bodyPr>
          <a:lstStyle/>
          <a:p>
            <a:pPr algn="ctr" defTabSz="457200"/>
            <a:endParaRPr lang="en-US" dirty="0">
              <a:solidFill>
                <a:schemeClr val="tx1"/>
              </a:solidFill>
            </a:endParaRPr>
          </a:p>
        </p:txBody>
      </p:sp>
      <p:sp>
        <p:nvSpPr>
          <p:cNvPr id="4" name="Title 3">
            <a:extLst>
              <a:ext uri="{FF2B5EF4-FFF2-40B4-BE49-F238E27FC236}">
                <a16:creationId xmlns:a16="http://schemas.microsoft.com/office/drawing/2014/main" id="{A833148A-F9F6-4267-8D66-33DE7945BBBC}"/>
              </a:ext>
            </a:extLst>
          </p:cNvPr>
          <p:cNvSpPr>
            <a:spLocks noGrp="1"/>
          </p:cNvSpPr>
          <p:nvPr>
            <p:ph type="title"/>
          </p:nvPr>
        </p:nvSpPr>
        <p:spPr>
          <a:xfrm>
            <a:off x="761261" y="776436"/>
            <a:ext cx="5282519" cy="4504620"/>
          </a:xfrm>
        </p:spPr>
        <p:txBody>
          <a:bodyPr vert="horz" lIns="91440" tIns="45720" rIns="91440" bIns="45720" rtlCol="0" anchor="ctr">
            <a:normAutofit fontScale="90000"/>
          </a:bodyPr>
          <a:lstStyle/>
          <a:p>
            <a:pPr algn="ctr"/>
            <a:r>
              <a:rPr lang="en-US" sz="2200" b="1" kern="1200" dirty="0">
                <a:solidFill>
                  <a:schemeClr val="tx1"/>
                </a:solidFill>
                <a:latin typeface="+mj-lt"/>
                <a:ea typeface="+mj-ea"/>
                <a:cs typeface="+mj-cs"/>
              </a:rPr>
              <a:t>Choose any of the inspections here and queue to one of your class mates in attendance today. You will then open, retrieve and queue it back to the person that you received it from. You may queue more than one. </a:t>
            </a:r>
            <a:br>
              <a:rPr lang="en-US" sz="2200" b="1" kern="1200" dirty="0">
                <a:solidFill>
                  <a:schemeClr val="tx1"/>
                </a:solidFill>
                <a:latin typeface="+mj-lt"/>
                <a:ea typeface="+mj-ea"/>
                <a:cs typeface="+mj-cs"/>
              </a:rPr>
            </a:br>
            <a:br>
              <a:rPr lang="en-US" sz="2200" b="1" kern="1200" dirty="0">
                <a:solidFill>
                  <a:schemeClr val="tx1"/>
                </a:solidFill>
                <a:latin typeface="+mj-lt"/>
                <a:ea typeface="+mj-ea"/>
                <a:cs typeface="+mj-cs"/>
              </a:rPr>
            </a:br>
            <a:r>
              <a:rPr lang="en-US" sz="2200" b="1" kern="1200" dirty="0">
                <a:solidFill>
                  <a:schemeClr val="tx1"/>
                </a:solidFill>
                <a:latin typeface="+mj-lt"/>
                <a:ea typeface="+mj-ea"/>
                <a:cs typeface="+mj-cs"/>
              </a:rPr>
              <a:t>Remember once you queue something in the OE the queued item then becomes part of the “Workflow” history associated with that item. </a:t>
            </a:r>
            <a:br>
              <a:rPr lang="en-US" sz="2200" b="1" kern="1200" dirty="0">
                <a:solidFill>
                  <a:schemeClr val="tx1"/>
                </a:solidFill>
                <a:latin typeface="+mj-lt"/>
                <a:ea typeface="+mj-ea"/>
                <a:cs typeface="+mj-cs"/>
              </a:rPr>
            </a:br>
            <a:br>
              <a:rPr lang="en-US" sz="2200" b="1" kern="1200" dirty="0">
                <a:solidFill>
                  <a:schemeClr val="tx1"/>
                </a:solidFill>
                <a:latin typeface="+mj-lt"/>
                <a:ea typeface="+mj-ea"/>
                <a:cs typeface="+mj-cs"/>
              </a:rPr>
            </a:br>
            <a:r>
              <a:rPr lang="en-US" sz="2200" b="1" kern="1200" dirty="0">
                <a:solidFill>
                  <a:schemeClr val="tx1"/>
                </a:solidFill>
                <a:latin typeface="+mj-lt"/>
                <a:ea typeface="+mj-ea"/>
                <a:cs typeface="+mj-cs"/>
              </a:rPr>
              <a:t>Once you have completed this task, then go to your  desktop QUEUE/Workflo</a:t>
            </a:r>
            <a:r>
              <a:rPr lang="en-US" sz="2200" b="1" dirty="0"/>
              <a:t>w History to review the queue and check the flow.</a:t>
            </a:r>
            <a:br>
              <a:rPr lang="en-US" sz="2200" b="1" kern="1200" dirty="0">
                <a:solidFill>
                  <a:schemeClr val="tx1"/>
                </a:solidFill>
                <a:latin typeface="+mj-lt"/>
                <a:ea typeface="+mj-ea"/>
                <a:cs typeface="+mj-cs"/>
              </a:rPr>
            </a:br>
            <a:r>
              <a:rPr lang="en-US" sz="2200" b="1" kern="1200" dirty="0">
                <a:solidFill>
                  <a:schemeClr val="tx1"/>
                </a:solidFill>
                <a:latin typeface="+mj-lt"/>
                <a:ea typeface="+mj-ea"/>
                <a:cs typeface="+mj-cs"/>
              </a:rPr>
              <a:t> </a:t>
            </a:r>
            <a:br>
              <a:rPr lang="en-US" sz="2200" b="1" kern="1200" dirty="0">
                <a:solidFill>
                  <a:schemeClr val="tx1"/>
                </a:solidFill>
                <a:latin typeface="+mj-lt"/>
                <a:ea typeface="+mj-ea"/>
                <a:cs typeface="+mj-cs"/>
              </a:rPr>
            </a:br>
            <a:br>
              <a:rPr lang="en-US" sz="2200" b="1" kern="1200" dirty="0">
                <a:solidFill>
                  <a:schemeClr val="tx1"/>
                </a:solidFill>
                <a:latin typeface="+mj-lt"/>
                <a:ea typeface="+mj-ea"/>
                <a:cs typeface="+mj-cs"/>
              </a:rPr>
            </a:br>
            <a:br>
              <a:rPr lang="en-US" sz="2200" b="1" kern="1200" dirty="0">
                <a:solidFill>
                  <a:schemeClr val="tx1"/>
                </a:solidFill>
                <a:latin typeface="+mj-lt"/>
                <a:ea typeface="+mj-ea"/>
                <a:cs typeface="+mj-cs"/>
              </a:rPr>
            </a:br>
            <a:endParaRPr lang="en-US" sz="2200" b="1" kern="1200" dirty="0">
              <a:solidFill>
                <a:schemeClr val="tx1"/>
              </a:solidFill>
              <a:latin typeface="+mj-lt"/>
              <a:ea typeface="+mj-ea"/>
              <a:cs typeface="+mj-cs"/>
            </a:endParaRPr>
          </a:p>
        </p:txBody>
      </p:sp>
      <p:pic>
        <p:nvPicPr>
          <p:cNvPr id="3" name="Picture 2">
            <a:extLst>
              <a:ext uri="{FF2B5EF4-FFF2-40B4-BE49-F238E27FC236}">
                <a16:creationId xmlns:a16="http://schemas.microsoft.com/office/drawing/2014/main" id="{FEDCF67C-FCCB-4EDB-BDFB-06796CF42A53}"/>
              </a:ext>
            </a:extLst>
          </p:cNvPr>
          <p:cNvPicPr>
            <a:picLocks noChangeAspect="1"/>
          </p:cNvPicPr>
          <p:nvPr/>
        </p:nvPicPr>
        <p:blipFill>
          <a:blip r:embed="rId5"/>
          <a:stretch>
            <a:fillRect/>
          </a:stretch>
        </p:blipFill>
        <p:spPr>
          <a:xfrm>
            <a:off x="8872652" y="643469"/>
            <a:ext cx="1414099" cy="5571062"/>
          </a:xfrm>
          <a:prstGeom prst="rect">
            <a:avLst/>
          </a:prstGeom>
        </p:spPr>
      </p:pic>
      <p:pic>
        <p:nvPicPr>
          <p:cNvPr id="2" name="Audio 1">
            <a:hlinkClick r:id="" action="ppaction://media"/>
            <a:extLst>
              <a:ext uri="{FF2B5EF4-FFF2-40B4-BE49-F238E27FC236}">
                <a16:creationId xmlns:a16="http://schemas.microsoft.com/office/drawing/2014/main" id="{58FF2853-974D-401F-BB57-9F04A59A7A8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pic>
        <p:nvPicPr>
          <p:cNvPr id="6" name="Picture 5" descr="Customer service man frustrated">
            <a:extLst>
              <a:ext uri="{FF2B5EF4-FFF2-40B4-BE49-F238E27FC236}">
                <a16:creationId xmlns:a16="http://schemas.microsoft.com/office/drawing/2014/main" id="{A399079D-BB95-4364-BEF6-F41D3B7592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07652" y="4472866"/>
            <a:ext cx="2245858" cy="2232734"/>
          </a:xfrm>
          <a:prstGeom prst="rect">
            <a:avLst/>
          </a:prstGeom>
        </p:spPr>
      </p:pic>
    </p:spTree>
    <p:extLst>
      <p:ext uri="{BB962C8B-B14F-4D97-AF65-F5344CB8AC3E}">
        <p14:creationId xmlns:p14="http://schemas.microsoft.com/office/powerpoint/2010/main" val="1869587365"/>
      </p:ext>
    </p:extLst>
  </p:cSld>
  <p:clrMapOvr>
    <a:masterClrMapping/>
  </p:clrMapOvr>
  <mc:AlternateContent xmlns:mc="http://schemas.openxmlformats.org/markup-compatibility/2006" xmlns:p14="http://schemas.microsoft.com/office/powerpoint/2010/main">
    <mc:Choice Requires="p14">
      <p:transition spd="slow" p14:dur="2000" advTm="180000">
        <p:sndAc>
          <p:stSnd>
            <p:snd r:embed="rId4" name="chimes.wav"/>
          </p:stSnd>
        </p:sndAc>
      </p:transition>
    </mc:Choice>
    <mc:Fallback xmlns="">
      <p:transition spd="slow" advTm="180000">
        <p:sndAc>
          <p:stSnd>
            <p:snd r:embed="rId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CB37F3-D165-45ED-8E11-520F3818588D}"/>
              </a:ext>
            </a:extLst>
          </p:cNvPr>
          <p:cNvSpPr>
            <a:spLocks noGrp="1"/>
          </p:cNvSpPr>
          <p:nvPr>
            <p:ph type="ctrTitle"/>
          </p:nvPr>
        </p:nvSpPr>
        <p:spPr>
          <a:xfrm>
            <a:off x="1653363" y="365760"/>
            <a:ext cx="9367203" cy="685800"/>
          </a:xfrm>
        </p:spPr>
        <p:txBody>
          <a:bodyPr vert="horz" lIns="91440" tIns="45720" rIns="91440" bIns="45720" rtlCol="0" anchor="ctr">
            <a:normAutofit fontScale="90000"/>
          </a:bodyPr>
          <a:lstStyle/>
          <a:p>
            <a:r>
              <a:rPr lang="en-US" sz="4400" kern="1200" dirty="0">
                <a:solidFill>
                  <a:schemeClr val="accent5">
                    <a:lumMod val="75000"/>
                  </a:schemeClr>
                </a:solidFill>
                <a:latin typeface="+mj-lt"/>
                <a:ea typeface="+mj-ea"/>
                <a:cs typeface="+mj-cs"/>
              </a:rPr>
              <a:t>REVIEW </a:t>
            </a:r>
          </a:p>
        </p:txBody>
      </p:sp>
      <p:sp>
        <p:nvSpPr>
          <p:cNvPr id="31" name="Freeform: Shape 24">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26">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28">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Subtitle 4">
            <a:extLst>
              <a:ext uri="{FF2B5EF4-FFF2-40B4-BE49-F238E27FC236}">
                <a16:creationId xmlns:a16="http://schemas.microsoft.com/office/drawing/2014/main" id="{B582114A-7155-4D24-8AD9-9538BA902964}"/>
              </a:ext>
            </a:extLst>
          </p:cNvPr>
          <p:cNvSpPr>
            <a:spLocks noGrp="1"/>
          </p:cNvSpPr>
          <p:nvPr>
            <p:ph type="subTitle" idx="1"/>
          </p:nvPr>
        </p:nvSpPr>
        <p:spPr>
          <a:xfrm>
            <a:off x="1653363" y="2176272"/>
            <a:ext cx="9367204" cy="4041648"/>
          </a:xfrm>
        </p:spPr>
        <p:txBody>
          <a:bodyPr vert="horz" lIns="91440" tIns="45720" rIns="91440" bIns="45720" rtlCol="0" anchor="t">
            <a:normAutofit/>
          </a:bodyPr>
          <a:lstStyle/>
          <a:p>
            <a:pPr indent="-228600" algn="l">
              <a:buFont typeface="Arial" panose="020B0604020202020204" pitchFamily="34" charset="0"/>
              <a:buChar char="•"/>
            </a:pPr>
            <a:endParaRPr lang="en-US" sz="800" dirty="0"/>
          </a:p>
          <a:p>
            <a:pPr indent="-228600" algn="l">
              <a:buFont typeface="Arial" panose="020B0604020202020204" pitchFamily="34" charset="0"/>
              <a:buChar char="•"/>
            </a:pPr>
            <a:r>
              <a:rPr lang="en-US" sz="1400" dirty="0"/>
              <a:t>Routing </a:t>
            </a:r>
          </a:p>
          <a:p>
            <a:pPr indent="-228600" algn="l">
              <a:buFont typeface="Arial" panose="020B0604020202020204" pitchFamily="34" charset="0"/>
              <a:buChar char="•"/>
            </a:pPr>
            <a:r>
              <a:rPr lang="en-US" sz="1400" dirty="0"/>
              <a:t>The OSHA Express workflow system provides several methods to create an entry on a queue.</a:t>
            </a:r>
          </a:p>
          <a:p>
            <a:pPr indent="-228600" algn="l">
              <a:buFont typeface="Arial" panose="020B0604020202020204" pitchFamily="34" charset="0"/>
              <a:buChar char="•"/>
            </a:pPr>
            <a:r>
              <a:rPr lang="en-US" sz="1400" dirty="0"/>
              <a:t> Whenever an update is made to a file for which a queue entry does not already exist, you will be prompted to </a:t>
            </a:r>
            <a:r>
              <a:rPr lang="en-US" sz="1400" b="1" dirty="0"/>
              <a:t>route</a:t>
            </a:r>
            <a:r>
              <a:rPr lang="en-US" sz="1400" dirty="0"/>
              <a:t> the entry.</a:t>
            </a:r>
          </a:p>
          <a:p>
            <a:pPr indent="-228600" algn="l">
              <a:buFont typeface="Arial" panose="020B0604020202020204" pitchFamily="34" charset="0"/>
              <a:buChar char="•"/>
            </a:pPr>
            <a:r>
              <a:rPr lang="en-US" sz="1400" dirty="0"/>
              <a:t> The mechanism for the automatic route can be slightly different depending on the activity. For example, an update to an inspection will prompt you to route to your user queue.</a:t>
            </a:r>
          </a:p>
          <a:p>
            <a:pPr indent="-228600" algn="l">
              <a:buFont typeface="Arial" panose="020B0604020202020204" pitchFamily="34" charset="0"/>
              <a:buChar char="•"/>
            </a:pPr>
            <a:r>
              <a:rPr lang="en-US" sz="1400" dirty="0"/>
              <a:t> Other activities allow you to create/route the queue entry to any status queue or user. A queue entry can also be initiated into the workflow system at any time.</a:t>
            </a:r>
          </a:p>
          <a:p>
            <a:pPr indent="-228600" algn="l">
              <a:buFont typeface="Arial" panose="020B0604020202020204" pitchFamily="34" charset="0"/>
              <a:buChar char="•"/>
            </a:pPr>
            <a:r>
              <a:rPr lang="en-US" sz="1400" dirty="0"/>
              <a:t>When a file that is “</a:t>
            </a:r>
            <a:r>
              <a:rPr lang="en-US" sz="1400" b="1" dirty="0"/>
              <a:t>queue enabled</a:t>
            </a:r>
            <a:r>
              <a:rPr lang="en-US" sz="1400" dirty="0"/>
              <a:t>” is open (i.e. an inspection, complaint, accident, intervention etc.), and the window has focus, the </a:t>
            </a:r>
            <a:r>
              <a:rPr lang="en-US" sz="1400" b="1" dirty="0"/>
              <a:t>“Queues” – “Route” menu item </a:t>
            </a:r>
            <a:r>
              <a:rPr lang="en-US" sz="1400" dirty="0"/>
              <a:t>or the </a:t>
            </a:r>
            <a:r>
              <a:rPr lang="en-US" sz="1400" b="1" dirty="0"/>
              <a:t>“Route Activity” toolbar icon</a:t>
            </a:r>
            <a:r>
              <a:rPr lang="en-US" sz="1400" dirty="0"/>
              <a:t> can be selected to create the workflow entry.</a:t>
            </a:r>
          </a:p>
          <a:p>
            <a:pPr indent="-228600" algn="l">
              <a:buFont typeface="Arial" panose="020B0604020202020204" pitchFamily="34" charset="0"/>
              <a:buChar char="•"/>
            </a:pPr>
            <a:r>
              <a:rPr lang="en-US" sz="1400" dirty="0"/>
              <a:t>Note that the same file can exist in multiple queues at the same time (i.e. the equivalent of having a file in multiple in-boxes simultaneously).</a:t>
            </a:r>
          </a:p>
          <a:p>
            <a:pPr indent="-228600" algn="l">
              <a:buFont typeface="Arial" panose="020B0604020202020204" pitchFamily="34" charset="0"/>
              <a:buChar char="•"/>
            </a:pPr>
            <a:endParaRPr lang="en-US" sz="1400" dirty="0"/>
          </a:p>
          <a:p>
            <a:pPr indent="-228600" algn="l">
              <a:buFont typeface="Arial" panose="020B0604020202020204" pitchFamily="34" charset="0"/>
              <a:buChar char="•"/>
            </a:pPr>
            <a:endParaRPr lang="en-US" sz="800" dirty="0"/>
          </a:p>
        </p:txBody>
      </p:sp>
      <p:pic>
        <p:nvPicPr>
          <p:cNvPr id="2" name="Audio 1">
            <a:hlinkClick r:id="" action="ppaction://media"/>
            <a:extLst>
              <a:ext uri="{FF2B5EF4-FFF2-40B4-BE49-F238E27FC236}">
                <a16:creationId xmlns:a16="http://schemas.microsoft.com/office/drawing/2014/main" id="{98CBAE2E-4F09-4EF2-A5DB-5B46699FC78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pic>
        <p:nvPicPr>
          <p:cNvPr id="6" name="Picture 5" descr="Hi Bee">
            <a:extLst>
              <a:ext uri="{FF2B5EF4-FFF2-40B4-BE49-F238E27FC236}">
                <a16:creationId xmlns:a16="http://schemas.microsoft.com/office/drawing/2014/main" id="{75E92FEC-B3AA-4777-A059-27987F10E5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8907" y="-1199"/>
            <a:ext cx="1676359" cy="1676359"/>
          </a:xfrm>
          <a:prstGeom prst="rect">
            <a:avLst/>
          </a:prstGeom>
        </p:spPr>
      </p:pic>
    </p:spTree>
    <p:extLst>
      <p:ext uri="{BB962C8B-B14F-4D97-AF65-F5344CB8AC3E}">
        <p14:creationId xmlns:p14="http://schemas.microsoft.com/office/powerpoint/2010/main" val="57769001"/>
      </p:ext>
    </p:extLst>
  </p:cSld>
  <p:clrMapOvr>
    <a:masterClrMapping/>
  </p:clrMapOvr>
  <mc:AlternateContent xmlns:mc="http://schemas.openxmlformats.org/markup-compatibility/2006" xmlns:p14="http://schemas.microsoft.com/office/powerpoint/2010/main">
    <mc:Choice Requires="p14">
      <p:transition spd="slow" p14:dur="2000" advTm="95634"/>
    </mc:Choice>
    <mc:Fallback xmlns="">
      <p:transition spd="slow" advTm="95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43D07-262E-4A70-B469-C5192186608C}"/>
              </a:ext>
            </a:extLst>
          </p:cNvPr>
          <p:cNvSpPr>
            <a:spLocks noGrp="1"/>
          </p:cNvSpPr>
          <p:nvPr>
            <p:ph type="title"/>
          </p:nvPr>
        </p:nvSpPr>
        <p:spPr/>
        <p:txBody>
          <a:bodyPr/>
          <a:lstStyle/>
          <a:p>
            <a:pPr algn="ctr"/>
            <a:r>
              <a:rPr lang="en-US" b="1" dirty="0">
                <a:solidFill>
                  <a:srgbClr val="0070C0"/>
                </a:solidFill>
              </a:rPr>
              <a:t>What is a Diary? How do I use it?</a:t>
            </a:r>
          </a:p>
        </p:txBody>
      </p:sp>
      <p:pic>
        <p:nvPicPr>
          <p:cNvPr id="5" name="Content Placeholder 4">
            <a:extLst>
              <a:ext uri="{FF2B5EF4-FFF2-40B4-BE49-F238E27FC236}">
                <a16:creationId xmlns:a16="http://schemas.microsoft.com/office/drawing/2014/main" id="{C028A82E-EEF3-4124-82BB-349350188233}"/>
              </a:ext>
            </a:extLst>
          </p:cNvPr>
          <p:cNvPicPr>
            <a:picLocks noGrp="1" noChangeAspect="1"/>
          </p:cNvPicPr>
          <p:nvPr>
            <p:ph sz="half" idx="1"/>
          </p:nvPr>
        </p:nvPicPr>
        <p:blipFill>
          <a:blip r:embed="rId4"/>
          <a:stretch>
            <a:fillRect/>
          </a:stretch>
        </p:blipFill>
        <p:spPr>
          <a:xfrm>
            <a:off x="3921002" y="5007163"/>
            <a:ext cx="3543607" cy="754445"/>
          </a:xfrm>
        </p:spPr>
      </p:pic>
      <p:sp>
        <p:nvSpPr>
          <p:cNvPr id="6" name="Content Placeholder 5">
            <a:extLst>
              <a:ext uri="{FF2B5EF4-FFF2-40B4-BE49-F238E27FC236}">
                <a16:creationId xmlns:a16="http://schemas.microsoft.com/office/drawing/2014/main" id="{6A512596-067E-4C65-8387-1EFB5C3DE143}"/>
              </a:ext>
            </a:extLst>
          </p:cNvPr>
          <p:cNvSpPr>
            <a:spLocks noGrp="1"/>
          </p:cNvSpPr>
          <p:nvPr>
            <p:ph sz="half" idx="2"/>
          </p:nvPr>
        </p:nvSpPr>
        <p:spPr>
          <a:xfrm>
            <a:off x="1491450" y="1900365"/>
            <a:ext cx="8895424" cy="3861243"/>
          </a:xfrm>
        </p:spPr>
        <p:txBody>
          <a:bodyPr>
            <a:normAutofit fontScale="85000" lnSpcReduction="20000"/>
          </a:bodyPr>
          <a:lstStyle/>
          <a:p>
            <a:r>
              <a:rPr lang="en-US" sz="1800" b="0" i="0" u="none" strike="noStrike" baseline="0" dirty="0"/>
              <a:t>The “</a:t>
            </a:r>
            <a:r>
              <a:rPr lang="en-US" sz="1800" b="1" i="0" u="none" strike="noStrike" baseline="0" dirty="0"/>
              <a:t>diary</a:t>
            </a:r>
            <a:r>
              <a:rPr lang="en-US" sz="1800" b="0" i="0" u="none" strike="noStrike" baseline="0" dirty="0"/>
              <a:t>” capabilities within the OSHA Express workflow system are available for when a “</a:t>
            </a:r>
            <a:r>
              <a:rPr lang="en-US" sz="1800" b="1" i="0" u="none" strike="noStrike" baseline="0" dirty="0"/>
              <a:t>tickler</a:t>
            </a:r>
            <a:r>
              <a:rPr lang="en-US" sz="1800" b="0" i="0" u="none" strike="noStrike" baseline="0" dirty="0"/>
              <a:t>” or reminder should pop up on your queue</a:t>
            </a:r>
            <a:r>
              <a:rPr lang="en-US" sz="1800" dirty="0"/>
              <a:t>.</a:t>
            </a:r>
            <a:r>
              <a:rPr lang="en-US" sz="1800" b="0" i="0" u="none" strike="noStrike" baseline="0" dirty="0">
                <a:solidFill>
                  <a:srgbClr val="FFFFFF"/>
                </a:solidFill>
              </a:rPr>
              <a:t>at another point in time.</a:t>
            </a:r>
          </a:p>
          <a:p>
            <a:r>
              <a:rPr lang="en-US" sz="1800" b="0" i="0" u="none" strike="noStrike" baseline="0" dirty="0"/>
              <a:t>An example may be when the citations are issued for a particular inspection and the inspector wants to remind themselves to follow up on the case when the first abatement dates are due.</a:t>
            </a:r>
          </a:p>
          <a:p>
            <a:r>
              <a:rPr lang="en-US" sz="1800" b="0" i="0" u="none" strike="noStrike" baseline="0" dirty="0"/>
              <a:t>They would be allowed to set a diary date or a number of diary days for the queue entry so that it is “put to sleep” for a period of time. The queue entries that were routed with a diary date set will automatically activate when that specified date or number of days occurs and will appear in your queue along  with all of your other queued items.</a:t>
            </a:r>
            <a:r>
              <a:rPr lang="en-US" sz="1800" b="0" i="0" u="none" strike="noStrike" baseline="0" dirty="0">
                <a:solidFill>
                  <a:srgbClr val="FFFFFF"/>
                </a:solidFill>
              </a:rPr>
              <a:t> diary date or number of days occurs. The queue entry will then be available along with all other queue </a:t>
            </a:r>
          </a:p>
          <a:p>
            <a:r>
              <a:rPr lang="en-US" sz="1800" b="0" i="0" u="none" strike="noStrike" baseline="0" dirty="0"/>
              <a:t>There may be times when you may wish to access your diary early or to see what you have listed there</a:t>
            </a:r>
            <a:r>
              <a:rPr lang="en-US" sz="1800" dirty="0"/>
              <a:t>, and if they are resolved. If so you can </a:t>
            </a:r>
            <a:r>
              <a:rPr lang="en-US" sz="1800" b="1" u="sng" dirty="0">
                <a:highlight>
                  <a:srgbClr val="FFFF00"/>
                </a:highlight>
              </a:rPr>
              <a:t>FILE</a:t>
            </a:r>
            <a:r>
              <a:rPr lang="en-US" sz="1800" dirty="0"/>
              <a:t> them from the </a:t>
            </a:r>
            <a:r>
              <a:rPr lang="en-US" sz="1800" dirty="0" err="1"/>
              <a:t>Diary.</a:t>
            </a:r>
            <a:r>
              <a:rPr lang="en-US" sz="1800" b="0" i="0" u="none" strike="noStrike" baseline="0" dirty="0" err="1">
                <a:solidFill>
                  <a:srgbClr val="FFFFFF"/>
                </a:solidFill>
              </a:rPr>
              <a:t>ueue</a:t>
            </a:r>
            <a:r>
              <a:rPr lang="en-US" sz="1800" b="0" i="0" u="none" strike="noStrike" baseline="0" dirty="0">
                <a:solidFill>
                  <a:srgbClr val="FFFFFF"/>
                </a:solidFill>
              </a:rPr>
              <a:t> entry prior to the diary date or the number of days.</a:t>
            </a:r>
          </a:p>
          <a:p>
            <a:r>
              <a:rPr lang="en-US" sz="1800" b="0" i="0" u="none" strike="noStrike" baseline="0" dirty="0"/>
              <a:t>You can then click on the </a:t>
            </a:r>
            <a:r>
              <a:rPr lang="en-US" sz="1800" b="1" i="0" u="none" strike="noStrike" baseline="0" dirty="0"/>
              <a:t>Diary View</a:t>
            </a:r>
            <a:r>
              <a:rPr lang="en-US" sz="1800" b="0" i="0" u="none" strike="noStrike" baseline="0" dirty="0"/>
              <a:t> checkbox at the bottom of the queue selection </a:t>
            </a:r>
            <a:r>
              <a:rPr lang="en-US" sz="1800" b="0" i="0" u="none" strike="noStrike" baseline="0" dirty="0" err="1"/>
              <a:t>interface.</a:t>
            </a:r>
            <a:r>
              <a:rPr lang="en-US" sz="1800" b="0" i="0" u="none" strike="noStrike" baseline="0" dirty="0" err="1">
                <a:solidFill>
                  <a:srgbClr val="FFFFFF"/>
                </a:solidFill>
              </a:rPr>
              <a:t>section</a:t>
            </a:r>
            <a:r>
              <a:rPr lang="en-US" sz="1800" b="0" i="0" u="none" strike="noStrike" baseline="0" dirty="0">
                <a:solidFill>
                  <a:srgbClr val="FFFFFF"/>
                </a:solidFill>
              </a:rPr>
              <a:t> of the interface.</a:t>
            </a:r>
          </a:p>
          <a:p>
            <a:r>
              <a:rPr lang="en-US" sz="1800" b="0" i="0" u="none" strike="noStrike" baseline="0" dirty="0"/>
              <a:t>The diary queue entries can be viewed, processed and routed just like any other queue entry.</a:t>
            </a:r>
            <a:r>
              <a:rPr lang="en-US" sz="1800" b="0" i="0" u="none" strike="noStrike" baseline="0" dirty="0">
                <a:solidFill>
                  <a:srgbClr val="FFFFFF"/>
                </a:solidFill>
              </a:rPr>
              <a:t> an then be viewed, processed, and routed just like any other queue entry</a:t>
            </a:r>
            <a:endParaRPr lang="en-US" sz="1800" b="0" i="0" u="none" strike="noStrike" baseline="0" dirty="0"/>
          </a:p>
          <a:p>
            <a:r>
              <a:rPr lang="en-US" sz="1800" b="0" i="0" u="none" strike="noStrike" baseline="0" dirty="0">
                <a:solidFill>
                  <a:srgbClr val="FFFFFF"/>
                </a:solidFill>
              </a:rPr>
              <a:t>other queue entry.</a:t>
            </a:r>
          </a:p>
        </p:txBody>
      </p:sp>
      <p:pic>
        <p:nvPicPr>
          <p:cNvPr id="7" name="Audio 6">
            <a:hlinkClick r:id="" action="ppaction://media"/>
            <a:extLst>
              <a:ext uri="{FF2B5EF4-FFF2-40B4-BE49-F238E27FC236}">
                <a16:creationId xmlns:a16="http://schemas.microsoft.com/office/drawing/2014/main" id="{CA56D1D6-2A19-4868-98F8-D43B720EA9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pic>
        <p:nvPicPr>
          <p:cNvPr id="9" name="Graphic 8" descr="Daily calendar with solid fill">
            <a:extLst>
              <a:ext uri="{FF2B5EF4-FFF2-40B4-BE49-F238E27FC236}">
                <a16:creationId xmlns:a16="http://schemas.microsoft.com/office/drawing/2014/main" id="{5D61070A-E81D-47D2-BD42-D40815372F8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91450" y="481124"/>
            <a:ext cx="914400" cy="914400"/>
          </a:xfrm>
          <a:prstGeom prst="rect">
            <a:avLst/>
          </a:prstGeom>
        </p:spPr>
      </p:pic>
      <p:pic>
        <p:nvPicPr>
          <p:cNvPr id="11" name="Graphic 10" descr="Cloud Computing with solid fill">
            <a:extLst>
              <a:ext uri="{FF2B5EF4-FFF2-40B4-BE49-F238E27FC236}">
                <a16:creationId xmlns:a16="http://schemas.microsoft.com/office/drawing/2014/main" id="{3C8E3A04-0BC3-408C-87A0-9F9F42E0479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786150" y="454429"/>
            <a:ext cx="914400" cy="914400"/>
          </a:xfrm>
          <a:prstGeom prst="rect">
            <a:avLst/>
          </a:prstGeom>
        </p:spPr>
      </p:pic>
    </p:spTree>
    <p:extLst>
      <p:ext uri="{BB962C8B-B14F-4D97-AF65-F5344CB8AC3E}">
        <p14:creationId xmlns:p14="http://schemas.microsoft.com/office/powerpoint/2010/main" val="362176570"/>
      </p:ext>
    </p:extLst>
  </p:cSld>
  <p:clrMapOvr>
    <a:masterClrMapping/>
  </p:clrMapOvr>
  <mc:AlternateContent xmlns:mc="http://schemas.openxmlformats.org/markup-compatibility/2006" xmlns:p14="http://schemas.microsoft.com/office/powerpoint/2010/main">
    <mc:Choice Requires="p14">
      <p:transition spd="slow" p14:dur="2000" advTm="144832"/>
    </mc:Choice>
    <mc:Fallback xmlns="">
      <p:transition spd="slow" advTm="144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Miss You Bee">
            <a:extLst>
              <a:ext uri="{FF2B5EF4-FFF2-40B4-BE49-F238E27FC236}">
                <a16:creationId xmlns:a16="http://schemas.microsoft.com/office/drawing/2014/main" id="{1ED1AC39-D1F1-437C-AD70-E69DA2E16E2D}"/>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215094" y="0"/>
            <a:ext cx="1599569" cy="1599569"/>
          </a:xfrm>
        </p:spPr>
      </p:pic>
      <p:pic>
        <p:nvPicPr>
          <p:cNvPr id="6" name="Picture 5">
            <a:extLst>
              <a:ext uri="{FF2B5EF4-FFF2-40B4-BE49-F238E27FC236}">
                <a16:creationId xmlns:a16="http://schemas.microsoft.com/office/drawing/2014/main" id="{E9C49C90-FD20-44CA-856A-40654F7AE578}"/>
              </a:ext>
            </a:extLst>
          </p:cNvPr>
          <p:cNvPicPr>
            <a:picLocks noChangeAspect="1"/>
          </p:cNvPicPr>
          <p:nvPr/>
        </p:nvPicPr>
        <p:blipFill>
          <a:blip r:embed="rId5"/>
          <a:stretch>
            <a:fillRect/>
          </a:stretch>
        </p:blipFill>
        <p:spPr>
          <a:xfrm>
            <a:off x="584691" y="669124"/>
            <a:ext cx="10705425" cy="5823751"/>
          </a:xfrm>
          <a:prstGeom prst="rect">
            <a:avLst/>
          </a:prstGeom>
        </p:spPr>
      </p:pic>
      <p:sp>
        <p:nvSpPr>
          <p:cNvPr id="7" name="Rectangle 6">
            <a:extLst>
              <a:ext uri="{FF2B5EF4-FFF2-40B4-BE49-F238E27FC236}">
                <a16:creationId xmlns:a16="http://schemas.microsoft.com/office/drawing/2014/main" id="{30C89876-30F8-404A-A8F1-965D37496450}"/>
              </a:ext>
            </a:extLst>
          </p:cNvPr>
          <p:cNvSpPr/>
          <p:nvPr/>
        </p:nvSpPr>
        <p:spPr>
          <a:xfrm>
            <a:off x="2574524" y="5939161"/>
            <a:ext cx="1322773" cy="553714"/>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89BE6F30-AD01-4685-9F9D-314F2AC561EA}"/>
              </a:ext>
            </a:extLst>
          </p:cNvPr>
          <p:cNvCxnSpPr>
            <a:cxnSpLocks/>
          </p:cNvCxnSpPr>
          <p:nvPr/>
        </p:nvCxnSpPr>
        <p:spPr>
          <a:xfrm>
            <a:off x="1350885" y="1225118"/>
            <a:ext cx="1374560" cy="46430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Arrow: U-Turn 15">
            <a:extLst>
              <a:ext uri="{FF2B5EF4-FFF2-40B4-BE49-F238E27FC236}">
                <a16:creationId xmlns:a16="http://schemas.microsoft.com/office/drawing/2014/main" id="{79A4559A-1E73-41FD-9042-4E66056F2EBF}"/>
              </a:ext>
            </a:extLst>
          </p:cNvPr>
          <p:cNvSpPr/>
          <p:nvPr/>
        </p:nvSpPr>
        <p:spPr>
          <a:xfrm>
            <a:off x="5790460" y="365125"/>
            <a:ext cx="3087210" cy="328648"/>
          </a:xfrm>
          <a:prstGeom prst="uturnArrow">
            <a:avLst>
              <a:gd name="adj1" fmla="val 30403"/>
              <a:gd name="adj2" fmla="val 25000"/>
              <a:gd name="adj3" fmla="val 25000"/>
              <a:gd name="adj4" fmla="val 43750"/>
              <a:gd name="adj5" fmla="val 7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 name="Audio 16">
            <a:hlinkClick r:id="" action="ppaction://media"/>
            <a:extLst>
              <a:ext uri="{FF2B5EF4-FFF2-40B4-BE49-F238E27FC236}">
                <a16:creationId xmlns:a16="http://schemas.microsoft.com/office/drawing/2014/main" id="{0AB87C2F-95AB-4907-97E3-DD199B9576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122358044"/>
      </p:ext>
    </p:extLst>
  </p:cSld>
  <p:clrMapOvr>
    <a:masterClrMapping/>
  </p:clrMapOvr>
  <mc:AlternateContent xmlns:mc="http://schemas.openxmlformats.org/markup-compatibility/2006" xmlns:p14="http://schemas.microsoft.com/office/powerpoint/2010/main">
    <mc:Choice Requires="p14">
      <p:transition spd="slow" p14:dur="2000" advTm="102618"/>
    </mc:Choice>
    <mc:Fallback xmlns="">
      <p:transition spd="slow" advTm="102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Freeform: Shape 3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06B4FA6B-2E4A-479B-B71A-C85802F16004}"/>
              </a:ext>
            </a:extLst>
          </p:cNvPr>
          <p:cNvSpPr>
            <a:spLocks noGrp="1"/>
          </p:cNvSpPr>
          <p:nvPr>
            <p:ph type="ctrTitle"/>
          </p:nvPr>
        </p:nvSpPr>
        <p:spPr>
          <a:xfrm>
            <a:off x="660041" y="2767106"/>
            <a:ext cx="2880828" cy="3071906"/>
          </a:xfrm>
        </p:spPr>
        <p:txBody>
          <a:bodyPr anchor="t">
            <a:normAutofit/>
          </a:bodyPr>
          <a:lstStyle/>
          <a:p>
            <a:pPr algn="l"/>
            <a:r>
              <a:rPr lang="en-US" sz="4000" dirty="0">
                <a:solidFill>
                  <a:srgbClr val="FFFFFF"/>
                </a:solidFill>
              </a:rPr>
              <a:t>Questions?</a:t>
            </a:r>
            <a:br>
              <a:rPr lang="en-US" sz="4000" dirty="0">
                <a:solidFill>
                  <a:srgbClr val="FFFFFF"/>
                </a:solidFill>
              </a:rPr>
            </a:br>
            <a:endParaRPr lang="en-US" sz="4000" dirty="0">
              <a:solidFill>
                <a:srgbClr val="FFFFFF"/>
              </a:solidFill>
            </a:endParaRPr>
          </a:p>
        </p:txBody>
      </p:sp>
      <p:pic>
        <p:nvPicPr>
          <p:cNvPr id="5" name="Graphic 4" descr="Head with gears">
            <a:extLst>
              <a:ext uri="{FF2B5EF4-FFF2-40B4-BE49-F238E27FC236}">
                <a16:creationId xmlns:a16="http://schemas.microsoft.com/office/drawing/2014/main" id="{655F8589-BA15-4679-B2FD-909FAEF8E02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53510" y="467208"/>
            <a:ext cx="5923584" cy="5923584"/>
          </a:xfrm>
          <a:prstGeom prst="rect">
            <a:avLst/>
          </a:prstGeom>
        </p:spPr>
      </p:pic>
    </p:spTree>
    <p:extLst>
      <p:ext uri="{BB962C8B-B14F-4D97-AF65-F5344CB8AC3E}">
        <p14:creationId xmlns:p14="http://schemas.microsoft.com/office/powerpoint/2010/main" val="2266897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49FB5C3-7336-4FE0-A30C-CC0A3646D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19A6B5CE-CB1D-48EE-8B43-E952235C83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9" name="Rectangle 17">
              <a:extLst>
                <a:ext uri="{FF2B5EF4-FFF2-40B4-BE49-F238E27FC236}">
                  <a16:creationId xmlns:a16="http://schemas.microsoft.com/office/drawing/2014/main" id="{E3F3EAA5-4E15-400B-BBA3-82B3F49A21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2BA2E40-BE9B-4C54-9CDD-40EE804CCE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0">
            <a:extLst>
              <a:ext uri="{FF2B5EF4-FFF2-40B4-BE49-F238E27FC236}">
                <a16:creationId xmlns:a16="http://schemas.microsoft.com/office/drawing/2014/main" id="{0DA909B4-15FF-46A6-8A7F-7AEF977FE9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1668E0-8AA1-4EFE-BE4A-FF23AB433DAD}"/>
              </a:ext>
            </a:extLst>
          </p:cNvPr>
          <p:cNvSpPr>
            <a:spLocks noGrp="1"/>
          </p:cNvSpPr>
          <p:nvPr>
            <p:ph type="title"/>
          </p:nvPr>
        </p:nvSpPr>
        <p:spPr>
          <a:xfrm>
            <a:off x="1057025" y="922644"/>
            <a:ext cx="5040285" cy="1169585"/>
          </a:xfrm>
        </p:spPr>
        <p:txBody>
          <a:bodyPr anchor="b">
            <a:normAutofit/>
          </a:bodyPr>
          <a:lstStyle/>
          <a:p>
            <a:r>
              <a:rPr lang="en-US" sz="4000"/>
              <a:t>What is a QUEUE ?</a:t>
            </a:r>
          </a:p>
        </p:txBody>
      </p:sp>
      <p:sp>
        <p:nvSpPr>
          <p:cNvPr id="31" name="Rectangle 22">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55714" y="2263365"/>
            <a:ext cx="49377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378559B-BA6E-4A54-9A6B-2614FFBD3824}"/>
              </a:ext>
            </a:extLst>
          </p:cNvPr>
          <p:cNvSpPr>
            <a:spLocks noGrp="1"/>
          </p:cNvSpPr>
          <p:nvPr>
            <p:ph idx="1"/>
          </p:nvPr>
        </p:nvSpPr>
        <p:spPr>
          <a:xfrm>
            <a:off x="1055715" y="2508105"/>
            <a:ext cx="5040285" cy="3632493"/>
          </a:xfrm>
        </p:spPr>
        <p:txBody>
          <a:bodyPr anchor="ctr">
            <a:normAutofit/>
          </a:bodyPr>
          <a:lstStyle/>
          <a:p>
            <a:endParaRPr lang="en-US" sz="1400" dirty="0"/>
          </a:p>
          <a:p>
            <a:r>
              <a:rPr lang="en-US" sz="1400" dirty="0"/>
              <a:t>The OSHA Express workflow system can be accessed by clicking on the </a:t>
            </a:r>
            <a:r>
              <a:rPr lang="en-US" sz="1400" b="1" dirty="0"/>
              <a:t>Workflow Queues menu item</a:t>
            </a:r>
            <a:r>
              <a:rPr lang="en-US" sz="1400" dirty="0"/>
              <a:t> under the </a:t>
            </a:r>
            <a:r>
              <a:rPr lang="en-US" sz="1400" b="1" dirty="0"/>
              <a:t>Queues</a:t>
            </a:r>
            <a:r>
              <a:rPr lang="en-US" sz="1400" dirty="0"/>
              <a:t> </a:t>
            </a:r>
            <a:r>
              <a:rPr lang="en-US" sz="1400" b="1" dirty="0"/>
              <a:t>menu</a:t>
            </a:r>
            <a:r>
              <a:rPr lang="en-US" sz="1400" dirty="0"/>
              <a:t>, or by clicking on the </a:t>
            </a:r>
            <a:r>
              <a:rPr lang="en-US" sz="1400" b="1" dirty="0"/>
              <a:t>Workflow Queues toolbar icon</a:t>
            </a:r>
            <a:r>
              <a:rPr lang="en-US" sz="1400" dirty="0"/>
              <a:t>.</a:t>
            </a:r>
          </a:p>
          <a:p>
            <a:r>
              <a:rPr lang="en-US" sz="1400" dirty="0"/>
              <a:t>There are two types of queues that are available within the workflow system: status queues and user queues.</a:t>
            </a:r>
          </a:p>
          <a:p>
            <a:r>
              <a:rPr lang="en-US" sz="1400" dirty="0"/>
              <a:t>All users will be able to route to any of the queues; however, the ability to retrieve and view the entries on a particular queue is controlled by the authority granted to each user. In other words, users will only see the queues that are pertinent for their work and job duties.</a:t>
            </a:r>
          </a:p>
          <a:p>
            <a:r>
              <a:rPr lang="en-US" sz="1400" b="1" dirty="0"/>
              <a:t>User queues</a:t>
            </a:r>
            <a:r>
              <a:rPr lang="en-US" sz="1400" dirty="0"/>
              <a:t> are personal queues where users can store and track files while they are performing their work.</a:t>
            </a:r>
          </a:p>
          <a:p>
            <a:r>
              <a:rPr lang="en-US" sz="1400" dirty="0"/>
              <a:t>A user queue is only visible to the user to whom it is assigned and their managers and/or supervisor.</a:t>
            </a:r>
          </a:p>
          <a:p>
            <a:endParaRPr lang="en-US" sz="1400" dirty="0"/>
          </a:p>
        </p:txBody>
      </p:sp>
      <p:pic>
        <p:nvPicPr>
          <p:cNvPr id="4" name="Picture 3" descr="Graphical user interface, application&#10;&#10;Description automatically generated">
            <a:extLst>
              <a:ext uri="{FF2B5EF4-FFF2-40B4-BE49-F238E27FC236}">
                <a16:creationId xmlns:a16="http://schemas.microsoft.com/office/drawing/2014/main" id="{FD0140B8-A266-4CAF-9628-ADA9151EE0E9}"/>
              </a:ext>
            </a:extLst>
          </p:cNvPr>
          <p:cNvPicPr>
            <a:picLocks noChangeAspect="1"/>
          </p:cNvPicPr>
          <p:nvPr/>
        </p:nvPicPr>
        <p:blipFill rotWithShape="1">
          <a:blip r:embed="rId5"/>
          <a:srcRect l="12767" r="8002" b="-1"/>
          <a:stretch/>
        </p:blipFill>
        <p:spPr>
          <a:xfrm>
            <a:off x="8121858" y="774285"/>
            <a:ext cx="2038738" cy="2581173"/>
          </a:xfrm>
          <a:prstGeom prst="rect">
            <a:avLst/>
          </a:prstGeom>
        </p:spPr>
      </p:pic>
      <p:pic>
        <p:nvPicPr>
          <p:cNvPr id="5" name="Picture 4" descr="Graphical user interface, application&#10;&#10;Description automatically generated">
            <a:extLst>
              <a:ext uri="{FF2B5EF4-FFF2-40B4-BE49-F238E27FC236}">
                <a16:creationId xmlns:a16="http://schemas.microsoft.com/office/drawing/2014/main" id="{E1BAF823-BD61-43CD-A643-B6C5CCE15014}"/>
              </a:ext>
            </a:extLst>
          </p:cNvPr>
          <p:cNvPicPr>
            <a:picLocks noChangeAspect="1"/>
          </p:cNvPicPr>
          <p:nvPr/>
        </p:nvPicPr>
        <p:blipFill>
          <a:blip r:embed="rId6"/>
          <a:stretch>
            <a:fillRect/>
          </a:stretch>
        </p:blipFill>
        <p:spPr>
          <a:xfrm>
            <a:off x="6946667" y="4061839"/>
            <a:ext cx="4389120" cy="1607642"/>
          </a:xfrm>
          <a:prstGeom prst="rect">
            <a:avLst/>
          </a:prstGeom>
        </p:spPr>
      </p:pic>
      <p:cxnSp>
        <p:nvCxnSpPr>
          <p:cNvPr id="8" name="Straight Arrow Connector 7">
            <a:extLst>
              <a:ext uri="{FF2B5EF4-FFF2-40B4-BE49-F238E27FC236}">
                <a16:creationId xmlns:a16="http://schemas.microsoft.com/office/drawing/2014/main" id="{1608C5A3-0DC4-47CB-830F-C21E96ACE4F0}"/>
              </a:ext>
            </a:extLst>
          </p:cNvPr>
          <p:cNvCxnSpPr/>
          <p:nvPr/>
        </p:nvCxnSpPr>
        <p:spPr>
          <a:xfrm flipV="1">
            <a:off x="5857875" y="1047750"/>
            <a:ext cx="2619375" cy="19431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E347686-0F8B-4319-8E7E-F9ACA677FD43}"/>
              </a:ext>
            </a:extLst>
          </p:cNvPr>
          <p:cNvCxnSpPr/>
          <p:nvPr/>
        </p:nvCxnSpPr>
        <p:spPr>
          <a:xfrm>
            <a:off x="5157926" y="3266983"/>
            <a:ext cx="5002670" cy="111858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6" name="Audio 5">
            <a:hlinkClick r:id="" action="ppaction://media"/>
            <a:extLst>
              <a:ext uri="{FF2B5EF4-FFF2-40B4-BE49-F238E27FC236}">
                <a16:creationId xmlns:a16="http://schemas.microsoft.com/office/drawing/2014/main" id="{22393C2E-A175-4EB9-BC10-749D32626EB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763832352"/>
      </p:ext>
    </p:extLst>
  </p:cSld>
  <p:clrMapOvr>
    <a:masterClrMapping/>
  </p:clrMapOvr>
  <mc:AlternateContent xmlns:mc="http://schemas.openxmlformats.org/markup-compatibility/2006" xmlns:p14="http://schemas.microsoft.com/office/powerpoint/2010/main">
    <mc:Choice Requires="p14">
      <p:transition spd="slow" p14:dur="2000" advTm="65490"/>
    </mc:Choice>
    <mc:Fallback xmlns="">
      <p:transition spd="slow" advTm="65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1F033-1DC5-49ED-857C-68DEB4A5A954}"/>
              </a:ext>
            </a:extLst>
          </p:cNvPr>
          <p:cNvSpPr>
            <a:spLocks noGrp="1"/>
          </p:cNvSpPr>
          <p:nvPr>
            <p:ph type="title"/>
          </p:nvPr>
        </p:nvSpPr>
        <p:spPr/>
        <p:txBody>
          <a:bodyPr/>
          <a:lstStyle/>
          <a:p>
            <a:pPr algn="ctr"/>
            <a:r>
              <a:rPr lang="en-US" dirty="0"/>
              <a:t>Summary of Slides</a:t>
            </a:r>
          </a:p>
        </p:txBody>
      </p:sp>
      <mc:AlternateContent xmlns:mc="http://schemas.openxmlformats.org/markup-compatibility/2006">
        <mc:Choice xmlns:psuz="http://schemas.microsoft.com/office/powerpoint/2016/summaryzoom" Requires="psuz">
          <p:graphicFrame>
            <p:nvGraphicFramePr>
              <p:cNvPr id="5" name="Summary Zoom 4">
                <a:extLst>
                  <a:ext uri="{FF2B5EF4-FFF2-40B4-BE49-F238E27FC236}">
                    <a16:creationId xmlns:a16="http://schemas.microsoft.com/office/drawing/2014/main" id="{56B56691-8FD5-482F-A233-365FF2CE6430}"/>
                  </a:ext>
                </a:extLst>
              </p:cNvPr>
              <p:cNvGraphicFramePr>
                <a:graphicFrameLocks noChangeAspect="1"/>
              </p:cNvGraphicFramePr>
              <p:nvPr>
                <p:extLst>
                  <p:ext uri="{D42A27DB-BD31-4B8C-83A1-F6EECF244321}">
                    <p14:modId xmlns:p14="http://schemas.microsoft.com/office/powerpoint/2010/main" val="1148782531"/>
                  </p:ext>
                </p:extLst>
              </p:nvPr>
            </p:nvGraphicFramePr>
            <p:xfrm>
              <a:off x="838200" y="1825625"/>
              <a:ext cx="10515600" cy="4351338"/>
            </p:xfrm>
            <a:graphic>
              <a:graphicData uri="http://schemas.microsoft.com/office/powerpoint/2016/summaryzoom">
                <psuz:summaryZm>
                  <psuz:summaryZmObj sectionId="{EF00D168-541C-436E-94E6-5B9082A90308}">
                    <psuz:zmPr id="{D24046AC-E769-4981-8622-230C8CB0714E}" transitionDur="1000">
                      <p166:blipFill xmlns:p166="http://schemas.microsoft.com/office/powerpoint/2016/6/main">
                        <a:blip r:embed="rId2"/>
                        <a:stretch>
                          <a:fillRect/>
                        </a:stretch>
                      </p166:blipFill>
                      <p166:spPr xmlns:p166="http://schemas.microsoft.com/office/powerpoint/2016/6/main">
                        <a:xfrm>
                          <a:off x="485833" y="130540"/>
                          <a:ext cx="2320713" cy="1305401"/>
                        </a:xfrm>
                        <a:prstGeom prst="rect">
                          <a:avLst/>
                        </a:prstGeom>
                        <a:ln w="3175">
                          <a:solidFill>
                            <a:prstClr val="ltGray"/>
                          </a:solidFill>
                        </a:ln>
                      </p166:spPr>
                    </psuz:zmPr>
                  </psuz:summaryZmObj>
                  <psuz:summaryZmObj sectionId="{1D75D895-E698-4959-9DC9-ED7FA44BBF32}" offsetFactorX="1875">
                    <psuz:zmPr id="{7FA24E2B-288E-465A-98FD-5A9280C367E8}" transitionDur="1000">
                      <p166:blipFill xmlns:p166="http://schemas.microsoft.com/office/powerpoint/2016/6/main">
                        <a:blip r:embed="rId3"/>
                        <a:stretch>
                          <a:fillRect/>
                        </a:stretch>
                      </p166:blipFill>
                      <p166:spPr xmlns:p166="http://schemas.microsoft.com/office/powerpoint/2016/6/main">
                        <a:xfrm>
                          <a:off x="2937086" y="130540"/>
                          <a:ext cx="2320713" cy="1305401"/>
                        </a:xfrm>
                        <a:prstGeom prst="rect">
                          <a:avLst/>
                        </a:prstGeom>
                        <a:ln w="3175">
                          <a:solidFill>
                            <a:prstClr val="ltGray"/>
                          </a:solidFill>
                        </a:ln>
                      </p166:spPr>
                    </psuz:zmPr>
                  </psuz:summaryZmObj>
                  <psuz:summaryZmObj sectionId="{E380FE7C-F24D-4083-B92A-2BFD6C5A250B}">
                    <psuz:zmPr id="{7EB9A818-3873-459B-99D7-3EFD4FEA60CC}" transitionDur="1000">
                      <p166:blipFill xmlns:p166="http://schemas.microsoft.com/office/powerpoint/2016/6/main">
                        <a:blip r:embed="rId4"/>
                        <a:stretch>
                          <a:fillRect/>
                        </a:stretch>
                      </p166:blipFill>
                      <p166:spPr xmlns:p166="http://schemas.microsoft.com/office/powerpoint/2016/6/main">
                        <a:xfrm>
                          <a:off x="5301313" y="130540"/>
                          <a:ext cx="2320713" cy="1305401"/>
                        </a:xfrm>
                        <a:prstGeom prst="rect">
                          <a:avLst/>
                        </a:prstGeom>
                        <a:ln w="3175">
                          <a:solidFill>
                            <a:prstClr val="ltGray"/>
                          </a:solidFill>
                        </a:ln>
                      </p166:spPr>
                    </psuz:zmPr>
                  </psuz:summaryZmObj>
                  <psuz:summaryZmObj sectionId="{06DA3A82-4B3B-4156-865D-78621159B23D}">
                    <psuz:zmPr id="{E6EB118C-4583-472A-A8F3-6E9769FD535D}" transitionDur="1000">
                      <p166:blipFill xmlns:p166="http://schemas.microsoft.com/office/powerpoint/2016/6/main">
                        <a:blip r:embed="rId5"/>
                        <a:stretch>
                          <a:fillRect/>
                        </a:stretch>
                      </p166:blipFill>
                      <p166:spPr xmlns:p166="http://schemas.microsoft.com/office/powerpoint/2016/6/main">
                        <a:xfrm>
                          <a:off x="7709053" y="130540"/>
                          <a:ext cx="2320713" cy="1305401"/>
                        </a:xfrm>
                        <a:prstGeom prst="rect">
                          <a:avLst/>
                        </a:prstGeom>
                        <a:ln w="3175">
                          <a:solidFill>
                            <a:prstClr val="ltGray"/>
                          </a:solidFill>
                        </a:ln>
                      </p166:spPr>
                    </psuz:zmPr>
                  </psuz:summaryZmObj>
                  <psuz:summaryZmObj sectionId="{C823B623-2B9A-4F67-97C9-3333D95750B9}">
                    <psuz:zmPr id="{AAC85B6E-D789-48B7-9C18-15B4F7A372FB}" transitionDur="1000">
                      <p166:blipFill xmlns:p166="http://schemas.microsoft.com/office/powerpoint/2016/6/main">
                        <a:blip r:embed="rId6"/>
                        <a:stretch>
                          <a:fillRect/>
                        </a:stretch>
                      </p166:blipFill>
                      <p166:spPr xmlns:p166="http://schemas.microsoft.com/office/powerpoint/2016/6/main">
                        <a:xfrm>
                          <a:off x="485833" y="1522968"/>
                          <a:ext cx="2320713" cy="1305401"/>
                        </a:xfrm>
                        <a:prstGeom prst="rect">
                          <a:avLst/>
                        </a:prstGeom>
                        <a:ln w="3175">
                          <a:solidFill>
                            <a:prstClr val="ltGray"/>
                          </a:solidFill>
                        </a:ln>
                      </p166:spPr>
                    </psuz:zmPr>
                  </psuz:summaryZmObj>
                  <psuz:summaryZmObj sectionId="{6536F14E-9002-4380-95D1-CA72781A6A73}">
                    <psuz:zmPr id="{B47B3871-17F1-4744-A959-810A990AE1B4}" transitionDur="1000">
                      <p166:blipFill xmlns:p166="http://schemas.microsoft.com/office/powerpoint/2016/6/main">
                        <a:blip r:embed="rId7"/>
                        <a:stretch>
                          <a:fillRect/>
                        </a:stretch>
                      </p166:blipFill>
                      <p166:spPr xmlns:p166="http://schemas.microsoft.com/office/powerpoint/2016/6/main">
                        <a:xfrm>
                          <a:off x="2893573" y="1522968"/>
                          <a:ext cx="2320713" cy="1305401"/>
                        </a:xfrm>
                        <a:prstGeom prst="rect">
                          <a:avLst/>
                        </a:prstGeom>
                        <a:ln w="3175">
                          <a:solidFill>
                            <a:prstClr val="ltGray"/>
                          </a:solidFill>
                        </a:ln>
                      </p166:spPr>
                    </psuz:zmPr>
                  </psuz:summaryZmObj>
                  <psuz:summaryZmObj sectionId="{421594C8-D30B-4FBA-8443-F584AEA59C6C}">
                    <psuz:zmPr id="{9C965F21-3772-46AA-8872-9E783BC38B7F}" transitionDur="1000">
                      <p166:blipFill xmlns:p166="http://schemas.microsoft.com/office/powerpoint/2016/6/main">
                        <a:blip r:embed="rId8"/>
                        <a:stretch>
                          <a:fillRect/>
                        </a:stretch>
                      </p166:blipFill>
                      <p166:spPr xmlns:p166="http://schemas.microsoft.com/office/powerpoint/2016/6/main">
                        <a:xfrm>
                          <a:off x="5301313" y="1522968"/>
                          <a:ext cx="2320713" cy="1305401"/>
                        </a:xfrm>
                        <a:prstGeom prst="rect">
                          <a:avLst/>
                        </a:prstGeom>
                        <a:ln w="3175">
                          <a:solidFill>
                            <a:prstClr val="ltGray"/>
                          </a:solidFill>
                        </a:ln>
                      </p166:spPr>
                    </psuz:zmPr>
                  </psuz:summaryZmObj>
                  <psuz:summaryZmObj sectionId="{DEF727BB-E4CE-4C4F-A594-7C754B2F73FD}">
                    <psuz:zmPr id="{8E184D92-B41C-44F2-BA60-C5B905DCED57}" transitionDur="1000">
                      <p166:blipFill xmlns:p166="http://schemas.microsoft.com/office/powerpoint/2016/6/main">
                        <a:blip r:embed="rId9"/>
                        <a:stretch>
                          <a:fillRect/>
                        </a:stretch>
                      </p166:blipFill>
                      <p166:spPr xmlns:p166="http://schemas.microsoft.com/office/powerpoint/2016/6/main">
                        <a:xfrm>
                          <a:off x="7709053" y="1522968"/>
                          <a:ext cx="2320713" cy="1305401"/>
                        </a:xfrm>
                        <a:prstGeom prst="rect">
                          <a:avLst/>
                        </a:prstGeom>
                        <a:ln w="3175">
                          <a:solidFill>
                            <a:prstClr val="ltGray"/>
                          </a:solidFill>
                        </a:ln>
                      </p166:spPr>
                    </psuz:zmPr>
                  </psuz:summaryZmObj>
                  <psuz:summaryZmObj sectionId="{4E92BFC3-1D4B-453D-A61D-FC4C0501EAD1}">
                    <psuz:zmPr id="{8800758A-8BE8-4DCC-921C-CFA6A76ADFE8}" transitionDur="1000">
                      <p166:blipFill xmlns:p166="http://schemas.microsoft.com/office/powerpoint/2016/6/main">
                        <a:blip r:embed="rId10"/>
                        <a:stretch>
                          <a:fillRect/>
                        </a:stretch>
                      </p166:blipFill>
                      <p166:spPr xmlns:p166="http://schemas.microsoft.com/office/powerpoint/2016/6/main">
                        <a:xfrm>
                          <a:off x="485833" y="2915396"/>
                          <a:ext cx="2320713" cy="1305401"/>
                        </a:xfrm>
                        <a:prstGeom prst="rect">
                          <a:avLst/>
                        </a:prstGeom>
                        <a:ln w="3175">
                          <a:solidFill>
                            <a:prstClr val="ltGray"/>
                          </a:solidFill>
                        </a:ln>
                      </p166:spPr>
                    </psuz:zmPr>
                  </psuz:summaryZmObj>
                  <psuz:summaryZmObj sectionId="{6C037C22-594F-4742-86B3-B6B60547E723}">
                    <psuz:zmPr id="{EC7859AD-7C9C-4A99-9592-C0C78FB62852}" transitionDur="1000">
                      <p166:blipFill xmlns:p166="http://schemas.microsoft.com/office/powerpoint/2016/6/main">
                        <a:blip r:embed="rId11"/>
                        <a:stretch>
                          <a:fillRect/>
                        </a:stretch>
                      </p166:blipFill>
                      <p166:spPr xmlns:p166="http://schemas.microsoft.com/office/powerpoint/2016/6/main">
                        <a:xfrm>
                          <a:off x="2893573" y="2915396"/>
                          <a:ext cx="2320713" cy="1305401"/>
                        </a:xfrm>
                        <a:prstGeom prst="rect">
                          <a:avLst/>
                        </a:prstGeom>
                        <a:ln w="3175">
                          <a:solidFill>
                            <a:prstClr val="ltGray"/>
                          </a:solidFill>
                        </a:ln>
                      </p166:spPr>
                    </psuz:zmPr>
                  </psuz:summaryZmObj>
                  <psuz:gridLayout/>
                </psuz:summaryZm>
              </a:graphicData>
            </a:graphic>
          </p:graphicFrame>
        </mc:Choice>
        <mc:Fallback>
          <p:grpSp>
            <p:nvGrpSpPr>
              <p:cNvPr id="5" name="Summary Zoom 4">
                <a:extLst>
                  <a:ext uri="{FF2B5EF4-FFF2-40B4-BE49-F238E27FC236}">
                    <a16:creationId xmlns:a16="http://schemas.microsoft.com/office/drawing/2014/main" id="{56B56691-8FD5-482F-A233-365FF2CE6430}"/>
                  </a:ext>
                </a:extLst>
              </p:cNvPr>
              <p:cNvGrpSpPr>
                <a:grpSpLocks noGrp="1" noUngrp="1" noRot="1" noChangeAspect="1" noMove="1" noResize="1"/>
              </p:cNvGrpSpPr>
              <p:nvPr/>
            </p:nvGrpSpPr>
            <p:grpSpPr>
              <a:xfrm>
                <a:off x="838200" y="1825625"/>
                <a:ext cx="10515600" cy="4351338"/>
                <a:chOff x="838200" y="1825625"/>
                <a:chExt cx="10515600" cy="4351338"/>
              </a:xfrm>
            </p:grpSpPr>
            <p:pic>
              <p:nvPicPr>
                <p:cNvPr id="3" name="Picture 3">
                  <a:hlinkClick r:id="rId12" action="ppaction://hlinksldjump"/>
                </p:cNvPr>
                <p:cNvPicPr>
                  <a:picLocks noSelect="1" noRot="1" noChangeAspect="1" noMove="1" noResize="1" noEditPoints="1" noAdjustHandles="1" noChangeArrowheads="1" noChangeShapeType="1"/>
                </p:cNvPicPr>
                <p:nvPr/>
              </p:nvPicPr>
              <p:blipFill>
                <a:blip r:embed="rId2"/>
                <a:stretch>
                  <a:fillRect/>
                </a:stretch>
              </p:blipFill>
              <p:spPr>
                <a:xfrm>
                  <a:off x="1324033" y="1956165"/>
                  <a:ext cx="2320713" cy="1305401"/>
                </a:xfrm>
                <a:prstGeom prst="rect">
                  <a:avLst/>
                </a:prstGeom>
                <a:ln w="3175">
                  <a:solidFill>
                    <a:prstClr val="ltGray"/>
                  </a:solidFill>
                </a:ln>
              </p:spPr>
            </p:pic>
            <p:pic>
              <p:nvPicPr>
                <p:cNvPr id="4" name="Picture 4">
                  <a:hlinkClick r:id="rId13" action="ppaction://hlinksldjump"/>
                </p:cNvPr>
                <p:cNvPicPr>
                  <a:picLocks noSelect="1" noRot="1" noChangeAspect="1" noMove="1" noResize="1" noEditPoints="1" noAdjustHandles="1" noChangeArrowheads="1" noChangeShapeType="1"/>
                </p:cNvPicPr>
                <p:nvPr/>
              </p:nvPicPr>
              <p:blipFill>
                <a:blip r:embed="rId3"/>
                <a:stretch>
                  <a:fillRect/>
                </a:stretch>
              </p:blipFill>
              <p:spPr>
                <a:xfrm>
                  <a:off x="3775286" y="1956165"/>
                  <a:ext cx="2320713" cy="1305401"/>
                </a:xfrm>
                <a:prstGeom prst="rect">
                  <a:avLst/>
                </a:prstGeom>
                <a:ln w="3175">
                  <a:solidFill>
                    <a:prstClr val="ltGray"/>
                  </a:solidFill>
                </a:ln>
              </p:spPr>
            </p:pic>
            <p:pic>
              <p:nvPicPr>
                <p:cNvPr id="6" name="Picture 6">
                  <a:hlinkClick r:id="rId14" action="ppaction://hlinksldjump"/>
                </p:cNvPr>
                <p:cNvPicPr>
                  <a:picLocks noSelect="1" noRot="1" noChangeAspect="1" noMove="1" noResize="1" noEditPoints="1" noAdjustHandles="1" noChangeArrowheads="1" noChangeShapeType="1"/>
                </p:cNvPicPr>
                <p:nvPr/>
              </p:nvPicPr>
              <p:blipFill>
                <a:blip r:embed="rId4"/>
                <a:stretch>
                  <a:fillRect/>
                </a:stretch>
              </p:blipFill>
              <p:spPr>
                <a:xfrm>
                  <a:off x="6139513" y="1956165"/>
                  <a:ext cx="2320713" cy="1305401"/>
                </a:xfrm>
                <a:prstGeom prst="rect">
                  <a:avLst/>
                </a:prstGeom>
                <a:ln w="3175">
                  <a:solidFill>
                    <a:prstClr val="ltGray"/>
                  </a:solidFill>
                </a:ln>
              </p:spPr>
            </p:pic>
            <p:pic>
              <p:nvPicPr>
                <p:cNvPr id="7" name="Picture 7">
                  <a:hlinkClick r:id="rId15" action="ppaction://hlinksldjump"/>
                </p:cNvPr>
                <p:cNvPicPr>
                  <a:picLocks noSelect="1" noRot="1" noChangeAspect="1" noMove="1" noResize="1" noEditPoints="1" noAdjustHandles="1" noChangeArrowheads="1" noChangeShapeType="1"/>
                </p:cNvPicPr>
                <p:nvPr/>
              </p:nvPicPr>
              <p:blipFill>
                <a:blip r:embed="rId5"/>
                <a:stretch>
                  <a:fillRect/>
                </a:stretch>
              </p:blipFill>
              <p:spPr>
                <a:xfrm>
                  <a:off x="8547253" y="1956165"/>
                  <a:ext cx="2320713" cy="1305401"/>
                </a:xfrm>
                <a:prstGeom prst="rect">
                  <a:avLst/>
                </a:prstGeom>
                <a:ln w="3175">
                  <a:solidFill>
                    <a:prstClr val="ltGray"/>
                  </a:solidFill>
                </a:ln>
              </p:spPr>
            </p:pic>
            <p:pic>
              <p:nvPicPr>
                <p:cNvPr id="8" name="Picture 8">
                  <a:hlinkClick r:id="rId16" action="ppaction://hlinksldjump"/>
                </p:cNvPr>
                <p:cNvPicPr>
                  <a:picLocks noSelect="1" noRot="1" noChangeAspect="1" noMove="1" noResize="1" noEditPoints="1" noAdjustHandles="1" noChangeArrowheads="1" noChangeShapeType="1"/>
                </p:cNvPicPr>
                <p:nvPr/>
              </p:nvPicPr>
              <p:blipFill>
                <a:blip r:embed="rId6"/>
                <a:stretch>
                  <a:fillRect/>
                </a:stretch>
              </p:blipFill>
              <p:spPr>
                <a:xfrm>
                  <a:off x="1324033" y="3348593"/>
                  <a:ext cx="2320713" cy="1305401"/>
                </a:xfrm>
                <a:prstGeom prst="rect">
                  <a:avLst/>
                </a:prstGeom>
                <a:ln w="3175">
                  <a:solidFill>
                    <a:prstClr val="ltGray"/>
                  </a:solidFill>
                </a:ln>
              </p:spPr>
            </p:pic>
            <p:pic>
              <p:nvPicPr>
                <p:cNvPr id="9" name="Picture 9">
                  <a:hlinkClick r:id="rId17" action="ppaction://hlinksldjump"/>
                </p:cNvPr>
                <p:cNvPicPr>
                  <a:picLocks noSelect="1" noRot="1" noChangeAspect="1" noMove="1" noResize="1" noEditPoints="1" noAdjustHandles="1" noChangeArrowheads="1" noChangeShapeType="1"/>
                </p:cNvPicPr>
                <p:nvPr/>
              </p:nvPicPr>
              <p:blipFill>
                <a:blip r:embed="rId7"/>
                <a:stretch>
                  <a:fillRect/>
                </a:stretch>
              </p:blipFill>
              <p:spPr>
                <a:xfrm>
                  <a:off x="3731773" y="3348593"/>
                  <a:ext cx="2320713" cy="1305401"/>
                </a:xfrm>
                <a:prstGeom prst="rect">
                  <a:avLst/>
                </a:prstGeom>
                <a:ln w="3175">
                  <a:solidFill>
                    <a:prstClr val="ltGray"/>
                  </a:solidFill>
                </a:ln>
              </p:spPr>
            </p:pic>
            <p:pic>
              <p:nvPicPr>
                <p:cNvPr id="10" name="Picture 10">
                  <a:hlinkClick r:id="rId18" action="ppaction://hlinksldjump"/>
                </p:cNvPr>
                <p:cNvPicPr>
                  <a:picLocks noSelect="1" noRot="1" noChangeAspect="1" noMove="1" noResize="1" noEditPoints="1" noAdjustHandles="1" noChangeArrowheads="1" noChangeShapeType="1"/>
                </p:cNvPicPr>
                <p:nvPr/>
              </p:nvPicPr>
              <p:blipFill>
                <a:blip r:embed="rId8"/>
                <a:stretch>
                  <a:fillRect/>
                </a:stretch>
              </p:blipFill>
              <p:spPr>
                <a:xfrm>
                  <a:off x="6139513" y="3348593"/>
                  <a:ext cx="2320713" cy="1305401"/>
                </a:xfrm>
                <a:prstGeom prst="rect">
                  <a:avLst/>
                </a:prstGeom>
                <a:ln w="3175">
                  <a:solidFill>
                    <a:prstClr val="ltGray"/>
                  </a:solidFill>
                </a:ln>
              </p:spPr>
            </p:pic>
            <p:pic>
              <p:nvPicPr>
                <p:cNvPr id="11" name="Picture 11">
                  <a:hlinkClick r:id="rId19" action="ppaction://hlinksldjump"/>
                </p:cNvPr>
                <p:cNvPicPr>
                  <a:picLocks noSelect="1" noRot="1" noChangeAspect="1" noMove="1" noResize="1" noEditPoints="1" noAdjustHandles="1" noChangeArrowheads="1" noChangeShapeType="1"/>
                </p:cNvPicPr>
                <p:nvPr/>
              </p:nvPicPr>
              <p:blipFill>
                <a:blip r:embed="rId9"/>
                <a:stretch>
                  <a:fillRect/>
                </a:stretch>
              </p:blipFill>
              <p:spPr>
                <a:xfrm>
                  <a:off x="8547253" y="3348593"/>
                  <a:ext cx="2320713" cy="1305401"/>
                </a:xfrm>
                <a:prstGeom prst="rect">
                  <a:avLst/>
                </a:prstGeom>
                <a:ln w="3175">
                  <a:solidFill>
                    <a:prstClr val="ltGray"/>
                  </a:solidFill>
                </a:ln>
              </p:spPr>
            </p:pic>
            <p:pic>
              <p:nvPicPr>
                <p:cNvPr id="12" name="Picture 12">
                  <a:hlinkClick r:id="rId20" action="ppaction://hlinksldjump"/>
                </p:cNvPr>
                <p:cNvPicPr>
                  <a:picLocks noSelect="1" noRot="1" noChangeAspect="1" noMove="1" noResize="1" noEditPoints="1" noAdjustHandles="1" noChangeArrowheads="1" noChangeShapeType="1"/>
                </p:cNvPicPr>
                <p:nvPr/>
              </p:nvPicPr>
              <p:blipFill>
                <a:blip r:embed="rId10"/>
                <a:stretch>
                  <a:fillRect/>
                </a:stretch>
              </p:blipFill>
              <p:spPr>
                <a:xfrm>
                  <a:off x="1324033" y="4741021"/>
                  <a:ext cx="2320713" cy="1305401"/>
                </a:xfrm>
                <a:prstGeom prst="rect">
                  <a:avLst/>
                </a:prstGeom>
                <a:ln w="3175">
                  <a:solidFill>
                    <a:prstClr val="ltGray"/>
                  </a:solidFill>
                </a:ln>
              </p:spPr>
            </p:pic>
            <p:pic>
              <p:nvPicPr>
                <p:cNvPr id="13" name="Picture 13">
                  <a:hlinkClick r:id="rId21" action="ppaction://hlinksldjump"/>
                </p:cNvPr>
                <p:cNvPicPr>
                  <a:picLocks noSelect="1" noRot="1" noChangeAspect="1" noMove="1" noResize="1" noEditPoints="1" noAdjustHandles="1" noChangeArrowheads="1" noChangeShapeType="1"/>
                </p:cNvPicPr>
                <p:nvPr/>
              </p:nvPicPr>
              <p:blipFill>
                <a:blip r:embed="rId11"/>
                <a:stretch>
                  <a:fillRect/>
                </a:stretch>
              </p:blipFill>
              <p:spPr>
                <a:xfrm>
                  <a:off x="3731773" y="4741021"/>
                  <a:ext cx="2320713" cy="1305401"/>
                </a:xfrm>
                <a:prstGeom prst="rect">
                  <a:avLst/>
                </a:prstGeom>
                <a:ln w="3175">
                  <a:solidFill>
                    <a:prstClr val="ltGray"/>
                  </a:solidFill>
                </a:ln>
              </p:spPr>
            </p:pic>
          </p:grpSp>
        </mc:Fallback>
      </mc:AlternateContent>
    </p:spTree>
    <p:extLst>
      <p:ext uri="{BB962C8B-B14F-4D97-AF65-F5344CB8AC3E}">
        <p14:creationId xmlns:p14="http://schemas.microsoft.com/office/powerpoint/2010/main" val="23330260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0E9EA-B07E-4934-8A77-52F504B9B47F}"/>
              </a:ext>
            </a:extLst>
          </p:cNvPr>
          <p:cNvSpPr>
            <a:spLocks noGrp="1"/>
          </p:cNvSpPr>
          <p:nvPr>
            <p:ph type="title"/>
          </p:nvPr>
        </p:nvSpPr>
        <p:spPr/>
        <p:txBody>
          <a:bodyPr/>
          <a:lstStyle/>
          <a:p>
            <a:pPr algn="ctr"/>
            <a:r>
              <a:rPr lang="en-US" dirty="0"/>
              <a:t>Workflow Routing</a:t>
            </a:r>
          </a:p>
        </p:txBody>
      </p:sp>
      <p:sp>
        <p:nvSpPr>
          <p:cNvPr id="6" name="Content Placeholder 5">
            <a:extLst>
              <a:ext uri="{FF2B5EF4-FFF2-40B4-BE49-F238E27FC236}">
                <a16:creationId xmlns:a16="http://schemas.microsoft.com/office/drawing/2014/main" id="{CCE05D15-844D-495D-B7D1-4FB29F6AADAF}"/>
              </a:ext>
            </a:extLst>
          </p:cNvPr>
          <p:cNvSpPr>
            <a:spLocks noGrp="1"/>
          </p:cNvSpPr>
          <p:nvPr>
            <p:ph idx="1"/>
          </p:nvPr>
        </p:nvSpPr>
        <p:spPr/>
        <p:txBody>
          <a:bodyPr>
            <a:normAutofit fontScale="85000" lnSpcReduction="20000"/>
          </a:bodyPr>
          <a:lstStyle/>
          <a:p>
            <a:endParaRPr lang="en-US" dirty="0"/>
          </a:p>
          <a:p>
            <a:r>
              <a:rPr lang="en-US" dirty="0"/>
              <a:t>There is no limit to the number of times that a queue entry can be routed throughout the system. Think of it as the “OE email system”. </a:t>
            </a:r>
          </a:p>
          <a:p>
            <a:r>
              <a:rPr lang="en-US" dirty="0"/>
              <a:t>There are certain requirements for routing a queue entry that is the same as sending an email. </a:t>
            </a:r>
          </a:p>
          <a:p>
            <a:r>
              <a:rPr lang="en-US" dirty="0"/>
              <a:t>A status queue and user must be selected in the “</a:t>
            </a:r>
            <a:r>
              <a:rPr lang="en-US" b="1" dirty="0"/>
              <a:t>Route To</a:t>
            </a:r>
            <a:r>
              <a:rPr lang="en-US" dirty="0"/>
              <a:t>” section, and some narrative information is required in the route notes.</a:t>
            </a:r>
          </a:p>
          <a:p>
            <a:r>
              <a:rPr lang="en-US" dirty="0"/>
              <a:t>You can then click the </a:t>
            </a:r>
            <a:r>
              <a:rPr lang="en-US" b="1" dirty="0"/>
              <a:t>Route</a:t>
            </a:r>
            <a:r>
              <a:rPr lang="en-US" dirty="0"/>
              <a:t> button to route the queue entry.</a:t>
            </a:r>
          </a:p>
          <a:p>
            <a:r>
              <a:rPr lang="en-US" dirty="0"/>
              <a:t>A queue entry can also be routed with a different </a:t>
            </a:r>
            <a:r>
              <a:rPr lang="en-US" b="1" dirty="0"/>
              <a:t>priority</a:t>
            </a:r>
            <a:r>
              <a:rPr lang="en-US" dirty="0"/>
              <a:t>; High Priority, Normal Priority, or Low Priority, with the default being “Normal Priority.”  Normal Priority is what you will use.</a:t>
            </a:r>
          </a:p>
          <a:p>
            <a:r>
              <a:rPr lang="en-US" dirty="0">
                <a:solidFill>
                  <a:srgbClr val="FF0000"/>
                </a:solidFill>
              </a:rPr>
              <a:t>* Note*If you do not have anything in your Queue you will not have a Queue Folder when you access the QUEUE on the Dashboard.</a:t>
            </a:r>
          </a:p>
          <a:p>
            <a:endParaRPr lang="en-US" dirty="0">
              <a:solidFill>
                <a:srgbClr val="FF0000"/>
              </a:solidFill>
            </a:endParaRPr>
          </a:p>
          <a:p>
            <a:pPr marL="0" indent="0">
              <a:buNone/>
            </a:pPr>
            <a:endParaRPr lang="en-US" dirty="0"/>
          </a:p>
        </p:txBody>
      </p:sp>
      <p:pic>
        <p:nvPicPr>
          <p:cNvPr id="3" name="Picture 2">
            <a:extLst>
              <a:ext uri="{FF2B5EF4-FFF2-40B4-BE49-F238E27FC236}">
                <a16:creationId xmlns:a16="http://schemas.microsoft.com/office/drawing/2014/main" id="{618F9BCA-35FF-45CF-8DD7-AC066D449EAA}"/>
              </a:ext>
            </a:extLst>
          </p:cNvPr>
          <p:cNvPicPr>
            <a:picLocks noChangeAspect="1"/>
          </p:cNvPicPr>
          <p:nvPr/>
        </p:nvPicPr>
        <p:blipFill>
          <a:blip r:embed="rId4"/>
          <a:stretch>
            <a:fillRect/>
          </a:stretch>
        </p:blipFill>
        <p:spPr>
          <a:xfrm>
            <a:off x="2985711" y="1223593"/>
            <a:ext cx="6348010" cy="602032"/>
          </a:xfrm>
          <a:prstGeom prst="rect">
            <a:avLst/>
          </a:prstGeom>
        </p:spPr>
      </p:pic>
      <p:pic>
        <p:nvPicPr>
          <p:cNvPr id="5" name="Audio 4">
            <a:hlinkClick r:id="" action="ppaction://media"/>
            <a:extLst>
              <a:ext uri="{FF2B5EF4-FFF2-40B4-BE49-F238E27FC236}">
                <a16:creationId xmlns:a16="http://schemas.microsoft.com/office/drawing/2014/main" id="{219FD59F-CA6C-4F53-B874-1456BFA1B8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099343891"/>
      </p:ext>
    </p:extLst>
  </p:cSld>
  <p:clrMapOvr>
    <a:masterClrMapping/>
  </p:clrMapOvr>
  <mc:AlternateContent xmlns:mc="http://schemas.openxmlformats.org/markup-compatibility/2006" xmlns:p14="http://schemas.microsoft.com/office/powerpoint/2010/main">
    <mc:Choice Requires="p14">
      <p:transition spd="slow" p14:dur="2000" advTm="66731"/>
    </mc:Choice>
    <mc:Fallback xmlns="">
      <p:transition spd="slow" advTm="66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6297D6-39B1-40FA-A867-A4BBC6E4A1C5}"/>
              </a:ext>
            </a:extLst>
          </p:cNvPr>
          <p:cNvPicPr>
            <a:picLocks noChangeAspect="1"/>
          </p:cNvPicPr>
          <p:nvPr/>
        </p:nvPicPr>
        <p:blipFill rotWithShape="1">
          <a:blip r:embed="rId4"/>
          <a:srcRect t="11607" b="25398"/>
          <a:stretch/>
        </p:blipFill>
        <p:spPr>
          <a:xfrm>
            <a:off x="1205945" y="1732255"/>
            <a:ext cx="9518957" cy="4872129"/>
          </a:xfrm>
          <a:prstGeom prst="rect">
            <a:avLst/>
          </a:prstGeom>
        </p:spPr>
      </p:pic>
      <p:sp>
        <p:nvSpPr>
          <p:cNvPr id="6" name="Content Placeholder 5">
            <a:extLst>
              <a:ext uri="{FF2B5EF4-FFF2-40B4-BE49-F238E27FC236}">
                <a16:creationId xmlns:a16="http://schemas.microsoft.com/office/drawing/2014/main" id="{7CD57AED-6BF3-4E61-8449-127CC5962556}"/>
              </a:ext>
            </a:extLst>
          </p:cNvPr>
          <p:cNvSpPr>
            <a:spLocks noGrp="1"/>
          </p:cNvSpPr>
          <p:nvPr>
            <p:ph sz="half" idx="2"/>
          </p:nvPr>
        </p:nvSpPr>
        <p:spPr>
          <a:xfrm>
            <a:off x="577049" y="887767"/>
            <a:ext cx="10776751" cy="5289196"/>
          </a:xfrm>
        </p:spPr>
        <p:txBody>
          <a:bodyPr/>
          <a:lstStyle/>
          <a:p>
            <a:r>
              <a:rPr lang="en-US" sz="1600" b="1" dirty="0"/>
              <a:t>This is a QUEUE where routing has taken place. You will see the bottom section where all route notes associated with that particular file have taken place. Note also that the Mail folder is closed and not opened. This tells you that you have not opened the mail and addressed it and routed back to the sender if needed.</a:t>
            </a:r>
          </a:p>
          <a:p>
            <a:pPr marL="0" indent="0">
              <a:buNone/>
            </a:pPr>
            <a:r>
              <a:rPr lang="en-US" b="1" dirty="0"/>
              <a:t> </a:t>
            </a:r>
          </a:p>
        </p:txBody>
      </p:sp>
      <p:sp>
        <p:nvSpPr>
          <p:cNvPr id="13" name="Rectangle 12">
            <a:extLst>
              <a:ext uri="{FF2B5EF4-FFF2-40B4-BE49-F238E27FC236}">
                <a16:creationId xmlns:a16="http://schemas.microsoft.com/office/drawing/2014/main" id="{DE2C1BF6-82BF-45E6-BF51-7C5472E583F7}"/>
              </a:ext>
            </a:extLst>
          </p:cNvPr>
          <p:cNvSpPr/>
          <p:nvPr/>
        </p:nvSpPr>
        <p:spPr>
          <a:xfrm>
            <a:off x="1205945" y="1849607"/>
            <a:ext cx="438210" cy="34622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3">
            <a:hlinkClick r:id="" action="ppaction://media"/>
            <a:extLst>
              <a:ext uri="{FF2B5EF4-FFF2-40B4-BE49-F238E27FC236}">
                <a16:creationId xmlns:a16="http://schemas.microsoft.com/office/drawing/2014/main" id="{A5B4F45F-9E1E-47D6-9E90-C2138F66DD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083975344"/>
      </p:ext>
    </p:extLst>
  </p:cSld>
  <p:clrMapOvr>
    <a:masterClrMapping/>
  </p:clrMapOvr>
  <mc:AlternateContent xmlns:mc="http://schemas.openxmlformats.org/markup-compatibility/2006" xmlns:p14="http://schemas.microsoft.com/office/powerpoint/2010/main">
    <mc:Choice Requires="p14">
      <p:transition spd="slow" p14:dur="2000" advTm="32982"/>
    </mc:Choice>
    <mc:Fallback xmlns="">
      <p:transition spd="slow" advTm="32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2249" x="825500" y="6464300"/>
          <p14:tracePt t="12258" x="850900" y="6451600"/>
          <p14:tracePt t="12264" x="876300" y="6438900"/>
          <p14:tracePt t="12279" x="920750" y="6407150"/>
          <p14:tracePt t="12295" x="984250" y="6362700"/>
          <p14:tracePt t="12312" x="1016000" y="6330950"/>
          <p14:tracePt t="12329" x="1022350" y="6305550"/>
          <p14:tracePt t="12330" x="1022350" y="6292850"/>
          <p14:tracePt t="12346" x="1028700" y="6273800"/>
          <p14:tracePt t="12362" x="1035050" y="6248400"/>
          <p14:tracePt t="12379" x="1041400" y="6210300"/>
          <p14:tracePt t="12396" x="1047750" y="6172200"/>
          <p14:tracePt t="12412" x="1060450" y="6115050"/>
          <p14:tracePt t="12428" x="1066800" y="6032500"/>
          <p14:tracePt t="12445" x="1085850" y="5911850"/>
          <p14:tracePt t="12446" x="1085850" y="5867400"/>
          <p14:tracePt t="12462" x="1098550" y="5803900"/>
          <p14:tracePt t="12463" x="1117600" y="5715000"/>
          <p14:tracePt t="12478" x="1162050" y="5581650"/>
          <p14:tracePt t="12495" x="1181100" y="5492750"/>
          <p14:tracePt t="12512" x="1187450" y="5435600"/>
          <p14:tracePt t="12529" x="1193800" y="5391150"/>
          <p14:tracePt t="12545" x="1200150" y="5359400"/>
          <p14:tracePt t="12562" x="1206500" y="5327650"/>
          <p14:tracePt t="12578" x="1225550" y="5276850"/>
          <p14:tracePt t="12595" x="1231900" y="5251450"/>
          <p14:tracePt t="12612" x="1250950" y="5200650"/>
          <p14:tracePt t="12629" x="1282700" y="5149850"/>
          <p14:tracePt t="12645" x="1301750" y="5105400"/>
          <p14:tracePt t="12662" x="1308100" y="5080000"/>
          <p14:tracePt t="12678" x="1320800" y="5054600"/>
          <p14:tracePt t="12695" x="1327150" y="5029200"/>
          <p14:tracePt t="12712" x="1327150" y="5016500"/>
          <p14:tracePt t="12728" x="1333500" y="5003800"/>
          <p14:tracePt t="12745" x="1333500" y="4991100"/>
          <p14:tracePt t="12762" x="1333500" y="4984750"/>
          <p14:tracePt t="12778" x="1339850" y="4972050"/>
          <p14:tracePt t="12795" x="1352550" y="4953000"/>
          <p14:tracePt t="12812" x="1352550" y="4940300"/>
          <p14:tracePt t="12945" x="1365250" y="4940300"/>
          <p14:tracePt t="12952" x="1371600" y="4940300"/>
          <p14:tracePt t="12962" x="1390650" y="4940300"/>
          <p14:tracePt t="12978" x="1447800" y="4921250"/>
          <p14:tracePt t="12995" x="1517650" y="4921250"/>
          <p14:tracePt t="13012" x="1549400" y="4921250"/>
          <p14:tracePt t="13028" x="1587500" y="4921250"/>
          <p14:tracePt t="13045" x="1606550" y="4921250"/>
          <p14:tracePt t="13062" x="1625600" y="4921250"/>
          <p14:tracePt t="13079" x="1644650" y="4921250"/>
          <p14:tracePt t="13095" x="1689100" y="4921250"/>
          <p14:tracePt t="13096" x="1701800" y="4914900"/>
          <p14:tracePt t="13112" x="1720850" y="4914900"/>
          <p14:tracePt t="13128" x="1771650" y="4908550"/>
          <p14:tracePt t="13130" x="1790700" y="4908550"/>
          <p14:tracePt t="13145" x="1841500" y="4902200"/>
          <p14:tracePt t="13161" x="1905000" y="4895850"/>
          <p14:tracePt t="13178" x="1962150" y="4895850"/>
          <p14:tracePt t="13195" x="2051050" y="4889500"/>
          <p14:tracePt t="13212" x="2139950" y="4876800"/>
          <p14:tracePt t="13228" x="2228850" y="4870450"/>
          <p14:tracePt t="13229" x="2279650" y="4870450"/>
          <p14:tracePt t="13245" x="2368550" y="4870450"/>
          <p14:tracePt t="13261" x="2463800" y="4870450"/>
          <p14:tracePt t="13278" x="2559050" y="4870450"/>
          <p14:tracePt t="13295" x="2654300" y="4870450"/>
          <p14:tracePt t="13311" x="2781300" y="4870450"/>
          <p14:tracePt t="13328" x="2895600" y="4870450"/>
          <p14:tracePt t="13330" x="2946400" y="4870450"/>
          <p14:tracePt t="13345" x="3079750" y="4870450"/>
          <p14:tracePt t="13361" x="3162300" y="4876800"/>
          <p14:tracePt t="13378" x="3302000" y="4883150"/>
          <p14:tracePt t="13395" x="3371850" y="4883150"/>
          <p14:tracePt t="13411" x="3441700" y="4883150"/>
          <p14:tracePt t="13428" x="3517900" y="4883150"/>
          <p14:tracePt t="13444" x="3575050" y="4883150"/>
          <p14:tracePt t="13461" x="3683000" y="4883150"/>
          <p14:tracePt t="13478" x="3771900" y="4883150"/>
          <p14:tracePt t="13494" x="3854450" y="4883150"/>
          <p14:tracePt t="13511" x="3930650" y="4883150"/>
          <p14:tracePt t="13528" x="4006850" y="4883150"/>
          <p14:tracePt t="13544" x="4095750" y="4883150"/>
          <p14:tracePt t="13561" x="4235450" y="4883150"/>
          <p14:tracePt t="13578" x="4362450" y="4883150"/>
          <p14:tracePt t="13594" x="4489450" y="4883150"/>
          <p14:tracePt t="13611" x="4641850" y="4876800"/>
          <p14:tracePt t="13628" x="4737100" y="4876800"/>
          <p14:tracePt t="13645" x="4908550" y="4876800"/>
          <p14:tracePt t="13647" x="4946650" y="4876800"/>
          <p14:tracePt t="13661" x="5041900" y="4876800"/>
          <p14:tracePt t="13678" x="5264150" y="4876800"/>
          <p14:tracePt t="13694" x="5403850" y="4876800"/>
          <p14:tracePt t="13711" x="5651500" y="4883150"/>
          <p14:tracePt t="13728" x="5867400" y="4883150"/>
          <p14:tracePt t="13744" x="6013450" y="4883150"/>
          <p14:tracePt t="13746" x="6096000" y="4883150"/>
          <p14:tracePt t="13761" x="6203950" y="4883150"/>
          <p14:tracePt t="13763" x="6248400" y="4883150"/>
          <p14:tracePt t="13778" x="6318250" y="4883150"/>
          <p14:tracePt t="13795" x="6483350" y="4883150"/>
          <p14:tracePt t="13811" x="6578600" y="4883150"/>
          <p14:tracePt t="13828" x="6661150" y="4883150"/>
          <p14:tracePt t="13844" x="6762750" y="4883150"/>
          <p14:tracePt t="13861" x="6826250" y="4883150"/>
          <p14:tracePt t="13863" x="6870700" y="4883150"/>
          <p14:tracePt t="13878" x="6902450" y="4883150"/>
          <p14:tracePt t="13879" x="6953250" y="4883150"/>
          <p14:tracePt t="13894" x="7010400" y="4883150"/>
          <p14:tracePt t="13911" x="7200900" y="4883150"/>
          <p14:tracePt t="13927" x="7283450" y="4889500"/>
          <p14:tracePt t="13944" x="7372350" y="4895850"/>
          <p14:tracePt t="13961" x="7442200" y="4908550"/>
          <p14:tracePt t="13978" x="7480300" y="4921250"/>
          <p14:tracePt t="13994" x="7512050" y="4940300"/>
          <p14:tracePt t="13996" x="7537450" y="4953000"/>
          <p14:tracePt t="14011" x="7588250" y="4978400"/>
          <p14:tracePt t="14027" x="7632700" y="4997450"/>
          <p14:tracePt t="14044" x="7696200" y="5022850"/>
          <p14:tracePt t="14061" x="7740650" y="5048250"/>
          <p14:tracePt t="14077" x="7785100" y="5086350"/>
          <p14:tracePt t="14081" x="7804150" y="5105400"/>
          <p14:tracePt t="14094" x="7816850" y="5124450"/>
          <p14:tracePt t="14096" x="7835900" y="5149850"/>
          <p14:tracePt t="14111" x="7874000" y="5194300"/>
          <p14:tracePt t="14128" x="7899400" y="5251450"/>
          <p14:tracePt t="14144" x="7937500" y="5321300"/>
          <p14:tracePt t="14161" x="7969250" y="5384800"/>
          <p14:tracePt t="14177" x="7981950" y="5422900"/>
          <p14:tracePt t="14194" x="7994650" y="5461000"/>
          <p14:tracePt t="14211" x="8007350" y="5499100"/>
          <p14:tracePt t="14227" x="8007350" y="5530850"/>
          <p14:tracePt t="14244" x="8007350" y="5556250"/>
          <p14:tracePt t="14261" x="8007350" y="5575300"/>
          <p14:tracePt t="14277" x="8007350" y="5588000"/>
          <p14:tracePt t="14294" x="8001000" y="5600700"/>
          <p14:tracePt t="14311" x="7994650" y="5607050"/>
          <p14:tracePt t="14312" x="7988300" y="5613400"/>
          <p14:tracePt t="14327" x="7969250" y="5619750"/>
          <p14:tracePt t="14344" x="7943850" y="5632450"/>
          <p14:tracePt t="14360" x="7918450" y="5645150"/>
          <p14:tracePt t="14377" x="7867650" y="5651500"/>
          <p14:tracePt t="14394" x="7823200" y="5657850"/>
          <p14:tracePt t="14411" x="7753350" y="5664200"/>
          <p14:tracePt t="14427" x="7620000" y="5664200"/>
          <p14:tracePt t="14444" x="7397750" y="5670550"/>
          <p14:tracePt t="14460" x="7258050" y="5676900"/>
          <p14:tracePt t="14477" x="7118350" y="5676900"/>
          <p14:tracePt t="14494" x="6927850" y="5676900"/>
          <p14:tracePt t="14510" x="6788150" y="5676900"/>
          <p14:tracePt t="14512" x="6718300" y="5676900"/>
          <p14:tracePt t="14527" x="6654800" y="5676900"/>
          <p14:tracePt t="14529" x="6591300" y="5676900"/>
          <p14:tracePt t="14544" x="6515100" y="5676900"/>
          <p14:tracePt t="14560" x="6292850" y="5670550"/>
          <p14:tracePt t="14577" x="6089650" y="5651500"/>
          <p14:tracePt t="14594" x="5911850" y="5651500"/>
          <p14:tracePt t="14610" x="5759450" y="5645150"/>
          <p14:tracePt t="14612" x="5619750" y="5645150"/>
          <p14:tracePt t="14627" x="5511800" y="5632450"/>
          <p14:tracePt t="14644" x="5353050" y="5632450"/>
          <p14:tracePt t="14660" x="5149850" y="5632450"/>
          <p14:tracePt t="14662" x="5099050" y="5632450"/>
          <p14:tracePt t="14677" x="4997450" y="5632450"/>
          <p14:tracePt t="14694" x="4883150" y="5632450"/>
          <p14:tracePt t="14710" x="4768850" y="5632450"/>
          <p14:tracePt t="14727" x="4679950" y="5632450"/>
          <p14:tracePt t="14728" x="4629150" y="5632450"/>
          <p14:tracePt t="14744" x="4552950" y="5645150"/>
          <p14:tracePt t="14746" x="4495800" y="5645150"/>
          <p14:tracePt t="14760" x="4425950" y="5645150"/>
          <p14:tracePt t="14777" x="4203700" y="5645150"/>
          <p14:tracePt t="14794" x="4064000" y="5645150"/>
          <p14:tracePt t="14810" x="3898900" y="5645150"/>
          <p14:tracePt t="14827" x="3765550" y="5638800"/>
          <p14:tracePt t="14844" x="3625850" y="5632450"/>
          <p14:tracePt t="14845" x="3543300" y="5632450"/>
          <p14:tracePt t="14860" x="3492500" y="5626100"/>
          <p14:tracePt t="14877" x="3238500" y="5619750"/>
          <p14:tracePt t="14893" x="3035300" y="5607050"/>
          <p14:tracePt t="14910" x="2889250" y="5607050"/>
          <p14:tracePt t="14927" x="2749550" y="5607050"/>
          <p14:tracePt t="14943" x="2603500" y="5607050"/>
          <p14:tracePt t="14960" x="2495550" y="5607050"/>
          <p14:tracePt t="14977" x="2368550" y="5607050"/>
          <p14:tracePt t="14993" x="2286000" y="5607050"/>
          <p14:tracePt t="15010" x="2209800" y="5607050"/>
          <p14:tracePt t="15027" x="2152650" y="5600700"/>
          <p14:tracePt t="15044" x="2108200" y="5600700"/>
          <p14:tracePt t="15046" x="2082800" y="5594350"/>
          <p14:tracePt t="15060" x="2057400" y="5594350"/>
          <p14:tracePt t="15077" x="2019300" y="5588000"/>
          <p14:tracePt t="15093" x="1962150" y="5588000"/>
          <p14:tracePt t="15110" x="1860550" y="5581650"/>
          <p14:tracePt t="15127" x="1778000" y="5581650"/>
          <p14:tracePt t="15143" x="1638300" y="5581650"/>
          <p14:tracePt t="15160" x="1555750" y="5581650"/>
          <p14:tracePt t="15162" x="1498600" y="5581650"/>
          <p14:tracePt t="15177" x="1479550" y="5588000"/>
          <p14:tracePt t="15178" x="1435100" y="5588000"/>
          <p14:tracePt t="15193" x="1377950" y="5588000"/>
          <p14:tracePt t="15210" x="1327150" y="5594350"/>
          <p14:tracePt t="15227" x="1308100" y="5600700"/>
          <p14:tracePt t="15243" x="1289050" y="5600700"/>
          <p14:tracePt t="15260" x="1270000" y="5600700"/>
          <p14:tracePt t="15277" x="1250950" y="5600700"/>
          <p14:tracePt t="15279" x="1244600" y="5600700"/>
          <p14:tracePt t="15293" x="1238250" y="5600700"/>
          <p14:tracePt t="15295" x="1225550" y="5607050"/>
          <p14:tracePt t="15327" x="1212850" y="5607050"/>
          <p14:tracePt t="15343" x="1206500" y="5607050"/>
          <p14:tracePt t="15673" x="1225550" y="5619750"/>
          <p14:tracePt t="15682" x="1250950" y="5626100"/>
          <p14:tracePt t="15693" x="1270000" y="5632450"/>
          <p14:tracePt t="15710" x="1301750" y="5645150"/>
          <p14:tracePt t="15726" x="1327150" y="5651500"/>
          <p14:tracePt t="15742" x="1377950" y="5664200"/>
          <p14:tracePt t="15759" x="1390650" y="5664200"/>
          <p14:tracePt t="15776" x="1397000" y="5664200"/>
          <p14:tracePt t="15792" x="1403350" y="5664200"/>
          <p14:tracePt t="15809" x="1409700" y="5664200"/>
          <p14:tracePt t="15842" x="1422400" y="5664200"/>
          <p14:tracePt t="15859" x="1435100" y="5664200"/>
          <p14:tracePt t="15876" x="1454150" y="5670550"/>
          <p14:tracePt t="15893" x="1492250" y="5670550"/>
          <p14:tracePt t="15909" x="1524000" y="5676900"/>
          <p14:tracePt t="15926" x="1574800" y="5683250"/>
          <p14:tracePt t="15942" x="1606550" y="5683250"/>
          <p14:tracePt t="15959" x="1676400" y="5689600"/>
          <p14:tracePt t="15976" x="1727200" y="5695950"/>
          <p14:tracePt t="15993" x="1809750" y="5695950"/>
          <p14:tracePt t="16009" x="1898650" y="5695950"/>
          <p14:tracePt t="16025" x="1993900" y="5695950"/>
          <p14:tracePt t="16042" x="2089150" y="5695950"/>
          <p14:tracePt t="16044" x="2146300" y="5695950"/>
          <p14:tracePt t="16059" x="2184400" y="5695950"/>
          <p14:tracePt t="16061" x="2228850" y="5695950"/>
          <p14:tracePt t="16076" x="2273300" y="5695950"/>
          <p14:tracePt t="16092" x="2425700" y="5695950"/>
          <p14:tracePt t="16109" x="2520950" y="5695950"/>
          <p14:tracePt t="16126" x="2597150" y="5695950"/>
          <p14:tracePt t="16142" x="2660650" y="5695950"/>
          <p14:tracePt t="16144" x="2692400" y="5695950"/>
          <p14:tracePt t="16159" x="2711450" y="5695950"/>
          <p14:tracePt t="16176" x="2781300" y="5695950"/>
          <p14:tracePt t="16192" x="2838450" y="5695950"/>
          <p14:tracePt t="16209" x="2914650" y="5695950"/>
          <p14:tracePt t="16226" x="2959100" y="5695950"/>
          <p14:tracePt t="16242" x="2971800" y="5695950"/>
          <p14:tracePt t="20660" x="2927350" y="5651500"/>
          <p14:tracePt t="20668" x="2889250" y="5619750"/>
          <p14:tracePt t="20675" x="2863850" y="5600700"/>
          <p14:tracePt t="20688" x="2774950" y="5537200"/>
          <p14:tracePt t="20704" x="2692400" y="5473700"/>
          <p14:tracePt t="20721" x="2584450" y="5410200"/>
          <p14:tracePt t="20738" x="2393950" y="5289550"/>
          <p14:tracePt t="20754" x="2241550" y="5181600"/>
          <p14:tracePt t="20771" x="2101850" y="5092700"/>
          <p14:tracePt t="20788" x="1987550" y="5010150"/>
          <p14:tracePt t="20804" x="1784350" y="4845050"/>
          <p14:tracePt t="20821" x="1720850" y="4781550"/>
          <p14:tracePt t="20838" x="1631950" y="4705350"/>
          <p14:tracePt t="20855" x="1568450" y="4616450"/>
          <p14:tracePt t="20871" x="1517650" y="4540250"/>
          <p14:tracePt t="20872" x="1485900" y="4489450"/>
          <p14:tracePt t="20888" x="1441450" y="4413250"/>
          <p14:tracePt t="20904" x="1320800" y="4165600"/>
          <p14:tracePt t="20921" x="1212850" y="3962400"/>
          <p14:tracePt t="20938" x="1111250" y="3790950"/>
          <p14:tracePt t="20955" x="1054100" y="3676650"/>
          <p14:tracePt t="20971" x="1016000" y="3587750"/>
          <p14:tracePt t="20988" x="996950" y="3536950"/>
          <p14:tracePt t="20989" x="990600" y="3505200"/>
          <p14:tracePt t="21004" x="971550" y="3448050"/>
          <p14:tracePt t="21021" x="965200" y="3390900"/>
          <p14:tracePt t="21038" x="958850" y="3314700"/>
          <p14:tracePt t="21054" x="958850" y="3251200"/>
          <p14:tracePt t="21071" x="958850" y="3181350"/>
          <p14:tracePt t="21088" x="958850" y="3105150"/>
          <p14:tracePt t="21104" x="965200" y="3028950"/>
          <p14:tracePt t="21121" x="965200" y="3003550"/>
          <p14:tracePt t="21138" x="977900" y="2952750"/>
          <p14:tracePt t="21154" x="984250" y="2895600"/>
          <p14:tracePt t="21171" x="996950" y="2832100"/>
          <p14:tracePt t="21188" x="1009650" y="2774950"/>
          <p14:tracePt t="21204" x="1028700" y="2705100"/>
          <p14:tracePt t="21221" x="1066800" y="2597150"/>
          <p14:tracePt t="21238" x="1085850" y="2565400"/>
          <p14:tracePt t="21254" x="1098550" y="2527300"/>
          <p14:tracePt t="21271" x="1117600" y="2508250"/>
          <p14:tracePt t="21288" x="1130300" y="2482850"/>
          <p14:tracePt t="21304" x="1136650" y="2463800"/>
          <p14:tracePt t="21306" x="1143000" y="2444750"/>
          <p14:tracePt t="21321" x="1155700" y="2432050"/>
          <p14:tracePt t="21322" x="1162050" y="2419350"/>
          <p14:tracePt t="21338" x="1187450" y="2387600"/>
          <p14:tracePt t="21354" x="1200150" y="2355850"/>
          <p14:tracePt t="21371" x="1219200" y="2343150"/>
          <p14:tracePt t="21388" x="1238250" y="2324100"/>
          <p14:tracePt t="21404" x="1250950" y="2305050"/>
          <p14:tracePt t="21421" x="1270000" y="2292350"/>
          <p14:tracePt t="21422" x="1270000" y="2286000"/>
          <p14:tracePt t="21438" x="1276350" y="2279650"/>
          <p14:tracePt t="21439" x="1282700" y="2273300"/>
          <p14:tracePt t="21454" x="1289050" y="2266950"/>
          <p14:tracePt t="21471" x="1301750" y="2260600"/>
          <p14:tracePt t="21487" x="1308100" y="2247900"/>
          <p14:tracePt t="21507" x="1314450" y="2235200"/>
          <p14:tracePt t="21511" x="1314450" y="2228850"/>
          <p14:tracePt t="21521" x="1320800" y="2222500"/>
          <p14:tracePt t="21537" x="1327150" y="2216150"/>
          <p14:tracePt t="21554" x="1333500" y="2209800"/>
          <p14:tracePt t="21571" x="1339850" y="2203450"/>
          <p14:tracePt t="21633" x="1339850" y="2197100"/>
          <p14:tracePt t="21643" x="1346200" y="2197100"/>
          <p14:tracePt t="21672" x="1352550" y="2190750"/>
          <p14:tracePt t="21688" x="1365250" y="2184400"/>
          <p14:tracePt t="21704" x="1377950" y="2171700"/>
          <p14:tracePt t="21721" x="1384300" y="2171700"/>
          <p14:tracePt t="21754" x="1384300" y="2165350"/>
          <p14:tracePt t="21843" x="1390650" y="2165350"/>
          <p14:tracePt t="21851" x="1403350" y="2159000"/>
          <p14:tracePt t="21862" x="1409700" y="2159000"/>
          <p14:tracePt t="21865" x="1422400" y="2152650"/>
          <p14:tracePt t="21873" x="1435100" y="2152650"/>
          <p14:tracePt t="21887" x="1466850" y="2152650"/>
          <p14:tracePt t="21904" x="1485900" y="2152650"/>
          <p14:tracePt t="21920" x="1492250" y="2146300"/>
          <p14:tracePt t="21937" x="1498600" y="2139950"/>
          <p14:tracePt t="21954" x="1504950" y="2139950"/>
          <p14:tracePt t="22267" x="1498600" y="2139950"/>
          <p14:tracePt t="22283" x="1498600" y="2146300"/>
          <p14:tracePt t="22298" x="1492250" y="2146300"/>
          <p14:tracePt t="22327" x="1485900" y="2146300"/>
          <p14:tracePt t="30175" x="1473200" y="2146300"/>
          <p14:tracePt t="30183" x="1454150" y="2146300"/>
          <p14:tracePt t="30196" x="1346200" y="2152650"/>
          <p14:tracePt t="30213" x="1212850" y="2171700"/>
          <p14:tracePt t="30230" x="1117600" y="2184400"/>
          <p14:tracePt t="30246" x="984250" y="2209800"/>
          <p14:tracePt t="30263" x="908050" y="2216150"/>
          <p14:tracePt t="30280" x="863600" y="2222500"/>
          <p14:tracePt t="30280" x="857250" y="2228850"/>
          <p14:tracePt t="30313" x="850900" y="2228850"/>
          <p14:tracePt t="30330" x="844550" y="2228850"/>
          <p14:tracePt t="30389" x="838200" y="2228850"/>
          <p14:tracePt t="30399" x="825500" y="2228850"/>
          <p14:tracePt t="30405" x="819150" y="2222500"/>
          <p14:tracePt t="30413" x="806450" y="2222500"/>
          <p14:tracePt t="30430" x="793750" y="2209800"/>
          <p14:tracePt t="30446" x="768350" y="2197100"/>
          <p14:tracePt t="30463" x="755650" y="2190750"/>
          <p14:tracePt t="30480" x="736600" y="2178050"/>
          <p14:tracePt t="30496" x="698500" y="2165350"/>
          <p14:tracePt t="30513" x="615950" y="2139950"/>
          <p14:tracePt t="30530" x="565150" y="2133600"/>
          <p14:tracePt t="30546" x="520700" y="2120900"/>
          <p14:tracePt t="30563" x="482600" y="2108200"/>
          <p14:tracePt t="30579" x="431800" y="2101850"/>
          <p14:tracePt t="30596" x="374650" y="2095500"/>
          <p14:tracePt t="30613" x="304800" y="2076450"/>
          <p14:tracePt t="30629" x="209550" y="2057400"/>
          <p14:tracePt t="30646" x="120650" y="2025650"/>
          <p14:tracePt t="30663" x="25400" y="200025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101719-2FA1-4959-82BF-3751CB332E1D}"/>
              </a:ext>
            </a:extLst>
          </p:cNvPr>
          <p:cNvSpPr>
            <a:spLocks noGrp="1"/>
          </p:cNvSpPr>
          <p:nvPr>
            <p:ph type="title"/>
          </p:nvPr>
        </p:nvSpPr>
        <p:spPr>
          <a:xfrm>
            <a:off x="2121763" y="559294"/>
            <a:ext cx="7856737" cy="541537"/>
          </a:xfrm>
        </p:spPr>
        <p:txBody>
          <a:bodyPr vert="horz" lIns="91440" tIns="45720" rIns="91440" bIns="45720" rtlCol="0" anchor="b">
            <a:normAutofit/>
          </a:bodyPr>
          <a:lstStyle/>
          <a:p>
            <a:r>
              <a:rPr lang="en-US" sz="1400" b="1" kern="1200" dirty="0">
                <a:solidFill>
                  <a:schemeClr val="tx1"/>
                </a:solidFill>
                <a:latin typeface="+mj-lt"/>
                <a:ea typeface="+mj-ea"/>
                <a:cs typeface="+mj-cs"/>
              </a:rPr>
              <a:t>To “Queue” to someone you will have the item open, then click on QUEUE, then ROUTE or you can use the Route Activity Box on the Dashboard</a:t>
            </a:r>
          </a:p>
        </p:txBody>
      </p:sp>
      <p:sp>
        <p:nvSpPr>
          <p:cNvPr id="7" name="Text Placeholder 6">
            <a:extLst>
              <a:ext uri="{FF2B5EF4-FFF2-40B4-BE49-F238E27FC236}">
                <a16:creationId xmlns:a16="http://schemas.microsoft.com/office/drawing/2014/main" id="{87AEBF14-C961-48D2-A8A3-3E2543DA2A6C}"/>
              </a:ext>
            </a:extLst>
          </p:cNvPr>
          <p:cNvSpPr>
            <a:spLocks noGrp="1"/>
          </p:cNvSpPr>
          <p:nvPr>
            <p:ph type="body" sz="half" idx="2"/>
          </p:nvPr>
        </p:nvSpPr>
        <p:spPr>
          <a:xfrm>
            <a:off x="839788" y="2237172"/>
            <a:ext cx="3394861" cy="3631815"/>
          </a:xfrm>
        </p:spPr>
        <p:txBody>
          <a:bodyPr/>
          <a:lstStyle/>
          <a:p>
            <a:r>
              <a:rPr lang="en-US" dirty="0"/>
              <a:t> </a:t>
            </a:r>
          </a:p>
        </p:txBody>
      </p:sp>
      <p:pic>
        <p:nvPicPr>
          <p:cNvPr id="2" name="Picture 1">
            <a:extLst>
              <a:ext uri="{FF2B5EF4-FFF2-40B4-BE49-F238E27FC236}">
                <a16:creationId xmlns:a16="http://schemas.microsoft.com/office/drawing/2014/main" id="{2E8BC1E9-EC2B-4D7E-A403-8B2DEC7D3C87}"/>
              </a:ext>
            </a:extLst>
          </p:cNvPr>
          <p:cNvPicPr>
            <a:picLocks noChangeAspect="1"/>
          </p:cNvPicPr>
          <p:nvPr/>
        </p:nvPicPr>
        <p:blipFill>
          <a:blip r:embed="rId4"/>
          <a:stretch>
            <a:fillRect/>
          </a:stretch>
        </p:blipFill>
        <p:spPr>
          <a:xfrm>
            <a:off x="2537218" y="1159809"/>
            <a:ext cx="5283222" cy="501050"/>
          </a:xfrm>
          <a:prstGeom prst="rect">
            <a:avLst/>
          </a:prstGeom>
        </p:spPr>
      </p:pic>
      <p:sp>
        <p:nvSpPr>
          <p:cNvPr id="8" name="Rectangle 7">
            <a:extLst>
              <a:ext uri="{FF2B5EF4-FFF2-40B4-BE49-F238E27FC236}">
                <a16:creationId xmlns:a16="http://schemas.microsoft.com/office/drawing/2014/main" id="{15715227-0C5C-492B-BCFA-C32A8353DA3C}"/>
              </a:ext>
            </a:extLst>
          </p:cNvPr>
          <p:cNvSpPr/>
          <p:nvPr/>
        </p:nvSpPr>
        <p:spPr>
          <a:xfrm>
            <a:off x="6174639" y="1240227"/>
            <a:ext cx="363984" cy="420632"/>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90A5AF6-7090-49A3-B538-C4985B1A4BF5}"/>
              </a:ext>
            </a:extLst>
          </p:cNvPr>
          <p:cNvPicPr>
            <a:picLocks noChangeAspect="1"/>
          </p:cNvPicPr>
          <p:nvPr/>
        </p:nvPicPr>
        <p:blipFill>
          <a:blip r:embed="rId5"/>
          <a:stretch>
            <a:fillRect/>
          </a:stretch>
        </p:blipFill>
        <p:spPr>
          <a:xfrm>
            <a:off x="2570529" y="1719837"/>
            <a:ext cx="6311799" cy="5040785"/>
          </a:xfrm>
          <a:prstGeom prst="rect">
            <a:avLst/>
          </a:prstGeom>
        </p:spPr>
      </p:pic>
      <p:pic>
        <p:nvPicPr>
          <p:cNvPr id="5" name="Audio 4">
            <a:hlinkClick r:id="" action="ppaction://media"/>
            <a:extLst>
              <a:ext uri="{FF2B5EF4-FFF2-40B4-BE49-F238E27FC236}">
                <a16:creationId xmlns:a16="http://schemas.microsoft.com/office/drawing/2014/main" id="{21398FED-8E95-4243-A15D-FA11CE955E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897330929"/>
      </p:ext>
    </p:extLst>
  </p:cSld>
  <p:clrMapOvr>
    <a:masterClrMapping/>
  </p:clrMapOvr>
  <mc:AlternateContent xmlns:mc="http://schemas.openxmlformats.org/markup-compatibility/2006" xmlns:p14="http://schemas.microsoft.com/office/powerpoint/2010/main">
    <mc:Choice Requires="p14">
      <p:transition spd="slow" p14:dur="2000" advTm="53671"/>
    </mc:Choice>
    <mc:Fallback xmlns="">
      <p:transition spd="slow" advTm="53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32245" x="374650" y="444500"/>
          <p14:tracePt t="32462" x="381000" y="450850"/>
          <p14:tracePt t="32468" x="393700" y="457200"/>
          <p14:tracePt t="32476" x="400050" y="469900"/>
          <p14:tracePt t="32492" x="425450" y="501650"/>
          <p14:tracePt t="32509" x="450850" y="520700"/>
          <p14:tracePt t="32525" x="476250" y="552450"/>
          <p14:tracePt t="32542" x="495300" y="584200"/>
          <p14:tracePt t="32559" x="514350" y="603250"/>
          <p14:tracePt t="32575" x="539750" y="641350"/>
          <p14:tracePt t="32592" x="571500" y="679450"/>
          <p14:tracePt t="32608" x="622300" y="730250"/>
          <p14:tracePt t="32625" x="647700" y="755650"/>
          <p14:tracePt t="32642" x="685800" y="787400"/>
          <p14:tracePt t="32659" x="717550" y="812800"/>
          <p14:tracePt t="32700" x="723900" y="812800"/>
          <p14:tracePt t="32708" x="730250" y="812800"/>
          <p14:tracePt t="32725" x="742950" y="819150"/>
          <p14:tracePt t="32742" x="781050" y="831850"/>
          <p14:tracePt t="32758" x="831850" y="850900"/>
          <p14:tracePt t="32775" x="882650" y="863600"/>
          <p14:tracePt t="32792" x="1003300" y="901700"/>
          <p14:tracePt t="32809" x="1085850" y="914400"/>
          <p14:tracePt t="32825" x="1136650" y="920750"/>
          <p14:tracePt t="32842" x="1231900" y="990600"/>
          <p14:tracePt t="32859" x="1435100" y="1117600"/>
          <p14:tracePt t="32875" x="1676400" y="1238250"/>
          <p14:tracePt t="32877" x="1797050" y="1289050"/>
          <p14:tracePt t="32892" x="1885950" y="1320800"/>
          <p14:tracePt t="32909" x="2114550" y="1390650"/>
          <p14:tracePt t="32925" x="2241550" y="1422400"/>
          <p14:tracePt t="32942" x="2355850" y="1460500"/>
          <p14:tracePt t="32958" x="2406650" y="1473200"/>
          <p14:tracePt t="32975" x="2444750" y="1504950"/>
          <p14:tracePt t="32992" x="2463800" y="1562100"/>
          <p14:tracePt t="33008" x="2508250" y="1708150"/>
          <p14:tracePt t="33009" x="2540000" y="1816100"/>
          <p14:tracePt t="33025" x="2667000" y="2114550"/>
          <p14:tracePt t="33042" x="2806700" y="2400300"/>
          <p14:tracePt t="33058" x="2914650" y="2565400"/>
          <p14:tracePt t="33075" x="3009900" y="2667000"/>
          <p14:tracePt t="33092" x="3079750" y="2686050"/>
          <p14:tracePt t="33108" x="3136900" y="2679700"/>
          <p14:tracePt t="33109" x="3175000" y="2660650"/>
          <p14:tracePt t="33125" x="3206750" y="2641600"/>
          <p14:tracePt t="33142" x="3257550" y="2590800"/>
          <p14:tracePt t="33158" x="3314700" y="2527300"/>
          <p14:tracePt t="33175" x="3321050" y="2514600"/>
          <p14:tracePt t="33192" x="3327400" y="2508250"/>
          <p14:tracePt t="33225" x="3333750" y="2501900"/>
          <p14:tracePt t="33242" x="3340100" y="2489200"/>
          <p14:tracePt t="33243" x="3340100" y="2476500"/>
          <p14:tracePt t="33258" x="3346450" y="2432050"/>
          <p14:tracePt t="33275" x="3371850" y="2355850"/>
          <p14:tracePt t="33292" x="3403600" y="2254250"/>
          <p14:tracePt t="33308" x="3429000" y="2171700"/>
          <p14:tracePt t="33325" x="3435350" y="2114550"/>
          <p14:tracePt t="33342" x="3435350" y="2076450"/>
          <p14:tracePt t="33358" x="3429000" y="2019300"/>
          <p14:tracePt t="33375" x="3416300" y="1993900"/>
          <p14:tracePt t="33392" x="3409950" y="1981200"/>
          <p14:tracePt t="33408" x="3409950" y="1962150"/>
          <p14:tracePt t="33425" x="3403600" y="1917700"/>
          <p14:tracePt t="33442" x="3397250" y="1873250"/>
          <p14:tracePt t="33458" x="3384550" y="1790700"/>
          <p14:tracePt t="33475" x="3378200" y="1765300"/>
          <p14:tracePt t="33491" x="3365500" y="1727200"/>
          <p14:tracePt t="33508" x="3359150" y="1701800"/>
          <p14:tracePt t="33525" x="3359150" y="1689100"/>
          <p14:tracePt t="33541" x="3359150" y="1670050"/>
          <p14:tracePt t="33558" x="3352800" y="1644650"/>
          <p14:tracePt t="33575" x="3352800" y="1625600"/>
          <p14:tracePt t="33591" x="3352800" y="1593850"/>
          <p14:tracePt t="33608" x="3352800" y="1568450"/>
          <p14:tracePt t="33625" x="3352800" y="1549400"/>
          <p14:tracePt t="33641" x="3352800" y="1517650"/>
          <p14:tracePt t="33658" x="3352800" y="1498600"/>
          <p14:tracePt t="33659" x="3346450" y="1498600"/>
          <p14:tracePt t="33675" x="3340100" y="1485900"/>
          <p14:tracePt t="33691" x="3340100" y="1479550"/>
          <p14:tracePt t="33724" x="3333750" y="1479550"/>
          <p14:tracePt t="33741" x="3327400" y="1479550"/>
          <p14:tracePt t="33757" x="3321050" y="1479550"/>
          <p14:tracePt t="33775" x="3308350" y="1479550"/>
          <p14:tracePt t="33791" x="3302000" y="1473200"/>
          <p14:tracePt t="33808" x="3295650" y="1473200"/>
          <p14:tracePt t="33825" x="3282950" y="1473200"/>
          <p14:tracePt t="33841" x="3270250" y="1466850"/>
          <p14:tracePt t="33858" x="3232150" y="1466850"/>
          <p14:tracePt t="33874" x="3206750" y="1466850"/>
          <p14:tracePt t="33875" x="3200400" y="1466850"/>
          <p14:tracePt t="33891" x="3181350" y="1466850"/>
          <p14:tracePt t="33893" x="3168650" y="1473200"/>
          <p14:tracePt t="33908" x="3143250" y="1485900"/>
          <p14:tracePt t="33925" x="3124200" y="1492250"/>
          <p14:tracePt t="33941" x="3117850" y="1492250"/>
          <p14:tracePt t="33974" x="3111500" y="1492250"/>
          <p14:tracePt t="34140" x="3117850" y="1492250"/>
          <p14:tracePt t="34149" x="3117850" y="1485900"/>
          <p14:tracePt t="34159" x="3124200" y="1479550"/>
          <p14:tracePt t="34174" x="3130550" y="1473200"/>
          <p14:tracePt t="34191" x="3143250" y="1454150"/>
          <p14:tracePt t="34208" x="3143250" y="1428750"/>
          <p14:tracePt t="34209" x="3149600" y="1422400"/>
          <p14:tracePt t="34224" x="3155950" y="1397000"/>
          <p14:tracePt t="34241" x="3155950" y="1390650"/>
          <p14:tracePt t="34257" x="3162300" y="1377950"/>
          <p14:tracePt t="34274" x="3162300" y="1365250"/>
          <p14:tracePt t="34291" x="3162300" y="1346200"/>
          <p14:tracePt t="34307" x="3162300" y="1339850"/>
          <p14:tracePt t="34324" x="3168650" y="1327150"/>
          <p14:tracePt t="34341" x="3168650" y="1314450"/>
          <p14:tracePt t="34357" x="3168650" y="1301750"/>
          <p14:tracePt t="34374" x="3168650" y="1295400"/>
          <p14:tracePt t="34407" x="3168650" y="1282700"/>
          <p14:tracePt t="34424" x="3175000" y="1282700"/>
          <p14:tracePt t="34441" x="3175000" y="1276350"/>
          <p14:tracePt t="34457" x="3181350" y="1263650"/>
          <p14:tracePt t="34477" x="3181350" y="1238250"/>
          <p14:tracePt t="34491" x="3181350" y="1231900"/>
          <p14:tracePt t="34507" x="3181350" y="1225550"/>
          <p14:tracePt t="34805" x="3187700" y="1231900"/>
          <p14:tracePt t="34813" x="3187700" y="1238250"/>
          <p14:tracePt t="34824" x="3187700" y="1250950"/>
          <p14:tracePt t="34840" x="3187700" y="1270000"/>
          <p14:tracePt t="34857" x="3187700" y="1289050"/>
          <p14:tracePt t="34874" x="3187700" y="1301750"/>
          <p14:tracePt t="34875" x="3187700" y="1308100"/>
          <p14:tracePt t="34890" x="3187700" y="1327150"/>
          <p14:tracePt t="34907" x="3187700" y="1346200"/>
          <p14:tracePt t="34923" x="3194050" y="1365250"/>
          <p14:tracePt t="34940" x="3194050" y="1390650"/>
          <p14:tracePt t="34957" x="3200400" y="1409700"/>
          <p14:tracePt t="35012" x="3200400" y="1422400"/>
          <p14:tracePt t="35021" x="3200400" y="1441450"/>
          <p14:tracePt t="35028" x="3200400" y="1454150"/>
          <p14:tracePt t="35040" x="3200400" y="1466850"/>
          <p14:tracePt t="35057" x="3200400" y="1498600"/>
          <p14:tracePt t="35074" x="3200400" y="1536700"/>
          <p14:tracePt t="35090" x="3200400" y="1562100"/>
          <p14:tracePt t="35107" x="3200400" y="1581150"/>
          <p14:tracePt t="35124" x="3200400" y="1593850"/>
          <p14:tracePt t="35140" x="3200400" y="1612900"/>
          <p14:tracePt t="35157" x="3200400" y="1631950"/>
          <p14:tracePt t="35173" x="3200400" y="1644650"/>
          <p14:tracePt t="35190" x="3200400" y="1663700"/>
          <p14:tracePt t="35207" x="3200400" y="1689100"/>
          <p14:tracePt t="35223" x="3200400" y="1708150"/>
          <p14:tracePt t="35240" x="3194050" y="1733550"/>
          <p14:tracePt t="35257" x="3194050" y="1758950"/>
          <p14:tracePt t="35273" x="3187700" y="1771650"/>
          <p14:tracePt t="35289" x="3187700" y="1778000"/>
          <p14:tracePt t="35307" x="3187700" y="1790700"/>
          <p14:tracePt t="35323" x="3187700" y="1797050"/>
          <p14:tracePt t="35340" x="3181350" y="1803400"/>
          <p14:tracePt t="35356" x="3181350" y="1809750"/>
          <p14:tracePt t="35373" x="3175000" y="1822450"/>
          <p14:tracePt t="35390" x="3175000" y="1835150"/>
          <p14:tracePt t="35406" x="3175000" y="1847850"/>
          <p14:tracePt t="35408" x="3168650" y="1854200"/>
          <p14:tracePt t="35423" x="3168650" y="1860550"/>
          <p14:tracePt t="35811" x="3168650" y="1841500"/>
          <p14:tracePt t="35819" x="3168650" y="1828800"/>
          <p14:tracePt t="35825" x="3162300" y="1809750"/>
          <p14:tracePt t="35839" x="3162300" y="1797050"/>
          <p14:tracePt t="35856" x="3162300" y="1765300"/>
          <p14:tracePt t="35873" x="3155950" y="1708150"/>
          <p14:tracePt t="35889" x="3155950" y="1670050"/>
          <p14:tracePt t="35905" x="3155950" y="1625600"/>
          <p14:tracePt t="35922" x="3149600" y="1593850"/>
          <p14:tracePt t="35939" x="3143250" y="1562100"/>
          <p14:tracePt t="35939" x="3143250" y="1555750"/>
          <p14:tracePt t="35955" x="3143250" y="1549400"/>
          <p14:tracePt t="35972" x="3136900" y="1517650"/>
          <p14:tracePt t="35989" x="3130550" y="1492250"/>
          <p14:tracePt t="36005" x="3124200" y="1466850"/>
          <p14:tracePt t="36022" x="3117850" y="1428750"/>
          <p14:tracePt t="36039" x="3117850" y="1403350"/>
          <p14:tracePt t="36055" x="3117850" y="1377950"/>
          <p14:tracePt t="36056" x="3117850" y="1371600"/>
          <p14:tracePt t="36072" x="3111500" y="1352550"/>
          <p14:tracePt t="36089" x="3111500" y="1327150"/>
          <p14:tracePt t="36105" x="3111500" y="1320800"/>
          <p14:tracePt t="36122" x="3111500" y="1301750"/>
          <p14:tracePt t="36139" x="3105150" y="1276350"/>
          <p14:tracePt t="36155" x="3105150" y="1250950"/>
          <p14:tracePt t="36172" x="3105150" y="1219200"/>
          <p14:tracePt t="36189" x="3105150" y="1168400"/>
          <p14:tracePt t="36206" x="3105150" y="1149350"/>
          <p14:tracePt t="36222" x="3105150" y="1130300"/>
          <p14:tracePt t="36239" x="3105150" y="1123950"/>
          <p14:tracePt t="36255" x="3105150" y="1117600"/>
          <p14:tracePt t="36272" x="3105150" y="1111250"/>
          <p14:tracePt t="36517" x="3105150" y="1123950"/>
          <p14:tracePt t="36524" x="3105150" y="1149350"/>
          <p14:tracePt t="36539" x="3105150" y="1219200"/>
          <p14:tracePt t="36555" x="3105150" y="1295400"/>
          <p14:tracePt t="36572" x="3105150" y="1365250"/>
          <p14:tracePt t="36589" x="3105150" y="1416050"/>
          <p14:tracePt t="36605" x="3105150" y="1460500"/>
          <p14:tracePt t="36622" x="3111500" y="1517650"/>
          <p14:tracePt t="36639" x="3117850" y="1574800"/>
          <p14:tracePt t="36655" x="3136900" y="1663700"/>
          <p14:tracePt t="36672" x="3194050" y="1841500"/>
          <p14:tracePt t="36689" x="3251200" y="1981200"/>
          <p14:tracePt t="36705" x="3327400" y="2108200"/>
          <p14:tracePt t="36722" x="3384550" y="2184400"/>
          <p14:tracePt t="36738" x="3530600" y="2298700"/>
          <p14:tracePt t="36755" x="3676650" y="2374900"/>
          <p14:tracePt t="36772" x="3765550" y="2413000"/>
          <p14:tracePt t="36788" x="3917950" y="2451100"/>
          <p14:tracePt t="36805" x="4057650" y="2463800"/>
          <p14:tracePt t="36822" x="4165600" y="2470150"/>
          <p14:tracePt t="36839" x="4311650" y="2470150"/>
          <p14:tracePt t="36855" x="4400550" y="2451100"/>
          <p14:tracePt t="36872" x="4489450" y="2413000"/>
          <p14:tracePt t="36888" x="4552950" y="2381250"/>
          <p14:tracePt t="36905" x="4673600" y="2317750"/>
          <p14:tracePt t="36922" x="4806950" y="2266950"/>
          <p14:tracePt t="36923" x="4864100" y="2241550"/>
          <p14:tracePt t="36938" x="4953000" y="2209800"/>
          <p14:tracePt t="36939" x="5010150" y="2184400"/>
          <p14:tracePt t="36955" x="5124450" y="2127250"/>
          <p14:tracePt t="36972" x="5245100" y="2070100"/>
          <p14:tracePt t="36988" x="5308600" y="2032000"/>
          <p14:tracePt t="37005" x="5346700" y="2012950"/>
          <p14:tracePt t="37022" x="5378450" y="1987550"/>
          <p14:tracePt t="37038" x="5403850" y="1962150"/>
          <p14:tracePt t="37040" x="5416550" y="1949450"/>
          <p14:tracePt t="37055" x="5441950" y="1917700"/>
          <p14:tracePt t="37056" x="5473700" y="1892300"/>
          <p14:tracePt t="37072" x="5524500" y="1847850"/>
          <p14:tracePt t="37088" x="5600700" y="1797050"/>
          <p14:tracePt t="37105" x="5638800" y="1765300"/>
          <p14:tracePt t="37122" x="5676900" y="1727200"/>
          <p14:tracePt t="37123" x="5695950" y="1708150"/>
          <p14:tracePt t="37138" x="5715000" y="1695450"/>
          <p14:tracePt t="37140" x="5734050" y="1676400"/>
          <p14:tracePt t="37155" x="5753100" y="1657350"/>
          <p14:tracePt t="37156" x="5765800" y="1638300"/>
          <p14:tracePt t="37172" x="5784850" y="1619250"/>
          <p14:tracePt t="37188" x="5835650" y="1574800"/>
          <p14:tracePt t="37205" x="5848350" y="1562100"/>
          <p14:tracePt t="37222" x="5880100" y="1543050"/>
          <p14:tracePt t="37238" x="5905500" y="1517650"/>
          <p14:tracePt t="37255" x="5937250" y="1485900"/>
          <p14:tracePt t="37272" x="5962650" y="1460500"/>
          <p14:tracePt t="37273" x="5975350" y="1454150"/>
          <p14:tracePt t="37288" x="6000750" y="1428750"/>
          <p14:tracePt t="37305" x="6000750" y="1422400"/>
          <p14:tracePt t="37321" x="6013450" y="1416050"/>
          <p14:tracePt t="37338" x="6019800" y="1416050"/>
          <p14:tracePt t="37355" x="6019800" y="1409700"/>
          <p14:tracePt t="37372" x="6026150" y="1403350"/>
          <p14:tracePt t="37388" x="6032500" y="1397000"/>
          <p14:tracePt t="37405" x="6045200" y="1390650"/>
          <p14:tracePt t="37421" x="6051550" y="1390650"/>
          <p14:tracePt t="37438" x="6070600" y="1377950"/>
          <p14:tracePt t="37454" x="6083300" y="1377950"/>
          <p14:tracePt t="37471" x="6096000" y="1377950"/>
          <p14:tracePt t="37488" x="6108700" y="1377950"/>
          <p14:tracePt t="37527" x="6115050" y="1377950"/>
          <p14:tracePt t="37635" x="6115050" y="1390650"/>
          <p14:tracePt t="37643" x="6115050" y="1403350"/>
          <p14:tracePt t="37655" x="6108700" y="1409700"/>
          <p14:tracePt t="37672" x="6102350" y="1435100"/>
          <p14:tracePt t="37675" x="6096000" y="1435100"/>
          <p14:tracePt t="37688" x="6089650" y="1447800"/>
          <p14:tracePt t="37691" x="6083300" y="1460500"/>
          <p14:tracePt t="37705" x="6076950" y="1473200"/>
          <p14:tracePt t="37722" x="6064250" y="1479550"/>
          <p14:tracePt t="37775" x="6057900" y="1479550"/>
          <p14:tracePt t="37790" x="6051550" y="1479550"/>
          <p14:tracePt t="37854" x="6045200" y="1479550"/>
          <p14:tracePt t="37884" x="6038850" y="1479550"/>
          <p14:tracePt t="37960" x="6032500" y="1479550"/>
          <p14:tracePt t="42968" x="6045200" y="1479550"/>
          <p14:tracePt t="42974" x="6051550" y="1473200"/>
          <p14:tracePt t="42983" x="6051550" y="1466850"/>
          <p14:tracePt t="43000" x="6064250" y="1466850"/>
          <p14:tracePt t="43016" x="6076950" y="1460500"/>
          <p14:tracePt t="43033" x="6089650" y="1454150"/>
          <p14:tracePt t="43033" x="6089650" y="1447800"/>
          <p14:tracePt t="43049" x="6096000" y="1447800"/>
          <p14:tracePt t="43050" x="6102350" y="1447800"/>
          <p14:tracePt t="43066" x="6102350" y="1441450"/>
          <p14:tracePt t="43083" x="6115050" y="1435100"/>
          <p14:tracePt t="43099" x="6121400" y="1435100"/>
          <p14:tracePt t="43133" x="6127750" y="1428750"/>
          <p14:tracePt t="43149" x="6140450" y="1422400"/>
          <p14:tracePt t="43166" x="6172200" y="1409700"/>
          <p14:tracePt t="43183" x="6197600" y="1403350"/>
          <p14:tracePt t="43199" x="6210300" y="1390650"/>
          <p14:tracePt t="43216" x="6229350" y="1384300"/>
          <p14:tracePt t="43232" x="6242050" y="1384300"/>
          <p14:tracePt t="43249" x="6261100" y="1377950"/>
          <p14:tracePt t="43266" x="6286500" y="1365250"/>
          <p14:tracePt t="43283" x="6299200" y="1365250"/>
          <p14:tracePt t="43299" x="6311900" y="1365250"/>
          <p14:tracePt t="43316" x="6324600" y="1365250"/>
          <p14:tracePt t="43333" x="6330950" y="1365250"/>
          <p14:tracePt t="43349" x="6337300" y="1365250"/>
          <p14:tracePt t="43366" x="6343650" y="1358900"/>
          <p14:tracePt t="43382" x="6356350" y="1358900"/>
          <p14:tracePt t="43399" x="6369050" y="1358900"/>
          <p14:tracePt t="43416" x="6375400" y="1358900"/>
          <p14:tracePt t="43432" x="6381750" y="1358900"/>
          <p14:tracePt t="43466" x="6388100" y="1358900"/>
          <p14:tracePt t="43647" x="6381750" y="1365250"/>
          <p14:tracePt t="43666" x="6375400" y="1371600"/>
          <p14:tracePt t="43683" x="6369050" y="1371600"/>
          <p14:tracePt t="43700" x="6362700" y="1371600"/>
          <p14:tracePt t="43716" x="6356350" y="1371600"/>
          <p14:tracePt t="43733" x="6350000" y="1377950"/>
          <p14:tracePt t="43766" x="6343650" y="1377950"/>
          <p14:tracePt t="44585" x="6337300" y="1377950"/>
          <p14:tracePt t="44604" x="6330950" y="1377950"/>
          <p14:tracePt t="44700" x="6324600" y="1377950"/>
          <p14:tracePt t="44753" x="6318250" y="1377950"/>
          <p14:tracePt t="44783" x="6311900" y="1377950"/>
          <p14:tracePt t="44815" x="6305550" y="1377950"/>
          <p14:tracePt t="44831" x="6299200" y="1377950"/>
          <p14:tracePt t="44837" x="6299200" y="1384300"/>
          <p14:tracePt t="44848" x="6286500" y="1384300"/>
          <p14:tracePt t="44865" x="6280150" y="1384300"/>
          <p14:tracePt t="44881" x="6267450" y="1390650"/>
          <p14:tracePt t="44898" x="6261100" y="1390650"/>
          <p14:tracePt t="44914" x="6248400" y="1390650"/>
          <p14:tracePt t="44948" x="6235700" y="1397000"/>
          <p14:tracePt t="44964" x="6229350" y="1403350"/>
          <p14:tracePt t="44981" x="6210300" y="1416050"/>
          <p14:tracePt t="44997" x="6210300" y="1422400"/>
          <p14:tracePt t="45014" x="6197600" y="1428750"/>
          <p14:tracePt t="45031" x="6197600" y="1435100"/>
          <p14:tracePt t="45048" x="6197600" y="1441450"/>
          <p14:tracePt t="45064" x="6197600" y="1447800"/>
          <p14:tracePt t="45081" x="6197600" y="1460500"/>
          <p14:tracePt t="45098" x="6197600" y="1473200"/>
          <p14:tracePt t="45114" x="6203950" y="1492250"/>
          <p14:tracePt t="45131" x="6235700" y="1517650"/>
          <p14:tracePt t="45148" x="6248400" y="1524000"/>
          <p14:tracePt t="45164" x="6273800" y="1530350"/>
          <p14:tracePt t="45181" x="6292850" y="1536700"/>
          <p14:tracePt t="45198" x="6311900" y="1536700"/>
          <p14:tracePt t="45200" x="6318250" y="1536700"/>
          <p14:tracePt t="45214" x="6324600" y="1536700"/>
          <p14:tracePt t="45231" x="6343650" y="1536700"/>
          <p14:tracePt t="45248" x="6369050" y="1536700"/>
          <p14:tracePt t="45264" x="6388100" y="1536700"/>
          <p14:tracePt t="45281" x="6407150" y="1536700"/>
          <p14:tracePt t="45298" x="6419850" y="1530350"/>
          <p14:tracePt t="45314" x="6432550" y="1530350"/>
          <p14:tracePt t="45331" x="6432550" y="1524000"/>
          <p14:tracePt t="45348" x="6445250" y="1524000"/>
          <p14:tracePt t="45364" x="6451600" y="1511300"/>
          <p14:tracePt t="45381" x="6457950" y="1504950"/>
          <p14:tracePt t="45397" x="6457950" y="1492250"/>
          <p14:tracePt t="45415" x="6464300" y="1485900"/>
          <p14:tracePt t="45431" x="6464300" y="1473200"/>
          <p14:tracePt t="45448" x="6464300" y="1460500"/>
          <p14:tracePt t="45464" x="6464300" y="1447800"/>
          <p14:tracePt t="45481" x="6464300" y="1441450"/>
          <p14:tracePt t="45498" x="6464300" y="1435100"/>
          <p14:tracePt t="45514" x="6457950" y="1428750"/>
          <p14:tracePt t="45531" x="6445250" y="1409700"/>
          <p14:tracePt t="45548" x="6438900" y="1403350"/>
          <p14:tracePt t="45564" x="6413500" y="1384300"/>
          <p14:tracePt t="45581" x="6400800" y="1365250"/>
          <p14:tracePt t="45597" x="6388100" y="1358900"/>
          <p14:tracePt t="45614" x="6381750" y="1352550"/>
          <p14:tracePt t="45631" x="6375400" y="1346200"/>
          <p14:tracePt t="45664" x="6362700" y="1346200"/>
          <p14:tracePt t="45681" x="6350000" y="1346200"/>
          <p14:tracePt t="45697" x="6330950" y="1346200"/>
          <p14:tracePt t="45714" x="6299200" y="1346200"/>
          <p14:tracePt t="45731" x="6273800" y="1346200"/>
          <p14:tracePt t="45747" x="6254750" y="1346200"/>
          <p14:tracePt t="45764" x="6235700" y="1346200"/>
          <p14:tracePt t="45781" x="6223000" y="1352550"/>
          <p14:tracePt t="45797" x="6223000" y="1358900"/>
          <p14:tracePt t="45814" x="6210300" y="1365250"/>
          <p14:tracePt t="45831" x="6210300" y="1371600"/>
          <p14:tracePt t="45847" x="6203950" y="1377950"/>
          <p14:tracePt t="45864" x="6191250" y="1390650"/>
          <p14:tracePt t="45881" x="6191250" y="1397000"/>
          <p14:tracePt t="45882" x="6191250" y="1403350"/>
          <p14:tracePt t="45897" x="6184900" y="1422400"/>
          <p14:tracePt t="45914" x="6184900" y="1435100"/>
          <p14:tracePt t="45931" x="6184900" y="1447800"/>
          <p14:tracePt t="45947" x="6184900" y="1460500"/>
          <p14:tracePt t="45964" x="6184900" y="1473200"/>
          <p14:tracePt t="45965" x="6184900" y="1485900"/>
          <p14:tracePt t="45980" x="6184900" y="1492250"/>
          <p14:tracePt t="45997" x="6184900" y="1498600"/>
          <p14:tracePt t="46014" x="6203950" y="1524000"/>
          <p14:tracePt t="46031" x="6210300" y="1530350"/>
          <p14:tracePt t="46047" x="6223000" y="1536700"/>
          <p14:tracePt t="46064" x="6229350" y="1543050"/>
          <p14:tracePt t="46080" x="6242050" y="1543050"/>
          <p14:tracePt t="46082" x="6254750" y="1543050"/>
          <p14:tracePt t="46097" x="6261100" y="1549400"/>
          <p14:tracePt t="46114" x="6273800" y="1555750"/>
          <p14:tracePt t="46130" x="6292850" y="1555750"/>
          <p14:tracePt t="46147" x="6305550" y="1562100"/>
          <p14:tracePt t="46164" x="6318250" y="1562100"/>
          <p14:tracePt t="46197" x="6330950" y="1562100"/>
          <p14:tracePt t="46230" x="6350000" y="1555750"/>
          <p14:tracePt t="46247" x="6375400" y="1549400"/>
          <p14:tracePt t="46263" x="6381750" y="1543050"/>
          <p14:tracePt t="46281" x="6400800" y="1530350"/>
          <p14:tracePt t="46297" x="6407150" y="1524000"/>
          <p14:tracePt t="46314" x="6419850" y="1511300"/>
          <p14:tracePt t="46330" x="6445250" y="1479550"/>
          <p14:tracePt t="46347" x="6451600" y="1447800"/>
          <p14:tracePt t="46363" x="6451600" y="1422400"/>
          <p14:tracePt t="46380" x="6451600" y="1403350"/>
          <p14:tracePt t="46397" x="6451600" y="1384300"/>
          <p14:tracePt t="46414" x="6451600" y="1377950"/>
          <p14:tracePt t="46415" x="6451600" y="1371600"/>
          <p14:tracePt t="46430" x="6451600" y="1365250"/>
          <p14:tracePt t="46463" x="6451600" y="1358900"/>
          <p14:tracePt t="46480" x="6451600" y="1352550"/>
          <p14:tracePt t="46514" x="6445250" y="1346200"/>
          <p14:tracePt t="46530" x="6438900" y="1339850"/>
          <p14:tracePt t="46547" x="6426200" y="1333500"/>
          <p14:tracePt t="46593" x="6419850" y="1333500"/>
          <p14:tracePt t="46640" x="6413500" y="1333500"/>
          <p14:tracePt t="47013" x="6407150" y="1333500"/>
          <p14:tracePt t="47022" x="6407150" y="1339850"/>
          <p14:tracePt t="47032" x="6400800" y="1352550"/>
          <p14:tracePt t="47046" x="6394450" y="1358900"/>
          <p14:tracePt t="47063" x="6388100" y="1365250"/>
          <p14:tracePt t="47080" x="6375400" y="1377950"/>
          <p14:tracePt t="47096" x="6350000" y="1409700"/>
          <p14:tracePt t="47113" x="6337300" y="1422400"/>
          <p14:tracePt t="47130" x="6311900" y="1428750"/>
          <p14:tracePt t="47146" x="6292850" y="1441450"/>
          <p14:tracePt t="47163" x="6261100" y="1454150"/>
          <p14:tracePt t="47164" x="6248400" y="1454150"/>
          <p14:tracePt t="47180" x="6235700" y="1454150"/>
          <p14:tracePt t="47181" x="6223000" y="1454150"/>
          <p14:tracePt t="47196" x="6191250" y="1460500"/>
          <p14:tracePt t="47213" x="6165850" y="1460500"/>
          <p14:tracePt t="47230" x="6127750" y="1460500"/>
          <p14:tracePt t="47246" x="6076950" y="1460500"/>
          <p14:tracePt t="47263" x="6032500" y="1460500"/>
          <p14:tracePt t="47280" x="6000750" y="1460500"/>
          <p14:tracePt t="47296" x="5962650" y="1460500"/>
          <p14:tracePt t="47312" x="5956300" y="1460500"/>
          <p14:tracePt t="47330" x="5949950" y="1460500"/>
          <p14:tracePt t="47346" x="5943600" y="1460500"/>
          <p14:tracePt t="47579" x="5949950" y="1460500"/>
          <p14:tracePt t="47592" x="5956300" y="1460500"/>
          <p14:tracePt t="47629" x="5962650" y="1460500"/>
          <p14:tracePt t="47653" x="5969000" y="1460500"/>
          <p14:tracePt t="47714" x="5975350" y="1460500"/>
          <p14:tracePt t="47738" x="5981700" y="1460500"/>
          <p14:tracePt t="47744" x="5988050" y="1454150"/>
          <p14:tracePt t="47768" x="5994400" y="1447800"/>
          <p14:tracePt t="47776" x="6000750" y="1447800"/>
          <p14:tracePt t="47792" x="6007100" y="1447800"/>
          <p14:tracePt t="47814" x="6013450" y="1447800"/>
          <p14:tracePt t="48157" x="6019800" y="1447800"/>
          <p14:tracePt t="48163" x="6019800" y="1441450"/>
          <p14:tracePt t="48179" x="6038850" y="1435100"/>
          <p14:tracePt t="48195" x="6051550" y="1435100"/>
          <p14:tracePt t="48212" x="6057900" y="1435100"/>
          <p14:tracePt t="48229" x="6070600" y="1435100"/>
          <p14:tracePt t="48245" x="6083300" y="1435100"/>
          <p14:tracePt t="48262" x="6096000" y="1435100"/>
          <p14:tracePt t="48263" x="6108700" y="1428750"/>
          <p14:tracePt t="48279" x="6127750" y="1428750"/>
          <p14:tracePt t="48295" x="6159500" y="1428750"/>
          <p14:tracePt t="48312" x="6191250" y="1428750"/>
          <p14:tracePt t="48329" x="6229350" y="1428750"/>
          <p14:tracePt t="48345" x="6261100" y="1435100"/>
          <p14:tracePt t="48362" x="6299200" y="1441450"/>
          <p14:tracePt t="48379" x="6324600" y="1447800"/>
          <p14:tracePt t="48380" x="6337300" y="1447800"/>
          <p14:tracePt t="48395" x="6350000" y="1454150"/>
          <p14:tracePt t="48412" x="6356350" y="1454150"/>
          <p14:tracePt t="51021" x="6350000" y="1454150"/>
          <p14:tracePt t="51030" x="6318250" y="1454150"/>
          <p14:tracePt t="51035" x="6248400" y="1447800"/>
          <p14:tracePt t="51042" x="6184900" y="1447800"/>
          <p14:tracePt t="51059" x="6057900" y="1447800"/>
          <p14:tracePt t="51076" x="5911850" y="1447800"/>
          <p14:tracePt t="51092" x="5645150" y="1454150"/>
          <p14:tracePt t="51093" x="5486400" y="1460500"/>
          <p14:tracePt t="51109" x="5365750" y="1473200"/>
          <p14:tracePt t="51126" x="4953000" y="1524000"/>
          <p14:tracePt t="51142" x="4800600" y="1536700"/>
          <p14:tracePt t="51159" x="4597400" y="1562100"/>
          <p14:tracePt t="51176" x="4464050" y="1574800"/>
          <p14:tracePt t="51192" x="4324350" y="1581150"/>
          <p14:tracePt t="51209" x="4197350" y="1581150"/>
          <p14:tracePt t="51210" x="4108450" y="1581150"/>
          <p14:tracePt t="51225" x="4057650" y="1581150"/>
          <p14:tracePt t="51242" x="3727450" y="1581150"/>
          <p14:tracePt t="51259" x="3505200" y="1581150"/>
          <p14:tracePt t="51276" x="3206750" y="1581150"/>
          <p14:tracePt t="51292" x="2997200" y="1581150"/>
          <p14:tracePt t="51309" x="2768600" y="1581150"/>
          <p14:tracePt t="51310" x="2692400" y="1581150"/>
          <p14:tracePt t="51325" x="2609850" y="1581150"/>
          <p14:tracePt t="51342" x="2374900" y="1568450"/>
          <p14:tracePt t="51359" x="2254250" y="1549400"/>
          <p14:tracePt t="51376" x="2178050" y="1511300"/>
          <p14:tracePt t="51392" x="2139950" y="1485900"/>
          <p14:tracePt t="51409" x="2101850" y="1428750"/>
          <p14:tracePt t="51425" x="2082800" y="1295400"/>
          <p14:tracePt t="51442" x="2082800" y="1073150"/>
          <p14:tracePt t="51459" x="2089150" y="952500"/>
          <p14:tracePt t="51476" x="2159000" y="787400"/>
          <p14:tracePt t="51492" x="2228850" y="666750"/>
          <p14:tracePt t="51509" x="2317750" y="546100"/>
          <p14:tracePt t="51525" x="2457450" y="419100"/>
          <p14:tracePt t="51542" x="2705100" y="215900"/>
          <p14:tracePt t="51559" x="2965450" y="25400"/>
          <p14:tracePt t="51575" x="3194050" y="0"/>
          <p14:tracePt t="51592" x="3359150" y="0"/>
          <p14:tracePt t="51609" x="3517900" y="0"/>
          <p14:tracePt t="51625" x="3625850" y="0"/>
          <p14:tracePt t="51642" x="3695700" y="0"/>
          <p14:tracePt t="51643" x="3708400" y="0"/>
          <p14:tracePt t="51659" x="3752850" y="0"/>
          <p14:tracePt t="51675" x="3778250" y="0"/>
          <p14:tracePt t="51692" x="3848100" y="0"/>
          <p14:tracePt t="51709" x="3930650" y="0"/>
          <p14:tracePt t="51725" x="4044950" y="0"/>
          <p14:tracePt t="51742" x="4121150" y="0"/>
          <p14:tracePt t="51759" x="4229100" y="0"/>
          <p14:tracePt t="51760" x="4260850" y="0"/>
          <p14:tracePt t="51775" x="4279900" y="0"/>
          <p14:tracePt t="51792" x="4286250" y="0"/>
          <p14:tracePt t="51830" x="4279900" y="0"/>
          <p14:tracePt t="51843" x="4273550" y="0"/>
          <p14:tracePt t="51859" x="4267200" y="0"/>
          <p14:tracePt t="51875" x="4235450" y="12700"/>
          <p14:tracePt t="51892" x="4064000" y="63500"/>
          <p14:tracePt t="51909" x="3771900" y="133350"/>
          <p14:tracePt t="51925" x="3276600" y="266700"/>
          <p14:tracePt t="51941" x="2609850" y="457200"/>
          <p14:tracePt t="51958" x="1968500" y="654050"/>
          <p14:tracePt t="51959" x="1663700" y="736600"/>
          <p14:tracePt t="51975" x="1193800" y="869950"/>
          <p14:tracePt t="51976" x="768350" y="977900"/>
          <p14:tracePt t="51992" x="114300" y="111125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60B15760-62CC-42B9-8F22-8CF5288B0318}"/>
              </a:ext>
            </a:extLst>
          </p:cNvPr>
          <p:cNvSpPr>
            <a:spLocks noGrp="1"/>
          </p:cNvSpPr>
          <p:nvPr>
            <p:ph type="body" sz="half" idx="2"/>
          </p:nvPr>
        </p:nvSpPr>
        <p:spPr>
          <a:xfrm>
            <a:off x="2480569" y="195952"/>
            <a:ext cx="6192914" cy="1512379"/>
          </a:xfrm>
        </p:spPr>
        <p:txBody>
          <a:bodyPr vert="horz" lIns="91440" tIns="45720" rIns="91440" bIns="45720" rtlCol="0">
            <a:normAutofit/>
          </a:bodyPr>
          <a:lstStyle/>
          <a:p>
            <a:r>
              <a:rPr lang="en-US" sz="2000" dirty="0"/>
              <a:t>The Route Activity box will open up and this is where you will assign to the person you want to receive </a:t>
            </a:r>
            <a:r>
              <a:rPr lang="en-US" sz="2000" dirty="0" err="1"/>
              <a:t>it,and</a:t>
            </a:r>
            <a:r>
              <a:rPr lang="en-US" sz="2000" dirty="0"/>
              <a:t> place your route notes in the Route Note Box and tab off. </a:t>
            </a:r>
          </a:p>
        </p:txBody>
      </p:sp>
      <p:pic>
        <p:nvPicPr>
          <p:cNvPr id="4" name="Picture 3">
            <a:extLst>
              <a:ext uri="{FF2B5EF4-FFF2-40B4-BE49-F238E27FC236}">
                <a16:creationId xmlns:a16="http://schemas.microsoft.com/office/drawing/2014/main" id="{9E684509-97AC-4FEF-9B5E-6B343F0192C6}"/>
              </a:ext>
            </a:extLst>
          </p:cNvPr>
          <p:cNvPicPr>
            <a:picLocks noChangeAspect="1"/>
          </p:cNvPicPr>
          <p:nvPr/>
        </p:nvPicPr>
        <p:blipFill>
          <a:blip r:embed="rId4"/>
          <a:stretch>
            <a:fillRect/>
          </a:stretch>
        </p:blipFill>
        <p:spPr>
          <a:xfrm>
            <a:off x="1491448" y="1409050"/>
            <a:ext cx="8656308" cy="4852950"/>
          </a:xfrm>
          <a:prstGeom prst="rect">
            <a:avLst/>
          </a:prstGeom>
        </p:spPr>
      </p:pic>
      <p:cxnSp>
        <p:nvCxnSpPr>
          <p:cNvPr id="7" name="Straight Arrow Connector 6">
            <a:extLst>
              <a:ext uri="{FF2B5EF4-FFF2-40B4-BE49-F238E27FC236}">
                <a16:creationId xmlns:a16="http://schemas.microsoft.com/office/drawing/2014/main" id="{BA3E4E4D-3A57-4722-AD76-9335372AFEBF}"/>
              </a:ext>
            </a:extLst>
          </p:cNvPr>
          <p:cNvCxnSpPr/>
          <p:nvPr/>
        </p:nvCxnSpPr>
        <p:spPr>
          <a:xfrm>
            <a:off x="5894773" y="1020932"/>
            <a:ext cx="1917577" cy="10386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33A7AF3C-9AAF-4731-984E-2D2539CFCF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141236933"/>
      </p:ext>
    </p:extLst>
  </p:cSld>
  <p:clrMapOvr>
    <a:masterClrMapping/>
  </p:clrMapOvr>
  <mc:AlternateContent xmlns:mc="http://schemas.openxmlformats.org/markup-compatibility/2006" xmlns:p14="http://schemas.microsoft.com/office/powerpoint/2010/main">
    <mc:Choice Requires="p14">
      <p:transition spd="slow" p14:dur="2000" advTm="15737"/>
    </mc:Choice>
    <mc:Fallback xmlns="">
      <p:transition spd="slow" advTm="15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B2044E-057D-4696-B31D-6F2AB55C1F53}"/>
              </a:ext>
            </a:extLst>
          </p:cNvPr>
          <p:cNvSpPr>
            <a:spLocks noGrp="1"/>
          </p:cNvSpPr>
          <p:nvPr>
            <p:ph type="ctrTitle"/>
          </p:nvPr>
        </p:nvSpPr>
        <p:spPr>
          <a:xfrm rot="10800000" flipV="1">
            <a:off x="1231037" y="0"/>
            <a:ext cx="9144000" cy="1544714"/>
          </a:xfrm>
        </p:spPr>
        <p:txBody>
          <a:bodyPr>
            <a:normAutofit/>
          </a:bodyPr>
          <a:lstStyle/>
          <a:p>
            <a:pPr algn="l"/>
            <a:r>
              <a:rPr lang="en-US" sz="1400" b="1" dirty="0"/>
              <a:t>To find the person that you will be routing information and updates to you will have to click the PLUS (+) sign beside the folder that is labeled  +North Carolina DOL-then +OSH Enforcement Folder-scroll down until you see the +District folder  or division you will need and click the Plus (+) sign to open that group. Click on the folder beside the persons name you want to route to. A red check mark will appear on their folder name. </a:t>
            </a:r>
            <a:br>
              <a:rPr lang="en-US" sz="1400" b="1" dirty="0"/>
            </a:br>
            <a:br>
              <a:rPr lang="en-US" sz="1400" b="1" dirty="0"/>
            </a:br>
            <a:r>
              <a:rPr lang="en-US" sz="1400" b="1" dirty="0"/>
              <a:t>You can also route and item to yourself by click on your name and it will be in your QUEUE. </a:t>
            </a:r>
          </a:p>
        </p:txBody>
      </p:sp>
      <p:pic>
        <p:nvPicPr>
          <p:cNvPr id="5" name="Picture 4">
            <a:extLst>
              <a:ext uri="{FF2B5EF4-FFF2-40B4-BE49-F238E27FC236}">
                <a16:creationId xmlns:a16="http://schemas.microsoft.com/office/drawing/2014/main" id="{EA9D3151-6E15-4489-B45A-842F651AF714}"/>
              </a:ext>
            </a:extLst>
          </p:cNvPr>
          <p:cNvPicPr>
            <a:picLocks noChangeAspect="1"/>
          </p:cNvPicPr>
          <p:nvPr/>
        </p:nvPicPr>
        <p:blipFill>
          <a:blip r:embed="rId4"/>
          <a:stretch>
            <a:fillRect/>
          </a:stretch>
        </p:blipFill>
        <p:spPr>
          <a:xfrm>
            <a:off x="1152525" y="1588135"/>
            <a:ext cx="8896997" cy="4995827"/>
          </a:xfrm>
          <a:prstGeom prst="rect">
            <a:avLst/>
          </a:prstGeom>
        </p:spPr>
      </p:pic>
      <p:cxnSp>
        <p:nvCxnSpPr>
          <p:cNvPr id="7" name="Straight Arrow Connector 6">
            <a:extLst>
              <a:ext uri="{FF2B5EF4-FFF2-40B4-BE49-F238E27FC236}">
                <a16:creationId xmlns:a16="http://schemas.microsoft.com/office/drawing/2014/main" id="{B183AF07-3481-43E8-90AC-50D2D9D6A274}"/>
              </a:ext>
            </a:extLst>
          </p:cNvPr>
          <p:cNvCxnSpPr/>
          <p:nvPr/>
        </p:nvCxnSpPr>
        <p:spPr>
          <a:xfrm>
            <a:off x="7785717" y="4767309"/>
            <a:ext cx="83450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 name="Audio 5">
            <a:hlinkClick r:id="" action="ppaction://media"/>
            <a:extLst>
              <a:ext uri="{FF2B5EF4-FFF2-40B4-BE49-F238E27FC236}">
                <a16:creationId xmlns:a16="http://schemas.microsoft.com/office/drawing/2014/main" id="{141BB3D0-F3B2-41D3-B8C6-F2DC7A976E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28815710"/>
      </p:ext>
    </p:extLst>
  </p:cSld>
  <p:clrMapOvr>
    <a:masterClrMapping/>
  </p:clrMapOvr>
  <mc:AlternateContent xmlns:mc="http://schemas.openxmlformats.org/markup-compatibility/2006" xmlns:p14="http://schemas.microsoft.com/office/powerpoint/2010/main">
    <mc:Choice Requires="p14">
      <p:transition spd="slow" p14:dur="2000" advTm="58175"/>
    </mc:Choice>
    <mc:Fallback xmlns="">
      <p:transition spd="slow" advTm="58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BB4A166E-5DDA-4152-B0AD-7B4D3427DEB9}"/>
              </a:ext>
            </a:extLst>
          </p:cNvPr>
          <p:cNvSpPr>
            <a:spLocks noGrp="1"/>
          </p:cNvSpPr>
          <p:nvPr>
            <p:ph type="title"/>
          </p:nvPr>
        </p:nvSpPr>
        <p:spPr>
          <a:xfrm>
            <a:off x="1196656" y="622728"/>
            <a:ext cx="9795638" cy="1114380"/>
          </a:xfrm>
        </p:spPr>
        <p:txBody>
          <a:bodyPr vert="horz" lIns="91440" tIns="45720" rIns="91440" bIns="45720" rtlCol="0" anchor="b">
            <a:normAutofit fontScale="90000"/>
          </a:bodyPr>
          <a:lstStyle/>
          <a:p>
            <a:r>
              <a:rPr lang="en-US" sz="1400" b="1" dirty="0"/>
              <a:t>You will then see the Request in your Workflow QUEUE Folder. You will open, update, and respond back using the Queue, once you complete and Queue back to the requestor the file will “leave” your queue. </a:t>
            </a:r>
            <a:br>
              <a:rPr lang="en-US" sz="1400" b="1" dirty="0"/>
            </a:br>
            <a:br>
              <a:rPr lang="en-US" sz="1400" dirty="0"/>
            </a:br>
            <a:r>
              <a:rPr lang="en-US" sz="1400" b="1" dirty="0"/>
              <a:t>*Note* it may </a:t>
            </a:r>
            <a:r>
              <a:rPr lang="en-US" sz="1400" b="1" u="sng" dirty="0"/>
              <a:t>appear</a:t>
            </a:r>
            <a:r>
              <a:rPr lang="en-US" sz="1400" b="1" dirty="0"/>
              <a:t> to still be there, DO NOT file it. If you are uncertain that it went to the recipient, click on the </a:t>
            </a:r>
            <a:r>
              <a:rPr lang="en-US" sz="1400" b="1" dirty="0">
                <a:solidFill>
                  <a:schemeClr val="accent6">
                    <a:lumMod val="75000"/>
                  </a:schemeClr>
                </a:solidFill>
              </a:rPr>
              <a:t>Green</a:t>
            </a:r>
            <a:r>
              <a:rPr lang="en-US" sz="1400" b="1" dirty="0"/>
              <a:t> refresh button, </a:t>
            </a:r>
            <a:r>
              <a:rPr lang="en-US" sz="1400" b="1" u="sng" dirty="0"/>
              <a:t>it will go away</a:t>
            </a:r>
            <a:r>
              <a:rPr lang="en-US" sz="1400" b="1" dirty="0"/>
              <a:t>. </a:t>
            </a:r>
            <a:br>
              <a:rPr lang="en-US" sz="1400" b="1" dirty="0"/>
            </a:br>
            <a:endParaRPr lang="en-US" sz="1400" b="1" dirty="0"/>
          </a:p>
        </p:txBody>
      </p:sp>
      <p:pic>
        <p:nvPicPr>
          <p:cNvPr id="2" name="Picture 1">
            <a:extLst>
              <a:ext uri="{FF2B5EF4-FFF2-40B4-BE49-F238E27FC236}">
                <a16:creationId xmlns:a16="http://schemas.microsoft.com/office/drawing/2014/main" id="{5AA229C8-DD9F-4291-9B74-2B09B69A9EFF}"/>
              </a:ext>
            </a:extLst>
          </p:cNvPr>
          <p:cNvPicPr>
            <a:picLocks noChangeAspect="1"/>
          </p:cNvPicPr>
          <p:nvPr/>
        </p:nvPicPr>
        <p:blipFill>
          <a:blip r:embed="rId4"/>
          <a:stretch>
            <a:fillRect/>
          </a:stretch>
        </p:blipFill>
        <p:spPr>
          <a:xfrm>
            <a:off x="259453" y="2957665"/>
            <a:ext cx="5671822" cy="3346376"/>
          </a:xfrm>
          <a:prstGeom prst="rect">
            <a:avLst/>
          </a:prstGeom>
        </p:spPr>
      </p:pic>
      <p:pic>
        <p:nvPicPr>
          <p:cNvPr id="5" name="Picture 4">
            <a:extLst>
              <a:ext uri="{FF2B5EF4-FFF2-40B4-BE49-F238E27FC236}">
                <a16:creationId xmlns:a16="http://schemas.microsoft.com/office/drawing/2014/main" id="{61607378-0E9F-48F5-9A93-AC11C8A6E171}"/>
              </a:ext>
            </a:extLst>
          </p:cNvPr>
          <p:cNvPicPr>
            <a:picLocks noChangeAspect="1"/>
          </p:cNvPicPr>
          <p:nvPr/>
        </p:nvPicPr>
        <p:blipFill>
          <a:blip r:embed="rId5"/>
          <a:stretch>
            <a:fillRect/>
          </a:stretch>
        </p:blipFill>
        <p:spPr>
          <a:xfrm>
            <a:off x="6104286" y="2957665"/>
            <a:ext cx="5828261" cy="2069033"/>
          </a:xfrm>
          <a:prstGeom prst="rect">
            <a:avLst/>
          </a:prstGeom>
        </p:spPr>
      </p:pic>
      <p:pic>
        <p:nvPicPr>
          <p:cNvPr id="6" name="Picture 5">
            <a:extLst>
              <a:ext uri="{FF2B5EF4-FFF2-40B4-BE49-F238E27FC236}">
                <a16:creationId xmlns:a16="http://schemas.microsoft.com/office/drawing/2014/main" id="{BF929E8B-A780-4968-80AE-570480B6F078}"/>
              </a:ext>
            </a:extLst>
          </p:cNvPr>
          <p:cNvPicPr>
            <a:picLocks noChangeAspect="1"/>
          </p:cNvPicPr>
          <p:nvPr/>
        </p:nvPicPr>
        <p:blipFill>
          <a:blip r:embed="rId6"/>
          <a:stretch>
            <a:fillRect/>
          </a:stretch>
        </p:blipFill>
        <p:spPr>
          <a:xfrm>
            <a:off x="1282071" y="1573448"/>
            <a:ext cx="4983912" cy="495343"/>
          </a:xfrm>
          <a:prstGeom prst="rect">
            <a:avLst/>
          </a:prstGeom>
        </p:spPr>
      </p:pic>
      <p:sp>
        <p:nvSpPr>
          <p:cNvPr id="7" name="Rectangle 6">
            <a:extLst>
              <a:ext uri="{FF2B5EF4-FFF2-40B4-BE49-F238E27FC236}">
                <a16:creationId xmlns:a16="http://schemas.microsoft.com/office/drawing/2014/main" id="{AA757C12-B38C-4FCF-B002-BD4E4E225E60}"/>
              </a:ext>
            </a:extLst>
          </p:cNvPr>
          <p:cNvSpPr/>
          <p:nvPr/>
        </p:nvSpPr>
        <p:spPr>
          <a:xfrm>
            <a:off x="4953740" y="1675261"/>
            <a:ext cx="497149" cy="495343"/>
          </a:xfrm>
          <a:prstGeom prst="rect">
            <a:avLst/>
          </a:prstGeom>
          <a:noFill/>
          <a:ln w="381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4" name="Audio 3">
            <a:hlinkClick r:id="" action="ppaction://media"/>
            <a:extLst>
              <a:ext uri="{FF2B5EF4-FFF2-40B4-BE49-F238E27FC236}">
                <a16:creationId xmlns:a16="http://schemas.microsoft.com/office/drawing/2014/main" id="{7A8D1A9D-F6CF-4C09-8A88-896FFC5CAE3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069624738"/>
      </p:ext>
    </p:extLst>
  </p:cSld>
  <p:clrMapOvr>
    <a:masterClrMapping/>
  </p:clrMapOvr>
  <mc:AlternateContent xmlns:mc="http://schemas.openxmlformats.org/markup-compatibility/2006" xmlns:p14="http://schemas.microsoft.com/office/powerpoint/2010/main">
    <mc:Choice Requires="p14">
      <p:transition spd="slow" p14:dur="2000" advTm="64632"/>
    </mc:Choice>
    <mc:Fallback xmlns="">
      <p:transition spd="slow" advTm="64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A7C43E-030A-4564-9684-FA5AD13B908D}"/>
              </a:ext>
            </a:extLst>
          </p:cNvPr>
          <p:cNvPicPr>
            <a:picLocks noChangeAspect="1"/>
          </p:cNvPicPr>
          <p:nvPr/>
        </p:nvPicPr>
        <p:blipFill>
          <a:blip r:embed="rId4"/>
          <a:stretch>
            <a:fillRect/>
          </a:stretch>
        </p:blipFill>
        <p:spPr>
          <a:xfrm>
            <a:off x="1714121" y="1947617"/>
            <a:ext cx="6346804" cy="4784939"/>
          </a:xfrm>
          <a:prstGeom prst="rect">
            <a:avLst/>
          </a:prstGeom>
        </p:spPr>
      </p:pic>
      <p:sp>
        <p:nvSpPr>
          <p:cNvPr id="3" name="Title 2">
            <a:extLst>
              <a:ext uri="{FF2B5EF4-FFF2-40B4-BE49-F238E27FC236}">
                <a16:creationId xmlns:a16="http://schemas.microsoft.com/office/drawing/2014/main" id="{61E6A88D-84F6-433A-803B-517400E2798F}"/>
              </a:ext>
            </a:extLst>
          </p:cNvPr>
          <p:cNvSpPr>
            <a:spLocks noGrp="1"/>
          </p:cNvSpPr>
          <p:nvPr>
            <p:ph type="title"/>
          </p:nvPr>
        </p:nvSpPr>
        <p:spPr>
          <a:xfrm>
            <a:off x="838200" y="393700"/>
            <a:ext cx="10515600" cy="1325563"/>
          </a:xfrm>
        </p:spPr>
        <p:txBody>
          <a:bodyPr>
            <a:normAutofit/>
          </a:bodyPr>
          <a:lstStyle/>
          <a:p>
            <a:pPr algn="ctr"/>
            <a:r>
              <a:rPr lang="en-US" sz="1400" b="1" dirty="0"/>
              <a:t>You will open the Activity/file in the top box area of the Workflow Queue user mailbox. Make you changes or update, Save your modifications and close it.  To close and save your updates you can also click on the </a:t>
            </a:r>
            <a:r>
              <a:rPr lang="en-US" sz="1400" b="1" dirty="0">
                <a:solidFill>
                  <a:srgbClr val="FF0000"/>
                </a:solidFill>
              </a:rPr>
              <a:t>Red X  </a:t>
            </a:r>
            <a:r>
              <a:rPr lang="en-US" sz="1400" b="1" dirty="0"/>
              <a:t>in the upper right hand corner of the document. </a:t>
            </a:r>
            <a:br>
              <a:rPr lang="en-US" sz="1400" dirty="0"/>
            </a:br>
            <a:br>
              <a:rPr lang="en-US" sz="1400" dirty="0"/>
            </a:br>
            <a:r>
              <a:rPr lang="en-US" sz="2800" b="1" dirty="0"/>
              <a:t>EXAMPLES</a:t>
            </a:r>
          </a:p>
        </p:txBody>
      </p:sp>
      <p:cxnSp>
        <p:nvCxnSpPr>
          <p:cNvPr id="5" name="Straight Arrow Connector 4">
            <a:extLst>
              <a:ext uri="{FF2B5EF4-FFF2-40B4-BE49-F238E27FC236}">
                <a16:creationId xmlns:a16="http://schemas.microsoft.com/office/drawing/2014/main" id="{C60201AA-076B-42A2-8CE6-928C52C9E7C8}"/>
              </a:ext>
            </a:extLst>
          </p:cNvPr>
          <p:cNvCxnSpPr/>
          <p:nvPr/>
        </p:nvCxnSpPr>
        <p:spPr>
          <a:xfrm>
            <a:off x="6702641" y="861134"/>
            <a:ext cx="967666" cy="1695635"/>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D260B95B-A975-4099-8AA3-CB754AA4C2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324017761"/>
      </p:ext>
    </p:extLst>
  </p:cSld>
  <p:clrMapOvr>
    <a:masterClrMapping/>
  </p:clrMapOvr>
  <mc:AlternateContent xmlns:mc="http://schemas.openxmlformats.org/markup-compatibility/2006" xmlns:p14="http://schemas.microsoft.com/office/powerpoint/2010/main">
    <mc:Choice Requires="p14">
      <p:transition spd="slow" p14:dur="2000" advTm="39158"/>
    </mc:Choice>
    <mc:Fallback xmlns="">
      <p:transition spd="slow" advTm="39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746</TotalTime>
  <Words>1407</Words>
  <Application>Microsoft Office PowerPoint</Application>
  <PresentationFormat>Widescreen</PresentationFormat>
  <Paragraphs>52</Paragraphs>
  <Slides>20</Slides>
  <Notes>1</Notes>
  <HiddenSlides>0</HiddenSlides>
  <MMClips>18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Times New Roman</vt:lpstr>
      <vt:lpstr>Office Theme</vt:lpstr>
      <vt:lpstr>                    </vt:lpstr>
      <vt:lpstr>What is a QUEUE ?</vt:lpstr>
      <vt:lpstr>Workflow Routing</vt:lpstr>
      <vt:lpstr>PowerPoint Presentation</vt:lpstr>
      <vt:lpstr>To “Queue” to someone you will have the item open, then click on QUEUE, then ROUTE or you can use the Route Activity Box on the Dashboard</vt:lpstr>
      <vt:lpstr>PowerPoint Presentation</vt:lpstr>
      <vt:lpstr>To find the person that you will be routing information and updates to you will have to click the PLUS (+) sign beside the folder that is labeled  +North Carolina DOL-then +OSH Enforcement Folder-scroll down until you see the +District folder  or division you will need and click the Plus (+) sign to open that group. Click on the folder beside the persons name you want to route to. A red check mark will appear on their folder name.   You can also route and item to yourself by click on your name and it will be in your QUEUE. </vt:lpstr>
      <vt:lpstr>You will then see the Request in your Workflow QUEUE Folder. You will open, update, and respond back using the Queue, once you complete and Queue back to the requestor the file will “leave” your queue.   *Note* it may appear to still be there, DO NOT file it. If you are uncertain that it went to the recipient, click on the Green refresh button, it will go away.  </vt:lpstr>
      <vt:lpstr>You will open the Activity/file in the top box area of the Workflow Queue user mailbox. Make you changes or update, Save your modifications and close it.  To close and save your updates you can also click on the Red X  in the upper right hand corner of the document.   EXAMPLES</vt:lpstr>
      <vt:lpstr>PowerPoint Presentation</vt:lpstr>
      <vt:lpstr>PowerPoint Presentation</vt:lpstr>
      <vt:lpstr>PowerPoint Presentation</vt:lpstr>
      <vt:lpstr>PowerPoint Presentation</vt:lpstr>
      <vt:lpstr>PowerPoint Presentation</vt:lpstr>
      <vt:lpstr>Choose any of the inspections here and queue to one of your class mates in attendance today. You will then open, retrieve and queue it back to the person that you received it from. You may queue more than one.   Remember once you queue something in the OE the queued item then becomes part of the “Workflow” history associated with that item.   Once you have completed this task, then go to your  desktop QUEUE/Workflow History to review the queue and check the flow.     </vt:lpstr>
      <vt:lpstr>REVIEW </vt:lpstr>
      <vt:lpstr>What is a Diary? How do I use it?</vt:lpstr>
      <vt:lpstr>PowerPoint Presentation</vt:lpstr>
      <vt:lpstr>Questions? </vt:lpstr>
      <vt:lpstr>Summary of Slides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Interventions</dc:title>
  <dc:creator>Spangler, Jackie</dc:creator>
  <cp:lastModifiedBy>Spangler, Jackie</cp:lastModifiedBy>
  <cp:revision>60</cp:revision>
  <dcterms:created xsi:type="dcterms:W3CDTF">2021-03-25T16:18:31Z</dcterms:created>
  <dcterms:modified xsi:type="dcterms:W3CDTF">2022-03-22T15:01:33Z</dcterms:modified>
</cp:coreProperties>
</file>