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8"/>
  </p:notesMasterIdLst>
  <p:handoutMasterIdLst>
    <p:handoutMasterId r:id="rId39"/>
  </p:handoutMasterIdLst>
  <p:sldIdLst>
    <p:sldId id="593" r:id="rId3"/>
    <p:sldId id="666" r:id="rId4"/>
    <p:sldId id="758" r:id="rId5"/>
    <p:sldId id="757" r:id="rId6"/>
    <p:sldId id="640" r:id="rId7"/>
    <p:sldId id="601" r:id="rId8"/>
    <p:sldId id="602" r:id="rId9"/>
    <p:sldId id="603" r:id="rId10"/>
    <p:sldId id="605" r:id="rId11"/>
    <p:sldId id="606" r:id="rId12"/>
    <p:sldId id="759" r:id="rId13"/>
    <p:sldId id="611" r:id="rId14"/>
    <p:sldId id="613" r:id="rId15"/>
    <p:sldId id="679" r:id="rId16"/>
    <p:sldId id="615" r:id="rId17"/>
    <p:sldId id="617" r:id="rId18"/>
    <p:sldId id="619" r:id="rId19"/>
    <p:sldId id="687" r:id="rId20"/>
    <p:sldId id="624" r:id="rId21"/>
    <p:sldId id="754" r:id="rId22"/>
    <p:sldId id="762" r:id="rId23"/>
    <p:sldId id="730" r:id="rId24"/>
    <p:sldId id="625" r:id="rId25"/>
    <p:sldId id="626" r:id="rId26"/>
    <p:sldId id="627" r:id="rId27"/>
    <p:sldId id="764" r:id="rId28"/>
    <p:sldId id="691" r:id="rId29"/>
    <p:sldId id="676" r:id="rId30"/>
    <p:sldId id="740" r:id="rId31"/>
    <p:sldId id="763" r:id="rId32"/>
    <p:sldId id="760" r:id="rId33"/>
    <p:sldId id="761" r:id="rId34"/>
    <p:sldId id="778" r:id="rId35"/>
    <p:sldId id="779" r:id="rId36"/>
    <p:sldId id="637" r:id="rId37"/>
  </p:sldIdLst>
  <p:sldSz cx="9144000" cy="6858000" type="screen4x3"/>
  <p:notesSz cx="7010400" cy="92964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C0C0C0"/>
    <a:srgbClr val="000080"/>
    <a:srgbClr val="DDDDDD"/>
    <a:srgbClr val="E7E7E7"/>
    <a:srgbClr val="012D9A"/>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50526-A2D1-413B-9E43-5DE9EDCE0C6C}" v="4" dt="2023-05-01T17:11:57.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1" d="100"/>
          <a:sy n="111" d="100"/>
        </p:scale>
        <p:origin x="156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754"/>
    </p:cViewPr>
  </p:sorterViewPr>
  <p:notesViewPr>
    <p:cSldViewPr>
      <p:cViewPr>
        <p:scale>
          <a:sx n="125" d="100"/>
          <a:sy n="125" d="100"/>
        </p:scale>
        <p:origin x="2832" y="-101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10</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11</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12</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13</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14</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15</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16</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17</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18</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19</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C04E28-086C-4D0A-8694-6886FBE4A781}"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North Carolina’s Total Recordable cases and DART rate continue to be lower that the National Average. </a:t>
            </a:r>
          </a:p>
          <a:p>
            <a:pPr eaLnBrk="1" hangingPunct="1"/>
            <a:endParaRPr lang="en-US" dirty="0"/>
          </a:p>
          <a:p>
            <a:pPr eaLnBrk="1" hangingPunct="1"/>
            <a:r>
              <a:rPr lang="en-US" dirty="0"/>
              <a:t>The DART rate stands for "Days Away, Restrictions and Transfers". This number is also based on trending over 200,000 hours but its not based on total injuries. Its based only on those injuries and illnesses severe enough to warrant "Days Away, Restrictions and Transfers".</a:t>
            </a:r>
          </a:p>
          <a:p>
            <a:pPr eaLnBrk="1" hangingPunct="1"/>
            <a:endParaRPr lang="en-US" dirty="0"/>
          </a:p>
          <a:p>
            <a:pPr eaLnBrk="1" hangingPunct="1"/>
            <a:r>
              <a:rPr lang="en-US" dirty="0"/>
              <a:t>The Total Recordable Case Rate (TRC) equals the division of all recordable cases by the hours worked, multiplied by 200'000 for standardization.</a:t>
            </a:r>
          </a:p>
        </p:txBody>
      </p:sp>
    </p:spTree>
    <p:extLst>
      <p:ext uri="{BB962C8B-B14F-4D97-AF65-F5344CB8AC3E}">
        <p14:creationId xmlns:p14="http://schemas.microsoft.com/office/powerpoint/2010/main" val="239040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20</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21</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24</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2022 Safety Award Season reverting to normal schedule and may be a hybrid of virtual and in-person. </a:t>
            </a:r>
          </a:p>
        </p:txBody>
      </p:sp>
    </p:spTree>
    <p:extLst>
      <p:ext uri="{BB962C8B-B14F-4D97-AF65-F5344CB8AC3E}">
        <p14:creationId xmlns:p14="http://schemas.microsoft.com/office/powerpoint/2010/main" val="99288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25</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26</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5677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3768825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dirty="0"/>
          </a:p>
        </p:txBody>
      </p:sp>
    </p:spTree>
    <p:extLst>
      <p:ext uri="{BB962C8B-B14F-4D97-AF65-F5344CB8AC3E}">
        <p14:creationId xmlns:p14="http://schemas.microsoft.com/office/powerpoint/2010/main" val="16403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9E50ACA-DCEA-4FD4-BDBC-31BB36F89356}" type="slidenum">
              <a:rPr lang="en-US" smtClean="0"/>
              <a:pPr>
                <a:defRPr/>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7097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35</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35</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5D39A47-32F8-4B3D-96B7-3D04E806AABF}" type="slidenum">
              <a:rPr lang="en-US" smtClean="0"/>
              <a:pPr>
                <a:defRPr/>
              </a:pPr>
              <a:t>4</a:t>
            </a:fld>
            <a:endParaRPr lang="en-US"/>
          </a:p>
        </p:txBody>
      </p:sp>
    </p:spTree>
    <p:extLst>
      <p:ext uri="{BB962C8B-B14F-4D97-AF65-F5344CB8AC3E}">
        <p14:creationId xmlns:p14="http://schemas.microsoft.com/office/powerpoint/2010/main" val="114299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5</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6</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7</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8</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9</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endParaRPr lang="en-US" dirty="0"/>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7.pn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31.png"/><Relationship Id="rId10" Type="http://schemas.openxmlformats.org/officeDocument/2006/relationships/image" Target="../media/image32.jpeg"/><Relationship Id="rId4" Type="http://schemas.openxmlformats.org/officeDocument/2006/relationships/image" Target="../media/image18.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33.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9.jpeg"/><Relationship Id="rId11" Type="http://schemas.openxmlformats.org/officeDocument/2006/relationships/image" Target="../media/image28.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and Health Division</a:t>
            </a:r>
            <a:br>
              <a:rPr lang="en-US" sz="4000" dirty="0">
                <a:solidFill>
                  <a:schemeClr val="bg2"/>
                </a:solidFill>
              </a:rPr>
            </a:br>
            <a:br>
              <a:rPr lang="en-US" sz="4000" dirty="0">
                <a:solidFill>
                  <a:schemeClr val="bg2"/>
                </a:solidFill>
              </a:rPr>
            </a:br>
            <a:r>
              <a:rPr lang="en-US" sz="2800" dirty="0">
                <a:solidFill>
                  <a:schemeClr val="bg2"/>
                </a:solidFill>
              </a:rPr>
              <a:t>OSH Advisory Council</a:t>
            </a:r>
            <a:br>
              <a:rPr lang="en-US" sz="2800" dirty="0">
                <a:solidFill>
                  <a:schemeClr val="bg2"/>
                </a:solidFill>
              </a:rPr>
            </a:br>
            <a:r>
              <a:rPr lang="en-US" sz="2400" i="1" dirty="0">
                <a:solidFill>
                  <a:schemeClr val="bg2"/>
                </a:solidFill>
              </a:rPr>
              <a:t>Spring 2023*</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506111"/>
            <a:ext cx="7162800" cy="1216039"/>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endParaRPr lang="en-US" sz="800" dirty="0"/>
          </a:p>
          <a:p>
            <a:pPr eaLnBrk="0" hangingPunct="0">
              <a:lnSpc>
                <a:spcPct val="110000"/>
              </a:lnSpc>
              <a:buClr>
                <a:srgbClr val="910046"/>
              </a:buClr>
              <a:buSzPct val="84000"/>
              <a:buFont typeface="Wingdings" pitchFamily="2" charset="2"/>
              <a:buNone/>
            </a:pPr>
            <a:r>
              <a:rPr lang="en-US" sz="1600" dirty="0"/>
              <a:t>Wanda Lagoe CSP ARM CPM</a:t>
            </a:r>
          </a:p>
          <a:p>
            <a:pPr eaLnBrk="0" hangingPunct="0">
              <a:lnSpc>
                <a:spcPct val="110000"/>
              </a:lnSpc>
              <a:buClr>
                <a:srgbClr val="910046"/>
              </a:buClr>
              <a:buSzPct val="84000"/>
              <a:buFont typeface="Wingdings" pitchFamily="2" charset="2"/>
              <a:buNone/>
            </a:pPr>
            <a:r>
              <a:rPr lang="en-US" sz="1400" i="1"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400" i="1"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Pictures\Construction\IMAG0613.jpg">
            <a:extLst>
              <a:ext uri="{FF2B5EF4-FFF2-40B4-BE49-F238E27FC236}">
                <a16:creationId xmlns:a16="http://schemas.microsoft.com/office/drawing/2014/main" id="{698D7738-0CFB-4D71-E367-A4E0F7699897}"/>
              </a:ext>
            </a:extLst>
          </p:cNvPr>
          <p:cNvPicPr/>
          <p:nvPr/>
        </p:nvPicPr>
        <p:blipFill>
          <a:blip r:embed="rId3" cstate="print"/>
          <a:srcRect/>
          <a:stretch>
            <a:fillRect/>
          </a:stretch>
        </p:blipFill>
        <p:spPr bwMode="auto">
          <a:xfrm>
            <a:off x="6514615" y="3046932"/>
            <a:ext cx="1174154" cy="534468"/>
          </a:xfrm>
          <a:prstGeom prst="rect">
            <a:avLst/>
          </a:prstGeom>
          <a:noFill/>
          <a:ln w="9525">
            <a:noFill/>
            <a:miter lim="800000"/>
            <a:headEnd/>
            <a:tailEnd/>
          </a:ln>
        </p:spPr>
      </p:pic>
      <p:pic>
        <p:nvPicPr>
          <p:cNvPr id="7" name="Picture 6" descr="C:\Documents and Settings\Wanda Lagoe\My Documents\My Pictures\Logging\Water quality discussion with NCDENR.JPG">
            <a:extLst>
              <a:ext uri="{FF2B5EF4-FFF2-40B4-BE49-F238E27FC236}">
                <a16:creationId xmlns:a16="http://schemas.microsoft.com/office/drawing/2014/main" id="{81F9407D-99A0-2BA1-0534-AB3582F4DD0F}"/>
              </a:ext>
            </a:extLst>
          </p:cNvPr>
          <p:cNvPicPr/>
          <p:nvPr/>
        </p:nvPicPr>
        <p:blipFill>
          <a:blip r:embed="rId4" cstate="print"/>
          <a:srcRect/>
          <a:stretch>
            <a:fillRect/>
          </a:stretch>
        </p:blipFill>
        <p:spPr bwMode="auto">
          <a:xfrm>
            <a:off x="4509291" y="3046933"/>
            <a:ext cx="950152" cy="534468"/>
          </a:xfrm>
          <a:prstGeom prst="rect">
            <a:avLst/>
          </a:prstGeom>
          <a:noFill/>
          <a:ln w="9525">
            <a:noFill/>
            <a:miter lim="800000"/>
            <a:headEnd/>
            <a:tailEnd/>
          </a:ln>
        </p:spPr>
      </p:pic>
      <p:pic>
        <p:nvPicPr>
          <p:cNvPr id="8" name="Picture 7" descr="C:\Documents and Settings\Wanda Lagoe\My Documents\My Pictures\Logging\Picture 087.jpg">
            <a:extLst>
              <a:ext uri="{FF2B5EF4-FFF2-40B4-BE49-F238E27FC236}">
                <a16:creationId xmlns:a16="http://schemas.microsoft.com/office/drawing/2014/main" id="{C7185C4B-9358-89D7-623A-95E5082DB19D}"/>
              </a:ext>
            </a:extLst>
          </p:cNvPr>
          <p:cNvPicPr/>
          <p:nvPr/>
        </p:nvPicPr>
        <p:blipFill>
          <a:blip r:embed="rId5" cstate="print"/>
          <a:srcRect/>
          <a:stretch>
            <a:fillRect/>
          </a:stretch>
        </p:blipFill>
        <p:spPr bwMode="auto">
          <a:xfrm>
            <a:off x="3804823" y="3059747"/>
            <a:ext cx="759746" cy="521653"/>
          </a:xfrm>
          <a:prstGeom prst="rect">
            <a:avLst/>
          </a:prstGeom>
          <a:noFill/>
          <a:ln w="9525">
            <a:noFill/>
            <a:miter lim="800000"/>
            <a:headEnd/>
            <a:tailEnd/>
          </a:ln>
        </p:spPr>
      </p:pic>
      <p:pic>
        <p:nvPicPr>
          <p:cNvPr id="10" name="Picture 9" descr="C:\Documents and Settings\Wanda Lagoe\My Documents\My Pictures\Logging\ProLogger LD.JPG">
            <a:extLst>
              <a:ext uri="{FF2B5EF4-FFF2-40B4-BE49-F238E27FC236}">
                <a16:creationId xmlns:a16="http://schemas.microsoft.com/office/drawing/2014/main" id="{61EBE35D-FD0D-3ADE-CF15-501EE217801F}"/>
              </a:ext>
            </a:extLst>
          </p:cNvPr>
          <p:cNvPicPr/>
          <p:nvPr/>
        </p:nvPicPr>
        <p:blipFill>
          <a:blip r:embed="rId6" cstate="print"/>
          <a:srcRect/>
          <a:stretch>
            <a:fillRect/>
          </a:stretch>
        </p:blipFill>
        <p:spPr bwMode="auto">
          <a:xfrm>
            <a:off x="1373554" y="3059747"/>
            <a:ext cx="964377" cy="521653"/>
          </a:xfrm>
          <a:prstGeom prst="rect">
            <a:avLst/>
          </a:prstGeom>
          <a:noFill/>
          <a:ln w="9525">
            <a:noFill/>
            <a:miter lim="800000"/>
            <a:headEnd/>
            <a:tailEnd/>
          </a:ln>
        </p:spPr>
      </p:pic>
      <p:pic>
        <p:nvPicPr>
          <p:cNvPr id="15" name="Picture 14" descr="C:\Documents and Settings\Wanda Lagoe\My Documents\My Pictures\Construction\IMAG0614 (2).JPG">
            <a:extLst>
              <a:ext uri="{FF2B5EF4-FFF2-40B4-BE49-F238E27FC236}">
                <a16:creationId xmlns:a16="http://schemas.microsoft.com/office/drawing/2014/main" id="{35EBF2C4-7605-69A7-19A0-3DC6295B4AD2}"/>
              </a:ext>
            </a:extLst>
          </p:cNvPr>
          <p:cNvPicPr/>
          <p:nvPr/>
        </p:nvPicPr>
        <p:blipFill>
          <a:blip r:embed="rId7" cstate="print"/>
          <a:srcRect/>
          <a:stretch>
            <a:fillRect/>
          </a:stretch>
        </p:blipFill>
        <p:spPr bwMode="auto">
          <a:xfrm>
            <a:off x="2285278" y="3059747"/>
            <a:ext cx="1540817" cy="521653"/>
          </a:xfrm>
          <a:prstGeom prst="rect">
            <a:avLst/>
          </a:prstGeom>
          <a:noFill/>
          <a:ln w="9525">
            <a:noFill/>
            <a:miter lim="800000"/>
            <a:headEnd/>
            <a:tailEnd/>
          </a:ln>
        </p:spPr>
      </p:pic>
      <p:pic>
        <p:nvPicPr>
          <p:cNvPr id="17" name="4720B3CC-1855-4662-8F19-3F136855D639">
            <a:extLst>
              <a:ext uri="{FF2B5EF4-FFF2-40B4-BE49-F238E27FC236}">
                <a16:creationId xmlns:a16="http://schemas.microsoft.com/office/drawing/2014/main" id="{28CCA4F2-55D0-25AD-33D9-959A18B4A8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9443" y="3059936"/>
            <a:ext cx="683196"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D8F1B152-ECCC-4526-96CC-CB41BB035581">
            <a:extLst>
              <a:ext uri="{FF2B5EF4-FFF2-40B4-BE49-F238E27FC236}">
                <a16:creationId xmlns:a16="http://schemas.microsoft.com/office/drawing/2014/main" id="{2C026067-A736-25A2-C4D3-34335436627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843"/>
          <a:stretch/>
        </p:blipFill>
        <p:spPr bwMode="auto">
          <a:xfrm>
            <a:off x="7645717" y="3051704"/>
            <a:ext cx="881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9BB3873A-2B4A-4C26-8FD6-26392F01A019">
            <a:extLst>
              <a:ext uri="{FF2B5EF4-FFF2-40B4-BE49-F238E27FC236}">
                <a16:creationId xmlns:a16="http://schemas.microsoft.com/office/drawing/2014/main" id="{2B2058DB-B7D2-3F98-AC2A-CF603687427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844" t="34460" r="22656" b="20157"/>
          <a:stretch/>
        </p:blipFill>
        <p:spPr bwMode="auto">
          <a:xfrm>
            <a:off x="6025547" y="3059748"/>
            <a:ext cx="564997"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70098A66-1910-4614-8FD6-70A003F0C3CA">
            <a:extLst>
              <a:ext uri="{FF2B5EF4-FFF2-40B4-BE49-F238E27FC236}">
                <a16:creationId xmlns:a16="http://schemas.microsoft.com/office/drawing/2014/main" id="{2D4260A2-262B-8F5B-8C2A-2A65BF23269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44" t="29843" b="5156"/>
          <a:stretch/>
        </p:blipFill>
        <p:spPr bwMode="auto">
          <a:xfrm>
            <a:off x="605166" y="3050575"/>
            <a:ext cx="794860"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Group 22">
            <a:extLst>
              <a:ext uri="{FF2B5EF4-FFF2-40B4-BE49-F238E27FC236}">
                <a16:creationId xmlns:a16="http://schemas.microsoft.com/office/drawing/2014/main" id="{BB5B9407-4EBC-C9F6-4DD9-31C3B5BEAE9B}"/>
              </a:ext>
            </a:extLst>
          </p:cNvPr>
          <p:cNvGraphicFramePr>
            <a:graphicFrameLocks noGrp="1"/>
          </p:cNvGraphicFramePr>
          <p:nvPr>
            <p:extLst>
              <p:ext uri="{D42A27DB-BD31-4B8C-83A1-F6EECF244321}">
                <p14:modId xmlns:p14="http://schemas.microsoft.com/office/powerpoint/2010/main" val="2440998998"/>
              </p:ext>
            </p:extLst>
          </p:nvPr>
        </p:nvGraphicFramePr>
        <p:xfrm>
          <a:off x="609600" y="3581400"/>
          <a:ext cx="7917369" cy="2362200"/>
        </p:xfrm>
        <a:graphic>
          <a:graphicData uri="http://schemas.openxmlformats.org/drawingml/2006/table">
            <a:tbl>
              <a:tblPr>
                <a:tableStyleId>{00A15C55-8517-42AA-B614-E9B94910E393}</a:tableStyleId>
              </a:tblPr>
              <a:tblGrid>
                <a:gridCol w="5943600">
                  <a:extLst>
                    <a:ext uri="{9D8B030D-6E8A-4147-A177-3AD203B41FA5}">
                      <a16:colId xmlns:a16="http://schemas.microsoft.com/office/drawing/2014/main" val="20000"/>
                    </a:ext>
                  </a:extLst>
                </a:gridCol>
                <a:gridCol w="838155">
                  <a:extLst>
                    <a:ext uri="{9D8B030D-6E8A-4147-A177-3AD203B41FA5}">
                      <a16:colId xmlns:a16="http://schemas.microsoft.com/office/drawing/2014/main" val="20002"/>
                    </a:ext>
                  </a:extLst>
                </a:gridCol>
                <a:gridCol w="1135614">
                  <a:extLst>
                    <a:ext uri="{9D8B030D-6E8A-4147-A177-3AD203B41FA5}">
                      <a16:colId xmlns:a16="http://schemas.microsoft.com/office/drawing/2014/main" val="20003"/>
                    </a:ext>
                  </a:extLst>
                </a:gridCol>
              </a:tblGrid>
              <a:tr h="717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Compliance Inspections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360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800</a:t>
                      </a:r>
                    </a:p>
                  </a:txBody>
                  <a:tcPr anchor="ctr" horzOverflow="overflow">
                    <a:solidFill>
                      <a:schemeClr val="bg1">
                        <a:lumMod val="95000"/>
                      </a:schemeClr>
                    </a:solidFill>
                  </a:tcPr>
                </a:tc>
                <a:extLst>
                  <a:ext uri="{0D108BD9-81ED-4DB2-BD59-A6C34878D82A}">
                    <a16:rowId xmlns:a16="http://schemas.microsoft.com/office/drawing/2014/main" val="10001"/>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Consultative Visits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216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290</a:t>
                      </a:r>
                    </a:p>
                  </a:txBody>
                  <a:tcPr anchor="ctr" horzOverflow="overflow">
                    <a:solidFill>
                      <a:schemeClr val="bg1">
                        <a:lumMod val="85000"/>
                      </a:schemeClr>
                    </a:solidFill>
                  </a:tcPr>
                </a:tc>
                <a:extLst>
                  <a:ext uri="{0D108BD9-81ED-4DB2-BD59-A6C34878D82A}">
                    <a16:rowId xmlns:a16="http://schemas.microsoft.com/office/drawing/2014/main" val="10002"/>
                  </a:ext>
                </a:extLst>
              </a:tr>
              <a:tr h="4950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OSH Outreach Events (10- and 30- Hour Construction Courses)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People Trained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241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5" name="Group 128">
            <a:extLst>
              <a:ext uri="{FF2B5EF4-FFF2-40B4-BE49-F238E27FC236}">
                <a16:creationId xmlns:a16="http://schemas.microsoft.com/office/drawing/2014/main" id="{4081E846-016C-EE58-9418-D09652F3876F}"/>
              </a:ext>
            </a:extLst>
          </p:cNvPr>
          <p:cNvGraphicFramePr>
            <a:graphicFrameLocks noGrp="1"/>
          </p:cNvGraphicFramePr>
          <p:nvPr>
            <p:extLst>
              <p:ext uri="{D42A27DB-BD31-4B8C-83A1-F6EECF244321}">
                <p14:modId xmlns:p14="http://schemas.microsoft.com/office/powerpoint/2010/main" val="3985066432"/>
              </p:ext>
            </p:extLst>
          </p:nvPr>
        </p:nvGraphicFramePr>
        <p:xfrm>
          <a:off x="609600" y="1143001"/>
          <a:ext cx="7929234" cy="191674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7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534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10%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28%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1.0</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1.1</a:t>
                      </a: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31%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8E65FFD5-78F7-A6F7-585B-29F1B5359067}"/>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122122581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2188407187"/>
              </p:ext>
            </p:extLst>
          </p:nvPr>
        </p:nvGraphicFramePr>
        <p:xfrm>
          <a:off x="605170" y="2590800"/>
          <a:ext cx="7896722" cy="1636012"/>
        </p:xfrm>
        <a:graphic>
          <a:graphicData uri="http://schemas.openxmlformats.org/drawingml/2006/table">
            <a:tbl>
              <a:tblPr firstRow="1" bandRow="1">
                <a:tableStyleId>{00A15C55-8517-42AA-B614-E9B94910E393}</a:tableStyleId>
              </a:tblPr>
              <a:tblGrid>
                <a:gridCol w="5186030">
                  <a:extLst>
                    <a:ext uri="{9D8B030D-6E8A-4147-A177-3AD203B41FA5}">
                      <a16:colId xmlns:a16="http://schemas.microsoft.com/office/drawing/2014/main" val="20000"/>
                    </a:ext>
                  </a:extLst>
                </a:gridCol>
                <a:gridCol w="1295400">
                  <a:extLst>
                    <a:ext uri="{9D8B030D-6E8A-4147-A177-3AD203B41FA5}">
                      <a16:colId xmlns:a16="http://schemas.microsoft.com/office/drawing/2014/main" val="3871786859"/>
                    </a:ext>
                  </a:extLst>
                </a:gridCol>
                <a:gridCol w="1415292">
                  <a:extLst>
                    <a:ext uri="{9D8B030D-6E8A-4147-A177-3AD203B41FA5}">
                      <a16:colId xmlns:a16="http://schemas.microsoft.com/office/drawing/2014/main" val="20003"/>
                    </a:ext>
                  </a:extLst>
                </a:gridCol>
              </a:tblGrid>
              <a:tr h="416812">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1" i="1" u="none" dirty="0"/>
                        <a:t>5</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1" i="1" u="none" dirty="0"/>
                        <a:t>9</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1" i="1" u="none" dirty="0"/>
                        <a:t>6</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1" i="1" u="none" dirty="0"/>
                        <a:t>184</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1840609627"/>
              </p:ext>
            </p:extLst>
          </p:nvPr>
        </p:nvGraphicFramePr>
        <p:xfrm>
          <a:off x="609596" y="4267200"/>
          <a:ext cx="7892296" cy="1649073"/>
        </p:xfrm>
        <a:graphic>
          <a:graphicData uri="http://schemas.openxmlformats.org/drawingml/2006/table">
            <a:tbl>
              <a:tblPr>
                <a:tableStyleId>{00A15C55-8517-42AA-B614-E9B94910E393}</a:tableStyleId>
              </a:tblPr>
              <a:tblGrid>
                <a:gridCol w="5181604">
                  <a:extLst>
                    <a:ext uri="{9D8B030D-6E8A-4147-A177-3AD203B41FA5}">
                      <a16:colId xmlns:a16="http://schemas.microsoft.com/office/drawing/2014/main" val="20000"/>
                    </a:ext>
                  </a:extLst>
                </a:gridCol>
                <a:gridCol w="1261340">
                  <a:extLst>
                    <a:ext uri="{9D8B030D-6E8A-4147-A177-3AD203B41FA5}">
                      <a16:colId xmlns:a16="http://schemas.microsoft.com/office/drawing/2014/main" val="20001"/>
                    </a:ext>
                  </a:extLst>
                </a:gridCol>
                <a:gridCol w="488101">
                  <a:extLst>
                    <a:ext uri="{9D8B030D-6E8A-4147-A177-3AD203B41FA5}">
                      <a16:colId xmlns:a16="http://schemas.microsoft.com/office/drawing/2014/main" val="20002"/>
                    </a:ext>
                  </a:extLst>
                </a:gridCol>
                <a:gridCol w="961251">
                  <a:extLst>
                    <a:ext uri="{9D8B030D-6E8A-4147-A177-3AD203B41FA5}">
                      <a16:colId xmlns:a16="http://schemas.microsoft.com/office/drawing/2014/main" val="66215016"/>
                    </a:ext>
                  </a:extLst>
                </a:gridCol>
              </a:tblGrid>
              <a:tr h="2601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a:ln>
                            <a:noFill/>
                          </a:ln>
                          <a:effectLst/>
                        </a:rPr>
                        <a:t>NAICS 11331*</a:t>
                      </a:r>
                      <a:r>
                        <a:rPr lang="en-US" sz="1600" b="1" dirty="0"/>
                        <a:t>—</a:t>
                      </a:r>
                      <a:r>
                        <a:rPr kumimoji="0" lang="en-US" sz="16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36483">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rowSpan="2">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200" i="0" dirty="0"/>
                        <a:t>1</a:t>
                      </a:r>
                    </a:p>
                  </a:txBody>
                  <a:tcPr horzOverflow="overflow">
                    <a:solidFill>
                      <a:schemeClr val="bg1">
                        <a:lumMod val="95000"/>
                      </a:schemeClr>
                    </a:solidFill>
                  </a:tcPr>
                </a:tc>
                <a:extLst>
                  <a:ext uri="{0D108BD9-81ED-4DB2-BD59-A6C34878D82A}">
                    <a16:rowId xmlns:a16="http://schemas.microsoft.com/office/drawing/2014/main" val="10001"/>
                  </a:ext>
                </a:extLst>
              </a:tr>
              <a:tr h="94593">
                <a:tc vMerge="1">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2601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a:ln>
                            <a:noFill/>
                          </a:ln>
                          <a:effectLst/>
                          <a:latin typeface="+mn-lt"/>
                        </a:rPr>
                        <a:t>NAICS 56173</a:t>
                      </a:r>
                      <a:r>
                        <a:rPr lang="en-US" sz="1600" b="1" dirty="0">
                          <a:latin typeface="+mn-lt"/>
                        </a:rPr>
                        <a:t>—</a:t>
                      </a:r>
                      <a:r>
                        <a:rPr kumimoji="0" lang="en-US" sz="16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177389866"/>
                  </a:ext>
                </a:extLst>
              </a:tr>
              <a:tr h="23648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Total 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4</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dirty="0"/>
                        <a:t>0</a:t>
                      </a:r>
                    </a:p>
                  </a:txBody>
                  <a:tcPr anchor="ctr" horzOverflow="overflow">
                    <a:solidFill>
                      <a:schemeClr val="bg1">
                        <a:lumMod val="85000"/>
                      </a:schemeClr>
                    </a:solidFill>
                  </a:tcPr>
                </a:tc>
                <a:extLst>
                  <a:ext uri="{0D108BD9-81ED-4DB2-BD59-A6C34878D82A}">
                    <a16:rowId xmlns:a16="http://schemas.microsoft.com/office/drawing/2014/main" val="10003"/>
                  </a:ext>
                </a:extLst>
              </a:tr>
              <a:tr h="283779">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Arial" charset="0"/>
                        </a:rPr>
                        <a:t>FFY 2022 3</a:t>
                      </a:r>
                      <a:r>
                        <a:rPr kumimoji="0" lang="en-US" sz="1400" b="0" i="1" u="none" strike="noStrike" cap="none" normalizeH="0" baseline="30000" dirty="0">
                          <a:ln>
                            <a:noFill/>
                          </a:ln>
                          <a:solidFill>
                            <a:schemeClr val="tx1"/>
                          </a:solidFill>
                          <a:effectLst/>
                          <a:latin typeface="+mn-lt"/>
                          <a:cs typeface="Arial" charset="0"/>
                        </a:rPr>
                        <a:t>rd </a:t>
                      </a:r>
                      <a:r>
                        <a:rPr kumimoji="0" lang="en-US" sz="1400" b="0" i="1" u="none" strike="noStrike" cap="none" normalizeH="0" baseline="0" dirty="0">
                          <a:ln>
                            <a:noFill/>
                          </a:ln>
                          <a:solidFill>
                            <a:schemeClr val="tx1"/>
                          </a:solidFill>
                          <a:effectLst/>
                          <a:latin typeface="+mn-lt"/>
                          <a:cs typeface="Arial" charset="0"/>
                        </a:rPr>
                        <a:t>Qtr. Combined Fatality Rate</a:t>
                      </a:r>
                    </a:p>
                  </a:txBody>
                  <a:tcPr anchor="ct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latin typeface="+mn-lt"/>
                        </a:rPr>
                        <a:t>0.0025</a:t>
                      </a:r>
                    </a:p>
                  </a:txBody>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graphicFrame>
        <p:nvGraphicFramePr>
          <p:cNvPr id="3" name="Group 128">
            <a:extLst>
              <a:ext uri="{FF2B5EF4-FFF2-40B4-BE49-F238E27FC236}">
                <a16:creationId xmlns:a16="http://schemas.microsoft.com/office/drawing/2014/main" id="{D354ED07-F520-8C25-2333-D17F550B55DC}"/>
              </a:ext>
            </a:extLst>
          </p:cNvPr>
          <p:cNvGraphicFramePr>
            <a:graphicFrameLocks noGrp="1"/>
          </p:cNvGraphicFramePr>
          <p:nvPr>
            <p:extLst>
              <p:ext uri="{D42A27DB-BD31-4B8C-83A1-F6EECF244321}">
                <p14:modId xmlns:p14="http://schemas.microsoft.com/office/powerpoint/2010/main" val="2996798231"/>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11%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anchor="ctr" horzOverflow="overflow">
                    <a:solidFill>
                      <a:schemeClr val="bg1">
                        <a:lumMod val="85000"/>
                      </a:schemeClr>
                    </a:solidFill>
                  </a:tcPr>
                </a:tc>
                <a:tc>
                  <a:txBody>
                    <a:bodyPr/>
                    <a:lstStyle/>
                    <a:p>
                      <a:pPr algn="ctr"/>
                      <a:r>
                        <a:rPr lang="en-US" sz="1200" b="1" i="1" dirty="0"/>
                        <a:t>12%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16%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1.9</a:t>
                      </a:r>
                    </a:p>
                  </a:txBody>
                  <a:tcPr anchor="ctr" horzOverflow="overflow">
                    <a:solidFill>
                      <a:schemeClr val="bg1">
                        <a:lumMod val="95000"/>
                      </a:schemeClr>
                    </a:solidFill>
                  </a:tcPr>
                </a:tc>
                <a:tc>
                  <a:txBody>
                    <a:bodyPr/>
                    <a:lstStyle/>
                    <a:p>
                      <a:pPr algn="ctr"/>
                      <a:r>
                        <a:rPr lang="en-US" sz="1200" i="1" dirty="0"/>
                        <a:t>2.0</a:t>
                      </a:r>
                    </a:p>
                  </a:txBody>
                  <a:tcPr anchor="ctr" horzOverflow="overflow">
                    <a:solidFill>
                      <a:schemeClr val="bg1">
                        <a:lumMod val="95000"/>
                      </a:schemeClr>
                    </a:solidFill>
                  </a:tcPr>
                </a:tc>
                <a:tc gridSpan="2">
                  <a:txBody>
                    <a:bodyPr/>
                    <a:lstStyle/>
                    <a:p>
                      <a:pPr algn="ctr"/>
                      <a:r>
                        <a:rPr lang="en-US" sz="1200" b="1" i="1" dirty="0"/>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5%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9139A0F-D25C-C53D-17D4-E783A3EEEC80}"/>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265044085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432863526"/>
              </p:ext>
            </p:extLst>
          </p:nvPr>
        </p:nvGraphicFramePr>
        <p:xfrm>
          <a:off x="609600" y="3777863"/>
          <a:ext cx="7929234" cy="2164457"/>
        </p:xfrm>
        <a:graphic>
          <a:graphicData uri="http://schemas.openxmlformats.org/drawingml/2006/table">
            <a:tbl>
              <a:tblPr firstRow="1" bandRow="1">
                <a:tableStyleId>{073A0DAA-6AF3-43AB-8588-CEC1D06C72B9}</a:tableStyleId>
              </a:tblPr>
              <a:tblGrid>
                <a:gridCol w="510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2"/>
                    </a:ext>
                  </a:extLst>
                </a:gridCol>
                <a:gridCol w="1452234">
                  <a:extLst>
                    <a:ext uri="{9D8B030D-6E8A-4147-A177-3AD203B41FA5}">
                      <a16:colId xmlns:a16="http://schemas.microsoft.com/office/drawing/2014/main" val="20003"/>
                    </a:ext>
                  </a:extLst>
                </a:gridCol>
              </a:tblGrid>
              <a:tr h="652773">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600" i="1" dirty="0"/>
                        <a:t>Compliance Inspections</a:t>
                      </a:r>
                    </a:p>
                  </a:txBody>
                  <a:tcPr>
                    <a:solidFill>
                      <a:schemeClr val="bg1">
                        <a:lumMod val="85000"/>
                      </a:schemeClr>
                    </a:solidFill>
                  </a:tcPr>
                </a:tc>
                <a:tc>
                  <a:txBody>
                    <a:bodyPr/>
                    <a:lstStyle/>
                    <a:p>
                      <a:pPr algn="ctr"/>
                      <a:r>
                        <a:rPr lang="en-US" sz="1600" b="1" i="1" dirty="0"/>
                        <a:t>16</a:t>
                      </a:r>
                    </a:p>
                  </a:txBody>
                  <a:tcPr>
                    <a:solidFill>
                      <a:schemeClr val="bg1">
                        <a:lumMod val="85000"/>
                      </a:schemeClr>
                    </a:solidFill>
                  </a:tcPr>
                </a:tc>
                <a:tc>
                  <a:txBody>
                    <a:bodyPr/>
                    <a:lstStyle/>
                    <a:p>
                      <a:pPr algn="ctr"/>
                      <a:r>
                        <a:rPr lang="en-US" sz="1600" i="0" dirty="0"/>
                        <a:t>24</a:t>
                      </a:r>
                    </a:p>
                  </a:txBody>
                  <a:tcP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600" i="1" dirty="0"/>
                        <a:t>Consultative Visits</a:t>
                      </a:r>
                    </a:p>
                  </a:txBody>
                  <a:tcPr>
                    <a:solidFill>
                      <a:schemeClr val="bg1">
                        <a:lumMod val="95000"/>
                      </a:schemeClr>
                    </a:solidFill>
                  </a:tcPr>
                </a:tc>
                <a:tc>
                  <a:txBody>
                    <a:bodyPr/>
                    <a:lstStyle/>
                    <a:p>
                      <a:pPr algn="ctr"/>
                      <a:r>
                        <a:rPr lang="en-US" sz="1600" b="1" i="1" dirty="0"/>
                        <a:t>23</a:t>
                      </a:r>
                    </a:p>
                  </a:txBody>
                  <a:tcPr>
                    <a:solidFill>
                      <a:schemeClr val="bg1">
                        <a:lumMod val="95000"/>
                      </a:schemeClr>
                    </a:solidFill>
                  </a:tcPr>
                </a:tc>
                <a:tc>
                  <a:txBody>
                    <a:bodyPr/>
                    <a:lstStyle/>
                    <a:p>
                      <a:pPr algn="ctr"/>
                      <a:r>
                        <a:rPr lang="en-US" sz="1600" i="0" dirty="0"/>
                        <a:t>30</a:t>
                      </a:r>
                    </a:p>
                  </a:txBody>
                  <a:tcP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600" i="1" dirty="0"/>
                        <a:t>OSH Outreach Events</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600" i="1" dirty="0"/>
                        <a:t>People Trained</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3" name="Group 128">
            <a:extLst>
              <a:ext uri="{FF2B5EF4-FFF2-40B4-BE49-F238E27FC236}">
                <a16:creationId xmlns:a16="http://schemas.microsoft.com/office/drawing/2014/main" id="{6C786AA1-AFBF-5CF5-CE39-E0982600A58E}"/>
              </a:ext>
            </a:extLst>
          </p:cNvPr>
          <p:cNvGraphicFramePr>
            <a:graphicFrameLocks noGrp="1"/>
          </p:cNvGraphicFramePr>
          <p:nvPr>
            <p:extLst>
              <p:ext uri="{D42A27DB-BD31-4B8C-83A1-F6EECF244321}">
                <p14:modId xmlns:p14="http://schemas.microsoft.com/office/powerpoint/2010/main" val="3109856002"/>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34%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27%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7.3</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7.2</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40%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4.3</a:t>
                      </a:r>
                    </a:p>
                  </a:txBody>
                  <a:tcPr anchor="ctr" horzOverflow="overflow">
                    <a:solidFill>
                      <a:schemeClr val="bg1">
                        <a:lumMod val="85000"/>
                      </a:schemeClr>
                    </a:solidFill>
                  </a:tcPr>
                </a:tc>
                <a:tc>
                  <a:txBody>
                    <a:bodyPr/>
                    <a:lstStyle/>
                    <a:p>
                      <a:pPr algn="ctr"/>
                      <a:r>
                        <a:rPr lang="en-US" sz="1200" i="1" dirty="0"/>
                        <a:t>9.3</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5.3</a:t>
                      </a:r>
                    </a:p>
                  </a:txBody>
                  <a:tcPr anchor="ctr" horzOverflow="overflow">
                    <a:solidFill>
                      <a:schemeClr val="bg1">
                        <a:lumMod val="85000"/>
                      </a:schemeClr>
                    </a:solidFill>
                  </a:tcPr>
                </a:tc>
                <a:tc>
                  <a:txBody>
                    <a:bodyPr/>
                    <a:lstStyle/>
                    <a:p>
                      <a:pPr algn="ctr"/>
                      <a:r>
                        <a:rPr lang="en-US" sz="1200" b="1" i="1" dirty="0"/>
                        <a:t>19%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04B1427C-9AC7-2333-C4E9-A425C6B3DD15}"/>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22873318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1568177646"/>
              </p:ext>
            </p:extLst>
          </p:nvPr>
        </p:nvGraphicFramePr>
        <p:xfrm>
          <a:off x="609598" y="1219200"/>
          <a:ext cx="7924802" cy="3258982"/>
        </p:xfrm>
        <a:graphic>
          <a:graphicData uri="http://schemas.openxmlformats.org/drawingml/2006/table">
            <a:tbl>
              <a:tblPr firstRow="1" bandRow="1">
                <a:tableStyleId>{073A0DAA-6AF3-43AB-8588-CEC1D06C72B9}</a:tableStyleId>
              </a:tblPr>
              <a:tblGrid>
                <a:gridCol w="4343402">
                  <a:extLst>
                    <a:ext uri="{9D8B030D-6E8A-4147-A177-3AD203B41FA5}">
                      <a16:colId xmlns:a16="http://schemas.microsoft.com/office/drawing/2014/main" val="20000"/>
                    </a:ext>
                  </a:extLst>
                </a:gridCol>
                <a:gridCol w="1410220">
                  <a:extLst>
                    <a:ext uri="{9D8B030D-6E8A-4147-A177-3AD203B41FA5}">
                      <a16:colId xmlns:a16="http://schemas.microsoft.com/office/drawing/2014/main" val="20002"/>
                    </a:ext>
                  </a:extLst>
                </a:gridCol>
                <a:gridCol w="2171180">
                  <a:extLst>
                    <a:ext uri="{9D8B030D-6E8A-4147-A177-3AD203B41FA5}">
                      <a16:colId xmlns:a16="http://schemas.microsoft.com/office/drawing/2014/main" val="20003"/>
                    </a:ext>
                  </a:extLst>
                </a:gridCol>
              </a:tblGrid>
              <a:tr h="550129">
                <a:tc>
                  <a:txBody>
                    <a:bodyPr/>
                    <a:lstStyle/>
                    <a:p>
                      <a:pPr algn="ctr"/>
                      <a:r>
                        <a:rPr lang="en-US" sz="1800" dirty="0">
                          <a:solidFill>
                            <a:schemeClr val="tx1"/>
                          </a:solidFill>
                        </a:rPr>
                        <a:t>COMPLIANCE INSPECTIONS</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600" i="1" dirty="0"/>
                        <a:t>Silica</a:t>
                      </a:r>
                    </a:p>
                  </a:txBody>
                  <a:tcPr anchor="ctr">
                    <a:solidFill>
                      <a:schemeClr val="bg1">
                        <a:lumMod val="85000"/>
                      </a:schemeClr>
                    </a:solidFill>
                  </a:tcPr>
                </a:tc>
                <a:tc>
                  <a:txBody>
                    <a:bodyPr/>
                    <a:lstStyle/>
                    <a:p>
                      <a:pPr algn="ctr"/>
                      <a:r>
                        <a:rPr lang="en-US" sz="1600" b="1" i="1" dirty="0"/>
                        <a:t>30</a:t>
                      </a:r>
                    </a:p>
                  </a:txBody>
                  <a:tcPr anchor="ctr">
                    <a:solidFill>
                      <a:schemeClr val="bg1">
                        <a:lumMod val="85000"/>
                      </a:schemeClr>
                    </a:solidFill>
                  </a:tcPr>
                </a:tc>
                <a:tc rowSpan="6">
                  <a:txBody>
                    <a:bodyPr/>
                    <a:lstStyle/>
                    <a:p>
                      <a:pPr algn="ctr"/>
                      <a:r>
                        <a:rPr lang="en-US" sz="1600" b="1"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600" i="1" dirty="0"/>
                        <a:t>Asbestos</a:t>
                      </a:r>
                    </a:p>
                  </a:txBody>
                  <a:tcPr anchor="ctr">
                    <a:solidFill>
                      <a:schemeClr val="bg1">
                        <a:lumMod val="95000"/>
                      </a:schemeClr>
                    </a:solidFill>
                  </a:tcPr>
                </a:tc>
                <a:tc>
                  <a:txBody>
                    <a:bodyPr/>
                    <a:lstStyle/>
                    <a:p>
                      <a:pPr algn="ctr"/>
                      <a:r>
                        <a:rPr lang="en-US" sz="1600" b="1" i="1" dirty="0"/>
                        <a:t>5</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600" i="1" dirty="0" err="1"/>
                        <a:t>Isocyanates</a:t>
                      </a:r>
                      <a:endParaRPr lang="en-US" sz="1600" i="1" dirty="0"/>
                    </a:p>
                  </a:txBody>
                  <a:tcPr anchor="ctr">
                    <a:solidFill>
                      <a:schemeClr val="bg1">
                        <a:lumMod val="85000"/>
                      </a:schemeClr>
                    </a:solidFill>
                  </a:tcPr>
                </a:tc>
                <a:tc>
                  <a:txBody>
                    <a:bodyPr/>
                    <a:lstStyle/>
                    <a:p>
                      <a:pPr algn="ctr"/>
                      <a:r>
                        <a:rPr lang="en-US" sz="1600" b="1" i="1" dirty="0"/>
                        <a:t>8</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600" i="1" dirty="0"/>
                        <a:t>Lead</a:t>
                      </a:r>
                    </a:p>
                  </a:txBody>
                  <a:tcPr anchor="ctr">
                    <a:solidFill>
                      <a:schemeClr val="bg1">
                        <a:lumMod val="95000"/>
                      </a:schemeClr>
                    </a:solidFill>
                  </a:tcPr>
                </a:tc>
                <a:tc>
                  <a:txBody>
                    <a:bodyPr/>
                    <a:lstStyle/>
                    <a:p>
                      <a:pPr algn="ctr"/>
                      <a:r>
                        <a:rPr lang="en-US" sz="1600" b="1" i="1" dirty="0"/>
                        <a:t>8</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600" i="1" dirty="0" err="1"/>
                        <a:t>Hexavalent</a:t>
                      </a:r>
                      <a:r>
                        <a:rPr lang="en-US" sz="1600" i="1" dirty="0"/>
                        <a:t> Chromium</a:t>
                      </a:r>
                    </a:p>
                  </a:txBody>
                  <a:tcPr anchor="ctr">
                    <a:solidFill>
                      <a:schemeClr val="bg1">
                        <a:lumMod val="85000"/>
                      </a:schemeClr>
                    </a:solidFill>
                  </a:tcPr>
                </a:tc>
                <a:tc>
                  <a:txBody>
                    <a:bodyPr/>
                    <a:lstStyle/>
                    <a:p>
                      <a:pPr algn="ctr"/>
                      <a:r>
                        <a:rPr lang="en-US" sz="1600" b="1" i="1" dirty="0"/>
                        <a:t>7</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600" b="1" i="1" dirty="0"/>
                        <a:t>Total</a:t>
                      </a:r>
                    </a:p>
                  </a:txBody>
                  <a:tcPr anchor="ctr">
                    <a:solidFill>
                      <a:schemeClr val="bg1">
                        <a:lumMod val="95000"/>
                      </a:schemeClr>
                    </a:solidFill>
                  </a:tcPr>
                </a:tc>
                <a:tc>
                  <a:txBody>
                    <a:bodyPr/>
                    <a:lstStyle/>
                    <a:p>
                      <a:pPr algn="ctr"/>
                      <a:r>
                        <a:rPr lang="en-US" sz="1600" b="1" i="1" dirty="0"/>
                        <a:t>58</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600" b="0" i="1" dirty="0"/>
                        <a:t>Program Improvements</a:t>
                      </a:r>
                    </a:p>
                  </a:txBody>
                  <a:tcPr anchor="ctr">
                    <a:solidFill>
                      <a:schemeClr val="bg1">
                        <a:lumMod val="85000"/>
                      </a:schemeClr>
                    </a:solidFill>
                  </a:tcPr>
                </a:tc>
                <a:tc>
                  <a:txBody>
                    <a:bodyPr/>
                    <a:lstStyle/>
                    <a:p>
                      <a:pPr algn="ctr"/>
                      <a:r>
                        <a:rPr lang="en-US" sz="1600" b="1" i="1" dirty="0"/>
                        <a:t>18</a:t>
                      </a:r>
                    </a:p>
                  </a:txBody>
                  <a:tcPr anchor="ct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A4BBB2D-670C-4C0B-B5A8-75275A24959B}"/>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20532374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3245196533"/>
              </p:ext>
            </p:extLst>
          </p:nvPr>
        </p:nvGraphicFramePr>
        <p:xfrm>
          <a:off x="647670" y="1157611"/>
          <a:ext cx="7875727" cy="3238908"/>
        </p:xfrm>
        <a:graphic>
          <a:graphicData uri="http://schemas.openxmlformats.org/drawingml/2006/table">
            <a:tbl>
              <a:tblPr>
                <a:tableStyleId>{00A15C55-8517-42AA-B614-E9B94910E393}</a:tableStyleId>
              </a:tblPr>
              <a:tblGrid>
                <a:gridCol w="240033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3"/>
                    </a:ext>
                  </a:extLst>
                </a:gridCol>
                <a:gridCol w="1512997">
                  <a:extLst>
                    <a:ext uri="{9D8B030D-6E8A-4147-A177-3AD203B41FA5}">
                      <a16:colId xmlns:a16="http://schemas.microsoft.com/office/drawing/2014/main" val="20005"/>
                    </a:ext>
                  </a:extLst>
                </a:gridCol>
              </a:tblGrid>
              <a:tr h="3549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extLst>
                  <a:ext uri="{0D108BD9-81ED-4DB2-BD59-A6C34878D82A}">
                    <a16:rowId xmlns:a16="http://schemas.microsoft.com/office/drawing/2014/main" val="10000"/>
                  </a:ext>
                </a:extLst>
              </a:tr>
              <a:tr h="815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HEALTH HAZARDS</a:t>
                      </a:r>
                      <a:endParaRPr kumimoji="0" lang="en-US" sz="16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(Detectable Results)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Number  With Overexposures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Average Severity Rate*</a:t>
                      </a:r>
                    </a:p>
                  </a:txBody>
                  <a:tcPr anchor="ctr" horzOverflow="overflow">
                    <a:solidFill>
                      <a:schemeClr val="bg1">
                        <a:lumMod val="85000"/>
                      </a:schemeClr>
                    </a:solidFill>
                  </a:tcPr>
                </a:tc>
                <a:extLst>
                  <a:ext uri="{0D108BD9-81ED-4DB2-BD59-A6C34878D82A}">
                    <a16:rowId xmlns:a16="http://schemas.microsoft.com/office/drawing/2014/main" val="10001"/>
                  </a:ext>
                </a:extLst>
              </a:tr>
              <a:tr h="34105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Silica</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0.60</a:t>
                      </a:r>
                    </a:p>
                  </a:txBody>
                  <a:tcPr anchor="ctr" horzOverflow="overflow">
                    <a:solidFill>
                      <a:schemeClr val="bg1">
                        <a:lumMod val="95000"/>
                      </a:schemeClr>
                    </a:solidFill>
                  </a:tcPr>
                </a:tc>
                <a:extLst>
                  <a:ext uri="{0D108BD9-81ED-4DB2-BD59-A6C34878D82A}">
                    <a16:rowId xmlns:a16="http://schemas.microsoft.com/office/drawing/2014/main" val="10003"/>
                  </a:ext>
                </a:extLst>
              </a:tr>
              <a:tr h="3253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Asbestos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extLst>
                  <a:ext uri="{0D108BD9-81ED-4DB2-BD59-A6C34878D82A}">
                    <a16:rowId xmlns:a16="http://schemas.microsoft.com/office/drawing/2014/main" val="10004"/>
                  </a:ext>
                </a:extLst>
              </a:tr>
              <a:tr h="34105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effectLst/>
                        </a:rPr>
                        <a:t>Isocyanates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0.06</a:t>
                      </a:r>
                    </a:p>
                  </a:txBody>
                  <a:tcPr anchor="ctr" horzOverflow="overflow">
                    <a:solidFill>
                      <a:schemeClr val="bg1">
                        <a:lumMod val="95000"/>
                      </a:schemeClr>
                    </a:solidFill>
                  </a:tcPr>
                </a:tc>
                <a:extLst>
                  <a:ext uri="{0D108BD9-81ED-4DB2-BD59-A6C34878D82A}">
                    <a16:rowId xmlns:a16="http://schemas.microsoft.com/office/drawing/2014/main" val="10005"/>
                  </a:ext>
                </a:extLst>
              </a:tr>
              <a:tr h="3253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Lead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0.85</a:t>
                      </a:r>
                    </a:p>
                  </a:txBody>
                  <a:tcPr anchor="ctr" horzOverflow="overflow">
                    <a:solidFill>
                      <a:schemeClr val="bg1">
                        <a:lumMod val="85000"/>
                      </a:schemeClr>
                    </a:solidFill>
                  </a:tcPr>
                </a:tc>
                <a:extLst>
                  <a:ext uri="{0D108BD9-81ED-4DB2-BD59-A6C34878D82A}">
                    <a16:rowId xmlns:a16="http://schemas.microsoft.com/office/drawing/2014/main" val="10006"/>
                  </a:ext>
                </a:extLst>
              </a:tr>
              <a:tr h="369631">
                <a:tc>
                  <a:txBody>
                    <a:bodyPr/>
                    <a:lstStyle/>
                    <a:p>
                      <a:pPr algn="r"/>
                      <a:r>
                        <a:rPr lang="en-US" sz="16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0.08</a:t>
                      </a:r>
                    </a:p>
                  </a:txBody>
                  <a:tcPr anchor="ctr" horzOverflow="overflow">
                    <a:solidFill>
                      <a:schemeClr val="bg1">
                        <a:lumMod val="95000"/>
                      </a:schemeClr>
                    </a:solidFill>
                  </a:tcPr>
                </a:tc>
                <a:extLst>
                  <a:ext uri="{0D108BD9-81ED-4DB2-BD59-A6C34878D82A}">
                    <a16:rowId xmlns:a16="http://schemas.microsoft.com/office/drawing/2014/main" val="10007"/>
                  </a:ext>
                </a:extLst>
              </a:tr>
              <a:tr h="3253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EB8CD191-A443-BF9B-02D6-5C78B3395EC6}"/>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136244126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3277051087"/>
              </p:ext>
            </p:extLst>
          </p:nvPr>
        </p:nvGraphicFramePr>
        <p:xfrm>
          <a:off x="609600" y="1123675"/>
          <a:ext cx="7924794" cy="3169652"/>
        </p:xfrm>
        <a:graphic>
          <a:graphicData uri="http://schemas.openxmlformats.org/drawingml/2006/table">
            <a:tbl>
              <a:tblPr/>
              <a:tblGrid>
                <a:gridCol w="4876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194">
                  <a:extLst>
                    <a:ext uri="{9D8B030D-6E8A-4147-A177-3AD203B41FA5}">
                      <a16:colId xmlns:a16="http://schemas.microsoft.com/office/drawing/2014/main" val="1986586110"/>
                    </a:ext>
                  </a:extLst>
                </a:gridCol>
              </a:tblGrid>
              <a:tr h="3352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extLst>
                  <a:ext uri="{0D108BD9-81ED-4DB2-BD59-A6C34878D82A}">
                    <a16:rowId xmlns:a16="http://schemas.microsoft.com/office/drawing/2014/main" val="2128789243"/>
                  </a:ext>
                </a:extLst>
              </a:tr>
              <a:tr h="3352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kumimoji="0" lang="en-US" sz="1600" b="1" i="1" u="none" strike="noStrike" cap="none" normalizeH="0" baseline="0" dirty="0">
                          <a:ln>
                            <a:noFill/>
                          </a:ln>
                          <a:solidFill>
                            <a:schemeClr val="tx1"/>
                          </a:solidFill>
                          <a:effectLst/>
                          <a:latin typeface="Arial" charset="0"/>
                          <a:cs typeface="Arial" charset="0"/>
                        </a:rPr>
                        <a:t>Total</a:t>
                      </a:r>
                      <a:endParaRPr lang="en-US"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Silica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kumimoji="0" lang="en-US" sz="1600" b="1" i="1" u="none" strike="noStrike" cap="none" normalizeH="0" baseline="0" dirty="0">
                          <a:ln>
                            <a:noFill/>
                          </a:ln>
                          <a:solidFill>
                            <a:srgbClr val="000000"/>
                          </a:solidFill>
                          <a:effectLst/>
                          <a:latin typeface="Arial" charset="0"/>
                          <a:cs typeface="Arial" charset="0"/>
                        </a:rPr>
                        <a:t>80</a:t>
                      </a:r>
                      <a:endParaRPr lang="en-US" sz="16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Asbestos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cs typeface="Arial" charset="0"/>
                        </a:rPr>
                        <a:t>Isocyanates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Lead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Hexavalent  Chromium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cs typeface="Arial" charset="0"/>
                        </a:rPr>
                        <a:t>FFY Goal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kumimoji="0" lang="en-US" sz="1600" b="0" i="0" u="none" strike="noStrike" cap="none" normalizeH="0" baseline="0" dirty="0">
                          <a:ln>
                            <a:noFill/>
                          </a:ln>
                          <a:solidFill>
                            <a:srgbClr val="000000"/>
                          </a:solidFill>
                          <a:effectLst/>
                          <a:latin typeface="Arial" charset="0"/>
                          <a:cs typeface="Arial" charset="0"/>
                        </a:rPr>
                        <a:t>125</a:t>
                      </a:r>
                      <a:endParaRPr lang="en-US" sz="16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2822070783"/>
              </p:ext>
            </p:extLst>
          </p:nvPr>
        </p:nvGraphicFramePr>
        <p:xfrm>
          <a:off x="609600" y="4811995"/>
          <a:ext cx="7924793" cy="1192840"/>
        </p:xfrm>
        <a:graphic>
          <a:graphicData uri="http://schemas.openxmlformats.org/drawingml/2006/table">
            <a:tbl>
              <a:tblPr firstRow="1" bandRow="1">
                <a:tableStyleId>{00A15C55-8517-42AA-B614-E9B94910E393}</a:tableStyleId>
              </a:tblPr>
              <a:tblGrid>
                <a:gridCol w="5242398">
                  <a:extLst>
                    <a:ext uri="{9D8B030D-6E8A-4147-A177-3AD203B41FA5}">
                      <a16:colId xmlns:a16="http://schemas.microsoft.com/office/drawing/2014/main" val="20000"/>
                    </a:ext>
                  </a:extLst>
                </a:gridCol>
                <a:gridCol w="1082202">
                  <a:extLst>
                    <a:ext uri="{9D8B030D-6E8A-4147-A177-3AD203B41FA5}">
                      <a16:colId xmlns:a16="http://schemas.microsoft.com/office/drawing/2014/main" val="20002"/>
                    </a:ext>
                  </a:extLst>
                </a:gridCol>
                <a:gridCol w="1600193">
                  <a:extLst>
                    <a:ext uri="{9D8B030D-6E8A-4147-A177-3AD203B41FA5}">
                      <a16:colId xmlns:a16="http://schemas.microsoft.com/office/drawing/2014/main" val="20003"/>
                    </a:ext>
                  </a:extLst>
                </a:gridCol>
              </a:tblGrid>
              <a:tr h="522280">
                <a:tc>
                  <a:txBody>
                    <a:bodyPr/>
                    <a:lstStyle/>
                    <a:p>
                      <a:pPr algn="ctr"/>
                      <a:r>
                        <a:rPr lang="en-US" sz="1800" b="1" dirty="0">
                          <a:solidFill>
                            <a:schemeClr val="tx1"/>
                          </a:solidFill>
                        </a:rPr>
                        <a:t>SEP ACTIVITY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600" b="0" i="1" dirty="0"/>
                        <a:t>OSH Outreach Events</a:t>
                      </a:r>
                    </a:p>
                  </a:txBody>
                  <a:tcPr anchor="ctr">
                    <a:solidFill>
                      <a:schemeClr val="bg1">
                        <a:lumMod val="85000"/>
                      </a:schemeClr>
                    </a:solidFill>
                  </a:tcPr>
                </a:tc>
                <a:tc>
                  <a:txBody>
                    <a:bodyPr/>
                    <a:lstStyle/>
                    <a:p>
                      <a:pPr algn="ctr"/>
                      <a:r>
                        <a:rPr lang="en-US" sz="1600" b="1" i="1" dirty="0"/>
                        <a:t>12</a:t>
                      </a:r>
                    </a:p>
                  </a:txBody>
                  <a:tcPr anchor="ctr">
                    <a:solidFill>
                      <a:schemeClr val="bg1">
                        <a:lumMod val="85000"/>
                      </a:schemeClr>
                    </a:solidFill>
                  </a:tcPr>
                </a:tc>
                <a:tc>
                  <a:txBody>
                    <a:bodyPr/>
                    <a:lstStyle/>
                    <a:p>
                      <a:pPr algn="ctr"/>
                      <a:r>
                        <a:rPr lang="en-US" sz="1600" i="0" dirty="0"/>
                        <a:t>20</a:t>
                      </a:r>
                    </a:p>
                  </a:txBody>
                  <a:tcPr anchor="ct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600" b="0" i="1" dirty="0"/>
                        <a:t>People </a:t>
                      </a:r>
                      <a:r>
                        <a:rPr lang="en-US" sz="1600" b="0" i="1" baseline="0" dirty="0"/>
                        <a:t>Trained</a:t>
                      </a:r>
                      <a:endParaRPr lang="en-US" sz="1600" b="0" i="1" dirty="0"/>
                    </a:p>
                  </a:txBody>
                  <a:tcPr anchor="ctr">
                    <a:solidFill>
                      <a:schemeClr val="bg1">
                        <a:lumMod val="95000"/>
                      </a:schemeClr>
                    </a:solidFill>
                  </a:tcPr>
                </a:tc>
                <a:tc>
                  <a:txBody>
                    <a:bodyPr/>
                    <a:lstStyle/>
                    <a:p>
                      <a:pPr algn="ctr"/>
                      <a:r>
                        <a:rPr lang="en-US" sz="1600" b="1" i="1" dirty="0"/>
                        <a:t>230</a:t>
                      </a:r>
                    </a:p>
                  </a:txBody>
                  <a:tcPr anchor="ctr">
                    <a:solidFill>
                      <a:schemeClr val="bg1">
                        <a:lumMod val="95000"/>
                      </a:schemeClr>
                    </a:solidFill>
                  </a:tcPr>
                </a:tc>
                <a:tc>
                  <a:txBody>
                    <a:bodyPr/>
                    <a:lstStyle/>
                    <a:p>
                      <a:pPr algn="ctr"/>
                      <a:r>
                        <a:rPr lang="en-US" sz="1600" i="0" dirty="0"/>
                        <a:t>300</a:t>
                      </a: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4A75F11-3C8A-9BCA-5A80-E0CA2033974F}"/>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213792021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613223305"/>
              </p:ext>
            </p:extLst>
          </p:nvPr>
        </p:nvGraphicFramePr>
        <p:xfrm>
          <a:off x="609600" y="3745467"/>
          <a:ext cx="7924799" cy="2121932"/>
        </p:xfrm>
        <a:graphic>
          <a:graphicData uri="http://schemas.openxmlformats.org/drawingml/2006/table">
            <a:tbl>
              <a:tblPr firstRow="1" bandRow="1">
                <a:tableStyleId>{073A0DAA-6AF3-43AB-8588-CEC1D06C72B9}</a:tableStyleId>
              </a:tblPr>
              <a:tblGrid>
                <a:gridCol w="510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tblGrid>
              <a:tr h="479590">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9658">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9</a:t>
                      </a:r>
                    </a:p>
                  </a:txBody>
                  <a:tcPr anchor="ctr">
                    <a:solidFill>
                      <a:schemeClr val="bg1">
                        <a:lumMod val="95000"/>
                      </a:schemeClr>
                    </a:solidFill>
                  </a:tcPr>
                </a:tc>
                <a:tc>
                  <a:txBody>
                    <a:bodyPr/>
                    <a:lstStyle/>
                    <a:p>
                      <a:pPr algn="ctr"/>
                      <a:r>
                        <a:rPr lang="en-US" sz="1600" i="0" dirty="0"/>
                        <a:t>25</a:t>
                      </a:r>
                    </a:p>
                  </a:txBody>
                  <a:tcPr anchor="ctr">
                    <a:solidFill>
                      <a:schemeClr val="bg1">
                        <a:lumMod val="95000"/>
                      </a:schemeClr>
                    </a:solidFill>
                  </a:tcPr>
                </a:tc>
                <a:extLst>
                  <a:ext uri="{0D108BD9-81ED-4DB2-BD59-A6C34878D82A}">
                    <a16:rowId xmlns:a16="http://schemas.microsoft.com/office/drawing/2014/main" val="10001"/>
                  </a:ext>
                </a:extLst>
              </a:tr>
              <a:tr h="399658">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10</a:t>
                      </a:r>
                    </a:p>
                  </a:txBody>
                  <a:tcPr anchor="ctr">
                    <a:solidFill>
                      <a:schemeClr val="bg1">
                        <a:lumMod val="85000"/>
                      </a:schemeClr>
                    </a:solidFill>
                  </a:tcPr>
                </a:tc>
                <a:tc>
                  <a:txBody>
                    <a:bodyPr/>
                    <a:lstStyle/>
                    <a:p>
                      <a:pPr algn="ctr"/>
                      <a:r>
                        <a:rPr lang="en-US" sz="1600" i="0" dirty="0"/>
                        <a:t>12</a:t>
                      </a:r>
                    </a:p>
                  </a:txBody>
                  <a:tcPr anchor="ctr">
                    <a:solidFill>
                      <a:schemeClr val="bg1">
                        <a:lumMod val="85000"/>
                      </a:schemeClr>
                    </a:solidFill>
                  </a:tcPr>
                </a:tc>
                <a:extLst>
                  <a:ext uri="{0D108BD9-81ED-4DB2-BD59-A6C34878D82A}">
                    <a16:rowId xmlns:a16="http://schemas.microsoft.com/office/drawing/2014/main" val="10002"/>
                  </a:ext>
                </a:extLst>
              </a:tr>
              <a:tr h="443368">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extLst>
                  <a:ext uri="{0D108BD9-81ED-4DB2-BD59-A6C34878D82A}">
                    <a16:rowId xmlns:a16="http://schemas.microsoft.com/office/drawing/2014/main" val="10003"/>
                  </a:ext>
                </a:extLst>
              </a:tr>
              <a:tr h="399658">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14</a:t>
                      </a:r>
                    </a:p>
                  </a:txBody>
                  <a:tcPr anchor="ctr">
                    <a:solidFill>
                      <a:schemeClr val="bg1">
                        <a:lumMod val="85000"/>
                      </a:schemeClr>
                    </a:solidFill>
                  </a:tcPr>
                </a:tc>
                <a:tc>
                  <a:txBody>
                    <a:bodyPr/>
                    <a:lstStyle/>
                    <a:p>
                      <a:pPr algn="ctr"/>
                      <a:r>
                        <a:rPr lang="en-US" sz="16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Group 128">
            <a:extLst>
              <a:ext uri="{FF2B5EF4-FFF2-40B4-BE49-F238E27FC236}">
                <a16:creationId xmlns:a16="http://schemas.microsoft.com/office/drawing/2014/main" id="{54243133-F3A1-FEFB-9D69-252178E81C99}"/>
              </a:ext>
            </a:extLst>
          </p:cNvPr>
          <p:cNvGraphicFramePr>
            <a:graphicFrameLocks noGrp="1"/>
          </p:cNvGraphicFramePr>
          <p:nvPr>
            <p:extLst>
              <p:ext uri="{D42A27DB-BD31-4B8C-83A1-F6EECF244321}">
                <p14:modId xmlns:p14="http://schemas.microsoft.com/office/powerpoint/2010/main" val="3559448111"/>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a:txBody>
                    <a:bodyPr/>
                    <a:lstStyle/>
                    <a:p>
                      <a:pPr algn="ctr"/>
                      <a:r>
                        <a:rPr lang="en-US" sz="1200" b="1" i="1" dirty="0"/>
                        <a:t>25%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3.0</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2.6</a:t>
                      </a:r>
                    </a:p>
                  </a:txBody>
                  <a:tcPr anchor="ctr" horzOverflow="overflow">
                    <a:solidFill>
                      <a:schemeClr val="bg1">
                        <a:lumMod val="85000"/>
                      </a:schemeClr>
                    </a:solidFill>
                  </a:tcPr>
                </a:tc>
                <a:tc>
                  <a:txBody>
                    <a:bodyPr/>
                    <a:lstStyle/>
                    <a:p>
                      <a:pPr algn="ctr"/>
                      <a:r>
                        <a:rPr lang="en-US" sz="1200" i="1" dirty="0"/>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3.6</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3F584F6C-9538-DAAF-5811-76F7D4258199}"/>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4035365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2415035222"/>
              </p:ext>
            </p:extLst>
          </p:nvPr>
        </p:nvGraphicFramePr>
        <p:xfrm>
          <a:off x="609596" y="3657599"/>
          <a:ext cx="7929233" cy="2286002"/>
        </p:xfrm>
        <a:graphic>
          <a:graphicData uri="http://schemas.openxmlformats.org/drawingml/2006/table">
            <a:tbl>
              <a:tblPr firstRow="1" bandRow="1">
                <a:tableStyleId>{073A0DAA-6AF3-43AB-8588-CEC1D06C72B9}</a:tableStyleId>
              </a:tblPr>
              <a:tblGrid>
                <a:gridCol w="4998684">
                  <a:extLst>
                    <a:ext uri="{9D8B030D-6E8A-4147-A177-3AD203B41FA5}">
                      <a16:colId xmlns:a16="http://schemas.microsoft.com/office/drawing/2014/main" val="20000"/>
                    </a:ext>
                  </a:extLst>
                </a:gridCol>
                <a:gridCol w="1176751">
                  <a:extLst>
                    <a:ext uri="{9D8B030D-6E8A-4147-A177-3AD203B41FA5}">
                      <a16:colId xmlns:a16="http://schemas.microsoft.com/office/drawing/2014/main" val="20002"/>
                    </a:ext>
                  </a:extLst>
                </a:gridCol>
                <a:gridCol w="1753798">
                  <a:extLst>
                    <a:ext uri="{9D8B030D-6E8A-4147-A177-3AD203B41FA5}">
                      <a16:colId xmlns:a16="http://schemas.microsoft.com/office/drawing/2014/main" val="20003"/>
                    </a:ext>
                  </a:extLst>
                </a:gridCol>
              </a:tblGrid>
              <a:tr h="66821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10</a:t>
                      </a:r>
                    </a:p>
                  </a:txBody>
                  <a:tcPr anchor="ctr">
                    <a:solidFill>
                      <a:schemeClr val="bg1">
                        <a:lumMod val="95000"/>
                      </a:schemeClr>
                    </a:solidFill>
                  </a:tcPr>
                </a:tc>
                <a:tc>
                  <a:txBody>
                    <a:bodyPr/>
                    <a:lstStyle/>
                    <a:p>
                      <a:pPr algn="ctr"/>
                      <a:r>
                        <a:rPr lang="en-US" sz="1600" i="0" dirty="0"/>
                        <a:t>20</a:t>
                      </a:r>
                    </a:p>
                  </a:txBody>
                  <a:tcPr anchor="ct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7</a:t>
                      </a:r>
                    </a:p>
                  </a:txBody>
                  <a:tcPr anchor="ctr">
                    <a:solidFill>
                      <a:schemeClr val="bg1">
                        <a:lumMod val="85000"/>
                      </a:schemeClr>
                    </a:solidFill>
                  </a:tcPr>
                </a:tc>
                <a:tc>
                  <a:txBody>
                    <a:bodyPr/>
                    <a:lstStyle/>
                    <a:p>
                      <a:pPr algn="ctr"/>
                      <a:r>
                        <a:rPr lang="en-US" sz="1600" i="0" dirty="0"/>
                        <a:t>3</a:t>
                      </a:r>
                    </a:p>
                  </a:txBody>
                  <a:tcPr anchor="ct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11</a:t>
                      </a:r>
                    </a:p>
                  </a:txBody>
                  <a:tcPr anchor="ctr">
                    <a:solidFill>
                      <a:schemeClr val="bg1">
                        <a:lumMod val="85000"/>
                      </a:schemeClr>
                    </a:solidFill>
                  </a:tcPr>
                </a:tc>
                <a:tc>
                  <a:txBody>
                    <a:bodyPr/>
                    <a:lstStyle/>
                    <a:p>
                      <a:pPr algn="ctr"/>
                      <a:r>
                        <a:rPr lang="en-US" sz="16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9FB9DCE9-DD93-7A7D-3455-CE0E2ADB2D5A}"/>
              </a:ext>
            </a:extLst>
          </p:cNvPr>
          <p:cNvGraphicFramePr>
            <a:graphicFrameLocks noGrp="1"/>
          </p:cNvGraphicFramePr>
          <p:nvPr>
            <p:extLst>
              <p:ext uri="{D42A27DB-BD31-4B8C-83A1-F6EECF244321}">
                <p14:modId xmlns:p14="http://schemas.microsoft.com/office/powerpoint/2010/main" val="3981332061"/>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anchor="ctr" horzOverflow="overflow">
                    <a:solidFill>
                      <a:schemeClr val="bg1">
                        <a:lumMod val="95000"/>
                      </a:schemeClr>
                    </a:solidFill>
                  </a:tcPr>
                </a:tc>
                <a:tc>
                  <a:txBody>
                    <a:bodyPr/>
                    <a:lstStyle/>
                    <a:p>
                      <a:pPr algn="ctr"/>
                      <a:r>
                        <a:rPr lang="en-US" sz="1200" b="1" i="1" dirty="0"/>
                        <a:t>26%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3.1</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3.2</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4.1</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D19D5394-8459-9719-9BBA-28B634A4FA74}"/>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20944670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1311983423"/>
              </p:ext>
            </p:extLst>
          </p:nvPr>
        </p:nvGraphicFramePr>
        <p:xfrm>
          <a:off x="609600" y="1142999"/>
          <a:ext cx="7848602" cy="3511730"/>
        </p:xfrm>
        <a:graphic>
          <a:graphicData uri="http://schemas.openxmlformats.org/drawingml/2006/table">
            <a:tbl>
              <a:tblPr firstRow="1" bandRow="1">
                <a:tableStyleId>{073A0DAA-6AF3-43AB-8588-CEC1D06C72B9}</a:tableStyleId>
              </a:tblPr>
              <a:tblGrid>
                <a:gridCol w="4883574">
                  <a:extLst>
                    <a:ext uri="{9D8B030D-6E8A-4147-A177-3AD203B41FA5}">
                      <a16:colId xmlns:a16="http://schemas.microsoft.com/office/drawing/2014/main" val="20000"/>
                    </a:ext>
                  </a:extLst>
                </a:gridCol>
                <a:gridCol w="1160320">
                  <a:extLst>
                    <a:ext uri="{9D8B030D-6E8A-4147-A177-3AD203B41FA5}">
                      <a16:colId xmlns:a16="http://schemas.microsoft.com/office/drawing/2014/main" val="20002"/>
                    </a:ext>
                  </a:extLst>
                </a:gridCol>
                <a:gridCol w="1804708">
                  <a:extLst>
                    <a:ext uri="{9D8B030D-6E8A-4147-A177-3AD203B41FA5}">
                      <a16:colId xmlns:a16="http://schemas.microsoft.com/office/drawing/2014/main" val="20003"/>
                    </a:ext>
                  </a:extLst>
                </a:gridCol>
              </a:tblGrid>
              <a:tr h="1026510">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621305">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81</a:t>
                      </a:r>
                    </a:p>
                  </a:txBody>
                  <a:tcPr anchor="ctr">
                    <a:solidFill>
                      <a:schemeClr val="bg1">
                        <a:lumMod val="95000"/>
                      </a:schemeClr>
                    </a:solidFill>
                  </a:tcPr>
                </a:tc>
                <a:tc>
                  <a:txBody>
                    <a:bodyPr/>
                    <a:lstStyle/>
                    <a:p>
                      <a:pPr algn="ctr"/>
                      <a:r>
                        <a:rPr lang="en-US" sz="1600" i="0" dirty="0"/>
                        <a:t>150</a:t>
                      </a:r>
                    </a:p>
                  </a:txBody>
                  <a:tcPr anchor="ctr">
                    <a:solidFill>
                      <a:schemeClr val="bg1">
                        <a:lumMod val="95000"/>
                      </a:schemeClr>
                    </a:solidFill>
                  </a:tcPr>
                </a:tc>
                <a:extLst>
                  <a:ext uri="{0D108BD9-81ED-4DB2-BD59-A6C34878D82A}">
                    <a16:rowId xmlns:a16="http://schemas.microsoft.com/office/drawing/2014/main" val="10001"/>
                  </a:ext>
                </a:extLst>
              </a:tr>
              <a:tr h="621305">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95</a:t>
                      </a:r>
                    </a:p>
                  </a:txBody>
                  <a:tcPr anchor="ctr">
                    <a:solidFill>
                      <a:schemeClr val="bg1">
                        <a:lumMod val="85000"/>
                      </a:schemeClr>
                    </a:solidFill>
                  </a:tcPr>
                </a:tc>
                <a:tc>
                  <a:txBody>
                    <a:bodyPr/>
                    <a:lstStyle/>
                    <a:p>
                      <a:pPr algn="ctr"/>
                      <a:r>
                        <a:rPr lang="en-US" sz="1600" i="0" dirty="0"/>
                        <a:t>100</a:t>
                      </a:r>
                    </a:p>
                  </a:txBody>
                  <a:tcPr anchor="ctr">
                    <a:solidFill>
                      <a:schemeClr val="bg1">
                        <a:lumMod val="85000"/>
                      </a:schemeClr>
                    </a:solidFill>
                  </a:tcPr>
                </a:tc>
                <a:extLst>
                  <a:ext uri="{0D108BD9-81ED-4DB2-BD59-A6C34878D82A}">
                    <a16:rowId xmlns:a16="http://schemas.microsoft.com/office/drawing/2014/main" val="10002"/>
                  </a:ext>
                </a:extLst>
              </a:tr>
              <a:tr h="621305">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29</a:t>
                      </a:r>
                    </a:p>
                  </a:txBody>
                  <a:tcPr anchor="ctr">
                    <a:solidFill>
                      <a:schemeClr val="bg1">
                        <a:lumMod val="95000"/>
                      </a:schemeClr>
                    </a:solidFill>
                  </a:tcPr>
                </a:tc>
                <a:tc>
                  <a:txBody>
                    <a:bodyPr/>
                    <a:lstStyle/>
                    <a:p>
                      <a:pPr algn="ctr"/>
                      <a:r>
                        <a:rPr lang="en-US" sz="1600" i="0" dirty="0"/>
                        <a:t>15</a:t>
                      </a:r>
                    </a:p>
                  </a:txBody>
                  <a:tcPr anchor="ctr">
                    <a:solidFill>
                      <a:schemeClr val="bg1">
                        <a:lumMod val="95000"/>
                      </a:schemeClr>
                    </a:solidFill>
                  </a:tcPr>
                </a:tc>
                <a:extLst>
                  <a:ext uri="{0D108BD9-81ED-4DB2-BD59-A6C34878D82A}">
                    <a16:rowId xmlns:a16="http://schemas.microsoft.com/office/drawing/2014/main" val="10003"/>
                  </a:ext>
                </a:extLst>
              </a:tr>
              <a:tr h="621305">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710</a:t>
                      </a:r>
                    </a:p>
                  </a:txBody>
                  <a:tcPr anchor="ctr">
                    <a:solidFill>
                      <a:schemeClr val="bg1">
                        <a:lumMod val="85000"/>
                      </a:schemeClr>
                    </a:solidFill>
                  </a:tcPr>
                </a:tc>
                <a:tc>
                  <a:txBody>
                    <a:bodyPr/>
                    <a:lstStyle/>
                    <a:p>
                      <a:pPr algn="ctr"/>
                      <a:r>
                        <a:rPr lang="en-US" sz="16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0D9F63B3-8653-4682-9B4B-0E7C5BADFAA2}"/>
              </a:ext>
            </a:extLst>
          </p:cNvPr>
          <p:cNvPicPr/>
          <p:nvPr/>
        </p:nvPicPr>
        <p:blipFill>
          <a:blip r:embed="rId5" cstate="print"/>
          <a:srcRect r="24038" b="30983"/>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6165779-E4F9-0F92-9BD9-6279C78566BC}"/>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284297831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pic>
        <p:nvPicPr>
          <p:cNvPr id="11" name="Picture 10">
            <a:extLst>
              <a:ext uri="{FF2B5EF4-FFF2-40B4-BE49-F238E27FC236}">
                <a16:creationId xmlns:a16="http://schemas.microsoft.com/office/drawing/2014/main" id="{DC6691E1-9254-4EEF-9D0A-5CC204A85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26" y="2052696"/>
            <a:ext cx="2753832" cy="2065374"/>
          </a:xfrm>
          <a:prstGeom prst="rect">
            <a:avLst/>
          </a:prstGeom>
        </p:spPr>
      </p:pic>
      <p:graphicFrame>
        <p:nvGraphicFramePr>
          <p:cNvPr id="15" name="Table 14">
            <a:extLst>
              <a:ext uri="{FF2B5EF4-FFF2-40B4-BE49-F238E27FC236}">
                <a16:creationId xmlns:a16="http://schemas.microsoft.com/office/drawing/2014/main" id="{99A5D6F9-4B36-4324-BFAB-1A818AB4F113}"/>
              </a:ext>
            </a:extLst>
          </p:cNvPr>
          <p:cNvGraphicFramePr>
            <a:graphicFrameLocks noGrp="1"/>
          </p:cNvGraphicFramePr>
          <p:nvPr>
            <p:extLst>
              <p:ext uri="{D42A27DB-BD31-4B8C-83A1-F6EECF244321}">
                <p14:modId xmlns:p14="http://schemas.microsoft.com/office/powerpoint/2010/main" val="2889899122"/>
              </p:ext>
            </p:extLst>
          </p:nvPr>
        </p:nvGraphicFramePr>
        <p:xfrm>
          <a:off x="609600" y="4038600"/>
          <a:ext cx="7914174" cy="1842324"/>
        </p:xfrm>
        <a:graphic>
          <a:graphicData uri="http://schemas.openxmlformats.org/drawingml/2006/table">
            <a:tbl>
              <a:tblPr firstRow="1" bandRow="1">
                <a:tableStyleId>{073A0DAA-6AF3-43AB-8588-CEC1D06C72B9}</a:tableStyleId>
              </a:tblPr>
              <a:tblGrid>
                <a:gridCol w="5033876">
                  <a:extLst>
                    <a:ext uri="{9D8B030D-6E8A-4147-A177-3AD203B41FA5}">
                      <a16:colId xmlns:a16="http://schemas.microsoft.com/office/drawing/2014/main" val="20000"/>
                    </a:ext>
                  </a:extLst>
                </a:gridCol>
                <a:gridCol w="1175195">
                  <a:extLst>
                    <a:ext uri="{9D8B030D-6E8A-4147-A177-3AD203B41FA5}">
                      <a16:colId xmlns:a16="http://schemas.microsoft.com/office/drawing/2014/main" val="20002"/>
                    </a:ext>
                  </a:extLst>
                </a:gridCol>
                <a:gridCol w="1705103">
                  <a:extLst>
                    <a:ext uri="{9D8B030D-6E8A-4147-A177-3AD203B41FA5}">
                      <a16:colId xmlns:a16="http://schemas.microsoft.com/office/drawing/2014/main" val="20003"/>
                    </a:ext>
                  </a:extLst>
                </a:gridCol>
              </a:tblGrid>
              <a:tr h="501204">
                <a:tc>
                  <a:txBody>
                    <a:bodyPr/>
                    <a:lstStyle/>
                    <a:p>
                      <a:pPr algn="ctr"/>
                      <a:r>
                        <a:rPr lang="en-US" sz="1600" dirty="0">
                          <a:solidFill>
                            <a:schemeClr val="tx1"/>
                          </a:solidFill>
                        </a:rPr>
                        <a:t>ACTIVITY</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600" b="0" i="1" dirty="0"/>
                        <a:t>Compliance</a:t>
                      </a:r>
                      <a:r>
                        <a:rPr lang="en-US" sz="1600" b="0" i="1" baseline="0" dirty="0"/>
                        <a:t> Inspections</a:t>
                      </a:r>
                      <a:endParaRPr lang="en-US" sz="1600" b="0" i="1" dirty="0"/>
                    </a:p>
                  </a:txBody>
                  <a:tcPr>
                    <a:solidFill>
                      <a:schemeClr val="bg1">
                        <a:lumMod val="85000"/>
                      </a:schemeClr>
                    </a:solidFill>
                  </a:tcPr>
                </a:tc>
                <a:tc>
                  <a:txBody>
                    <a:bodyPr/>
                    <a:lstStyle/>
                    <a:p>
                      <a:pPr algn="ctr"/>
                      <a:r>
                        <a:rPr lang="en-US" sz="1600" b="1" i="1" dirty="0"/>
                        <a:t>68</a:t>
                      </a:r>
                    </a:p>
                  </a:txBody>
                  <a:tcPr>
                    <a:solidFill>
                      <a:schemeClr val="bg1">
                        <a:lumMod val="85000"/>
                      </a:schemeClr>
                    </a:solidFill>
                  </a:tcPr>
                </a:tc>
                <a:tc>
                  <a:txBody>
                    <a:bodyPr/>
                    <a:lstStyle/>
                    <a:p>
                      <a:pPr algn="ctr"/>
                      <a:r>
                        <a:rPr lang="en-US" sz="1600" b="0" i="0" dirty="0"/>
                        <a:t>95</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600" b="0" i="1" dirty="0"/>
                        <a:t>Consultative Visits</a:t>
                      </a:r>
                    </a:p>
                  </a:txBody>
                  <a:tcPr>
                    <a:solidFill>
                      <a:schemeClr val="bg1">
                        <a:lumMod val="95000"/>
                      </a:schemeClr>
                    </a:solidFill>
                  </a:tcPr>
                </a:tc>
                <a:tc>
                  <a:txBody>
                    <a:bodyPr/>
                    <a:lstStyle/>
                    <a:p>
                      <a:pPr algn="ctr"/>
                      <a:r>
                        <a:rPr lang="en-US" sz="1600" b="1" i="1" dirty="0"/>
                        <a:t>105</a:t>
                      </a:r>
                    </a:p>
                  </a:txBody>
                  <a:tcPr>
                    <a:solidFill>
                      <a:schemeClr val="bg1">
                        <a:lumMod val="95000"/>
                      </a:schemeClr>
                    </a:solidFill>
                  </a:tcPr>
                </a:tc>
                <a:tc>
                  <a:txBody>
                    <a:bodyPr/>
                    <a:lstStyle/>
                    <a:p>
                      <a:pPr algn="ctr"/>
                      <a:r>
                        <a:rPr lang="en-US" sz="1600" b="0" i="0" dirty="0"/>
                        <a:t>190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600" i="1" dirty="0"/>
                        <a:t>OSH Outreach </a:t>
                      </a:r>
                      <a:r>
                        <a:rPr lang="en-US" sz="1600" b="0" i="1" dirty="0"/>
                        <a:t>Events/Booths</a:t>
                      </a:r>
                    </a:p>
                  </a:txBody>
                  <a:tcPr>
                    <a:solidFill>
                      <a:schemeClr val="bg1">
                        <a:lumMod val="85000"/>
                      </a:schemeClr>
                    </a:solidFill>
                  </a:tcPr>
                </a:tc>
                <a:tc>
                  <a:txBody>
                    <a:bodyPr/>
                    <a:lstStyle/>
                    <a:p>
                      <a:pPr algn="ctr"/>
                      <a:r>
                        <a:rPr lang="en-US" sz="1600" b="1" i="1" dirty="0"/>
                        <a:t>7</a:t>
                      </a:r>
                    </a:p>
                  </a:txBody>
                  <a:tcPr>
                    <a:solidFill>
                      <a:schemeClr val="bg1">
                        <a:lumMod val="85000"/>
                      </a:schemeClr>
                    </a:solidFill>
                  </a:tcPr>
                </a:tc>
                <a:tc>
                  <a:txBody>
                    <a:bodyPr/>
                    <a:lstStyle/>
                    <a:p>
                      <a:pPr algn="ctr"/>
                      <a:r>
                        <a:rPr lang="en-US" sz="16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600" b="0" i="1" dirty="0"/>
                        <a:t>Trained</a:t>
                      </a:r>
                    </a:p>
                  </a:txBody>
                  <a:tcPr>
                    <a:solidFill>
                      <a:schemeClr val="bg1">
                        <a:lumMod val="95000"/>
                      </a:schemeClr>
                    </a:solidFill>
                  </a:tcPr>
                </a:tc>
                <a:tc>
                  <a:txBody>
                    <a:bodyPr/>
                    <a:lstStyle/>
                    <a:p>
                      <a:pPr algn="ctr"/>
                      <a:r>
                        <a:rPr lang="en-US" sz="1600" b="1" i="1" dirty="0"/>
                        <a:t>466</a:t>
                      </a:r>
                    </a:p>
                  </a:txBody>
                  <a:tcPr>
                    <a:solidFill>
                      <a:schemeClr val="bg1">
                        <a:lumMod val="95000"/>
                      </a:schemeClr>
                    </a:solidFill>
                  </a:tcPr>
                </a:tc>
                <a:tc>
                  <a:txBody>
                    <a:bodyPr/>
                    <a:lstStyle/>
                    <a:p>
                      <a:pPr algn="ctr"/>
                      <a:r>
                        <a:rPr lang="en-US" sz="16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ED8330BE-8D69-C511-477B-FC22E201F1F2}"/>
              </a:ext>
            </a:extLst>
          </p:cNvPr>
          <p:cNvGraphicFramePr>
            <a:graphicFrameLocks noGrp="1"/>
          </p:cNvGraphicFramePr>
          <p:nvPr>
            <p:extLst>
              <p:ext uri="{D42A27DB-BD31-4B8C-83A1-F6EECF244321}">
                <p14:modId xmlns:p14="http://schemas.microsoft.com/office/powerpoint/2010/main" val="433333770"/>
              </p:ext>
            </p:extLst>
          </p:nvPr>
        </p:nvGraphicFramePr>
        <p:xfrm>
          <a:off x="622006" y="1142282"/>
          <a:ext cx="7912394" cy="914400"/>
        </p:xfrm>
        <a:graphic>
          <a:graphicData uri="http://schemas.openxmlformats.org/drawingml/2006/table">
            <a:tbl>
              <a:tblPr>
                <a:tableStyleId>{00A15C55-8517-42AA-B614-E9B94910E393}</a:tableStyleId>
              </a:tblPr>
              <a:tblGrid>
                <a:gridCol w="1392250">
                  <a:extLst>
                    <a:ext uri="{9D8B030D-6E8A-4147-A177-3AD203B41FA5}">
                      <a16:colId xmlns:a16="http://schemas.microsoft.com/office/drawing/2014/main" val="2905845199"/>
                    </a:ext>
                  </a:extLst>
                </a:gridCol>
                <a:gridCol w="1740313">
                  <a:extLst>
                    <a:ext uri="{9D8B030D-6E8A-4147-A177-3AD203B41FA5}">
                      <a16:colId xmlns:a16="http://schemas.microsoft.com/office/drawing/2014/main" val="2304304097"/>
                    </a:ext>
                  </a:extLst>
                </a:gridCol>
                <a:gridCol w="1479266">
                  <a:extLst>
                    <a:ext uri="{9D8B030D-6E8A-4147-A177-3AD203B41FA5}">
                      <a16:colId xmlns:a16="http://schemas.microsoft.com/office/drawing/2014/main" val="3480243544"/>
                    </a:ext>
                  </a:extLst>
                </a:gridCol>
                <a:gridCol w="1479266">
                  <a:extLst>
                    <a:ext uri="{9D8B030D-6E8A-4147-A177-3AD203B41FA5}">
                      <a16:colId xmlns:a16="http://schemas.microsoft.com/office/drawing/2014/main" val="1664255718"/>
                    </a:ext>
                  </a:extLst>
                </a:gridCol>
                <a:gridCol w="182129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
        <p:nvSpPr>
          <p:cNvPr id="2" name="TextBox 1">
            <a:extLst>
              <a:ext uri="{FF2B5EF4-FFF2-40B4-BE49-F238E27FC236}">
                <a16:creationId xmlns:a16="http://schemas.microsoft.com/office/drawing/2014/main" id="{F682CA0B-BA29-B77D-AC44-2B02F937DBBC}"/>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9111913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440966" y="3124200"/>
            <a:ext cx="8001000" cy="304800"/>
          </a:xfrm>
        </p:spPr>
        <p:txBody>
          <a:bodyPr/>
          <a:lstStyle/>
          <a:p>
            <a:pPr algn="r">
              <a:buFont typeface="Symbol" pitchFamily="18" charset="2"/>
              <a:buNone/>
            </a:pPr>
            <a:r>
              <a:rPr lang="en-US" sz="1000" dirty="0"/>
              <a:t>*</a:t>
            </a:r>
            <a:r>
              <a:rPr lang="en-US" sz="1000" i="1" dirty="0"/>
              <a:t>All industries including state and local government    CY = Calendar Year</a:t>
            </a:r>
          </a:p>
        </p:txBody>
      </p:sp>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rgbClr val="000080"/>
                </a:solidFill>
              </a:rPr>
              <a:t>TRC and DART Rate Comparison</a:t>
            </a:r>
          </a:p>
        </p:txBody>
      </p:sp>
      <p:graphicFrame>
        <p:nvGraphicFramePr>
          <p:cNvPr id="15" name="Table 14"/>
          <p:cNvGraphicFramePr>
            <a:graphicFrameLocks noGrp="1"/>
          </p:cNvGraphicFramePr>
          <p:nvPr>
            <p:extLst>
              <p:ext uri="{D42A27DB-BD31-4B8C-83A1-F6EECF244321}">
                <p14:modId xmlns:p14="http://schemas.microsoft.com/office/powerpoint/2010/main" val="2481774387"/>
              </p:ext>
            </p:extLst>
          </p:nvPr>
        </p:nvGraphicFramePr>
        <p:xfrm>
          <a:off x="609600" y="1143000"/>
          <a:ext cx="7924801" cy="198120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20000"/>
                    </a:ext>
                  </a:extLst>
                </a:gridCol>
                <a:gridCol w="1015691">
                  <a:extLst>
                    <a:ext uri="{9D8B030D-6E8A-4147-A177-3AD203B41FA5}">
                      <a16:colId xmlns:a16="http://schemas.microsoft.com/office/drawing/2014/main" val="20001"/>
                    </a:ext>
                  </a:extLst>
                </a:gridCol>
                <a:gridCol w="1001122">
                  <a:extLst>
                    <a:ext uri="{9D8B030D-6E8A-4147-A177-3AD203B41FA5}">
                      <a16:colId xmlns:a16="http://schemas.microsoft.com/office/drawing/2014/main" val="20002"/>
                    </a:ext>
                  </a:extLst>
                </a:gridCol>
                <a:gridCol w="1001122">
                  <a:extLst>
                    <a:ext uri="{9D8B030D-6E8A-4147-A177-3AD203B41FA5}">
                      <a16:colId xmlns:a16="http://schemas.microsoft.com/office/drawing/2014/main" val="20003"/>
                    </a:ext>
                  </a:extLst>
                </a:gridCol>
                <a:gridCol w="1155141">
                  <a:extLst>
                    <a:ext uri="{9D8B030D-6E8A-4147-A177-3AD203B41FA5}">
                      <a16:colId xmlns:a16="http://schemas.microsoft.com/office/drawing/2014/main" val="20004"/>
                    </a:ext>
                  </a:extLst>
                </a:gridCol>
                <a:gridCol w="2380125">
                  <a:extLst>
                    <a:ext uri="{9D8B030D-6E8A-4147-A177-3AD203B41FA5}">
                      <a16:colId xmlns:a16="http://schemas.microsoft.com/office/drawing/2014/main" val="20005"/>
                    </a:ext>
                  </a:extLst>
                </a:gridCol>
              </a:tblGrid>
              <a:tr h="640080">
                <a:tc>
                  <a:txBody>
                    <a:bodyPr/>
                    <a:lstStyle/>
                    <a:p>
                      <a:pPr algn="ctr"/>
                      <a:r>
                        <a:rPr lang="en-US" sz="1500" dirty="0">
                          <a:solidFill>
                            <a:schemeClr val="tx1"/>
                          </a:solidFill>
                        </a:rPr>
                        <a:t>CY 2021</a:t>
                      </a:r>
                    </a:p>
                  </a:txBody>
                  <a:tcPr anchor="ctr">
                    <a:solidFill>
                      <a:schemeClr val="bg1">
                        <a:lumMod val="75000"/>
                      </a:schemeClr>
                    </a:solidFill>
                  </a:tcPr>
                </a:tc>
                <a:tc gridSpan="2">
                  <a:txBody>
                    <a:bodyPr/>
                    <a:lstStyle/>
                    <a:p>
                      <a:pPr algn="ctr"/>
                      <a:r>
                        <a:rPr lang="en-US" sz="1500" b="1" dirty="0">
                          <a:solidFill>
                            <a:schemeClr val="tx1"/>
                          </a:solidFill>
                        </a:rPr>
                        <a:t>North Carolina</a:t>
                      </a:r>
                    </a:p>
                  </a:txBody>
                  <a:tcPr anchor="ctr">
                    <a:solidFill>
                      <a:schemeClr val="bg1">
                        <a:lumMod val="75000"/>
                      </a:schemeClr>
                    </a:solidFill>
                  </a:tcPr>
                </a:tc>
                <a:tc hMerge="1">
                  <a:txBody>
                    <a:bodyPr/>
                    <a:lstStyle/>
                    <a:p>
                      <a:endParaRPr lang="en-US"/>
                    </a:p>
                  </a:txBody>
                  <a:tcPr/>
                </a:tc>
                <a:tc gridSpan="2">
                  <a:txBody>
                    <a:bodyPr/>
                    <a:lstStyle/>
                    <a:p>
                      <a:pPr algn="ctr"/>
                      <a:r>
                        <a:rPr lang="en-US" sz="1500" b="1" dirty="0">
                          <a:solidFill>
                            <a:schemeClr val="tx1"/>
                          </a:solidFill>
                        </a:rPr>
                        <a:t>National Average</a:t>
                      </a:r>
                    </a:p>
                  </a:txBody>
                  <a:tcPr anchor="ctr">
                    <a:solidFill>
                      <a:schemeClr val="bg1">
                        <a:lumMod val="75000"/>
                      </a:schemeClr>
                    </a:solidFill>
                  </a:tcPr>
                </a:tc>
                <a:tc hMerge="1">
                  <a:txBody>
                    <a:bodyPr/>
                    <a:lstStyle/>
                    <a:p>
                      <a:endParaRPr lang="en-US"/>
                    </a:p>
                  </a:txBody>
                  <a:tcPr/>
                </a:tc>
                <a:tc>
                  <a:txBody>
                    <a:bodyPr/>
                    <a:lstStyle/>
                    <a:p>
                      <a:pPr algn="ctr"/>
                      <a:r>
                        <a:rPr lang="en-US" sz="1500" b="1" dirty="0">
                          <a:solidFill>
                            <a:schemeClr val="tx1"/>
                          </a:solidFill>
                        </a:rPr>
                        <a:t>Comparison</a:t>
                      </a:r>
                    </a:p>
                  </a:txBody>
                  <a:tcPr anchor="ctr">
                    <a:solidFill>
                      <a:schemeClr val="bg1">
                        <a:lumMod val="75000"/>
                      </a:schemeClr>
                    </a:solidFill>
                  </a:tcPr>
                </a:tc>
                <a:extLst>
                  <a:ext uri="{0D108BD9-81ED-4DB2-BD59-A6C34878D82A}">
                    <a16:rowId xmlns:a16="http://schemas.microsoft.com/office/drawing/2014/main" val="10000"/>
                  </a:ext>
                </a:extLst>
              </a:tr>
              <a:tr h="609600">
                <a:tc>
                  <a:txBody>
                    <a:bodyPr/>
                    <a:lstStyle/>
                    <a:p>
                      <a:pPr algn="r"/>
                      <a:r>
                        <a:rPr lang="en-US" sz="1400" i="1" dirty="0"/>
                        <a:t>TRC Rate</a:t>
                      </a:r>
                    </a:p>
                  </a:txBody>
                  <a:tcPr anchor="ctr">
                    <a:solidFill>
                      <a:schemeClr val="bg1">
                        <a:lumMod val="95000"/>
                      </a:schemeClr>
                    </a:solidFill>
                  </a:tcPr>
                </a:tc>
                <a:tc>
                  <a:txBody>
                    <a:bodyPr/>
                    <a:lstStyle/>
                    <a:p>
                      <a:pPr algn="ctr"/>
                      <a:r>
                        <a:rPr lang="en-US" sz="1400" i="1" dirty="0"/>
                        <a:t>2.2</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2.4*</a:t>
                      </a:r>
                    </a:p>
                  </a:txBody>
                  <a:tcPr anchor="ctr">
                    <a:solidFill>
                      <a:schemeClr val="bg1">
                        <a:lumMod val="95000"/>
                      </a:schemeClr>
                    </a:solidFill>
                  </a:tcPr>
                </a:tc>
                <a:tc>
                  <a:txBody>
                    <a:bodyPr/>
                    <a:lstStyle/>
                    <a:p>
                      <a:pPr algn="ctr"/>
                      <a:r>
                        <a:rPr lang="en-US" sz="1400" i="1" dirty="0"/>
                        <a:t>2.7</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2.9*</a:t>
                      </a:r>
                    </a:p>
                  </a:txBody>
                  <a:tcPr anchor="ctr">
                    <a:solidFill>
                      <a:schemeClr val="bg1">
                        <a:lumMod val="95000"/>
                      </a:schemeClr>
                    </a:solidFill>
                  </a:tcPr>
                </a:tc>
                <a:tc>
                  <a:txBody>
                    <a:bodyPr/>
                    <a:lstStyle/>
                    <a:p>
                      <a:pPr algn="ctr"/>
                      <a:r>
                        <a:rPr lang="en-US" sz="1400" b="0" i="1" dirty="0"/>
                        <a:t>19% Lower/17% Lower*</a:t>
                      </a:r>
                    </a:p>
                  </a:txBody>
                  <a:tcPr anchor="ctr">
                    <a:solidFill>
                      <a:schemeClr val="bg1">
                        <a:lumMod val="95000"/>
                      </a:schemeClr>
                    </a:solidFill>
                  </a:tcPr>
                </a:tc>
                <a:extLst>
                  <a:ext uri="{0D108BD9-81ED-4DB2-BD59-A6C34878D82A}">
                    <a16:rowId xmlns:a16="http://schemas.microsoft.com/office/drawing/2014/main" val="10001"/>
                  </a:ext>
                </a:extLst>
              </a:tr>
              <a:tr h="731520">
                <a:tc>
                  <a:txBody>
                    <a:bodyPr/>
                    <a:lstStyle/>
                    <a:p>
                      <a:pPr algn="r"/>
                      <a:r>
                        <a:rPr lang="en-US" sz="1400" i="1" dirty="0"/>
                        <a:t>DART Rate</a:t>
                      </a:r>
                    </a:p>
                  </a:txBody>
                  <a:tcPr anchor="ctr">
                    <a:solidFill>
                      <a:schemeClr val="bg1">
                        <a:lumMod val="85000"/>
                      </a:schemeClr>
                    </a:solidFill>
                  </a:tcPr>
                </a:tc>
                <a:tc>
                  <a:txBody>
                    <a:bodyPr/>
                    <a:lstStyle/>
                    <a:p>
                      <a:pPr algn="ctr"/>
                      <a:r>
                        <a:rPr lang="en-US" sz="1400" i="1" dirty="0"/>
                        <a:t>1.3</a:t>
                      </a:r>
                    </a:p>
                  </a:txBody>
                  <a:tcPr anchor="ctr">
                    <a:solidFill>
                      <a:schemeClr val="bg1">
                        <a:lumMod val="85000"/>
                      </a:schemeClr>
                    </a:solidFill>
                  </a:tcPr>
                </a:tc>
                <a:tc>
                  <a:txBody>
                    <a:bodyPr/>
                    <a:lstStyle/>
                    <a:p>
                      <a:pPr algn="ctr"/>
                      <a:r>
                        <a:rPr lang="en-US" sz="1400" i="1" dirty="0"/>
                        <a:t>1.4*</a:t>
                      </a:r>
                    </a:p>
                  </a:txBody>
                  <a:tcPr anchor="ctr">
                    <a:solidFill>
                      <a:schemeClr val="bg1">
                        <a:lumMod val="85000"/>
                      </a:schemeClr>
                    </a:solidFill>
                  </a:tcPr>
                </a:tc>
                <a:tc>
                  <a:txBody>
                    <a:bodyPr/>
                    <a:lstStyle/>
                    <a:p>
                      <a:pPr algn="ctr"/>
                      <a:r>
                        <a:rPr lang="en-US" sz="1400" i="1" dirty="0"/>
                        <a:t>1.7</a:t>
                      </a:r>
                    </a:p>
                  </a:txBody>
                  <a:tcPr anchor="ctr">
                    <a:solidFill>
                      <a:schemeClr val="bg1">
                        <a:lumMod val="85000"/>
                      </a:schemeClr>
                    </a:solidFill>
                  </a:tcPr>
                </a:tc>
                <a:tc>
                  <a:txBody>
                    <a:bodyPr/>
                    <a:lstStyle/>
                    <a:p>
                      <a:pPr algn="ctr"/>
                      <a:r>
                        <a:rPr lang="en-US" sz="1400" i="1" dirty="0"/>
                        <a:t>1.8*</a:t>
                      </a:r>
                    </a:p>
                  </a:txBody>
                  <a:tcPr anchor="ctr">
                    <a:solidFill>
                      <a:schemeClr val="bg1">
                        <a:lumMod val="85000"/>
                      </a:schemeClr>
                    </a:solidFill>
                  </a:tcPr>
                </a:tc>
                <a:tc>
                  <a:txBody>
                    <a:bodyPr/>
                    <a:lstStyle/>
                    <a:p>
                      <a:pPr algn="ctr"/>
                      <a:r>
                        <a:rPr lang="en-US" sz="1400" b="0" i="1" dirty="0"/>
                        <a:t>24% Lower/22% Lower*</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group of people wearing safety vests&#10;&#10;Description automatically generated with medium confidence">
            <a:extLst>
              <a:ext uri="{FF2B5EF4-FFF2-40B4-BE49-F238E27FC236}">
                <a16:creationId xmlns:a16="http://schemas.microsoft.com/office/drawing/2014/main" id="{FAC75DAA-B82B-4026-8598-A4BEFD1DB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33" y="3570509"/>
            <a:ext cx="3564949" cy="2376633"/>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99AF6198-5277-4474-AC35-26572364AA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46" r="10831"/>
          <a:stretch/>
        </p:blipFill>
        <p:spPr>
          <a:xfrm>
            <a:off x="5562599" y="3570509"/>
            <a:ext cx="2971801" cy="2376633"/>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7F63F4D0-34E3-4F01-8B54-60929084B5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227" y="3567744"/>
            <a:ext cx="1589373" cy="2376633"/>
          </a:xfrm>
          <a:prstGeom prst="rect">
            <a:avLst/>
          </a:prstGeom>
        </p:spPr>
      </p:pic>
      <p:sp>
        <p:nvSpPr>
          <p:cNvPr id="4" name="TextBox 3">
            <a:extLst>
              <a:ext uri="{FF2B5EF4-FFF2-40B4-BE49-F238E27FC236}">
                <a16:creationId xmlns:a16="http://schemas.microsoft.com/office/drawing/2014/main" id="{7DAFA6B9-8380-B4A1-4181-FCC078D72287}"/>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159859611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461665"/>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2180593827"/>
              </p:ext>
            </p:extLst>
          </p:nvPr>
        </p:nvGraphicFramePr>
        <p:xfrm>
          <a:off x="533396" y="4648200"/>
          <a:ext cx="8000988" cy="785030"/>
        </p:xfrm>
        <a:graphic>
          <a:graphicData uri="http://schemas.openxmlformats.org/drawingml/2006/table">
            <a:tbl>
              <a:tblPr firstRow="1" bandRow="1">
                <a:tableStyleId>{00A15C55-8517-42AA-B614-E9B94910E393}</a:tableStyleId>
              </a:tblPr>
              <a:tblGrid>
                <a:gridCol w="4953004">
                  <a:extLst>
                    <a:ext uri="{9D8B030D-6E8A-4147-A177-3AD203B41FA5}">
                      <a16:colId xmlns:a16="http://schemas.microsoft.com/office/drawing/2014/main" val="20000"/>
                    </a:ext>
                  </a:extLst>
                </a:gridCol>
                <a:gridCol w="1809754">
                  <a:extLst>
                    <a:ext uri="{9D8B030D-6E8A-4147-A177-3AD203B41FA5}">
                      <a16:colId xmlns:a16="http://schemas.microsoft.com/office/drawing/2014/main" val="20004"/>
                    </a:ext>
                  </a:extLst>
                </a:gridCol>
                <a:gridCol w="1238230">
                  <a:extLst>
                    <a:ext uri="{9D8B030D-6E8A-4147-A177-3AD203B41FA5}">
                      <a16:colId xmlns:a16="http://schemas.microsoft.com/office/drawing/2014/main" val="2096285780"/>
                    </a:ext>
                  </a:extLst>
                </a:gridCol>
              </a:tblGrid>
              <a:tr h="392515">
                <a:tc>
                  <a:txBody>
                    <a:bodyPr/>
                    <a:lstStyle/>
                    <a:p>
                      <a:pPr algn="ctr"/>
                      <a:r>
                        <a:rPr lang="en-US" sz="1300" b="1" dirty="0">
                          <a:solidFill>
                            <a:schemeClr val="tx1"/>
                          </a:solidFill>
                        </a:rPr>
                        <a:t>ACTIVITY</a:t>
                      </a:r>
                    </a:p>
                  </a:txBody>
                  <a:tcPr anchor="ctr">
                    <a:solidFill>
                      <a:schemeClr val="bg1">
                        <a:lumMod val="85000"/>
                      </a:schemeClr>
                    </a:solidFill>
                  </a:tcPr>
                </a:tc>
                <a:tc>
                  <a:txBody>
                    <a:bodyPr/>
                    <a:lstStyle/>
                    <a:p>
                      <a:pPr algn="ctr"/>
                      <a:r>
                        <a:rPr lang="en-US" sz="1300" b="1" i="1" dirty="0">
                          <a:solidFill>
                            <a:schemeClr val="tx1"/>
                          </a:solidFill>
                        </a:rPr>
                        <a:t>Cumulative Total</a:t>
                      </a:r>
                    </a:p>
                  </a:txBody>
                  <a:tcPr anchor="ctr">
                    <a:solidFill>
                      <a:schemeClr val="bg1">
                        <a:lumMod val="85000"/>
                      </a:schemeClr>
                    </a:solidFill>
                  </a:tcPr>
                </a:tc>
                <a:tc>
                  <a:txBody>
                    <a:bodyPr/>
                    <a:lstStyle/>
                    <a:p>
                      <a:pPr algn="ctr"/>
                      <a:r>
                        <a:rPr lang="en-US" sz="1300" b="1" i="0" dirty="0">
                          <a:solidFill>
                            <a:schemeClr val="tx1"/>
                          </a:solidFill>
                        </a:rPr>
                        <a:t>FFY 2022</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1" i="1" dirty="0"/>
                        <a:t>2,038</a:t>
                      </a:r>
                    </a:p>
                  </a:txBody>
                  <a:tcPr anchor="ctr">
                    <a:solidFill>
                      <a:schemeClr val="bg1">
                        <a:lumMod val="95000"/>
                      </a:schemeClr>
                    </a:solidFill>
                  </a:tcPr>
                </a:tc>
                <a:tc>
                  <a:txBody>
                    <a:bodyPr/>
                    <a:lstStyle/>
                    <a:p>
                      <a:pPr algn="ctr"/>
                      <a:r>
                        <a:rPr lang="en-US" sz="1400" b="0" i="1" dirty="0"/>
                        <a:t>4,122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4180875795"/>
              </p:ext>
            </p:extLst>
          </p:nvPr>
        </p:nvGraphicFramePr>
        <p:xfrm>
          <a:off x="609600" y="1219201"/>
          <a:ext cx="7924783" cy="2819400"/>
        </p:xfrm>
        <a:graphic>
          <a:graphicData uri="http://schemas.openxmlformats.org/drawingml/2006/table">
            <a:tbl>
              <a:tblPr firstRow="1" bandRow="1">
                <a:tableStyleId>{00A15C55-8517-42AA-B614-E9B94910E393}</a:tableStyleId>
              </a:tblPr>
              <a:tblGrid>
                <a:gridCol w="1207592">
                  <a:extLst>
                    <a:ext uri="{9D8B030D-6E8A-4147-A177-3AD203B41FA5}">
                      <a16:colId xmlns:a16="http://schemas.microsoft.com/office/drawing/2014/main" val="20000"/>
                    </a:ext>
                  </a:extLst>
                </a:gridCol>
                <a:gridCol w="1434010">
                  <a:extLst>
                    <a:ext uri="{9D8B030D-6E8A-4147-A177-3AD203B41FA5}">
                      <a16:colId xmlns:a16="http://schemas.microsoft.com/office/drawing/2014/main" val="20001"/>
                    </a:ext>
                  </a:extLst>
                </a:gridCol>
                <a:gridCol w="1584959">
                  <a:extLst>
                    <a:ext uri="{9D8B030D-6E8A-4147-A177-3AD203B41FA5}">
                      <a16:colId xmlns:a16="http://schemas.microsoft.com/office/drawing/2014/main" val="20002"/>
                    </a:ext>
                  </a:extLst>
                </a:gridCol>
                <a:gridCol w="1488439">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90583">
                  <a:extLst>
                    <a:ext uri="{9D8B030D-6E8A-4147-A177-3AD203B41FA5}">
                      <a16:colId xmlns:a16="http://schemas.microsoft.com/office/drawing/2014/main" val="2129303459"/>
                    </a:ext>
                  </a:extLst>
                </a:gridCol>
              </a:tblGrid>
              <a:tr h="778022">
                <a:tc>
                  <a:txBody>
                    <a:bodyPr/>
                    <a:lstStyle/>
                    <a:p>
                      <a:pPr algn="ctr"/>
                      <a:r>
                        <a:rPr lang="en-US" sz="1600" b="1" dirty="0">
                          <a:solidFill>
                            <a:schemeClr val="tx1"/>
                          </a:solidFill>
                        </a:rPr>
                        <a:t>ACTIVITY</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East Compliance</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West Compliance</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Agricultural Safety and Health</a:t>
                      </a:r>
                    </a:p>
                  </a:txBody>
                  <a:tcPr anchor="ctr">
                    <a:solidFill>
                      <a:schemeClr val="bg1">
                        <a:lumMod val="75000"/>
                      </a:schemeClr>
                    </a:solidFill>
                  </a:tcPr>
                </a:tc>
                <a:tc>
                  <a:txBody>
                    <a:bodyPr/>
                    <a:lstStyle/>
                    <a:p>
                      <a:pPr algn="ctr"/>
                      <a:r>
                        <a:rPr lang="en-US" sz="1200" b="1" i="1" dirty="0">
                          <a:solidFill>
                            <a:schemeClr val="tx1"/>
                          </a:solidFill>
                        </a:rPr>
                        <a:t>Cumulative Total</a:t>
                      </a:r>
                    </a:p>
                  </a:txBody>
                  <a:tcPr anchor="ctr">
                    <a:solidFill>
                      <a:schemeClr val="bg1">
                        <a:lumMod val="75000"/>
                      </a:schemeClr>
                    </a:solidFill>
                  </a:tcPr>
                </a:tc>
                <a:tc>
                  <a:txBody>
                    <a:bodyPr/>
                    <a:lstStyle/>
                    <a:p>
                      <a:pPr algn="ctr"/>
                      <a:r>
                        <a:rPr lang="en-US" sz="1200" b="1" i="0" dirty="0">
                          <a:solidFill>
                            <a:schemeClr val="tx1"/>
                          </a:solidFill>
                        </a:rPr>
                        <a:t>FFY 2022</a:t>
                      </a:r>
                    </a:p>
                  </a:txBody>
                  <a:tcPr anchor="ctr">
                    <a:solidFill>
                      <a:schemeClr val="bg1">
                        <a:lumMod val="75000"/>
                      </a:schemeClr>
                    </a:solidFill>
                  </a:tcPr>
                </a:tc>
                <a:extLst>
                  <a:ext uri="{0D108BD9-81ED-4DB2-BD59-A6C34878D82A}">
                    <a16:rowId xmlns:a16="http://schemas.microsoft.com/office/drawing/2014/main" val="10000"/>
                  </a:ext>
                </a:extLst>
              </a:tr>
              <a:tr h="485338">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615</a:t>
                      </a:r>
                    </a:p>
                  </a:txBody>
                  <a:tcPr anchor="ctr">
                    <a:solidFill>
                      <a:schemeClr val="bg1">
                        <a:lumMod val="85000"/>
                      </a:schemeClr>
                    </a:solidFill>
                  </a:tcPr>
                </a:tc>
                <a:tc>
                  <a:txBody>
                    <a:bodyPr/>
                    <a:lstStyle/>
                    <a:p>
                      <a:pPr algn="ctr"/>
                      <a:r>
                        <a:rPr lang="en-US" sz="1400" i="0" dirty="0"/>
                        <a:t>933</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b="1" i="1" dirty="0"/>
                        <a:t>1,553</a:t>
                      </a:r>
                    </a:p>
                  </a:txBody>
                  <a:tcPr anchor="ctr">
                    <a:solidFill>
                      <a:schemeClr val="bg1">
                        <a:lumMod val="85000"/>
                      </a:schemeClr>
                    </a:solidFill>
                  </a:tcPr>
                </a:tc>
                <a:tc>
                  <a:txBody>
                    <a:bodyPr/>
                    <a:lstStyle/>
                    <a:p>
                      <a:pPr algn="ctr"/>
                      <a:r>
                        <a:rPr lang="en-US" sz="1400" b="0" i="1" dirty="0"/>
                        <a:t>3,575</a:t>
                      </a:r>
                    </a:p>
                  </a:txBody>
                  <a:tcPr anchor="ctr">
                    <a:solidFill>
                      <a:schemeClr val="bg1">
                        <a:lumMod val="85000"/>
                      </a:schemeClr>
                    </a:solidFill>
                  </a:tcPr>
                </a:tc>
                <a:extLst>
                  <a:ext uri="{0D108BD9-81ED-4DB2-BD59-A6C34878D82A}">
                    <a16:rowId xmlns:a16="http://schemas.microsoft.com/office/drawing/2014/main" val="10001"/>
                  </a:ext>
                </a:extLst>
              </a:tr>
              <a:tr h="518680">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130</a:t>
                      </a:r>
                    </a:p>
                  </a:txBody>
                  <a:tcPr anchor="ctr">
                    <a:solidFill>
                      <a:schemeClr val="bg1">
                        <a:lumMod val="95000"/>
                      </a:schemeClr>
                    </a:solidFill>
                  </a:tcPr>
                </a:tc>
                <a:tc>
                  <a:txBody>
                    <a:bodyPr/>
                    <a:lstStyle/>
                    <a:p>
                      <a:pPr algn="ctr"/>
                      <a:r>
                        <a:rPr lang="en-US" sz="1400" i="0" dirty="0"/>
                        <a:t>194</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b="1" i="1" dirty="0"/>
                        <a:t>328</a:t>
                      </a:r>
                    </a:p>
                  </a:txBody>
                  <a:tcPr anchor="ctr">
                    <a:solidFill>
                      <a:schemeClr val="bg1">
                        <a:lumMod val="95000"/>
                      </a:schemeClr>
                    </a:solidFill>
                  </a:tcPr>
                </a:tc>
                <a:tc>
                  <a:txBody>
                    <a:bodyPr/>
                    <a:lstStyle/>
                    <a:p>
                      <a:pPr algn="ctr"/>
                      <a:r>
                        <a:rPr lang="en-US" sz="1400" b="0" i="1" dirty="0"/>
                        <a:t>777</a:t>
                      </a:r>
                    </a:p>
                  </a:txBody>
                  <a:tcPr anchor="ctr">
                    <a:solidFill>
                      <a:schemeClr val="bg1">
                        <a:lumMod val="95000"/>
                      </a:schemeClr>
                    </a:solidFill>
                  </a:tcPr>
                </a:tc>
                <a:extLst>
                  <a:ext uri="{0D108BD9-81ED-4DB2-BD59-A6C34878D82A}">
                    <a16:rowId xmlns:a16="http://schemas.microsoft.com/office/drawing/2014/main" val="10002"/>
                  </a:ext>
                </a:extLst>
              </a:tr>
              <a:tr h="518680">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37</a:t>
                      </a:r>
                    </a:p>
                  </a:txBody>
                  <a:tcPr anchor="ctr">
                    <a:solidFill>
                      <a:schemeClr val="bg1">
                        <a:lumMod val="85000"/>
                      </a:schemeClr>
                    </a:solidFill>
                  </a:tcPr>
                </a:tc>
                <a:tc>
                  <a:txBody>
                    <a:bodyPr/>
                    <a:lstStyle/>
                    <a:p>
                      <a:pPr algn="ctr"/>
                      <a:r>
                        <a:rPr lang="en-US" sz="1400" i="0" dirty="0"/>
                        <a:t>56</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dirty="0"/>
                        <a:t>95</a:t>
                      </a:r>
                    </a:p>
                  </a:txBody>
                  <a:tcPr anchor="ctr">
                    <a:solidFill>
                      <a:schemeClr val="bg1">
                        <a:lumMod val="85000"/>
                      </a:schemeClr>
                    </a:solidFill>
                  </a:tcPr>
                </a:tc>
                <a:tc>
                  <a:txBody>
                    <a:bodyPr/>
                    <a:lstStyle/>
                    <a:p>
                      <a:pPr algn="ctr"/>
                      <a:r>
                        <a:rPr lang="en-US" sz="1400" b="0" i="1" dirty="0"/>
                        <a:t>228</a:t>
                      </a:r>
                    </a:p>
                  </a:txBody>
                  <a:tcPr anchor="ctr">
                    <a:solidFill>
                      <a:schemeClr val="bg1">
                        <a:lumMod val="85000"/>
                      </a:schemeClr>
                    </a:solidFill>
                  </a:tcPr>
                </a:tc>
                <a:extLst>
                  <a:ext uri="{0D108BD9-81ED-4DB2-BD59-A6C34878D82A}">
                    <a16:rowId xmlns:a16="http://schemas.microsoft.com/office/drawing/2014/main" val="10003"/>
                  </a:ext>
                </a:extLst>
              </a:tr>
              <a:tr h="518680">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782</a:t>
                      </a:r>
                    </a:p>
                  </a:txBody>
                  <a:tcPr anchor="ctr">
                    <a:solidFill>
                      <a:schemeClr val="bg1">
                        <a:lumMod val="95000"/>
                      </a:schemeClr>
                    </a:solidFill>
                  </a:tcPr>
                </a:tc>
                <a:tc>
                  <a:txBody>
                    <a:bodyPr/>
                    <a:lstStyle/>
                    <a:p>
                      <a:pPr algn="ctr"/>
                      <a:r>
                        <a:rPr lang="en-US" sz="1400" b="1" i="1" dirty="0"/>
                        <a:t>1,183</a:t>
                      </a:r>
                    </a:p>
                  </a:txBody>
                  <a:tcPr anchor="ctr">
                    <a:solidFill>
                      <a:schemeClr val="bg1">
                        <a:lumMod val="95000"/>
                      </a:schemeClr>
                    </a:solidFill>
                  </a:tcPr>
                </a:tc>
                <a:tc>
                  <a:txBody>
                    <a:bodyPr/>
                    <a:lstStyle/>
                    <a:p>
                      <a:pPr algn="ctr"/>
                      <a:r>
                        <a:rPr lang="en-US" sz="1400" b="1" i="1" dirty="0"/>
                        <a:t>11</a:t>
                      </a:r>
                    </a:p>
                  </a:txBody>
                  <a:tcPr anchor="ctr">
                    <a:solidFill>
                      <a:schemeClr val="bg1">
                        <a:lumMod val="95000"/>
                      </a:schemeClr>
                    </a:solidFill>
                  </a:tcPr>
                </a:tc>
                <a:tc>
                  <a:txBody>
                    <a:bodyPr/>
                    <a:lstStyle/>
                    <a:p>
                      <a:pPr algn="ctr"/>
                      <a:r>
                        <a:rPr lang="en-US" sz="1400" b="1" i="1" dirty="0"/>
                        <a:t>1,976*</a:t>
                      </a:r>
                    </a:p>
                  </a:txBody>
                  <a:tcPr anchor="ctr">
                    <a:solidFill>
                      <a:schemeClr val="bg1">
                        <a:lumMod val="95000"/>
                      </a:schemeClr>
                    </a:solidFill>
                  </a:tcPr>
                </a:tc>
                <a:tc>
                  <a:txBody>
                    <a:bodyPr/>
                    <a:lstStyle/>
                    <a:p>
                      <a:pPr algn="ctr"/>
                      <a:r>
                        <a:rPr lang="en-US" sz="1400" b="0" i="1" dirty="0"/>
                        <a:t>4,580*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B437A7BC-1F2A-550A-D10B-5CC61B9AE123}"/>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59534326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2096346105"/>
              </p:ext>
            </p:extLst>
          </p:nvPr>
        </p:nvGraphicFramePr>
        <p:xfrm>
          <a:off x="609600" y="1171966"/>
          <a:ext cx="7924801" cy="4830912"/>
        </p:xfrm>
        <a:graphic>
          <a:graphicData uri="http://schemas.openxmlformats.org/drawingml/2006/table">
            <a:tbl>
              <a:tblPr firstRow="1" bandRow="1">
                <a:tableStyleId>{073A0DAA-6AF3-43AB-8588-CEC1D06C72B9}</a:tableStyleId>
              </a:tblPr>
              <a:tblGrid>
                <a:gridCol w="6226629">
                  <a:extLst>
                    <a:ext uri="{9D8B030D-6E8A-4147-A177-3AD203B41FA5}">
                      <a16:colId xmlns:a16="http://schemas.microsoft.com/office/drawing/2014/main" val="20000"/>
                    </a:ext>
                  </a:extLst>
                </a:gridCol>
                <a:gridCol w="657030">
                  <a:extLst>
                    <a:ext uri="{9D8B030D-6E8A-4147-A177-3AD203B41FA5}">
                      <a16:colId xmlns:a16="http://schemas.microsoft.com/office/drawing/2014/main" val="20002"/>
                    </a:ext>
                  </a:extLst>
                </a:gridCol>
                <a:gridCol w="1041142">
                  <a:extLst>
                    <a:ext uri="{9D8B030D-6E8A-4147-A177-3AD203B41FA5}">
                      <a16:colId xmlns:a16="http://schemas.microsoft.com/office/drawing/2014/main" val="20003"/>
                    </a:ext>
                  </a:extLst>
                </a:gridCol>
              </a:tblGrid>
              <a:tr h="37608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3220">
                <a:tc>
                  <a:txBody>
                    <a:bodyPr/>
                    <a:lstStyle/>
                    <a:p>
                      <a:pPr algn="r"/>
                      <a:r>
                        <a:rPr lang="en-US" sz="1400" b="0" i="1" dirty="0"/>
                        <a:t>General Industry</a:t>
                      </a:r>
                      <a:r>
                        <a:rPr lang="en-US" sz="1400" i="1" dirty="0"/>
                        <a:t>—</a:t>
                      </a:r>
                      <a:r>
                        <a:rPr lang="en-US" sz="1400" b="0" i="1" dirty="0"/>
                        <a:t>10-Hour Course</a:t>
                      </a:r>
                    </a:p>
                  </a:txBody>
                  <a:tcPr anchor="ctr">
                    <a:solidFill>
                      <a:schemeClr val="bg1">
                        <a:lumMod val="95000"/>
                      </a:schemeClr>
                    </a:solidFill>
                  </a:tcPr>
                </a:tc>
                <a:tc>
                  <a:txBody>
                    <a:bodyPr/>
                    <a:lstStyle/>
                    <a:p>
                      <a:pPr algn="ctr"/>
                      <a:r>
                        <a:rPr lang="en-US" sz="1400" b="1" i="1" dirty="0">
                          <a:latin typeface="+mj-lt"/>
                        </a:rPr>
                        <a:t>4</a:t>
                      </a:r>
                    </a:p>
                  </a:txBody>
                  <a:tcPr anchor="ctr">
                    <a:solidFill>
                      <a:schemeClr val="bg1">
                        <a:lumMod val="95000"/>
                      </a:schemeClr>
                    </a:solidFill>
                  </a:tcPr>
                </a:tc>
                <a:tc>
                  <a:txBody>
                    <a:bodyPr/>
                    <a:lstStyle/>
                    <a:p>
                      <a:pPr algn="ctr"/>
                      <a:r>
                        <a:rPr lang="en-US" sz="1400" i="0" dirty="0">
                          <a:latin typeface="+mj-lt"/>
                        </a:rPr>
                        <a:t>4</a:t>
                      </a:r>
                    </a:p>
                  </a:txBody>
                  <a:tcPr anchor="ctr">
                    <a:solidFill>
                      <a:schemeClr val="bg1">
                        <a:lumMod val="95000"/>
                      </a:schemeClr>
                    </a:solidFill>
                  </a:tcPr>
                </a:tc>
                <a:extLst>
                  <a:ext uri="{0D108BD9-81ED-4DB2-BD59-A6C34878D82A}">
                    <a16:rowId xmlns:a16="http://schemas.microsoft.com/office/drawing/2014/main" val="10001"/>
                  </a:ext>
                </a:extLst>
              </a:tr>
              <a:tr h="293220">
                <a:tc>
                  <a:txBody>
                    <a:bodyPr/>
                    <a:lstStyle/>
                    <a:p>
                      <a:pPr algn="r"/>
                      <a:r>
                        <a:rPr lang="en-US" sz="1400" b="0" i="1" dirty="0"/>
                        <a:t>General Industry</a:t>
                      </a:r>
                      <a:r>
                        <a:rPr lang="en-US" sz="1400" i="1" dirty="0"/>
                        <a:t>—</a:t>
                      </a:r>
                      <a:r>
                        <a:rPr lang="en-US" sz="1400" b="0" i="1" dirty="0"/>
                        <a:t>30-Hour Course</a:t>
                      </a:r>
                    </a:p>
                  </a:txBody>
                  <a:tcPr anchor="ctr">
                    <a:solidFill>
                      <a:schemeClr val="bg1">
                        <a:lumMod val="85000"/>
                      </a:schemeClr>
                    </a:solidFill>
                  </a:tcPr>
                </a:tc>
                <a:tc>
                  <a:txBody>
                    <a:bodyPr/>
                    <a:lstStyle/>
                    <a:p>
                      <a:pPr algn="ctr"/>
                      <a:r>
                        <a:rPr lang="en-US" sz="1400" b="1" i="1" dirty="0">
                          <a:latin typeface="+mj-lt"/>
                        </a:rPr>
                        <a:t>1</a:t>
                      </a:r>
                    </a:p>
                  </a:txBody>
                  <a:tcPr anchor="ctr">
                    <a:solidFill>
                      <a:schemeClr val="bg1">
                        <a:lumMod val="85000"/>
                      </a:schemeClr>
                    </a:solidFill>
                  </a:tcPr>
                </a:tc>
                <a:tc>
                  <a:txBody>
                    <a:bodyPr/>
                    <a:lstStyle/>
                    <a:p>
                      <a:pPr algn="ctr"/>
                      <a:r>
                        <a:rPr lang="en-US" sz="1400" i="0" dirty="0">
                          <a:latin typeface="+mj-lt"/>
                        </a:rPr>
                        <a:t>1</a:t>
                      </a:r>
                    </a:p>
                  </a:txBody>
                  <a:tcPr anchor="ctr">
                    <a:solidFill>
                      <a:schemeClr val="bg1">
                        <a:lumMod val="85000"/>
                      </a:schemeClr>
                    </a:solidFill>
                  </a:tcPr>
                </a:tc>
                <a:extLst>
                  <a:ext uri="{0D108BD9-81ED-4DB2-BD59-A6C34878D82A}">
                    <a16:rowId xmlns:a16="http://schemas.microsoft.com/office/drawing/2014/main" val="10002"/>
                  </a:ext>
                </a:extLst>
              </a:tr>
              <a:tr h="498475">
                <a:tc>
                  <a:txBody>
                    <a:bodyPr/>
                    <a:lstStyle/>
                    <a:p>
                      <a:pPr algn="r"/>
                      <a:r>
                        <a:rPr lang="en-US" sz="1400" b="0" i="1" dirty="0"/>
                        <a:t>NC #500/502</a:t>
                      </a:r>
                      <a:r>
                        <a:rPr lang="en-US" sz="1400" i="1" dirty="0"/>
                        <a:t>—</a:t>
                      </a:r>
                      <a:r>
                        <a:rPr lang="en-US" sz="14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Train-the-Trainer Course</a:t>
                      </a:r>
                      <a:endParaRPr lang="en-US" sz="1400" b="0" i="1" dirty="0"/>
                    </a:p>
                  </a:txBody>
                  <a:tcPr anchor="ctr">
                    <a:solidFill>
                      <a:schemeClr val="bg1">
                        <a:lumMod val="95000"/>
                      </a:schemeClr>
                    </a:solidFill>
                  </a:tcPr>
                </a:tc>
                <a:tc>
                  <a:txBody>
                    <a:bodyPr/>
                    <a:lstStyle/>
                    <a:p>
                      <a:pPr algn="ctr"/>
                      <a:r>
                        <a:rPr lang="en-US" sz="1400" b="1" i="1" dirty="0">
                          <a:latin typeface="+mj-lt"/>
                        </a:rPr>
                        <a:t>1</a:t>
                      </a:r>
                    </a:p>
                  </a:txBody>
                  <a:tcPr anchor="ctr">
                    <a:solidFill>
                      <a:schemeClr val="bg1">
                        <a:lumMod val="95000"/>
                      </a:schemeClr>
                    </a:solidFill>
                  </a:tcPr>
                </a:tc>
                <a:tc>
                  <a:txBody>
                    <a:bodyPr/>
                    <a:lstStyle/>
                    <a:p>
                      <a:pPr algn="ctr"/>
                      <a:r>
                        <a:rPr lang="en-US" sz="1400" i="0" dirty="0">
                          <a:latin typeface="+mj-lt"/>
                        </a:rPr>
                        <a:t>1</a:t>
                      </a:r>
                    </a:p>
                  </a:txBody>
                  <a:tcPr anchor="ctr">
                    <a:solidFill>
                      <a:schemeClr val="bg1">
                        <a:lumMod val="95000"/>
                      </a:schemeClr>
                    </a:solidFill>
                  </a:tcPr>
                </a:tc>
                <a:extLst>
                  <a:ext uri="{0D108BD9-81ED-4DB2-BD59-A6C34878D82A}">
                    <a16:rowId xmlns:a16="http://schemas.microsoft.com/office/drawing/2014/main" val="10003"/>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132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2" name="TextBox 1">
            <a:extLst>
              <a:ext uri="{FF2B5EF4-FFF2-40B4-BE49-F238E27FC236}">
                <a16:creationId xmlns:a16="http://schemas.microsoft.com/office/drawing/2014/main" id="{81AFD3A4-1401-E4CC-1DC3-06A939FC5B8A}"/>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50505198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Stand Downs/Forums</a:t>
            </a:r>
            <a:endParaRPr lang="en-US" sz="800" b="1" kern="0" dirty="0"/>
          </a:p>
          <a:p>
            <a:pPr lvl="1" eaLnBrk="1" hangingPunct="1">
              <a:spcBef>
                <a:spcPts val="600"/>
              </a:spcBef>
              <a:spcAft>
                <a:spcPts val="600"/>
              </a:spcAft>
            </a:pPr>
            <a:r>
              <a:rPr lang="en-US" i="1" dirty="0"/>
              <a:t>Stand Up 4 Grain Safety Week (March 27 </a:t>
            </a:r>
            <a:r>
              <a:rPr lang="en-US" i="1" kern="0" dirty="0"/>
              <a:t>-</a:t>
            </a:r>
            <a:r>
              <a:rPr lang="en-US" i="1" dirty="0"/>
              <a:t> 31) </a:t>
            </a:r>
            <a:r>
              <a:rPr lang="en-US" sz="1000" i="1" dirty="0"/>
              <a:t>(Special Events Page)</a:t>
            </a:r>
          </a:p>
          <a:p>
            <a:pPr lvl="1" eaLnBrk="1" hangingPunct="1">
              <a:spcBef>
                <a:spcPts val="600"/>
              </a:spcBef>
              <a:spcAft>
                <a:spcPts val="600"/>
              </a:spcAft>
            </a:pPr>
            <a:r>
              <a:rPr lang="en-US" i="1" kern="0" dirty="0"/>
              <a:t>Fall Prevention Stand-Down (May 1 - 5) </a:t>
            </a:r>
            <a:r>
              <a:rPr lang="en-US" sz="1000" i="1" kern="0" dirty="0"/>
              <a:t>(Webinars, Billboard, Special Events Page, Social Media, Labor One Events)</a:t>
            </a:r>
          </a:p>
          <a:p>
            <a:pPr lvl="1" eaLnBrk="1" hangingPunct="1">
              <a:spcBef>
                <a:spcPts val="600"/>
              </a:spcBef>
              <a:spcAft>
                <a:spcPts val="600"/>
              </a:spcAft>
            </a:pPr>
            <a:r>
              <a:rPr lang="en-US" i="1" kern="0" dirty="0"/>
              <a:t>Heat Illness Prevention (All Summer) </a:t>
            </a:r>
            <a:r>
              <a:rPr lang="en-US" sz="1000" i="1" kern="0" dirty="0"/>
              <a:t>(Webinars, Billboards, Special Events Page, Social Media)</a:t>
            </a:r>
          </a:p>
          <a:p>
            <a:pPr lvl="1" eaLnBrk="1" hangingPunct="1">
              <a:spcBef>
                <a:spcPts val="600"/>
              </a:spcBef>
              <a:spcAft>
                <a:spcPts val="600"/>
              </a:spcAft>
            </a:pPr>
            <a:r>
              <a:rPr lang="en-US" i="1" kern="0" dirty="0"/>
              <a:t>Trench Safety Stand-Down (June 19 - 23) </a:t>
            </a:r>
            <a:r>
              <a:rPr lang="en-US" sz="1000" i="1" kern="0" dirty="0"/>
              <a:t>(Webinars, Billboards, Special Events Page, Social Media)</a:t>
            </a:r>
          </a:p>
          <a:p>
            <a:pPr lvl="1" eaLnBrk="1" hangingPunct="1">
              <a:spcBef>
                <a:spcPts val="600"/>
              </a:spcBef>
              <a:spcAft>
                <a:spcPts val="600"/>
              </a:spcAft>
            </a:pPr>
            <a:r>
              <a:rPr lang="en-US" i="1" kern="0" dirty="0"/>
              <a:t>Safe + Sound (August 7 - 13) </a:t>
            </a:r>
            <a:r>
              <a:rPr lang="en-US" sz="1000" i="1" kern="0" dirty="0"/>
              <a:t>(Webinars, Billboards, Special Events Page, Social Media)</a:t>
            </a:r>
          </a:p>
          <a:p>
            <a:pPr lvl="1" eaLnBrk="1" hangingPunct="1">
              <a:spcBef>
                <a:spcPts val="600"/>
              </a:spcBef>
              <a:spcAft>
                <a:spcPts val="600"/>
              </a:spcAft>
            </a:pPr>
            <a:r>
              <a:rPr lang="en-US" i="1" kern="0" dirty="0"/>
              <a:t>Construction Forum (September 7)</a:t>
            </a:r>
            <a:r>
              <a:rPr lang="en-US" sz="2400" i="1" kern="0" dirty="0"/>
              <a:t> </a:t>
            </a:r>
            <a:r>
              <a:rPr lang="en-US" sz="1000" i="1" kern="0" dirty="0"/>
              <a:t>(Billboard, Special Events Page, Social Media and Labor One Events)</a:t>
            </a:r>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730521B3-6D4E-C5BA-AFB9-1C5B8AEC604B}"/>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2293141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graphicFrame>
        <p:nvGraphicFramePr>
          <p:cNvPr id="25" name="Table 24">
            <a:extLst>
              <a:ext uri="{FF2B5EF4-FFF2-40B4-BE49-F238E27FC236}">
                <a16:creationId xmlns:a16="http://schemas.microsoft.com/office/drawing/2014/main" id="{CE8126AB-37E6-4A60-B7F0-D130CF4C2189}"/>
              </a:ext>
            </a:extLst>
          </p:cNvPr>
          <p:cNvGraphicFramePr>
            <a:graphicFrameLocks noGrp="1"/>
          </p:cNvGraphicFramePr>
          <p:nvPr>
            <p:extLst>
              <p:ext uri="{D42A27DB-BD31-4B8C-83A1-F6EECF244321}">
                <p14:modId xmlns:p14="http://schemas.microsoft.com/office/powerpoint/2010/main" val="2094402415"/>
              </p:ext>
            </p:extLst>
          </p:nvPr>
        </p:nvGraphicFramePr>
        <p:xfrm>
          <a:off x="609599" y="1130183"/>
          <a:ext cx="7914175" cy="2298817"/>
        </p:xfrm>
        <a:graphic>
          <a:graphicData uri="http://schemas.openxmlformats.org/drawingml/2006/table">
            <a:tbl>
              <a:tblPr firstRow="1" bandRow="1">
                <a:tableStyleId>{00A15C55-8517-42AA-B614-E9B94910E393}</a:tableStyleId>
              </a:tblPr>
              <a:tblGrid>
                <a:gridCol w="3962401">
                  <a:extLst>
                    <a:ext uri="{9D8B030D-6E8A-4147-A177-3AD203B41FA5}">
                      <a16:colId xmlns:a16="http://schemas.microsoft.com/office/drawing/2014/main" val="20000"/>
                    </a:ext>
                  </a:extLst>
                </a:gridCol>
                <a:gridCol w="762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122974">
                  <a:extLst>
                    <a:ext uri="{9D8B030D-6E8A-4147-A177-3AD203B41FA5}">
                      <a16:colId xmlns:a16="http://schemas.microsoft.com/office/drawing/2014/main" val="20004"/>
                    </a:ext>
                  </a:extLst>
                </a:gridCol>
              </a:tblGrid>
              <a:tr h="774817">
                <a:tc>
                  <a:txBody>
                    <a:bodyPr/>
                    <a:lstStyle/>
                    <a:p>
                      <a:pPr algn="ctr"/>
                      <a:r>
                        <a:rPr lang="en-US" sz="1800" b="1" dirty="0">
                          <a:solidFill>
                            <a:schemeClr val="tx1"/>
                          </a:solidFill>
                        </a:rPr>
                        <a:t>STAR SITES</a:t>
                      </a:r>
                      <a:r>
                        <a:rPr lang="en-US" sz="1500" b="1" i="1" dirty="0">
                          <a:solidFill>
                            <a:schemeClr val="tx1"/>
                          </a:solidFill>
                        </a:rPr>
                        <a:t>—</a:t>
                      </a:r>
                      <a:r>
                        <a:rPr lang="en-US" sz="1200" b="1" dirty="0">
                          <a:solidFill>
                            <a:schemeClr val="tx1"/>
                          </a:solidFill>
                        </a:rPr>
                        <a:t>New, </a:t>
                      </a:r>
                    </a:p>
                    <a:p>
                      <a:pPr algn="ct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1" i="1" dirty="0"/>
                        <a:t>6</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100</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18</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8</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146</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51227" y="3442575"/>
            <a:ext cx="939973" cy="671173"/>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AC0B77A0-C97D-4FED-9EEC-2406DC33F1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226" y="3442574"/>
            <a:ext cx="900661" cy="675496"/>
          </a:xfrm>
          <a:prstGeom prst="rect">
            <a:avLst/>
          </a:prstGeom>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1"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2" cstate="print"/>
          <a:srcRect/>
          <a:stretch>
            <a:fillRect/>
          </a:stretch>
        </p:blipFill>
        <p:spPr bwMode="auto">
          <a:xfrm>
            <a:off x="7487170" y="3429000"/>
            <a:ext cx="1047230" cy="655709"/>
          </a:xfrm>
          <a:prstGeom prst="rect">
            <a:avLst/>
          </a:prstGeom>
          <a:noFill/>
          <a:ln w="9525">
            <a:noFill/>
            <a:miter lim="800000"/>
            <a:headEnd/>
            <a:tailEnd/>
          </a:ln>
        </p:spPr>
      </p:pic>
      <p:graphicFrame>
        <p:nvGraphicFramePr>
          <p:cNvPr id="19" name="Table 18">
            <a:extLst>
              <a:ext uri="{FF2B5EF4-FFF2-40B4-BE49-F238E27FC236}">
                <a16:creationId xmlns:a16="http://schemas.microsoft.com/office/drawing/2014/main" id="{3EC5151A-800B-4CD6-AB67-415283BF0B9A}"/>
              </a:ext>
            </a:extLst>
          </p:cNvPr>
          <p:cNvGraphicFramePr>
            <a:graphicFrameLocks noGrp="1"/>
          </p:cNvGraphicFramePr>
          <p:nvPr>
            <p:extLst>
              <p:ext uri="{D42A27DB-BD31-4B8C-83A1-F6EECF244321}">
                <p14:modId xmlns:p14="http://schemas.microsoft.com/office/powerpoint/2010/main" val="612159353"/>
              </p:ext>
            </p:extLst>
          </p:nvPr>
        </p:nvGraphicFramePr>
        <p:xfrm>
          <a:off x="609597" y="4102626"/>
          <a:ext cx="7914175" cy="1840974"/>
        </p:xfrm>
        <a:graphic>
          <a:graphicData uri="http://schemas.openxmlformats.org/drawingml/2006/table">
            <a:tbl>
              <a:tblPr firstRow="1" bandRow="1">
                <a:tableStyleId>{00A15C55-8517-42AA-B614-E9B94910E393}</a:tableStyleId>
              </a:tblPr>
              <a:tblGrid>
                <a:gridCol w="5218137">
                  <a:extLst>
                    <a:ext uri="{9D8B030D-6E8A-4147-A177-3AD203B41FA5}">
                      <a16:colId xmlns:a16="http://schemas.microsoft.com/office/drawing/2014/main" val="20000"/>
                    </a:ext>
                  </a:extLst>
                </a:gridCol>
                <a:gridCol w="1217566">
                  <a:extLst>
                    <a:ext uri="{9D8B030D-6E8A-4147-A177-3AD203B41FA5}">
                      <a16:colId xmlns:a16="http://schemas.microsoft.com/office/drawing/2014/main" val="20002"/>
                    </a:ext>
                  </a:extLst>
                </a:gridCol>
                <a:gridCol w="1478472">
                  <a:extLst>
                    <a:ext uri="{9D8B030D-6E8A-4147-A177-3AD203B41FA5}">
                      <a16:colId xmlns:a16="http://schemas.microsoft.com/office/drawing/2014/main" val="20003"/>
                    </a:ext>
                  </a:extLst>
                </a:gridCol>
              </a:tblGrid>
              <a:tr h="399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ACTIVITY</a:t>
                      </a: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400" b="1" i="1" dirty="0"/>
                        <a:t>4</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1" i="1" dirty="0"/>
                        <a:t>12</a:t>
                      </a:r>
                    </a:p>
                  </a:txBody>
                  <a:tcPr anchor="ctr">
                    <a:solidFill>
                      <a:schemeClr val="bg1">
                        <a:lumMod val="85000"/>
                      </a:schemeClr>
                    </a:solidFill>
                  </a:tcPr>
                </a:tc>
                <a:tc>
                  <a:txBody>
                    <a:bodyPr/>
                    <a:lstStyle/>
                    <a:p>
                      <a:pPr algn="ctr"/>
                      <a:r>
                        <a:rPr lang="en-US" sz="1400" b="0" i="0"/>
                        <a:t>10</a:t>
                      </a:r>
                      <a:endParaRPr lang="en-US" sz="1400" b="0" i="0" dirty="0"/>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1" i="1" dirty="0"/>
                        <a:t>78</a:t>
                      </a:r>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436F791B-A5CC-3FE3-3260-9A17E086DD88}"/>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717973296"/>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2037517952"/>
              </p:ext>
            </p:extLst>
          </p:nvPr>
        </p:nvGraphicFramePr>
        <p:xfrm>
          <a:off x="609599" y="4648200"/>
          <a:ext cx="7881257" cy="1249680"/>
        </p:xfrm>
        <a:graphic>
          <a:graphicData uri="http://schemas.openxmlformats.org/drawingml/2006/table">
            <a:tbl>
              <a:tblPr firstRow="1" bandRow="1">
                <a:tableStyleId>{00A15C55-8517-42AA-B614-E9B94910E393}</a:tableStyleId>
              </a:tblPr>
              <a:tblGrid>
                <a:gridCol w="6323335">
                  <a:extLst>
                    <a:ext uri="{9D8B030D-6E8A-4147-A177-3AD203B41FA5}">
                      <a16:colId xmlns:a16="http://schemas.microsoft.com/office/drawing/2014/main" val="20000"/>
                    </a:ext>
                  </a:extLst>
                </a:gridCol>
                <a:gridCol w="1557922">
                  <a:extLst>
                    <a:ext uri="{9D8B030D-6E8A-4147-A177-3AD203B41FA5}">
                      <a16:colId xmlns:a16="http://schemas.microsoft.com/office/drawing/2014/main" val="20002"/>
                    </a:ext>
                  </a:extLst>
                </a:gridCol>
              </a:tblGrid>
              <a:tr h="272722">
                <a:tc>
                  <a:txBody>
                    <a:bodyPr/>
                    <a:lstStyle/>
                    <a:p>
                      <a:pPr algn="ctr"/>
                      <a:r>
                        <a:rPr lang="en-US" sz="1600" b="1" dirty="0">
                          <a:solidFill>
                            <a:schemeClr val="tx1"/>
                          </a:solidFill>
                        </a:rPr>
                        <a:t>SAFETY AWARDS</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a:txBody>
                    <a:bodyPr/>
                    <a:lstStyle/>
                    <a:p>
                      <a:pPr algn="r"/>
                      <a:r>
                        <a:rPr lang="en-US" sz="1400" i="1" dirty="0"/>
                        <a:t>CY 2022 Safety Awards Season* (Silver, Gold, Million Hour)</a:t>
                      </a:r>
                      <a:endParaRPr lang="en-US" sz="1400" b="0" i="1" dirty="0"/>
                    </a:p>
                  </a:txBody>
                  <a:tcPr anchor="ctr">
                    <a:solidFill>
                      <a:schemeClr val="bg1">
                        <a:lumMod val="95000"/>
                      </a:schemeClr>
                    </a:solidFill>
                  </a:tcPr>
                </a:tc>
                <a:tc>
                  <a:txBody>
                    <a:bodyPr/>
                    <a:lstStyle/>
                    <a:p>
                      <a:pPr algn="ctr"/>
                      <a:r>
                        <a:rPr lang="en-US" sz="1400" b="1" i="1" dirty="0"/>
                        <a:t>2,132</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1" i="1" dirty="0"/>
                        <a:t>43</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print">
            <a:extLst>
              <a:ext uri="{28A0092B-C50C-407E-A947-70E740481C1C}">
                <a14:useLocalDpi xmlns:a14="http://schemas.microsoft.com/office/drawing/2010/main" val="0"/>
              </a:ext>
            </a:extLst>
          </a:blip>
          <a:srcRect t="29183"/>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3" name="Picture 2" descr="A group of people posing for a photo&#10;&#10;Description automatically generated">
            <a:extLst>
              <a:ext uri="{FF2B5EF4-FFF2-40B4-BE49-F238E27FC236}">
                <a16:creationId xmlns:a16="http://schemas.microsoft.com/office/drawing/2014/main" id="{7CEAFCBC-F04A-4597-9BBD-7192742690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6" t="13750" r="6942" b="22500"/>
          <a:stretch/>
        </p:blipFill>
        <p:spPr>
          <a:xfrm rot="10800000" flipH="1" flipV="1">
            <a:off x="5370873" y="2701987"/>
            <a:ext cx="1854275" cy="999721"/>
          </a:xfrm>
          <a:prstGeom prst="rect">
            <a:avLst/>
          </a:prstGeom>
        </p:spPr>
      </p:pic>
      <p:graphicFrame>
        <p:nvGraphicFramePr>
          <p:cNvPr id="17" name="Table 16">
            <a:extLst>
              <a:ext uri="{FF2B5EF4-FFF2-40B4-BE49-F238E27FC236}">
                <a16:creationId xmlns:a16="http://schemas.microsoft.com/office/drawing/2014/main" id="{ED5D4AF0-D255-4E46-833D-013632DBDB46}"/>
              </a:ext>
            </a:extLst>
          </p:cNvPr>
          <p:cNvGraphicFramePr>
            <a:graphicFrameLocks noGrp="1"/>
          </p:cNvGraphicFramePr>
          <p:nvPr>
            <p:extLst>
              <p:ext uri="{D42A27DB-BD31-4B8C-83A1-F6EECF244321}">
                <p14:modId xmlns:p14="http://schemas.microsoft.com/office/powerpoint/2010/main" val="4110707878"/>
              </p:ext>
            </p:extLst>
          </p:nvPr>
        </p:nvGraphicFramePr>
        <p:xfrm>
          <a:off x="623454" y="3657600"/>
          <a:ext cx="7867403" cy="780318"/>
        </p:xfrm>
        <a:graphic>
          <a:graphicData uri="http://schemas.openxmlformats.org/drawingml/2006/table">
            <a:tbl>
              <a:tblPr firstRow="1" bandRow="1">
                <a:tableStyleId>{00A15C55-8517-42AA-B614-E9B94910E393}</a:tableStyleId>
              </a:tblPr>
              <a:tblGrid>
                <a:gridCol w="6310746">
                  <a:extLst>
                    <a:ext uri="{9D8B030D-6E8A-4147-A177-3AD203B41FA5}">
                      <a16:colId xmlns:a16="http://schemas.microsoft.com/office/drawing/2014/main" val="20000"/>
                    </a:ext>
                  </a:extLst>
                </a:gridCol>
                <a:gridCol w="1556657">
                  <a:extLst>
                    <a:ext uri="{9D8B030D-6E8A-4147-A177-3AD203B41FA5}">
                      <a16:colId xmlns:a16="http://schemas.microsoft.com/office/drawing/2014/main" val="20002"/>
                    </a:ext>
                  </a:extLst>
                </a:gridCol>
              </a:tblGrid>
              <a:tr h="475518">
                <a:tc gridSpan="2">
                  <a:txBody>
                    <a:bodyPr/>
                    <a:lstStyle/>
                    <a:p>
                      <a:pPr algn="ctr"/>
                      <a:r>
                        <a:rPr lang="en-US" sz="18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hMerge="1">
                  <a:txBody>
                    <a:bodyPr/>
                    <a:lstStyle/>
                    <a:p>
                      <a:pPr algn="ctr"/>
                      <a:endParaRPr lang="en-US" sz="1300" b="1"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r>
                        <a:rPr lang="en-US" sz="1400" b="1" i="1" dirty="0"/>
                        <a:t>Total</a:t>
                      </a:r>
                    </a:p>
                  </a:txBody>
                  <a:tcPr anchor="ctr">
                    <a:solidFill>
                      <a:schemeClr val="bg1">
                        <a:lumMod val="95000"/>
                      </a:schemeClr>
                    </a:solidFill>
                  </a:tcPr>
                </a:tc>
                <a:tc>
                  <a:txBody>
                    <a:bodyPr/>
                    <a:lstStyle/>
                    <a:p>
                      <a:pPr algn="ctr"/>
                      <a:r>
                        <a:rPr lang="en-US" sz="1400" b="1" i="1" dirty="0"/>
                        <a:t>183</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2C58014A-903F-4C3D-A154-041FC94A55A4}"/>
              </a:ext>
            </a:extLst>
          </p:cNvPr>
          <p:cNvGraphicFramePr>
            <a:graphicFrameLocks noGrp="1"/>
          </p:cNvGraphicFramePr>
          <p:nvPr>
            <p:extLst>
              <p:ext uri="{D42A27DB-BD31-4B8C-83A1-F6EECF244321}">
                <p14:modId xmlns:p14="http://schemas.microsoft.com/office/powerpoint/2010/main" val="196516457"/>
              </p:ext>
            </p:extLst>
          </p:nvPr>
        </p:nvGraphicFramePr>
        <p:xfrm>
          <a:off x="609600" y="1143001"/>
          <a:ext cx="7881257" cy="1754609"/>
        </p:xfrm>
        <a:graphic>
          <a:graphicData uri="http://schemas.openxmlformats.org/drawingml/2006/table">
            <a:tbl>
              <a:tblPr firstRow="1" bandRow="1">
                <a:tableStyleId>{00A15C55-8517-42AA-B614-E9B94910E393}</a:tableStyleId>
              </a:tblPr>
              <a:tblGrid>
                <a:gridCol w="3077109">
                  <a:extLst>
                    <a:ext uri="{9D8B030D-6E8A-4147-A177-3AD203B41FA5}">
                      <a16:colId xmlns:a16="http://schemas.microsoft.com/office/drawing/2014/main" val="20000"/>
                    </a:ext>
                  </a:extLst>
                </a:gridCol>
                <a:gridCol w="772096">
                  <a:extLst>
                    <a:ext uri="{9D8B030D-6E8A-4147-A177-3AD203B41FA5}">
                      <a16:colId xmlns:a16="http://schemas.microsoft.com/office/drawing/2014/main" val="20002"/>
                    </a:ext>
                  </a:extLst>
                </a:gridCol>
                <a:gridCol w="1115248">
                  <a:extLst>
                    <a:ext uri="{9D8B030D-6E8A-4147-A177-3AD203B41FA5}">
                      <a16:colId xmlns:a16="http://schemas.microsoft.com/office/drawing/2014/main" val="20003"/>
                    </a:ext>
                  </a:extLst>
                </a:gridCol>
                <a:gridCol w="2916804">
                  <a:extLst>
                    <a:ext uri="{9D8B030D-6E8A-4147-A177-3AD203B41FA5}">
                      <a16:colId xmlns:a16="http://schemas.microsoft.com/office/drawing/2014/main" val="20004"/>
                    </a:ext>
                  </a:extLst>
                </a:gridCol>
              </a:tblGrid>
              <a:tr h="429665">
                <a:tc>
                  <a:txBody>
                    <a:bodyPr/>
                    <a:lstStyle/>
                    <a:p>
                      <a:pPr algn="ctr"/>
                      <a:r>
                        <a:rPr lang="en-US" sz="18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FFY Goal</a:t>
                      </a:r>
                      <a:endParaRPr lang="en-US" sz="14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rowSpan="3">
                  <a:txBody>
                    <a:bodyPr/>
                    <a:lstStyle/>
                    <a:p>
                      <a:pPr algn="ctr"/>
                      <a:endParaRPr lang="en-US" sz="1400" b="1" i="0"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1" i="1" dirty="0"/>
                        <a:t>20</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104</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1" i="1" dirty="0"/>
                        <a:t>8</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45</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28</a:t>
                      </a:r>
                    </a:p>
                  </a:txBody>
                  <a:tcPr anchor="ctr">
                    <a:solidFill>
                      <a:schemeClr val="bg1">
                        <a:lumMod val="95000"/>
                      </a:schemeClr>
                    </a:solidFill>
                  </a:tcPr>
                </a:tc>
                <a:tc>
                  <a:txBody>
                    <a:bodyPr/>
                    <a:lstStyle/>
                    <a:p>
                      <a:pPr algn="ctr"/>
                      <a:r>
                        <a:rPr lang="en-US" sz="1400" b="0" i="0" dirty="0"/>
                        <a:t>60</a:t>
                      </a:r>
                    </a:p>
                  </a:txBody>
                  <a:tcPr anchor="ctr">
                    <a:solidFill>
                      <a:schemeClr val="bg1">
                        <a:lumMod val="95000"/>
                      </a:schemeClr>
                    </a:solidFill>
                  </a:tcPr>
                </a:tc>
                <a:tc>
                  <a:txBody>
                    <a:bodyPr/>
                    <a:lstStyle/>
                    <a:p>
                      <a:pPr algn="ctr"/>
                      <a:r>
                        <a:rPr lang="en-US" sz="1400" b="1" i="1" dirty="0"/>
                        <a:t>152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085214A-260D-A443-0BFB-D665D6AA5ED9}"/>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1337360634"/>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8"/>
          <p:cNvSpPr>
            <a:spLocks noGrp="1"/>
          </p:cNvSpPr>
          <p:nvPr>
            <p:ph idx="1"/>
          </p:nvPr>
        </p:nvSpPr>
        <p:spPr>
          <a:xfrm>
            <a:off x="533399" y="1295400"/>
            <a:ext cx="7994639" cy="4419600"/>
          </a:xfrm>
        </p:spPr>
        <p:txBody>
          <a:bodyPr/>
          <a:lstStyle/>
          <a:p>
            <a:r>
              <a:rPr lang="en-US" b="1" dirty="0"/>
              <a:t>2023 Safety Award Banquet Season</a:t>
            </a:r>
          </a:p>
          <a:p>
            <a:endParaRPr lang="en-US" sz="800" b="1" dirty="0"/>
          </a:p>
          <a:p>
            <a:pPr lvl="1">
              <a:lnSpc>
                <a:spcPct val="150000"/>
              </a:lnSpc>
            </a:pPr>
            <a:r>
              <a:rPr lang="en-US" i="1" dirty="0"/>
              <a:t>Kiley Willard –Safety Awards Coordinator</a:t>
            </a:r>
          </a:p>
          <a:p>
            <a:pPr lvl="1">
              <a:lnSpc>
                <a:spcPct val="150000"/>
              </a:lnSpc>
            </a:pPr>
            <a:r>
              <a:rPr lang="en-US" i="1" dirty="0"/>
              <a:t>28 Banquets (March – June)</a:t>
            </a:r>
          </a:p>
          <a:p>
            <a:pPr lvl="1">
              <a:lnSpc>
                <a:spcPct val="150000"/>
              </a:lnSpc>
            </a:pPr>
            <a:r>
              <a:rPr lang="en-US" i="1"/>
              <a:t>11 </a:t>
            </a:r>
            <a:r>
              <a:rPr lang="en-US" i="1" dirty="0"/>
              <a:t>Banquets Completed</a:t>
            </a:r>
          </a:p>
          <a:p>
            <a:pPr lvl="1">
              <a:lnSpc>
                <a:spcPct val="150000"/>
              </a:lnSpc>
            </a:pPr>
            <a:r>
              <a:rPr lang="en-US" i="1" dirty="0"/>
              <a:t>One Cancelled – Statesville</a:t>
            </a:r>
          </a:p>
          <a:p>
            <a:pPr lvl="1">
              <a:spcBef>
                <a:spcPts val="600"/>
              </a:spcBef>
            </a:pPr>
            <a:r>
              <a:rPr lang="en-US" i="1" dirty="0"/>
              <a:t>Attendance Up</a:t>
            </a:r>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Safety Awards Program</a:t>
            </a:r>
            <a:endParaRPr lang="en-US" sz="2400" b="1" i="1" dirty="0">
              <a:solidFill>
                <a:schemeClr val="bg2"/>
              </a:solidFill>
            </a:endParaRPr>
          </a:p>
        </p:txBody>
      </p:sp>
      <p:sp>
        <p:nvSpPr>
          <p:cNvPr id="4" name="TextBox 3">
            <a:extLst>
              <a:ext uri="{FF2B5EF4-FFF2-40B4-BE49-F238E27FC236}">
                <a16:creationId xmlns:a16="http://schemas.microsoft.com/office/drawing/2014/main" id="{DB77AF4A-C5E9-14F0-29D0-D5D0EEF8E322}"/>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pic>
        <p:nvPicPr>
          <p:cNvPr id="3" name="Picture 2" descr="A person standing at a podium&#10;&#10;Description automatically generated with medium confidence">
            <a:extLst>
              <a:ext uri="{FF2B5EF4-FFF2-40B4-BE49-F238E27FC236}">
                <a16:creationId xmlns:a16="http://schemas.microsoft.com/office/drawing/2014/main" id="{69286898-343C-075F-7A97-59F22A3141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60" t="19450" r="22515" b="-1527"/>
          <a:stretch/>
        </p:blipFill>
        <p:spPr>
          <a:xfrm>
            <a:off x="7045036" y="1905000"/>
            <a:ext cx="1600201" cy="2204548"/>
          </a:xfrm>
          <a:prstGeom prst="rect">
            <a:avLst/>
          </a:prstGeom>
        </p:spPr>
      </p:pic>
    </p:spTree>
    <p:extLst>
      <p:ext uri="{BB962C8B-B14F-4D97-AF65-F5344CB8AC3E}">
        <p14:creationId xmlns:p14="http://schemas.microsoft.com/office/powerpoint/2010/main" val="137939322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887" y="2317585"/>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607" y="1295400"/>
            <a:ext cx="926432" cy="905845"/>
          </a:xfrm>
          <a:prstGeom prst="rect">
            <a:avLst/>
          </a:prstGeom>
        </p:spPr>
      </p:pic>
      <p:sp>
        <p:nvSpPr>
          <p:cNvPr id="12" name="Content Placeholder 8"/>
          <p:cNvSpPr>
            <a:spLocks noGrp="1"/>
          </p:cNvSpPr>
          <p:nvPr>
            <p:ph idx="1"/>
          </p:nvPr>
        </p:nvSpPr>
        <p:spPr>
          <a:xfrm>
            <a:off x="533399" y="1295400"/>
            <a:ext cx="7994639"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pPr lvl="1">
              <a:spcBef>
                <a:spcPts val="600"/>
              </a:spcBef>
            </a:pPr>
            <a:r>
              <a:rPr lang="en-US" i="1" dirty="0"/>
              <a:t>Tree Care Industry Association</a:t>
            </a:r>
          </a:p>
          <a:p>
            <a:pPr lvl="1">
              <a:spcBef>
                <a:spcPts val="600"/>
              </a:spcBef>
            </a:pPr>
            <a:r>
              <a:rPr lang="en-US" i="1" dirty="0"/>
              <a:t>Plumbing-Heating-Cooling Contractor’s Association</a:t>
            </a:r>
            <a:endParaRPr lang="en-US"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4" name="TextBox 3">
            <a:extLst>
              <a:ext uri="{FF2B5EF4-FFF2-40B4-BE49-F238E27FC236}">
                <a16:creationId xmlns:a16="http://schemas.microsoft.com/office/drawing/2014/main" id="{DB77AF4A-C5E9-14F0-29D0-D5D0EEF8E322}"/>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71837439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2"/>
            <a:endParaRPr lang="en-US" sz="1600"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a:p>
            <a:pPr lvl="1"/>
            <a:endParaRPr lang="en-US" i="1" dirty="0"/>
          </a:p>
          <a:p>
            <a:endParaRPr lang="en-US" dirty="0"/>
          </a:p>
        </p:txBody>
      </p:sp>
      <p:sp>
        <p:nvSpPr>
          <p:cNvPr id="2" name="TextBox 1">
            <a:extLst>
              <a:ext uri="{FF2B5EF4-FFF2-40B4-BE49-F238E27FC236}">
                <a16:creationId xmlns:a16="http://schemas.microsoft.com/office/drawing/2014/main" id="{329F69D8-04AC-E444-5E52-2FF65DDD9248}"/>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74972244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89037"/>
            <a:ext cx="8001000" cy="4525963"/>
          </a:xfrm>
        </p:spPr>
        <p:txBody>
          <a:bodyPr/>
          <a:lstStyle/>
          <a:p>
            <a:r>
              <a:rPr lang="en-US" sz="2400" b="1" dirty="0"/>
              <a:t>Inside NC Labor Podcasts</a:t>
            </a:r>
          </a:p>
          <a:p>
            <a:endParaRPr lang="en-US" sz="400" b="1" dirty="0"/>
          </a:p>
          <a:p>
            <a:pPr lvl="1"/>
            <a:r>
              <a:rPr lang="en-US" sz="2000" i="1" dirty="0"/>
              <a:t>60 episodes</a:t>
            </a:r>
          </a:p>
          <a:p>
            <a:endParaRPr lang="en-US" sz="1000" b="1" dirty="0"/>
          </a:p>
          <a:p>
            <a:r>
              <a:rPr lang="en-US" sz="2400" b="1" dirty="0"/>
              <a:t>Facebook </a:t>
            </a:r>
          </a:p>
          <a:p>
            <a:endParaRPr lang="en-US" sz="400" b="1" dirty="0"/>
          </a:p>
          <a:p>
            <a:pPr lvl="1"/>
            <a:r>
              <a:rPr lang="en-US" sz="2000" i="1" dirty="0"/>
              <a:t>2,294 followers</a:t>
            </a:r>
          </a:p>
          <a:p>
            <a:pPr lvl="2"/>
            <a:endParaRPr lang="en-US" sz="1000" i="1" dirty="0"/>
          </a:p>
          <a:p>
            <a:r>
              <a:rPr lang="en-US" sz="2400" b="1" dirty="0"/>
              <a:t>Instagram</a:t>
            </a:r>
          </a:p>
          <a:p>
            <a:endParaRPr lang="en-US" sz="400" i="1" dirty="0"/>
          </a:p>
          <a:p>
            <a:pPr lvl="1"/>
            <a:r>
              <a:rPr lang="en-US" sz="2000" i="1" dirty="0"/>
              <a:t>785 followers</a:t>
            </a:r>
          </a:p>
          <a:p>
            <a:pPr lvl="1"/>
            <a:endParaRPr lang="en-US" sz="1000" i="1" dirty="0"/>
          </a:p>
          <a:p>
            <a:r>
              <a:rPr lang="en-US" sz="2400" b="1" dirty="0"/>
              <a:t>Twitter</a:t>
            </a:r>
          </a:p>
          <a:p>
            <a:endParaRPr lang="en-US" sz="400" b="1" dirty="0"/>
          </a:p>
          <a:p>
            <a:pPr lvl="1"/>
            <a:r>
              <a:rPr lang="en-US" sz="2000" i="1" dirty="0"/>
              <a:t>2,177 followers</a:t>
            </a:r>
          </a:p>
          <a:p>
            <a:pPr lvl="1"/>
            <a:endParaRPr lang="en-US" sz="1000" i="1" dirty="0"/>
          </a:p>
          <a:p>
            <a:r>
              <a:rPr lang="en-US" sz="2400" b="1" dirty="0"/>
              <a:t>LinkedIn</a:t>
            </a:r>
          </a:p>
          <a:p>
            <a:endParaRPr lang="en-US" sz="400" b="1" dirty="0"/>
          </a:p>
          <a:p>
            <a:pPr lvl="1"/>
            <a:r>
              <a:rPr lang="en-US" sz="2000" i="1" dirty="0"/>
              <a:t>116 followers</a:t>
            </a:r>
          </a:p>
          <a:p>
            <a:pPr>
              <a:lnSpc>
                <a:spcPct val="150000"/>
              </a:lnSpc>
            </a:pPr>
            <a:endParaRPr lang="en-US" sz="2400" b="1" dirty="0"/>
          </a:p>
          <a:p>
            <a:pPr>
              <a:lnSpc>
                <a:spcPct val="150000"/>
              </a:lnSpc>
            </a:pPr>
            <a:endParaRPr lang="en-US" sz="2400" b="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Social Media</a:t>
            </a:r>
            <a:endParaRPr lang="en-US" sz="2400" b="1" i="1" dirty="0">
              <a:solidFill>
                <a:schemeClr val="bg2"/>
              </a:solidFill>
            </a:endParaRPr>
          </a:p>
        </p:txBody>
      </p:sp>
      <p:sp>
        <p:nvSpPr>
          <p:cNvPr id="6" name="TextBox 5">
            <a:extLst>
              <a:ext uri="{FF2B5EF4-FFF2-40B4-BE49-F238E27FC236}">
                <a16:creationId xmlns:a16="http://schemas.microsoft.com/office/drawing/2014/main" id="{5DDC5888-EB66-331E-7F70-47F9D6FA5919}"/>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pic>
        <p:nvPicPr>
          <p:cNvPr id="8" name="Picture 7" descr="Graphical user interface, application&#10;&#10;Description automatically generated">
            <a:extLst>
              <a:ext uri="{FF2B5EF4-FFF2-40B4-BE49-F238E27FC236}">
                <a16:creationId xmlns:a16="http://schemas.microsoft.com/office/drawing/2014/main" id="{06394162-2D40-467E-7379-AF2C71C406A0}"/>
              </a:ext>
            </a:extLst>
          </p:cNvPr>
          <p:cNvPicPr>
            <a:picLocks noChangeAspect="1"/>
          </p:cNvPicPr>
          <p:nvPr/>
        </p:nvPicPr>
        <p:blipFill rotWithShape="1">
          <a:blip r:embed="rId3"/>
          <a:srcRect l="6195" t="19186" r="70130" b="5458"/>
          <a:stretch/>
        </p:blipFill>
        <p:spPr bwMode="auto">
          <a:xfrm>
            <a:off x="5791200" y="1368107"/>
            <a:ext cx="2455545" cy="2198234"/>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20D2B3A-7AE0-09D9-A272-547747A29776}"/>
              </a:ext>
            </a:extLst>
          </p:cNvPr>
          <p:cNvPicPr>
            <a:picLocks noChangeAspect="1"/>
          </p:cNvPicPr>
          <p:nvPr/>
        </p:nvPicPr>
        <p:blipFill rotWithShape="1">
          <a:blip r:embed="rId4"/>
          <a:srcRect l="18688" t="37653" r="62438" b="11189"/>
          <a:stretch/>
        </p:blipFill>
        <p:spPr bwMode="auto">
          <a:xfrm>
            <a:off x="4597549" y="3276600"/>
            <a:ext cx="2408483" cy="18356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27049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Publications—New</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Quick Cards</a:t>
            </a:r>
          </a:p>
          <a:p>
            <a:pPr lvl="1" eaLnBrk="1" hangingPunct="1">
              <a:lnSpc>
                <a:spcPct val="150000"/>
              </a:lnSpc>
            </a:pPr>
            <a:r>
              <a:rPr lang="en-US" i="1" kern="0" dirty="0"/>
              <a:t>Forklift Safety</a:t>
            </a:r>
            <a:endParaRPr lang="en-US" dirty="0"/>
          </a:p>
          <a:p>
            <a:pPr lvl="1" eaLnBrk="1" hangingPunct="1">
              <a:lnSpc>
                <a:spcPct val="150000"/>
              </a:lnSpc>
            </a:pPr>
            <a:r>
              <a:rPr lang="en-US" i="1" kern="0" dirty="0"/>
              <a:t>Hazard Communication – Labels</a:t>
            </a:r>
          </a:p>
          <a:p>
            <a:pPr lvl="1" eaLnBrk="1" hangingPunct="1">
              <a:lnSpc>
                <a:spcPct val="150000"/>
              </a:lnSpc>
            </a:pPr>
            <a:r>
              <a:rPr lang="en-US" i="1" kern="0" dirty="0"/>
              <a:t>Hazard Communication – Pictograms</a:t>
            </a:r>
          </a:p>
          <a:p>
            <a:pPr lvl="1" eaLnBrk="1" hangingPunct="1">
              <a:lnSpc>
                <a:spcPct val="150000"/>
              </a:lnSpc>
            </a:pPr>
            <a:r>
              <a:rPr lang="en-US" i="1" kern="0" dirty="0"/>
              <a:t>Hazard Communication – Safety Data Sheets</a:t>
            </a:r>
          </a:p>
          <a:p>
            <a:pPr lvl="1" eaLnBrk="1" hangingPunct="1"/>
            <a:endParaRPr lang="en-US" sz="1800" i="1" kern="0" dirty="0"/>
          </a:p>
          <a:p>
            <a:pPr eaLnBrk="1" hangingPunct="1"/>
            <a:r>
              <a:rPr lang="en-US" b="1" kern="0" dirty="0"/>
              <a:t>Brochures</a:t>
            </a:r>
          </a:p>
          <a:p>
            <a:pPr lvl="1" eaLnBrk="1" hangingPunct="1">
              <a:spcBef>
                <a:spcPts val="600"/>
              </a:spcBef>
            </a:pPr>
            <a:r>
              <a:rPr lang="en-US" i="1" kern="0" dirty="0"/>
              <a:t>Reporting Workplace Accidents</a:t>
            </a:r>
            <a:endParaRPr lang="en-US" i="1" dirty="0"/>
          </a:p>
          <a:p>
            <a:pPr lvl="2" eaLnBrk="1" hangingPunct="1">
              <a:spcBef>
                <a:spcPts val="600"/>
              </a:spcBef>
            </a:pPr>
            <a:r>
              <a:rPr lang="en-US" dirty="0">
                <a:effectLst/>
                <a:latin typeface="+mj-lt"/>
                <a:ea typeface="Calibri" panose="020F0502020204030204" pitchFamily="34" charset="0"/>
              </a:rPr>
              <a:t>Provides requirements for reporting workplace accidents.</a:t>
            </a:r>
            <a:endParaRPr lang="en-US" b="1" i="1" kern="0" dirty="0">
              <a:latin typeface="+mj-lt"/>
            </a:endParaRPr>
          </a:p>
          <a:p>
            <a:pPr lvl="1" eaLnBrk="1" hangingPunct="1"/>
            <a:endParaRPr lang="en-US" sz="20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pic>
        <p:nvPicPr>
          <p:cNvPr id="9" name="Picture 8">
            <a:extLst>
              <a:ext uri="{FF2B5EF4-FFF2-40B4-BE49-F238E27FC236}">
                <a16:creationId xmlns:a16="http://schemas.microsoft.com/office/drawing/2014/main" id="{2B653F09-D045-B7B6-2730-4BEEE6673721}"/>
              </a:ext>
            </a:extLst>
          </p:cNvPr>
          <p:cNvPicPr>
            <a:picLocks noChangeAspect="1"/>
          </p:cNvPicPr>
          <p:nvPr/>
        </p:nvPicPr>
        <p:blipFill rotWithShape="1">
          <a:blip r:embed="rId3"/>
          <a:srcRect l="15786" t="18145" r="17069" b="17233"/>
          <a:stretch/>
        </p:blipFill>
        <p:spPr bwMode="auto">
          <a:xfrm>
            <a:off x="6722605" y="1206165"/>
            <a:ext cx="1269570" cy="94849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F39448C-8B83-C3BB-2A14-EC99364177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85" t="16209" r="15976" b="18423"/>
          <a:stretch/>
        </p:blipFill>
        <p:spPr bwMode="auto">
          <a:xfrm>
            <a:off x="7537356" y="1541924"/>
            <a:ext cx="1250544" cy="933697"/>
          </a:xfrm>
          <a:prstGeom prst="rect">
            <a:avLst/>
          </a:prstGeom>
          <a:noFill/>
          <a:ln>
            <a:solidFill>
              <a:schemeClr val="bg1">
                <a:lumMod val="85000"/>
              </a:schemeClr>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3F87A48-AB6C-2C71-6854-9E69F74BD94D}"/>
              </a:ext>
            </a:extLst>
          </p:cNvPr>
          <p:cNvPicPr>
            <a:picLocks noChangeAspect="1"/>
          </p:cNvPicPr>
          <p:nvPr/>
        </p:nvPicPr>
        <p:blipFill>
          <a:blip r:embed="rId5"/>
          <a:stretch>
            <a:fillRect/>
          </a:stretch>
        </p:blipFill>
        <p:spPr>
          <a:xfrm>
            <a:off x="6924785" y="2022044"/>
            <a:ext cx="1067390" cy="1286904"/>
          </a:xfrm>
          <a:prstGeom prst="rect">
            <a:avLst/>
          </a:prstGeom>
          <a:ln>
            <a:solidFill>
              <a:schemeClr val="bg1">
                <a:lumMod val="85000"/>
              </a:schemeClr>
            </a:solidFill>
          </a:ln>
        </p:spPr>
      </p:pic>
      <p:sp>
        <p:nvSpPr>
          <p:cNvPr id="12" name="TextBox 11">
            <a:extLst>
              <a:ext uri="{FF2B5EF4-FFF2-40B4-BE49-F238E27FC236}">
                <a16:creationId xmlns:a16="http://schemas.microsoft.com/office/drawing/2014/main" id="{1FA8837A-9E2B-981A-21E6-79179996B712}"/>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220133478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Total Recordable Cases (TRC)</a:t>
            </a:r>
          </a:p>
        </p:txBody>
      </p:sp>
      <p:sp>
        <p:nvSpPr>
          <p:cNvPr id="1028"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graphicFrame>
        <p:nvGraphicFramePr>
          <p:cNvPr id="15" name="Content Placeholder 6">
            <a:extLst>
              <a:ext uri="{FF2B5EF4-FFF2-40B4-BE49-F238E27FC236}">
                <a16:creationId xmlns:a16="http://schemas.microsoft.com/office/drawing/2014/main" id="{3349F1BC-BE90-4CEA-8CF6-27E946EF6801}"/>
              </a:ext>
            </a:extLst>
          </p:cNvPr>
          <p:cNvGraphicFramePr>
            <a:graphicFrameLocks noGrp="1"/>
          </p:cNvGraphicFramePr>
          <p:nvPr>
            <p:ph idx="1"/>
          </p:nvPr>
        </p:nvGraphicFramePr>
        <p:xfrm>
          <a:off x="476250" y="1219201"/>
          <a:ext cx="8077200" cy="4381380"/>
        </p:xfrm>
        <a:graphic>
          <a:graphicData uri="http://schemas.openxmlformats.org/presentationml/2006/ole">
            <mc:AlternateContent xmlns:mc="http://schemas.openxmlformats.org/markup-compatibility/2006">
              <mc:Choice xmlns:v="urn:schemas-microsoft-com:vml" Requires="v">
                <p:oleObj name="Worksheet" r:id="rId3" imgW="6400800" imgH="2800291" progId="Excel.Sheet.8">
                  <p:embed/>
                </p:oleObj>
              </mc:Choice>
              <mc:Fallback>
                <p:oleObj name="Worksheet" r:id="rId3" imgW="6400800" imgH="2800291" progId="Excel.Sheet.8">
                  <p:embed/>
                  <p:pic>
                    <p:nvPicPr>
                      <p:cNvPr id="15" name="Content Placeholder 6">
                        <a:extLst>
                          <a:ext uri="{FF2B5EF4-FFF2-40B4-BE49-F238E27FC236}">
                            <a16:creationId xmlns:a16="http://schemas.microsoft.com/office/drawing/2014/main" id="{3349F1BC-BE90-4CEA-8CF6-27E946EF6801}"/>
                          </a:ext>
                        </a:extLst>
                      </p:cNvPr>
                      <p:cNvPicPr>
                        <a:picLocks noGrp="1" noChangeArrowheads="1"/>
                      </p:cNvPicPr>
                      <p:nvPr/>
                    </p:nvPicPr>
                    <p:blipFill>
                      <a:blip r:embed="rId4"/>
                      <a:srcRect/>
                      <a:stretch>
                        <a:fillRect/>
                      </a:stretch>
                    </p:blipFill>
                    <p:spPr bwMode="auto">
                      <a:xfrm>
                        <a:off x="476250" y="1219201"/>
                        <a:ext cx="8077200" cy="438138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D88DB867-EE1F-4646-9FB7-6F2FDBC032B3}"/>
              </a:ext>
            </a:extLst>
          </p:cNvPr>
          <p:cNvSpPr txBox="1"/>
          <p:nvPr/>
        </p:nvSpPr>
        <p:spPr>
          <a:xfrm>
            <a:off x="1447800" y="1860175"/>
            <a:ext cx="1600200" cy="784830"/>
          </a:xfrm>
          <a:prstGeom prst="rect">
            <a:avLst/>
          </a:prstGeom>
          <a:noFill/>
        </p:spPr>
        <p:txBody>
          <a:bodyPr wrap="square" rtlCol="0">
            <a:spAutoFit/>
          </a:bodyPr>
          <a:lstStyle/>
          <a:p>
            <a:endParaRPr lang="en-US" sz="900" b="1" i="1" dirty="0"/>
          </a:p>
          <a:p>
            <a:r>
              <a:rPr lang="en-US" sz="900" b="1" i="1" dirty="0"/>
              <a:t>11% Decrease</a:t>
            </a:r>
          </a:p>
          <a:p>
            <a:endParaRPr lang="en-US" sz="900" b="1" i="1" dirty="0"/>
          </a:p>
          <a:p>
            <a:endParaRPr lang="en-US" sz="900" b="1" i="1" dirty="0"/>
          </a:p>
          <a:p>
            <a:endParaRPr lang="en-US" sz="900" b="1" i="1" dirty="0"/>
          </a:p>
        </p:txBody>
      </p:sp>
      <p:sp>
        <p:nvSpPr>
          <p:cNvPr id="17" name="TextBox 16">
            <a:extLst>
              <a:ext uri="{FF2B5EF4-FFF2-40B4-BE49-F238E27FC236}">
                <a16:creationId xmlns:a16="http://schemas.microsoft.com/office/drawing/2014/main" id="{2A41B990-DC58-4A92-ABF0-71F2CAB5258E}"/>
              </a:ext>
            </a:extLst>
          </p:cNvPr>
          <p:cNvSpPr txBox="1"/>
          <p:nvPr/>
        </p:nvSpPr>
        <p:spPr>
          <a:xfrm>
            <a:off x="2885116" y="1629343"/>
            <a:ext cx="851515" cy="230832"/>
          </a:xfrm>
          <a:prstGeom prst="rect">
            <a:avLst/>
          </a:prstGeom>
          <a:noFill/>
        </p:spPr>
        <p:txBody>
          <a:bodyPr wrap="none" rtlCol="0">
            <a:spAutoFit/>
          </a:bodyPr>
          <a:lstStyle/>
          <a:p>
            <a:r>
              <a:rPr lang="en-US" sz="900" b="1" i="1" dirty="0"/>
              <a:t>4% Increase</a:t>
            </a:r>
          </a:p>
        </p:txBody>
      </p:sp>
      <p:sp>
        <p:nvSpPr>
          <p:cNvPr id="21" name="TextBox 20">
            <a:extLst>
              <a:ext uri="{FF2B5EF4-FFF2-40B4-BE49-F238E27FC236}">
                <a16:creationId xmlns:a16="http://schemas.microsoft.com/office/drawing/2014/main" id="{2E01CB30-42D7-47A2-B12E-629B48CCC9D9}"/>
              </a:ext>
            </a:extLst>
          </p:cNvPr>
          <p:cNvSpPr txBox="1"/>
          <p:nvPr/>
        </p:nvSpPr>
        <p:spPr>
          <a:xfrm>
            <a:off x="4305300" y="2034698"/>
            <a:ext cx="896399" cy="230832"/>
          </a:xfrm>
          <a:prstGeom prst="rect">
            <a:avLst/>
          </a:prstGeom>
          <a:noFill/>
        </p:spPr>
        <p:txBody>
          <a:bodyPr wrap="none" rtlCol="0">
            <a:spAutoFit/>
          </a:bodyPr>
          <a:lstStyle/>
          <a:p>
            <a:r>
              <a:rPr lang="en-US" sz="900" b="1" i="1" dirty="0"/>
              <a:t>4% Decrease</a:t>
            </a:r>
          </a:p>
        </p:txBody>
      </p:sp>
      <p:sp>
        <p:nvSpPr>
          <p:cNvPr id="23" name="TextBox 22">
            <a:extLst>
              <a:ext uri="{FF2B5EF4-FFF2-40B4-BE49-F238E27FC236}">
                <a16:creationId xmlns:a16="http://schemas.microsoft.com/office/drawing/2014/main" id="{B5451823-1050-4475-8921-11E3E1C5A1BE}"/>
              </a:ext>
            </a:extLst>
          </p:cNvPr>
          <p:cNvSpPr txBox="1"/>
          <p:nvPr/>
        </p:nvSpPr>
        <p:spPr>
          <a:xfrm flipH="1">
            <a:off x="5638800" y="3372025"/>
            <a:ext cx="1112919" cy="230832"/>
          </a:xfrm>
          <a:prstGeom prst="rect">
            <a:avLst/>
          </a:prstGeom>
          <a:noFill/>
        </p:spPr>
        <p:txBody>
          <a:bodyPr wrap="square" rtlCol="0">
            <a:spAutoFit/>
          </a:bodyPr>
          <a:lstStyle/>
          <a:p>
            <a:r>
              <a:rPr lang="en-US" sz="900" b="1" i="1" dirty="0"/>
              <a:t>12% Decrease</a:t>
            </a:r>
          </a:p>
        </p:txBody>
      </p:sp>
      <p:sp>
        <p:nvSpPr>
          <p:cNvPr id="24" name="TextBox 23">
            <a:extLst>
              <a:ext uri="{FF2B5EF4-FFF2-40B4-BE49-F238E27FC236}">
                <a16:creationId xmlns:a16="http://schemas.microsoft.com/office/drawing/2014/main" id="{4932F7FC-A684-4ACB-AA7C-F0EAE89E820B}"/>
              </a:ext>
            </a:extLst>
          </p:cNvPr>
          <p:cNvSpPr txBox="1"/>
          <p:nvPr/>
        </p:nvSpPr>
        <p:spPr>
          <a:xfrm>
            <a:off x="7215940" y="2414173"/>
            <a:ext cx="851515" cy="230832"/>
          </a:xfrm>
          <a:prstGeom prst="rect">
            <a:avLst/>
          </a:prstGeom>
          <a:noFill/>
        </p:spPr>
        <p:txBody>
          <a:bodyPr wrap="none" rtlCol="0">
            <a:spAutoFit/>
          </a:bodyPr>
          <a:lstStyle/>
          <a:p>
            <a:r>
              <a:rPr lang="en-US" sz="900" b="1" i="1" dirty="0"/>
              <a:t>8% Increase</a:t>
            </a:r>
          </a:p>
        </p:txBody>
      </p:sp>
      <p:sp>
        <p:nvSpPr>
          <p:cNvPr id="2" name="TextBox 1">
            <a:extLst>
              <a:ext uri="{FF2B5EF4-FFF2-40B4-BE49-F238E27FC236}">
                <a16:creationId xmlns:a16="http://schemas.microsoft.com/office/drawing/2014/main" id="{B30B88FA-1FD6-274F-ACED-9F4EB4EAD057}"/>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02114558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Compliance Directive (CPL)</a:t>
            </a:r>
          </a:p>
          <a:p>
            <a:endParaRPr lang="en-US" sz="400" b="1" dirty="0"/>
          </a:p>
          <a:p>
            <a:pPr lvl="1"/>
            <a:r>
              <a:rPr lang="en-US" sz="2000" i="1" dirty="0"/>
              <a:t>CPL 02-01-063—Compliance Directive for Cranes and Derricks in Construction Standard</a:t>
            </a:r>
          </a:p>
          <a:p>
            <a:pPr lvl="1"/>
            <a:endParaRPr lang="en-US" sz="400" i="1" dirty="0"/>
          </a:p>
          <a:p>
            <a:pPr lvl="2"/>
            <a:r>
              <a:rPr lang="en-US" sz="1800" dirty="0">
                <a:solidFill>
                  <a:srgbClr val="000000"/>
                </a:solidFill>
                <a:effectLst/>
                <a:ea typeface="Calibri" panose="020F0502020204030204" pitchFamily="34" charset="0"/>
              </a:rPr>
              <a:t>Provides </a:t>
            </a:r>
            <a:r>
              <a:rPr lang="en-US" sz="1800" dirty="0">
                <a:effectLst/>
                <a:ea typeface="Calibri" panose="020F0502020204030204" pitchFamily="34" charset="0"/>
              </a:rPr>
              <a:t>guidelines for enforcement procedures and inspection guidance conducted for equipment covered by Subpart CC.</a:t>
            </a:r>
            <a:endParaRPr lang="en-US" sz="1800" dirty="0">
              <a:solidFill>
                <a:srgbClr val="000000"/>
              </a:solidFill>
              <a:effectLst/>
              <a:ea typeface="Calibri" panose="020F0502020204030204" pitchFamily="34" charset="0"/>
            </a:endParaRPr>
          </a:p>
          <a:p>
            <a:pPr lvl="1"/>
            <a:endParaRPr lang="en-US" sz="1800" i="1" dirty="0"/>
          </a:p>
          <a:p>
            <a:pPr lvl="1"/>
            <a:r>
              <a:rPr lang="en-US" sz="2000" i="1" dirty="0"/>
              <a:t>CPL 02-00-051—Enforcement Exemptions and Limitations Under the Appropriations Act</a:t>
            </a:r>
          </a:p>
          <a:p>
            <a:pPr lvl="1"/>
            <a:endParaRPr lang="en-US" sz="400" i="1" dirty="0"/>
          </a:p>
          <a:p>
            <a:pPr lvl="2"/>
            <a:r>
              <a:rPr lang="en-US" sz="1800" dirty="0">
                <a:solidFill>
                  <a:srgbClr val="000000"/>
                </a:solidFill>
                <a:effectLst/>
                <a:ea typeface="Calibri" panose="020F0502020204030204" pitchFamily="34" charset="0"/>
              </a:rPr>
              <a:t>Appendix A updated.</a:t>
            </a:r>
          </a:p>
          <a:p>
            <a:pPr lvl="2"/>
            <a:endParaRPr lang="en-US" sz="1800" i="1" dirty="0">
              <a:solidFill>
                <a:srgbClr val="000000"/>
              </a:solidFill>
              <a:latin typeface="+mj-lt"/>
            </a:endParaRPr>
          </a:p>
          <a:p>
            <a:r>
              <a:rPr lang="en-US" sz="2400" b="1" dirty="0">
                <a:solidFill>
                  <a:srgbClr val="000000"/>
                </a:solidFill>
                <a:latin typeface="+mj-lt"/>
              </a:rPr>
              <a:t>Standards Notice (SN)</a:t>
            </a:r>
          </a:p>
          <a:p>
            <a:endParaRPr lang="en-US" sz="400" b="1" dirty="0">
              <a:solidFill>
                <a:srgbClr val="000000"/>
              </a:solidFill>
              <a:latin typeface="+mj-lt"/>
            </a:endParaRPr>
          </a:p>
          <a:p>
            <a:pPr lvl="1"/>
            <a:r>
              <a:rPr lang="en-US" sz="2000" i="1" dirty="0">
                <a:solidFill>
                  <a:srgbClr val="000000"/>
                </a:solidFill>
                <a:latin typeface="+mj-lt"/>
              </a:rPr>
              <a:t>SN 78</a:t>
            </a:r>
            <a:r>
              <a:rPr lang="en-US" sz="800" i="1" dirty="0"/>
              <a:t> </a:t>
            </a:r>
            <a:r>
              <a:rPr lang="en-US" sz="2000" i="1" dirty="0"/>
              <a:t>—Pump Jack Scaffold Systems – Workbench Used as a </a:t>
            </a:r>
            <a:r>
              <a:rPr lang="en-US" sz="2000" i="1" dirty="0" err="1"/>
              <a:t>Toprail</a:t>
            </a:r>
            <a:endParaRPr lang="en-US" sz="2000" i="1" dirty="0"/>
          </a:p>
          <a:p>
            <a:pPr lvl="1"/>
            <a:endParaRPr lang="en-US" sz="400" dirty="0"/>
          </a:p>
          <a:p>
            <a:pPr lvl="2"/>
            <a:r>
              <a:rPr lang="en-US" sz="1800" dirty="0">
                <a:effectLst/>
                <a:latin typeface="+mj-lt"/>
                <a:ea typeface="Calibri" panose="020F0502020204030204" pitchFamily="34" charset="0"/>
              </a:rPr>
              <a:t>Provides additional clarification on when the use of workbenches as </a:t>
            </a:r>
            <a:r>
              <a:rPr lang="en-US" sz="1800" dirty="0" err="1">
                <a:effectLst/>
                <a:latin typeface="+mj-lt"/>
                <a:ea typeface="Calibri" panose="020F0502020204030204" pitchFamily="34" charset="0"/>
              </a:rPr>
              <a:t>toprails</a:t>
            </a:r>
            <a:r>
              <a:rPr lang="en-US" sz="1800" dirty="0">
                <a:effectLst/>
                <a:latin typeface="+mj-lt"/>
                <a:ea typeface="Calibri" panose="020F0502020204030204" pitchFamily="34" charset="0"/>
              </a:rPr>
              <a:t> on pump jack scaffolds is acceptable.</a:t>
            </a:r>
            <a:endParaRPr lang="en-US" sz="1800" b="1" i="1" kern="0" dirty="0">
              <a:latin typeface="+mj-lt"/>
            </a:endParaRPr>
          </a:p>
          <a:p>
            <a:pPr eaLnBrk="1" hangingPunct="1">
              <a:buFont typeface="Wingdings" pitchFamily="2" charset="2"/>
              <a:buNone/>
            </a:pPr>
            <a:endParaRPr lang="en-US" sz="2000" kern="0" dirty="0"/>
          </a:p>
        </p:txBody>
      </p:sp>
      <p:sp>
        <p:nvSpPr>
          <p:cNvPr id="3" name="TextBox 2">
            <a:extLst>
              <a:ext uri="{FF2B5EF4-FFF2-40B4-BE49-F238E27FC236}">
                <a16:creationId xmlns:a16="http://schemas.microsoft.com/office/drawing/2014/main" id="{A1F0BF67-8A7A-16E6-8E98-24C7CDB4D247}"/>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257699368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799881697"/>
              </p:ext>
            </p:extLst>
          </p:nvPr>
        </p:nvGraphicFramePr>
        <p:xfrm>
          <a:off x="609601" y="1143000"/>
          <a:ext cx="7924799" cy="1752601"/>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81902">
                <a:tc>
                  <a:txBody>
                    <a:bodyPr/>
                    <a:lstStyle/>
                    <a:p>
                      <a:pPr algn="ctr"/>
                      <a:r>
                        <a:rPr lang="en-US" sz="1600" b="1" dirty="0">
                          <a:solidFill>
                            <a:schemeClr val="tx1"/>
                          </a:solidFill>
                        </a:rPr>
                        <a:t>West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61%</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tc>
                  <a:txBody>
                    <a:bodyPr/>
                    <a:lstStyle/>
                    <a:p>
                      <a:pPr algn="ctr"/>
                      <a:r>
                        <a:rPr lang="en-US" sz="1400" b="0" i="1" dirty="0"/>
                        <a:t>23%</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tc>
                  <a:txBody>
                    <a:bodyPr/>
                    <a:lstStyle/>
                    <a:p>
                      <a:pPr algn="ctr"/>
                      <a:r>
                        <a:rPr lang="en-US" sz="1400" b="0" i="1" dirty="0"/>
                        <a:t>0%</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16%</a:t>
                      </a:r>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1226940065"/>
              </p:ext>
            </p:extLst>
          </p:nvPr>
        </p:nvGraphicFramePr>
        <p:xfrm>
          <a:off x="609600" y="4548663"/>
          <a:ext cx="7924799" cy="1399617"/>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3918188784"/>
                    </a:ext>
                  </a:extLst>
                </a:gridCol>
                <a:gridCol w="2084230">
                  <a:extLst>
                    <a:ext uri="{9D8B030D-6E8A-4147-A177-3AD203B41FA5}">
                      <a16:colId xmlns:a16="http://schemas.microsoft.com/office/drawing/2014/main" val="2078124518"/>
                    </a:ext>
                  </a:extLst>
                </a:gridCol>
                <a:gridCol w="2188754">
                  <a:extLst>
                    <a:ext uri="{9D8B030D-6E8A-4147-A177-3AD203B41FA5}">
                      <a16:colId xmlns:a16="http://schemas.microsoft.com/office/drawing/2014/main" val="2215104882"/>
                    </a:ext>
                  </a:extLst>
                </a:gridCol>
                <a:gridCol w="1132114">
                  <a:extLst>
                    <a:ext uri="{9D8B030D-6E8A-4147-A177-3AD203B41FA5}">
                      <a16:colId xmlns:a16="http://schemas.microsoft.com/office/drawing/2014/main" val="3474622292"/>
                    </a:ext>
                  </a:extLst>
                </a:gridCol>
              </a:tblGrid>
              <a:tr h="466539">
                <a:tc>
                  <a:txBody>
                    <a:bodyPr/>
                    <a:lstStyle/>
                    <a:p>
                      <a:pPr algn="r"/>
                      <a:r>
                        <a:rPr lang="en-US" sz="1400" b="1" i="0" dirty="0">
                          <a:solidFill>
                            <a:schemeClr val="tx1"/>
                          </a:solidFill>
                        </a:rPr>
                        <a:t>Safety Cut Loose</a:t>
                      </a:r>
                    </a:p>
                  </a:txBody>
                  <a:tcPr anchor="ctr">
                    <a:solidFill>
                      <a:schemeClr val="bg1">
                        <a:lumMod val="65000"/>
                      </a:schemeClr>
                    </a:solidFill>
                  </a:tcPr>
                </a:tc>
                <a:tc>
                  <a:txBody>
                    <a:bodyPr/>
                    <a:lstStyle/>
                    <a:p>
                      <a:pPr algn="ctr"/>
                      <a:r>
                        <a:rPr lang="en-US" sz="1400" b="0" i="1" dirty="0">
                          <a:solidFill>
                            <a:schemeClr val="tx1"/>
                          </a:solidFill>
                        </a:rPr>
                        <a:t>56%</a:t>
                      </a:r>
                    </a:p>
                  </a:txBody>
                  <a:tcPr anchor="ctr">
                    <a:solidFill>
                      <a:schemeClr val="bg1">
                        <a:lumMod val="65000"/>
                      </a:schemeClr>
                    </a:solidFill>
                  </a:tcPr>
                </a:tc>
                <a:tc>
                  <a:txBody>
                    <a:bodyPr/>
                    <a:lstStyle/>
                    <a:p>
                      <a:pPr algn="ctr"/>
                      <a:r>
                        <a:rPr lang="en-US" sz="1400" b="1" i="0" dirty="0">
                          <a:solidFill>
                            <a:schemeClr val="tx1"/>
                          </a:solidFill>
                        </a:rPr>
                        <a:t>Health Cut Loose</a:t>
                      </a:r>
                    </a:p>
                  </a:txBody>
                  <a:tcPr anchor="ctr">
                    <a:solidFill>
                      <a:schemeClr val="bg1">
                        <a:lumMod val="65000"/>
                      </a:schemeClr>
                    </a:solidFill>
                  </a:tcPr>
                </a:tc>
                <a:tc>
                  <a:txBody>
                    <a:bodyPr/>
                    <a:lstStyle/>
                    <a:p>
                      <a:r>
                        <a:rPr lang="en-US" sz="1400" b="0" i="1" dirty="0">
                          <a:solidFill>
                            <a:schemeClr val="tx1"/>
                          </a:solidFill>
                        </a:rPr>
                        <a:t>50%</a:t>
                      </a:r>
                    </a:p>
                  </a:txBody>
                  <a:tcPr anchor="ctr">
                    <a:solidFill>
                      <a:schemeClr val="bg1">
                        <a:lumMod val="65000"/>
                      </a:schemeClr>
                    </a:solidFill>
                  </a:tcPr>
                </a:tc>
                <a:extLst>
                  <a:ext uri="{0D108BD9-81ED-4DB2-BD59-A6C34878D82A}">
                    <a16:rowId xmlns:a16="http://schemas.microsoft.com/office/drawing/2014/main" val="32463149"/>
                  </a:ext>
                </a:extLst>
              </a:tr>
              <a:tr h="466539">
                <a:tc>
                  <a:txBody>
                    <a:bodyPr/>
                    <a:lstStyle/>
                    <a:p>
                      <a:pPr algn="r"/>
                      <a:r>
                        <a:rPr lang="en-US" sz="1400" b="1" i="0" dirty="0">
                          <a:solidFill>
                            <a:schemeClr val="tx1"/>
                          </a:solidFill>
                        </a:rPr>
                        <a:t>Safety In-Training</a:t>
                      </a:r>
                    </a:p>
                  </a:txBody>
                  <a:tcPr anchor="ctr">
                    <a:solidFill>
                      <a:schemeClr val="bg1">
                        <a:lumMod val="95000"/>
                      </a:schemeClr>
                    </a:solidFill>
                  </a:tcPr>
                </a:tc>
                <a:tc>
                  <a:txBody>
                    <a:bodyPr/>
                    <a:lstStyle/>
                    <a:p>
                      <a:pPr algn="ctr"/>
                      <a:r>
                        <a:rPr lang="en-US" sz="1400" b="0" i="1" dirty="0">
                          <a:solidFill>
                            <a:schemeClr val="tx1"/>
                          </a:solidFill>
                        </a:rPr>
                        <a:t>21%</a:t>
                      </a:r>
                    </a:p>
                  </a:txBody>
                  <a:tcPr anchor="ctr">
                    <a:solidFill>
                      <a:schemeClr val="bg1">
                        <a:lumMod val="95000"/>
                      </a:schemeClr>
                    </a:solidFill>
                  </a:tcPr>
                </a:tc>
                <a:tc>
                  <a:txBody>
                    <a:bodyPr/>
                    <a:lstStyle/>
                    <a:p>
                      <a:pPr algn="ctr"/>
                      <a:r>
                        <a:rPr lang="en-US" sz="1400" b="1" i="0" dirty="0">
                          <a:solidFill>
                            <a:schemeClr val="tx1"/>
                          </a:solidFill>
                        </a:rPr>
                        <a:t>Health in-Training</a:t>
                      </a:r>
                    </a:p>
                  </a:txBody>
                  <a:tcPr anchor="ctr">
                    <a:solidFill>
                      <a:schemeClr val="bg1">
                        <a:lumMod val="95000"/>
                      </a:schemeClr>
                    </a:solidFill>
                  </a:tcPr>
                </a:tc>
                <a:tc>
                  <a:txBody>
                    <a:bodyPr/>
                    <a:lstStyle/>
                    <a:p>
                      <a:r>
                        <a:rPr lang="en-US" sz="1400" b="0" i="1" dirty="0">
                          <a:solidFill>
                            <a:schemeClr val="tx1"/>
                          </a:solidFill>
                        </a:rPr>
                        <a:t>9%</a:t>
                      </a:r>
                    </a:p>
                  </a:txBody>
                  <a:tcPr anchor="ctr">
                    <a:solidFill>
                      <a:schemeClr val="bg1">
                        <a:lumMod val="95000"/>
                      </a:schemeClr>
                    </a:solidFill>
                  </a:tcPr>
                </a:tc>
                <a:extLst>
                  <a:ext uri="{0D108BD9-81ED-4DB2-BD59-A6C34878D82A}">
                    <a16:rowId xmlns:a16="http://schemas.microsoft.com/office/drawing/2014/main" val="3066847203"/>
                  </a:ext>
                </a:extLst>
              </a:tr>
              <a:tr h="466539">
                <a:tc>
                  <a:txBody>
                    <a:bodyPr/>
                    <a:lstStyle/>
                    <a:p>
                      <a:pPr algn="r"/>
                      <a:r>
                        <a:rPr lang="en-US" sz="1400" b="1" i="0" dirty="0">
                          <a:solidFill>
                            <a:schemeClr val="tx1"/>
                          </a:solidFill>
                        </a:rPr>
                        <a:t>Safety Vacant</a:t>
                      </a:r>
                    </a:p>
                  </a:txBody>
                  <a:tcPr anchor="ctr">
                    <a:solidFill>
                      <a:schemeClr val="bg1">
                        <a:lumMod val="85000"/>
                      </a:schemeClr>
                    </a:solidFill>
                  </a:tcPr>
                </a:tc>
                <a:tc>
                  <a:txBody>
                    <a:bodyPr/>
                    <a:lstStyle/>
                    <a:p>
                      <a:pPr algn="ctr"/>
                      <a:r>
                        <a:rPr lang="en-US" sz="1400" b="0" i="1" dirty="0">
                          <a:solidFill>
                            <a:schemeClr val="tx1"/>
                          </a:solidFill>
                        </a:rPr>
                        <a:t>23%</a:t>
                      </a:r>
                    </a:p>
                  </a:txBody>
                  <a:tcPr anchor="ctr">
                    <a:solidFill>
                      <a:schemeClr val="bg1">
                        <a:lumMod val="85000"/>
                      </a:schemeClr>
                    </a:solidFill>
                  </a:tcPr>
                </a:tc>
                <a:tc>
                  <a:txBody>
                    <a:bodyPr/>
                    <a:lstStyle/>
                    <a:p>
                      <a:pPr algn="ctr"/>
                      <a:r>
                        <a:rPr lang="en-US" sz="1400" b="1" i="0" dirty="0">
                          <a:solidFill>
                            <a:schemeClr val="tx1"/>
                          </a:solidFill>
                        </a:rPr>
                        <a:t>Health Vacant</a:t>
                      </a:r>
                    </a:p>
                  </a:txBody>
                  <a:tcPr anchor="ctr">
                    <a:solidFill>
                      <a:schemeClr val="bg1">
                        <a:lumMod val="85000"/>
                      </a:schemeClr>
                    </a:solidFill>
                  </a:tcPr>
                </a:tc>
                <a:tc>
                  <a:txBody>
                    <a:bodyPr/>
                    <a:lstStyle/>
                    <a:p>
                      <a:r>
                        <a:rPr lang="en-US" sz="1400" b="0" i="1" dirty="0">
                          <a:solidFill>
                            <a:schemeClr val="tx1"/>
                          </a:solidFill>
                        </a:rPr>
                        <a:t>41%</a:t>
                      </a:r>
                    </a:p>
                  </a:txBody>
                  <a:tcPr anchor="ctr">
                    <a:solidFill>
                      <a:schemeClr val="bg1">
                        <a:lumMod val="85000"/>
                      </a:schemeClr>
                    </a:solidFill>
                  </a:tcPr>
                </a:tc>
                <a:extLst>
                  <a:ext uri="{0D108BD9-81ED-4DB2-BD59-A6C34878D82A}">
                    <a16:rowId xmlns:a16="http://schemas.microsoft.com/office/drawing/2014/main" val="407156720"/>
                  </a:ext>
                </a:extLst>
              </a:tr>
            </a:tbl>
          </a:graphicData>
        </a:graphic>
      </p:graphicFrame>
      <p:graphicFrame>
        <p:nvGraphicFramePr>
          <p:cNvPr id="4" name="Table 3">
            <a:extLst>
              <a:ext uri="{FF2B5EF4-FFF2-40B4-BE49-F238E27FC236}">
                <a16:creationId xmlns:a16="http://schemas.microsoft.com/office/drawing/2014/main" id="{B17A884F-40D0-E02D-A6E2-E284CC8296C3}"/>
              </a:ext>
            </a:extLst>
          </p:cNvPr>
          <p:cNvGraphicFramePr>
            <a:graphicFrameLocks noGrp="1"/>
          </p:cNvGraphicFramePr>
          <p:nvPr>
            <p:extLst>
              <p:ext uri="{D42A27DB-BD31-4B8C-83A1-F6EECF244321}">
                <p14:modId xmlns:p14="http://schemas.microsoft.com/office/powerpoint/2010/main" val="3230599359"/>
              </p:ext>
            </p:extLst>
          </p:nvPr>
        </p:nvGraphicFramePr>
        <p:xfrm>
          <a:off x="609600" y="2895600"/>
          <a:ext cx="7924799" cy="1653063"/>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56543">
                <a:tc>
                  <a:txBody>
                    <a:bodyPr/>
                    <a:lstStyle/>
                    <a:p>
                      <a:pPr algn="ctr"/>
                      <a:r>
                        <a:rPr lang="en-US" sz="1600" b="1" dirty="0">
                          <a:solidFill>
                            <a:schemeClr val="tx1"/>
                          </a:solidFill>
                        </a:rPr>
                        <a:t>East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24130">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tc>
                  <a:txBody>
                    <a:bodyPr/>
                    <a:lstStyle/>
                    <a:p>
                      <a:pPr algn="ctr"/>
                      <a:r>
                        <a:rPr lang="en-US" sz="1400" b="0" i="1" dirty="0"/>
                        <a:t>48%</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extLst>
                  <a:ext uri="{0D108BD9-81ED-4DB2-BD59-A6C34878D82A}">
                    <a16:rowId xmlns:a16="http://schemas.microsoft.com/office/drawing/2014/main" val="10001"/>
                  </a:ext>
                </a:extLst>
              </a:tr>
              <a:tr h="324130">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extLst>
                  <a:ext uri="{0D108BD9-81ED-4DB2-BD59-A6C34878D82A}">
                    <a16:rowId xmlns:a16="http://schemas.microsoft.com/office/drawing/2014/main" val="10002"/>
                  </a:ext>
                </a:extLst>
              </a:tr>
              <a:tr h="324130">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69%</a:t>
                      </a:r>
                    </a:p>
                  </a:txBody>
                  <a:tcPr anchor="ctr">
                    <a:solidFill>
                      <a:schemeClr val="bg1">
                        <a:lumMod val="95000"/>
                      </a:schemeClr>
                    </a:solidFill>
                  </a:tcPr>
                </a:tc>
                <a:extLst>
                  <a:ext uri="{0D108BD9-81ED-4DB2-BD59-A6C34878D82A}">
                    <a16:rowId xmlns:a16="http://schemas.microsoft.com/office/drawing/2014/main" val="10003"/>
                  </a:ext>
                </a:extLst>
              </a:tr>
              <a:tr h="324130">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28D10049-47B1-3B8C-A542-698383D902C1}"/>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128130143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67675008"/>
              </p:ext>
            </p:extLst>
          </p:nvPr>
        </p:nvGraphicFramePr>
        <p:xfrm>
          <a:off x="609600" y="1112520"/>
          <a:ext cx="7924799" cy="1554480"/>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8">
                  <a:extLst>
                    <a:ext uri="{9D8B030D-6E8A-4147-A177-3AD203B41FA5}">
                      <a16:colId xmlns:a16="http://schemas.microsoft.com/office/drawing/2014/main" val="20001"/>
                    </a:ext>
                  </a:extLst>
                </a:gridCol>
                <a:gridCol w="850891">
                  <a:extLst>
                    <a:ext uri="{9D8B030D-6E8A-4147-A177-3AD203B41FA5}">
                      <a16:colId xmlns:a16="http://schemas.microsoft.com/office/drawing/2014/main" val="20002"/>
                    </a:ext>
                  </a:extLst>
                </a:gridCol>
                <a:gridCol w="2519701">
                  <a:extLst>
                    <a:ext uri="{9D8B030D-6E8A-4147-A177-3AD203B41FA5}">
                      <a16:colId xmlns:a16="http://schemas.microsoft.com/office/drawing/2014/main" val="20003"/>
                    </a:ext>
                  </a:extLst>
                </a:gridCol>
                <a:gridCol w="900178">
                  <a:extLst>
                    <a:ext uri="{9D8B030D-6E8A-4147-A177-3AD203B41FA5}">
                      <a16:colId xmlns:a16="http://schemas.microsoft.com/office/drawing/2014/main" val="20004"/>
                    </a:ext>
                  </a:extLst>
                </a:gridCol>
              </a:tblGrid>
              <a:tr h="316328">
                <a:tc>
                  <a:txBody>
                    <a:bodyPr/>
                    <a:lstStyle/>
                    <a:p>
                      <a:pPr algn="ctr"/>
                      <a:r>
                        <a:rPr lang="en-US" sz="1600" b="1" dirty="0">
                          <a:solidFill>
                            <a:schemeClr val="tx1"/>
                          </a:solidFill>
                        </a:rPr>
                        <a:t>Consultative Services</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287571">
                <a:tc>
                  <a:txBody>
                    <a:bodyPr/>
                    <a:lstStyle/>
                    <a:p>
                      <a:pPr algn="r"/>
                      <a:r>
                        <a:rPr lang="en-US" sz="1400" b="0" i="1" dirty="0"/>
                        <a:t>Cut Loose</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82%</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2</a:t>
                      </a:r>
                    </a:p>
                  </a:txBody>
                  <a:tcPr>
                    <a:solidFill>
                      <a:schemeClr val="bg1">
                        <a:lumMod val="85000"/>
                      </a:schemeClr>
                    </a:solidFill>
                  </a:tcPr>
                </a:tc>
                <a:tc>
                  <a:txBody>
                    <a:bodyPr/>
                    <a:lstStyle/>
                    <a:p>
                      <a:pPr algn="ctr"/>
                      <a:r>
                        <a:rPr lang="en-US" sz="1400" b="0" i="1" dirty="0"/>
                        <a:t>18%</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571">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87820386"/>
              </p:ext>
            </p:extLst>
          </p:nvPr>
        </p:nvGraphicFramePr>
        <p:xfrm>
          <a:off x="602390" y="44653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285354">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2574757">
                  <a:extLst>
                    <a:ext uri="{9D8B030D-6E8A-4147-A177-3AD203B41FA5}">
                      <a16:colId xmlns:a16="http://schemas.microsoft.com/office/drawing/2014/main" val="20003"/>
                    </a:ext>
                  </a:extLst>
                </a:gridCol>
              </a:tblGrid>
              <a:tr h="318845">
                <a:tc>
                  <a:txBody>
                    <a:bodyPr/>
                    <a:lstStyle/>
                    <a:p>
                      <a:pPr algn="ctr"/>
                      <a:r>
                        <a:rPr lang="en-US" sz="1600" b="1" dirty="0">
                          <a:solidFill>
                            <a:schemeClr val="tx1"/>
                          </a:solidFill>
                        </a:rPr>
                        <a:t>Agricultural Safety and Health</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extLst>
                  <a:ext uri="{0D108BD9-81ED-4DB2-BD59-A6C34878D82A}">
                    <a16:rowId xmlns:a16="http://schemas.microsoft.com/office/drawing/2014/main" val="10000"/>
                  </a:ext>
                </a:extLst>
              </a:tr>
              <a:tr h="289859">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63%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985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25%</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985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12%</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9859">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B11F83B-DDB9-4AEC-A321-7C7F317083D6}"/>
              </a:ext>
            </a:extLst>
          </p:cNvPr>
          <p:cNvGraphicFramePr>
            <a:graphicFrameLocks noGrp="1"/>
          </p:cNvGraphicFramePr>
          <p:nvPr>
            <p:extLst>
              <p:ext uri="{D42A27DB-BD31-4B8C-83A1-F6EECF244321}">
                <p14:modId xmlns:p14="http://schemas.microsoft.com/office/powerpoint/2010/main" val="704541713"/>
              </p:ext>
            </p:extLst>
          </p:nvPr>
        </p:nvGraphicFramePr>
        <p:xfrm>
          <a:off x="609600" y="2667000"/>
          <a:ext cx="7908756" cy="182880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8893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09966">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extLst>
                  <a:ext uri="{0D108BD9-81ED-4DB2-BD59-A6C34878D82A}">
                    <a16:rowId xmlns:a16="http://schemas.microsoft.com/office/drawing/2014/main" val="10001"/>
                  </a:ext>
                </a:extLst>
              </a:tr>
              <a:tr h="309966">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309966">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extLst>
                  <a:ext uri="{0D108BD9-81ED-4DB2-BD59-A6C34878D82A}">
                    <a16:rowId xmlns:a16="http://schemas.microsoft.com/office/drawing/2014/main" val="10003"/>
                  </a:ext>
                </a:extLst>
              </a:tr>
              <a:tr h="309966">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7</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F99FF31-CB42-F61D-E3CC-BBFC17F0ED2E}"/>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423210186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BE870159-F34F-C6C0-7F67-ED5686E8F1E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Certifications</a:t>
            </a:r>
            <a:endParaRPr lang="en-US" sz="2400" b="1" i="1" dirty="0">
              <a:solidFill>
                <a:schemeClr val="bg2"/>
              </a:solidFill>
            </a:endParaRPr>
          </a:p>
        </p:txBody>
      </p:sp>
      <p:graphicFrame>
        <p:nvGraphicFramePr>
          <p:cNvPr id="11" name="Table 11">
            <a:extLst>
              <a:ext uri="{FF2B5EF4-FFF2-40B4-BE49-F238E27FC236}">
                <a16:creationId xmlns:a16="http://schemas.microsoft.com/office/drawing/2014/main" id="{7385F065-34C2-2003-9F0D-140617116C10}"/>
              </a:ext>
            </a:extLst>
          </p:cNvPr>
          <p:cNvGraphicFramePr>
            <a:graphicFrameLocks noGrp="1"/>
          </p:cNvGraphicFramePr>
          <p:nvPr/>
        </p:nvGraphicFramePr>
        <p:xfrm>
          <a:off x="609600" y="1143000"/>
          <a:ext cx="7848600" cy="4724404"/>
        </p:xfrm>
        <a:graphic>
          <a:graphicData uri="http://schemas.openxmlformats.org/drawingml/2006/table">
            <a:tbl>
              <a:tblPr firstRow="1" bandRow="1">
                <a:tableStyleId>{073A0DAA-6AF3-43AB-8588-CEC1D06C72B9}</a:tableStyleId>
              </a:tblPr>
              <a:tblGrid>
                <a:gridCol w="6705600">
                  <a:extLst>
                    <a:ext uri="{9D8B030D-6E8A-4147-A177-3AD203B41FA5}">
                      <a16:colId xmlns:a16="http://schemas.microsoft.com/office/drawing/2014/main" val="1816101104"/>
                    </a:ext>
                  </a:extLst>
                </a:gridCol>
                <a:gridCol w="1143000">
                  <a:extLst>
                    <a:ext uri="{9D8B030D-6E8A-4147-A177-3AD203B41FA5}">
                      <a16:colId xmlns:a16="http://schemas.microsoft.com/office/drawing/2014/main" val="1481825014"/>
                    </a:ext>
                  </a:extLst>
                </a:gridCol>
              </a:tblGrid>
              <a:tr h="498764">
                <a:tc gridSpan="2">
                  <a:txBody>
                    <a:bodyPr/>
                    <a:lstStyle/>
                    <a:p>
                      <a:pPr algn="ctr"/>
                      <a:r>
                        <a:rPr lang="en-US" dirty="0">
                          <a:solidFill>
                            <a:schemeClr val="tx1"/>
                          </a:solidFill>
                        </a:rPr>
                        <a:t>CERTIFICATIONS</a:t>
                      </a:r>
                    </a:p>
                  </a:txBody>
                  <a:tcPr anchor="ctr">
                    <a:solidFill>
                      <a:schemeClr val="bg1">
                        <a:lumMod val="50000"/>
                      </a:schemeClr>
                    </a:solidFill>
                  </a:tcPr>
                </a:tc>
                <a:tc hMerge="1">
                  <a:txBody>
                    <a:bodyPr/>
                    <a:lstStyle/>
                    <a:p>
                      <a:endParaRPr lang="en-US" dirty="0">
                        <a:solidFill>
                          <a:schemeClr val="tx1"/>
                        </a:solidFill>
                      </a:endParaRPr>
                    </a:p>
                  </a:txBody>
                  <a:tcPr>
                    <a:solidFill>
                      <a:schemeClr val="bg1">
                        <a:lumMod val="50000"/>
                      </a:schemeClr>
                    </a:solidFill>
                  </a:tcPr>
                </a:tc>
                <a:extLst>
                  <a:ext uri="{0D108BD9-81ED-4DB2-BD59-A6C34878D82A}">
                    <a16:rowId xmlns:a16="http://schemas.microsoft.com/office/drawing/2014/main" val="4145817176"/>
                  </a:ext>
                </a:extLst>
              </a:tr>
              <a:tr h="422564">
                <a:tc>
                  <a:txBody>
                    <a:bodyPr/>
                    <a:lstStyle/>
                    <a:p>
                      <a:pPr algn="r"/>
                      <a:r>
                        <a:rPr lang="en-US" dirty="0">
                          <a:solidFill>
                            <a:schemeClr val="tx1"/>
                          </a:solidFill>
                        </a:rPr>
                        <a:t>Certified Safety Professional</a:t>
                      </a:r>
                    </a:p>
                  </a:txBody>
                  <a:tcPr anchor="ctr"/>
                </a:tc>
                <a:tc>
                  <a:txBody>
                    <a:bodyPr/>
                    <a:lstStyle/>
                    <a:p>
                      <a:pPr algn="ctr"/>
                      <a:r>
                        <a:rPr lang="en-US" dirty="0">
                          <a:solidFill>
                            <a:schemeClr val="tx1"/>
                          </a:solidFill>
                        </a:rPr>
                        <a:t>29</a:t>
                      </a:r>
                    </a:p>
                  </a:txBody>
                  <a:tcPr anchor="ctr"/>
                </a:tc>
                <a:extLst>
                  <a:ext uri="{0D108BD9-81ED-4DB2-BD59-A6C34878D82A}">
                    <a16:rowId xmlns:a16="http://schemas.microsoft.com/office/drawing/2014/main" val="1661065926"/>
                  </a:ext>
                </a:extLst>
              </a:tr>
              <a:tr h="422564">
                <a:tc>
                  <a:txBody>
                    <a:bodyPr/>
                    <a:lstStyle/>
                    <a:p>
                      <a:pPr algn="r"/>
                      <a:r>
                        <a:rPr lang="en-US" dirty="0">
                          <a:solidFill>
                            <a:schemeClr val="tx1"/>
                          </a:solidFill>
                        </a:rPr>
                        <a:t>Associate Safety Professional</a:t>
                      </a:r>
                    </a:p>
                  </a:txBody>
                  <a:tcPr anchor="ctr"/>
                </a:tc>
                <a:tc>
                  <a:txBody>
                    <a:bodyPr/>
                    <a:lstStyle/>
                    <a:p>
                      <a:pPr algn="ctr"/>
                      <a:r>
                        <a:rPr lang="en-US" dirty="0">
                          <a:solidFill>
                            <a:schemeClr val="tx1"/>
                          </a:solidFill>
                        </a:rPr>
                        <a:t>7</a:t>
                      </a:r>
                    </a:p>
                  </a:txBody>
                  <a:tcPr anchor="ctr"/>
                </a:tc>
                <a:extLst>
                  <a:ext uri="{0D108BD9-81ED-4DB2-BD59-A6C34878D82A}">
                    <a16:rowId xmlns:a16="http://schemas.microsoft.com/office/drawing/2014/main" val="2963381530"/>
                  </a:ext>
                </a:extLst>
              </a:tr>
              <a:tr h="422564">
                <a:tc>
                  <a:txBody>
                    <a:bodyPr/>
                    <a:lstStyle/>
                    <a:p>
                      <a:pPr algn="r"/>
                      <a:r>
                        <a:rPr lang="en-US" dirty="0">
                          <a:solidFill>
                            <a:schemeClr val="tx1"/>
                          </a:solidFill>
                        </a:rPr>
                        <a:t>Certified Industrial Hygienist</a:t>
                      </a:r>
                    </a:p>
                  </a:txBody>
                  <a:tcPr anchor="ctr"/>
                </a:tc>
                <a:tc>
                  <a:txBody>
                    <a:bodyPr/>
                    <a:lstStyle/>
                    <a:p>
                      <a:pPr algn="ctr"/>
                      <a:r>
                        <a:rPr lang="en-US" dirty="0">
                          <a:solidFill>
                            <a:schemeClr val="tx1"/>
                          </a:solidFill>
                        </a:rPr>
                        <a:t>11</a:t>
                      </a:r>
                    </a:p>
                  </a:txBody>
                  <a:tcPr anchor="ctr"/>
                </a:tc>
                <a:extLst>
                  <a:ext uri="{0D108BD9-81ED-4DB2-BD59-A6C34878D82A}">
                    <a16:rowId xmlns:a16="http://schemas.microsoft.com/office/drawing/2014/main" val="2795340697"/>
                  </a:ext>
                </a:extLst>
              </a:tr>
              <a:tr h="422564">
                <a:tc>
                  <a:txBody>
                    <a:bodyPr/>
                    <a:lstStyle/>
                    <a:p>
                      <a:pPr algn="r"/>
                      <a:r>
                        <a:rPr lang="en-US" dirty="0">
                          <a:solidFill>
                            <a:schemeClr val="tx1"/>
                          </a:solidFill>
                        </a:rPr>
                        <a:t>Certified Hazardous Materials Manager</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1673750921"/>
                  </a:ext>
                </a:extLst>
              </a:tr>
              <a:tr h="422564">
                <a:tc>
                  <a:txBody>
                    <a:bodyPr/>
                    <a:lstStyle/>
                    <a:p>
                      <a:pPr algn="r"/>
                      <a:r>
                        <a:rPr lang="en-US" dirty="0">
                          <a:solidFill>
                            <a:schemeClr val="tx1"/>
                          </a:solidFill>
                        </a:rPr>
                        <a:t>Construction Health and Safety Technician</a:t>
                      </a:r>
                    </a:p>
                  </a:txBody>
                  <a:tcPr anchor="ctr"/>
                </a:tc>
                <a:tc>
                  <a:txBody>
                    <a:bodyPr/>
                    <a:lstStyle/>
                    <a:p>
                      <a:pPr algn="ctr"/>
                      <a:r>
                        <a:rPr lang="en-US" dirty="0">
                          <a:solidFill>
                            <a:schemeClr val="tx1"/>
                          </a:solidFill>
                        </a:rPr>
                        <a:t>6</a:t>
                      </a:r>
                    </a:p>
                  </a:txBody>
                  <a:tcPr anchor="ctr"/>
                </a:tc>
                <a:extLst>
                  <a:ext uri="{0D108BD9-81ED-4DB2-BD59-A6C34878D82A}">
                    <a16:rowId xmlns:a16="http://schemas.microsoft.com/office/drawing/2014/main" val="3499255140"/>
                  </a:ext>
                </a:extLst>
              </a:tr>
              <a:tr h="422564">
                <a:tc>
                  <a:txBody>
                    <a:bodyPr/>
                    <a:lstStyle/>
                    <a:p>
                      <a:pPr algn="r"/>
                      <a:r>
                        <a:rPr lang="en-US" dirty="0">
                          <a:solidFill>
                            <a:schemeClr val="tx1"/>
                          </a:solidFill>
                        </a:rPr>
                        <a:t>Occupational Hygiene and Safety Technician</a:t>
                      </a:r>
                    </a:p>
                  </a:txBody>
                  <a:tcPr anchor="ctr"/>
                </a:tc>
                <a:tc>
                  <a:txBody>
                    <a:bodyPr/>
                    <a:lstStyle/>
                    <a:p>
                      <a:pPr algn="ctr"/>
                      <a:r>
                        <a:rPr lang="en-US" dirty="0">
                          <a:solidFill>
                            <a:schemeClr val="tx1"/>
                          </a:solidFill>
                        </a:rPr>
                        <a:t>2</a:t>
                      </a:r>
                    </a:p>
                  </a:txBody>
                  <a:tcPr anchor="ctr"/>
                </a:tc>
                <a:extLst>
                  <a:ext uri="{0D108BD9-81ED-4DB2-BD59-A6C34878D82A}">
                    <a16:rowId xmlns:a16="http://schemas.microsoft.com/office/drawing/2014/main" val="4113595580"/>
                  </a:ext>
                </a:extLst>
              </a:tr>
              <a:tr h="422564">
                <a:tc>
                  <a:txBody>
                    <a:bodyPr/>
                    <a:lstStyle/>
                    <a:p>
                      <a:pPr algn="r"/>
                      <a:r>
                        <a:rPr lang="en-US" dirty="0">
                          <a:solidFill>
                            <a:schemeClr val="tx1"/>
                          </a:solidFill>
                        </a:rPr>
                        <a:t>Safety Management Specialist</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2447343950"/>
                  </a:ext>
                </a:extLst>
              </a:tr>
              <a:tr h="422564">
                <a:tc>
                  <a:txBody>
                    <a:bodyPr/>
                    <a:lstStyle/>
                    <a:p>
                      <a:pPr algn="r"/>
                      <a:r>
                        <a:rPr lang="en-US" dirty="0">
                          <a:solidFill>
                            <a:schemeClr val="tx1"/>
                          </a:solidFill>
                        </a:rPr>
                        <a:t>Safety Trained Supervisor - Construction</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33723583"/>
                  </a:ext>
                </a:extLst>
              </a:tr>
              <a:tr h="422564">
                <a:tc>
                  <a:txBody>
                    <a:bodyPr/>
                    <a:lstStyle/>
                    <a:p>
                      <a:pPr algn="r"/>
                      <a:r>
                        <a:rPr lang="en-US" dirty="0">
                          <a:solidFill>
                            <a:schemeClr val="tx1"/>
                          </a:solidFill>
                        </a:rPr>
                        <a:t>Graduate Safety Professional</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3876493068"/>
                  </a:ext>
                </a:extLst>
              </a:tr>
              <a:tr h="422564">
                <a:tc>
                  <a:txBody>
                    <a:bodyPr/>
                    <a:lstStyle/>
                    <a:p>
                      <a:pPr algn="r"/>
                      <a:r>
                        <a:rPr lang="en-US" b="1" i="1" dirty="0">
                          <a:solidFill>
                            <a:schemeClr val="tx1"/>
                          </a:solidFill>
                        </a:rPr>
                        <a:t>Total</a:t>
                      </a:r>
                    </a:p>
                  </a:txBody>
                  <a:tcPr anchor="ctr"/>
                </a:tc>
                <a:tc>
                  <a:txBody>
                    <a:bodyPr/>
                    <a:lstStyle/>
                    <a:p>
                      <a:pPr algn="ctr"/>
                      <a:r>
                        <a:rPr lang="en-US" b="1" i="1" dirty="0">
                          <a:solidFill>
                            <a:schemeClr val="tx1"/>
                          </a:solidFill>
                        </a:rPr>
                        <a:t>65</a:t>
                      </a:r>
                    </a:p>
                  </a:txBody>
                  <a:tcPr anchor="ctr"/>
                </a:tc>
                <a:extLst>
                  <a:ext uri="{0D108BD9-81ED-4DB2-BD59-A6C34878D82A}">
                    <a16:rowId xmlns:a16="http://schemas.microsoft.com/office/drawing/2014/main" val="3327098288"/>
                  </a:ext>
                </a:extLst>
              </a:tr>
            </a:tbl>
          </a:graphicData>
        </a:graphic>
      </p:graphicFrame>
      <p:sp>
        <p:nvSpPr>
          <p:cNvPr id="2" name="TextBox 1">
            <a:extLst>
              <a:ext uri="{FF2B5EF4-FFF2-40B4-BE49-F238E27FC236}">
                <a16:creationId xmlns:a16="http://schemas.microsoft.com/office/drawing/2014/main" id="{61631110-1DD9-EBD6-84F5-131EBD4DC858}"/>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2473398398"/>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BE870159-F34F-C6C0-7F67-ED5686E8F1E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Designations</a:t>
            </a:r>
            <a:endParaRPr lang="en-US" sz="2400" b="1" i="1" dirty="0">
              <a:solidFill>
                <a:schemeClr val="bg2"/>
              </a:solidFill>
            </a:endParaRPr>
          </a:p>
        </p:txBody>
      </p:sp>
      <p:graphicFrame>
        <p:nvGraphicFramePr>
          <p:cNvPr id="11" name="Table 11">
            <a:extLst>
              <a:ext uri="{FF2B5EF4-FFF2-40B4-BE49-F238E27FC236}">
                <a16:creationId xmlns:a16="http://schemas.microsoft.com/office/drawing/2014/main" id="{7385F065-34C2-2003-9F0D-140617116C10}"/>
              </a:ext>
            </a:extLst>
          </p:cNvPr>
          <p:cNvGraphicFramePr>
            <a:graphicFrameLocks noGrp="1"/>
          </p:cNvGraphicFramePr>
          <p:nvPr/>
        </p:nvGraphicFramePr>
        <p:xfrm>
          <a:off x="609600" y="1143000"/>
          <a:ext cx="7848600" cy="4724404"/>
        </p:xfrm>
        <a:graphic>
          <a:graphicData uri="http://schemas.openxmlformats.org/drawingml/2006/table">
            <a:tbl>
              <a:tblPr firstRow="1" bandRow="1">
                <a:tableStyleId>{073A0DAA-6AF3-43AB-8588-CEC1D06C72B9}</a:tableStyleId>
              </a:tblPr>
              <a:tblGrid>
                <a:gridCol w="6858000">
                  <a:extLst>
                    <a:ext uri="{9D8B030D-6E8A-4147-A177-3AD203B41FA5}">
                      <a16:colId xmlns:a16="http://schemas.microsoft.com/office/drawing/2014/main" val="1816101104"/>
                    </a:ext>
                  </a:extLst>
                </a:gridCol>
                <a:gridCol w="990600">
                  <a:extLst>
                    <a:ext uri="{9D8B030D-6E8A-4147-A177-3AD203B41FA5}">
                      <a16:colId xmlns:a16="http://schemas.microsoft.com/office/drawing/2014/main" val="1481825014"/>
                    </a:ext>
                  </a:extLst>
                </a:gridCol>
              </a:tblGrid>
              <a:tr h="498764">
                <a:tc gridSpan="2">
                  <a:txBody>
                    <a:bodyPr/>
                    <a:lstStyle/>
                    <a:p>
                      <a:pPr algn="ctr"/>
                      <a:r>
                        <a:rPr lang="en-US" dirty="0">
                          <a:solidFill>
                            <a:schemeClr val="tx1"/>
                          </a:solidFill>
                        </a:rPr>
                        <a:t>DESIGNATIONS</a:t>
                      </a:r>
                    </a:p>
                  </a:txBody>
                  <a:tcPr anchor="ctr">
                    <a:solidFill>
                      <a:schemeClr val="bg1">
                        <a:lumMod val="50000"/>
                      </a:schemeClr>
                    </a:solidFill>
                  </a:tcPr>
                </a:tc>
                <a:tc hMerge="1">
                  <a:txBody>
                    <a:bodyPr/>
                    <a:lstStyle/>
                    <a:p>
                      <a:endParaRPr lang="en-US" dirty="0">
                        <a:solidFill>
                          <a:schemeClr val="tx1"/>
                        </a:solidFill>
                      </a:endParaRPr>
                    </a:p>
                  </a:txBody>
                  <a:tcPr>
                    <a:solidFill>
                      <a:schemeClr val="bg1">
                        <a:lumMod val="50000"/>
                      </a:schemeClr>
                    </a:solidFill>
                  </a:tcPr>
                </a:tc>
                <a:extLst>
                  <a:ext uri="{0D108BD9-81ED-4DB2-BD59-A6C34878D82A}">
                    <a16:rowId xmlns:a16="http://schemas.microsoft.com/office/drawing/2014/main" val="4145817176"/>
                  </a:ext>
                </a:extLst>
              </a:tr>
              <a:tr h="422564">
                <a:tc>
                  <a:txBody>
                    <a:bodyPr/>
                    <a:lstStyle/>
                    <a:p>
                      <a:pPr algn="r"/>
                      <a:r>
                        <a:rPr lang="en-US" dirty="0">
                          <a:solidFill>
                            <a:schemeClr val="tx1"/>
                          </a:solidFill>
                        </a:rPr>
                        <a:t>OSH Construction Safety Specialist</a:t>
                      </a:r>
                    </a:p>
                  </a:txBody>
                  <a:tcPr anchor="ctr"/>
                </a:tc>
                <a:tc>
                  <a:txBody>
                    <a:bodyPr/>
                    <a:lstStyle/>
                    <a:p>
                      <a:pPr algn="ctr"/>
                      <a:r>
                        <a:rPr lang="en-US" dirty="0">
                          <a:solidFill>
                            <a:schemeClr val="tx1"/>
                          </a:solidFill>
                        </a:rPr>
                        <a:t>67</a:t>
                      </a:r>
                    </a:p>
                  </a:txBody>
                  <a:tcPr anchor="ctr"/>
                </a:tc>
                <a:extLst>
                  <a:ext uri="{0D108BD9-81ED-4DB2-BD59-A6C34878D82A}">
                    <a16:rowId xmlns:a16="http://schemas.microsoft.com/office/drawing/2014/main" val="1661065926"/>
                  </a:ext>
                </a:extLst>
              </a:tr>
              <a:tr h="422564">
                <a:tc>
                  <a:txBody>
                    <a:bodyPr/>
                    <a:lstStyle/>
                    <a:p>
                      <a:pPr algn="r"/>
                      <a:r>
                        <a:rPr lang="en-US" dirty="0">
                          <a:solidFill>
                            <a:schemeClr val="tx1"/>
                          </a:solidFill>
                        </a:rPr>
                        <a:t>Virtual Observer</a:t>
                      </a:r>
                    </a:p>
                  </a:txBody>
                  <a:tcPr anchor="ctr"/>
                </a:tc>
                <a:tc>
                  <a:txBody>
                    <a:bodyPr/>
                    <a:lstStyle/>
                    <a:p>
                      <a:pPr algn="ctr"/>
                      <a:r>
                        <a:rPr lang="en-US" dirty="0">
                          <a:solidFill>
                            <a:schemeClr val="tx1"/>
                          </a:solidFill>
                        </a:rPr>
                        <a:t>13</a:t>
                      </a:r>
                    </a:p>
                  </a:txBody>
                  <a:tcPr anchor="ctr"/>
                </a:tc>
                <a:extLst>
                  <a:ext uri="{0D108BD9-81ED-4DB2-BD59-A6C34878D82A}">
                    <a16:rowId xmlns:a16="http://schemas.microsoft.com/office/drawing/2014/main" val="2963381530"/>
                  </a:ext>
                </a:extLst>
              </a:tr>
              <a:tr h="422564">
                <a:tc>
                  <a:txBody>
                    <a:bodyPr/>
                    <a:lstStyle/>
                    <a:p>
                      <a:pPr algn="r"/>
                      <a:r>
                        <a:rPr lang="en-US" dirty="0">
                          <a:solidFill>
                            <a:schemeClr val="tx1"/>
                          </a:solidFill>
                        </a:rPr>
                        <a:t>Remote Pilot</a:t>
                      </a:r>
                    </a:p>
                  </a:txBody>
                  <a:tcPr anchor="ctr"/>
                </a:tc>
                <a:tc>
                  <a:txBody>
                    <a:bodyPr/>
                    <a:lstStyle/>
                    <a:p>
                      <a:pPr algn="ctr"/>
                      <a:r>
                        <a:rPr lang="en-US" dirty="0">
                          <a:solidFill>
                            <a:schemeClr val="tx1"/>
                          </a:solidFill>
                        </a:rPr>
                        <a:t>10</a:t>
                      </a:r>
                    </a:p>
                  </a:txBody>
                  <a:tcPr anchor="ctr"/>
                </a:tc>
                <a:extLst>
                  <a:ext uri="{0D108BD9-81ED-4DB2-BD59-A6C34878D82A}">
                    <a16:rowId xmlns:a16="http://schemas.microsoft.com/office/drawing/2014/main" val="2795340697"/>
                  </a:ext>
                </a:extLst>
              </a:tr>
              <a:tr h="422564">
                <a:tc>
                  <a:txBody>
                    <a:bodyPr/>
                    <a:lstStyle/>
                    <a:p>
                      <a:pPr algn="r"/>
                      <a:r>
                        <a:rPr lang="en-US" dirty="0">
                          <a:solidFill>
                            <a:schemeClr val="tx1"/>
                          </a:solidFill>
                        </a:rPr>
                        <a:t>Manager of Environmental Safety and Health</a:t>
                      </a:r>
                    </a:p>
                  </a:txBody>
                  <a:tcPr anchor="ctr"/>
                </a:tc>
                <a:tc>
                  <a:txBody>
                    <a:bodyPr/>
                    <a:lstStyle/>
                    <a:p>
                      <a:pPr algn="ctr"/>
                      <a:r>
                        <a:rPr lang="en-US" dirty="0">
                          <a:solidFill>
                            <a:schemeClr val="tx1"/>
                          </a:solidFill>
                        </a:rPr>
                        <a:t>69</a:t>
                      </a:r>
                    </a:p>
                  </a:txBody>
                  <a:tcPr anchor="ctr"/>
                </a:tc>
                <a:extLst>
                  <a:ext uri="{0D108BD9-81ED-4DB2-BD59-A6C34878D82A}">
                    <a16:rowId xmlns:a16="http://schemas.microsoft.com/office/drawing/2014/main" val="1673750921"/>
                  </a:ext>
                </a:extLst>
              </a:tr>
              <a:tr h="4225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Manager of Environmental Safety and Health – Construction</a:t>
                      </a:r>
                    </a:p>
                  </a:txBody>
                  <a:tcPr anchor="ctr"/>
                </a:tc>
                <a:tc>
                  <a:txBody>
                    <a:bodyPr/>
                    <a:lstStyle/>
                    <a:p>
                      <a:pPr algn="ctr"/>
                      <a:r>
                        <a:rPr lang="en-US" dirty="0">
                          <a:solidFill>
                            <a:schemeClr val="tx1"/>
                          </a:solidFill>
                        </a:rPr>
                        <a:t>44</a:t>
                      </a:r>
                    </a:p>
                  </a:txBody>
                  <a:tcPr anchor="ctr"/>
                </a:tc>
                <a:extLst>
                  <a:ext uri="{0D108BD9-81ED-4DB2-BD59-A6C34878D82A}">
                    <a16:rowId xmlns:a16="http://schemas.microsoft.com/office/drawing/2014/main" val="3499255140"/>
                  </a:ext>
                </a:extLst>
              </a:tr>
              <a:tr h="4225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Manager of Environmental Safety and Health – Industrial Hygiene</a:t>
                      </a:r>
                    </a:p>
                  </a:txBody>
                  <a:tcPr anchor="ctr"/>
                </a:tc>
                <a:tc>
                  <a:txBody>
                    <a:bodyPr/>
                    <a:lstStyle/>
                    <a:p>
                      <a:pPr algn="ctr"/>
                      <a:r>
                        <a:rPr lang="en-US" dirty="0">
                          <a:solidFill>
                            <a:schemeClr val="tx1"/>
                          </a:solidFill>
                        </a:rPr>
                        <a:t>53</a:t>
                      </a:r>
                    </a:p>
                  </a:txBody>
                  <a:tcPr anchor="ctr"/>
                </a:tc>
                <a:extLst>
                  <a:ext uri="{0D108BD9-81ED-4DB2-BD59-A6C34878D82A}">
                    <a16:rowId xmlns:a16="http://schemas.microsoft.com/office/drawing/2014/main" val="4113595580"/>
                  </a:ext>
                </a:extLst>
              </a:tr>
              <a:tr h="422564">
                <a:tc>
                  <a:txBody>
                    <a:bodyPr/>
                    <a:lstStyle/>
                    <a:p>
                      <a:pPr algn="r"/>
                      <a:r>
                        <a:rPr lang="en-US" dirty="0">
                          <a:solidFill>
                            <a:schemeClr val="tx1"/>
                          </a:solidFill>
                        </a:rPr>
                        <a:t>Manager of Environmental Safety and Health – Public Sector</a:t>
                      </a:r>
                    </a:p>
                  </a:txBody>
                  <a:tcPr anchor="ctr"/>
                </a:tc>
                <a:tc>
                  <a:txBody>
                    <a:bodyPr/>
                    <a:lstStyle/>
                    <a:p>
                      <a:pPr algn="ctr"/>
                      <a:r>
                        <a:rPr lang="en-US" dirty="0">
                          <a:solidFill>
                            <a:schemeClr val="tx1"/>
                          </a:solidFill>
                        </a:rPr>
                        <a:t>19</a:t>
                      </a:r>
                    </a:p>
                  </a:txBody>
                  <a:tcPr anchor="ctr"/>
                </a:tc>
                <a:extLst>
                  <a:ext uri="{0D108BD9-81ED-4DB2-BD59-A6C34878D82A}">
                    <a16:rowId xmlns:a16="http://schemas.microsoft.com/office/drawing/2014/main" val="2447343950"/>
                  </a:ext>
                </a:extLst>
              </a:tr>
              <a:tr h="422564">
                <a:tc>
                  <a:txBody>
                    <a:bodyPr/>
                    <a:lstStyle/>
                    <a:p>
                      <a:pPr algn="r"/>
                      <a:r>
                        <a:rPr lang="en-US" dirty="0">
                          <a:solidFill>
                            <a:schemeClr val="tx1"/>
                          </a:solidFill>
                        </a:rPr>
                        <a:t>Manager of Environmental Safety and Health – Environmental</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33723583"/>
                  </a:ext>
                </a:extLst>
              </a:tr>
              <a:tr h="422564">
                <a:tc>
                  <a:txBody>
                    <a:bodyPr/>
                    <a:lstStyle/>
                    <a:p>
                      <a:pPr algn="r"/>
                      <a:r>
                        <a:rPr lang="en-US" dirty="0">
                          <a:solidFill>
                            <a:schemeClr val="tx1"/>
                          </a:solidFill>
                        </a:rPr>
                        <a:t>Advanced Manager of Environmental Safety and Health</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3876493068"/>
                  </a:ext>
                </a:extLst>
              </a:tr>
              <a:tr h="422564">
                <a:tc>
                  <a:txBody>
                    <a:bodyPr/>
                    <a:lstStyle/>
                    <a:p>
                      <a:pPr algn="r"/>
                      <a:r>
                        <a:rPr lang="en-US" b="1" i="1" dirty="0">
                          <a:solidFill>
                            <a:schemeClr val="tx1"/>
                          </a:solidFill>
                        </a:rPr>
                        <a:t>Total</a:t>
                      </a:r>
                    </a:p>
                  </a:txBody>
                  <a:tcPr anchor="ctr"/>
                </a:tc>
                <a:tc>
                  <a:txBody>
                    <a:bodyPr/>
                    <a:lstStyle/>
                    <a:p>
                      <a:pPr algn="ctr"/>
                      <a:r>
                        <a:rPr lang="en-US" b="1" i="1" dirty="0">
                          <a:solidFill>
                            <a:schemeClr val="tx1"/>
                          </a:solidFill>
                        </a:rPr>
                        <a:t>277</a:t>
                      </a:r>
                    </a:p>
                  </a:txBody>
                  <a:tcPr anchor="ctr"/>
                </a:tc>
                <a:extLst>
                  <a:ext uri="{0D108BD9-81ED-4DB2-BD59-A6C34878D82A}">
                    <a16:rowId xmlns:a16="http://schemas.microsoft.com/office/drawing/2014/main" val="3327098288"/>
                  </a:ext>
                </a:extLst>
              </a:tr>
            </a:tbl>
          </a:graphicData>
        </a:graphic>
      </p:graphicFrame>
      <p:sp>
        <p:nvSpPr>
          <p:cNvPr id="2" name="TextBox 1">
            <a:extLst>
              <a:ext uri="{FF2B5EF4-FFF2-40B4-BE49-F238E27FC236}">
                <a16:creationId xmlns:a16="http://schemas.microsoft.com/office/drawing/2014/main" id="{1F99DCB0-8409-9840-95D2-614BE9B3AC8C}"/>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6173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2" name="TextBox 1">
            <a:extLst>
              <a:ext uri="{FF2B5EF4-FFF2-40B4-BE49-F238E27FC236}">
                <a16:creationId xmlns:a16="http://schemas.microsoft.com/office/drawing/2014/main" id="{CEF9D244-0EC2-F3D1-B2B1-83292FBF41BA}"/>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Days Away, Restricted or Transferred (DART)</a:t>
            </a:r>
          </a:p>
        </p:txBody>
      </p:sp>
      <p:sp>
        <p:nvSpPr>
          <p:cNvPr id="7"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sp>
        <p:nvSpPr>
          <p:cNvPr id="16" name="TextBox 15">
            <a:extLst>
              <a:ext uri="{FF2B5EF4-FFF2-40B4-BE49-F238E27FC236}">
                <a16:creationId xmlns:a16="http://schemas.microsoft.com/office/drawing/2014/main" id="{986CF405-0BF2-492F-BFBD-AC8F9740E87B}"/>
              </a:ext>
            </a:extLst>
          </p:cNvPr>
          <p:cNvSpPr txBox="1"/>
          <p:nvPr/>
        </p:nvSpPr>
        <p:spPr>
          <a:xfrm>
            <a:off x="4495800" y="1308776"/>
            <a:ext cx="851515" cy="230832"/>
          </a:xfrm>
          <a:prstGeom prst="rect">
            <a:avLst/>
          </a:prstGeom>
          <a:noFill/>
        </p:spPr>
        <p:txBody>
          <a:bodyPr wrap="none" rtlCol="0">
            <a:spAutoFit/>
          </a:bodyPr>
          <a:lstStyle/>
          <a:p>
            <a:r>
              <a:rPr lang="en-US" sz="900" b="1" i="1" dirty="0"/>
              <a:t>7% Increase</a:t>
            </a:r>
          </a:p>
        </p:txBody>
      </p:sp>
      <p:sp>
        <p:nvSpPr>
          <p:cNvPr id="17" name="TextBox 16">
            <a:extLst>
              <a:ext uri="{FF2B5EF4-FFF2-40B4-BE49-F238E27FC236}">
                <a16:creationId xmlns:a16="http://schemas.microsoft.com/office/drawing/2014/main" id="{09C998B5-1FC4-4DAE-9D39-559B62EAF539}"/>
              </a:ext>
            </a:extLst>
          </p:cNvPr>
          <p:cNvSpPr txBox="1"/>
          <p:nvPr/>
        </p:nvSpPr>
        <p:spPr>
          <a:xfrm>
            <a:off x="3124200" y="3250480"/>
            <a:ext cx="896399" cy="230832"/>
          </a:xfrm>
          <a:prstGeom prst="rect">
            <a:avLst/>
          </a:prstGeom>
          <a:noFill/>
        </p:spPr>
        <p:txBody>
          <a:bodyPr wrap="none" rtlCol="0">
            <a:spAutoFit/>
          </a:bodyPr>
          <a:lstStyle/>
          <a:p>
            <a:r>
              <a:rPr lang="en-US" sz="900" b="1" i="1" dirty="0"/>
              <a:t>7% Decrease</a:t>
            </a:r>
          </a:p>
        </p:txBody>
      </p:sp>
      <p:sp>
        <p:nvSpPr>
          <p:cNvPr id="20" name="TextBox 19">
            <a:extLst>
              <a:ext uri="{FF2B5EF4-FFF2-40B4-BE49-F238E27FC236}">
                <a16:creationId xmlns:a16="http://schemas.microsoft.com/office/drawing/2014/main" id="{CD6C47D6-CF19-4D94-AA22-38577D6CAFBC}"/>
              </a:ext>
            </a:extLst>
          </p:cNvPr>
          <p:cNvSpPr txBox="1"/>
          <p:nvPr/>
        </p:nvSpPr>
        <p:spPr>
          <a:xfrm>
            <a:off x="7283393" y="3250480"/>
            <a:ext cx="793807" cy="230832"/>
          </a:xfrm>
          <a:prstGeom prst="rect">
            <a:avLst/>
          </a:prstGeom>
          <a:noFill/>
        </p:spPr>
        <p:txBody>
          <a:bodyPr wrap="none" rtlCol="0">
            <a:spAutoFit/>
          </a:bodyPr>
          <a:lstStyle/>
          <a:p>
            <a:r>
              <a:rPr lang="en-US" sz="900" b="1" i="1" dirty="0"/>
              <a:t>No Change</a:t>
            </a:r>
          </a:p>
        </p:txBody>
      </p:sp>
      <p:sp>
        <p:nvSpPr>
          <p:cNvPr id="11" name="TextBox 10">
            <a:extLst>
              <a:ext uri="{FF2B5EF4-FFF2-40B4-BE49-F238E27FC236}">
                <a16:creationId xmlns:a16="http://schemas.microsoft.com/office/drawing/2014/main" id="{D227533F-6105-4A50-9E37-9827B00F31CD}"/>
              </a:ext>
            </a:extLst>
          </p:cNvPr>
          <p:cNvSpPr txBox="1"/>
          <p:nvPr/>
        </p:nvSpPr>
        <p:spPr>
          <a:xfrm>
            <a:off x="1810307" y="1307068"/>
            <a:ext cx="793808" cy="230832"/>
          </a:xfrm>
          <a:prstGeom prst="rect">
            <a:avLst/>
          </a:prstGeom>
          <a:noFill/>
        </p:spPr>
        <p:txBody>
          <a:bodyPr wrap="square" rtlCol="0">
            <a:spAutoFit/>
          </a:bodyPr>
          <a:lstStyle/>
          <a:p>
            <a:r>
              <a:rPr lang="en-US" sz="900" b="1" i="1" dirty="0"/>
              <a:t>No Change</a:t>
            </a:r>
          </a:p>
        </p:txBody>
      </p:sp>
      <p:sp>
        <p:nvSpPr>
          <p:cNvPr id="13" name="TextBox 12">
            <a:extLst>
              <a:ext uri="{FF2B5EF4-FFF2-40B4-BE49-F238E27FC236}">
                <a16:creationId xmlns:a16="http://schemas.microsoft.com/office/drawing/2014/main" id="{182219C7-1CD7-4717-9939-D5EC48E9BC66}"/>
              </a:ext>
            </a:extLst>
          </p:cNvPr>
          <p:cNvSpPr txBox="1"/>
          <p:nvPr/>
        </p:nvSpPr>
        <p:spPr>
          <a:xfrm>
            <a:off x="5858399" y="3182134"/>
            <a:ext cx="896399" cy="230832"/>
          </a:xfrm>
          <a:prstGeom prst="rect">
            <a:avLst/>
          </a:prstGeom>
          <a:noFill/>
        </p:spPr>
        <p:txBody>
          <a:bodyPr wrap="none" rtlCol="0">
            <a:spAutoFit/>
          </a:bodyPr>
          <a:lstStyle/>
          <a:p>
            <a:r>
              <a:rPr lang="en-US" sz="900" b="1" i="1" dirty="0"/>
              <a:t>7% Decrease</a:t>
            </a:r>
          </a:p>
        </p:txBody>
      </p:sp>
      <p:graphicFrame>
        <p:nvGraphicFramePr>
          <p:cNvPr id="6" name="Content Placeholder 6">
            <a:extLst>
              <a:ext uri="{FF2B5EF4-FFF2-40B4-BE49-F238E27FC236}">
                <a16:creationId xmlns:a16="http://schemas.microsoft.com/office/drawing/2014/main" id="{3D473B4E-A121-6C35-5439-FA15498FD3AC}"/>
              </a:ext>
            </a:extLst>
          </p:cNvPr>
          <p:cNvGraphicFramePr>
            <a:graphicFrameLocks noGrp="1"/>
          </p:cNvGraphicFramePr>
          <p:nvPr>
            <p:ph idx="1"/>
          </p:nvPr>
        </p:nvGraphicFramePr>
        <p:xfrm>
          <a:off x="533400" y="1191935"/>
          <a:ext cx="7924800" cy="4357289"/>
        </p:xfrm>
        <a:graphic>
          <a:graphicData uri="http://schemas.openxmlformats.org/presentationml/2006/ole">
            <mc:AlternateContent xmlns:mc="http://schemas.openxmlformats.org/markup-compatibility/2006">
              <mc:Choice xmlns:v="urn:schemas-microsoft-com:vml" Requires="v">
                <p:oleObj name="Worksheet" r:id="rId3" imgW="5800592" imgH="3105189" progId="Excel.Sheet.8">
                  <p:embed/>
                </p:oleObj>
              </mc:Choice>
              <mc:Fallback>
                <p:oleObj name="Worksheet" r:id="rId3" imgW="5800592" imgH="3105189" progId="Excel.Sheet.8">
                  <p:embed/>
                  <p:pic>
                    <p:nvPicPr>
                      <p:cNvPr id="6" name="Content Placeholder 6">
                        <a:extLst>
                          <a:ext uri="{FF2B5EF4-FFF2-40B4-BE49-F238E27FC236}">
                            <a16:creationId xmlns:a16="http://schemas.microsoft.com/office/drawing/2014/main" id="{3D473B4E-A121-6C35-5439-FA15498FD3AC}"/>
                          </a:ext>
                        </a:extLst>
                      </p:cNvPr>
                      <p:cNvPicPr>
                        <a:picLocks noGrp="1" noChangeArrowheads="1"/>
                      </p:cNvPicPr>
                      <p:nvPr/>
                    </p:nvPicPr>
                    <p:blipFill>
                      <a:blip r:embed="rId4"/>
                      <a:srcRect/>
                      <a:stretch>
                        <a:fillRect/>
                      </a:stretch>
                    </p:blipFill>
                    <p:spPr bwMode="auto">
                      <a:xfrm>
                        <a:off x="533400" y="1191935"/>
                        <a:ext cx="7924800" cy="435728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9E3C3FA5-7463-7CAC-E768-53084F86364E}"/>
              </a:ext>
            </a:extLst>
          </p:cNvPr>
          <p:cNvSpPr txBox="1"/>
          <p:nvPr/>
        </p:nvSpPr>
        <p:spPr>
          <a:xfrm>
            <a:off x="4316501" y="2997735"/>
            <a:ext cx="1600200" cy="784830"/>
          </a:xfrm>
          <a:prstGeom prst="rect">
            <a:avLst/>
          </a:prstGeom>
          <a:noFill/>
        </p:spPr>
        <p:txBody>
          <a:bodyPr wrap="square" rtlCol="0">
            <a:spAutoFit/>
          </a:bodyPr>
          <a:lstStyle/>
          <a:p>
            <a:endParaRPr lang="en-US" sz="900" b="1" i="1" dirty="0"/>
          </a:p>
          <a:p>
            <a:r>
              <a:rPr lang="en-US" sz="900" b="1" i="1" dirty="0"/>
              <a:t>7% Decrease</a:t>
            </a:r>
          </a:p>
          <a:p>
            <a:endParaRPr lang="en-US" sz="900" b="1" i="1" dirty="0"/>
          </a:p>
          <a:p>
            <a:endParaRPr lang="en-US" sz="900" b="1" i="1" dirty="0"/>
          </a:p>
          <a:p>
            <a:endParaRPr lang="en-US" sz="900" b="1" i="1" dirty="0"/>
          </a:p>
        </p:txBody>
      </p:sp>
      <p:sp>
        <p:nvSpPr>
          <p:cNvPr id="9" name="TextBox 8">
            <a:extLst>
              <a:ext uri="{FF2B5EF4-FFF2-40B4-BE49-F238E27FC236}">
                <a16:creationId xmlns:a16="http://schemas.microsoft.com/office/drawing/2014/main" id="{83F8147E-465D-0838-CBE7-3E1CB3D7416E}"/>
              </a:ext>
            </a:extLst>
          </p:cNvPr>
          <p:cNvSpPr txBox="1"/>
          <p:nvPr/>
        </p:nvSpPr>
        <p:spPr>
          <a:xfrm>
            <a:off x="2927042" y="1077784"/>
            <a:ext cx="1600200" cy="784830"/>
          </a:xfrm>
          <a:prstGeom prst="rect">
            <a:avLst/>
          </a:prstGeom>
          <a:noFill/>
        </p:spPr>
        <p:txBody>
          <a:bodyPr wrap="square" rtlCol="0">
            <a:spAutoFit/>
          </a:bodyPr>
          <a:lstStyle/>
          <a:p>
            <a:endParaRPr lang="en-US" sz="900" b="1" i="1" dirty="0"/>
          </a:p>
          <a:p>
            <a:r>
              <a:rPr lang="en-US" sz="900" b="1" i="1" dirty="0"/>
              <a:t>7% Increase</a:t>
            </a:r>
          </a:p>
          <a:p>
            <a:endParaRPr lang="en-US" sz="900" b="1" i="1" dirty="0"/>
          </a:p>
          <a:p>
            <a:endParaRPr lang="en-US" sz="900" b="1" i="1" dirty="0"/>
          </a:p>
          <a:p>
            <a:endParaRPr lang="en-US" sz="900" b="1" i="1" dirty="0"/>
          </a:p>
        </p:txBody>
      </p:sp>
      <p:sp>
        <p:nvSpPr>
          <p:cNvPr id="10" name="TextBox 9">
            <a:extLst>
              <a:ext uri="{FF2B5EF4-FFF2-40B4-BE49-F238E27FC236}">
                <a16:creationId xmlns:a16="http://schemas.microsoft.com/office/drawing/2014/main" id="{BE3034F0-558A-69C7-6F28-6BDE39FA6896}"/>
              </a:ext>
            </a:extLst>
          </p:cNvPr>
          <p:cNvSpPr txBox="1"/>
          <p:nvPr/>
        </p:nvSpPr>
        <p:spPr>
          <a:xfrm>
            <a:off x="1500450" y="2996069"/>
            <a:ext cx="1600200" cy="784830"/>
          </a:xfrm>
          <a:prstGeom prst="rect">
            <a:avLst/>
          </a:prstGeom>
          <a:noFill/>
        </p:spPr>
        <p:txBody>
          <a:bodyPr wrap="square" rtlCol="0">
            <a:spAutoFit/>
          </a:bodyPr>
          <a:lstStyle/>
          <a:p>
            <a:endParaRPr lang="en-US" sz="900" b="1" i="1" dirty="0"/>
          </a:p>
          <a:p>
            <a:r>
              <a:rPr lang="en-US" sz="900" b="1" i="1" dirty="0"/>
              <a:t>7% Decrease</a:t>
            </a:r>
          </a:p>
          <a:p>
            <a:endParaRPr lang="en-US" sz="900" b="1" i="1" dirty="0"/>
          </a:p>
          <a:p>
            <a:endParaRPr lang="en-US" sz="900" b="1" i="1" dirty="0"/>
          </a:p>
          <a:p>
            <a:endParaRPr lang="en-US" sz="900" b="1" i="1" dirty="0"/>
          </a:p>
        </p:txBody>
      </p:sp>
      <p:sp>
        <p:nvSpPr>
          <p:cNvPr id="12" name="TextBox 11">
            <a:extLst>
              <a:ext uri="{FF2B5EF4-FFF2-40B4-BE49-F238E27FC236}">
                <a16:creationId xmlns:a16="http://schemas.microsoft.com/office/drawing/2014/main" id="{4CF46F47-24F6-4C68-16CB-6C7541CB86BB}"/>
              </a:ext>
            </a:extLst>
          </p:cNvPr>
          <p:cNvSpPr txBox="1"/>
          <p:nvPr/>
        </p:nvSpPr>
        <p:spPr>
          <a:xfrm>
            <a:off x="5811299" y="3020551"/>
            <a:ext cx="1600200" cy="784830"/>
          </a:xfrm>
          <a:prstGeom prst="rect">
            <a:avLst/>
          </a:prstGeom>
          <a:noFill/>
        </p:spPr>
        <p:txBody>
          <a:bodyPr wrap="square" rtlCol="0">
            <a:spAutoFit/>
          </a:bodyPr>
          <a:lstStyle/>
          <a:p>
            <a:endParaRPr lang="en-US" sz="900" b="1" i="1" dirty="0"/>
          </a:p>
          <a:p>
            <a:r>
              <a:rPr lang="en-US" sz="900" b="1" i="1" dirty="0"/>
              <a:t>No Change</a:t>
            </a:r>
          </a:p>
          <a:p>
            <a:endParaRPr lang="en-US" sz="900" b="1" i="1" dirty="0"/>
          </a:p>
          <a:p>
            <a:endParaRPr lang="en-US" sz="900" b="1" i="1" dirty="0"/>
          </a:p>
          <a:p>
            <a:endParaRPr lang="en-US" sz="900" b="1" i="1" dirty="0"/>
          </a:p>
        </p:txBody>
      </p:sp>
      <p:sp>
        <p:nvSpPr>
          <p:cNvPr id="14" name="TextBox 13">
            <a:extLst>
              <a:ext uri="{FF2B5EF4-FFF2-40B4-BE49-F238E27FC236}">
                <a16:creationId xmlns:a16="http://schemas.microsoft.com/office/drawing/2014/main" id="{D2BDA65B-6056-8BC2-CA53-4FB3D2DFCE8E}"/>
              </a:ext>
            </a:extLst>
          </p:cNvPr>
          <p:cNvSpPr txBox="1"/>
          <p:nvPr/>
        </p:nvSpPr>
        <p:spPr>
          <a:xfrm>
            <a:off x="7162800" y="1075345"/>
            <a:ext cx="1600200" cy="784830"/>
          </a:xfrm>
          <a:prstGeom prst="rect">
            <a:avLst/>
          </a:prstGeom>
          <a:noFill/>
        </p:spPr>
        <p:txBody>
          <a:bodyPr wrap="square" rtlCol="0">
            <a:spAutoFit/>
          </a:bodyPr>
          <a:lstStyle/>
          <a:p>
            <a:endParaRPr lang="en-US" sz="900" b="1" i="1" dirty="0"/>
          </a:p>
          <a:p>
            <a:r>
              <a:rPr lang="en-US" sz="900" b="1" i="1" dirty="0"/>
              <a:t>7% Increase</a:t>
            </a:r>
          </a:p>
          <a:p>
            <a:endParaRPr lang="en-US" sz="900" b="1" i="1" dirty="0"/>
          </a:p>
          <a:p>
            <a:endParaRPr lang="en-US" sz="900" b="1" i="1" dirty="0"/>
          </a:p>
          <a:p>
            <a:endParaRPr lang="en-US" sz="900" b="1" i="1" dirty="0"/>
          </a:p>
        </p:txBody>
      </p:sp>
      <p:sp>
        <p:nvSpPr>
          <p:cNvPr id="2" name="TextBox 1">
            <a:extLst>
              <a:ext uri="{FF2B5EF4-FFF2-40B4-BE49-F238E27FC236}">
                <a16:creationId xmlns:a16="http://schemas.microsoft.com/office/drawing/2014/main" id="{8C614FCE-B3AB-B2F4-A67B-80324B0306E5}"/>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67386796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print"/>
          <a:srcRect l="18429" t="24573" r="35898" b="22008"/>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1664044000"/>
              </p:ext>
            </p:extLst>
          </p:nvPr>
        </p:nvGraphicFramePr>
        <p:xfrm>
          <a:off x="609603" y="5181600"/>
          <a:ext cx="7924791" cy="701040"/>
        </p:xfrm>
        <a:graphic>
          <a:graphicData uri="http://schemas.openxmlformats.org/drawingml/2006/table">
            <a:tbl>
              <a:tblPr firstRow="1" bandRow="1">
                <a:tableStyleId>{00A15C55-8517-42AA-B614-E9B94910E393}</a:tableStyleId>
              </a:tblPr>
              <a:tblGrid>
                <a:gridCol w="2112634">
                  <a:extLst>
                    <a:ext uri="{9D8B030D-6E8A-4147-A177-3AD203B41FA5}">
                      <a16:colId xmlns:a16="http://schemas.microsoft.com/office/drawing/2014/main" val="20000"/>
                    </a:ext>
                  </a:extLst>
                </a:gridCol>
                <a:gridCol w="880453">
                  <a:extLst>
                    <a:ext uri="{9D8B030D-6E8A-4147-A177-3AD203B41FA5}">
                      <a16:colId xmlns:a16="http://schemas.microsoft.com/office/drawing/2014/main" val="20001"/>
                    </a:ext>
                  </a:extLst>
                </a:gridCol>
                <a:gridCol w="3864276">
                  <a:extLst>
                    <a:ext uri="{9D8B030D-6E8A-4147-A177-3AD203B41FA5}">
                      <a16:colId xmlns:a16="http://schemas.microsoft.com/office/drawing/2014/main" val="20002"/>
                    </a:ext>
                  </a:extLst>
                </a:gridCol>
                <a:gridCol w="1067428">
                  <a:extLst>
                    <a:ext uri="{9D8B030D-6E8A-4147-A177-3AD203B41FA5}">
                      <a16:colId xmlns:a16="http://schemas.microsoft.com/office/drawing/2014/main" val="20004"/>
                    </a:ext>
                  </a:extLst>
                </a:gridCol>
              </a:tblGrid>
              <a:tr h="335280">
                <a:tc gridSpan="2">
                  <a:txBody>
                    <a:bodyPr/>
                    <a:lstStyle/>
                    <a:p>
                      <a:pPr algn="ctr"/>
                      <a:r>
                        <a:rPr lang="en-US" sz="1800" b="1" i="0" dirty="0">
                          <a:solidFill>
                            <a:schemeClr val="tx1"/>
                          </a:solidFill>
                        </a:rPr>
                        <a:t>                       FFY 2022</a:t>
                      </a:r>
                      <a:endParaRPr lang="en-US" sz="18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800" b="1" i="0" u="none" dirty="0">
                          <a:solidFill>
                            <a:schemeClr val="tx1"/>
                          </a:solidFill>
                        </a:rPr>
                        <a:t>FFY 2023</a:t>
                      </a:r>
                      <a:endParaRPr lang="en-US" sz="1800" b="0" i="0" u="none" dirty="0">
                        <a:solidFill>
                          <a:schemeClr val="tx1"/>
                        </a:solidFill>
                      </a:endParaRPr>
                    </a:p>
                  </a:txBody>
                  <a:tcPr anchor="ctr">
                    <a:solidFill>
                      <a:schemeClr val="bg1">
                        <a:lumMod val="75000"/>
                      </a:schemeClr>
                    </a:solidFill>
                  </a:tcPr>
                </a:tc>
                <a:tc>
                  <a:txBody>
                    <a:bodyPr/>
                    <a:lstStyle/>
                    <a:p>
                      <a:pPr algn="ctr"/>
                      <a:r>
                        <a:rPr lang="en-US" sz="16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600" b="0" i="1" baseline="0" dirty="0">
                          <a:solidFill>
                            <a:schemeClr val="tx1"/>
                          </a:solidFill>
                        </a:rPr>
                        <a:t>Total Fatalities</a:t>
                      </a:r>
                      <a:endParaRPr lang="en-US" sz="1600" b="0" i="1" dirty="0">
                        <a:solidFill>
                          <a:schemeClr val="tx1"/>
                        </a:solidFill>
                      </a:endParaRPr>
                    </a:p>
                  </a:txBody>
                  <a:tcPr>
                    <a:solidFill>
                      <a:schemeClr val="bg1">
                        <a:lumMod val="85000"/>
                      </a:schemeClr>
                    </a:solidFill>
                  </a:tcPr>
                </a:tc>
                <a:tc>
                  <a:txBody>
                    <a:bodyPr/>
                    <a:lstStyle/>
                    <a:p>
                      <a:pPr algn="ctr"/>
                      <a:r>
                        <a:rPr lang="en-US" sz="1600" b="0" i="1" dirty="0">
                          <a:solidFill>
                            <a:schemeClr val="tx1"/>
                          </a:solidFill>
                        </a:rPr>
                        <a:t>68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1" baseline="0" dirty="0">
                          <a:solidFill>
                            <a:schemeClr val="tx1"/>
                          </a:solidFill>
                        </a:rPr>
                        <a:t>Fatalities</a:t>
                      </a:r>
                      <a:endParaRPr lang="en-US" sz="1600" b="0" i="1" dirty="0">
                        <a:solidFill>
                          <a:schemeClr val="tx1"/>
                        </a:solidFill>
                      </a:endParaRPr>
                    </a:p>
                  </a:txBody>
                  <a:tcPr>
                    <a:solidFill>
                      <a:schemeClr val="bg1">
                        <a:lumMod val="85000"/>
                      </a:schemeClr>
                    </a:solidFill>
                  </a:tcPr>
                </a:tc>
                <a:tc>
                  <a:txBody>
                    <a:bodyPr/>
                    <a:lstStyle/>
                    <a:p>
                      <a:pPr algn="ctr"/>
                      <a:r>
                        <a:rPr lang="en-US" sz="1600" b="1" i="1" u="none" dirty="0">
                          <a:solidFill>
                            <a:schemeClr val="tx1"/>
                          </a:solidFill>
                        </a:rPr>
                        <a:t>31</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2423134058"/>
              </p:ext>
            </p:extLst>
          </p:nvPr>
        </p:nvGraphicFramePr>
        <p:xfrm>
          <a:off x="609599" y="1143000"/>
          <a:ext cx="7924795" cy="3557493"/>
        </p:xfrm>
        <a:graphic>
          <a:graphicData uri="http://schemas.openxmlformats.org/drawingml/2006/table">
            <a:tbl>
              <a:tblPr firstRow="1" bandRow="1">
                <a:tableStyleId>{00A15C55-8517-42AA-B614-E9B94910E393}</a:tableStyleId>
              </a:tblPr>
              <a:tblGrid>
                <a:gridCol w="3219450">
                  <a:extLst>
                    <a:ext uri="{9D8B030D-6E8A-4147-A177-3AD203B41FA5}">
                      <a16:colId xmlns:a16="http://schemas.microsoft.com/office/drawing/2014/main" val="20000"/>
                    </a:ext>
                  </a:extLst>
                </a:gridCol>
                <a:gridCol w="990601">
                  <a:extLst>
                    <a:ext uri="{9D8B030D-6E8A-4147-A177-3AD203B41FA5}">
                      <a16:colId xmlns:a16="http://schemas.microsoft.com/office/drawing/2014/main" val="20002"/>
                    </a:ext>
                  </a:extLst>
                </a:gridCol>
                <a:gridCol w="2724150">
                  <a:extLst>
                    <a:ext uri="{9D8B030D-6E8A-4147-A177-3AD203B41FA5}">
                      <a16:colId xmlns:a16="http://schemas.microsoft.com/office/drawing/2014/main" val="20003"/>
                    </a:ext>
                  </a:extLst>
                </a:gridCol>
                <a:gridCol w="990594">
                  <a:extLst>
                    <a:ext uri="{9D8B030D-6E8A-4147-A177-3AD203B41FA5}">
                      <a16:colId xmlns:a16="http://schemas.microsoft.com/office/drawing/2014/main" val="20005"/>
                    </a:ext>
                  </a:extLst>
                </a:gridCol>
              </a:tblGrid>
              <a:tr h="416351">
                <a:tc>
                  <a:txBody>
                    <a:bodyPr/>
                    <a:lstStyle/>
                    <a:p>
                      <a:pPr algn="ctr"/>
                      <a:r>
                        <a:rPr lang="en-US" sz="1800" b="1" baseline="0" dirty="0">
                          <a:solidFill>
                            <a:schemeClr val="tx1"/>
                          </a:solidFill>
                        </a:rPr>
                        <a:t>FATALITY TYPE</a:t>
                      </a:r>
                      <a:endParaRPr lang="en-US" sz="18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Total</a:t>
                      </a:r>
                    </a:p>
                  </a:txBody>
                  <a:tcPr anchor="ctr">
                    <a:solidFill>
                      <a:schemeClr val="bg1">
                        <a:lumMod val="75000"/>
                      </a:schemeClr>
                    </a:solidFill>
                  </a:tcPr>
                </a:tc>
                <a:tc>
                  <a:txBody>
                    <a:bodyPr/>
                    <a:lstStyle/>
                    <a:p>
                      <a:pPr algn="ctr"/>
                      <a:r>
                        <a:rPr lang="en-US" sz="1800" b="1" baseline="0" dirty="0">
                          <a:solidFill>
                            <a:schemeClr val="tx1"/>
                          </a:solidFill>
                        </a:rPr>
                        <a:t>FATALITY TYPE</a:t>
                      </a:r>
                      <a:endParaRPr lang="en-US" sz="18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600" b="0" i="1" dirty="0"/>
                        <a:t>Struck By</a:t>
                      </a:r>
                    </a:p>
                  </a:txBody>
                  <a:tcPr anchor="ctr">
                    <a:solidFill>
                      <a:schemeClr val="bg1">
                        <a:lumMod val="95000"/>
                      </a:schemeClr>
                    </a:solidFill>
                  </a:tcPr>
                </a:tc>
                <a:tc>
                  <a:txBody>
                    <a:bodyPr/>
                    <a:lstStyle/>
                    <a:p>
                      <a:pPr algn="ctr"/>
                      <a:r>
                        <a:rPr lang="en-US" sz="1600" b="1" i="1" u="none" dirty="0"/>
                        <a:t>7</a:t>
                      </a:r>
                    </a:p>
                  </a:txBody>
                  <a:tcPr anchor="ctr">
                    <a:solidFill>
                      <a:schemeClr val="bg1">
                        <a:lumMod val="95000"/>
                      </a:schemeClr>
                    </a:solidFill>
                  </a:tcPr>
                </a:tc>
                <a:tc>
                  <a:txBody>
                    <a:bodyPr/>
                    <a:lstStyle/>
                    <a:p>
                      <a:pPr algn="r"/>
                      <a:r>
                        <a:rPr lang="en-US" sz="16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600" b="0" i="1" dirty="0"/>
                        <a:t>Caught In/Between</a:t>
                      </a:r>
                    </a:p>
                  </a:txBody>
                  <a:tcPr anchor="ctr">
                    <a:solidFill>
                      <a:schemeClr val="bg1">
                        <a:lumMod val="85000"/>
                      </a:schemeClr>
                    </a:solidFill>
                  </a:tcPr>
                </a:tc>
                <a:tc>
                  <a:txBody>
                    <a:bodyPr/>
                    <a:lstStyle/>
                    <a:p>
                      <a:pPr algn="ctr"/>
                      <a:r>
                        <a:rPr lang="en-US" sz="1600" b="1" i="1" u="none" dirty="0"/>
                        <a:t>3</a:t>
                      </a:r>
                    </a:p>
                  </a:txBody>
                  <a:tcPr anchor="ctr">
                    <a:solidFill>
                      <a:schemeClr val="bg1">
                        <a:lumMod val="85000"/>
                      </a:schemeClr>
                    </a:solidFill>
                  </a:tcPr>
                </a:tc>
                <a:tc>
                  <a:txBody>
                    <a:bodyPr/>
                    <a:lstStyle/>
                    <a:p>
                      <a:pPr algn="r"/>
                      <a:r>
                        <a:rPr lang="en-US" sz="16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600" b="0" i="1" dirty="0"/>
                        <a:t>Bite/Sting/Scratch</a:t>
                      </a:r>
                    </a:p>
                  </a:txBody>
                  <a:tcPr anchor="ctr">
                    <a:solidFill>
                      <a:schemeClr val="bg1">
                        <a:lumMod val="95000"/>
                      </a:schemeClr>
                    </a:solidFill>
                  </a:tcPr>
                </a:tc>
                <a:tc>
                  <a:txBody>
                    <a:bodyPr/>
                    <a:lstStyle/>
                    <a:p>
                      <a:pPr algn="ctr"/>
                      <a:r>
                        <a:rPr lang="en-US" sz="1600" b="1" i="1" u="none" dirty="0"/>
                        <a:t>0</a:t>
                      </a:r>
                    </a:p>
                  </a:txBody>
                  <a:tcPr anchor="ctr">
                    <a:solidFill>
                      <a:schemeClr val="bg1">
                        <a:lumMod val="95000"/>
                      </a:schemeClr>
                    </a:solidFill>
                  </a:tcPr>
                </a:tc>
                <a:tc>
                  <a:txBody>
                    <a:bodyPr/>
                    <a:lstStyle/>
                    <a:p>
                      <a:pPr algn="r"/>
                      <a:r>
                        <a:rPr lang="en-US" sz="16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600" b="0" i="1" dirty="0"/>
                        <a:t>Fall (Same</a:t>
                      </a:r>
                      <a:r>
                        <a:rPr lang="en-US" sz="1600" b="0" i="1" baseline="0" dirty="0"/>
                        <a:t> Level)</a:t>
                      </a:r>
                      <a:endParaRPr lang="en-US" sz="1600" b="0" i="1" dirty="0"/>
                    </a:p>
                  </a:txBody>
                  <a:tcPr anchor="ctr">
                    <a:solidFill>
                      <a:schemeClr val="bg1">
                        <a:lumMod val="85000"/>
                      </a:schemeClr>
                    </a:solidFill>
                  </a:tcPr>
                </a:tc>
                <a:tc>
                  <a:txBody>
                    <a:bodyPr/>
                    <a:lstStyle/>
                    <a:p>
                      <a:pPr algn="ctr"/>
                      <a:r>
                        <a:rPr lang="en-US" sz="1600" b="1" i="1" u="none" dirty="0"/>
                        <a:t>1</a:t>
                      </a:r>
                    </a:p>
                  </a:txBody>
                  <a:tcPr anchor="ctr">
                    <a:solidFill>
                      <a:schemeClr val="bg1">
                        <a:lumMod val="85000"/>
                      </a:schemeClr>
                    </a:solidFill>
                  </a:tcPr>
                </a:tc>
                <a:tc>
                  <a:txBody>
                    <a:bodyPr/>
                    <a:lstStyle/>
                    <a:p>
                      <a:pPr algn="r"/>
                      <a:r>
                        <a:rPr lang="en-US" sz="16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600" b="0" i="1" dirty="0"/>
                        <a:t>Fall (From Elevation)</a:t>
                      </a:r>
                    </a:p>
                  </a:txBody>
                  <a:tcPr anchor="ctr">
                    <a:solidFill>
                      <a:schemeClr val="bg1">
                        <a:lumMod val="95000"/>
                      </a:schemeClr>
                    </a:solidFill>
                  </a:tcPr>
                </a:tc>
                <a:tc>
                  <a:txBody>
                    <a:bodyPr/>
                    <a:lstStyle/>
                    <a:p>
                      <a:pPr algn="ctr"/>
                      <a:r>
                        <a:rPr lang="en-US" sz="1600" b="1" i="1" u="none" dirty="0"/>
                        <a:t>9</a:t>
                      </a:r>
                    </a:p>
                  </a:txBody>
                  <a:tcPr anchor="ctr">
                    <a:solidFill>
                      <a:schemeClr val="bg1">
                        <a:lumMod val="95000"/>
                      </a:schemeClr>
                    </a:solidFill>
                  </a:tcPr>
                </a:tc>
                <a:tc>
                  <a:txBody>
                    <a:bodyPr/>
                    <a:lstStyle/>
                    <a:p>
                      <a:pPr algn="r"/>
                      <a:r>
                        <a:rPr lang="en-US" sz="16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600" b="0" i="1" dirty="0"/>
                        <a:t>Struck Against</a:t>
                      </a:r>
                    </a:p>
                  </a:txBody>
                  <a:tcPr anchor="ctr">
                    <a:solidFill>
                      <a:schemeClr val="bg1">
                        <a:lumMod val="85000"/>
                      </a:schemeClr>
                    </a:solidFill>
                  </a:tcPr>
                </a:tc>
                <a:tc>
                  <a:txBody>
                    <a:bodyPr/>
                    <a:lstStyle/>
                    <a:p>
                      <a:pPr algn="ctr"/>
                      <a:r>
                        <a:rPr lang="en-US" sz="1600" b="1" i="1" u="none" dirty="0"/>
                        <a:t>0</a:t>
                      </a:r>
                    </a:p>
                  </a:txBody>
                  <a:tcPr anchor="ctr">
                    <a:solidFill>
                      <a:schemeClr val="bg1">
                        <a:lumMod val="85000"/>
                      </a:schemeClr>
                    </a:solidFill>
                  </a:tcPr>
                </a:tc>
                <a:tc>
                  <a:txBody>
                    <a:bodyPr/>
                    <a:lstStyle/>
                    <a:p>
                      <a:pPr algn="r"/>
                      <a:r>
                        <a:rPr lang="en-US" sz="16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600" b="0" i="1" dirty="0"/>
                        <a:t>Rubbed/Abraded</a:t>
                      </a:r>
                    </a:p>
                  </a:txBody>
                  <a:tcPr anchor="ctr">
                    <a:solidFill>
                      <a:schemeClr val="bg1">
                        <a:lumMod val="95000"/>
                      </a:schemeClr>
                    </a:solidFill>
                  </a:tcPr>
                </a:tc>
                <a:tc>
                  <a:txBody>
                    <a:bodyPr/>
                    <a:lstStyle/>
                    <a:p>
                      <a:pPr algn="ctr"/>
                      <a:r>
                        <a:rPr lang="en-US" sz="1600" b="1" i="1" u="none" dirty="0"/>
                        <a:t>0</a:t>
                      </a:r>
                    </a:p>
                  </a:txBody>
                  <a:tcPr anchor="ctr">
                    <a:solidFill>
                      <a:schemeClr val="bg1">
                        <a:lumMod val="95000"/>
                      </a:schemeClr>
                    </a:solidFill>
                  </a:tcPr>
                </a:tc>
                <a:tc>
                  <a:txBody>
                    <a:bodyPr/>
                    <a:lstStyle/>
                    <a:p>
                      <a:pPr algn="r"/>
                      <a:r>
                        <a:rPr lang="en-US" sz="1600" b="0" i="1" u="none" dirty="0"/>
                        <a:t>Other</a:t>
                      </a:r>
                    </a:p>
                  </a:txBody>
                  <a:tcPr anchor="ctr">
                    <a:solidFill>
                      <a:schemeClr val="bg1">
                        <a:lumMod val="95000"/>
                      </a:schemeClr>
                    </a:solidFill>
                  </a:tcPr>
                </a:tc>
                <a:tc>
                  <a:txBody>
                    <a:bodyPr/>
                    <a:lstStyle/>
                    <a:p>
                      <a:pPr algn="ctr"/>
                      <a:r>
                        <a:rPr lang="en-US" sz="1600" b="1" i="1" u="none" dirty="0"/>
                        <a:t>7*</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600" b="0" i="1" dirty="0"/>
                        <a:t>COVID-19</a:t>
                      </a:r>
                    </a:p>
                  </a:txBody>
                  <a:tcPr anchor="ctr">
                    <a:solidFill>
                      <a:schemeClr val="bg1">
                        <a:lumMod val="85000"/>
                      </a:schemeClr>
                    </a:solidFill>
                  </a:tcPr>
                </a:tc>
                <a:tc>
                  <a:txBody>
                    <a:bodyPr/>
                    <a:lstStyle/>
                    <a:p>
                      <a:pPr algn="ctr"/>
                      <a:r>
                        <a:rPr lang="en-US" sz="1600" b="1" i="1" u="none" dirty="0"/>
                        <a:t>0</a:t>
                      </a:r>
                    </a:p>
                  </a:txBody>
                  <a:tcPr anchor="ctr">
                    <a:solidFill>
                      <a:schemeClr val="bg1">
                        <a:lumMod val="85000"/>
                      </a:schemeClr>
                    </a:solidFill>
                  </a:tcPr>
                </a:tc>
                <a:tc>
                  <a:txBody>
                    <a:bodyPr/>
                    <a:lstStyle/>
                    <a:p>
                      <a:pPr algn="r"/>
                      <a:r>
                        <a:rPr lang="en-US" sz="1600" b="0" i="1" u="none" dirty="0"/>
                        <a:t>Criminal Activity</a:t>
                      </a:r>
                    </a:p>
                  </a:txBody>
                  <a:tcPr anchor="ctr">
                    <a:solidFill>
                      <a:schemeClr val="bg1">
                        <a:lumMod val="85000"/>
                      </a:schemeClr>
                    </a:solidFill>
                  </a:tcPr>
                </a:tc>
                <a:tc>
                  <a:txBody>
                    <a:bodyPr/>
                    <a:lstStyle/>
                    <a:p>
                      <a:pPr algn="ctr"/>
                      <a:r>
                        <a:rPr lang="en-US" sz="1600" b="1" i="1" u="none" dirty="0"/>
                        <a:t>4*</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5" name="TextBox 4">
            <a:extLst>
              <a:ext uri="{FF2B5EF4-FFF2-40B4-BE49-F238E27FC236}">
                <a16:creationId xmlns:a16="http://schemas.microsoft.com/office/drawing/2014/main" id="{5529C5DF-CE3F-1DA8-0B0D-114F6D684818}"/>
              </a:ext>
            </a:extLst>
          </p:cNvPr>
          <p:cNvSpPr txBox="1"/>
          <p:nvPr/>
        </p:nvSpPr>
        <p:spPr>
          <a:xfrm>
            <a:off x="533400" y="5821199"/>
            <a:ext cx="2141933" cy="215444"/>
          </a:xfrm>
          <a:prstGeom prst="rect">
            <a:avLst/>
          </a:prstGeom>
          <a:noFill/>
        </p:spPr>
        <p:txBody>
          <a:bodyPr wrap="none" rtlCol="0">
            <a:spAutoFit/>
          </a:bodyPr>
          <a:lstStyle/>
          <a:p>
            <a:r>
              <a:rPr lang="en-US" sz="800" i="1" dirty="0"/>
              <a:t>* Criminal Activity is also included in Other.</a:t>
            </a:r>
          </a:p>
        </p:txBody>
      </p:sp>
      <p:sp>
        <p:nvSpPr>
          <p:cNvPr id="6" name="TextBox 5">
            <a:extLst>
              <a:ext uri="{FF2B5EF4-FFF2-40B4-BE49-F238E27FC236}">
                <a16:creationId xmlns:a16="http://schemas.microsoft.com/office/drawing/2014/main" id="{C337A2ED-BE48-F250-12B0-79A85EB94AC8}"/>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53210145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3033256212"/>
              </p:ext>
            </p:extLst>
          </p:nvPr>
        </p:nvGraphicFramePr>
        <p:xfrm>
          <a:off x="609596" y="1194138"/>
          <a:ext cx="7924804" cy="4751965"/>
        </p:xfrm>
        <a:graphic>
          <a:graphicData uri="http://schemas.openxmlformats.org/drawingml/2006/table">
            <a:tbl>
              <a:tblPr>
                <a:tableStyleId>{00A15C55-8517-42AA-B614-E9B94910E393}</a:tableStyleId>
              </a:tblPr>
              <a:tblGrid>
                <a:gridCol w="5181604">
                  <a:extLst>
                    <a:ext uri="{9D8B030D-6E8A-4147-A177-3AD203B41FA5}">
                      <a16:colId xmlns:a16="http://schemas.microsoft.com/office/drawing/2014/main" val="20000"/>
                    </a:ext>
                  </a:extLst>
                </a:gridCol>
                <a:gridCol w="1357184">
                  <a:extLst>
                    <a:ext uri="{9D8B030D-6E8A-4147-A177-3AD203B41FA5}">
                      <a16:colId xmlns:a16="http://schemas.microsoft.com/office/drawing/2014/main" val="20002"/>
                    </a:ext>
                  </a:extLst>
                </a:gridCol>
                <a:gridCol w="1386016">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COMPLIANCE</a:t>
                      </a:r>
                      <a:endParaRPr kumimoji="0" lang="en-US" sz="18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a:ln>
                            <a:noFill/>
                          </a:ln>
                          <a:solidFill>
                            <a:schemeClr val="tx1"/>
                          </a:solidFill>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Safety Inspections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492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1,100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Health Inspections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346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705</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Serious Hazards Eliminated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3,381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4,100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175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CONSULTATION</a:t>
                      </a:r>
                      <a:endParaRPr kumimoji="0" lang="en-US" sz="18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Serious Hazards Eliminated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charset="0"/>
                          <a:cs typeface="Arial" charset="0"/>
                        </a:rPr>
                        <a:t>3,123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4,800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Private Sector and Public Sector Visits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720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dk1"/>
                          </a:solidFill>
                          <a:effectLst/>
                          <a:latin typeface="+mn-lt"/>
                          <a:cs typeface="+mn-cs"/>
                        </a:rPr>
                        <a:t>1,315</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OSH DIVISION</a:t>
                      </a:r>
                      <a:endParaRPr kumimoji="0" lang="en-US" sz="18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Program Improvements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938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2,060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600" i="1" dirty="0"/>
                        <a:t>People Trained in Special Emphasis Program Areas</a:t>
                      </a:r>
                      <a:endParaRPr lang="en-US" sz="1600" b="0" i="1" dirty="0"/>
                    </a:p>
                  </a:txBody>
                  <a:tcPr anchor="ctr">
                    <a:solidFill>
                      <a:schemeClr val="bg1">
                        <a:lumMod val="85000"/>
                      </a:schemeClr>
                    </a:solidFill>
                  </a:tcPr>
                </a:tc>
                <a:tc>
                  <a:txBody>
                    <a:bodyPr/>
                    <a:lstStyle/>
                    <a:p>
                      <a:pPr algn="ctr"/>
                      <a:r>
                        <a:rPr lang="en-US" sz="1600" b="1" i="1" dirty="0"/>
                        <a:t>2,715</a:t>
                      </a:r>
                    </a:p>
                  </a:txBody>
                  <a:tcPr anchor="ctr">
                    <a:solidFill>
                      <a:schemeClr val="bg1">
                        <a:lumMod val="85000"/>
                      </a:schemeClr>
                    </a:solidFill>
                  </a:tcPr>
                </a:tc>
                <a:tc>
                  <a:txBody>
                    <a:bodyPr/>
                    <a:lstStyle/>
                    <a:p>
                      <a:pPr algn="ctr"/>
                      <a:r>
                        <a:rPr lang="en-US" sz="1600" i="0" dirty="0"/>
                        <a:t>3,200</a:t>
                      </a:r>
                      <a:endParaRPr lang="en-US" sz="16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600" i="1" dirty="0"/>
                        <a:t>People Trained at OSH</a:t>
                      </a:r>
                      <a:r>
                        <a:rPr lang="en-US" sz="1600" i="1" baseline="0" dirty="0"/>
                        <a:t> </a:t>
                      </a:r>
                      <a:r>
                        <a:rPr lang="en-US" sz="1600" i="1" dirty="0"/>
                        <a:t>Division Sponsored Events</a:t>
                      </a:r>
                      <a:endParaRPr lang="en-US" sz="1600" b="0" i="1" dirty="0"/>
                    </a:p>
                  </a:txBody>
                  <a:tcPr anchor="ctr">
                    <a:solidFill>
                      <a:schemeClr val="bg1">
                        <a:lumMod val="95000"/>
                      </a:schemeClr>
                    </a:solidFill>
                  </a:tcPr>
                </a:tc>
                <a:tc>
                  <a:txBody>
                    <a:bodyPr/>
                    <a:lstStyle/>
                    <a:p>
                      <a:pPr algn="ctr"/>
                      <a:r>
                        <a:rPr lang="en-US" sz="1600" b="1" i="1" dirty="0"/>
                        <a:t>3,357</a:t>
                      </a:r>
                    </a:p>
                  </a:txBody>
                  <a:tcPr anchor="ctr">
                    <a:solidFill>
                      <a:schemeClr val="bg1">
                        <a:lumMod val="95000"/>
                      </a:schemeClr>
                    </a:solidFill>
                  </a:tcPr>
                </a:tc>
                <a:tc>
                  <a:txBody>
                    <a:bodyPr/>
                    <a:lstStyle/>
                    <a:p>
                      <a:pPr algn="ctr"/>
                      <a:r>
                        <a:rPr lang="en-US" sz="1600" i="0" dirty="0"/>
                        <a:t>5,350</a:t>
                      </a:r>
                      <a:endParaRPr lang="en-US" sz="16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2" name="TextBox 1">
            <a:extLst>
              <a:ext uri="{FF2B5EF4-FFF2-40B4-BE49-F238E27FC236}">
                <a16:creationId xmlns:a16="http://schemas.microsoft.com/office/drawing/2014/main" id="{99100D60-2A4E-36C6-29D6-52ACF98CC367}"/>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176571417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3050248800"/>
              </p:ext>
            </p:extLst>
          </p:nvPr>
        </p:nvGraphicFramePr>
        <p:xfrm>
          <a:off x="609597" y="1121656"/>
          <a:ext cx="7924801" cy="1433293"/>
        </p:xfrm>
        <a:graphic>
          <a:graphicData uri="http://schemas.openxmlformats.org/drawingml/2006/table">
            <a:tbl>
              <a:tblPr firstRow="1" bandRow="1">
                <a:tableStyleId>{00A15C55-8517-42AA-B614-E9B94910E393}</a:tableStyleId>
              </a:tblPr>
              <a:tblGrid>
                <a:gridCol w="4987764">
                  <a:extLst>
                    <a:ext uri="{9D8B030D-6E8A-4147-A177-3AD203B41FA5}">
                      <a16:colId xmlns:a16="http://schemas.microsoft.com/office/drawing/2014/main" val="20000"/>
                    </a:ext>
                  </a:extLst>
                </a:gridCol>
                <a:gridCol w="1240645">
                  <a:extLst>
                    <a:ext uri="{9D8B030D-6E8A-4147-A177-3AD203B41FA5}">
                      <a16:colId xmlns:a16="http://schemas.microsoft.com/office/drawing/2014/main" val="20002"/>
                    </a:ext>
                  </a:extLst>
                </a:gridCol>
                <a:gridCol w="1696392">
                  <a:extLst>
                    <a:ext uri="{9D8B030D-6E8A-4147-A177-3AD203B41FA5}">
                      <a16:colId xmlns:a16="http://schemas.microsoft.com/office/drawing/2014/main" val="20003"/>
                    </a:ext>
                  </a:extLst>
                </a:gridCol>
              </a:tblGrid>
              <a:tr h="762733">
                <a:tc>
                  <a:txBody>
                    <a:bodyPr/>
                    <a:lstStyle/>
                    <a:p>
                      <a:pPr algn="ctr"/>
                      <a:r>
                        <a:rPr lang="en-US" sz="1800" dirty="0">
                          <a:solidFill>
                            <a:schemeClr val="tx1"/>
                          </a:solidFill>
                        </a:rPr>
                        <a:t>EDUCATION, TRAINING AND TECHNICAL ASSISTANCE</a:t>
                      </a:r>
                      <a:endParaRPr lang="en-US" sz="1800" b="1" dirty="0">
                        <a:solidFill>
                          <a:schemeClr val="tx1"/>
                        </a:solidFill>
                      </a:endParaRP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i="0" dirty="0">
                          <a:solidFill>
                            <a:schemeClr val="tx1"/>
                          </a:solidFill>
                        </a:rPr>
                        <a:t>FFY Goal</a:t>
                      </a:r>
                      <a:endParaRPr lang="en-US" sz="16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600" i="1" dirty="0"/>
                        <a:t>Publications Distributed</a:t>
                      </a:r>
                      <a:endParaRPr lang="en-US" sz="1600" b="0" i="1" dirty="0"/>
                    </a:p>
                  </a:txBody>
                  <a:tcPr anchor="ctr">
                    <a:solidFill>
                      <a:schemeClr val="bg1">
                        <a:lumMod val="95000"/>
                      </a:schemeClr>
                    </a:solidFill>
                  </a:tcPr>
                </a:tc>
                <a:tc>
                  <a:txBody>
                    <a:bodyPr/>
                    <a:lstStyle/>
                    <a:p>
                      <a:pPr algn="ctr"/>
                      <a:r>
                        <a:rPr lang="en-US" sz="1600" b="1" i="1" dirty="0"/>
                        <a:t>24,897</a:t>
                      </a:r>
                    </a:p>
                  </a:txBody>
                  <a:tcPr anchor="ctr">
                    <a:solidFill>
                      <a:schemeClr val="bg1">
                        <a:lumMod val="95000"/>
                      </a:schemeClr>
                    </a:solidFill>
                  </a:tcPr>
                </a:tc>
                <a:tc>
                  <a:txBody>
                    <a:bodyPr/>
                    <a:lstStyle/>
                    <a:p>
                      <a:pPr algn="ctr"/>
                      <a:r>
                        <a:rPr lang="en-US" sz="1600" i="0"/>
                        <a:t>45,000</a:t>
                      </a:r>
                      <a:endParaRPr lang="en-US" sz="16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600" i="1" dirty="0"/>
                        <a:t>Standards Interpretations</a:t>
                      </a:r>
                      <a:endParaRPr lang="en-US" sz="1600" b="0" i="1" dirty="0"/>
                    </a:p>
                  </a:txBody>
                  <a:tcPr anchor="ctr">
                    <a:solidFill>
                      <a:schemeClr val="bg1">
                        <a:lumMod val="85000"/>
                      </a:schemeClr>
                    </a:solidFill>
                  </a:tcPr>
                </a:tc>
                <a:tc>
                  <a:txBody>
                    <a:bodyPr/>
                    <a:lstStyle/>
                    <a:p>
                      <a:pPr algn="ctr"/>
                      <a:r>
                        <a:rPr lang="en-US" sz="1600" b="1" i="1" dirty="0"/>
                        <a:t>1,173</a:t>
                      </a:r>
                    </a:p>
                  </a:txBody>
                  <a:tcPr anchor="ctr">
                    <a:solidFill>
                      <a:schemeClr val="bg1">
                        <a:lumMod val="85000"/>
                      </a:schemeClr>
                    </a:solidFill>
                  </a:tcPr>
                </a:tc>
                <a:tc>
                  <a:txBody>
                    <a:bodyPr/>
                    <a:lstStyle/>
                    <a:p>
                      <a:pPr algn="ctr"/>
                      <a:r>
                        <a:rPr lang="en-US" sz="1600" i="0" dirty="0"/>
                        <a:t>N/A</a:t>
                      </a:r>
                      <a:endParaRPr lang="en-US" sz="16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2551032707"/>
              </p:ext>
            </p:extLst>
          </p:nvPr>
        </p:nvGraphicFramePr>
        <p:xfrm>
          <a:off x="609599" y="2594282"/>
          <a:ext cx="7924799" cy="1997280"/>
        </p:xfrm>
        <a:graphic>
          <a:graphicData uri="http://schemas.openxmlformats.org/drawingml/2006/table">
            <a:tbl>
              <a:tblPr firstRow="1" bandRow="1">
                <a:tableStyleId>{00A15C55-8517-42AA-B614-E9B94910E393}</a:tableStyleId>
              </a:tblPr>
              <a:tblGrid>
                <a:gridCol w="4986396">
                  <a:extLst>
                    <a:ext uri="{9D8B030D-6E8A-4147-A177-3AD203B41FA5}">
                      <a16:colId xmlns:a16="http://schemas.microsoft.com/office/drawing/2014/main" val="20000"/>
                    </a:ext>
                  </a:extLst>
                </a:gridCol>
                <a:gridCol w="1246598">
                  <a:extLst>
                    <a:ext uri="{9D8B030D-6E8A-4147-A177-3AD203B41FA5}">
                      <a16:colId xmlns:a16="http://schemas.microsoft.com/office/drawing/2014/main" val="20002"/>
                    </a:ext>
                  </a:extLst>
                </a:gridCol>
                <a:gridCol w="1691805">
                  <a:extLst>
                    <a:ext uri="{9D8B030D-6E8A-4147-A177-3AD203B41FA5}">
                      <a16:colId xmlns:a16="http://schemas.microsoft.com/office/drawing/2014/main" val="20003"/>
                    </a:ext>
                  </a:extLst>
                </a:gridCol>
              </a:tblGrid>
              <a:tr h="656160">
                <a:tc>
                  <a:txBody>
                    <a:bodyPr/>
                    <a:lstStyle/>
                    <a:p>
                      <a:pPr algn="ctr"/>
                      <a:r>
                        <a:rPr lang="en-US" sz="1800" b="1" dirty="0">
                          <a:solidFill>
                            <a:schemeClr val="tx1"/>
                          </a:solidFill>
                        </a:rPr>
                        <a:t>AGRICULTURAL</a:t>
                      </a:r>
                      <a:r>
                        <a:rPr lang="en-US" sz="1800" b="1" baseline="0" dirty="0">
                          <a:solidFill>
                            <a:schemeClr val="tx1"/>
                          </a:solidFill>
                        </a:rPr>
                        <a:t> SAFETY AND HEALTH </a:t>
                      </a:r>
                      <a:endParaRPr lang="en-US" sz="1800" b="1" dirty="0">
                        <a:solidFill>
                          <a:schemeClr val="tx1"/>
                        </a:solidFill>
                      </a:endParaRP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600" i="1" dirty="0"/>
                        <a:t>Outreach</a:t>
                      </a:r>
                      <a:r>
                        <a:rPr lang="en-US" sz="1600" i="1" baseline="0" dirty="0"/>
                        <a:t> Materials Distributed</a:t>
                      </a:r>
                      <a:endParaRPr lang="en-US" sz="1600" b="0" i="1" dirty="0"/>
                    </a:p>
                  </a:txBody>
                  <a:tcPr>
                    <a:solidFill>
                      <a:schemeClr val="bg1">
                        <a:lumMod val="95000"/>
                      </a:schemeClr>
                    </a:solidFill>
                  </a:tcPr>
                </a:tc>
                <a:tc>
                  <a:txBody>
                    <a:bodyPr/>
                    <a:lstStyle/>
                    <a:p>
                      <a:pPr algn="ctr"/>
                      <a:r>
                        <a:rPr lang="en-US" sz="1600" b="1" i="1" dirty="0"/>
                        <a:t>4,567</a:t>
                      </a:r>
                    </a:p>
                  </a:txBody>
                  <a:tcPr>
                    <a:solidFill>
                      <a:schemeClr val="bg1">
                        <a:lumMod val="95000"/>
                      </a:schemeClr>
                    </a:solidFill>
                  </a:tcPr>
                </a:tc>
                <a:tc>
                  <a:txBody>
                    <a:bodyPr/>
                    <a:lstStyle/>
                    <a:p>
                      <a:pPr algn="ctr"/>
                      <a:r>
                        <a:rPr lang="en-US" sz="1600" i="0" dirty="0"/>
                        <a:t>2,400</a:t>
                      </a:r>
                      <a:endParaRPr lang="en-US" sz="16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600" i="1" dirty="0"/>
                        <a:t>Compliance Inspections</a:t>
                      </a:r>
                      <a:endParaRPr lang="en-US" sz="1600" b="0" i="1" dirty="0"/>
                    </a:p>
                  </a:txBody>
                  <a:tcPr>
                    <a:solidFill>
                      <a:schemeClr val="bg1">
                        <a:lumMod val="85000"/>
                      </a:schemeClr>
                    </a:solidFill>
                  </a:tcPr>
                </a:tc>
                <a:tc>
                  <a:txBody>
                    <a:bodyPr/>
                    <a:lstStyle/>
                    <a:p>
                      <a:pPr algn="ctr"/>
                      <a:r>
                        <a:rPr lang="en-US" sz="1600" b="1" i="1" dirty="0"/>
                        <a:t>11</a:t>
                      </a:r>
                    </a:p>
                  </a:txBody>
                  <a:tcPr>
                    <a:solidFill>
                      <a:schemeClr val="bg1">
                        <a:lumMod val="85000"/>
                      </a:schemeClr>
                    </a:solidFill>
                  </a:tcPr>
                </a:tc>
                <a:tc>
                  <a:txBody>
                    <a:bodyPr/>
                    <a:lstStyle/>
                    <a:p>
                      <a:pPr algn="ctr"/>
                      <a:r>
                        <a:rPr lang="en-US" sz="1600" i="0" dirty="0"/>
                        <a:t>50</a:t>
                      </a:r>
                      <a:endParaRPr lang="en-US" sz="16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600" i="1" dirty="0"/>
                        <a:t>Certificates Issued</a:t>
                      </a:r>
                      <a:endParaRPr lang="en-US" sz="1600" b="0" i="1" dirty="0"/>
                    </a:p>
                  </a:txBody>
                  <a:tcPr>
                    <a:solidFill>
                      <a:schemeClr val="bg1">
                        <a:lumMod val="95000"/>
                      </a:schemeClr>
                    </a:solidFill>
                  </a:tcPr>
                </a:tc>
                <a:tc>
                  <a:txBody>
                    <a:bodyPr/>
                    <a:lstStyle/>
                    <a:p>
                      <a:pPr algn="ctr"/>
                      <a:r>
                        <a:rPr lang="en-US" sz="1600" b="1" i="1" dirty="0"/>
                        <a:t>1,542</a:t>
                      </a:r>
                    </a:p>
                  </a:txBody>
                  <a:tcPr>
                    <a:solidFill>
                      <a:schemeClr val="bg1">
                        <a:lumMod val="95000"/>
                      </a:schemeClr>
                    </a:solidFill>
                  </a:tcPr>
                </a:tc>
                <a:tc>
                  <a:txBody>
                    <a:bodyPr/>
                    <a:lstStyle/>
                    <a:p>
                      <a:pPr algn="ctr"/>
                      <a:r>
                        <a:rPr lang="en-US" sz="1600" i="0" dirty="0"/>
                        <a:t>1,750</a:t>
                      </a:r>
                      <a:endParaRPr lang="en-US" sz="16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600" i="1" dirty="0"/>
                        <a:t>Preoccupancy Inspections</a:t>
                      </a:r>
                      <a:endParaRPr lang="en-US" sz="1600" b="0" i="1" dirty="0"/>
                    </a:p>
                  </a:txBody>
                  <a:tcPr>
                    <a:solidFill>
                      <a:schemeClr val="bg1">
                        <a:lumMod val="85000"/>
                      </a:schemeClr>
                    </a:solidFill>
                  </a:tcPr>
                </a:tc>
                <a:tc>
                  <a:txBody>
                    <a:bodyPr/>
                    <a:lstStyle/>
                    <a:p>
                      <a:pPr algn="ctr"/>
                      <a:r>
                        <a:rPr lang="en-US" sz="1600" b="1" i="1" dirty="0"/>
                        <a:t>1,706</a:t>
                      </a:r>
                    </a:p>
                  </a:txBody>
                  <a:tcPr>
                    <a:solidFill>
                      <a:schemeClr val="bg1">
                        <a:lumMod val="85000"/>
                      </a:schemeClr>
                    </a:solidFill>
                  </a:tcPr>
                </a:tc>
                <a:tc>
                  <a:txBody>
                    <a:bodyPr/>
                    <a:lstStyle/>
                    <a:p>
                      <a:pPr algn="ctr"/>
                      <a:r>
                        <a:rPr lang="en-US" sz="1600" i="0" dirty="0"/>
                        <a:t>1,875</a:t>
                      </a:r>
                      <a:endParaRPr lang="en-US" sz="16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550E781D-DD10-9D90-F8EA-DABC9836E9D2}"/>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78950303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
        <p:nvSpPr>
          <p:cNvPr id="2" name="TextBox 1">
            <a:extLst>
              <a:ext uri="{FF2B5EF4-FFF2-40B4-BE49-F238E27FC236}">
                <a16:creationId xmlns:a16="http://schemas.microsoft.com/office/drawing/2014/main" id="{E7C75879-110F-DF4E-7788-6C3CB5214600}"/>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379261439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AppData\Local\Microsoft\Windows\Temporary Internet Files\Content.Outlook\PMWK0L31\SCBA trainig raleigh.jpg">
            <a:extLst>
              <a:ext uri="{FF2B5EF4-FFF2-40B4-BE49-F238E27FC236}">
                <a16:creationId xmlns:a16="http://schemas.microsoft.com/office/drawing/2014/main" id="{D6236630-2561-08CD-C040-DD2AF9369E11}"/>
              </a:ext>
            </a:extLst>
          </p:cNvPr>
          <p:cNvPicPr/>
          <p:nvPr/>
        </p:nvPicPr>
        <p:blipFill>
          <a:blip r:embed="rId3" cstate="print"/>
          <a:srcRect/>
          <a:stretch>
            <a:fillRect/>
          </a:stretch>
        </p:blipFill>
        <p:spPr bwMode="auto">
          <a:xfrm rot="5400000">
            <a:off x="533402" y="2434165"/>
            <a:ext cx="990596" cy="838200"/>
          </a:xfrm>
          <a:prstGeom prst="rect">
            <a:avLst/>
          </a:prstGeom>
          <a:noFill/>
          <a:ln w="9525">
            <a:noFill/>
            <a:miter lim="800000"/>
            <a:headEnd/>
            <a:tailEnd/>
          </a:ln>
        </p:spPr>
      </p:pic>
      <p:pic>
        <p:nvPicPr>
          <p:cNvPr id="4" name="Picture 3" descr="C:\Users\wllagoe.EADS\Pictures\Trench\Trenchmodule1208 033.jpg">
            <a:extLst>
              <a:ext uri="{FF2B5EF4-FFF2-40B4-BE49-F238E27FC236}">
                <a16:creationId xmlns:a16="http://schemas.microsoft.com/office/drawing/2014/main" id="{A2172102-CB75-6F25-4270-7CFD9A7CA554}"/>
              </a:ext>
            </a:extLst>
          </p:cNvPr>
          <p:cNvPicPr/>
          <p:nvPr/>
        </p:nvPicPr>
        <p:blipFill>
          <a:blip r:embed="rId4" cstate="print"/>
          <a:srcRect l="7038" r="10850" b="19922"/>
          <a:stretch>
            <a:fillRect/>
          </a:stretch>
        </p:blipFill>
        <p:spPr bwMode="auto">
          <a:xfrm>
            <a:off x="6858000" y="2434167"/>
            <a:ext cx="1676400" cy="914400"/>
          </a:xfrm>
          <a:prstGeom prst="rect">
            <a:avLst/>
          </a:prstGeom>
          <a:noFill/>
          <a:ln w="9525">
            <a:noFill/>
            <a:miter lim="800000"/>
            <a:headEnd/>
            <a:tailEnd/>
          </a:ln>
        </p:spPr>
      </p:pic>
      <p:pic>
        <p:nvPicPr>
          <p:cNvPr id="5" name="Picture 4" descr="C:\Users\wllagoe.EADS\Pictures\Trench\Trenchmodule1208 026.jpg">
            <a:extLst>
              <a:ext uri="{FF2B5EF4-FFF2-40B4-BE49-F238E27FC236}">
                <a16:creationId xmlns:a16="http://schemas.microsoft.com/office/drawing/2014/main" id="{D029DF6A-6B35-33EE-B82C-9B62447CD47A}"/>
              </a:ext>
            </a:extLst>
          </p:cNvPr>
          <p:cNvPicPr/>
          <p:nvPr/>
        </p:nvPicPr>
        <p:blipFill>
          <a:blip r:embed="rId5" cstate="print"/>
          <a:srcRect t="9766"/>
          <a:stretch>
            <a:fillRect/>
          </a:stretch>
        </p:blipFill>
        <p:spPr bwMode="auto">
          <a:xfrm>
            <a:off x="5943600" y="2434167"/>
            <a:ext cx="1524000" cy="914400"/>
          </a:xfrm>
          <a:prstGeom prst="rect">
            <a:avLst/>
          </a:prstGeom>
          <a:noFill/>
          <a:ln w="9525">
            <a:noFill/>
            <a:miter lim="800000"/>
            <a:headEnd/>
            <a:tailEnd/>
          </a:ln>
        </p:spPr>
      </p:pic>
      <p:pic>
        <p:nvPicPr>
          <p:cNvPr id="6" name="Picture 5" descr="C:\Users\wllagoe.EADS\Pictures\Construction\IMAG0613.jpg">
            <a:extLst>
              <a:ext uri="{FF2B5EF4-FFF2-40B4-BE49-F238E27FC236}">
                <a16:creationId xmlns:a16="http://schemas.microsoft.com/office/drawing/2014/main" id="{A8EB26E8-3E2F-FFD0-DE61-5766BDE8913E}"/>
              </a:ext>
            </a:extLst>
          </p:cNvPr>
          <p:cNvPicPr/>
          <p:nvPr/>
        </p:nvPicPr>
        <p:blipFill>
          <a:blip r:embed="rId6" cstate="print"/>
          <a:srcRect t="22143"/>
          <a:stretch>
            <a:fillRect/>
          </a:stretch>
        </p:blipFill>
        <p:spPr bwMode="auto">
          <a:xfrm>
            <a:off x="4149683" y="2434168"/>
            <a:ext cx="1870117" cy="914399"/>
          </a:xfrm>
          <a:prstGeom prst="rect">
            <a:avLst/>
          </a:prstGeom>
          <a:noFill/>
          <a:ln w="9525">
            <a:noFill/>
            <a:miter lim="800000"/>
            <a:headEnd/>
            <a:tailEnd/>
          </a:ln>
        </p:spPr>
      </p:pic>
      <p:pic>
        <p:nvPicPr>
          <p:cNvPr id="7" name="Picture 6" descr="A group of people posing for a photo&#10;&#10;Description automatically generated">
            <a:extLst>
              <a:ext uri="{FF2B5EF4-FFF2-40B4-BE49-F238E27FC236}">
                <a16:creationId xmlns:a16="http://schemas.microsoft.com/office/drawing/2014/main" id="{1D7C9D19-32B6-107D-4310-BD4B020BBF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1143000"/>
            <a:ext cx="1762901" cy="2350534"/>
          </a:xfrm>
          <a:prstGeom prst="rect">
            <a:avLst/>
          </a:prstGeom>
        </p:spPr>
      </p:pic>
      <p:pic>
        <p:nvPicPr>
          <p:cNvPr id="9" name="Picture 8" descr="C:\Users\wllagoe.EADS\Pictures\Construction\IMG_1163.JPG">
            <a:extLst>
              <a:ext uri="{FF2B5EF4-FFF2-40B4-BE49-F238E27FC236}">
                <a16:creationId xmlns:a16="http://schemas.microsoft.com/office/drawing/2014/main" id="{8874825F-6195-D19C-22B2-C1D11C43A442}"/>
              </a:ext>
            </a:extLst>
          </p:cNvPr>
          <p:cNvPicPr/>
          <p:nvPr/>
        </p:nvPicPr>
        <p:blipFill>
          <a:blip r:embed="rId8" cstate="print"/>
          <a:srcRect l="18429" t="24573" r="35898" b="22008"/>
          <a:stretch>
            <a:fillRect/>
          </a:stretch>
        </p:blipFill>
        <p:spPr bwMode="auto">
          <a:xfrm>
            <a:off x="1406481" y="2434167"/>
            <a:ext cx="1336719" cy="879638"/>
          </a:xfrm>
          <a:prstGeom prst="rect">
            <a:avLst/>
          </a:prstGeom>
          <a:noFill/>
          <a:ln w="9525">
            <a:noFill/>
            <a:miter lim="800000"/>
            <a:headEnd/>
            <a:tailEnd/>
          </a:ln>
        </p:spPr>
      </p:pic>
      <p:graphicFrame>
        <p:nvGraphicFramePr>
          <p:cNvPr id="11" name="Table 10">
            <a:extLst>
              <a:ext uri="{FF2B5EF4-FFF2-40B4-BE49-F238E27FC236}">
                <a16:creationId xmlns:a16="http://schemas.microsoft.com/office/drawing/2014/main" id="{F0B08EDF-967E-9D9E-0C76-9DEE317C55D7}"/>
              </a:ext>
            </a:extLst>
          </p:cNvPr>
          <p:cNvGraphicFramePr>
            <a:graphicFrameLocks noGrp="1"/>
          </p:cNvGraphicFramePr>
          <p:nvPr>
            <p:extLst>
              <p:ext uri="{D42A27DB-BD31-4B8C-83A1-F6EECF244321}">
                <p14:modId xmlns:p14="http://schemas.microsoft.com/office/powerpoint/2010/main" val="2352257757"/>
              </p:ext>
            </p:extLst>
          </p:nvPr>
        </p:nvGraphicFramePr>
        <p:xfrm>
          <a:off x="609599" y="1143001"/>
          <a:ext cx="7924798" cy="1331327"/>
        </p:xfrm>
        <a:graphic>
          <a:graphicData uri="http://schemas.openxmlformats.org/drawingml/2006/table">
            <a:tbl>
              <a:tblPr>
                <a:tableStyleId>{00A15C55-8517-42AA-B614-E9B94910E393}</a:tableStyleId>
              </a:tblPr>
              <a:tblGrid>
                <a:gridCol w="4143461">
                  <a:extLst>
                    <a:ext uri="{9D8B030D-6E8A-4147-A177-3AD203B41FA5}">
                      <a16:colId xmlns:a16="http://schemas.microsoft.com/office/drawing/2014/main" val="20000"/>
                    </a:ext>
                  </a:extLst>
                </a:gridCol>
                <a:gridCol w="111434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197">
                  <a:extLst>
                    <a:ext uri="{9D8B030D-6E8A-4147-A177-3AD203B41FA5}">
                      <a16:colId xmlns:a16="http://schemas.microsoft.com/office/drawing/2014/main" val="20004"/>
                    </a:ext>
                  </a:extLst>
                </a:gridCol>
              </a:tblGrid>
              <a:tr h="4273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NAICS 23</a:t>
                      </a:r>
                      <a:r>
                        <a:rPr lang="en-US" sz="1800" b="1" dirty="0"/>
                        <a:t>—CONSTRUCTION</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34034">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1" u="none" strike="noStrike" cap="none" normalizeH="0" baseline="0" dirty="0">
                          <a:ln>
                            <a:noFill/>
                          </a:ln>
                          <a:effectLst/>
                        </a:rPr>
                        <a:t>23</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12</a:t>
                      </a:r>
                    </a:p>
                  </a:txBody>
                  <a:tcPr anchor="ctr" horzOverflow="overflow">
                    <a:solidFill>
                      <a:schemeClr val="bg1">
                        <a:lumMod val="95000"/>
                      </a:schemeClr>
                    </a:solidFill>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r>
                        <a:rPr lang="en-US" sz="1400" dirty="0"/>
                        <a:t>N/A</a:t>
                      </a:r>
                    </a:p>
                  </a:txBody>
                  <a:tcPr anchor="ctr" horzOverflow="overflow">
                    <a:solidFill>
                      <a:schemeClr val="bg1">
                        <a:lumMod val="85000"/>
                      </a:schemeClr>
                    </a:solidFill>
                  </a:tcPr>
                </a:tc>
                <a:extLst>
                  <a:ext uri="{0D108BD9-81ED-4DB2-BD59-A6C34878D82A}">
                    <a16:rowId xmlns:a16="http://schemas.microsoft.com/office/drawing/2014/main" val="3885475826"/>
                  </a:ext>
                </a:extLst>
              </a:tr>
              <a:tr h="398842">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chemeClr val="tx1"/>
                          </a:solidFill>
                          <a:effectLst/>
                          <a:latin typeface="Arial" charset="0"/>
                          <a:cs typeface="Arial" charset="0"/>
                        </a:rPr>
                        <a:t>FFY 2022 3</a:t>
                      </a:r>
                      <a:r>
                        <a:rPr kumimoji="0" lang="en-US" sz="1400" b="0" i="1" u="none" strike="noStrike" cap="none" normalizeH="0" baseline="30000" dirty="0">
                          <a:ln>
                            <a:noFill/>
                          </a:ln>
                          <a:solidFill>
                            <a:schemeClr val="tx1"/>
                          </a:solidFill>
                          <a:effectLst/>
                          <a:latin typeface="Arial" charset="0"/>
                          <a:cs typeface="Arial" charset="0"/>
                        </a:rPr>
                        <a:t>rd</a:t>
                      </a:r>
                      <a:r>
                        <a:rPr kumimoji="0" lang="en-US" sz="1400" b="0" i="1" u="none" strike="noStrike" cap="none" normalizeH="0" baseline="0" dirty="0">
                          <a:ln>
                            <a:noFill/>
                          </a:ln>
                          <a:solidFill>
                            <a:schemeClr val="tx1"/>
                          </a:solidFill>
                          <a:effectLst/>
                          <a:latin typeface="Arial" charset="0"/>
                          <a:cs typeface="Arial" charset="0"/>
                        </a:rPr>
                        <a:t> Qtr. Fatality Rate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cap="none" normalizeH="0" baseline="0" dirty="0">
                          <a:ln>
                            <a:noFill/>
                          </a:ln>
                          <a:solidFill>
                            <a:srgbClr val="000000"/>
                          </a:solidFill>
                          <a:effectLst/>
                          <a:latin typeface="Arial" charset="0"/>
                          <a:cs typeface="Arial" charset="0"/>
                        </a:rPr>
                        <a:t>0.0020</a:t>
                      </a:r>
                    </a:p>
                  </a:txBody>
                  <a:tcPr anchor="ctr" horzOverflow="overflow">
                    <a:solidFill>
                      <a:schemeClr val="bg1">
                        <a:lumMod val="8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dirty="0"/>
                    </a:p>
                  </a:txBody>
                  <a:tcPr horzOverflow="overflow">
                    <a:solidFill>
                      <a:schemeClr val="bg1">
                        <a:lumMod val="85000"/>
                      </a:schemeClr>
                    </a:solidFill>
                  </a:tcPr>
                </a:tc>
                <a:extLst>
                  <a:ext uri="{0D108BD9-81ED-4DB2-BD59-A6C34878D82A}">
                    <a16:rowId xmlns:a16="http://schemas.microsoft.com/office/drawing/2014/main" val="1646401180"/>
                  </a:ext>
                </a:extLst>
              </a:tr>
            </a:tbl>
          </a:graphicData>
        </a:graphic>
      </p:graphicFrame>
      <p:graphicFrame>
        <p:nvGraphicFramePr>
          <p:cNvPr id="12" name="Table 11">
            <a:extLst>
              <a:ext uri="{FF2B5EF4-FFF2-40B4-BE49-F238E27FC236}">
                <a16:creationId xmlns:a16="http://schemas.microsoft.com/office/drawing/2014/main" id="{D64C885E-8600-B22A-7F50-3CBE21623893}"/>
              </a:ext>
            </a:extLst>
          </p:cNvPr>
          <p:cNvGraphicFramePr>
            <a:graphicFrameLocks noGrp="1"/>
          </p:cNvGraphicFramePr>
          <p:nvPr>
            <p:extLst>
              <p:ext uri="{D42A27DB-BD31-4B8C-83A1-F6EECF244321}">
                <p14:modId xmlns:p14="http://schemas.microsoft.com/office/powerpoint/2010/main" val="1753462032"/>
              </p:ext>
            </p:extLst>
          </p:nvPr>
        </p:nvGraphicFramePr>
        <p:xfrm>
          <a:off x="609598" y="3130732"/>
          <a:ext cx="7924799" cy="2849767"/>
        </p:xfrm>
        <a:graphic>
          <a:graphicData uri="http://schemas.openxmlformats.org/drawingml/2006/table">
            <a:tbl>
              <a:tblPr firstRow="1" bandRow="1">
                <a:tableStyleId>{00A15C55-8517-42AA-B614-E9B94910E393}</a:tableStyleId>
              </a:tblPr>
              <a:tblGrid>
                <a:gridCol w="3017700">
                  <a:extLst>
                    <a:ext uri="{9D8B030D-6E8A-4147-A177-3AD203B41FA5}">
                      <a16:colId xmlns:a16="http://schemas.microsoft.com/office/drawing/2014/main" val="20000"/>
                    </a:ext>
                  </a:extLst>
                </a:gridCol>
                <a:gridCol w="1013809">
                  <a:extLst>
                    <a:ext uri="{9D8B030D-6E8A-4147-A177-3AD203B41FA5}">
                      <a16:colId xmlns:a16="http://schemas.microsoft.com/office/drawing/2014/main" val="20002"/>
                    </a:ext>
                  </a:extLst>
                </a:gridCol>
                <a:gridCol w="2650699">
                  <a:extLst>
                    <a:ext uri="{9D8B030D-6E8A-4147-A177-3AD203B41FA5}">
                      <a16:colId xmlns:a16="http://schemas.microsoft.com/office/drawing/2014/main" val="20003"/>
                    </a:ext>
                  </a:extLst>
                </a:gridCol>
                <a:gridCol w="1242591">
                  <a:extLst>
                    <a:ext uri="{9D8B030D-6E8A-4147-A177-3AD203B41FA5}">
                      <a16:colId xmlns:a16="http://schemas.microsoft.com/office/drawing/2014/main" val="20005"/>
                    </a:ext>
                  </a:extLst>
                </a:gridCol>
              </a:tblGrid>
              <a:tr h="390053">
                <a:tc>
                  <a:txBody>
                    <a:bodyPr/>
                    <a:lstStyle/>
                    <a:p>
                      <a:pPr algn="ctr"/>
                      <a:r>
                        <a:rPr lang="en-US" sz="1800" b="1" dirty="0">
                          <a:solidFill>
                            <a:schemeClr val="tx1"/>
                          </a:solidFill>
                        </a:rPr>
                        <a:t>FATALITY TYPE</a:t>
                      </a:r>
                    </a:p>
                  </a:txBody>
                  <a:tcPr anchor="ctr">
                    <a:solidFill>
                      <a:schemeClr val="bg1">
                        <a:lumMod val="75000"/>
                      </a:schemeClr>
                    </a:solidFill>
                  </a:tcPr>
                </a:tc>
                <a:tc>
                  <a:txBody>
                    <a:bodyPr/>
                    <a:lstStyle/>
                    <a:p>
                      <a:pPr algn="ctr"/>
                      <a:r>
                        <a:rPr lang="en-US" sz="1800" b="1" i="1" dirty="0">
                          <a:solidFill>
                            <a:schemeClr val="tx1"/>
                          </a:solidFill>
                        </a:rPr>
                        <a:t>Total</a:t>
                      </a:r>
                    </a:p>
                  </a:txBody>
                  <a:tcPr anchor="ctr">
                    <a:solidFill>
                      <a:schemeClr val="bg1">
                        <a:lumMod val="75000"/>
                      </a:schemeClr>
                    </a:solidFill>
                  </a:tcPr>
                </a:tc>
                <a:tc>
                  <a:txBody>
                    <a:bodyPr/>
                    <a:lstStyle/>
                    <a:p>
                      <a:pPr algn="ctr"/>
                      <a:r>
                        <a:rPr lang="en-US" sz="1800" b="1" dirty="0">
                          <a:solidFill>
                            <a:schemeClr val="tx1"/>
                          </a:solidFill>
                        </a:rPr>
                        <a:t>FATALITY TYPE</a:t>
                      </a:r>
                    </a:p>
                  </a:txBody>
                  <a:tcPr anchor="ctr">
                    <a:solidFill>
                      <a:schemeClr val="bg1">
                        <a:lumMod val="75000"/>
                      </a:schemeClr>
                    </a:solidFill>
                  </a:tcPr>
                </a:tc>
                <a:tc>
                  <a:txBody>
                    <a:bodyPr/>
                    <a:lstStyle/>
                    <a:p>
                      <a:pPr algn="ctr"/>
                      <a:r>
                        <a:rPr lang="en-US" sz="18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75307">
                <a:tc>
                  <a:txBody>
                    <a:bodyPr/>
                    <a:lstStyle/>
                    <a:p>
                      <a:pPr algn="r"/>
                      <a:r>
                        <a:rPr lang="en-US" sz="1600" b="0" i="1" dirty="0">
                          <a:solidFill>
                            <a:schemeClr val="tx1"/>
                          </a:solidFill>
                        </a:rPr>
                        <a:t>Struck By</a:t>
                      </a:r>
                    </a:p>
                  </a:txBody>
                  <a:tcPr anchor="ctr">
                    <a:solidFill>
                      <a:schemeClr val="bg1">
                        <a:lumMod val="95000"/>
                      </a:schemeClr>
                    </a:solidFill>
                  </a:tcPr>
                </a:tc>
                <a:tc>
                  <a:txBody>
                    <a:bodyPr/>
                    <a:lstStyle/>
                    <a:p>
                      <a:pPr algn="ctr"/>
                      <a:r>
                        <a:rPr lang="en-US" sz="1600" b="1" i="1" dirty="0"/>
                        <a:t>0</a:t>
                      </a:r>
                    </a:p>
                  </a:txBody>
                  <a:tcPr anchor="ctr">
                    <a:solidFill>
                      <a:schemeClr val="bg1">
                        <a:lumMod val="95000"/>
                      </a:schemeClr>
                    </a:solidFill>
                  </a:tcPr>
                </a:tc>
                <a:tc>
                  <a:txBody>
                    <a:bodyPr/>
                    <a:lstStyle/>
                    <a:p>
                      <a:pPr algn="r"/>
                      <a:r>
                        <a:rPr lang="en-US" sz="16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26082">
                <a:tc>
                  <a:txBody>
                    <a:bodyPr/>
                    <a:lstStyle/>
                    <a:p>
                      <a:pPr algn="r"/>
                      <a:r>
                        <a:rPr lang="en-US" sz="16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6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84324">
                <a:tc>
                  <a:txBody>
                    <a:bodyPr/>
                    <a:lstStyle/>
                    <a:p>
                      <a:pPr algn="r"/>
                      <a:r>
                        <a:rPr lang="en-US" sz="16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6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398055">
                <a:tc>
                  <a:txBody>
                    <a:bodyPr/>
                    <a:lstStyle/>
                    <a:p>
                      <a:pPr algn="r"/>
                      <a:r>
                        <a:rPr lang="en-US" sz="1600" b="0" i="1" dirty="0"/>
                        <a:t>Fall (Same</a:t>
                      </a:r>
                      <a:r>
                        <a:rPr lang="en-US" sz="1600" b="0" i="1" baseline="0" dirty="0"/>
                        <a:t> Level)</a:t>
                      </a:r>
                      <a:endParaRPr lang="en-US" sz="16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6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26082">
                <a:tc>
                  <a:txBody>
                    <a:bodyPr/>
                    <a:lstStyle/>
                    <a:p>
                      <a:pPr algn="r"/>
                      <a:r>
                        <a:rPr lang="en-US" sz="16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8</a:t>
                      </a:r>
                    </a:p>
                  </a:txBody>
                  <a:tcPr anchor="ctr">
                    <a:solidFill>
                      <a:schemeClr val="bg1">
                        <a:lumMod val="95000"/>
                      </a:schemeClr>
                    </a:solidFill>
                  </a:tcPr>
                </a:tc>
                <a:tc>
                  <a:txBody>
                    <a:bodyPr/>
                    <a:lstStyle/>
                    <a:p>
                      <a:pPr algn="r"/>
                      <a:r>
                        <a:rPr lang="en-US" sz="16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75307">
                <a:tc>
                  <a:txBody>
                    <a:bodyPr/>
                    <a:lstStyle/>
                    <a:p>
                      <a:pPr algn="r"/>
                      <a:r>
                        <a:rPr lang="en-US" sz="16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6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extLst>
                  <a:ext uri="{0D108BD9-81ED-4DB2-BD59-A6C34878D82A}">
                    <a16:rowId xmlns:a16="http://schemas.microsoft.com/office/drawing/2014/main" val="10006"/>
                  </a:ext>
                </a:extLst>
              </a:tr>
              <a:tr h="385259">
                <a:tc>
                  <a:txBody>
                    <a:bodyPr/>
                    <a:lstStyle/>
                    <a:p>
                      <a:pPr algn="r"/>
                      <a:r>
                        <a:rPr lang="en-US" sz="16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6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8" name="TextBox 7">
            <a:extLst>
              <a:ext uri="{FF2B5EF4-FFF2-40B4-BE49-F238E27FC236}">
                <a16:creationId xmlns:a16="http://schemas.microsoft.com/office/drawing/2014/main" id="{E5DC67B2-F39C-3202-19E1-49094C97BB42}"/>
              </a:ext>
            </a:extLst>
          </p:cNvPr>
          <p:cNvSpPr txBox="1"/>
          <p:nvPr/>
        </p:nvSpPr>
        <p:spPr>
          <a:xfrm>
            <a:off x="6553200" y="685800"/>
            <a:ext cx="2286000" cy="369332"/>
          </a:xfrm>
          <a:prstGeom prst="rect">
            <a:avLst/>
          </a:prstGeom>
          <a:noFill/>
        </p:spPr>
        <p:txBody>
          <a:bodyPr wrap="square" rtlCol="0">
            <a:spAutoFit/>
          </a:bodyPr>
          <a:lstStyle/>
          <a:p>
            <a:r>
              <a:rPr lang="en-US" i="1" dirty="0"/>
              <a:t>FFY 2023—Spring</a:t>
            </a:r>
          </a:p>
        </p:txBody>
      </p:sp>
    </p:spTree>
    <p:extLst>
      <p:ext uri="{BB962C8B-B14F-4D97-AF65-F5344CB8AC3E}">
        <p14:creationId xmlns:p14="http://schemas.microsoft.com/office/powerpoint/2010/main" val="476130495"/>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52636</TotalTime>
  <Words>2923</Words>
  <Application>Microsoft Office PowerPoint</Application>
  <PresentationFormat>On-screen Show (4:3)</PresentationFormat>
  <Paragraphs>1146</Paragraphs>
  <Slides>35</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Symbol</vt:lpstr>
      <vt:lpstr>Times New Roman</vt:lpstr>
      <vt:lpstr>Wingdings</vt:lpstr>
      <vt:lpstr>NCDOL  Standard</vt:lpstr>
      <vt:lpstr>1_NCDOL  Standard</vt:lpstr>
      <vt:lpstr>Worksheet</vt:lpstr>
      <vt:lpstr>North Carolina Department of Labor Occupational Safety and Health Division  OSH Advisory Council Spring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3293</cp:revision>
  <cp:lastPrinted>2019-02-22T12:54:39Z</cp:lastPrinted>
  <dcterms:created xsi:type="dcterms:W3CDTF">2000-08-10T17:22:10Z</dcterms:created>
  <dcterms:modified xsi:type="dcterms:W3CDTF">2023-05-01T17:12:17Z</dcterms:modified>
</cp:coreProperties>
</file>