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 id="2147483817" r:id="rId2"/>
  </p:sldMasterIdLst>
  <p:notesMasterIdLst>
    <p:notesMasterId r:id="rId40"/>
  </p:notesMasterIdLst>
  <p:handoutMasterIdLst>
    <p:handoutMasterId r:id="rId41"/>
  </p:handoutMasterIdLst>
  <p:sldIdLst>
    <p:sldId id="593" r:id="rId3"/>
    <p:sldId id="640" r:id="rId4"/>
    <p:sldId id="601" r:id="rId5"/>
    <p:sldId id="602" r:id="rId6"/>
    <p:sldId id="603" r:id="rId7"/>
    <p:sldId id="605" r:id="rId8"/>
    <p:sldId id="606" r:id="rId9"/>
    <p:sldId id="759" r:id="rId10"/>
    <p:sldId id="611" r:id="rId11"/>
    <p:sldId id="613" r:id="rId12"/>
    <p:sldId id="679" r:id="rId13"/>
    <p:sldId id="615" r:id="rId14"/>
    <p:sldId id="617" r:id="rId15"/>
    <p:sldId id="619" r:id="rId16"/>
    <p:sldId id="687" r:id="rId17"/>
    <p:sldId id="786" r:id="rId18"/>
    <p:sldId id="624" r:id="rId19"/>
    <p:sldId id="762" r:id="rId20"/>
    <p:sldId id="730" r:id="rId21"/>
    <p:sldId id="625" r:id="rId22"/>
    <p:sldId id="626" r:id="rId23"/>
    <p:sldId id="627" r:id="rId24"/>
    <p:sldId id="691" r:id="rId25"/>
    <p:sldId id="754" r:id="rId26"/>
    <p:sldId id="763" r:id="rId27"/>
    <p:sldId id="776" r:id="rId28"/>
    <p:sldId id="760" r:id="rId29"/>
    <p:sldId id="761" r:id="rId30"/>
    <p:sldId id="778" r:id="rId31"/>
    <p:sldId id="779" r:id="rId32"/>
    <p:sldId id="740" r:id="rId33"/>
    <p:sldId id="777" r:id="rId34"/>
    <p:sldId id="752" r:id="rId35"/>
    <p:sldId id="775" r:id="rId36"/>
    <p:sldId id="649" r:id="rId37"/>
    <p:sldId id="692" r:id="rId38"/>
    <p:sldId id="637" r:id="rId39"/>
  </p:sldIdLst>
  <p:sldSz cx="9144000" cy="6858000" type="screen4x3"/>
  <p:notesSz cx="7010400" cy="9296400"/>
  <p:custDataLst>
    <p:tags r:id="rId42"/>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101"/>
    <a:srgbClr val="C0C0C0"/>
    <a:srgbClr val="000080"/>
    <a:srgbClr val="DDDDDD"/>
    <a:srgbClr val="E7E7E7"/>
    <a:srgbClr val="012D9A"/>
    <a:srgbClr val="012D9E"/>
    <a:srgbClr val="FF9900"/>
    <a:srgbClr val="0033C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CFF9C3-04CD-465B-8DF3-1C4CCE02C9A3}" v="112" dt="2023-05-10T11:17:36.9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92802" autoAdjust="0"/>
  </p:normalViewPr>
  <p:slideViewPr>
    <p:cSldViewPr>
      <p:cViewPr varScale="1">
        <p:scale>
          <a:sx n="117" d="100"/>
          <a:sy n="117" d="100"/>
        </p:scale>
        <p:origin x="474"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200" d="100"/>
        <a:sy n="200" d="100"/>
      </p:scale>
      <p:origin x="0" y="-41562"/>
    </p:cViewPr>
  </p:sorterViewPr>
  <p:notesViewPr>
    <p:cSldViewPr>
      <p:cViewPr>
        <p:scale>
          <a:sx n="125" d="100"/>
          <a:sy n="125" d="100"/>
        </p:scale>
        <p:origin x="2376" y="-294"/>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gs" Target="tags/tag1.xml"/><Relationship Id="rId47"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goe, Wanda" userId="2d4a1ad1-61eb-4762-a917-567052f6c7c6" providerId="ADAL" clId="{66CFF9C3-04CD-465B-8DF3-1C4CCE02C9A3}"/>
    <pc:docChg chg="modSld">
      <pc:chgData name="Lagoe, Wanda" userId="2d4a1ad1-61eb-4762-a917-567052f6c7c6" providerId="ADAL" clId="{66CFF9C3-04CD-465B-8DF3-1C4CCE02C9A3}" dt="2023-05-17T17:51:04.202" v="3" actId="20577"/>
      <pc:docMkLst>
        <pc:docMk/>
      </pc:docMkLst>
      <pc:sldChg chg="modSp mod">
        <pc:chgData name="Lagoe, Wanda" userId="2d4a1ad1-61eb-4762-a917-567052f6c7c6" providerId="ADAL" clId="{66CFF9C3-04CD-465B-8DF3-1C4CCE02C9A3}" dt="2023-05-17T17:51:04.202" v="3" actId="20577"/>
        <pc:sldMkLst>
          <pc:docMk/>
          <pc:sldMk cId="789503030" sldId="602"/>
        </pc:sldMkLst>
        <pc:graphicFrameChg chg="modGraphic">
          <ac:chgData name="Lagoe, Wanda" userId="2d4a1ad1-61eb-4762-a917-567052f6c7c6" providerId="ADAL" clId="{66CFF9C3-04CD-465B-8DF3-1C4CCE02C9A3}" dt="2023-05-17T17:51:04.202" v="3" actId="20577"/>
          <ac:graphicFrameMkLst>
            <pc:docMk/>
            <pc:sldMk cId="789503030" sldId="602"/>
            <ac:graphicFrameMk id="12" creationId="{C8F0C54A-8378-43A9-A7DD-1783CEE5F220}"/>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1" y="3"/>
            <a:ext cx="3037840" cy="465221"/>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lvl1pPr defTabSz="925176" eaLnBrk="1" hangingPunct="1">
              <a:defRPr sz="1200">
                <a:latin typeface="Times New Roman" pitchFamily="18" charset="0"/>
                <a:cs typeface="+mn-cs"/>
              </a:defRPr>
            </a:lvl1pPr>
          </a:lstStyle>
          <a:p>
            <a:pPr>
              <a:defRPr/>
            </a:pPr>
            <a:endParaRPr lang="en-US"/>
          </a:p>
        </p:txBody>
      </p:sp>
      <p:sp>
        <p:nvSpPr>
          <p:cNvPr id="31747" name="Rectangle 3"/>
          <p:cNvSpPr>
            <a:spLocks noGrp="1" noChangeArrowheads="1"/>
          </p:cNvSpPr>
          <p:nvPr>
            <p:ph type="dt" sz="quarter" idx="1"/>
          </p:nvPr>
        </p:nvSpPr>
        <p:spPr bwMode="auto">
          <a:xfrm>
            <a:off x="3972563" y="3"/>
            <a:ext cx="3037840" cy="465221"/>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lvl1pPr algn="r" defTabSz="925176" eaLnBrk="1" hangingPunct="1">
              <a:defRPr sz="1200">
                <a:latin typeface="Times New Roman" pitchFamily="18" charset="0"/>
                <a:cs typeface="+mn-cs"/>
              </a:defRPr>
            </a:lvl1pPr>
          </a:lstStyle>
          <a:p>
            <a:pPr>
              <a:defRPr/>
            </a:pPr>
            <a:endParaRPr lang="en-US"/>
          </a:p>
        </p:txBody>
      </p:sp>
      <p:sp>
        <p:nvSpPr>
          <p:cNvPr id="31748" name="Rectangle 4"/>
          <p:cNvSpPr>
            <a:spLocks noGrp="1" noChangeArrowheads="1"/>
          </p:cNvSpPr>
          <p:nvPr>
            <p:ph type="ftr" sz="quarter" idx="2"/>
          </p:nvPr>
        </p:nvSpPr>
        <p:spPr bwMode="auto">
          <a:xfrm>
            <a:off x="1" y="8831182"/>
            <a:ext cx="3037840" cy="465221"/>
          </a:xfrm>
          <a:prstGeom prst="rect">
            <a:avLst/>
          </a:prstGeom>
          <a:noFill/>
          <a:ln w="9525">
            <a:noFill/>
            <a:miter lim="800000"/>
            <a:headEnd/>
            <a:tailEnd/>
          </a:ln>
          <a:effectLst/>
        </p:spPr>
        <p:txBody>
          <a:bodyPr vert="horz" wrap="square" lIns="92562" tIns="46283" rIns="92562" bIns="46283" numCol="1" anchor="b" anchorCtr="0" compatLnSpc="1">
            <a:prstTxWarp prst="textNoShape">
              <a:avLst/>
            </a:prstTxWarp>
          </a:bodyPr>
          <a:lstStyle>
            <a:lvl1pPr defTabSz="925176" eaLnBrk="1" hangingPunct="1">
              <a:defRPr sz="1200">
                <a:latin typeface="Times New Roman" pitchFamily="18" charset="0"/>
                <a:cs typeface="+mn-cs"/>
              </a:defRPr>
            </a:lvl1pPr>
          </a:lstStyle>
          <a:p>
            <a:pPr>
              <a:defRPr/>
            </a:pPr>
            <a:endParaRPr lang="en-US"/>
          </a:p>
        </p:txBody>
      </p:sp>
      <p:sp>
        <p:nvSpPr>
          <p:cNvPr id="31749" name="Rectangle 5"/>
          <p:cNvSpPr>
            <a:spLocks noGrp="1" noChangeArrowheads="1"/>
          </p:cNvSpPr>
          <p:nvPr>
            <p:ph type="sldNum" sz="quarter" idx="3"/>
          </p:nvPr>
        </p:nvSpPr>
        <p:spPr bwMode="auto">
          <a:xfrm>
            <a:off x="3972563" y="8831182"/>
            <a:ext cx="3037840" cy="465221"/>
          </a:xfrm>
          <a:prstGeom prst="rect">
            <a:avLst/>
          </a:prstGeom>
          <a:noFill/>
          <a:ln w="9525">
            <a:noFill/>
            <a:miter lim="800000"/>
            <a:headEnd/>
            <a:tailEnd/>
          </a:ln>
          <a:effectLst/>
        </p:spPr>
        <p:txBody>
          <a:bodyPr vert="horz" wrap="square" lIns="92562" tIns="46283" rIns="92562" bIns="46283" numCol="1" anchor="b" anchorCtr="0" compatLnSpc="1">
            <a:prstTxWarp prst="textNoShape">
              <a:avLst/>
            </a:prstTxWarp>
          </a:bodyPr>
          <a:lstStyle>
            <a:lvl1pPr algn="r" defTabSz="925176" eaLnBrk="1" hangingPunct="1">
              <a:defRPr sz="1200">
                <a:latin typeface="Times New Roman" pitchFamily="18" charset="0"/>
                <a:cs typeface="+mn-cs"/>
              </a:defRPr>
            </a:lvl1pPr>
          </a:lstStyle>
          <a:p>
            <a:pPr>
              <a:defRPr/>
            </a:pPr>
            <a:fld id="{C94657F2-63DF-400C-8B7E-016257DFE58D}" type="slidenum">
              <a:rPr lang="en-US"/>
              <a:pPr>
                <a:defRPr/>
              </a:pPr>
              <a:t>‹#›</a:t>
            </a:fld>
            <a:endParaRPr lang="en-US"/>
          </a:p>
        </p:txBody>
      </p:sp>
    </p:spTree>
    <p:extLst>
      <p:ext uri="{BB962C8B-B14F-4D97-AF65-F5344CB8AC3E}">
        <p14:creationId xmlns:p14="http://schemas.microsoft.com/office/powerpoint/2010/main" val="565896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1" y="3"/>
            <a:ext cx="3037840" cy="465221"/>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lvl1pPr defTabSz="925176" eaLnBrk="1" hangingPunct="1">
              <a:defRPr sz="1200">
                <a:latin typeface="Times New Roman" pitchFamily="18" charset="0"/>
                <a:cs typeface="+mn-cs"/>
              </a:defRPr>
            </a:lvl1pPr>
          </a:lstStyle>
          <a:p>
            <a:pPr>
              <a:defRPr/>
            </a:pPr>
            <a:endParaRPr lang="en-US"/>
          </a:p>
        </p:txBody>
      </p:sp>
      <p:sp>
        <p:nvSpPr>
          <p:cNvPr id="22531" name="Rectangle 3"/>
          <p:cNvSpPr>
            <a:spLocks noGrp="1" noChangeArrowheads="1"/>
          </p:cNvSpPr>
          <p:nvPr>
            <p:ph type="dt" idx="1"/>
          </p:nvPr>
        </p:nvSpPr>
        <p:spPr bwMode="auto">
          <a:xfrm>
            <a:off x="3972563" y="3"/>
            <a:ext cx="3037840" cy="465221"/>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lvl1pPr algn="r" defTabSz="925176" eaLnBrk="1" hangingPunct="1">
              <a:defRPr sz="1200">
                <a:latin typeface="Times New Roman" pitchFamily="18" charset="0"/>
                <a:cs typeface="+mn-cs"/>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84275" y="700088"/>
            <a:ext cx="4643438" cy="3482975"/>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934722" y="4414790"/>
            <a:ext cx="5140960" cy="4182177"/>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2534" name="Rectangle 6"/>
          <p:cNvSpPr>
            <a:spLocks noGrp="1" noChangeArrowheads="1"/>
          </p:cNvSpPr>
          <p:nvPr>
            <p:ph type="ftr" sz="quarter" idx="4"/>
          </p:nvPr>
        </p:nvSpPr>
        <p:spPr bwMode="auto">
          <a:xfrm>
            <a:off x="1" y="8831182"/>
            <a:ext cx="3037840" cy="465221"/>
          </a:xfrm>
          <a:prstGeom prst="rect">
            <a:avLst/>
          </a:prstGeom>
          <a:noFill/>
          <a:ln w="9525">
            <a:noFill/>
            <a:miter lim="800000"/>
            <a:headEnd/>
            <a:tailEnd/>
          </a:ln>
          <a:effectLst/>
        </p:spPr>
        <p:txBody>
          <a:bodyPr vert="horz" wrap="square" lIns="92562" tIns="46283" rIns="92562" bIns="46283" numCol="1" anchor="b" anchorCtr="0" compatLnSpc="1">
            <a:prstTxWarp prst="textNoShape">
              <a:avLst/>
            </a:prstTxWarp>
          </a:bodyPr>
          <a:lstStyle>
            <a:lvl1pPr defTabSz="925176" eaLnBrk="1" hangingPunct="1">
              <a:defRPr sz="1200">
                <a:latin typeface="Times New Roman" pitchFamily="18" charset="0"/>
                <a:cs typeface="+mn-cs"/>
              </a:defRPr>
            </a:lvl1pPr>
          </a:lstStyle>
          <a:p>
            <a:pPr>
              <a:defRPr/>
            </a:pPr>
            <a:endParaRPr lang="en-US"/>
          </a:p>
        </p:txBody>
      </p:sp>
      <p:sp>
        <p:nvSpPr>
          <p:cNvPr id="22535" name="Rectangle 7"/>
          <p:cNvSpPr>
            <a:spLocks noGrp="1" noChangeArrowheads="1"/>
          </p:cNvSpPr>
          <p:nvPr>
            <p:ph type="sldNum" sz="quarter" idx="5"/>
          </p:nvPr>
        </p:nvSpPr>
        <p:spPr bwMode="auto">
          <a:xfrm>
            <a:off x="3972563" y="8831182"/>
            <a:ext cx="3037840" cy="465221"/>
          </a:xfrm>
          <a:prstGeom prst="rect">
            <a:avLst/>
          </a:prstGeom>
          <a:noFill/>
          <a:ln w="9525">
            <a:noFill/>
            <a:miter lim="800000"/>
            <a:headEnd/>
            <a:tailEnd/>
          </a:ln>
          <a:effectLst/>
        </p:spPr>
        <p:txBody>
          <a:bodyPr vert="horz" wrap="square" lIns="92562" tIns="46283" rIns="92562" bIns="46283" numCol="1" anchor="b" anchorCtr="0" compatLnSpc="1">
            <a:prstTxWarp prst="textNoShape">
              <a:avLst/>
            </a:prstTxWarp>
          </a:bodyPr>
          <a:lstStyle>
            <a:lvl1pPr algn="r" defTabSz="925176" eaLnBrk="1" hangingPunct="1">
              <a:defRPr sz="1200">
                <a:latin typeface="Times New Roman" pitchFamily="18" charset="0"/>
                <a:cs typeface="+mn-cs"/>
              </a:defRPr>
            </a:lvl1pPr>
          </a:lstStyle>
          <a:p>
            <a:pPr>
              <a:defRPr/>
            </a:pPr>
            <a:fld id="{290B24BD-805B-4A7B-93D2-5ECEC31622AD}" type="slidenum">
              <a:rPr lang="en-US"/>
              <a:pPr>
                <a:defRPr/>
              </a:pPr>
              <a:t>‹#›</a:t>
            </a:fld>
            <a:endParaRPr lang="en-US"/>
          </a:p>
        </p:txBody>
      </p:sp>
    </p:spTree>
    <p:extLst>
      <p:ext uri="{BB962C8B-B14F-4D97-AF65-F5344CB8AC3E}">
        <p14:creationId xmlns:p14="http://schemas.microsoft.com/office/powerpoint/2010/main" val="14014284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C4DAC991-34A6-4E0A-A8C9-D841948E4A47}" type="slidenum">
              <a:rPr lang="en-US" smtClean="0">
                <a:cs typeface="Arial" charset="0"/>
              </a:rPr>
              <a:pPr/>
              <a:t>1</a:t>
            </a:fld>
            <a:endParaRPr lang="en-US">
              <a:cs typeface="Arial" charset="0"/>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r>
              <a:rPr lang="en-US" dirty="0"/>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endParaRPr lang="en-US" dirty="0"/>
          </a:p>
          <a:p>
            <a:r>
              <a:rPr lang="en-US" dirty="0"/>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endParaRPr lang="en-US" dirty="0"/>
          </a:p>
          <a:p>
            <a:r>
              <a:rPr lang="en-US" dirty="0"/>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p:txBody>
      </p:sp>
    </p:spTree>
    <p:extLst>
      <p:ext uri="{BB962C8B-B14F-4D97-AF65-F5344CB8AC3E}">
        <p14:creationId xmlns:p14="http://schemas.microsoft.com/office/powerpoint/2010/main" val="3014176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fld id="{B675FAAD-1A02-43BF-8E1E-6BA4F771BD8C}" type="slidenum">
              <a:rPr lang="en-US" smtClean="0">
                <a:cs typeface="Arial" charset="0"/>
              </a:rPr>
              <a:pPr/>
              <a:t>10</a:t>
            </a:fld>
            <a:endParaRPr lang="en-US">
              <a:cs typeface="Arial" charset="0"/>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263939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p>
            <a:fld id="{07E484AA-AFFC-45C6-8E9D-24DE805D3E04}" type="slidenum">
              <a:rPr lang="en-US" smtClean="0">
                <a:cs typeface="Arial" charset="0"/>
              </a:rPr>
              <a:pPr/>
              <a:t>11</a:t>
            </a:fld>
            <a:endParaRPr lang="en-US">
              <a:cs typeface="Arial" charset="0"/>
            </a:endParaRPr>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pPr eaLnBrk="1" hangingPunct="1"/>
            <a:endParaRPr lang="en-US" dirty="0"/>
          </a:p>
          <a:p>
            <a:pPr eaLnBrk="1" hangingPunct="1"/>
            <a:endParaRPr lang="en-US" dirty="0"/>
          </a:p>
        </p:txBody>
      </p:sp>
    </p:spTree>
    <p:extLst>
      <p:ext uri="{BB962C8B-B14F-4D97-AF65-F5344CB8AC3E}">
        <p14:creationId xmlns:p14="http://schemas.microsoft.com/office/powerpoint/2010/main" val="429326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p>
            <a:fld id="{C67075FB-443E-4A40-BC66-9B149674B840}" type="slidenum">
              <a:rPr lang="en-US" smtClean="0">
                <a:cs typeface="Arial" charset="0"/>
              </a:rPr>
              <a:pPr/>
              <a:t>12</a:t>
            </a:fld>
            <a:endParaRPr lang="en-US">
              <a:cs typeface="Arial" charset="0"/>
            </a:endParaRPr>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pPr eaLnBrk="1" hangingPunct="1"/>
            <a:endParaRPr lang="en-US" dirty="0"/>
          </a:p>
          <a:p>
            <a:pPr eaLnBrk="1" hangingPunct="1"/>
            <a:endParaRPr lang="en-US" dirty="0"/>
          </a:p>
        </p:txBody>
      </p:sp>
    </p:spTree>
    <p:extLst>
      <p:ext uri="{BB962C8B-B14F-4D97-AF65-F5344CB8AC3E}">
        <p14:creationId xmlns:p14="http://schemas.microsoft.com/office/powerpoint/2010/main" val="968890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p:spPr>
        <p:txBody>
          <a:bodyPr/>
          <a:lstStyle/>
          <a:p>
            <a:fld id="{D2FE669A-BA03-4B0B-94E2-3C3132642EF8}" type="slidenum">
              <a:rPr lang="en-US" smtClean="0">
                <a:cs typeface="Arial" charset="0"/>
              </a:rPr>
              <a:pPr/>
              <a:t>13</a:t>
            </a:fld>
            <a:endParaRPr lang="en-US">
              <a:cs typeface="Arial" charset="0"/>
            </a:endParaRPr>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440766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21AAFA0E-489E-4790-A009-46A674307774}" type="slidenum">
              <a:rPr lang="en-US" smtClean="0">
                <a:cs typeface="Arial" charset="0"/>
              </a:rPr>
              <a:pPr/>
              <a:t>14</a:t>
            </a:fld>
            <a:endParaRPr lang="en-US">
              <a:cs typeface="Arial" charset="0"/>
            </a:endParaRPr>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219231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2424" y="4414790"/>
            <a:ext cx="6605553" cy="4182177"/>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15</a:t>
            </a:fld>
            <a:endParaRPr lang="en-US"/>
          </a:p>
        </p:txBody>
      </p:sp>
    </p:spTree>
    <p:extLst>
      <p:ext uri="{BB962C8B-B14F-4D97-AF65-F5344CB8AC3E}">
        <p14:creationId xmlns:p14="http://schemas.microsoft.com/office/powerpoint/2010/main" val="1503815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Due to DART rates in warehousing and storage, added their NAICS to Grocery.</a:t>
            </a:r>
          </a:p>
          <a:p>
            <a:endParaRPr lang="en-US" dirty="0"/>
          </a:p>
          <a:p>
            <a:r>
              <a:rPr lang="en-US" dirty="0"/>
              <a:t>HH SEP discussing which HH to add to replace asbestos.</a:t>
            </a:r>
          </a:p>
          <a:p>
            <a:endParaRPr lang="en-US" dirty="0"/>
          </a:p>
          <a:p>
            <a:r>
              <a:rPr lang="en-US" dirty="0"/>
              <a:t>All other SEPs will remain.</a:t>
            </a:r>
          </a:p>
        </p:txBody>
      </p:sp>
      <p:sp>
        <p:nvSpPr>
          <p:cNvPr id="4" name="Slide Number Placeholder 3"/>
          <p:cNvSpPr>
            <a:spLocks noGrp="1"/>
          </p:cNvSpPr>
          <p:nvPr>
            <p:ph type="sldNum" sz="quarter" idx="5"/>
          </p:nvPr>
        </p:nvSpPr>
        <p:spPr/>
        <p:txBody>
          <a:bodyPr/>
          <a:lstStyle/>
          <a:p>
            <a:pPr>
              <a:defRPr/>
            </a:pPr>
            <a:fld id="{290B24BD-805B-4A7B-93D2-5ECEC31622AD}" type="slidenum">
              <a:rPr lang="en-US" smtClean="0"/>
              <a:pPr>
                <a:defRPr/>
              </a:pPr>
              <a:t>16</a:t>
            </a:fld>
            <a:endParaRPr lang="en-US"/>
          </a:p>
        </p:txBody>
      </p:sp>
    </p:spTree>
    <p:extLst>
      <p:ext uri="{BB962C8B-B14F-4D97-AF65-F5344CB8AC3E}">
        <p14:creationId xmlns:p14="http://schemas.microsoft.com/office/powerpoint/2010/main" val="37382313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p:spPr>
        <p:txBody>
          <a:bodyPr/>
          <a:lstStyle/>
          <a:p>
            <a:fld id="{F89D05B3-E21A-4B6A-90ED-4C75033F7269}" type="slidenum">
              <a:rPr lang="en-US" smtClean="0">
                <a:cs typeface="Arial" charset="0"/>
              </a:rPr>
              <a:pPr/>
              <a:t>17</a:t>
            </a:fld>
            <a:endParaRPr lang="en-US">
              <a:cs typeface="Arial" charset="0"/>
            </a:endParaRPr>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852366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p:spPr>
        <p:txBody>
          <a:bodyPr/>
          <a:lstStyle/>
          <a:p>
            <a:fld id="{132DB3F9-F131-4009-8142-55396C678C43}" type="slidenum">
              <a:rPr lang="en-US" smtClean="0">
                <a:cs typeface="Arial" charset="0"/>
              </a:rPr>
              <a:pPr/>
              <a:t>18</a:t>
            </a:fld>
            <a:endParaRPr lang="en-US">
              <a:cs typeface="Arial" charset="0"/>
            </a:endParaRPr>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pPr eaLnBrk="1" hangingPunct="1"/>
            <a:r>
              <a:rPr lang="en-US" dirty="0"/>
              <a:t>ETTA doesn’t have a Spanish Outreach trainer at this time. </a:t>
            </a:r>
          </a:p>
        </p:txBody>
      </p:sp>
    </p:spTree>
    <p:extLst>
      <p:ext uri="{BB962C8B-B14F-4D97-AF65-F5344CB8AC3E}">
        <p14:creationId xmlns:p14="http://schemas.microsoft.com/office/powerpoint/2010/main" val="4397018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6041" y="4414790"/>
            <a:ext cx="6221510" cy="4182177"/>
          </a:xfrm>
        </p:spPr>
        <p:txBody>
          <a:bodyPr/>
          <a:lstStyle/>
          <a:p>
            <a:pPr fontAlgn="base"/>
            <a:r>
              <a:rPr lang="en-US" dirty="0"/>
              <a:t>The stand downs and forums that we are involved in this year. All of them are a National Event except the construction forum. That is our own event that we do annually</a:t>
            </a:r>
            <a:r>
              <a:rPr lang="en-US"/>
              <a:t>.  </a:t>
            </a:r>
          </a:p>
          <a:p>
            <a:pPr fontAlgn="base"/>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19</a:t>
            </a:fld>
            <a:endParaRPr lang="en-US" dirty="0"/>
          </a:p>
        </p:txBody>
      </p:sp>
    </p:spTree>
    <p:extLst>
      <p:ext uri="{BB962C8B-B14F-4D97-AF65-F5344CB8AC3E}">
        <p14:creationId xmlns:p14="http://schemas.microsoft.com/office/powerpoint/2010/main" val="4223527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a:t>
            </a:fld>
            <a:endParaRPr lang="en-US"/>
          </a:p>
        </p:txBody>
      </p:sp>
    </p:spTree>
    <p:extLst>
      <p:ext uri="{BB962C8B-B14F-4D97-AF65-F5344CB8AC3E}">
        <p14:creationId xmlns:p14="http://schemas.microsoft.com/office/powerpoint/2010/main" val="912969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7EF2D950-085C-45DF-99CA-900CBF41082E}" type="slidenum">
              <a:rPr lang="en-US" smtClean="0">
                <a:cs typeface="Arial" charset="0"/>
              </a:rPr>
              <a:pPr/>
              <a:t>20</a:t>
            </a:fld>
            <a:endParaRPr lang="en-US">
              <a:cs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xfrm>
            <a:off x="586467" y="4414790"/>
            <a:ext cx="5489215" cy="4182177"/>
          </a:xfrm>
          <a:noFill/>
          <a:ln/>
        </p:spPr>
        <p:txBody>
          <a:bodyPr/>
          <a:lstStyle/>
          <a:p>
            <a:pPr eaLnBrk="1" hangingPunct="1"/>
            <a:r>
              <a:rPr lang="en-US" sz="1000" dirty="0">
                <a:latin typeface="+mn-lt"/>
              </a:rPr>
              <a:t>Withdrew: </a:t>
            </a:r>
            <a:r>
              <a:rPr lang="en-US" sz="1000" dirty="0">
                <a:effectLst/>
                <a:latin typeface="+mn-lt"/>
                <a:ea typeface="Calibri" panose="020F0502020204030204" pitchFamily="34" charset="0"/>
              </a:rPr>
              <a:t>Emerson Automation Solutions – work site closed</a:t>
            </a:r>
          </a:p>
          <a:p>
            <a:pPr eaLnBrk="1" hangingPunct="1"/>
            <a:endParaRPr lang="en-US" dirty="0"/>
          </a:p>
        </p:txBody>
      </p:sp>
    </p:spTree>
    <p:extLst>
      <p:ext uri="{BB962C8B-B14F-4D97-AF65-F5344CB8AC3E}">
        <p14:creationId xmlns:p14="http://schemas.microsoft.com/office/powerpoint/2010/main" val="34119612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7EF2D950-085C-45DF-99CA-900CBF41082E}" type="slidenum">
              <a:rPr lang="en-US" smtClean="0">
                <a:cs typeface="Arial" charset="0"/>
              </a:rPr>
              <a:pPr/>
              <a:t>21</a:t>
            </a:fld>
            <a:endParaRPr lang="en-US" dirty="0">
              <a:cs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xfrm>
            <a:off x="279232" y="4414790"/>
            <a:ext cx="6375127" cy="4182177"/>
          </a:xfrm>
          <a:noFill/>
          <a:ln/>
        </p:spPr>
        <p:txBody>
          <a:bodyPr/>
          <a:lstStyle/>
          <a:p>
            <a:pPr eaLnBrk="1" hangingPunct="1"/>
            <a:r>
              <a:rPr lang="en-US" sz="1000" dirty="0"/>
              <a:t>2022 Safety Award Season reverting to normal schedule and may be a hybrid of virtual and in-person. </a:t>
            </a:r>
          </a:p>
        </p:txBody>
      </p:sp>
    </p:spTree>
    <p:extLst>
      <p:ext uri="{BB962C8B-B14F-4D97-AF65-F5344CB8AC3E}">
        <p14:creationId xmlns:p14="http://schemas.microsoft.com/office/powerpoint/2010/main" val="992881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7EF2D950-085C-45DF-99CA-900CBF41082E}" type="slidenum">
              <a:rPr lang="en-US" smtClean="0">
                <a:cs typeface="Arial" charset="0"/>
              </a:rPr>
              <a:pPr/>
              <a:t>22</a:t>
            </a:fld>
            <a:endParaRPr lang="en-US">
              <a:cs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4182920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7EF2D950-085C-45DF-99CA-900CBF41082E}" type="slidenum">
              <a:rPr lang="en-US" smtClean="0">
                <a:cs typeface="Arial" charset="0"/>
              </a:rPr>
              <a:pPr/>
              <a:t>23</a:t>
            </a:fld>
            <a:endParaRPr lang="en-US">
              <a:cs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0194024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24</a:t>
            </a:fld>
            <a:endParaRPr lang="en-US"/>
          </a:p>
        </p:txBody>
      </p:sp>
    </p:spTree>
    <p:extLst>
      <p:ext uri="{BB962C8B-B14F-4D97-AF65-F5344CB8AC3E}">
        <p14:creationId xmlns:p14="http://schemas.microsoft.com/office/powerpoint/2010/main" val="22681458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0AEDF362-5372-4A1D-8DEB-5F0B0AC64A92}" type="slidenum">
              <a:rPr lang="en-US" smtClean="0">
                <a:cs typeface="Arial" charset="0"/>
              </a:rPr>
              <a:pPr/>
              <a:t>25</a:t>
            </a:fld>
            <a:endParaRPr lang="en-US">
              <a:cs typeface="Arial" charset="0"/>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2926559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0AEDF362-5372-4A1D-8DEB-5F0B0AC64A92}" type="slidenum">
              <a:rPr lang="en-US" smtClean="0">
                <a:cs typeface="Arial" charset="0"/>
              </a:rPr>
              <a:pPr/>
              <a:t>26</a:t>
            </a:fld>
            <a:endParaRPr lang="en-US">
              <a:cs typeface="Arial" charset="0"/>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0558784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27</a:t>
            </a:fld>
            <a:endParaRPr lang="en-US"/>
          </a:p>
        </p:txBody>
      </p:sp>
    </p:spTree>
    <p:extLst>
      <p:ext uri="{BB962C8B-B14F-4D97-AF65-F5344CB8AC3E}">
        <p14:creationId xmlns:p14="http://schemas.microsoft.com/office/powerpoint/2010/main" val="4269369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28</a:t>
            </a:fld>
            <a:endParaRPr lang="en-US"/>
          </a:p>
        </p:txBody>
      </p:sp>
    </p:spTree>
    <p:extLst>
      <p:ext uri="{BB962C8B-B14F-4D97-AF65-F5344CB8AC3E}">
        <p14:creationId xmlns:p14="http://schemas.microsoft.com/office/powerpoint/2010/main" val="29546053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6041" y="4414790"/>
            <a:ext cx="6221510" cy="4182177"/>
          </a:xfrm>
        </p:spPr>
        <p:txBody>
          <a:bodyPr/>
          <a:lstStyle/>
          <a:p>
            <a:pPr fontAlgn="base"/>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31</a:t>
            </a:fld>
            <a:endParaRPr lang="en-US" dirty="0"/>
          </a:p>
        </p:txBody>
      </p:sp>
    </p:spTree>
    <p:extLst>
      <p:ext uri="{BB962C8B-B14F-4D97-AF65-F5344CB8AC3E}">
        <p14:creationId xmlns:p14="http://schemas.microsoft.com/office/powerpoint/2010/main" val="164035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89537231-A53D-4DBF-8CE8-44F36EEDA8B4}" type="slidenum">
              <a:rPr lang="en-US" smtClean="0">
                <a:cs typeface="Arial" charset="0"/>
              </a:rPr>
              <a:pPr/>
              <a:t>3</a:t>
            </a:fld>
            <a:endParaRPr lang="en-US">
              <a:cs typeface="Arial" charset="0"/>
            </a:endParaRP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930509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6041" y="4414790"/>
            <a:ext cx="6221510" cy="4182177"/>
          </a:xfrm>
        </p:spPr>
        <p:txBody>
          <a:bodyPr/>
          <a:lstStyle/>
          <a:p>
            <a:pPr fontAlgn="base"/>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32</a:t>
            </a:fld>
            <a:endParaRPr lang="en-US" dirty="0"/>
          </a:p>
        </p:txBody>
      </p:sp>
    </p:spTree>
    <p:extLst>
      <p:ext uri="{BB962C8B-B14F-4D97-AF65-F5344CB8AC3E}">
        <p14:creationId xmlns:p14="http://schemas.microsoft.com/office/powerpoint/2010/main" val="19525546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33</a:t>
            </a:fld>
            <a:endParaRPr lang="en-US"/>
          </a:p>
        </p:txBody>
      </p:sp>
    </p:spTree>
    <p:extLst>
      <p:ext uri="{BB962C8B-B14F-4D97-AF65-F5344CB8AC3E}">
        <p14:creationId xmlns:p14="http://schemas.microsoft.com/office/powerpoint/2010/main" val="901648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34</a:t>
            </a:fld>
            <a:endParaRPr lang="en-US"/>
          </a:p>
        </p:txBody>
      </p:sp>
    </p:spTree>
    <p:extLst>
      <p:ext uri="{BB962C8B-B14F-4D97-AF65-F5344CB8AC3E}">
        <p14:creationId xmlns:p14="http://schemas.microsoft.com/office/powerpoint/2010/main" val="4173868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35</a:t>
            </a:fld>
            <a:endParaRPr lang="en-US"/>
          </a:p>
        </p:txBody>
      </p:sp>
    </p:spTree>
    <p:extLst>
      <p:ext uri="{BB962C8B-B14F-4D97-AF65-F5344CB8AC3E}">
        <p14:creationId xmlns:p14="http://schemas.microsoft.com/office/powerpoint/2010/main" val="1261770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p:spPr>
        <p:txBody>
          <a:bodyPr/>
          <a:lstStyle/>
          <a:p>
            <a:fld id="{D8B199BB-D040-4686-A662-AD6B166ECAF3}" type="slidenum">
              <a:rPr lang="en-US" smtClean="0">
                <a:cs typeface="Arial" charset="0"/>
              </a:rPr>
              <a:pPr/>
              <a:t>37</a:t>
            </a:fld>
            <a:endParaRPr lang="en-US">
              <a:cs typeface="Arial" charset="0"/>
            </a:endParaRPr>
          </a:p>
        </p:txBody>
      </p:sp>
      <p:sp>
        <p:nvSpPr>
          <p:cNvPr id="122882" name="Rectangle 5"/>
          <p:cNvSpPr txBox="1">
            <a:spLocks noGrp="1" noChangeArrowheads="1"/>
          </p:cNvSpPr>
          <p:nvPr/>
        </p:nvSpPr>
        <p:spPr bwMode="auto">
          <a:xfrm>
            <a:off x="3972563" y="8831182"/>
            <a:ext cx="3037840" cy="465221"/>
          </a:xfrm>
          <a:prstGeom prst="rect">
            <a:avLst/>
          </a:prstGeom>
          <a:noFill/>
          <a:ln w="9525">
            <a:noFill/>
            <a:miter lim="800000"/>
            <a:headEnd/>
            <a:tailEnd/>
          </a:ln>
        </p:spPr>
        <p:txBody>
          <a:bodyPr lIns="19306" tIns="0" rIns="19306" bIns="0" anchor="b"/>
          <a:lstStyle/>
          <a:p>
            <a:pPr algn="r" defTabSz="926788" eaLnBrk="0" hangingPunct="0"/>
            <a:fld id="{EACC6B61-ECF7-4C12-87ED-8B424323FADE}" type="slidenum">
              <a:rPr lang="en-US" sz="1000" i="1">
                <a:latin typeface="Times New Roman" pitchFamily="18" charset="0"/>
              </a:rPr>
              <a:pPr algn="r" defTabSz="926788" eaLnBrk="0" hangingPunct="0"/>
              <a:t>37</a:t>
            </a:fld>
            <a:endParaRPr lang="en-US" sz="1000" i="1" dirty="0">
              <a:latin typeface="Times New Roman" pitchFamily="18" charset="0"/>
            </a:endParaRPr>
          </a:p>
        </p:txBody>
      </p:sp>
      <p:sp>
        <p:nvSpPr>
          <p:cNvPr id="122883" name="Rectangle 2"/>
          <p:cNvSpPr>
            <a:spLocks noGrp="1" noRot="1" noChangeAspect="1" noChangeArrowheads="1" noTextEdit="1"/>
          </p:cNvSpPr>
          <p:nvPr>
            <p:ph type="sldImg"/>
          </p:nvPr>
        </p:nvSpPr>
        <p:spPr>
          <a:xfrm>
            <a:off x="1190625" y="703263"/>
            <a:ext cx="4630738" cy="3473450"/>
          </a:xfrm>
          <a:ln/>
        </p:spPr>
      </p:sp>
      <p:sp>
        <p:nvSpPr>
          <p:cNvPr id="122884" name="Rectangle 3"/>
          <p:cNvSpPr>
            <a:spLocks noGrp="1" noChangeArrowheads="1"/>
          </p:cNvSpPr>
          <p:nvPr>
            <p:ph type="body" idx="1"/>
          </p:nvPr>
        </p:nvSpPr>
        <p:spPr>
          <a:xfrm>
            <a:off x="934722" y="4416391"/>
            <a:ext cx="5140960" cy="4182176"/>
          </a:xfrm>
          <a:noFill/>
          <a:ln/>
        </p:spPr>
        <p:txBody>
          <a:bodyPr lIns="93308" tIns="46654" rIns="93308" bIns="46654"/>
          <a:lstStyle/>
          <a:p>
            <a:pPr eaLnBrk="1" hangingPunct="1"/>
            <a:endParaRPr lang="en-US" dirty="0"/>
          </a:p>
        </p:txBody>
      </p:sp>
    </p:spTree>
    <p:extLst>
      <p:ext uri="{BB962C8B-B14F-4D97-AF65-F5344CB8AC3E}">
        <p14:creationId xmlns:p14="http://schemas.microsoft.com/office/powerpoint/2010/main" val="3372058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D333BB2D-EAF7-4FEE-ABC7-A3234B315041}" type="slidenum">
              <a:rPr lang="en-US" smtClean="0">
                <a:cs typeface="Arial" charset="0"/>
              </a:rPr>
              <a:pPr/>
              <a:t>4</a:t>
            </a:fld>
            <a:endParaRPr lang="en-US">
              <a:cs typeface="Arial" charset="0"/>
            </a:endParaRPr>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231503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5190F3D9-0284-432B-B827-585B80D54F63}" type="slidenum">
              <a:rPr lang="en-US" smtClean="0">
                <a:cs typeface="Arial" charset="0"/>
              </a:rPr>
              <a:pPr/>
              <a:t>5</a:t>
            </a:fld>
            <a:endParaRPr lang="en-US">
              <a:cs typeface="Arial" charset="0"/>
            </a:endParaRP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734453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72D06239-9FCE-4BB5-BF01-A48EDCF71C88}" type="slidenum">
              <a:rPr lang="en-US" smtClean="0">
                <a:cs typeface="Arial" charset="0"/>
              </a:rPr>
              <a:pPr/>
              <a:t>6</a:t>
            </a:fld>
            <a:endParaRPr lang="en-US">
              <a:cs typeface="Arial" charset="0"/>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xfrm>
            <a:off x="686753" y="4649005"/>
            <a:ext cx="5140960" cy="4182177"/>
          </a:xfrm>
          <a:noFill/>
          <a:ln/>
        </p:spPr>
        <p:txBody>
          <a:bodyPr/>
          <a:lstStyle/>
          <a:p>
            <a:pPr eaLnBrk="1" hangingPunct="1"/>
            <a:endParaRPr lang="en-US" dirty="0"/>
          </a:p>
          <a:p>
            <a:pPr eaLnBrk="1" hangingPunct="1"/>
            <a:r>
              <a:rPr lang="en-US" dirty="0"/>
              <a:t>Will be posting a new billboard on the May 2022 fall prevention standdown and for heat stress.</a:t>
            </a:r>
          </a:p>
        </p:txBody>
      </p:sp>
    </p:spTree>
    <p:extLst>
      <p:ext uri="{BB962C8B-B14F-4D97-AF65-F5344CB8AC3E}">
        <p14:creationId xmlns:p14="http://schemas.microsoft.com/office/powerpoint/2010/main" val="2997735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23DA1932-307D-4331-A136-7478FA7F99E0}" type="slidenum">
              <a:rPr lang="en-US" smtClean="0">
                <a:cs typeface="Arial" charset="0"/>
              </a:rPr>
              <a:pPr/>
              <a:t>7</a:t>
            </a:fld>
            <a:endParaRPr lang="en-US">
              <a:cs typeface="Arial" charset="0"/>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17304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p>
            <a:fld id="{96858854-0C49-4BDD-A0D2-625FE62D13FC}" type="slidenum">
              <a:rPr lang="en-US" smtClean="0">
                <a:cs typeface="Arial" charset="0"/>
              </a:rPr>
              <a:pPr/>
              <a:t>8</a:t>
            </a:fld>
            <a:endParaRPr lang="en-US">
              <a:cs typeface="Arial" charset="0"/>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955170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395AC99C-D195-4E45-B376-29A0AB002F68}" type="slidenum">
              <a:rPr lang="en-US" smtClean="0">
                <a:cs typeface="Arial" charset="0"/>
              </a:rPr>
              <a:pPr/>
              <a:t>9</a:t>
            </a:fld>
            <a:endParaRPr lang="en-US">
              <a:cs typeface="Arial" charset="0"/>
            </a:endParaRPr>
          </a:p>
        </p:txBody>
      </p:sp>
      <p:sp>
        <p:nvSpPr>
          <p:cNvPr id="61442" name="Rectangle 2"/>
          <p:cNvSpPr>
            <a:spLocks noGrp="1" noRot="1" noChangeAspect="1" noChangeArrowheads="1" noTextEdit="1"/>
          </p:cNvSpPr>
          <p:nvPr>
            <p:ph type="sldImg"/>
          </p:nvPr>
        </p:nvSpPr>
        <p:spPr>
          <a:xfrm>
            <a:off x="1184275" y="698500"/>
            <a:ext cx="4643438" cy="3482975"/>
          </a:xfrm>
          <a:ln/>
        </p:spPr>
      </p:sp>
      <p:sp>
        <p:nvSpPr>
          <p:cNvPr id="6144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089034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457200"/>
            <a:ext cx="2000250" cy="5364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457200"/>
            <a:ext cx="5848350" cy="5364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295400"/>
            <a:ext cx="39243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3633788"/>
            <a:ext cx="39243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ClipArt Placeholder 2"/>
          <p:cNvSpPr>
            <a:spLocks noGrp="1"/>
          </p:cNvSpPr>
          <p:nvPr>
            <p:ph type="clipArt" sz="half" idx="1"/>
          </p:nvPr>
        </p:nvSpPr>
        <p:spPr>
          <a:xfrm>
            <a:off x="609600" y="1295400"/>
            <a:ext cx="3924300" cy="4525963"/>
          </a:xfrm>
        </p:spPr>
        <p:txBody>
          <a:bodyPr/>
          <a:lstStyle/>
          <a:p>
            <a:pPr lvl="0"/>
            <a:endParaRPr lang="en-US" noProof="0"/>
          </a:p>
        </p:txBody>
      </p:sp>
      <p:sp>
        <p:nvSpPr>
          <p:cNvPr id="4" name="Text Placeholder 3"/>
          <p:cNvSpPr>
            <a:spLocks noGrp="1"/>
          </p:cNvSpPr>
          <p:nvPr>
            <p:ph type="body" sz="half" idx="2"/>
          </p:nvPr>
        </p:nvSpPr>
        <p:spPr>
          <a:xfrm>
            <a:off x="46863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86300" y="1295400"/>
            <a:ext cx="3924300" cy="4525963"/>
          </a:xfrm>
        </p:spPr>
        <p:txBody>
          <a:bodyPr/>
          <a:lstStyle/>
          <a:p>
            <a:pPr lvl="0"/>
            <a:endParaRPr lang="en-US" noProof="0"/>
          </a:p>
        </p:txBody>
      </p:sp>
    </p:spTree>
  </p:cSld>
  <p:clrMapOvr>
    <a:masterClrMapping/>
  </p:clrMapOvr>
  <p:transitio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able Placeholder 2"/>
          <p:cNvSpPr>
            <a:spLocks noGrp="1"/>
          </p:cNvSpPr>
          <p:nvPr>
            <p:ph type="tbl" idx="1"/>
          </p:nvPr>
        </p:nvSpPr>
        <p:spPr>
          <a:xfrm>
            <a:off x="609600" y="1295400"/>
            <a:ext cx="8001000" cy="4525963"/>
          </a:xfrm>
        </p:spPr>
        <p:txBody>
          <a:bodyPr/>
          <a:lstStyle/>
          <a:p>
            <a:pPr lvl="0"/>
            <a:endParaRPr lang="en-US" noProof="0"/>
          </a:p>
        </p:txBody>
      </p:sp>
    </p:spTree>
  </p:cSld>
  <p:clrMapOvr>
    <a:masterClrMapping/>
  </p:clrMapOvr>
  <p:transitio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Content Placeholder 2"/>
          <p:cNvSpPr>
            <a:spLocks noGrp="1"/>
          </p:cNvSpPr>
          <p:nvPr>
            <p:ph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863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954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954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457200"/>
            <a:ext cx="2000250" cy="5364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457200"/>
            <a:ext cx="5848350" cy="5364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954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954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2.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Grp="1" noChangeArrowheads="1"/>
          </p:cNvSpPr>
          <p:nvPr>
            <p:ph type="title"/>
          </p:nvPr>
        </p:nvSpPr>
        <p:spPr bwMode="gray">
          <a:xfrm>
            <a:off x="609600" y="457200"/>
            <a:ext cx="7924800" cy="549275"/>
          </a:xfrm>
          <a:prstGeom prst="rect">
            <a:avLst/>
          </a:prstGeom>
          <a:noFill/>
          <a:ln w="9525">
            <a:noFill/>
            <a:miter lim="800000"/>
            <a:headEnd/>
            <a:tailEnd/>
          </a:ln>
        </p:spPr>
        <p:txBody>
          <a:bodyPr vert="horz" wrap="square" lIns="46038" tIns="0" rIns="46038" bIns="0" numCol="1" anchor="t" anchorCtr="0" compatLnSpc="1">
            <a:prstTxWarp prst="textNoShape">
              <a:avLst/>
            </a:prstTxWarp>
            <a:spAutoFit/>
          </a:bodyPr>
          <a:lstStyle/>
          <a:p>
            <a:pPr lvl="0"/>
            <a:r>
              <a:rPr lang="en-US"/>
              <a:t>Title of Slide in Caps &amp; Lower Case</a:t>
            </a:r>
          </a:p>
        </p:txBody>
      </p:sp>
      <p:sp>
        <p:nvSpPr>
          <p:cNvPr id="1048" name="Line 24"/>
          <p:cNvSpPr>
            <a:spLocks noChangeShapeType="1"/>
          </p:cNvSpPr>
          <p:nvPr/>
        </p:nvSpPr>
        <p:spPr bwMode="auto">
          <a:xfrm>
            <a:off x="609600" y="1066800"/>
            <a:ext cx="7924800" cy="0"/>
          </a:xfrm>
          <a:prstGeom prst="line">
            <a:avLst/>
          </a:prstGeom>
          <a:noFill/>
          <a:ln w="50800">
            <a:solidFill>
              <a:srgbClr val="007030"/>
            </a:solidFill>
            <a:round/>
            <a:headEnd type="none" w="sm" len="sm"/>
            <a:tailEnd type="none" w="sm" len="sm"/>
          </a:ln>
          <a:effectLst/>
        </p:spPr>
        <p:txBody>
          <a:bodyPr/>
          <a:lstStyle/>
          <a:p>
            <a:pPr eaLnBrk="0" hangingPunct="0">
              <a:defRPr/>
            </a:pPr>
            <a:endParaRPr lang="en-US" sz="3600" u="sng">
              <a:latin typeface="Times New Roman" pitchFamily="18" charset="0"/>
              <a:cs typeface="+mn-cs"/>
            </a:endParaRPr>
          </a:p>
        </p:txBody>
      </p:sp>
      <p:sp>
        <p:nvSpPr>
          <p:cNvPr id="1049" name="Line 25"/>
          <p:cNvSpPr>
            <a:spLocks noChangeShapeType="1"/>
          </p:cNvSpPr>
          <p:nvPr/>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eaLnBrk="0" hangingPunct="0">
              <a:defRPr/>
            </a:pPr>
            <a:endParaRPr lang="en-US" sz="3600" u="sng">
              <a:latin typeface="Times New Roman" pitchFamily="18" charset="0"/>
              <a:cs typeface="+mn-cs"/>
            </a:endParaRPr>
          </a:p>
        </p:txBody>
      </p:sp>
      <p:sp>
        <p:nvSpPr>
          <p:cNvPr id="1029" name="Rectangle 28"/>
          <p:cNvSpPr>
            <a:spLocks noGrp="1" noChangeArrowheads="1"/>
          </p:cNvSpPr>
          <p:nvPr>
            <p:ph type="body" idx="1"/>
          </p:nvPr>
        </p:nvSpPr>
        <p:spPr bwMode="auto">
          <a:xfrm>
            <a:off x="609600" y="1295400"/>
            <a:ext cx="8001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userDrawn="1"/>
        </p:nvSpPr>
        <p:spPr>
          <a:xfrm>
            <a:off x="7151032" y="6248400"/>
            <a:ext cx="1840568" cy="246221"/>
          </a:xfrm>
          <a:prstGeom prst="rect">
            <a:avLst/>
          </a:prstGeom>
          <a:noFill/>
        </p:spPr>
        <p:txBody>
          <a:bodyPr wrap="none" rtlCol="0">
            <a:spAutoFit/>
          </a:bodyPr>
          <a:lstStyle/>
          <a:p>
            <a:r>
              <a:rPr lang="en-US" sz="1000" dirty="0"/>
              <a:t>For Public Official’s Use Only</a:t>
            </a:r>
          </a:p>
        </p:txBody>
      </p:sp>
      <p:pic>
        <p:nvPicPr>
          <p:cNvPr id="3" name="Picture 2" descr="A picture containing company name&#10;&#10;Description automatically generated">
            <a:extLst>
              <a:ext uri="{FF2B5EF4-FFF2-40B4-BE49-F238E27FC236}">
                <a16:creationId xmlns:a16="http://schemas.microsoft.com/office/drawing/2014/main" id="{A5969548-DEED-42A1-80FF-EE92239FD17B}"/>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52400" y="6092275"/>
            <a:ext cx="1676401" cy="765725"/>
          </a:xfrm>
          <a:prstGeom prst="rect">
            <a:avLst/>
          </a:prstGeom>
        </p:spPr>
      </p:pic>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Lst>
  <p:transition advClick="0"/>
  <p:txStyles>
    <p:title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fontAlgn="base">
        <a:spcBef>
          <a:spcPct val="0"/>
        </a:spcBef>
        <a:spcAft>
          <a:spcPct val="0"/>
        </a:spcAft>
        <a:defRPr sz="3600" b="1">
          <a:solidFill>
            <a:srgbClr val="012D9A"/>
          </a:solidFill>
          <a:latin typeface="Arial" charset="0"/>
        </a:defRPr>
      </a:lvl6pPr>
      <a:lvl7pPr marL="914400" algn="l" rtl="0" fontAlgn="base">
        <a:spcBef>
          <a:spcPct val="0"/>
        </a:spcBef>
        <a:spcAft>
          <a:spcPct val="0"/>
        </a:spcAft>
        <a:defRPr sz="3600" b="1">
          <a:solidFill>
            <a:srgbClr val="012D9A"/>
          </a:solidFill>
          <a:latin typeface="Arial" charset="0"/>
        </a:defRPr>
      </a:lvl7pPr>
      <a:lvl8pPr marL="1371600" algn="l" rtl="0" fontAlgn="base">
        <a:spcBef>
          <a:spcPct val="0"/>
        </a:spcBef>
        <a:spcAft>
          <a:spcPct val="0"/>
        </a:spcAft>
        <a:defRPr sz="3600" b="1">
          <a:solidFill>
            <a:srgbClr val="012D9A"/>
          </a:solidFill>
          <a:latin typeface="Arial" charset="0"/>
        </a:defRPr>
      </a:lvl8pPr>
      <a:lvl9pPr marL="1828800" algn="l" rtl="0" fontAlgn="base">
        <a:spcBef>
          <a:spcPct val="0"/>
        </a:spcBef>
        <a:spcAft>
          <a:spcPct val="0"/>
        </a:spcAft>
        <a:defRPr sz="3600" b="1">
          <a:solidFill>
            <a:srgbClr val="012D9A"/>
          </a:solidFill>
          <a:latin typeface="Arial" charset="0"/>
        </a:defRPr>
      </a:lvl9pPr>
    </p:titleStyle>
    <p:body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fontAlgn="base">
        <a:spcBef>
          <a:spcPct val="0"/>
        </a:spcBef>
        <a:spcAft>
          <a:spcPct val="0"/>
        </a:spcAft>
        <a:buClr>
          <a:srgbClr val="012D9A"/>
        </a:buClr>
        <a:buChar char="–"/>
        <a:defRPr sz="1600">
          <a:solidFill>
            <a:schemeClr val="tx1"/>
          </a:solidFill>
          <a:latin typeface="+mn-lt"/>
        </a:defRPr>
      </a:lvl6pPr>
      <a:lvl7pPr marL="2690813" indent="-234950" algn="l" rtl="0" fontAlgn="base">
        <a:spcBef>
          <a:spcPct val="0"/>
        </a:spcBef>
        <a:spcAft>
          <a:spcPct val="0"/>
        </a:spcAft>
        <a:buClr>
          <a:srgbClr val="012D9A"/>
        </a:buClr>
        <a:buChar char="–"/>
        <a:defRPr sz="1600">
          <a:solidFill>
            <a:schemeClr val="tx1"/>
          </a:solidFill>
          <a:latin typeface="+mn-lt"/>
        </a:defRPr>
      </a:lvl7pPr>
      <a:lvl8pPr marL="3148013" indent="-234950" algn="l" rtl="0" fontAlgn="base">
        <a:spcBef>
          <a:spcPct val="0"/>
        </a:spcBef>
        <a:spcAft>
          <a:spcPct val="0"/>
        </a:spcAft>
        <a:buClr>
          <a:srgbClr val="012D9A"/>
        </a:buClr>
        <a:buChar char="–"/>
        <a:defRPr sz="1600">
          <a:solidFill>
            <a:schemeClr val="tx1"/>
          </a:solidFill>
          <a:latin typeface="+mn-lt"/>
        </a:defRPr>
      </a:lvl8pPr>
      <a:lvl9pPr marL="3605213" indent="-234950" algn="l" rtl="0" fontAlgn="base">
        <a:spcBef>
          <a:spcPct val="0"/>
        </a:spcBef>
        <a:spcAft>
          <a:spcPct val="0"/>
        </a:spcAft>
        <a:buClr>
          <a:srgbClr val="012D9A"/>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458" name="Picture 21"/>
          <p:cNvPicPr>
            <a:picLocks noChangeAspect="1" noChangeArrowheads="1"/>
          </p:cNvPicPr>
          <p:nvPr/>
        </p:nvPicPr>
        <p:blipFill>
          <a:blip r:embed="rId13" cstate="print"/>
          <a:srcRect/>
          <a:stretch>
            <a:fillRect/>
          </a:stretch>
        </p:blipFill>
        <p:spPr bwMode="auto">
          <a:xfrm>
            <a:off x="304800" y="6108700"/>
            <a:ext cx="1447800" cy="633413"/>
          </a:xfrm>
          <a:prstGeom prst="rect">
            <a:avLst/>
          </a:prstGeom>
          <a:noFill/>
          <a:ln w="12700">
            <a:noFill/>
            <a:miter lim="800000"/>
            <a:headEnd type="none" w="sm" len="sm"/>
            <a:tailEnd type="none" w="sm" len="sm"/>
          </a:ln>
        </p:spPr>
      </p:pic>
      <p:sp>
        <p:nvSpPr>
          <p:cNvPr id="8" name="Line 22"/>
          <p:cNvSpPr>
            <a:spLocks noChangeShapeType="1"/>
          </p:cNvSpPr>
          <p:nvPr/>
        </p:nvSpPr>
        <p:spPr bwMode="auto">
          <a:xfrm>
            <a:off x="609600" y="1066800"/>
            <a:ext cx="7924800" cy="0"/>
          </a:xfrm>
          <a:prstGeom prst="line">
            <a:avLst/>
          </a:prstGeom>
          <a:noFill/>
          <a:ln w="50800">
            <a:solidFill>
              <a:srgbClr val="007030"/>
            </a:solidFill>
            <a:round/>
            <a:headEnd type="none" w="sm" len="sm"/>
            <a:tailEnd type="none" w="sm" len="sm"/>
          </a:ln>
          <a:effectLst/>
        </p:spPr>
        <p:txBody>
          <a:bodyPr/>
          <a:lstStyle/>
          <a:p>
            <a:pPr eaLnBrk="0" hangingPunct="0">
              <a:defRPr/>
            </a:pPr>
            <a:endParaRPr lang="en-US" sz="3600" u="sng">
              <a:latin typeface="Times New Roman" pitchFamily="18" charset="0"/>
              <a:cs typeface="+mn-cs"/>
            </a:endParaRPr>
          </a:p>
        </p:txBody>
      </p:sp>
      <p:sp>
        <p:nvSpPr>
          <p:cNvPr id="9" name="Line 24"/>
          <p:cNvSpPr>
            <a:spLocks noChangeShapeType="1"/>
          </p:cNvSpPr>
          <p:nvPr/>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eaLnBrk="0" hangingPunct="0">
              <a:defRPr/>
            </a:pPr>
            <a:endParaRPr lang="en-US" sz="3600" u="sng">
              <a:latin typeface="Times New Roman" pitchFamily="18" charset="0"/>
              <a:cs typeface="+mn-cs"/>
            </a:endParaRPr>
          </a:p>
        </p:txBody>
      </p:sp>
      <p:sp>
        <p:nvSpPr>
          <p:cNvPr id="19461" name="Rectangle 14"/>
          <p:cNvSpPr>
            <a:spLocks noGrp="1" noChangeArrowheads="1"/>
          </p:cNvSpPr>
          <p:nvPr>
            <p:ph type="title"/>
          </p:nvPr>
        </p:nvSpPr>
        <p:spPr bwMode="gray">
          <a:xfrm>
            <a:off x="609600" y="457200"/>
            <a:ext cx="7924800" cy="549275"/>
          </a:xfrm>
          <a:prstGeom prst="rect">
            <a:avLst/>
          </a:prstGeom>
          <a:noFill/>
          <a:ln w="9525">
            <a:noFill/>
            <a:miter lim="800000"/>
            <a:headEnd/>
            <a:tailEnd/>
          </a:ln>
        </p:spPr>
        <p:txBody>
          <a:bodyPr vert="horz" wrap="square" lIns="46038" tIns="0" rIns="46038" bIns="0" numCol="1" anchor="t" anchorCtr="0" compatLnSpc="1">
            <a:prstTxWarp prst="textNoShape">
              <a:avLst/>
            </a:prstTxWarp>
            <a:spAutoFit/>
          </a:bodyPr>
          <a:lstStyle/>
          <a:p>
            <a:pPr lvl="0"/>
            <a:r>
              <a:rPr lang="en-US"/>
              <a:t>Title of Slide in Caps &amp; Lower Case</a:t>
            </a:r>
          </a:p>
        </p:txBody>
      </p:sp>
      <p:sp>
        <p:nvSpPr>
          <p:cNvPr id="19462" name="Rectangle 28"/>
          <p:cNvSpPr>
            <a:spLocks noGrp="1" noChangeArrowheads="1"/>
          </p:cNvSpPr>
          <p:nvPr>
            <p:ph type="body" idx="1"/>
          </p:nvPr>
        </p:nvSpPr>
        <p:spPr bwMode="auto">
          <a:xfrm>
            <a:off x="609600" y="1295400"/>
            <a:ext cx="8001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ransition advClick="0"/>
  <p:txStyles>
    <p:title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p:titleStyle>
    <p:body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eaLnBrk="0" fontAlgn="base" hangingPunct="0">
        <a:spcBef>
          <a:spcPct val="0"/>
        </a:spcBef>
        <a:spcAft>
          <a:spcPct val="0"/>
        </a:spcAft>
        <a:buClr>
          <a:srgbClr val="012D9A"/>
        </a:buClr>
        <a:buChar char="–"/>
        <a:defRPr sz="1600">
          <a:solidFill>
            <a:schemeClr val="tx1"/>
          </a:solidFill>
          <a:latin typeface="+mn-lt"/>
        </a:defRPr>
      </a:lvl6pPr>
      <a:lvl7pPr marL="2690813" indent="-234950" algn="l" rtl="0" eaLnBrk="0" fontAlgn="base" hangingPunct="0">
        <a:spcBef>
          <a:spcPct val="0"/>
        </a:spcBef>
        <a:spcAft>
          <a:spcPct val="0"/>
        </a:spcAft>
        <a:buClr>
          <a:srgbClr val="012D9A"/>
        </a:buClr>
        <a:buChar char="–"/>
        <a:defRPr sz="1600">
          <a:solidFill>
            <a:schemeClr val="tx1"/>
          </a:solidFill>
          <a:latin typeface="+mn-lt"/>
        </a:defRPr>
      </a:lvl7pPr>
      <a:lvl8pPr marL="3148013" indent="-234950" algn="l" rtl="0" eaLnBrk="0" fontAlgn="base" hangingPunct="0">
        <a:spcBef>
          <a:spcPct val="0"/>
        </a:spcBef>
        <a:spcAft>
          <a:spcPct val="0"/>
        </a:spcAft>
        <a:buClr>
          <a:srgbClr val="012D9A"/>
        </a:buClr>
        <a:buChar char="–"/>
        <a:defRPr sz="1600">
          <a:solidFill>
            <a:schemeClr val="tx1"/>
          </a:solidFill>
          <a:latin typeface="+mn-lt"/>
        </a:defRPr>
      </a:lvl8pPr>
      <a:lvl9pPr marL="3605213" indent="-234950" algn="l" rtl="0" eaLnBrk="0" fontAlgn="base" hangingPunct="0">
        <a:spcBef>
          <a:spcPct val="0"/>
        </a:spcBef>
        <a:spcAft>
          <a:spcPct val="0"/>
        </a:spcAft>
        <a:buClr>
          <a:srgbClr val="012D9A"/>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22.png"/><Relationship Id="rId7"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4.jpeg"/><Relationship Id="rId5" Type="http://schemas.openxmlformats.org/officeDocument/2006/relationships/image" Target="../media/image26.png"/><Relationship Id="rId10" Type="http://schemas.openxmlformats.org/officeDocument/2006/relationships/image" Target="../media/image27.jpeg"/><Relationship Id="rId4" Type="http://schemas.openxmlformats.org/officeDocument/2006/relationships/image" Target="../media/image13.jpeg"/><Relationship Id="rId9"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10.jp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30.jpe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12"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17.xml"/><Relationship Id="rId6" Type="http://schemas.openxmlformats.org/officeDocument/2006/relationships/image" Target="../media/image34.jpeg"/><Relationship Id="rId11" Type="http://schemas.openxmlformats.org/officeDocument/2006/relationships/image" Target="../media/image15.jpeg"/><Relationship Id="rId5" Type="http://schemas.openxmlformats.org/officeDocument/2006/relationships/image" Target="../media/image33.jpeg"/><Relationship Id="rId10" Type="http://schemas.openxmlformats.org/officeDocument/2006/relationships/image" Target="../media/image23.jpeg"/><Relationship Id="rId4" Type="http://schemas.openxmlformats.org/officeDocument/2006/relationships/image" Target="../media/image32.jpeg"/><Relationship Id="rId9"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17.xml"/><Relationship Id="rId5" Type="http://schemas.openxmlformats.org/officeDocument/2006/relationships/image" Target="../media/image40.jpeg"/><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2.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5.emf"/><Relationship Id="rId4" Type="http://schemas.openxmlformats.org/officeDocument/2006/relationships/image" Target="../media/image44.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ctrTitle"/>
          </p:nvPr>
        </p:nvSpPr>
        <p:spPr>
          <a:xfrm>
            <a:off x="609600" y="1219200"/>
            <a:ext cx="8153400" cy="3877985"/>
          </a:xfrm>
        </p:spPr>
        <p:txBody>
          <a:bodyPr/>
          <a:lstStyle/>
          <a:p>
            <a:pPr eaLnBrk="1" hangingPunct="1"/>
            <a:r>
              <a:rPr lang="en-US" sz="2400" i="1" dirty="0">
                <a:solidFill>
                  <a:schemeClr val="bg2"/>
                </a:solidFill>
              </a:rPr>
              <a:t>North Carolina Department of Labor</a:t>
            </a:r>
            <a:br>
              <a:rPr lang="en-US" sz="2800" dirty="0">
                <a:solidFill>
                  <a:schemeClr val="bg2"/>
                </a:solidFill>
              </a:rPr>
            </a:br>
            <a:r>
              <a:rPr lang="en-US" dirty="0">
                <a:solidFill>
                  <a:schemeClr val="bg2"/>
                </a:solidFill>
              </a:rPr>
              <a:t>Occupational Safety and Health Division</a:t>
            </a:r>
            <a:br>
              <a:rPr lang="en-US" sz="4000" dirty="0">
                <a:solidFill>
                  <a:schemeClr val="bg2"/>
                </a:solidFill>
              </a:rPr>
            </a:br>
            <a:br>
              <a:rPr lang="en-US" sz="4000" dirty="0">
                <a:solidFill>
                  <a:schemeClr val="bg2"/>
                </a:solidFill>
              </a:rPr>
            </a:br>
            <a:r>
              <a:rPr lang="en-US" sz="2800" dirty="0">
                <a:solidFill>
                  <a:schemeClr val="bg2"/>
                </a:solidFill>
              </a:rPr>
              <a:t>2</a:t>
            </a:r>
            <a:r>
              <a:rPr lang="en-US" sz="2800" baseline="30000" dirty="0">
                <a:solidFill>
                  <a:schemeClr val="bg2"/>
                </a:solidFill>
              </a:rPr>
              <a:t>nd</a:t>
            </a:r>
            <a:r>
              <a:rPr lang="en-US" sz="2800" dirty="0">
                <a:solidFill>
                  <a:schemeClr val="bg2"/>
                </a:solidFill>
              </a:rPr>
              <a:t> Quarter Report</a:t>
            </a:r>
            <a:br>
              <a:rPr lang="en-US" sz="2800" dirty="0">
                <a:solidFill>
                  <a:schemeClr val="bg2"/>
                </a:solidFill>
              </a:rPr>
            </a:br>
            <a:r>
              <a:rPr lang="en-US" sz="2400" i="1" dirty="0">
                <a:solidFill>
                  <a:schemeClr val="bg2"/>
                </a:solidFill>
              </a:rPr>
              <a:t>Federal Fiscal Year 2023*</a:t>
            </a:r>
            <a:br>
              <a:rPr lang="en-US" sz="2400" i="1" dirty="0">
                <a:solidFill>
                  <a:schemeClr val="bg2"/>
                </a:solidFill>
              </a:rPr>
            </a:br>
            <a:br>
              <a:rPr lang="en-US" sz="3200" dirty="0">
                <a:solidFill>
                  <a:schemeClr val="bg2"/>
                </a:solidFill>
              </a:rPr>
            </a:br>
            <a:endParaRPr lang="en-US" sz="3200" dirty="0">
              <a:solidFill>
                <a:schemeClr val="bg2"/>
              </a:solidFill>
            </a:endParaRPr>
          </a:p>
        </p:txBody>
      </p:sp>
      <p:sp>
        <p:nvSpPr>
          <p:cNvPr id="33794" name="Rectangle 4"/>
          <p:cNvSpPr>
            <a:spLocks noChangeArrowheads="1"/>
          </p:cNvSpPr>
          <p:nvPr/>
        </p:nvSpPr>
        <p:spPr bwMode="auto">
          <a:xfrm>
            <a:off x="685800" y="4472256"/>
            <a:ext cx="7162800" cy="1283749"/>
          </a:xfrm>
          <a:prstGeom prst="rect">
            <a:avLst/>
          </a:prstGeom>
          <a:noFill/>
          <a:ln w="9525">
            <a:noFill/>
            <a:miter lim="800000"/>
            <a:headEnd/>
            <a:tailEnd/>
          </a:ln>
        </p:spPr>
        <p:txBody>
          <a:bodyPr lIns="82550" tIns="41275" rIns="82550" bIns="41275" anchor="ctr">
            <a:spAutoFit/>
          </a:bodyPr>
          <a:lstStyle/>
          <a:p>
            <a:pPr eaLnBrk="0" hangingPunct="0">
              <a:lnSpc>
                <a:spcPct val="110000"/>
              </a:lnSpc>
              <a:buClr>
                <a:srgbClr val="910046"/>
              </a:buClr>
              <a:buSzPct val="84000"/>
              <a:buFont typeface="Wingdings" pitchFamily="2" charset="2"/>
              <a:buNone/>
            </a:pPr>
            <a:r>
              <a:rPr lang="en-US" sz="1600" b="1" dirty="0">
                <a:solidFill>
                  <a:schemeClr val="bg2"/>
                </a:solidFill>
              </a:rPr>
              <a:t>Presented by</a:t>
            </a:r>
            <a:r>
              <a:rPr lang="en-US" sz="1600" dirty="0">
                <a:solidFill>
                  <a:schemeClr val="bg2"/>
                </a:solidFill>
              </a:rPr>
              <a:t>:</a:t>
            </a:r>
          </a:p>
          <a:p>
            <a:pPr eaLnBrk="0" hangingPunct="0">
              <a:lnSpc>
                <a:spcPct val="110000"/>
              </a:lnSpc>
              <a:buClr>
                <a:srgbClr val="910046"/>
              </a:buClr>
              <a:buSzPct val="84000"/>
              <a:buFont typeface="Wingdings" pitchFamily="2" charset="2"/>
              <a:buNone/>
            </a:pPr>
            <a:endParaRPr lang="en-US" sz="800" dirty="0">
              <a:solidFill>
                <a:schemeClr val="bg2"/>
              </a:solidFill>
            </a:endParaRPr>
          </a:p>
          <a:p>
            <a:pPr eaLnBrk="0" hangingPunct="0">
              <a:lnSpc>
                <a:spcPct val="110000"/>
              </a:lnSpc>
              <a:buClr>
                <a:srgbClr val="910046"/>
              </a:buClr>
              <a:buSzPct val="84000"/>
              <a:buFont typeface="Wingdings" pitchFamily="2" charset="2"/>
              <a:buNone/>
            </a:pPr>
            <a:r>
              <a:rPr lang="en-US" sz="1800" dirty="0"/>
              <a:t>Jennifer Haigwood</a:t>
            </a:r>
          </a:p>
          <a:p>
            <a:pPr eaLnBrk="0" hangingPunct="0">
              <a:lnSpc>
                <a:spcPct val="110000"/>
              </a:lnSpc>
              <a:buClr>
                <a:srgbClr val="910046"/>
              </a:buClr>
              <a:buSzPct val="84000"/>
              <a:buFont typeface="Wingdings" pitchFamily="2" charset="2"/>
              <a:buNone/>
            </a:pPr>
            <a:r>
              <a:rPr lang="en-US" sz="1400" i="1" dirty="0">
                <a:solidFill>
                  <a:schemeClr val="bg1">
                    <a:lumMod val="50000"/>
                  </a:schemeClr>
                </a:solidFill>
              </a:rPr>
              <a:t>Deputy Commissioner</a:t>
            </a:r>
          </a:p>
          <a:p>
            <a:pPr eaLnBrk="0" hangingPunct="0">
              <a:lnSpc>
                <a:spcPct val="110000"/>
              </a:lnSpc>
              <a:buClr>
                <a:srgbClr val="910046"/>
              </a:buClr>
              <a:buSzPct val="84000"/>
              <a:buFont typeface="Wingdings" pitchFamily="2" charset="2"/>
              <a:buNone/>
            </a:pPr>
            <a:r>
              <a:rPr lang="en-US" sz="1400" i="1" dirty="0">
                <a:solidFill>
                  <a:srgbClr val="777777"/>
                </a:solidFill>
              </a:rPr>
              <a:t>Occupational Safety and Health Division of North Carolina </a:t>
            </a:r>
          </a:p>
        </p:txBody>
      </p:sp>
      <p:sp>
        <p:nvSpPr>
          <p:cNvPr id="2" name="TextBox 1"/>
          <p:cNvSpPr txBox="1"/>
          <p:nvPr/>
        </p:nvSpPr>
        <p:spPr>
          <a:xfrm>
            <a:off x="7258665" y="5709807"/>
            <a:ext cx="1905000" cy="246221"/>
          </a:xfrm>
          <a:prstGeom prst="rect">
            <a:avLst/>
          </a:prstGeom>
          <a:noFill/>
        </p:spPr>
        <p:txBody>
          <a:bodyPr wrap="square" rtlCol="0">
            <a:spAutoFit/>
          </a:bodyPr>
          <a:lstStyle/>
          <a:p>
            <a:r>
              <a:rPr lang="en-US" sz="1000" i="1" dirty="0"/>
              <a:t>*Preliminary Data</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6529" y="4478179"/>
            <a:ext cx="6263253" cy="246221"/>
          </a:xfrm>
          <a:prstGeom prst="rect">
            <a:avLst/>
          </a:prstGeom>
          <a:noFill/>
        </p:spPr>
        <p:txBody>
          <a:bodyPr wrap="none" rtlCol="0">
            <a:spAutoFit/>
          </a:bodyPr>
          <a:lstStyle/>
          <a:p>
            <a:r>
              <a:rPr lang="en-US" sz="1000" b="1" i="1" dirty="0"/>
              <a:t>*</a:t>
            </a:r>
            <a:r>
              <a:rPr lang="en-US" sz="1000" i="1" dirty="0"/>
              <a:t>Some inspections involved more than one health hazard and generally included a program improvement</a:t>
            </a:r>
          </a:p>
        </p:txBody>
      </p:sp>
      <p:pic>
        <p:nvPicPr>
          <p:cNvPr id="17" name="Picture 7" descr="C:\Documents and Settings\Wanda Lagoe\My Documents\My Pictures\Partnerships\Crane 178.jpg"/>
          <p:cNvPicPr>
            <a:picLocks noChangeAspect="1" noChangeArrowheads="1"/>
          </p:cNvPicPr>
          <p:nvPr/>
        </p:nvPicPr>
        <p:blipFill>
          <a:blip r:embed="rId3" cstate="print"/>
          <a:srcRect l="44705"/>
          <a:stretch>
            <a:fillRect/>
          </a:stretch>
        </p:blipFill>
        <p:spPr bwMode="auto">
          <a:xfrm>
            <a:off x="609600" y="4800601"/>
            <a:ext cx="1406771" cy="1143000"/>
          </a:xfrm>
          <a:prstGeom prst="rect">
            <a:avLst/>
          </a:prstGeom>
          <a:noFill/>
          <a:ln w="9525">
            <a:noFill/>
            <a:miter lim="800000"/>
            <a:headEnd/>
            <a:tailEnd/>
          </a:ln>
        </p:spPr>
      </p:pic>
      <p:pic>
        <p:nvPicPr>
          <p:cNvPr id="20" name="Picture 19" descr="C:\Users\wllagoe.EADS\Pictures\Construction\IMAG0613.jpg"/>
          <p:cNvPicPr/>
          <p:nvPr/>
        </p:nvPicPr>
        <p:blipFill>
          <a:blip r:embed="rId4" cstate="print"/>
          <a:srcRect/>
          <a:stretch>
            <a:fillRect/>
          </a:stretch>
        </p:blipFill>
        <p:spPr bwMode="auto">
          <a:xfrm>
            <a:off x="4267200" y="4800600"/>
            <a:ext cx="2209800" cy="1143000"/>
          </a:xfrm>
          <a:prstGeom prst="rect">
            <a:avLst/>
          </a:prstGeom>
          <a:noFill/>
          <a:ln w="9525">
            <a:noFill/>
            <a:miter lim="800000"/>
            <a:headEnd/>
            <a:tailEnd/>
          </a:ln>
        </p:spPr>
      </p:pic>
      <p:sp>
        <p:nvSpPr>
          <p:cNvPr id="2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Health Hazards</a:t>
            </a:r>
            <a:endParaRPr lang="en-US" sz="2400" b="1" i="1" dirty="0">
              <a:solidFill>
                <a:schemeClr val="bg2"/>
              </a:solidFill>
            </a:endParaRPr>
          </a:p>
        </p:txBody>
      </p:sp>
      <p:sp>
        <p:nvSpPr>
          <p:cNvPr id="16" name="TextBox 15"/>
          <p:cNvSpPr txBox="1"/>
          <p:nvPr/>
        </p:nvSpPr>
        <p:spPr>
          <a:xfrm>
            <a:off x="558114" y="4737556"/>
            <a:ext cx="1186543" cy="215444"/>
          </a:xfrm>
          <a:prstGeom prst="rect">
            <a:avLst/>
          </a:prstGeom>
          <a:noFill/>
        </p:spPr>
        <p:txBody>
          <a:bodyPr wrap="none" rtlCol="0">
            <a:spAutoFit/>
          </a:bodyPr>
          <a:lstStyle/>
          <a:p>
            <a:r>
              <a:rPr lang="en-US" sz="800" dirty="0"/>
              <a:t>NCDOL Photo Library</a:t>
            </a:r>
          </a:p>
        </p:txBody>
      </p:sp>
      <p:pic>
        <p:nvPicPr>
          <p:cNvPr id="21" name="Picture 20"/>
          <p:cNvPicPr/>
          <p:nvPr/>
        </p:nvPicPr>
        <p:blipFill>
          <a:blip r:embed="rId5" cstate="print"/>
          <a:srcRect/>
          <a:stretch>
            <a:fillRect/>
          </a:stretch>
        </p:blipFill>
        <p:spPr bwMode="auto">
          <a:xfrm>
            <a:off x="6781800" y="4800600"/>
            <a:ext cx="1752600" cy="1143000"/>
          </a:xfrm>
          <a:prstGeom prst="rect">
            <a:avLst/>
          </a:prstGeom>
          <a:noFill/>
          <a:ln w="9525">
            <a:noFill/>
            <a:miter lim="800000"/>
            <a:headEnd/>
            <a:tailEnd/>
          </a:ln>
        </p:spPr>
      </p:pic>
      <p:pic>
        <p:nvPicPr>
          <p:cNvPr id="22" name="Picture 21" descr="C:\Users\wllagoe.EADS\Pictures\Picture 028.jpg"/>
          <p:cNvPicPr/>
          <p:nvPr/>
        </p:nvPicPr>
        <p:blipFill>
          <a:blip r:embed="rId6" cstate="print"/>
          <a:srcRect t="36156" r="23415"/>
          <a:stretch>
            <a:fillRect/>
          </a:stretch>
        </p:blipFill>
        <p:spPr bwMode="auto">
          <a:xfrm>
            <a:off x="5921582" y="4800600"/>
            <a:ext cx="1676400" cy="1143000"/>
          </a:xfrm>
          <a:prstGeom prst="rect">
            <a:avLst/>
          </a:prstGeom>
          <a:noFill/>
          <a:ln w="9525">
            <a:noFill/>
            <a:miter lim="800000"/>
            <a:headEnd/>
            <a:tailEnd/>
          </a:ln>
        </p:spPr>
      </p:pic>
      <p:graphicFrame>
        <p:nvGraphicFramePr>
          <p:cNvPr id="13" name="Table 12">
            <a:extLst>
              <a:ext uri="{FF2B5EF4-FFF2-40B4-BE49-F238E27FC236}">
                <a16:creationId xmlns:a16="http://schemas.microsoft.com/office/drawing/2014/main" id="{B0E6CC80-FA95-4163-8796-312043431F91}"/>
              </a:ext>
            </a:extLst>
          </p:cNvPr>
          <p:cNvGraphicFramePr>
            <a:graphicFrameLocks noGrp="1"/>
          </p:cNvGraphicFramePr>
          <p:nvPr>
            <p:extLst>
              <p:ext uri="{D42A27DB-BD31-4B8C-83A1-F6EECF244321}">
                <p14:modId xmlns:p14="http://schemas.microsoft.com/office/powerpoint/2010/main" val="998810111"/>
              </p:ext>
            </p:extLst>
          </p:nvPr>
        </p:nvGraphicFramePr>
        <p:xfrm>
          <a:off x="609598" y="1219200"/>
          <a:ext cx="7924803" cy="3258982"/>
        </p:xfrm>
        <a:graphic>
          <a:graphicData uri="http://schemas.openxmlformats.org/drawingml/2006/table">
            <a:tbl>
              <a:tblPr firstRow="1" bandRow="1">
                <a:tableStyleId>{073A0DAA-6AF3-43AB-8588-CEC1D06C72B9}</a:tableStyleId>
              </a:tblPr>
              <a:tblGrid>
                <a:gridCol w="2881747">
                  <a:extLst>
                    <a:ext uri="{9D8B030D-6E8A-4147-A177-3AD203B41FA5}">
                      <a16:colId xmlns:a16="http://schemas.microsoft.com/office/drawing/2014/main" val="20000"/>
                    </a:ext>
                  </a:extLst>
                </a:gridCol>
                <a:gridCol w="1194408">
                  <a:extLst>
                    <a:ext uri="{9D8B030D-6E8A-4147-A177-3AD203B41FA5}">
                      <a16:colId xmlns:a16="http://schemas.microsoft.com/office/drawing/2014/main" val="20001"/>
                    </a:ext>
                  </a:extLst>
                </a:gridCol>
                <a:gridCol w="1194408">
                  <a:extLst>
                    <a:ext uri="{9D8B030D-6E8A-4147-A177-3AD203B41FA5}">
                      <a16:colId xmlns:a16="http://schemas.microsoft.com/office/drawing/2014/main" val="2712142364"/>
                    </a:ext>
                  </a:extLst>
                </a:gridCol>
                <a:gridCol w="1137530">
                  <a:extLst>
                    <a:ext uri="{9D8B030D-6E8A-4147-A177-3AD203B41FA5}">
                      <a16:colId xmlns:a16="http://schemas.microsoft.com/office/drawing/2014/main" val="20002"/>
                    </a:ext>
                  </a:extLst>
                </a:gridCol>
                <a:gridCol w="1516710">
                  <a:extLst>
                    <a:ext uri="{9D8B030D-6E8A-4147-A177-3AD203B41FA5}">
                      <a16:colId xmlns:a16="http://schemas.microsoft.com/office/drawing/2014/main" val="20003"/>
                    </a:ext>
                  </a:extLst>
                </a:gridCol>
              </a:tblGrid>
              <a:tr h="550129">
                <a:tc>
                  <a:txBody>
                    <a:bodyPr/>
                    <a:lstStyle/>
                    <a:p>
                      <a:pPr algn="ctr"/>
                      <a:r>
                        <a:rPr lang="en-US" sz="1400" dirty="0">
                          <a:solidFill>
                            <a:schemeClr val="tx1"/>
                          </a:solidFill>
                        </a:rPr>
                        <a:t>COMPLIANCE INSPECTIONS</a:t>
                      </a:r>
                    </a:p>
                  </a:txBody>
                  <a:tcPr anchor="ctr">
                    <a:solidFill>
                      <a:schemeClr val="bg1">
                        <a:lumMod val="75000"/>
                      </a:schemeClr>
                    </a:solidFill>
                  </a:tcPr>
                </a:tc>
                <a:tc>
                  <a:txBody>
                    <a:bodyPr/>
                    <a:lstStyle/>
                    <a:p>
                      <a:pPr algn="ctr"/>
                      <a:r>
                        <a:rPr lang="en-US" sz="1400" b="1" dirty="0">
                          <a:solidFill>
                            <a:schemeClr val="tx1"/>
                          </a:solidFill>
                        </a:rPr>
                        <a:t>1</a:t>
                      </a:r>
                      <a:r>
                        <a:rPr lang="en-US" sz="1400" b="1" baseline="30000" dirty="0">
                          <a:solidFill>
                            <a:schemeClr val="tx1"/>
                          </a:solidFill>
                        </a:rPr>
                        <a:t>st </a:t>
                      </a:r>
                      <a:r>
                        <a:rPr lang="en-US" sz="1400" b="1" dirty="0">
                          <a:solidFill>
                            <a:schemeClr val="tx1"/>
                          </a:solidFill>
                        </a:rPr>
                        <a:t>Qtr.</a:t>
                      </a:r>
                    </a:p>
                  </a:txBody>
                  <a:tcPr anchor="ctr">
                    <a:solidFill>
                      <a:schemeClr val="bg1">
                        <a:lumMod val="75000"/>
                      </a:schemeClr>
                    </a:solidFill>
                  </a:tcPr>
                </a:tc>
                <a:tc>
                  <a:txBody>
                    <a:bodyPr/>
                    <a:lstStyle/>
                    <a:p>
                      <a:pPr algn="ctr"/>
                      <a:r>
                        <a:rPr lang="en-US" sz="1400" b="1" dirty="0">
                          <a:solidFill>
                            <a:schemeClr val="tx1"/>
                          </a:solidFill>
                        </a:rPr>
                        <a:t>2</a:t>
                      </a:r>
                      <a:r>
                        <a:rPr lang="en-US" sz="1400" b="1" baseline="30000" dirty="0">
                          <a:solidFill>
                            <a:schemeClr val="tx1"/>
                          </a:solidFill>
                        </a:rPr>
                        <a:t>nd</a:t>
                      </a:r>
                      <a:r>
                        <a:rPr lang="en-US" sz="1400" b="1" dirty="0">
                          <a:solidFill>
                            <a:schemeClr val="tx1"/>
                          </a:solidFill>
                        </a:rPr>
                        <a:t> Qtr.</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ctr"/>
                      <a:r>
                        <a:rPr lang="en-US" sz="1400" b="1"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86979">
                <a:tc>
                  <a:txBody>
                    <a:bodyPr/>
                    <a:lstStyle/>
                    <a:p>
                      <a:pPr algn="r"/>
                      <a:r>
                        <a:rPr lang="en-US" sz="1400" i="1" dirty="0"/>
                        <a:t>Silica</a:t>
                      </a:r>
                    </a:p>
                  </a:txBody>
                  <a:tcPr anchor="ctr">
                    <a:solidFill>
                      <a:schemeClr val="bg1">
                        <a:lumMod val="85000"/>
                      </a:schemeClr>
                    </a:solidFill>
                  </a:tcPr>
                </a:tc>
                <a:tc>
                  <a:txBody>
                    <a:bodyPr/>
                    <a:lstStyle/>
                    <a:p>
                      <a:pPr algn="ctr"/>
                      <a:r>
                        <a:rPr lang="en-US" sz="1400" i="0" dirty="0"/>
                        <a:t>5</a:t>
                      </a:r>
                    </a:p>
                  </a:txBody>
                  <a:tcPr anchor="ctr">
                    <a:solidFill>
                      <a:schemeClr val="bg1">
                        <a:lumMod val="85000"/>
                      </a:schemeClr>
                    </a:solidFill>
                  </a:tcPr>
                </a:tc>
                <a:tc>
                  <a:txBody>
                    <a:bodyPr/>
                    <a:lstStyle/>
                    <a:p>
                      <a:pPr marL="0" marR="0" algn="ctr">
                        <a:lnSpc>
                          <a:spcPct val="105000"/>
                        </a:lnSpc>
                        <a:spcBef>
                          <a:spcPts val="0"/>
                        </a:spcBef>
                        <a:spcAft>
                          <a:spcPts val="0"/>
                        </a:spcAft>
                      </a:pPr>
                      <a:r>
                        <a:rPr lang="en-US" sz="1400" dirty="0">
                          <a:solidFill>
                            <a:srgbClr val="000000"/>
                          </a:solidFill>
                          <a:effectLst/>
                          <a:latin typeface="+mj-lt"/>
                          <a:ea typeface="Calibri" panose="020F0502020204030204" pitchFamily="34" charset="0"/>
                        </a:rPr>
                        <a:t>24</a:t>
                      </a:r>
                      <a:endParaRPr lang="en-US" sz="1400" dirty="0">
                        <a:effectLst/>
                        <a:latin typeface="+mj-lt"/>
                        <a:ea typeface="Calibri" panose="020F0502020204030204" pitchFamily="34" charset="0"/>
                      </a:endParaRPr>
                    </a:p>
                  </a:txBody>
                  <a:tcPr anchor="ctr">
                    <a:solidFill>
                      <a:schemeClr val="bg1">
                        <a:lumMod val="85000"/>
                      </a:schemeClr>
                    </a:solidFill>
                  </a:tcPr>
                </a:tc>
                <a:tc>
                  <a:txBody>
                    <a:bodyPr/>
                    <a:lstStyle/>
                    <a:p>
                      <a:pPr algn="ctr"/>
                      <a:r>
                        <a:rPr lang="en-US" sz="1400" b="1" i="1" dirty="0"/>
                        <a:t>29</a:t>
                      </a:r>
                    </a:p>
                  </a:txBody>
                  <a:tcPr anchor="ctr">
                    <a:solidFill>
                      <a:schemeClr val="bg1">
                        <a:lumMod val="85000"/>
                      </a:schemeClr>
                    </a:solidFill>
                  </a:tcPr>
                </a:tc>
                <a:tc rowSpan="6">
                  <a:txBody>
                    <a:bodyPr/>
                    <a:lstStyle/>
                    <a:p>
                      <a:pPr algn="ctr"/>
                      <a:r>
                        <a:rPr lang="en-US" sz="1400" b="1" i="0" dirty="0"/>
                        <a:t>60</a:t>
                      </a:r>
                    </a:p>
                  </a:txBody>
                  <a:tcPr anchor="b">
                    <a:solidFill>
                      <a:schemeClr val="bg1">
                        <a:lumMod val="85000"/>
                      </a:schemeClr>
                    </a:solidFill>
                  </a:tcPr>
                </a:tc>
                <a:extLst>
                  <a:ext uri="{0D108BD9-81ED-4DB2-BD59-A6C34878D82A}">
                    <a16:rowId xmlns:a16="http://schemas.microsoft.com/office/drawing/2014/main" val="10001"/>
                  </a:ext>
                </a:extLst>
              </a:tr>
              <a:tr h="386979">
                <a:tc>
                  <a:txBody>
                    <a:bodyPr/>
                    <a:lstStyle/>
                    <a:p>
                      <a:pPr algn="r"/>
                      <a:r>
                        <a:rPr lang="en-US" sz="1400" i="1" dirty="0"/>
                        <a:t>Asbestos</a:t>
                      </a:r>
                    </a:p>
                  </a:txBody>
                  <a:tcPr anchor="ctr">
                    <a:solidFill>
                      <a:schemeClr val="bg1">
                        <a:lumMod val="95000"/>
                      </a:schemeClr>
                    </a:solidFill>
                  </a:tcPr>
                </a:tc>
                <a:tc>
                  <a:txBody>
                    <a:bodyPr/>
                    <a:lstStyle/>
                    <a:p>
                      <a:pPr algn="ctr"/>
                      <a:r>
                        <a:rPr lang="en-US" sz="1400" i="0" dirty="0"/>
                        <a:t>2</a:t>
                      </a:r>
                    </a:p>
                  </a:txBody>
                  <a:tcPr anchor="ctr">
                    <a:solidFill>
                      <a:schemeClr val="bg1">
                        <a:lumMod val="95000"/>
                      </a:schemeClr>
                    </a:solidFill>
                  </a:tcPr>
                </a:tc>
                <a:tc>
                  <a:txBody>
                    <a:bodyPr/>
                    <a:lstStyle/>
                    <a:p>
                      <a:pPr marL="0" marR="0" algn="ctr">
                        <a:lnSpc>
                          <a:spcPct val="105000"/>
                        </a:lnSpc>
                        <a:spcBef>
                          <a:spcPts val="0"/>
                        </a:spcBef>
                        <a:spcAft>
                          <a:spcPts val="0"/>
                        </a:spcAft>
                      </a:pPr>
                      <a:r>
                        <a:rPr lang="en-US" sz="1400" dirty="0">
                          <a:solidFill>
                            <a:srgbClr val="000000"/>
                          </a:solidFill>
                          <a:effectLst/>
                          <a:latin typeface="+mj-lt"/>
                          <a:ea typeface="Calibri" panose="020F0502020204030204" pitchFamily="34" charset="0"/>
                        </a:rPr>
                        <a:t>3</a:t>
                      </a:r>
                      <a:endParaRPr lang="en-US" sz="1400" dirty="0">
                        <a:effectLst/>
                        <a:latin typeface="+mj-lt"/>
                        <a:ea typeface="Calibri" panose="020F0502020204030204" pitchFamily="34" charset="0"/>
                      </a:endParaRPr>
                    </a:p>
                  </a:txBody>
                  <a:tcPr anchor="ctr">
                    <a:solidFill>
                      <a:schemeClr val="bg1">
                        <a:lumMod val="95000"/>
                      </a:schemeClr>
                    </a:solidFill>
                  </a:tcPr>
                </a:tc>
                <a:tc>
                  <a:txBody>
                    <a:bodyPr/>
                    <a:lstStyle/>
                    <a:p>
                      <a:pPr algn="ctr"/>
                      <a:r>
                        <a:rPr lang="en-US" sz="1400" b="1" i="1" dirty="0"/>
                        <a:t>5</a:t>
                      </a:r>
                    </a:p>
                  </a:txBody>
                  <a:tcPr anchor="ctr">
                    <a:solidFill>
                      <a:schemeClr val="bg1">
                        <a:lumMod val="95000"/>
                      </a:schemeClr>
                    </a:solidFill>
                  </a:tcPr>
                </a:tc>
                <a:tc vMerge="1">
                  <a:txBody>
                    <a:bodyPr/>
                    <a:lstStyle/>
                    <a:p>
                      <a:pPr algn="ctr"/>
                      <a:endParaRPr lang="en-US" sz="1600" i="1" dirty="0"/>
                    </a:p>
                  </a:txBody>
                  <a:tcPr>
                    <a:solidFill>
                      <a:schemeClr val="bg1">
                        <a:lumMod val="95000"/>
                      </a:schemeClr>
                    </a:solidFill>
                  </a:tcPr>
                </a:tc>
                <a:extLst>
                  <a:ext uri="{0D108BD9-81ED-4DB2-BD59-A6C34878D82A}">
                    <a16:rowId xmlns:a16="http://schemas.microsoft.com/office/drawing/2014/main" val="10002"/>
                  </a:ext>
                </a:extLst>
              </a:tr>
              <a:tr h="386979">
                <a:tc>
                  <a:txBody>
                    <a:bodyPr/>
                    <a:lstStyle/>
                    <a:p>
                      <a:pPr algn="r"/>
                      <a:r>
                        <a:rPr lang="en-US" sz="1400" i="1" dirty="0" err="1"/>
                        <a:t>Isocyanates</a:t>
                      </a:r>
                      <a:endParaRPr lang="en-US" sz="1400" i="1" dirty="0"/>
                    </a:p>
                  </a:txBody>
                  <a:tcPr anchor="ctr">
                    <a:solidFill>
                      <a:schemeClr val="bg1">
                        <a:lumMod val="85000"/>
                      </a:schemeClr>
                    </a:solidFill>
                  </a:tcPr>
                </a:tc>
                <a:tc>
                  <a:txBody>
                    <a:bodyPr/>
                    <a:lstStyle/>
                    <a:p>
                      <a:pPr algn="ctr"/>
                      <a:r>
                        <a:rPr lang="en-US" sz="1400" i="0" dirty="0"/>
                        <a:t>4</a:t>
                      </a:r>
                    </a:p>
                  </a:txBody>
                  <a:tcPr anchor="ctr">
                    <a:solidFill>
                      <a:schemeClr val="bg1">
                        <a:lumMod val="85000"/>
                      </a:schemeClr>
                    </a:solidFill>
                  </a:tcPr>
                </a:tc>
                <a:tc>
                  <a:txBody>
                    <a:bodyPr/>
                    <a:lstStyle/>
                    <a:p>
                      <a:pPr marL="0" marR="0" algn="ctr">
                        <a:lnSpc>
                          <a:spcPct val="105000"/>
                        </a:lnSpc>
                        <a:spcBef>
                          <a:spcPts val="0"/>
                        </a:spcBef>
                        <a:spcAft>
                          <a:spcPts val="0"/>
                        </a:spcAft>
                      </a:pPr>
                      <a:r>
                        <a:rPr lang="en-US" sz="1400" dirty="0">
                          <a:solidFill>
                            <a:srgbClr val="000000"/>
                          </a:solidFill>
                          <a:effectLst/>
                          <a:latin typeface="+mj-lt"/>
                          <a:ea typeface="Calibri" panose="020F0502020204030204" pitchFamily="34" charset="0"/>
                        </a:rPr>
                        <a:t>5</a:t>
                      </a:r>
                      <a:endParaRPr lang="en-US" sz="1400" dirty="0">
                        <a:effectLst/>
                        <a:latin typeface="+mj-lt"/>
                        <a:ea typeface="Calibri" panose="020F0502020204030204" pitchFamily="34" charset="0"/>
                      </a:endParaRPr>
                    </a:p>
                  </a:txBody>
                  <a:tcPr anchor="ctr">
                    <a:solidFill>
                      <a:schemeClr val="bg1">
                        <a:lumMod val="85000"/>
                      </a:schemeClr>
                    </a:solidFill>
                  </a:tcPr>
                </a:tc>
                <a:tc>
                  <a:txBody>
                    <a:bodyPr/>
                    <a:lstStyle/>
                    <a:p>
                      <a:pPr algn="ctr"/>
                      <a:r>
                        <a:rPr lang="en-US" sz="1400" b="1" i="1" dirty="0"/>
                        <a:t>9</a:t>
                      </a:r>
                    </a:p>
                  </a:txBody>
                  <a:tcPr anchor="ctr">
                    <a:solidFill>
                      <a:schemeClr val="bg1">
                        <a:lumMod val="85000"/>
                      </a:schemeClr>
                    </a:solidFill>
                  </a:tcPr>
                </a:tc>
                <a:tc vMerge="1">
                  <a:txBody>
                    <a:bodyPr/>
                    <a:lstStyle/>
                    <a:p>
                      <a:pPr algn="ctr"/>
                      <a:endParaRPr lang="en-US" sz="1600" i="1" dirty="0"/>
                    </a:p>
                  </a:txBody>
                  <a:tcPr>
                    <a:solidFill>
                      <a:schemeClr val="bg1">
                        <a:lumMod val="85000"/>
                      </a:schemeClr>
                    </a:solidFill>
                  </a:tcPr>
                </a:tc>
                <a:extLst>
                  <a:ext uri="{0D108BD9-81ED-4DB2-BD59-A6C34878D82A}">
                    <a16:rowId xmlns:a16="http://schemas.microsoft.com/office/drawing/2014/main" val="10003"/>
                  </a:ext>
                </a:extLst>
              </a:tr>
              <a:tr h="386979">
                <a:tc>
                  <a:txBody>
                    <a:bodyPr/>
                    <a:lstStyle/>
                    <a:p>
                      <a:pPr algn="r"/>
                      <a:r>
                        <a:rPr lang="en-US" sz="1400" i="1" dirty="0"/>
                        <a:t>Lead</a:t>
                      </a:r>
                    </a:p>
                  </a:txBody>
                  <a:tcPr anchor="ctr">
                    <a:solidFill>
                      <a:schemeClr val="bg1">
                        <a:lumMod val="95000"/>
                      </a:schemeClr>
                    </a:solidFill>
                  </a:tcPr>
                </a:tc>
                <a:tc>
                  <a:txBody>
                    <a:bodyPr/>
                    <a:lstStyle/>
                    <a:p>
                      <a:pPr algn="ctr"/>
                      <a:r>
                        <a:rPr lang="en-US" sz="1400" i="0" dirty="0"/>
                        <a:t>6</a:t>
                      </a:r>
                    </a:p>
                  </a:txBody>
                  <a:tcPr anchor="ctr">
                    <a:solidFill>
                      <a:schemeClr val="bg1">
                        <a:lumMod val="95000"/>
                      </a:schemeClr>
                    </a:solidFill>
                  </a:tcPr>
                </a:tc>
                <a:tc>
                  <a:txBody>
                    <a:bodyPr/>
                    <a:lstStyle/>
                    <a:p>
                      <a:pPr marL="0" marR="0" algn="ctr">
                        <a:lnSpc>
                          <a:spcPct val="105000"/>
                        </a:lnSpc>
                        <a:spcBef>
                          <a:spcPts val="0"/>
                        </a:spcBef>
                        <a:spcAft>
                          <a:spcPts val="0"/>
                        </a:spcAft>
                      </a:pPr>
                      <a:r>
                        <a:rPr lang="en-US" sz="1400" dirty="0">
                          <a:solidFill>
                            <a:srgbClr val="000000"/>
                          </a:solidFill>
                          <a:effectLst/>
                          <a:latin typeface="+mj-lt"/>
                          <a:ea typeface="Calibri" panose="020F0502020204030204" pitchFamily="34" charset="0"/>
                        </a:rPr>
                        <a:t>3</a:t>
                      </a:r>
                      <a:endParaRPr lang="en-US" sz="1400" dirty="0">
                        <a:effectLst/>
                        <a:latin typeface="+mj-lt"/>
                        <a:ea typeface="Calibri" panose="020F0502020204030204" pitchFamily="34" charset="0"/>
                      </a:endParaRPr>
                    </a:p>
                  </a:txBody>
                  <a:tcPr anchor="ctr">
                    <a:solidFill>
                      <a:schemeClr val="bg1">
                        <a:lumMod val="95000"/>
                      </a:schemeClr>
                    </a:solidFill>
                  </a:tcPr>
                </a:tc>
                <a:tc>
                  <a:txBody>
                    <a:bodyPr/>
                    <a:lstStyle/>
                    <a:p>
                      <a:pPr algn="ctr"/>
                      <a:r>
                        <a:rPr lang="en-US" sz="1400" b="1" i="1" dirty="0"/>
                        <a:t>9</a:t>
                      </a:r>
                    </a:p>
                  </a:txBody>
                  <a:tcPr anchor="ctr">
                    <a:solidFill>
                      <a:schemeClr val="bg1">
                        <a:lumMod val="95000"/>
                      </a:schemeClr>
                    </a:solidFill>
                  </a:tcPr>
                </a:tc>
                <a:tc vMerge="1">
                  <a:txBody>
                    <a:bodyPr/>
                    <a:lstStyle/>
                    <a:p>
                      <a:pPr algn="ctr"/>
                      <a:endParaRPr lang="en-US" sz="1600" i="1" dirty="0"/>
                    </a:p>
                  </a:txBody>
                  <a:tcPr>
                    <a:solidFill>
                      <a:schemeClr val="bg1">
                        <a:lumMod val="95000"/>
                      </a:schemeClr>
                    </a:solidFill>
                  </a:tcPr>
                </a:tc>
                <a:extLst>
                  <a:ext uri="{0D108BD9-81ED-4DB2-BD59-A6C34878D82A}">
                    <a16:rowId xmlns:a16="http://schemas.microsoft.com/office/drawing/2014/main" val="10004"/>
                  </a:ext>
                </a:extLst>
              </a:tr>
              <a:tr h="386979">
                <a:tc>
                  <a:txBody>
                    <a:bodyPr/>
                    <a:lstStyle/>
                    <a:p>
                      <a:pPr algn="r"/>
                      <a:r>
                        <a:rPr lang="en-US" sz="1400" i="1" dirty="0" err="1"/>
                        <a:t>Hexavalent</a:t>
                      </a:r>
                      <a:r>
                        <a:rPr lang="en-US" sz="1400" i="1" dirty="0"/>
                        <a:t> Chromium</a:t>
                      </a:r>
                    </a:p>
                  </a:txBody>
                  <a:tcPr anchor="ctr">
                    <a:solidFill>
                      <a:schemeClr val="bg1">
                        <a:lumMod val="85000"/>
                      </a:schemeClr>
                    </a:solidFill>
                  </a:tcPr>
                </a:tc>
                <a:tc>
                  <a:txBody>
                    <a:bodyPr/>
                    <a:lstStyle/>
                    <a:p>
                      <a:pPr algn="ctr"/>
                      <a:r>
                        <a:rPr lang="en-US" sz="1400" i="0" dirty="0"/>
                        <a:t>5</a:t>
                      </a:r>
                    </a:p>
                  </a:txBody>
                  <a:tcPr anchor="ctr">
                    <a:solidFill>
                      <a:schemeClr val="bg1">
                        <a:lumMod val="85000"/>
                      </a:schemeClr>
                    </a:solidFill>
                  </a:tcPr>
                </a:tc>
                <a:tc>
                  <a:txBody>
                    <a:bodyPr/>
                    <a:lstStyle/>
                    <a:p>
                      <a:pPr marL="0" marR="0" algn="ctr">
                        <a:lnSpc>
                          <a:spcPct val="105000"/>
                        </a:lnSpc>
                        <a:spcBef>
                          <a:spcPts val="0"/>
                        </a:spcBef>
                        <a:spcAft>
                          <a:spcPts val="0"/>
                        </a:spcAft>
                      </a:pPr>
                      <a:r>
                        <a:rPr lang="en-US" sz="1400" dirty="0">
                          <a:solidFill>
                            <a:srgbClr val="000000"/>
                          </a:solidFill>
                          <a:effectLst/>
                          <a:latin typeface="+mj-lt"/>
                          <a:ea typeface="Calibri" panose="020F0502020204030204" pitchFamily="34" charset="0"/>
                        </a:rPr>
                        <a:t>2</a:t>
                      </a:r>
                      <a:endParaRPr lang="en-US" sz="1400" dirty="0">
                        <a:effectLst/>
                        <a:latin typeface="+mj-lt"/>
                        <a:ea typeface="Calibri" panose="020F0502020204030204" pitchFamily="34" charset="0"/>
                      </a:endParaRPr>
                    </a:p>
                  </a:txBody>
                  <a:tcPr anchor="ctr">
                    <a:solidFill>
                      <a:schemeClr val="bg1">
                        <a:lumMod val="85000"/>
                      </a:schemeClr>
                    </a:solidFill>
                  </a:tcPr>
                </a:tc>
                <a:tc>
                  <a:txBody>
                    <a:bodyPr/>
                    <a:lstStyle/>
                    <a:p>
                      <a:pPr algn="ctr"/>
                      <a:r>
                        <a:rPr lang="en-US" sz="1400" b="1" i="1" dirty="0"/>
                        <a:t>7</a:t>
                      </a:r>
                    </a:p>
                  </a:txBody>
                  <a:tcPr anchor="ctr">
                    <a:solidFill>
                      <a:schemeClr val="bg1">
                        <a:lumMod val="85000"/>
                      </a:schemeClr>
                    </a:solidFill>
                  </a:tcPr>
                </a:tc>
                <a:tc vMerge="1">
                  <a:txBody>
                    <a:bodyPr/>
                    <a:lstStyle/>
                    <a:p>
                      <a:pPr algn="ctr"/>
                      <a:endParaRPr lang="en-US" sz="1600" i="1" dirty="0"/>
                    </a:p>
                  </a:txBody>
                  <a:tcPr>
                    <a:solidFill>
                      <a:schemeClr val="bg1">
                        <a:lumMod val="85000"/>
                      </a:schemeClr>
                    </a:solidFill>
                  </a:tcPr>
                </a:tc>
                <a:extLst>
                  <a:ext uri="{0D108BD9-81ED-4DB2-BD59-A6C34878D82A}">
                    <a16:rowId xmlns:a16="http://schemas.microsoft.com/office/drawing/2014/main" val="10005"/>
                  </a:ext>
                </a:extLst>
              </a:tr>
              <a:tr h="386979">
                <a:tc>
                  <a:txBody>
                    <a:bodyPr/>
                    <a:lstStyle/>
                    <a:p>
                      <a:pPr algn="r"/>
                      <a:r>
                        <a:rPr lang="en-US" sz="1400" b="1" i="1" dirty="0"/>
                        <a:t>Total</a:t>
                      </a:r>
                    </a:p>
                  </a:txBody>
                  <a:tcPr anchor="ctr">
                    <a:solidFill>
                      <a:schemeClr val="bg1">
                        <a:lumMod val="95000"/>
                      </a:schemeClr>
                    </a:solidFill>
                  </a:tcPr>
                </a:tc>
                <a:tc>
                  <a:txBody>
                    <a:bodyPr/>
                    <a:lstStyle/>
                    <a:p>
                      <a:pPr algn="ctr"/>
                      <a:r>
                        <a:rPr lang="en-US" sz="1400" b="1" i="1" dirty="0"/>
                        <a:t>26</a:t>
                      </a:r>
                    </a:p>
                  </a:txBody>
                  <a:tcPr anchor="ctr">
                    <a:solidFill>
                      <a:schemeClr val="bg1">
                        <a:lumMod val="95000"/>
                      </a:schemeClr>
                    </a:solidFill>
                  </a:tcPr>
                </a:tc>
                <a:tc>
                  <a:txBody>
                    <a:bodyPr/>
                    <a:lstStyle/>
                    <a:p>
                      <a:pPr marL="0" marR="0" algn="ctr">
                        <a:lnSpc>
                          <a:spcPct val="105000"/>
                        </a:lnSpc>
                        <a:spcBef>
                          <a:spcPts val="0"/>
                        </a:spcBef>
                        <a:spcAft>
                          <a:spcPts val="0"/>
                        </a:spcAft>
                      </a:pPr>
                      <a:r>
                        <a:rPr lang="en-US" sz="1400" b="1" i="1" dirty="0">
                          <a:solidFill>
                            <a:srgbClr val="000000"/>
                          </a:solidFill>
                          <a:effectLst/>
                          <a:latin typeface="+mj-lt"/>
                          <a:ea typeface="Calibri" panose="020F0502020204030204" pitchFamily="34" charset="0"/>
                        </a:rPr>
                        <a:t>38</a:t>
                      </a:r>
                      <a:endParaRPr lang="en-US" sz="1400" b="1" i="1" dirty="0">
                        <a:effectLst/>
                        <a:latin typeface="+mj-lt"/>
                        <a:ea typeface="Calibri" panose="020F0502020204030204" pitchFamily="34" charset="0"/>
                      </a:endParaRPr>
                    </a:p>
                  </a:txBody>
                  <a:tcPr anchor="ctr">
                    <a:solidFill>
                      <a:schemeClr val="bg1">
                        <a:lumMod val="95000"/>
                      </a:schemeClr>
                    </a:solidFill>
                  </a:tcPr>
                </a:tc>
                <a:tc>
                  <a:txBody>
                    <a:bodyPr/>
                    <a:lstStyle/>
                    <a:p>
                      <a:pPr algn="ctr"/>
                      <a:r>
                        <a:rPr lang="en-US" sz="1400" b="1" i="1" dirty="0"/>
                        <a:t>64</a:t>
                      </a:r>
                    </a:p>
                  </a:txBody>
                  <a:tcPr anchor="ctr">
                    <a:solidFill>
                      <a:schemeClr val="bg1">
                        <a:lumMod val="95000"/>
                      </a:schemeClr>
                    </a:solidFill>
                  </a:tcPr>
                </a:tc>
                <a:tc vMerge="1">
                  <a:txBody>
                    <a:bodyPr/>
                    <a:lstStyle/>
                    <a:p>
                      <a:pPr algn="ctr"/>
                      <a:endParaRPr lang="en-US" sz="1600" b="1" i="0" dirty="0"/>
                    </a:p>
                  </a:txBody>
                  <a:tcPr>
                    <a:solidFill>
                      <a:schemeClr val="bg1">
                        <a:lumMod val="95000"/>
                      </a:schemeClr>
                    </a:solidFill>
                  </a:tcPr>
                </a:tc>
                <a:extLst>
                  <a:ext uri="{0D108BD9-81ED-4DB2-BD59-A6C34878D82A}">
                    <a16:rowId xmlns:a16="http://schemas.microsoft.com/office/drawing/2014/main" val="10006"/>
                  </a:ext>
                </a:extLst>
              </a:tr>
              <a:tr h="386979">
                <a:tc>
                  <a:txBody>
                    <a:bodyPr/>
                    <a:lstStyle/>
                    <a:p>
                      <a:pPr algn="r"/>
                      <a:r>
                        <a:rPr lang="en-US" sz="1400" b="0" i="1" dirty="0"/>
                        <a:t>Program Improvements</a:t>
                      </a:r>
                    </a:p>
                  </a:txBody>
                  <a:tcPr anchor="ctr">
                    <a:solidFill>
                      <a:schemeClr val="bg1">
                        <a:lumMod val="85000"/>
                      </a:schemeClr>
                    </a:solidFill>
                  </a:tcPr>
                </a:tc>
                <a:tc>
                  <a:txBody>
                    <a:bodyPr/>
                    <a:lstStyle/>
                    <a:p>
                      <a:pPr algn="ctr"/>
                      <a:r>
                        <a:rPr lang="en-US" sz="1400" b="0" i="0" dirty="0"/>
                        <a:t>6</a:t>
                      </a:r>
                    </a:p>
                  </a:txBody>
                  <a:tcPr anchor="ctr">
                    <a:solidFill>
                      <a:schemeClr val="bg1">
                        <a:lumMod val="85000"/>
                      </a:schemeClr>
                    </a:solidFill>
                  </a:tcPr>
                </a:tc>
                <a:tc>
                  <a:txBody>
                    <a:bodyPr/>
                    <a:lstStyle/>
                    <a:p>
                      <a:pPr marL="0" marR="0" algn="ctr">
                        <a:lnSpc>
                          <a:spcPct val="105000"/>
                        </a:lnSpc>
                        <a:spcBef>
                          <a:spcPts val="0"/>
                        </a:spcBef>
                        <a:spcAft>
                          <a:spcPts val="0"/>
                        </a:spcAft>
                      </a:pPr>
                      <a:r>
                        <a:rPr lang="en-US" sz="1400" dirty="0">
                          <a:solidFill>
                            <a:srgbClr val="000000"/>
                          </a:solidFill>
                          <a:effectLst/>
                          <a:latin typeface="+mj-lt"/>
                          <a:ea typeface="Calibri" panose="020F0502020204030204" pitchFamily="34" charset="0"/>
                        </a:rPr>
                        <a:t>9</a:t>
                      </a:r>
                      <a:endParaRPr lang="en-US" sz="1400" dirty="0">
                        <a:effectLst/>
                        <a:latin typeface="+mj-lt"/>
                        <a:ea typeface="Calibri" panose="020F0502020204030204" pitchFamily="34" charset="0"/>
                      </a:endParaRPr>
                    </a:p>
                  </a:txBody>
                  <a:tcPr anchor="ctr">
                    <a:solidFill>
                      <a:schemeClr val="bg1">
                        <a:lumMod val="85000"/>
                      </a:schemeClr>
                    </a:solidFill>
                  </a:tcPr>
                </a:tc>
                <a:tc>
                  <a:txBody>
                    <a:bodyPr/>
                    <a:lstStyle/>
                    <a:p>
                      <a:pPr algn="ctr"/>
                      <a:r>
                        <a:rPr lang="en-US" sz="1400" b="1" i="1" dirty="0"/>
                        <a:t>15</a:t>
                      </a:r>
                    </a:p>
                  </a:txBody>
                  <a:tcPr anchor="ctr">
                    <a:solidFill>
                      <a:schemeClr val="bg1">
                        <a:lumMod val="85000"/>
                      </a:schemeClr>
                    </a:solidFill>
                  </a:tcPr>
                </a:tc>
                <a:tc>
                  <a:txBody>
                    <a:bodyPr/>
                    <a:lstStyle/>
                    <a:p>
                      <a:pPr algn="ctr"/>
                      <a:r>
                        <a:rPr lang="en-US" sz="1400" b="1" i="0" dirty="0"/>
                        <a:t>20</a:t>
                      </a:r>
                    </a:p>
                  </a:txBody>
                  <a:tcPr>
                    <a:solidFill>
                      <a:schemeClr val="bg1">
                        <a:lumMod val="85000"/>
                      </a:schemeClr>
                    </a:solidFill>
                  </a:tcPr>
                </a:tc>
                <a:extLst>
                  <a:ext uri="{0D108BD9-81ED-4DB2-BD59-A6C34878D82A}">
                    <a16:rowId xmlns:a16="http://schemas.microsoft.com/office/drawing/2014/main" val="10007"/>
                  </a:ext>
                </a:extLst>
              </a:tr>
            </a:tbl>
          </a:graphicData>
        </a:graphic>
      </p:graphicFrame>
      <p:pic>
        <p:nvPicPr>
          <p:cNvPr id="12" name="Picture 11" descr="A picture containing text, person, outdoor, group&#10;&#10;Description automatically generated">
            <a:extLst>
              <a:ext uri="{FF2B5EF4-FFF2-40B4-BE49-F238E27FC236}">
                <a16:creationId xmlns:a16="http://schemas.microsoft.com/office/drawing/2014/main" id="{6552971A-C9DC-4E94-9CF2-6EEE95FB42DD}"/>
              </a:ext>
            </a:extLst>
          </p:cNvPr>
          <p:cNvPicPr/>
          <p:nvPr/>
        </p:nvPicPr>
        <p:blipFill rotWithShape="1">
          <a:blip r:embed="rId7" cstate="print">
            <a:extLst>
              <a:ext uri="{28A0092B-C50C-407E-A947-70E740481C1C}">
                <a14:useLocalDpi xmlns:a14="http://schemas.microsoft.com/office/drawing/2010/main" val="0"/>
              </a:ext>
            </a:extLst>
          </a:blip>
          <a:srcRect t="29183"/>
          <a:stretch/>
        </p:blipFill>
        <p:spPr bwMode="auto">
          <a:xfrm>
            <a:off x="1756870" y="4800600"/>
            <a:ext cx="2586530" cy="1143000"/>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CA08CBB6-3317-F5F3-9F01-0B21D9C6FF9F}"/>
              </a:ext>
            </a:extLst>
          </p:cNvPr>
          <p:cNvSpPr txBox="1"/>
          <p:nvPr/>
        </p:nvSpPr>
        <p:spPr>
          <a:xfrm>
            <a:off x="6477000" y="685800"/>
            <a:ext cx="2286000" cy="369332"/>
          </a:xfrm>
          <a:prstGeom prst="rect">
            <a:avLst/>
          </a:prstGeom>
          <a:noFill/>
        </p:spPr>
        <p:txBody>
          <a:bodyPr wrap="square" rtlCol="0">
            <a:spAutoFit/>
          </a:bodyPr>
          <a:lstStyle/>
          <a:p>
            <a:r>
              <a:rPr lang="en-US" i="1" dirty="0"/>
              <a:t>FFY 2023—2</a:t>
            </a:r>
            <a:r>
              <a:rPr lang="en-US" i="1" baseline="30000" dirty="0"/>
              <a:t>nd</a:t>
            </a:r>
            <a:r>
              <a:rPr lang="en-US" i="1" dirty="0"/>
              <a:t> Qtr.</a:t>
            </a:r>
          </a:p>
        </p:txBody>
      </p:sp>
    </p:spTree>
    <p:extLst>
      <p:ext uri="{BB962C8B-B14F-4D97-AF65-F5344CB8AC3E}">
        <p14:creationId xmlns:p14="http://schemas.microsoft.com/office/powerpoint/2010/main" val="3205323740"/>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Health Hazards</a:t>
            </a:r>
            <a:endParaRPr lang="en-US" sz="2400" b="1" i="1" dirty="0">
              <a:solidFill>
                <a:schemeClr val="bg2"/>
              </a:solidFill>
            </a:endParaRPr>
          </a:p>
        </p:txBody>
      </p:sp>
      <p:sp>
        <p:nvSpPr>
          <p:cNvPr id="18" name="TextBox 17"/>
          <p:cNvSpPr txBox="1"/>
          <p:nvPr/>
        </p:nvSpPr>
        <p:spPr>
          <a:xfrm>
            <a:off x="7179359" y="4355974"/>
            <a:ext cx="797013" cy="215444"/>
          </a:xfrm>
          <a:prstGeom prst="rect">
            <a:avLst/>
          </a:prstGeom>
          <a:noFill/>
        </p:spPr>
        <p:txBody>
          <a:bodyPr wrap="none" rtlCol="0">
            <a:spAutoFit/>
          </a:bodyPr>
          <a:lstStyle/>
          <a:p>
            <a:r>
              <a:rPr lang="en-US" sz="800" i="1" dirty="0"/>
              <a:t>* All Samples</a:t>
            </a:r>
          </a:p>
        </p:txBody>
      </p:sp>
      <p:pic>
        <p:nvPicPr>
          <p:cNvPr id="31" name="Picture 30"/>
          <p:cNvPicPr/>
          <p:nvPr/>
        </p:nvPicPr>
        <p:blipFill rotWithShape="1">
          <a:blip r:embed="rId3" cstate="print">
            <a:extLst>
              <a:ext uri="{28A0092B-C50C-407E-A947-70E740481C1C}">
                <a14:useLocalDpi xmlns:a14="http://schemas.microsoft.com/office/drawing/2010/main" val="0"/>
              </a:ext>
            </a:extLst>
          </a:blip>
          <a:srcRect b="34189"/>
          <a:stretch/>
        </p:blipFill>
        <p:spPr bwMode="auto">
          <a:xfrm>
            <a:off x="5714999" y="4545565"/>
            <a:ext cx="2817811" cy="1417160"/>
          </a:xfrm>
          <a:prstGeom prst="rect">
            <a:avLst/>
          </a:prstGeom>
          <a:ln>
            <a:noFill/>
          </a:ln>
          <a:extLst>
            <a:ext uri="{53640926-AAD7-44D8-BBD7-CCE9431645EC}">
              <a14:shadowObscured xmlns:a14="http://schemas.microsoft.com/office/drawing/2010/main"/>
            </a:ext>
          </a:extLst>
        </p:spPr>
      </p:pic>
      <p:sp>
        <p:nvSpPr>
          <p:cNvPr id="15" name="TextBox 14"/>
          <p:cNvSpPr txBox="1"/>
          <p:nvPr/>
        </p:nvSpPr>
        <p:spPr>
          <a:xfrm>
            <a:off x="511629" y="4356556"/>
            <a:ext cx="1186543" cy="215444"/>
          </a:xfrm>
          <a:prstGeom prst="rect">
            <a:avLst/>
          </a:prstGeom>
          <a:noFill/>
        </p:spPr>
        <p:txBody>
          <a:bodyPr wrap="none" rtlCol="0">
            <a:spAutoFit/>
          </a:bodyPr>
          <a:lstStyle/>
          <a:p>
            <a:r>
              <a:rPr lang="en-US" sz="800" dirty="0"/>
              <a:t>NCDOL Photo Library</a:t>
            </a:r>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1958" y="4530829"/>
            <a:ext cx="2147842" cy="1431896"/>
          </a:xfrm>
          <a:prstGeom prst="rect">
            <a:avLst/>
          </a:prstGeom>
        </p:spPr>
      </p:pic>
      <p:pic>
        <p:nvPicPr>
          <p:cNvPr id="12" name="Picture 11" descr="A picture containing text, person, outdoor, group&#10;&#10;Description automatically generated">
            <a:extLst>
              <a:ext uri="{FF2B5EF4-FFF2-40B4-BE49-F238E27FC236}">
                <a16:creationId xmlns:a16="http://schemas.microsoft.com/office/drawing/2014/main" id="{6552971A-C9DC-4E94-9CF2-6EEE95FB42DD}"/>
              </a:ext>
            </a:extLst>
          </p:cNvPr>
          <p:cNvPicPr/>
          <p:nvPr/>
        </p:nvPicPr>
        <p:blipFill rotWithShape="1">
          <a:blip r:embed="rId5">
            <a:extLst>
              <a:ext uri="{28A0092B-C50C-407E-A947-70E740481C1C}">
                <a14:useLocalDpi xmlns:a14="http://schemas.microsoft.com/office/drawing/2010/main" val="0"/>
              </a:ext>
            </a:extLst>
          </a:blip>
          <a:srcRect t="29183"/>
          <a:stretch/>
        </p:blipFill>
        <p:spPr bwMode="auto">
          <a:xfrm>
            <a:off x="620604" y="4530829"/>
            <a:ext cx="3251353" cy="1431896"/>
          </a:xfrm>
          <a:prstGeom prst="rect">
            <a:avLst/>
          </a:prstGeom>
          <a:ln>
            <a:noFill/>
          </a:ln>
          <a:extLst>
            <a:ext uri="{53640926-AAD7-44D8-BBD7-CCE9431645EC}">
              <a14:shadowObscured xmlns:a14="http://schemas.microsoft.com/office/drawing/2010/main"/>
            </a:ext>
          </a:extLst>
        </p:spPr>
      </p:pic>
      <p:graphicFrame>
        <p:nvGraphicFramePr>
          <p:cNvPr id="11" name="Group 154">
            <a:extLst>
              <a:ext uri="{FF2B5EF4-FFF2-40B4-BE49-F238E27FC236}">
                <a16:creationId xmlns:a16="http://schemas.microsoft.com/office/drawing/2014/main" id="{42AC1C1F-976F-421D-A487-22F72FB005EF}"/>
              </a:ext>
            </a:extLst>
          </p:cNvPr>
          <p:cNvGraphicFramePr>
            <a:graphicFrameLocks noGrp="1"/>
          </p:cNvGraphicFramePr>
          <p:nvPr>
            <p:extLst>
              <p:ext uri="{D42A27DB-BD31-4B8C-83A1-F6EECF244321}">
                <p14:modId xmlns:p14="http://schemas.microsoft.com/office/powerpoint/2010/main" val="3784469168"/>
              </p:ext>
            </p:extLst>
          </p:nvPr>
        </p:nvGraphicFramePr>
        <p:xfrm>
          <a:off x="647670" y="1157611"/>
          <a:ext cx="7875727" cy="3132990"/>
        </p:xfrm>
        <a:graphic>
          <a:graphicData uri="http://schemas.openxmlformats.org/drawingml/2006/table">
            <a:tbl>
              <a:tblPr>
                <a:tableStyleId>{00A15C55-8517-42AA-B614-E9B94910E393}</a:tableStyleId>
              </a:tblPr>
              <a:tblGrid>
                <a:gridCol w="186693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506162192"/>
                    </a:ext>
                  </a:extLst>
                </a:gridCol>
                <a:gridCol w="6858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838200">
                  <a:extLst>
                    <a:ext uri="{9D8B030D-6E8A-4147-A177-3AD203B41FA5}">
                      <a16:colId xmlns:a16="http://schemas.microsoft.com/office/drawing/2014/main" val="2447664893"/>
                    </a:ext>
                  </a:extLst>
                </a:gridCol>
                <a:gridCol w="6096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50997">
                  <a:extLst>
                    <a:ext uri="{9D8B030D-6E8A-4147-A177-3AD203B41FA5}">
                      <a16:colId xmlns:a16="http://schemas.microsoft.com/office/drawing/2014/main" val="2596586026"/>
                    </a:ext>
                  </a:extLst>
                </a:gridCol>
              </a:tblGrid>
              <a:tr h="336010">
                <a:tc gridSpan="9">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cs typeface="Arial" charset="0"/>
                        </a:rPr>
                        <a:t>COMPLIANCE INSPECTION RESULTS</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u="none" strike="noStrike" cap="none" normalizeH="0" baseline="0" dirty="0">
                        <a:ln>
                          <a:noFill/>
                        </a:ln>
                        <a:effectLst/>
                      </a:endParaRPr>
                    </a:p>
                  </a:txBody>
                  <a:tcPr horzOverflow="overflow">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u="none" strike="noStrike" cap="none" normalizeH="0" baseline="0" dirty="0">
                        <a:ln>
                          <a:noFill/>
                        </a:ln>
                        <a:effectLst/>
                      </a:endParaRPr>
                    </a:p>
                  </a:txBody>
                  <a:tcPr horzOverflow="overflow">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u="none" strike="noStrike" cap="none" normalizeH="0" baseline="0" dirty="0">
                        <a:ln>
                          <a:noFill/>
                        </a:ln>
                        <a:effectLst/>
                      </a:endParaRPr>
                    </a:p>
                  </a:txBody>
                  <a:tcPr horzOverflow="overflow">
                    <a:solidFill>
                      <a:schemeClr val="bg1">
                        <a:lumMod val="75000"/>
                      </a:schemeClr>
                    </a:solidFill>
                  </a:tcPr>
                </a:tc>
                <a:tc hMerge="1">
                  <a:txBody>
                    <a:bodyPr/>
                    <a:lstStyle/>
                    <a:p>
                      <a:endParaRPr lang="en-US"/>
                    </a:p>
                  </a:txBody>
                  <a:tcPr/>
                </a:tc>
                <a:extLst>
                  <a:ext uri="{0D108BD9-81ED-4DB2-BD59-A6C34878D82A}">
                    <a16:rowId xmlns:a16="http://schemas.microsoft.com/office/drawing/2014/main" val="10000"/>
                  </a:ext>
                </a:extLst>
              </a:tr>
              <a:tr h="376158">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rPr>
                        <a:t>HEALTH HAZARDS</a:t>
                      </a:r>
                      <a:endParaRPr kumimoji="0" lang="en-US" sz="1400" b="1" i="0" u="none" strike="noStrike" cap="none" normalizeH="0" baseline="0" dirty="0">
                        <a:ln>
                          <a:noFill/>
                        </a:ln>
                        <a:solidFill>
                          <a:srgbClr val="FFFFFF"/>
                        </a:solidFill>
                        <a:effectLst/>
                        <a:latin typeface="Arial" charset="0"/>
                        <a:cs typeface="Arial" charset="0"/>
                      </a:endParaRPr>
                    </a:p>
                  </a:txBody>
                  <a:tcPr anchor="ctr" horzOverflow="overflow">
                    <a:solidFill>
                      <a:schemeClr val="bg1">
                        <a:lumMod val="75000"/>
                      </a:schemeClr>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u="none" strike="noStrike" cap="none" normalizeH="0" baseline="0" dirty="0">
                          <a:ln>
                            <a:noFill/>
                          </a:ln>
                          <a:effectLst/>
                        </a:rPr>
                        <a:t>Number of Samples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u="none" strike="noStrike" cap="none" normalizeH="0" baseline="0" dirty="0">
                          <a:ln>
                            <a:noFill/>
                          </a:ln>
                          <a:effectLst/>
                        </a:rPr>
                        <a:t>(Detectable Results)</a:t>
                      </a:r>
                    </a:p>
                  </a:txBody>
                  <a:tcPr anchor="ctr" horzOverflow="overflow">
                    <a:solidFill>
                      <a:schemeClr val="bg1">
                        <a:lumMod val="85000"/>
                      </a:schemeClr>
                    </a:solid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u="none" strike="noStrike" cap="none" normalizeH="0" baseline="0" dirty="0">
                          <a:ln>
                            <a:noFill/>
                          </a:ln>
                          <a:effectLst/>
                        </a:rPr>
                        <a:t>Number  With Overexposures</a:t>
                      </a:r>
                    </a:p>
                  </a:txBody>
                  <a:tcPr anchor="ctr" horzOverflow="overflow">
                    <a:solidFill>
                      <a:schemeClr val="bg1">
                        <a:lumMod val="85000"/>
                      </a:schemeClr>
                    </a:solidFill>
                  </a:tcPr>
                </a:tc>
                <a:tc hMerge="1">
                  <a:txBody>
                    <a:bodyPr/>
                    <a:lstStyle/>
                    <a:p>
                      <a:endParaRPr lang="en-US"/>
                    </a:p>
                  </a:txBody>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u="none" strike="noStrike" cap="none" normalizeH="0" baseline="0" dirty="0">
                          <a:ln>
                            <a:noFill/>
                          </a:ln>
                          <a:effectLst/>
                        </a:rPr>
                        <a:t>Average Severity Rate*</a:t>
                      </a:r>
                    </a:p>
                  </a:txBody>
                  <a:tcPr anchor="ctr" horzOverflow="overflow">
                    <a:solidFill>
                      <a:schemeClr val="bg1">
                        <a:lumMod val="85000"/>
                      </a:schemeClr>
                    </a:solidFill>
                  </a:tcPr>
                </a:tc>
                <a:tc hMerge="1">
                  <a:txBody>
                    <a:bodyPr/>
                    <a:lstStyle/>
                    <a:p>
                      <a:endParaRPr lang="en-US"/>
                    </a:p>
                  </a:txBody>
                  <a:tcPr/>
                </a:tc>
                <a:extLst>
                  <a:ext uri="{0D108BD9-81ED-4DB2-BD59-A6C34878D82A}">
                    <a16:rowId xmlns:a16="http://schemas.microsoft.com/office/drawing/2014/main" val="10001"/>
                  </a:ext>
                </a:extLst>
              </a:tr>
              <a:tr h="464248">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1</a:t>
                      </a:r>
                      <a:r>
                        <a:rPr kumimoji="0" lang="en-US" sz="1200" b="1" i="0" u="none" strike="noStrike" cap="none" normalizeH="0" baseline="30000" dirty="0">
                          <a:ln>
                            <a:noFill/>
                          </a:ln>
                          <a:solidFill>
                            <a:schemeClr val="tx1"/>
                          </a:solidFill>
                          <a:effectLst/>
                          <a:latin typeface="Arial" charset="0"/>
                          <a:cs typeface="Arial" charset="0"/>
                        </a:rPr>
                        <a:t>st</a:t>
                      </a:r>
                      <a:r>
                        <a:rPr kumimoji="0" lang="en-US" sz="12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2</a:t>
                      </a:r>
                      <a:r>
                        <a:rPr kumimoji="0" lang="en-US" sz="1200" b="1" i="0" u="none" strike="noStrike" cap="none" normalizeH="0" baseline="30000" dirty="0">
                          <a:ln>
                            <a:noFill/>
                          </a:ln>
                          <a:solidFill>
                            <a:schemeClr val="tx1"/>
                          </a:solidFill>
                          <a:effectLst/>
                          <a:latin typeface="Arial" charset="0"/>
                          <a:cs typeface="Arial" charset="0"/>
                        </a:rPr>
                        <a:t>nd</a:t>
                      </a:r>
                      <a:r>
                        <a:rPr kumimoji="0" lang="en-US" sz="12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1</a:t>
                      </a:r>
                      <a:r>
                        <a:rPr kumimoji="0" lang="en-US" sz="1200" b="1" i="0" u="none" strike="noStrike" cap="none" normalizeH="0" baseline="30000" dirty="0">
                          <a:ln>
                            <a:noFill/>
                          </a:ln>
                          <a:solidFill>
                            <a:schemeClr val="tx1"/>
                          </a:solidFill>
                          <a:effectLst/>
                          <a:latin typeface="Arial" charset="0"/>
                          <a:cs typeface="Arial" charset="0"/>
                        </a:rPr>
                        <a:t>st </a:t>
                      </a:r>
                      <a:r>
                        <a:rPr kumimoji="0" lang="en-US" sz="12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2</a:t>
                      </a:r>
                      <a:r>
                        <a:rPr kumimoji="0" lang="en-US" sz="1200" b="1" i="0" u="none" strike="noStrike" cap="none" normalizeH="0" baseline="30000" dirty="0">
                          <a:ln>
                            <a:noFill/>
                          </a:ln>
                          <a:solidFill>
                            <a:schemeClr val="tx1"/>
                          </a:solidFill>
                          <a:effectLst/>
                          <a:latin typeface="Arial" charset="0"/>
                          <a:cs typeface="Arial" charset="0"/>
                        </a:rPr>
                        <a:t>nd</a:t>
                      </a:r>
                      <a:r>
                        <a:rPr kumimoji="0" lang="en-US" sz="12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 1</a:t>
                      </a:r>
                      <a:r>
                        <a:rPr kumimoji="0" lang="en-US" sz="1200" b="1" i="0" u="none" strike="noStrike" cap="none" normalizeH="0" baseline="30000" dirty="0">
                          <a:ln>
                            <a:noFill/>
                          </a:ln>
                          <a:solidFill>
                            <a:schemeClr val="tx1"/>
                          </a:solidFill>
                          <a:effectLst/>
                          <a:latin typeface="Arial" charset="0"/>
                          <a:cs typeface="Arial" charset="0"/>
                        </a:rPr>
                        <a:t>st</a:t>
                      </a:r>
                      <a:r>
                        <a:rPr kumimoji="0" lang="en-US" sz="12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a:t>
                      </a:r>
                      <a:r>
                        <a:rPr kumimoji="0" lang="en-US" sz="1200" b="1" i="0" u="none" strike="noStrike" cap="none" normalizeH="0" baseline="30000" dirty="0">
                          <a:ln>
                            <a:noFill/>
                          </a:ln>
                          <a:solidFill>
                            <a:schemeClr val="tx1"/>
                          </a:solidFill>
                          <a:effectLst/>
                          <a:latin typeface="Arial" charset="0"/>
                          <a:cs typeface="Arial" charset="0"/>
                        </a:rPr>
                        <a:t>nd</a:t>
                      </a:r>
                      <a:r>
                        <a:rPr kumimoji="0" lang="en-US" sz="12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extLst>
                  <a:ext uri="{0D108BD9-81ED-4DB2-BD59-A6C34878D82A}">
                    <a16:rowId xmlns:a16="http://schemas.microsoft.com/office/drawing/2014/main" val="10002"/>
                  </a:ext>
                </a:extLst>
              </a:tr>
              <a:tr h="35144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effectLst/>
                        </a:rPr>
                        <a:t>Silica</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4</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1.18</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0.15</a:t>
                      </a:r>
                    </a:p>
                  </a:txBody>
                  <a:tcPr anchor="ctr" horzOverflow="overflow">
                    <a:solidFill>
                      <a:schemeClr val="bg1">
                        <a:lumMod val="95000"/>
                      </a:schemeClr>
                    </a:solidFill>
                  </a:tcPr>
                </a:tc>
                <a:extLst>
                  <a:ext uri="{0D108BD9-81ED-4DB2-BD59-A6C34878D82A}">
                    <a16:rowId xmlns:a16="http://schemas.microsoft.com/office/drawing/2014/main" val="10003"/>
                  </a:ext>
                </a:extLst>
              </a:tr>
              <a:tr h="26213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effectLst/>
                        </a:rPr>
                        <a:t>Asbestos</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0.00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0.00</a:t>
                      </a:r>
                    </a:p>
                  </a:txBody>
                  <a:tcPr anchor="ctr" horzOverflow="overflow">
                    <a:solidFill>
                      <a:schemeClr val="bg1">
                        <a:lumMod val="85000"/>
                      </a:schemeClr>
                    </a:solidFill>
                  </a:tcPr>
                </a:tc>
                <a:extLst>
                  <a:ext uri="{0D108BD9-81ED-4DB2-BD59-A6C34878D82A}">
                    <a16:rowId xmlns:a16="http://schemas.microsoft.com/office/drawing/2014/main" val="10004"/>
                  </a:ext>
                </a:extLst>
              </a:tr>
              <a:tr h="35144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err="1">
                          <a:ln>
                            <a:noFill/>
                          </a:ln>
                          <a:effectLst/>
                        </a:rPr>
                        <a:t>Isocyanates</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0.11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0.00</a:t>
                      </a:r>
                    </a:p>
                  </a:txBody>
                  <a:tcPr anchor="ctr" horzOverflow="overflow">
                    <a:solidFill>
                      <a:schemeClr val="bg1">
                        <a:lumMod val="95000"/>
                      </a:schemeClr>
                    </a:solidFill>
                  </a:tcPr>
                </a:tc>
                <a:extLst>
                  <a:ext uri="{0D108BD9-81ED-4DB2-BD59-A6C34878D82A}">
                    <a16:rowId xmlns:a16="http://schemas.microsoft.com/office/drawing/2014/main" val="10005"/>
                  </a:ext>
                </a:extLst>
              </a:tr>
              <a:tr h="26213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effectLst/>
                        </a:rPr>
                        <a:t>Lead</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6</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9</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1.41</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0.29</a:t>
                      </a:r>
                    </a:p>
                  </a:txBody>
                  <a:tcPr anchor="ctr" horzOverflow="overflow">
                    <a:solidFill>
                      <a:schemeClr val="bg1">
                        <a:lumMod val="85000"/>
                      </a:schemeClr>
                    </a:solidFill>
                  </a:tcPr>
                </a:tc>
                <a:extLst>
                  <a:ext uri="{0D108BD9-81ED-4DB2-BD59-A6C34878D82A}">
                    <a16:rowId xmlns:a16="http://schemas.microsoft.com/office/drawing/2014/main" val="10006"/>
                  </a:ext>
                </a:extLst>
              </a:tr>
              <a:tr h="380890">
                <a:tc>
                  <a:txBody>
                    <a:bodyPr/>
                    <a:lstStyle/>
                    <a:p>
                      <a:pPr algn="r"/>
                      <a:r>
                        <a:rPr lang="en-US" sz="1200" b="0" i="1" dirty="0"/>
                        <a:t>Hexavalent Chromium</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5</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6</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0.12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0.03</a:t>
                      </a:r>
                    </a:p>
                  </a:txBody>
                  <a:tcPr anchor="ctr" horzOverflow="overflow">
                    <a:solidFill>
                      <a:schemeClr val="bg1">
                        <a:lumMod val="95000"/>
                      </a:schemeClr>
                    </a:solidFill>
                  </a:tcPr>
                </a:tc>
                <a:extLst>
                  <a:ext uri="{0D108BD9-81ED-4DB2-BD59-A6C34878D82A}">
                    <a16:rowId xmlns:a16="http://schemas.microsoft.com/office/drawing/2014/main" val="10007"/>
                  </a:ext>
                </a:extLst>
              </a:tr>
              <a:tr h="26213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Total</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7</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13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20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1</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N/A</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1" u="none" strike="noStrike" cap="none" normalizeH="0" baseline="0" dirty="0">
                          <a:ln>
                            <a:noFill/>
                          </a:ln>
                          <a:solidFill>
                            <a:schemeClr val="tx1"/>
                          </a:solidFill>
                          <a:effectLst/>
                          <a:latin typeface="Arial" charset="0"/>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08"/>
                  </a:ext>
                </a:extLst>
              </a:tr>
            </a:tbl>
          </a:graphicData>
        </a:graphic>
      </p:graphicFrame>
      <p:sp>
        <p:nvSpPr>
          <p:cNvPr id="3" name="TextBox 2">
            <a:extLst>
              <a:ext uri="{FF2B5EF4-FFF2-40B4-BE49-F238E27FC236}">
                <a16:creationId xmlns:a16="http://schemas.microsoft.com/office/drawing/2014/main" id="{EE3993CE-2215-199F-7946-A29312B87604}"/>
              </a:ext>
            </a:extLst>
          </p:cNvPr>
          <p:cNvSpPr txBox="1"/>
          <p:nvPr/>
        </p:nvSpPr>
        <p:spPr>
          <a:xfrm>
            <a:off x="6477000" y="685800"/>
            <a:ext cx="2286000" cy="369332"/>
          </a:xfrm>
          <a:prstGeom prst="rect">
            <a:avLst/>
          </a:prstGeom>
          <a:noFill/>
        </p:spPr>
        <p:txBody>
          <a:bodyPr wrap="square" rtlCol="0">
            <a:spAutoFit/>
          </a:bodyPr>
          <a:lstStyle/>
          <a:p>
            <a:r>
              <a:rPr lang="en-US" i="1" dirty="0"/>
              <a:t>FFY 2023—2</a:t>
            </a:r>
            <a:r>
              <a:rPr lang="en-US" i="1" baseline="30000" dirty="0"/>
              <a:t>nd</a:t>
            </a:r>
            <a:r>
              <a:rPr lang="en-US" i="1" dirty="0"/>
              <a:t> Qtr.</a:t>
            </a:r>
          </a:p>
        </p:txBody>
      </p:sp>
    </p:spTree>
    <p:extLst>
      <p:ext uri="{BB962C8B-B14F-4D97-AF65-F5344CB8AC3E}">
        <p14:creationId xmlns:p14="http://schemas.microsoft.com/office/powerpoint/2010/main" val="1362441262"/>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3" cstate="print"/>
          <a:srcRect/>
          <a:stretch>
            <a:fillRect/>
          </a:stretch>
        </p:blipFill>
        <p:spPr bwMode="auto">
          <a:xfrm>
            <a:off x="7467600" y="4267200"/>
            <a:ext cx="1066800" cy="457200"/>
          </a:xfrm>
          <a:prstGeom prst="rect">
            <a:avLst/>
          </a:prstGeom>
          <a:noFill/>
          <a:ln w="9525">
            <a:noFill/>
            <a:miter lim="800000"/>
            <a:headEnd/>
            <a:tailEnd/>
          </a:ln>
        </p:spPr>
      </p:pic>
      <p:pic>
        <p:nvPicPr>
          <p:cNvPr id="11" name="Picture 10" descr="C:\Users\wllagoe.EADS\Pictures\Construction\IMAG0613.jpg"/>
          <p:cNvPicPr/>
          <p:nvPr/>
        </p:nvPicPr>
        <p:blipFill>
          <a:blip r:embed="rId4" cstate="print"/>
          <a:srcRect/>
          <a:stretch>
            <a:fillRect/>
          </a:stretch>
        </p:blipFill>
        <p:spPr bwMode="auto">
          <a:xfrm>
            <a:off x="6248400" y="4267200"/>
            <a:ext cx="1219200" cy="457200"/>
          </a:xfrm>
          <a:prstGeom prst="rect">
            <a:avLst/>
          </a:prstGeom>
          <a:noFill/>
          <a:ln w="9525">
            <a:noFill/>
            <a:miter lim="800000"/>
            <a:headEnd/>
            <a:tailEnd/>
          </a:ln>
        </p:spPr>
      </p:pic>
      <p:pic>
        <p:nvPicPr>
          <p:cNvPr id="13" name="Picture 1"/>
          <p:cNvPicPr>
            <a:picLocks noChangeAspect="1" noChangeArrowheads="1"/>
          </p:cNvPicPr>
          <p:nvPr/>
        </p:nvPicPr>
        <p:blipFill>
          <a:blip r:embed="rId5" cstate="print"/>
          <a:srcRect/>
          <a:stretch>
            <a:fillRect/>
          </a:stretch>
        </p:blipFill>
        <p:spPr bwMode="auto">
          <a:xfrm>
            <a:off x="5448300" y="4267200"/>
            <a:ext cx="800100" cy="457200"/>
          </a:xfrm>
          <a:prstGeom prst="rect">
            <a:avLst/>
          </a:prstGeom>
          <a:noFill/>
          <a:ln w="9525">
            <a:noFill/>
            <a:miter lim="800000"/>
            <a:headEnd/>
            <a:tailEnd/>
          </a:ln>
        </p:spPr>
      </p:pic>
      <p:pic>
        <p:nvPicPr>
          <p:cNvPr id="17" name="Picture 16" descr="C:\Documents and Settings\Wanda Lagoe\My Documents\My Pictures\Logging\Water quality discussion with NCDENR.JPG"/>
          <p:cNvPicPr/>
          <p:nvPr/>
        </p:nvPicPr>
        <p:blipFill>
          <a:blip r:embed="rId6" cstate="print"/>
          <a:srcRect/>
          <a:stretch>
            <a:fillRect/>
          </a:stretch>
        </p:blipFill>
        <p:spPr bwMode="auto">
          <a:xfrm>
            <a:off x="4419600" y="4267200"/>
            <a:ext cx="1047750" cy="457200"/>
          </a:xfrm>
          <a:prstGeom prst="rect">
            <a:avLst/>
          </a:prstGeom>
          <a:noFill/>
          <a:ln w="9525">
            <a:noFill/>
            <a:miter lim="800000"/>
            <a:headEnd/>
            <a:tailEnd/>
          </a:ln>
        </p:spPr>
      </p:pic>
      <p:pic>
        <p:nvPicPr>
          <p:cNvPr id="18" name="Picture 17" descr="C:\Documents and Settings\Wanda Lagoe\My Documents\My Pictures\Logging\Picture 087.jpg"/>
          <p:cNvPicPr/>
          <p:nvPr/>
        </p:nvPicPr>
        <p:blipFill>
          <a:blip r:embed="rId7" cstate="print"/>
          <a:srcRect/>
          <a:stretch>
            <a:fillRect/>
          </a:stretch>
        </p:blipFill>
        <p:spPr bwMode="auto">
          <a:xfrm>
            <a:off x="3733800" y="4267200"/>
            <a:ext cx="685800" cy="457200"/>
          </a:xfrm>
          <a:prstGeom prst="rect">
            <a:avLst/>
          </a:prstGeom>
          <a:noFill/>
          <a:ln w="9525">
            <a:noFill/>
            <a:miter lim="800000"/>
            <a:headEnd/>
            <a:tailEnd/>
          </a:ln>
        </p:spPr>
      </p:pic>
      <p:pic>
        <p:nvPicPr>
          <p:cNvPr id="19" name="Picture 18" descr="C:\Documents and Settings\Wanda Lagoe\My Documents\My Pictures\Logging\ProLogger LD.JPG"/>
          <p:cNvPicPr/>
          <p:nvPr/>
        </p:nvPicPr>
        <p:blipFill>
          <a:blip r:embed="rId8" cstate="print"/>
          <a:srcRect/>
          <a:stretch>
            <a:fillRect/>
          </a:stretch>
        </p:blipFill>
        <p:spPr bwMode="auto">
          <a:xfrm>
            <a:off x="1295400" y="4267200"/>
            <a:ext cx="838200" cy="457200"/>
          </a:xfrm>
          <a:prstGeom prst="rect">
            <a:avLst/>
          </a:prstGeom>
          <a:noFill/>
          <a:ln w="9525">
            <a:noFill/>
            <a:miter lim="800000"/>
            <a:headEnd/>
            <a:tailEnd/>
          </a:ln>
        </p:spPr>
      </p:pic>
      <p:pic>
        <p:nvPicPr>
          <p:cNvPr id="23" name="Picture 22" descr="C:\Documents and Settings\Wanda Lagoe\My Documents\My Pictures\Construction\IMAG0614 (2).JPG"/>
          <p:cNvPicPr/>
          <p:nvPr/>
        </p:nvPicPr>
        <p:blipFill>
          <a:blip r:embed="rId9" cstate="print"/>
          <a:srcRect/>
          <a:stretch>
            <a:fillRect/>
          </a:stretch>
        </p:blipFill>
        <p:spPr bwMode="auto">
          <a:xfrm>
            <a:off x="2133600" y="4267200"/>
            <a:ext cx="1600200" cy="457200"/>
          </a:xfrm>
          <a:prstGeom prst="rect">
            <a:avLst/>
          </a:prstGeom>
          <a:noFill/>
          <a:ln w="9525">
            <a:noFill/>
            <a:miter lim="800000"/>
            <a:headEnd/>
            <a:tailEnd/>
          </a:ln>
        </p:spPr>
      </p:pic>
      <p:sp>
        <p:nvSpPr>
          <p:cNvPr id="25" name="TextBox 24"/>
          <p:cNvSpPr txBox="1"/>
          <p:nvPr/>
        </p:nvSpPr>
        <p:spPr>
          <a:xfrm>
            <a:off x="580768" y="3983212"/>
            <a:ext cx="1186543" cy="215444"/>
          </a:xfrm>
          <a:prstGeom prst="rect">
            <a:avLst/>
          </a:prstGeom>
          <a:noFill/>
        </p:spPr>
        <p:txBody>
          <a:bodyPr wrap="none" rtlCol="0">
            <a:spAutoFit/>
          </a:bodyPr>
          <a:lstStyle/>
          <a:p>
            <a:r>
              <a:rPr lang="en-US" sz="800" dirty="0"/>
              <a:t>NCDOL Photo Library</a:t>
            </a:r>
          </a:p>
        </p:txBody>
      </p:sp>
      <p:sp>
        <p:nvSpPr>
          <p:cNvPr id="22"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Health Hazards</a:t>
            </a:r>
            <a:endParaRPr lang="en-US" sz="2400" b="1" i="1" dirty="0">
              <a:solidFill>
                <a:schemeClr val="bg2"/>
              </a:solidFill>
            </a:endParaRPr>
          </a:p>
        </p:txBody>
      </p:sp>
      <p:sp>
        <p:nvSpPr>
          <p:cNvPr id="16" name="TextBox 15"/>
          <p:cNvSpPr txBox="1"/>
          <p:nvPr/>
        </p:nvSpPr>
        <p:spPr>
          <a:xfrm>
            <a:off x="567913" y="4670001"/>
            <a:ext cx="1186543" cy="215444"/>
          </a:xfrm>
          <a:prstGeom prst="rect">
            <a:avLst/>
          </a:prstGeom>
          <a:noFill/>
        </p:spPr>
        <p:txBody>
          <a:bodyPr wrap="none" rtlCol="0">
            <a:spAutoFit/>
          </a:bodyPr>
          <a:lstStyle/>
          <a:p>
            <a:r>
              <a:rPr lang="en-US" sz="800" dirty="0"/>
              <a:t>NCDOL Photo Library</a:t>
            </a:r>
          </a:p>
        </p:txBody>
      </p:sp>
      <p:graphicFrame>
        <p:nvGraphicFramePr>
          <p:cNvPr id="28" name="Table 27">
            <a:extLst>
              <a:ext uri="{FF2B5EF4-FFF2-40B4-BE49-F238E27FC236}">
                <a16:creationId xmlns:a16="http://schemas.microsoft.com/office/drawing/2014/main" id="{2FDF4049-04D1-4CC7-B2B1-1FCAB93A29D1}"/>
              </a:ext>
            </a:extLst>
          </p:cNvPr>
          <p:cNvGraphicFramePr>
            <a:graphicFrameLocks noGrp="1"/>
          </p:cNvGraphicFramePr>
          <p:nvPr>
            <p:extLst>
              <p:ext uri="{D42A27DB-BD31-4B8C-83A1-F6EECF244321}">
                <p14:modId xmlns:p14="http://schemas.microsoft.com/office/powerpoint/2010/main" val="3671191316"/>
              </p:ext>
            </p:extLst>
          </p:nvPr>
        </p:nvGraphicFramePr>
        <p:xfrm>
          <a:off x="609600" y="1123675"/>
          <a:ext cx="7924794" cy="3169281"/>
        </p:xfrm>
        <a:graphic>
          <a:graphicData uri="http://schemas.openxmlformats.org/drawingml/2006/table">
            <a:tbl>
              <a:tblPr/>
              <a:tblGrid>
                <a:gridCol w="48768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990600">
                  <a:extLst>
                    <a:ext uri="{9D8B030D-6E8A-4147-A177-3AD203B41FA5}">
                      <a16:colId xmlns:a16="http://schemas.microsoft.com/office/drawing/2014/main" val="2719121351"/>
                    </a:ext>
                  </a:extLst>
                </a:gridCol>
                <a:gridCol w="914394">
                  <a:extLst>
                    <a:ext uri="{9D8B030D-6E8A-4147-A177-3AD203B41FA5}">
                      <a16:colId xmlns:a16="http://schemas.microsoft.com/office/drawing/2014/main" val="20002"/>
                    </a:ext>
                  </a:extLst>
                </a:gridCol>
              </a:tblGrid>
              <a:tr h="33522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cap="none" normalizeH="0" baseline="0" dirty="0">
                          <a:ln>
                            <a:noFill/>
                          </a:ln>
                          <a:solidFill>
                            <a:schemeClr val="tx1"/>
                          </a:solidFill>
                          <a:effectLst/>
                          <a:latin typeface="Arial" charset="0"/>
                          <a:cs typeface="Arial" charset="0"/>
                        </a:rPr>
                        <a:t>HEALTH HAZARDS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cap="none" normalizeH="0" baseline="0" dirty="0">
                          <a:ln>
                            <a:noFill/>
                          </a:ln>
                          <a:solidFill>
                            <a:schemeClr val="tx1"/>
                          </a:solidFill>
                          <a:effectLst/>
                          <a:latin typeface="Arial" charset="0"/>
                          <a:cs typeface="Arial" charset="0"/>
                        </a:rPr>
                        <a:t>Consultative Surveys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2128789243"/>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500" b="0" i="1" u="none" strike="noStrike" cap="none" normalizeH="0" baseline="0" dirty="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1</a:t>
                      </a:r>
                      <a:r>
                        <a:rPr kumimoji="0" lang="en-US" sz="1400" b="1" i="0" u="none" strike="noStrike" cap="none" normalizeH="0" baseline="30000" dirty="0">
                          <a:ln>
                            <a:noFill/>
                          </a:ln>
                          <a:solidFill>
                            <a:schemeClr val="tx1"/>
                          </a:solidFill>
                          <a:effectLst/>
                          <a:latin typeface="Arial" charset="0"/>
                          <a:cs typeface="Arial" charset="0"/>
                        </a:rPr>
                        <a:t>st</a:t>
                      </a:r>
                      <a:r>
                        <a:rPr kumimoji="0" lang="en-US" sz="1400" b="1" i="0" u="none" strike="noStrike" cap="none" normalizeH="0" baseline="0" dirty="0">
                          <a:ln>
                            <a:noFill/>
                          </a:ln>
                          <a:solidFill>
                            <a:schemeClr val="tx1"/>
                          </a:solidFill>
                          <a:effectLst/>
                          <a:latin typeface="Arial" charset="0"/>
                          <a:cs typeface="Arial" charset="0"/>
                        </a:rPr>
                        <a:t> Qtr.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2</a:t>
                      </a:r>
                      <a:r>
                        <a:rPr kumimoji="0" lang="en-US" sz="1400" b="1" i="0" u="none" strike="noStrike" cap="none" normalizeH="0" baseline="30000" dirty="0">
                          <a:ln>
                            <a:noFill/>
                          </a:ln>
                          <a:solidFill>
                            <a:schemeClr val="tx1"/>
                          </a:solidFill>
                          <a:effectLst/>
                          <a:latin typeface="Arial" charset="0"/>
                          <a:cs typeface="Arial" charset="0"/>
                        </a:rPr>
                        <a:t>nd</a:t>
                      </a:r>
                      <a:r>
                        <a:rPr kumimoji="0" lang="en-US" sz="1400" b="1" i="0" u="none" strike="noStrike" cap="none" normalizeH="0" baseline="0" dirty="0">
                          <a:ln>
                            <a:noFill/>
                          </a:ln>
                          <a:solidFill>
                            <a:schemeClr val="tx1"/>
                          </a:solidFill>
                          <a:effectLst/>
                          <a:latin typeface="Arial" charset="0"/>
                          <a:cs typeface="Arial" charset="0"/>
                        </a:rPr>
                        <a:t> Qtr.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Total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2859278671"/>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a:ln>
                            <a:noFill/>
                          </a:ln>
                          <a:solidFill>
                            <a:srgbClr val="000000"/>
                          </a:solidFill>
                          <a:effectLst/>
                          <a:latin typeface="Arial" charset="0"/>
                          <a:cs typeface="Arial" charset="0"/>
                        </a:rPr>
                        <a:t>Silica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39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40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79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2"/>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a:ln>
                            <a:noFill/>
                          </a:ln>
                          <a:solidFill>
                            <a:srgbClr val="000000"/>
                          </a:solidFill>
                          <a:effectLst/>
                          <a:latin typeface="Arial" charset="0"/>
                          <a:cs typeface="Arial" charset="0"/>
                        </a:rPr>
                        <a:t>Asbestos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456932">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err="1">
                          <a:ln>
                            <a:noFill/>
                          </a:ln>
                          <a:solidFill>
                            <a:srgbClr val="000000"/>
                          </a:solidFill>
                          <a:effectLst/>
                          <a:latin typeface="Arial" charset="0"/>
                          <a:cs typeface="Arial" charset="0"/>
                        </a:rPr>
                        <a:t>Isocyanates</a:t>
                      </a:r>
                      <a:endParaRPr kumimoji="0" lang="en-US" sz="1500" b="0" i="1"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10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4"/>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a:ln>
                            <a:noFill/>
                          </a:ln>
                          <a:solidFill>
                            <a:srgbClr val="000000"/>
                          </a:solidFill>
                          <a:effectLst/>
                          <a:latin typeface="Arial" charset="0"/>
                          <a:cs typeface="Arial" charset="0"/>
                        </a:rPr>
                        <a:t>Lead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15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19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5"/>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a:ln>
                            <a:noFill/>
                          </a:ln>
                          <a:solidFill>
                            <a:srgbClr val="000000"/>
                          </a:solidFill>
                          <a:effectLst/>
                          <a:latin typeface="Arial" charset="0"/>
                          <a:cs typeface="Arial" charset="0"/>
                        </a:rPr>
                        <a:t>Hexavalent  Chromium</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6"/>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Total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51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70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a:ln>
                            <a:noFill/>
                          </a:ln>
                          <a:solidFill>
                            <a:srgbClr val="000000"/>
                          </a:solidFill>
                          <a:effectLst/>
                          <a:latin typeface="Arial" charset="0"/>
                          <a:cs typeface="Arial" charset="0"/>
                        </a:rPr>
                        <a:t>121</a:t>
                      </a:r>
                      <a:endParaRPr kumimoji="0" lang="en-US" sz="1500" b="1" i="1"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7"/>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rgbClr val="000000"/>
                          </a:solidFill>
                          <a:effectLst/>
                          <a:latin typeface="Arial" charset="0"/>
                          <a:cs typeface="Arial" charset="0"/>
                        </a:rPr>
                        <a:t>FFY Goal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125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n-US"/>
                    </a:p>
                  </a:txBody>
                  <a:tcPr/>
                </a:tc>
                <a:tc hMerge="1">
                  <a:txBody>
                    <a:bodyPr/>
                    <a:lstStyle/>
                    <a:p>
                      <a:endParaRPr lang="en-US"/>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8"/>
                  </a:ext>
                </a:extLst>
              </a:tr>
            </a:tbl>
          </a:graphicData>
        </a:graphic>
      </p:graphicFrame>
      <p:graphicFrame>
        <p:nvGraphicFramePr>
          <p:cNvPr id="29" name="Table 28">
            <a:extLst>
              <a:ext uri="{FF2B5EF4-FFF2-40B4-BE49-F238E27FC236}">
                <a16:creationId xmlns:a16="http://schemas.microsoft.com/office/drawing/2014/main" id="{47772DB8-6532-4B44-AB52-CB000016EA5A}"/>
              </a:ext>
            </a:extLst>
          </p:cNvPr>
          <p:cNvGraphicFramePr>
            <a:graphicFrameLocks noGrp="1"/>
          </p:cNvGraphicFramePr>
          <p:nvPr>
            <p:extLst>
              <p:ext uri="{D42A27DB-BD31-4B8C-83A1-F6EECF244321}">
                <p14:modId xmlns:p14="http://schemas.microsoft.com/office/powerpoint/2010/main" val="2276814796"/>
              </p:ext>
            </p:extLst>
          </p:nvPr>
        </p:nvGraphicFramePr>
        <p:xfrm>
          <a:off x="609600" y="4811995"/>
          <a:ext cx="7924793" cy="1162360"/>
        </p:xfrm>
        <a:graphic>
          <a:graphicData uri="http://schemas.openxmlformats.org/drawingml/2006/table">
            <a:tbl>
              <a:tblPr firstRow="1" bandRow="1">
                <a:tableStyleId>{00A15C55-8517-42AA-B614-E9B94910E393}</a:tableStyleId>
              </a:tblPr>
              <a:tblGrid>
                <a:gridCol w="3870686">
                  <a:extLst>
                    <a:ext uri="{9D8B030D-6E8A-4147-A177-3AD203B41FA5}">
                      <a16:colId xmlns:a16="http://schemas.microsoft.com/office/drawing/2014/main" val="20000"/>
                    </a:ext>
                  </a:extLst>
                </a:gridCol>
                <a:gridCol w="1036790">
                  <a:extLst>
                    <a:ext uri="{9D8B030D-6E8A-4147-A177-3AD203B41FA5}">
                      <a16:colId xmlns:a16="http://schemas.microsoft.com/office/drawing/2014/main" val="20001"/>
                    </a:ext>
                  </a:extLst>
                </a:gridCol>
                <a:gridCol w="1036790">
                  <a:extLst>
                    <a:ext uri="{9D8B030D-6E8A-4147-A177-3AD203B41FA5}">
                      <a16:colId xmlns:a16="http://schemas.microsoft.com/office/drawing/2014/main" val="3587798704"/>
                    </a:ext>
                  </a:extLst>
                </a:gridCol>
                <a:gridCol w="891241">
                  <a:extLst>
                    <a:ext uri="{9D8B030D-6E8A-4147-A177-3AD203B41FA5}">
                      <a16:colId xmlns:a16="http://schemas.microsoft.com/office/drawing/2014/main" val="20002"/>
                    </a:ext>
                  </a:extLst>
                </a:gridCol>
                <a:gridCol w="1089286">
                  <a:extLst>
                    <a:ext uri="{9D8B030D-6E8A-4147-A177-3AD203B41FA5}">
                      <a16:colId xmlns:a16="http://schemas.microsoft.com/office/drawing/2014/main" val="20003"/>
                    </a:ext>
                  </a:extLst>
                </a:gridCol>
              </a:tblGrid>
              <a:tr h="522280">
                <a:tc>
                  <a:txBody>
                    <a:bodyPr/>
                    <a:lstStyle/>
                    <a:p>
                      <a:pPr algn="ctr"/>
                      <a:r>
                        <a:rPr lang="en-US" sz="1800" b="1" dirty="0">
                          <a:solidFill>
                            <a:schemeClr val="tx1"/>
                          </a:solidFill>
                        </a:rPr>
                        <a:t>SEP ACTIVITY</a:t>
                      </a:r>
                    </a:p>
                  </a:txBody>
                  <a:tcPr anchor="ctr">
                    <a:solidFill>
                      <a:schemeClr val="bg1">
                        <a:lumMod val="75000"/>
                      </a:schemeClr>
                    </a:solidFill>
                  </a:tcPr>
                </a:tc>
                <a:tc>
                  <a:txBody>
                    <a:bodyPr/>
                    <a:lstStyle/>
                    <a:p>
                      <a:pPr algn="ctr"/>
                      <a:r>
                        <a:rPr lang="en-US" sz="1400" b="1" dirty="0">
                          <a:solidFill>
                            <a:schemeClr val="tx1"/>
                          </a:solidFill>
                        </a:rPr>
                        <a:t>1</a:t>
                      </a:r>
                      <a:r>
                        <a:rPr lang="en-US" sz="1400" b="1" baseline="30000" dirty="0">
                          <a:solidFill>
                            <a:schemeClr val="tx1"/>
                          </a:solidFill>
                        </a:rPr>
                        <a:t>st</a:t>
                      </a:r>
                      <a:r>
                        <a:rPr lang="en-US" sz="1400" b="1" dirty="0">
                          <a:solidFill>
                            <a:schemeClr val="tx1"/>
                          </a:solidFill>
                        </a:rPr>
                        <a:t> Qtr.</a:t>
                      </a:r>
                    </a:p>
                  </a:txBody>
                  <a:tcPr anchor="ctr">
                    <a:solidFill>
                      <a:schemeClr val="bg1">
                        <a:lumMod val="75000"/>
                      </a:schemeClr>
                    </a:solidFill>
                  </a:tcPr>
                </a:tc>
                <a:tc>
                  <a:txBody>
                    <a:bodyPr/>
                    <a:lstStyle/>
                    <a:p>
                      <a:pPr algn="ctr"/>
                      <a:r>
                        <a:rPr lang="en-US" sz="1400" b="1" dirty="0">
                          <a:solidFill>
                            <a:schemeClr val="tx1"/>
                          </a:solidFill>
                        </a:rPr>
                        <a:t>2</a:t>
                      </a:r>
                      <a:r>
                        <a:rPr lang="en-US" sz="1400" b="1" baseline="30000" dirty="0">
                          <a:solidFill>
                            <a:schemeClr val="tx1"/>
                          </a:solidFill>
                        </a:rPr>
                        <a:t>nd</a:t>
                      </a:r>
                      <a:r>
                        <a:rPr lang="en-US" sz="14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i="1" dirty="0">
                          <a:solidFill>
                            <a:schemeClr val="tx1"/>
                          </a:solidFill>
                        </a:rPr>
                        <a:t>Total</a:t>
                      </a:r>
                    </a:p>
                  </a:txBody>
                  <a:tcPr anchor="ctr">
                    <a:solidFill>
                      <a:schemeClr val="bg1">
                        <a:lumMod val="75000"/>
                      </a:schemeClr>
                    </a:solidFill>
                  </a:tcPr>
                </a:tc>
                <a:tc>
                  <a:txBody>
                    <a:bodyPr/>
                    <a:lstStyle/>
                    <a:p>
                      <a:pPr algn="ctr"/>
                      <a:r>
                        <a:rPr lang="en-US" sz="1400" b="1"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04663">
                <a:tc>
                  <a:txBody>
                    <a:bodyPr/>
                    <a:lstStyle/>
                    <a:p>
                      <a:pPr algn="r"/>
                      <a:r>
                        <a:rPr lang="en-US" sz="1500" b="0" i="1" dirty="0"/>
                        <a:t>OSH Outreach Events</a:t>
                      </a:r>
                    </a:p>
                  </a:txBody>
                  <a:tcPr anchor="ctr">
                    <a:solidFill>
                      <a:schemeClr val="bg1">
                        <a:lumMod val="85000"/>
                      </a:schemeClr>
                    </a:solidFill>
                  </a:tcPr>
                </a:tc>
                <a:tc>
                  <a:txBody>
                    <a:bodyPr/>
                    <a:lstStyle/>
                    <a:p>
                      <a:pPr algn="ctr"/>
                      <a:r>
                        <a:rPr lang="en-US" sz="1500" i="0" dirty="0"/>
                        <a:t>5</a:t>
                      </a:r>
                    </a:p>
                  </a:txBody>
                  <a:tcPr anchor="ctr">
                    <a:solidFill>
                      <a:schemeClr val="bg1">
                        <a:lumMod val="85000"/>
                      </a:schemeClr>
                    </a:solidFill>
                  </a:tcPr>
                </a:tc>
                <a:tc>
                  <a:txBody>
                    <a:bodyPr/>
                    <a:lstStyle/>
                    <a:p>
                      <a:pPr algn="ctr"/>
                      <a:r>
                        <a:rPr lang="en-US" sz="1500" i="0" dirty="0"/>
                        <a:t>7</a:t>
                      </a:r>
                    </a:p>
                  </a:txBody>
                  <a:tcPr anchor="ctr">
                    <a:solidFill>
                      <a:schemeClr val="bg1">
                        <a:lumMod val="85000"/>
                      </a:schemeClr>
                    </a:solidFill>
                  </a:tcPr>
                </a:tc>
                <a:tc>
                  <a:txBody>
                    <a:bodyPr/>
                    <a:lstStyle/>
                    <a:p>
                      <a:pPr algn="ctr"/>
                      <a:r>
                        <a:rPr lang="en-US" sz="1500" b="1" i="1" dirty="0"/>
                        <a:t>12</a:t>
                      </a:r>
                    </a:p>
                  </a:txBody>
                  <a:tcPr anchor="ctr">
                    <a:solidFill>
                      <a:schemeClr val="bg1">
                        <a:lumMod val="85000"/>
                      </a:schemeClr>
                    </a:solidFill>
                  </a:tcPr>
                </a:tc>
                <a:tc>
                  <a:txBody>
                    <a:bodyPr/>
                    <a:lstStyle/>
                    <a:p>
                      <a:pPr algn="ctr"/>
                      <a:r>
                        <a:rPr lang="en-US" sz="1500" i="0" dirty="0"/>
                        <a:t>20</a:t>
                      </a:r>
                    </a:p>
                  </a:txBody>
                  <a:tcPr anchor="ctr">
                    <a:solidFill>
                      <a:schemeClr val="bg1">
                        <a:lumMod val="85000"/>
                      </a:schemeClr>
                    </a:solidFill>
                  </a:tcPr>
                </a:tc>
                <a:extLst>
                  <a:ext uri="{0D108BD9-81ED-4DB2-BD59-A6C34878D82A}">
                    <a16:rowId xmlns:a16="http://schemas.microsoft.com/office/drawing/2014/main" val="10001"/>
                  </a:ext>
                </a:extLst>
              </a:tr>
              <a:tr h="304663">
                <a:tc>
                  <a:txBody>
                    <a:bodyPr/>
                    <a:lstStyle/>
                    <a:p>
                      <a:pPr algn="r"/>
                      <a:r>
                        <a:rPr lang="en-US" sz="1500" b="0" i="1" dirty="0"/>
                        <a:t>People </a:t>
                      </a:r>
                      <a:r>
                        <a:rPr lang="en-US" sz="1500" b="0" i="1" baseline="0" dirty="0"/>
                        <a:t>Trained</a:t>
                      </a:r>
                      <a:endParaRPr lang="en-US" sz="1500" b="0" i="1" dirty="0"/>
                    </a:p>
                  </a:txBody>
                  <a:tcPr anchor="ctr">
                    <a:solidFill>
                      <a:schemeClr val="bg1">
                        <a:lumMod val="95000"/>
                      </a:schemeClr>
                    </a:solidFill>
                  </a:tcPr>
                </a:tc>
                <a:tc>
                  <a:txBody>
                    <a:bodyPr/>
                    <a:lstStyle/>
                    <a:p>
                      <a:pPr algn="ctr"/>
                      <a:r>
                        <a:rPr lang="en-US" sz="1500" i="0" dirty="0"/>
                        <a:t>105</a:t>
                      </a:r>
                    </a:p>
                  </a:txBody>
                  <a:tcPr anchor="ctr">
                    <a:solidFill>
                      <a:schemeClr val="bg1">
                        <a:lumMod val="95000"/>
                      </a:schemeClr>
                    </a:solidFill>
                  </a:tcPr>
                </a:tc>
                <a:tc>
                  <a:txBody>
                    <a:bodyPr/>
                    <a:lstStyle/>
                    <a:p>
                      <a:pPr algn="ctr"/>
                      <a:r>
                        <a:rPr lang="en-US" sz="1500" i="0" dirty="0"/>
                        <a:t>125</a:t>
                      </a:r>
                    </a:p>
                  </a:txBody>
                  <a:tcPr anchor="ctr">
                    <a:solidFill>
                      <a:schemeClr val="bg1">
                        <a:lumMod val="95000"/>
                      </a:schemeClr>
                    </a:solidFill>
                  </a:tcPr>
                </a:tc>
                <a:tc>
                  <a:txBody>
                    <a:bodyPr/>
                    <a:lstStyle/>
                    <a:p>
                      <a:pPr algn="ctr"/>
                      <a:r>
                        <a:rPr lang="en-US" sz="1500" b="1" i="1" dirty="0"/>
                        <a:t>230</a:t>
                      </a:r>
                    </a:p>
                  </a:txBody>
                  <a:tcPr anchor="ctr">
                    <a:solidFill>
                      <a:schemeClr val="bg1">
                        <a:lumMod val="95000"/>
                      </a:schemeClr>
                    </a:solidFill>
                  </a:tcPr>
                </a:tc>
                <a:tc>
                  <a:txBody>
                    <a:bodyPr/>
                    <a:lstStyle/>
                    <a:p>
                      <a:pPr algn="ctr"/>
                      <a:r>
                        <a:rPr lang="en-US" sz="1500" i="0" dirty="0"/>
                        <a:t>300</a:t>
                      </a:r>
                    </a:p>
                  </a:txBody>
                  <a:tcPr anchor="ctr">
                    <a:solidFill>
                      <a:schemeClr val="bg1">
                        <a:lumMod val="95000"/>
                      </a:schemeClr>
                    </a:solidFill>
                  </a:tcPr>
                </a:tc>
                <a:extLst>
                  <a:ext uri="{0D108BD9-81ED-4DB2-BD59-A6C34878D82A}">
                    <a16:rowId xmlns:a16="http://schemas.microsoft.com/office/drawing/2014/main" val="10002"/>
                  </a:ext>
                </a:extLst>
              </a:tr>
            </a:tbl>
          </a:graphicData>
        </a:graphic>
      </p:graphicFrame>
      <p:pic>
        <p:nvPicPr>
          <p:cNvPr id="21" name="Picture 20">
            <a:extLst>
              <a:ext uri="{FF2B5EF4-FFF2-40B4-BE49-F238E27FC236}">
                <a16:creationId xmlns:a16="http://schemas.microsoft.com/office/drawing/2014/main" id="{E04CEF98-7FF5-4825-A76F-427E18843974}"/>
              </a:ext>
            </a:extLst>
          </p:cNvPr>
          <p:cNvPicPr/>
          <p:nvPr/>
        </p:nvPicPr>
        <p:blipFill rotWithShape="1">
          <a:blip r:embed="rId10" cstate="print">
            <a:extLst>
              <a:ext uri="{28A0092B-C50C-407E-A947-70E740481C1C}">
                <a14:useLocalDpi xmlns:a14="http://schemas.microsoft.com/office/drawing/2010/main" val="0"/>
              </a:ext>
            </a:extLst>
          </a:blip>
          <a:srcRect t="31035"/>
          <a:stretch/>
        </p:blipFill>
        <p:spPr bwMode="auto">
          <a:xfrm>
            <a:off x="609600" y="4267200"/>
            <a:ext cx="757873" cy="451246"/>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2F39627B-401B-A554-5D56-A326EE6C2A52}"/>
              </a:ext>
            </a:extLst>
          </p:cNvPr>
          <p:cNvSpPr txBox="1"/>
          <p:nvPr/>
        </p:nvSpPr>
        <p:spPr>
          <a:xfrm>
            <a:off x="6477000" y="685800"/>
            <a:ext cx="2286000" cy="369332"/>
          </a:xfrm>
          <a:prstGeom prst="rect">
            <a:avLst/>
          </a:prstGeom>
          <a:noFill/>
        </p:spPr>
        <p:txBody>
          <a:bodyPr wrap="square" rtlCol="0">
            <a:spAutoFit/>
          </a:bodyPr>
          <a:lstStyle/>
          <a:p>
            <a:r>
              <a:rPr lang="en-US" i="1" dirty="0"/>
              <a:t>FFY 2023—2</a:t>
            </a:r>
            <a:r>
              <a:rPr lang="en-US" i="1" baseline="30000" dirty="0"/>
              <a:t>nd</a:t>
            </a:r>
            <a:r>
              <a:rPr lang="en-US" i="1" dirty="0"/>
              <a:t> Qtr.</a:t>
            </a:r>
          </a:p>
        </p:txBody>
      </p:sp>
    </p:spTree>
    <p:extLst>
      <p:ext uri="{BB962C8B-B14F-4D97-AF65-F5344CB8AC3E}">
        <p14:creationId xmlns:p14="http://schemas.microsoft.com/office/powerpoint/2010/main" val="2137920218"/>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5"/>
          <p:cNvSpPr>
            <a:spLocks noChangeArrowheads="1"/>
          </p:cNvSpPr>
          <p:nvPr/>
        </p:nvSpPr>
        <p:spPr bwMode="auto">
          <a:xfrm>
            <a:off x="457200" y="228600"/>
            <a:ext cx="8229600" cy="685800"/>
          </a:xfrm>
          <a:prstGeom prst="rect">
            <a:avLst/>
          </a:prstGeom>
          <a:noFill/>
          <a:ln w="9525">
            <a:noFill/>
            <a:miter lim="800000"/>
            <a:headEnd/>
            <a:tailEnd/>
          </a:ln>
        </p:spPr>
        <p:txBody>
          <a:bodyPr anchor="ctr"/>
          <a:lstStyle/>
          <a:p>
            <a:pPr algn="ctr"/>
            <a:endParaRPr lang="en-US" sz="3600" b="1">
              <a:solidFill>
                <a:schemeClr val="bg2"/>
              </a:solidFill>
            </a:endParaRPr>
          </a:p>
        </p:txBody>
      </p:sp>
      <p:sp>
        <p:nvSpPr>
          <p:cNvPr id="70658" name="Rectangle 7"/>
          <p:cNvSpPr>
            <a:spLocks noChangeArrowheads="1"/>
          </p:cNvSpPr>
          <p:nvPr/>
        </p:nvSpPr>
        <p:spPr bwMode="auto">
          <a:xfrm>
            <a:off x="533400" y="1143000"/>
            <a:ext cx="8229600" cy="4114800"/>
          </a:xfrm>
          <a:prstGeom prst="rect">
            <a:avLst/>
          </a:prstGeom>
          <a:noFill/>
          <a:ln w="9525">
            <a:noFill/>
            <a:miter lim="800000"/>
            <a:headEnd/>
            <a:tailEnd/>
          </a:ln>
        </p:spPr>
        <p:txBody>
          <a:bodyPr/>
          <a:lstStyle/>
          <a:p>
            <a:pPr marL="342900" indent="-342900">
              <a:lnSpc>
                <a:spcPct val="110000"/>
              </a:lnSpc>
              <a:buClr>
                <a:srgbClr val="910046"/>
              </a:buClr>
              <a:buSzPct val="84000"/>
              <a:buFont typeface="Wingdings" pitchFamily="2" charset="2"/>
              <a:buChar char="l"/>
            </a:pPr>
            <a:endParaRPr lang="en-US" sz="2400" b="1" dirty="0"/>
          </a:p>
          <a:p>
            <a:pPr marL="342900" indent="-342900">
              <a:lnSpc>
                <a:spcPct val="110000"/>
              </a:lnSpc>
              <a:buClr>
                <a:srgbClr val="910046"/>
              </a:buClr>
              <a:buSzPct val="84000"/>
              <a:buFont typeface="Wingdings" pitchFamily="2" charset="2"/>
              <a:buChar char="l"/>
            </a:pPr>
            <a:endParaRPr lang="en-US" sz="2400" b="1" dirty="0"/>
          </a:p>
          <a:p>
            <a:pPr marL="342900" indent="-342900">
              <a:lnSpc>
                <a:spcPct val="110000"/>
              </a:lnSpc>
              <a:buClr>
                <a:srgbClr val="910046"/>
              </a:buClr>
              <a:buSzPct val="84000"/>
              <a:buFont typeface="Wingdings" pitchFamily="2" charset="2"/>
              <a:buChar char="l"/>
            </a:pPr>
            <a:endParaRPr lang="en-US" sz="2400" b="1" dirty="0"/>
          </a:p>
          <a:p>
            <a:pPr marL="342900" indent="-342900">
              <a:lnSpc>
                <a:spcPct val="110000"/>
              </a:lnSpc>
              <a:buClr>
                <a:srgbClr val="910046"/>
              </a:buClr>
              <a:buSzPct val="84000"/>
              <a:buFont typeface="Wingdings" pitchFamily="2" charset="2"/>
              <a:buChar char="l"/>
            </a:pPr>
            <a:endParaRPr lang="en-US" sz="2400" b="1" dirty="0"/>
          </a:p>
          <a:p>
            <a:pPr marL="233363" indent="-233363">
              <a:lnSpc>
                <a:spcPct val="130000"/>
              </a:lnSpc>
              <a:buClr>
                <a:srgbClr val="012D9A"/>
              </a:buClr>
              <a:buFont typeface="Arial" pitchFamily="34" charset="0"/>
              <a:buChar char="•"/>
            </a:pPr>
            <a:endParaRPr lang="en-US" sz="2000" dirty="0"/>
          </a:p>
          <a:p>
            <a:pPr marL="342900" indent="-342900">
              <a:buClr>
                <a:srgbClr val="910046"/>
              </a:buClr>
              <a:buSzPct val="84000"/>
              <a:buFont typeface="Wingdings" pitchFamily="2" charset="2"/>
              <a:buChar char="l"/>
            </a:pPr>
            <a:endParaRPr lang="en-US" sz="2000" dirty="0"/>
          </a:p>
          <a:p>
            <a:pPr marL="690563" lvl="1" indent="-233363">
              <a:buClr>
                <a:srgbClr val="910046"/>
              </a:buClr>
              <a:buSzPct val="84000"/>
              <a:buFont typeface="Wingdings" pitchFamily="2" charset="2"/>
              <a:buChar char="l"/>
            </a:pPr>
            <a:endParaRPr lang="en-US" sz="2400" dirty="0"/>
          </a:p>
          <a:p>
            <a:pPr marL="342900" indent="-342900">
              <a:buClr>
                <a:srgbClr val="910046"/>
              </a:buClr>
              <a:buSzPct val="84000"/>
              <a:buFont typeface="Wingdings" pitchFamily="2" charset="2"/>
              <a:buChar char="l"/>
            </a:pPr>
            <a:endParaRPr lang="en-US" sz="500" dirty="0"/>
          </a:p>
        </p:txBody>
      </p:sp>
      <p:sp>
        <p:nvSpPr>
          <p:cNvPr id="19"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Food Manufacturing</a:t>
            </a:r>
            <a:endParaRPr lang="en-US" sz="2400" b="1" i="1" dirty="0">
              <a:solidFill>
                <a:schemeClr val="bg2"/>
              </a:solidFill>
            </a:endParaRPr>
          </a:p>
        </p:txBody>
      </p:sp>
      <p:sp>
        <p:nvSpPr>
          <p:cNvPr id="14" name="TextBox 13">
            <a:extLst>
              <a:ext uri="{FF2B5EF4-FFF2-40B4-BE49-F238E27FC236}">
                <a16:creationId xmlns:a16="http://schemas.microsoft.com/office/drawing/2014/main" id="{50135AF9-74AA-4FC5-8F27-F3EF29F65060}"/>
              </a:ext>
            </a:extLst>
          </p:cNvPr>
          <p:cNvSpPr txBox="1"/>
          <p:nvPr/>
        </p:nvSpPr>
        <p:spPr>
          <a:xfrm>
            <a:off x="503903" y="3487579"/>
            <a:ext cx="3090911" cy="246221"/>
          </a:xfrm>
          <a:prstGeom prst="rect">
            <a:avLst/>
          </a:prstGeom>
          <a:noFill/>
        </p:spPr>
        <p:txBody>
          <a:bodyPr wrap="none" rtlCol="0">
            <a:spAutoFit/>
          </a:bodyPr>
          <a:lstStyle/>
          <a:p>
            <a:r>
              <a:rPr lang="en-US" sz="1000" i="1" dirty="0"/>
              <a:t>*TRC/DART rate based on the 3-digit NAICS code </a:t>
            </a:r>
          </a:p>
        </p:txBody>
      </p:sp>
      <p:graphicFrame>
        <p:nvGraphicFramePr>
          <p:cNvPr id="12" name="Table 11">
            <a:extLst>
              <a:ext uri="{FF2B5EF4-FFF2-40B4-BE49-F238E27FC236}">
                <a16:creationId xmlns:a16="http://schemas.microsoft.com/office/drawing/2014/main" id="{935A1DDF-1BBA-4954-A225-6EE19DDCD6CB}"/>
              </a:ext>
            </a:extLst>
          </p:cNvPr>
          <p:cNvGraphicFramePr>
            <a:graphicFrameLocks noGrp="1"/>
          </p:cNvGraphicFramePr>
          <p:nvPr>
            <p:extLst>
              <p:ext uri="{D42A27DB-BD31-4B8C-83A1-F6EECF244321}">
                <p14:modId xmlns:p14="http://schemas.microsoft.com/office/powerpoint/2010/main" val="2066691749"/>
              </p:ext>
            </p:extLst>
          </p:nvPr>
        </p:nvGraphicFramePr>
        <p:xfrm>
          <a:off x="609600" y="3886199"/>
          <a:ext cx="7924799" cy="1981201"/>
        </p:xfrm>
        <a:graphic>
          <a:graphicData uri="http://schemas.openxmlformats.org/drawingml/2006/table">
            <a:tbl>
              <a:tblPr firstRow="1" bandRow="1">
                <a:tableStyleId>{073A0DAA-6AF3-43AB-8588-CEC1D06C72B9}</a:tableStyleId>
              </a:tblPr>
              <a:tblGrid>
                <a:gridCol w="3622809">
                  <a:extLst>
                    <a:ext uri="{9D8B030D-6E8A-4147-A177-3AD203B41FA5}">
                      <a16:colId xmlns:a16="http://schemas.microsoft.com/office/drawing/2014/main" val="20000"/>
                    </a:ext>
                  </a:extLst>
                </a:gridCol>
                <a:gridCol w="979138">
                  <a:extLst>
                    <a:ext uri="{9D8B030D-6E8A-4147-A177-3AD203B41FA5}">
                      <a16:colId xmlns:a16="http://schemas.microsoft.com/office/drawing/2014/main" val="20001"/>
                    </a:ext>
                  </a:extLst>
                </a:gridCol>
                <a:gridCol w="979138">
                  <a:extLst>
                    <a:ext uri="{9D8B030D-6E8A-4147-A177-3AD203B41FA5}">
                      <a16:colId xmlns:a16="http://schemas.microsoft.com/office/drawing/2014/main" val="2316359333"/>
                    </a:ext>
                  </a:extLst>
                </a:gridCol>
                <a:gridCol w="808176">
                  <a:extLst>
                    <a:ext uri="{9D8B030D-6E8A-4147-A177-3AD203B41FA5}">
                      <a16:colId xmlns:a16="http://schemas.microsoft.com/office/drawing/2014/main" val="20002"/>
                    </a:ext>
                  </a:extLst>
                </a:gridCol>
                <a:gridCol w="1535538">
                  <a:extLst>
                    <a:ext uri="{9D8B030D-6E8A-4147-A177-3AD203B41FA5}">
                      <a16:colId xmlns:a16="http://schemas.microsoft.com/office/drawing/2014/main" val="20003"/>
                    </a:ext>
                  </a:extLst>
                </a:gridCol>
              </a:tblGrid>
              <a:tr h="447782">
                <a:tc>
                  <a:txBody>
                    <a:bodyPr/>
                    <a:lstStyle/>
                    <a:p>
                      <a:pPr algn="ctr"/>
                      <a:r>
                        <a:rPr lang="en-US" sz="1800" dirty="0">
                          <a:solidFill>
                            <a:schemeClr val="tx1"/>
                          </a:solidFill>
                        </a:rPr>
                        <a:t>SEP ACTIVITY</a:t>
                      </a:r>
                    </a:p>
                  </a:txBody>
                  <a:tcPr anchor="ctr">
                    <a:solidFill>
                      <a:schemeClr val="bg1">
                        <a:lumMod val="75000"/>
                      </a:schemeClr>
                    </a:solidFill>
                  </a:tcPr>
                </a:tc>
                <a:tc>
                  <a:txBody>
                    <a:bodyPr/>
                    <a:lstStyle/>
                    <a:p>
                      <a:pPr algn="ctr"/>
                      <a:r>
                        <a:rPr lang="en-US" sz="1400" dirty="0">
                          <a:solidFill>
                            <a:schemeClr val="tx1"/>
                          </a:solidFill>
                        </a:rPr>
                        <a:t>1</a:t>
                      </a:r>
                      <a:r>
                        <a:rPr lang="en-US" sz="1400" baseline="30000" dirty="0">
                          <a:solidFill>
                            <a:schemeClr val="tx1"/>
                          </a:solidFill>
                        </a:rPr>
                        <a:t>st</a:t>
                      </a:r>
                      <a:r>
                        <a:rPr lang="en-US" sz="1400" dirty="0">
                          <a:solidFill>
                            <a:schemeClr val="tx1"/>
                          </a:solidFill>
                        </a:rPr>
                        <a:t> Qtr.</a:t>
                      </a:r>
                    </a:p>
                  </a:txBody>
                  <a:tcPr anchor="ctr">
                    <a:solidFill>
                      <a:schemeClr val="bg1">
                        <a:lumMod val="75000"/>
                      </a:schemeClr>
                    </a:solidFill>
                  </a:tcPr>
                </a:tc>
                <a:tc>
                  <a:txBody>
                    <a:bodyPr/>
                    <a:lstStyle/>
                    <a:p>
                      <a:pPr algn="ctr"/>
                      <a:r>
                        <a:rPr lang="en-US" sz="1400" dirty="0">
                          <a:solidFill>
                            <a:schemeClr val="tx1"/>
                          </a:solidFill>
                        </a:rPr>
                        <a:t>2</a:t>
                      </a:r>
                      <a:r>
                        <a:rPr lang="en-US" sz="1400" baseline="30000" dirty="0">
                          <a:solidFill>
                            <a:schemeClr val="tx1"/>
                          </a:solidFill>
                        </a:rPr>
                        <a:t>nd</a:t>
                      </a:r>
                      <a:r>
                        <a:rPr lang="en-US" sz="1400" dirty="0">
                          <a:solidFill>
                            <a:schemeClr val="tx1"/>
                          </a:solidFill>
                        </a:rPr>
                        <a:t> Qtr.</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ctr"/>
                      <a:r>
                        <a:rPr lang="en-US" sz="14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73152">
                <a:tc>
                  <a:txBody>
                    <a:bodyPr/>
                    <a:lstStyle/>
                    <a:p>
                      <a:pPr algn="r"/>
                      <a:r>
                        <a:rPr lang="en-US" sz="1600" i="1" dirty="0"/>
                        <a:t>Compliance Inspections</a:t>
                      </a:r>
                    </a:p>
                  </a:txBody>
                  <a:tcPr anchor="ctr">
                    <a:solidFill>
                      <a:schemeClr val="bg1">
                        <a:lumMod val="95000"/>
                      </a:schemeClr>
                    </a:solidFill>
                  </a:tcPr>
                </a:tc>
                <a:tc>
                  <a:txBody>
                    <a:bodyPr/>
                    <a:lstStyle/>
                    <a:p>
                      <a:pPr algn="ctr"/>
                      <a:r>
                        <a:rPr lang="en-US" sz="1400" i="0" dirty="0"/>
                        <a:t>5</a:t>
                      </a:r>
                    </a:p>
                  </a:txBody>
                  <a:tcPr anchor="ctr">
                    <a:solidFill>
                      <a:schemeClr val="bg1">
                        <a:lumMod val="95000"/>
                      </a:schemeClr>
                    </a:solidFill>
                  </a:tcPr>
                </a:tc>
                <a:tc>
                  <a:txBody>
                    <a:bodyPr/>
                    <a:lstStyle/>
                    <a:p>
                      <a:pPr algn="ctr"/>
                      <a:r>
                        <a:rPr lang="en-US" sz="1400" i="0" dirty="0"/>
                        <a:t>8</a:t>
                      </a:r>
                    </a:p>
                  </a:txBody>
                  <a:tcPr anchor="ctr">
                    <a:solidFill>
                      <a:schemeClr val="bg1">
                        <a:lumMod val="95000"/>
                      </a:schemeClr>
                    </a:solidFill>
                  </a:tcPr>
                </a:tc>
                <a:tc>
                  <a:txBody>
                    <a:bodyPr/>
                    <a:lstStyle/>
                    <a:p>
                      <a:pPr algn="ctr"/>
                      <a:r>
                        <a:rPr lang="en-US" sz="1400" b="1" i="1" dirty="0"/>
                        <a:t>13</a:t>
                      </a:r>
                    </a:p>
                  </a:txBody>
                  <a:tcPr anchor="ctr">
                    <a:solidFill>
                      <a:schemeClr val="bg1">
                        <a:lumMod val="95000"/>
                      </a:schemeClr>
                    </a:solidFill>
                  </a:tcPr>
                </a:tc>
                <a:tc>
                  <a:txBody>
                    <a:bodyPr/>
                    <a:lstStyle/>
                    <a:p>
                      <a:pPr algn="ctr"/>
                      <a:r>
                        <a:rPr lang="en-US" sz="1400" i="0" dirty="0"/>
                        <a:t>25</a:t>
                      </a:r>
                    </a:p>
                  </a:txBody>
                  <a:tcPr anchor="ctr">
                    <a:solidFill>
                      <a:schemeClr val="bg1">
                        <a:lumMod val="95000"/>
                      </a:schemeClr>
                    </a:solidFill>
                  </a:tcPr>
                </a:tc>
                <a:extLst>
                  <a:ext uri="{0D108BD9-81ED-4DB2-BD59-A6C34878D82A}">
                    <a16:rowId xmlns:a16="http://schemas.microsoft.com/office/drawing/2014/main" val="10001"/>
                  </a:ext>
                </a:extLst>
              </a:tr>
              <a:tr h="373152">
                <a:tc>
                  <a:txBody>
                    <a:bodyPr/>
                    <a:lstStyle/>
                    <a:p>
                      <a:pPr algn="r"/>
                      <a:r>
                        <a:rPr lang="en-US" sz="1600" i="1" dirty="0"/>
                        <a:t>Consultative Visits</a:t>
                      </a:r>
                    </a:p>
                  </a:txBody>
                  <a:tcPr anchor="ctr">
                    <a:solidFill>
                      <a:schemeClr val="bg1">
                        <a:lumMod val="85000"/>
                      </a:schemeClr>
                    </a:solidFill>
                  </a:tcPr>
                </a:tc>
                <a:tc>
                  <a:txBody>
                    <a:bodyPr/>
                    <a:lstStyle/>
                    <a:p>
                      <a:pPr algn="ctr"/>
                      <a:r>
                        <a:rPr lang="en-US" sz="1400" i="0" dirty="0"/>
                        <a:t>7</a:t>
                      </a:r>
                    </a:p>
                  </a:txBody>
                  <a:tcPr anchor="ctr">
                    <a:solidFill>
                      <a:schemeClr val="bg1">
                        <a:lumMod val="85000"/>
                      </a:schemeClr>
                    </a:solidFill>
                  </a:tcPr>
                </a:tc>
                <a:tc>
                  <a:txBody>
                    <a:bodyPr/>
                    <a:lstStyle/>
                    <a:p>
                      <a:pPr algn="ctr"/>
                      <a:r>
                        <a:rPr lang="en-US" sz="1400" i="0" dirty="0"/>
                        <a:t>3</a:t>
                      </a:r>
                    </a:p>
                  </a:txBody>
                  <a:tcPr anchor="ctr">
                    <a:solidFill>
                      <a:schemeClr val="bg1">
                        <a:lumMod val="85000"/>
                      </a:schemeClr>
                    </a:solidFill>
                  </a:tcPr>
                </a:tc>
                <a:tc>
                  <a:txBody>
                    <a:bodyPr/>
                    <a:lstStyle/>
                    <a:p>
                      <a:pPr algn="ctr"/>
                      <a:r>
                        <a:rPr lang="en-US" sz="1400" b="1" i="1" dirty="0"/>
                        <a:t>10</a:t>
                      </a:r>
                    </a:p>
                  </a:txBody>
                  <a:tcPr anchor="ctr">
                    <a:solidFill>
                      <a:schemeClr val="bg1">
                        <a:lumMod val="85000"/>
                      </a:schemeClr>
                    </a:solidFill>
                  </a:tcPr>
                </a:tc>
                <a:tc>
                  <a:txBody>
                    <a:bodyPr/>
                    <a:lstStyle/>
                    <a:p>
                      <a:pPr algn="ctr"/>
                      <a:r>
                        <a:rPr lang="en-US" sz="1400" i="0" dirty="0"/>
                        <a:t>12</a:t>
                      </a:r>
                    </a:p>
                  </a:txBody>
                  <a:tcPr anchor="ctr">
                    <a:solidFill>
                      <a:schemeClr val="bg1">
                        <a:lumMod val="85000"/>
                      </a:schemeClr>
                    </a:solidFill>
                  </a:tcPr>
                </a:tc>
                <a:extLst>
                  <a:ext uri="{0D108BD9-81ED-4DB2-BD59-A6C34878D82A}">
                    <a16:rowId xmlns:a16="http://schemas.microsoft.com/office/drawing/2014/main" val="10002"/>
                  </a:ext>
                </a:extLst>
              </a:tr>
              <a:tr h="413963">
                <a:tc>
                  <a:txBody>
                    <a:bodyPr/>
                    <a:lstStyle/>
                    <a:p>
                      <a:pPr algn="r"/>
                      <a:r>
                        <a:rPr lang="en-US" sz="1600" i="1" dirty="0"/>
                        <a:t>OSH Outreach Events</a:t>
                      </a:r>
                    </a:p>
                  </a:txBody>
                  <a:tcPr anchor="ctr">
                    <a:solidFill>
                      <a:schemeClr val="bg1">
                        <a:lumMod val="95000"/>
                      </a:schemeClr>
                    </a:solidFill>
                  </a:tcPr>
                </a:tc>
                <a:tc>
                  <a:txBody>
                    <a:bodyPr/>
                    <a:lstStyle/>
                    <a:p>
                      <a:pPr algn="ctr"/>
                      <a:r>
                        <a:rPr lang="en-US" sz="1400" i="0" dirty="0"/>
                        <a:t>0</a:t>
                      </a:r>
                    </a:p>
                  </a:txBody>
                  <a:tcPr anchor="ctr">
                    <a:solidFill>
                      <a:schemeClr val="bg1">
                        <a:lumMod val="95000"/>
                      </a:schemeClr>
                    </a:solidFill>
                  </a:tcPr>
                </a:tc>
                <a:tc>
                  <a:txBody>
                    <a:bodyPr/>
                    <a:lstStyle/>
                    <a:p>
                      <a:pPr algn="ctr"/>
                      <a:r>
                        <a:rPr lang="en-US" sz="1400" i="0" dirty="0"/>
                        <a:t>1</a:t>
                      </a:r>
                    </a:p>
                  </a:txBody>
                  <a:tcPr anchor="ctr">
                    <a:solidFill>
                      <a:schemeClr val="bg1">
                        <a:lumMod val="95000"/>
                      </a:schemeClr>
                    </a:solidFill>
                  </a:tcPr>
                </a:tc>
                <a:tc>
                  <a:txBody>
                    <a:bodyPr/>
                    <a:lstStyle/>
                    <a:p>
                      <a:pPr algn="ctr"/>
                      <a:r>
                        <a:rPr lang="en-US" sz="1400" b="1" i="1" dirty="0"/>
                        <a:t>1</a:t>
                      </a:r>
                    </a:p>
                  </a:txBody>
                  <a:tcPr anchor="ctr">
                    <a:solidFill>
                      <a:schemeClr val="bg1">
                        <a:lumMod val="95000"/>
                      </a:schemeClr>
                    </a:solidFill>
                  </a:tcPr>
                </a:tc>
                <a:tc>
                  <a:txBody>
                    <a:bodyPr/>
                    <a:lstStyle/>
                    <a:p>
                      <a:pPr algn="ctr"/>
                      <a:r>
                        <a:rPr lang="en-US" sz="1400" i="0" dirty="0"/>
                        <a:t>2</a:t>
                      </a:r>
                    </a:p>
                  </a:txBody>
                  <a:tcPr anchor="ctr">
                    <a:solidFill>
                      <a:schemeClr val="bg1">
                        <a:lumMod val="95000"/>
                      </a:schemeClr>
                    </a:solidFill>
                  </a:tcPr>
                </a:tc>
                <a:extLst>
                  <a:ext uri="{0D108BD9-81ED-4DB2-BD59-A6C34878D82A}">
                    <a16:rowId xmlns:a16="http://schemas.microsoft.com/office/drawing/2014/main" val="10003"/>
                  </a:ext>
                </a:extLst>
              </a:tr>
              <a:tr h="373152">
                <a:tc>
                  <a:txBody>
                    <a:bodyPr/>
                    <a:lstStyle/>
                    <a:p>
                      <a:pPr algn="r"/>
                      <a:r>
                        <a:rPr lang="en-US" sz="1600" i="1" dirty="0"/>
                        <a:t>People Trained</a:t>
                      </a:r>
                    </a:p>
                  </a:txBody>
                  <a:tcPr anchor="ctr">
                    <a:solidFill>
                      <a:schemeClr val="bg1">
                        <a:lumMod val="85000"/>
                      </a:schemeClr>
                    </a:solidFill>
                  </a:tcPr>
                </a:tc>
                <a:tc>
                  <a:txBody>
                    <a:bodyPr/>
                    <a:lstStyle/>
                    <a:p>
                      <a:pPr algn="ctr"/>
                      <a:r>
                        <a:rPr lang="en-US" sz="1400" i="0" dirty="0"/>
                        <a:t>0</a:t>
                      </a:r>
                    </a:p>
                  </a:txBody>
                  <a:tcPr anchor="ctr">
                    <a:solidFill>
                      <a:schemeClr val="bg1">
                        <a:lumMod val="85000"/>
                      </a:schemeClr>
                    </a:solidFill>
                  </a:tcPr>
                </a:tc>
                <a:tc>
                  <a:txBody>
                    <a:bodyPr/>
                    <a:lstStyle/>
                    <a:p>
                      <a:pPr algn="ctr"/>
                      <a:r>
                        <a:rPr lang="en-US" sz="1400" i="0" dirty="0"/>
                        <a:t>14</a:t>
                      </a:r>
                    </a:p>
                  </a:txBody>
                  <a:tcPr anchor="ctr">
                    <a:solidFill>
                      <a:schemeClr val="bg1">
                        <a:lumMod val="85000"/>
                      </a:schemeClr>
                    </a:solidFill>
                  </a:tcPr>
                </a:tc>
                <a:tc>
                  <a:txBody>
                    <a:bodyPr/>
                    <a:lstStyle/>
                    <a:p>
                      <a:pPr algn="ctr"/>
                      <a:r>
                        <a:rPr lang="en-US" sz="1400" b="1" i="1" dirty="0"/>
                        <a:t>14</a:t>
                      </a:r>
                    </a:p>
                  </a:txBody>
                  <a:tcPr anchor="ctr">
                    <a:solidFill>
                      <a:schemeClr val="bg1">
                        <a:lumMod val="85000"/>
                      </a:schemeClr>
                    </a:solidFill>
                  </a:tcPr>
                </a:tc>
                <a:tc>
                  <a:txBody>
                    <a:bodyPr/>
                    <a:lstStyle/>
                    <a:p>
                      <a:pPr algn="ctr"/>
                      <a:r>
                        <a:rPr lang="en-US" sz="1400" i="0" dirty="0"/>
                        <a:t>40</a:t>
                      </a:r>
                    </a:p>
                  </a:txBody>
                  <a:tcPr anchor="ctr">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3" name="Group 128">
            <a:extLst>
              <a:ext uri="{FF2B5EF4-FFF2-40B4-BE49-F238E27FC236}">
                <a16:creationId xmlns:a16="http://schemas.microsoft.com/office/drawing/2014/main" id="{54243133-F3A1-FEFB-9D69-252178E81C99}"/>
              </a:ext>
            </a:extLst>
          </p:cNvPr>
          <p:cNvGraphicFramePr>
            <a:graphicFrameLocks noGrp="1"/>
          </p:cNvGraphicFramePr>
          <p:nvPr>
            <p:extLst>
              <p:ext uri="{D42A27DB-BD31-4B8C-83A1-F6EECF244321}">
                <p14:modId xmlns:p14="http://schemas.microsoft.com/office/powerpoint/2010/main" val="2150035265"/>
              </p:ext>
            </p:extLst>
          </p:nvPr>
        </p:nvGraphicFramePr>
        <p:xfrm>
          <a:off x="609599" y="1143000"/>
          <a:ext cx="7924800" cy="2180512"/>
        </p:xfrm>
        <a:graphic>
          <a:graphicData uri="http://schemas.openxmlformats.org/drawingml/2006/table">
            <a:tbl>
              <a:tblPr>
                <a:tableStyleId>{00A15C55-8517-42AA-B614-E9B94910E393}</a:tableStyleId>
              </a:tblPr>
              <a:tblGrid>
                <a:gridCol w="609259">
                  <a:extLst>
                    <a:ext uri="{9D8B030D-6E8A-4147-A177-3AD203B41FA5}">
                      <a16:colId xmlns:a16="http://schemas.microsoft.com/office/drawing/2014/main" val="20000"/>
                    </a:ext>
                  </a:extLst>
                </a:gridCol>
                <a:gridCol w="761574">
                  <a:extLst>
                    <a:ext uri="{9D8B030D-6E8A-4147-A177-3AD203B41FA5}">
                      <a16:colId xmlns:a16="http://schemas.microsoft.com/office/drawing/2014/main" val="20001"/>
                    </a:ext>
                  </a:extLst>
                </a:gridCol>
                <a:gridCol w="647338">
                  <a:extLst>
                    <a:ext uri="{9D8B030D-6E8A-4147-A177-3AD203B41FA5}">
                      <a16:colId xmlns:a16="http://schemas.microsoft.com/office/drawing/2014/main" val="20002"/>
                    </a:ext>
                  </a:extLst>
                </a:gridCol>
                <a:gridCol w="571180">
                  <a:extLst>
                    <a:ext uri="{9D8B030D-6E8A-4147-A177-3AD203B41FA5}">
                      <a16:colId xmlns:a16="http://schemas.microsoft.com/office/drawing/2014/main" val="20003"/>
                    </a:ext>
                  </a:extLst>
                </a:gridCol>
                <a:gridCol w="837731">
                  <a:extLst>
                    <a:ext uri="{9D8B030D-6E8A-4147-A177-3AD203B41FA5}">
                      <a16:colId xmlns:a16="http://schemas.microsoft.com/office/drawing/2014/main" val="20004"/>
                    </a:ext>
                  </a:extLst>
                </a:gridCol>
                <a:gridCol w="837731">
                  <a:extLst>
                    <a:ext uri="{9D8B030D-6E8A-4147-A177-3AD203B41FA5}">
                      <a16:colId xmlns:a16="http://schemas.microsoft.com/office/drawing/2014/main" val="20005"/>
                    </a:ext>
                  </a:extLst>
                </a:gridCol>
                <a:gridCol w="685417">
                  <a:extLst>
                    <a:ext uri="{9D8B030D-6E8A-4147-A177-3AD203B41FA5}">
                      <a16:colId xmlns:a16="http://schemas.microsoft.com/office/drawing/2014/main" val="20006"/>
                    </a:ext>
                  </a:extLst>
                </a:gridCol>
                <a:gridCol w="761574">
                  <a:extLst>
                    <a:ext uri="{9D8B030D-6E8A-4147-A177-3AD203B41FA5}">
                      <a16:colId xmlns:a16="http://schemas.microsoft.com/office/drawing/2014/main" val="20007"/>
                    </a:ext>
                  </a:extLst>
                </a:gridCol>
                <a:gridCol w="761574">
                  <a:extLst>
                    <a:ext uri="{9D8B030D-6E8A-4147-A177-3AD203B41FA5}">
                      <a16:colId xmlns:a16="http://schemas.microsoft.com/office/drawing/2014/main" val="20008"/>
                    </a:ext>
                  </a:extLst>
                </a:gridCol>
                <a:gridCol w="1451422">
                  <a:extLst>
                    <a:ext uri="{9D8B030D-6E8A-4147-A177-3AD203B41FA5}">
                      <a16:colId xmlns:a16="http://schemas.microsoft.com/office/drawing/2014/main" val="20009"/>
                    </a:ext>
                  </a:extLst>
                </a:gridCol>
              </a:tblGrid>
              <a:tr h="616921">
                <a:tc gridSpan="10">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u="none" strike="noStrike" cap="none" normalizeH="0" baseline="0" dirty="0">
                          <a:ln>
                            <a:noFill/>
                          </a:ln>
                          <a:effectLst/>
                        </a:rPr>
                        <a:t>NAICS 311*</a:t>
                      </a:r>
                      <a:r>
                        <a:rPr lang="en-US" sz="1800" b="1" dirty="0"/>
                        <a:t>—</a:t>
                      </a:r>
                      <a:r>
                        <a:rPr kumimoji="0" lang="en-US" sz="1800" b="1" i="0" u="none" strike="noStrike" cap="none" normalizeH="0" baseline="0" dirty="0">
                          <a:ln>
                            <a:noFill/>
                          </a:ln>
                          <a:solidFill>
                            <a:schemeClr val="tx1"/>
                          </a:solidFill>
                          <a:effectLst/>
                          <a:latin typeface="Arial" charset="0"/>
                          <a:cs typeface="Arial" charset="0"/>
                        </a:rPr>
                        <a:t>FOOD MANUFACTURING</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0"/>
                  </a:ext>
                </a:extLst>
              </a:tr>
              <a:tr h="472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North Carolina</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National Average</a:t>
                      </a: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North Carolina vs. National Average</a:t>
                      </a:r>
                    </a:p>
                  </a:txBody>
                  <a:tcPr anchor="ctr" horzOverflow="overflow">
                    <a:solidFill>
                      <a:schemeClr val="bg1">
                        <a:lumMod val="95000"/>
                      </a:schemeClr>
                    </a:solidFill>
                  </a:tcPr>
                </a:tc>
                <a:extLst>
                  <a:ext uri="{0D108BD9-81ED-4DB2-BD59-A6C34878D82A}">
                    <a16:rowId xmlns:a16="http://schemas.microsoft.com/office/drawing/2014/main" val="10001"/>
                  </a:ext>
                </a:extLst>
              </a:tr>
              <a:tr h="436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2021</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2021</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2021 Comparison</a:t>
                      </a:r>
                    </a:p>
                  </a:txBody>
                  <a:tcPr anchor="ctr" horzOverflow="overflow">
                    <a:solidFill>
                      <a:schemeClr val="bg1">
                        <a:lumMod val="75000"/>
                      </a:schemeClr>
                    </a:solidFill>
                  </a:tcPr>
                </a:tc>
                <a:extLst>
                  <a:ext uri="{0D108BD9-81ED-4DB2-BD59-A6C34878D82A}">
                    <a16:rowId xmlns:a16="http://schemas.microsoft.com/office/drawing/2014/main" val="10002"/>
                  </a:ext>
                </a:extLst>
              </a:tr>
              <a:tr h="32726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3.8</a:t>
                      </a:r>
                    </a:p>
                  </a:txBody>
                  <a:tcPr anchor="ct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11% Decrease</a:t>
                      </a:r>
                    </a:p>
                  </a:txBody>
                  <a:tcPr anchor="ct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3.4</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5.1</a:t>
                      </a:r>
                    </a:p>
                  </a:txBody>
                  <a:tcPr anchor="ct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b="1" i="1" dirty="0"/>
                        <a:t>6% Decrease</a:t>
                      </a:r>
                    </a:p>
                  </a:txBody>
                  <a:tcPr anchor="ct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4.8</a:t>
                      </a:r>
                    </a:p>
                  </a:txBody>
                  <a:tcPr anchor="ctr" horzOverflow="overflow">
                    <a:solidFill>
                      <a:schemeClr val="bg1">
                        <a:lumMod val="95000"/>
                      </a:schemeClr>
                    </a:solidFill>
                  </a:tcPr>
                </a:tc>
                <a:tc>
                  <a:txBody>
                    <a:bodyPr/>
                    <a:lstStyle/>
                    <a:p>
                      <a:pPr algn="ctr"/>
                      <a:r>
                        <a:rPr lang="en-US" sz="1200" b="1" i="1" dirty="0"/>
                        <a:t>25% Lower</a:t>
                      </a:r>
                    </a:p>
                  </a:txBody>
                  <a:tcPr anchor="ctr" horzOverflow="overflow">
                    <a:solidFill>
                      <a:schemeClr val="bg1">
                        <a:lumMod val="95000"/>
                      </a:schemeClr>
                    </a:solidFill>
                  </a:tcPr>
                </a:tc>
                <a:extLst>
                  <a:ext uri="{0D108BD9-81ED-4DB2-BD59-A6C34878D82A}">
                    <a16:rowId xmlns:a16="http://schemas.microsoft.com/office/drawing/2014/main" val="10003"/>
                  </a:ext>
                </a:extLst>
              </a:tr>
              <a:tr h="32726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algn="ctr"/>
                      <a:r>
                        <a:rPr lang="en-US" sz="1200" i="1" dirty="0"/>
                        <a:t>3.0</a:t>
                      </a:r>
                    </a:p>
                  </a:txBody>
                  <a:tcPr anchor="ctr" horzOverflow="overflow">
                    <a:solidFill>
                      <a:schemeClr val="bg1">
                        <a:lumMod val="85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1" dirty="0"/>
                        <a:t>13% Decrease</a:t>
                      </a:r>
                    </a:p>
                  </a:txBody>
                  <a:tcPr anchor="ctr" horzOverflow="overflow">
                    <a:solidFill>
                      <a:schemeClr val="bg1">
                        <a:lumMod val="85000"/>
                      </a:schemeClr>
                    </a:solidFill>
                  </a:tcPr>
                </a:tc>
                <a:tc hMerge="1">
                  <a:txBody>
                    <a:bodyPr/>
                    <a:lstStyle/>
                    <a:p>
                      <a:endParaRPr lang="en-US"/>
                    </a:p>
                  </a:txBody>
                  <a:tcPr/>
                </a:tc>
                <a:tc>
                  <a:txBody>
                    <a:bodyPr/>
                    <a:lstStyle/>
                    <a:p>
                      <a:pPr algn="ctr"/>
                      <a:r>
                        <a:rPr lang="en-US" sz="1200" i="1" dirty="0"/>
                        <a:t>2.6</a:t>
                      </a:r>
                    </a:p>
                  </a:txBody>
                  <a:tcPr anchor="ctr" horzOverflow="overflow">
                    <a:solidFill>
                      <a:schemeClr val="bg1">
                        <a:lumMod val="85000"/>
                      </a:schemeClr>
                    </a:solidFill>
                  </a:tcPr>
                </a:tc>
                <a:tc>
                  <a:txBody>
                    <a:bodyPr/>
                    <a:lstStyle/>
                    <a:p>
                      <a:pPr algn="ctr"/>
                      <a:r>
                        <a:rPr lang="en-US" sz="1200" i="1" dirty="0"/>
                        <a:t>3.9</a:t>
                      </a:r>
                    </a:p>
                  </a:txBody>
                  <a:tcPr anchor="ct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8% Decrease</a:t>
                      </a:r>
                    </a:p>
                  </a:txBody>
                  <a:tcPr anchor="ctr" horzOverflow="overflow">
                    <a:solidFill>
                      <a:schemeClr val="bg1">
                        <a:lumMod val="85000"/>
                      </a:schemeClr>
                    </a:solidFill>
                  </a:tcPr>
                </a:tc>
                <a:tc hMerge="1">
                  <a:txBody>
                    <a:bodyPr/>
                    <a:lstStyle/>
                    <a:p>
                      <a:endParaRPr lang="en-US"/>
                    </a:p>
                  </a:txBody>
                  <a:tcPr/>
                </a:tc>
                <a:tc>
                  <a:txBody>
                    <a:bodyPr/>
                    <a:lstStyle/>
                    <a:p>
                      <a:pPr algn="ctr"/>
                      <a:r>
                        <a:rPr lang="en-US" sz="1200" i="1" dirty="0"/>
                        <a:t>3.6</a:t>
                      </a:r>
                    </a:p>
                  </a:txBody>
                  <a:tcPr anchor="ctr" horzOverflow="overflow">
                    <a:solidFill>
                      <a:schemeClr val="bg1">
                        <a:lumMod val="85000"/>
                      </a:schemeClr>
                    </a:solidFill>
                  </a:tcPr>
                </a:tc>
                <a:tc>
                  <a:txBody>
                    <a:bodyPr/>
                    <a:lstStyle/>
                    <a:p>
                      <a:pPr algn="ctr"/>
                      <a:r>
                        <a:rPr lang="en-US" sz="1200" b="1" i="1" dirty="0"/>
                        <a:t>23% Lower</a:t>
                      </a:r>
                    </a:p>
                  </a:txBody>
                  <a:tcPr anchor="ctr" horzOverflow="overflow">
                    <a:solidFill>
                      <a:schemeClr val="bg1">
                        <a:lumMod val="85000"/>
                      </a:schemeClr>
                    </a:solidFill>
                  </a:tcPr>
                </a:tc>
                <a:extLst>
                  <a:ext uri="{0D108BD9-81ED-4DB2-BD59-A6C34878D82A}">
                    <a16:rowId xmlns:a16="http://schemas.microsoft.com/office/drawing/2014/main" val="10004"/>
                  </a:ext>
                </a:extLst>
              </a:tr>
            </a:tbl>
          </a:graphicData>
        </a:graphic>
      </p:graphicFrame>
      <p:sp>
        <p:nvSpPr>
          <p:cNvPr id="4" name="TextBox 3">
            <a:extLst>
              <a:ext uri="{FF2B5EF4-FFF2-40B4-BE49-F238E27FC236}">
                <a16:creationId xmlns:a16="http://schemas.microsoft.com/office/drawing/2014/main" id="{5961D9A6-E365-2208-CF7A-2B7604BBAE3D}"/>
              </a:ext>
            </a:extLst>
          </p:cNvPr>
          <p:cNvSpPr txBox="1"/>
          <p:nvPr/>
        </p:nvSpPr>
        <p:spPr>
          <a:xfrm>
            <a:off x="6477000" y="685800"/>
            <a:ext cx="2286000" cy="369332"/>
          </a:xfrm>
          <a:prstGeom prst="rect">
            <a:avLst/>
          </a:prstGeom>
          <a:noFill/>
        </p:spPr>
        <p:txBody>
          <a:bodyPr wrap="square" rtlCol="0">
            <a:spAutoFit/>
          </a:bodyPr>
          <a:lstStyle/>
          <a:p>
            <a:r>
              <a:rPr lang="en-US" i="1" dirty="0"/>
              <a:t>FFY 2023—2</a:t>
            </a:r>
            <a:r>
              <a:rPr lang="en-US" i="1" baseline="30000" dirty="0"/>
              <a:t>nd</a:t>
            </a:r>
            <a:r>
              <a:rPr lang="en-US" i="1" dirty="0"/>
              <a:t> Qtr.</a:t>
            </a:r>
          </a:p>
        </p:txBody>
      </p:sp>
    </p:spTree>
    <p:extLst>
      <p:ext uri="{BB962C8B-B14F-4D97-AF65-F5344CB8AC3E}">
        <p14:creationId xmlns:p14="http://schemas.microsoft.com/office/powerpoint/2010/main" val="40353659"/>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Grocery and Related Product Wholesalers</a:t>
            </a:r>
            <a:endParaRPr lang="en-US" sz="2400" b="1" i="1" dirty="0">
              <a:solidFill>
                <a:schemeClr val="bg2"/>
              </a:solidFill>
            </a:endParaRPr>
          </a:p>
        </p:txBody>
      </p:sp>
      <p:sp>
        <p:nvSpPr>
          <p:cNvPr id="13" name="TextBox 12">
            <a:extLst>
              <a:ext uri="{FF2B5EF4-FFF2-40B4-BE49-F238E27FC236}">
                <a16:creationId xmlns:a16="http://schemas.microsoft.com/office/drawing/2014/main" id="{37D48171-6321-482D-B6AB-902B0C9D3FD2}"/>
              </a:ext>
            </a:extLst>
          </p:cNvPr>
          <p:cNvSpPr txBox="1"/>
          <p:nvPr/>
        </p:nvSpPr>
        <p:spPr>
          <a:xfrm>
            <a:off x="533400" y="3327016"/>
            <a:ext cx="3077497" cy="246221"/>
          </a:xfrm>
          <a:prstGeom prst="rect">
            <a:avLst/>
          </a:prstGeom>
          <a:noFill/>
        </p:spPr>
        <p:txBody>
          <a:bodyPr wrap="square" rtlCol="0">
            <a:spAutoFit/>
          </a:bodyPr>
          <a:lstStyle/>
          <a:p>
            <a:r>
              <a:rPr lang="en-US" sz="1000" i="1" dirty="0"/>
              <a:t>*DART/TRC rate based on the 4-digit NAICS code </a:t>
            </a:r>
          </a:p>
        </p:txBody>
      </p:sp>
      <p:graphicFrame>
        <p:nvGraphicFramePr>
          <p:cNvPr id="8" name="Table 7">
            <a:extLst>
              <a:ext uri="{FF2B5EF4-FFF2-40B4-BE49-F238E27FC236}">
                <a16:creationId xmlns:a16="http://schemas.microsoft.com/office/drawing/2014/main" id="{F352BD74-B986-4D8C-BBF3-E1F4206EFB77}"/>
              </a:ext>
            </a:extLst>
          </p:cNvPr>
          <p:cNvGraphicFramePr>
            <a:graphicFrameLocks noGrp="1"/>
          </p:cNvGraphicFramePr>
          <p:nvPr>
            <p:extLst>
              <p:ext uri="{D42A27DB-BD31-4B8C-83A1-F6EECF244321}">
                <p14:modId xmlns:p14="http://schemas.microsoft.com/office/powerpoint/2010/main" val="2329025193"/>
              </p:ext>
            </p:extLst>
          </p:nvPr>
        </p:nvGraphicFramePr>
        <p:xfrm>
          <a:off x="609597" y="3657599"/>
          <a:ext cx="7929234" cy="2286002"/>
        </p:xfrm>
        <a:graphic>
          <a:graphicData uri="http://schemas.openxmlformats.org/drawingml/2006/table">
            <a:tbl>
              <a:tblPr firstRow="1" bandRow="1">
                <a:tableStyleId>{073A0DAA-6AF3-43AB-8588-CEC1D06C72B9}</a:tableStyleId>
              </a:tblPr>
              <a:tblGrid>
                <a:gridCol w="3776849">
                  <a:extLst>
                    <a:ext uri="{9D8B030D-6E8A-4147-A177-3AD203B41FA5}">
                      <a16:colId xmlns:a16="http://schemas.microsoft.com/office/drawing/2014/main" val="20000"/>
                    </a:ext>
                  </a:extLst>
                </a:gridCol>
                <a:gridCol w="947554">
                  <a:extLst>
                    <a:ext uri="{9D8B030D-6E8A-4147-A177-3AD203B41FA5}">
                      <a16:colId xmlns:a16="http://schemas.microsoft.com/office/drawing/2014/main" val="20001"/>
                    </a:ext>
                  </a:extLst>
                </a:gridCol>
                <a:gridCol w="990600">
                  <a:extLst>
                    <a:ext uri="{9D8B030D-6E8A-4147-A177-3AD203B41FA5}">
                      <a16:colId xmlns:a16="http://schemas.microsoft.com/office/drawing/2014/main" val="1737177892"/>
                    </a:ext>
                  </a:extLst>
                </a:gridCol>
                <a:gridCol w="889116">
                  <a:extLst>
                    <a:ext uri="{9D8B030D-6E8A-4147-A177-3AD203B41FA5}">
                      <a16:colId xmlns:a16="http://schemas.microsoft.com/office/drawing/2014/main" val="20002"/>
                    </a:ext>
                  </a:extLst>
                </a:gridCol>
                <a:gridCol w="1325115">
                  <a:extLst>
                    <a:ext uri="{9D8B030D-6E8A-4147-A177-3AD203B41FA5}">
                      <a16:colId xmlns:a16="http://schemas.microsoft.com/office/drawing/2014/main" val="20003"/>
                    </a:ext>
                  </a:extLst>
                </a:gridCol>
              </a:tblGrid>
              <a:tr h="668218">
                <a:tc>
                  <a:txBody>
                    <a:bodyPr/>
                    <a:lstStyle/>
                    <a:p>
                      <a:pPr algn="ctr"/>
                      <a:r>
                        <a:rPr lang="en-US" sz="1800" dirty="0">
                          <a:solidFill>
                            <a:schemeClr val="tx1"/>
                          </a:solidFill>
                        </a:rPr>
                        <a:t>SEP ACTIVITY</a:t>
                      </a:r>
                    </a:p>
                  </a:txBody>
                  <a:tcPr anchor="ctr">
                    <a:solidFill>
                      <a:schemeClr val="bg1">
                        <a:lumMod val="75000"/>
                      </a:schemeClr>
                    </a:solidFill>
                  </a:tcPr>
                </a:tc>
                <a:tc>
                  <a:txBody>
                    <a:bodyPr/>
                    <a:lstStyle/>
                    <a:p>
                      <a:pPr algn="ctr"/>
                      <a:r>
                        <a:rPr lang="en-US" sz="1400" dirty="0">
                          <a:solidFill>
                            <a:schemeClr val="tx1"/>
                          </a:solidFill>
                        </a:rPr>
                        <a:t>1</a:t>
                      </a:r>
                      <a:r>
                        <a:rPr lang="en-US" sz="1400" baseline="30000" dirty="0">
                          <a:solidFill>
                            <a:schemeClr val="tx1"/>
                          </a:solidFill>
                        </a:rPr>
                        <a:t>st</a:t>
                      </a:r>
                      <a:r>
                        <a:rPr lang="en-US" sz="1400" dirty="0">
                          <a:solidFill>
                            <a:schemeClr val="tx1"/>
                          </a:solidFill>
                        </a:rPr>
                        <a:t> Qtr.</a:t>
                      </a:r>
                    </a:p>
                  </a:txBody>
                  <a:tcPr anchor="ctr">
                    <a:solidFill>
                      <a:schemeClr val="bg1">
                        <a:lumMod val="75000"/>
                      </a:schemeClr>
                    </a:solidFill>
                  </a:tcPr>
                </a:tc>
                <a:tc>
                  <a:txBody>
                    <a:bodyPr/>
                    <a:lstStyle/>
                    <a:p>
                      <a:pPr algn="ctr"/>
                      <a:r>
                        <a:rPr lang="en-US" sz="1400" dirty="0">
                          <a:solidFill>
                            <a:schemeClr val="tx1"/>
                          </a:solidFill>
                        </a:rPr>
                        <a:t>2</a:t>
                      </a:r>
                      <a:r>
                        <a:rPr lang="en-US" sz="1400" baseline="30000" dirty="0">
                          <a:solidFill>
                            <a:schemeClr val="tx1"/>
                          </a:solidFill>
                        </a:rPr>
                        <a:t>nd</a:t>
                      </a:r>
                      <a:r>
                        <a:rPr lang="en-US" sz="1400" dirty="0">
                          <a:solidFill>
                            <a:schemeClr val="tx1"/>
                          </a:solidFill>
                        </a:rPr>
                        <a:t> Qtr.</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ctr"/>
                      <a:r>
                        <a:rPr lang="en-US" sz="14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404446">
                <a:tc>
                  <a:txBody>
                    <a:bodyPr/>
                    <a:lstStyle/>
                    <a:p>
                      <a:pPr algn="r"/>
                      <a:r>
                        <a:rPr lang="en-US" sz="1400" i="1" dirty="0"/>
                        <a:t>Compliance Inspections</a:t>
                      </a:r>
                    </a:p>
                  </a:txBody>
                  <a:tcPr anchor="ctr">
                    <a:solidFill>
                      <a:schemeClr val="bg1">
                        <a:lumMod val="95000"/>
                      </a:schemeClr>
                    </a:solidFill>
                  </a:tcPr>
                </a:tc>
                <a:tc>
                  <a:txBody>
                    <a:bodyPr/>
                    <a:lstStyle/>
                    <a:p>
                      <a:pPr algn="ctr"/>
                      <a:r>
                        <a:rPr lang="en-US" sz="1400" i="0" dirty="0"/>
                        <a:t>2</a:t>
                      </a:r>
                    </a:p>
                  </a:txBody>
                  <a:tcPr anchor="ctr">
                    <a:solidFill>
                      <a:schemeClr val="bg1">
                        <a:lumMod val="95000"/>
                      </a:schemeClr>
                    </a:solidFill>
                  </a:tcPr>
                </a:tc>
                <a:tc>
                  <a:txBody>
                    <a:bodyPr/>
                    <a:lstStyle/>
                    <a:p>
                      <a:pPr algn="ctr"/>
                      <a:r>
                        <a:rPr lang="en-US" sz="1400" i="0" dirty="0"/>
                        <a:t>8</a:t>
                      </a:r>
                    </a:p>
                  </a:txBody>
                  <a:tcPr anchor="ctr">
                    <a:solidFill>
                      <a:schemeClr val="bg1">
                        <a:lumMod val="95000"/>
                      </a:schemeClr>
                    </a:solidFill>
                  </a:tcPr>
                </a:tc>
                <a:tc>
                  <a:txBody>
                    <a:bodyPr/>
                    <a:lstStyle/>
                    <a:p>
                      <a:pPr algn="ctr"/>
                      <a:r>
                        <a:rPr lang="en-US" sz="1400" b="1" i="1" dirty="0"/>
                        <a:t>10</a:t>
                      </a:r>
                    </a:p>
                  </a:txBody>
                  <a:tcPr anchor="ctr">
                    <a:solidFill>
                      <a:schemeClr val="bg1">
                        <a:lumMod val="95000"/>
                      </a:schemeClr>
                    </a:solidFill>
                  </a:tcPr>
                </a:tc>
                <a:tc>
                  <a:txBody>
                    <a:bodyPr/>
                    <a:lstStyle/>
                    <a:p>
                      <a:pPr algn="ctr"/>
                      <a:r>
                        <a:rPr lang="en-US" sz="1400" i="0" dirty="0"/>
                        <a:t>20</a:t>
                      </a:r>
                    </a:p>
                  </a:txBody>
                  <a:tcPr anchor="ctr">
                    <a:solidFill>
                      <a:schemeClr val="bg1">
                        <a:lumMod val="95000"/>
                      </a:schemeClr>
                    </a:solidFill>
                  </a:tcPr>
                </a:tc>
                <a:extLst>
                  <a:ext uri="{0D108BD9-81ED-4DB2-BD59-A6C34878D82A}">
                    <a16:rowId xmlns:a16="http://schemas.microsoft.com/office/drawing/2014/main" val="10001"/>
                  </a:ext>
                </a:extLst>
              </a:tr>
              <a:tr h="404446">
                <a:tc>
                  <a:txBody>
                    <a:bodyPr/>
                    <a:lstStyle/>
                    <a:p>
                      <a:pPr algn="r"/>
                      <a:r>
                        <a:rPr lang="en-US" sz="1400" i="1" dirty="0"/>
                        <a:t>Consultative Visits</a:t>
                      </a:r>
                    </a:p>
                  </a:txBody>
                  <a:tcPr anchor="ctr">
                    <a:solidFill>
                      <a:schemeClr val="bg1">
                        <a:lumMod val="85000"/>
                      </a:schemeClr>
                    </a:solidFill>
                  </a:tcPr>
                </a:tc>
                <a:tc>
                  <a:txBody>
                    <a:bodyPr/>
                    <a:lstStyle/>
                    <a:p>
                      <a:pPr algn="ctr"/>
                      <a:r>
                        <a:rPr lang="en-US" sz="1400" i="0" dirty="0"/>
                        <a:t>5</a:t>
                      </a:r>
                    </a:p>
                  </a:txBody>
                  <a:tcPr anchor="ctr">
                    <a:solidFill>
                      <a:schemeClr val="bg1">
                        <a:lumMod val="85000"/>
                      </a:schemeClr>
                    </a:solidFill>
                  </a:tcPr>
                </a:tc>
                <a:tc>
                  <a:txBody>
                    <a:bodyPr/>
                    <a:lstStyle/>
                    <a:p>
                      <a:pPr algn="ctr"/>
                      <a:r>
                        <a:rPr lang="en-US" sz="1400" i="0" dirty="0"/>
                        <a:t>2</a:t>
                      </a:r>
                    </a:p>
                  </a:txBody>
                  <a:tcPr anchor="ctr">
                    <a:solidFill>
                      <a:schemeClr val="bg1">
                        <a:lumMod val="85000"/>
                      </a:schemeClr>
                    </a:solidFill>
                  </a:tcPr>
                </a:tc>
                <a:tc>
                  <a:txBody>
                    <a:bodyPr/>
                    <a:lstStyle/>
                    <a:p>
                      <a:pPr algn="ctr"/>
                      <a:r>
                        <a:rPr lang="en-US" sz="1400" b="1" i="1" dirty="0"/>
                        <a:t>7</a:t>
                      </a:r>
                    </a:p>
                  </a:txBody>
                  <a:tcPr anchor="ctr">
                    <a:solidFill>
                      <a:schemeClr val="bg1">
                        <a:lumMod val="85000"/>
                      </a:schemeClr>
                    </a:solidFill>
                  </a:tcPr>
                </a:tc>
                <a:tc>
                  <a:txBody>
                    <a:bodyPr/>
                    <a:lstStyle/>
                    <a:p>
                      <a:pPr algn="ctr"/>
                      <a:r>
                        <a:rPr lang="en-US" sz="1400" i="0" dirty="0"/>
                        <a:t>3</a:t>
                      </a:r>
                    </a:p>
                  </a:txBody>
                  <a:tcPr anchor="ctr">
                    <a:solidFill>
                      <a:schemeClr val="bg1">
                        <a:lumMod val="85000"/>
                      </a:schemeClr>
                    </a:solidFill>
                  </a:tcPr>
                </a:tc>
                <a:extLst>
                  <a:ext uri="{0D108BD9-81ED-4DB2-BD59-A6C34878D82A}">
                    <a16:rowId xmlns:a16="http://schemas.microsoft.com/office/drawing/2014/main" val="10002"/>
                  </a:ext>
                </a:extLst>
              </a:tr>
              <a:tr h="404446">
                <a:tc>
                  <a:txBody>
                    <a:bodyPr/>
                    <a:lstStyle/>
                    <a:p>
                      <a:pPr algn="r"/>
                      <a:r>
                        <a:rPr lang="en-US" sz="1400" i="1" dirty="0"/>
                        <a:t>OSH Outreach Events</a:t>
                      </a:r>
                    </a:p>
                  </a:txBody>
                  <a:tcPr anchor="ctr">
                    <a:solidFill>
                      <a:schemeClr val="bg1">
                        <a:lumMod val="95000"/>
                      </a:schemeClr>
                    </a:solidFill>
                  </a:tcPr>
                </a:tc>
                <a:tc>
                  <a:txBody>
                    <a:bodyPr/>
                    <a:lstStyle/>
                    <a:p>
                      <a:pPr algn="ctr"/>
                      <a:r>
                        <a:rPr lang="en-US" sz="1400" i="0" dirty="0"/>
                        <a:t>1</a:t>
                      </a:r>
                    </a:p>
                  </a:txBody>
                  <a:tcPr anchor="ctr">
                    <a:solidFill>
                      <a:schemeClr val="bg1">
                        <a:lumMod val="95000"/>
                      </a:schemeClr>
                    </a:solidFill>
                  </a:tcPr>
                </a:tc>
                <a:tc>
                  <a:txBody>
                    <a:bodyPr/>
                    <a:lstStyle/>
                    <a:p>
                      <a:pPr algn="ctr"/>
                      <a:r>
                        <a:rPr lang="en-US" sz="1400" i="0" dirty="0"/>
                        <a:t>0</a:t>
                      </a:r>
                    </a:p>
                  </a:txBody>
                  <a:tcPr anchor="ctr">
                    <a:solidFill>
                      <a:schemeClr val="bg1">
                        <a:lumMod val="95000"/>
                      </a:schemeClr>
                    </a:solidFill>
                  </a:tcPr>
                </a:tc>
                <a:tc>
                  <a:txBody>
                    <a:bodyPr/>
                    <a:lstStyle/>
                    <a:p>
                      <a:pPr algn="ctr"/>
                      <a:r>
                        <a:rPr lang="en-US" sz="1400" b="1" i="1" dirty="0"/>
                        <a:t>1</a:t>
                      </a:r>
                    </a:p>
                  </a:txBody>
                  <a:tcPr anchor="ctr">
                    <a:solidFill>
                      <a:schemeClr val="bg1">
                        <a:lumMod val="95000"/>
                      </a:schemeClr>
                    </a:solidFill>
                  </a:tcPr>
                </a:tc>
                <a:tc>
                  <a:txBody>
                    <a:bodyPr/>
                    <a:lstStyle/>
                    <a:p>
                      <a:pPr algn="ctr"/>
                      <a:r>
                        <a:rPr lang="en-US" sz="1400" i="0" dirty="0"/>
                        <a:t>2</a:t>
                      </a:r>
                    </a:p>
                  </a:txBody>
                  <a:tcPr anchor="ctr">
                    <a:solidFill>
                      <a:schemeClr val="bg1">
                        <a:lumMod val="95000"/>
                      </a:schemeClr>
                    </a:solidFill>
                  </a:tcPr>
                </a:tc>
                <a:extLst>
                  <a:ext uri="{0D108BD9-81ED-4DB2-BD59-A6C34878D82A}">
                    <a16:rowId xmlns:a16="http://schemas.microsoft.com/office/drawing/2014/main" val="10003"/>
                  </a:ext>
                </a:extLst>
              </a:tr>
              <a:tr h="404446">
                <a:tc>
                  <a:txBody>
                    <a:bodyPr/>
                    <a:lstStyle/>
                    <a:p>
                      <a:pPr algn="r"/>
                      <a:r>
                        <a:rPr lang="en-US" sz="1400" i="1" dirty="0"/>
                        <a:t>People Trained</a:t>
                      </a:r>
                    </a:p>
                  </a:txBody>
                  <a:tcPr anchor="ctr">
                    <a:solidFill>
                      <a:schemeClr val="bg1">
                        <a:lumMod val="85000"/>
                      </a:schemeClr>
                    </a:solidFill>
                  </a:tcPr>
                </a:tc>
                <a:tc>
                  <a:txBody>
                    <a:bodyPr/>
                    <a:lstStyle/>
                    <a:p>
                      <a:pPr algn="ctr"/>
                      <a:r>
                        <a:rPr lang="en-US" sz="1400" i="0" dirty="0"/>
                        <a:t>11</a:t>
                      </a:r>
                    </a:p>
                  </a:txBody>
                  <a:tcPr anchor="ctr">
                    <a:solidFill>
                      <a:schemeClr val="bg1">
                        <a:lumMod val="85000"/>
                      </a:schemeClr>
                    </a:solidFill>
                  </a:tcPr>
                </a:tc>
                <a:tc>
                  <a:txBody>
                    <a:bodyPr/>
                    <a:lstStyle/>
                    <a:p>
                      <a:pPr algn="ctr"/>
                      <a:r>
                        <a:rPr lang="en-US" sz="1400" i="0" dirty="0"/>
                        <a:t>0</a:t>
                      </a:r>
                    </a:p>
                  </a:txBody>
                  <a:tcPr anchor="ctr">
                    <a:solidFill>
                      <a:schemeClr val="bg1">
                        <a:lumMod val="85000"/>
                      </a:schemeClr>
                    </a:solidFill>
                  </a:tcPr>
                </a:tc>
                <a:tc>
                  <a:txBody>
                    <a:bodyPr/>
                    <a:lstStyle/>
                    <a:p>
                      <a:pPr algn="ctr"/>
                      <a:r>
                        <a:rPr lang="en-US" sz="1400" b="1" i="1" dirty="0"/>
                        <a:t>11</a:t>
                      </a:r>
                    </a:p>
                  </a:txBody>
                  <a:tcPr anchor="ctr">
                    <a:solidFill>
                      <a:schemeClr val="bg1">
                        <a:lumMod val="85000"/>
                      </a:schemeClr>
                    </a:solidFill>
                  </a:tcPr>
                </a:tc>
                <a:tc>
                  <a:txBody>
                    <a:bodyPr/>
                    <a:lstStyle/>
                    <a:p>
                      <a:pPr algn="ctr"/>
                      <a:r>
                        <a:rPr lang="en-US" sz="1400" i="0" dirty="0"/>
                        <a:t>40</a:t>
                      </a:r>
                    </a:p>
                  </a:txBody>
                  <a:tcPr anchor="ctr">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3" name="Table 2">
            <a:extLst>
              <a:ext uri="{FF2B5EF4-FFF2-40B4-BE49-F238E27FC236}">
                <a16:creationId xmlns:a16="http://schemas.microsoft.com/office/drawing/2014/main" id="{9FB9DCE9-DD93-7A7D-3455-CE0E2ADB2D5A}"/>
              </a:ext>
            </a:extLst>
          </p:cNvPr>
          <p:cNvGraphicFramePr>
            <a:graphicFrameLocks noGrp="1"/>
          </p:cNvGraphicFramePr>
          <p:nvPr>
            <p:extLst>
              <p:ext uri="{D42A27DB-BD31-4B8C-83A1-F6EECF244321}">
                <p14:modId xmlns:p14="http://schemas.microsoft.com/office/powerpoint/2010/main" val="270351157"/>
              </p:ext>
            </p:extLst>
          </p:nvPr>
        </p:nvGraphicFramePr>
        <p:xfrm>
          <a:off x="609600" y="1143001"/>
          <a:ext cx="7929234" cy="2065533"/>
        </p:xfrm>
        <a:graphic>
          <a:graphicData uri="http://schemas.openxmlformats.org/drawingml/2006/table">
            <a:tbl>
              <a:tblPr>
                <a:tableStyleId>{00A15C55-8517-42AA-B614-E9B94910E393}</a:tableStyleId>
              </a:tblPr>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6477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838200">
                  <a:extLst>
                    <a:ext uri="{9D8B030D-6E8A-4147-A177-3AD203B41FA5}">
                      <a16:colId xmlns:a16="http://schemas.microsoft.com/office/drawing/2014/main" val="20008"/>
                    </a:ext>
                  </a:extLst>
                </a:gridCol>
                <a:gridCol w="1452234">
                  <a:extLst>
                    <a:ext uri="{9D8B030D-6E8A-4147-A177-3AD203B41FA5}">
                      <a16:colId xmlns:a16="http://schemas.microsoft.com/office/drawing/2014/main" val="20009"/>
                    </a:ext>
                  </a:extLst>
                </a:gridCol>
              </a:tblGrid>
              <a:tr h="525267">
                <a:tc gridSpan="10">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1" u="none" strike="noStrike" cap="none" normalizeH="0" baseline="0" dirty="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u="none" strike="noStrike" cap="none" normalizeH="0" baseline="0" dirty="0">
                          <a:ln>
                            <a:noFill/>
                          </a:ln>
                          <a:effectLst/>
                        </a:rPr>
                        <a:t>NAICS 4244*</a:t>
                      </a:r>
                      <a:r>
                        <a:rPr lang="en-US" sz="1800" b="1" dirty="0"/>
                        <a:t>—GROCERY AND RELATED WHOLESALERS</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800" b="1" dirty="0">
                        <a:solidFill>
                          <a:schemeClr val="tx1"/>
                        </a:solidFill>
                      </a:endParaRP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0"/>
                  </a:ext>
                </a:extLst>
              </a:tr>
              <a:tr h="4401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North Carolina</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National Average</a:t>
                      </a: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North Carolina vs. National Average</a:t>
                      </a:r>
                    </a:p>
                  </a:txBody>
                  <a:tcPr anchor="ctr" horzOverflow="overflow">
                    <a:solidFill>
                      <a:schemeClr val="bg1">
                        <a:lumMod val="95000"/>
                      </a:schemeClr>
                    </a:solidFill>
                  </a:tcPr>
                </a:tc>
                <a:extLst>
                  <a:ext uri="{0D108BD9-81ED-4DB2-BD59-A6C34878D82A}">
                    <a16:rowId xmlns:a16="http://schemas.microsoft.com/office/drawing/2014/main" val="10001"/>
                  </a:ext>
                </a:extLst>
              </a:tr>
              <a:tr h="40630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2021</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2021</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2021 Comparison</a:t>
                      </a:r>
                    </a:p>
                  </a:txBody>
                  <a:tcPr anchor="ctr" horzOverflow="overflow">
                    <a:solidFill>
                      <a:schemeClr val="bg1">
                        <a:lumMod val="75000"/>
                      </a:schemeClr>
                    </a:solidFill>
                  </a:tcPr>
                </a:tc>
                <a:extLst>
                  <a:ext uri="{0D108BD9-81ED-4DB2-BD59-A6C34878D82A}">
                    <a16:rowId xmlns:a16="http://schemas.microsoft.com/office/drawing/2014/main" val="10002"/>
                  </a:ext>
                </a:extLst>
              </a:tr>
              <a:tr h="30473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4.1</a:t>
                      </a:r>
                    </a:p>
                  </a:txBody>
                  <a:tcPr anchor="ct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2% Decrease</a:t>
                      </a:r>
                    </a:p>
                  </a:txBody>
                  <a:tcPr anchor="ct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4.9</a:t>
                      </a:r>
                    </a:p>
                  </a:txBody>
                  <a:tcPr anchor="ct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1" u="none" strike="noStrike" cap="none" normalizeH="0" baseline="0" dirty="0">
                          <a:ln>
                            <a:noFill/>
                          </a:ln>
                          <a:solidFill>
                            <a:srgbClr val="000000"/>
                          </a:solidFill>
                          <a:effectLst/>
                          <a:latin typeface="Arial" charset="0"/>
                          <a:cs typeface="Arial" charset="0"/>
                        </a:rPr>
                        <a:t>9% Increase</a:t>
                      </a:r>
                    </a:p>
                  </a:txBody>
                  <a:tcPr anchor="ct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5.4</a:t>
                      </a:r>
                    </a:p>
                  </a:txBody>
                  <a:tcPr anchor="ctr" horzOverflow="overflow">
                    <a:solidFill>
                      <a:schemeClr val="bg1">
                        <a:lumMod val="95000"/>
                      </a:schemeClr>
                    </a:solidFill>
                  </a:tcPr>
                </a:tc>
                <a:tc>
                  <a:txBody>
                    <a:bodyPr/>
                    <a:lstStyle/>
                    <a:p>
                      <a:pPr algn="ctr"/>
                      <a:r>
                        <a:rPr lang="en-US" sz="1200" b="1" i="1" dirty="0"/>
                        <a:t>26% Lower</a:t>
                      </a:r>
                    </a:p>
                  </a:txBody>
                  <a:tcPr anchor="ctr" horzOverflow="overflow">
                    <a:solidFill>
                      <a:schemeClr val="bg1">
                        <a:lumMod val="95000"/>
                      </a:schemeClr>
                    </a:solidFill>
                  </a:tcPr>
                </a:tc>
                <a:extLst>
                  <a:ext uri="{0D108BD9-81ED-4DB2-BD59-A6C34878D82A}">
                    <a16:rowId xmlns:a16="http://schemas.microsoft.com/office/drawing/2014/main" val="10003"/>
                  </a:ext>
                </a:extLst>
              </a:tr>
              <a:tr h="30473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algn="ctr"/>
                      <a:r>
                        <a:rPr lang="en-US" sz="1200" i="1" dirty="0"/>
                        <a:t>3.1</a:t>
                      </a:r>
                    </a:p>
                  </a:txBody>
                  <a:tcPr anchor="ct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3% Increase</a:t>
                      </a:r>
                    </a:p>
                  </a:txBody>
                  <a:tcPr anchor="ctr" horzOverflow="overflow">
                    <a:solidFill>
                      <a:schemeClr val="bg1">
                        <a:lumMod val="85000"/>
                      </a:schemeClr>
                    </a:solidFill>
                  </a:tcPr>
                </a:tc>
                <a:tc hMerge="1">
                  <a:txBody>
                    <a:bodyPr/>
                    <a:lstStyle/>
                    <a:p>
                      <a:endParaRPr lang="en-US"/>
                    </a:p>
                  </a:txBody>
                  <a:tcPr/>
                </a:tc>
                <a:tc>
                  <a:txBody>
                    <a:bodyPr/>
                    <a:lstStyle/>
                    <a:p>
                      <a:pPr algn="ctr"/>
                      <a:r>
                        <a:rPr lang="en-US" sz="1200" i="1" dirty="0"/>
                        <a:t>3.2</a:t>
                      </a:r>
                    </a:p>
                  </a:txBody>
                  <a:tcPr anchor="ctr" horzOverflow="overflow">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dirty="0"/>
                        <a:t>4.0</a:t>
                      </a:r>
                    </a:p>
                  </a:txBody>
                  <a:tcPr anchor="ct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2% Increase</a:t>
                      </a:r>
                    </a:p>
                  </a:txBody>
                  <a:tcPr anchor="ctr" horzOverflow="overflow">
                    <a:solidFill>
                      <a:schemeClr val="bg1">
                        <a:lumMod val="85000"/>
                      </a:schemeClr>
                    </a:solid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dirty="0"/>
                        <a:t>4.1</a:t>
                      </a:r>
                    </a:p>
                  </a:txBody>
                  <a:tcPr anchor="ctr" horzOverflow="overflow">
                    <a:solidFill>
                      <a:schemeClr val="bg1">
                        <a:lumMod val="85000"/>
                      </a:schemeClr>
                    </a:solidFill>
                  </a:tcPr>
                </a:tc>
                <a:tc>
                  <a:txBody>
                    <a:bodyPr/>
                    <a:lstStyle/>
                    <a:p>
                      <a:pPr algn="ctr"/>
                      <a:r>
                        <a:rPr lang="en-US" sz="1200" b="1" i="1" dirty="0"/>
                        <a:t>22% Lower</a:t>
                      </a:r>
                    </a:p>
                  </a:txBody>
                  <a:tcPr anchor="ctr" horzOverflow="overflow">
                    <a:solidFill>
                      <a:schemeClr val="bg1">
                        <a:lumMod val="85000"/>
                      </a:schemeClr>
                    </a:solidFill>
                  </a:tcPr>
                </a:tc>
                <a:extLst>
                  <a:ext uri="{0D108BD9-81ED-4DB2-BD59-A6C34878D82A}">
                    <a16:rowId xmlns:a16="http://schemas.microsoft.com/office/drawing/2014/main" val="10004"/>
                  </a:ext>
                </a:extLst>
              </a:tr>
            </a:tbl>
          </a:graphicData>
        </a:graphic>
      </p:graphicFrame>
      <p:sp>
        <p:nvSpPr>
          <p:cNvPr id="4" name="TextBox 3">
            <a:extLst>
              <a:ext uri="{FF2B5EF4-FFF2-40B4-BE49-F238E27FC236}">
                <a16:creationId xmlns:a16="http://schemas.microsoft.com/office/drawing/2014/main" id="{C6FF4846-B481-FEC1-4424-11108C1C50FC}"/>
              </a:ext>
            </a:extLst>
          </p:cNvPr>
          <p:cNvSpPr txBox="1"/>
          <p:nvPr/>
        </p:nvSpPr>
        <p:spPr>
          <a:xfrm>
            <a:off x="6477000" y="685800"/>
            <a:ext cx="2286000" cy="369332"/>
          </a:xfrm>
          <a:prstGeom prst="rect">
            <a:avLst/>
          </a:prstGeom>
          <a:noFill/>
        </p:spPr>
        <p:txBody>
          <a:bodyPr wrap="square" rtlCol="0">
            <a:spAutoFit/>
          </a:bodyPr>
          <a:lstStyle/>
          <a:p>
            <a:r>
              <a:rPr lang="en-US" i="1" dirty="0"/>
              <a:t>FFY 2023—2</a:t>
            </a:r>
            <a:r>
              <a:rPr lang="en-US" i="1" baseline="30000" dirty="0"/>
              <a:t>nd</a:t>
            </a:r>
            <a:r>
              <a:rPr lang="en-US" i="1" dirty="0"/>
              <a:t> Qtr.</a:t>
            </a:r>
          </a:p>
        </p:txBody>
      </p:sp>
    </p:spTree>
    <p:extLst>
      <p:ext uri="{BB962C8B-B14F-4D97-AF65-F5344CB8AC3E}">
        <p14:creationId xmlns:p14="http://schemas.microsoft.com/office/powerpoint/2010/main" val="3209446707"/>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6609F850-6080-44A2-B43F-C585B7F9C897}"/>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Amputations</a:t>
            </a:r>
            <a:endParaRPr lang="en-US" sz="2400" b="1" i="1" dirty="0">
              <a:solidFill>
                <a:schemeClr val="bg2"/>
              </a:solidFill>
            </a:endParaRPr>
          </a:p>
        </p:txBody>
      </p:sp>
      <p:pic>
        <p:nvPicPr>
          <p:cNvPr id="7" name="Picture 6" descr="C:\Users\wllagoe.EADS\Pictures\Construction\IMAG0613.jpg">
            <a:extLst>
              <a:ext uri="{FF2B5EF4-FFF2-40B4-BE49-F238E27FC236}">
                <a16:creationId xmlns:a16="http://schemas.microsoft.com/office/drawing/2014/main" id="{F7453A58-2417-4EBB-8076-8BF80D092D61}"/>
              </a:ext>
            </a:extLst>
          </p:cNvPr>
          <p:cNvPicPr/>
          <p:nvPr/>
        </p:nvPicPr>
        <p:blipFill>
          <a:blip r:embed="rId3" cstate="print"/>
          <a:srcRect t="22143"/>
          <a:stretch>
            <a:fillRect/>
          </a:stretch>
        </p:blipFill>
        <p:spPr bwMode="auto">
          <a:xfrm>
            <a:off x="609600" y="4643063"/>
            <a:ext cx="3124200" cy="1300536"/>
          </a:xfrm>
          <a:prstGeom prst="rect">
            <a:avLst/>
          </a:prstGeom>
          <a:noFill/>
          <a:ln w="9525">
            <a:noFill/>
            <a:miter lim="800000"/>
            <a:headEnd/>
            <a:tailEnd/>
          </a:ln>
        </p:spPr>
      </p:pic>
      <p:pic>
        <p:nvPicPr>
          <p:cNvPr id="8" name="Picture 7" descr="C:\Documents and Settings\Wanda Lagoe\My Documents\My Pictures\Partnerships\Crane 178.jpg">
            <a:extLst>
              <a:ext uri="{FF2B5EF4-FFF2-40B4-BE49-F238E27FC236}">
                <a16:creationId xmlns:a16="http://schemas.microsoft.com/office/drawing/2014/main" id="{36EFBE6E-5EED-41AA-837C-8E99B29F7CEF}"/>
              </a:ext>
            </a:extLst>
          </p:cNvPr>
          <p:cNvPicPr/>
          <p:nvPr/>
        </p:nvPicPr>
        <p:blipFill>
          <a:blip r:embed="rId4" cstate="print"/>
          <a:srcRect l="49448" t="20285"/>
          <a:stretch>
            <a:fillRect/>
          </a:stretch>
        </p:blipFill>
        <p:spPr bwMode="auto">
          <a:xfrm>
            <a:off x="6477001" y="4643063"/>
            <a:ext cx="1981200" cy="1300537"/>
          </a:xfrm>
          <a:prstGeom prst="rect">
            <a:avLst/>
          </a:prstGeom>
          <a:noFill/>
          <a:ln w="9525">
            <a:noFill/>
            <a:miter lim="800000"/>
            <a:headEnd/>
            <a:tailEnd/>
          </a:ln>
        </p:spPr>
      </p:pic>
      <p:graphicFrame>
        <p:nvGraphicFramePr>
          <p:cNvPr id="13" name="Table 12">
            <a:extLst>
              <a:ext uri="{FF2B5EF4-FFF2-40B4-BE49-F238E27FC236}">
                <a16:creationId xmlns:a16="http://schemas.microsoft.com/office/drawing/2014/main" id="{EEAD88A2-7520-41C2-8931-5C70F8525E51}"/>
              </a:ext>
            </a:extLst>
          </p:cNvPr>
          <p:cNvGraphicFramePr>
            <a:graphicFrameLocks noGrp="1"/>
          </p:cNvGraphicFramePr>
          <p:nvPr>
            <p:extLst>
              <p:ext uri="{D42A27DB-BD31-4B8C-83A1-F6EECF244321}">
                <p14:modId xmlns:p14="http://schemas.microsoft.com/office/powerpoint/2010/main" val="256922360"/>
              </p:ext>
            </p:extLst>
          </p:nvPr>
        </p:nvGraphicFramePr>
        <p:xfrm>
          <a:off x="609599" y="1282114"/>
          <a:ext cx="7848602" cy="3213684"/>
        </p:xfrm>
        <a:graphic>
          <a:graphicData uri="http://schemas.openxmlformats.org/drawingml/2006/table">
            <a:tbl>
              <a:tblPr firstRow="1" bandRow="1">
                <a:tableStyleId>{073A0DAA-6AF3-43AB-8588-CEC1D06C72B9}</a:tableStyleId>
              </a:tblPr>
              <a:tblGrid>
                <a:gridCol w="3788980">
                  <a:extLst>
                    <a:ext uri="{9D8B030D-6E8A-4147-A177-3AD203B41FA5}">
                      <a16:colId xmlns:a16="http://schemas.microsoft.com/office/drawing/2014/main" val="20000"/>
                    </a:ext>
                  </a:extLst>
                </a:gridCol>
                <a:gridCol w="879585">
                  <a:extLst>
                    <a:ext uri="{9D8B030D-6E8A-4147-A177-3AD203B41FA5}">
                      <a16:colId xmlns:a16="http://schemas.microsoft.com/office/drawing/2014/main" val="20001"/>
                    </a:ext>
                  </a:extLst>
                </a:gridCol>
                <a:gridCol w="879585">
                  <a:extLst>
                    <a:ext uri="{9D8B030D-6E8A-4147-A177-3AD203B41FA5}">
                      <a16:colId xmlns:a16="http://schemas.microsoft.com/office/drawing/2014/main" val="4130493977"/>
                    </a:ext>
                  </a:extLst>
                </a:gridCol>
                <a:gridCol w="900248">
                  <a:extLst>
                    <a:ext uri="{9D8B030D-6E8A-4147-A177-3AD203B41FA5}">
                      <a16:colId xmlns:a16="http://schemas.microsoft.com/office/drawing/2014/main" val="20002"/>
                    </a:ext>
                  </a:extLst>
                </a:gridCol>
                <a:gridCol w="1400204">
                  <a:extLst>
                    <a:ext uri="{9D8B030D-6E8A-4147-A177-3AD203B41FA5}">
                      <a16:colId xmlns:a16="http://schemas.microsoft.com/office/drawing/2014/main" val="20003"/>
                    </a:ext>
                  </a:extLst>
                </a:gridCol>
              </a:tblGrid>
              <a:tr h="939388">
                <a:tc>
                  <a:txBody>
                    <a:bodyPr/>
                    <a:lstStyle/>
                    <a:p>
                      <a:pPr algn="ctr"/>
                      <a:r>
                        <a:rPr lang="en-US" sz="1800" dirty="0">
                          <a:solidFill>
                            <a:schemeClr val="tx1"/>
                          </a:solidFill>
                        </a:rPr>
                        <a:t>SEP ACTIVITY</a:t>
                      </a:r>
                    </a:p>
                  </a:txBody>
                  <a:tcPr anchor="ctr">
                    <a:solidFill>
                      <a:schemeClr val="bg1">
                        <a:lumMod val="75000"/>
                      </a:schemeClr>
                    </a:solidFill>
                  </a:tcPr>
                </a:tc>
                <a:tc>
                  <a:txBody>
                    <a:bodyPr/>
                    <a:lstStyle/>
                    <a:p>
                      <a:pPr algn="ctr"/>
                      <a:r>
                        <a:rPr lang="en-US" sz="1600" dirty="0">
                          <a:solidFill>
                            <a:schemeClr val="tx1"/>
                          </a:solidFill>
                        </a:rPr>
                        <a:t>1</a:t>
                      </a:r>
                      <a:r>
                        <a:rPr lang="en-US" sz="1600" baseline="30000" dirty="0">
                          <a:solidFill>
                            <a:schemeClr val="tx1"/>
                          </a:solidFill>
                        </a:rPr>
                        <a:t>st</a:t>
                      </a:r>
                      <a:r>
                        <a:rPr lang="en-US" sz="1600" dirty="0">
                          <a:solidFill>
                            <a:schemeClr val="tx1"/>
                          </a:solidFill>
                        </a:rPr>
                        <a:t> Qtr.</a:t>
                      </a:r>
                    </a:p>
                  </a:txBody>
                  <a:tcPr anchor="ctr">
                    <a:solidFill>
                      <a:schemeClr val="bg1">
                        <a:lumMod val="75000"/>
                      </a:schemeClr>
                    </a:solidFill>
                  </a:tcPr>
                </a:tc>
                <a:tc>
                  <a:txBody>
                    <a:bodyPr/>
                    <a:lstStyle/>
                    <a:p>
                      <a:pPr algn="ctr"/>
                      <a:r>
                        <a:rPr lang="en-US" sz="1600" dirty="0">
                          <a:solidFill>
                            <a:schemeClr val="tx1"/>
                          </a:solidFill>
                        </a:rPr>
                        <a:t>2</a:t>
                      </a:r>
                      <a:r>
                        <a:rPr lang="en-US" sz="1600" baseline="30000" dirty="0">
                          <a:solidFill>
                            <a:schemeClr val="tx1"/>
                          </a:solidFill>
                        </a:rPr>
                        <a:t>nd</a:t>
                      </a:r>
                      <a:r>
                        <a:rPr lang="en-US" sz="1600" dirty="0">
                          <a:solidFill>
                            <a:schemeClr val="tx1"/>
                          </a:solidFill>
                        </a:rPr>
                        <a:t> Qtr.</a:t>
                      </a:r>
                    </a:p>
                  </a:txBody>
                  <a:tcPr anchor="ctr">
                    <a:solidFill>
                      <a:schemeClr val="bg1">
                        <a:lumMod val="75000"/>
                      </a:schemeClr>
                    </a:solidFill>
                  </a:tcPr>
                </a:tc>
                <a:tc>
                  <a:txBody>
                    <a:bodyPr/>
                    <a:lstStyle/>
                    <a:p>
                      <a:pPr algn="ctr"/>
                      <a:r>
                        <a:rPr lang="en-US" sz="1600" b="1" i="1" dirty="0">
                          <a:solidFill>
                            <a:schemeClr val="tx1"/>
                          </a:solidFill>
                        </a:rPr>
                        <a:t>Total</a:t>
                      </a:r>
                    </a:p>
                  </a:txBody>
                  <a:tcPr anchor="ctr">
                    <a:solidFill>
                      <a:schemeClr val="bg1">
                        <a:lumMod val="75000"/>
                      </a:schemeClr>
                    </a:solidFill>
                  </a:tcPr>
                </a:tc>
                <a:tc>
                  <a:txBody>
                    <a:bodyPr/>
                    <a:lstStyle/>
                    <a:p>
                      <a:pPr algn="ctr"/>
                      <a:r>
                        <a:rPr lang="en-US" sz="16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568574">
                <a:tc>
                  <a:txBody>
                    <a:bodyPr/>
                    <a:lstStyle/>
                    <a:p>
                      <a:pPr algn="r"/>
                      <a:r>
                        <a:rPr lang="en-US" sz="1400" i="1" dirty="0"/>
                        <a:t>Compliance Inspections</a:t>
                      </a:r>
                    </a:p>
                  </a:txBody>
                  <a:tcPr anchor="ctr">
                    <a:solidFill>
                      <a:schemeClr val="bg1">
                        <a:lumMod val="95000"/>
                      </a:schemeClr>
                    </a:solidFill>
                  </a:tcPr>
                </a:tc>
                <a:tc>
                  <a:txBody>
                    <a:bodyPr/>
                    <a:lstStyle/>
                    <a:p>
                      <a:pPr algn="ctr"/>
                      <a:r>
                        <a:rPr lang="en-US" sz="1400" i="0" dirty="0"/>
                        <a:t>40</a:t>
                      </a:r>
                    </a:p>
                  </a:txBody>
                  <a:tcPr anchor="ctr">
                    <a:solidFill>
                      <a:schemeClr val="bg1">
                        <a:lumMod val="95000"/>
                      </a:schemeClr>
                    </a:solidFill>
                  </a:tcPr>
                </a:tc>
                <a:tc>
                  <a:txBody>
                    <a:bodyPr/>
                    <a:lstStyle/>
                    <a:p>
                      <a:pPr algn="ctr"/>
                      <a:r>
                        <a:rPr lang="en-US" sz="1400" i="0" dirty="0"/>
                        <a:t>46</a:t>
                      </a:r>
                    </a:p>
                  </a:txBody>
                  <a:tcPr anchor="ctr">
                    <a:solidFill>
                      <a:schemeClr val="bg1">
                        <a:lumMod val="95000"/>
                      </a:schemeClr>
                    </a:solidFill>
                  </a:tcPr>
                </a:tc>
                <a:tc>
                  <a:txBody>
                    <a:bodyPr/>
                    <a:lstStyle/>
                    <a:p>
                      <a:pPr algn="ctr"/>
                      <a:r>
                        <a:rPr lang="en-US" sz="1400" b="1" i="1" dirty="0"/>
                        <a:t>86</a:t>
                      </a:r>
                    </a:p>
                  </a:txBody>
                  <a:tcPr anchor="ctr">
                    <a:solidFill>
                      <a:schemeClr val="bg1">
                        <a:lumMod val="95000"/>
                      </a:schemeClr>
                    </a:solidFill>
                  </a:tcPr>
                </a:tc>
                <a:tc>
                  <a:txBody>
                    <a:bodyPr/>
                    <a:lstStyle/>
                    <a:p>
                      <a:pPr algn="ctr"/>
                      <a:r>
                        <a:rPr lang="en-US" sz="1400" i="0" dirty="0"/>
                        <a:t>150</a:t>
                      </a:r>
                    </a:p>
                  </a:txBody>
                  <a:tcPr anchor="ctr">
                    <a:solidFill>
                      <a:schemeClr val="bg1">
                        <a:lumMod val="95000"/>
                      </a:schemeClr>
                    </a:solidFill>
                  </a:tcPr>
                </a:tc>
                <a:extLst>
                  <a:ext uri="{0D108BD9-81ED-4DB2-BD59-A6C34878D82A}">
                    <a16:rowId xmlns:a16="http://schemas.microsoft.com/office/drawing/2014/main" val="10001"/>
                  </a:ext>
                </a:extLst>
              </a:tr>
              <a:tr h="568574">
                <a:tc>
                  <a:txBody>
                    <a:bodyPr/>
                    <a:lstStyle/>
                    <a:p>
                      <a:pPr algn="r"/>
                      <a:r>
                        <a:rPr lang="en-US" sz="1400" i="1" dirty="0"/>
                        <a:t>Consultative Visits</a:t>
                      </a:r>
                    </a:p>
                  </a:txBody>
                  <a:tcPr anchor="ctr">
                    <a:solidFill>
                      <a:schemeClr val="bg1">
                        <a:lumMod val="85000"/>
                      </a:schemeClr>
                    </a:solidFill>
                  </a:tcPr>
                </a:tc>
                <a:tc>
                  <a:txBody>
                    <a:bodyPr/>
                    <a:lstStyle/>
                    <a:p>
                      <a:pPr algn="ctr"/>
                      <a:r>
                        <a:rPr lang="en-US" sz="1400" i="0" dirty="0"/>
                        <a:t>43</a:t>
                      </a:r>
                    </a:p>
                  </a:txBody>
                  <a:tcPr anchor="ctr">
                    <a:solidFill>
                      <a:schemeClr val="bg1">
                        <a:lumMod val="85000"/>
                      </a:schemeClr>
                    </a:solidFill>
                  </a:tcPr>
                </a:tc>
                <a:tc>
                  <a:txBody>
                    <a:bodyPr/>
                    <a:lstStyle/>
                    <a:p>
                      <a:pPr algn="ctr"/>
                      <a:r>
                        <a:rPr lang="en-US" sz="1400" i="0" dirty="0"/>
                        <a:t>52</a:t>
                      </a:r>
                    </a:p>
                  </a:txBody>
                  <a:tcPr anchor="ctr">
                    <a:solidFill>
                      <a:schemeClr val="bg1">
                        <a:lumMod val="85000"/>
                      </a:schemeClr>
                    </a:solidFill>
                  </a:tcPr>
                </a:tc>
                <a:tc>
                  <a:txBody>
                    <a:bodyPr/>
                    <a:lstStyle/>
                    <a:p>
                      <a:pPr algn="ctr"/>
                      <a:r>
                        <a:rPr lang="en-US" sz="1400" b="1" i="1" dirty="0"/>
                        <a:t>95</a:t>
                      </a:r>
                    </a:p>
                  </a:txBody>
                  <a:tcPr anchor="ctr">
                    <a:solidFill>
                      <a:schemeClr val="bg1">
                        <a:lumMod val="85000"/>
                      </a:schemeClr>
                    </a:solidFill>
                  </a:tcPr>
                </a:tc>
                <a:tc>
                  <a:txBody>
                    <a:bodyPr/>
                    <a:lstStyle/>
                    <a:p>
                      <a:pPr algn="ctr"/>
                      <a:r>
                        <a:rPr lang="en-US" sz="1400" i="0" dirty="0"/>
                        <a:t>100</a:t>
                      </a:r>
                    </a:p>
                  </a:txBody>
                  <a:tcPr anchor="ctr">
                    <a:solidFill>
                      <a:schemeClr val="bg1">
                        <a:lumMod val="85000"/>
                      </a:schemeClr>
                    </a:solidFill>
                  </a:tcPr>
                </a:tc>
                <a:extLst>
                  <a:ext uri="{0D108BD9-81ED-4DB2-BD59-A6C34878D82A}">
                    <a16:rowId xmlns:a16="http://schemas.microsoft.com/office/drawing/2014/main" val="10002"/>
                  </a:ext>
                </a:extLst>
              </a:tr>
              <a:tr h="568574">
                <a:tc>
                  <a:txBody>
                    <a:bodyPr/>
                    <a:lstStyle/>
                    <a:p>
                      <a:pPr algn="r"/>
                      <a:r>
                        <a:rPr lang="en-US" sz="1400" i="1" dirty="0"/>
                        <a:t>OSH Outreach Events</a:t>
                      </a:r>
                    </a:p>
                  </a:txBody>
                  <a:tcPr anchor="ctr">
                    <a:solidFill>
                      <a:schemeClr val="bg1">
                        <a:lumMod val="95000"/>
                      </a:schemeClr>
                    </a:solidFill>
                  </a:tcPr>
                </a:tc>
                <a:tc>
                  <a:txBody>
                    <a:bodyPr/>
                    <a:lstStyle/>
                    <a:p>
                      <a:pPr algn="ctr"/>
                      <a:r>
                        <a:rPr lang="en-US" sz="1400" i="0" dirty="0"/>
                        <a:t>13</a:t>
                      </a:r>
                    </a:p>
                  </a:txBody>
                  <a:tcPr anchor="ctr">
                    <a:solidFill>
                      <a:schemeClr val="bg1">
                        <a:lumMod val="95000"/>
                      </a:schemeClr>
                    </a:solidFill>
                  </a:tcPr>
                </a:tc>
                <a:tc>
                  <a:txBody>
                    <a:bodyPr/>
                    <a:lstStyle/>
                    <a:p>
                      <a:pPr algn="ctr"/>
                      <a:r>
                        <a:rPr lang="en-US" sz="1400" i="0" dirty="0"/>
                        <a:t>16</a:t>
                      </a:r>
                    </a:p>
                  </a:txBody>
                  <a:tcPr anchor="ctr">
                    <a:solidFill>
                      <a:schemeClr val="bg1">
                        <a:lumMod val="95000"/>
                      </a:schemeClr>
                    </a:solidFill>
                  </a:tcPr>
                </a:tc>
                <a:tc>
                  <a:txBody>
                    <a:bodyPr/>
                    <a:lstStyle/>
                    <a:p>
                      <a:pPr algn="ctr"/>
                      <a:r>
                        <a:rPr lang="en-US" sz="1400" b="1" i="1" dirty="0"/>
                        <a:t>29</a:t>
                      </a:r>
                    </a:p>
                  </a:txBody>
                  <a:tcPr anchor="ctr">
                    <a:solidFill>
                      <a:schemeClr val="bg1">
                        <a:lumMod val="95000"/>
                      </a:schemeClr>
                    </a:solidFill>
                  </a:tcPr>
                </a:tc>
                <a:tc>
                  <a:txBody>
                    <a:bodyPr/>
                    <a:lstStyle/>
                    <a:p>
                      <a:pPr algn="ctr"/>
                      <a:r>
                        <a:rPr lang="en-US" sz="1400" i="0" dirty="0"/>
                        <a:t>15</a:t>
                      </a:r>
                    </a:p>
                  </a:txBody>
                  <a:tcPr anchor="ctr">
                    <a:solidFill>
                      <a:schemeClr val="bg1">
                        <a:lumMod val="95000"/>
                      </a:schemeClr>
                    </a:solidFill>
                  </a:tcPr>
                </a:tc>
                <a:extLst>
                  <a:ext uri="{0D108BD9-81ED-4DB2-BD59-A6C34878D82A}">
                    <a16:rowId xmlns:a16="http://schemas.microsoft.com/office/drawing/2014/main" val="10003"/>
                  </a:ext>
                </a:extLst>
              </a:tr>
              <a:tr h="568574">
                <a:tc>
                  <a:txBody>
                    <a:bodyPr/>
                    <a:lstStyle/>
                    <a:p>
                      <a:pPr algn="r"/>
                      <a:r>
                        <a:rPr lang="en-US" sz="1400" i="1" dirty="0"/>
                        <a:t>People Trained</a:t>
                      </a:r>
                    </a:p>
                  </a:txBody>
                  <a:tcPr anchor="ctr">
                    <a:solidFill>
                      <a:schemeClr val="bg1">
                        <a:lumMod val="85000"/>
                      </a:schemeClr>
                    </a:solidFill>
                  </a:tcPr>
                </a:tc>
                <a:tc>
                  <a:txBody>
                    <a:bodyPr/>
                    <a:lstStyle/>
                    <a:p>
                      <a:pPr algn="ctr"/>
                      <a:r>
                        <a:rPr lang="en-US" sz="1400" i="0" dirty="0"/>
                        <a:t>286</a:t>
                      </a:r>
                    </a:p>
                  </a:txBody>
                  <a:tcPr anchor="ctr">
                    <a:solidFill>
                      <a:schemeClr val="bg1">
                        <a:lumMod val="85000"/>
                      </a:schemeClr>
                    </a:solidFill>
                  </a:tcPr>
                </a:tc>
                <a:tc>
                  <a:txBody>
                    <a:bodyPr/>
                    <a:lstStyle/>
                    <a:p>
                      <a:pPr algn="ctr"/>
                      <a:r>
                        <a:rPr lang="en-US" sz="1400" i="0" dirty="0"/>
                        <a:t>424</a:t>
                      </a:r>
                    </a:p>
                  </a:txBody>
                  <a:tcPr anchor="ctr">
                    <a:solidFill>
                      <a:schemeClr val="bg1">
                        <a:lumMod val="85000"/>
                      </a:schemeClr>
                    </a:solidFill>
                  </a:tcPr>
                </a:tc>
                <a:tc>
                  <a:txBody>
                    <a:bodyPr/>
                    <a:lstStyle/>
                    <a:p>
                      <a:pPr algn="ctr"/>
                      <a:r>
                        <a:rPr lang="en-US" sz="1400" b="1" i="1" dirty="0"/>
                        <a:t>710</a:t>
                      </a:r>
                    </a:p>
                  </a:txBody>
                  <a:tcPr anchor="ctr">
                    <a:solidFill>
                      <a:schemeClr val="bg1">
                        <a:lumMod val="85000"/>
                      </a:schemeClr>
                    </a:solidFill>
                  </a:tcPr>
                </a:tc>
                <a:tc>
                  <a:txBody>
                    <a:bodyPr/>
                    <a:lstStyle/>
                    <a:p>
                      <a:pPr algn="ctr"/>
                      <a:r>
                        <a:rPr lang="en-US" sz="1400" i="0" dirty="0"/>
                        <a:t>400</a:t>
                      </a:r>
                    </a:p>
                  </a:txBody>
                  <a:tcPr anchor="ctr">
                    <a:solidFill>
                      <a:schemeClr val="bg1">
                        <a:lumMod val="85000"/>
                      </a:schemeClr>
                    </a:solidFill>
                  </a:tcPr>
                </a:tc>
                <a:extLst>
                  <a:ext uri="{0D108BD9-81ED-4DB2-BD59-A6C34878D82A}">
                    <a16:rowId xmlns:a16="http://schemas.microsoft.com/office/drawing/2014/main" val="10004"/>
                  </a:ext>
                </a:extLst>
              </a:tr>
            </a:tbl>
          </a:graphicData>
        </a:graphic>
      </p:graphicFrame>
      <p:pic>
        <p:nvPicPr>
          <p:cNvPr id="10" name="Picture 9" descr="A picture containing text, person, outdoor, group&#10;&#10;Description automatically generated">
            <a:extLst>
              <a:ext uri="{FF2B5EF4-FFF2-40B4-BE49-F238E27FC236}">
                <a16:creationId xmlns:a16="http://schemas.microsoft.com/office/drawing/2014/main" id="{6552971A-C9DC-4E94-9CF2-6EEE95FB42DD}"/>
              </a:ext>
            </a:extLst>
          </p:cNvPr>
          <p:cNvPicPr/>
          <p:nvPr/>
        </p:nvPicPr>
        <p:blipFill rotWithShape="1">
          <a:blip r:embed="rId5" cstate="print">
            <a:extLst>
              <a:ext uri="{28A0092B-C50C-407E-A947-70E740481C1C}">
                <a14:useLocalDpi xmlns:a14="http://schemas.microsoft.com/office/drawing/2010/main" val="0"/>
              </a:ext>
            </a:extLst>
          </a:blip>
          <a:srcRect t="29183"/>
          <a:stretch/>
        </p:blipFill>
        <p:spPr bwMode="auto">
          <a:xfrm>
            <a:off x="2957946" y="4643062"/>
            <a:ext cx="2680854" cy="1300537"/>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1639B5F3-9929-F0AB-8BAA-F241B30F8DF9}"/>
              </a:ext>
            </a:extLst>
          </p:cNvPr>
          <p:cNvSpPr txBox="1"/>
          <p:nvPr/>
        </p:nvSpPr>
        <p:spPr>
          <a:xfrm>
            <a:off x="6477000" y="685800"/>
            <a:ext cx="2286000" cy="369332"/>
          </a:xfrm>
          <a:prstGeom prst="rect">
            <a:avLst/>
          </a:prstGeom>
          <a:noFill/>
        </p:spPr>
        <p:txBody>
          <a:bodyPr wrap="square" rtlCol="0">
            <a:spAutoFit/>
          </a:bodyPr>
          <a:lstStyle/>
          <a:p>
            <a:r>
              <a:rPr lang="en-US" i="1" dirty="0"/>
              <a:t>FFY 2023—2</a:t>
            </a:r>
            <a:r>
              <a:rPr lang="en-US" i="1" baseline="30000" dirty="0"/>
              <a:t>nd</a:t>
            </a:r>
            <a:r>
              <a:rPr lang="en-US" i="1" dirty="0"/>
              <a:t> Qtr.</a:t>
            </a:r>
          </a:p>
        </p:txBody>
      </p:sp>
      <p:pic>
        <p:nvPicPr>
          <p:cNvPr id="2" name="Picture 1" descr="A group of people wearing safety vests&#10;&#10;Description automatically generated with medium confidence">
            <a:extLst>
              <a:ext uri="{FF2B5EF4-FFF2-40B4-BE49-F238E27FC236}">
                <a16:creationId xmlns:a16="http://schemas.microsoft.com/office/drawing/2014/main" id="{AF0DDF7F-0C3E-0B6D-9764-CF7EE560AEC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00" y="4643061"/>
            <a:ext cx="1981200" cy="1300536"/>
          </a:xfrm>
          <a:prstGeom prst="rect">
            <a:avLst/>
          </a:prstGeom>
        </p:spPr>
      </p:pic>
    </p:spTree>
    <p:extLst>
      <p:ext uri="{BB962C8B-B14F-4D97-AF65-F5344CB8AC3E}">
        <p14:creationId xmlns:p14="http://schemas.microsoft.com/office/powerpoint/2010/main" val="2842978312"/>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C4E70-7189-15B3-9B05-73FD54F350A4}"/>
              </a:ext>
            </a:extLst>
          </p:cNvPr>
          <p:cNvSpPr>
            <a:spLocks noGrp="1"/>
          </p:cNvSpPr>
          <p:nvPr>
            <p:ph idx="1"/>
          </p:nvPr>
        </p:nvSpPr>
        <p:spPr/>
        <p:txBody>
          <a:bodyPr/>
          <a:lstStyle/>
          <a:p>
            <a:r>
              <a:rPr lang="en-US" b="1" dirty="0"/>
              <a:t>New Five-Year Strategic Plan</a:t>
            </a:r>
          </a:p>
          <a:p>
            <a:pPr lvl="1">
              <a:spcBef>
                <a:spcPts val="600"/>
              </a:spcBef>
            </a:pPr>
            <a:r>
              <a:rPr lang="en-US" i="1" dirty="0"/>
              <a:t>SEP Team Leaders and OSH Management Meeting</a:t>
            </a:r>
          </a:p>
          <a:p>
            <a:pPr lvl="1">
              <a:spcBef>
                <a:spcPts val="1200"/>
              </a:spcBef>
            </a:pPr>
            <a:r>
              <a:rPr lang="en-US" i="1" dirty="0"/>
              <a:t>Reviewed National and North Carolina DART Rates</a:t>
            </a:r>
          </a:p>
          <a:p>
            <a:endParaRPr lang="en-US" dirty="0"/>
          </a:p>
          <a:p>
            <a:r>
              <a:rPr lang="en-US" b="1" dirty="0"/>
              <a:t>Changes to Special Emphasis Programs</a:t>
            </a:r>
          </a:p>
          <a:p>
            <a:pPr lvl="1">
              <a:spcBef>
                <a:spcPts val="600"/>
              </a:spcBef>
            </a:pPr>
            <a:r>
              <a:rPr lang="en-US" i="1" dirty="0"/>
              <a:t>Removing Asbestos from Health Hazards; SEP Committee Discussing New Health Hazard Addition.</a:t>
            </a:r>
          </a:p>
          <a:p>
            <a:pPr lvl="1">
              <a:spcBef>
                <a:spcPts val="1200"/>
              </a:spcBef>
            </a:pPr>
            <a:r>
              <a:rPr lang="en-US" i="1" dirty="0"/>
              <a:t>Expanding Grocery and Related Product Wholesalers SEP to Include Warehousing and Storage.</a:t>
            </a:r>
          </a:p>
          <a:p>
            <a:endParaRPr lang="en-US" dirty="0"/>
          </a:p>
          <a:p>
            <a:endParaRPr lang="en-US" dirty="0"/>
          </a:p>
        </p:txBody>
      </p:sp>
      <p:sp>
        <p:nvSpPr>
          <p:cNvPr id="4" name="Text Box 3">
            <a:extLst>
              <a:ext uri="{FF2B5EF4-FFF2-40B4-BE49-F238E27FC236}">
                <a16:creationId xmlns:a16="http://schemas.microsoft.com/office/drawing/2014/main" id="{6C7CB77A-12A3-85AF-236C-81965928F573}"/>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Strategic Management Plan</a:t>
            </a:r>
          </a:p>
          <a:p>
            <a:pPr eaLnBrk="0" hangingPunct="0"/>
            <a:r>
              <a:rPr lang="en-US" sz="2400" i="1" dirty="0">
                <a:solidFill>
                  <a:schemeClr val="bg2"/>
                </a:solidFill>
              </a:rPr>
              <a:t>FFY 2024 - 2028</a:t>
            </a:r>
            <a:endParaRPr lang="en-US" sz="2400" b="1" i="1" dirty="0">
              <a:solidFill>
                <a:schemeClr val="bg2"/>
              </a:solidFill>
            </a:endParaRPr>
          </a:p>
        </p:txBody>
      </p:sp>
      <p:sp>
        <p:nvSpPr>
          <p:cNvPr id="5" name="TextBox 4">
            <a:extLst>
              <a:ext uri="{FF2B5EF4-FFF2-40B4-BE49-F238E27FC236}">
                <a16:creationId xmlns:a16="http://schemas.microsoft.com/office/drawing/2014/main" id="{A83DD926-A1E0-FE31-FB8F-78C32E5C594A}"/>
              </a:ext>
            </a:extLst>
          </p:cNvPr>
          <p:cNvSpPr txBox="1"/>
          <p:nvPr/>
        </p:nvSpPr>
        <p:spPr>
          <a:xfrm>
            <a:off x="6477000" y="685800"/>
            <a:ext cx="2286000" cy="369332"/>
          </a:xfrm>
          <a:prstGeom prst="rect">
            <a:avLst/>
          </a:prstGeom>
          <a:noFill/>
        </p:spPr>
        <p:txBody>
          <a:bodyPr wrap="square" rtlCol="0">
            <a:spAutoFit/>
          </a:bodyPr>
          <a:lstStyle/>
          <a:p>
            <a:r>
              <a:rPr lang="en-US" i="1" dirty="0"/>
              <a:t>FFY 2023—2</a:t>
            </a:r>
            <a:r>
              <a:rPr lang="en-US" i="1" baseline="30000" dirty="0"/>
              <a:t>nd</a:t>
            </a:r>
            <a:r>
              <a:rPr lang="en-US" i="1" dirty="0"/>
              <a:t> Qtr.</a:t>
            </a:r>
          </a:p>
        </p:txBody>
      </p:sp>
    </p:spTree>
    <p:extLst>
      <p:ext uri="{BB962C8B-B14F-4D97-AF65-F5344CB8AC3E}">
        <p14:creationId xmlns:p14="http://schemas.microsoft.com/office/powerpoint/2010/main" val="420113333"/>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type="body" sz="half" idx="2"/>
          </p:nvPr>
        </p:nvSpPr>
        <p:spPr>
          <a:xfrm>
            <a:off x="457200" y="1143000"/>
            <a:ext cx="8153400" cy="4724400"/>
          </a:xfrm>
        </p:spPr>
        <p:txBody>
          <a:bodyPr/>
          <a:lstStyle/>
          <a:p>
            <a:pPr lvl="2" eaLnBrk="1" hangingPunct="1"/>
            <a:endParaRPr lang="en-US" sz="1000" dirty="0"/>
          </a:p>
          <a:p>
            <a:pPr eaLnBrk="1" hangingPunct="1">
              <a:lnSpc>
                <a:spcPct val="130000"/>
              </a:lnSpc>
            </a:pPr>
            <a:endParaRPr lang="en-US" dirty="0"/>
          </a:p>
          <a:p>
            <a:pPr lvl="1" eaLnBrk="1" hangingPunct="1">
              <a:lnSpc>
                <a:spcPct val="130000"/>
              </a:lnSpc>
            </a:pPr>
            <a:endParaRPr lang="en-US" dirty="0"/>
          </a:p>
        </p:txBody>
      </p:sp>
      <p:sp>
        <p:nvSpPr>
          <p:cNvPr id="2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Public Sector</a:t>
            </a:r>
            <a:endParaRPr lang="en-US" sz="2400" b="1" i="1" dirty="0">
              <a:solidFill>
                <a:schemeClr val="bg2"/>
              </a:solidFill>
            </a:endParaRPr>
          </a:p>
        </p:txBody>
      </p:sp>
      <p:pic>
        <p:nvPicPr>
          <p:cNvPr id="10" name="Picture 9">
            <a:extLst>
              <a:ext uri="{FF2B5EF4-FFF2-40B4-BE49-F238E27FC236}">
                <a16:creationId xmlns:a16="http://schemas.microsoft.com/office/drawing/2014/main" id="{6758BCFA-B916-4044-989C-CAE2C753F9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1997984"/>
            <a:ext cx="3174146" cy="2116099"/>
          </a:xfrm>
          <a:prstGeom prst="rect">
            <a:avLst/>
          </a:prstGeom>
        </p:spPr>
      </p:pic>
      <p:pic>
        <p:nvPicPr>
          <p:cNvPr id="12" name="Picture 11">
            <a:extLst>
              <a:ext uri="{FF2B5EF4-FFF2-40B4-BE49-F238E27FC236}">
                <a16:creationId xmlns:a16="http://schemas.microsoft.com/office/drawing/2014/main" id="{061EAD72-8E2C-4974-9EB6-0CAF16C834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0467" y="1997983"/>
            <a:ext cx="2283934" cy="2116817"/>
          </a:xfrm>
          <a:prstGeom prst="rect">
            <a:avLst/>
          </a:prstGeom>
        </p:spPr>
      </p:pic>
      <p:sp>
        <p:nvSpPr>
          <p:cNvPr id="4" name="TextBox 3">
            <a:extLst>
              <a:ext uri="{FF2B5EF4-FFF2-40B4-BE49-F238E27FC236}">
                <a16:creationId xmlns:a16="http://schemas.microsoft.com/office/drawing/2014/main" id="{2E553BA7-F4E2-00B1-3BED-5F7338D9C17D}"/>
              </a:ext>
            </a:extLst>
          </p:cNvPr>
          <p:cNvSpPr txBox="1"/>
          <p:nvPr/>
        </p:nvSpPr>
        <p:spPr>
          <a:xfrm>
            <a:off x="6477000" y="685800"/>
            <a:ext cx="2286000" cy="369332"/>
          </a:xfrm>
          <a:prstGeom prst="rect">
            <a:avLst/>
          </a:prstGeom>
          <a:noFill/>
        </p:spPr>
        <p:txBody>
          <a:bodyPr wrap="square" rtlCol="0">
            <a:spAutoFit/>
          </a:bodyPr>
          <a:lstStyle/>
          <a:p>
            <a:r>
              <a:rPr lang="en-US" i="1" dirty="0"/>
              <a:t>FFY 2023—2</a:t>
            </a:r>
            <a:r>
              <a:rPr lang="en-US" i="1" baseline="30000" dirty="0"/>
              <a:t>nd</a:t>
            </a:r>
            <a:r>
              <a:rPr lang="en-US" i="1" dirty="0"/>
              <a:t> Qtr.</a:t>
            </a:r>
          </a:p>
        </p:txBody>
      </p:sp>
      <p:pic>
        <p:nvPicPr>
          <p:cNvPr id="2" name="Picture 1" descr="A picture containing person, people, group, line&#10;&#10;Description automatically generated">
            <a:extLst>
              <a:ext uri="{FF2B5EF4-FFF2-40B4-BE49-F238E27FC236}">
                <a16:creationId xmlns:a16="http://schemas.microsoft.com/office/drawing/2014/main" id="{47DF82B1-EBAE-23D7-0DB3-67F615D7A48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0945" r="16667" b="9382"/>
          <a:stretch/>
        </p:blipFill>
        <p:spPr>
          <a:xfrm>
            <a:off x="622005" y="2028764"/>
            <a:ext cx="3174145" cy="2023518"/>
          </a:xfrm>
          <a:prstGeom prst="rect">
            <a:avLst/>
          </a:prstGeom>
        </p:spPr>
      </p:pic>
      <p:graphicFrame>
        <p:nvGraphicFramePr>
          <p:cNvPr id="5" name="Table 4">
            <a:extLst>
              <a:ext uri="{FF2B5EF4-FFF2-40B4-BE49-F238E27FC236}">
                <a16:creationId xmlns:a16="http://schemas.microsoft.com/office/drawing/2014/main" id="{7D2D7FFC-2A3B-9D1B-1D26-8588BF1662B3}"/>
              </a:ext>
            </a:extLst>
          </p:cNvPr>
          <p:cNvGraphicFramePr>
            <a:graphicFrameLocks noGrp="1"/>
          </p:cNvGraphicFramePr>
          <p:nvPr>
            <p:extLst>
              <p:ext uri="{D42A27DB-BD31-4B8C-83A1-F6EECF244321}">
                <p14:modId xmlns:p14="http://schemas.microsoft.com/office/powerpoint/2010/main" val="3942698360"/>
              </p:ext>
            </p:extLst>
          </p:nvPr>
        </p:nvGraphicFramePr>
        <p:xfrm>
          <a:off x="622006" y="1142282"/>
          <a:ext cx="7912394" cy="914400"/>
        </p:xfrm>
        <a:graphic>
          <a:graphicData uri="http://schemas.openxmlformats.org/drawingml/2006/table">
            <a:tbl>
              <a:tblPr>
                <a:tableStyleId>{00A15C55-8517-42AA-B614-E9B94910E393}</a:tableStyleId>
              </a:tblPr>
              <a:tblGrid>
                <a:gridCol w="1392250">
                  <a:extLst>
                    <a:ext uri="{9D8B030D-6E8A-4147-A177-3AD203B41FA5}">
                      <a16:colId xmlns:a16="http://schemas.microsoft.com/office/drawing/2014/main" val="2905845199"/>
                    </a:ext>
                  </a:extLst>
                </a:gridCol>
                <a:gridCol w="1740313">
                  <a:extLst>
                    <a:ext uri="{9D8B030D-6E8A-4147-A177-3AD203B41FA5}">
                      <a16:colId xmlns:a16="http://schemas.microsoft.com/office/drawing/2014/main" val="2304304097"/>
                    </a:ext>
                  </a:extLst>
                </a:gridCol>
                <a:gridCol w="1479266">
                  <a:extLst>
                    <a:ext uri="{9D8B030D-6E8A-4147-A177-3AD203B41FA5}">
                      <a16:colId xmlns:a16="http://schemas.microsoft.com/office/drawing/2014/main" val="3480243544"/>
                    </a:ext>
                  </a:extLst>
                </a:gridCol>
                <a:gridCol w="1479266">
                  <a:extLst>
                    <a:ext uri="{9D8B030D-6E8A-4147-A177-3AD203B41FA5}">
                      <a16:colId xmlns:a16="http://schemas.microsoft.com/office/drawing/2014/main" val="1664255718"/>
                    </a:ext>
                  </a:extLst>
                </a:gridCol>
                <a:gridCol w="1821299">
                  <a:extLst>
                    <a:ext uri="{9D8B030D-6E8A-4147-A177-3AD203B41FA5}">
                      <a16:colId xmlns:a16="http://schemas.microsoft.com/office/drawing/2014/main" val="1770119636"/>
                    </a:ext>
                  </a:extLst>
                </a:gridCol>
              </a:tblGrid>
              <a:tr h="311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2021</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2351168724"/>
                  </a:ext>
                </a:extLst>
              </a:tr>
              <a:tr h="2338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4.2</a:t>
                      </a:r>
                    </a:p>
                  </a:txBody>
                  <a:tcP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12% Increase</a:t>
                      </a:r>
                    </a:p>
                  </a:txBody>
                  <a:tcP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4.8</a:t>
                      </a:r>
                    </a:p>
                  </a:txBody>
                  <a:tcPr horzOverflow="overflow">
                    <a:solidFill>
                      <a:schemeClr val="bg1">
                        <a:lumMod val="95000"/>
                      </a:schemeClr>
                    </a:solidFill>
                  </a:tcPr>
                </a:tc>
                <a:extLst>
                  <a:ext uri="{0D108BD9-81ED-4DB2-BD59-A6C34878D82A}">
                    <a16:rowId xmlns:a16="http://schemas.microsoft.com/office/drawing/2014/main" val="1436359459"/>
                  </a:ext>
                </a:extLst>
              </a:tr>
              <a:tr h="2338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85000"/>
                      </a:schemeClr>
                    </a:solidFill>
                  </a:tcPr>
                </a:tc>
                <a:tc>
                  <a:txBody>
                    <a:bodyPr/>
                    <a:lstStyle/>
                    <a:p>
                      <a:pPr algn="ctr"/>
                      <a:r>
                        <a:rPr lang="en-US" sz="1200" i="1" dirty="0"/>
                        <a:t>2.5</a:t>
                      </a:r>
                    </a:p>
                  </a:txBody>
                  <a:tcP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11% Increase</a:t>
                      </a:r>
                    </a:p>
                  </a:txBody>
                  <a:tcPr horzOverflow="overflow">
                    <a:solidFill>
                      <a:schemeClr val="bg1">
                        <a:lumMod val="85000"/>
                      </a:schemeClr>
                    </a:solidFill>
                  </a:tcPr>
                </a:tc>
                <a:tc hMerge="1">
                  <a:txBody>
                    <a:bodyPr/>
                    <a:lstStyle/>
                    <a:p>
                      <a:endParaRPr lang="en-US"/>
                    </a:p>
                  </a:txBody>
                  <a:tcPr/>
                </a:tc>
                <a:tc>
                  <a:txBody>
                    <a:bodyPr/>
                    <a:lstStyle/>
                    <a:p>
                      <a:pPr algn="ctr"/>
                      <a:r>
                        <a:rPr lang="en-US" sz="1200" i="1" dirty="0"/>
                        <a:t>2.8</a:t>
                      </a:r>
                    </a:p>
                  </a:txBody>
                  <a:tcPr horzOverflow="overflow">
                    <a:solidFill>
                      <a:schemeClr val="bg1">
                        <a:lumMod val="85000"/>
                      </a:schemeClr>
                    </a:solidFill>
                  </a:tcPr>
                </a:tc>
                <a:extLst>
                  <a:ext uri="{0D108BD9-81ED-4DB2-BD59-A6C34878D82A}">
                    <a16:rowId xmlns:a16="http://schemas.microsoft.com/office/drawing/2014/main" val="1217531349"/>
                  </a:ext>
                </a:extLst>
              </a:tr>
            </a:tbl>
          </a:graphicData>
        </a:graphic>
      </p:graphicFrame>
      <p:graphicFrame>
        <p:nvGraphicFramePr>
          <p:cNvPr id="6" name="Table 5">
            <a:extLst>
              <a:ext uri="{FF2B5EF4-FFF2-40B4-BE49-F238E27FC236}">
                <a16:creationId xmlns:a16="http://schemas.microsoft.com/office/drawing/2014/main" id="{61843F06-1245-1ABF-5AE6-42B23F65F2ED}"/>
              </a:ext>
            </a:extLst>
          </p:cNvPr>
          <p:cNvGraphicFramePr>
            <a:graphicFrameLocks noGrp="1"/>
          </p:cNvGraphicFramePr>
          <p:nvPr>
            <p:extLst>
              <p:ext uri="{D42A27DB-BD31-4B8C-83A1-F6EECF244321}">
                <p14:modId xmlns:p14="http://schemas.microsoft.com/office/powerpoint/2010/main" val="4117212061"/>
              </p:ext>
            </p:extLst>
          </p:nvPr>
        </p:nvGraphicFramePr>
        <p:xfrm>
          <a:off x="609600" y="4038600"/>
          <a:ext cx="7914174" cy="1831088"/>
        </p:xfrm>
        <a:graphic>
          <a:graphicData uri="http://schemas.openxmlformats.org/drawingml/2006/table">
            <a:tbl>
              <a:tblPr firstRow="1" bandRow="1">
                <a:tableStyleId>{073A0DAA-6AF3-43AB-8588-CEC1D06C72B9}</a:tableStyleId>
              </a:tblPr>
              <a:tblGrid>
                <a:gridCol w="3743216">
                  <a:extLst>
                    <a:ext uri="{9D8B030D-6E8A-4147-A177-3AD203B41FA5}">
                      <a16:colId xmlns:a16="http://schemas.microsoft.com/office/drawing/2014/main" val="20000"/>
                    </a:ext>
                  </a:extLst>
                </a:gridCol>
                <a:gridCol w="1014577">
                  <a:extLst>
                    <a:ext uri="{9D8B030D-6E8A-4147-A177-3AD203B41FA5}">
                      <a16:colId xmlns:a16="http://schemas.microsoft.com/office/drawing/2014/main" val="20001"/>
                    </a:ext>
                  </a:extLst>
                </a:gridCol>
                <a:gridCol w="1014577">
                  <a:extLst>
                    <a:ext uri="{9D8B030D-6E8A-4147-A177-3AD203B41FA5}">
                      <a16:colId xmlns:a16="http://schemas.microsoft.com/office/drawing/2014/main" val="3973939150"/>
                    </a:ext>
                  </a:extLst>
                </a:gridCol>
                <a:gridCol w="873881">
                  <a:extLst>
                    <a:ext uri="{9D8B030D-6E8A-4147-A177-3AD203B41FA5}">
                      <a16:colId xmlns:a16="http://schemas.microsoft.com/office/drawing/2014/main" val="20002"/>
                    </a:ext>
                  </a:extLst>
                </a:gridCol>
                <a:gridCol w="1267923">
                  <a:extLst>
                    <a:ext uri="{9D8B030D-6E8A-4147-A177-3AD203B41FA5}">
                      <a16:colId xmlns:a16="http://schemas.microsoft.com/office/drawing/2014/main" val="20003"/>
                    </a:ext>
                  </a:extLst>
                </a:gridCol>
              </a:tblGrid>
              <a:tr h="501204">
                <a:tc>
                  <a:txBody>
                    <a:bodyPr/>
                    <a:lstStyle/>
                    <a:p>
                      <a:pPr algn="ctr"/>
                      <a:r>
                        <a:rPr lang="en-US" sz="1600" dirty="0">
                          <a:solidFill>
                            <a:schemeClr val="tx1"/>
                          </a:solidFill>
                        </a:rPr>
                        <a:t>ACTIVITY</a:t>
                      </a:r>
                    </a:p>
                  </a:txBody>
                  <a:tcPr anchor="ctr">
                    <a:solidFill>
                      <a:schemeClr val="bg1">
                        <a:lumMod val="75000"/>
                      </a:schemeClr>
                    </a:solidFill>
                  </a:tcPr>
                </a:tc>
                <a:tc>
                  <a:txBody>
                    <a:bodyPr/>
                    <a:lstStyle/>
                    <a:p>
                      <a:pPr algn="ctr"/>
                      <a:r>
                        <a:rPr lang="en-US" sz="1400" dirty="0">
                          <a:solidFill>
                            <a:schemeClr val="tx1"/>
                          </a:solidFill>
                        </a:rPr>
                        <a:t>1</a:t>
                      </a:r>
                      <a:r>
                        <a:rPr lang="en-US" sz="1400" baseline="30000" dirty="0">
                          <a:solidFill>
                            <a:schemeClr val="tx1"/>
                          </a:solidFill>
                        </a:rPr>
                        <a:t>st</a:t>
                      </a:r>
                      <a:r>
                        <a:rPr lang="en-US" sz="1400" dirty="0">
                          <a:solidFill>
                            <a:schemeClr val="tx1"/>
                          </a:solidFill>
                        </a:rPr>
                        <a:t> Qtr.</a:t>
                      </a:r>
                    </a:p>
                  </a:txBody>
                  <a:tcPr anchor="ctr">
                    <a:solidFill>
                      <a:schemeClr val="bg1">
                        <a:lumMod val="75000"/>
                      </a:schemeClr>
                    </a:solidFill>
                  </a:tcPr>
                </a:tc>
                <a:tc>
                  <a:txBody>
                    <a:bodyPr/>
                    <a:lstStyle/>
                    <a:p>
                      <a:pPr algn="ctr"/>
                      <a:r>
                        <a:rPr lang="en-US" sz="1400" dirty="0">
                          <a:solidFill>
                            <a:schemeClr val="tx1"/>
                          </a:solidFill>
                        </a:rPr>
                        <a:t>2</a:t>
                      </a:r>
                      <a:r>
                        <a:rPr lang="en-US" sz="1400" baseline="30000" dirty="0">
                          <a:solidFill>
                            <a:schemeClr val="tx1"/>
                          </a:solidFill>
                        </a:rPr>
                        <a:t>nd</a:t>
                      </a:r>
                      <a:r>
                        <a:rPr lang="en-US" sz="1400" dirty="0">
                          <a:solidFill>
                            <a:schemeClr val="tx1"/>
                          </a:solidFill>
                        </a:rPr>
                        <a:t> Qtr.</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ctr"/>
                      <a:r>
                        <a:rPr lang="en-US" sz="14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32471">
                <a:tc>
                  <a:txBody>
                    <a:bodyPr/>
                    <a:lstStyle/>
                    <a:p>
                      <a:pPr algn="r"/>
                      <a:r>
                        <a:rPr lang="en-US" sz="1400" b="0" i="1" dirty="0"/>
                        <a:t>Compliance</a:t>
                      </a:r>
                      <a:r>
                        <a:rPr lang="en-US" sz="1400" b="0" i="1" baseline="0" dirty="0"/>
                        <a:t> Inspections</a:t>
                      </a:r>
                      <a:endParaRPr lang="en-US" sz="1400" b="0" i="1" dirty="0"/>
                    </a:p>
                  </a:txBody>
                  <a:tcPr>
                    <a:solidFill>
                      <a:schemeClr val="bg1">
                        <a:lumMod val="85000"/>
                      </a:schemeClr>
                    </a:solidFill>
                  </a:tcPr>
                </a:tc>
                <a:tc>
                  <a:txBody>
                    <a:bodyPr/>
                    <a:lstStyle/>
                    <a:p>
                      <a:pPr algn="ctr"/>
                      <a:r>
                        <a:rPr lang="en-US" sz="1400" b="0" i="0" dirty="0"/>
                        <a:t>21</a:t>
                      </a:r>
                    </a:p>
                  </a:txBody>
                  <a:tcPr>
                    <a:solidFill>
                      <a:schemeClr val="bg1">
                        <a:lumMod val="85000"/>
                      </a:schemeClr>
                    </a:solidFill>
                  </a:tcPr>
                </a:tc>
                <a:tc>
                  <a:txBody>
                    <a:bodyPr/>
                    <a:lstStyle/>
                    <a:p>
                      <a:pPr algn="ctr"/>
                      <a:r>
                        <a:rPr lang="en-US" sz="1400" b="0" i="0" dirty="0"/>
                        <a:t>48</a:t>
                      </a:r>
                    </a:p>
                  </a:txBody>
                  <a:tcPr>
                    <a:solidFill>
                      <a:schemeClr val="bg1">
                        <a:lumMod val="85000"/>
                      </a:schemeClr>
                    </a:solidFill>
                  </a:tcPr>
                </a:tc>
                <a:tc>
                  <a:txBody>
                    <a:bodyPr/>
                    <a:lstStyle/>
                    <a:p>
                      <a:pPr algn="ctr"/>
                      <a:r>
                        <a:rPr lang="en-US" sz="1400" b="1" i="1"/>
                        <a:t>69</a:t>
                      </a:r>
                      <a:endParaRPr lang="en-US" sz="1400" b="1" i="1" dirty="0"/>
                    </a:p>
                  </a:txBody>
                  <a:tcPr>
                    <a:solidFill>
                      <a:schemeClr val="bg1">
                        <a:lumMod val="85000"/>
                      </a:schemeClr>
                    </a:solidFill>
                  </a:tcPr>
                </a:tc>
                <a:tc>
                  <a:txBody>
                    <a:bodyPr/>
                    <a:lstStyle/>
                    <a:p>
                      <a:pPr algn="ctr"/>
                      <a:r>
                        <a:rPr lang="en-US" sz="1400" b="0" i="0" dirty="0"/>
                        <a:t>95</a:t>
                      </a:r>
                    </a:p>
                  </a:txBody>
                  <a:tcPr>
                    <a:solidFill>
                      <a:schemeClr val="bg1">
                        <a:lumMod val="85000"/>
                      </a:schemeClr>
                    </a:solidFill>
                  </a:tcPr>
                </a:tc>
                <a:extLst>
                  <a:ext uri="{0D108BD9-81ED-4DB2-BD59-A6C34878D82A}">
                    <a16:rowId xmlns:a16="http://schemas.microsoft.com/office/drawing/2014/main" val="10001"/>
                  </a:ext>
                </a:extLst>
              </a:tr>
              <a:tr h="332471">
                <a:tc>
                  <a:txBody>
                    <a:bodyPr/>
                    <a:lstStyle/>
                    <a:p>
                      <a:pPr algn="r"/>
                      <a:r>
                        <a:rPr lang="en-US" sz="1400" b="0" i="1" dirty="0"/>
                        <a:t>Consultative Visits</a:t>
                      </a:r>
                    </a:p>
                  </a:txBody>
                  <a:tcPr>
                    <a:solidFill>
                      <a:schemeClr val="bg1">
                        <a:lumMod val="95000"/>
                      </a:schemeClr>
                    </a:solidFill>
                  </a:tcPr>
                </a:tc>
                <a:tc>
                  <a:txBody>
                    <a:bodyPr/>
                    <a:lstStyle/>
                    <a:p>
                      <a:pPr algn="ctr"/>
                      <a:r>
                        <a:rPr lang="en-US" sz="1400" b="0" i="0" dirty="0"/>
                        <a:t>44</a:t>
                      </a:r>
                    </a:p>
                  </a:txBody>
                  <a:tcPr>
                    <a:solidFill>
                      <a:schemeClr val="bg1">
                        <a:lumMod val="95000"/>
                      </a:schemeClr>
                    </a:solidFill>
                  </a:tcPr>
                </a:tc>
                <a:tc>
                  <a:txBody>
                    <a:bodyPr/>
                    <a:lstStyle/>
                    <a:p>
                      <a:pPr algn="ctr"/>
                      <a:r>
                        <a:rPr lang="en-US" sz="1400" b="0" i="0" dirty="0"/>
                        <a:t>61</a:t>
                      </a:r>
                    </a:p>
                  </a:txBody>
                  <a:tcPr>
                    <a:solidFill>
                      <a:schemeClr val="bg1">
                        <a:lumMod val="95000"/>
                      </a:schemeClr>
                    </a:solidFill>
                  </a:tcPr>
                </a:tc>
                <a:tc>
                  <a:txBody>
                    <a:bodyPr/>
                    <a:lstStyle/>
                    <a:p>
                      <a:pPr algn="ctr"/>
                      <a:r>
                        <a:rPr lang="en-US" sz="1400" b="1" i="1" dirty="0"/>
                        <a:t>105</a:t>
                      </a:r>
                    </a:p>
                  </a:txBody>
                  <a:tcPr>
                    <a:solidFill>
                      <a:schemeClr val="bg1">
                        <a:lumMod val="95000"/>
                      </a:schemeClr>
                    </a:solidFill>
                  </a:tcPr>
                </a:tc>
                <a:tc>
                  <a:txBody>
                    <a:bodyPr/>
                    <a:lstStyle/>
                    <a:p>
                      <a:pPr algn="ctr"/>
                      <a:r>
                        <a:rPr lang="en-US" sz="1400" b="0" i="0" dirty="0"/>
                        <a:t>190</a:t>
                      </a:r>
                    </a:p>
                  </a:txBody>
                  <a:tcPr>
                    <a:solidFill>
                      <a:schemeClr val="bg1">
                        <a:lumMod val="95000"/>
                      </a:schemeClr>
                    </a:solidFill>
                  </a:tcPr>
                </a:tc>
                <a:extLst>
                  <a:ext uri="{0D108BD9-81ED-4DB2-BD59-A6C34878D82A}">
                    <a16:rowId xmlns:a16="http://schemas.microsoft.com/office/drawing/2014/main" val="10002"/>
                  </a:ext>
                </a:extLst>
              </a:tr>
              <a:tr h="332471">
                <a:tc>
                  <a:txBody>
                    <a:bodyPr/>
                    <a:lstStyle/>
                    <a:p>
                      <a:pPr algn="r"/>
                      <a:r>
                        <a:rPr lang="en-US" sz="1400" i="1" dirty="0"/>
                        <a:t>OSH Outreach </a:t>
                      </a:r>
                      <a:r>
                        <a:rPr lang="en-US" sz="1400" b="0" i="1" dirty="0"/>
                        <a:t>Events/Booths</a:t>
                      </a:r>
                    </a:p>
                  </a:txBody>
                  <a:tcPr>
                    <a:solidFill>
                      <a:schemeClr val="bg1">
                        <a:lumMod val="85000"/>
                      </a:schemeClr>
                    </a:solidFill>
                  </a:tcPr>
                </a:tc>
                <a:tc>
                  <a:txBody>
                    <a:bodyPr/>
                    <a:lstStyle/>
                    <a:p>
                      <a:pPr algn="ctr"/>
                      <a:r>
                        <a:rPr lang="en-US" sz="1400" b="0" i="0" dirty="0"/>
                        <a:t>2</a:t>
                      </a:r>
                    </a:p>
                  </a:txBody>
                  <a:tcPr>
                    <a:solidFill>
                      <a:schemeClr val="bg1">
                        <a:lumMod val="85000"/>
                      </a:schemeClr>
                    </a:solidFill>
                  </a:tcPr>
                </a:tc>
                <a:tc>
                  <a:txBody>
                    <a:bodyPr/>
                    <a:lstStyle/>
                    <a:p>
                      <a:pPr algn="ctr"/>
                      <a:r>
                        <a:rPr lang="en-US" sz="1400" b="0" i="0" dirty="0"/>
                        <a:t>9</a:t>
                      </a:r>
                    </a:p>
                  </a:txBody>
                  <a:tcPr>
                    <a:solidFill>
                      <a:schemeClr val="bg1">
                        <a:lumMod val="85000"/>
                      </a:schemeClr>
                    </a:solidFill>
                  </a:tcPr>
                </a:tc>
                <a:tc>
                  <a:txBody>
                    <a:bodyPr/>
                    <a:lstStyle/>
                    <a:p>
                      <a:pPr algn="ctr"/>
                      <a:r>
                        <a:rPr lang="en-US" sz="1400" b="1" i="1" dirty="0"/>
                        <a:t>7</a:t>
                      </a:r>
                    </a:p>
                  </a:txBody>
                  <a:tcPr>
                    <a:solidFill>
                      <a:schemeClr val="bg1">
                        <a:lumMod val="85000"/>
                      </a:schemeClr>
                    </a:solidFill>
                  </a:tcPr>
                </a:tc>
                <a:tc>
                  <a:txBody>
                    <a:bodyPr/>
                    <a:lstStyle/>
                    <a:p>
                      <a:pPr algn="ctr"/>
                      <a:r>
                        <a:rPr lang="en-US" sz="1400" b="0" i="0" dirty="0"/>
                        <a:t>6</a:t>
                      </a:r>
                    </a:p>
                  </a:txBody>
                  <a:tcPr>
                    <a:solidFill>
                      <a:schemeClr val="bg1">
                        <a:lumMod val="85000"/>
                      </a:schemeClr>
                    </a:solidFill>
                  </a:tcPr>
                </a:tc>
                <a:extLst>
                  <a:ext uri="{0D108BD9-81ED-4DB2-BD59-A6C34878D82A}">
                    <a16:rowId xmlns:a16="http://schemas.microsoft.com/office/drawing/2014/main" val="10003"/>
                  </a:ext>
                </a:extLst>
              </a:tr>
              <a:tr h="332471">
                <a:tc>
                  <a:txBody>
                    <a:bodyPr/>
                    <a:lstStyle/>
                    <a:p>
                      <a:pPr algn="r"/>
                      <a:r>
                        <a:rPr lang="en-US" sz="1400" b="0" i="1" dirty="0"/>
                        <a:t>Trained</a:t>
                      </a:r>
                    </a:p>
                  </a:txBody>
                  <a:tcPr>
                    <a:solidFill>
                      <a:schemeClr val="bg1">
                        <a:lumMod val="95000"/>
                      </a:schemeClr>
                    </a:solidFill>
                  </a:tcPr>
                </a:tc>
                <a:tc>
                  <a:txBody>
                    <a:bodyPr/>
                    <a:lstStyle/>
                    <a:p>
                      <a:pPr algn="ctr"/>
                      <a:r>
                        <a:rPr lang="en-US" sz="1400" b="0" i="0" dirty="0"/>
                        <a:t>128</a:t>
                      </a:r>
                    </a:p>
                  </a:txBody>
                  <a:tcPr>
                    <a:solidFill>
                      <a:schemeClr val="bg1">
                        <a:lumMod val="95000"/>
                      </a:schemeClr>
                    </a:solidFill>
                  </a:tcPr>
                </a:tc>
                <a:tc>
                  <a:txBody>
                    <a:bodyPr/>
                    <a:lstStyle/>
                    <a:p>
                      <a:pPr algn="ctr"/>
                      <a:r>
                        <a:rPr lang="en-US" sz="1400" b="0" i="0" dirty="0"/>
                        <a:t>338</a:t>
                      </a:r>
                    </a:p>
                  </a:txBody>
                  <a:tcPr>
                    <a:solidFill>
                      <a:schemeClr val="bg1">
                        <a:lumMod val="95000"/>
                      </a:schemeClr>
                    </a:solidFill>
                  </a:tcPr>
                </a:tc>
                <a:tc>
                  <a:txBody>
                    <a:bodyPr/>
                    <a:lstStyle/>
                    <a:p>
                      <a:pPr algn="ctr"/>
                      <a:r>
                        <a:rPr lang="en-US" sz="1400" b="1" i="1" dirty="0"/>
                        <a:t>466</a:t>
                      </a:r>
                    </a:p>
                  </a:txBody>
                  <a:tcPr>
                    <a:solidFill>
                      <a:schemeClr val="bg1">
                        <a:lumMod val="95000"/>
                      </a:schemeClr>
                    </a:solidFill>
                  </a:tcPr>
                </a:tc>
                <a:tc>
                  <a:txBody>
                    <a:bodyPr/>
                    <a:lstStyle/>
                    <a:p>
                      <a:pPr algn="ctr"/>
                      <a:r>
                        <a:rPr lang="en-US" sz="1400" b="0" i="0" dirty="0"/>
                        <a:t>600</a:t>
                      </a:r>
                    </a:p>
                  </a:txBody>
                  <a:tcPr>
                    <a:solidFill>
                      <a:schemeClr val="bg1">
                        <a:lumMod val="9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11191379"/>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Education and Training Outreach</a:t>
            </a:r>
            <a:endParaRPr lang="en-US" sz="2400" b="1" i="1" dirty="0">
              <a:solidFill>
                <a:schemeClr val="bg2"/>
              </a:solidFill>
            </a:endParaRPr>
          </a:p>
        </p:txBody>
      </p:sp>
      <p:graphicFrame>
        <p:nvGraphicFramePr>
          <p:cNvPr id="7" name="Table 6">
            <a:extLst>
              <a:ext uri="{FF2B5EF4-FFF2-40B4-BE49-F238E27FC236}">
                <a16:creationId xmlns:a16="http://schemas.microsoft.com/office/drawing/2014/main" id="{6D7F8EC9-D451-409A-AECF-7760EE711B1E}"/>
              </a:ext>
            </a:extLst>
          </p:cNvPr>
          <p:cNvGraphicFramePr>
            <a:graphicFrameLocks noGrp="1"/>
          </p:cNvGraphicFramePr>
          <p:nvPr>
            <p:extLst>
              <p:ext uri="{D42A27DB-BD31-4B8C-83A1-F6EECF244321}">
                <p14:modId xmlns:p14="http://schemas.microsoft.com/office/powerpoint/2010/main" val="3389195334"/>
              </p:ext>
            </p:extLst>
          </p:nvPr>
        </p:nvGraphicFramePr>
        <p:xfrm>
          <a:off x="609600" y="1171966"/>
          <a:ext cx="7848599" cy="4695427"/>
        </p:xfrm>
        <a:graphic>
          <a:graphicData uri="http://schemas.openxmlformats.org/drawingml/2006/table">
            <a:tbl>
              <a:tblPr firstRow="1" bandRow="1">
                <a:tableStyleId>{073A0DAA-6AF3-43AB-8588-CEC1D06C72B9}</a:tableStyleId>
              </a:tblPr>
              <a:tblGrid>
                <a:gridCol w="5029200">
                  <a:extLst>
                    <a:ext uri="{9D8B030D-6E8A-4147-A177-3AD203B41FA5}">
                      <a16:colId xmlns:a16="http://schemas.microsoft.com/office/drawing/2014/main" val="20000"/>
                    </a:ext>
                  </a:extLst>
                </a:gridCol>
                <a:gridCol w="717095">
                  <a:extLst>
                    <a:ext uri="{9D8B030D-6E8A-4147-A177-3AD203B41FA5}">
                      <a16:colId xmlns:a16="http://schemas.microsoft.com/office/drawing/2014/main" val="20001"/>
                    </a:ext>
                  </a:extLst>
                </a:gridCol>
                <a:gridCol w="730704">
                  <a:extLst>
                    <a:ext uri="{9D8B030D-6E8A-4147-A177-3AD203B41FA5}">
                      <a16:colId xmlns:a16="http://schemas.microsoft.com/office/drawing/2014/main" val="1440638970"/>
                    </a:ext>
                  </a:extLst>
                </a:gridCol>
                <a:gridCol w="530678">
                  <a:extLst>
                    <a:ext uri="{9D8B030D-6E8A-4147-A177-3AD203B41FA5}">
                      <a16:colId xmlns:a16="http://schemas.microsoft.com/office/drawing/2014/main" val="20002"/>
                    </a:ext>
                  </a:extLst>
                </a:gridCol>
                <a:gridCol w="840922">
                  <a:extLst>
                    <a:ext uri="{9D8B030D-6E8A-4147-A177-3AD203B41FA5}">
                      <a16:colId xmlns:a16="http://schemas.microsoft.com/office/drawing/2014/main" val="20003"/>
                    </a:ext>
                  </a:extLst>
                </a:gridCol>
              </a:tblGrid>
              <a:tr h="376080">
                <a:tc>
                  <a:txBody>
                    <a:bodyPr/>
                    <a:lstStyle/>
                    <a:p>
                      <a:pPr algn="ctr"/>
                      <a:r>
                        <a:rPr lang="en-US" sz="1800" dirty="0">
                          <a:solidFill>
                            <a:schemeClr val="tx1"/>
                          </a:solidFill>
                        </a:rPr>
                        <a:t>OUTREACH EVENT</a:t>
                      </a:r>
                    </a:p>
                  </a:txBody>
                  <a:tcPr anchor="ctr">
                    <a:solidFill>
                      <a:schemeClr val="bg1">
                        <a:lumMod val="75000"/>
                      </a:schemeClr>
                    </a:solidFill>
                  </a:tcPr>
                </a:tc>
                <a:tc>
                  <a:txBody>
                    <a:bodyPr/>
                    <a:lstStyle/>
                    <a:p>
                      <a:pPr algn="ctr"/>
                      <a:r>
                        <a:rPr lang="en-US" sz="1100" dirty="0">
                          <a:solidFill>
                            <a:schemeClr val="tx1"/>
                          </a:solidFill>
                        </a:rPr>
                        <a:t>1</a:t>
                      </a:r>
                      <a:r>
                        <a:rPr lang="en-US" sz="1100" baseline="30000" dirty="0">
                          <a:solidFill>
                            <a:schemeClr val="tx1"/>
                          </a:solidFill>
                        </a:rPr>
                        <a:t>st</a:t>
                      </a:r>
                      <a:r>
                        <a:rPr lang="en-US" sz="1100" dirty="0">
                          <a:solidFill>
                            <a:schemeClr val="tx1"/>
                          </a:solidFill>
                        </a:rPr>
                        <a:t> Qtr.</a:t>
                      </a:r>
                    </a:p>
                  </a:txBody>
                  <a:tcPr anchor="ctr">
                    <a:solidFill>
                      <a:schemeClr val="bg1">
                        <a:lumMod val="75000"/>
                      </a:schemeClr>
                    </a:solidFill>
                  </a:tcPr>
                </a:tc>
                <a:tc>
                  <a:txBody>
                    <a:bodyPr/>
                    <a:lstStyle/>
                    <a:p>
                      <a:pPr algn="ctr"/>
                      <a:r>
                        <a:rPr lang="en-US" sz="1100" dirty="0">
                          <a:solidFill>
                            <a:schemeClr val="tx1"/>
                          </a:solidFill>
                        </a:rPr>
                        <a:t>2</a:t>
                      </a:r>
                      <a:r>
                        <a:rPr lang="en-US" sz="1100" baseline="30000" dirty="0">
                          <a:solidFill>
                            <a:schemeClr val="tx1"/>
                          </a:solidFill>
                        </a:rPr>
                        <a:t>nd</a:t>
                      </a:r>
                      <a:r>
                        <a:rPr lang="en-US" sz="1100" dirty="0">
                          <a:solidFill>
                            <a:schemeClr val="tx1"/>
                          </a:solidFill>
                        </a:rPr>
                        <a:t> Qtr.</a:t>
                      </a:r>
                    </a:p>
                  </a:txBody>
                  <a:tcPr anchor="ctr">
                    <a:solidFill>
                      <a:schemeClr val="bg1">
                        <a:lumMod val="75000"/>
                      </a:schemeClr>
                    </a:solidFill>
                  </a:tcPr>
                </a:tc>
                <a:tc>
                  <a:txBody>
                    <a:bodyPr/>
                    <a:lstStyle/>
                    <a:p>
                      <a:pPr algn="ctr"/>
                      <a:r>
                        <a:rPr lang="en-US" sz="1100" b="1" i="1" dirty="0">
                          <a:solidFill>
                            <a:schemeClr val="tx1"/>
                          </a:solidFill>
                        </a:rPr>
                        <a:t>Total</a:t>
                      </a:r>
                    </a:p>
                  </a:txBody>
                  <a:tcPr anchor="ctr">
                    <a:solidFill>
                      <a:schemeClr val="bg1">
                        <a:lumMod val="75000"/>
                      </a:schemeClr>
                    </a:solidFill>
                  </a:tcPr>
                </a:tc>
                <a:tc>
                  <a:txBody>
                    <a:bodyPr/>
                    <a:lstStyle/>
                    <a:p>
                      <a:pPr algn="ctr"/>
                      <a:r>
                        <a:rPr lang="en-US" sz="11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293220">
                <a:tc>
                  <a:txBody>
                    <a:bodyPr/>
                    <a:lstStyle/>
                    <a:p>
                      <a:pPr algn="r"/>
                      <a:r>
                        <a:rPr lang="en-US" sz="1200" b="0" i="1" dirty="0"/>
                        <a:t>General Industry</a:t>
                      </a:r>
                      <a:r>
                        <a:rPr lang="en-US" sz="1200" i="1" dirty="0"/>
                        <a:t>—</a:t>
                      </a:r>
                      <a:r>
                        <a:rPr lang="en-US" sz="1200" b="0" i="1" dirty="0"/>
                        <a:t>10-Hour Course</a:t>
                      </a:r>
                    </a:p>
                  </a:txBody>
                  <a:tcPr anchor="ctr">
                    <a:solidFill>
                      <a:schemeClr val="bg1">
                        <a:lumMod val="95000"/>
                      </a:schemeClr>
                    </a:solidFill>
                  </a:tcPr>
                </a:tc>
                <a:tc>
                  <a:txBody>
                    <a:bodyPr/>
                    <a:lstStyle/>
                    <a:p>
                      <a:pPr algn="ctr"/>
                      <a:r>
                        <a:rPr lang="en-US" sz="1200" b="0" i="0" dirty="0">
                          <a:latin typeface="+mj-lt"/>
                        </a:rPr>
                        <a:t>2</a:t>
                      </a:r>
                    </a:p>
                  </a:txBody>
                  <a:tcPr anchor="ctr">
                    <a:solidFill>
                      <a:schemeClr val="bg1">
                        <a:lumMod val="95000"/>
                      </a:schemeClr>
                    </a:solidFill>
                  </a:tcPr>
                </a:tc>
                <a:tc>
                  <a:txBody>
                    <a:bodyPr/>
                    <a:lstStyle/>
                    <a:p>
                      <a:pPr algn="ctr"/>
                      <a:r>
                        <a:rPr lang="en-US" sz="1200" b="0" i="0" dirty="0">
                          <a:latin typeface="+mj-lt"/>
                        </a:rPr>
                        <a:t>2</a:t>
                      </a:r>
                    </a:p>
                  </a:txBody>
                  <a:tcPr anchor="ctr">
                    <a:solidFill>
                      <a:schemeClr val="bg1">
                        <a:lumMod val="95000"/>
                      </a:schemeClr>
                    </a:solidFill>
                  </a:tcPr>
                </a:tc>
                <a:tc>
                  <a:txBody>
                    <a:bodyPr/>
                    <a:lstStyle/>
                    <a:p>
                      <a:pPr algn="ctr"/>
                      <a:r>
                        <a:rPr lang="en-US" sz="1200" b="1" i="1" dirty="0">
                          <a:latin typeface="+mj-lt"/>
                        </a:rPr>
                        <a:t>4</a:t>
                      </a:r>
                    </a:p>
                  </a:txBody>
                  <a:tcPr anchor="ctr">
                    <a:solidFill>
                      <a:schemeClr val="bg1">
                        <a:lumMod val="95000"/>
                      </a:schemeClr>
                    </a:solidFill>
                  </a:tcPr>
                </a:tc>
                <a:tc>
                  <a:txBody>
                    <a:bodyPr/>
                    <a:lstStyle/>
                    <a:p>
                      <a:pPr algn="ctr"/>
                      <a:r>
                        <a:rPr lang="en-US" sz="1200" i="0" dirty="0">
                          <a:latin typeface="+mj-lt"/>
                        </a:rPr>
                        <a:t>4</a:t>
                      </a:r>
                    </a:p>
                  </a:txBody>
                  <a:tcPr anchor="ctr">
                    <a:solidFill>
                      <a:schemeClr val="bg1">
                        <a:lumMod val="95000"/>
                      </a:schemeClr>
                    </a:solidFill>
                  </a:tcPr>
                </a:tc>
                <a:extLst>
                  <a:ext uri="{0D108BD9-81ED-4DB2-BD59-A6C34878D82A}">
                    <a16:rowId xmlns:a16="http://schemas.microsoft.com/office/drawing/2014/main" val="10001"/>
                  </a:ext>
                </a:extLst>
              </a:tr>
              <a:tr h="293220">
                <a:tc>
                  <a:txBody>
                    <a:bodyPr/>
                    <a:lstStyle/>
                    <a:p>
                      <a:pPr algn="r"/>
                      <a:r>
                        <a:rPr lang="en-US" sz="1200" b="0" i="1" dirty="0"/>
                        <a:t>General Industry</a:t>
                      </a:r>
                      <a:r>
                        <a:rPr lang="en-US" sz="1200" i="1" dirty="0"/>
                        <a:t>—</a:t>
                      </a:r>
                      <a:r>
                        <a:rPr lang="en-US" sz="1200" b="0" i="1" dirty="0"/>
                        <a:t>30-Hour Course</a:t>
                      </a:r>
                    </a:p>
                  </a:txBody>
                  <a:tcPr anchor="ctr">
                    <a:solidFill>
                      <a:schemeClr val="bg1">
                        <a:lumMod val="85000"/>
                      </a:schemeClr>
                    </a:solidFill>
                  </a:tcPr>
                </a:tc>
                <a:tc>
                  <a:txBody>
                    <a:bodyPr/>
                    <a:lstStyle/>
                    <a:p>
                      <a:pPr algn="ctr"/>
                      <a:r>
                        <a:rPr lang="en-US" sz="1200" b="0" i="0" dirty="0">
                          <a:latin typeface="+mj-lt"/>
                        </a:rPr>
                        <a:t>1</a:t>
                      </a:r>
                    </a:p>
                  </a:txBody>
                  <a:tcPr anchor="ctr">
                    <a:solidFill>
                      <a:schemeClr val="bg1">
                        <a:lumMod val="85000"/>
                      </a:schemeClr>
                    </a:solidFill>
                  </a:tcPr>
                </a:tc>
                <a:tc>
                  <a:txBody>
                    <a:bodyPr/>
                    <a:lstStyle/>
                    <a:p>
                      <a:pPr algn="ctr"/>
                      <a:r>
                        <a:rPr lang="en-US" sz="1200" b="0" i="0" dirty="0">
                          <a:latin typeface="+mj-lt"/>
                        </a:rPr>
                        <a:t>0</a:t>
                      </a:r>
                    </a:p>
                  </a:txBody>
                  <a:tcPr anchor="ctr">
                    <a:solidFill>
                      <a:schemeClr val="bg1">
                        <a:lumMod val="85000"/>
                      </a:schemeClr>
                    </a:solidFill>
                  </a:tcPr>
                </a:tc>
                <a:tc>
                  <a:txBody>
                    <a:bodyPr/>
                    <a:lstStyle/>
                    <a:p>
                      <a:pPr algn="ctr"/>
                      <a:r>
                        <a:rPr lang="en-US" sz="1200" b="1" i="1" dirty="0">
                          <a:latin typeface="+mj-lt"/>
                        </a:rPr>
                        <a:t>1</a:t>
                      </a:r>
                    </a:p>
                  </a:txBody>
                  <a:tcPr anchor="ctr">
                    <a:solidFill>
                      <a:schemeClr val="bg1">
                        <a:lumMod val="85000"/>
                      </a:schemeClr>
                    </a:solidFill>
                  </a:tcPr>
                </a:tc>
                <a:tc>
                  <a:txBody>
                    <a:bodyPr/>
                    <a:lstStyle/>
                    <a:p>
                      <a:pPr algn="ctr"/>
                      <a:r>
                        <a:rPr lang="en-US" sz="1200" i="0" dirty="0">
                          <a:latin typeface="+mj-lt"/>
                        </a:rPr>
                        <a:t>1</a:t>
                      </a:r>
                    </a:p>
                  </a:txBody>
                  <a:tcPr anchor="ctr">
                    <a:solidFill>
                      <a:schemeClr val="bg1">
                        <a:lumMod val="85000"/>
                      </a:schemeClr>
                    </a:solidFill>
                  </a:tcPr>
                </a:tc>
                <a:extLst>
                  <a:ext uri="{0D108BD9-81ED-4DB2-BD59-A6C34878D82A}">
                    <a16:rowId xmlns:a16="http://schemas.microsoft.com/office/drawing/2014/main" val="10002"/>
                  </a:ext>
                </a:extLst>
              </a:tr>
              <a:tr h="498475">
                <a:tc>
                  <a:txBody>
                    <a:bodyPr/>
                    <a:lstStyle/>
                    <a:p>
                      <a:pPr algn="r"/>
                      <a:r>
                        <a:rPr lang="en-US" sz="1200" b="0" i="1" dirty="0"/>
                        <a:t>NC #500/502</a:t>
                      </a:r>
                      <a:r>
                        <a:rPr lang="en-US" sz="1200" i="1" dirty="0"/>
                        <a:t>—</a:t>
                      </a:r>
                      <a:r>
                        <a:rPr lang="en-US" sz="1200" b="0" i="1" dirty="0"/>
                        <a:t>Construction Train-the-Trainer Course/</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200" b="0" i="1" dirty="0"/>
                        <a:t>NC</a:t>
                      </a:r>
                      <a:r>
                        <a:rPr lang="en-US" sz="1200" b="0" i="1" baseline="0" dirty="0"/>
                        <a:t> #501/503</a:t>
                      </a:r>
                      <a:r>
                        <a:rPr lang="en-US" sz="1200" i="1" dirty="0"/>
                        <a:t>—</a:t>
                      </a:r>
                      <a:r>
                        <a:rPr lang="en-US" sz="1200" b="0" i="1" baseline="0" dirty="0"/>
                        <a:t>General Industry Train-the-Trainer Course</a:t>
                      </a:r>
                      <a:endParaRPr lang="en-US" sz="1200" b="0" i="1" dirty="0"/>
                    </a:p>
                  </a:txBody>
                  <a:tcPr anchor="ctr">
                    <a:solidFill>
                      <a:schemeClr val="bg1">
                        <a:lumMod val="95000"/>
                      </a:schemeClr>
                    </a:solidFill>
                  </a:tcPr>
                </a:tc>
                <a:tc>
                  <a:txBody>
                    <a:bodyPr/>
                    <a:lstStyle/>
                    <a:p>
                      <a:pPr algn="ctr"/>
                      <a:r>
                        <a:rPr lang="en-US" sz="1200" b="0" i="0" dirty="0">
                          <a:latin typeface="+mj-lt"/>
                        </a:rPr>
                        <a:t>1</a:t>
                      </a:r>
                    </a:p>
                  </a:txBody>
                  <a:tcPr anchor="ctr">
                    <a:solidFill>
                      <a:schemeClr val="bg1">
                        <a:lumMod val="95000"/>
                      </a:schemeClr>
                    </a:solidFill>
                  </a:tcPr>
                </a:tc>
                <a:tc>
                  <a:txBody>
                    <a:bodyPr/>
                    <a:lstStyle/>
                    <a:p>
                      <a:pPr algn="ctr"/>
                      <a:r>
                        <a:rPr lang="en-US" sz="1200" b="0" i="0" dirty="0">
                          <a:latin typeface="+mj-lt"/>
                        </a:rPr>
                        <a:t>0</a:t>
                      </a:r>
                    </a:p>
                  </a:txBody>
                  <a:tcPr anchor="ctr">
                    <a:solidFill>
                      <a:schemeClr val="bg1">
                        <a:lumMod val="95000"/>
                      </a:schemeClr>
                    </a:solidFill>
                  </a:tcPr>
                </a:tc>
                <a:tc>
                  <a:txBody>
                    <a:bodyPr/>
                    <a:lstStyle/>
                    <a:p>
                      <a:pPr algn="ctr"/>
                      <a:r>
                        <a:rPr lang="en-US" sz="1200" b="1" i="1" dirty="0">
                          <a:latin typeface="+mj-lt"/>
                        </a:rPr>
                        <a:t>1</a:t>
                      </a:r>
                    </a:p>
                  </a:txBody>
                  <a:tcPr anchor="ctr">
                    <a:solidFill>
                      <a:schemeClr val="bg1">
                        <a:lumMod val="95000"/>
                      </a:schemeClr>
                    </a:solidFill>
                  </a:tcPr>
                </a:tc>
                <a:tc>
                  <a:txBody>
                    <a:bodyPr/>
                    <a:lstStyle/>
                    <a:p>
                      <a:pPr algn="ctr"/>
                      <a:r>
                        <a:rPr lang="en-US" sz="1200" i="0" dirty="0">
                          <a:latin typeface="+mj-lt"/>
                        </a:rPr>
                        <a:t>1</a:t>
                      </a:r>
                    </a:p>
                  </a:txBody>
                  <a:tcPr anchor="ctr">
                    <a:solidFill>
                      <a:schemeClr val="bg1">
                        <a:lumMod val="95000"/>
                      </a:schemeClr>
                    </a:solidFill>
                  </a:tcPr>
                </a:tc>
                <a:extLst>
                  <a:ext uri="{0D108BD9-81ED-4DB2-BD59-A6C34878D82A}">
                    <a16:rowId xmlns:a16="http://schemas.microsoft.com/office/drawing/2014/main" val="10003"/>
                  </a:ext>
                </a:extLst>
              </a:tr>
              <a:tr h="29322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effectLst/>
                        </a:rPr>
                        <a:t>Construction</a:t>
                      </a:r>
                      <a:r>
                        <a:rPr lang="en-US" sz="1200" i="1" dirty="0"/>
                        <a:t>—</a:t>
                      </a:r>
                      <a:r>
                        <a:rPr kumimoji="0" lang="en-US" sz="1200" b="0" i="1" u="none" strike="noStrike" cap="none" normalizeH="0" baseline="0" dirty="0">
                          <a:ln>
                            <a:noFill/>
                          </a:ln>
                          <a:effectLst/>
                        </a:rPr>
                        <a:t>10-Hour Course</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4</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5</a:t>
                      </a:r>
                    </a:p>
                  </a:txBody>
                  <a:tcPr anchor="ctr" horzOverflow="overflow">
                    <a:solidFill>
                      <a:schemeClr val="bg1">
                        <a:lumMod val="85000"/>
                      </a:schemeClr>
                    </a:solidFill>
                  </a:tcPr>
                </a:tc>
                <a:extLst>
                  <a:ext uri="{0D108BD9-81ED-4DB2-BD59-A6C34878D82A}">
                    <a16:rowId xmlns:a16="http://schemas.microsoft.com/office/drawing/2014/main" val="10004"/>
                  </a:ext>
                </a:extLst>
              </a:tr>
              <a:tr h="29322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effectLst/>
                        </a:rPr>
                        <a:t>Construction</a:t>
                      </a:r>
                      <a:r>
                        <a:rPr lang="en-US" sz="1200" i="1" dirty="0"/>
                        <a:t>—</a:t>
                      </a:r>
                      <a:r>
                        <a:rPr kumimoji="0" lang="en-US" sz="1200" b="0" i="1" u="none" strike="noStrike" cap="none" normalizeH="0" baseline="0" dirty="0">
                          <a:ln>
                            <a:noFill/>
                          </a:ln>
                          <a:effectLst/>
                        </a:rPr>
                        <a:t>30-Hour Course </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a:t>
                      </a:r>
                    </a:p>
                  </a:txBody>
                  <a:tcPr anchor="ctr" horzOverflow="overflow">
                    <a:solidFill>
                      <a:schemeClr val="bg1">
                        <a:lumMod val="95000"/>
                      </a:schemeClr>
                    </a:solidFill>
                  </a:tcPr>
                </a:tc>
                <a:extLst>
                  <a:ext uri="{0D108BD9-81ED-4DB2-BD59-A6C34878D82A}">
                    <a16:rowId xmlns:a16="http://schemas.microsoft.com/office/drawing/2014/main" val="10005"/>
                  </a:ext>
                </a:extLst>
              </a:tr>
              <a:tr h="29322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Labor One/Booth Events</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4</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4</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06"/>
                  </a:ext>
                </a:extLst>
              </a:tr>
              <a:tr h="29322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Speaker’s Bureau </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17</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21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38</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mn-ea"/>
                          <a:cs typeface="Arial" charset="0"/>
                        </a:rPr>
                        <a:t>N/A</a:t>
                      </a:r>
                      <a:endParaRPr kumimoji="0" lang="en-US" sz="1200" b="0" i="0" u="none" strike="noStrike" kern="1200" cap="none" spc="0" normalizeH="0" baseline="0" noProof="0" dirty="0">
                        <a:ln>
                          <a:noFill/>
                        </a:ln>
                        <a:solidFill>
                          <a:srgbClr val="000000"/>
                        </a:solidFill>
                        <a:effectLst/>
                        <a:uLnTx/>
                        <a:uFillTx/>
                        <a:latin typeface="Arial"/>
                        <a:ea typeface="+mn-ea"/>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7"/>
                  </a:ext>
                </a:extLst>
              </a:tr>
              <a:tr h="29322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Webinars</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22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35</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mn-ea"/>
                          <a:cs typeface="Arial" charset="0"/>
                        </a:rPr>
                        <a:t>N/A</a:t>
                      </a:r>
                      <a:endParaRPr kumimoji="0" lang="en-US" sz="1200" b="0" i="0" u="none" strike="noStrike" kern="1200" cap="none" spc="0" normalizeH="0" baseline="0" noProof="0" dirty="0">
                        <a:ln>
                          <a:noFill/>
                        </a:ln>
                        <a:solidFill>
                          <a:srgbClr val="000000"/>
                        </a:solidFill>
                        <a:effectLst/>
                        <a:uLnTx/>
                        <a:uFillTx/>
                        <a:latin typeface="Arial"/>
                        <a:ea typeface="+mn-ea"/>
                        <a:cs typeface="Arial" charset="0"/>
                      </a:endParaRPr>
                    </a:p>
                  </a:txBody>
                  <a:tcPr anchor="ctr" horzOverflow="overflow">
                    <a:solidFill>
                      <a:schemeClr val="bg1">
                        <a:lumMod val="85000"/>
                      </a:schemeClr>
                    </a:solidFill>
                  </a:tcPr>
                </a:tc>
                <a:extLst>
                  <a:ext uri="{0D108BD9-81ED-4DB2-BD59-A6C34878D82A}">
                    <a16:rowId xmlns:a16="http://schemas.microsoft.com/office/drawing/2014/main" val="10008"/>
                  </a:ext>
                </a:extLst>
              </a:tr>
              <a:tr h="29322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OSH Workshops</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95000"/>
                      </a:schemeClr>
                    </a:solidFill>
                  </a:tcPr>
                </a:tc>
                <a:extLst>
                  <a:ext uri="{0D108BD9-81ED-4DB2-BD59-A6C34878D82A}">
                    <a16:rowId xmlns:a16="http://schemas.microsoft.com/office/drawing/2014/main" val="10009"/>
                  </a:ext>
                </a:extLst>
              </a:tr>
              <a:tr h="29322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Technical Assistance</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10"/>
                  </a:ext>
                </a:extLst>
              </a:tr>
              <a:tr h="29322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Spanish Training and Outreach Events</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95000"/>
                      </a:schemeClr>
                    </a:solidFill>
                  </a:tcPr>
                </a:tc>
                <a:extLst>
                  <a:ext uri="{0D108BD9-81ED-4DB2-BD59-A6C34878D82A}">
                    <a16:rowId xmlns:a16="http://schemas.microsoft.com/office/drawing/2014/main" val="10011"/>
                  </a:ext>
                </a:extLst>
              </a:tr>
              <a:tr h="44433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Train-the-Trainer Program (Construction/General Industry)</a:t>
                      </a:r>
                      <a:r>
                        <a:rPr lang="en-US" sz="1200" i="1" dirty="0"/>
                        <a:t>—</a:t>
                      </a:r>
                      <a:r>
                        <a:rPr kumimoji="0" lang="en-US" sz="1200" b="0" i="1" u="none" strike="noStrike" cap="none" normalizeH="0" baseline="0" dirty="0">
                          <a:ln>
                            <a:noFill/>
                          </a:ln>
                          <a:solidFill>
                            <a:srgbClr val="000000"/>
                          </a:solidFill>
                          <a:effectLst/>
                          <a:latin typeface="Arial" charset="0"/>
                          <a:cs typeface="Arial" charset="0"/>
                        </a:rPr>
                        <a:t>Events</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6</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9</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12"/>
                  </a:ext>
                </a:extLst>
              </a:tr>
              <a:tr h="44433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Train-the-Trainer Program (Construction/General Industry)</a:t>
                      </a:r>
                      <a:r>
                        <a:rPr lang="en-US" sz="1200" i="1" dirty="0"/>
                        <a:t>—Trained</a:t>
                      </a:r>
                      <a:r>
                        <a:rPr kumimoji="0" lang="en-US" sz="1200" b="0" i="1" u="none" strike="noStrike" cap="none" normalizeH="0" baseline="0" dirty="0">
                          <a:ln>
                            <a:noFill/>
                          </a:ln>
                          <a:solidFill>
                            <a:srgbClr val="000000"/>
                          </a:solidFill>
                          <a:effectLst/>
                          <a:latin typeface="Arial" charset="0"/>
                          <a:cs typeface="Arial" charset="0"/>
                        </a:rPr>
                        <a:t> </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104</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28</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132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95000"/>
                      </a:schemeClr>
                    </a:solidFill>
                  </a:tcPr>
                </a:tc>
                <a:extLst>
                  <a:ext uri="{0D108BD9-81ED-4DB2-BD59-A6C34878D82A}">
                    <a16:rowId xmlns:a16="http://schemas.microsoft.com/office/drawing/2014/main" val="10013"/>
                  </a:ext>
                </a:extLst>
              </a:tr>
            </a:tbl>
          </a:graphicData>
        </a:graphic>
      </p:graphicFrame>
      <p:sp>
        <p:nvSpPr>
          <p:cNvPr id="3" name="TextBox 2">
            <a:extLst>
              <a:ext uri="{FF2B5EF4-FFF2-40B4-BE49-F238E27FC236}">
                <a16:creationId xmlns:a16="http://schemas.microsoft.com/office/drawing/2014/main" id="{98A22C6B-09FD-675E-E814-462F5816105E}"/>
              </a:ext>
            </a:extLst>
          </p:cNvPr>
          <p:cNvSpPr txBox="1"/>
          <p:nvPr/>
        </p:nvSpPr>
        <p:spPr>
          <a:xfrm>
            <a:off x="6477000" y="685800"/>
            <a:ext cx="2286000" cy="369332"/>
          </a:xfrm>
          <a:prstGeom prst="rect">
            <a:avLst/>
          </a:prstGeom>
          <a:noFill/>
        </p:spPr>
        <p:txBody>
          <a:bodyPr wrap="square" rtlCol="0">
            <a:spAutoFit/>
          </a:bodyPr>
          <a:lstStyle/>
          <a:p>
            <a:r>
              <a:rPr lang="en-US" i="1" dirty="0"/>
              <a:t>FFY 2023—2</a:t>
            </a:r>
            <a:r>
              <a:rPr lang="en-US" i="1" baseline="30000" dirty="0"/>
              <a:t>nd</a:t>
            </a:r>
            <a:r>
              <a:rPr lang="en-US" i="1" dirty="0"/>
              <a:t> Qtr.</a:t>
            </a:r>
          </a:p>
        </p:txBody>
      </p:sp>
    </p:spTree>
    <p:extLst>
      <p:ext uri="{BB962C8B-B14F-4D97-AF65-F5344CB8AC3E}">
        <p14:creationId xmlns:p14="http://schemas.microsoft.com/office/powerpoint/2010/main" val="505051982"/>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Education and Training Outreach</a:t>
            </a:r>
            <a:endParaRPr lang="en-US" sz="2400" b="1" i="1" dirty="0">
              <a:solidFill>
                <a:srgbClr val="000080"/>
              </a:solidFill>
            </a:endParaRPr>
          </a:p>
        </p:txBody>
      </p:sp>
      <p:sp>
        <p:nvSpPr>
          <p:cNvPr id="6" name="Rectangle 7"/>
          <p:cNvSpPr txBox="1">
            <a:spLocks noChangeArrowheads="1"/>
          </p:cNvSpPr>
          <p:nvPr/>
        </p:nvSpPr>
        <p:spPr bwMode="auto">
          <a:xfrm>
            <a:off x="533400" y="1219200"/>
            <a:ext cx="81534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fontAlgn="base">
              <a:spcBef>
                <a:spcPct val="0"/>
              </a:spcBef>
              <a:spcAft>
                <a:spcPct val="0"/>
              </a:spcAft>
              <a:buClr>
                <a:srgbClr val="012D9A"/>
              </a:buClr>
              <a:buChar char="–"/>
              <a:defRPr sz="1600">
                <a:solidFill>
                  <a:schemeClr val="tx1"/>
                </a:solidFill>
                <a:latin typeface="+mn-lt"/>
              </a:defRPr>
            </a:lvl6pPr>
            <a:lvl7pPr marL="2690813" indent="-234950" algn="l" rtl="0" fontAlgn="base">
              <a:spcBef>
                <a:spcPct val="0"/>
              </a:spcBef>
              <a:spcAft>
                <a:spcPct val="0"/>
              </a:spcAft>
              <a:buClr>
                <a:srgbClr val="012D9A"/>
              </a:buClr>
              <a:buChar char="–"/>
              <a:defRPr sz="1600">
                <a:solidFill>
                  <a:schemeClr val="tx1"/>
                </a:solidFill>
                <a:latin typeface="+mn-lt"/>
              </a:defRPr>
            </a:lvl7pPr>
            <a:lvl8pPr marL="3148013" indent="-234950" algn="l" rtl="0" fontAlgn="base">
              <a:spcBef>
                <a:spcPct val="0"/>
              </a:spcBef>
              <a:spcAft>
                <a:spcPct val="0"/>
              </a:spcAft>
              <a:buClr>
                <a:srgbClr val="012D9A"/>
              </a:buClr>
              <a:buChar char="–"/>
              <a:defRPr sz="1600">
                <a:solidFill>
                  <a:schemeClr val="tx1"/>
                </a:solidFill>
                <a:latin typeface="+mn-lt"/>
              </a:defRPr>
            </a:lvl8pPr>
            <a:lvl9pPr marL="3605213" indent="-234950" algn="l" rtl="0" fontAlgn="base">
              <a:spcBef>
                <a:spcPct val="0"/>
              </a:spcBef>
              <a:spcAft>
                <a:spcPct val="0"/>
              </a:spcAft>
              <a:buClr>
                <a:srgbClr val="012D9A"/>
              </a:buClr>
              <a:buChar char="–"/>
              <a:defRPr sz="1600">
                <a:solidFill>
                  <a:schemeClr val="tx1"/>
                </a:solidFill>
                <a:latin typeface="+mn-lt"/>
              </a:defRPr>
            </a:lvl9pPr>
          </a:lstStyle>
          <a:p>
            <a:pPr eaLnBrk="1" hangingPunct="1"/>
            <a:r>
              <a:rPr lang="en-US" b="1" kern="0" dirty="0"/>
              <a:t>Stand Downs/Forums</a:t>
            </a:r>
            <a:endParaRPr lang="en-US" sz="800" b="1" kern="0" dirty="0"/>
          </a:p>
          <a:p>
            <a:pPr lvl="1" eaLnBrk="1" hangingPunct="1">
              <a:spcBef>
                <a:spcPts val="600"/>
              </a:spcBef>
              <a:spcAft>
                <a:spcPts val="600"/>
              </a:spcAft>
            </a:pPr>
            <a:r>
              <a:rPr lang="en-US" i="1" dirty="0"/>
              <a:t>Stand Up 4 Grain Safety Week (March 27 </a:t>
            </a:r>
            <a:r>
              <a:rPr lang="en-US" i="1" kern="0" dirty="0"/>
              <a:t>-</a:t>
            </a:r>
            <a:r>
              <a:rPr lang="en-US" i="1" dirty="0"/>
              <a:t> 31) </a:t>
            </a:r>
            <a:r>
              <a:rPr lang="en-US" sz="1000" i="1" dirty="0"/>
              <a:t>(Special Events Page)</a:t>
            </a:r>
          </a:p>
          <a:p>
            <a:pPr lvl="1" eaLnBrk="1" hangingPunct="1">
              <a:spcBef>
                <a:spcPts val="600"/>
              </a:spcBef>
              <a:spcAft>
                <a:spcPts val="600"/>
              </a:spcAft>
            </a:pPr>
            <a:r>
              <a:rPr lang="en-US" i="1" kern="0" dirty="0"/>
              <a:t>Fall Prevention Stand-Down (May 1 - 5) </a:t>
            </a:r>
            <a:r>
              <a:rPr lang="en-US" sz="1000" i="1" kern="0" dirty="0"/>
              <a:t>(Webinars, Billboard, Special Events Page, Social Media, Labor One Events)</a:t>
            </a:r>
          </a:p>
          <a:p>
            <a:pPr lvl="1" eaLnBrk="1" hangingPunct="1">
              <a:spcBef>
                <a:spcPts val="600"/>
              </a:spcBef>
              <a:spcAft>
                <a:spcPts val="600"/>
              </a:spcAft>
            </a:pPr>
            <a:r>
              <a:rPr lang="en-US" i="1" kern="0" dirty="0"/>
              <a:t>Heat Illness Prevention (All Summer) </a:t>
            </a:r>
            <a:r>
              <a:rPr lang="en-US" sz="1000" i="1" kern="0" dirty="0"/>
              <a:t>(Webinars, Billboards, Special Events Page, Social Media)</a:t>
            </a:r>
          </a:p>
          <a:p>
            <a:pPr lvl="1" eaLnBrk="1" hangingPunct="1">
              <a:spcBef>
                <a:spcPts val="600"/>
              </a:spcBef>
              <a:spcAft>
                <a:spcPts val="600"/>
              </a:spcAft>
            </a:pPr>
            <a:r>
              <a:rPr lang="en-US" i="1" kern="0" dirty="0"/>
              <a:t>Trench Safety Stand-Down (June 19 - 23) </a:t>
            </a:r>
            <a:r>
              <a:rPr lang="en-US" sz="1000" i="1" kern="0" dirty="0"/>
              <a:t>(Webinars, Billboards, Special Events Page, Social Media)</a:t>
            </a:r>
          </a:p>
          <a:p>
            <a:pPr lvl="1" eaLnBrk="1" hangingPunct="1">
              <a:spcBef>
                <a:spcPts val="600"/>
              </a:spcBef>
              <a:spcAft>
                <a:spcPts val="600"/>
              </a:spcAft>
            </a:pPr>
            <a:r>
              <a:rPr lang="en-US" i="1" kern="0" dirty="0"/>
              <a:t>Safe + Sound (August 7 - 13) </a:t>
            </a:r>
            <a:r>
              <a:rPr lang="en-US" sz="1000" i="1" kern="0" dirty="0"/>
              <a:t>(Webinars, Billboards, Special Events Page, Social Media)</a:t>
            </a:r>
          </a:p>
          <a:p>
            <a:pPr lvl="1" eaLnBrk="1" hangingPunct="1">
              <a:spcBef>
                <a:spcPts val="600"/>
              </a:spcBef>
              <a:spcAft>
                <a:spcPts val="600"/>
              </a:spcAft>
            </a:pPr>
            <a:r>
              <a:rPr lang="en-US" i="1" kern="0" dirty="0"/>
              <a:t>Construction Forum (September 7)</a:t>
            </a:r>
            <a:r>
              <a:rPr lang="en-US" sz="2400" i="1" kern="0" dirty="0"/>
              <a:t> </a:t>
            </a:r>
            <a:r>
              <a:rPr lang="en-US" sz="1000" i="1" kern="0" dirty="0"/>
              <a:t>(Billboard, Special Events Page, Social Media and Labor One Events)</a:t>
            </a:r>
          </a:p>
          <a:p>
            <a:pPr eaLnBrk="1" hangingPunct="1"/>
            <a:endParaRPr lang="en-US" sz="500" b="1" i="1" kern="0" dirty="0"/>
          </a:p>
          <a:p>
            <a:pPr lvl="1" eaLnBrk="1" hangingPunct="1"/>
            <a:endParaRPr lang="en-US" sz="600" b="1" kern="0" dirty="0"/>
          </a:p>
          <a:p>
            <a:pPr lvl="1" eaLnBrk="1" hangingPunct="1"/>
            <a:endParaRPr lang="en-US" sz="800" i="1" dirty="0"/>
          </a:p>
          <a:p>
            <a:pPr lvl="1" eaLnBrk="1" hangingPunct="1"/>
            <a:endParaRPr lang="en-US" sz="2000" i="1" kern="0" dirty="0"/>
          </a:p>
          <a:p>
            <a:pPr lvl="1" eaLnBrk="1" hangingPunct="1"/>
            <a:endParaRPr lang="en-US" sz="2000" kern="0" dirty="0"/>
          </a:p>
          <a:p>
            <a:pPr eaLnBrk="1" hangingPunct="1">
              <a:buFont typeface="Wingdings" pitchFamily="2" charset="2"/>
              <a:buNone/>
            </a:pPr>
            <a:endParaRPr lang="en-US" sz="2000" kern="0" dirty="0"/>
          </a:p>
        </p:txBody>
      </p:sp>
      <p:sp>
        <p:nvSpPr>
          <p:cNvPr id="2" name="TextBox 1">
            <a:extLst>
              <a:ext uri="{FF2B5EF4-FFF2-40B4-BE49-F238E27FC236}">
                <a16:creationId xmlns:a16="http://schemas.microsoft.com/office/drawing/2014/main" id="{1E1C9BF0-DFF9-6544-682E-4CEAC07A4D02}"/>
              </a:ext>
            </a:extLst>
          </p:cNvPr>
          <p:cNvSpPr txBox="1"/>
          <p:nvPr/>
        </p:nvSpPr>
        <p:spPr>
          <a:xfrm>
            <a:off x="6477000" y="685800"/>
            <a:ext cx="2286000" cy="369332"/>
          </a:xfrm>
          <a:prstGeom prst="rect">
            <a:avLst/>
          </a:prstGeom>
          <a:noFill/>
        </p:spPr>
        <p:txBody>
          <a:bodyPr wrap="square" rtlCol="0">
            <a:spAutoFit/>
          </a:bodyPr>
          <a:lstStyle/>
          <a:p>
            <a:r>
              <a:rPr lang="en-US" i="1" dirty="0"/>
              <a:t>FFY 2023—2</a:t>
            </a:r>
            <a:r>
              <a:rPr lang="en-US" i="1" baseline="30000" dirty="0"/>
              <a:t>nd</a:t>
            </a:r>
            <a:r>
              <a:rPr lang="en-US" i="1" dirty="0"/>
              <a:t> Qtr.</a:t>
            </a:r>
          </a:p>
        </p:txBody>
      </p:sp>
    </p:spTree>
    <p:extLst>
      <p:ext uri="{BB962C8B-B14F-4D97-AF65-F5344CB8AC3E}">
        <p14:creationId xmlns:p14="http://schemas.microsoft.com/office/powerpoint/2010/main" val="22931416"/>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N.C. Workplace Safety and Health</a:t>
            </a:r>
          </a:p>
          <a:p>
            <a:pPr eaLnBrk="0" hangingPunct="0"/>
            <a:r>
              <a:rPr lang="en-US" sz="2400" i="1" dirty="0">
                <a:solidFill>
                  <a:schemeClr val="bg2"/>
                </a:solidFill>
              </a:rPr>
              <a:t>OSH Division</a:t>
            </a:r>
            <a:r>
              <a:rPr lang="en-US" sz="2400" i="1" dirty="0">
                <a:solidFill>
                  <a:srgbClr val="000080"/>
                </a:solidFill>
              </a:rPr>
              <a:t>—</a:t>
            </a:r>
            <a:r>
              <a:rPr lang="en-US" sz="2400" i="1" dirty="0">
                <a:solidFill>
                  <a:schemeClr val="bg2"/>
                </a:solidFill>
              </a:rPr>
              <a:t>Fatalities Inspected</a:t>
            </a:r>
            <a:endParaRPr lang="en-US" sz="2400" b="1" i="1" dirty="0">
              <a:solidFill>
                <a:schemeClr val="bg2"/>
              </a:solidFill>
            </a:endParaRPr>
          </a:p>
        </p:txBody>
      </p:sp>
      <p:pic>
        <p:nvPicPr>
          <p:cNvPr id="21" name="Picture 20" descr="C:\Users\wllagoe.EADS\AppData\Local\Microsoft\Windows\Temporary Internet Files\Content.Outlook\PMWK0L31\SCBA trainig raleigh.jpg"/>
          <p:cNvPicPr/>
          <p:nvPr/>
        </p:nvPicPr>
        <p:blipFill>
          <a:blip r:embed="rId3" cstate="print"/>
          <a:srcRect/>
          <a:stretch>
            <a:fillRect/>
          </a:stretch>
        </p:blipFill>
        <p:spPr bwMode="auto">
          <a:xfrm rot="5400000">
            <a:off x="533402" y="4495798"/>
            <a:ext cx="990596" cy="838200"/>
          </a:xfrm>
          <a:prstGeom prst="rect">
            <a:avLst/>
          </a:prstGeom>
          <a:noFill/>
          <a:ln w="9525">
            <a:noFill/>
            <a:miter lim="800000"/>
            <a:headEnd/>
            <a:tailEnd/>
          </a:ln>
        </p:spPr>
      </p:pic>
      <p:pic>
        <p:nvPicPr>
          <p:cNvPr id="23" name="Picture 22" descr="C:\Users\wllagoe.EADS\Pictures\Trench\Trenchmodule1208 033.jpg"/>
          <p:cNvPicPr/>
          <p:nvPr/>
        </p:nvPicPr>
        <p:blipFill>
          <a:blip r:embed="rId4" cstate="print"/>
          <a:srcRect l="7038" r="10850" b="19922"/>
          <a:stretch>
            <a:fillRect/>
          </a:stretch>
        </p:blipFill>
        <p:spPr bwMode="auto">
          <a:xfrm>
            <a:off x="6858000" y="4495800"/>
            <a:ext cx="1676400" cy="914400"/>
          </a:xfrm>
          <a:prstGeom prst="rect">
            <a:avLst/>
          </a:prstGeom>
          <a:noFill/>
          <a:ln w="9525">
            <a:noFill/>
            <a:miter lim="800000"/>
            <a:headEnd/>
            <a:tailEnd/>
          </a:ln>
        </p:spPr>
      </p:pic>
      <p:pic>
        <p:nvPicPr>
          <p:cNvPr id="24" name="Picture 23" descr="C:\Users\wllagoe.EADS\Pictures\Trench\Trenchmodule1208 026.jpg"/>
          <p:cNvPicPr/>
          <p:nvPr/>
        </p:nvPicPr>
        <p:blipFill>
          <a:blip r:embed="rId5" cstate="print"/>
          <a:srcRect t="9766"/>
          <a:stretch>
            <a:fillRect/>
          </a:stretch>
        </p:blipFill>
        <p:spPr bwMode="auto">
          <a:xfrm>
            <a:off x="5943600" y="4495800"/>
            <a:ext cx="1524000" cy="914400"/>
          </a:xfrm>
          <a:prstGeom prst="rect">
            <a:avLst/>
          </a:prstGeom>
          <a:noFill/>
          <a:ln w="9525">
            <a:noFill/>
            <a:miter lim="800000"/>
            <a:headEnd/>
            <a:tailEnd/>
          </a:ln>
        </p:spPr>
      </p:pic>
      <p:pic>
        <p:nvPicPr>
          <p:cNvPr id="25" name="Picture 24" descr="C:\Users\wllagoe.EADS\Pictures\Construction\IMAG0613.jpg"/>
          <p:cNvPicPr/>
          <p:nvPr/>
        </p:nvPicPr>
        <p:blipFill>
          <a:blip r:embed="rId6" cstate="print"/>
          <a:srcRect t="22143"/>
          <a:stretch>
            <a:fillRect/>
          </a:stretch>
        </p:blipFill>
        <p:spPr bwMode="auto">
          <a:xfrm>
            <a:off x="4149683" y="4495801"/>
            <a:ext cx="1870117" cy="914399"/>
          </a:xfrm>
          <a:prstGeom prst="rect">
            <a:avLst/>
          </a:prstGeom>
          <a:noFill/>
          <a:ln w="9525">
            <a:noFill/>
            <a:miter lim="800000"/>
            <a:headEnd/>
            <a:tailEnd/>
          </a:ln>
        </p:spPr>
      </p:pic>
      <p:sp>
        <p:nvSpPr>
          <p:cNvPr id="2" name="TextBox 1"/>
          <p:cNvSpPr txBox="1"/>
          <p:nvPr/>
        </p:nvSpPr>
        <p:spPr>
          <a:xfrm>
            <a:off x="6457200" y="4191000"/>
            <a:ext cx="2129109" cy="215444"/>
          </a:xfrm>
          <a:prstGeom prst="rect">
            <a:avLst/>
          </a:prstGeom>
          <a:noFill/>
        </p:spPr>
        <p:txBody>
          <a:bodyPr wrap="none" rtlCol="0">
            <a:spAutoFit/>
          </a:bodyPr>
          <a:lstStyle/>
          <a:p>
            <a:r>
              <a:rPr lang="en-US" sz="800" i="1" dirty="0">
                <a:latin typeface="+mn-lt"/>
                <a:cs typeface="Times New Roman" panose="02020603050405020304" pitchFamily="18" charset="0"/>
              </a:rPr>
              <a:t>Fatalities Under OSH Division Jurisdiction</a:t>
            </a:r>
          </a:p>
        </p:txBody>
      </p:sp>
      <p:sp>
        <p:nvSpPr>
          <p:cNvPr id="19" name="TextBox 18"/>
          <p:cNvSpPr txBox="1"/>
          <p:nvPr/>
        </p:nvSpPr>
        <p:spPr>
          <a:xfrm>
            <a:off x="557690" y="5333999"/>
            <a:ext cx="1186543" cy="215444"/>
          </a:xfrm>
          <a:prstGeom prst="rect">
            <a:avLst/>
          </a:prstGeom>
          <a:noFill/>
        </p:spPr>
        <p:txBody>
          <a:bodyPr wrap="none" rtlCol="0">
            <a:spAutoFit/>
          </a:bodyPr>
          <a:lstStyle/>
          <a:p>
            <a:r>
              <a:rPr lang="en-US" sz="800" dirty="0"/>
              <a:t>NCDOL Photo Library</a:t>
            </a:r>
          </a:p>
        </p:txBody>
      </p:sp>
      <p:pic>
        <p:nvPicPr>
          <p:cNvPr id="4" name="Picture 3" descr="A group of people posing for a photo&#10;&#10;Description automatically generated">
            <a:extLst>
              <a:ext uri="{FF2B5EF4-FFF2-40B4-BE49-F238E27FC236}">
                <a16:creationId xmlns:a16="http://schemas.microsoft.com/office/drawing/2014/main" id="{1E8210A7-217E-47C7-8BCC-8B617626DA9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80499" y="3204633"/>
            <a:ext cx="1762901" cy="2350534"/>
          </a:xfrm>
          <a:prstGeom prst="rect">
            <a:avLst/>
          </a:prstGeom>
        </p:spPr>
      </p:pic>
      <p:pic>
        <p:nvPicPr>
          <p:cNvPr id="15" name="Picture 14" descr="C:\Users\wllagoe.EADS\Pictures\Construction\IMG_1163.JPG">
            <a:extLst>
              <a:ext uri="{FF2B5EF4-FFF2-40B4-BE49-F238E27FC236}">
                <a16:creationId xmlns:a16="http://schemas.microsoft.com/office/drawing/2014/main" id="{59F34FCC-3681-495D-A6B1-76BEAC9EECAF}"/>
              </a:ext>
            </a:extLst>
          </p:cNvPr>
          <p:cNvPicPr/>
          <p:nvPr/>
        </p:nvPicPr>
        <p:blipFill>
          <a:blip r:embed="rId8" cstate="print"/>
          <a:srcRect l="18429" t="24573" r="35898" b="22008"/>
          <a:stretch>
            <a:fillRect/>
          </a:stretch>
        </p:blipFill>
        <p:spPr bwMode="auto">
          <a:xfrm>
            <a:off x="1406481" y="4495800"/>
            <a:ext cx="1336719" cy="879638"/>
          </a:xfrm>
          <a:prstGeom prst="rect">
            <a:avLst/>
          </a:prstGeom>
          <a:noFill/>
          <a:ln w="9525">
            <a:noFill/>
            <a:miter lim="800000"/>
            <a:headEnd/>
            <a:tailEnd/>
          </a:ln>
        </p:spPr>
      </p:pic>
      <p:graphicFrame>
        <p:nvGraphicFramePr>
          <p:cNvPr id="26" name="Table 25">
            <a:extLst>
              <a:ext uri="{FF2B5EF4-FFF2-40B4-BE49-F238E27FC236}">
                <a16:creationId xmlns:a16="http://schemas.microsoft.com/office/drawing/2014/main" id="{CFEE63DB-11B8-4EEC-9071-716A3F6210B8}"/>
              </a:ext>
            </a:extLst>
          </p:cNvPr>
          <p:cNvGraphicFramePr>
            <a:graphicFrameLocks noGrp="1"/>
          </p:cNvGraphicFramePr>
          <p:nvPr>
            <p:extLst>
              <p:ext uri="{D42A27DB-BD31-4B8C-83A1-F6EECF244321}">
                <p14:modId xmlns:p14="http://schemas.microsoft.com/office/powerpoint/2010/main" val="3958228932"/>
              </p:ext>
            </p:extLst>
          </p:nvPr>
        </p:nvGraphicFramePr>
        <p:xfrm>
          <a:off x="609603" y="5181600"/>
          <a:ext cx="7924795" cy="640080"/>
        </p:xfrm>
        <a:graphic>
          <a:graphicData uri="http://schemas.openxmlformats.org/drawingml/2006/table">
            <a:tbl>
              <a:tblPr firstRow="1" bandRow="1">
                <a:tableStyleId>{00A15C55-8517-42AA-B614-E9B94910E393}</a:tableStyleId>
              </a:tblPr>
              <a:tblGrid>
                <a:gridCol w="1665403">
                  <a:extLst>
                    <a:ext uri="{9D8B030D-6E8A-4147-A177-3AD203B41FA5}">
                      <a16:colId xmlns:a16="http://schemas.microsoft.com/office/drawing/2014/main" val="20000"/>
                    </a:ext>
                  </a:extLst>
                </a:gridCol>
                <a:gridCol w="694067">
                  <a:extLst>
                    <a:ext uri="{9D8B030D-6E8A-4147-A177-3AD203B41FA5}">
                      <a16:colId xmlns:a16="http://schemas.microsoft.com/office/drawing/2014/main" val="20001"/>
                    </a:ext>
                  </a:extLst>
                </a:gridCol>
                <a:gridCol w="3046233">
                  <a:extLst>
                    <a:ext uri="{9D8B030D-6E8A-4147-A177-3AD203B41FA5}">
                      <a16:colId xmlns:a16="http://schemas.microsoft.com/office/drawing/2014/main" val="20002"/>
                    </a:ext>
                  </a:extLst>
                </a:gridCol>
                <a:gridCol w="838816">
                  <a:extLst>
                    <a:ext uri="{9D8B030D-6E8A-4147-A177-3AD203B41FA5}">
                      <a16:colId xmlns:a16="http://schemas.microsoft.com/office/drawing/2014/main" val="20003"/>
                    </a:ext>
                  </a:extLst>
                </a:gridCol>
                <a:gridCol w="838816">
                  <a:extLst>
                    <a:ext uri="{9D8B030D-6E8A-4147-A177-3AD203B41FA5}">
                      <a16:colId xmlns:a16="http://schemas.microsoft.com/office/drawing/2014/main" val="1132420984"/>
                    </a:ext>
                  </a:extLst>
                </a:gridCol>
                <a:gridCol w="841460">
                  <a:extLst>
                    <a:ext uri="{9D8B030D-6E8A-4147-A177-3AD203B41FA5}">
                      <a16:colId xmlns:a16="http://schemas.microsoft.com/office/drawing/2014/main" val="20004"/>
                    </a:ext>
                  </a:extLst>
                </a:gridCol>
              </a:tblGrid>
              <a:tr h="335280">
                <a:tc gridSpan="2">
                  <a:txBody>
                    <a:bodyPr/>
                    <a:lstStyle/>
                    <a:p>
                      <a:pPr algn="ctr"/>
                      <a:r>
                        <a:rPr lang="en-US" sz="1400" b="1" i="0">
                          <a:solidFill>
                            <a:schemeClr val="tx1"/>
                          </a:solidFill>
                        </a:rPr>
                        <a:t>                       FFY 2022</a:t>
                      </a:r>
                      <a:endParaRPr lang="en-US" sz="1400" b="0" i="0" dirty="0">
                        <a:solidFill>
                          <a:schemeClr val="tx1"/>
                        </a:solidFill>
                      </a:endParaRPr>
                    </a:p>
                  </a:txBody>
                  <a:tcPr anchor="ctr">
                    <a:solidFill>
                      <a:schemeClr val="bg1">
                        <a:lumMod val="75000"/>
                      </a:schemeClr>
                    </a:solidFill>
                  </a:tcPr>
                </a:tc>
                <a:tc hMerge="1">
                  <a:txBody>
                    <a:bodyPr/>
                    <a:lstStyle/>
                    <a:p>
                      <a:pPr algn="ctr"/>
                      <a:endParaRPr lang="en-US" sz="1700" b="0" i="1" dirty="0">
                        <a:solidFill>
                          <a:schemeClr val="tx1"/>
                        </a:solidFill>
                      </a:endParaRPr>
                    </a:p>
                  </a:txBody>
                  <a:tcPr>
                    <a:solidFill>
                      <a:schemeClr val="bg1">
                        <a:lumMod val="75000"/>
                      </a:schemeClr>
                    </a:solidFill>
                  </a:tcPr>
                </a:tc>
                <a:tc>
                  <a:txBody>
                    <a:bodyPr/>
                    <a:lstStyle/>
                    <a:p>
                      <a:pPr algn="r"/>
                      <a:r>
                        <a:rPr lang="en-US" sz="1400" b="1" i="0" u="none" dirty="0">
                          <a:solidFill>
                            <a:schemeClr val="tx1"/>
                          </a:solidFill>
                        </a:rPr>
                        <a:t>FFY 2023</a:t>
                      </a:r>
                      <a:endParaRPr lang="en-US" sz="1400" b="0" i="0" u="none" dirty="0">
                        <a:solidFill>
                          <a:schemeClr val="tx1"/>
                        </a:solidFill>
                      </a:endParaRPr>
                    </a:p>
                  </a:txBody>
                  <a:tcPr anchor="ctr">
                    <a:solidFill>
                      <a:schemeClr val="bg1">
                        <a:lumMod val="75000"/>
                      </a:schemeClr>
                    </a:solidFill>
                  </a:tcPr>
                </a:tc>
                <a:tc>
                  <a:txBody>
                    <a:bodyPr/>
                    <a:lstStyle/>
                    <a:p>
                      <a:pPr algn="ctr"/>
                      <a:r>
                        <a:rPr lang="en-US" sz="1400" b="1" i="0" u="none" dirty="0">
                          <a:solidFill>
                            <a:schemeClr val="tx1"/>
                          </a:solidFill>
                        </a:rPr>
                        <a:t>1</a:t>
                      </a:r>
                      <a:r>
                        <a:rPr lang="en-US" sz="1400" b="1" i="0" u="none" baseline="30000" dirty="0">
                          <a:solidFill>
                            <a:schemeClr val="tx1"/>
                          </a:solidFill>
                        </a:rPr>
                        <a:t>st</a:t>
                      </a:r>
                      <a:r>
                        <a:rPr lang="en-US" sz="1400" b="1" i="0" u="none" dirty="0">
                          <a:solidFill>
                            <a:schemeClr val="tx1"/>
                          </a:solidFill>
                        </a:rPr>
                        <a:t> Qtr.</a:t>
                      </a:r>
                    </a:p>
                  </a:txBody>
                  <a:tcPr anchor="ctr">
                    <a:solidFill>
                      <a:schemeClr val="bg1">
                        <a:lumMod val="75000"/>
                      </a:schemeClr>
                    </a:solidFill>
                  </a:tcPr>
                </a:tc>
                <a:tc>
                  <a:txBody>
                    <a:bodyPr/>
                    <a:lstStyle/>
                    <a:p>
                      <a:pPr algn="ctr"/>
                      <a:r>
                        <a:rPr lang="en-US" sz="1400" b="1" i="0" u="none" dirty="0">
                          <a:solidFill>
                            <a:schemeClr val="tx1"/>
                          </a:solidFill>
                        </a:rPr>
                        <a:t>2</a:t>
                      </a:r>
                      <a:r>
                        <a:rPr lang="en-US" sz="1400" b="1" i="0" u="none" baseline="30000" dirty="0">
                          <a:solidFill>
                            <a:schemeClr val="tx1"/>
                          </a:solidFill>
                        </a:rPr>
                        <a:t>nd</a:t>
                      </a:r>
                      <a:r>
                        <a:rPr lang="en-US" sz="1400" b="1" i="0" u="none" dirty="0">
                          <a:solidFill>
                            <a:schemeClr val="tx1"/>
                          </a:solidFill>
                        </a:rPr>
                        <a:t> Qtr.</a:t>
                      </a:r>
                    </a:p>
                  </a:txBody>
                  <a:tcPr anchor="ctr">
                    <a:solidFill>
                      <a:schemeClr val="bg1">
                        <a:lumMod val="75000"/>
                      </a:schemeClr>
                    </a:solidFill>
                  </a:tcPr>
                </a:tc>
                <a:tc>
                  <a:txBody>
                    <a:bodyPr/>
                    <a:lstStyle/>
                    <a:p>
                      <a:pPr algn="ctr"/>
                      <a:r>
                        <a:rPr lang="en-US" sz="1400" b="1" i="1" u="none"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228600">
                <a:tc>
                  <a:txBody>
                    <a:bodyPr/>
                    <a:lstStyle/>
                    <a:p>
                      <a:pPr algn="r"/>
                      <a:r>
                        <a:rPr lang="en-US" sz="1400" b="0" i="1" baseline="0" dirty="0">
                          <a:solidFill>
                            <a:schemeClr val="tx1"/>
                          </a:solidFill>
                        </a:rPr>
                        <a:t>Total Fatalities</a:t>
                      </a:r>
                      <a:endParaRPr lang="en-US" sz="1400" b="0" i="1" dirty="0">
                        <a:solidFill>
                          <a:schemeClr val="tx1"/>
                        </a:solidFill>
                      </a:endParaRPr>
                    </a:p>
                  </a:txBody>
                  <a:tcPr>
                    <a:solidFill>
                      <a:schemeClr val="bg1">
                        <a:lumMod val="85000"/>
                      </a:schemeClr>
                    </a:solidFill>
                  </a:tcPr>
                </a:tc>
                <a:tc>
                  <a:txBody>
                    <a:bodyPr/>
                    <a:lstStyle/>
                    <a:p>
                      <a:pPr algn="ctr"/>
                      <a:r>
                        <a:rPr lang="en-US" sz="1400" b="0" i="1" dirty="0">
                          <a:solidFill>
                            <a:schemeClr val="tx1"/>
                          </a:solidFill>
                        </a:rPr>
                        <a:t>68</a:t>
                      </a:r>
                    </a:p>
                  </a:txBody>
                  <a:tcPr>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i="1" baseline="0" dirty="0">
                          <a:solidFill>
                            <a:schemeClr val="tx1"/>
                          </a:solidFill>
                        </a:rPr>
                        <a:t>Fatalities</a:t>
                      </a:r>
                      <a:endParaRPr lang="en-US" sz="1400" b="0" i="1" dirty="0">
                        <a:solidFill>
                          <a:schemeClr val="tx1"/>
                        </a:solidFill>
                      </a:endParaRPr>
                    </a:p>
                  </a:txBody>
                  <a:tcPr>
                    <a:solidFill>
                      <a:schemeClr val="bg1">
                        <a:lumMod val="85000"/>
                      </a:schemeClr>
                    </a:solidFill>
                  </a:tcPr>
                </a:tc>
                <a:tc>
                  <a:txBody>
                    <a:bodyPr/>
                    <a:lstStyle/>
                    <a:p>
                      <a:pPr algn="ctr"/>
                      <a:r>
                        <a:rPr lang="en-US" sz="1400" b="0" i="0" u="none">
                          <a:solidFill>
                            <a:schemeClr val="tx1"/>
                          </a:solidFill>
                        </a:rPr>
                        <a:t>13</a:t>
                      </a:r>
                      <a:endParaRPr lang="en-US" sz="1400" b="0" i="0" u="none" dirty="0">
                        <a:solidFill>
                          <a:schemeClr val="tx1"/>
                        </a:solidFill>
                      </a:endParaRPr>
                    </a:p>
                  </a:txBody>
                  <a:tcPr>
                    <a:solidFill>
                      <a:schemeClr val="bg1">
                        <a:lumMod val="95000"/>
                      </a:schemeClr>
                    </a:solidFill>
                  </a:tcPr>
                </a:tc>
                <a:tc>
                  <a:txBody>
                    <a:bodyPr/>
                    <a:lstStyle/>
                    <a:p>
                      <a:pPr algn="ctr"/>
                      <a:r>
                        <a:rPr lang="en-US" sz="1400" b="0" i="0" u="none" dirty="0">
                          <a:solidFill>
                            <a:schemeClr val="tx1"/>
                          </a:solidFill>
                        </a:rPr>
                        <a:t>18</a:t>
                      </a:r>
                    </a:p>
                  </a:txBody>
                  <a:tcPr>
                    <a:solidFill>
                      <a:schemeClr val="bg1">
                        <a:lumMod val="95000"/>
                      </a:schemeClr>
                    </a:solidFill>
                  </a:tcPr>
                </a:tc>
                <a:tc>
                  <a:txBody>
                    <a:bodyPr/>
                    <a:lstStyle/>
                    <a:p>
                      <a:pPr algn="ctr"/>
                      <a:r>
                        <a:rPr lang="en-US" sz="1400" b="1" i="1" u="none" dirty="0">
                          <a:solidFill>
                            <a:schemeClr val="tx1"/>
                          </a:solidFill>
                        </a:rPr>
                        <a:t>31</a:t>
                      </a:r>
                    </a:p>
                  </a:txBody>
                  <a:tcPr>
                    <a:solidFill>
                      <a:schemeClr val="bg1">
                        <a:lumMod val="95000"/>
                      </a:schemeClr>
                    </a:solidFill>
                  </a:tcPr>
                </a:tc>
                <a:extLst>
                  <a:ext uri="{0D108BD9-81ED-4DB2-BD59-A6C34878D82A}">
                    <a16:rowId xmlns:a16="http://schemas.microsoft.com/office/drawing/2014/main" val="10001"/>
                  </a:ext>
                </a:extLst>
              </a:tr>
            </a:tbl>
          </a:graphicData>
        </a:graphic>
      </p:graphicFrame>
      <p:graphicFrame>
        <p:nvGraphicFramePr>
          <p:cNvPr id="27" name="Content Placeholder 4">
            <a:extLst>
              <a:ext uri="{FF2B5EF4-FFF2-40B4-BE49-F238E27FC236}">
                <a16:creationId xmlns:a16="http://schemas.microsoft.com/office/drawing/2014/main" id="{AAD3E768-7072-47CB-9788-28C3F0D4C743}"/>
              </a:ext>
            </a:extLst>
          </p:cNvPr>
          <p:cNvGraphicFramePr>
            <a:graphicFrameLocks/>
          </p:cNvGraphicFramePr>
          <p:nvPr>
            <p:extLst>
              <p:ext uri="{D42A27DB-BD31-4B8C-83A1-F6EECF244321}">
                <p14:modId xmlns:p14="http://schemas.microsoft.com/office/powerpoint/2010/main" val="1841930481"/>
              </p:ext>
            </p:extLst>
          </p:nvPr>
        </p:nvGraphicFramePr>
        <p:xfrm>
          <a:off x="609600" y="1143000"/>
          <a:ext cx="7924796" cy="3466053"/>
        </p:xfrm>
        <a:graphic>
          <a:graphicData uri="http://schemas.openxmlformats.org/drawingml/2006/table">
            <a:tbl>
              <a:tblPr firstRow="1" bandRow="1">
                <a:tableStyleId>{00A15C55-8517-42AA-B614-E9B94910E393}</a:tableStyleId>
              </a:tblPr>
              <a:tblGrid>
                <a:gridCol w="19812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585812768"/>
                    </a:ext>
                  </a:extLst>
                </a:gridCol>
                <a:gridCol w="6096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1530408469"/>
                    </a:ext>
                  </a:extLst>
                </a:gridCol>
                <a:gridCol w="609596">
                  <a:extLst>
                    <a:ext uri="{9D8B030D-6E8A-4147-A177-3AD203B41FA5}">
                      <a16:colId xmlns:a16="http://schemas.microsoft.com/office/drawing/2014/main" val="20005"/>
                    </a:ext>
                  </a:extLst>
                </a:gridCol>
              </a:tblGrid>
              <a:tr h="416351">
                <a:tc>
                  <a:txBody>
                    <a:bodyPr/>
                    <a:lstStyle/>
                    <a:p>
                      <a:pPr algn="ctr"/>
                      <a:r>
                        <a:rPr lang="en-US" sz="1200" b="1" baseline="0" dirty="0">
                          <a:solidFill>
                            <a:schemeClr val="tx1"/>
                          </a:solidFill>
                        </a:rPr>
                        <a:t>FATALITY TYPE</a:t>
                      </a:r>
                      <a:endParaRPr lang="en-US" sz="1200" b="1" dirty="0">
                        <a:solidFill>
                          <a:schemeClr val="tx1"/>
                        </a:solidFill>
                      </a:endParaRP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1</a:t>
                      </a:r>
                      <a:r>
                        <a:rPr lang="en-US" sz="1200" b="1" baseline="30000" dirty="0">
                          <a:solidFill>
                            <a:schemeClr val="tx1"/>
                          </a:solidFill>
                        </a:rPr>
                        <a:t>st </a:t>
                      </a:r>
                      <a:r>
                        <a:rPr lang="en-US" sz="12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2</a:t>
                      </a:r>
                      <a:r>
                        <a:rPr lang="en-US" sz="1200" b="1" baseline="30000" dirty="0">
                          <a:solidFill>
                            <a:schemeClr val="tx1"/>
                          </a:solidFill>
                        </a:rPr>
                        <a:t>nd</a:t>
                      </a:r>
                      <a:r>
                        <a:rPr lang="en-US" sz="12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1" dirty="0">
                          <a:solidFill>
                            <a:schemeClr val="tx1"/>
                          </a:solidFill>
                        </a:rPr>
                        <a:t>Total</a:t>
                      </a:r>
                    </a:p>
                  </a:txBody>
                  <a:tcPr anchor="ctr">
                    <a:solidFill>
                      <a:schemeClr val="bg1">
                        <a:lumMod val="75000"/>
                      </a:schemeClr>
                    </a:solidFill>
                  </a:tcPr>
                </a:tc>
                <a:tc>
                  <a:txBody>
                    <a:bodyPr/>
                    <a:lstStyle/>
                    <a:p>
                      <a:pPr algn="ctr"/>
                      <a:r>
                        <a:rPr lang="en-US" sz="1200" b="1" baseline="0" dirty="0">
                          <a:solidFill>
                            <a:schemeClr val="tx1"/>
                          </a:solidFill>
                        </a:rPr>
                        <a:t>FATALITY TYPE</a:t>
                      </a:r>
                      <a:endParaRPr lang="en-US" sz="1200" b="1" dirty="0">
                        <a:solidFill>
                          <a:schemeClr val="tx1"/>
                        </a:solidFill>
                      </a:endParaRP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1</a:t>
                      </a:r>
                      <a:r>
                        <a:rPr lang="en-US" sz="1200" b="1" baseline="30000" dirty="0">
                          <a:solidFill>
                            <a:schemeClr val="tx1"/>
                          </a:solidFill>
                        </a:rPr>
                        <a:t>st</a:t>
                      </a:r>
                      <a:r>
                        <a:rPr lang="en-US" sz="12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2</a:t>
                      </a:r>
                      <a:r>
                        <a:rPr lang="en-US" sz="1200" b="1" baseline="30000" dirty="0">
                          <a:solidFill>
                            <a:schemeClr val="tx1"/>
                          </a:solidFill>
                        </a:rPr>
                        <a:t>nd</a:t>
                      </a:r>
                      <a:r>
                        <a:rPr lang="en-US" sz="12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1"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267048">
                <a:tc>
                  <a:txBody>
                    <a:bodyPr/>
                    <a:lstStyle/>
                    <a:p>
                      <a:pPr algn="r"/>
                      <a:r>
                        <a:rPr lang="en-US" sz="1400" b="0" i="1" dirty="0"/>
                        <a:t>Struck By</a:t>
                      </a:r>
                    </a:p>
                  </a:txBody>
                  <a:tcPr anchor="ctr">
                    <a:solidFill>
                      <a:schemeClr val="bg1">
                        <a:lumMod val="95000"/>
                      </a:schemeClr>
                    </a:solidFill>
                  </a:tcPr>
                </a:tc>
                <a:tc>
                  <a:txBody>
                    <a:bodyPr/>
                    <a:lstStyle/>
                    <a:p>
                      <a:pPr algn="ctr"/>
                      <a:r>
                        <a:rPr lang="en-US" sz="1400" i="0" dirty="0"/>
                        <a:t>3</a:t>
                      </a:r>
                    </a:p>
                  </a:txBody>
                  <a:tcPr anchor="ctr">
                    <a:solidFill>
                      <a:schemeClr val="bg1">
                        <a:lumMod val="95000"/>
                      </a:schemeClr>
                    </a:solidFill>
                  </a:tcPr>
                </a:tc>
                <a:tc>
                  <a:txBody>
                    <a:bodyPr/>
                    <a:lstStyle/>
                    <a:p>
                      <a:pPr algn="ctr"/>
                      <a:r>
                        <a:rPr lang="en-US" sz="1400" i="0" dirty="0"/>
                        <a:t>4</a:t>
                      </a:r>
                    </a:p>
                  </a:txBody>
                  <a:tcPr anchor="ctr">
                    <a:solidFill>
                      <a:schemeClr val="bg1">
                        <a:lumMod val="95000"/>
                      </a:schemeClr>
                    </a:solidFill>
                  </a:tcPr>
                </a:tc>
                <a:tc>
                  <a:txBody>
                    <a:bodyPr/>
                    <a:lstStyle/>
                    <a:p>
                      <a:pPr algn="ctr"/>
                      <a:r>
                        <a:rPr lang="en-US" sz="1400" b="1" i="1" u="none" dirty="0"/>
                        <a:t>7</a:t>
                      </a:r>
                    </a:p>
                  </a:txBody>
                  <a:tcPr anchor="ctr">
                    <a:solidFill>
                      <a:schemeClr val="bg1">
                        <a:lumMod val="95000"/>
                      </a:schemeClr>
                    </a:solidFill>
                  </a:tcPr>
                </a:tc>
                <a:tc>
                  <a:txBody>
                    <a:bodyPr/>
                    <a:lstStyle/>
                    <a:p>
                      <a:pPr algn="r"/>
                      <a:r>
                        <a:rPr lang="en-US" sz="1400" i="1" dirty="0"/>
                        <a:t>Inhalation</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95000"/>
                      </a:schemeClr>
                    </a:solidFill>
                  </a:tcPr>
                </a:tc>
                <a:extLst>
                  <a:ext uri="{0D108BD9-81ED-4DB2-BD59-A6C34878D82A}">
                    <a16:rowId xmlns:a16="http://schemas.microsoft.com/office/drawing/2014/main" val="10001"/>
                  </a:ext>
                </a:extLst>
              </a:tr>
              <a:tr h="388595">
                <a:tc>
                  <a:txBody>
                    <a:bodyPr/>
                    <a:lstStyle/>
                    <a:p>
                      <a:pPr algn="r"/>
                      <a:r>
                        <a:rPr lang="en-US" sz="1400" b="0" i="1" dirty="0"/>
                        <a:t>Caught In/Between</a:t>
                      </a:r>
                    </a:p>
                  </a:txBody>
                  <a:tcPr anchor="ctr">
                    <a:solidFill>
                      <a:schemeClr val="bg1">
                        <a:lumMod val="85000"/>
                      </a:schemeClr>
                    </a:solidFill>
                  </a:tcPr>
                </a:tc>
                <a:tc>
                  <a:txBody>
                    <a:bodyPr/>
                    <a:lstStyle/>
                    <a:p>
                      <a:pPr algn="ctr"/>
                      <a:r>
                        <a:rPr lang="en-US" sz="1400" i="0" dirty="0"/>
                        <a:t>1</a:t>
                      </a:r>
                    </a:p>
                  </a:txBody>
                  <a:tcPr anchor="ctr">
                    <a:solidFill>
                      <a:schemeClr val="bg1">
                        <a:lumMod val="85000"/>
                      </a:schemeClr>
                    </a:solidFill>
                  </a:tcPr>
                </a:tc>
                <a:tc>
                  <a:txBody>
                    <a:bodyPr/>
                    <a:lstStyle/>
                    <a:p>
                      <a:pPr algn="ctr"/>
                      <a:r>
                        <a:rPr lang="en-US" sz="1400" i="0" dirty="0"/>
                        <a:t>2</a:t>
                      </a:r>
                    </a:p>
                  </a:txBody>
                  <a:tcPr anchor="ctr">
                    <a:solidFill>
                      <a:schemeClr val="bg1">
                        <a:lumMod val="85000"/>
                      </a:schemeClr>
                    </a:solidFill>
                  </a:tcPr>
                </a:tc>
                <a:tc>
                  <a:txBody>
                    <a:bodyPr/>
                    <a:lstStyle/>
                    <a:p>
                      <a:pPr algn="ctr"/>
                      <a:r>
                        <a:rPr lang="en-US" sz="1400" b="1" i="1" u="none" dirty="0"/>
                        <a:t>3</a:t>
                      </a:r>
                    </a:p>
                  </a:txBody>
                  <a:tcPr anchor="ctr">
                    <a:solidFill>
                      <a:schemeClr val="bg1">
                        <a:lumMod val="85000"/>
                      </a:schemeClr>
                    </a:solidFill>
                  </a:tcPr>
                </a:tc>
                <a:tc>
                  <a:txBody>
                    <a:bodyPr/>
                    <a:lstStyle/>
                    <a:p>
                      <a:pPr algn="r"/>
                      <a:r>
                        <a:rPr lang="en-US" sz="1400" i="1" dirty="0"/>
                        <a:t>Ingestion</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extLst>
                  <a:ext uri="{0D108BD9-81ED-4DB2-BD59-A6C34878D82A}">
                    <a16:rowId xmlns:a16="http://schemas.microsoft.com/office/drawing/2014/main" val="10002"/>
                  </a:ext>
                </a:extLst>
              </a:tr>
              <a:tr h="388595">
                <a:tc>
                  <a:txBody>
                    <a:bodyPr/>
                    <a:lstStyle/>
                    <a:p>
                      <a:pPr algn="r"/>
                      <a:r>
                        <a:rPr lang="en-US" sz="1400" b="0" i="1" dirty="0"/>
                        <a:t>Bite/Sting/Scratch</a:t>
                      </a:r>
                    </a:p>
                  </a:txBody>
                  <a:tcPr anchor="ctr">
                    <a:solidFill>
                      <a:schemeClr val="bg1">
                        <a:lumMod val="95000"/>
                      </a:schemeClr>
                    </a:solidFill>
                  </a:tcPr>
                </a:tc>
                <a:tc>
                  <a:txBody>
                    <a:bodyPr/>
                    <a:lstStyle/>
                    <a:p>
                      <a:pPr algn="ctr"/>
                      <a:r>
                        <a:rPr lang="en-US" sz="1400" i="0" dirty="0"/>
                        <a:t>0</a:t>
                      </a:r>
                    </a:p>
                  </a:txBody>
                  <a:tcPr anchor="ctr">
                    <a:solidFill>
                      <a:schemeClr val="bg1">
                        <a:lumMod val="95000"/>
                      </a:schemeClr>
                    </a:solidFill>
                  </a:tcPr>
                </a:tc>
                <a:tc>
                  <a:txBody>
                    <a:bodyPr/>
                    <a:lstStyle/>
                    <a:p>
                      <a:pPr algn="ctr"/>
                      <a:r>
                        <a:rPr lang="en-US" sz="1400" i="0" dirty="0"/>
                        <a:t>0</a:t>
                      </a:r>
                    </a:p>
                  </a:txBody>
                  <a:tcPr anchor="ctr">
                    <a:solidFill>
                      <a:schemeClr val="bg1">
                        <a:lumMod val="95000"/>
                      </a:schemeClr>
                    </a:solidFill>
                  </a:tcPr>
                </a:tc>
                <a:tc>
                  <a:txBody>
                    <a:bodyPr/>
                    <a:lstStyle/>
                    <a:p>
                      <a:pPr algn="ctr"/>
                      <a:r>
                        <a:rPr lang="en-US" sz="1400" b="1" i="1" u="none" dirty="0"/>
                        <a:t>0</a:t>
                      </a:r>
                    </a:p>
                  </a:txBody>
                  <a:tcPr anchor="ctr">
                    <a:solidFill>
                      <a:schemeClr val="bg1">
                        <a:lumMod val="95000"/>
                      </a:schemeClr>
                    </a:solidFill>
                  </a:tcPr>
                </a:tc>
                <a:tc>
                  <a:txBody>
                    <a:bodyPr/>
                    <a:lstStyle/>
                    <a:p>
                      <a:pPr algn="r"/>
                      <a:r>
                        <a:rPr lang="en-US" sz="1400" i="1" dirty="0"/>
                        <a:t>Absorption</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extLst>
                  <a:ext uri="{0D108BD9-81ED-4DB2-BD59-A6C34878D82A}">
                    <a16:rowId xmlns:a16="http://schemas.microsoft.com/office/drawing/2014/main" val="10003"/>
                  </a:ext>
                </a:extLst>
              </a:tr>
              <a:tr h="541258">
                <a:tc>
                  <a:txBody>
                    <a:bodyPr/>
                    <a:lstStyle/>
                    <a:p>
                      <a:pPr algn="r"/>
                      <a:r>
                        <a:rPr lang="en-US" sz="1400" b="0" i="1" dirty="0"/>
                        <a:t>Fall (Same</a:t>
                      </a:r>
                      <a:r>
                        <a:rPr lang="en-US" sz="1400" b="0" i="1" baseline="0" dirty="0"/>
                        <a:t> Level)</a:t>
                      </a:r>
                      <a:endParaRPr lang="en-US" sz="1400" b="0" i="1" dirty="0"/>
                    </a:p>
                  </a:txBody>
                  <a:tcPr anchor="ctr">
                    <a:solidFill>
                      <a:schemeClr val="bg1">
                        <a:lumMod val="85000"/>
                      </a:schemeClr>
                    </a:solidFill>
                  </a:tcPr>
                </a:tc>
                <a:tc>
                  <a:txBody>
                    <a:bodyPr/>
                    <a:lstStyle/>
                    <a:p>
                      <a:pPr algn="ctr"/>
                      <a:r>
                        <a:rPr lang="en-US" sz="1400" i="0" dirty="0"/>
                        <a:t>1</a:t>
                      </a:r>
                    </a:p>
                  </a:txBody>
                  <a:tcPr anchor="ctr">
                    <a:solidFill>
                      <a:schemeClr val="bg1">
                        <a:lumMod val="85000"/>
                      </a:schemeClr>
                    </a:solidFill>
                  </a:tcPr>
                </a:tc>
                <a:tc>
                  <a:txBody>
                    <a:bodyPr/>
                    <a:lstStyle/>
                    <a:p>
                      <a:pPr algn="ctr"/>
                      <a:r>
                        <a:rPr lang="en-US" sz="1400" i="0" dirty="0"/>
                        <a:t>0</a:t>
                      </a:r>
                    </a:p>
                  </a:txBody>
                  <a:tcPr anchor="ctr">
                    <a:solidFill>
                      <a:schemeClr val="bg1">
                        <a:lumMod val="85000"/>
                      </a:schemeClr>
                    </a:solidFill>
                  </a:tcPr>
                </a:tc>
                <a:tc>
                  <a:txBody>
                    <a:bodyPr/>
                    <a:lstStyle/>
                    <a:p>
                      <a:pPr algn="ctr"/>
                      <a:r>
                        <a:rPr lang="en-US" sz="1400" b="1" i="1" u="none" dirty="0"/>
                        <a:t>1</a:t>
                      </a:r>
                    </a:p>
                  </a:txBody>
                  <a:tcPr anchor="ctr">
                    <a:solidFill>
                      <a:schemeClr val="bg1">
                        <a:lumMod val="85000"/>
                      </a:schemeClr>
                    </a:solidFill>
                  </a:tcPr>
                </a:tc>
                <a:tc>
                  <a:txBody>
                    <a:bodyPr/>
                    <a:lstStyle/>
                    <a:p>
                      <a:pPr algn="r"/>
                      <a:r>
                        <a:rPr lang="en-US" sz="1400" i="1" dirty="0"/>
                        <a:t>Repeated Motion/Pressure</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extLst>
                  <a:ext uri="{0D108BD9-81ED-4DB2-BD59-A6C34878D82A}">
                    <a16:rowId xmlns:a16="http://schemas.microsoft.com/office/drawing/2014/main" val="10004"/>
                  </a:ext>
                </a:extLst>
              </a:tr>
              <a:tr h="439844">
                <a:tc>
                  <a:txBody>
                    <a:bodyPr/>
                    <a:lstStyle/>
                    <a:p>
                      <a:pPr algn="r"/>
                      <a:r>
                        <a:rPr lang="en-US" sz="1400" b="0" i="1" dirty="0"/>
                        <a:t>Fall (From Elevation)</a:t>
                      </a:r>
                    </a:p>
                  </a:txBody>
                  <a:tcPr anchor="ctr">
                    <a:solidFill>
                      <a:schemeClr val="bg1">
                        <a:lumMod val="95000"/>
                      </a:schemeClr>
                    </a:solidFill>
                  </a:tcPr>
                </a:tc>
                <a:tc>
                  <a:txBody>
                    <a:bodyPr/>
                    <a:lstStyle/>
                    <a:p>
                      <a:pPr algn="ctr"/>
                      <a:r>
                        <a:rPr lang="en-US" sz="1400" i="0" dirty="0"/>
                        <a:t>2</a:t>
                      </a:r>
                    </a:p>
                  </a:txBody>
                  <a:tcPr anchor="ctr">
                    <a:solidFill>
                      <a:schemeClr val="bg1">
                        <a:lumMod val="95000"/>
                      </a:schemeClr>
                    </a:solidFill>
                  </a:tcPr>
                </a:tc>
                <a:tc>
                  <a:txBody>
                    <a:bodyPr/>
                    <a:lstStyle/>
                    <a:p>
                      <a:pPr algn="ctr"/>
                      <a:r>
                        <a:rPr lang="en-US" sz="1400" i="0" dirty="0"/>
                        <a:t>7</a:t>
                      </a:r>
                    </a:p>
                  </a:txBody>
                  <a:tcPr anchor="ctr">
                    <a:solidFill>
                      <a:schemeClr val="bg1">
                        <a:lumMod val="95000"/>
                      </a:schemeClr>
                    </a:solidFill>
                  </a:tcPr>
                </a:tc>
                <a:tc>
                  <a:txBody>
                    <a:bodyPr/>
                    <a:lstStyle/>
                    <a:p>
                      <a:pPr algn="ctr"/>
                      <a:r>
                        <a:rPr lang="en-US" sz="1400" b="1" i="1" u="none" dirty="0"/>
                        <a:t>9</a:t>
                      </a:r>
                    </a:p>
                  </a:txBody>
                  <a:tcPr anchor="ctr">
                    <a:solidFill>
                      <a:schemeClr val="bg1">
                        <a:lumMod val="95000"/>
                      </a:schemeClr>
                    </a:solidFill>
                  </a:tcPr>
                </a:tc>
                <a:tc>
                  <a:txBody>
                    <a:bodyPr/>
                    <a:lstStyle/>
                    <a:p>
                      <a:pPr algn="r"/>
                      <a:r>
                        <a:rPr lang="en-US" sz="1400" i="1" dirty="0"/>
                        <a:t>Cardio/Respiratory</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extLst>
                  <a:ext uri="{0D108BD9-81ED-4DB2-BD59-A6C34878D82A}">
                    <a16:rowId xmlns:a16="http://schemas.microsoft.com/office/drawing/2014/main" val="10005"/>
                  </a:ext>
                </a:extLst>
              </a:tr>
              <a:tr h="267048">
                <a:tc>
                  <a:txBody>
                    <a:bodyPr/>
                    <a:lstStyle/>
                    <a:p>
                      <a:pPr algn="r"/>
                      <a:r>
                        <a:rPr lang="en-US" sz="1400" b="0" i="1" dirty="0"/>
                        <a:t>Struck Against</a:t>
                      </a:r>
                    </a:p>
                  </a:txBody>
                  <a:tcPr anchor="ctr">
                    <a:solidFill>
                      <a:schemeClr val="bg1">
                        <a:lumMod val="85000"/>
                      </a:schemeClr>
                    </a:solidFill>
                  </a:tcPr>
                </a:tc>
                <a:tc>
                  <a:txBody>
                    <a:bodyPr/>
                    <a:lstStyle/>
                    <a:p>
                      <a:pPr algn="ctr"/>
                      <a:r>
                        <a:rPr lang="en-US" sz="1400" i="0" u="none" dirty="0"/>
                        <a:t>0</a:t>
                      </a:r>
                    </a:p>
                  </a:txBody>
                  <a:tcPr anchor="ctr">
                    <a:solidFill>
                      <a:schemeClr val="bg1">
                        <a:lumMod val="85000"/>
                      </a:schemeClr>
                    </a:solidFill>
                  </a:tcPr>
                </a:tc>
                <a:tc>
                  <a:txBody>
                    <a:bodyPr/>
                    <a:lstStyle/>
                    <a:p>
                      <a:pPr algn="ctr"/>
                      <a:r>
                        <a:rPr lang="en-US" sz="1400" i="0" u="none" dirty="0"/>
                        <a:t>0</a:t>
                      </a:r>
                    </a:p>
                  </a:txBody>
                  <a:tcPr anchor="ctr">
                    <a:solidFill>
                      <a:schemeClr val="bg1">
                        <a:lumMod val="85000"/>
                      </a:schemeClr>
                    </a:solidFill>
                  </a:tcPr>
                </a:tc>
                <a:tc>
                  <a:txBody>
                    <a:bodyPr/>
                    <a:lstStyle/>
                    <a:p>
                      <a:pPr algn="ctr"/>
                      <a:r>
                        <a:rPr lang="en-US" sz="1400" b="1" i="1" u="none" dirty="0"/>
                        <a:t>0</a:t>
                      </a:r>
                    </a:p>
                  </a:txBody>
                  <a:tcPr anchor="ctr">
                    <a:solidFill>
                      <a:schemeClr val="bg1">
                        <a:lumMod val="85000"/>
                      </a:schemeClr>
                    </a:solidFill>
                  </a:tcPr>
                </a:tc>
                <a:tc>
                  <a:txBody>
                    <a:bodyPr/>
                    <a:lstStyle/>
                    <a:p>
                      <a:pPr algn="r"/>
                      <a:r>
                        <a:rPr lang="en-US" sz="1400" i="1" u="none" dirty="0"/>
                        <a:t>Shock</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2</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Arial"/>
                          <a:ea typeface="+mn-ea"/>
                          <a:cs typeface="+mn-cs"/>
                        </a:rPr>
                        <a:t>3</a:t>
                      </a:r>
                    </a:p>
                  </a:txBody>
                  <a:tcPr anchor="ctr">
                    <a:solidFill>
                      <a:schemeClr val="bg1">
                        <a:lumMod val="85000"/>
                      </a:schemeClr>
                    </a:solidFill>
                  </a:tcPr>
                </a:tc>
                <a:extLst>
                  <a:ext uri="{0D108BD9-81ED-4DB2-BD59-A6C34878D82A}">
                    <a16:rowId xmlns:a16="http://schemas.microsoft.com/office/drawing/2014/main" val="10006"/>
                  </a:ext>
                </a:extLst>
              </a:tr>
              <a:tr h="267048">
                <a:tc>
                  <a:txBody>
                    <a:bodyPr/>
                    <a:lstStyle/>
                    <a:p>
                      <a:pPr algn="r"/>
                      <a:r>
                        <a:rPr lang="en-US" sz="1400" b="0" i="1" dirty="0"/>
                        <a:t>Rubbed/Abraded</a:t>
                      </a:r>
                    </a:p>
                  </a:txBody>
                  <a:tcPr anchor="ctr">
                    <a:solidFill>
                      <a:schemeClr val="bg1">
                        <a:lumMod val="95000"/>
                      </a:schemeClr>
                    </a:solidFill>
                  </a:tcPr>
                </a:tc>
                <a:tc>
                  <a:txBody>
                    <a:bodyPr/>
                    <a:lstStyle/>
                    <a:p>
                      <a:pPr algn="ctr"/>
                      <a:r>
                        <a:rPr lang="en-US" sz="1400" b="0" i="0" u="none" dirty="0"/>
                        <a:t>0</a:t>
                      </a:r>
                    </a:p>
                  </a:txBody>
                  <a:tcPr anchor="ctr">
                    <a:solidFill>
                      <a:schemeClr val="bg1">
                        <a:lumMod val="95000"/>
                      </a:schemeClr>
                    </a:solidFill>
                  </a:tcPr>
                </a:tc>
                <a:tc>
                  <a:txBody>
                    <a:bodyPr/>
                    <a:lstStyle/>
                    <a:p>
                      <a:pPr algn="ctr"/>
                      <a:r>
                        <a:rPr lang="en-US" sz="1400" b="0" i="0" u="none" dirty="0"/>
                        <a:t>0</a:t>
                      </a:r>
                    </a:p>
                  </a:txBody>
                  <a:tcPr anchor="ctr">
                    <a:solidFill>
                      <a:schemeClr val="bg1">
                        <a:lumMod val="95000"/>
                      </a:schemeClr>
                    </a:solidFill>
                  </a:tcPr>
                </a:tc>
                <a:tc>
                  <a:txBody>
                    <a:bodyPr/>
                    <a:lstStyle/>
                    <a:p>
                      <a:pPr algn="ctr"/>
                      <a:r>
                        <a:rPr lang="en-US" sz="1400" b="1" i="1" u="none" dirty="0"/>
                        <a:t>0</a:t>
                      </a:r>
                    </a:p>
                  </a:txBody>
                  <a:tcPr anchor="ctr">
                    <a:solidFill>
                      <a:schemeClr val="bg1">
                        <a:lumMod val="95000"/>
                      </a:schemeClr>
                    </a:solidFill>
                  </a:tcPr>
                </a:tc>
                <a:tc>
                  <a:txBody>
                    <a:bodyPr/>
                    <a:lstStyle/>
                    <a:p>
                      <a:pPr algn="r"/>
                      <a:r>
                        <a:rPr lang="en-US" sz="1400" b="0" i="1" u="none" dirty="0"/>
                        <a:t>Other</a:t>
                      </a:r>
                    </a:p>
                  </a:txBody>
                  <a:tcPr anchor="ctr">
                    <a:solidFill>
                      <a:schemeClr val="bg1">
                        <a:lumMod val="95000"/>
                      </a:schemeClr>
                    </a:solidFill>
                  </a:tcPr>
                </a:tc>
                <a:tc>
                  <a:txBody>
                    <a:bodyPr/>
                    <a:lstStyle/>
                    <a:p>
                      <a:pPr algn="ctr"/>
                      <a:r>
                        <a:rPr lang="en-US" sz="1400" b="0" i="0" u="none" dirty="0"/>
                        <a:t>4</a:t>
                      </a:r>
                    </a:p>
                  </a:txBody>
                  <a:tcPr anchor="ctr">
                    <a:solidFill>
                      <a:schemeClr val="bg1">
                        <a:lumMod val="95000"/>
                      </a:schemeClr>
                    </a:solidFill>
                  </a:tcPr>
                </a:tc>
                <a:tc>
                  <a:txBody>
                    <a:bodyPr/>
                    <a:lstStyle/>
                    <a:p>
                      <a:pPr algn="ctr"/>
                      <a:r>
                        <a:rPr lang="en-US" sz="1400" b="0" i="0" u="none" dirty="0"/>
                        <a:t>3</a:t>
                      </a:r>
                    </a:p>
                  </a:txBody>
                  <a:tcPr anchor="ctr">
                    <a:solidFill>
                      <a:schemeClr val="bg1">
                        <a:lumMod val="95000"/>
                      </a:schemeClr>
                    </a:solidFill>
                  </a:tcPr>
                </a:tc>
                <a:tc>
                  <a:txBody>
                    <a:bodyPr/>
                    <a:lstStyle/>
                    <a:p>
                      <a:pPr algn="ctr"/>
                      <a:r>
                        <a:rPr lang="en-US" sz="1400" b="1" i="1" u="none" dirty="0"/>
                        <a:t>7*</a:t>
                      </a:r>
                    </a:p>
                  </a:txBody>
                  <a:tcPr anchor="ctr">
                    <a:solidFill>
                      <a:schemeClr val="bg1">
                        <a:lumMod val="95000"/>
                      </a:schemeClr>
                    </a:solidFill>
                  </a:tcPr>
                </a:tc>
                <a:extLst>
                  <a:ext uri="{0D108BD9-81ED-4DB2-BD59-A6C34878D82A}">
                    <a16:rowId xmlns:a16="http://schemas.microsoft.com/office/drawing/2014/main" val="10007"/>
                  </a:ext>
                </a:extLst>
              </a:tr>
              <a:tr h="377010">
                <a:tc>
                  <a:txBody>
                    <a:bodyPr/>
                    <a:lstStyle/>
                    <a:p>
                      <a:pPr algn="r"/>
                      <a:r>
                        <a:rPr lang="en-US" sz="1400" b="0" i="1" dirty="0"/>
                        <a:t>COVID-19</a:t>
                      </a:r>
                    </a:p>
                  </a:txBody>
                  <a:tcPr anchor="ctr">
                    <a:solidFill>
                      <a:schemeClr val="bg1">
                        <a:lumMod val="85000"/>
                      </a:schemeClr>
                    </a:solidFill>
                  </a:tcPr>
                </a:tc>
                <a:tc>
                  <a:txBody>
                    <a:bodyPr/>
                    <a:lstStyle/>
                    <a:p>
                      <a:pPr algn="ctr"/>
                      <a:r>
                        <a:rPr lang="en-US" sz="1400" b="0" i="0" u="none" dirty="0"/>
                        <a:t>0</a:t>
                      </a:r>
                    </a:p>
                  </a:txBody>
                  <a:tcPr anchor="ctr">
                    <a:solidFill>
                      <a:schemeClr val="bg1">
                        <a:lumMod val="85000"/>
                      </a:schemeClr>
                    </a:solidFill>
                  </a:tcPr>
                </a:tc>
                <a:tc>
                  <a:txBody>
                    <a:bodyPr/>
                    <a:lstStyle/>
                    <a:p>
                      <a:pPr algn="ctr"/>
                      <a:r>
                        <a:rPr lang="en-US" sz="1400" b="0" i="0" u="none" dirty="0"/>
                        <a:t>0</a:t>
                      </a:r>
                    </a:p>
                  </a:txBody>
                  <a:tcPr anchor="ctr">
                    <a:solidFill>
                      <a:schemeClr val="bg1">
                        <a:lumMod val="85000"/>
                      </a:schemeClr>
                    </a:solidFill>
                  </a:tcPr>
                </a:tc>
                <a:tc>
                  <a:txBody>
                    <a:bodyPr/>
                    <a:lstStyle/>
                    <a:p>
                      <a:pPr algn="ctr"/>
                      <a:r>
                        <a:rPr lang="en-US" sz="1400" b="1" i="1" u="none" dirty="0"/>
                        <a:t>0</a:t>
                      </a:r>
                    </a:p>
                  </a:txBody>
                  <a:tcPr anchor="ctr">
                    <a:solidFill>
                      <a:schemeClr val="bg1">
                        <a:lumMod val="85000"/>
                      </a:schemeClr>
                    </a:solidFill>
                  </a:tcPr>
                </a:tc>
                <a:tc>
                  <a:txBody>
                    <a:bodyPr/>
                    <a:lstStyle/>
                    <a:p>
                      <a:pPr algn="r"/>
                      <a:r>
                        <a:rPr lang="en-US" sz="1400" b="0" i="1" u="none" dirty="0"/>
                        <a:t>Criminal Activity</a:t>
                      </a:r>
                    </a:p>
                  </a:txBody>
                  <a:tcPr anchor="ctr">
                    <a:solidFill>
                      <a:schemeClr val="bg1">
                        <a:lumMod val="85000"/>
                      </a:schemeClr>
                    </a:solidFill>
                  </a:tcPr>
                </a:tc>
                <a:tc>
                  <a:txBody>
                    <a:bodyPr/>
                    <a:lstStyle/>
                    <a:p>
                      <a:pPr algn="ctr"/>
                      <a:r>
                        <a:rPr lang="en-US" sz="1400" b="0" i="0" u="none" dirty="0"/>
                        <a:t>3</a:t>
                      </a:r>
                    </a:p>
                  </a:txBody>
                  <a:tcPr anchor="ctr">
                    <a:solidFill>
                      <a:schemeClr val="bg1">
                        <a:lumMod val="85000"/>
                      </a:schemeClr>
                    </a:solidFill>
                  </a:tcPr>
                </a:tc>
                <a:tc>
                  <a:txBody>
                    <a:bodyPr/>
                    <a:lstStyle/>
                    <a:p>
                      <a:pPr algn="ctr"/>
                      <a:r>
                        <a:rPr lang="en-US" sz="1400" b="0" i="0" u="none" dirty="0"/>
                        <a:t>1</a:t>
                      </a:r>
                    </a:p>
                  </a:txBody>
                  <a:tcPr anchor="ctr">
                    <a:solidFill>
                      <a:schemeClr val="bg1">
                        <a:lumMod val="85000"/>
                      </a:schemeClr>
                    </a:solidFill>
                  </a:tcPr>
                </a:tc>
                <a:tc>
                  <a:txBody>
                    <a:bodyPr/>
                    <a:lstStyle/>
                    <a:p>
                      <a:pPr algn="ctr"/>
                      <a:r>
                        <a:rPr lang="en-US" sz="1400" b="1" i="1" u="none" dirty="0"/>
                        <a:t>4*</a:t>
                      </a:r>
                    </a:p>
                  </a:txBody>
                  <a:tcPr anchor="ctr">
                    <a:solidFill>
                      <a:schemeClr val="bg1">
                        <a:lumMod val="85000"/>
                      </a:schemeClr>
                    </a:solidFill>
                  </a:tcPr>
                </a:tc>
                <a:extLst>
                  <a:ext uri="{0D108BD9-81ED-4DB2-BD59-A6C34878D82A}">
                    <a16:rowId xmlns:a16="http://schemas.microsoft.com/office/drawing/2014/main" val="70483192"/>
                  </a:ext>
                </a:extLst>
              </a:tr>
            </a:tbl>
          </a:graphicData>
        </a:graphic>
      </p:graphicFrame>
      <p:sp>
        <p:nvSpPr>
          <p:cNvPr id="3" name="TextBox 2">
            <a:extLst>
              <a:ext uri="{FF2B5EF4-FFF2-40B4-BE49-F238E27FC236}">
                <a16:creationId xmlns:a16="http://schemas.microsoft.com/office/drawing/2014/main" id="{1E6EED2E-F919-35B0-34E6-00CCAD6BD64D}"/>
              </a:ext>
            </a:extLst>
          </p:cNvPr>
          <p:cNvSpPr txBox="1"/>
          <p:nvPr/>
        </p:nvSpPr>
        <p:spPr>
          <a:xfrm>
            <a:off x="6477000" y="685800"/>
            <a:ext cx="2286000" cy="369332"/>
          </a:xfrm>
          <a:prstGeom prst="rect">
            <a:avLst/>
          </a:prstGeom>
          <a:noFill/>
        </p:spPr>
        <p:txBody>
          <a:bodyPr wrap="square" rtlCol="0">
            <a:spAutoFit/>
          </a:bodyPr>
          <a:lstStyle/>
          <a:p>
            <a:r>
              <a:rPr lang="en-US" i="1" dirty="0"/>
              <a:t>FFY 2023—2</a:t>
            </a:r>
            <a:r>
              <a:rPr lang="en-US" i="1" baseline="30000" dirty="0"/>
              <a:t>nd</a:t>
            </a:r>
            <a:r>
              <a:rPr lang="en-US" i="1" dirty="0"/>
              <a:t> Qtr.</a:t>
            </a:r>
          </a:p>
        </p:txBody>
      </p:sp>
      <p:sp>
        <p:nvSpPr>
          <p:cNvPr id="5" name="TextBox 4">
            <a:extLst>
              <a:ext uri="{FF2B5EF4-FFF2-40B4-BE49-F238E27FC236}">
                <a16:creationId xmlns:a16="http://schemas.microsoft.com/office/drawing/2014/main" id="{5529C5DF-CE3F-1DA8-0B0D-114F6D684818}"/>
              </a:ext>
            </a:extLst>
          </p:cNvPr>
          <p:cNvSpPr txBox="1"/>
          <p:nvPr/>
        </p:nvSpPr>
        <p:spPr>
          <a:xfrm>
            <a:off x="533400" y="5821199"/>
            <a:ext cx="2141933" cy="215444"/>
          </a:xfrm>
          <a:prstGeom prst="rect">
            <a:avLst/>
          </a:prstGeom>
          <a:noFill/>
        </p:spPr>
        <p:txBody>
          <a:bodyPr wrap="none" rtlCol="0">
            <a:spAutoFit/>
          </a:bodyPr>
          <a:lstStyle/>
          <a:p>
            <a:r>
              <a:rPr lang="en-US" sz="800" i="1" dirty="0"/>
              <a:t>* Criminal Activity is also included in Other.</a:t>
            </a:r>
          </a:p>
        </p:txBody>
      </p:sp>
    </p:spTree>
    <p:extLst>
      <p:ext uri="{BB962C8B-B14F-4D97-AF65-F5344CB8AC3E}">
        <p14:creationId xmlns:p14="http://schemas.microsoft.com/office/powerpoint/2010/main" val="3532101452"/>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Recognition Programs</a:t>
            </a:r>
            <a:endParaRPr lang="en-US" sz="2400" b="1" i="1" dirty="0">
              <a:solidFill>
                <a:schemeClr val="bg2"/>
              </a:solidFill>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5065" y="3442575"/>
            <a:ext cx="874335" cy="655751"/>
          </a:xfrm>
          <a:prstGeom prst="rect">
            <a:avLst/>
          </a:prstGeom>
        </p:spPr>
      </p:pic>
      <p:pic>
        <p:nvPicPr>
          <p:cNvPr id="4" name="Picture 3" descr="A picture containing person, indoor, wall, kitchen&#10;&#10;Description automatically generated">
            <a:extLst>
              <a:ext uri="{FF2B5EF4-FFF2-40B4-BE49-F238E27FC236}">
                <a16:creationId xmlns:a16="http://schemas.microsoft.com/office/drawing/2014/main" id="{4BC1C2A1-A56E-4A3D-A212-3559D19365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400" y="3435788"/>
            <a:ext cx="737859" cy="983812"/>
          </a:xfrm>
          <a:prstGeom prst="rect">
            <a:avLst/>
          </a:prstGeom>
        </p:spPr>
      </p:pic>
      <p:pic>
        <p:nvPicPr>
          <p:cNvPr id="8" name="Picture 7">
            <a:extLst>
              <a:ext uri="{FF2B5EF4-FFF2-40B4-BE49-F238E27FC236}">
                <a16:creationId xmlns:a16="http://schemas.microsoft.com/office/drawing/2014/main" id="{3EA84F6F-8581-4012-B2A4-3CC53CA58C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2400" y="3442575"/>
            <a:ext cx="1007007" cy="671174"/>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8164F304-ACF1-4FFD-A214-E481ED0636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3371850" y="3333751"/>
            <a:ext cx="1066800" cy="800100"/>
          </a:xfrm>
          <a:prstGeom prst="rect">
            <a:avLst/>
          </a:prstGeom>
        </p:spPr>
      </p:pic>
      <p:pic>
        <p:nvPicPr>
          <p:cNvPr id="27" name="Picture 26">
            <a:extLst>
              <a:ext uri="{FF2B5EF4-FFF2-40B4-BE49-F238E27FC236}">
                <a16:creationId xmlns:a16="http://schemas.microsoft.com/office/drawing/2014/main" id="{E04CEF98-7FF5-4825-A76F-427E18843974}"/>
              </a:ext>
            </a:extLst>
          </p:cNvPr>
          <p:cNvPicPr/>
          <p:nvPr/>
        </p:nvPicPr>
        <p:blipFill rotWithShape="1">
          <a:blip r:embed="rId7" cstate="print">
            <a:extLst>
              <a:ext uri="{28A0092B-C50C-407E-A947-70E740481C1C}">
                <a14:useLocalDpi xmlns:a14="http://schemas.microsoft.com/office/drawing/2010/main" val="0"/>
              </a:ext>
            </a:extLst>
          </a:blip>
          <a:srcRect t="31035"/>
          <a:stretch/>
        </p:blipFill>
        <p:spPr bwMode="auto">
          <a:xfrm>
            <a:off x="4851227" y="3442575"/>
            <a:ext cx="939973" cy="671173"/>
          </a:xfrm>
          <a:prstGeom prst="rect">
            <a:avLst/>
          </a:prstGeom>
          <a:ln>
            <a:noFill/>
          </a:ln>
          <a:extLst>
            <a:ext uri="{53640926-AAD7-44D8-BBD7-CCE9431645EC}">
              <a14:shadowObscured xmlns:a14="http://schemas.microsoft.com/office/drawing/2010/main"/>
            </a:ext>
          </a:extLst>
        </p:spPr>
      </p:pic>
      <p:pic>
        <p:nvPicPr>
          <p:cNvPr id="29" name="Picture 28">
            <a:extLst>
              <a:ext uri="{FF2B5EF4-FFF2-40B4-BE49-F238E27FC236}">
                <a16:creationId xmlns:a16="http://schemas.microsoft.com/office/drawing/2014/main" id="{E19D09E4-99BC-4A84-B4F4-99B0BD17724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01248" y="3435788"/>
            <a:ext cx="656152" cy="682282"/>
          </a:xfrm>
          <a:prstGeom prst="rect">
            <a:avLst/>
          </a:prstGeom>
        </p:spPr>
      </p:pic>
      <p:pic>
        <p:nvPicPr>
          <p:cNvPr id="31" name="Picture 30">
            <a:extLst>
              <a:ext uri="{FF2B5EF4-FFF2-40B4-BE49-F238E27FC236}">
                <a16:creationId xmlns:a16="http://schemas.microsoft.com/office/drawing/2014/main" id="{1569D059-DC38-4CBC-AB75-512CB9B054A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91200" y="3435788"/>
            <a:ext cx="800101" cy="741557"/>
          </a:xfrm>
          <a:prstGeom prst="rect">
            <a:avLst/>
          </a:prstGeom>
        </p:spPr>
      </p:pic>
      <p:sp>
        <p:nvSpPr>
          <p:cNvPr id="33" name="TextBox 32">
            <a:extLst>
              <a:ext uri="{FF2B5EF4-FFF2-40B4-BE49-F238E27FC236}">
                <a16:creationId xmlns:a16="http://schemas.microsoft.com/office/drawing/2014/main" id="{4DEFB68C-F86A-423A-B953-1525FF198296}"/>
              </a:ext>
            </a:extLst>
          </p:cNvPr>
          <p:cNvSpPr txBox="1"/>
          <p:nvPr/>
        </p:nvSpPr>
        <p:spPr>
          <a:xfrm>
            <a:off x="563297" y="3249031"/>
            <a:ext cx="1186543" cy="215444"/>
          </a:xfrm>
          <a:prstGeom prst="rect">
            <a:avLst/>
          </a:prstGeom>
          <a:noFill/>
        </p:spPr>
        <p:txBody>
          <a:bodyPr wrap="none" rtlCol="0">
            <a:spAutoFit/>
          </a:bodyPr>
          <a:lstStyle/>
          <a:p>
            <a:r>
              <a:rPr lang="en-US" sz="800" dirty="0"/>
              <a:t>NCDOL Photo Library</a:t>
            </a:r>
          </a:p>
        </p:txBody>
      </p:sp>
      <p:sp>
        <p:nvSpPr>
          <p:cNvPr id="34" name="TextBox 33">
            <a:extLst>
              <a:ext uri="{FF2B5EF4-FFF2-40B4-BE49-F238E27FC236}">
                <a16:creationId xmlns:a16="http://schemas.microsoft.com/office/drawing/2014/main" id="{453CF3E6-7196-4221-AC34-6CFCAD6A8945}"/>
              </a:ext>
            </a:extLst>
          </p:cNvPr>
          <p:cNvSpPr txBox="1"/>
          <p:nvPr/>
        </p:nvSpPr>
        <p:spPr>
          <a:xfrm>
            <a:off x="7545082" y="1066800"/>
            <a:ext cx="1007007" cy="400110"/>
          </a:xfrm>
          <a:prstGeom prst="rect">
            <a:avLst/>
          </a:prstGeom>
          <a:noFill/>
        </p:spPr>
        <p:txBody>
          <a:bodyPr wrap="none" rtlCol="0">
            <a:spAutoFit/>
          </a:bodyPr>
          <a:lstStyle/>
          <a:p>
            <a:r>
              <a:rPr lang="en-US" sz="1000" b="1" i="1" dirty="0"/>
              <a:t>*</a:t>
            </a:r>
            <a:r>
              <a:rPr lang="en-US" sz="800" i="1" dirty="0"/>
              <a:t>Cumulative Total</a:t>
            </a:r>
          </a:p>
          <a:p>
            <a:endParaRPr lang="en-US" sz="1000" dirty="0"/>
          </a:p>
        </p:txBody>
      </p:sp>
      <p:pic>
        <p:nvPicPr>
          <p:cNvPr id="35" name="Picture 34" descr="C:\Users\wllagoe.EADS\Pictures\Picture 028.jpg">
            <a:extLst>
              <a:ext uri="{FF2B5EF4-FFF2-40B4-BE49-F238E27FC236}">
                <a16:creationId xmlns:a16="http://schemas.microsoft.com/office/drawing/2014/main" id="{33FDA8A6-F82E-447B-B850-8A965743FB6D}"/>
              </a:ext>
            </a:extLst>
          </p:cNvPr>
          <p:cNvPicPr/>
          <p:nvPr/>
        </p:nvPicPr>
        <p:blipFill>
          <a:blip r:embed="rId10" cstate="print"/>
          <a:srcRect t="36156" r="23415"/>
          <a:stretch>
            <a:fillRect/>
          </a:stretch>
        </p:blipFill>
        <p:spPr bwMode="auto">
          <a:xfrm>
            <a:off x="6553200" y="3429000"/>
            <a:ext cx="978074" cy="655709"/>
          </a:xfrm>
          <a:prstGeom prst="rect">
            <a:avLst/>
          </a:prstGeom>
          <a:noFill/>
          <a:ln w="9525">
            <a:noFill/>
            <a:miter lim="800000"/>
            <a:headEnd/>
            <a:tailEnd/>
          </a:ln>
        </p:spPr>
      </p:pic>
      <p:pic>
        <p:nvPicPr>
          <p:cNvPr id="37" name="Picture 36" descr="C:\Documents and Settings\Wanda Lagoe\My Documents\My Pictures\Logging\Picture 087.jpg">
            <a:extLst>
              <a:ext uri="{FF2B5EF4-FFF2-40B4-BE49-F238E27FC236}">
                <a16:creationId xmlns:a16="http://schemas.microsoft.com/office/drawing/2014/main" id="{2F8900CB-5232-4162-909C-9DB783491E01}"/>
              </a:ext>
            </a:extLst>
          </p:cNvPr>
          <p:cNvPicPr/>
          <p:nvPr/>
        </p:nvPicPr>
        <p:blipFill>
          <a:blip r:embed="rId11" cstate="print"/>
          <a:srcRect/>
          <a:stretch>
            <a:fillRect/>
          </a:stretch>
        </p:blipFill>
        <p:spPr bwMode="auto">
          <a:xfrm>
            <a:off x="7487170" y="3429000"/>
            <a:ext cx="1047230" cy="655709"/>
          </a:xfrm>
          <a:prstGeom prst="rect">
            <a:avLst/>
          </a:prstGeom>
          <a:noFill/>
          <a:ln w="9525">
            <a:noFill/>
            <a:miter lim="800000"/>
            <a:headEnd/>
            <a:tailEnd/>
          </a:ln>
        </p:spPr>
      </p:pic>
      <p:sp>
        <p:nvSpPr>
          <p:cNvPr id="3" name="TextBox 2">
            <a:extLst>
              <a:ext uri="{FF2B5EF4-FFF2-40B4-BE49-F238E27FC236}">
                <a16:creationId xmlns:a16="http://schemas.microsoft.com/office/drawing/2014/main" id="{938700C6-4800-E7B9-9380-EB99A280893E}"/>
              </a:ext>
            </a:extLst>
          </p:cNvPr>
          <p:cNvSpPr txBox="1"/>
          <p:nvPr/>
        </p:nvSpPr>
        <p:spPr>
          <a:xfrm>
            <a:off x="6477000" y="685800"/>
            <a:ext cx="2286000" cy="369332"/>
          </a:xfrm>
          <a:prstGeom prst="rect">
            <a:avLst/>
          </a:prstGeom>
          <a:noFill/>
        </p:spPr>
        <p:txBody>
          <a:bodyPr wrap="square" rtlCol="0">
            <a:spAutoFit/>
          </a:bodyPr>
          <a:lstStyle/>
          <a:p>
            <a:r>
              <a:rPr lang="en-US" i="1" dirty="0"/>
              <a:t>FFY 2023—2</a:t>
            </a:r>
            <a:r>
              <a:rPr lang="en-US" i="1" baseline="30000" dirty="0"/>
              <a:t>nd</a:t>
            </a:r>
            <a:r>
              <a:rPr lang="en-US" i="1" dirty="0"/>
              <a:t> Qtr.</a:t>
            </a:r>
          </a:p>
        </p:txBody>
      </p:sp>
      <p:pic>
        <p:nvPicPr>
          <p:cNvPr id="2" name="Picture 1" descr="A picture containing person, people, group, line&#10;&#10;Description automatically generated">
            <a:extLst>
              <a:ext uri="{FF2B5EF4-FFF2-40B4-BE49-F238E27FC236}">
                <a16:creationId xmlns:a16="http://schemas.microsoft.com/office/drawing/2014/main" id="{7620D174-5F00-F435-0044-DE7A98E5246D}"/>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12793" t="14654" r="56600" b="47603"/>
          <a:stretch/>
        </p:blipFill>
        <p:spPr>
          <a:xfrm>
            <a:off x="618759" y="3425086"/>
            <a:ext cx="842361" cy="692616"/>
          </a:xfrm>
          <a:prstGeom prst="rect">
            <a:avLst/>
          </a:prstGeom>
        </p:spPr>
      </p:pic>
      <p:graphicFrame>
        <p:nvGraphicFramePr>
          <p:cNvPr id="5" name="Table 4">
            <a:extLst>
              <a:ext uri="{FF2B5EF4-FFF2-40B4-BE49-F238E27FC236}">
                <a16:creationId xmlns:a16="http://schemas.microsoft.com/office/drawing/2014/main" id="{6A994D22-FF5A-D633-D592-18A4E9B9D684}"/>
              </a:ext>
            </a:extLst>
          </p:cNvPr>
          <p:cNvGraphicFramePr>
            <a:graphicFrameLocks noGrp="1"/>
          </p:cNvGraphicFramePr>
          <p:nvPr>
            <p:extLst>
              <p:ext uri="{D42A27DB-BD31-4B8C-83A1-F6EECF244321}">
                <p14:modId xmlns:p14="http://schemas.microsoft.com/office/powerpoint/2010/main" val="2315916595"/>
              </p:ext>
            </p:extLst>
          </p:nvPr>
        </p:nvGraphicFramePr>
        <p:xfrm>
          <a:off x="609599" y="1130183"/>
          <a:ext cx="7924798" cy="2298817"/>
        </p:xfrm>
        <a:graphic>
          <a:graphicData uri="http://schemas.openxmlformats.org/drawingml/2006/table">
            <a:tbl>
              <a:tblPr firstRow="1" bandRow="1">
                <a:tableStyleId>{00A15C55-8517-42AA-B614-E9B94910E393}</a:tableStyleId>
              </a:tblPr>
              <a:tblGrid>
                <a:gridCol w="2532818">
                  <a:extLst>
                    <a:ext uri="{9D8B030D-6E8A-4147-A177-3AD203B41FA5}">
                      <a16:colId xmlns:a16="http://schemas.microsoft.com/office/drawing/2014/main" val="20000"/>
                    </a:ext>
                  </a:extLst>
                </a:gridCol>
                <a:gridCol w="819983">
                  <a:extLst>
                    <a:ext uri="{9D8B030D-6E8A-4147-A177-3AD203B41FA5}">
                      <a16:colId xmlns:a16="http://schemas.microsoft.com/office/drawing/2014/main" val="20001"/>
                    </a:ext>
                  </a:extLst>
                </a:gridCol>
                <a:gridCol w="838200">
                  <a:extLst>
                    <a:ext uri="{9D8B030D-6E8A-4147-A177-3AD203B41FA5}">
                      <a16:colId xmlns:a16="http://schemas.microsoft.com/office/drawing/2014/main" val="1886092749"/>
                    </a:ext>
                  </a:extLst>
                </a:gridCol>
                <a:gridCol w="762000">
                  <a:extLst>
                    <a:ext uri="{9D8B030D-6E8A-4147-A177-3AD203B41FA5}">
                      <a16:colId xmlns:a16="http://schemas.microsoft.com/office/drawing/2014/main" val="20002"/>
                    </a:ext>
                  </a:extLst>
                </a:gridCol>
                <a:gridCol w="1078180">
                  <a:extLst>
                    <a:ext uri="{9D8B030D-6E8A-4147-A177-3AD203B41FA5}">
                      <a16:colId xmlns:a16="http://schemas.microsoft.com/office/drawing/2014/main" val="20003"/>
                    </a:ext>
                  </a:extLst>
                </a:gridCol>
                <a:gridCol w="1893617">
                  <a:extLst>
                    <a:ext uri="{9D8B030D-6E8A-4147-A177-3AD203B41FA5}">
                      <a16:colId xmlns:a16="http://schemas.microsoft.com/office/drawing/2014/main" val="20004"/>
                    </a:ext>
                  </a:extLst>
                </a:gridCol>
              </a:tblGrid>
              <a:tr h="774817">
                <a:tc>
                  <a:txBody>
                    <a:bodyPr/>
                    <a:lstStyle/>
                    <a:p>
                      <a:pPr algn="r"/>
                      <a:r>
                        <a:rPr lang="en-US" sz="1600" b="1" dirty="0">
                          <a:solidFill>
                            <a:schemeClr val="tx1"/>
                          </a:solidFill>
                        </a:rPr>
                        <a:t>STAR SITES</a:t>
                      </a:r>
                      <a:r>
                        <a:rPr lang="en-US" sz="1500" b="1" i="1" dirty="0">
                          <a:solidFill>
                            <a:schemeClr val="tx1"/>
                          </a:solidFill>
                        </a:rPr>
                        <a:t>—</a:t>
                      </a:r>
                      <a:r>
                        <a:rPr lang="en-US" sz="1200" b="1" dirty="0">
                          <a:solidFill>
                            <a:schemeClr val="tx1"/>
                          </a:solidFill>
                        </a:rPr>
                        <a:t>New, </a:t>
                      </a:r>
                    </a:p>
                    <a:p>
                      <a:pPr algn="ctr"/>
                      <a:r>
                        <a:rPr lang="en-US" sz="1200" b="1" dirty="0">
                          <a:solidFill>
                            <a:schemeClr val="tx1"/>
                          </a:solidFill>
                        </a:rPr>
                        <a:t>Recertification, Promotion</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1</a:t>
                      </a:r>
                      <a:r>
                        <a:rPr lang="en-US" sz="1400" baseline="30000" dirty="0">
                          <a:solidFill>
                            <a:schemeClr val="tx1"/>
                          </a:solidFill>
                        </a:rPr>
                        <a:t>st</a:t>
                      </a:r>
                      <a:r>
                        <a:rPr lang="en-US" sz="1400" dirty="0">
                          <a:solidFill>
                            <a:schemeClr val="tx1"/>
                          </a:solidFill>
                        </a:rPr>
                        <a:t> Qtr.</a:t>
                      </a:r>
                      <a:endParaRPr lang="en-US" sz="1400" b="1" dirty="0">
                        <a:solidFill>
                          <a:schemeClr val="tx1"/>
                        </a:solidFill>
                      </a:endParaRP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2</a:t>
                      </a:r>
                      <a:r>
                        <a:rPr lang="en-US" sz="1400" b="1" baseline="30000" dirty="0">
                          <a:solidFill>
                            <a:schemeClr val="tx1"/>
                          </a:solidFill>
                        </a:rPr>
                        <a:t>nd</a:t>
                      </a:r>
                      <a:r>
                        <a:rPr lang="en-US" sz="14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i="1" dirty="0">
                          <a:solidFill>
                            <a:schemeClr val="tx1"/>
                          </a:solidFill>
                        </a:rPr>
                        <a:t>Total</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FFY Goal</a:t>
                      </a:r>
                    </a:p>
                  </a:txBody>
                  <a:tcPr anchor="ctr">
                    <a:solidFill>
                      <a:schemeClr val="bg1">
                        <a:lumMod val="75000"/>
                      </a:schemeClr>
                    </a:solidFill>
                  </a:tcPr>
                </a:tc>
                <a:tc>
                  <a:txBody>
                    <a:bodyPr/>
                    <a:lstStyle/>
                    <a:p>
                      <a:pPr algn="ctr"/>
                      <a:r>
                        <a:rPr lang="en-US" sz="1400" b="1" dirty="0">
                          <a:solidFill>
                            <a:schemeClr val="tx1"/>
                          </a:solidFill>
                        </a:rPr>
                        <a:t>Approved Star Sites*</a:t>
                      </a:r>
                    </a:p>
                  </a:txBody>
                  <a:tcPr anchor="ctr">
                    <a:solidFill>
                      <a:schemeClr val="bg1">
                        <a:lumMod val="75000"/>
                      </a:schemeClr>
                    </a:solidFill>
                  </a:tcPr>
                </a:tc>
                <a:extLst>
                  <a:ext uri="{0D108BD9-81ED-4DB2-BD59-A6C34878D82A}">
                    <a16:rowId xmlns:a16="http://schemas.microsoft.com/office/drawing/2014/main" val="10000"/>
                  </a:ext>
                </a:extLst>
              </a:tr>
              <a:tr h="292494">
                <a:tc>
                  <a:txBody>
                    <a:bodyPr/>
                    <a:lstStyle/>
                    <a:p>
                      <a:pPr algn="r"/>
                      <a:r>
                        <a:rPr lang="en-US" sz="1400" i="1" dirty="0"/>
                        <a:t>Carolina Star</a:t>
                      </a:r>
                      <a:endParaRPr lang="en-US" sz="1400" b="0" i="1" dirty="0"/>
                    </a:p>
                  </a:txBody>
                  <a:tcPr>
                    <a:solidFill>
                      <a:schemeClr val="bg1">
                        <a:lumMod val="85000"/>
                      </a:schemeClr>
                    </a:solidFill>
                  </a:tcPr>
                </a:tc>
                <a:tc>
                  <a:txBody>
                    <a:bodyPr/>
                    <a:lstStyle/>
                    <a:p>
                      <a:pPr algn="ctr"/>
                      <a:r>
                        <a:rPr lang="en-US" sz="1400" b="0" i="0" dirty="0"/>
                        <a:t>3</a:t>
                      </a:r>
                    </a:p>
                  </a:txBody>
                  <a:tcPr>
                    <a:solidFill>
                      <a:schemeClr val="bg1">
                        <a:lumMod val="85000"/>
                      </a:schemeClr>
                    </a:solidFill>
                  </a:tcPr>
                </a:tc>
                <a:tc>
                  <a:txBody>
                    <a:bodyPr/>
                    <a:lstStyle/>
                    <a:p>
                      <a:pPr algn="ctr"/>
                      <a:r>
                        <a:rPr lang="en-US" sz="1400" b="0" i="0" dirty="0"/>
                        <a:t>3</a:t>
                      </a:r>
                    </a:p>
                  </a:txBody>
                  <a:tcPr>
                    <a:solidFill>
                      <a:schemeClr val="bg1">
                        <a:lumMod val="85000"/>
                      </a:schemeClr>
                    </a:solidFill>
                  </a:tcPr>
                </a:tc>
                <a:tc>
                  <a:txBody>
                    <a:bodyPr/>
                    <a:lstStyle/>
                    <a:p>
                      <a:pPr algn="ctr"/>
                      <a:r>
                        <a:rPr lang="en-US" sz="1400" b="1" i="1" dirty="0"/>
                        <a:t>6</a:t>
                      </a:r>
                    </a:p>
                  </a:txBody>
                  <a:tcPr>
                    <a:solidFill>
                      <a:schemeClr val="bg1">
                        <a:lumMod val="85000"/>
                      </a:schemeClr>
                    </a:solidFill>
                  </a:tcPr>
                </a:tc>
                <a:tc rowSpan="4">
                  <a:txBody>
                    <a:bodyPr/>
                    <a:lstStyle/>
                    <a:p>
                      <a:pPr algn="ctr"/>
                      <a:endParaRPr lang="en-US" sz="1400" b="1" i="0" dirty="0"/>
                    </a:p>
                  </a:txBody>
                  <a:tcPr>
                    <a:solidFill>
                      <a:schemeClr val="bg1">
                        <a:lumMod val="85000"/>
                      </a:schemeClr>
                    </a:solidFill>
                  </a:tcPr>
                </a:tc>
                <a:tc>
                  <a:txBody>
                    <a:bodyPr/>
                    <a:lstStyle/>
                    <a:p>
                      <a:pPr algn="ctr"/>
                      <a:r>
                        <a:rPr lang="en-US" sz="1400" b="0" i="0" dirty="0"/>
                        <a:t>100</a:t>
                      </a:r>
                    </a:p>
                  </a:txBody>
                  <a:tcPr>
                    <a:solidFill>
                      <a:schemeClr val="bg1">
                        <a:lumMod val="85000"/>
                      </a:schemeClr>
                    </a:solidFill>
                  </a:tcPr>
                </a:tc>
                <a:extLst>
                  <a:ext uri="{0D108BD9-81ED-4DB2-BD59-A6C34878D82A}">
                    <a16:rowId xmlns:a16="http://schemas.microsoft.com/office/drawing/2014/main" val="10001"/>
                  </a:ext>
                </a:extLst>
              </a:tr>
              <a:tr h="292494">
                <a:tc>
                  <a:txBody>
                    <a:bodyPr/>
                    <a:lstStyle/>
                    <a:p>
                      <a:pPr algn="r"/>
                      <a:r>
                        <a:rPr lang="en-US" sz="1400" i="1" dirty="0"/>
                        <a:t>Building Star</a:t>
                      </a:r>
                      <a:endParaRPr lang="en-US" sz="1400" b="0" i="1" dirty="0"/>
                    </a:p>
                  </a:txBody>
                  <a:tcPr>
                    <a:solidFill>
                      <a:schemeClr val="bg1">
                        <a:lumMod val="95000"/>
                      </a:schemeClr>
                    </a:solidFill>
                  </a:tcPr>
                </a:tc>
                <a:tc>
                  <a:txBody>
                    <a:bodyPr/>
                    <a:lstStyle/>
                    <a:p>
                      <a:pPr algn="ctr"/>
                      <a:r>
                        <a:rPr lang="en-US" sz="1400" b="0" i="0" dirty="0"/>
                        <a:t>1</a:t>
                      </a:r>
                    </a:p>
                  </a:txBody>
                  <a:tcPr>
                    <a:solidFill>
                      <a:schemeClr val="bg1">
                        <a:lumMod val="95000"/>
                      </a:schemeClr>
                    </a:solidFill>
                  </a:tcPr>
                </a:tc>
                <a:tc>
                  <a:txBody>
                    <a:bodyPr/>
                    <a:lstStyle/>
                    <a:p>
                      <a:pPr algn="ctr"/>
                      <a:r>
                        <a:rPr lang="en-US" sz="1400" b="0" i="0" dirty="0"/>
                        <a:t>1</a:t>
                      </a:r>
                    </a:p>
                  </a:txBody>
                  <a:tcPr>
                    <a:solidFill>
                      <a:schemeClr val="bg1">
                        <a:lumMod val="95000"/>
                      </a:schemeClr>
                    </a:solidFill>
                  </a:tcPr>
                </a:tc>
                <a:tc>
                  <a:txBody>
                    <a:bodyPr/>
                    <a:lstStyle/>
                    <a:p>
                      <a:pPr algn="ctr"/>
                      <a:r>
                        <a:rPr lang="en-US" sz="1400" b="1" i="1" dirty="0"/>
                        <a:t>2</a:t>
                      </a:r>
                    </a:p>
                  </a:txBody>
                  <a:tcPr>
                    <a:solidFill>
                      <a:schemeClr val="bg1">
                        <a:lumMod val="95000"/>
                      </a:schemeClr>
                    </a:solidFill>
                  </a:tcPr>
                </a:tc>
                <a:tc vMerge="1">
                  <a:txBody>
                    <a:bodyPr/>
                    <a:lstStyle/>
                    <a:p>
                      <a:pPr algn="ctr"/>
                      <a:endParaRPr lang="en-US" sz="1300" b="1" i="0" dirty="0"/>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dirty="0"/>
                        <a:t>23</a:t>
                      </a:r>
                    </a:p>
                  </a:txBody>
                  <a:tcPr>
                    <a:solidFill>
                      <a:schemeClr val="bg1">
                        <a:lumMod val="95000"/>
                      </a:schemeClr>
                    </a:solidFill>
                  </a:tcPr>
                </a:tc>
                <a:extLst>
                  <a:ext uri="{0D108BD9-81ED-4DB2-BD59-A6C34878D82A}">
                    <a16:rowId xmlns:a16="http://schemas.microsoft.com/office/drawing/2014/main" val="10002"/>
                  </a:ext>
                </a:extLst>
              </a:tr>
              <a:tr h="292494">
                <a:tc>
                  <a:txBody>
                    <a:bodyPr/>
                    <a:lstStyle/>
                    <a:p>
                      <a:pPr algn="r"/>
                      <a:r>
                        <a:rPr lang="en-US" sz="1400" i="1" dirty="0"/>
                        <a:t>Rising Star</a:t>
                      </a:r>
                      <a:endParaRPr lang="en-US" sz="1400" b="0" i="1" dirty="0"/>
                    </a:p>
                  </a:txBody>
                  <a:tcPr>
                    <a:solidFill>
                      <a:schemeClr val="bg1">
                        <a:lumMod val="85000"/>
                      </a:schemeClr>
                    </a:solidFill>
                  </a:tcPr>
                </a:tc>
                <a:tc>
                  <a:txBody>
                    <a:bodyPr/>
                    <a:lstStyle/>
                    <a:p>
                      <a:pPr algn="ctr"/>
                      <a:r>
                        <a:rPr lang="en-US" sz="1400" b="0" i="0" dirty="0"/>
                        <a:t>0</a:t>
                      </a:r>
                    </a:p>
                  </a:txBody>
                  <a:tcPr>
                    <a:solidFill>
                      <a:schemeClr val="bg1">
                        <a:lumMod val="85000"/>
                      </a:schemeClr>
                    </a:solidFill>
                  </a:tcPr>
                </a:tc>
                <a:tc>
                  <a:txBody>
                    <a:bodyPr/>
                    <a:lstStyle/>
                    <a:p>
                      <a:pPr algn="ctr"/>
                      <a:r>
                        <a:rPr lang="en-US" sz="1400" b="0" i="0" dirty="0"/>
                        <a:t>0</a:t>
                      </a:r>
                    </a:p>
                  </a:txBody>
                  <a:tcPr>
                    <a:solidFill>
                      <a:schemeClr val="bg1">
                        <a:lumMod val="85000"/>
                      </a:schemeClr>
                    </a:solidFill>
                  </a:tcPr>
                </a:tc>
                <a:tc>
                  <a:txBody>
                    <a:bodyPr/>
                    <a:lstStyle/>
                    <a:p>
                      <a:pPr algn="ctr"/>
                      <a:r>
                        <a:rPr lang="en-US" sz="1400" b="1" i="1" dirty="0"/>
                        <a:t>0</a:t>
                      </a:r>
                    </a:p>
                  </a:txBody>
                  <a:tcPr>
                    <a:solidFill>
                      <a:schemeClr val="bg1">
                        <a:lumMod val="85000"/>
                      </a:schemeClr>
                    </a:solidFill>
                  </a:tcPr>
                </a:tc>
                <a:tc vMerge="1">
                  <a:txBody>
                    <a:bodyPr/>
                    <a:lstStyle/>
                    <a:p>
                      <a:pPr algn="ctr"/>
                      <a:endParaRPr lang="en-US" sz="1300" b="1" i="0" dirty="0"/>
                    </a:p>
                  </a:txBody>
                  <a:tcPr>
                    <a:solidFill>
                      <a:schemeClr val="bg1">
                        <a:lumMod val="85000"/>
                      </a:schemeClr>
                    </a:solidFill>
                  </a:tcPr>
                </a:tc>
                <a:tc>
                  <a:txBody>
                    <a:bodyPr/>
                    <a:lstStyle/>
                    <a:p>
                      <a:pPr algn="ctr"/>
                      <a:r>
                        <a:rPr lang="en-US" sz="1400" b="0" i="0" dirty="0"/>
                        <a:t>5</a:t>
                      </a:r>
                    </a:p>
                  </a:txBody>
                  <a:tcPr>
                    <a:solidFill>
                      <a:schemeClr val="bg1">
                        <a:lumMod val="85000"/>
                      </a:schemeClr>
                    </a:solidFill>
                  </a:tcPr>
                </a:tc>
                <a:extLst>
                  <a:ext uri="{0D108BD9-81ED-4DB2-BD59-A6C34878D82A}">
                    <a16:rowId xmlns:a16="http://schemas.microsoft.com/office/drawing/2014/main" val="10003"/>
                  </a:ext>
                </a:extLst>
              </a:tr>
              <a:tr h="292494">
                <a:tc>
                  <a:txBody>
                    <a:bodyPr/>
                    <a:lstStyle/>
                    <a:p>
                      <a:pPr algn="r"/>
                      <a:r>
                        <a:rPr lang="en-US" sz="1400" i="1" dirty="0"/>
                        <a:t>Public Sector Star</a:t>
                      </a:r>
                      <a:endParaRPr lang="en-US" sz="1400" b="0" i="1" dirty="0"/>
                    </a:p>
                  </a:txBody>
                  <a:tcPr>
                    <a:solidFill>
                      <a:schemeClr val="bg1">
                        <a:lumMod val="95000"/>
                      </a:schemeClr>
                    </a:solidFill>
                  </a:tcPr>
                </a:tc>
                <a:tc>
                  <a:txBody>
                    <a:bodyPr/>
                    <a:lstStyle/>
                    <a:p>
                      <a:pPr algn="ctr"/>
                      <a:r>
                        <a:rPr lang="en-US" sz="1400" b="0" i="0" dirty="0"/>
                        <a:t>0</a:t>
                      </a:r>
                    </a:p>
                  </a:txBody>
                  <a:tcPr>
                    <a:solidFill>
                      <a:schemeClr val="bg1">
                        <a:lumMod val="95000"/>
                      </a:schemeClr>
                    </a:solidFill>
                  </a:tcPr>
                </a:tc>
                <a:tc>
                  <a:txBody>
                    <a:bodyPr/>
                    <a:lstStyle/>
                    <a:p>
                      <a:pPr algn="ctr"/>
                      <a:r>
                        <a:rPr lang="en-US" sz="1400" b="0" i="0" dirty="0"/>
                        <a:t>0</a:t>
                      </a:r>
                    </a:p>
                  </a:txBody>
                  <a:tcPr>
                    <a:solidFill>
                      <a:schemeClr val="bg1">
                        <a:lumMod val="95000"/>
                      </a:schemeClr>
                    </a:solidFill>
                  </a:tcPr>
                </a:tc>
                <a:tc>
                  <a:txBody>
                    <a:bodyPr/>
                    <a:lstStyle/>
                    <a:p>
                      <a:pPr algn="ctr"/>
                      <a:r>
                        <a:rPr lang="en-US" sz="1400" b="1" i="1" dirty="0"/>
                        <a:t>0</a:t>
                      </a:r>
                    </a:p>
                  </a:txBody>
                  <a:tcPr>
                    <a:solidFill>
                      <a:schemeClr val="bg1">
                        <a:lumMod val="95000"/>
                      </a:schemeClr>
                    </a:solidFill>
                  </a:tcPr>
                </a:tc>
                <a:tc vMerge="1">
                  <a:txBody>
                    <a:bodyPr/>
                    <a:lstStyle/>
                    <a:p>
                      <a:pPr algn="ctr"/>
                      <a:endParaRPr lang="en-US" sz="1300" b="1" i="0" dirty="0"/>
                    </a:p>
                  </a:txBody>
                  <a:tcPr>
                    <a:solidFill>
                      <a:schemeClr val="bg1">
                        <a:lumMod val="95000"/>
                      </a:schemeClr>
                    </a:solidFill>
                  </a:tcPr>
                </a:tc>
                <a:tc>
                  <a:txBody>
                    <a:bodyPr/>
                    <a:lstStyle/>
                    <a:p>
                      <a:pPr algn="ctr"/>
                      <a:r>
                        <a:rPr lang="en-US" sz="1400" b="0" i="0" dirty="0"/>
                        <a:t>18</a:t>
                      </a:r>
                    </a:p>
                  </a:txBody>
                  <a:tcPr>
                    <a:solidFill>
                      <a:schemeClr val="bg1">
                        <a:lumMod val="95000"/>
                      </a:schemeClr>
                    </a:solidFill>
                  </a:tcPr>
                </a:tc>
                <a:extLst>
                  <a:ext uri="{0D108BD9-81ED-4DB2-BD59-A6C34878D82A}">
                    <a16:rowId xmlns:a16="http://schemas.microsoft.com/office/drawing/2014/main" val="10004"/>
                  </a:ext>
                </a:extLst>
              </a:tr>
              <a:tr h="214021">
                <a:tc>
                  <a:txBody>
                    <a:bodyPr/>
                    <a:lstStyle/>
                    <a:p>
                      <a:pPr algn="r"/>
                      <a:r>
                        <a:rPr lang="en-US" sz="1400" b="1" i="1" dirty="0"/>
                        <a:t>Total</a:t>
                      </a:r>
                    </a:p>
                  </a:txBody>
                  <a:tcPr anchor="ctr">
                    <a:solidFill>
                      <a:schemeClr val="bg1">
                        <a:lumMod val="85000"/>
                      </a:schemeClr>
                    </a:solidFill>
                  </a:tcPr>
                </a:tc>
                <a:tc>
                  <a:txBody>
                    <a:bodyPr/>
                    <a:lstStyle/>
                    <a:p>
                      <a:pPr algn="ctr"/>
                      <a:r>
                        <a:rPr lang="en-US" sz="1400" b="1" i="1" dirty="0"/>
                        <a:t>4</a:t>
                      </a:r>
                    </a:p>
                  </a:txBody>
                  <a:tcPr anchor="ctr">
                    <a:solidFill>
                      <a:schemeClr val="bg1">
                        <a:lumMod val="85000"/>
                      </a:schemeClr>
                    </a:solidFill>
                  </a:tcPr>
                </a:tc>
                <a:tc>
                  <a:txBody>
                    <a:bodyPr/>
                    <a:lstStyle/>
                    <a:p>
                      <a:pPr algn="ctr"/>
                      <a:r>
                        <a:rPr lang="en-US" sz="1400" b="1" i="1" dirty="0"/>
                        <a:t>4</a:t>
                      </a:r>
                    </a:p>
                  </a:txBody>
                  <a:tcPr anchor="ctr">
                    <a:solidFill>
                      <a:schemeClr val="bg1">
                        <a:lumMod val="85000"/>
                      </a:schemeClr>
                    </a:solidFill>
                  </a:tcPr>
                </a:tc>
                <a:tc>
                  <a:txBody>
                    <a:bodyPr/>
                    <a:lstStyle/>
                    <a:p>
                      <a:pPr algn="ctr"/>
                      <a:r>
                        <a:rPr lang="en-US" sz="1400" b="1" i="1" dirty="0"/>
                        <a:t>8</a:t>
                      </a:r>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dirty="0"/>
                        <a:t>20</a:t>
                      </a:r>
                    </a:p>
                  </a:txBody>
                  <a:tcPr anchor="ctr">
                    <a:solidFill>
                      <a:schemeClr val="bg1">
                        <a:lumMod val="85000"/>
                      </a:schemeClr>
                    </a:solidFill>
                  </a:tcPr>
                </a:tc>
                <a:tc>
                  <a:txBody>
                    <a:bodyPr/>
                    <a:lstStyle/>
                    <a:p>
                      <a:pPr algn="ctr"/>
                      <a:r>
                        <a:rPr lang="en-US" sz="1400" b="1" i="1" dirty="0"/>
                        <a:t>146</a:t>
                      </a:r>
                    </a:p>
                  </a:txBody>
                  <a:tcPr anchor="ctr">
                    <a:solidFill>
                      <a:schemeClr val="bg1">
                        <a:lumMod val="85000"/>
                      </a:schemeClr>
                    </a:solidFill>
                  </a:tcPr>
                </a:tc>
                <a:extLst>
                  <a:ext uri="{0D108BD9-81ED-4DB2-BD59-A6C34878D82A}">
                    <a16:rowId xmlns:a16="http://schemas.microsoft.com/office/drawing/2014/main" val="10005"/>
                  </a:ext>
                </a:extLst>
              </a:tr>
            </a:tbl>
          </a:graphicData>
        </a:graphic>
      </p:graphicFrame>
      <p:graphicFrame>
        <p:nvGraphicFramePr>
          <p:cNvPr id="6" name="Table 5">
            <a:extLst>
              <a:ext uri="{FF2B5EF4-FFF2-40B4-BE49-F238E27FC236}">
                <a16:creationId xmlns:a16="http://schemas.microsoft.com/office/drawing/2014/main" id="{8263A422-6C49-0166-6CB4-36BD2BFCA0C8}"/>
              </a:ext>
            </a:extLst>
          </p:cNvPr>
          <p:cNvGraphicFramePr>
            <a:graphicFrameLocks noGrp="1"/>
          </p:cNvGraphicFramePr>
          <p:nvPr>
            <p:extLst>
              <p:ext uri="{D42A27DB-BD31-4B8C-83A1-F6EECF244321}">
                <p14:modId xmlns:p14="http://schemas.microsoft.com/office/powerpoint/2010/main" val="3378383385"/>
              </p:ext>
            </p:extLst>
          </p:nvPr>
        </p:nvGraphicFramePr>
        <p:xfrm>
          <a:off x="609598" y="4102626"/>
          <a:ext cx="7914176" cy="1840974"/>
        </p:xfrm>
        <a:graphic>
          <a:graphicData uri="http://schemas.openxmlformats.org/drawingml/2006/table">
            <a:tbl>
              <a:tblPr firstRow="1" bandRow="1">
                <a:tableStyleId>{00A15C55-8517-42AA-B614-E9B94910E393}</a:tableStyleId>
              </a:tblPr>
              <a:tblGrid>
                <a:gridCol w="4058553">
                  <a:extLst>
                    <a:ext uri="{9D8B030D-6E8A-4147-A177-3AD203B41FA5}">
                      <a16:colId xmlns:a16="http://schemas.microsoft.com/office/drawing/2014/main" val="20000"/>
                    </a:ext>
                  </a:extLst>
                </a:gridCol>
                <a:gridCol w="879352">
                  <a:extLst>
                    <a:ext uri="{9D8B030D-6E8A-4147-A177-3AD203B41FA5}">
                      <a16:colId xmlns:a16="http://schemas.microsoft.com/office/drawing/2014/main" val="20001"/>
                    </a:ext>
                  </a:extLst>
                </a:gridCol>
                <a:gridCol w="879352">
                  <a:extLst>
                    <a:ext uri="{9D8B030D-6E8A-4147-A177-3AD203B41FA5}">
                      <a16:colId xmlns:a16="http://schemas.microsoft.com/office/drawing/2014/main" val="3187414291"/>
                    </a:ext>
                  </a:extLst>
                </a:gridCol>
                <a:gridCol w="946996">
                  <a:extLst>
                    <a:ext uri="{9D8B030D-6E8A-4147-A177-3AD203B41FA5}">
                      <a16:colId xmlns:a16="http://schemas.microsoft.com/office/drawing/2014/main" val="20002"/>
                    </a:ext>
                  </a:extLst>
                </a:gridCol>
                <a:gridCol w="1149923">
                  <a:extLst>
                    <a:ext uri="{9D8B030D-6E8A-4147-A177-3AD203B41FA5}">
                      <a16:colId xmlns:a16="http://schemas.microsoft.com/office/drawing/2014/main" val="20003"/>
                    </a:ext>
                  </a:extLst>
                </a:gridCol>
              </a:tblGrid>
              <a:tr h="39983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dirty="0">
                          <a:solidFill>
                            <a:schemeClr val="tx1"/>
                          </a:solidFill>
                        </a:rPr>
                        <a:t>ACTIVITY</a:t>
                      </a:r>
                    </a:p>
                  </a:txBody>
                  <a:tcP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1</a:t>
                      </a:r>
                      <a:r>
                        <a:rPr lang="en-US" sz="1400" b="1" baseline="30000" dirty="0">
                          <a:solidFill>
                            <a:schemeClr val="tx1"/>
                          </a:solidFill>
                        </a:rPr>
                        <a:t>st</a:t>
                      </a:r>
                      <a:r>
                        <a:rPr lang="en-US" sz="14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2</a:t>
                      </a:r>
                      <a:r>
                        <a:rPr lang="en-US" sz="1400" b="1" baseline="30000" dirty="0">
                          <a:solidFill>
                            <a:schemeClr val="tx1"/>
                          </a:solidFill>
                        </a:rPr>
                        <a:t>nd</a:t>
                      </a:r>
                      <a:r>
                        <a:rPr lang="en-US" sz="14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i="1" dirty="0">
                          <a:solidFill>
                            <a:schemeClr val="tx1"/>
                          </a:solidFill>
                        </a:rPr>
                        <a:t>Total</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i="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423365">
                <a:tc>
                  <a:txBody>
                    <a:bodyPr/>
                    <a:lstStyle/>
                    <a:p>
                      <a:pPr algn="r"/>
                      <a:r>
                        <a:rPr lang="en-US" sz="1400" i="1" dirty="0"/>
                        <a:t>Star</a:t>
                      </a:r>
                      <a:r>
                        <a:rPr lang="en-US" sz="1400" i="1" baseline="0" dirty="0"/>
                        <a:t> Sites</a:t>
                      </a:r>
                      <a:r>
                        <a:rPr lang="en-US" sz="1400" i="1" dirty="0"/>
                        <a:t>—Termination/Withdrawn</a:t>
                      </a:r>
                      <a:endParaRPr lang="en-US" sz="1400" b="0" i="1" dirty="0"/>
                    </a:p>
                  </a:txBody>
                  <a:tcPr anchor="ctr">
                    <a:solidFill>
                      <a:schemeClr val="bg1">
                        <a:lumMod val="85000"/>
                      </a:schemeClr>
                    </a:solidFill>
                  </a:tcPr>
                </a:tc>
                <a:tc>
                  <a:txBody>
                    <a:bodyPr/>
                    <a:lstStyle/>
                    <a:p>
                      <a:pPr algn="ctr"/>
                      <a:r>
                        <a:rPr lang="en-US" sz="1400" b="0" i="0" dirty="0"/>
                        <a:t>1</a:t>
                      </a:r>
                    </a:p>
                  </a:txBody>
                  <a:tcPr anchor="ctr">
                    <a:solidFill>
                      <a:schemeClr val="bg1">
                        <a:lumMod val="85000"/>
                      </a:schemeClr>
                    </a:solidFill>
                  </a:tcPr>
                </a:tc>
                <a:tc>
                  <a:txBody>
                    <a:bodyPr/>
                    <a:lstStyle/>
                    <a:p>
                      <a:pPr algn="ctr"/>
                      <a:r>
                        <a:rPr lang="en-US" sz="1400" b="0" i="0" dirty="0"/>
                        <a:t>3</a:t>
                      </a:r>
                    </a:p>
                  </a:txBody>
                  <a:tcPr anchor="ctr">
                    <a:solidFill>
                      <a:schemeClr val="bg1">
                        <a:lumMod val="85000"/>
                      </a:schemeClr>
                    </a:solidFill>
                  </a:tcPr>
                </a:tc>
                <a:tc>
                  <a:txBody>
                    <a:bodyPr/>
                    <a:lstStyle/>
                    <a:p>
                      <a:pPr algn="ctr"/>
                      <a:r>
                        <a:rPr lang="en-US" sz="1400" b="1" i="1" dirty="0"/>
                        <a:t>4</a:t>
                      </a:r>
                    </a:p>
                  </a:txBody>
                  <a:tcPr anchor="ctr">
                    <a:solidFill>
                      <a:schemeClr val="bg1">
                        <a:lumMod val="85000"/>
                      </a:schemeClr>
                    </a:solidFill>
                  </a:tcPr>
                </a:tc>
                <a:tc rowSpan="2">
                  <a:txBody>
                    <a:bodyPr/>
                    <a:lstStyle/>
                    <a:p>
                      <a:pPr algn="ctr"/>
                      <a:endParaRPr lang="en-US" sz="1400" b="1" i="0" dirty="0"/>
                    </a:p>
                  </a:txBody>
                  <a:tcPr anchor="ctr">
                    <a:solidFill>
                      <a:schemeClr val="bg1">
                        <a:lumMod val="85000"/>
                      </a:schemeClr>
                    </a:solidFill>
                  </a:tcPr>
                </a:tc>
                <a:extLst>
                  <a:ext uri="{0D108BD9-81ED-4DB2-BD59-A6C34878D82A}">
                    <a16:rowId xmlns:a16="http://schemas.microsoft.com/office/drawing/2014/main" val="10001"/>
                  </a:ext>
                </a:extLst>
              </a:tr>
              <a:tr h="339259">
                <a:tc>
                  <a:txBody>
                    <a:bodyPr/>
                    <a:lstStyle/>
                    <a:p>
                      <a:pPr algn="r"/>
                      <a:r>
                        <a:rPr lang="en-US" sz="1400" b="0" i="1" dirty="0"/>
                        <a:t>Star Booths</a:t>
                      </a:r>
                    </a:p>
                  </a:txBody>
                  <a:tcPr anchor="ctr">
                    <a:solidFill>
                      <a:schemeClr val="bg1">
                        <a:lumMod val="95000"/>
                      </a:schemeClr>
                    </a:solidFill>
                  </a:tcPr>
                </a:tc>
                <a:tc>
                  <a:txBody>
                    <a:bodyPr/>
                    <a:lstStyle/>
                    <a:p>
                      <a:pPr algn="ctr"/>
                      <a:r>
                        <a:rPr lang="en-US" sz="1400" b="0" i="0" dirty="0"/>
                        <a:t>4</a:t>
                      </a:r>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1" i="1" dirty="0"/>
                        <a:t>4</a:t>
                      </a:r>
                    </a:p>
                  </a:txBody>
                  <a:tcPr anchor="ctr">
                    <a:solidFill>
                      <a:schemeClr val="bg1">
                        <a:lumMod val="95000"/>
                      </a:schemeClr>
                    </a:solidFill>
                  </a:tcPr>
                </a:tc>
                <a:tc vMerge="1">
                  <a:txBody>
                    <a:bodyPr/>
                    <a:lstStyle/>
                    <a:p>
                      <a:pPr algn="ctr"/>
                      <a:endParaRPr lang="en-US" sz="1400" b="1" i="0" dirty="0"/>
                    </a:p>
                  </a:txBody>
                  <a:tcPr>
                    <a:solidFill>
                      <a:schemeClr val="bg1">
                        <a:lumMod val="95000"/>
                      </a:schemeClr>
                    </a:solidFill>
                  </a:tcPr>
                </a:tc>
                <a:extLst>
                  <a:ext uri="{0D108BD9-81ED-4DB2-BD59-A6C34878D82A}">
                    <a16:rowId xmlns:a16="http://schemas.microsoft.com/office/drawing/2014/main" val="10002"/>
                  </a:ext>
                </a:extLst>
              </a:tr>
              <a:tr h="339259">
                <a:tc>
                  <a:txBody>
                    <a:bodyPr/>
                    <a:lstStyle/>
                    <a:p>
                      <a:pPr algn="r"/>
                      <a:r>
                        <a:rPr lang="en-US" sz="1400" i="1" dirty="0"/>
                        <a:t>Star Presentations</a:t>
                      </a:r>
                      <a:endParaRPr lang="en-US" sz="1400" b="0" i="1" dirty="0"/>
                    </a:p>
                  </a:txBody>
                  <a:tcPr anchor="ctr">
                    <a:solidFill>
                      <a:schemeClr val="bg1">
                        <a:lumMod val="85000"/>
                      </a:schemeClr>
                    </a:solidFill>
                  </a:tcPr>
                </a:tc>
                <a:tc>
                  <a:txBody>
                    <a:bodyPr/>
                    <a:lstStyle/>
                    <a:p>
                      <a:pPr algn="ctr"/>
                      <a:r>
                        <a:rPr lang="en-US" sz="1400" b="0" i="0" dirty="0"/>
                        <a:t>4</a:t>
                      </a:r>
                    </a:p>
                  </a:txBody>
                  <a:tcPr anchor="ctr">
                    <a:solidFill>
                      <a:schemeClr val="bg1">
                        <a:lumMod val="85000"/>
                      </a:schemeClr>
                    </a:solidFill>
                  </a:tcPr>
                </a:tc>
                <a:tc>
                  <a:txBody>
                    <a:bodyPr/>
                    <a:lstStyle/>
                    <a:p>
                      <a:pPr algn="ctr"/>
                      <a:r>
                        <a:rPr lang="en-US" sz="1400" b="0" i="0" dirty="0"/>
                        <a:t>8</a:t>
                      </a:r>
                    </a:p>
                  </a:txBody>
                  <a:tcPr anchor="ctr">
                    <a:solidFill>
                      <a:schemeClr val="bg1">
                        <a:lumMod val="85000"/>
                      </a:schemeClr>
                    </a:solidFill>
                  </a:tcPr>
                </a:tc>
                <a:tc>
                  <a:txBody>
                    <a:bodyPr/>
                    <a:lstStyle/>
                    <a:p>
                      <a:pPr algn="ctr"/>
                      <a:r>
                        <a:rPr lang="en-US" sz="1400" b="1" i="1" dirty="0"/>
                        <a:t>12</a:t>
                      </a:r>
                    </a:p>
                  </a:txBody>
                  <a:tcPr anchor="ctr">
                    <a:solidFill>
                      <a:schemeClr val="bg1">
                        <a:lumMod val="85000"/>
                      </a:schemeClr>
                    </a:solidFill>
                  </a:tcPr>
                </a:tc>
                <a:tc>
                  <a:txBody>
                    <a:bodyPr/>
                    <a:lstStyle/>
                    <a:p>
                      <a:pPr algn="ctr"/>
                      <a:r>
                        <a:rPr lang="en-US" sz="1400" b="0" i="0"/>
                        <a:t>10</a:t>
                      </a:r>
                      <a:endParaRPr lang="en-US" sz="1400" b="0" i="0" dirty="0"/>
                    </a:p>
                  </a:txBody>
                  <a:tcPr anchor="ctr">
                    <a:solidFill>
                      <a:schemeClr val="bg1">
                        <a:lumMod val="85000"/>
                      </a:schemeClr>
                    </a:solidFill>
                  </a:tcPr>
                </a:tc>
                <a:extLst>
                  <a:ext uri="{0D108BD9-81ED-4DB2-BD59-A6C34878D82A}">
                    <a16:rowId xmlns:a16="http://schemas.microsoft.com/office/drawing/2014/main" val="10003"/>
                  </a:ext>
                </a:extLst>
              </a:tr>
              <a:tr h="339259">
                <a:tc>
                  <a:txBody>
                    <a:bodyPr/>
                    <a:lstStyle/>
                    <a:p>
                      <a:pPr algn="r"/>
                      <a:r>
                        <a:rPr lang="en-US" sz="1400" i="1" dirty="0"/>
                        <a:t>Star Program Interventions</a:t>
                      </a:r>
                      <a:endParaRPr lang="en-US" sz="1400" b="0" i="1" dirty="0"/>
                    </a:p>
                  </a:txBody>
                  <a:tcPr anchor="ctr">
                    <a:solidFill>
                      <a:schemeClr val="bg1">
                        <a:lumMod val="95000"/>
                      </a:schemeClr>
                    </a:solidFill>
                  </a:tcPr>
                </a:tc>
                <a:tc>
                  <a:txBody>
                    <a:bodyPr/>
                    <a:lstStyle/>
                    <a:p>
                      <a:pPr algn="ctr"/>
                      <a:r>
                        <a:rPr lang="en-US" sz="1400" b="0" i="0" dirty="0"/>
                        <a:t>29</a:t>
                      </a:r>
                    </a:p>
                  </a:txBody>
                  <a:tcPr anchor="ctr">
                    <a:solidFill>
                      <a:schemeClr val="bg1">
                        <a:lumMod val="95000"/>
                      </a:schemeClr>
                    </a:solidFill>
                  </a:tcPr>
                </a:tc>
                <a:tc>
                  <a:txBody>
                    <a:bodyPr/>
                    <a:lstStyle/>
                    <a:p>
                      <a:pPr algn="ctr"/>
                      <a:r>
                        <a:rPr lang="en-US" sz="1400" b="0" i="0" dirty="0"/>
                        <a:t>49</a:t>
                      </a:r>
                    </a:p>
                  </a:txBody>
                  <a:tcPr anchor="ctr">
                    <a:solidFill>
                      <a:schemeClr val="bg1">
                        <a:lumMod val="95000"/>
                      </a:schemeClr>
                    </a:solidFill>
                  </a:tcPr>
                </a:tc>
                <a:tc>
                  <a:txBody>
                    <a:bodyPr/>
                    <a:lstStyle/>
                    <a:p>
                      <a:pPr algn="ctr"/>
                      <a:r>
                        <a:rPr lang="en-US" sz="1400" b="1" i="1" dirty="0"/>
                        <a:t>78</a:t>
                      </a:r>
                    </a:p>
                  </a:txBody>
                  <a:tcPr anchor="ctr">
                    <a:solidFill>
                      <a:schemeClr val="bg1">
                        <a:lumMod val="95000"/>
                      </a:schemeClr>
                    </a:solidFill>
                  </a:tcPr>
                </a:tc>
                <a:tc>
                  <a:txBody>
                    <a:bodyPr/>
                    <a:lstStyle/>
                    <a:p>
                      <a:pPr algn="ctr"/>
                      <a:r>
                        <a:rPr lang="en-US" sz="1400" b="0" i="0" dirty="0"/>
                        <a:t>100</a:t>
                      </a:r>
                    </a:p>
                  </a:txBody>
                  <a:tcPr anchor="ctr">
                    <a:solidFill>
                      <a:schemeClr val="bg1">
                        <a:lumMod val="9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17973296"/>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wrap="square">
            <a:spAutoFit/>
          </a:bodyPr>
          <a:lstStyle/>
          <a:p>
            <a:pPr eaLnBrk="0" hangingPunct="0"/>
            <a:r>
              <a:rPr lang="en-US" sz="3600" b="1" dirty="0">
                <a:solidFill>
                  <a:schemeClr val="bg2"/>
                </a:solidFill>
              </a:rPr>
              <a:t>OSH Division</a:t>
            </a:r>
          </a:p>
          <a:p>
            <a:pPr eaLnBrk="0" hangingPunct="0"/>
            <a:r>
              <a:rPr lang="en-US" sz="2400" i="1" dirty="0">
                <a:solidFill>
                  <a:schemeClr val="bg2"/>
                </a:solidFill>
              </a:rPr>
              <a:t>Recognition Programs</a:t>
            </a:r>
            <a:endParaRPr lang="en-US" sz="2400" b="1" i="1" dirty="0">
              <a:solidFill>
                <a:schemeClr val="bg2"/>
              </a:solidFill>
            </a:endParaRPr>
          </a:p>
        </p:txBody>
      </p:sp>
      <p:sp>
        <p:nvSpPr>
          <p:cNvPr id="11" name="TextBox 10"/>
          <p:cNvSpPr txBox="1"/>
          <p:nvPr/>
        </p:nvSpPr>
        <p:spPr>
          <a:xfrm>
            <a:off x="7391507" y="3028747"/>
            <a:ext cx="1007007" cy="400110"/>
          </a:xfrm>
          <a:prstGeom prst="rect">
            <a:avLst/>
          </a:prstGeom>
          <a:noFill/>
        </p:spPr>
        <p:txBody>
          <a:bodyPr wrap="none" rtlCol="0">
            <a:spAutoFit/>
          </a:bodyPr>
          <a:lstStyle/>
          <a:p>
            <a:r>
              <a:rPr lang="en-US" sz="1000" b="1" i="1" dirty="0"/>
              <a:t>*</a:t>
            </a:r>
            <a:r>
              <a:rPr lang="en-US" sz="800" i="1" dirty="0"/>
              <a:t>Cumulative Total</a:t>
            </a:r>
          </a:p>
          <a:p>
            <a:endParaRPr lang="en-US" sz="1000" dirty="0"/>
          </a:p>
        </p:txBody>
      </p:sp>
      <p:graphicFrame>
        <p:nvGraphicFramePr>
          <p:cNvPr id="14" name="Table 13">
            <a:extLst>
              <a:ext uri="{FF2B5EF4-FFF2-40B4-BE49-F238E27FC236}">
                <a16:creationId xmlns:a16="http://schemas.microsoft.com/office/drawing/2014/main" id="{FAEEDE5F-4EB3-4ECA-B4BF-B727E806A00C}"/>
              </a:ext>
            </a:extLst>
          </p:cNvPr>
          <p:cNvGraphicFramePr>
            <a:graphicFrameLocks noGrp="1"/>
          </p:cNvGraphicFramePr>
          <p:nvPr>
            <p:extLst>
              <p:ext uri="{D42A27DB-BD31-4B8C-83A1-F6EECF244321}">
                <p14:modId xmlns:p14="http://schemas.microsoft.com/office/powerpoint/2010/main" val="276687074"/>
              </p:ext>
            </p:extLst>
          </p:nvPr>
        </p:nvGraphicFramePr>
        <p:xfrm>
          <a:off x="609599" y="4648200"/>
          <a:ext cx="7881257" cy="1249680"/>
        </p:xfrm>
        <a:graphic>
          <a:graphicData uri="http://schemas.openxmlformats.org/drawingml/2006/table">
            <a:tbl>
              <a:tblPr firstRow="1" bandRow="1">
                <a:tableStyleId>{00A15C55-8517-42AA-B614-E9B94910E393}</a:tableStyleId>
              </a:tblPr>
              <a:tblGrid>
                <a:gridCol w="4531724">
                  <a:extLst>
                    <a:ext uri="{9D8B030D-6E8A-4147-A177-3AD203B41FA5}">
                      <a16:colId xmlns:a16="http://schemas.microsoft.com/office/drawing/2014/main" val="20000"/>
                    </a:ext>
                  </a:extLst>
                </a:gridCol>
                <a:gridCol w="1116511">
                  <a:extLst>
                    <a:ext uri="{9D8B030D-6E8A-4147-A177-3AD203B41FA5}">
                      <a16:colId xmlns:a16="http://schemas.microsoft.com/office/drawing/2014/main" val="20001"/>
                    </a:ext>
                  </a:extLst>
                </a:gridCol>
                <a:gridCol w="1116511">
                  <a:extLst>
                    <a:ext uri="{9D8B030D-6E8A-4147-A177-3AD203B41FA5}">
                      <a16:colId xmlns:a16="http://schemas.microsoft.com/office/drawing/2014/main" val="2645413282"/>
                    </a:ext>
                  </a:extLst>
                </a:gridCol>
                <a:gridCol w="1116511">
                  <a:extLst>
                    <a:ext uri="{9D8B030D-6E8A-4147-A177-3AD203B41FA5}">
                      <a16:colId xmlns:a16="http://schemas.microsoft.com/office/drawing/2014/main" val="20002"/>
                    </a:ext>
                  </a:extLst>
                </a:gridCol>
              </a:tblGrid>
              <a:tr h="272722">
                <a:tc gridSpan="3">
                  <a:txBody>
                    <a:bodyPr/>
                    <a:lstStyle/>
                    <a:p>
                      <a:pPr algn="ctr"/>
                      <a:r>
                        <a:rPr lang="en-US" sz="1600" b="1" dirty="0">
                          <a:solidFill>
                            <a:schemeClr val="tx1"/>
                          </a:solidFill>
                        </a:rPr>
                        <a:t>SAFETY AWARDS</a:t>
                      </a:r>
                    </a:p>
                  </a:txBody>
                  <a:tcPr anchor="ctr">
                    <a:solidFill>
                      <a:schemeClr val="bg1">
                        <a:lumMod val="75000"/>
                      </a:schemeClr>
                    </a:solidFill>
                  </a:tcPr>
                </a:tc>
                <a:tc hMerge="1">
                  <a:txBody>
                    <a:bodyPr/>
                    <a:lstStyle/>
                    <a:p>
                      <a:pPr algn="ctr"/>
                      <a:endParaRPr lang="en-US" sz="1300" b="1" dirty="0">
                        <a:solidFill>
                          <a:schemeClr val="tx1"/>
                        </a:solidFill>
                      </a:endParaRPr>
                    </a:p>
                  </a:txBody>
                  <a:tcPr>
                    <a:solidFill>
                      <a:schemeClr val="bg1">
                        <a:lumMod val="75000"/>
                      </a:schemeClr>
                    </a:solidFill>
                  </a:tcPr>
                </a:tc>
                <a:tc hMerge="1">
                  <a:txBody>
                    <a:bodyPr/>
                    <a:lstStyle/>
                    <a:p>
                      <a:pPr algn="r"/>
                      <a:endParaRPr lang="en-US" sz="1600" b="1" dirty="0">
                        <a:solidFill>
                          <a:schemeClr val="tx1"/>
                        </a:solidFill>
                      </a:endParaRPr>
                    </a:p>
                  </a:txBody>
                  <a:tcPr anchor="ctr">
                    <a:solidFill>
                      <a:schemeClr val="bg1">
                        <a:lumMod val="75000"/>
                      </a:schemeClr>
                    </a:solidFill>
                  </a:tcPr>
                </a:tc>
                <a:tc>
                  <a:txBody>
                    <a:bodyPr/>
                    <a:lstStyle/>
                    <a:p>
                      <a:pPr algn="ctr"/>
                      <a:r>
                        <a:rPr lang="en-US" sz="1300" b="1" i="1"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249995">
                <a:tc gridSpan="3">
                  <a:txBody>
                    <a:bodyPr/>
                    <a:lstStyle/>
                    <a:p>
                      <a:pPr algn="r"/>
                      <a:r>
                        <a:rPr lang="en-US" sz="1400" i="1" dirty="0"/>
                        <a:t>CY 2022 Safety Awards Season* (Silver, Gold, Million Hour)</a:t>
                      </a:r>
                      <a:endParaRPr lang="en-US" sz="1400" b="0" i="1" dirty="0"/>
                    </a:p>
                  </a:txBody>
                  <a:tcPr anchor="ctr">
                    <a:solidFill>
                      <a:schemeClr val="bg1">
                        <a:lumMod val="95000"/>
                      </a:schemeClr>
                    </a:solidFill>
                  </a:tcPr>
                </a:tc>
                <a:tc hMerge="1">
                  <a:txBody>
                    <a:bodyPr/>
                    <a:lstStyle/>
                    <a:p>
                      <a:pPr algn="ctr"/>
                      <a:endParaRPr lang="en-US" sz="1200" b="0" i="1" dirty="0"/>
                    </a:p>
                  </a:txBody>
                  <a:tcPr anchor="ctr">
                    <a:solidFill>
                      <a:schemeClr val="bg1">
                        <a:lumMod val="95000"/>
                      </a:schemeClr>
                    </a:solidFill>
                  </a:tcPr>
                </a:tc>
                <a:tc hMerge="1">
                  <a:txBody>
                    <a:bodyPr/>
                    <a:lstStyle/>
                    <a:p>
                      <a:pPr algn="r"/>
                      <a:endParaRPr lang="en-US" sz="1400" b="0" i="1" dirty="0"/>
                    </a:p>
                  </a:txBody>
                  <a:tcPr anchor="ctr">
                    <a:solidFill>
                      <a:schemeClr val="bg1">
                        <a:lumMod val="95000"/>
                      </a:schemeClr>
                    </a:solidFill>
                  </a:tcPr>
                </a:tc>
                <a:tc>
                  <a:txBody>
                    <a:bodyPr/>
                    <a:lstStyle/>
                    <a:p>
                      <a:pPr algn="ctr"/>
                      <a:r>
                        <a:rPr lang="en-US" sz="1400" b="1" i="1" dirty="0"/>
                        <a:t>2,132</a:t>
                      </a:r>
                    </a:p>
                  </a:txBody>
                  <a:tcPr anchor="ctr">
                    <a:solidFill>
                      <a:schemeClr val="bg1">
                        <a:lumMod val="95000"/>
                      </a:schemeClr>
                    </a:solidFill>
                  </a:tcPr>
                </a:tc>
                <a:extLst>
                  <a:ext uri="{0D108BD9-81ED-4DB2-BD59-A6C34878D82A}">
                    <a16:rowId xmlns:a16="http://schemas.microsoft.com/office/drawing/2014/main" val="10001"/>
                  </a:ext>
                </a:extLst>
              </a:tr>
              <a:tr h="249995">
                <a:tc>
                  <a:txBody>
                    <a:bodyPr/>
                    <a:lstStyle/>
                    <a:p>
                      <a:endParaRPr lang="en-US" sz="1400" b="0" i="1" dirty="0"/>
                    </a:p>
                  </a:txBody>
                  <a:tcPr anchor="ctr">
                    <a:solidFill>
                      <a:schemeClr val="bg1">
                        <a:lumMod val="85000"/>
                      </a:schemeClr>
                    </a:solidFill>
                  </a:tcPr>
                </a:tc>
                <a:tc>
                  <a:txBody>
                    <a:bodyPr/>
                    <a:lstStyle/>
                    <a:p>
                      <a:pPr algn="ctr"/>
                      <a:r>
                        <a:rPr lang="en-US" sz="1300" b="1" dirty="0">
                          <a:solidFill>
                            <a:schemeClr val="tx1"/>
                          </a:solidFill>
                        </a:rPr>
                        <a:t>1</a:t>
                      </a:r>
                      <a:r>
                        <a:rPr lang="en-US" sz="1300" b="1" baseline="30000" dirty="0">
                          <a:solidFill>
                            <a:schemeClr val="tx1"/>
                          </a:solidFill>
                        </a:rPr>
                        <a:t>st</a:t>
                      </a:r>
                      <a:r>
                        <a:rPr lang="en-US" sz="1300" b="1" dirty="0">
                          <a:solidFill>
                            <a:schemeClr val="tx1"/>
                          </a:solidFill>
                        </a:rPr>
                        <a:t> Qtr.</a:t>
                      </a:r>
                    </a:p>
                  </a:txBody>
                  <a:tcPr anchor="ctr">
                    <a:solidFill>
                      <a:schemeClr val="bg1">
                        <a:lumMod val="85000"/>
                      </a:schemeClr>
                    </a:solidFill>
                  </a:tcPr>
                </a:tc>
                <a:tc>
                  <a:txBody>
                    <a:bodyPr/>
                    <a:lstStyle/>
                    <a:p>
                      <a:pPr algn="ctr"/>
                      <a:r>
                        <a:rPr lang="en-US" sz="1300" b="1" dirty="0">
                          <a:solidFill>
                            <a:schemeClr val="tx1"/>
                          </a:solidFill>
                        </a:rPr>
                        <a:t>2</a:t>
                      </a:r>
                      <a:r>
                        <a:rPr lang="en-US" sz="1300" b="1" baseline="30000" dirty="0">
                          <a:solidFill>
                            <a:schemeClr val="tx1"/>
                          </a:solidFill>
                        </a:rPr>
                        <a:t>nd</a:t>
                      </a:r>
                      <a:r>
                        <a:rPr lang="en-US" sz="1300" b="1" dirty="0">
                          <a:solidFill>
                            <a:schemeClr val="tx1"/>
                          </a:solidFill>
                        </a:rPr>
                        <a:t> Qtr.</a:t>
                      </a:r>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i="1" dirty="0">
                          <a:solidFill>
                            <a:schemeClr val="tx1"/>
                          </a:solidFill>
                        </a:rPr>
                        <a:t>Total</a:t>
                      </a:r>
                    </a:p>
                  </a:txBody>
                  <a:tcPr anchor="ctr">
                    <a:solidFill>
                      <a:schemeClr val="bg1">
                        <a:lumMod val="85000"/>
                      </a:schemeClr>
                    </a:solidFill>
                  </a:tcPr>
                </a:tc>
                <a:extLst>
                  <a:ext uri="{0D108BD9-81ED-4DB2-BD59-A6C34878D82A}">
                    <a16:rowId xmlns:a16="http://schemas.microsoft.com/office/drawing/2014/main" val="10002"/>
                  </a:ext>
                </a:extLst>
              </a:tr>
              <a:tr h="249995">
                <a:tc>
                  <a:txBody>
                    <a:bodyPr/>
                    <a:lstStyle/>
                    <a:p>
                      <a:pPr algn="r"/>
                      <a:r>
                        <a:rPr lang="en-US" sz="1400" i="1" dirty="0"/>
                        <a:t>Million </a:t>
                      </a:r>
                      <a:r>
                        <a:rPr lang="en-US" sz="1400" i="1" baseline="0" dirty="0"/>
                        <a:t>Hour Awards</a:t>
                      </a:r>
                      <a:endParaRPr lang="en-US" sz="1400" b="0" i="1" dirty="0"/>
                    </a:p>
                  </a:txBody>
                  <a:tcPr anchor="ctr">
                    <a:solidFill>
                      <a:schemeClr val="bg1">
                        <a:lumMod val="95000"/>
                      </a:schemeClr>
                    </a:solidFill>
                  </a:tcPr>
                </a:tc>
                <a:tc>
                  <a:txBody>
                    <a:bodyPr/>
                    <a:lstStyle/>
                    <a:p>
                      <a:pPr algn="ctr"/>
                      <a:r>
                        <a:rPr lang="en-US" sz="1400" b="0" i="0" dirty="0"/>
                        <a:t>1</a:t>
                      </a:r>
                    </a:p>
                  </a:txBody>
                  <a:tcPr anchor="ctr">
                    <a:solidFill>
                      <a:schemeClr val="bg1">
                        <a:lumMod val="95000"/>
                      </a:schemeClr>
                    </a:solidFill>
                  </a:tcPr>
                </a:tc>
                <a:tc>
                  <a:txBody>
                    <a:bodyPr/>
                    <a:lstStyle/>
                    <a:p>
                      <a:pPr algn="ctr"/>
                      <a:r>
                        <a:rPr lang="en-US" sz="1400" b="0" i="0" dirty="0"/>
                        <a:t>42</a:t>
                      </a:r>
                    </a:p>
                  </a:txBody>
                  <a:tcPr anchor="ctr">
                    <a:solidFill>
                      <a:schemeClr val="bg1">
                        <a:lumMod val="95000"/>
                      </a:schemeClr>
                    </a:solidFill>
                  </a:tcPr>
                </a:tc>
                <a:tc>
                  <a:txBody>
                    <a:bodyPr/>
                    <a:lstStyle/>
                    <a:p>
                      <a:pPr algn="ctr"/>
                      <a:r>
                        <a:rPr lang="en-US" sz="1400" b="1" i="1" dirty="0"/>
                        <a:t>43</a:t>
                      </a:r>
                    </a:p>
                  </a:txBody>
                  <a:tcPr anchor="ctr">
                    <a:solidFill>
                      <a:schemeClr val="bg1">
                        <a:lumMod val="95000"/>
                      </a:schemeClr>
                    </a:solidFill>
                  </a:tcPr>
                </a:tc>
                <a:extLst>
                  <a:ext uri="{0D108BD9-81ED-4DB2-BD59-A6C34878D82A}">
                    <a16:rowId xmlns:a16="http://schemas.microsoft.com/office/drawing/2014/main" val="10003"/>
                  </a:ext>
                </a:extLst>
              </a:tr>
            </a:tbl>
          </a:graphicData>
        </a:graphic>
      </p:graphicFrame>
      <p:pic>
        <p:nvPicPr>
          <p:cNvPr id="15" name="Picture 14">
            <a:extLst>
              <a:ext uri="{FF2B5EF4-FFF2-40B4-BE49-F238E27FC236}">
                <a16:creationId xmlns:a16="http://schemas.microsoft.com/office/drawing/2014/main" id="{66EB9E5D-B07C-4237-99AC-4280B566F4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200" y="2568348"/>
            <a:ext cx="1896153" cy="1264103"/>
          </a:xfrm>
          <a:prstGeom prst="rect">
            <a:avLst/>
          </a:prstGeom>
        </p:spPr>
      </p:pic>
      <p:pic>
        <p:nvPicPr>
          <p:cNvPr id="16" name="Picture 15" descr="A picture containing text, person, outdoor, group&#10;&#10;Description automatically generated">
            <a:extLst>
              <a:ext uri="{FF2B5EF4-FFF2-40B4-BE49-F238E27FC236}">
                <a16:creationId xmlns:a16="http://schemas.microsoft.com/office/drawing/2014/main" id="{68D774BD-E169-4D8E-964D-D657663F9826}"/>
              </a:ext>
            </a:extLst>
          </p:cNvPr>
          <p:cNvPicPr/>
          <p:nvPr/>
        </p:nvPicPr>
        <p:blipFill rotWithShape="1">
          <a:blip r:embed="rId4" cstate="print">
            <a:extLst>
              <a:ext uri="{28A0092B-C50C-407E-A947-70E740481C1C}">
                <a14:useLocalDpi xmlns:a14="http://schemas.microsoft.com/office/drawing/2010/main" val="0"/>
              </a:ext>
            </a:extLst>
          </a:blip>
          <a:srcRect t="29183"/>
          <a:stretch/>
        </p:blipFill>
        <p:spPr bwMode="auto">
          <a:xfrm>
            <a:off x="634848" y="2915434"/>
            <a:ext cx="2870352" cy="917018"/>
          </a:xfrm>
          <a:prstGeom prst="rect">
            <a:avLst/>
          </a:prstGeom>
          <a:ln>
            <a:noFill/>
          </a:ln>
          <a:extLst>
            <a:ext uri="{53640926-AAD7-44D8-BBD7-CCE9431645EC}">
              <a14:shadowObscured xmlns:a14="http://schemas.microsoft.com/office/drawing/2010/main"/>
            </a:ext>
          </a:extLst>
        </p:spPr>
      </p:pic>
      <p:pic>
        <p:nvPicPr>
          <p:cNvPr id="3" name="Picture 2" descr="A group of people posing for a photo&#10;&#10;Description automatically generated">
            <a:extLst>
              <a:ext uri="{FF2B5EF4-FFF2-40B4-BE49-F238E27FC236}">
                <a16:creationId xmlns:a16="http://schemas.microsoft.com/office/drawing/2014/main" id="{7CEAFCBC-F04A-4597-9BBD-7192742690D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666" t="13750" r="6942" b="22500"/>
          <a:stretch/>
        </p:blipFill>
        <p:spPr>
          <a:xfrm rot="10800000" flipH="1" flipV="1">
            <a:off x="5370873" y="2701987"/>
            <a:ext cx="1854275" cy="999721"/>
          </a:xfrm>
          <a:prstGeom prst="rect">
            <a:avLst/>
          </a:prstGeom>
        </p:spPr>
      </p:pic>
      <p:graphicFrame>
        <p:nvGraphicFramePr>
          <p:cNvPr id="17" name="Table 16">
            <a:extLst>
              <a:ext uri="{FF2B5EF4-FFF2-40B4-BE49-F238E27FC236}">
                <a16:creationId xmlns:a16="http://schemas.microsoft.com/office/drawing/2014/main" id="{ED5D4AF0-D255-4E46-833D-013632DBDB46}"/>
              </a:ext>
            </a:extLst>
          </p:cNvPr>
          <p:cNvGraphicFramePr>
            <a:graphicFrameLocks noGrp="1"/>
          </p:cNvGraphicFramePr>
          <p:nvPr>
            <p:extLst>
              <p:ext uri="{D42A27DB-BD31-4B8C-83A1-F6EECF244321}">
                <p14:modId xmlns:p14="http://schemas.microsoft.com/office/powerpoint/2010/main" val="3356761086"/>
              </p:ext>
            </p:extLst>
          </p:nvPr>
        </p:nvGraphicFramePr>
        <p:xfrm>
          <a:off x="623454" y="3657600"/>
          <a:ext cx="7885699" cy="810798"/>
        </p:xfrm>
        <a:graphic>
          <a:graphicData uri="http://schemas.openxmlformats.org/drawingml/2006/table">
            <a:tbl>
              <a:tblPr firstRow="1" bandRow="1">
                <a:tableStyleId>{00A15C55-8517-42AA-B614-E9B94910E393}</a:tableStyleId>
              </a:tblPr>
              <a:tblGrid>
                <a:gridCol w="4557437">
                  <a:extLst>
                    <a:ext uri="{9D8B030D-6E8A-4147-A177-3AD203B41FA5}">
                      <a16:colId xmlns:a16="http://schemas.microsoft.com/office/drawing/2014/main" val="20000"/>
                    </a:ext>
                  </a:extLst>
                </a:gridCol>
                <a:gridCol w="1083445">
                  <a:extLst>
                    <a:ext uri="{9D8B030D-6E8A-4147-A177-3AD203B41FA5}">
                      <a16:colId xmlns:a16="http://schemas.microsoft.com/office/drawing/2014/main" val="20001"/>
                    </a:ext>
                  </a:extLst>
                </a:gridCol>
                <a:gridCol w="1083445">
                  <a:extLst>
                    <a:ext uri="{9D8B030D-6E8A-4147-A177-3AD203B41FA5}">
                      <a16:colId xmlns:a16="http://schemas.microsoft.com/office/drawing/2014/main" val="1077957530"/>
                    </a:ext>
                  </a:extLst>
                </a:gridCol>
                <a:gridCol w="1161372">
                  <a:extLst>
                    <a:ext uri="{9D8B030D-6E8A-4147-A177-3AD203B41FA5}">
                      <a16:colId xmlns:a16="http://schemas.microsoft.com/office/drawing/2014/main" val="20002"/>
                    </a:ext>
                  </a:extLst>
                </a:gridCol>
              </a:tblGrid>
              <a:tr h="475518">
                <a:tc>
                  <a:txBody>
                    <a:bodyPr/>
                    <a:lstStyle/>
                    <a:p>
                      <a:pPr algn="ctr"/>
                      <a:r>
                        <a:rPr lang="en-US" sz="1600" b="1" dirty="0">
                          <a:solidFill>
                            <a:schemeClr val="tx1"/>
                          </a:solidFill>
                        </a:rPr>
                        <a:t>GOLD STAR GROWERS</a:t>
                      </a:r>
                      <a:r>
                        <a:rPr lang="en-US" sz="1200" b="1" i="0" dirty="0">
                          <a:solidFill>
                            <a:schemeClr val="tx1"/>
                          </a:solidFill>
                        </a:rPr>
                        <a:t>—New</a:t>
                      </a:r>
                    </a:p>
                  </a:txBody>
                  <a:tcPr anchor="ctr">
                    <a:solidFill>
                      <a:schemeClr val="bg1">
                        <a:lumMod val="75000"/>
                      </a:schemeClr>
                    </a:solidFill>
                  </a:tcPr>
                </a:tc>
                <a:tc>
                  <a:txBody>
                    <a:bodyPr/>
                    <a:lstStyle/>
                    <a:p>
                      <a:pPr algn="ctr"/>
                      <a:r>
                        <a:rPr lang="en-US" sz="1300" b="1" dirty="0">
                          <a:solidFill>
                            <a:schemeClr val="tx1"/>
                          </a:solidFill>
                        </a:rPr>
                        <a:t>1</a:t>
                      </a:r>
                      <a:r>
                        <a:rPr lang="en-US" sz="1300" b="1" baseline="30000" dirty="0">
                          <a:solidFill>
                            <a:schemeClr val="tx1"/>
                          </a:solidFill>
                        </a:rPr>
                        <a:t>st</a:t>
                      </a:r>
                      <a:r>
                        <a:rPr lang="en-US" sz="1300" b="1" dirty="0">
                          <a:solidFill>
                            <a:schemeClr val="tx1"/>
                          </a:solidFill>
                        </a:rPr>
                        <a:t> Qtr.</a:t>
                      </a:r>
                    </a:p>
                  </a:txBody>
                  <a:tcPr anchor="ctr">
                    <a:solidFill>
                      <a:schemeClr val="bg1">
                        <a:lumMod val="75000"/>
                      </a:schemeClr>
                    </a:solidFill>
                  </a:tcPr>
                </a:tc>
                <a:tc>
                  <a:txBody>
                    <a:bodyPr/>
                    <a:lstStyle/>
                    <a:p>
                      <a:pPr algn="ctr"/>
                      <a:r>
                        <a:rPr lang="en-US" sz="1300" b="1" dirty="0">
                          <a:solidFill>
                            <a:schemeClr val="tx1"/>
                          </a:solidFill>
                        </a:rPr>
                        <a:t>2</a:t>
                      </a:r>
                      <a:r>
                        <a:rPr lang="en-US" sz="1300" b="1" baseline="30000" dirty="0">
                          <a:solidFill>
                            <a:schemeClr val="tx1"/>
                          </a:solidFill>
                        </a:rPr>
                        <a:t>nd</a:t>
                      </a:r>
                      <a:r>
                        <a:rPr lang="en-US" sz="1300" b="1" dirty="0">
                          <a:solidFill>
                            <a:schemeClr val="tx1"/>
                          </a:solidFill>
                        </a:rPr>
                        <a:t> Qtr.</a:t>
                      </a:r>
                    </a:p>
                  </a:txBody>
                  <a:tcPr anchor="ctr">
                    <a:solidFill>
                      <a:schemeClr val="bg1">
                        <a:lumMod val="75000"/>
                      </a:schemeClr>
                    </a:solidFill>
                  </a:tcPr>
                </a:tc>
                <a:tc>
                  <a:txBody>
                    <a:bodyPr/>
                    <a:lstStyle/>
                    <a:p>
                      <a:pPr algn="ctr"/>
                      <a:r>
                        <a:rPr lang="en-US" sz="1300" b="1" i="1"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134082">
                <a:tc>
                  <a:txBody>
                    <a:bodyPr/>
                    <a:lstStyle/>
                    <a:p>
                      <a:pPr algn="r"/>
                      <a:endParaRPr lang="en-US" sz="1600" b="0" i="1" dirty="0"/>
                    </a:p>
                  </a:txBody>
                  <a:tcPr anchor="ctr">
                    <a:solidFill>
                      <a:schemeClr val="bg1">
                        <a:lumMod val="95000"/>
                      </a:schemeClr>
                    </a:solidFill>
                  </a:tcPr>
                </a:tc>
                <a:tc>
                  <a:txBody>
                    <a:bodyPr/>
                    <a:lstStyle/>
                    <a:p>
                      <a:pPr algn="ctr"/>
                      <a:r>
                        <a:rPr lang="en-US" sz="1300" b="0" i="0" dirty="0"/>
                        <a:t>27</a:t>
                      </a:r>
                    </a:p>
                  </a:txBody>
                  <a:tcPr anchor="ctr">
                    <a:solidFill>
                      <a:schemeClr val="bg1">
                        <a:lumMod val="95000"/>
                      </a:schemeClr>
                    </a:solidFill>
                  </a:tcPr>
                </a:tc>
                <a:tc>
                  <a:txBody>
                    <a:bodyPr/>
                    <a:lstStyle/>
                    <a:p>
                      <a:pPr algn="ctr"/>
                      <a:r>
                        <a:rPr lang="en-US" sz="1300" b="0" i="0" dirty="0"/>
                        <a:t>156</a:t>
                      </a:r>
                    </a:p>
                  </a:txBody>
                  <a:tcPr anchor="ctr">
                    <a:solidFill>
                      <a:schemeClr val="bg1">
                        <a:lumMod val="95000"/>
                      </a:schemeClr>
                    </a:solidFill>
                  </a:tcPr>
                </a:tc>
                <a:tc>
                  <a:txBody>
                    <a:bodyPr/>
                    <a:lstStyle/>
                    <a:p>
                      <a:pPr algn="ctr"/>
                      <a:r>
                        <a:rPr lang="en-US" sz="1300" b="1" i="1" dirty="0"/>
                        <a:t>183</a:t>
                      </a:r>
                    </a:p>
                  </a:txBody>
                  <a:tcPr anchor="ctr">
                    <a:solidFill>
                      <a:schemeClr val="bg1">
                        <a:lumMod val="95000"/>
                      </a:schemeClr>
                    </a:solidFill>
                  </a:tcPr>
                </a:tc>
                <a:extLst>
                  <a:ext uri="{0D108BD9-81ED-4DB2-BD59-A6C34878D82A}">
                    <a16:rowId xmlns:a16="http://schemas.microsoft.com/office/drawing/2014/main" val="10001"/>
                  </a:ext>
                </a:extLst>
              </a:tr>
            </a:tbl>
          </a:graphicData>
        </a:graphic>
      </p:graphicFrame>
      <p:graphicFrame>
        <p:nvGraphicFramePr>
          <p:cNvPr id="18" name="Table 17">
            <a:extLst>
              <a:ext uri="{FF2B5EF4-FFF2-40B4-BE49-F238E27FC236}">
                <a16:creationId xmlns:a16="http://schemas.microsoft.com/office/drawing/2014/main" id="{2C58014A-903F-4C3D-A154-041FC94A55A4}"/>
              </a:ext>
            </a:extLst>
          </p:cNvPr>
          <p:cNvGraphicFramePr>
            <a:graphicFrameLocks noGrp="1"/>
          </p:cNvGraphicFramePr>
          <p:nvPr>
            <p:extLst>
              <p:ext uri="{D42A27DB-BD31-4B8C-83A1-F6EECF244321}">
                <p14:modId xmlns:p14="http://schemas.microsoft.com/office/powerpoint/2010/main" val="1820633997"/>
              </p:ext>
            </p:extLst>
          </p:nvPr>
        </p:nvGraphicFramePr>
        <p:xfrm>
          <a:off x="609600" y="1143001"/>
          <a:ext cx="7924799" cy="1843104"/>
        </p:xfrm>
        <a:graphic>
          <a:graphicData uri="http://schemas.openxmlformats.org/drawingml/2006/table">
            <a:tbl>
              <a:tblPr firstRow="1" bandRow="1">
                <a:tableStyleId>{00A15C55-8517-42AA-B614-E9B94910E393}</a:tableStyleId>
              </a:tblPr>
              <a:tblGrid>
                <a:gridCol w="2447672">
                  <a:extLst>
                    <a:ext uri="{9D8B030D-6E8A-4147-A177-3AD203B41FA5}">
                      <a16:colId xmlns:a16="http://schemas.microsoft.com/office/drawing/2014/main" val="20000"/>
                    </a:ext>
                  </a:extLst>
                </a:gridCol>
                <a:gridCol w="827845">
                  <a:extLst>
                    <a:ext uri="{9D8B030D-6E8A-4147-A177-3AD203B41FA5}">
                      <a16:colId xmlns:a16="http://schemas.microsoft.com/office/drawing/2014/main" val="20001"/>
                    </a:ext>
                  </a:extLst>
                </a:gridCol>
                <a:gridCol w="827845">
                  <a:extLst>
                    <a:ext uri="{9D8B030D-6E8A-4147-A177-3AD203B41FA5}">
                      <a16:colId xmlns:a16="http://schemas.microsoft.com/office/drawing/2014/main" val="3556611837"/>
                    </a:ext>
                  </a:extLst>
                </a:gridCol>
                <a:gridCol w="614160">
                  <a:extLst>
                    <a:ext uri="{9D8B030D-6E8A-4147-A177-3AD203B41FA5}">
                      <a16:colId xmlns:a16="http://schemas.microsoft.com/office/drawing/2014/main" val="20002"/>
                    </a:ext>
                  </a:extLst>
                </a:gridCol>
                <a:gridCol w="887119">
                  <a:extLst>
                    <a:ext uri="{9D8B030D-6E8A-4147-A177-3AD203B41FA5}">
                      <a16:colId xmlns:a16="http://schemas.microsoft.com/office/drawing/2014/main" val="20003"/>
                    </a:ext>
                  </a:extLst>
                </a:gridCol>
                <a:gridCol w="2320158">
                  <a:extLst>
                    <a:ext uri="{9D8B030D-6E8A-4147-A177-3AD203B41FA5}">
                      <a16:colId xmlns:a16="http://schemas.microsoft.com/office/drawing/2014/main" val="20004"/>
                    </a:ext>
                  </a:extLst>
                </a:gridCol>
              </a:tblGrid>
              <a:tr h="429665">
                <a:tc>
                  <a:txBody>
                    <a:bodyPr/>
                    <a:lstStyle/>
                    <a:p>
                      <a:pPr algn="ctr"/>
                      <a:r>
                        <a:rPr lang="en-US" sz="1600" b="1" dirty="0">
                          <a:solidFill>
                            <a:schemeClr val="tx1"/>
                          </a:solidFill>
                        </a:rPr>
                        <a:t>SHARP SITES</a:t>
                      </a:r>
                      <a:r>
                        <a:rPr lang="en-US" sz="1200" b="1" i="0" dirty="0">
                          <a:solidFill>
                            <a:schemeClr val="tx1"/>
                          </a:solidFill>
                        </a:rPr>
                        <a:t>—New/Renewal</a:t>
                      </a:r>
                    </a:p>
                  </a:txBody>
                  <a:tcPr anchor="ctr">
                    <a:solidFill>
                      <a:schemeClr val="bg1">
                        <a:lumMod val="75000"/>
                      </a:schemeClr>
                    </a:solidFill>
                  </a:tcPr>
                </a:tc>
                <a:tc>
                  <a:txBody>
                    <a:bodyPr/>
                    <a:lstStyle/>
                    <a:p>
                      <a:pPr algn="ctr"/>
                      <a:r>
                        <a:rPr lang="en-US" sz="1400" b="1" dirty="0">
                          <a:solidFill>
                            <a:schemeClr val="tx1"/>
                          </a:solidFill>
                        </a:rPr>
                        <a:t>1</a:t>
                      </a:r>
                      <a:r>
                        <a:rPr lang="en-US" sz="1400" b="1" baseline="30000" dirty="0">
                          <a:solidFill>
                            <a:schemeClr val="tx1"/>
                          </a:solidFill>
                        </a:rPr>
                        <a:t>st</a:t>
                      </a:r>
                      <a:r>
                        <a:rPr lang="en-US" sz="1400" b="1" dirty="0">
                          <a:solidFill>
                            <a:schemeClr val="tx1"/>
                          </a:solidFill>
                        </a:rPr>
                        <a:t> Qtr.</a:t>
                      </a:r>
                    </a:p>
                  </a:txBody>
                  <a:tcPr anchor="ctr">
                    <a:solidFill>
                      <a:schemeClr val="bg1">
                        <a:lumMod val="75000"/>
                      </a:schemeClr>
                    </a:solidFill>
                  </a:tcPr>
                </a:tc>
                <a:tc>
                  <a:txBody>
                    <a:bodyPr/>
                    <a:lstStyle/>
                    <a:p>
                      <a:pPr algn="ctr"/>
                      <a:r>
                        <a:rPr lang="en-US" sz="1400" b="1" dirty="0">
                          <a:solidFill>
                            <a:schemeClr val="tx1"/>
                          </a:solidFill>
                        </a:rPr>
                        <a:t>2</a:t>
                      </a:r>
                      <a:r>
                        <a:rPr lang="en-US" sz="1400" b="1" baseline="30000" dirty="0">
                          <a:solidFill>
                            <a:schemeClr val="tx1"/>
                          </a:solidFill>
                        </a:rPr>
                        <a:t>nd</a:t>
                      </a:r>
                      <a:r>
                        <a:rPr lang="en-US" sz="1400" b="1" dirty="0">
                          <a:solidFill>
                            <a:schemeClr val="tx1"/>
                          </a:solidFill>
                        </a:rPr>
                        <a:t> Qtr.</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FFY Goal</a:t>
                      </a:r>
                      <a:endParaRPr lang="en-US" sz="1400" b="1" dirty="0">
                        <a:solidFill>
                          <a:schemeClr val="tx1"/>
                        </a:solidFill>
                      </a:endParaRPr>
                    </a:p>
                  </a:txBody>
                  <a:tcPr anchor="ctr">
                    <a:solidFill>
                      <a:schemeClr val="bg1">
                        <a:lumMod val="75000"/>
                      </a:schemeClr>
                    </a:solidFill>
                  </a:tcPr>
                </a:tc>
                <a:tc>
                  <a:txBody>
                    <a:bodyPr/>
                    <a:lstStyle/>
                    <a:p>
                      <a:pPr algn="ctr"/>
                      <a:r>
                        <a:rPr lang="en-US" sz="1400" dirty="0">
                          <a:solidFill>
                            <a:schemeClr val="tx1"/>
                          </a:solidFill>
                        </a:rPr>
                        <a:t>Approved SHARP Sites*</a:t>
                      </a:r>
                    </a:p>
                  </a:txBody>
                  <a:tcPr anchor="ctr">
                    <a:solidFill>
                      <a:schemeClr val="bg1">
                        <a:lumMod val="75000"/>
                      </a:schemeClr>
                    </a:solidFill>
                  </a:tcPr>
                </a:tc>
                <a:extLst>
                  <a:ext uri="{0D108BD9-81ED-4DB2-BD59-A6C34878D82A}">
                    <a16:rowId xmlns:a16="http://schemas.microsoft.com/office/drawing/2014/main" val="10000"/>
                  </a:ext>
                </a:extLst>
              </a:tr>
              <a:tr h="297333">
                <a:tc>
                  <a:txBody>
                    <a:bodyPr/>
                    <a:lstStyle/>
                    <a:p>
                      <a:pPr algn="r"/>
                      <a:r>
                        <a:rPr lang="en-US" sz="1400" i="1" dirty="0"/>
                        <a:t>SHARP—Construction</a:t>
                      </a:r>
                      <a:endParaRPr lang="en-US" sz="1400" b="0" i="1" dirty="0"/>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1" i="1" dirty="0"/>
                        <a:t>0</a:t>
                      </a:r>
                    </a:p>
                  </a:txBody>
                  <a:tcPr anchor="ctr">
                    <a:solidFill>
                      <a:schemeClr val="bg1">
                        <a:lumMod val="85000"/>
                      </a:schemeClr>
                    </a:solidFill>
                  </a:tcPr>
                </a:tc>
                <a:tc rowSpan="3">
                  <a:txBody>
                    <a:bodyPr/>
                    <a:lstStyle/>
                    <a:p>
                      <a:pPr algn="ctr"/>
                      <a:endParaRPr lang="en-US" sz="1400" b="1" i="0" dirty="0"/>
                    </a:p>
                  </a:txBody>
                  <a:tcPr anchor="ctr">
                    <a:solidFill>
                      <a:schemeClr val="bg1">
                        <a:lumMod val="85000"/>
                      </a:schemeClr>
                    </a:solidFill>
                  </a:tcPr>
                </a:tc>
                <a:tc>
                  <a:txBody>
                    <a:bodyPr/>
                    <a:lstStyle/>
                    <a:p>
                      <a:pPr algn="ctr"/>
                      <a:r>
                        <a:rPr lang="en-US" sz="1400" b="0" i="0" dirty="0"/>
                        <a:t>3</a:t>
                      </a:r>
                    </a:p>
                  </a:txBody>
                  <a:tcPr anchor="ctr">
                    <a:solidFill>
                      <a:schemeClr val="bg1">
                        <a:lumMod val="85000"/>
                      </a:schemeClr>
                    </a:solidFill>
                  </a:tcPr>
                </a:tc>
                <a:extLst>
                  <a:ext uri="{0D108BD9-81ED-4DB2-BD59-A6C34878D82A}">
                    <a16:rowId xmlns:a16="http://schemas.microsoft.com/office/drawing/2014/main" val="10001"/>
                  </a:ext>
                </a:extLst>
              </a:tr>
              <a:tr h="401491">
                <a:tc>
                  <a:txBody>
                    <a:bodyPr/>
                    <a:lstStyle/>
                    <a:p>
                      <a:pPr algn="r"/>
                      <a:r>
                        <a:rPr lang="en-US" sz="1400" i="1" dirty="0"/>
                        <a:t>SHARP—General Industry</a:t>
                      </a:r>
                      <a:endParaRPr lang="en-US" sz="1400" b="0" i="1" dirty="0"/>
                    </a:p>
                  </a:txBody>
                  <a:tcPr anchor="ctr">
                    <a:solidFill>
                      <a:schemeClr val="bg1">
                        <a:lumMod val="95000"/>
                      </a:schemeClr>
                    </a:solidFill>
                  </a:tcPr>
                </a:tc>
                <a:tc>
                  <a:txBody>
                    <a:bodyPr/>
                    <a:lstStyle/>
                    <a:p>
                      <a:pPr algn="ctr"/>
                      <a:r>
                        <a:rPr lang="en-US" sz="1400" b="0" i="0" dirty="0"/>
                        <a:t>12</a:t>
                      </a:r>
                    </a:p>
                  </a:txBody>
                  <a:tcPr anchor="ctr">
                    <a:solidFill>
                      <a:schemeClr val="bg1">
                        <a:lumMod val="95000"/>
                      </a:schemeClr>
                    </a:solidFill>
                  </a:tcPr>
                </a:tc>
                <a:tc>
                  <a:txBody>
                    <a:bodyPr/>
                    <a:lstStyle/>
                    <a:p>
                      <a:pPr algn="ctr"/>
                      <a:r>
                        <a:rPr lang="en-US" sz="1400" b="0" i="0" dirty="0"/>
                        <a:t>8</a:t>
                      </a:r>
                    </a:p>
                  </a:txBody>
                  <a:tcPr anchor="ctr">
                    <a:solidFill>
                      <a:schemeClr val="bg1">
                        <a:lumMod val="95000"/>
                      </a:schemeClr>
                    </a:solidFill>
                  </a:tcPr>
                </a:tc>
                <a:tc>
                  <a:txBody>
                    <a:bodyPr/>
                    <a:lstStyle/>
                    <a:p>
                      <a:pPr algn="ctr"/>
                      <a:r>
                        <a:rPr lang="en-US" sz="1400" b="1" i="1" dirty="0"/>
                        <a:t>20</a:t>
                      </a:r>
                    </a:p>
                  </a:txBody>
                  <a:tcPr anchor="ctr">
                    <a:solidFill>
                      <a:schemeClr val="bg1">
                        <a:lumMod val="95000"/>
                      </a:schemeClr>
                    </a:solidFill>
                  </a:tcPr>
                </a:tc>
                <a:tc vMerge="1">
                  <a:txBody>
                    <a:bodyPr/>
                    <a:lstStyle/>
                    <a:p>
                      <a:endParaRPr lang="en-US"/>
                    </a:p>
                  </a:txBody>
                  <a:tcPr/>
                </a:tc>
                <a:tc>
                  <a:txBody>
                    <a:bodyPr/>
                    <a:lstStyle/>
                    <a:p>
                      <a:pPr algn="ctr"/>
                      <a:r>
                        <a:rPr lang="en-US" sz="1400" b="0" i="0" dirty="0"/>
                        <a:t>104</a:t>
                      </a:r>
                    </a:p>
                  </a:txBody>
                  <a:tcPr anchor="ctr">
                    <a:solidFill>
                      <a:schemeClr val="bg1">
                        <a:lumMod val="95000"/>
                      </a:schemeClr>
                    </a:solidFill>
                  </a:tcPr>
                </a:tc>
                <a:extLst>
                  <a:ext uri="{0D108BD9-81ED-4DB2-BD59-A6C34878D82A}">
                    <a16:rowId xmlns:a16="http://schemas.microsoft.com/office/drawing/2014/main" val="10002"/>
                  </a:ext>
                </a:extLst>
              </a:tr>
              <a:tr h="313853">
                <a:tc>
                  <a:txBody>
                    <a:bodyPr/>
                    <a:lstStyle/>
                    <a:p>
                      <a:pPr algn="r"/>
                      <a:r>
                        <a:rPr lang="en-US" sz="1400" i="1" dirty="0"/>
                        <a:t>SHARP—Public Sector</a:t>
                      </a:r>
                      <a:endParaRPr lang="en-US" sz="1400" b="0" i="1" dirty="0"/>
                    </a:p>
                  </a:txBody>
                  <a:tcPr anchor="ctr">
                    <a:solidFill>
                      <a:schemeClr val="bg1">
                        <a:lumMod val="85000"/>
                      </a:schemeClr>
                    </a:solidFill>
                  </a:tcPr>
                </a:tc>
                <a:tc>
                  <a:txBody>
                    <a:bodyPr/>
                    <a:lstStyle/>
                    <a:p>
                      <a:pPr algn="ctr"/>
                      <a:r>
                        <a:rPr lang="en-US" sz="1400" b="0" i="0" dirty="0"/>
                        <a:t>7</a:t>
                      </a:r>
                    </a:p>
                  </a:txBody>
                  <a:tcPr anchor="ctr">
                    <a:solidFill>
                      <a:schemeClr val="bg1">
                        <a:lumMod val="85000"/>
                      </a:schemeClr>
                    </a:solidFill>
                  </a:tcPr>
                </a:tc>
                <a:tc>
                  <a:txBody>
                    <a:bodyPr/>
                    <a:lstStyle/>
                    <a:p>
                      <a:pPr algn="ctr"/>
                      <a:r>
                        <a:rPr lang="en-US" sz="1400" b="0" i="0" dirty="0"/>
                        <a:t>1</a:t>
                      </a:r>
                    </a:p>
                  </a:txBody>
                  <a:tcPr anchor="ctr">
                    <a:solidFill>
                      <a:schemeClr val="bg1">
                        <a:lumMod val="85000"/>
                      </a:schemeClr>
                    </a:solidFill>
                  </a:tcPr>
                </a:tc>
                <a:tc>
                  <a:txBody>
                    <a:bodyPr/>
                    <a:lstStyle/>
                    <a:p>
                      <a:pPr algn="ctr"/>
                      <a:r>
                        <a:rPr lang="en-US" sz="1400" b="1" i="1" dirty="0"/>
                        <a:t>8</a:t>
                      </a:r>
                    </a:p>
                  </a:txBody>
                  <a:tcPr anchor="ctr">
                    <a:solidFill>
                      <a:schemeClr val="bg1">
                        <a:lumMod val="85000"/>
                      </a:schemeClr>
                    </a:solidFill>
                  </a:tcPr>
                </a:tc>
                <a:tc vMerge="1">
                  <a:txBody>
                    <a:bodyPr/>
                    <a:lstStyle/>
                    <a:p>
                      <a:pPr algn="ctr"/>
                      <a:endParaRPr lang="en-US" sz="1200" b="1" i="0" dirty="0"/>
                    </a:p>
                  </a:txBody>
                  <a:tcPr>
                    <a:solidFill>
                      <a:schemeClr val="bg1">
                        <a:lumMod val="95000"/>
                      </a:schemeClr>
                    </a:solidFill>
                  </a:tcPr>
                </a:tc>
                <a:tc>
                  <a:txBody>
                    <a:bodyPr/>
                    <a:lstStyle/>
                    <a:p>
                      <a:pPr algn="ctr"/>
                      <a:r>
                        <a:rPr lang="en-US" sz="1400" b="0" i="0" dirty="0"/>
                        <a:t>45</a:t>
                      </a:r>
                    </a:p>
                  </a:txBody>
                  <a:tcPr anchor="ctr">
                    <a:solidFill>
                      <a:schemeClr val="bg1">
                        <a:lumMod val="85000"/>
                      </a:schemeClr>
                    </a:solidFill>
                  </a:tcPr>
                </a:tc>
                <a:extLst>
                  <a:ext uri="{0D108BD9-81ED-4DB2-BD59-A6C34878D82A}">
                    <a16:rowId xmlns:a16="http://schemas.microsoft.com/office/drawing/2014/main" val="10003"/>
                  </a:ext>
                </a:extLst>
              </a:tr>
              <a:tr h="297333">
                <a:tc>
                  <a:txBody>
                    <a:bodyPr/>
                    <a:lstStyle/>
                    <a:p>
                      <a:pPr algn="r"/>
                      <a:r>
                        <a:rPr lang="en-US" sz="1400" b="1" i="1" dirty="0"/>
                        <a:t>Totals</a:t>
                      </a:r>
                    </a:p>
                  </a:txBody>
                  <a:tcPr anchor="ctr">
                    <a:solidFill>
                      <a:schemeClr val="bg1">
                        <a:lumMod val="95000"/>
                      </a:schemeClr>
                    </a:solidFill>
                  </a:tcPr>
                </a:tc>
                <a:tc>
                  <a:txBody>
                    <a:bodyPr/>
                    <a:lstStyle/>
                    <a:p>
                      <a:pPr algn="ctr"/>
                      <a:r>
                        <a:rPr lang="en-US" sz="1400" b="1" i="1" dirty="0"/>
                        <a:t>19</a:t>
                      </a:r>
                    </a:p>
                  </a:txBody>
                  <a:tcPr anchor="ctr">
                    <a:solidFill>
                      <a:schemeClr val="bg1">
                        <a:lumMod val="95000"/>
                      </a:schemeClr>
                    </a:solidFill>
                  </a:tcPr>
                </a:tc>
                <a:tc>
                  <a:txBody>
                    <a:bodyPr/>
                    <a:lstStyle/>
                    <a:p>
                      <a:pPr algn="ctr"/>
                      <a:r>
                        <a:rPr lang="en-US" sz="1400" b="1" i="1" dirty="0"/>
                        <a:t>9</a:t>
                      </a:r>
                    </a:p>
                  </a:txBody>
                  <a:tcPr anchor="ctr">
                    <a:solidFill>
                      <a:schemeClr val="bg1">
                        <a:lumMod val="95000"/>
                      </a:schemeClr>
                    </a:solidFill>
                  </a:tcPr>
                </a:tc>
                <a:tc>
                  <a:txBody>
                    <a:bodyPr/>
                    <a:lstStyle/>
                    <a:p>
                      <a:pPr algn="ctr"/>
                      <a:r>
                        <a:rPr lang="en-US" sz="1400" b="1" i="1" dirty="0"/>
                        <a:t>28</a:t>
                      </a:r>
                    </a:p>
                  </a:txBody>
                  <a:tcPr anchor="ctr">
                    <a:solidFill>
                      <a:schemeClr val="bg1">
                        <a:lumMod val="95000"/>
                      </a:schemeClr>
                    </a:solidFill>
                  </a:tcPr>
                </a:tc>
                <a:tc>
                  <a:txBody>
                    <a:bodyPr/>
                    <a:lstStyle/>
                    <a:p>
                      <a:pPr algn="ctr"/>
                      <a:r>
                        <a:rPr lang="en-US" sz="1400" b="0" i="0" dirty="0"/>
                        <a:t>60</a:t>
                      </a:r>
                    </a:p>
                  </a:txBody>
                  <a:tcPr anchor="ctr">
                    <a:solidFill>
                      <a:schemeClr val="bg1">
                        <a:lumMod val="95000"/>
                      </a:schemeClr>
                    </a:solidFill>
                  </a:tcPr>
                </a:tc>
                <a:tc>
                  <a:txBody>
                    <a:bodyPr/>
                    <a:lstStyle/>
                    <a:p>
                      <a:pPr algn="ctr"/>
                      <a:r>
                        <a:rPr lang="en-US" sz="1400" b="1" i="1" dirty="0"/>
                        <a:t>152</a:t>
                      </a:r>
                    </a:p>
                  </a:txBody>
                  <a:tcPr anchor="ctr">
                    <a:solidFill>
                      <a:schemeClr val="bg1">
                        <a:lumMod val="95000"/>
                      </a:schemeClr>
                    </a:solidFill>
                  </a:tcPr>
                </a:tc>
                <a:extLst>
                  <a:ext uri="{0D108BD9-81ED-4DB2-BD59-A6C34878D82A}">
                    <a16:rowId xmlns:a16="http://schemas.microsoft.com/office/drawing/2014/main" val="10004"/>
                  </a:ext>
                </a:extLst>
              </a:tr>
            </a:tbl>
          </a:graphicData>
        </a:graphic>
      </p:graphicFrame>
      <p:sp>
        <p:nvSpPr>
          <p:cNvPr id="4" name="TextBox 3">
            <a:extLst>
              <a:ext uri="{FF2B5EF4-FFF2-40B4-BE49-F238E27FC236}">
                <a16:creationId xmlns:a16="http://schemas.microsoft.com/office/drawing/2014/main" id="{A87B8E8D-CED0-82BB-BC3F-F66918BBE5ED}"/>
              </a:ext>
            </a:extLst>
          </p:cNvPr>
          <p:cNvSpPr txBox="1"/>
          <p:nvPr/>
        </p:nvSpPr>
        <p:spPr>
          <a:xfrm>
            <a:off x="6477000" y="685800"/>
            <a:ext cx="2286000" cy="369332"/>
          </a:xfrm>
          <a:prstGeom prst="rect">
            <a:avLst/>
          </a:prstGeom>
          <a:noFill/>
        </p:spPr>
        <p:txBody>
          <a:bodyPr wrap="square" rtlCol="0">
            <a:spAutoFit/>
          </a:bodyPr>
          <a:lstStyle/>
          <a:p>
            <a:r>
              <a:rPr lang="en-US" i="1" dirty="0"/>
              <a:t>FFY 2023—2</a:t>
            </a:r>
            <a:r>
              <a:rPr lang="en-US" i="1" baseline="30000" dirty="0"/>
              <a:t>nd</a:t>
            </a:r>
            <a:r>
              <a:rPr lang="en-US" i="1" dirty="0"/>
              <a:t> Qtr.</a:t>
            </a:r>
          </a:p>
        </p:txBody>
      </p:sp>
    </p:spTree>
    <p:extLst>
      <p:ext uri="{BB962C8B-B14F-4D97-AF65-F5344CB8AC3E}">
        <p14:creationId xmlns:p14="http://schemas.microsoft.com/office/powerpoint/2010/main" val="1337360634"/>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6887" y="2317585"/>
            <a:ext cx="1996113" cy="948154"/>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1607" y="1295400"/>
            <a:ext cx="926432" cy="905845"/>
          </a:xfrm>
          <a:prstGeom prst="rect">
            <a:avLst/>
          </a:prstGeom>
        </p:spPr>
      </p:pic>
      <p:sp>
        <p:nvSpPr>
          <p:cNvPr id="12" name="Content Placeholder 8"/>
          <p:cNvSpPr>
            <a:spLocks noGrp="1"/>
          </p:cNvSpPr>
          <p:nvPr>
            <p:ph idx="1"/>
          </p:nvPr>
        </p:nvSpPr>
        <p:spPr>
          <a:xfrm>
            <a:off x="533399" y="1295400"/>
            <a:ext cx="7994639" cy="4419600"/>
          </a:xfrm>
        </p:spPr>
        <p:txBody>
          <a:bodyPr/>
          <a:lstStyle/>
          <a:p>
            <a:r>
              <a:rPr lang="en-US" b="1" dirty="0"/>
              <a:t>Alliances</a:t>
            </a:r>
          </a:p>
          <a:p>
            <a:pPr lvl="1">
              <a:spcBef>
                <a:spcPts val="600"/>
              </a:spcBef>
            </a:pPr>
            <a:r>
              <a:rPr lang="en-US" i="1" dirty="0"/>
              <a:t>Carolinas AGC</a:t>
            </a:r>
          </a:p>
          <a:p>
            <a:pPr lvl="1">
              <a:spcBef>
                <a:spcPts val="600"/>
              </a:spcBef>
            </a:pPr>
            <a:r>
              <a:rPr lang="en-US" i="1" dirty="0"/>
              <a:t>Lamar Advertising Company</a:t>
            </a:r>
          </a:p>
          <a:p>
            <a:pPr lvl="1">
              <a:spcBef>
                <a:spcPts val="600"/>
              </a:spcBef>
            </a:pPr>
            <a:r>
              <a:rPr lang="en-US" i="1" dirty="0"/>
              <a:t>Mexican Consulate</a:t>
            </a:r>
          </a:p>
          <a:p>
            <a:pPr lvl="1">
              <a:spcBef>
                <a:spcPts val="600"/>
              </a:spcBef>
            </a:pPr>
            <a:r>
              <a:rPr lang="en-US" i="1" dirty="0"/>
              <a:t>N.C. State – Industry Expansion Solutions</a:t>
            </a:r>
          </a:p>
          <a:p>
            <a:pPr lvl="1">
              <a:spcBef>
                <a:spcPts val="600"/>
              </a:spcBef>
            </a:pPr>
            <a:r>
              <a:rPr lang="en-US" i="1" dirty="0"/>
              <a:t>Safety and Health Council of NC</a:t>
            </a:r>
          </a:p>
          <a:p>
            <a:pPr lvl="1">
              <a:spcBef>
                <a:spcPts val="600"/>
              </a:spcBef>
            </a:pPr>
            <a:r>
              <a:rPr lang="en-US" i="1" dirty="0"/>
              <a:t>NUCA of the Carolinas</a:t>
            </a:r>
          </a:p>
          <a:p>
            <a:pPr lvl="1">
              <a:spcBef>
                <a:spcPts val="600"/>
              </a:spcBef>
            </a:pPr>
            <a:r>
              <a:rPr lang="en-US" i="1" dirty="0"/>
              <a:t>NCALGESO</a:t>
            </a:r>
          </a:p>
          <a:p>
            <a:pPr lvl="1">
              <a:spcBef>
                <a:spcPts val="600"/>
              </a:spcBef>
            </a:pPr>
            <a:r>
              <a:rPr lang="en-US" i="1" dirty="0"/>
              <a:t>Tree Care Industry Association</a:t>
            </a:r>
          </a:p>
          <a:p>
            <a:pPr lvl="1">
              <a:spcBef>
                <a:spcPts val="600"/>
              </a:spcBef>
            </a:pPr>
            <a:r>
              <a:rPr lang="en-US" i="1" dirty="0"/>
              <a:t>Plumbing-Heating-Cooling Contractor’s Association</a:t>
            </a:r>
            <a:endParaRPr lang="en-US" dirty="0"/>
          </a:p>
        </p:txBody>
      </p:sp>
      <p:sp>
        <p:nvSpPr>
          <p:cNvPr id="9" name="Text Box 3">
            <a:extLst>
              <a:ext uri="{FF2B5EF4-FFF2-40B4-BE49-F238E27FC236}">
                <a16:creationId xmlns:a16="http://schemas.microsoft.com/office/drawing/2014/main" id="{D6AA9AB2-CA8E-4742-9E6B-0B79AB35D509}"/>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Alliances and Partnerships</a:t>
            </a:r>
            <a:endParaRPr lang="en-US" sz="2400" b="1" i="1" dirty="0">
              <a:solidFill>
                <a:schemeClr val="bg2"/>
              </a:solidFill>
            </a:endParaRPr>
          </a:p>
        </p:txBody>
      </p:sp>
      <p:sp>
        <p:nvSpPr>
          <p:cNvPr id="5" name="TextBox 4">
            <a:extLst>
              <a:ext uri="{FF2B5EF4-FFF2-40B4-BE49-F238E27FC236}">
                <a16:creationId xmlns:a16="http://schemas.microsoft.com/office/drawing/2014/main" id="{8E530FB2-9D8A-A14A-28F5-EDD068AF0FAC}"/>
              </a:ext>
            </a:extLst>
          </p:cNvPr>
          <p:cNvSpPr txBox="1"/>
          <p:nvPr/>
        </p:nvSpPr>
        <p:spPr>
          <a:xfrm>
            <a:off x="6477000" y="685800"/>
            <a:ext cx="2286000" cy="369332"/>
          </a:xfrm>
          <a:prstGeom prst="rect">
            <a:avLst/>
          </a:prstGeom>
          <a:noFill/>
        </p:spPr>
        <p:txBody>
          <a:bodyPr wrap="square" rtlCol="0">
            <a:spAutoFit/>
          </a:bodyPr>
          <a:lstStyle/>
          <a:p>
            <a:r>
              <a:rPr lang="en-US" i="1" dirty="0"/>
              <a:t>FFY 2023—2</a:t>
            </a:r>
            <a:r>
              <a:rPr lang="en-US" i="1" baseline="30000" dirty="0"/>
              <a:t>nd</a:t>
            </a:r>
            <a:r>
              <a:rPr lang="en-US" i="1" dirty="0"/>
              <a:t> Qtr.</a:t>
            </a:r>
          </a:p>
        </p:txBody>
      </p:sp>
    </p:spTree>
    <p:extLst>
      <p:ext uri="{BB962C8B-B14F-4D97-AF65-F5344CB8AC3E}">
        <p14:creationId xmlns:p14="http://schemas.microsoft.com/office/powerpoint/2010/main" val="1379393225"/>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Alliances and Partnerships</a:t>
            </a:r>
            <a:endParaRPr lang="en-US" sz="2400" b="1" i="1" dirty="0">
              <a:solidFill>
                <a:schemeClr val="bg2"/>
              </a:solidFill>
            </a:endParaRPr>
          </a:p>
        </p:txBody>
      </p:sp>
      <p:sp>
        <p:nvSpPr>
          <p:cNvPr id="12" name="Content Placeholder 8"/>
          <p:cNvSpPr>
            <a:spLocks noGrp="1"/>
          </p:cNvSpPr>
          <p:nvPr>
            <p:ph idx="1"/>
          </p:nvPr>
        </p:nvSpPr>
        <p:spPr>
          <a:xfrm>
            <a:off x="533400" y="1295400"/>
            <a:ext cx="7924800" cy="4419600"/>
          </a:xfrm>
        </p:spPr>
        <p:txBody>
          <a:bodyPr/>
          <a:lstStyle/>
          <a:p>
            <a:r>
              <a:rPr lang="en-US" b="1" dirty="0"/>
              <a:t>Partnerships</a:t>
            </a:r>
          </a:p>
          <a:p>
            <a:endParaRPr lang="en-US" sz="1000" b="1" dirty="0"/>
          </a:p>
          <a:p>
            <a:pPr lvl="1"/>
            <a:r>
              <a:rPr lang="en-US" i="1" dirty="0"/>
              <a:t>Barringer Construction</a:t>
            </a:r>
          </a:p>
          <a:p>
            <a:pPr lvl="1"/>
            <a:endParaRPr lang="en-US" sz="1000" i="1" dirty="0"/>
          </a:p>
          <a:p>
            <a:pPr lvl="2"/>
            <a:r>
              <a:rPr lang="en-US" dirty="0"/>
              <a:t>Oakboro - Foundry Building Including Ancillary Buildings </a:t>
            </a:r>
            <a:r>
              <a:rPr lang="en-US" sz="1600" dirty="0"/>
              <a:t>(2020 – 2023)</a:t>
            </a:r>
            <a:endParaRPr lang="en-US" sz="1600" i="1" dirty="0"/>
          </a:p>
          <a:p>
            <a:pPr lvl="2"/>
            <a:endParaRPr lang="en-US" i="1" dirty="0"/>
          </a:p>
          <a:p>
            <a:pPr lvl="1"/>
            <a:r>
              <a:rPr lang="en-US" i="1" dirty="0"/>
              <a:t>Holder – Edison Foard – Leeper, A Joint Venture</a:t>
            </a:r>
          </a:p>
          <a:p>
            <a:pPr lvl="1"/>
            <a:endParaRPr lang="en-US" sz="1000" i="1" dirty="0"/>
          </a:p>
          <a:p>
            <a:pPr lvl="2"/>
            <a:r>
              <a:rPr lang="en-US" dirty="0"/>
              <a:t>Charlotte - Charlotte Douglas International Airport – Terminal Lobby Expansion </a:t>
            </a:r>
            <a:r>
              <a:rPr lang="en-US" sz="1600" dirty="0"/>
              <a:t>(2021 – 2023)</a:t>
            </a:r>
          </a:p>
          <a:p>
            <a:pPr lvl="2"/>
            <a:endParaRPr lang="en-US" sz="1600" dirty="0"/>
          </a:p>
          <a:p>
            <a:pPr lvl="1"/>
            <a:r>
              <a:rPr lang="en-US" i="1" dirty="0"/>
              <a:t>Jacobs Engineering Group</a:t>
            </a:r>
          </a:p>
          <a:p>
            <a:pPr lvl="1"/>
            <a:endParaRPr lang="en-US" sz="1000" i="1" dirty="0"/>
          </a:p>
          <a:p>
            <a:pPr lvl="2"/>
            <a:r>
              <a:rPr lang="en-US" dirty="0"/>
              <a:t>Holly Springs - Biotech Manufacturing Facility and Campus </a:t>
            </a:r>
            <a:r>
              <a:rPr lang="en-US" sz="1600" dirty="0"/>
              <a:t>(2022 – 2024)</a:t>
            </a:r>
          </a:p>
          <a:p>
            <a:pPr lvl="1"/>
            <a:endParaRPr lang="en-US" i="1" dirty="0"/>
          </a:p>
          <a:p>
            <a:endParaRPr lang="en-US" dirty="0"/>
          </a:p>
        </p:txBody>
      </p:sp>
      <p:sp>
        <p:nvSpPr>
          <p:cNvPr id="3" name="TextBox 2">
            <a:extLst>
              <a:ext uri="{FF2B5EF4-FFF2-40B4-BE49-F238E27FC236}">
                <a16:creationId xmlns:a16="http://schemas.microsoft.com/office/drawing/2014/main" id="{E36965C7-2233-4ECE-C9DF-F90CADFBFBD0}"/>
              </a:ext>
            </a:extLst>
          </p:cNvPr>
          <p:cNvSpPr txBox="1"/>
          <p:nvPr/>
        </p:nvSpPr>
        <p:spPr>
          <a:xfrm>
            <a:off x="6477000" y="685800"/>
            <a:ext cx="2286000" cy="369332"/>
          </a:xfrm>
          <a:prstGeom prst="rect">
            <a:avLst/>
          </a:prstGeom>
          <a:noFill/>
        </p:spPr>
        <p:txBody>
          <a:bodyPr wrap="square" rtlCol="0">
            <a:spAutoFit/>
          </a:bodyPr>
          <a:lstStyle/>
          <a:p>
            <a:r>
              <a:rPr lang="en-US" i="1" dirty="0"/>
              <a:t>FFY 2023—2</a:t>
            </a:r>
            <a:r>
              <a:rPr lang="en-US" i="1" baseline="30000" dirty="0"/>
              <a:t>nd</a:t>
            </a:r>
            <a:r>
              <a:rPr lang="en-US" i="1" dirty="0"/>
              <a:t> Qtr.</a:t>
            </a:r>
          </a:p>
        </p:txBody>
      </p:sp>
    </p:spTree>
    <p:extLst>
      <p:ext uri="{BB962C8B-B14F-4D97-AF65-F5344CB8AC3E}">
        <p14:creationId xmlns:p14="http://schemas.microsoft.com/office/powerpoint/2010/main" val="749722440"/>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199" y="4142601"/>
            <a:ext cx="8077200" cy="461665"/>
          </a:xfrm>
          <a:prstGeom prst="rect">
            <a:avLst/>
          </a:prstGeom>
        </p:spPr>
        <p:txBody>
          <a:bodyPr wrap="square">
            <a:spAutoFit/>
          </a:bodyPr>
          <a:lstStyle/>
          <a:p>
            <a:r>
              <a:rPr lang="en-US" sz="1000" b="1" i="1" dirty="0"/>
              <a:t>*</a:t>
            </a:r>
            <a:r>
              <a:rPr lang="en-US" sz="1000" i="1" dirty="0"/>
              <a:t>Includes calls that were processed but not necessarily inspected. Fat/Cat includes calls regarding heart attacks and other natural causes</a:t>
            </a:r>
            <a:r>
              <a:rPr lang="en-US" sz="1200" i="1" dirty="0"/>
              <a:t>.</a:t>
            </a:r>
          </a:p>
          <a:p>
            <a:r>
              <a:rPr lang="en-US" sz="1200" i="1" dirty="0"/>
              <a:t>  </a:t>
            </a:r>
          </a:p>
        </p:txBody>
      </p:sp>
      <p:graphicFrame>
        <p:nvGraphicFramePr>
          <p:cNvPr id="11" name="Table 10"/>
          <p:cNvGraphicFramePr>
            <a:graphicFrameLocks noGrp="1"/>
          </p:cNvGraphicFramePr>
          <p:nvPr>
            <p:extLst>
              <p:ext uri="{D42A27DB-BD31-4B8C-83A1-F6EECF244321}">
                <p14:modId xmlns:p14="http://schemas.microsoft.com/office/powerpoint/2010/main" val="228102761"/>
              </p:ext>
            </p:extLst>
          </p:nvPr>
        </p:nvGraphicFramePr>
        <p:xfrm>
          <a:off x="1752600" y="1188720"/>
          <a:ext cx="4648200" cy="868680"/>
        </p:xfrm>
        <a:graphic>
          <a:graphicData uri="http://schemas.openxmlformats.org/drawingml/2006/table">
            <a:tbl>
              <a:tblPr firstRow="1" bandRow="1">
                <a:tableStyleId>{00A15C55-8517-42AA-B614-E9B94910E393}</a:tableStyleId>
              </a:tblPr>
              <a:tblGrid>
                <a:gridCol w="14478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tblGrid>
              <a:tr h="868680">
                <a:tc>
                  <a:txBody>
                    <a:bodyPr/>
                    <a:lstStyle/>
                    <a:p>
                      <a:pPr algn="ctr"/>
                      <a:r>
                        <a:rPr lang="en-US" sz="1200" dirty="0">
                          <a:solidFill>
                            <a:schemeClr val="tx1"/>
                          </a:solidFill>
                        </a:rPr>
                        <a:t>East Compliance</a:t>
                      </a:r>
                    </a:p>
                  </a:txBody>
                  <a:tcPr anchor="ctr">
                    <a:solidFill>
                      <a:schemeClr val="bg1">
                        <a:lumMod val="85000"/>
                      </a:schemeClr>
                    </a:solidFill>
                  </a:tcPr>
                </a:tc>
                <a:tc>
                  <a:txBody>
                    <a:bodyPr/>
                    <a:lstStyle/>
                    <a:p>
                      <a:pPr algn="ctr"/>
                      <a:r>
                        <a:rPr lang="en-US" sz="1200" dirty="0">
                          <a:solidFill>
                            <a:schemeClr val="tx1"/>
                          </a:solidFill>
                        </a:rPr>
                        <a:t>West Compliance</a:t>
                      </a:r>
                    </a:p>
                  </a:txBody>
                  <a:tcPr anchor="ctr">
                    <a:solidFill>
                      <a:schemeClr val="bg1">
                        <a:lumMod val="85000"/>
                      </a:schemeClr>
                    </a:solidFill>
                  </a:tcPr>
                </a:tc>
                <a:tc>
                  <a:txBody>
                    <a:bodyPr/>
                    <a:lstStyle/>
                    <a:p>
                      <a:pPr algn="ctr"/>
                      <a:r>
                        <a:rPr lang="en-US" sz="1200" dirty="0">
                          <a:solidFill>
                            <a:schemeClr val="tx1"/>
                          </a:solidFill>
                        </a:rPr>
                        <a:t>Agricultural Safety and Health</a:t>
                      </a:r>
                    </a:p>
                  </a:txBody>
                  <a:tcPr anchor="ctr">
                    <a:solidFill>
                      <a:schemeClr val="bg1">
                        <a:lumMod val="85000"/>
                      </a:schemeClr>
                    </a:solidFill>
                  </a:tcPr>
                </a:tc>
                <a:extLst>
                  <a:ext uri="{0D108BD9-81ED-4DB2-BD59-A6C34878D82A}">
                    <a16:rowId xmlns:a16="http://schemas.microsoft.com/office/drawing/2014/main" val="10000"/>
                  </a:ext>
                </a:extLst>
              </a:tr>
            </a:tbl>
          </a:graphicData>
        </a:graphic>
      </p:graphicFrame>
      <p:sp>
        <p:nvSpPr>
          <p:cNvPr id="26"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Complaint Desk*</a:t>
            </a:r>
            <a:endParaRPr lang="en-US" sz="2400" b="1" i="1" dirty="0">
              <a:solidFill>
                <a:schemeClr val="bg2"/>
              </a:solidFill>
            </a:endParaRPr>
          </a:p>
        </p:txBody>
      </p:sp>
      <p:graphicFrame>
        <p:nvGraphicFramePr>
          <p:cNvPr id="16" name="Content Placeholder 5">
            <a:extLst>
              <a:ext uri="{FF2B5EF4-FFF2-40B4-BE49-F238E27FC236}">
                <a16:creationId xmlns:a16="http://schemas.microsoft.com/office/drawing/2014/main" id="{BA485394-8038-495F-AE24-F06C6D272A39}"/>
              </a:ext>
            </a:extLst>
          </p:cNvPr>
          <p:cNvGraphicFramePr>
            <a:graphicFrameLocks/>
          </p:cNvGraphicFramePr>
          <p:nvPr>
            <p:extLst>
              <p:ext uri="{D42A27DB-BD31-4B8C-83A1-F6EECF244321}">
                <p14:modId xmlns:p14="http://schemas.microsoft.com/office/powerpoint/2010/main" val="1905166349"/>
              </p:ext>
            </p:extLst>
          </p:nvPr>
        </p:nvGraphicFramePr>
        <p:xfrm>
          <a:off x="533396" y="4648200"/>
          <a:ext cx="8000988" cy="785030"/>
        </p:xfrm>
        <a:graphic>
          <a:graphicData uri="http://schemas.openxmlformats.org/drawingml/2006/table">
            <a:tbl>
              <a:tblPr firstRow="1" bandRow="1">
                <a:tableStyleId>{00A15C55-8517-42AA-B614-E9B94910E393}</a:tableStyleId>
              </a:tblPr>
              <a:tblGrid>
                <a:gridCol w="3657604">
                  <a:extLst>
                    <a:ext uri="{9D8B030D-6E8A-4147-A177-3AD203B41FA5}">
                      <a16:colId xmlns:a16="http://schemas.microsoft.com/office/drawing/2014/main" val="20000"/>
                    </a:ext>
                  </a:extLst>
                </a:gridCol>
                <a:gridCol w="914400">
                  <a:extLst>
                    <a:ext uri="{9D8B030D-6E8A-4147-A177-3AD203B41FA5}">
                      <a16:colId xmlns:a16="http://schemas.microsoft.com/office/drawing/2014/main" val="20003"/>
                    </a:ext>
                  </a:extLst>
                </a:gridCol>
                <a:gridCol w="762000">
                  <a:extLst>
                    <a:ext uri="{9D8B030D-6E8A-4147-A177-3AD203B41FA5}">
                      <a16:colId xmlns:a16="http://schemas.microsoft.com/office/drawing/2014/main" val="1977368839"/>
                    </a:ext>
                  </a:extLst>
                </a:gridCol>
                <a:gridCol w="1676400">
                  <a:extLst>
                    <a:ext uri="{9D8B030D-6E8A-4147-A177-3AD203B41FA5}">
                      <a16:colId xmlns:a16="http://schemas.microsoft.com/office/drawing/2014/main" val="20004"/>
                    </a:ext>
                  </a:extLst>
                </a:gridCol>
                <a:gridCol w="990584">
                  <a:extLst>
                    <a:ext uri="{9D8B030D-6E8A-4147-A177-3AD203B41FA5}">
                      <a16:colId xmlns:a16="http://schemas.microsoft.com/office/drawing/2014/main" val="2096285780"/>
                    </a:ext>
                  </a:extLst>
                </a:gridCol>
              </a:tblGrid>
              <a:tr h="392515">
                <a:tc>
                  <a:txBody>
                    <a:bodyPr/>
                    <a:lstStyle/>
                    <a:p>
                      <a:pPr algn="ctr"/>
                      <a:r>
                        <a:rPr lang="en-US" sz="1800" b="1" dirty="0">
                          <a:solidFill>
                            <a:schemeClr val="tx1"/>
                          </a:solidFill>
                        </a:rPr>
                        <a:t>ACTIVITY</a:t>
                      </a:r>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a:solidFill>
                            <a:schemeClr val="tx1"/>
                          </a:solidFill>
                        </a:rPr>
                        <a:t>1</a:t>
                      </a:r>
                      <a:r>
                        <a:rPr lang="en-US" sz="1300" b="1" baseline="30000" dirty="0">
                          <a:solidFill>
                            <a:schemeClr val="tx1"/>
                          </a:solidFill>
                        </a:rPr>
                        <a:t>st</a:t>
                      </a:r>
                      <a:r>
                        <a:rPr lang="en-US" sz="1300" b="1" dirty="0">
                          <a:solidFill>
                            <a:schemeClr val="tx1"/>
                          </a:solidFill>
                        </a:rPr>
                        <a:t> Qtr.</a:t>
                      </a:r>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a:solidFill>
                            <a:schemeClr val="tx1"/>
                          </a:solidFill>
                        </a:rPr>
                        <a:t>2</a:t>
                      </a:r>
                      <a:r>
                        <a:rPr lang="en-US" sz="1300" b="1" baseline="30000" dirty="0">
                          <a:solidFill>
                            <a:schemeClr val="tx1"/>
                          </a:solidFill>
                        </a:rPr>
                        <a:t>nd</a:t>
                      </a:r>
                      <a:r>
                        <a:rPr lang="en-US" sz="1300" b="1" dirty="0">
                          <a:solidFill>
                            <a:schemeClr val="tx1"/>
                          </a:solidFill>
                        </a:rPr>
                        <a:t> Qtr.</a:t>
                      </a:r>
                    </a:p>
                  </a:txBody>
                  <a:tcPr anchor="ctr">
                    <a:solidFill>
                      <a:schemeClr val="bg1">
                        <a:lumMod val="85000"/>
                      </a:schemeClr>
                    </a:solidFill>
                  </a:tcPr>
                </a:tc>
                <a:tc>
                  <a:txBody>
                    <a:bodyPr/>
                    <a:lstStyle/>
                    <a:p>
                      <a:pPr algn="ctr"/>
                      <a:r>
                        <a:rPr lang="en-US" sz="1300" b="1" i="1" dirty="0">
                          <a:solidFill>
                            <a:schemeClr val="tx1"/>
                          </a:solidFill>
                        </a:rPr>
                        <a:t>Cumulative Total</a:t>
                      </a:r>
                    </a:p>
                  </a:txBody>
                  <a:tcPr anchor="ctr">
                    <a:solidFill>
                      <a:schemeClr val="bg1">
                        <a:lumMod val="85000"/>
                      </a:schemeClr>
                    </a:solidFill>
                  </a:tcPr>
                </a:tc>
                <a:tc>
                  <a:txBody>
                    <a:bodyPr/>
                    <a:lstStyle/>
                    <a:p>
                      <a:pPr algn="ctr"/>
                      <a:r>
                        <a:rPr lang="en-US" sz="1300" b="1" i="0" dirty="0">
                          <a:solidFill>
                            <a:schemeClr val="tx1"/>
                          </a:solidFill>
                        </a:rPr>
                        <a:t>FFY 2022</a:t>
                      </a:r>
                    </a:p>
                  </a:txBody>
                  <a:tcPr anchor="ctr">
                    <a:solidFill>
                      <a:schemeClr val="bg1">
                        <a:lumMod val="85000"/>
                      </a:schemeClr>
                    </a:solidFill>
                  </a:tcPr>
                </a:tc>
                <a:extLst>
                  <a:ext uri="{0D108BD9-81ED-4DB2-BD59-A6C34878D82A}">
                    <a16:rowId xmlns:a16="http://schemas.microsoft.com/office/drawing/2014/main" val="10003"/>
                  </a:ext>
                </a:extLst>
              </a:tr>
              <a:tr h="392515">
                <a:tc>
                  <a:txBody>
                    <a:bodyPr/>
                    <a:lstStyle/>
                    <a:p>
                      <a:pPr algn="r"/>
                      <a:r>
                        <a:rPr lang="en-US" sz="1200" b="0" i="1" dirty="0"/>
                        <a:t>Complaints Not in OSH Jurisdiction*</a:t>
                      </a:r>
                    </a:p>
                  </a:txBody>
                  <a:tcPr anchor="ctr">
                    <a:solidFill>
                      <a:schemeClr val="bg1">
                        <a:lumMod val="95000"/>
                      </a:schemeClr>
                    </a:solidFill>
                  </a:tcPr>
                </a:tc>
                <a:tc>
                  <a:txBody>
                    <a:bodyPr/>
                    <a:lstStyle/>
                    <a:p>
                      <a:pPr algn="ctr"/>
                      <a:r>
                        <a:rPr lang="en-US" sz="1200" b="0" i="0" dirty="0"/>
                        <a:t>860</a:t>
                      </a:r>
                    </a:p>
                  </a:txBody>
                  <a:tcPr anchor="ctr">
                    <a:solidFill>
                      <a:schemeClr val="bg1">
                        <a:lumMod val="95000"/>
                      </a:schemeClr>
                    </a:solidFill>
                  </a:tcPr>
                </a:tc>
                <a:tc>
                  <a:txBody>
                    <a:bodyPr/>
                    <a:lstStyle/>
                    <a:p>
                      <a:pPr algn="ctr"/>
                      <a:r>
                        <a:rPr lang="en-US" sz="1200" b="0" i="0" dirty="0"/>
                        <a:t>1,178</a:t>
                      </a:r>
                    </a:p>
                  </a:txBody>
                  <a:tcPr anchor="ctr">
                    <a:solidFill>
                      <a:schemeClr val="bg1">
                        <a:lumMod val="95000"/>
                      </a:schemeClr>
                    </a:solidFill>
                  </a:tcPr>
                </a:tc>
                <a:tc>
                  <a:txBody>
                    <a:bodyPr/>
                    <a:lstStyle/>
                    <a:p>
                      <a:pPr algn="ctr"/>
                      <a:r>
                        <a:rPr lang="en-US" sz="1200" b="1" i="1" dirty="0"/>
                        <a:t>2,038</a:t>
                      </a:r>
                    </a:p>
                  </a:txBody>
                  <a:tcPr anchor="ctr">
                    <a:solidFill>
                      <a:schemeClr val="bg1">
                        <a:lumMod val="95000"/>
                      </a:schemeClr>
                    </a:solidFill>
                  </a:tcPr>
                </a:tc>
                <a:tc>
                  <a:txBody>
                    <a:bodyPr/>
                    <a:lstStyle/>
                    <a:p>
                      <a:pPr algn="ctr"/>
                      <a:r>
                        <a:rPr lang="en-US" sz="1200" b="0" i="1" dirty="0"/>
                        <a:t>4,122</a:t>
                      </a:r>
                    </a:p>
                  </a:txBody>
                  <a:tcPr anchor="ctr">
                    <a:solidFill>
                      <a:schemeClr val="bg1">
                        <a:lumMod val="95000"/>
                      </a:schemeClr>
                    </a:solidFill>
                  </a:tcPr>
                </a:tc>
                <a:extLst>
                  <a:ext uri="{0D108BD9-81ED-4DB2-BD59-A6C34878D82A}">
                    <a16:rowId xmlns:a16="http://schemas.microsoft.com/office/drawing/2014/main" val="10004"/>
                  </a:ext>
                </a:extLst>
              </a:tr>
            </a:tbl>
          </a:graphicData>
        </a:graphic>
      </p:graphicFrame>
      <p:sp>
        <p:nvSpPr>
          <p:cNvPr id="19" name="Rectangle 18">
            <a:extLst>
              <a:ext uri="{FF2B5EF4-FFF2-40B4-BE49-F238E27FC236}">
                <a16:creationId xmlns:a16="http://schemas.microsoft.com/office/drawing/2014/main" id="{44758B0A-12F3-4021-ACD2-2C5940DD5555}"/>
              </a:ext>
            </a:extLst>
          </p:cNvPr>
          <p:cNvSpPr/>
          <p:nvPr/>
        </p:nvSpPr>
        <p:spPr>
          <a:xfrm>
            <a:off x="457200" y="5562600"/>
            <a:ext cx="8153400" cy="246221"/>
          </a:xfrm>
          <a:prstGeom prst="rect">
            <a:avLst/>
          </a:prstGeom>
        </p:spPr>
        <p:txBody>
          <a:bodyPr wrap="square">
            <a:spAutoFit/>
          </a:bodyPr>
          <a:lstStyle/>
          <a:p>
            <a:r>
              <a:rPr lang="en-US" sz="1000" i="1" dirty="0"/>
              <a:t>*Includes complaints related to wage and hour, discrimination, workers’ compensation questions, beyond statute of limitation time frame, etc.</a:t>
            </a:r>
            <a:endParaRPr lang="en-US" sz="1200" i="1" dirty="0"/>
          </a:p>
        </p:txBody>
      </p:sp>
      <p:graphicFrame>
        <p:nvGraphicFramePr>
          <p:cNvPr id="10" name="Content Placeholder 5">
            <a:extLst>
              <a:ext uri="{FF2B5EF4-FFF2-40B4-BE49-F238E27FC236}">
                <a16:creationId xmlns:a16="http://schemas.microsoft.com/office/drawing/2014/main" id="{6C396B26-295D-43E7-A0A1-EAFA0117410A}"/>
              </a:ext>
            </a:extLst>
          </p:cNvPr>
          <p:cNvGraphicFramePr>
            <a:graphicFrameLocks/>
          </p:cNvGraphicFramePr>
          <p:nvPr>
            <p:extLst>
              <p:ext uri="{D42A27DB-BD31-4B8C-83A1-F6EECF244321}">
                <p14:modId xmlns:p14="http://schemas.microsoft.com/office/powerpoint/2010/main" val="2267217344"/>
              </p:ext>
            </p:extLst>
          </p:nvPr>
        </p:nvGraphicFramePr>
        <p:xfrm>
          <a:off x="533396" y="1904999"/>
          <a:ext cx="8000988" cy="2133601"/>
        </p:xfrm>
        <a:graphic>
          <a:graphicData uri="http://schemas.openxmlformats.org/drawingml/2006/table">
            <a:tbl>
              <a:tblPr firstRow="1" bandRow="1">
                <a:tableStyleId>{00A15C55-8517-42AA-B614-E9B94910E393}</a:tableStyleId>
              </a:tblPr>
              <a:tblGrid>
                <a:gridCol w="1219204">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762000">
                  <a:extLst>
                    <a:ext uri="{9D8B030D-6E8A-4147-A177-3AD203B41FA5}">
                      <a16:colId xmlns:a16="http://schemas.microsoft.com/office/drawing/2014/main" val="2747465868"/>
                    </a:ext>
                  </a:extLst>
                </a:gridCol>
                <a:gridCol w="762000">
                  <a:extLst>
                    <a:ext uri="{9D8B030D-6E8A-4147-A177-3AD203B41FA5}">
                      <a16:colId xmlns:a16="http://schemas.microsoft.com/office/drawing/2014/main" val="20002"/>
                    </a:ext>
                  </a:extLst>
                </a:gridCol>
                <a:gridCol w="838200">
                  <a:extLst>
                    <a:ext uri="{9D8B030D-6E8A-4147-A177-3AD203B41FA5}">
                      <a16:colId xmlns:a16="http://schemas.microsoft.com/office/drawing/2014/main" val="847108398"/>
                    </a:ext>
                  </a:extLst>
                </a:gridCol>
                <a:gridCol w="838200">
                  <a:extLst>
                    <a:ext uri="{9D8B030D-6E8A-4147-A177-3AD203B41FA5}">
                      <a16:colId xmlns:a16="http://schemas.microsoft.com/office/drawing/2014/main" val="20003"/>
                    </a:ext>
                  </a:extLst>
                </a:gridCol>
                <a:gridCol w="762000">
                  <a:extLst>
                    <a:ext uri="{9D8B030D-6E8A-4147-A177-3AD203B41FA5}">
                      <a16:colId xmlns:a16="http://schemas.microsoft.com/office/drawing/2014/main" val="3202423627"/>
                    </a:ext>
                  </a:extLst>
                </a:gridCol>
                <a:gridCol w="1294783">
                  <a:extLst>
                    <a:ext uri="{9D8B030D-6E8A-4147-A177-3AD203B41FA5}">
                      <a16:colId xmlns:a16="http://schemas.microsoft.com/office/drawing/2014/main" val="20004"/>
                    </a:ext>
                  </a:extLst>
                </a:gridCol>
                <a:gridCol w="838801">
                  <a:extLst>
                    <a:ext uri="{9D8B030D-6E8A-4147-A177-3AD203B41FA5}">
                      <a16:colId xmlns:a16="http://schemas.microsoft.com/office/drawing/2014/main" val="2129303459"/>
                    </a:ext>
                  </a:extLst>
                </a:gridCol>
              </a:tblGrid>
              <a:tr h="588773">
                <a:tc>
                  <a:txBody>
                    <a:bodyPr/>
                    <a:lstStyle/>
                    <a:p>
                      <a:pPr algn="r"/>
                      <a:r>
                        <a:rPr lang="en-US" sz="1400" b="1" dirty="0">
                          <a:solidFill>
                            <a:schemeClr val="tx1"/>
                          </a:solidFill>
                        </a:rPr>
                        <a:t>ACTIVITY</a:t>
                      </a:r>
                    </a:p>
                  </a:txBody>
                  <a:tcPr anchor="ctr">
                    <a:solidFill>
                      <a:schemeClr val="bg1">
                        <a:lumMod val="75000"/>
                      </a:schemeClr>
                    </a:solidFill>
                  </a:tcPr>
                </a:tc>
                <a:tc>
                  <a:txBody>
                    <a:bodyPr/>
                    <a:lstStyle/>
                    <a:p>
                      <a:pPr algn="ctr"/>
                      <a:r>
                        <a:rPr lang="en-US" sz="1200" b="1" dirty="0">
                          <a:solidFill>
                            <a:schemeClr val="tx1"/>
                          </a:solidFill>
                        </a:rPr>
                        <a:t>1</a:t>
                      </a:r>
                      <a:r>
                        <a:rPr lang="en-US" sz="1200" b="1" baseline="30000" dirty="0">
                          <a:solidFill>
                            <a:schemeClr val="tx1"/>
                          </a:solidFill>
                        </a:rPr>
                        <a:t>st</a:t>
                      </a:r>
                      <a:r>
                        <a:rPr lang="en-US" sz="1200" b="1" dirty="0">
                          <a:solidFill>
                            <a:schemeClr val="tx1"/>
                          </a:solidFill>
                        </a:rPr>
                        <a:t> Qtr.</a:t>
                      </a:r>
                    </a:p>
                  </a:txBody>
                  <a:tcPr anchor="ctr">
                    <a:solidFill>
                      <a:schemeClr val="bg1">
                        <a:lumMod val="75000"/>
                      </a:schemeClr>
                    </a:solidFill>
                  </a:tcPr>
                </a:tc>
                <a:tc>
                  <a:txBody>
                    <a:bodyPr/>
                    <a:lstStyle/>
                    <a:p>
                      <a:pPr algn="ctr"/>
                      <a:r>
                        <a:rPr lang="en-US" sz="1200" b="1" dirty="0">
                          <a:solidFill>
                            <a:schemeClr val="tx1"/>
                          </a:solidFill>
                        </a:rPr>
                        <a:t>2</a:t>
                      </a:r>
                      <a:r>
                        <a:rPr lang="en-US" sz="1200" b="1" baseline="30000" dirty="0">
                          <a:solidFill>
                            <a:schemeClr val="tx1"/>
                          </a:solidFill>
                        </a:rPr>
                        <a:t>nd</a:t>
                      </a:r>
                      <a:r>
                        <a:rPr lang="en-US" sz="1200" b="1" dirty="0">
                          <a:solidFill>
                            <a:schemeClr val="tx1"/>
                          </a:solidFill>
                        </a:rPr>
                        <a:t> Qtr.</a:t>
                      </a:r>
                    </a:p>
                  </a:txBody>
                  <a:tcPr anchor="ctr">
                    <a:solidFill>
                      <a:schemeClr val="bg1">
                        <a:lumMod val="75000"/>
                      </a:schemeClr>
                    </a:solidFill>
                  </a:tcPr>
                </a:tc>
                <a:tc>
                  <a:txBody>
                    <a:bodyPr/>
                    <a:lstStyle/>
                    <a:p>
                      <a:pPr algn="ctr"/>
                      <a:r>
                        <a:rPr lang="en-US" sz="1200" b="1" dirty="0">
                          <a:solidFill>
                            <a:schemeClr val="tx1"/>
                          </a:solidFill>
                        </a:rPr>
                        <a:t>1</a:t>
                      </a:r>
                      <a:r>
                        <a:rPr lang="en-US" sz="1200" b="1" baseline="30000" dirty="0">
                          <a:solidFill>
                            <a:schemeClr val="tx1"/>
                          </a:solidFill>
                        </a:rPr>
                        <a:t>st</a:t>
                      </a:r>
                      <a:r>
                        <a:rPr lang="en-US" sz="1200" b="1" dirty="0">
                          <a:solidFill>
                            <a:schemeClr val="tx1"/>
                          </a:solidFill>
                        </a:rPr>
                        <a:t> Qtr.</a:t>
                      </a:r>
                    </a:p>
                  </a:txBody>
                  <a:tcPr anchor="ctr">
                    <a:solidFill>
                      <a:schemeClr val="bg1">
                        <a:lumMod val="75000"/>
                      </a:schemeClr>
                    </a:solidFill>
                  </a:tcPr>
                </a:tc>
                <a:tc>
                  <a:txBody>
                    <a:bodyPr/>
                    <a:lstStyle/>
                    <a:p>
                      <a:pPr algn="ctr"/>
                      <a:r>
                        <a:rPr lang="en-US" sz="1200" b="1" dirty="0">
                          <a:solidFill>
                            <a:schemeClr val="tx1"/>
                          </a:solidFill>
                        </a:rPr>
                        <a:t>2</a:t>
                      </a:r>
                      <a:r>
                        <a:rPr lang="en-US" sz="1200" b="1" baseline="30000" dirty="0">
                          <a:solidFill>
                            <a:schemeClr val="tx1"/>
                          </a:solidFill>
                        </a:rPr>
                        <a:t>nd</a:t>
                      </a:r>
                      <a:r>
                        <a:rPr lang="en-US" sz="12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1</a:t>
                      </a:r>
                      <a:r>
                        <a:rPr lang="en-US" sz="1200" b="1" baseline="30000" dirty="0">
                          <a:solidFill>
                            <a:schemeClr val="tx1"/>
                          </a:solidFill>
                        </a:rPr>
                        <a:t>st</a:t>
                      </a:r>
                      <a:r>
                        <a:rPr lang="en-US" sz="12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2</a:t>
                      </a:r>
                      <a:r>
                        <a:rPr lang="en-US" sz="1200" b="1" baseline="30000" dirty="0">
                          <a:solidFill>
                            <a:schemeClr val="tx1"/>
                          </a:solidFill>
                        </a:rPr>
                        <a:t>nd</a:t>
                      </a:r>
                      <a:r>
                        <a:rPr lang="en-US" sz="1200" b="1" dirty="0">
                          <a:solidFill>
                            <a:schemeClr val="tx1"/>
                          </a:solidFill>
                        </a:rPr>
                        <a:t> Qtr.</a:t>
                      </a:r>
                    </a:p>
                  </a:txBody>
                  <a:tcPr anchor="ctr">
                    <a:solidFill>
                      <a:schemeClr val="bg1">
                        <a:lumMod val="75000"/>
                      </a:schemeClr>
                    </a:solidFill>
                  </a:tcPr>
                </a:tc>
                <a:tc>
                  <a:txBody>
                    <a:bodyPr/>
                    <a:lstStyle/>
                    <a:p>
                      <a:pPr algn="ctr"/>
                      <a:r>
                        <a:rPr lang="en-US" sz="1200" b="1" i="1" dirty="0">
                          <a:solidFill>
                            <a:schemeClr val="tx1"/>
                          </a:solidFill>
                        </a:rPr>
                        <a:t>Cumulative Total</a:t>
                      </a:r>
                    </a:p>
                  </a:txBody>
                  <a:tcPr anchor="ctr">
                    <a:solidFill>
                      <a:schemeClr val="bg1">
                        <a:lumMod val="75000"/>
                      </a:schemeClr>
                    </a:solidFill>
                  </a:tcPr>
                </a:tc>
                <a:tc>
                  <a:txBody>
                    <a:bodyPr/>
                    <a:lstStyle/>
                    <a:p>
                      <a:pPr algn="ctr"/>
                      <a:r>
                        <a:rPr lang="en-US" sz="1200" b="1" i="0" dirty="0">
                          <a:solidFill>
                            <a:schemeClr val="tx1"/>
                          </a:solidFill>
                        </a:rPr>
                        <a:t>FFY 2022</a:t>
                      </a:r>
                    </a:p>
                  </a:txBody>
                  <a:tcPr anchor="ctr">
                    <a:solidFill>
                      <a:schemeClr val="bg1">
                        <a:lumMod val="75000"/>
                      </a:schemeClr>
                    </a:solidFill>
                  </a:tcPr>
                </a:tc>
                <a:extLst>
                  <a:ext uri="{0D108BD9-81ED-4DB2-BD59-A6C34878D82A}">
                    <a16:rowId xmlns:a16="http://schemas.microsoft.com/office/drawing/2014/main" val="10000"/>
                  </a:ext>
                </a:extLst>
              </a:tr>
              <a:tr h="367283">
                <a:tc>
                  <a:txBody>
                    <a:bodyPr/>
                    <a:lstStyle/>
                    <a:p>
                      <a:pPr algn="r"/>
                      <a:r>
                        <a:rPr lang="en-US" sz="1400" b="0" i="1" dirty="0"/>
                        <a:t>Complaints</a:t>
                      </a:r>
                    </a:p>
                  </a:txBody>
                  <a:tcPr anchor="ctr">
                    <a:solidFill>
                      <a:schemeClr val="bg1">
                        <a:lumMod val="85000"/>
                      </a:schemeClr>
                    </a:solidFill>
                  </a:tcPr>
                </a:tc>
                <a:tc>
                  <a:txBody>
                    <a:bodyPr/>
                    <a:lstStyle/>
                    <a:p>
                      <a:pPr algn="ctr"/>
                      <a:r>
                        <a:rPr lang="en-US" sz="1200" i="0" dirty="0"/>
                        <a:t>289</a:t>
                      </a:r>
                    </a:p>
                  </a:txBody>
                  <a:tcPr anchor="ctr">
                    <a:solidFill>
                      <a:schemeClr val="bg1">
                        <a:lumMod val="85000"/>
                      </a:schemeClr>
                    </a:solidFill>
                  </a:tcPr>
                </a:tc>
                <a:tc>
                  <a:txBody>
                    <a:bodyPr/>
                    <a:lstStyle/>
                    <a:p>
                      <a:pPr algn="ctr"/>
                      <a:r>
                        <a:rPr lang="en-US" sz="1200" i="0" dirty="0"/>
                        <a:t>326</a:t>
                      </a:r>
                    </a:p>
                  </a:txBody>
                  <a:tcPr anchor="ctr">
                    <a:solidFill>
                      <a:schemeClr val="bg1">
                        <a:lumMod val="85000"/>
                      </a:schemeClr>
                    </a:solidFill>
                  </a:tcPr>
                </a:tc>
                <a:tc>
                  <a:txBody>
                    <a:bodyPr/>
                    <a:lstStyle/>
                    <a:p>
                      <a:pPr algn="ctr"/>
                      <a:r>
                        <a:rPr lang="en-US" sz="1200" i="0" dirty="0"/>
                        <a:t>415</a:t>
                      </a:r>
                    </a:p>
                  </a:txBody>
                  <a:tcPr anchor="ctr">
                    <a:solidFill>
                      <a:schemeClr val="bg1">
                        <a:lumMod val="85000"/>
                      </a:schemeClr>
                    </a:solidFill>
                  </a:tcPr>
                </a:tc>
                <a:tc>
                  <a:txBody>
                    <a:bodyPr/>
                    <a:lstStyle/>
                    <a:p>
                      <a:pPr algn="ctr"/>
                      <a:r>
                        <a:rPr lang="en-US" sz="1200" i="0" dirty="0"/>
                        <a:t>518</a:t>
                      </a:r>
                    </a:p>
                  </a:txBody>
                  <a:tcPr anchor="ctr">
                    <a:solidFill>
                      <a:schemeClr val="bg1">
                        <a:lumMod val="85000"/>
                      </a:schemeClr>
                    </a:solidFill>
                  </a:tcPr>
                </a:tc>
                <a:tc>
                  <a:txBody>
                    <a:bodyPr/>
                    <a:lstStyle/>
                    <a:p>
                      <a:pPr algn="ctr"/>
                      <a:r>
                        <a:rPr lang="en-US" sz="1200" i="0" dirty="0"/>
                        <a:t>4</a:t>
                      </a:r>
                    </a:p>
                  </a:txBody>
                  <a:tcPr anchor="ctr">
                    <a:solidFill>
                      <a:schemeClr val="bg1">
                        <a:lumMod val="85000"/>
                      </a:schemeClr>
                    </a:solidFill>
                  </a:tcPr>
                </a:tc>
                <a:tc>
                  <a:txBody>
                    <a:bodyPr/>
                    <a:lstStyle/>
                    <a:p>
                      <a:pPr algn="ctr"/>
                      <a:r>
                        <a:rPr lang="en-US" sz="1200" i="0" dirty="0"/>
                        <a:t>1</a:t>
                      </a:r>
                    </a:p>
                  </a:txBody>
                  <a:tcPr anchor="ctr">
                    <a:solidFill>
                      <a:schemeClr val="bg1">
                        <a:lumMod val="85000"/>
                      </a:schemeClr>
                    </a:solidFill>
                  </a:tcPr>
                </a:tc>
                <a:tc>
                  <a:txBody>
                    <a:bodyPr/>
                    <a:lstStyle/>
                    <a:p>
                      <a:pPr algn="ctr"/>
                      <a:r>
                        <a:rPr lang="en-US" sz="1200" b="1" i="1" dirty="0"/>
                        <a:t>1,553</a:t>
                      </a:r>
                    </a:p>
                  </a:txBody>
                  <a:tcPr anchor="ctr">
                    <a:solidFill>
                      <a:schemeClr val="bg1">
                        <a:lumMod val="85000"/>
                      </a:schemeClr>
                    </a:solidFill>
                  </a:tcPr>
                </a:tc>
                <a:tc>
                  <a:txBody>
                    <a:bodyPr/>
                    <a:lstStyle/>
                    <a:p>
                      <a:pPr algn="ctr"/>
                      <a:r>
                        <a:rPr lang="en-US" sz="1200" b="0" i="1" dirty="0"/>
                        <a:t>3,575</a:t>
                      </a:r>
                    </a:p>
                  </a:txBody>
                  <a:tcPr anchor="ctr">
                    <a:solidFill>
                      <a:schemeClr val="bg1">
                        <a:lumMod val="85000"/>
                      </a:schemeClr>
                    </a:solidFill>
                  </a:tcPr>
                </a:tc>
                <a:extLst>
                  <a:ext uri="{0D108BD9-81ED-4DB2-BD59-A6C34878D82A}">
                    <a16:rowId xmlns:a16="http://schemas.microsoft.com/office/drawing/2014/main" val="10001"/>
                  </a:ext>
                </a:extLst>
              </a:tr>
              <a:tr h="392515">
                <a:tc>
                  <a:txBody>
                    <a:bodyPr/>
                    <a:lstStyle/>
                    <a:p>
                      <a:pPr algn="r"/>
                      <a:r>
                        <a:rPr lang="en-US" sz="1400" b="0" i="1" dirty="0"/>
                        <a:t>Referrals</a:t>
                      </a:r>
                    </a:p>
                  </a:txBody>
                  <a:tcPr anchor="ctr">
                    <a:solidFill>
                      <a:schemeClr val="bg1">
                        <a:lumMod val="95000"/>
                      </a:schemeClr>
                    </a:solidFill>
                  </a:tcPr>
                </a:tc>
                <a:tc>
                  <a:txBody>
                    <a:bodyPr/>
                    <a:lstStyle/>
                    <a:p>
                      <a:pPr algn="ctr"/>
                      <a:r>
                        <a:rPr lang="en-US" sz="1200" i="0" dirty="0"/>
                        <a:t>67</a:t>
                      </a:r>
                    </a:p>
                  </a:txBody>
                  <a:tcPr anchor="ctr">
                    <a:solidFill>
                      <a:schemeClr val="bg1">
                        <a:lumMod val="95000"/>
                      </a:schemeClr>
                    </a:solidFill>
                  </a:tcPr>
                </a:tc>
                <a:tc>
                  <a:txBody>
                    <a:bodyPr/>
                    <a:lstStyle/>
                    <a:p>
                      <a:pPr algn="ctr"/>
                      <a:r>
                        <a:rPr lang="en-US" sz="1200" i="0" dirty="0"/>
                        <a:t>63</a:t>
                      </a:r>
                    </a:p>
                  </a:txBody>
                  <a:tcPr anchor="ctr">
                    <a:solidFill>
                      <a:schemeClr val="bg1">
                        <a:lumMod val="95000"/>
                      </a:schemeClr>
                    </a:solidFill>
                  </a:tcPr>
                </a:tc>
                <a:tc>
                  <a:txBody>
                    <a:bodyPr/>
                    <a:lstStyle/>
                    <a:p>
                      <a:pPr algn="ctr"/>
                      <a:r>
                        <a:rPr lang="en-US" sz="1200" i="0" dirty="0"/>
                        <a:t>94</a:t>
                      </a:r>
                    </a:p>
                  </a:txBody>
                  <a:tcPr anchor="ctr">
                    <a:solidFill>
                      <a:schemeClr val="bg1">
                        <a:lumMod val="95000"/>
                      </a:schemeClr>
                    </a:solidFill>
                  </a:tcPr>
                </a:tc>
                <a:tc>
                  <a:txBody>
                    <a:bodyPr/>
                    <a:lstStyle/>
                    <a:p>
                      <a:pPr algn="ctr"/>
                      <a:r>
                        <a:rPr lang="en-US" sz="1200" i="0" dirty="0"/>
                        <a:t>100</a:t>
                      </a:r>
                    </a:p>
                  </a:txBody>
                  <a:tcPr anchor="ctr">
                    <a:solidFill>
                      <a:schemeClr val="bg1">
                        <a:lumMod val="95000"/>
                      </a:schemeClr>
                    </a:solidFill>
                  </a:tcPr>
                </a:tc>
                <a:tc>
                  <a:txBody>
                    <a:bodyPr/>
                    <a:lstStyle/>
                    <a:p>
                      <a:pPr algn="ctr"/>
                      <a:r>
                        <a:rPr lang="en-US" sz="1200" i="0" dirty="0"/>
                        <a:t>3</a:t>
                      </a:r>
                    </a:p>
                  </a:txBody>
                  <a:tcPr anchor="ctr">
                    <a:solidFill>
                      <a:schemeClr val="bg1">
                        <a:lumMod val="95000"/>
                      </a:schemeClr>
                    </a:solidFill>
                  </a:tcPr>
                </a:tc>
                <a:tc>
                  <a:txBody>
                    <a:bodyPr/>
                    <a:lstStyle/>
                    <a:p>
                      <a:pPr algn="ctr"/>
                      <a:r>
                        <a:rPr lang="en-US" sz="1200" i="0" dirty="0"/>
                        <a:t>1</a:t>
                      </a:r>
                    </a:p>
                  </a:txBody>
                  <a:tcPr anchor="ctr">
                    <a:solidFill>
                      <a:schemeClr val="bg1">
                        <a:lumMod val="95000"/>
                      </a:schemeClr>
                    </a:solidFill>
                  </a:tcPr>
                </a:tc>
                <a:tc>
                  <a:txBody>
                    <a:bodyPr/>
                    <a:lstStyle/>
                    <a:p>
                      <a:pPr algn="ctr"/>
                      <a:r>
                        <a:rPr lang="en-US" sz="1200" b="1" i="1" dirty="0"/>
                        <a:t>328</a:t>
                      </a:r>
                    </a:p>
                  </a:txBody>
                  <a:tcPr anchor="ctr">
                    <a:solidFill>
                      <a:schemeClr val="bg1">
                        <a:lumMod val="95000"/>
                      </a:schemeClr>
                    </a:solidFill>
                  </a:tcPr>
                </a:tc>
                <a:tc>
                  <a:txBody>
                    <a:bodyPr/>
                    <a:lstStyle/>
                    <a:p>
                      <a:pPr algn="ctr"/>
                      <a:r>
                        <a:rPr lang="en-US" sz="1200" b="0" i="1" dirty="0"/>
                        <a:t>777</a:t>
                      </a:r>
                    </a:p>
                  </a:txBody>
                  <a:tcPr anchor="ctr">
                    <a:solidFill>
                      <a:schemeClr val="bg1">
                        <a:lumMod val="95000"/>
                      </a:schemeClr>
                    </a:solidFill>
                  </a:tcPr>
                </a:tc>
                <a:extLst>
                  <a:ext uri="{0D108BD9-81ED-4DB2-BD59-A6C34878D82A}">
                    <a16:rowId xmlns:a16="http://schemas.microsoft.com/office/drawing/2014/main" val="10002"/>
                  </a:ext>
                </a:extLst>
              </a:tr>
              <a:tr h="392515">
                <a:tc>
                  <a:txBody>
                    <a:bodyPr/>
                    <a:lstStyle/>
                    <a:p>
                      <a:pPr algn="r"/>
                      <a:r>
                        <a:rPr lang="en-US" sz="1400" b="0" i="1" dirty="0"/>
                        <a:t>Fat/Cat</a:t>
                      </a:r>
                    </a:p>
                  </a:txBody>
                  <a:tcPr anchor="ctr">
                    <a:solidFill>
                      <a:schemeClr val="bg1">
                        <a:lumMod val="85000"/>
                      </a:schemeClr>
                    </a:solidFill>
                  </a:tcPr>
                </a:tc>
                <a:tc>
                  <a:txBody>
                    <a:bodyPr/>
                    <a:lstStyle/>
                    <a:p>
                      <a:pPr algn="ctr"/>
                      <a:r>
                        <a:rPr lang="en-US" sz="1200" i="0" dirty="0"/>
                        <a:t>23</a:t>
                      </a:r>
                    </a:p>
                  </a:txBody>
                  <a:tcPr anchor="ctr">
                    <a:solidFill>
                      <a:schemeClr val="bg1">
                        <a:lumMod val="85000"/>
                      </a:schemeClr>
                    </a:solidFill>
                  </a:tcPr>
                </a:tc>
                <a:tc>
                  <a:txBody>
                    <a:bodyPr/>
                    <a:lstStyle/>
                    <a:p>
                      <a:pPr algn="ctr"/>
                      <a:r>
                        <a:rPr lang="en-US" sz="1200" i="0" dirty="0"/>
                        <a:t>14</a:t>
                      </a:r>
                    </a:p>
                  </a:txBody>
                  <a:tcPr anchor="ctr">
                    <a:solidFill>
                      <a:schemeClr val="bg1">
                        <a:lumMod val="85000"/>
                      </a:schemeClr>
                    </a:solidFill>
                  </a:tcPr>
                </a:tc>
                <a:tc>
                  <a:txBody>
                    <a:bodyPr/>
                    <a:lstStyle/>
                    <a:p>
                      <a:pPr algn="ctr"/>
                      <a:r>
                        <a:rPr lang="en-US" sz="1200" i="0" dirty="0"/>
                        <a:t>22</a:t>
                      </a:r>
                    </a:p>
                  </a:txBody>
                  <a:tcPr anchor="ctr">
                    <a:solidFill>
                      <a:schemeClr val="bg1">
                        <a:lumMod val="85000"/>
                      </a:schemeClr>
                    </a:solidFill>
                  </a:tcPr>
                </a:tc>
                <a:tc>
                  <a:txBody>
                    <a:bodyPr/>
                    <a:lstStyle/>
                    <a:p>
                      <a:pPr algn="ctr"/>
                      <a:r>
                        <a:rPr lang="en-US" sz="1200" i="0" dirty="0"/>
                        <a:t>34</a:t>
                      </a:r>
                    </a:p>
                  </a:txBody>
                  <a:tcPr anchor="ctr">
                    <a:solidFill>
                      <a:schemeClr val="bg1">
                        <a:lumMod val="85000"/>
                      </a:schemeClr>
                    </a:solidFill>
                  </a:tcPr>
                </a:tc>
                <a:tc>
                  <a:txBody>
                    <a:bodyPr/>
                    <a:lstStyle/>
                    <a:p>
                      <a:pPr algn="ctr"/>
                      <a:r>
                        <a:rPr lang="en-US" sz="1200" i="0" dirty="0"/>
                        <a:t>2</a:t>
                      </a:r>
                    </a:p>
                  </a:txBody>
                  <a:tcPr anchor="ctr">
                    <a:solidFill>
                      <a:schemeClr val="bg1">
                        <a:lumMod val="85000"/>
                      </a:schemeClr>
                    </a:solidFill>
                  </a:tcPr>
                </a:tc>
                <a:tc>
                  <a:txBody>
                    <a:bodyPr/>
                    <a:lstStyle/>
                    <a:p>
                      <a:pPr algn="ctr"/>
                      <a:r>
                        <a:rPr lang="en-US" sz="1200" i="0" dirty="0"/>
                        <a:t>0</a:t>
                      </a:r>
                    </a:p>
                  </a:txBody>
                  <a:tcPr anchor="ctr">
                    <a:solidFill>
                      <a:schemeClr val="bg1">
                        <a:lumMod val="85000"/>
                      </a:schemeClr>
                    </a:solidFill>
                  </a:tcPr>
                </a:tc>
                <a:tc>
                  <a:txBody>
                    <a:bodyPr/>
                    <a:lstStyle/>
                    <a:p>
                      <a:pPr algn="ctr"/>
                      <a:r>
                        <a:rPr lang="en-US" sz="1200" b="1" i="1" dirty="0"/>
                        <a:t>95</a:t>
                      </a:r>
                    </a:p>
                  </a:txBody>
                  <a:tcPr anchor="ctr">
                    <a:solidFill>
                      <a:schemeClr val="bg1">
                        <a:lumMod val="85000"/>
                      </a:schemeClr>
                    </a:solidFill>
                  </a:tcPr>
                </a:tc>
                <a:tc>
                  <a:txBody>
                    <a:bodyPr/>
                    <a:lstStyle/>
                    <a:p>
                      <a:pPr algn="ctr"/>
                      <a:r>
                        <a:rPr lang="en-US" sz="1200" b="0" i="1" dirty="0"/>
                        <a:t>228</a:t>
                      </a:r>
                    </a:p>
                  </a:txBody>
                  <a:tcPr anchor="ctr">
                    <a:solidFill>
                      <a:schemeClr val="bg1">
                        <a:lumMod val="85000"/>
                      </a:schemeClr>
                    </a:solidFill>
                  </a:tcPr>
                </a:tc>
                <a:extLst>
                  <a:ext uri="{0D108BD9-81ED-4DB2-BD59-A6C34878D82A}">
                    <a16:rowId xmlns:a16="http://schemas.microsoft.com/office/drawing/2014/main" val="10003"/>
                  </a:ext>
                </a:extLst>
              </a:tr>
              <a:tr h="392515">
                <a:tc>
                  <a:txBody>
                    <a:bodyPr/>
                    <a:lstStyle/>
                    <a:p>
                      <a:pPr algn="r"/>
                      <a:r>
                        <a:rPr lang="en-US" sz="1400" b="1" i="1" dirty="0"/>
                        <a:t>Totals</a:t>
                      </a:r>
                    </a:p>
                  </a:txBody>
                  <a:tcPr anchor="ctr">
                    <a:solidFill>
                      <a:schemeClr val="bg1">
                        <a:lumMod val="95000"/>
                      </a:schemeClr>
                    </a:solidFill>
                  </a:tcPr>
                </a:tc>
                <a:tc>
                  <a:txBody>
                    <a:bodyPr/>
                    <a:lstStyle/>
                    <a:p>
                      <a:pPr algn="ctr"/>
                      <a:r>
                        <a:rPr lang="en-US" sz="1200" b="1" i="1" dirty="0"/>
                        <a:t>379</a:t>
                      </a:r>
                    </a:p>
                  </a:txBody>
                  <a:tcPr anchor="ctr">
                    <a:solidFill>
                      <a:schemeClr val="bg1">
                        <a:lumMod val="95000"/>
                      </a:schemeClr>
                    </a:solidFill>
                  </a:tcPr>
                </a:tc>
                <a:tc>
                  <a:txBody>
                    <a:bodyPr/>
                    <a:lstStyle/>
                    <a:p>
                      <a:pPr algn="ctr"/>
                      <a:r>
                        <a:rPr lang="en-US" sz="1200" b="1" i="1" dirty="0"/>
                        <a:t>403</a:t>
                      </a:r>
                    </a:p>
                  </a:txBody>
                  <a:tcPr anchor="ctr">
                    <a:solidFill>
                      <a:schemeClr val="bg1">
                        <a:lumMod val="95000"/>
                      </a:schemeClr>
                    </a:solidFill>
                  </a:tcPr>
                </a:tc>
                <a:tc>
                  <a:txBody>
                    <a:bodyPr/>
                    <a:lstStyle/>
                    <a:p>
                      <a:pPr algn="ctr"/>
                      <a:r>
                        <a:rPr lang="en-US" sz="1200" b="1" i="1" dirty="0"/>
                        <a:t>531</a:t>
                      </a:r>
                    </a:p>
                  </a:txBody>
                  <a:tcPr anchor="ctr">
                    <a:solidFill>
                      <a:schemeClr val="bg1">
                        <a:lumMod val="95000"/>
                      </a:schemeClr>
                    </a:solidFill>
                  </a:tcPr>
                </a:tc>
                <a:tc>
                  <a:txBody>
                    <a:bodyPr/>
                    <a:lstStyle/>
                    <a:p>
                      <a:pPr algn="ctr"/>
                      <a:r>
                        <a:rPr lang="en-US" sz="1200" b="1" i="1" dirty="0"/>
                        <a:t>652</a:t>
                      </a:r>
                    </a:p>
                  </a:txBody>
                  <a:tcPr anchor="ctr">
                    <a:solidFill>
                      <a:schemeClr val="bg1">
                        <a:lumMod val="95000"/>
                      </a:schemeClr>
                    </a:solidFill>
                  </a:tcPr>
                </a:tc>
                <a:tc>
                  <a:txBody>
                    <a:bodyPr/>
                    <a:lstStyle/>
                    <a:p>
                      <a:pPr algn="ctr"/>
                      <a:r>
                        <a:rPr lang="en-US" sz="1200" b="1" i="1" dirty="0"/>
                        <a:t>9</a:t>
                      </a:r>
                    </a:p>
                  </a:txBody>
                  <a:tcPr anchor="ctr">
                    <a:solidFill>
                      <a:schemeClr val="bg1">
                        <a:lumMod val="95000"/>
                      </a:schemeClr>
                    </a:solidFill>
                  </a:tcPr>
                </a:tc>
                <a:tc>
                  <a:txBody>
                    <a:bodyPr/>
                    <a:lstStyle/>
                    <a:p>
                      <a:pPr algn="ctr"/>
                      <a:r>
                        <a:rPr lang="en-US" sz="1200" b="1" i="1" dirty="0"/>
                        <a:t>2</a:t>
                      </a:r>
                    </a:p>
                  </a:txBody>
                  <a:tcPr anchor="ctr">
                    <a:solidFill>
                      <a:schemeClr val="bg1">
                        <a:lumMod val="95000"/>
                      </a:schemeClr>
                    </a:solidFill>
                  </a:tcPr>
                </a:tc>
                <a:tc>
                  <a:txBody>
                    <a:bodyPr/>
                    <a:lstStyle/>
                    <a:p>
                      <a:pPr algn="ctr"/>
                      <a:r>
                        <a:rPr lang="en-US" sz="1200" b="1" i="1" dirty="0"/>
                        <a:t>1,976*</a:t>
                      </a:r>
                    </a:p>
                  </a:txBody>
                  <a:tcPr anchor="ctr">
                    <a:solidFill>
                      <a:schemeClr val="bg1">
                        <a:lumMod val="95000"/>
                      </a:schemeClr>
                    </a:solidFill>
                  </a:tcPr>
                </a:tc>
                <a:tc>
                  <a:txBody>
                    <a:bodyPr/>
                    <a:lstStyle/>
                    <a:p>
                      <a:pPr algn="ctr"/>
                      <a:r>
                        <a:rPr lang="en-US" sz="1200" b="0" i="1" dirty="0"/>
                        <a:t>4,580*</a:t>
                      </a:r>
                    </a:p>
                  </a:txBody>
                  <a:tcPr anchor="ctr">
                    <a:solidFill>
                      <a:schemeClr val="bg1">
                        <a:lumMod val="95000"/>
                      </a:schemeClr>
                    </a:solidFill>
                  </a:tcPr>
                </a:tc>
                <a:extLst>
                  <a:ext uri="{0D108BD9-81ED-4DB2-BD59-A6C34878D82A}">
                    <a16:rowId xmlns:a16="http://schemas.microsoft.com/office/drawing/2014/main" val="10004"/>
                  </a:ext>
                </a:extLst>
              </a:tr>
            </a:tbl>
          </a:graphicData>
        </a:graphic>
      </p:graphicFrame>
      <p:sp>
        <p:nvSpPr>
          <p:cNvPr id="3" name="TextBox 2">
            <a:extLst>
              <a:ext uri="{FF2B5EF4-FFF2-40B4-BE49-F238E27FC236}">
                <a16:creationId xmlns:a16="http://schemas.microsoft.com/office/drawing/2014/main" id="{46C521A0-E6CF-B72C-85B1-3A41869B10BA}"/>
              </a:ext>
            </a:extLst>
          </p:cNvPr>
          <p:cNvSpPr txBox="1"/>
          <p:nvPr/>
        </p:nvSpPr>
        <p:spPr>
          <a:xfrm>
            <a:off x="6477000" y="685800"/>
            <a:ext cx="2286000" cy="369332"/>
          </a:xfrm>
          <a:prstGeom prst="rect">
            <a:avLst/>
          </a:prstGeom>
          <a:noFill/>
        </p:spPr>
        <p:txBody>
          <a:bodyPr wrap="square" rtlCol="0">
            <a:spAutoFit/>
          </a:bodyPr>
          <a:lstStyle/>
          <a:p>
            <a:r>
              <a:rPr lang="en-US" i="1" dirty="0"/>
              <a:t>FFY 2023—2</a:t>
            </a:r>
            <a:r>
              <a:rPr lang="en-US" i="1" baseline="30000" dirty="0"/>
              <a:t>nd</a:t>
            </a:r>
            <a:r>
              <a:rPr lang="en-US" i="1" dirty="0"/>
              <a:t> Qtr.</a:t>
            </a:r>
          </a:p>
        </p:txBody>
      </p:sp>
    </p:spTree>
    <p:extLst>
      <p:ext uri="{BB962C8B-B14F-4D97-AF65-F5344CB8AC3E}">
        <p14:creationId xmlns:p14="http://schemas.microsoft.com/office/powerpoint/2010/main" val="3595343268"/>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307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1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Internal Training</a:t>
            </a:r>
            <a:endParaRPr lang="en-US" sz="2400" b="1" i="1" dirty="0">
              <a:solidFill>
                <a:schemeClr val="bg2"/>
              </a:solidFill>
            </a:endParaRPr>
          </a:p>
        </p:txBody>
      </p:sp>
      <p:graphicFrame>
        <p:nvGraphicFramePr>
          <p:cNvPr id="2" name="Table 1">
            <a:extLst>
              <a:ext uri="{FF2B5EF4-FFF2-40B4-BE49-F238E27FC236}">
                <a16:creationId xmlns:a16="http://schemas.microsoft.com/office/drawing/2014/main" id="{A0DFFC6B-3040-E3BD-D70C-E7FB3B7237E6}"/>
              </a:ext>
            </a:extLst>
          </p:cNvPr>
          <p:cNvGraphicFramePr>
            <a:graphicFrameLocks noGrp="1"/>
          </p:cNvGraphicFramePr>
          <p:nvPr>
            <p:extLst>
              <p:ext uri="{D42A27DB-BD31-4B8C-83A1-F6EECF244321}">
                <p14:modId xmlns:p14="http://schemas.microsoft.com/office/powerpoint/2010/main" val="139310429"/>
              </p:ext>
            </p:extLst>
          </p:nvPr>
        </p:nvGraphicFramePr>
        <p:xfrm>
          <a:off x="609600" y="1117935"/>
          <a:ext cx="7924797" cy="4816638"/>
        </p:xfrm>
        <a:graphic>
          <a:graphicData uri="http://schemas.openxmlformats.org/drawingml/2006/table">
            <a:tbl>
              <a:tblPr firstRow="1" bandRow="1">
                <a:tableStyleId>{00A15C55-8517-42AA-B614-E9B94910E393}</a:tableStyleId>
              </a:tblPr>
              <a:tblGrid>
                <a:gridCol w="5105397">
                  <a:extLst>
                    <a:ext uri="{9D8B030D-6E8A-4147-A177-3AD203B41FA5}">
                      <a16:colId xmlns:a16="http://schemas.microsoft.com/office/drawing/2014/main" val="20000"/>
                    </a:ext>
                  </a:extLst>
                </a:gridCol>
                <a:gridCol w="1905000">
                  <a:extLst>
                    <a:ext uri="{9D8B030D-6E8A-4147-A177-3AD203B41FA5}">
                      <a16:colId xmlns:a16="http://schemas.microsoft.com/office/drawing/2014/main" val="2110187249"/>
                    </a:ext>
                  </a:extLst>
                </a:gridCol>
                <a:gridCol w="914400">
                  <a:extLst>
                    <a:ext uri="{9D8B030D-6E8A-4147-A177-3AD203B41FA5}">
                      <a16:colId xmlns:a16="http://schemas.microsoft.com/office/drawing/2014/main" val="4050111507"/>
                    </a:ext>
                  </a:extLst>
                </a:gridCol>
              </a:tblGrid>
              <a:tr h="320860">
                <a:tc gridSpan="3">
                  <a:txBody>
                    <a:bodyPr/>
                    <a:lstStyle/>
                    <a:p>
                      <a:pPr algn="ctr"/>
                      <a:r>
                        <a:rPr lang="en-US" sz="1600" dirty="0">
                          <a:solidFill>
                            <a:schemeClr val="tx1"/>
                          </a:solidFill>
                        </a:rPr>
                        <a:t>1</a:t>
                      </a:r>
                      <a:r>
                        <a:rPr lang="en-US" sz="1600" baseline="30000" dirty="0">
                          <a:solidFill>
                            <a:schemeClr val="tx1"/>
                          </a:solidFill>
                        </a:rPr>
                        <a:t>st</a:t>
                      </a:r>
                      <a:r>
                        <a:rPr lang="en-US" sz="1600" dirty="0">
                          <a:solidFill>
                            <a:schemeClr val="tx1"/>
                          </a:solidFill>
                        </a:rPr>
                        <a:t> Qtr.—COURSES</a:t>
                      </a:r>
                    </a:p>
                  </a:txBody>
                  <a:tcPr anchor="ctr">
                    <a:solidFill>
                      <a:schemeClr val="bg1">
                        <a:lumMod val="85000"/>
                      </a:schemeClr>
                    </a:solidFill>
                  </a:tcPr>
                </a:tc>
                <a:tc hMerge="1">
                  <a:txBody>
                    <a:bodyPr/>
                    <a:lstStyle/>
                    <a:p>
                      <a:pPr algn="ctr"/>
                      <a:endParaRPr lang="en-US" sz="1400" i="1" dirty="0">
                        <a:solidFill>
                          <a:schemeClr val="tx1"/>
                        </a:solidFill>
                      </a:endParaRPr>
                    </a:p>
                  </a:txBody>
                  <a:tcPr anchor="ctr">
                    <a:solidFill>
                      <a:schemeClr val="bg1">
                        <a:lumMod val="75000"/>
                      </a:schemeClr>
                    </a:solidFill>
                  </a:tcPr>
                </a:tc>
                <a:tc hMerge="1">
                  <a:txBody>
                    <a:bodyPr/>
                    <a:lstStyle/>
                    <a:p>
                      <a:pPr algn="ctr"/>
                      <a:endParaRPr lang="en-US" sz="1400" i="1" dirty="0">
                        <a:solidFill>
                          <a:schemeClr val="tx1"/>
                        </a:solidFill>
                      </a:endParaRPr>
                    </a:p>
                  </a:txBody>
                  <a:tcPr anchor="ctr">
                    <a:solidFill>
                      <a:schemeClr val="bg1">
                        <a:lumMod val="75000"/>
                      </a:schemeClr>
                    </a:solidFill>
                  </a:tcPr>
                </a:tc>
                <a:extLst>
                  <a:ext uri="{0D108BD9-81ED-4DB2-BD59-A6C34878D82A}">
                    <a16:rowId xmlns:a16="http://schemas.microsoft.com/office/drawing/2014/main" val="10000"/>
                  </a:ext>
                </a:extLst>
              </a:tr>
              <a:tr h="291691">
                <a:tc>
                  <a:txBody>
                    <a:bodyPr/>
                    <a:lstStyle/>
                    <a:p>
                      <a:pPr marL="0" marR="0" algn="ctr">
                        <a:lnSpc>
                          <a:spcPct val="100000"/>
                        </a:lnSpc>
                        <a:spcBef>
                          <a:spcPts val="0"/>
                        </a:spcBef>
                        <a:spcAft>
                          <a:spcPts val="0"/>
                        </a:spcAft>
                      </a:pPr>
                      <a:r>
                        <a:rPr lang="en-US" sz="1400" b="1" i="0" dirty="0">
                          <a:effectLst/>
                          <a:latin typeface="+mj-lt"/>
                          <a:ea typeface="Calibri" panose="020F0502020204030204" pitchFamily="34" charset="0"/>
                          <a:cs typeface="Times New Roman" panose="02020603050405020304" pitchFamily="18" charset="0"/>
                        </a:rPr>
                        <a:t>In-Person</a:t>
                      </a:r>
                    </a:p>
                  </a:txBody>
                  <a:tcPr anchor="ctr">
                    <a:solidFill>
                      <a:schemeClr val="bg1">
                        <a:lumMod val="75000"/>
                      </a:schemeClr>
                    </a:solidFill>
                  </a:tcPr>
                </a:tc>
                <a:tc>
                  <a:txBody>
                    <a:bodyPr/>
                    <a:lstStyle/>
                    <a:p>
                      <a:pPr marL="0" marR="0" algn="ctr">
                        <a:lnSpc>
                          <a:spcPct val="100000"/>
                        </a:lnSpc>
                        <a:spcBef>
                          <a:spcPts val="0"/>
                        </a:spcBef>
                        <a:spcAft>
                          <a:spcPts val="0"/>
                        </a:spcAft>
                      </a:pPr>
                      <a:r>
                        <a:rPr lang="en-US" sz="1400" b="1" i="0" dirty="0">
                          <a:effectLst/>
                          <a:latin typeface="+mj-lt"/>
                          <a:ea typeface="Calibri" panose="020F0502020204030204" pitchFamily="34" charset="0"/>
                          <a:cs typeface="Times New Roman" panose="02020603050405020304" pitchFamily="18" charset="0"/>
                        </a:rPr>
                        <a:t>No. of Events</a:t>
                      </a:r>
                    </a:p>
                  </a:txBody>
                  <a:tcPr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dirty="0">
                          <a:solidFill>
                            <a:schemeClr val="tx1"/>
                          </a:solidFill>
                        </a:rPr>
                        <a:t>Trained</a:t>
                      </a:r>
                    </a:p>
                  </a:txBody>
                  <a:tcPr anchor="ctr">
                    <a:solidFill>
                      <a:schemeClr val="bg1">
                        <a:lumMod val="75000"/>
                      </a:schemeClr>
                    </a:solidFill>
                  </a:tcPr>
                </a:tc>
                <a:extLst>
                  <a:ext uri="{0D108BD9-81ED-4DB2-BD59-A6C34878D82A}">
                    <a16:rowId xmlns:a16="http://schemas.microsoft.com/office/drawing/2014/main" val="1858962413"/>
                  </a:ext>
                </a:extLst>
              </a:tr>
              <a:tr h="3660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dk1"/>
                          </a:solidFill>
                          <a:effectLst/>
                          <a:latin typeface="+mn-lt"/>
                          <a:ea typeface="Calibri" panose="020F0502020204030204" pitchFamily="34" charset="0"/>
                          <a:cs typeface="Times New Roman" panose="02020603050405020304" pitchFamily="18" charset="0"/>
                        </a:rPr>
                        <a:t>ASH Preoccupancy Inspection System</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400" b="0" i="0" dirty="0">
                          <a:effectLst/>
                          <a:latin typeface="+mn-lt"/>
                          <a:ea typeface="Calibri" panose="020F0502020204030204" pitchFamily="34" charset="0"/>
                          <a:cs typeface="Times New Roman" panose="02020603050405020304" pitchFamily="18" charset="0"/>
                        </a:rPr>
                        <a:t>1</a:t>
                      </a:r>
                    </a:p>
                  </a:txBody>
                  <a:tcPr anchor="ctr">
                    <a:solidFill>
                      <a:schemeClr val="bg1">
                        <a:lumMod val="95000"/>
                      </a:schemeClr>
                    </a:solidFill>
                  </a:tcPr>
                </a:tc>
                <a:tc>
                  <a:txBody>
                    <a:bodyPr/>
                    <a:lstStyle/>
                    <a:p>
                      <a:pPr marL="0" marR="0" algn="ctr">
                        <a:spcBef>
                          <a:spcPts val="0"/>
                        </a:spcBef>
                        <a:spcAft>
                          <a:spcPts val="0"/>
                        </a:spcAft>
                      </a:pPr>
                      <a:r>
                        <a:rPr lang="en-US" sz="1400" b="1" i="1" dirty="0">
                          <a:effectLst/>
                          <a:latin typeface="+mn-lt"/>
                          <a:ea typeface="Calibri" panose="020F0502020204030204" pitchFamily="34" charset="0"/>
                          <a:cs typeface="Times New Roman" panose="02020603050405020304" pitchFamily="18" charset="0"/>
                        </a:rPr>
                        <a:t>8</a:t>
                      </a:r>
                    </a:p>
                  </a:txBody>
                  <a:tcPr anchor="ctr">
                    <a:solidFill>
                      <a:schemeClr val="bg1">
                        <a:lumMod val="95000"/>
                      </a:schemeClr>
                    </a:solidFill>
                  </a:tcPr>
                </a:tc>
                <a:extLst>
                  <a:ext uri="{0D108BD9-81ED-4DB2-BD59-A6C34878D82A}">
                    <a16:rowId xmlns:a16="http://schemas.microsoft.com/office/drawing/2014/main" val="1411204487"/>
                  </a:ext>
                </a:extLst>
              </a:tr>
              <a:tr h="3660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dk1"/>
                          </a:solidFill>
                          <a:effectLst/>
                          <a:latin typeface="+mn-lt"/>
                          <a:ea typeface="Calibri" panose="020F0502020204030204" pitchFamily="34" charset="0"/>
                          <a:cs typeface="Times New Roman" panose="02020603050405020304" pitchFamily="18" charset="0"/>
                        </a:rPr>
                        <a:t>CPR/AED</a:t>
                      </a:r>
                    </a:p>
                  </a:txBody>
                  <a:tcPr anchor="ctr">
                    <a:solidFill>
                      <a:schemeClr val="bg1">
                        <a:lumMod val="85000"/>
                      </a:schemeClr>
                    </a:solidFill>
                  </a:tcPr>
                </a:tc>
                <a:tc>
                  <a:txBody>
                    <a:bodyPr/>
                    <a:lstStyle/>
                    <a:p>
                      <a:pPr marL="0" marR="0" algn="ctr">
                        <a:lnSpc>
                          <a:spcPct val="100000"/>
                        </a:lnSpc>
                        <a:spcBef>
                          <a:spcPts val="0"/>
                        </a:spcBef>
                        <a:spcAft>
                          <a:spcPts val="0"/>
                        </a:spcAft>
                      </a:pPr>
                      <a:r>
                        <a:rPr lang="en-US" sz="1400" b="0" i="0" dirty="0">
                          <a:effectLst/>
                          <a:latin typeface="+mn-lt"/>
                          <a:ea typeface="Calibri" panose="020F0502020204030204" pitchFamily="34" charset="0"/>
                          <a:cs typeface="Times New Roman" panose="02020603050405020304" pitchFamily="18" charset="0"/>
                        </a:rPr>
                        <a:t>1</a:t>
                      </a:r>
                    </a:p>
                  </a:txBody>
                  <a:tcPr anchor="ctr">
                    <a:solidFill>
                      <a:schemeClr val="bg1">
                        <a:lumMod val="85000"/>
                      </a:schemeClr>
                    </a:solidFill>
                  </a:tcPr>
                </a:tc>
                <a:tc>
                  <a:txBody>
                    <a:bodyPr/>
                    <a:lstStyle/>
                    <a:p>
                      <a:pPr marL="0" marR="0" algn="ctr">
                        <a:spcBef>
                          <a:spcPts val="0"/>
                        </a:spcBef>
                        <a:spcAft>
                          <a:spcPts val="0"/>
                        </a:spcAft>
                      </a:pPr>
                      <a:r>
                        <a:rPr lang="en-US" sz="1400" b="1" i="1" dirty="0">
                          <a:effectLst/>
                          <a:latin typeface="+mn-lt"/>
                          <a:ea typeface="Calibri" panose="020F0502020204030204" pitchFamily="34" charset="0"/>
                          <a:cs typeface="Times New Roman" panose="02020603050405020304" pitchFamily="18" charset="0"/>
                        </a:rPr>
                        <a:t>8</a:t>
                      </a:r>
                    </a:p>
                  </a:txBody>
                  <a:tcPr anchor="ctr">
                    <a:solidFill>
                      <a:schemeClr val="bg1">
                        <a:lumMod val="85000"/>
                      </a:schemeClr>
                    </a:solidFill>
                  </a:tcPr>
                </a:tc>
                <a:extLst>
                  <a:ext uri="{0D108BD9-81ED-4DB2-BD59-A6C34878D82A}">
                    <a16:rowId xmlns:a16="http://schemas.microsoft.com/office/drawing/2014/main" val="3327352061"/>
                  </a:ext>
                </a:extLst>
              </a:tr>
              <a:tr h="4958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dk1"/>
                          </a:solidFill>
                          <a:effectLst/>
                          <a:latin typeface="+mn-lt"/>
                          <a:ea typeface="Calibri" panose="020F0502020204030204" pitchFamily="34" charset="0"/>
                          <a:cs typeface="Times New Roman" panose="02020603050405020304" pitchFamily="18" charset="0"/>
                        </a:rPr>
                        <a:t>How to Document A Willful Trench Violation in 5 Minutes or Less</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400" b="0" i="0" dirty="0">
                          <a:effectLst/>
                          <a:latin typeface="+mn-lt"/>
                          <a:ea typeface="Calibri" panose="020F0502020204030204" pitchFamily="34" charset="0"/>
                          <a:cs typeface="Times New Roman" panose="02020603050405020304" pitchFamily="18" charset="0"/>
                        </a:rPr>
                        <a:t>1</a:t>
                      </a:r>
                    </a:p>
                  </a:txBody>
                  <a:tcPr anchor="ctr">
                    <a:solidFill>
                      <a:schemeClr val="bg1">
                        <a:lumMod val="95000"/>
                      </a:schemeClr>
                    </a:solidFill>
                  </a:tcPr>
                </a:tc>
                <a:tc>
                  <a:txBody>
                    <a:bodyPr/>
                    <a:lstStyle/>
                    <a:p>
                      <a:pPr marL="0" marR="0" algn="ctr">
                        <a:spcBef>
                          <a:spcPts val="0"/>
                        </a:spcBef>
                        <a:spcAft>
                          <a:spcPts val="0"/>
                        </a:spcAft>
                      </a:pPr>
                      <a:r>
                        <a:rPr lang="en-US" sz="1400" b="1" i="1" dirty="0">
                          <a:effectLst/>
                          <a:latin typeface="+mn-lt"/>
                          <a:ea typeface="Calibri" panose="020F0502020204030204" pitchFamily="34" charset="0"/>
                          <a:cs typeface="Times New Roman" panose="02020603050405020304" pitchFamily="18" charset="0"/>
                        </a:rPr>
                        <a:t>116</a:t>
                      </a:r>
                    </a:p>
                  </a:txBody>
                  <a:tcPr anchor="ctr">
                    <a:solidFill>
                      <a:schemeClr val="bg1">
                        <a:lumMod val="95000"/>
                      </a:schemeClr>
                    </a:solidFill>
                  </a:tcPr>
                </a:tc>
                <a:extLst>
                  <a:ext uri="{0D108BD9-81ED-4DB2-BD59-A6C34878D82A}">
                    <a16:rowId xmlns:a16="http://schemas.microsoft.com/office/drawing/2014/main" val="540180623"/>
                  </a:ext>
                </a:extLst>
              </a:tr>
              <a:tr h="3660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dk1"/>
                          </a:solidFill>
                          <a:effectLst/>
                          <a:latin typeface="+mn-lt"/>
                          <a:ea typeface="Calibri" panose="020F0502020204030204" pitchFamily="34" charset="0"/>
                          <a:cs typeface="Times New Roman" panose="02020603050405020304" pitchFamily="18" charset="0"/>
                        </a:rPr>
                        <a:t>Machine Guarding and Lockout/Tagout</a:t>
                      </a:r>
                    </a:p>
                  </a:txBody>
                  <a:tcPr anchor="ctr">
                    <a:solidFill>
                      <a:schemeClr val="bg1">
                        <a:lumMod val="85000"/>
                      </a:schemeClr>
                    </a:solidFill>
                  </a:tcPr>
                </a:tc>
                <a:tc>
                  <a:txBody>
                    <a:bodyPr/>
                    <a:lstStyle/>
                    <a:p>
                      <a:pPr marL="0" marR="0" algn="ctr">
                        <a:lnSpc>
                          <a:spcPct val="100000"/>
                        </a:lnSpc>
                        <a:spcBef>
                          <a:spcPts val="0"/>
                        </a:spcBef>
                        <a:spcAft>
                          <a:spcPts val="0"/>
                        </a:spcAft>
                      </a:pPr>
                      <a:r>
                        <a:rPr lang="en-US" sz="1400" b="0" i="0" dirty="0">
                          <a:effectLst/>
                          <a:latin typeface="+mn-lt"/>
                          <a:ea typeface="Calibri" panose="020F0502020204030204" pitchFamily="34" charset="0"/>
                          <a:cs typeface="Times New Roman" panose="02020603050405020304" pitchFamily="18" charset="0"/>
                        </a:rPr>
                        <a:t>1</a:t>
                      </a:r>
                    </a:p>
                  </a:txBody>
                  <a:tcPr anchor="ctr">
                    <a:solidFill>
                      <a:schemeClr val="bg1">
                        <a:lumMod val="85000"/>
                      </a:schemeClr>
                    </a:solidFill>
                  </a:tcPr>
                </a:tc>
                <a:tc>
                  <a:txBody>
                    <a:bodyPr/>
                    <a:lstStyle/>
                    <a:p>
                      <a:pPr marL="0" marR="0" algn="ctr">
                        <a:spcBef>
                          <a:spcPts val="0"/>
                        </a:spcBef>
                        <a:spcAft>
                          <a:spcPts val="0"/>
                        </a:spcAft>
                      </a:pPr>
                      <a:r>
                        <a:rPr lang="en-US" sz="1400" b="1" i="1" dirty="0">
                          <a:effectLst/>
                          <a:latin typeface="+mn-lt"/>
                          <a:ea typeface="Calibri" panose="020F0502020204030204" pitchFamily="34" charset="0"/>
                          <a:cs typeface="Times New Roman" panose="02020603050405020304" pitchFamily="18" charset="0"/>
                        </a:rPr>
                        <a:t>61</a:t>
                      </a:r>
                    </a:p>
                  </a:txBody>
                  <a:tcPr anchor="ctr">
                    <a:solidFill>
                      <a:schemeClr val="bg1">
                        <a:lumMod val="85000"/>
                      </a:schemeClr>
                    </a:solidFill>
                  </a:tcPr>
                </a:tc>
                <a:extLst>
                  <a:ext uri="{0D108BD9-81ED-4DB2-BD59-A6C34878D82A}">
                    <a16:rowId xmlns:a16="http://schemas.microsoft.com/office/drawing/2014/main" val="146789299"/>
                  </a:ext>
                </a:extLst>
              </a:tr>
              <a:tr h="2916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dk1"/>
                          </a:solidFill>
                          <a:effectLst/>
                          <a:latin typeface="+mn-lt"/>
                          <a:ea typeface="Calibri" panose="020F0502020204030204" pitchFamily="34" charset="0"/>
                          <a:cs typeface="Times New Roman" panose="02020603050405020304" pitchFamily="18" charset="0"/>
                        </a:rPr>
                        <a:t>Proposed Heat Standard</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400" b="0" i="0" dirty="0">
                          <a:effectLst/>
                          <a:latin typeface="+mn-lt"/>
                          <a:ea typeface="Calibri" panose="020F0502020204030204" pitchFamily="34" charset="0"/>
                          <a:cs typeface="Times New Roman" panose="02020603050405020304" pitchFamily="18" charset="0"/>
                        </a:rPr>
                        <a:t>1</a:t>
                      </a:r>
                    </a:p>
                  </a:txBody>
                  <a:tcPr anchor="ctr">
                    <a:solidFill>
                      <a:schemeClr val="bg1">
                        <a:lumMod val="95000"/>
                      </a:schemeClr>
                    </a:solidFill>
                  </a:tcPr>
                </a:tc>
                <a:tc>
                  <a:txBody>
                    <a:bodyPr/>
                    <a:lstStyle/>
                    <a:p>
                      <a:pPr marL="0" marR="0" algn="ctr">
                        <a:spcBef>
                          <a:spcPts val="0"/>
                        </a:spcBef>
                        <a:spcAft>
                          <a:spcPts val="0"/>
                        </a:spcAft>
                      </a:pPr>
                      <a:r>
                        <a:rPr lang="en-US" sz="1400" b="1" i="1" dirty="0">
                          <a:effectLst/>
                          <a:latin typeface="+mn-lt"/>
                          <a:ea typeface="Calibri" panose="020F0502020204030204" pitchFamily="34" charset="0"/>
                          <a:cs typeface="Times New Roman" panose="02020603050405020304" pitchFamily="18" charset="0"/>
                        </a:rPr>
                        <a:t>121</a:t>
                      </a:r>
                    </a:p>
                  </a:txBody>
                  <a:tcPr anchor="ctr">
                    <a:solidFill>
                      <a:schemeClr val="bg1">
                        <a:lumMod val="95000"/>
                      </a:schemeClr>
                    </a:solidFill>
                  </a:tcPr>
                </a:tc>
                <a:extLst>
                  <a:ext uri="{0D108BD9-81ED-4DB2-BD59-A6C34878D82A}">
                    <a16:rowId xmlns:a16="http://schemas.microsoft.com/office/drawing/2014/main" val="3731875675"/>
                  </a:ext>
                </a:extLst>
              </a:tr>
              <a:tr h="2916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dk1"/>
                          </a:solidFill>
                          <a:effectLst/>
                          <a:latin typeface="+mn-lt"/>
                          <a:ea typeface="Calibri" panose="020F0502020204030204" pitchFamily="34" charset="0"/>
                          <a:cs typeface="Times New Roman" panose="02020603050405020304" pitchFamily="18" charset="0"/>
                        </a:rPr>
                        <a:t>Process Safety Management </a:t>
                      </a:r>
                    </a:p>
                  </a:txBody>
                  <a:tcPr anchor="ctr">
                    <a:solidFill>
                      <a:schemeClr val="bg1">
                        <a:lumMod val="85000"/>
                      </a:schemeClr>
                    </a:solidFill>
                  </a:tcPr>
                </a:tc>
                <a:tc>
                  <a:txBody>
                    <a:bodyPr/>
                    <a:lstStyle/>
                    <a:p>
                      <a:pPr marL="0" marR="0" algn="ctr">
                        <a:lnSpc>
                          <a:spcPct val="100000"/>
                        </a:lnSpc>
                        <a:spcBef>
                          <a:spcPts val="0"/>
                        </a:spcBef>
                        <a:spcAft>
                          <a:spcPts val="0"/>
                        </a:spcAft>
                      </a:pPr>
                      <a:r>
                        <a:rPr lang="en-US" sz="1400" b="0" i="0" dirty="0">
                          <a:effectLst/>
                          <a:latin typeface="+mn-lt"/>
                          <a:ea typeface="Calibri" panose="020F0502020204030204" pitchFamily="34" charset="0"/>
                          <a:cs typeface="Times New Roman" panose="02020603050405020304" pitchFamily="18" charset="0"/>
                        </a:rPr>
                        <a:t>1</a:t>
                      </a:r>
                    </a:p>
                  </a:txBody>
                  <a:tcPr anchor="ctr">
                    <a:solidFill>
                      <a:schemeClr val="bg1">
                        <a:lumMod val="85000"/>
                      </a:schemeClr>
                    </a:solidFill>
                  </a:tcPr>
                </a:tc>
                <a:tc>
                  <a:txBody>
                    <a:bodyPr/>
                    <a:lstStyle/>
                    <a:p>
                      <a:pPr marL="0" marR="0" algn="ctr">
                        <a:spcBef>
                          <a:spcPts val="0"/>
                        </a:spcBef>
                        <a:spcAft>
                          <a:spcPts val="0"/>
                        </a:spcAft>
                      </a:pPr>
                      <a:r>
                        <a:rPr lang="en-US" sz="1400" b="1" i="1" dirty="0">
                          <a:effectLst/>
                          <a:latin typeface="+mn-lt"/>
                          <a:ea typeface="Calibri" panose="020F0502020204030204" pitchFamily="34" charset="0"/>
                          <a:cs typeface="Times New Roman" panose="02020603050405020304" pitchFamily="18" charset="0"/>
                        </a:rPr>
                        <a:t>19</a:t>
                      </a:r>
                    </a:p>
                  </a:txBody>
                  <a:tcPr anchor="ctr">
                    <a:solidFill>
                      <a:schemeClr val="bg1">
                        <a:lumMod val="85000"/>
                      </a:schemeClr>
                    </a:solidFill>
                  </a:tcPr>
                </a:tc>
                <a:extLst>
                  <a:ext uri="{0D108BD9-81ED-4DB2-BD59-A6C34878D82A}">
                    <a16:rowId xmlns:a16="http://schemas.microsoft.com/office/drawing/2014/main" val="1237680614"/>
                  </a:ext>
                </a:extLst>
              </a:tr>
              <a:tr h="5124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dk1"/>
                          </a:solidFill>
                          <a:effectLst/>
                          <a:latin typeface="+mn-lt"/>
                          <a:ea typeface="Calibri" panose="020F0502020204030204" pitchFamily="34" charset="0"/>
                          <a:cs typeface="Times New Roman" panose="02020603050405020304" pitchFamily="18" charset="0"/>
                        </a:rPr>
                        <a:t>Using Toxicology and Physical Properties to Determine Sampling Priorities</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400" b="0" i="0" dirty="0">
                          <a:effectLst/>
                          <a:latin typeface="+mn-lt"/>
                          <a:ea typeface="Calibri" panose="020F0502020204030204" pitchFamily="34" charset="0"/>
                          <a:cs typeface="Times New Roman" panose="02020603050405020304" pitchFamily="18" charset="0"/>
                        </a:rPr>
                        <a:t>1</a:t>
                      </a:r>
                    </a:p>
                  </a:txBody>
                  <a:tcPr anchor="ctr">
                    <a:solidFill>
                      <a:schemeClr val="bg1">
                        <a:lumMod val="95000"/>
                      </a:schemeClr>
                    </a:solidFill>
                  </a:tcPr>
                </a:tc>
                <a:tc>
                  <a:txBody>
                    <a:bodyPr/>
                    <a:lstStyle/>
                    <a:p>
                      <a:pPr marL="0" marR="0" algn="ctr">
                        <a:spcBef>
                          <a:spcPts val="0"/>
                        </a:spcBef>
                        <a:spcAft>
                          <a:spcPts val="0"/>
                        </a:spcAft>
                      </a:pPr>
                      <a:r>
                        <a:rPr lang="en-US" sz="1400" b="1" i="1" dirty="0">
                          <a:effectLst/>
                          <a:latin typeface="+mn-lt"/>
                          <a:ea typeface="Calibri" panose="020F0502020204030204" pitchFamily="34" charset="0"/>
                          <a:cs typeface="Times New Roman" panose="02020603050405020304" pitchFamily="18" charset="0"/>
                        </a:rPr>
                        <a:t>45</a:t>
                      </a:r>
                    </a:p>
                  </a:txBody>
                  <a:tcPr anchor="ctr">
                    <a:solidFill>
                      <a:schemeClr val="bg1">
                        <a:lumMod val="95000"/>
                      </a:schemeClr>
                    </a:solidFill>
                  </a:tcPr>
                </a:tc>
                <a:extLst>
                  <a:ext uri="{0D108BD9-81ED-4DB2-BD59-A6C34878D82A}">
                    <a16:rowId xmlns:a16="http://schemas.microsoft.com/office/drawing/2014/main" val="3133196972"/>
                  </a:ext>
                </a:extLst>
              </a:tr>
              <a:tr h="2916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dk1"/>
                          </a:solidFill>
                          <a:effectLst/>
                          <a:latin typeface="+mn-lt"/>
                          <a:ea typeface="Calibri" panose="020F0502020204030204" pitchFamily="34" charset="0"/>
                          <a:cs typeface="Times New Roman" panose="02020603050405020304" pitchFamily="18" charset="0"/>
                        </a:rPr>
                        <a:t>Significant Cases </a:t>
                      </a:r>
                    </a:p>
                  </a:txBody>
                  <a:tcPr anchor="ctr">
                    <a:solidFill>
                      <a:schemeClr val="bg1">
                        <a:lumMod val="85000"/>
                      </a:schemeClr>
                    </a:solidFill>
                  </a:tcPr>
                </a:tc>
                <a:tc>
                  <a:txBody>
                    <a:bodyPr/>
                    <a:lstStyle/>
                    <a:p>
                      <a:pPr marL="0" marR="0" algn="ctr">
                        <a:lnSpc>
                          <a:spcPct val="100000"/>
                        </a:lnSpc>
                        <a:spcBef>
                          <a:spcPts val="0"/>
                        </a:spcBef>
                        <a:spcAft>
                          <a:spcPts val="0"/>
                        </a:spcAft>
                      </a:pPr>
                      <a:r>
                        <a:rPr lang="en-US" sz="1400" b="0" i="0" dirty="0">
                          <a:effectLst/>
                          <a:latin typeface="+mn-lt"/>
                          <a:ea typeface="Calibri" panose="020F0502020204030204" pitchFamily="34" charset="0"/>
                          <a:cs typeface="Times New Roman" panose="02020603050405020304" pitchFamily="18" charset="0"/>
                        </a:rPr>
                        <a:t>1</a:t>
                      </a:r>
                    </a:p>
                  </a:txBody>
                  <a:tcPr anchor="ctr">
                    <a:solidFill>
                      <a:schemeClr val="bg1">
                        <a:lumMod val="85000"/>
                      </a:schemeClr>
                    </a:solidFill>
                  </a:tcPr>
                </a:tc>
                <a:tc>
                  <a:txBody>
                    <a:bodyPr/>
                    <a:lstStyle/>
                    <a:p>
                      <a:pPr marL="0" marR="0" algn="ctr">
                        <a:spcBef>
                          <a:spcPts val="0"/>
                        </a:spcBef>
                        <a:spcAft>
                          <a:spcPts val="0"/>
                        </a:spcAft>
                      </a:pPr>
                      <a:r>
                        <a:rPr lang="en-US" sz="1400" b="1" i="1" dirty="0">
                          <a:effectLst/>
                          <a:latin typeface="+mn-lt"/>
                          <a:ea typeface="Calibri" panose="020F0502020204030204" pitchFamily="34" charset="0"/>
                          <a:cs typeface="Times New Roman" panose="02020603050405020304" pitchFamily="18" charset="0"/>
                        </a:rPr>
                        <a:t>120</a:t>
                      </a:r>
                    </a:p>
                  </a:txBody>
                  <a:tcPr anchor="ctr">
                    <a:solidFill>
                      <a:schemeClr val="bg1">
                        <a:lumMod val="85000"/>
                      </a:schemeClr>
                    </a:solidFill>
                  </a:tcPr>
                </a:tc>
                <a:extLst>
                  <a:ext uri="{0D108BD9-81ED-4DB2-BD59-A6C34878D82A}">
                    <a16:rowId xmlns:a16="http://schemas.microsoft.com/office/drawing/2014/main" val="2700774114"/>
                  </a:ext>
                </a:extLst>
              </a:tr>
              <a:tr h="2916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kern="1200" dirty="0">
                          <a:solidFill>
                            <a:schemeClr val="dk1"/>
                          </a:solidFill>
                          <a:effectLst/>
                          <a:latin typeface="+mn-lt"/>
                          <a:ea typeface="Calibri" panose="020F0502020204030204" pitchFamily="34" charset="0"/>
                          <a:cs typeface="Times New Roman" panose="02020603050405020304" pitchFamily="18" charset="0"/>
                        </a:rPr>
                        <a:t>Webinars</a:t>
                      </a:r>
                    </a:p>
                  </a:txBody>
                  <a:tcPr anchor="ctr">
                    <a:solidFill>
                      <a:schemeClr val="bg1">
                        <a:lumMod val="75000"/>
                      </a:schemeClr>
                    </a:solidFill>
                  </a:tcPr>
                </a:tc>
                <a:tc>
                  <a:txBody>
                    <a:bodyPr/>
                    <a:lstStyle/>
                    <a:p>
                      <a:pPr marL="0" marR="0" algn="ctr">
                        <a:lnSpc>
                          <a:spcPct val="100000"/>
                        </a:lnSpc>
                        <a:spcBef>
                          <a:spcPts val="0"/>
                        </a:spcBef>
                        <a:spcAft>
                          <a:spcPts val="0"/>
                        </a:spcAft>
                      </a:pPr>
                      <a:r>
                        <a:rPr lang="en-US" sz="1400" b="1" i="0" kern="1200" dirty="0">
                          <a:solidFill>
                            <a:schemeClr val="dk1"/>
                          </a:solidFill>
                          <a:effectLst/>
                          <a:latin typeface="+mn-lt"/>
                          <a:ea typeface="Calibri" panose="020F0502020204030204" pitchFamily="34" charset="0"/>
                          <a:cs typeface="Times New Roman" panose="02020603050405020304" pitchFamily="18" charset="0"/>
                        </a:rPr>
                        <a:t>No. of Events</a:t>
                      </a:r>
                    </a:p>
                  </a:txBody>
                  <a:tcPr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dirty="0">
                          <a:solidFill>
                            <a:schemeClr val="tx1"/>
                          </a:solidFill>
                        </a:rPr>
                        <a:t>Trained</a:t>
                      </a:r>
                    </a:p>
                  </a:txBody>
                  <a:tcPr anchor="ctr">
                    <a:solidFill>
                      <a:schemeClr val="bg1">
                        <a:lumMod val="75000"/>
                      </a:schemeClr>
                    </a:solidFill>
                  </a:tcPr>
                </a:tc>
                <a:extLst>
                  <a:ext uri="{0D108BD9-81ED-4DB2-BD59-A6C34878D82A}">
                    <a16:rowId xmlns:a16="http://schemas.microsoft.com/office/drawing/2014/main" val="2667116058"/>
                  </a:ext>
                </a:extLst>
              </a:tr>
              <a:tr h="4958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dk1"/>
                          </a:solidFill>
                          <a:effectLst/>
                          <a:latin typeface="+mj-lt"/>
                          <a:ea typeface="Calibri" panose="020F0502020204030204" pitchFamily="34" charset="0"/>
                          <a:cs typeface="Times New Roman" panose="02020603050405020304" pitchFamily="18" charset="0"/>
                        </a:rPr>
                        <a:t>Fall Protection, Hazard Communication, Powered Industrial Trucks, Office Ergonomics </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400" b="0" i="0" dirty="0">
                          <a:effectLst/>
                          <a:latin typeface="+mj-lt"/>
                          <a:ea typeface="Calibri" panose="020F0502020204030204" pitchFamily="34" charset="0"/>
                          <a:cs typeface="Times New Roman" panose="02020603050405020304" pitchFamily="18" charset="0"/>
                        </a:rPr>
                        <a:t>6</a:t>
                      </a:r>
                    </a:p>
                  </a:txBody>
                  <a:tcPr anchor="ctr">
                    <a:solidFill>
                      <a:schemeClr val="bg1">
                        <a:lumMod val="95000"/>
                      </a:schemeClr>
                    </a:solidFill>
                  </a:tcPr>
                </a:tc>
                <a:tc>
                  <a:txBody>
                    <a:bodyPr/>
                    <a:lstStyle/>
                    <a:p>
                      <a:pPr marL="0" marR="0" algn="ctr">
                        <a:spcBef>
                          <a:spcPts val="0"/>
                        </a:spcBef>
                        <a:spcAft>
                          <a:spcPts val="0"/>
                        </a:spcAft>
                      </a:pPr>
                      <a:r>
                        <a:rPr lang="en-US" sz="1400" b="1" i="1" dirty="0">
                          <a:effectLst/>
                          <a:latin typeface="+mj-lt"/>
                          <a:ea typeface="Calibri" panose="020F0502020204030204" pitchFamily="34" charset="0"/>
                          <a:cs typeface="Times New Roman" panose="02020603050405020304" pitchFamily="18" charset="0"/>
                        </a:rPr>
                        <a:t>6</a:t>
                      </a:r>
                    </a:p>
                  </a:txBody>
                  <a:tcPr anchor="ctr">
                    <a:solidFill>
                      <a:schemeClr val="bg1">
                        <a:lumMod val="95000"/>
                      </a:schemeClr>
                    </a:solidFill>
                  </a:tcPr>
                </a:tc>
                <a:extLst>
                  <a:ext uri="{0D108BD9-81ED-4DB2-BD59-A6C34878D82A}">
                    <a16:rowId xmlns:a16="http://schemas.microsoft.com/office/drawing/2014/main" val="3811935829"/>
                  </a:ext>
                </a:extLst>
              </a:tr>
              <a:tr h="291691">
                <a:tc gridSpan="2">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kern="1200" dirty="0">
                          <a:solidFill>
                            <a:schemeClr val="dk1"/>
                          </a:solidFill>
                          <a:effectLst/>
                          <a:latin typeface="+mj-lt"/>
                          <a:ea typeface="Calibri" panose="020F0502020204030204" pitchFamily="34" charset="0"/>
                          <a:cs typeface="Times New Roman" panose="02020603050405020304" pitchFamily="18" charset="0"/>
                        </a:rPr>
                        <a:t>Total Trained</a:t>
                      </a:r>
                    </a:p>
                  </a:txBody>
                  <a:tcPr anchor="ctr">
                    <a:solidFill>
                      <a:schemeClr val="bg1">
                        <a:lumMod val="75000"/>
                      </a:schemeClr>
                    </a:solidFill>
                  </a:tcPr>
                </a:tc>
                <a:tc hMerge="1">
                  <a:txBody>
                    <a:bodyPr/>
                    <a:lstStyle/>
                    <a:p>
                      <a:pPr marL="0" marR="0" algn="ctr">
                        <a:lnSpc>
                          <a:spcPct val="100000"/>
                        </a:lnSpc>
                        <a:spcBef>
                          <a:spcPts val="0"/>
                        </a:spcBef>
                        <a:spcAft>
                          <a:spcPts val="0"/>
                        </a:spcAft>
                      </a:pPr>
                      <a:endParaRPr lang="en-US" sz="1600" b="1" i="1" dirty="0">
                        <a:effectLst/>
                        <a:latin typeface="+mj-lt"/>
                        <a:ea typeface="Calibri" panose="020F0502020204030204" pitchFamily="34" charset="0"/>
                        <a:cs typeface="Times New Roman" panose="02020603050405020304" pitchFamily="18" charset="0"/>
                      </a:endParaRPr>
                    </a:p>
                  </a:txBody>
                  <a:tcPr anchor="ctr">
                    <a:solidFill>
                      <a:schemeClr val="bg1">
                        <a:lumMod val="95000"/>
                      </a:schemeClr>
                    </a:solidFill>
                  </a:tcPr>
                </a:tc>
                <a:tc>
                  <a:txBody>
                    <a:bodyPr/>
                    <a:lstStyle/>
                    <a:p>
                      <a:pPr marL="0" marR="0" algn="ctr">
                        <a:spcBef>
                          <a:spcPts val="0"/>
                        </a:spcBef>
                        <a:spcAft>
                          <a:spcPts val="0"/>
                        </a:spcAft>
                      </a:pPr>
                      <a:r>
                        <a:rPr lang="en-US" sz="1400" b="1" i="1" dirty="0">
                          <a:effectLst/>
                          <a:latin typeface="+mj-lt"/>
                          <a:ea typeface="Calibri" panose="020F0502020204030204" pitchFamily="34" charset="0"/>
                          <a:cs typeface="Times New Roman" panose="02020603050405020304" pitchFamily="18" charset="0"/>
                        </a:rPr>
                        <a:t>504</a:t>
                      </a:r>
                    </a:p>
                  </a:txBody>
                  <a:tcPr anchor="ctr">
                    <a:solidFill>
                      <a:schemeClr val="bg1">
                        <a:lumMod val="75000"/>
                      </a:schemeClr>
                    </a:solidFill>
                  </a:tcPr>
                </a:tc>
                <a:extLst>
                  <a:ext uri="{0D108BD9-81ED-4DB2-BD59-A6C34878D82A}">
                    <a16:rowId xmlns:a16="http://schemas.microsoft.com/office/drawing/2014/main" val="2879108275"/>
                  </a:ext>
                </a:extLst>
              </a:tr>
            </a:tbl>
          </a:graphicData>
        </a:graphic>
      </p:graphicFrame>
      <p:sp>
        <p:nvSpPr>
          <p:cNvPr id="4" name="TextBox 3">
            <a:extLst>
              <a:ext uri="{FF2B5EF4-FFF2-40B4-BE49-F238E27FC236}">
                <a16:creationId xmlns:a16="http://schemas.microsoft.com/office/drawing/2014/main" id="{4A677910-02F7-3420-E45A-2A1915D81FFF}"/>
              </a:ext>
            </a:extLst>
          </p:cNvPr>
          <p:cNvSpPr txBox="1"/>
          <p:nvPr/>
        </p:nvSpPr>
        <p:spPr>
          <a:xfrm>
            <a:off x="6477000" y="685800"/>
            <a:ext cx="2286000" cy="369332"/>
          </a:xfrm>
          <a:prstGeom prst="rect">
            <a:avLst/>
          </a:prstGeom>
          <a:noFill/>
        </p:spPr>
        <p:txBody>
          <a:bodyPr wrap="square" rtlCol="0">
            <a:spAutoFit/>
          </a:bodyPr>
          <a:lstStyle/>
          <a:p>
            <a:r>
              <a:rPr lang="en-US" i="1" dirty="0"/>
              <a:t>FFY 2023—2</a:t>
            </a:r>
            <a:r>
              <a:rPr lang="en-US" i="1" baseline="30000" dirty="0"/>
              <a:t>nd</a:t>
            </a:r>
            <a:r>
              <a:rPr lang="en-US" i="1" dirty="0"/>
              <a:t> Qtr.</a:t>
            </a:r>
          </a:p>
        </p:txBody>
      </p:sp>
    </p:spTree>
    <p:extLst>
      <p:ext uri="{BB962C8B-B14F-4D97-AF65-F5344CB8AC3E}">
        <p14:creationId xmlns:p14="http://schemas.microsoft.com/office/powerpoint/2010/main" val="3805661258"/>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307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1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Internal Training</a:t>
            </a:r>
            <a:endParaRPr lang="en-US" sz="2400" b="1" i="1" dirty="0">
              <a:solidFill>
                <a:schemeClr val="bg2"/>
              </a:solidFill>
            </a:endParaRPr>
          </a:p>
        </p:txBody>
      </p:sp>
      <p:sp>
        <p:nvSpPr>
          <p:cNvPr id="4" name="TextBox 3">
            <a:extLst>
              <a:ext uri="{FF2B5EF4-FFF2-40B4-BE49-F238E27FC236}">
                <a16:creationId xmlns:a16="http://schemas.microsoft.com/office/drawing/2014/main" id="{4A677910-02F7-3420-E45A-2A1915D81FFF}"/>
              </a:ext>
            </a:extLst>
          </p:cNvPr>
          <p:cNvSpPr txBox="1"/>
          <p:nvPr/>
        </p:nvSpPr>
        <p:spPr>
          <a:xfrm>
            <a:off x="6477000" y="685800"/>
            <a:ext cx="2286000" cy="369332"/>
          </a:xfrm>
          <a:prstGeom prst="rect">
            <a:avLst/>
          </a:prstGeom>
          <a:noFill/>
        </p:spPr>
        <p:txBody>
          <a:bodyPr wrap="square" rtlCol="0">
            <a:spAutoFit/>
          </a:bodyPr>
          <a:lstStyle/>
          <a:p>
            <a:r>
              <a:rPr lang="en-US" i="1" dirty="0"/>
              <a:t>FFY 2023—2</a:t>
            </a:r>
            <a:r>
              <a:rPr lang="en-US" i="1" baseline="30000" dirty="0"/>
              <a:t>nd</a:t>
            </a:r>
            <a:r>
              <a:rPr lang="en-US" i="1" dirty="0"/>
              <a:t> Qtr.</a:t>
            </a:r>
          </a:p>
        </p:txBody>
      </p:sp>
      <p:graphicFrame>
        <p:nvGraphicFramePr>
          <p:cNvPr id="3" name="Table 2">
            <a:extLst>
              <a:ext uri="{FF2B5EF4-FFF2-40B4-BE49-F238E27FC236}">
                <a16:creationId xmlns:a16="http://schemas.microsoft.com/office/drawing/2014/main" id="{1A39A099-EC5F-17E3-8D86-F41A36000A3D}"/>
              </a:ext>
            </a:extLst>
          </p:cNvPr>
          <p:cNvGraphicFramePr>
            <a:graphicFrameLocks noGrp="1"/>
          </p:cNvGraphicFramePr>
          <p:nvPr>
            <p:extLst>
              <p:ext uri="{D42A27DB-BD31-4B8C-83A1-F6EECF244321}">
                <p14:modId xmlns:p14="http://schemas.microsoft.com/office/powerpoint/2010/main" val="2667955131"/>
              </p:ext>
            </p:extLst>
          </p:nvPr>
        </p:nvGraphicFramePr>
        <p:xfrm>
          <a:off x="609600" y="1117934"/>
          <a:ext cx="7924800" cy="4825663"/>
        </p:xfrm>
        <a:graphic>
          <a:graphicData uri="http://schemas.openxmlformats.org/drawingml/2006/table">
            <a:tbl>
              <a:tblPr firstRow="1" bandRow="1">
                <a:tableStyleId>{00A15C55-8517-42AA-B614-E9B94910E393}</a:tableStyleId>
              </a:tblPr>
              <a:tblGrid>
                <a:gridCol w="5105400">
                  <a:extLst>
                    <a:ext uri="{9D8B030D-6E8A-4147-A177-3AD203B41FA5}">
                      <a16:colId xmlns:a16="http://schemas.microsoft.com/office/drawing/2014/main" val="20000"/>
                    </a:ext>
                  </a:extLst>
                </a:gridCol>
                <a:gridCol w="1905000">
                  <a:extLst>
                    <a:ext uri="{9D8B030D-6E8A-4147-A177-3AD203B41FA5}">
                      <a16:colId xmlns:a16="http://schemas.microsoft.com/office/drawing/2014/main" val="2110187249"/>
                    </a:ext>
                  </a:extLst>
                </a:gridCol>
                <a:gridCol w="914400">
                  <a:extLst>
                    <a:ext uri="{9D8B030D-6E8A-4147-A177-3AD203B41FA5}">
                      <a16:colId xmlns:a16="http://schemas.microsoft.com/office/drawing/2014/main" val="4050111507"/>
                    </a:ext>
                  </a:extLst>
                </a:gridCol>
              </a:tblGrid>
              <a:tr h="345170">
                <a:tc gridSpan="3">
                  <a:txBody>
                    <a:bodyPr/>
                    <a:lstStyle/>
                    <a:p>
                      <a:pPr algn="ctr"/>
                      <a:r>
                        <a:rPr lang="en-US" sz="1600" dirty="0">
                          <a:solidFill>
                            <a:schemeClr val="tx1"/>
                          </a:solidFill>
                        </a:rPr>
                        <a:t>2</a:t>
                      </a:r>
                      <a:r>
                        <a:rPr lang="en-US" sz="1600" baseline="30000" dirty="0">
                          <a:solidFill>
                            <a:schemeClr val="tx1"/>
                          </a:solidFill>
                        </a:rPr>
                        <a:t>nd</a:t>
                      </a:r>
                      <a:r>
                        <a:rPr lang="en-US" sz="1600" dirty="0">
                          <a:solidFill>
                            <a:schemeClr val="tx1"/>
                          </a:solidFill>
                        </a:rPr>
                        <a:t> Qtr.—COURSES</a:t>
                      </a:r>
                    </a:p>
                  </a:txBody>
                  <a:tcPr anchor="ctr">
                    <a:solidFill>
                      <a:schemeClr val="bg1">
                        <a:lumMod val="85000"/>
                      </a:schemeClr>
                    </a:solidFill>
                  </a:tcPr>
                </a:tc>
                <a:tc hMerge="1">
                  <a:txBody>
                    <a:bodyPr/>
                    <a:lstStyle/>
                    <a:p>
                      <a:pPr algn="ctr"/>
                      <a:endParaRPr lang="en-US" sz="1400" i="1" dirty="0">
                        <a:solidFill>
                          <a:schemeClr val="tx1"/>
                        </a:solidFill>
                      </a:endParaRPr>
                    </a:p>
                  </a:txBody>
                  <a:tcPr anchor="ctr">
                    <a:solidFill>
                      <a:schemeClr val="bg1">
                        <a:lumMod val="75000"/>
                      </a:schemeClr>
                    </a:solidFill>
                  </a:tcPr>
                </a:tc>
                <a:tc hMerge="1">
                  <a:txBody>
                    <a:bodyPr/>
                    <a:lstStyle/>
                    <a:p>
                      <a:pPr algn="ctr"/>
                      <a:endParaRPr lang="en-US" sz="1400" i="1" dirty="0">
                        <a:solidFill>
                          <a:schemeClr val="tx1"/>
                        </a:solidFill>
                      </a:endParaRPr>
                    </a:p>
                  </a:txBody>
                  <a:tcPr anchor="ctr">
                    <a:solidFill>
                      <a:schemeClr val="bg1">
                        <a:lumMod val="75000"/>
                      </a:schemeClr>
                    </a:solidFill>
                  </a:tcPr>
                </a:tc>
                <a:extLst>
                  <a:ext uri="{0D108BD9-81ED-4DB2-BD59-A6C34878D82A}">
                    <a16:rowId xmlns:a16="http://schemas.microsoft.com/office/drawing/2014/main" val="10000"/>
                  </a:ext>
                </a:extLst>
              </a:tr>
              <a:tr h="371880">
                <a:tc>
                  <a:txBody>
                    <a:bodyPr/>
                    <a:lstStyle/>
                    <a:p>
                      <a:pPr marL="0" marR="0" algn="ctr">
                        <a:lnSpc>
                          <a:spcPct val="100000"/>
                        </a:lnSpc>
                        <a:spcBef>
                          <a:spcPts val="0"/>
                        </a:spcBef>
                        <a:spcAft>
                          <a:spcPts val="0"/>
                        </a:spcAft>
                      </a:pPr>
                      <a:r>
                        <a:rPr lang="en-US" sz="1400" b="1" i="0" dirty="0">
                          <a:effectLst/>
                          <a:latin typeface="+mj-lt"/>
                          <a:ea typeface="Calibri" panose="020F0502020204030204" pitchFamily="34" charset="0"/>
                          <a:cs typeface="Times New Roman" panose="02020603050405020304" pitchFamily="18" charset="0"/>
                        </a:rPr>
                        <a:t>In-Person</a:t>
                      </a:r>
                    </a:p>
                  </a:txBody>
                  <a:tcPr anchor="ctr">
                    <a:solidFill>
                      <a:schemeClr val="bg1">
                        <a:lumMod val="75000"/>
                      </a:schemeClr>
                    </a:solidFill>
                  </a:tcPr>
                </a:tc>
                <a:tc>
                  <a:txBody>
                    <a:bodyPr/>
                    <a:lstStyle/>
                    <a:p>
                      <a:pPr marL="0" marR="0" algn="ctr">
                        <a:lnSpc>
                          <a:spcPct val="100000"/>
                        </a:lnSpc>
                        <a:spcBef>
                          <a:spcPts val="0"/>
                        </a:spcBef>
                        <a:spcAft>
                          <a:spcPts val="0"/>
                        </a:spcAft>
                      </a:pPr>
                      <a:r>
                        <a:rPr lang="en-US" sz="1400" b="1" i="0" dirty="0">
                          <a:effectLst/>
                          <a:latin typeface="+mj-lt"/>
                          <a:ea typeface="Calibri" panose="020F0502020204030204" pitchFamily="34" charset="0"/>
                          <a:cs typeface="Times New Roman" panose="02020603050405020304" pitchFamily="18" charset="0"/>
                        </a:rPr>
                        <a:t>No. of Events</a:t>
                      </a:r>
                    </a:p>
                  </a:txBody>
                  <a:tcPr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dirty="0">
                          <a:solidFill>
                            <a:schemeClr val="tx1"/>
                          </a:solidFill>
                        </a:rPr>
                        <a:t>Trained</a:t>
                      </a:r>
                    </a:p>
                  </a:txBody>
                  <a:tcPr anchor="ctr">
                    <a:solidFill>
                      <a:schemeClr val="bg1">
                        <a:lumMod val="75000"/>
                      </a:schemeClr>
                    </a:solidFill>
                  </a:tcPr>
                </a:tc>
                <a:extLst>
                  <a:ext uri="{0D108BD9-81ED-4DB2-BD59-A6C34878D82A}">
                    <a16:rowId xmlns:a16="http://schemas.microsoft.com/office/drawing/2014/main" val="1858962413"/>
                  </a:ext>
                </a:extLst>
              </a:tr>
              <a:tr h="371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dk1"/>
                          </a:solidFill>
                          <a:effectLst/>
                          <a:latin typeface="+mn-lt"/>
                          <a:ea typeface="Calibri" panose="020F0502020204030204" pitchFamily="34" charset="0"/>
                          <a:cs typeface="Times New Roman" panose="02020603050405020304" pitchFamily="18" charset="0"/>
                        </a:rPr>
                        <a:t>OSH NC #100 Course – Introduction to Safety Standards</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400" b="0" i="0" dirty="0">
                          <a:effectLst/>
                          <a:latin typeface="+mn-lt"/>
                          <a:ea typeface="Calibri" panose="020F0502020204030204" pitchFamily="34" charset="0"/>
                          <a:cs typeface="Times New Roman" panose="02020603050405020304" pitchFamily="18" charset="0"/>
                        </a:rPr>
                        <a:t>1</a:t>
                      </a:r>
                    </a:p>
                  </a:txBody>
                  <a:tcPr anchor="ctr">
                    <a:solidFill>
                      <a:schemeClr val="bg1">
                        <a:lumMod val="95000"/>
                      </a:schemeClr>
                    </a:solidFill>
                  </a:tcPr>
                </a:tc>
                <a:tc>
                  <a:txBody>
                    <a:bodyPr/>
                    <a:lstStyle/>
                    <a:p>
                      <a:pPr marL="0" marR="0" algn="ctr">
                        <a:spcBef>
                          <a:spcPts val="0"/>
                        </a:spcBef>
                        <a:spcAft>
                          <a:spcPts val="0"/>
                        </a:spcAft>
                      </a:pPr>
                      <a:r>
                        <a:rPr lang="en-US" sz="1400" b="1" i="1" dirty="0">
                          <a:effectLst/>
                          <a:latin typeface="+mn-lt"/>
                          <a:ea typeface="Calibri" panose="020F0502020204030204" pitchFamily="34" charset="0"/>
                          <a:cs typeface="Times New Roman" panose="02020603050405020304" pitchFamily="18" charset="0"/>
                        </a:rPr>
                        <a:t>13</a:t>
                      </a:r>
                    </a:p>
                  </a:txBody>
                  <a:tcPr anchor="ctr">
                    <a:solidFill>
                      <a:schemeClr val="bg1">
                        <a:lumMod val="95000"/>
                      </a:schemeClr>
                    </a:solidFill>
                  </a:tcPr>
                </a:tc>
                <a:extLst>
                  <a:ext uri="{0D108BD9-81ED-4DB2-BD59-A6C34878D82A}">
                    <a16:rowId xmlns:a16="http://schemas.microsoft.com/office/drawing/2014/main" val="1411204487"/>
                  </a:ext>
                </a:extLst>
              </a:tr>
              <a:tr h="371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dk1"/>
                          </a:solidFill>
                          <a:effectLst/>
                          <a:latin typeface="+mn-lt"/>
                          <a:ea typeface="Calibri" panose="020F0502020204030204" pitchFamily="34" charset="0"/>
                          <a:cs typeface="Times New Roman" panose="02020603050405020304" pitchFamily="18" charset="0"/>
                        </a:rPr>
                        <a:t>Technical Writing/OSHA Express</a:t>
                      </a:r>
                    </a:p>
                  </a:txBody>
                  <a:tcPr anchor="ctr">
                    <a:solidFill>
                      <a:schemeClr val="bg1">
                        <a:lumMod val="85000"/>
                      </a:schemeClr>
                    </a:solidFill>
                  </a:tcPr>
                </a:tc>
                <a:tc>
                  <a:txBody>
                    <a:bodyPr/>
                    <a:lstStyle/>
                    <a:p>
                      <a:pPr marL="0" marR="0" algn="ctr">
                        <a:lnSpc>
                          <a:spcPct val="100000"/>
                        </a:lnSpc>
                        <a:spcBef>
                          <a:spcPts val="0"/>
                        </a:spcBef>
                        <a:spcAft>
                          <a:spcPts val="0"/>
                        </a:spcAft>
                      </a:pPr>
                      <a:r>
                        <a:rPr lang="en-US" sz="1400" b="0" i="0" dirty="0">
                          <a:effectLst/>
                          <a:latin typeface="+mn-lt"/>
                          <a:ea typeface="Calibri" panose="020F0502020204030204" pitchFamily="34" charset="0"/>
                          <a:cs typeface="Times New Roman" panose="02020603050405020304" pitchFamily="18" charset="0"/>
                        </a:rPr>
                        <a:t>1</a:t>
                      </a:r>
                    </a:p>
                  </a:txBody>
                  <a:tcPr anchor="ctr">
                    <a:solidFill>
                      <a:schemeClr val="bg1">
                        <a:lumMod val="85000"/>
                      </a:schemeClr>
                    </a:solidFill>
                  </a:tcPr>
                </a:tc>
                <a:tc>
                  <a:txBody>
                    <a:bodyPr/>
                    <a:lstStyle/>
                    <a:p>
                      <a:pPr marL="0" marR="0" algn="ctr">
                        <a:spcBef>
                          <a:spcPts val="0"/>
                        </a:spcBef>
                        <a:spcAft>
                          <a:spcPts val="0"/>
                        </a:spcAft>
                      </a:pPr>
                      <a:r>
                        <a:rPr lang="en-US" sz="1400" b="1" i="1" dirty="0">
                          <a:effectLst/>
                          <a:latin typeface="+mn-lt"/>
                          <a:ea typeface="Calibri" panose="020F0502020204030204" pitchFamily="34" charset="0"/>
                          <a:cs typeface="Times New Roman" panose="02020603050405020304" pitchFamily="18" charset="0"/>
                        </a:rPr>
                        <a:t>13</a:t>
                      </a:r>
                    </a:p>
                  </a:txBody>
                  <a:tcPr anchor="ctr">
                    <a:solidFill>
                      <a:schemeClr val="bg1">
                        <a:lumMod val="85000"/>
                      </a:schemeClr>
                    </a:solidFill>
                  </a:tcPr>
                </a:tc>
                <a:extLst>
                  <a:ext uri="{0D108BD9-81ED-4DB2-BD59-A6C34878D82A}">
                    <a16:rowId xmlns:a16="http://schemas.microsoft.com/office/drawing/2014/main" val="3327352061"/>
                  </a:ext>
                </a:extLst>
              </a:tr>
              <a:tr h="3814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dk1"/>
                          </a:solidFill>
                          <a:effectLst/>
                          <a:latin typeface="+mn-lt"/>
                          <a:ea typeface="Calibri" panose="020F0502020204030204" pitchFamily="34" charset="0"/>
                          <a:cs typeface="Times New Roman" panose="02020603050405020304" pitchFamily="18" charset="0"/>
                        </a:rPr>
                        <a:t>CPR/AED</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400" b="0" i="0" dirty="0">
                          <a:effectLst/>
                          <a:latin typeface="+mn-lt"/>
                          <a:ea typeface="Calibri" panose="020F0502020204030204" pitchFamily="34" charset="0"/>
                          <a:cs typeface="Times New Roman" panose="02020603050405020304" pitchFamily="18" charset="0"/>
                        </a:rPr>
                        <a:t>1</a:t>
                      </a:r>
                    </a:p>
                  </a:txBody>
                  <a:tcPr anchor="ctr">
                    <a:solidFill>
                      <a:schemeClr val="bg1">
                        <a:lumMod val="95000"/>
                      </a:schemeClr>
                    </a:solidFill>
                  </a:tcPr>
                </a:tc>
                <a:tc>
                  <a:txBody>
                    <a:bodyPr/>
                    <a:lstStyle/>
                    <a:p>
                      <a:pPr marL="0" marR="0" algn="ctr">
                        <a:spcBef>
                          <a:spcPts val="0"/>
                        </a:spcBef>
                        <a:spcAft>
                          <a:spcPts val="0"/>
                        </a:spcAft>
                      </a:pPr>
                      <a:r>
                        <a:rPr lang="en-US" sz="1400" b="1" i="1" dirty="0">
                          <a:effectLst/>
                          <a:latin typeface="+mn-lt"/>
                          <a:ea typeface="Calibri" panose="020F0502020204030204" pitchFamily="34" charset="0"/>
                          <a:cs typeface="Times New Roman" panose="02020603050405020304" pitchFamily="18" charset="0"/>
                        </a:rPr>
                        <a:t>6</a:t>
                      </a:r>
                    </a:p>
                  </a:txBody>
                  <a:tcPr anchor="ctr">
                    <a:solidFill>
                      <a:schemeClr val="bg1">
                        <a:lumMod val="95000"/>
                      </a:schemeClr>
                    </a:solidFill>
                  </a:tcPr>
                </a:tc>
                <a:extLst>
                  <a:ext uri="{0D108BD9-81ED-4DB2-BD59-A6C34878D82A}">
                    <a16:rowId xmlns:a16="http://schemas.microsoft.com/office/drawing/2014/main" val="540180623"/>
                  </a:ext>
                </a:extLst>
              </a:tr>
              <a:tr h="398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dk1"/>
                          </a:solidFill>
                          <a:effectLst/>
                          <a:latin typeface="+mn-lt"/>
                          <a:ea typeface="Calibri" panose="020F0502020204030204" pitchFamily="34" charset="0"/>
                          <a:cs typeface="Times New Roman" panose="02020603050405020304" pitchFamily="18" charset="0"/>
                        </a:rPr>
                        <a:t>10-Hour General Industry Course</a:t>
                      </a:r>
                    </a:p>
                  </a:txBody>
                  <a:tcPr anchor="ctr">
                    <a:solidFill>
                      <a:schemeClr val="bg1">
                        <a:lumMod val="85000"/>
                      </a:schemeClr>
                    </a:solidFill>
                  </a:tcPr>
                </a:tc>
                <a:tc>
                  <a:txBody>
                    <a:bodyPr/>
                    <a:lstStyle/>
                    <a:p>
                      <a:pPr marL="0" marR="0" algn="ctr">
                        <a:lnSpc>
                          <a:spcPct val="100000"/>
                        </a:lnSpc>
                        <a:spcBef>
                          <a:spcPts val="0"/>
                        </a:spcBef>
                        <a:spcAft>
                          <a:spcPts val="0"/>
                        </a:spcAft>
                      </a:pPr>
                      <a:r>
                        <a:rPr lang="en-US" sz="1400" b="0" i="0" dirty="0">
                          <a:effectLst/>
                          <a:latin typeface="+mn-lt"/>
                          <a:ea typeface="Calibri" panose="020F0502020204030204" pitchFamily="34" charset="0"/>
                          <a:cs typeface="Times New Roman" panose="02020603050405020304" pitchFamily="18" charset="0"/>
                        </a:rPr>
                        <a:t>1</a:t>
                      </a:r>
                    </a:p>
                  </a:txBody>
                  <a:tcPr anchor="ctr">
                    <a:solidFill>
                      <a:schemeClr val="bg1">
                        <a:lumMod val="85000"/>
                      </a:schemeClr>
                    </a:solidFill>
                  </a:tcPr>
                </a:tc>
                <a:tc>
                  <a:txBody>
                    <a:bodyPr/>
                    <a:lstStyle/>
                    <a:p>
                      <a:pPr marL="0" marR="0" algn="ctr">
                        <a:spcBef>
                          <a:spcPts val="0"/>
                        </a:spcBef>
                        <a:spcAft>
                          <a:spcPts val="0"/>
                        </a:spcAft>
                      </a:pPr>
                      <a:r>
                        <a:rPr lang="en-US" sz="1400" b="1" i="1" dirty="0">
                          <a:effectLst/>
                          <a:latin typeface="+mn-lt"/>
                          <a:ea typeface="Calibri" panose="020F0502020204030204" pitchFamily="34" charset="0"/>
                          <a:cs typeface="Times New Roman" panose="02020603050405020304" pitchFamily="18" charset="0"/>
                        </a:rPr>
                        <a:t>1</a:t>
                      </a:r>
                    </a:p>
                  </a:txBody>
                  <a:tcPr anchor="ctr">
                    <a:solidFill>
                      <a:schemeClr val="bg1">
                        <a:lumMod val="85000"/>
                      </a:schemeClr>
                    </a:solidFill>
                  </a:tcPr>
                </a:tc>
                <a:extLst>
                  <a:ext uri="{0D108BD9-81ED-4DB2-BD59-A6C34878D82A}">
                    <a16:rowId xmlns:a16="http://schemas.microsoft.com/office/drawing/2014/main" val="146789299"/>
                  </a:ext>
                </a:extLst>
              </a:tr>
              <a:tr h="4503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dk1"/>
                          </a:solidFill>
                          <a:effectLst/>
                          <a:latin typeface="+mn-lt"/>
                          <a:ea typeface="Calibri" panose="020F0502020204030204" pitchFamily="34" charset="0"/>
                          <a:cs typeface="Times New Roman" panose="02020603050405020304" pitchFamily="18" charset="0"/>
                        </a:rPr>
                        <a:t>Labor One Training</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400" b="0" i="0" dirty="0">
                          <a:effectLst/>
                          <a:latin typeface="+mn-lt"/>
                          <a:ea typeface="Calibri" panose="020F0502020204030204" pitchFamily="34" charset="0"/>
                          <a:cs typeface="Times New Roman" panose="02020603050405020304" pitchFamily="18" charset="0"/>
                        </a:rPr>
                        <a:t>2</a:t>
                      </a:r>
                    </a:p>
                  </a:txBody>
                  <a:tcPr anchor="ctr">
                    <a:solidFill>
                      <a:schemeClr val="bg1">
                        <a:lumMod val="95000"/>
                      </a:schemeClr>
                    </a:solidFill>
                  </a:tcPr>
                </a:tc>
                <a:tc>
                  <a:txBody>
                    <a:bodyPr/>
                    <a:lstStyle/>
                    <a:p>
                      <a:pPr marL="0" marR="0" algn="ctr">
                        <a:spcBef>
                          <a:spcPts val="0"/>
                        </a:spcBef>
                        <a:spcAft>
                          <a:spcPts val="0"/>
                        </a:spcAft>
                      </a:pPr>
                      <a:r>
                        <a:rPr lang="en-US" sz="1400" b="1" i="1" dirty="0">
                          <a:effectLst/>
                          <a:latin typeface="+mn-lt"/>
                          <a:ea typeface="Calibri" panose="020F0502020204030204" pitchFamily="34" charset="0"/>
                          <a:cs typeface="Times New Roman" panose="02020603050405020304" pitchFamily="18" charset="0"/>
                        </a:rPr>
                        <a:t>2</a:t>
                      </a:r>
                    </a:p>
                  </a:txBody>
                  <a:tcPr anchor="ctr">
                    <a:solidFill>
                      <a:schemeClr val="bg1">
                        <a:lumMod val="95000"/>
                      </a:schemeClr>
                    </a:solidFill>
                  </a:tcPr>
                </a:tc>
                <a:extLst>
                  <a:ext uri="{0D108BD9-81ED-4DB2-BD59-A6C34878D82A}">
                    <a16:rowId xmlns:a16="http://schemas.microsoft.com/office/drawing/2014/main" val="1237680614"/>
                  </a:ext>
                </a:extLst>
              </a:tr>
              <a:tr h="3718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kern="1200" dirty="0">
                          <a:solidFill>
                            <a:schemeClr val="dk1"/>
                          </a:solidFill>
                          <a:effectLst/>
                          <a:latin typeface="+mn-lt"/>
                          <a:ea typeface="Calibri" panose="020F0502020204030204" pitchFamily="34" charset="0"/>
                          <a:cs typeface="Times New Roman" panose="02020603050405020304" pitchFamily="18" charset="0"/>
                        </a:rPr>
                        <a:t>Webinars</a:t>
                      </a:r>
                    </a:p>
                  </a:txBody>
                  <a:tcPr anchor="ctr">
                    <a:solidFill>
                      <a:schemeClr val="bg1">
                        <a:lumMod val="75000"/>
                      </a:schemeClr>
                    </a:solidFill>
                  </a:tcPr>
                </a:tc>
                <a:tc>
                  <a:txBody>
                    <a:bodyPr/>
                    <a:lstStyle/>
                    <a:p>
                      <a:pPr marL="0" marR="0" algn="ctr">
                        <a:lnSpc>
                          <a:spcPct val="100000"/>
                        </a:lnSpc>
                        <a:spcBef>
                          <a:spcPts val="0"/>
                        </a:spcBef>
                        <a:spcAft>
                          <a:spcPts val="0"/>
                        </a:spcAft>
                      </a:pPr>
                      <a:r>
                        <a:rPr lang="en-US" sz="1400" b="1" i="0" dirty="0">
                          <a:effectLst/>
                          <a:latin typeface="+mj-lt"/>
                          <a:ea typeface="Calibri" panose="020F0502020204030204" pitchFamily="34" charset="0"/>
                          <a:cs typeface="Times New Roman" panose="02020603050405020304" pitchFamily="18" charset="0"/>
                        </a:rPr>
                        <a:t>No. of Events</a:t>
                      </a:r>
                    </a:p>
                  </a:txBody>
                  <a:tcPr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dirty="0">
                          <a:solidFill>
                            <a:schemeClr val="tx1"/>
                          </a:solidFill>
                        </a:rPr>
                        <a:t>Trained</a:t>
                      </a:r>
                    </a:p>
                  </a:txBody>
                  <a:tcPr anchor="ctr">
                    <a:solidFill>
                      <a:schemeClr val="bg1">
                        <a:lumMod val="75000"/>
                      </a:schemeClr>
                    </a:solidFill>
                  </a:tcPr>
                </a:tc>
                <a:extLst>
                  <a:ext uri="{0D108BD9-81ED-4DB2-BD59-A6C34878D82A}">
                    <a16:rowId xmlns:a16="http://schemas.microsoft.com/office/drawing/2014/main" val="1595372665"/>
                  </a:ext>
                </a:extLst>
              </a:tr>
              <a:tr h="371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dk1"/>
                          </a:solidFill>
                          <a:effectLst/>
                          <a:latin typeface="+mn-lt"/>
                          <a:ea typeface="Calibri" panose="020F0502020204030204" pitchFamily="34" charset="0"/>
                          <a:cs typeface="Times New Roman" panose="02020603050405020304" pitchFamily="18" charset="0"/>
                        </a:rPr>
                        <a:t>Food Manufacturing Special Emphasis Program </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400" b="0" i="0" dirty="0">
                          <a:effectLst/>
                          <a:latin typeface="+mn-lt"/>
                          <a:ea typeface="Calibri" panose="020F0502020204030204" pitchFamily="34" charset="0"/>
                          <a:cs typeface="Times New Roman" panose="02020603050405020304" pitchFamily="18" charset="0"/>
                        </a:rPr>
                        <a:t>1</a:t>
                      </a:r>
                    </a:p>
                  </a:txBody>
                  <a:tcPr anchor="ctr">
                    <a:solidFill>
                      <a:schemeClr val="bg1">
                        <a:lumMod val="95000"/>
                      </a:schemeClr>
                    </a:solidFill>
                  </a:tcPr>
                </a:tc>
                <a:tc>
                  <a:txBody>
                    <a:bodyPr/>
                    <a:lstStyle/>
                    <a:p>
                      <a:pPr marL="0" marR="0" algn="ctr">
                        <a:spcBef>
                          <a:spcPts val="0"/>
                        </a:spcBef>
                        <a:spcAft>
                          <a:spcPts val="0"/>
                        </a:spcAft>
                      </a:pPr>
                      <a:r>
                        <a:rPr lang="en-US" sz="1400" b="1" i="1" dirty="0">
                          <a:effectLst/>
                          <a:latin typeface="+mn-lt"/>
                          <a:ea typeface="Calibri" panose="020F0502020204030204" pitchFamily="34" charset="0"/>
                          <a:cs typeface="Times New Roman" panose="02020603050405020304" pitchFamily="18" charset="0"/>
                        </a:rPr>
                        <a:t>1</a:t>
                      </a:r>
                    </a:p>
                  </a:txBody>
                  <a:tcPr anchor="ctr">
                    <a:solidFill>
                      <a:schemeClr val="bg1">
                        <a:lumMod val="95000"/>
                      </a:schemeClr>
                    </a:solidFill>
                  </a:tcPr>
                </a:tc>
                <a:extLst>
                  <a:ext uri="{0D108BD9-81ED-4DB2-BD59-A6C34878D82A}">
                    <a16:rowId xmlns:a16="http://schemas.microsoft.com/office/drawing/2014/main" val="3133196972"/>
                  </a:ext>
                </a:extLst>
              </a:tr>
              <a:tr h="6468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dk1"/>
                          </a:solidFill>
                          <a:effectLst/>
                          <a:latin typeface="+mn-lt"/>
                          <a:ea typeface="Calibri" panose="020F0502020204030204" pitchFamily="34" charset="0"/>
                          <a:cs typeface="Times New Roman" panose="02020603050405020304" pitchFamily="18" charset="0"/>
                        </a:rPr>
                        <a:t>Logging Special Emphasis Program </a:t>
                      </a:r>
                    </a:p>
                  </a:txBody>
                  <a:tcPr anchor="ctr">
                    <a:solidFill>
                      <a:schemeClr val="bg1">
                        <a:lumMod val="85000"/>
                      </a:schemeClr>
                    </a:solidFill>
                  </a:tcPr>
                </a:tc>
                <a:tc>
                  <a:txBody>
                    <a:bodyPr/>
                    <a:lstStyle/>
                    <a:p>
                      <a:pPr marL="0" marR="0" algn="ctr">
                        <a:lnSpc>
                          <a:spcPct val="100000"/>
                        </a:lnSpc>
                        <a:spcBef>
                          <a:spcPts val="0"/>
                        </a:spcBef>
                        <a:spcAft>
                          <a:spcPts val="0"/>
                        </a:spcAft>
                      </a:pPr>
                      <a:r>
                        <a:rPr lang="en-US" sz="1400" b="0" i="0" dirty="0">
                          <a:effectLst/>
                          <a:latin typeface="+mn-lt"/>
                          <a:ea typeface="Calibri" panose="020F0502020204030204" pitchFamily="34" charset="0"/>
                          <a:cs typeface="Times New Roman" panose="02020603050405020304" pitchFamily="18" charset="0"/>
                        </a:rPr>
                        <a:t>2</a:t>
                      </a:r>
                    </a:p>
                  </a:txBody>
                  <a:tcPr anchor="ctr">
                    <a:solidFill>
                      <a:schemeClr val="bg1">
                        <a:lumMod val="85000"/>
                      </a:schemeClr>
                    </a:solidFill>
                  </a:tcPr>
                </a:tc>
                <a:tc>
                  <a:txBody>
                    <a:bodyPr/>
                    <a:lstStyle/>
                    <a:p>
                      <a:pPr marL="0" marR="0" algn="ctr">
                        <a:spcBef>
                          <a:spcPts val="0"/>
                        </a:spcBef>
                        <a:spcAft>
                          <a:spcPts val="0"/>
                        </a:spcAft>
                      </a:pPr>
                      <a:r>
                        <a:rPr lang="en-US" sz="1400" b="1" i="1" dirty="0">
                          <a:effectLst/>
                          <a:latin typeface="+mn-lt"/>
                          <a:ea typeface="Calibri" panose="020F0502020204030204" pitchFamily="34" charset="0"/>
                          <a:cs typeface="Times New Roman" panose="02020603050405020304" pitchFamily="18" charset="0"/>
                        </a:rPr>
                        <a:t>11</a:t>
                      </a:r>
                    </a:p>
                  </a:txBody>
                  <a:tcPr anchor="ctr">
                    <a:solidFill>
                      <a:schemeClr val="bg1">
                        <a:lumMod val="85000"/>
                      </a:schemeClr>
                    </a:solidFill>
                  </a:tcPr>
                </a:tc>
                <a:extLst>
                  <a:ext uri="{0D108BD9-81ED-4DB2-BD59-A6C34878D82A}">
                    <a16:rowId xmlns:a16="http://schemas.microsoft.com/office/drawing/2014/main" val="2700774114"/>
                  </a:ext>
                </a:extLst>
              </a:tr>
              <a:tr h="371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dk1"/>
                          </a:solidFill>
                          <a:effectLst/>
                          <a:latin typeface="+mj-lt"/>
                          <a:ea typeface="Calibri" panose="020F0502020204030204" pitchFamily="34" charset="0"/>
                          <a:cs typeface="Times New Roman" panose="02020603050405020304" pitchFamily="18" charset="0"/>
                        </a:rPr>
                        <a:t>Occupational Noise</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400" b="0" i="0" dirty="0">
                          <a:effectLst/>
                          <a:latin typeface="+mj-lt"/>
                          <a:ea typeface="Calibri" panose="020F0502020204030204" pitchFamily="34" charset="0"/>
                          <a:cs typeface="Times New Roman" panose="02020603050405020304" pitchFamily="18" charset="0"/>
                        </a:rPr>
                        <a:t>1</a:t>
                      </a:r>
                    </a:p>
                  </a:txBody>
                  <a:tcPr anchor="ctr">
                    <a:solidFill>
                      <a:schemeClr val="bg1">
                        <a:lumMod val="95000"/>
                      </a:schemeClr>
                    </a:solidFill>
                  </a:tcPr>
                </a:tc>
                <a:tc>
                  <a:txBody>
                    <a:bodyPr/>
                    <a:lstStyle/>
                    <a:p>
                      <a:pPr marL="0" marR="0" algn="ctr">
                        <a:spcBef>
                          <a:spcPts val="0"/>
                        </a:spcBef>
                        <a:spcAft>
                          <a:spcPts val="0"/>
                        </a:spcAft>
                      </a:pPr>
                      <a:r>
                        <a:rPr lang="en-US" sz="1400" b="1" i="1" dirty="0">
                          <a:effectLst/>
                          <a:latin typeface="+mj-lt"/>
                          <a:ea typeface="Calibri" panose="020F0502020204030204" pitchFamily="34" charset="0"/>
                          <a:cs typeface="Times New Roman" panose="02020603050405020304" pitchFamily="18" charset="0"/>
                        </a:rPr>
                        <a:t>2</a:t>
                      </a:r>
                    </a:p>
                  </a:txBody>
                  <a:tcPr anchor="ctr">
                    <a:solidFill>
                      <a:schemeClr val="bg1">
                        <a:lumMod val="95000"/>
                      </a:schemeClr>
                    </a:solidFill>
                  </a:tcPr>
                </a:tc>
                <a:extLst>
                  <a:ext uri="{0D108BD9-81ED-4DB2-BD59-A6C34878D82A}">
                    <a16:rowId xmlns:a16="http://schemas.microsoft.com/office/drawing/2014/main" val="3811935829"/>
                  </a:ext>
                </a:extLst>
              </a:tr>
              <a:tr h="371880">
                <a:tc gridSpan="2">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kern="1200" dirty="0">
                          <a:solidFill>
                            <a:schemeClr val="dk1"/>
                          </a:solidFill>
                          <a:effectLst/>
                          <a:latin typeface="+mj-lt"/>
                          <a:ea typeface="Calibri" panose="020F0502020204030204" pitchFamily="34" charset="0"/>
                          <a:cs typeface="Times New Roman" panose="02020603050405020304" pitchFamily="18" charset="0"/>
                        </a:rPr>
                        <a:t>Total Trained</a:t>
                      </a:r>
                    </a:p>
                  </a:txBody>
                  <a:tcPr anchor="ctr">
                    <a:solidFill>
                      <a:schemeClr val="bg1">
                        <a:lumMod val="75000"/>
                      </a:schemeClr>
                    </a:solidFill>
                  </a:tcPr>
                </a:tc>
                <a:tc hMerge="1">
                  <a:txBody>
                    <a:bodyPr/>
                    <a:lstStyle/>
                    <a:p>
                      <a:pPr marL="0" marR="0" algn="ctr">
                        <a:lnSpc>
                          <a:spcPct val="100000"/>
                        </a:lnSpc>
                        <a:spcBef>
                          <a:spcPts val="0"/>
                        </a:spcBef>
                        <a:spcAft>
                          <a:spcPts val="0"/>
                        </a:spcAft>
                      </a:pPr>
                      <a:endParaRPr lang="en-US" sz="1600" b="1" i="1" dirty="0">
                        <a:effectLst/>
                        <a:latin typeface="+mj-lt"/>
                        <a:ea typeface="Calibri" panose="020F0502020204030204" pitchFamily="34" charset="0"/>
                        <a:cs typeface="Times New Roman" panose="02020603050405020304" pitchFamily="18" charset="0"/>
                      </a:endParaRPr>
                    </a:p>
                  </a:txBody>
                  <a:tcPr anchor="ctr">
                    <a:solidFill>
                      <a:schemeClr val="bg1">
                        <a:lumMod val="95000"/>
                      </a:schemeClr>
                    </a:solidFill>
                  </a:tcPr>
                </a:tc>
                <a:tc>
                  <a:txBody>
                    <a:bodyPr/>
                    <a:lstStyle/>
                    <a:p>
                      <a:pPr marL="0" marR="0" algn="ctr">
                        <a:spcBef>
                          <a:spcPts val="0"/>
                        </a:spcBef>
                        <a:spcAft>
                          <a:spcPts val="0"/>
                        </a:spcAft>
                      </a:pPr>
                      <a:r>
                        <a:rPr lang="en-US" sz="1400" b="1" i="1" dirty="0">
                          <a:effectLst/>
                          <a:latin typeface="+mj-lt"/>
                          <a:ea typeface="Calibri" panose="020F0502020204030204" pitchFamily="34" charset="0"/>
                          <a:cs typeface="Times New Roman" panose="02020603050405020304" pitchFamily="18" charset="0"/>
                        </a:rPr>
                        <a:t>49</a:t>
                      </a:r>
                    </a:p>
                  </a:txBody>
                  <a:tcPr anchor="ctr">
                    <a:solidFill>
                      <a:schemeClr val="bg1">
                        <a:lumMod val="75000"/>
                      </a:schemeClr>
                    </a:solidFill>
                  </a:tcPr>
                </a:tc>
                <a:extLst>
                  <a:ext uri="{0D108BD9-81ED-4DB2-BD59-A6C34878D82A}">
                    <a16:rowId xmlns:a16="http://schemas.microsoft.com/office/drawing/2014/main" val="2879108275"/>
                  </a:ext>
                </a:extLst>
              </a:tr>
            </a:tbl>
          </a:graphicData>
        </a:graphic>
      </p:graphicFrame>
    </p:spTree>
    <p:extLst>
      <p:ext uri="{BB962C8B-B14F-4D97-AF65-F5344CB8AC3E}">
        <p14:creationId xmlns:p14="http://schemas.microsoft.com/office/powerpoint/2010/main" val="3278831968"/>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Cut-Loose, In-Training, Vacant</a:t>
            </a:r>
            <a:endParaRPr lang="en-US" sz="2400" b="1" i="1" dirty="0">
              <a:solidFill>
                <a:schemeClr val="bg2"/>
              </a:solidFill>
            </a:endParaRPr>
          </a:p>
        </p:txBody>
      </p:sp>
      <p:graphicFrame>
        <p:nvGraphicFramePr>
          <p:cNvPr id="7" name="Table 6">
            <a:extLst>
              <a:ext uri="{FF2B5EF4-FFF2-40B4-BE49-F238E27FC236}">
                <a16:creationId xmlns:a16="http://schemas.microsoft.com/office/drawing/2014/main" id="{AA2E3293-4B2C-4DE5-A4B4-84DB468F4A1F}"/>
              </a:ext>
            </a:extLst>
          </p:cNvPr>
          <p:cNvGraphicFramePr>
            <a:graphicFrameLocks noGrp="1"/>
          </p:cNvGraphicFramePr>
          <p:nvPr>
            <p:extLst>
              <p:ext uri="{D42A27DB-BD31-4B8C-83A1-F6EECF244321}">
                <p14:modId xmlns:p14="http://schemas.microsoft.com/office/powerpoint/2010/main" val="2799881697"/>
              </p:ext>
            </p:extLst>
          </p:nvPr>
        </p:nvGraphicFramePr>
        <p:xfrm>
          <a:off x="609601" y="1143000"/>
          <a:ext cx="7924799" cy="1752601"/>
        </p:xfrm>
        <a:graphic>
          <a:graphicData uri="http://schemas.openxmlformats.org/drawingml/2006/table">
            <a:tbl>
              <a:tblPr firstRow="1" bandRow="1">
                <a:tableStyleId>{00A15C55-8517-42AA-B614-E9B94910E393}</a:tableStyleId>
              </a:tblPr>
              <a:tblGrid>
                <a:gridCol w="2519701">
                  <a:extLst>
                    <a:ext uri="{9D8B030D-6E8A-4147-A177-3AD203B41FA5}">
                      <a16:colId xmlns:a16="http://schemas.microsoft.com/office/drawing/2014/main" val="20000"/>
                    </a:ext>
                  </a:extLst>
                </a:gridCol>
                <a:gridCol w="1134329">
                  <a:extLst>
                    <a:ext uri="{9D8B030D-6E8A-4147-A177-3AD203B41FA5}">
                      <a16:colId xmlns:a16="http://schemas.microsoft.com/office/drawing/2014/main" val="20001"/>
                    </a:ext>
                  </a:extLst>
                </a:gridCol>
                <a:gridCol w="949901">
                  <a:extLst>
                    <a:ext uri="{9D8B030D-6E8A-4147-A177-3AD203B41FA5}">
                      <a16:colId xmlns:a16="http://schemas.microsoft.com/office/drawing/2014/main" val="20002"/>
                    </a:ext>
                  </a:extLst>
                </a:gridCol>
                <a:gridCol w="218875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tblGrid>
              <a:tr h="381902">
                <a:tc>
                  <a:txBody>
                    <a:bodyPr/>
                    <a:lstStyle/>
                    <a:p>
                      <a:pPr algn="ctr"/>
                      <a:r>
                        <a:rPr lang="en-US" sz="1600" b="1" dirty="0">
                          <a:solidFill>
                            <a:schemeClr val="tx1"/>
                          </a:solidFill>
                        </a:rPr>
                        <a:t>West Compliance</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65000"/>
                      </a:schemeClr>
                    </a:solidFill>
                  </a:tcPr>
                </a:tc>
                <a:extLst>
                  <a:ext uri="{0D108BD9-81ED-4DB2-BD59-A6C34878D82A}">
                    <a16:rowId xmlns:a16="http://schemas.microsoft.com/office/drawing/2014/main" val="10000"/>
                  </a:ext>
                </a:extLst>
              </a:tr>
              <a:tr h="355442">
                <a:tc>
                  <a:txBody>
                    <a:bodyPr/>
                    <a:lstStyle/>
                    <a:p>
                      <a:pPr algn="r"/>
                      <a:r>
                        <a:rPr lang="en-US" sz="1400" b="0" i="1" dirty="0"/>
                        <a:t>Cut Loose</a:t>
                      </a:r>
                    </a:p>
                  </a:txBody>
                  <a:tcPr anchor="ctr">
                    <a:solidFill>
                      <a:schemeClr val="bg1">
                        <a:lumMod val="95000"/>
                      </a:schemeClr>
                    </a:solidFill>
                  </a:tcPr>
                </a:tc>
                <a:tc>
                  <a:txBody>
                    <a:bodyPr/>
                    <a:lstStyle/>
                    <a:p>
                      <a:pPr algn="ctr"/>
                      <a:r>
                        <a:rPr lang="en-US" sz="1400" b="0" i="1" dirty="0"/>
                        <a:t>19</a:t>
                      </a:r>
                    </a:p>
                  </a:txBody>
                  <a:tcPr anchor="ctr">
                    <a:solidFill>
                      <a:schemeClr val="bg1">
                        <a:lumMod val="95000"/>
                      </a:schemeClr>
                    </a:solidFill>
                  </a:tcPr>
                </a:tc>
                <a:tc>
                  <a:txBody>
                    <a:bodyPr/>
                    <a:lstStyle/>
                    <a:p>
                      <a:pPr algn="ctr"/>
                      <a:r>
                        <a:rPr lang="en-US" sz="1400" b="0" i="1" dirty="0"/>
                        <a:t>61%</a:t>
                      </a:r>
                    </a:p>
                  </a:txBody>
                  <a:tcPr anchor="ctr">
                    <a:solidFill>
                      <a:schemeClr val="bg1">
                        <a:lumMod val="95000"/>
                      </a:schemeClr>
                    </a:solidFill>
                  </a:tcPr>
                </a:tc>
                <a:tc>
                  <a:txBody>
                    <a:bodyPr/>
                    <a:lstStyle/>
                    <a:p>
                      <a:pPr algn="ctr"/>
                      <a:r>
                        <a:rPr lang="en-US" sz="1400" b="0" i="1" dirty="0"/>
                        <a:t>18</a:t>
                      </a:r>
                    </a:p>
                  </a:txBody>
                  <a:tcPr anchor="ctr">
                    <a:solidFill>
                      <a:schemeClr val="bg1">
                        <a:lumMod val="95000"/>
                      </a:schemeClr>
                    </a:solidFill>
                  </a:tcPr>
                </a:tc>
                <a:tc>
                  <a:txBody>
                    <a:bodyPr/>
                    <a:lstStyle/>
                    <a:p>
                      <a:pPr algn="ctr"/>
                      <a:r>
                        <a:rPr lang="en-US" sz="1400" b="0" i="1" dirty="0"/>
                        <a:t>67%</a:t>
                      </a:r>
                    </a:p>
                  </a:txBody>
                  <a:tcPr anchor="ctr">
                    <a:solidFill>
                      <a:schemeClr val="bg1">
                        <a:lumMod val="95000"/>
                      </a:schemeClr>
                    </a:solidFill>
                  </a:tcPr>
                </a:tc>
                <a:extLst>
                  <a:ext uri="{0D108BD9-81ED-4DB2-BD59-A6C34878D82A}">
                    <a16:rowId xmlns:a16="http://schemas.microsoft.com/office/drawing/2014/main" val="10001"/>
                  </a:ext>
                </a:extLst>
              </a:tr>
              <a:tr h="338419">
                <a:tc>
                  <a:txBody>
                    <a:bodyPr/>
                    <a:lstStyle/>
                    <a:p>
                      <a:pPr algn="r"/>
                      <a:r>
                        <a:rPr lang="en-US" sz="1400" b="0" i="1" dirty="0"/>
                        <a:t>In-Training</a:t>
                      </a:r>
                    </a:p>
                  </a:txBody>
                  <a:tcPr anchor="ctr">
                    <a:solidFill>
                      <a:schemeClr val="bg1">
                        <a:lumMod val="85000"/>
                      </a:schemeClr>
                    </a:solidFill>
                  </a:tcPr>
                </a:tc>
                <a:tc>
                  <a:txBody>
                    <a:bodyPr/>
                    <a:lstStyle/>
                    <a:p>
                      <a:pPr algn="ctr"/>
                      <a:r>
                        <a:rPr lang="en-US" sz="1400" b="0" i="1" dirty="0"/>
                        <a:t>7</a:t>
                      </a:r>
                    </a:p>
                  </a:txBody>
                  <a:tcPr anchor="ctr">
                    <a:solidFill>
                      <a:schemeClr val="bg1">
                        <a:lumMod val="85000"/>
                      </a:schemeClr>
                    </a:solidFill>
                  </a:tcPr>
                </a:tc>
                <a:tc>
                  <a:txBody>
                    <a:bodyPr/>
                    <a:lstStyle/>
                    <a:p>
                      <a:pPr algn="ctr"/>
                      <a:r>
                        <a:rPr lang="en-US" sz="1400" b="0" i="1" dirty="0"/>
                        <a:t>23%</a:t>
                      </a:r>
                    </a:p>
                  </a:txBody>
                  <a:tcPr anchor="ctr">
                    <a:solidFill>
                      <a:schemeClr val="bg1">
                        <a:lumMod val="85000"/>
                      </a:schemeClr>
                    </a:solidFill>
                  </a:tcPr>
                </a:tc>
                <a:tc>
                  <a:txBody>
                    <a:bodyPr/>
                    <a:lstStyle/>
                    <a:p>
                      <a:pPr algn="ctr"/>
                      <a:r>
                        <a:rPr lang="en-US" sz="1400" b="0" i="1" dirty="0"/>
                        <a:t>0</a:t>
                      </a:r>
                    </a:p>
                  </a:txBody>
                  <a:tcPr anchor="ctr">
                    <a:solidFill>
                      <a:schemeClr val="bg1">
                        <a:lumMod val="85000"/>
                      </a:schemeClr>
                    </a:solidFill>
                  </a:tcPr>
                </a:tc>
                <a:tc>
                  <a:txBody>
                    <a:bodyPr/>
                    <a:lstStyle/>
                    <a:p>
                      <a:pPr algn="ctr"/>
                      <a:r>
                        <a:rPr lang="en-US" sz="1400" b="0" i="1" dirty="0"/>
                        <a:t>0%</a:t>
                      </a:r>
                    </a:p>
                  </a:txBody>
                  <a:tcPr anchor="ctr">
                    <a:solidFill>
                      <a:schemeClr val="bg1">
                        <a:lumMod val="85000"/>
                      </a:schemeClr>
                    </a:solidFill>
                  </a:tcPr>
                </a:tc>
                <a:extLst>
                  <a:ext uri="{0D108BD9-81ED-4DB2-BD59-A6C34878D82A}">
                    <a16:rowId xmlns:a16="http://schemas.microsoft.com/office/drawing/2014/main" val="10002"/>
                  </a:ext>
                </a:extLst>
              </a:tr>
              <a:tr h="338419">
                <a:tc>
                  <a:txBody>
                    <a:bodyPr/>
                    <a:lstStyle/>
                    <a:p>
                      <a:pPr algn="r"/>
                      <a:r>
                        <a:rPr lang="en-US" sz="1400" b="0" i="1" dirty="0"/>
                        <a:t>Vacant</a:t>
                      </a:r>
                      <a:r>
                        <a:rPr lang="en-US" sz="1400" b="0" i="1" baseline="0" dirty="0"/>
                        <a:t> </a:t>
                      </a:r>
                      <a:endParaRPr lang="en-US" sz="1400" b="0" i="1" dirty="0"/>
                    </a:p>
                  </a:txBody>
                  <a:tcPr anchor="ctr">
                    <a:solidFill>
                      <a:schemeClr val="bg1">
                        <a:lumMod val="95000"/>
                      </a:schemeClr>
                    </a:solidFill>
                  </a:tcPr>
                </a:tc>
                <a:tc>
                  <a:txBody>
                    <a:bodyPr/>
                    <a:lstStyle/>
                    <a:p>
                      <a:pPr algn="ctr"/>
                      <a:r>
                        <a:rPr lang="en-US" sz="1400" b="0" i="1" dirty="0"/>
                        <a:t>5</a:t>
                      </a:r>
                    </a:p>
                  </a:txBody>
                  <a:tcPr anchor="ctr">
                    <a:solidFill>
                      <a:schemeClr val="bg1">
                        <a:lumMod val="95000"/>
                      </a:schemeClr>
                    </a:solidFill>
                  </a:tcPr>
                </a:tc>
                <a:tc>
                  <a:txBody>
                    <a:bodyPr/>
                    <a:lstStyle/>
                    <a:p>
                      <a:pPr algn="ctr"/>
                      <a:r>
                        <a:rPr lang="en-US" sz="1400" b="0" i="1" dirty="0"/>
                        <a:t>16%</a:t>
                      </a:r>
                    </a:p>
                  </a:txBody>
                  <a:tcPr anchor="ctr">
                    <a:solidFill>
                      <a:schemeClr val="bg1">
                        <a:lumMod val="95000"/>
                      </a:schemeClr>
                    </a:solidFill>
                  </a:tcPr>
                </a:tc>
                <a:tc>
                  <a:txBody>
                    <a:bodyPr/>
                    <a:lstStyle/>
                    <a:p>
                      <a:pPr algn="ctr"/>
                      <a:r>
                        <a:rPr lang="en-US" sz="1400" b="0" i="1" dirty="0"/>
                        <a:t>9</a:t>
                      </a:r>
                    </a:p>
                  </a:txBody>
                  <a:tcPr anchor="ctr">
                    <a:solidFill>
                      <a:schemeClr val="bg1">
                        <a:lumMod val="95000"/>
                      </a:schemeClr>
                    </a:solidFill>
                  </a:tcPr>
                </a:tc>
                <a:tc>
                  <a:txBody>
                    <a:bodyPr/>
                    <a:lstStyle/>
                    <a:p>
                      <a:pPr algn="ctr"/>
                      <a:r>
                        <a:rPr lang="en-US" sz="1400" b="0" i="1" dirty="0"/>
                        <a:t>33%</a:t>
                      </a:r>
                    </a:p>
                  </a:txBody>
                  <a:tcPr anchor="ctr">
                    <a:solidFill>
                      <a:schemeClr val="bg1">
                        <a:lumMod val="95000"/>
                      </a:schemeClr>
                    </a:solidFill>
                  </a:tcPr>
                </a:tc>
                <a:extLst>
                  <a:ext uri="{0D108BD9-81ED-4DB2-BD59-A6C34878D82A}">
                    <a16:rowId xmlns:a16="http://schemas.microsoft.com/office/drawing/2014/main" val="10003"/>
                  </a:ext>
                </a:extLst>
              </a:tr>
              <a:tr h="338419">
                <a:tc>
                  <a:txBody>
                    <a:bodyPr/>
                    <a:lstStyle/>
                    <a:p>
                      <a:pPr algn="r"/>
                      <a:r>
                        <a:rPr lang="en-US" sz="1400" b="1" i="1" dirty="0"/>
                        <a:t>Total</a:t>
                      </a:r>
                    </a:p>
                  </a:txBody>
                  <a:tcPr anchor="ctr">
                    <a:solidFill>
                      <a:schemeClr val="bg1">
                        <a:lumMod val="85000"/>
                      </a:schemeClr>
                    </a:solidFill>
                  </a:tcPr>
                </a:tc>
                <a:tc gridSpan="2">
                  <a:txBody>
                    <a:bodyPr/>
                    <a:lstStyle/>
                    <a:p>
                      <a:pPr algn="l"/>
                      <a:r>
                        <a:rPr lang="en-US" sz="1400" b="1" i="1" dirty="0"/>
                        <a:t>        31*</a:t>
                      </a:r>
                    </a:p>
                  </a:txBody>
                  <a:tcPr anchor="ctr">
                    <a:solidFill>
                      <a:schemeClr val="bg1">
                        <a:lumMod val="85000"/>
                      </a:schemeClr>
                    </a:solidFill>
                  </a:tcPr>
                </a:tc>
                <a:tc hMerge="1">
                  <a:txBody>
                    <a:bodyPr/>
                    <a:lstStyle/>
                    <a:p>
                      <a:pPr algn="ctr"/>
                      <a:endParaRPr lang="en-US" sz="1400" b="0" i="1" dirty="0"/>
                    </a:p>
                  </a:txBody>
                  <a:tcPr>
                    <a:solidFill>
                      <a:schemeClr val="bg1">
                        <a:lumMod val="85000"/>
                      </a:schemeClr>
                    </a:solidFill>
                  </a:tcPr>
                </a:tc>
                <a:tc gridSpan="2">
                  <a:txBody>
                    <a:bodyPr/>
                    <a:lstStyle/>
                    <a:p>
                      <a:pPr algn="l"/>
                      <a:r>
                        <a:rPr lang="en-US" sz="1400" b="1" i="1" dirty="0"/>
                        <a:t>                   27*</a:t>
                      </a:r>
                    </a:p>
                  </a:txBody>
                  <a:tcPr anchor="ctr">
                    <a:solidFill>
                      <a:schemeClr val="bg1">
                        <a:lumMod val="85000"/>
                      </a:schemeClr>
                    </a:solidFill>
                  </a:tcPr>
                </a:tc>
                <a:tc hMerge="1">
                  <a:txBody>
                    <a:bodyPr/>
                    <a:lstStyle/>
                    <a:p>
                      <a:pPr algn="ctr"/>
                      <a:endParaRPr lang="en-US" sz="1400" b="0" i="1"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2" name="Table 1">
            <a:extLst>
              <a:ext uri="{FF2B5EF4-FFF2-40B4-BE49-F238E27FC236}">
                <a16:creationId xmlns:a16="http://schemas.microsoft.com/office/drawing/2014/main" id="{0A74FD6F-C494-4211-A637-40C95C142A98}"/>
              </a:ext>
            </a:extLst>
          </p:cNvPr>
          <p:cNvGraphicFramePr>
            <a:graphicFrameLocks noGrp="1"/>
          </p:cNvGraphicFramePr>
          <p:nvPr>
            <p:extLst>
              <p:ext uri="{D42A27DB-BD31-4B8C-83A1-F6EECF244321}">
                <p14:modId xmlns:p14="http://schemas.microsoft.com/office/powerpoint/2010/main" val="1226940065"/>
              </p:ext>
            </p:extLst>
          </p:nvPr>
        </p:nvGraphicFramePr>
        <p:xfrm>
          <a:off x="609600" y="4548663"/>
          <a:ext cx="7924799" cy="1399617"/>
        </p:xfrm>
        <a:graphic>
          <a:graphicData uri="http://schemas.openxmlformats.org/drawingml/2006/table">
            <a:tbl>
              <a:tblPr firstRow="1" bandRow="1">
                <a:tableStyleId>{00A15C55-8517-42AA-B614-E9B94910E393}</a:tableStyleId>
              </a:tblPr>
              <a:tblGrid>
                <a:gridCol w="2519701">
                  <a:extLst>
                    <a:ext uri="{9D8B030D-6E8A-4147-A177-3AD203B41FA5}">
                      <a16:colId xmlns:a16="http://schemas.microsoft.com/office/drawing/2014/main" val="3918188784"/>
                    </a:ext>
                  </a:extLst>
                </a:gridCol>
                <a:gridCol w="2084230">
                  <a:extLst>
                    <a:ext uri="{9D8B030D-6E8A-4147-A177-3AD203B41FA5}">
                      <a16:colId xmlns:a16="http://schemas.microsoft.com/office/drawing/2014/main" val="2078124518"/>
                    </a:ext>
                  </a:extLst>
                </a:gridCol>
                <a:gridCol w="2188754">
                  <a:extLst>
                    <a:ext uri="{9D8B030D-6E8A-4147-A177-3AD203B41FA5}">
                      <a16:colId xmlns:a16="http://schemas.microsoft.com/office/drawing/2014/main" val="2215104882"/>
                    </a:ext>
                  </a:extLst>
                </a:gridCol>
                <a:gridCol w="1132114">
                  <a:extLst>
                    <a:ext uri="{9D8B030D-6E8A-4147-A177-3AD203B41FA5}">
                      <a16:colId xmlns:a16="http://schemas.microsoft.com/office/drawing/2014/main" val="3474622292"/>
                    </a:ext>
                  </a:extLst>
                </a:gridCol>
              </a:tblGrid>
              <a:tr h="466539">
                <a:tc>
                  <a:txBody>
                    <a:bodyPr/>
                    <a:lstStyle/>
                    <a:p>
                      <a:pPr algn="r"/>
                      <a:r>
                        <a:rPr lang="en-US" sz="1400" b="1" i="0" dirty="0">
                          <a:solidFill>
                            <a:schemeClr val="tx1"/>
                          </a:solidFill>
                        </a:rPr>
                        <a:t>Safety Cut Loose</a:t>
                      </a:r>
                    </a:p>
                  </a:txBody>
                  <a:tcPr anchor="ctr">
                    <a:solidFill>
                      <a:schemeClr val="bg1">
                        <a:lumMod val="65000"/>
                      </a:schemeClr>
                    </a:solidFill>
                  </a:tcPr>
                </a:tc>
                <a:tc>
                  <a:txBody>
                    <a:bodyPr/>
                    <a:lstStyle/>
                    <a:p>
                      <a:pPr algn="ctr"/>
                      <a:r>
                        <a:rPr lang="en-US" sz="1400" b="0" i="1" dirty="0">
                          <a:solidFill>
                            <a:schemeClr val="tx1"/>
                          </a:solidFill>
                        </a:rPr>
                        <a:t>56%</a:t>
                      </a:r>
                    </a:p>
                  </a:txBody>
                  <a:tcPr anchor="ctr">
                    <a:solidFill>
                      <a:schemeClr val="bg1">
                        <a:lumMod val="65000"/>
                      </a:schemeClr>
                    </a:solidFill>
                  </a:tcPr>
                </a:tc>
                <a:tc>
                  <a:txBody>
                    <a:bodyPr/>
                    <a:lstStyle/>
                    <a:p>
                      <a:pPr algn="ctr"/>
                      <a:r>
                        <a:rPr lang="en-US" sz="1400" b="1" i="0" dirty="0">
                          <a:solidFill>
                            <a:schemeClr val="tx1"/>
                          </a:solidFill>
                        </a:rPr>
                        <a:t>Health Cut Loose</a:t>
                      </a:r>
                    </a:p>
                  </a:txBody>
                  <a:tcPr anchor="ctr">
                    <a:solidFill>
                      <a:schemeClr val="bg1">
                        <a:lumMod val="65000"/>
                      </a:schemeClr>
                    </a:solidFill>
                  </a:tcPr>
                </a:tc>
                <a:tc>
                  <a:txBody>
                    <a:bodyPr/>
                    <a:lstStyle/>
                    <a:p>
                      <a:r>
                        <a:rPr lang="en-US" sz="1400" b="0" i="1" dirty="0">
                          <a:solidFill>
                            <a:schemeClr val="tx1"/>
                          </a:solidFill>
                        </a:rPr>
                        <a:t>50%</a:t>
                      </a:r>
                    </a:p>
                  </a:txBody>
                  <a:tcPr anchor="ctr">
                    <a:solidFill>
                      <a:schemeClr val="bg1">
                        <a:lumMod val="65000"/>
                      </a:schemeClr>
                    </a:solidFill>
                  </a:tcPr>
                </a:tc>
                <a:extLst>
                  <a:ext uri="{0D108BD9-81ED-4DB2-BD59-A6C34878D82A}">
                    <a16:rowId xmlns:a16="http://schemas.microsoft.com/office/drawing/2014/main" val="32463149"/>
                  </a:ext>
                </a:extLst>
              </a:tr>
              <a:tr h="466539">
                <a:tc>
                  <a:txBody>
                    <a:bodyPr/>
                    <a:lstStyle/>
                    <a:p>
                      <a:pPr algn="r"/>
                      <a:r>
                        <a:rPr lang="en-US" sz="1400" b="1" i="0" dirty="0">
                          <a:solidFill>
                            <a:schemeClr val="tx1"/>
                          </a:solidFill>
                        </a:rPr>
                        <a:t>Safety In-Training</a:t>
                      </a:r>
                    </a:p>
                  </a:txBody>
                  <a:tcPr anchor="ctr">
                    <a:solidFill>
                      <a:schemeClr val="bg1">
                        <a:lumMod val="95000"/>
                      </a:schemeClr>
                    </a:solidFill>
                  </a:tcPr>
                </a:tc>
                <a:tc>
                  <a:txBody>
                    <a:bodyPr/>
                    <a:lstStyle/>
                    <a:p>
                      <a:pPr algn="ctr"/>
                      <a:r>
                        <a:rPr lang="en-US" sz="1400" b="0" i="1" dirty="0">
                          <a:solidFill>
                            <a:schemeClr val="tx1"/>
                          </a:solidFill>
                        </a:rPr>
                        <a:t>21%</a:t>
                      </a:r>
                    </a:p>
                  </a:txBody>
                  <a:tcPr anchor="ctr">
                    <a:solidFill>
                      <a:schemeClr val="bg1">
                        <a:lumMod val="95000"/>
                      </a:schemeClr>
                    </a:solidFill>
                  </a:tcPr>
                </a:tc>
                <a:tc>
                  <a:txBody>
                    <a:bodyPr/>
                    <a:lstStyle/>
                    <a:p>
                      <a:pPr algn="ctr"/>
                      <a:r>
                        <a:rPr lang="en-US" sz="1400" b="1" i="0" dirty="0">
                          <a:solidFill>
                            <a:schemeClr val="tx1"/>
                          </a:solidFill>
                        </a:rPr>
                        <a:t>Health in-Training</a:t>
                      </a:r>
                    </a:p>
                  </a:txBody>
                  <a:tcPr anchor="ctr">
                    <a:solidFill>
                      <a:schemeClr val="bg1">
                        <a:lumMod val="95000"/>
                      </a:schemeClr>
                    </a:solidFill>
                  </a:tcPr>
                </a:tc>
                <a:tc>
                  <a:txBody>
                    <a:bodyPr/>
                    <a:lstStyle/>
                    <a:p>
                      <a:r>
                        <a:rPr lang="en-US" sz="1400" b="0" i="1" dirty="0">
                          <a:solidFill>
                            <a:schemeClr val="tx1"/>
                          </a:solidFill>
                        </a:rPr>
                        <a:t>9%</a:t>
                      </a:r>
                    </a:p>
                  </a:txBody>
                  <a:tcPr anchor="ctr">
                    <a:solidFill>
                      <a:schemeClr val="bg1">
                        <a:lumMod val="95000"/>
                      </a:schemeClr>
                    </a:solidFill>
                  </a:tcPr>
                </a:tc>
                <a:extLst>
                  <a:ext uri="{0D108BD9-81ED-4DB2-BD59-A6C34878D82A}">
                    <a16:rowId xmlns:a16="http://schemas.microsoft.com/office/drawing/2014/main" val="3066847203"/>
                  </a:ext>
                </a:extLst>
              </a:tr>
              <a:tr h="466539">
                <a:tc>
                  <a:txBody>
                    <a:bodyPr/>
                    <a:lstStyle/>
                    <a:p>
                      <a:pPr algn="r"/>
                      <a:r>
                        <a:rPr lang="en-US" sz="1400" b="1" i="0" dirty="0">
                          <a:solidFill>
                            <a:schemeClr val="tx1"/>
                          </a:solidFill>
                        </a:rPr>
                        <a:t>Safety Vacant</a:t>
                      </a:r>
                    </a:p>
                  </a:txBody>
                  <a:tcPr anchor="ctr">
                    <a:solidFill>
                      <a:schemeClr val="bg1">
                        <a:lumMod val="85000"/>
                      </a:schemeClr>
                    </a:solidFill>
                  </a:tcPr>
                </a:tc>
                <a:tc>
                  <a:txBody>
                    <a:bodyPr/>
                    <a:lstStyle/>
                    <a:p>
                      <a:pPr algn="ctr"/>
                      <a:r>
                        <a:rPr lang="en-US" sz="1400" b="0" i="1" dirty="0">
                          <a:solidFill>
                            <a:schemeClr val="tx1"/>
                          </a:solidFill>
                        </a:rPr>
                        <a:t>23%</a:t>
                      </a:r>
                    </a:p>
                  </a:txBody>
                  <a:tcPr anchor="ctr">
                    <a:solidFill>
                      <a:schemeClr val="bg1">
                        <a:lumMod val="85000"/>
                      </a:schemeClr>
                    </a:solidFill>
                  </a:tcPr>
                </a:tc>
                <a:tc>
                  <a:txBody>
                    <a:bodyPr/>
                    <a:lstStyle/>
                    <a:p>
                      <a:pPr algn="ctr"/>
                      <a:r>
                        <a:rPr lang="en-US" sz="1400" b="1" i="0" dirty="0">
                          <a:solidFill>
                            <a:schemeClr val="tx1"/>
                          </a:solidFill>
                        </a:rPr>
                        <a:t>Health Vacant</a:t>
                      </a:r>
                    </a:p>
                  </a:txBody>
                  <a:tcPr anchor="ctr">
                    <a:solidFill>
                      <a:schemeClr val="bg1">
                        <a:lumMod val="85000"/>
                      </a:schemeClr>
                    </a:solidFill>
                  </a:tcPr>
                </a:tc>
                <a:tc>
                  <a:txBody>
                    <a:bodyPr/>
                    <a:lstStyle/>
                    <a:p>
                      <a:r>
                        <a:rPr lang="en-US" sz="1400" b="0" i="1" dirty="0">
                          <a:solidFill>
                            <a:schemeClr val="tx1"/>
                          </a:solidFill>
                        </a:rPr>
                        <a:t>41%</a:t>
                      </a:r>
                    </a:p>
                  </a:txBody>
                  <a:tcPr anchor="ctr">
                    <a:solidFill>
                      <a:schemeClr val="bg1">
                        <a:lumMod val="85000"/>
                      </a:schemeClr>
                    </a:solidFill>
                  </a:tcPr>
                </a:tc>
                <a:extLst>
                  <a:ext uri="{0D108BD9-81ED-4DB2-BD59-A6C34878D82A}">
                    <a16:rowId xmlns:a16="http://schemas.microsoft.com/office/drawing/2014/main" val="407156720"/>
                  </a:ext>
                </a:extLst>
              </a:tr>
            </a:tbl>
          </a:graphicData>
        </a:graphic>
      </p:graphicFrame>
      <p:graphicFrame>
        <p:nvGraphicFramePr>
          <p:cNvPr id="4" name="Table 3">
            <a:extLst>
              <a:ext uri="{FF2B5EF4-FFF2-40B4-BE49-F238E27FC236}">
                <a16:creationId xmlns:a16="http://schemas.microsoft.com/office/drawing/2014/main" id="{B17A884F-40D0-E02D-A6E2-E284CC8296C3}"/>
              </a:ext>
            </a:extLst>
          </p:cNvPr>
          <p:cNvGraphicFramePr>
            <a:graphicFrameLocks noGrp="1"/>
          </p:cNvGraphicFramePr>
          <p:nvPr>
            <p:extLst>
              <p:ext uri="{D42A27DB-BD31-4B8C-83A1-F6EECF244321}">
                <p14:modId xmlns:p14="http://schemas.microsoft.com/office/powerpoint/2010/main" val="3230599359"/>
              </p:ext>
            </p:extLst>
          </p:nvPr>
        </p:nvGraphicFramePr>
        <p:xfrm>
          <a:off x="609600" y="2895600"/>
          <a:ext cx="7924799" cy="1653063"/>
        </p:xfrm>
        <a:graphic>
          <a:graphicData uri="http://schemas.openxmlformats.org/drawingml/2006/table">
            <a:tbl>
              <a:tblPr firstRow="1" bandRow="1">
                <a:tableStyleId>{00A15C55-8517-42AA-B614-E9B94910E393}</a:tableStyleId>
              </a:tblPr>
              <a:tblGrid>
                <a:gridCol w="2519701">
                  <a:extLst>
                    <a:ext uri="{9D8B030D-6E8A-4147-A177-3AD203B41FA5}">
                      <a16:colId xmlns:a16="http://schemas.microsoft.com/office/drawing/2014/main" val="20000"/>
                    </a:ext>
                  </a:extLst>
                </a:gridCol>
                <a:gridCol w="1134329">
                  <a:extLst>
                    <a:ext uri="{9D8B030D-6E8A-4147-A177-3AD203B41FA5}">
                      <a16:colId xmlns:a16="http://schemas.microsoft.com/office/drawing/2014/main" val="20001"/>
                    </a:ext>
                  </a:extLst>
                </a:gridCol>
                <a:gridCol w="949901">
                  <a:extLst>
                    <a:ext uri="{9D8B030D-6E8A-4147-A177-3AD203B41FA5}">
                      <a16:colId xmlns:a16="http://schemas.microsoft.com/office/drawing/2014/main" val="20002"/>
                    </a:ext>
                  </a:extLst>
                </a:gridCol>
                <a:gridCol w="218875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tblGrid>
              <a:tr h="356543">
                <a:tc>
                  <a:txBody>
                    <a:bodyPr/>
                    <a:lstStyle/>
                    <a:p>
                      <a:pPr algn="ctr"/>
                      <a:r>
                        <a:rPr lang="en-US" sz="1600" b="1" dirty="0">
                          <a:solidFill>
                            <a:schemeClr val="tx1"/>
                          </a:solidFill>
                        </a:rPr>
                        <a:t>East Compliance</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65000"/>
                      </a:schemeClr>
                    </a:solidFill>
                  </a:tcPr>
                </a:tc>
                <a:extLst>
                  <a:ext uri="{0D108BD9-81ED-4DB2-BD59-A6C34878D82A}">
                    <a16:rowId xmlns:a16="http://schemas.microsoft.com/office/drawing/2014/main" val="10000"/>
                  </a:ext>
                </a:extLst>
              </a:tr>
              <a:tr h="324130">
                <a:tc>
                  <a:txBody>
                    <a:bodyPr/>
                    <a:lstStyle/>
                    <a:p>
                      <a:pPr algn="r"/>
                      <a:r>
                        <a:rPr lang="en-US" sz="1400" b="0" i="1" dirty="0"/>
                        <a:t>Cut Loose</a:t>
                      </a:r>
                    </a:p>
                  </a:txBody>
                  <a:tcPr anchor="ctr">
                    <a:solidFill>
                      <a:schemeClr val="bg1">
                        <a:lumMod val="95000"/>
                      </a:schemeClr>
                    </a:solidFill>
                  </a:tcPr>
                </a:tc>
                <a:tc>
                  <a:txBody>
                    <a:bodyPr/>
                    <a:lstStyle/>
                    <a:p>
                      <a:pPr algn="ctr"/>
                      <a:r>
                        <a:rPr lang="en-US" sz="1400" b="0" i="1" dirty="0"/>
                        <a:t>10</a:t>
                      </a:r>
                    </a:p>
                  </a:txBody>
                  <a:tcPr anchor="ctr">
                    <a:solidFill>
                      <a:schemeClr val="bg1">
                        <a:lumMod val="95000"/>
                      </a:schemeClr>
                    </a:solidFill>
                  </a:tcPr>
                </a:tc>
                <a:tc>
                  <a:txBody>
                    <a:bodyPr/>
                    <a:lstStyle/>
                    <a:p>
                      <a:pPr algn="ctr"/>
                      <a:r>
                        <a:rPr lang="en-US" sz="1400" b="0" i="1" dirty="0"/>
                        <a:t>48%</a:t>
                      </a:r>
                    </a:p>
                  </a:txBody>
                  <a:tcPr anchor="ctr">
                    <a:solidFill>
                      <a:schemeClr val="bg1">
                        <a:lumMod val="95000"/>
                      </a:schemeClr>
                    </a:solidFill>
                  </a:tcPr>
                </a:tc>
                <a:tc>
                  <a:txBody>
                    <a:bodyPr/>
                    <a:lstStyle/>
                    <a:p>
                      <a:pPr algn="ctr"/>
                      <a:r>
                        <a:rPr lang="en-US" sz="1400" b="0" i="1" dirty="0"/>
                        <a:t>4</a:t>
                      </a:r>
                    </a:p>
                  </a:txBody>
                  <a:tcPr anchor="ctr">
                    <a:solidFill>
                      <a:schemeClr val="bg1">
                        <a:lumMod val="95000"/>
                      </a:schemeClr>
                    </a:solidFill>
                  </a:tcPr>
                </a:tc>
                <a:tc>
                  <a:txBody>
                    <a:bodyPr/>
                    <a:lstStyle/>
                    <a:p>
                      <a:pPr algn="ctr"/>
                      <a:r>
                        <a:rPr lang="en-US" sz="1400" b="0" i="1" dirty="0"/>
                        <a:t>18%</a:t>
                      </a:r>
                    </a:p>
                  </a:txBody>
                  <a:tcPr anchor="ctr">
                    <a:solidFill>
                      <a:schemeClr val="bg1">
                        <a:lumMod val="95000"/>
                      </a:schemeClr>
                    </a:solidFill>
                  </a:tcPr>
                </a:tc>
                <a:extLst>
                  <a:ext uri="{0D108BD9-81ED-4DB2-BD59-A6C34878D82A}">
                    <a16:rowId xmlns:a16="http://schemas.microsoft.com/office/drawing/2014/main" val="10001"/>
                  </a:ext>
                </a:extLst>
              </a:tr>
              <a:tr h="324130">
                <a:tc>
                  <a:txBody>
                    <a:bodyPr/>
                    <a:lstStyle/>
                    <a:p>
                      <a:pPr algn="r"/>
                      <a:r>
                        <a:rPr lang="en-US" sz="1400" b="0" i="1" dirty="0"/>
                        <a:t>In-Training</a:t>
                      </a:r>
                    </a:p>
                  </a:txBody>
                  <a:tcPr anchor="ctr">
                    <a:solidFill>
                      <a:schemeClr val="bg1">
                        <a:lumMod val="85000"/>
                      </a:schemeClr>
                    </a:solidFill>
                  </a:tcPr>
                </a:tc>
                <a:tc>
                  <a:txBody>
                    <a:bodyPr/>
                    <a:lstStyle/>
                    <a:p>
                      <a:pPr algn="ctr"/>
                      <a:r>
                        <a:rPr lang="en-US" sz="1400" b="0" i="1" dirty="0"/>
                        <a:t>4</a:t>
                      </a:r>
                    </a:p>
                  </a:txBody>
                  <a:tcPr anchor="ctr">
                    <a:solidFill>
                      <a:schemeClr val="bg1">
                        <a:lumMod val="85000"/>
                      </a:schemeClr>
                    </a:solidFill>
                  </a:tcPr>
                </a:tc>
                <a:tc>
                  <a:txBody>
                    <a:bodyPr/>
                    <a:lstStyle/>
                    <a:p>
                      <a:pPr algn="ctr"/>
                      <a:r>
                        <a:rPr lang="en-US" sz="1400" b="0" i="1" dirty="0"/>
                        <a:t>19%</a:t>
                      </a:r>
                    </a:p>
                  </a:txBody>
                  <a:tcPr anchor="ctr">
                    <a:solidFill>
                      <a:schemeClr val="bg1">
                        <a:lumMod val="85000"/>
                      </a:schemeClr>
                    </a:solidFill>
                  </a:tcPr>
                </a:tc>
                <a:tc>
                  <a:txBody>
                    <a:bodyPr/>
                    <a:lstStyle/>
                    <a:p>
                      <a:pPr algn="ctr"/>
                      <a:r>
                        <a:rPr lang="en-US" sz="1400" b="0" i="1" dirty="0"/>
                        <a:t>4</a:t>
                      </a:r>
                    </a:p>
                  </a:txBody>
                  <a:tcPr anchor="ctr">
                    <a:solidFill>
                      <a:schemeClr val="bg1">
                        <a:lumMod val="85000"/>
                      </a:schemeClr>
                    </a:solidFill>
                  </a:tcPr>
                </a:tc>
                <a:tc>
                  <a:txBody>
                    <a:bodyPr/>
                    <a:lstStyle/>
                    <a:p>
                      <a:pPr algn="ctr"/>
                      <a:r>
                        <a:rPr lang="en-US" sz="1400" b="0" i="1" dirty="0"/>
                        <a:t>13%</a:t>
                      </a:r>
                    </a:p>
                  </a:txBody>
                  <a:tcPr anchor="ctr">
                    <a:solidFill>
                      <a:schemeClr val="bg1">
                        <a:lumMod val="85000"/>
                      </a:schemeClr>
                    </a:solidFill>
                  </a:tcPr>
                </a:tc>
                <a:extLst>
                  <a:ext uri="{0D108BD9-81ED-4DB2-BD59-A6C34878D82A}">
                    <a16:rowId xmlns:a16="http://schemas.microsoft.com/office/drawing/2014/main" val="10002"/>
                  </a:ext>
                </a:extLst>
              </a:tr>
              <a:tr h="324130">
                <a:tc>
                  <a:txBody>
                    <a:bodyPr/>
                    <a:lstStyle/>
                    <a:p>
                      <a:pPr algn="r"/>
                      <a:r>
                        <a:rPr lang="en-US" sz="1400" b="0" i="1" dirty="0"/>
                        <a:t>Vacant</a:t>
                      </a:r>
                      <a:r>
                        <a:rPr lang="en-US" sz="1400" b="0" i="1" baseline="0" dirty="0"/>
                        <a:t> </a:t>
                      </a:r>
                      <a:endParaRPr lang="en-US" sz="1400" b="0" i="1" dirty="0"/>
                    </a:p>
                  </a:txBody>
                  <a:tcPr anchor="ctr">
                    <a:solidFill>
                      <a:schemeClr val="bg1">
                        <a:lumMod val="95000"/>
                      </a:schemeClr>
                    </a:solidFill>
                  </a:tcPr>
                </a:tc>
                <a:tc>
                  <a:txBody>
                    <a:bodyPr/>
                    <a:lstStyle/>
                    <a:p>
                      <a:pPr algn="ctr"/>
                      <a:r>
                        <a:rPr lang="en-US" sz="1400" b="0" i="1" dirty="0"/>
                        <a:t>7</a:t>
                      </a:r>
                    </a:p>
                  </a:txBody>
                  <a:tcPr anchor="ctr">
                    <a:solidFill>
                      <a:schemeClr val="bg1">
                        <a:lumMod val="95000"/>
                      </a:schemeClr>
                    </a:solidFill>
                  </a:tcPr>
                </a:tc>
                <a:tc>
                  <a:txBody>
                    <a:bodyPr/>
                    <a:lstStyle/>
                    <a:p>
                      <a:pPr algn="ctr"/>
                      <a:r>
                        <a:rPr lang="en-US" sz="1400" b="0" i="1" dirty="0"/>
                        <a:t>33%</a:t>
                      </a:r>
                    </a:p>
                  </a:txBody>
                  <a:tcPr anchor="ctr">
                    <a:solidFill>
                      <a:schemeClr val="bg1">
                        <a:lumMod val="95000"/>
                      </a:schemeClr>
                    </a:solidFill>
                  </a:tcPr>
                </a:tc>
                <a:tc>
                  <a:txBody>
                    <a:bodyPr/>
                    <a:lstStyle/>
                    <a:p>
                      <a:pPr algn="ctr"/>
                      <a:r>
                        <a:rPr lang="en-US" sz="1400" b="0" i="1" dirty="0"/>
                        <a:t>9</a:t>
                      </a:r>
                    </a:p>
                  </a:txBody>
                  <a:tcPr anchor="ctr">
                    <a:solidFill>
                      <a:schemeClr val="bg1">
                        <a:lumMod val="95000"/>
                      </a:schemeClr>
                    </a:solidFill>
                  </a:tcPr>
                </a:tc>
                <a:tc>
                  <a:txBody>
                    <a:bodyPr/>
                    <a:lstStyle/>
                    <a:p>
                      <a:pPr algn="ctr"/>
                      <a:r>
                        <a:rPr lang="en-US" sz="1400" b="0" i="1" dirty="0"/>
                        <a:t>69%</a:t>
                      </a:r>
                    </a:p>
                  </a:txBody>
                  <a:tcPr anchor="ctr">
                    <a:solidFill>
                      <a:schemeClr val="bg1">
                        <a:lumMod val="95000"/>
                      </a:schemeClr>
                    </a:solidFill>
                  </a:tcPr>
                </a:tc>
                <a:extLst>
                  <a:ext uri="{0D108BD9-81ED-4DB2-BD59-A6C34878D82A}">
                    <a16:rowId xmlns:a16="http://schemas.microsoft.com/office/drawing/2014/main" val="10003"/>
                  </a:ext>
                </a:extLst>
              </a:tr>
              <a:tr h="324130">
                <a:tc>
                  <a:txBody>
                    <a:bodyPr/>
                    <a:lstStyle/>
                    <a:p>
                      <a:pPr algn="r"/>
                      <a:r>
                        <a:rPr lang="en-US" sz="1400" b="1" i="1" dirty="0"/>
                        <a:t>Total</a:t>
                      </a:r>
                    </a:p>
                  </a:txBody>
                  <a:tcPr anchor="ctr">
                    <a:solidFill>
                      <a:schemeClr val="bg1">
                        <a:lumMod val="85000"/>
                      </a:schemeClr>
                    </a:solidFill>
                  </a:tcPr>
                </a:tc>
                <a:tc gridSpan="2">
                  <a:txBody>
                    <a:bodyPr/>
                    <a:lstStyle/>
                    <a:p>
                      <a:pPr algn="l"/>
                      <a:r>
                        <a:rPr lang="en-US" sz="1400" b="1" i="1" dirty="0"/>
                        <a:t>        21</a:t>
                      </a:r>
                    </a:p>
                  </a:txBody>
                  <a:tcPr anchor="ctr">
                    <a:solidFill>
                      <a:schemeClr val="bg1">
                        <a:lumMod val="85000"/>
                      </a:schemeClr>
                    </a:solidFill>
                  </a:tcPr>
                </a:tc>
                <a:tc hMerge="1">
                  <a:txBody>
                    <a:bodyPr/>
                    <a:lstStyle/>
                    <a:p>
                      <a:pPr algn="ctr"/>
                      <a:endParaRPr lang="en-US" sz="1400" b="0" i="1" dirty="0"/>
                    </a:p>
                  </a:txBody>
                  <a:tcPr>
                    <a:solidFill>
                      <a:schemeClr val="bg1">
                        <a:lumMod val="85000"/>
                      </a:schemeClr>
                    </a:solidFill>
                  </a:tcPr>
                </a:tc>
                <a:tc gridSpan="2">
                  <a:txBody>
                    <a:bodyPr/>
                    <a:lstStyle/>
                    <a:p>
                      <a:pPr algn="l"/>
                      <a:r>
                        <a:rPr lang="en-US" sz="1400" b="1" i="1" dirty="0"/>
                        <a:t>                   17</a:t>
                      </a:r>
                    </a:p>
                  </a:txBody>
                  <a:tcPr anchor="ctr">
                    <a:solidFill>
                      <a:schemeClr val="bg1">
                        <a:lumMod val="85000"/>
                      </a:schemeClr>
                    </a:solidFill>
                  </a:tcPr>
                </a:tc>
                <a:tc hMerge="1">
                  <a:txBody>
                    <a:bodyPr/>
                    <a:lstStyle/>
                    <a:p>
                      <a:pPr algn="ctr"/>
                      <a:endParaRPr lang="en-US" sz="1400" b="0" i="1"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sp>
        <p:nvSpPr>
          <p:cNvPr id="8" name="TextBox 7">
            <a:extLst>
              <a:ext uri="{FF2B5EF4-FFF2-40B4-BE49-F238E27FC236}">
                <a16:creationId xmlns:a16="http://schemas.microsoft.com/office/drawing/2014/main" id="{5C8EE07C-7FB9-DD6D-D758-BE2B579D6413}"/>
              </a:ext>
            </a:extLst>
          </p:cNvPr>
          <p:cNvSpPr txBox="1"/>
          <p:nvPr/>
        </p:nvSpPr>
        <p:spPr>
          <a:xfrm>
            <a:off x="6477000" y="685800"/>
            <a:ext cx="2286000" cy="369332"/>
          </a:xfrm>
          <a:prstGeom prst="rect">
            <a:avLst/>
          </a:prstGeom>
          <a:noFill/>
        </p:spPr>
        <p:txBody>
          <a:bodyPr wrap="square" rtlCol="0">
            <a:spAutoFit/>
          </a:bodyPr>
          <a:lstStyle/>
          <a:p>
            <a:r>
              <a:rPr lang="en-US" i="1" dirty="0"/>
              <a:t>FFY 2023—2</a:t>
            </a:r>
            <a:r>
              <a:rPr lang="en-US" i="1" baseline="30000" dirty="0"/>
              <a:t>nd</a:t>
            </a:r>
            <a:r>
              <a:rPr lang="en-US" i="1" dirty="0"/>
              <a:t> Qtr.</a:t>
            </a:r>
          </a:p>
        </p:txBody>
      </p:sp>
    </p:spTree>
    <p:extLst>
      <p:ext uri="{BB962C8B-B14F-4D97-AF65-F5344CB8AC3E}">
        <p14:creationId xmlns:p14="http://schemas.microsoft.com/office/powerpoint/2010/main" val="1281301439"/>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Cut-Loose, In-Training, Vacant</a:t>
            </a:r>
            <a:endParaRPr lang="en-US" sz="2400" b="1" i="1" dirty="0">
              <a:solidFill>
                <a:schemeClr val="bg2"/>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567675008"/>
              </p:ext>
            </p:extLst>
          </p:nvPr>
        </p:nvGraphicFramePr>
        <p:xfrm>
          <a:off x="609600" y="1112520"/>
          <a:ext cx="7924799" cy="1554480"/>
        </p:xfrm>
        <a:graphic>
          <a:graphicData uri="http://schemas.openxmlformats.org/drawingml/2006/table">
            <a:tbl>
              <a:tblPr firstRow="1" bandRow="1">
                <a:tableStyleId>{00A15C55-8517-42AA-B614-E9B94910E393}</a:tableStyleId>
              </a:tblPr>
              <a:tblGrid>
                <a:gridCol w="2519701">
                  <a:extLst>
                    <a:ext uri="{9D8B030D-6E8A-4147-A177-3AD203B41FA5}">
                      <a16:colId xmlns:a16="http://schemas.microsoft.com/office/drawing/2014/main" val="20000"/>
                    </a:ext>
                  </a:extLst>
                </a:gridCol>
                <a:gridCol w="1134328">
                  <a:extLst>
                    <a:ext uri="{9D8B030D-6E8A-4147-A177-3AD203B41FA5}">
                      <a16:colId xmlns:a16="http://schemas.microsoft.com/office/drawing/2014/main" val="20001"/>
                    </a:ext>
                  </a:extLst>
                </a:gridCol>
                <a:gridCol w="850891">
                  <a:extLst>
                    <a:ext uri="{9D8B030D-6E8A-4147-A177-3AD203B41FA5}">
                      <a16:colId xmlns:a16="http://schemas.microsoft.com/office/drawing/2014/main" val="20002"/>
                    </a:ext>
                  </a:extLst>
                </a:gridCol>
                <a:gridCol w="2519701">
                  <a:extLst>
                    <a:ext uri="{9D8B030D-6E8A-4147-A177-3AD203B41FA5}">
                      <a16:colId xmlns:a16="http://schemas.microsoft.com/office/drawing/2014/main" val="20003"/>
                    </a:ext>
                  </a:extLst>
                </a:gridCol>
                <a:gridCol w="900178">
                  <a:extLst>
                    <a:ext uri="{9D8B030D-6E8A-4147-A177-3AD203B41FA5}">
                      <a16:colId xmlns:a16="http://schemas.microsoft.com/office/drawing/2014/main" val="20004"/>
                    </a:ext>
                  </a:extLst>
                </a:gridCol>
              </a:tblGrid>
              <a:tr h="316328">
                <a:tc>
                  <a:txBody>
                    <a:bodyPr/>
                    <a:lstStyle/>
                    <a:p>
                      <a:pPr algn="ctr"/>
                      <a:r>
                        <a:rPr lang="en-US" sz="1600" b="1" dirty="0">
                          <a:solidFill>
                            <a:schemeClr val="tx1"/>
                          </a:solidFill>
                        </a:rPr>
                        <a:t>Consultative Services</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65000"/>
                      </a:schemeClr>
                    </a:solidFill>
                  </a:tcPr>
                </a:tc>
                <a:extLst>
                  <a:ext uri="{0D108BD9-81ED-4DB2-BD59-A6C34878D82A}">
                    <a16:rowId xmlns:a16="http://schemas.microsoft.com/office/drawing/2014/main" val="10000"/>
                  </a:ext>
                </a:extLst>
              </a:tr>
              <a:tr h="287571">
                <a:tc>
                  <a:txBody>
                    <a:bodyPr/>
                    <a:lstStyle/>
                    <a:p>
                      <a:pPr algn="r"/>
                      <a:r>
                        <a:rPr lang="en-US" sz="1400" b="0" i="1" dirty="0"/>
                        <a:t>Cut Loose</a:t>
                      </a:r>
                    </a:p>
                  </a:txBody>
                  <a:tcPr>
                    <a:solidFill>
                      <a:schemeClr val="bg1">
                        <a:lumMod val="95000"/>
                      </a:schemeClr>
                    </a:solidFill>
                  </a:tcPr>
                </a:tc>
                <a:tc>
                  <a:txBody>
                    <a:bodyPr/>
                    <a:lstStyle/>
                    <a:p>
                      <a:pPr algn="ctr"/>
                      <a:r>
                        <a:rPr lang="en-US" sz="1400" b="0" i="1" dirty="0"/>
                        <a:t>9</a:t>
                      </a:r>
                    </a:p>
                  </a:txBody>
                  <a:tcPr>
                    <a:solidFill>
                      <a:schemeClr val="bg1">
                        <a:lumMod val="95000"/>
                      </a:schemeClr>
                    </a:solidFill>
                  </a:tcPr>
                </a:tc>
                <a:tc>
                  <a:txBody>
                    <a:bodyPr/>
                    <a:lstStyle/>
                    <a:p>
                      <a:pPr algn="ctr"/>
                      <a:r>
                        <a:rPr lang="en-US" sz="1400" b="0" i="1" dirty="0"/>
                        <a:t>82%</a:t>
                      </a:r>
                    </a:p>
                  </a:txBody>
                  <a:tcPr>
                    <a:solidFill>
                      <a:schemeClr val="bg1">
                        <a:lumMod val="95000"/>
                      </a:schemeClr>
                    </a:solidFill>
                  </a:tcPr>
                </a:tc>
                <a:tc>
                  <a:txBody>
                    <a:bodyPr/>
                    <a:lstStyle/>
                    <a:p>
                      <a:pPr algn="ctr"/>
                      <a:r>
                        <a:rPr lang="en-US" sz="1400" b="0" i="1" dirty="0"/>
                        <a:t>8</a:t>
                      </a:r>
                    </a:p>
                  </a:txBody>
                  <a:tcPr>
                    <a:solidFill>
                      <a:schemeClr val="bg1">
                        <a:lumMod val="95000"/>
                      </a:schemeClr>
                    </a:solidFill>
                  </a:tcPr>
                </a:tc>
                <a:tc>
                  <a:txBody>
                    <a:bodyPr/>
                    <a:lstStyle/>
                    <a:p>
                      <a:pPr algn="ctr"/>
                      <a:r>
                        <a:rPr lang="en-US" sz="1400" b="0" i="1" dirty="0"/>
                        <a:t>100%</a:t>
                      </a:r>
                    </a:p>
                  </a:txBody>
                  <a:tcPr>
                    <a:solidFill>
                      <a:schemeClr val="bg1">
                        <a:lumMod val="95000"/>
                      </a:schemeClr>
                    </a:solidFill>
                  </a:tcPr>
                </a:tc>
                <a:extLst>
                  <a:ext uri="{0D108BD9-81ED-4DB2-BD59-A6C34878D82A}">
                    <a16:rowId xmlns:a16="http://schemas.microsoft.com/office/drawing/2014/main" val="10001"/>
                  </a:ext>
                </a:extLst>
              </a:tr>
              <a:tr h="287571">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i="1" dirty="0"/>
                        <a:t>In-Training</a:t>
                      </a:r>
                    </a:p>
                  </a:txBody>
                  <a:tcPr>
                    <a:solidFill>
                      <a:schemeClr val="bg1">
                        <a:lumMod val="85000"/>
                      </a:schemeClr>
                    </a:solidFill>
                  </a:tcPr>
                </a:tc>
                <a:tc>
                  <a:txBody>
                    <a:bodyPr/>
                    <a:lstStyle/>
                    <a:p>
                      <a:pPr algn="ctr"/>
                      <a:r>
                        <a:rPr lang="en-US" sz="1400" b="0" i="1" dirty="0"/>
                        <a:t>2</a:t>
                      </a:r>
                    </a:p>
                  </a:txBody>
                  <a:tcPr>
                    <a:solidFill>
                      <a:schemeClr val="bg1">
                        <a:lumMod val="85000"/>
                      </a:schemeClr>
                    </a:solidFill>
                  </a:tcPr>
                </a:tc>
                <a:tc>
                  <a:txBody>
                    <a:bodyPr/>
                    <a:lstStyle/>
                    <a:p>
                      <a:pPr algn="ctr"/>
                      <a:r>
                        <a:rPr lang="en-US" sz="1400" b="0" i="1" dirty="0"/>
                        <a:t>18%</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extLst>
                  <a:ext uri="{0D108BD9-81ED-4DB2-BD59-A6C34878D82A}">
                    <a16:rowId xmlns:a16="http://schemas.microsoft.com/office/drawing/2014/main" val="10002"/>
                  </a:ext>
                </a:extLst>
              </a:tr>
              <a:tr h="287571">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i="1" dirty="0"/>
                        <a:t>Vacant</a:t>
                      </a:r>
                      <a:r>
                        <a:rPr lang="en-US" sz="1400" b="0" i="1" baseline="0" dirty="0"/>
                        <a:t> </a:t>
                      </a:r>
                      <a:endParaRPr lang="en-US" sz="1400" b="0" i="1" dirty="0"/>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extLst>
                  <a:ext uri="{0D108BD9-81ED-4DB2-BD59-A6C34878D82A}">
                    <a16:rowId xmlns:a16="http://schemas.microsoft.com/office/drawing/2014/main" val="10003"/>
                  </a:ext>
                </a:extLst>
              </a:tr>
              <a:tr h="287571">
                <a:tc>
                  <a:txBody>
                    <a:bodyPr/>
                    <a:lstStyle/>
                    <a:p>
                      <a:pPr algn="r"/>
                      <a:r>
                        <a:rPr lang="en-US" sz="1400" b="1" i="1" dirty="0"/>
                        <a:t>Total</a:t>
                      </a:r>
                    </a:p>
                  </a:txBody>
                  <a:tcPr>
                    <a:solidFill>
                      <a:schemeClr val="bg1">
                        <a:lumMod val="85000"/>
                      </a:schemeClr>
                    </a:solidFill>
                  </a:tcPr>
                </a:tc>
                <a:tc gridSpan="2">
                  <a:txBody>
                    <a:bodyPr/>
                    <a:lstStyle/>
                    <a:p>
                      <a:pPr algn="l"/>
                      <a:r>
                        <a:rPr lang="en-US" sz="1400" b="1" i="1" dirty="0"/>
                        <a:t>        11</a:t>
                      </a:r>
                    </a:p>
                  </a:txBody>
                  <a:tcPr>
                    <a:solidFill>
                      <a:schemeClr val="bg1">
                        <a:lumMod val="85000"/>
                      </a:schemeClr>
                    </a:solidFill>
                  </a:tcPr>
                </a:tc>
                <a:tc hMerge="1">
                  <a:txBody>
                    <a:bodyPr/>
                    <a:lstStyle/>
                    <a:p>
                      <a:pPr algn="ctr"/>
                      <a:endParaRPr lang="en-US" sz="1400" b="0" i="1" dirty="0"/>
                    </a:p>
                  </a:txBody>
                  <a:tcPr>
                    <a:solidFill>
                      <a:schemeClr val="bg1">
                        <a:lumMod val="95000"/>
                      </a:schemeClr>
                    </a:solidFill>
                  </a:tcPr>
                </a:tc>
                <a:tc gridSpan="2">
                  <a:txBody>
                    <a:bodyPr/>
                    <a:lstStyle/>
                    <a:p>
                      <a:pPr algn="l"/>
                      <a:r>
                        <a:rPr lang="en-US" sz="1400" b="1" i="1" dirty="0"/>
                        <a:t>                       8</a:t>
                      </a:r>
                    </a:p>
                  </a:txBody>
                  <a:tcPr>
                    <a:solidFill>
                      <a:schemeClr val="bg1">
                        <a:lumMod val="85000"/>
                      </a:schemeClr>
                    </a:solidFill>
                  </a:tcPr>
                </a:tc>
                <a:tc hMerge="1">
                  <a:txBody>
                    <a:bodyPr/>
                    <a:lstStyle/>
                    <a:p>
                      <a:pPr algn="ctr"/>
                      <a:endParaRPr lang="en-US" sz="1400" b="0" i="1" dirty="0"/>
                    </a:p>
                  </a:txBody>
                  <a:tcPr>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587820386"/>
              </p:ext>
            </p:extLst>
          </p:nvPr>
        </p:nvGraphicFramePr>
        <p:xfrm>
          <a:off x="602390" y="4465320"/>
          <a:ext cx="7915966" cy="1554480"/>
        </p:xfrm>
        <a:graphic>
          <a:graphicData uri="http://schemas.openxmlformats.org/drawingml/2006/table">
            <a:tbl>
              <a:tblPr firstRow="1" bandRow="1">
                <a:tableStyleId>{00A15C55-8517-42AA-B614-E9B94910E393}</a:tableStyleId>
              </a:tblPr>
              <a:tblGrid>
                <a:gridCol w="3217655">
                  <a:extLst>
                    <a:ext uri="{9D8B030D-6E8A-4147-A177-3AD203B41FA5}">
                      <a16:colId xmlns:a16="http://schemas.microsoft.com/office/drawing/2014/main" val="20000"/>
                    </a:ext>
                  </a:extLst>
                </a:gridCol>
                <a:gridCol w="1285354">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2574757">
                  <a:extLst>
                    <a:ext uri="{9D8B030D-6E8A-4147-A177-3AD203B41FA5}">
                      <a16:colId xmlns:a16="http://schemas.microsoft.com/office/drawing/2014/main" val="20003"/>
                    </a:ext>
                  </a:extLst>
                </a:gridCol>
              </a:tblGrid>
              <a:tr h="318845">
                <a:tc>
                  <a:txBody>
                    <a:bodyPr/>
                    <a:lstStyle/>
                    <a:p>
                      <a:pPr algn="ctr"/>
                      <a:r>
                        <a:rPr lang="en-US" sz="1600" b="1" dirty="0">
                          <a:solidFill>
                            <a:schemeClr val="tx1"/>
                          </a:solidFill>
                        </a:rPr>
                        <a:t>Agricultural Safety and Health</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65000"/>
                      </a:schemeClr>
                    </a:solidFill>
                  </a:tcPr>
                </a:tc>
                <a:extLst>
                  <a:ext uri="{0D108BD9-81ED-4DB2-BD59-A6C34878D82A}">
                    <a16:rowId xmlns:a16="http://schemas.microsoft.com/office/drawing/2014/main" val="10000"/>
                  </a:ext>
                </a:extLst>
              </a:tr>
              <a:tr h="289859">
                <a:tc>
                  <a:txBody>
                    <a:bodyPr/>
                    <a:lstStyle/>
                    <a:p>
                      <a:pPr algn="r"/>
                      <a:r>
                        <a:rPr lang="en-US" sz="1400" b="0" i="1" dirty="0"/>
                        <a:t>Cut Loose</a:t>
                      </a:r>
                    </a:p>
                  </a:txBody>
                  <a:tcPr anchor="ctr">
                    <a:solidFill>
                      <a:schemeClr val="bg1">
                        <a:lumMod val="95000"/>
                      </a:schemeClr>
                    </a:solidFill>
                  </a:tcPr>
                </a:tc>
                <a:tc>
                  <a:txBody>
                    <a:bodyPr/>
                    <a:lstStyle/>
                    <a:p>
                      <a:pPr algn="ctr"/>
                      <a:r>
                        <a:rPr lang="en-US" sz="1400" b="0" i="1" dirty="0"/>
                        <a:t>5</a:t>
                      </a:r>
                    </a:p>
                  </a:txBody>
                  <a:tcPr anchor="ctr">
                    <a:solidFill>
                      <a:schemeClr val="bg1">
                        <a:lumMod val="95000"/>
                      </a:schemeClr>
                    </a:solidFill>
                  </a:tcPr>
                </a:tc>
                <a:tc>
                  <a:txBody>
                    <a:bodyPr/>
                    <a:lstStyle/>
                    <a:p>
                      <a:pPr algn="ctr"/>
                      <a:r>
                        <a:rPr lang="en-US" sz="1400" b="0" i="1" dirty="0"/>
                        <a:t>63%</a:t>
                      </a:r>
                    </a:p>
                  </a:txBody>
                  <a:tcPr anchor="ctr">
                    <a:solidFill>
                      <a:schemeClr val="bg1">
                        <a:lumMod val="95000"/>
                      </a:schemeClr>
                    </a:solidFill>
                  </a:tcPr>
                </a:tc>
                <a:tc>
                  <a:txBody>
                    <a:bodyPr/>
                    <a:lstStyle/>
                    <a:p>
                      <a:pPr algn="ctr"/>
                      <a:r>
                        <a:rPr lang="en-US" sz="1400" b="0" i="1" dirty="0"/>
                        <a:t>NA</a:t>
                      </a:r>
                    </a:p>
                  </a:txBody>
                  <a:tcPr anchor="ctr">
                    <a:solidFill>
                      <a:schemeClr val="bg1">
                        <a:lumMod val="95000"/>
                      </a:schemeClr>
                    </a:solidFill>
                  </a:tcPr>
                </a:tc>
                <a:extLst>
                  <a:ext uri="{0D108BD9-81ED-4DB2-BD59-A6C34878D82A}">
                    <a16:rowId xmlns:a16="http://schemas.microsoft.com/office/drawing/2014/main" val="10001"/>
                  </a:ext>
                </a:extLst>
              </a:tr>
              <a:tr h="289859">
                <a:tc>
                  <a:txBody>
                    <a:bodyPr/>
                    <a:lstStyle/>
                    <a:p>
                      <a:pPr algn="r"/>
                      <a:r>
                        <a:rPr lang="en-US" sz="1400" b="0" i="1" dirty="0"/>
                        <a:t>In-Training</a:t>
                      </a:r>
                    </a:p>
                  </a:txBody>
                  <a:tcPr anchor="ctr">
                    <a:solidFill>
                      <a:schemeClr val="bg1">
                        <a:lumMod val="85000"/>
                      </a:schemeClr>
                    </a:solidFill>
                  </a:tcPr>
                </a:tc>
                <a:tc>
                  <a:txBody>
                    <a:bodyPr/>
                    <a:lstStyle/>
                    <a:p>
                      <a:pPr algn="ctr"/>
                      <a:r>
                        <a:rPr lang="en-US" sz="1400" b="0" i="1" dirty="0"/>
                        <a:t>2</a:t>
                      </a:r>
                    </a:p>
                  </a:txBody>
                  <a:tcPr anchor="ctr">
                    <a:solidFill>
                      <a:schemeClr val="bg1">
                        <a:lumMod val="85000"/>
                      </a:schemeClr>
                    </a:solidFill>
                  </a:tcPr>
                </a:tc>
                <a:tc>
                  <a:txBody>
                    <a:bodyPr/>
                    <a:lstStyle/>
                    <a:p>
                      <a:pPr algn="ctr"/>
                      <a:r>
                        <a:rPr lang="en-US" sz="1400" b="0" i="1" dirty="0"/>
                        <a:t>25%</a:t>
                      </a:r>
                    </a:p>
                  </a:txBody>
                  <a:tcPr anchor="ctr">
                    <a:solidFill>
                      <a:schemeClr val="bg1">
                        <a:lumMod val="85000"/>
                      </a:schemeClr>
                    </a:solidFill>
                  </a:tcPr>
                </a:tc>
                <a:tc>
                  <a:txBody>
                    <a:bodyPr/>
                    <a:lstStyle/>
                    <a:p>
                      <a:pPr algn="ctr"/>
                      <a:r>
                        <a:rPr lang="en-US" sz="1400" b="0" i="1" dirty="0"/>
                        <a:t>NA</a:t>
                      </a:r>
                    </a:p>
                  </a:txBody>
                  <a:tcPr anchor="ctr">
                    <a:solidFill>
                      <a:schemeClr val="bg1">
                        <a:lumMod val="85000"/>
                      </a:schemeClr>
                    </a:solidFill>
                  </a:tcPr>
                </a:tc>
                <a:extLst>
                  <a:ext uri="{0D108BD9-81ED-4DB2-BD59-A6C34878D82A}">
                    <a16:rowId xmlns:a16="http://schemas.microsoft.com/office/drawing/2014/main" val="10002"/>
                  </a:ext>
                </a:extLst>
              </a:tr>
              <a:tr h="289859">
                <a:tc>
                  <a:txBody>
                    <a:bodyPr/>
                    <a:lstStyle/>
                    <a:p>
                      <a:pPr algn="r"/>
                      <a:r>
                        <a:rPr lang="en-US" sz="1400" b="0" i="1" dirty="0"/>
                        <a:t>Vacant</a:t>
                      </a:r>
                      <a:r>
                        <a:rPr lang="en-US" sz="1400" b="0" i="1" baseline="0" dirty="0"/>
                        <a:t> </a:t>
                      </a:r>
                      <a:endParaRPr lang="en-US" sz="1400" b="0" i="1" dirty="0"/>
                    </a:p>
                  </a:txBody>
                  <a:tcPr anchor="ctr">
                    <a:solidFill>
                      <a:schemeClr val="bg1">
                        <a:lumMod val="95000"/>
                      </a:schemeClr>
                    </a:solidFill>
                  </a:tcPr>
                </a:tc>
                <a:tc>
                  <a:txBody>
                    <a:bodyPr/>
                    <a:lstStyle/>
                    <a:p>
                      <a:pPr algn="ctr"/>
                      <a:r>
                        <a:rPr lang="en-US" sz="1400" b="0" i="1" dirty="0"/>
                        <a:t>1</a:t>
                      </a:r>
                    </a:p>
                  </a:txBody>
                  <a:tcPr anchor="ctr">
                    <a:solidFill>
                      <a:schemeClr val="bg1">
                        <a:lumMod val="95000"/>
                      </a:schemeClr>
                    </a:solidFill>
                  </a:tcPr>
                </a:tc>
                <a:tc>
                  <a:txBody>
                    <a:bodyPr/>
                    <a:lstStyle/>
                    <a:p>
                      <a:pPr algn="ctr"/>
                      <a:r>
                        <a:rPr lang="en-US" sz="1400" b="0" i="1" dirty="0"/>
                        <a:t>12%</a:t>
                      </a:r>
                    </a:p>
                  </a:txBody>
                  <a:tcPr anchor="ctr">
                    <a:solidFill>
                      <a:schemeClr val="bg1">
                        <a:lumMod val="95000"/>
                      </a:schemeClr>
                    </a:solidFill>
                  </a:tcPr>
                </a:tc>
                <a:tc>
                  <a:txBody>
                    <a:bodyPr/>
                    <a:lstStyle/>
                    <a:p>
                      <a:pPr algn="ctr"/>
                      <a:r>
                        <a:rPr lang="en-US" sz="1400" b="0" i="1" dirty="0"/>
                        <a:t>NA</a:t>
                      </a:r>
                    </a:p>
                  </a:txBody>
                  <a:tcPr anchor="ctr">
                    <a:solidFill>
                      <a:schemeClr val="bg1">
                        <a:lumMod val="95000"/>
                      </a:schemeClr>
                    </a:solidFill>
                  </a:tcPr>
                </a:tc>
                <a:extLst>
                  <a:ext uri="{0D108BD9-81ED-4DB2-BD59-A6C34878D82A}">
                    <a16:rowId xmlns:a16="http://schemas.microsoft.com/office/drawing/2014/main" val="10003"/>
                  </a:ext>
                </a:extLst>
              </a:tr>
              <a:tr h="289859">
                <a:tc>
                  <a:txBody>
                    <a:bodyPr/>
                    <a:lstStyle/>
                    <a:p>
                      <a:pPr algn="r"/>
                      <a:r>
                        <a:rPr lang="en-US" sz="1400" b="1" i="1" dirty="0"/>
                        <a:t>Total</a:t>
                      </a:r>
                    </a:p>
                  </a:txBody>
                  <a:tcPr anchor="ctr">
                    <a:solidFill>
                      <a:schemeClr val="bg1">
                        <a:lumMod val="85000"/>
                      </a:schemeClr>
                    </a:solidFill>
                  </a:tcPr>
                </a:tc>
                <a:tc gridSpan="3">
                  <a:txBody>
                    <a:bodyPr/>
                    <a:lstStyle/>
                    <a:p>
                      <a:pPr algn="l"/>
                      <a:r>
                        <a:rPr lang="en-US" sz="1400" b="1" i="1" dirty="0"/>
                        <a:t>        8</a:t>
                      </a:r>
                    </a:p>
                  </a:txBody>
                  <a:tcPr anchor="ctr">
                    <a:solidFill>
                      <a:schemeClr val="bg1">
                        <a:lumMod val="85000"/>
                      </a:schemeClr>
                    </a:solidFill>
                  </a:tcPr>
                </a:tc>
                <a:tc hMerge="1">
                  <a:txBody>
                    <a:bodyPr/>
                    <a:lstStyle/>
                    <a:p>
                      <a:pPr algn="ctr"/>
                      <a:endParaRPr lang="en-US" sz="1400" b="1" i="1" dirty="0"/>
                    </a:p>
                  </a:txBody>
                  <a:tcPr>
                    <a:solidFill>
                      <a:schemeClr val="bg1">
                        <a:lumMod val="85000"/>
                      </a:schemeClr>
                    </a:solidFill>
                  </a:tcPr>
                </a:tc>
                <a:tc hMerge="1">
                  <a:txBody>
                    <a:bodyPr/>
                    <a:lstStyle/>
                    <a:p>
                      <a:pPr algn="ctr"/>
                      <a:endParaRPr lang="en-US" sz="1400" b="1" i="1"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10" name="Table 9">
            <a:extLst>
              <a:ext uri="{FF2B5EF4-FFF2-40B4-BE49-F238E27FC236}">
                <a16:creationId xmlns:a16="http://schemas.microsoft.com/office/drawing/2014/main" id="{EB11F83B-DDB9-4AEC-A321-7C7F317083D6}"/>
              </a:ext>
            </a:extLst>
          </p:cNvPr>
          <p:cNvGraphicFramePr>
            <a:graphicFrameLocks noGrp="1"/>
          </p:cNvGraphicFramePr>
          <p:nvPr>
            <p:extLst>
              <p:ext uri="{D42A27DB-BD31-4B8C-83A1-F6EECF244321}">
                <p14:modId xmlns:p14="http://schemas.microsoft.com/office/powerpoint/2010/main" val="704541713"/>
              </p:ext>
            </p:extLst>
          </p:nvPr>
        </p:nvGraphicFramePr>
        <p:xfrm>
          <a:off x="609600" y="2667000"/>
          <a:ext cx="7908756" cy="1828800"/>
        </p:xfrm>
        <a:graphic>
          <a:graphicData uri="http://schemas.openxmlformats.org/drawingml/2006/table">
            <a:tbl>
              <a:tblPr firstRow="1" bandRow="1">
                <a:tableStyleId>{00A15C55-8517-42AA-B614-E9B94910E393}</a:tableStyleId>
              </a:tblPr>
              <a:tblGrid>
                <a:gridCol w="2514600">
                  <a:extLst>
                    <a:ext uri="{9D8B030D-6E8A-4147-A177-3AD203B41FA5}">
                      <a16:colId xmlns:a16="http://schemas.microsoft.com/office/drawing/2014/main" val="20000"/>
                    </a:ext>
                  </a:extLst>
                </a:gridCol>
                <a:gridCol w="1132032">
                  <a:extLst>
                    <a:ext uri="{9D8B030D-6E8A-4147-A177-3AD203B41FA5}">
                      <a16:colId xmlns:a16="http://schemas.microsoft.com/office/drawing/2014/main" val="20001"/>
                    </a:ext>
                  </a:extLst>
                </a:gridCol>
                <a:gridCol w="849168">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gridCol w="898356">
                  <a:extLst>
                    <a:ext uri="{9D8B030D-6E8A-4147-A177-3AD203B41FA5}">
                      <a16:colId xmlns:a16="http://schemas.microsoft.com/office/drawing/2014/main" val="20004"/>
                    </a:ext>
                  </a:extLst>
                </a:gridCol>
              </a:tblGrid>
              <a:tr h="588936">
                <a:tc>
                  <a:txBody>
                    <a:bodyPr/>
                    <a:lstStyle/>
                    <a:p>
                      <a:pPr algn="ctr"/>
                      <a:r>
                        <a:rPr lang="en-US" sz="1600" b="1" dirty="0">
                          <a:solidFill>
                            <a:schemeClr val="tx1"/>
                          </a:solidFill>
                        </a:rPr>
                        <a:t>Education,</a:t>
                      </a:r>
                      <a:r>
                        <a:rPr lang="en-US" sz="1600" b="1" baseline="0" dirty="0">
                          <a:solidFill>
                            <a:schemeClr val="tx1"/>
                          </a:solidFill>
                        </a:rPr>
                        <a:t> Training and Technical Assistance</a:t>
                      </a:r>
                      <a:endParaRPr lang="en-US" sz="1600" b="1" dirty="0">
                        <a:solidFill>
                          <a:schemeClr val="tx1"/>
                        </a:solidFill>
                      </a:endParaRP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65000"/>
                      </a:schemeClr>
                    </a:solidFill>
                  </a:tcPr>
                </a:tc>
                <a:extLst>
                  <a:ext uri="{0D108BD9-81ED-4DB2-BD59-A6C34878D82A}">
                    <a16:rowId xmlns:a16="http://schemas.microsoft.com/office/drawing/2014/main" val="10000"/>
                  </a:ext>
                </a:extLst>
              </a:tr>
              <a:tr h="309966">
                <a:tc>
                  <a:txBody>
                    <a:bodyPr/>
                    <a:lstStyle/>
                    <a:p>
                      <a:pPr algn="r"/>
                      <a:r>
                        <a:rPr lang="en-US" sz="1400" b="0" i="1" dirty="0"/>
                        <a:t>Cut Loose</a:t>
                      </a:r>
                    </a:p>
                  </a:txBody>
                  <a:tcPr>
                    <a:solidFill>
                      <a:schemeClr val="bg1">
                        <a:lumMod val="95000"/>
                      </a:schemeClr>
                    </a:solidFill>
                  </a:tcPr>
                </a:tc>
                <a:tc>
                  <a:txBody>
                    <a:bodyPr/>
                    <a:lstStyle/>
                    <a:p>
                      <a:pPr algn="ctr"/>
                      <a:r>
                        <a:rPr lang="en-US" sz="1400" b="0" i="1" dirty="0"/>
                        <a:t>11</a:t>
                      </a:r>
                    </a:p>
                  </a:txBody>
                  <a:tcPr>
                    <a:solidFill>
                      <a:schemeClr val="bg1">
                        <a:lumMod val="95000"/>
                      </a:schemeClr>
                    </a:solidFill>
                  </a:tcPr>
                </a:tc>
                <a:tc>
                  <a:txBody>
                    <a:bodyPr/>
                    <a:lstStyle/>
                    <a:p>
                      <a:pPr algn="ctr"/>
                      <a:r>
                        <a:rPr lang="en-US" sz="1400" b="0" i="1" dirty="0"/>
                        <a:t>100%</a:t>
                      </a:r>
                    </a:p>
                  </a:txBody>
                  <a:tcPr>
                    <a:solidFill>
                      <a:schemeClr val="bg1">
                        <a:lumMod val="95000"/>
                      </a:schemeClr>
                    </a:solidFill>
                  </a:tcPr>
                </a:tc>
                <a:tc>
                  <a:txBody>
                    <a:bodyPr/>
                    <a:lstStyle/>
                    <a:p>
                      <a:pPr algn="ctr"/>
                      <a:r>
                        <a:rPr lang="en-US" sz="1400" b="0" i="1" dirty="0"/>
                        <a:t>6</a:t>
                      </a:r>
                    </a:p>
                  </a:txBody>
                  <a:tcPr>
                    <a:solidFill>
                      <a:schemeClr val="bg1">
                        <a:lumMod val="95000"/>
                      </a:schemeClr>
                    </a:solidFill>
                  </a:tcPr>
                </a:tc>
                <a:tc>
                  <a:txBody>
                    <a:bodyPr/>
                    <a:lstStyle/>
                    <a:p>
                      <a:pPr algn="ctr"/>
                      <a:r>
                        <a:rPr lang="en-US" sz="1400" b="0" i="1" dirty="0"/>
                        <a:t>91%</a:t>
                      </a:r>
                    </a:p>
                  </a:txBody>
                  <a:tcPr>
                    <a:solidFill>
                      <a:schemeClr val="bg1">
                        <a:lumMod val="95000"/>
                      </a:schemeClr>
                    </a:solidFill>
                  </a:tcPr>
                </a:tc>
                <a:extLst>
                  <a:ext uri="{0D108BD9-81ED-4DB2-BD59-A6C34878D82A}">
                    <a16:rowId xmlns:a16="http://schemas.microsoft.com/office/drawing/2014/main" val="10001"/>
                  </a:ext>
                </a:extLst>
              </a:tr>
              <a:tr h="309966">
                <a:tc>
                  <a:txBody>
                    <a:bodyPr/>
                    <a:lstStyle/>
                    <a:p>
                      <a:pPr algn="r"/>
                      <a:r>
                        <a:rPr lang="en-US" sz="1400" b="0" i="1" dirty="0"/>
                        <a:t>In-Training</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extLst>
                  <a:ext uri="{0D108BD9-81ED-4DB2-BD59-A6C34878D82A}">
                    <a16:rowId xmlns:a16="http://schemas.microsoft.com/office/drawing/2014/main" val="10002"/>
                  </a:ext>
                </a:extLst>
              </a:tr>
              <a:tr h="309966">
                <a:tc>
                  <a:txBody>
                    <a:bodyPr/>
                    <a:lstStyle/>
                    <a:p>
                      <a:pPr algn="r"/>
                      <a:r>
                        <a:rPr lang="en-US" sz="1400" b="0" i="1" dirty="0"/>
                        <a:t>Vacant</a:t>
                      </a:r>
                      <a:r>
                        <a:rPr lang="en-US" sz="1400" b="0" i="1" baseline="0" dirty="0"/>
                        <a:t> </a:t>
                      </a:r>
                      <a:endParaRPr lang="en-US" sz="1400" b="0" i="1" dirty="0"/>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tc>
                  <a:txBody>
                    <a:bodyPr/>
                    <a:lstStyle/>
                    <a:p>
                      <a:pPr algn="ctr"/>
                      <a:r>
                        <a:rPr lang="en-US" sz="1400" b="0" i="1" dirty="0"/>
                        <a:t>1</a:t>
                      </a:r>
                    </a:p>
                  </a:txBody>
                  <a:tcPr>
                    <a:solidFill>
                      <a:schemeClr val="bg1">
                        <a:lumMod val="95000"/>
                      </a:schemeClr>
                    </a:solidFill>
                  </a:tcPr>
                </a:tc>
                <a:tc>
                  <a:txBody>
                    <a:bodyPr/>
                    <a:lstStyle/>
                    <a:p>
                      <a:pPr algn="ctr"/>
                      <a:r>
                        <a:rPr lang="en-US" sz="1400" b="0" i="1" dirty="0"/>
                        <a:t>9%</a:t>
                      </a:r>
                    </a:p>
                  </a:txBody>
                  <a:tcPr>
                    <a:solidFill>
                      <a:schemeClr val="bg1">
                        <a:lumMod val="95000"/>
                      </a:schemeClr>
                    </a:solidFill>
                  </a:tcPr>
                </a:tc>
                <a:extLst>
                  <a:ext uri="{0D108BD9-81ED-4DB2-BD59-A6C34878D82A}">
                    <a16:rowId xmlns:a16="http://schemas.microsoft.com/office/drawing/2014/main" val="10003"/>
                  </a:ext>
                </a:extLst>
              </a:tr>
              <a:tr h="309966">
                <a:tc>
                  <a:txBody>
                    <a:bodyPr/>
                    <a:lstStyle/>
                    <a:p>
                      <a:pPr algn="r"/>
                      <a:r>
                        <a:rPr lang="en-US" sz="1400" b="1" i="1" dirty="0"/>
                        <a:t>Total</a:t>
                      </a:r>
                    </a:p>
                  </a:txBody>
                  <a:tcPr>
                    <a:solidFill>
                      <a:schemeClr val="bg1">
                        <a:lumMod val="85000"/>
                      </a:schemeClr>
                    </a:solidFill>
                  </a:tcPr>
                </a:tc>
                <a:tc gridSpan="2">
                  <a:txBody>
                    <a:bodyPr/>
                    <a:lstStyle/>
                    <a:p>
                      <a:pPr algn="l"/>
                      <a:r>
                        <a:rPr lang="en-US" sz="1400" b="1" i="1" dirty="0"/>
                        <a:t>        11</a:t>
                      </a:r>
                    </a:p>
                  </a:txBody>
                  <a:tcPr>
                    <a:solidFill>
                      <a:schemeClr val="bg1">
                        <a:lumMod val="85000"/>
                      </a:schemeClr>
                    </a:solidFill>
                  </a:tcPr>
                </a:tc>
                <a:tc hMerge="1">
                  <a:txBody>
                    <a:bodyPr/>
                    <a:lstStyle/>
                    <a:p>
                      <a:pPr algn="ctr"/>
                      <a:endParaRPr lang="en-US" sz="1400" b="0" i="1" dirty="0"/>
                    </a:p>
                  </a:txBody>
                  <a:tcPr>
                    <a:solidFill>
                      <a:schemeClr val="bg1">
                        <a:lumMod val="85000"/>
                      </a:schemeClr>
                    </a:solidFill>
                  </a:tcPr>
                </a:tc>
                <a:tc gridSpan="2">
                  <a:txBody>
                    <a:bodyPr/>
                    <a:lstStyle/>
                    <a:p>
                      <a:pPr algn="l"/>
                      <a:r>
                        <a:rPr lang="en-US" sz="1400" b="1" i="1" dirty="0"/>
                        <a:t>                       7</a:t>
                      </a:r>
                    </a:p>
                  </a:txBody>
                  <a:tcPr>
                    <a:solidFill>
                      <a:schemeClr val="bg1">
                        <a:lumMod val="85000"/>
                      </a:schemeClr>
                    </a:solidFill>
                  </a:tcPr>
                </a:tc>
                <a:tc hMerge="1">
                  <a:txBody>
                    <a:bodyPr/>
                    <a:lstStyle/>
                    <a:p>
                      <a:pPr algn="ctr"/>
                      <a:endParaRPr lang="en-US" sz="1400" b="0" i="1"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sp>
        <p:nvSpPr>
          <p:cNvPr id="3" name="TextBox 2">
            <a:extLst>
              <a:ext uri="{FF2B5EF4-FFF2-40B4-BE49-F238E27FC236}">
                <a16:creationId xmlns:a16="http://schemas.microsoft.com/office/drawing/2014/main" id="{34220169-F564-9DCE-87DD-3567C4686DD0}"/>
              </a:ext>
            </a:extLst>
          </p:cNvPr>
          <p:cNvSpPr txBox="1"/>
          <p:nvPr/>
        </p:nvSpPr>
        <p:spPr>
          <a:xfrm>
            <a:off x="6477000" y="685800"/>
            <a:ext cx="2286000" cy="369332"/>
          </a:xfrm>
          <a:prstGeom prst="rect">
            <a:avLst/>
          </a:prstGeom>
          <a:noFill/>
        </p:spPr>
        <p:txBody>
          <a:bodyPr wrap="square" rtlCol="0">
            <a:spAutoFit/>
          </a:bodyPr>
          <a:lstStyle/>
          <a:p>
            <a:r>
              <a:rPr lang="en-US" i="1" dirty="0"/>
              <a:t>FFY 2023—2</a:t>
            </a:r>
            <a:r>
              <a:rPr lang="en-US" i="1" baseline="30000" dirty="0"/>
              <a:t>nd</a:t>
            </a:r>
            <a:r>
              <a:rPr lang="en-US" i="1" dirty="0"/>
              <a:t> Qtr.</a:t>
            </a:r>
          </a:p>
        </p:txBody>
      </p:sp>
    </p:spTree>
    <p:extLst>
      <p:ext uri="{BB962C8B-B14F-4D97-AF65-F5344CB8AC3E}">
        <p14:creationId xmlns:p14="http://schemas.microsoft.com/office/powerpoint/2010/main" val="4232101863"/>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BE870159-F34F-C6C0-7F67-ED5686E8F1E3}"/>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Certifications</a:t>
            </a:r>
            <a:endParaRPr lang="en-US" sz="2400" b="1" i="1" dirty="0">
              <a:solidFill>
                <a:schemeClr val="bg2"/>
              </a:solidFill>
            </a:endParaRPr>
          </a:p>
        </p:txBody>
      </p:sp>
      <p:sp>
        <p:nvSpPr>
          <p:cNvPr id="5" name="TextBox 4">
            <a:extLst>
              <a:ext uri="{FF2B5EF4-FFF2-40B4-BE49-F238E27FC236}">
                <a16:creationId xmlns:a16="http://schemas.microsoft.com/office/drawing/2014/main" id="{BDC048BC-DC51-3605-7967-9FCAAA77EE0D}"/>
              </a:ext>
            </a:extLst>
          </p:cNvPr>
          <p:cNvSpPr txBox="1"/>
          <p:nvPr/>
        </p:nvSpPr>
        <p:spPr>
          <a:xfrm>
            <a:off x="6477000" y="685800"/>
            <a:ext cx="2286000" cy="369332"/>
          </a:xfrm>
          <a:prstGeom prst="rect">
            <a:avLst/>
          </a:prstGeom>
          <a:noFill/>
        </p:spPr>
        <p:txBody>
          <a:bodyPr wrap="square" rtlCol="0">
            <a:spAutoFit/>
          </a:bodyPr>
          <a:lstStyle/>
          <a:p>
            <a:r>
              <a:rPr lang="en-US" i="1" dirty="0"/>
              <a:t>FFY 2023—2</a:t>
            </a:r>
            <a:r>
              <a:rPr lang="en-US" i="1" baseline="30000" dirty="0"/>
              <a:t>nd</a:t>
            </a:r>
            <a:r>
              <a:rPr lang="en-US" i="1" dirty="0"/>
              <a:t> Qtr.</a:t>
            </a:r>
          </a:p>
        </p:txBody>
      </p:sp>
      <p:graphicFrame>
        <p:nvGraphicFramePr>
          <p:cNvPr id="11" name="Table 11">
            <a:extLst>
              <a:ext uri="{FF2B5EF4-FFF2-40B4-BE49-F238E27FC236}">
                <a16:creationId xmlns:a16="http://schemas.microsoft.com/office/drawing/2014/main" id="{7385F065-34C2-2003-9F0D-140617116C10}"/>
              </a:ext>
            </a:extLst>
          </p:cNvPr>
          <p:cNvGraphicFramePr>
            <a:graphicFrameLocks noGrp="1"/>
          </p:cNvGraphicFramePr>
          <p:nvPr>
            <p:extLst>
              <p:ext uri="{D42A27DB-BD31-4B8C-83A1-F6EECF244321}">
                <p14:modId xmlns:p14="http://schemas.microsoft.com/office/powerpoint/2010/main" val="1562361480"/>
              </p:ext>
            </p:extLst>
          </p:nvPr>
        </p:nvGraphicFramePr>
        <p:xfrm>
          <a:off x="609600" y="1143000"/>
          <a:ext cx="7848600" cy="4724404"/>
        </p:xfrm>
        <a:graphic>
          <a:graphicData uri="http://schemas.openxmlformats.org/drawingml/2006/table">
            <a:tbl>
              <a:tblPr firstRow="1" bandRow="1">
                <a:tableStyleId>{073A0DAA-6AF3-43AB-8588-CEC1D06C72B9}</a:tableStyleId>
              </a:tblPr>
              <a:tblGrid>
                <a:gridCol w="6705600">
                  <a:extLst>
                    <a:ext uri="{9D8B030D-6E8A-4147-A177-3AD203B41FA5}">
                      <a16:colId xmlns:a16="http://schemas.microsoft.com/office/drawing/2014/main" val="1816101104"/>
                    </a:ext>
                  </a:extLst>
                </a:gridCol>
                <a:gridCol w="1143000">
                  <a:extLst>
                    <a:ext uri="{9D8B030D-6E8A-4147-A177-3AD203B41FA5}">
                      <a16:colId xmlns:a16="http://schemas.microsoft.com/office/drawing/2014/main" val="1481825014"/>
                    </a:ext>
                  </a:extLst>
                </a:gridCol>
              </a:tblGrid>
              <a:tr h="498764">
                <a:tc gridSpan="2">
                  <a:txBody>
                    <a:bodyPr/>
                    <a:lstStyle/>
                    <a:p>
                      <a:pPr algn="ctr"/>
                      <a:r>
                        <a:rPr lang="en-US" dirty="0">
                          <a:solidFill>
                            <a:schemeClr val="tx1"/>
                          </a:solidFill>
                        </a:rPr>
                        <a:t>CERTIFICATIONS</a:t>
                      </a:r>
                    </a:p>
                  </a:txBody>
                  <a:tcPr anchor="ctr">
                    <a:solidFill>
                      <a:schemeClr val="bg1">
                        <a:lumMod val="50000"/>
                      </a:schemeClr>
                    </a:solidFill>
                  </a:tcPr>
                </a:tc>
                <a:tc hMerge="1">
                  <a:txBody>
                    <a:bodyPr/>
                    <a:lstStyle/>
                    <a:p>
                      <a:endParaRPr lang="en-US" dirty="0">
                        <a:solidFill>
                          <a:schemeClr val="tx1"/>
                        </a:solidFill>
                      </a:endParaRPr>
                    </a:p>
                  </a:txBody>
                  <a:tcPr>
                    <a:solidFill>
                      <a:schemeClr val="bg1">
                        <a:lumMod val="50000"/>
                      </a:schemeClr>
                    </a:solidFill>
                  </a:tcPr>
                </a:tc>
                <a:extLst>
                  <a:ext uri="{0D108BD9-81ED-4DB2-BD59-A6C34878D82A}">
                    <a16:rowId xmlns:a16="http://schemas.microsoft.com/office/drawing/2014/main" val="4145817176"/>
                  </a:ext>
                </a:extLst>
              </a:tr>
              <a:tr h="422564">
                <a:tc>
                  <a:txBody>
                    <a:bodyPr/>
                    <a:lstStyle/>
                    <a:p>
                      <a:pPr algn="r"/>
                      <a:r>
                        <a:rPr lang="en-US" dirty="0">
                          <a:solidFill>
                            <a:schemeClr val="tx1"/>
                          </a:solidFill>
                        </a:rPr>
                        <a:t>Certified Safety Professional</a:t>
                      </a:r>
                    </a:p>
                  </a:txBody>
                  <a:tcPr anchor="ctr"/>
                </a:tc>
                <a:tc>
                  <a:txBody>
                    <a:bodyPr/>
                    <a:lstStyle/>
                    <a:p>
                      <a:pPr algn="ctr"/>
                      <a:r>
                        <a:rPr lang="en-US" dirty="0">
                          <a:solidFill>
                            <a:schemeClr val="tx1"/>
                          </a:solidFill>
                        </a:rPr>
                        <a:t>29</a:t>
                      </a:r>
                    </a:p>
                  </a:txBody>
                  <a:tcPr anchor="ctr"/>
                </a:tc>
                <a:extLst>
                  <a:ext uri="{0D108BD9-81ED-4DB2-BD59-A6C34878D82A}">
                    <a16:rowId xmlns:a16="http://schemas.microsoft.com/office/drawing/2014/main" val="1661065926"/>
                  </a:ext>
                </a:extLst>
              </a:tr>
              <a:tr h="422564">
                <a:tc>
                  <a:txBody>
                    <a:bodyPr/>
                    <a:lstStyle/>
                    <a:p>
                      <a:pPr algn="r"/>
                      <a:r>
                        <a:rPr lang="en-US" dirty="0">
                          <a:solidFill>
                            <a:schemeClr val="tx1"/>
                          </a:solidFill>
                        </a:rPr>
                        <a:t>Associate Safety Professional</a:t>
                      </a:r>
                    </a:p>
                  </a:txBody>
                  <a:tcPr anchor="ctr"/>
                </a:tc>
                <a:tc>
                  <a:txBody>
                    <a:bodyPr/>
                    <a:lstStyle/>
                    <a:p>
                      <a:pPr algn="ctr"/>
                      <a:r>
                        <a:rPr lang="en-US" dirty="0">
                          <a:solidFill>
                            <a:schemeClr val="tx1"/>
                          </a:solidFill>
                        </a:rPr>
                        <a:t>7</a:t>
                      </a:r>
                    </a:p>
                  </a:txBody>
                  <a:tcPr anchor="ctr"/>
                </a:tc>
                <a:extLst>
                  <a:ext uri="{0D108BD9-81ED-4DB2-BD59-A6C34878D82A}">
                    <a16:rowId xmlns:a16="http://schemas.microsoft.com/office/drawing/2014/main" val="2963381530"/>
                  </a:ext>
                </a:extLst>
              </a:tr>
              <a:tr h="422564">
                <a:tc>
                  <a:txBody>
                    <a:bodyPr/>
                    <a:lstStyle/>
                    <a:p>
                      <a:pPr algn="r"/>
                      <a:r>
                        <a:rPr lang="en-US" dirty="0">
                          <a:solidFill>
                            <a:schemeClr val="tx1"/>
                          </a:solidFill>
                        </a:rPr>
                        <a:t>Certified Industrial Hygienist</a:t>
                      </a:r>
                    </a:p>
                  </a:txBody>
                  <a:tcPr anchor="ctr"/>
                </a:tc>
                <a:tc>
                  <a:txBody>
                    <a:bodyPr/>
                    <a:lstStyle/>
                    <a:p>
                      <a:pPr algn="ctr"/>
                      <a:r>
                        <a:rPr lang="en-US" dirty="0">
                          <a:solidFill>
                            <a:schemeClr val="tx1"/>
                          </a:solidFill>
                        </a:rPr>
                        <a:t>11</a:t>
                      </a:r>
                    </a:p>
                  </a:txBody>
                  <a:tcPr anchor="ctr"/>
                </a:tc>
                <a:extLst>
                  <a:ext uri="{0D108BD9-81ED-4DB2-BD59-A6C34878D82A}">
                    <a16:rowId xmlns:a16="http://schemas.microsoft.com/office/drawing/2014/main" val="2795340697"/>
                  </a:ext>
                </a:extLst>
              </a:tr>
              <a:tr h="422564">
                <a:tc>
                  <a:txBody>
                    <a:bodyPr/>
                    <a:lstStyle/>
                    <a:p>
                      <a:pPr algn="r"/>
                      <a:r>
                        <a:rPr lang="en-US" dirty="0">
                          <a:solidFill>
                            <a:schemeClr val="tx1"/>
                          </a:solidFill>
                        </a:rPr>
                        <a:t>Certified Hazardous Materials Manager</a:t>
                      </a:r>
                    </a:p>
                  </a:txBody>
                  <a:tcPr anchor="ctr"/>
                </a:tc>
                <a:tc>
                  <a:txBody>
                    <a:bodyPr/>
                    <a:lstStyle/>
                    <a:p>
                      <a:pPr algn="ctr"/>
                      <a:r>
                        <a:rPr lang="en-US" dirty="0">
                          <a:solidFill>
                            <a:schemeClr val="tx1"/>
                          </a:solidFill>
                        </a:rPr>
                        <a:t>4</a:t>
                      </a:r>
                    </a:p>
                  </a:txBody>
                  <a:tcPr anchor="ctr"/>
                </a:tc>
                <a:extLst>
                  <a:ext uri="{0D108BD9-81ED-4DB2-BD59-A6C34878D82A}">
                    <a16:rowId xmlns:a16="http://schemas.microsoft.com/office/drawing/2014/main" val="1673750921"/>
                  </a:ext>
                </a:extLst>
              </a:tr>
              <a:tr h="422564">
                <a:tc>
                  <a:txBody>
                    <a:bodyPr/>
                    <a:lstStyle/>
                    <a:p>
                      <a:pPr algn="r"/>
                      <a:r>
                        <a:rPr lang="en-US" dirty="0">
                          <a:solidFill>
                            <a:schemeClr val="tx1"/>
                          </a:solidFill>
                        </a:rPr>
                        <a:t>Construction Health and Safety Technician</a:t>
                      </a:r>
                    </a:p>
                  </a:txBody>
                  <a:tcPr anchor="ctr"/>
                </a:tc>
                <a:tc>
                  <a:txBody>
                    <a:bodyPr/>
                    <a:lstStyle/>
                    <a:p>
                      <a:pPr algn="ctr"/>
                      <a:r>
                        <a:rPr lang="en-US" dirty="0">
                          <a:solidFill>
                            <a:schemeClr val="tx1"/>
                          </a:solidFill>
                        </a:rPr>
                        <a:t>6</a:t>
                      </a:r>
                    </a:p>
                  </a:txBody>
                  <a:tcPr anchor="ctr"/>
                </a:tc>
                <a:extLst>
                  <a:ext uri="{0D108BD9-81ED-4DB2-BD59-A6C34878D82A}">
                    <a16:rowId xmlns:a16="http://schemas.microsoft.com/office/drawing/2014/main" val="3499255140"/>
                  </a:ext>
                </a:extLst>
              </a:tr>
              <a:tr h="422564">
                <a:tc>
                  <a:txBody>
                    <a:bodyPr/>
                    <a:lstStyle/>
                    <a:p>
                      <a:pPr algn="r"/>
                      <a:r>
                        <a:rPr lang="en-US" dirty="0">
                          <a:solidFill>
                            <a:schemeClr val="tx1"/>
                          </a:solidFill>
                        </a:rPr>
                        <a:t>Occupational Hygiene and Safety Technician</a:t>
                      </a:r>
                    </a:p>
                  </a:txBody>
                  <a:tcPr anchor="ctr"/>
                </a:tc>
                <a:tc>
                  <a:txBody>
                    <a:bodyPr/>
                    <a:lstStyle/>
                    <a:p>
                      <a:pPr algn="ctr"/>
                      <a:r>
                        <a:rPr lang="en-US" dirty="0">
                          <a:solidFill>
                            <a:schemeClr val="tx1"/>
                          </a:solidFill>
                        </a:rPr>
                        <a:t>2</a:t>
                      </a:r>
                    </a:p>
                  </a:txBody>
                  <a:tcPr anchor="ctr"/>
                </a:tc>
                <a:extLst>
                  <a:ext uri="{0D108BD9-81ED-4DB2-BD59-A6C34878D82A}">
                    <a16:rowId xmlns:a16="http://schemas.microsoft.com/office/drawing/2014/main" val="4113595580"/>
                  </a:ext>
                </a:extLst>
              </a:tr>
              <a:tr h="422564">
                <a:tc>
                  <a:txBody>
                    <a:bodyPr/>
                    <a:lstStyle/>
                    <a:p>
                      <a:pPr algn="r"/>
                      <a:r>
                        <a:rPr lang="en-US" dirty="0">
                          <a:solidFill>
                            <a:schemeClr val="tx1"/>
                          </a:solidFill>
                        </a:rPr>
                        <a:t>Safety Management Specialist</a:t>
                      </a:r>
                    </a:p>
                  </a:txBody>
                  <a:tcPr anchor="ctr"/>
                </a:tc>
                <a:tc>
                  <a:txBody>
                    <a:bodyPr/>
                    <a:lstStyle/>
                    <a:p>
                      <a:pPr algn="ctr"/>
                      <a:r>
                        <a:rPr lang="en-US" dirty="0">
                          <a:solidFill>
                            <a:schemeClr val="tx1"/>
                          </a:solidFill>
                        </a:rPr>
                        <a:t>1</a:t>
                      </a:r>
                    </a:p>
                  </a:txBody>
                  <a:tcPr anchor="ctr"/>
                </a:tc>
                <a:extLst>
                  <a:ext uri="{0D108BD9-81ED-4DB2-BD59-A6C34878D82A}">
                    <a16:rowId xmlns:a16="http://schemas.microsoft.com/office/drawing/2014/main" val="2447343950"/>
                  </a:ext>
                </a:extLst>
              </a:tr>
              <a:tr h="422564">
                <a:tc>
                  <a:txBody>
                    <a:bodyPr/>
                    <a:lstStyle/>
                    <a:p>
                      <a:pPr algn="r"/>
                      <a:r>
                        <a:rPr lang="en-US" dirty="0">
                          <a:solidFill>
                            <a:schemeClr val="tx1"/>
                          </a:solidFill>
                        </a:rPr>
                        <a:t>Safety Trained Supervisor – Construction</a:t>
                      </a:r>
                    </a:p>
                  </a:txBody>
                  <a:tcPr anchor="ctr"/>
                </a:tc>
                <a:tc>
                  <a:txBody>
                    <a:bodyPr/>
                    <a:lstStyle/>
                    <a:p>
                      <a:pPr algn="ctr"/>
                      <a:r>
                        <a:rPr lang="en-US" dirty="0">
                          <a:solidFill>
                            <a:schemeClr val="tx1"/>
                          </a:solidFill>
                        </a:rPr>
                        <a:t>1</a:t>
                      </a:r>
                    </a:p>
                  </a:txBody>
                  <a:tcPr anchor="ctr"/>
                </a:tc>
                <a:extLst>
                  <a:ext uri="{0D108BD9-81ED-4DB2-BD59-A6C34878D82A}">
                    <a16:rowId xmlns:a16="http://schemas.microsoft.com/office/drawing/2014/main" val="33723583"/>
                  </a:ext>
                </a:extLst>
              </a:tr>
              <a:tr h="422564">
                <a:tc>
                  <a:txBody>
                    <a:bodyPr/>
                    <a:lstStyle/>
                    <a:p>
                      <a:pPr algn="r"/>
                      <a:r>
                        <a:rPr lang="en-US" dirty="0">
                          <a:solidFill>
                            <a:schemeClr val="tx1"/>
                          </a:solidFill>
                        </a:rPr>
                        <a:t>Graduate Safety Professional</a:t>
                      </a:r>
                    </a:p>
                  </a:txBody>
                  <a:tcPr anchor="ctr"/>
                </a:tc>
                <a:tc>
                  <a:txBody>
                    <a:bodyPr/>
                    <a:lstStyle/>
                    <a:p>
                      <a:pPr algn="ctr"/>
                      <a:r>
                        <a:rPr lang="en-US" dirty="0">
                          <a:solidFill>
                            <a:schemeClr val="tx1"/>
                          </a:solidFill>
                        </a:rPr>
                        <a:t>4</a:t>
                      </a:r>
                    </a:p>
                  </a:txBody>
                  <a:tcPr anchor="ctr"/>
                </a:tc>
                <a:extLst>
                  <a:ext uri="{0D108BD9-81ED-4DB2-BD59-A6C34878D82A}">
                    <a16:rowId xmlns:a16="http://schemas.microsoft.com/office/drawing/2014/main" val="3876493068"/>
                  </a:ext>
                </a:extLst>
              </a:tr>
              <a:tr h="422564">
                <a:tc>
                  <a:txBody>
                    <a:bodyPr/>
                    <a:lstStyle/>
                    <a:p>
                      <a:pPr algn="r"/>
                      <a:r>
                        <a:rPr lang="en-US" b="1" i="1" dirty="0">
                          <a:solidFill>
                            <a:schemeClr val="tx1"/>
                          </a:solidFill>
                        </a:rPr>
                        <a:t>Total</a:t>
                      </a:r>
                    </a:p>
                  </a:txBody>
                  <a:tcPr anchor="ctr"/>
                </a:tc>
                <a:tc>
                  <a:txBody>
                    <a:bodyPr/>
                    <a:lstStyle/>
                    <a:p>
                      <a:pPr algn="ctr"/>
                      <a:r>
                        <a:rPr lang="en-US" b="1" i="1" dirty="0">
                          <a:solidFill>
                            <a:schemeClr val="tx1"/>
                          </a:solidFill>
                        </a:rPr>
                        <a:t>65</a:t>
                      </a:r>
                    </a:p>
                  </a:txBody>
                  <a:tcPr anchor="ctr"/>
                </a:tc>
                <a:extLst>
                  <a:ext uri="{0D108BD9-81ED-4DB2-BD59-A6C34878D82A}">
                    <a16:rowId xmlns:a16="http://schemas.microsoft.com/office/drawing/2014/main" val="3327098288"/>
                  </a:ext>
                </a:extLst>
              </a:tr>
            </a:tbl>
          </a:graphicData>
        </a:graphic>
      </p:graphicFrame>
    </p:spTree>
    <p:extLst>
      <p:ext uri="{BB962C8B-B14F-4D97-AF65-F5344CB8AC3E}">
        <p14:creationId xmlns:p14="http://schemas.microsoft.com/office/powerpoint/2010/main" val="2473398398"/>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8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N.C. Workplace Safety and Health</a:t>
            </a:r>
          </a:p>
          <a:p>
            <a:pPr eaLnBrk="0" hangingPunct="0"/>
            <a:r>
              <a:rPr lang="en-US" sz="2400" i="1" dirty="0">
                <a:solidFill>
                  <a:schemeClr val="bg2"/>
                </a:solidFill>
              </a:rPr>
              <a:t>OSH Division</a:t>
            </a:r>
            <a:r>
              <a:rPr lang="en-US" sz="2400" i="1" dirty="0">
                <a:solidFill>
                  <a:srgbClr val="000080"/>
                </a:solidFill>
              </a:rPr>
              <a:t>—</a:t>
            </a:r>
            <a:r>
              <a:rPr lang="en-US" sz="2400" i="1" dirty="0">
                <a:solidFill>
                  <a:schemeClr val="bg2"/>
                </a:solidFill>
              </a:rPr>
              <a:t>Strategic Plan Goals</a:t>
            </a:r>
            <a:endParaRPr lang="en-US" sz="2400" b="1" i="1" dirty="0">
              <a:solidFill>
                <a:schemeClr val="bg2"/>
              </a:solidFill>
            </a:endParaRPr>
          </a:p>
        </p:txBody>
      </p:sp>
      <p:graphicFrame>
        <p:nvGraphicFramePr>
          <p:cNvPr id="9" name="Group 28">
            <a:extLst>
              <a:ext uri="{FF2B5EF4-FFF2-40B4-BE49-F238E27FC236}">
                <a16:creationId xmlns:a16="http://schemas.microsoft.com/office/drawing/2014/main" id="{21EF636C-EEBA-4CA8-B56A-4A49C490414A}"/>
              </a:ext>
            </a:extLst>
          </p:cNvPr>
          <p:cNvGraphicFramePr>
            <a:graphicFrameLocks noGrp="1"/>
          </p:cNvGraphicFramePr>
          <p:nvPr>
            <p:extLst>
              <p:ext uri="{D42A27DB-BD31-4B8C-83A1-F6EECF244321}">
                <p14:modId xmlns:p14="http://schemas.microsoft.com/office/powerpoint/2010/main" val="88954419"/>
              </p:ext>
            </p:extLst>
          </p:nvPr>
        </p:nvGraphicFramePr>
        <p:xfrm>
          <a:off x="609596" y="1194138"/>
          <a:ext cx="7924805" cy="4673264"/>
        </p:xfrm>
        <a:graphic>
          <a:graphicData uri="http://schemas.openxmlformats.org/drawingml/2006/table">
            <a:tbl>
              <a:tblPr>
                <a:tableStyleId>{00A15C55-8517-42AA-B614-E9B94910E393}</a:tableStyleId>
              </a:tblPr>
              <a:tblGrid>
                <a:gridCol w="4176219">
                  <a:extLst>
                    <a:ext uri="{9D8B030D-6E8A-4147-A177-3AD203B41FA5}">
                      <a16:colId xmlns:a16="http://schemas.microsoft.com/office/drawing/2014/main" val="20000"/>
                    </a:ext>
                  </a:extLst>
                </a:gridCol>
                <a:gridCol w="910836">
                  <a:extLst>
                    <a:ext uri="{9D8B030D-6E8A-4147-A177-3AD203B41FA5}">
                      <a16:colId xmlns:a16="http://schemas.microsoft.com/office/drawing/2014/main" val="20001"/>
                    </a:ext>
                  </a:extLst>
                </a:gridCol>
                <a:gridCol w="910836">
                  <a:extLst>
                    <a:ext uri="{9D8B030D-6E8A-4147-A177-3AD203B41FA5}">
                      <a16:colId xmlns:a16="http://schemas.microsoft.com/office/drawing/2014/main" val="3603233470"/>
                    </a:ext>
                  </a:extLst>
                </a:gridCol>
                <a:gridCol w="859501">
                  <a:extLst>
                    <a:ext uri="{9D8B030D-6E8A-4147-A177-3AD203B41FA5}">
                      <a16:colId xmlns:a16="http://schemas.microsoft.com/office/drawing/2014/main" val="20002"/>
                    </a:ext>
                  </a:extLst>
                </a:gridCol>
                <a:gridCol w="1067413">
                  <a:extLst>
                    <a:ext uri="{9D8B030D-6E8A-4147-A177-3AD203B41FA5}">
                      <a16:colId xmlns:a16="http://schemas.microsoft.com/office/drawing/2014/main" val="20003"/>
                    </a:ext>
                  </a:extLst>
                </a:gridCol>
              </a:tblGrid>
              <a:tr h="48553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a:ln>
                            <a:noFill/>
                          </a:ln>
                          <a:effectLst/>
                        </a:rPr>
                        <a:t>COMPLIANCE</a:t>
                      </a:r>
                      <a:endParaRPr kumimoji="0" lang="en-US" sz="1600" b="1" i="0" u="none" strike="noStrike" cap="none" normalizeH="0" baseline="0" dirty="0">
                        <a:ln>
                          <a:noFill/>
                        </a:ln>
                        <a:solidFill>
                          <a:schemeClr val="bg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1</a:t>
                      </a:r>
                      <a:r>
                        <a:rPr kumimoji="0" lang="en-US" sz="1200" b="1" u="none" strike="noStrike" cap="none" normalizeH="0" baseline="30000" dirty="0">
                          <a:ln>
                            <a:noFill/>
                          </a:ln>
                          <a:effectLst/>
                        </a:rPr>
                        <a:t>st</a:t>
                      </a:r>
                      <a:r>
                        <a:rPr kumimoji="0" lang="en-US" sz="1200" b="1" u="none" strike="noStrike" cap="none" normalizeH="0" baseline="0" dirty="0">
                          <a:ln>
                            <a:noFill/>
                          </a:ln>
                          <a:effectLst/>
                        </a:rPr>
                        <a:t> Qtr.</a:t>
                      </a:r>
                      <a:endParaRPr kumimoji="0" lang="en-US" sz="1200" b="1" i="0" u="none" strike="noStrike" cap="none" normalizeH="0" baseline="0" dirty="0">
                        <a:ln>
                          <a:noFill/>
                        </a:ln>
                        <a:solidFill>
                          <a:schemeClr val="bg1"/>
                        </a:solidFill>
                        <a:effectLst/>
                        <a:latin typeface="+mn-lt"/>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cs typeface="Arial" charset="0"/>
                        </a:rPr>
                        <a:t>2</a:t>
                      </a:r>
                      <a:r>
                        <a:rPr kumimoji="0" lang="en-US" sz="1200" b="1" i="0" u="none" strike="noStrike" cap="none" normalizeH="0" baseline="30000" dirty="0">
                          <a:ln>
                            <a:noFill/>
                          </a:ln>
                          <a:solidFill>
                            <a:schemeClr val="tx1"/>
                          </a:solidFill>
                          <a:effectLst/>
                          <a:latin typeface="+mn-lt"/>
                          <a:cs typeface="Arial" charset="0"/>
                        </a:rPr>
                        <a:t>nd</a:t>
                      </a:r>
                      <a:r>
                        <a:rPr kumimoji="0" lang="en-US" sz="1200" b="1" i="0" u="none" strike="noStrike" cap="none" normalizeH="0" baseline="0" dirty="0">
                          <a:ln>
                            <a:noFill/>
                          </a:ln>
                          <a:solidFill>
                            <a:schemeClr val="tx1"/>
                          </a:solidFill>
                          <a:effectLst/>
                          <a:latin typeface="+mn-lt"/>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mn-lt"/>
                          <a:cs typeface="Arial" charset="0"/>
                        </a:rPr>
                        <a:t>Total </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u="none" strike="noStrike" cap="none" normalizeH="0" baseline="0" dirty="0">
                          <a:ln>
                            <a:noFill/>
                          </a:ln>
                          <a:solidFill>
                            <a:schemeClr val="tx1"/>
                          </a:solidFill>
                          <a:effectLst/>
                        </a:rPr>
                        <a:t>FFY Goal</a:t>
                      </a:r>
                      <a:endParaRPr kumimoji="0" lang="en-US" sz="1200" b="1" i="0" u="none" strike="noStrike" cap="none" normalizeH="0" baseline="0" dirty="0">
                        <a:ln>
                          <a:noFill/>
                        </a:ln>
                        <a:solidFill>
                          <a:schemeClr val="tx1"/>
                        </a:solidFill>
                        <a:effectLst/>
                        <a:latin typeface="+mn-lt"/>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0"/>
                  </a:ext>
                </a:extLst>
              </a:tr>
              <a:tr h="32403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i="1" u="none" strike="noStrike" cap="none" normalizeH="0" baseline="0" dirty="0">
                          <a:ln>
                            <a:noFill/>
                          </a:ln>
                          <a:effectLst/>
                        </a:rPr>
                        <a:t>Safety Inspections</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177</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264</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441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a:ln>
                            <a:noFill/>
                          </a:ln>
                          <a:effectLst/>
                        </a:rPr>
                        <a:t>1,100</a:t>
                      </a:r>
                      <a:endParaRPr kumimoji="0" lang="en-US" sz="12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1"/>
                  </a:ext>
                </a:extLst>
              </a:tr>
              <a:tr h="32403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i="1" u="none" strike="noStrike" cap="none" normalizeH="0" baseline="0" dirty="0">
                          <a:ln>
                            <a:noFill/>
                          </a:ln>
                          <a:effectLst/>
                        </a:rPr>
                        <a:t>Health Inspections</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108</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204</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312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a:ln>
                            <a:noFill/>
                          </a:ln>
                          <a:effectLst/>
                        </a:rPr>
                        <a:t>705</a:t>
                      </a:r>
                      <a:endParaRPr kumimoji="0" lang="en-US" sz="12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extLst>
                  <a:ext uri="{0D108BD9-81ED-4DB2-BD59-A6C34878D82A}">
                    <a16:rowId xmlns:a16="http://schemas.microsoft.com/office/drawing/2014/main" val="10002"/>
                  </a:ext>
                </a:extLst>
              </a:tr>
              <a:tr h="32403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i="1" u="none" strike="noStrike" cap="none" normalizeH="0" baseline="0" dirty="0">
                          <a:ln>
                            <a:noFill/>
                          </a:ln>
                          <a:effectLst/>
                        </a:rPr>
                        <a:t>Serious Hazards Eliminated</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512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740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1,252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a:ln>
                            <a:noFill/>
                          </a:ln>
                          <a:effectLst/>
                        </a:rPr>
                        <a:t>4,100</a:t>
                      </a:r>
                      <a:endParaRPr kumimoji="0" lang="en-US" sz="12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3"/>
                  </a:ext>
                </a:extLst>
              </a:tr>
              <a:tr h="32403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Training and/or Program Violations</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69</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120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189</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1,050</a:t>
                      </a:r>
                    </a:p>
                  </a:txBody>
                  <a:tcPr anchor="ctr" horzOverflow="overflow">
                    <a:solidFill>
                      <a:schemeClr val="bg1">
                        <a:lumMod val="85000"/>
                      </a:schemeClr>
                    </a:solidFill>
                  </a:tcPr>
                </a:tc>
                <a:extLst>
                  <a:ext uri="{0D108BD9-81ED-4DB2-BD59-A6C34878D82A}">
                    <a16:rowId xmlns:a16="http://schemas.microsoft.com/office/drawing/2014/main" val="2040932181"/>
                  </a:ext>
                </a:extLst>
              </a:tr>
              <a:tr h="48553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a:ln>
                            <a:noFill/>
                          </a:ln>
                          <a:effectLst/>
                        </a:rPr>
                        <a:t>CONSULTATION</a:t>
                      </a:r>
                      <a:endParaRPr kumimoji="0" lang="en-US" sz="16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1</a:t>
                      </a:r>
                      <a:r>
                        <a:rPr kumimoji="0" lang="en-US" sz="1200" b="1" u="none" strike="noStrike" cap="none" normalizeH="0" baseline="30000" dirty="0">
                          <a:ln>
                            <a:noFill/>
                          </a:ln>
                          <a:effectLst/>
                        </a:rPr>
                        <a:t>st</a:t>
                      </a:r>
                      <a:r>
                        <a:rPr kumimoji="0" lang="en-US" sz="1200" b="1" u="none" strike="noStrike" cap="none" normalizeH="0" baseline="0" dirty="0">
                          <a:ln>
                            <a:noFill/>
                          </a:ln>
                          <a:effectLst/>
                        </a:rPr>
                        <a:t> Qtr.</a:t>
                      </a:r>
                      <a:endParaRPr kumimoji="0" lang="en-US" sz="1200" b="1" i="0" u="none" strike="noStrike" cap="none" normalizeH="0" baseline="0" dirty="0">
                        <a:ln>
                          <a:noFill/>
                        </a:ln>
                        <a:solidFill>
                          <a:schemeClr val="bg1"/>
                        </a:solidFill>
                        <a:effectLst/>
                        <a:latin typeface="+mn-lt"/>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mn-lt"/>
                          <a:cs typeface="Arial" charset="0"/>
                        </a:rPr>
                        <a:t>2</a:t>
                      </a:r>
                      <a:r>
                        <a:rPr kumimoji="0" lang="en-US" sz="1200" b="1" i="0" u="none" strike="noStrike" cap="none" normalizeH="0" baseline="30000" dirty="0">
                          <a:ln>
                            <a:noFill/>
                          </a:ln>
                          <a:solidFill>
                            <a:schemeClr val="tx1"/>
                          </a:solidFill>
                          <a:effectLst/>
                          <a:latin typeface="+mn-lt"/>
                          <a:cs typeface="Arial" charset="0"/>
                        </a:rPr>
                        <a:t>nd</a:t>
                      </a:r>
                      <a:r>
                        <a:rPr kumimoji="0" lang="en-US" sz="1200" b="1" i="0" u="none" strike="noStrike" cap="none" normalizeH="0" baseline="0" dirty="0">
                          <a:ln>
                            <a:noFill/>
                          </a:ln>
                          <a:solidFill>
                            <a:schemeClr val="tx1"/>
                          </a:solidFill>
                          <a:effectLst/>
                          <a:latin typeface="+mn-lt"/>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mn-lt"/>
                          <a:cs typeface="Arial" charset="0"/>
                        </a:rPr>
                        <a:t>Total </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effectLst/>
                        </a:rPr>
                        <a:t>FFY Goal</a:t>
                      </a:r>
                      <a:endParaRPr kumimoji="0" lang="en-US" sz="1200" b="1" i="0" u="none" strike="noStrike" cap="none" normalizeH="0" baseline="0" dirty="0">
                        <a:ln>
                          <a:noFill/>
                        </a:ln>
                        <a:solidFill>
                          <a:schemeClr val="tx1"/>
                        </a:solidFill>
                        <a:effectLst/>
                        <a:latin typeface="+mn-lt"/>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4"/>
                  </a:ext>
                </a:extLst>
              </a:tr>
              <a:tr h="32403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i="1" u="none" strike="noStrike" cap="none" normalizeH="0" baseline="0" dirty="0">
                          <a:ln>
                            <a:noFill/>
                          </a:ln>
                          <a:effectLst/>
                        </a:rPr>
                        <a:t>Serious Hazards Eliminated</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1,672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1,451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1" u="none" strike="noStrike" cap="none" normalizeH="0" baseline="0" dirty="0">
                          <a:ln>
                            <a:noFill/>
                          </a:ln>
                          <a:solidFill>
                            <a:srgbClr val="000000"/>
                          </a:solidFill>
                          <a:effectLst/>
                          <a:latin typeface="Arial" charset="0"/>
                          <a:cs typeface="Arial" charset="0"/>
                        </a:rPr>
                        <a:t>3,123</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a:ln>
                            <a:noFill/>
                          </a:ln>
                          <a:effectLst/>
                        </a:rPr>
                        <a:t>4,800</a:t>
                      </a:r>
                      <a:endParaRPr kumimoji="0" lang="en-US" sz="12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5"/>
                  </a:ext>
                </a:extLst>
              </a:tr>
              <a:tr h="32403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i="1" u="none" strike="noStrike" cap="none" normalizeH="0" baseline="0" dirty="0">
                          <a:ln>
                            <a:noFill/>
                          </a:ln>
                          <a:effectLst/>
                        </a:rPr>
                        <a:t>Private Sector and Public Sector Visits</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344</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376</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720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dk1"/>
                          </a:solidFill>
                          <a:effectLst/>
                          <a:latin typeface="+mn-lt"/>
                          <a:cs typeface="+mn-cs"/>
                        </a:rPr>
                        <a:t>1,315</a:t>
                      </a:r>
                      <a:endParaRPr kumimoji="0" lang="en-US" sz="12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extLst>
                  <a:ext uri="{0D108BD9-81ED-4DB2-BD59-A6C34878D82A}">
                    <a16:rowId xmlns:a16="http://schemas.microsoft.com/office/drawing/2014/main" val="10006"/>
                  </a:ext>
                </a:extLst>
              </a:tr>
              <a:tr h="48553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a:ln>
                            <a:noFill/>
                          </a:ln>
                          <a:effectLst/>
                        </a:rPr>
                        <a:t>OSH DIVISION</a:t>
                      </a:r>
                      <a:endParaRPr kumimoji="0" lang="en-US" sz="16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1</a:t>
                      </a:r>
                      <a:r>
                        <a:rPr kumimoji="0" lang="en-US" sz="1200" b="1" u="none" strike="noStrike" cap="none" normalizeH="0" baseline="30000" dirty="0">
                          <a:ln>
                            <a:noFill/>
                          </a:ln>
                          <a:effectLst/>
                        </a:rPr>
                        <a:t>st</a:t>
                      </a:r>
                      <a:r>
                        <a:rPr kumimoji="0" lang="en-US" sz="1200" b="1" u="none" strike="noStrike" cap="none" normalizeH="0" baseline="0" dirty="0">
                          <a:ln>
                            <a:noFill/>
                          </a:ln>
                          <a:effectLst/>
                        </a:rPr>
                        <a:t> Qtr.</a:t>
                      </a:r>
                      <a:endParaRPr kumimoji="0" lang="en-US" sz="1200" b="1" i="0" u="none" strike="noStrike" cap="none" normalizeH="0" baseline="0" dirty="0">
                        <a:ln>
                          <a:noFill/>
                        </a:ln>
                        <a:solidFill>
                          <a:schemeClr val="bg1"/>
                        </a:solidFill>
                        <a:effectLst/>
                        <a:latin typeface="+mn-lt"/>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mn-lt"/>
                          <a:cs typeface="Arial" charset="0"/>
                        </a:rPr>
                        <a:t>2</a:t>
                      </a:r>
                      <a:r>
                        <a:rPr kumimoji="0" lang="en-US" sz="1200" b="1" i="0" u="none" strike="noStrike" cap="none" normalizeH="0" baseline="30000" dirty="0">
                          <a:ln>
                            <a:noFill/>
                          </a:ln>
                          <a:solidFill>
                            <a:schemeClr val="tx1"/>
                          </a:solidFill>
                          <a:effectLst/>
                          <a:latin typeface="+mn-lt"/>
                          <a:cs typeface="Arial" charset="0"/>
                        </a:rPr>
                        <a:t>nd</a:t>
                      </a:r>
                      <a:r>
                        <a:rPr kumimoji="0" lang="en-US" sz="1200" b="1" i="0" u="none" strike="noStrike" cap="none" normalizeH="0" baseline="0" dirty="0">
                          <a:ln>
                            <a:noFill/>
                          </a:ln>
                          <a:solidFill>
                            <a:schemeClr val="tx1"/>
                          </a:solidFill>
                          <a:effectLst/>
                          <a:latin typeface="+mn-lt"/>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mn-lt"/>
                          <a:cs typeface="Arial" charset="0"/>
                        </a:rPr>
                        <a:t>Total </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effectLst/>
                        </a:rPr>
                        <a:t>FFY Goal</a:t>
                      </a:r>
                      <a:endParaRPr kumimoji="0" lang="en-US" sz="1200" b="1" i="0" u="none" strike="noStrike" cap="none" normalizeH="0" baseline="0" dirty="0">
                        <a:ln>
                          <a:noFill/>
                        </a:ln>
                        <a:solidFill>
                          <a:schemeClr val="tx1"/>
                        </a:solidFill>
                        <a:effectLst/>
                        <a:latin typeface="+mn-lt"/>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8"/>
                  </a:ext>
                </a:extLst>
              </a:tr>
              <a:tr h="32403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i="1" u="none" strike="noStrike" cap="none" normalizeH="0" baseline="0" dirty="0">
                          <a:ln>
                            <a:noFill/>
                          </a:ln>
                          <a:effectLst/>
                        </a:rPr>
                        <a:t>Program Improvements</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417</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521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938</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a:ln>
                            <a:noFill/>
                          </a:ln>
                          <a:effectLst/>
                        </a:rPr>
                        <a:t>2,060</a:t>
                      </a:r>
                      <a:endParaRPr kumimoji="0" lang="en-US" sz="12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9"/>
                  </a:ext>
                </a:extLst>
              </a:tr>
              <a:tr h="511622">
                <a:tc>
                  <a:txBody>
                    <a:bodyPr/>
                    <a:lstStyle/>
                    <a:p>
                      <a:pPr algn="r"/>
                      <a:r>
                        <a:rPr lang="en-US" sz="1200" i="1" dirty="0"/>
                        <a:t>People Trained in Special Emphasis Program Areas</a:t>
                      </a:r>
                      <a:endParaRPr lang="en-US" sz="1200" b="0" i="1" dirty="0"/>
                    </a:p>
                  </a:txBody>
                  <a:tcPr anchor="ctr">
                    <a:solidFill>
                      <a:schemeClr val="bg1">
                        <a:lumMod val="85000"/>
                      </a:schemeClr>
                    </a:solidFill>
                  </a:tcPr>
                </a:tc>
                <a:tc>
                  <a:txBody>
                    <a:bodyPr/>
                    <a:lstStyle/>
                    <a:p>
                      <a:pPr algn="ctr"/>
                      <a:r>
                        <a:rPr lang="en-US" sz="1200" b="0" i="0" dirty="0"/>
                        <a:t>1,076</a:t>
                      </a:r>
                    </a:p>
                  </a:txBody>
                  <a:tcPr anchor="ctr">
                    <a:solidFill>
                      <a:schemeClr val="bg1">
                        <a:lumMod val="85000"/>
                      </a:schemeClr>
                    </a:solidFill>
                  </a:tcPr>
                </a:tc>
                <a:tc>
                  <a:txBody>
                    <a:bodyPr/>
                    <a:lstStyle/>
                    <a:p>
                      <a:pPr algn="ctr"/>
                      <a:r>
                        <a:rPr lang="en-US" sz="1200" b="0" i="0" dirty="0"/>
                        <a:t>1,639</a:t>
                      </a:r>
                    </a:p>
                  </a:txBody>
                  <a:tcPr anchor="ctr">
                    <a:solidFill>
                      <a:schemeClr val="bg1">
                        <a:lumMod val="85000"/>
                      </a:schemeClr>
                    </a:solidFill>
                  </a:tcPr>
                </a:tc>
                <a:tc>
                  <a:txBody>
                    <a:bodyPr/>
                    <a:lstStyle/>
                    <a:p>
                      <a:pPr algn="ctr"/>
                      <a:r>
                        <a:rPr lang="en-US" sz="1200" b="1" i="1" dirty="0"/>
                        <a:t>2,715</a:t>
                      </a:r>
                    </a:p>
                  </a:txBody>
                  <a:tcPr anchor="ctr">
                    <a:solidFill>
                      <a:schemeClr val="bg1">
                        <a:lumMod val="85000"/>
                      </a:schemeClr>
                    </a:solidFill>
                  </a:tcPr>
                </a:tc>
                <a:tc>
                  <a:txBody>
                    <a:bodyPr/>
                    <a:lstStyle/>
                    <a:p>
                      <a:pPr algn="ctr"/>
                      <a:r>
                        <a:rPr lang="en-US" sz="1200" i="0" dirty="0"/>
                        <a:t>3,200</a:t>
                      </a:r>
                      <a:endParaRPr lang="en-US" sz="1200" b="0" i="0" dirty="0"/>
                    </a:p>
                  </a:txBody>
                  <a:tcPr anchor="ctr">
                    <a:solidFill>
                      <a:schemeClr val="bg1">
                        <a:lumMod val="85000"/>
                      </a:schemeClr>
                    </a:solidFill>
                  </a:tcPr>
                </a:tc>
                <a:extLst>
                  <a:ext uri="{0D108BD9-81ED-4DB2-BD59-A6C34878D82A}">
                    <a16:rowId xmlns:a16="http://schemas.microsoft.com/office/drawing/2014/main" val="10010"/>
                  </a:ext>
                </a:extLst>
              </a:tr>
              <a:tr h="436775">
                <a:tc>
                  <a:txBody>
                    <a:bodyPr/>
                    <a:lstStyle/>
                    <a:p>
                      <a:pPr algn="r"/>
                      <a:r>
                        <a:rPr lang="en-US" sz="1200" i="1" dirty="0"/>
                        <a:t>People Trained at OSH</a:t>
                      </a:r>
                      <a:r>
                        <a:rPr lang="en-US" sz="1200" i="1" baseline="0" dirty="0"/>
                        <a:t> </a:t>
                      </a:r>
                      <a:r>
                        <a:rPr lang="en-US" sz="1200" i="1" dirty="0"/>
                        <a:t>Division Sponsored Events</a:t>
                      </a:r>
                      <a:endParaRPr lang="en-US" sz="1200" b="0" i="1" dirty="0"/>
                    </a:p>
                  </a:txBody>
                  <a:tcPr anchor="ctr">
                    <a:solidFill>
                      <a:schemeClr val="bg1">
                        <a:lumMod val="95000"/>
                      </a:schemeClr>
                    </a:solidFill>
                  </a:tcPr>
                </a:tc>
                <a:tc>
                  <a:txBody>
                    <a:bodyPr/>
                    <a:lstStyle/>
                    <a:p>
                      <a:pPr algn="ctr"/>
                      <a:r>
                        <a:rPr lang="en-US" sz="1200" b="0" i="0" dirty="0"/>
                        <a:t>1,530</a:t>
                      </a:r>
                    </a:p>
                  </a:txBody>
                  <a:tcPr anchor="ctr">
                    <a:solidFill>
                      <a:schemeClr val="bg1">
                        <a:lumMod val="95000"/>
                      </a:schemeClr>
                    </a:solidFill>
                  </a:tcPr>
                </a:tc>
                <a:tc>
                  <a:txBody>
                    <a:bodyPr/>
                    <a:lstStyle/>
                    <a:p>
                      <a:pPr algn="ctr"/>
                      <a:r>
                        <a:rPr lang="en-US" sz="1200" b="0" i="0" dirty="0"/>
                        <a:t>1,827</a:t>
                      </a:r>
                    </a:p>
                  </a:txBody>
                  <a:tcPr anchor="ctr">
                    <a:solidFill>
                      <a:schemeClr val="bg1">
                        <a:lumMod val="95000"/>
                      </a:schemeClr>
                    </a:solidFill>
                  </a:tcPr>
                </a:tc>
                <a:tc>
                  <a:txBody>
                    <a:bodyPr/>
                    <a:lstStyle/>
                    <a:p>
                      <a:pPr algn="ctr"/>
                      <a:r>
                        <a:rPr lang="en-US" sz="1200" b="1" i="1" dirty="0"/>
                        <a:t>3,357</a:t>
                      </a:r>
                    </a:p>
                  </a:txBody>
                  <a:tcPr anchor="ctr">
                    <a:solidFill>
                      <a:schemeClr val="bg1">
                        <a:lumMod val="95000"/>
                      </a:schemeClr>
                    </a:solidFill>
                  </a:tcPr>
                </a:tc>
                <a:tc>
                  <a:txBody>
                    <a:bodyPr/>
                    <a:lstStyle/>
                    <a:p>
                      <a:pPr algn="ctr"/>
                      <a:r>
                        <a:rPr lang="en-US" sz="1200" i="0" dirty="0"/>
                        <a:t>5,350</a:t>
                      </a:r>
                      <a:endParaRPr lang="en-US" sz="1200" b="0" i="0" dirty="0"/>
                    </a:p>
                  </a:txBody>
                  <a:tcPr anchor="ctr">
                    <a:solidFill>
                      <a:schemeClr val="bg1">
                        <a:lumMod val="95000"/>
                      </a:schemeClr>
                    </a:solidFill>
                  </a:tcPr>
                </a:tc>
                <a:extLst>
                  <a:ext uri="{0D108BD9-81ED-4DB2-BD59-A6C34878D82A}">
                    <a16:rowId xmlns:a16="http://schemas.microsoft.com/office/drawing/2014/main" val="10011"/>
                  </a:ext>
                </a:extLst>
              </a:tr>
            </a:tbl>
          </a:graphicData>
        </a:graphic>
      </p:graphicFrame>
      <p:sp>
        <p:nvSpPr>
          <p:cNvPr id="3" name="TextBox 2">
            <a:extLst>
              <a:ext uri="{FF2B5EF4-FFF2-40B4-BE49-F238E27FC236}">
                <a16:creationId xmlns:a16="http://schemas.microsoft.com/office/drawing/2014/main" id="{CDBD0758-DA53-14EE-0155-D4534D0B4879}"/>
              </a:ext>
            </a:extLst>
          </p:cNvPr>
          <p:cNvSpPr txBox="1"/>
          <p:nvPr/>
        </p:nvSpPr>
        <p:spPr>
          <a:xfrm>
            <a:off x="6477000" y="685800"/>
            <a:ext cx="2286000" cy="369332"/>
          </a:xfrm>
          <a:prstGeom prst="rect">
            <a:avLst/>
          </a:prstGeom>
          <a:noFill/>
        </p:spPr>
        <p:txBody>
          <a:bodyPr wrap="square" rtlCol="0">
            <a:spAutoFit/>
          </a:bodyPr>
          <a:lstStyle/>
          <a:p>
            <a:r>
              <a:rPr lang="en-US" i="1" dirty="0"/>
              <a:t>FFY 2023—2</a:t>
            </a:r>
            <a:r>
              <a:rPr lang="en-US" i="1" baseline="30000" dirty="0"/>
              <a:t>nd</a:t>
            </a:r>
            <a:r>
              <a:rPr lang="en-US" i="1" dirty="0"/>
              <a:t> Qtr.</a:t>
            </a:r>
          </a:p>
        </p:txBody>
      </p:sp>
    </p:spTree>
    <p:extLst>
      <p:ext uri="{BB962C8B-B14F-4D97-AF65-F5344CB8AC3E}">
        <p14:creationId xmlns:p14="http://schemas.microsoft.com/office/powerpoint/2010/main" val="1765714171"/>
      </p:ext>
    </p:ext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BE870159-F34F-C6C0-7F67-ED5686E8F1E3}"/>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Designations</a:t>
            </a:r>
            <a:endParaRPr lang="en-US" sz="2400" b="1" i="1" dirty="0">
              <a:solidFill>
                <a:schemeClr val="bg2"/>
              </a:solidFill>
            </a:endParaRPr>
          </a:p>
        </p:txBody>
      </p:sp>
      <p:sp>
        <p:nvSpPr>
          <p:cNvPr id="5" name="TextBox 4">
            <a:extLst>
              <a:ext uri="{FF2B5EF4-FFF2-40B4-BE49-F238E27FC236}">
                <a16:creationId xmlns:a16="http://schemas.microsoft.com/office/drawing/2014/main" id="{BDC048BC-DC51-3605-7967-9FCAAA77EE0D}"/>
              </a:ext>
            </a:extLst>
          </p:cNvPr>
          <p:cNvSpPr txBox="1"/>
          <p:nvPr/>
        </p:nvSpPr>
        <p:spPr>
          <a:xfrm>
            <a:off x="6477000" y="685800"/>
            <a:ext cx="2286000" cy="369332"/>
          </a:xfrm>
          <a:prstGeom prst="rect">
            <a:avLst/>
          </a:prstGeom>
          <a:noFill/>
        </p:spPr>
        <p:txBody>
          <a:bodyPr wrap="square" rtlCol="0">
            <a:spAutoFit/>
          </a:bodyPr>
          <a:lstStyle/>
          <a:p>
            <a:r>
              <a:rPr lang="en-US" i="1" dirty="0"/>
              <a:t>FFY 2023—2</a:t>
            </a:r>
            <a:r>
              <a:rPr lang="en-US" i="1" baseline="30000" dirty="0"/>
              <a:t>nd</a:t>
            </a:r>
            <a:r>
              <a:rPr lang="en-US" i="1" dirty="0"/>
              <a:t> Qtr.</a:t>
            </a:r>
          </a:p>
        </p:txBody>
      </p:sp>
      <p:graphicFrame>
        <p:nvGraphicFramePr>
          <p:cNvPr id="11" name="Table 11">
            <a:extLst>
              <a:ext uri="{FF2B5EF4-FFF2-40B4-BE49-F238E27FC236}">
                <a16:creationId xmlns:a16="http://schemas.microsoft.com/office/drawing/2014/main" id="{7385F065-34C2-2003-9F0D-140617116C10}"/>
              </a:ext>
            </a:extLst>
          </p:cNvPr>
          <p:cNvGraphicFramePr>
            <a:graphicFrameLocks noGrp="1"/>
          </p:cNvGraphicFramePr>
          <p:nvPr>
            <p:extLst>
              <p:ext uri="{D42A27DB-BD31-4B8C-83A1-F6EECF244321}">
                <p14:modId xmlns:p14="http://schemas.microsoft.com/office/powerpoint/2010/main" val="2975122887"/>
              </p:ext>
            </p:extLst>
          </p:nvPr>
        </p:nvGraphicFramePr>
        <p:xfrm>
          <a:off x="609600" y="1143000"/>
          <a:ext cx="7848600" cy="4724404"/>
        </p:xfrm>
        <a:graphic>
          <a:graphicData uri="http://schemas.openxmlformats.org/drawingml/2006/table">
            <a:tbl>
              <a:tblPr firstRow="1" bandRow="1">
                <a:tableStyleId>{073A0DAA-6AF3-43AB-8588-CEC1D06C72B9}</a:tableStyleId>
              </a:tblPr>
              <a:tblGrid>
                <a:gridCol w="6858000">
                  <a:extLst>
                    <a:ext uri="{9D8B030D-6E8A-4147-A177-3AD203B41FA5}">
                      <a16:colId xmlns:a16="http://schemas.microsoft.com/office/drawing/2014/main" val="1816101104"/>
                    </a:ext>
                  </a:extLst>
                </a:gridCol>
                <a:gridCol w="990600">
                  <a:extLst>
                    <a:ext uri="{9D8B030D-6E8A-4147-A177-3AD203B41FA5}">
                      <a16:colId xmlns:a16="http://schemas.microsoft.com/office/drawing/2014/main" val="1481825014"/>
                    </a:ext>
                  </a:extLst>
                </a:gridCol>
              </a:tblGrid>
              <a:tr h="498764">
                <a:tc gridSpan="2">
                  <a:txBody>
                    <a:bodyPr/>
                    <a:lstStyle/>
                    <a:p>
                      <a:pPr algn="ctr"/>
                      <a:r>
                        <a:rPr lang="en-US" dirty="0">
                          <a:solidFill>
                            <a:schemeClr val="tx1"/>
                          </a:solidFill>
                        </a:rPr>
                        <a:t>DESIGNATIONS</a:t>
                      </a:r>
                    </a:p>
                  </a:txBody>
                  <a:tcPr anchor="ctr">
                    <a:solidFill>
                      <a:schemeClr val="bg1">
                        <a:lumMod val="50000"/>
                      </a:schemeClr>
                    </a:solidFill>
                  </a:tcPr>
                </a:tc>
                <a:tc hMerge="1">
                  <a:txBody>
                    <a:bodyPr/>
                    <a:lstStyle/>
                    <a:p>
                      <a:endParaRPr lang="en-US" dirty="0">
                        <a:solidFill>
                          <a:schemeClr val="tx1"/>
                        </a:solidFill>
                      </a:endParaRPr>
                    </a:p>
                  </a:txBody>
                  <a:tcPr>
                    <a:solidFill>
                      <a:schemeClr val="bg1">
                        <a:lumMod val="50000"/>
                      </a:schemeClr>
                    </a:solidFill>
                  </a:tcPr>
                </a:tc>
                <a:extLst>
                  <a:ext uri="{0D108BD9-81ED-4DB2-BD59-A6C34878D82A}">
                    <a16:rowId xmlns:a16="http://schemas.microsoft.com/office/drawing/2014/main" val="4145817176"/>
                  </a:ext>
                </a:extLst>
              </a:tr>
              <a:tr h="422564">
                <a:tc>
                  <a:txBody>
                    <a:bodyPr/>
                    <a:lstStyle/>
                    <a:p>
                      <a:pPr algn="r"/>
                      <a:r>
                        <a:rPr lang="en-US" dirty="0">
                          <a:solidFill>
                            <a:schemeClr val="tx1"/>
                          </a:solidFill>
                        </a:rPr>
                        <a:t>OSH Construction Safety Specialist</a:t>
                      </a:r>
                    </a:p>
                  </a:txBody>
                  <a:tcPr anchor="ctr"/>
                </a:tc>
                <a:tc>
                  <a:txBody>
                    <a:bodyPr/>
                    <a:lstStyle/>
                    <a:p>
                      <a:pPr algn="ctr"/>
                      <a:r>
                        <a:rPr lang="en-US" dirty="0">
                          <a:solidFill>
                            <a:schemeClr val="tx1"/>
                          </a:solidFill>
                        </a:rPr>
                        <a:t>67</a:t>
                      </a:r>
                    </a:p>
                  </a:txBody>
                  <a:tcPr anchor="ctr"/>
                </a:tc>
                <a:extLst>
                  <a:ext uri="{0D108BD9-81ED-4DB2-BD59-A6C34878D82A}">
                    <a16:rowId xmlns:a16="http://schemas.microsoft.com/office/drawing/2014/main" val="1661065926"/>
                  </a:ext>
                </a:extLst>
              </a:tr>
              <a:tr h="422564">
                <a:tc>
                  <a:txBody>
                    <a:bodyPr/>
                    <a:lstStyle/>
                    <a:p>
                      <a:pPr algn="r"/>
                      <a:r>
                        <a:rPr lang="en-US" dirty="0">
                          <a:solidFill>
                            <a:schemeClr val="tx1"/>
                          </a:solidFill>
                        </a:rPr>
                        <a:t>Virtual Observer</a:t>
                      </a:r>
                    </a:p>
                  </a:txBody>
                  <a:tcPr anchor="ctr"/>
                </a:tc>
                <a:tc>
                  <a:txBody>
                    <a:bodyPr/>
                    <a:lstStyle/>
                    <a:p>
                      <a:pPr algn="ctr"/>
                      <a:r>
                        <a:rPr lang="en-US" dirty="0">
                          <a:solidFill>
                            <a:schemeClr val="tx1"/>
                          </a:solidFill>
                        </a:rPr>
                        <a:t>13</a:t>
                      </a:r>
                    </a:p>
                  </a:txBody>
                  <a:tcPr anchor="ctr"/>
                </a:tc>
                <a:extLst>
                  <a:ext uri="{0D108BD9-81ED-4DB2-BD59-A6C34878D82A}">
                    <a16:rowId xmlns:a16="http://schemas.microsoft.com/office/drawing/2014/main" val="2963381530"/>
                  </a:ext>
                </a:extLst>
              </a:tr>
              <a:tr h="422564">
                <a:tc>
                  <a:txBody>
                    <a:bodyPr/>
                    <a:lstStyle/>
                    <a:p>
                      <a:pPr algn="r"/>
                      <a:r>
                        <a:rPr lang="en-US" dirty="0">
                          <a:solidFill>
                            <a:schemeClr val="tx1"/>
                          </a:solidFill>
                        </a:rPr>
                        <a:t>Remote Pilot</a:t>
                      </a:r>
                    </a:p>
                  </a:txBody>
                  <a:tcPr anchor="ctr"/>
                </a:tc>
                <a:tc>
                  <a:txBody>
                    <a:bodyPr/>
                    <a:lstStyle/>
                    <a:p>
                      <a:pPr algn="ctr"/>
                      <a:r>
                        <a:rPr lang="en-US" dirty="0">
                          <a:solidFill>
                            <a:schemeClr val="tx1"/>
                          </a:solidFill>
                        </a:rPr>
                        <a:t>10</a:t>
                      </a:r>
                    </a:p>
                  </a:txBody>
                  <a:tcPr anchor="ctr"/>
                </a:tc>
                <a:extLst>
                  <a:ext uri="{0D108BD9-81ED-4DB2-BD59-A6C34878D82A}">
                    <a16:rowId xmlns:a16="http://schemas.microsoft.com/office/drawing/2014/main" val="2795340697"/>
                  </a:ext>
                </a:extLst>
              </a:tr>
              <a:tr h="422564">
                <a:tc>
                  <a:txBody>
                    <a:bodyPr/>
                    <a:lstStyle/>
                    <a:p>
                      <a:pPr algn="r"/>
                      <a:r>
                        <a:rPr lang="en-US" dirty="0">
                          <a:solidFill>
                            <a:schemeClr val="tx1"/>
                          </a:solidFill>
                        </a:rPr>
                        <a:t>Manager of Environmental Safety and Health</a:t>
                      </a:r>
                    </a:p>
                  </a:txBody>
                  <a:tcPr anchor="ctr"/>
                </a:tc>
                <a:tc>
                  <a:txBody>
                    <a:bodyPr/>
                    <a:lstStyle/>
                    <a:p>
                      <a:pPr algn="ctr"/>
                      <a:r>
                        <a:rPr lang="en-US" dirty="0">
                          <a:solidFill>
                            <a:schemeClr val="tx1"/>
                          </a:solidFill>
                        </a:rPr>
                        <a:t>69</a:t>
                      </a:r>
                    </a:p>
                  </a:txBody>
                  <a:tcPr anchor="ctr"/>
                </a:tc>
                <a:extLst>
                  <a:ext uri="{0D108BD9-81ED-4DB2-BD59-A6C34878D82A}">
                    <a16:rowId xmlns:a16="http://schemas.microsoft.com/office/drawing/2014/main" val="1673750921"/>
                  </a:ext>
                </a:extLst>
              </a:tr>
              <a:tr h="42256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Manager of Environmental Safety and Health – Construction</a:t>
                      </a:r>
                    </a:p>
                  </a:txBody>
                  <a:tcPr anchor="ctr"/>
                </a:tc>
                <a:tc>
                  <a:txBody>
                    <a:bodyPr/>
                    <a:lstStyle/>
                    <a:p>
                      <a:pPr algn="ctr"/>
                      <a:r>
                        <a:rPr lang="en-US" dirty="0">
                          <a:solidFill>
                            <a:schemeClr val="tx1"/>
                          </a:solidFill>
                        </a:rPr>
                        <a:t>44</a:t>
                      </a:r>
                    </a:p>
                  </a:txBody>
                  <a:tcPr anchor="ctr"/>
                </a:tc>
                <a:extLst>
                  <a:ext uri="{0D108BD9-81ED-4DB2-BD59-A6C34878D82A}">
                    <a16:rowId xmlns:a16="http://schemas.microsoft.com/office/drawing/2014/main" val="3499255140"/>
                  </a:ext>
                </a:extLst>
              </a:tr>
              <a:tr h="42256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Manager of Environmental Safety and Health – Industrial Hygiene</a:t>
                      </a:r>
                    </a:p>
                  </a:txBody>
                  <a:tcPr anchor="ctr"/>
                </a:tc>
                <a:tc>
                  <a:txBody>
                    <a:bodyPr/>
                    <a:lstStyle/>
                    <a:p>
                      <a:pPr algn="ctr"/>
                      <a:r>
                        <a:rPr lang="en-US" dirty="0">
                          <a:solidFill>
                            <a:schemeClr val="tx1"/>
                          </a:solidFill>
                        </a:rPr>
                        <a:t>53</a:t>
                      </a:r>
                    </a:p>
                  </a:txBody>
                  <a:tcPr anchor="ctr"/>
                </a:tc>
                <a:extLst>
                  <a:ext uri="{0D108BD9-81ED-4DB2-BD59-A6C34878D82A}">
                    <a16:rowId xmlns:a16="http://schemas.microsoft.com/office/drawing/2014/main" val="4113595580"/>
                  </a:ext>
                </a:extLst>
              </a:tr>
              <a:tr h="422564">
                <a:tc>
                  <a:txBody>
                    <a:bodyPr/>
                    <a:lstStyle/>
                    <a:p>
                      <a:pPr algn="r"/>
                      <a:r>
                        <a:rPr lang="en-US" dirty="0">
                          <a:solidFill>
                            <a:schemeClr val="tx1"/>
                          </a:solidFill>
                        </a:rPr>
                        <a:t>Manager of Environmental Safety and Health – Public Sector</a:t>
                      </a:r>
                    </a:p>
                  </a:txBody>
                  <a:tcPr anchor="ctr"/>
                </a:tc>
                <a:tc>
                  <a:txBody>
                    <a:bodyPr/>
                    <a:lstStyle/>
                    <a:p>
                      <a:pPr algn="ctr"/>
                      <a:r>
                        <a:rPr lang="en-US" dirty="0">
                          <a:solidFill>
                            <a:schemeClr val="tx1"/>
                          </a:solidFill>
                        </a:rPr>
                        <a:t>19</a:t>
                      </a:r>
                    </a:p>
                  </a:txBody>
                  <a:tcPr anchor="ctr"/>
                </a:tc>
                <a:extLst>
                  <a:ext uri="{0D108BD9-81ED-4DB2-BD59-A6C34878D82A}">
                    <a16:rowId xmlns:a16="http://schemas.microsoft.com/office/drawing/2014/main" val="2447343950"/>
                  </a:ext>
                </a:extLst>
              </a:tr>
              <a:tr h="422564">
                <a:tc>
                  <a:txBody>
                    <a:bodyPr/>
                    <a:lstStyle/>
                    <a:p>
                      <a:pPr algn="r"/>
                      <a:r>
                        <a:rPr lang="en-US" dirty="0">
                          <a:solidFill>
                            <a:schemeClr val="tx1"/>
                          </a:solidFill>
                        </a:rPr>
                        <a:t>Manager of Environmental Safety and Health – Environmental</a:t>
                      </a:r>
                    </a:p>
                  </a:txBody>
                  <a:tcPr anchor="ctr"/>
                </a:tc>
                <a:tc>
                  <a:txBody>
                    <a:bodyPr/>
                    <a:lstStyle/>
                    <a:p>
                      <a:pPr algn="ctr"/>
                      <a:r>
                        <a:rPr lang="en-US" dirty="0">
                          <a:solidFill>
                            <a:schemeClr val="tx1"/>
                          </a:solidFill>
                        </a:rPr>
                        <a:t>1</a:t>
                      </a:r>
                    </a:p>
                  </a:txBody>
                  <a:tcPr anchor="ctr"/>
                </a:tc>
                <a:extLst>
                  <a:ext uri="{0D108BD9-81ED-4DB2-BD59-A6C34878D82A}">
                    <a16:rowId xmlns:a16="http://schemas.microsoft.com/office/drawing/2014/main" val="33723583"/>
                  </a:ext>
                </a:extLst>
              </a:tr>
              <a:tr h="422564">
                <a:tc>
                  <a:txBody>
                    <a:bodyPr/>
                    <a:lstStyle/>
                    <a:p>
                      <a:pPr algn="r"/>
                      <a:r>
                        <a:rPr lang="en-US" dirty="0">
                          <a:solidFill>
                            <a:schemeClr val="tx1"/>
                          </a:solidFill>
                        </a:rPr>
                        <a:t>Advanced Manager of Environmental Safety and Health</a:t>
                      </a:r>
                    </a:p>
                  </a:txBody>
                  <a:tcPr anchor="ctr"/>
                </a:tc>
                <a:tc>
                  <a:txBody>
                    <a:bodyPr/>
                    <a:lstStyle/>
                    <a:p>
                      <a:pPr algn="ctr"/>
                      <a:r>
                        <a:rPr lang="en-US" dirty="0">
                          <a:solidFill>
                            <a:schemeClr val="tx1"/>
                          </a:solidFill>
                        </a:rPr>
                        <a:t>1</a:t>
                      </a:r>
                    </a:p>
                  </a:txBody>
                  <a:tcPr anchor="ctr"/>
                </a:tc>
                <a:extLst>
                  <a:ext uri="{0D108BD9-81ED-4DB2-BD59-A6C34878D82A}">
                    <a16:rowId xmlns:a16="http://schemas.microsoft.com/office/drawing/2014/main" val="3876493068"/>
                  </a:ext>
                </a:extLst>
              </a:tr>
              <a:tr h="422564">
                <a:tc>
                  <a:txBody>
                    <a:bodyPr/>
                    <a:lstStyle/>
                    <a:p>
                      <a:pPr algn="r"/>
                      <a:r>
                        <a:rPr lang="en-US" b="1" i="1" dirty="0">
                          <a:solidFill>
                            <a:schemeClr val="tx1"/>
                          </a:solidFill>
                        </a:rPr>
                        <a:t>Total</a:t>
                      </a:r>
                    </a:p>
                  </a:txBody>
                  <a:tcPr anchor="ctr"/>
                </a:tc>
                <a:tc>
                  <a:txBody>
                    <a:bodyPr/>
                    <a:lstStyle/>
                    <a:p>
                      <a:pPr algn="ctr"/>
                      <a:r>
                        <a:rPr lang="en-US" b="1" i="1" dirty="0">
                          <a:solidFill>
                            <a:schemeClr val="tx1"/>
                          </a:solidFill>
                        </a:rPr>
                        <a:t>277</a:t>
                      </a:r>
                    </a:p>
                  </a:txBody>
                  <a:tcPr anchor="ctr"/>
                </a:tc>
                <a:extLst>
                  <a:ext uri="{0D108BD9-81ED-4DB2-BD59-A6C34878D82A}">
                    <a16:rowId xmlns:a16="http://schemas.microsoft.com/office/drawing/2014/main" val="3327098288"/>
                  </a:ext>
                </a:extLst>
              </a:tr>
            </a:tbl>
          </a:graphicData>
        </a:graphic>
      </p:graphicFrame>
    </p:spTree>
    <p:extLst>
      <p:ext uri="{BB962C8B-B14F-4D97-AF65-F5344CB8AC3E}">
        <p14:creationId xmlns:p14="http://schemas.microsoft.com/office/powerpoint/2010/main" val="361731"/>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Publications—New</a:t>
            </a:r>
            <a:endParaRPr lang="en-US" sz="2400" b="1" i="1" dirty="0">
              <a:solidFill>
                <a:srgbClr val="000080"/>
              </a:solidFill>
            </a:endParaRPr>
          </a:p>
        </p:txBody>
      </p:sp>
      <p:sp>
        <p:nvSpPr>
          <p:cNvPr id="6" name="Rectangle 7"/>
          <p:cNvSpPr txBox="1">
            <a:spLocks noChangeArrowheads="1"/>
          </p:cNvSpPr>
          <p:nvPr/>
        </p:nvSpPr>
        <p:spPr bwMode="auto">
          <a:xfrm>
            <a:off x="533400" y="1219200"/>
            <a:ext cx="81534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fontAlgn="base">
              <a:spcBef>
                <a:spcPct val="0"/>
              </a:spcBef>
              <a:spcAft>
                <a:spcPct val="0"/>
              </a:spcAft>
              <a:buClr>
                <a:srgbClr val="012D9A"/>
              </a:buClr>
              <a:buChar char="–"/>
              <a:defRPr sz="1600">
                <a:solidFill>
                  <a:schemeClr val="tx1"/>
                </a:solidFill>
                <a:latin typeface="+mn-lt"/>
              </a:defRPr>
            </a:lvl6pPr>
            <a:lvl7pPr marL="2690813" indent="-234950" algn="l" rtl="0" fontAlgn="base">
              <a:spcBef>
                <a:spcPct val="0"/>
              </a:spcBef>
              <a:spcAft>
                <a:spcPct val="0"/>
              </a:spcAft>
              <a:buClr>
                <a:srgbClr val="012D9A"/>
              </a:buClr>
              <a:buChar char="–"/>
              <a:defRPr sz="1600">
                <a:solidFill>
                  <a:schemeClr val="tx1"/>
                </a:solidFill>
                <a:latin typeface="+mn-lt"/>
              </a:defRPr>
            </a:lvl7pPr>
            <a:lvl8pPr marL="3148013" indent="-234950" algn="l" rtl="0" fontAlgn="base">
              <a:spcBef>
                <a:spcPct val="0"/>
              </a:spcBef>
              <a:spcAft>
                <a:spcPct val="0"/>
              </a:spcAft>
              <a:buClr>
                <a:srgbClr val="012D9A"/>
              </a:buClr>
              <a:buChar char="–"/>
              <a:defRPr sz="1600">
                <a:solidFill>
                  <a:schemeClr val="tx1"/>
                </a:solidFill>
                <a:latin typeface="+mn-lt"/>
              </a:defRPr>
            </a:lvl8pPr>
            <a:lvl9pPr marL="3605213" indent="-234950" algn="l" rtl="0" fontAlgn="base">
              <a:spcBef>
                <a:spcPct val="0"/>
              </a:spcBef>
              <a:spcAft>
                <a:spcPct val="0"/>
              </a:spcAft>
              <a:buClr>
                <a:srgbClr val="012D9A"/>
              </a:buClr>
              <a:buChar char="–"/>
              <a:defRPr sz="1600">
                <a:solidFill>
                  <a:schemeClr val="tx1"/>
                </a:solidFill>
                <a:latin typeface="+mn-lt"/>
              </a:defRPr>
            </a:lvl9pPr>
          </a:lstStyle>
          <a:p>
            <a:pPr eaLnBrk="1" hangingPunct="1"/>
            <a:r>
              <a:rPr lang="en-US" b="1" kern="0" dirty="0"/>
              <a:t>Quick Cards</a:t>
            </a:r>
          </a:p>
          <a:p>
            <a:pPr lvl="1" eaLnBrk="1" hangingPunct="1">
              <a:lnSpc>
                <a:spcPct val="150000"/>
              </a:lnSpc>
            </a:pPr>
            <a:r>
              <a:rPr lang="en-US" i="1" kern="0"/>
              <a:t>Forklift </a:t>
            </a:r>
            <a:r>
              <a:rPr lang="en-US" i="1" kern="0" dirty="0"/>
              <a:t>Safety</a:t>
            </a:r>
            <a:endParaRPr lang="en-US" dirty="0"/>
          </a:p>
          <a:p>
            <a:pPr lvl="1" eaLnBrk="1" hangingPunct="1">
              <a:lnSpc>
                <a:spcPct val="150000"/>
              </a:lnSpc>
            </a:pPr>
            <a:r>
              <a:rPr lang="en-US" i="1" kern="0" dirty="0"/>
              <a:t>Hazard Communication - Safety Data Sheets</a:t>
            </a:r>
          </a:p>
          <a:p>
            <a:pPr lvl="1" eaLnBrk="1" hangingPunct="1">
              <a:lnSpc>
                <a:spcPct val="150000"/>
              </a:lnSpc>
            </a:pPr>
            <a:r>
              <a:rPr lang="en-US" i="1" kern="0" dirty="0"/>
              <a:t>Hazard Communication - Labels</a:t>
            </a:r>
          </a:p>
          <a:p>
            <a:pPr lvl="1" eaLnBrk="1" hangingPunct="1">
              <a:lnSpc>
                <a:spcPct val="150000"/>
              </a:lnSpc>
            </a:pPr>
            <a:r>
              <a:rPr lang="en-US" i="1" kern="0" dirty="0"/>
              <a:t>Hazard Communication - Pictograms</a:t>
            </a:r>
          </a:p>
          <a:p>
            <a:pPr marL="457200" lvl="1" indent="0" eaLnBrk="1" hangingPunct="1">
              <a:buNone/>
            </a:pPr>
            <a:endParaRPr lang="en-US" sz="1800" i="1" kern="0" dirty="0"/>
          </a:p>
          <a:p>
            <a:pPr lvl="1" eaLnBrk="1" hangingPunct="1"/>
            <a:endParaRPr lang="en-US" sz="1800" i="1" kern="0" dirty="0"/>
          </a:p>
          <a:p>
            <a:pPr eaLnBrk="1" hangingPunct="1"/>
            <a:r>
              <a:rPr lang="en-US" b="1" kern="0" dirty="0"/>
              <a:t>Brochures</a:t>
            </a:r>
          </a:p>
          <a:p>
            <a:pPr lvl="1" eaLnBrk="1" hangingPunct="1">
              <a:spcBef>
                <a:spcPts val="600"/>
              </a:spcBef>
            </a:pPr>
            <a:r>
              <a:rPr lang="en-US" i="1" kern="0" dirty="0"/>
              <a:t>Reporting Workplace Accidents</a:t>
            </a:r>
            <a:endParaRPr lang="en-US" i="1" dirty="0"/>
          </a:p>
          <a:p>
            <a:pPr lvl="2" eaLnBrk="1" hangingPunct="1">
              <a:spcBef>
                <a:spcPts val="600"/>
              </a:spcBef>
            </a:pPr>
            <a:r>
              <a:rPr lang="en-US" dirty="0">
                <a:effectLst/>
                <a:latin typeface="+mj-lt"/>
                <a:ea typeface="Calibri" panose="020F0502020204030204" pitchFamily="34" charset="0"/>
              </a:rPr>
              <a:t>Provides requirements for reporting workplace accidents.</a:t>
            </a:r>
            <a:endParaRPr lang="en-US" b="1" i="1" kern="0" dirty="0">
              <a:latin typeface="+mj-lt"/>
            </a:endParaRPr>
          </a:p>
          <a:p>
            <a:pPr lvl="1" eaLnBrk="1" hangingPunct="1"/>
            <a:endParaRPr lang="en-US" sz="2000" b="1" kern="0" dirty="0"/>
          </a:p>
          <a:p>
            <a:pPr lvl="1" eaLnBrk="1" hangingPunct="1"/>
            <a:endParaRPr lang="en-US" sz="800" i="1" dirty="0"/>
          </a:p>
          <a:p>
            <a:pPr lvl="1" eaLnBrk="1" hangingPunct="1"/>
            <a:endParaRPr lang="en-US" sz="2000" i="1" kern="0" dirty="0"/>
          </a:p>
          <a:p>
            <a:pPr lvl="1" eaLnBrk="1" hangingPunct="1"/>
            <a:endParaRPr lang="en-US" sz="2000" kern="0" dirty="0"/>
          </a:p>
          <a:p>
            <a:pPr eaLnBrk="1" hangingPunct="1">
              <a:buFont typeface="Wingdings" pitchFamily="2" charset="2"/>
              <a:buNone/>
            </a:pPr>
            <a:endParaRPr lang="en-US" sz="2000" kern="0" dirty="0"/>
          </a:p>
        </p:txBody>
      </p:sp>
      <p:sp>
        <p:nvSpPr>
          <p:cNvPr id="3" name="TextBox 2">
            <a:extLst>
              <a:ext uri="{FF2B5EF4-FFF2-40B4-BE49-F238E27FC236}">
                <a16:creationId xmlns:a16="http://schemas.microsoft.com/office/drawing/2014/main" id="{5F6FAF6B-9B62-2B25-6FA4-2983C207D781}"/>
              </a:ext>
            </a:extLst>
          </p:cNvPr>
          <p:cNvSpPr txBox="1"/>
          <p:nvPr/>
        </p:nvSpPr>
        <p:spPr>
          <a:xfrm>
            <a:off x="6477000" y="685800"/>
            <a:ext cx="2286000" cy="369332"/>
          </a:xfrm>
          <a:prstGeom prst="rect">
            <a:avLst/>
          </a:prstGeom>
          <a:noFill/>
        </p:spPr>
        <p:txBody>
          <a:bodyPr wrap="square" rtlCol="0">
            <a:spAutoFit/>
          </a:bodyPr>
          <a:lstStyle/>
          <a:p>
            <a:r>
              <a:rPr lang="en-US" i="1" dirty="0"/>
              <a:t>FFY 2023—2</a:t>
            </a:r>
            <a:r>
              <a:rPr lang="en-US" i="1" baseline="30000" dirty="0"/>
              <a:t>nd</a:t>
            </a:r>
            <a:r>
              <a:rPr lang="en-US" i="1" dirty="0"/>
              <a:t> Qtr.</a:t>
            </a:r>
          </a:p>
        </p:txBody>
      </p:sp>
      <p:pic>
        <p:nvPicPr>
          <p:cNvPr id="9" name="Picture 8">
            <a:extLst>
              <a:ext uri="{FF2B5EF4-FFF2-40B4-BE49-F238E27FC236}">
                <a16:creationId xmlns:a16="http://schemas.microsoft.com/office/drawing/2014/main" id="{2B653F09-D045-B7B6-2730-4BEEE6673721}"/>
              </a:ext>
            </a:extLst>
          </p:cNvPr>
          <p:cNvPicPr>
            <a:picLocks noChangeAspect="1"/>
          </p:cNvPicPr>
          <p:nvPr/>
        </p:nvPicPr>
        <p:blipFill rotWithShape="1">
          <a:blip r:embed="rId3"/>
          <a:srcRect l="15786" t="18145" r="17069" b="17233"/>
          <a:stretch/>
        </p:blipFill>
        <p:spPr bwMode="auto">
          <a:xfrm>
            <a:off x="6722605" y="1206165"/>
            <a:ext cx="1269570" cy="948490"/>
          </a:xfrm>
          <a:prstGeom prst="rect">
            <a:avLst/>
          </a:prstGeom>
          <a:ln>
            <a:solidFill>
              <a:schemeClr val="bg1">
                <a:lumMod val="85000"/>
              </a:schemeClr>
            </a:solid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CF39448C-8B83-C3BB-2A14-EC993641779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585" t="16209" r="15976" b="18423"/>
          <a:stretch/>
        </p:blipFill>
        <p:spPr bwMode="auto">
          <a:xfrm>
            <a:off x="7537356" y="1541924"/>
            <a:ext cx="1250544" cy="933697"/>
          </a:xfrm>
          <a:prstGeom prst="rect">
            <a:avLst/>
          </a:prstGeom>
          <a:noFill/>
          <a:ln>
            <a:solidFill>
              <a:schemeClr val="bg1">
                <a:lumMod val="85000"/>
              </a:schemeClr>
            </a:solid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B3F87A48-AB6C-2C71-6854-9E69F74BD94D}"/>
              </a:ext>
            </a:extLst>
          </p:cNvPr>
          <p:cNvPicPr>
            <a:picLocks noChangeAspect="1"/>
          </p:cNvPicPr>
          <p:nvPr/>
        </p:nvPicPr>
        <p:blipFill>
          <a:blip r:embed="rId5"/>
          <a:stretch>
            <a:fillRect/>
          </a:stretch>
        </p:blipFill>
        <p:spPr>
          <a:xfrm>
            <a:off x="7628933" y="2288158"/>
            <a:ext cx="1067390" cy="1286904"/>
          </a:xfrm>
          <a:prstGeom prst="rect">
            <a:avLst/>
          </a:prstGeom>
          <a:ln>
            <a:solidFill>
              <a:schemeClr val="bg1">
                <a:lumMod val="85000"/>
              </a:schemeClr>
            </a:solidFill>
          </a:ln>
        </p:spPr>
      </p:pic>
    </p:spTree>
    <p:extLst>
      <p:ext uri="{BB962C8B-B14F-4D97-AF65-F5344CB8AC3E}">
        <p14:creationId xmlns:p14="http://schemas.microsoft.com/office/powerpoint/2010/main" val="2201334782"/>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Standards Section—Revisions</a:t>
            </a:r>
            <a:endParaRPr lang="en-US" sz="2400" b="1" i="1" dirty="0">
              <a:solidFill>
                <a:srgbClr val="000080"/>
              </a:solidFill>
            </a:endParaRPr>
          </a:p>
        </p:txBody>
      </p:sp>
      <p:sp>
        <p:nvSpPr>
          <p:cNvPr id="6" name="Rectangle 7"/>
          <p:cNvSpPr txBox="1">
            <a:spLocks noChangeArrowheads="1"/>
          </p:cNvSpPr>
          <p:nvPr/>
        </p:nvSpPr>
        <p:spPr bwMode="auto">
          <a:xfrm>
            <a:off x="533400" y="1219200"/>
            <a:ext cx="81534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fontAlgn="base">
              <a:spcBef>
                <a:spcPct val="0"/>
              </a:spcBef>
              <a:spcAft>
                <a:spcPct val="0"/>
              </a:spcAft>
              <a:buClr>
                <a:srgbClr val="012D9A"/>
              </a:buClr>
              <a:buChar char="–"/>
              <a:defRPr sz="1600">
                <a:solidFill>
                  <a:schemeClr val="tx1"/>
                </a:solidFill>
                <a:latin typeface="+mn-lt"/>
              </a:defRPr>
            </a:lvl6pPr>
            <a:lvl7pPr marL="2690813" indent="-234950" algn="l" rtl="0" fontAlgn="base">
              <a:spcBef>
                <a:spcPct val="0"/>
              </a:spcBef>
              <a:spcAft>
                <a:spcPct val="0"/>
              </a:spcAft>
              <a:buClr>
                <a:srgbClr val="012D9A"/>
              </a:buClr>
              <a:buChar char="–"/>
              <a:defRPr sz="1600">
                <a:solidFill>
                  <a:schemeClr val="tx1"/>
                </a:solidFill>
                <a:latin typeface="+mn-lt"/>
              </a:defRPr>
            </a:lvl7pPr>
            <a:lvl8pPr marL="3148013" indent="-234950" algn="l" rtl="0" fontAlgn="base">
              <a:spcBef>
                <a:spcPct val="0"/>
              </a:spcBef>
              <a:spcAft>
                <a:spcPct val="0"/>
              </a:spcAft>
              <a:buClr>
                <a:srgbClr val="012D9A"/>
              </a:buClr>
              <a:buChar char="–"/>
              <a:defRPr sz="1600">
                <a:solidFill>
                  <a:schemeClr val="tx1"/>
                </a:solidFill>
                <a:latin typeface="+mn-lt"/>
              </a:defRPr>
            </a:lvl8pPr>
            <a:lvl9pPr marL="3605213" indent="-234950" algn="l" rtl="0" fontAlgn="base">
              <a:spcBef>
                <a:spcPct val="0"/>
              </a:spcBef>
              <a:spcAft>
                <a:spcPct val="0"/>
              </a:spcAft>
              <a:buClr>
                <a:srgbClr val="012D9A"/>
              </a:buClr>
              <a:buChar char="–"/>
              <a:defRPr sz="1600">
                <a:solidFill>
                  <a:schemeClr val="tx1"/>
                </a:solidFill>
                <a:latin typeface="+mn-lt"/>
              </a:defRPr>
            </a:lvl9pPr>
          </a:lstStyle>
          <a:p>
            <a:pPr eaLnBrk="1" hangingPunct="1"/>
            <a:r>
              <a:rPr lang="en-US" b="1" kern="0" dirty="0"/>
              <a:t>Operational Procedure Notice (OPN)</a:t>
            </a:r>
          </a:p>
          <a:p>
            <a:pPr eaLnBrk="1" hangingPunct="1"/>
            <a:endParaRPr lang="en-US" sz="800" b="1" kern="0" dirty="0"/>
          </a:p>
          <a:p>
            <a:pPr lvl="1" eaLnBrk="1" hangingPunct="1"/>
            <a:r>
              <a:rPr lang="en-US" i="1" kern="0" dirty="0"/>
              <a:t>OPN 64I</a:t>
            </a:r>
            <a:r>
              <a:rPr lang="en-US" i="1" dirty="0"/>
              <a:t>—Mandatory Training Program for OSH Compliance Personnel</a:t>
            </a:r>
          </a:p>
          <a:p>
            <a:pPr lvl="1" eaLnBrk="1" hangingPunct="1"/>
            <a:endParaRPr lang="en-US" sz="600" i="1" kern="0" dirty="0"/>
          </a:p>
          <a:p>
            <a:pPr lvl="2"/>
            <a:r>
              <a:rPr lang="en-US" dirty="0">
                <a:solidFill>
                  <a:srgbClr val="000000"/>
                </a:solidFill>
                <a:effectLst/>
                <a:ea typeface="Calibri" panose="020F0502020204030204" pitchFamily="34" charset="0"/>
              </a:rPr>
              <a:t>Updated references to revised One Stop Shop CSHO Progression Notebook webpage.</a:t>
            </a:r>
            <a:endParaRPr lang="en-US" i="1" kern="0" dirty="0"/>
          </a:p>
          <a:p>
            <a:pPr lvl="1" eaLnBrk="1" hangingPunct="1"/>
            <a:endParaRPr lang="en-US" sz="2000" i="1" kern="0" dirty="0"/>
          </a:p>
          <a:p>
            <a:pPr lvl="1" eaLnBrk="1" hangingPunct="1"/>
            <a:endParaRPr lang="en-US" sz="2000" i="1" kern="0" dirty="0"/>
          </a:p>
          <a:p>
            <a:pPr lvl="1" eaLnBrk="1" hangingPunct="1"/>
            <a:r>
              <a:rPr lang="en-US" i="1" kern="0" dirty="0"/>
              <a:t>OPN 123Y</a:t>
            </a:r>
            <a:r>
              <a:rPr lang="en-US" i="1" dirty="0"/>
              <a:t>—Special Emphasis Program for Construction Activities</a:t>
            </a:r>
          </a:p>
          <a:p>
            <a:pPr lvl="1" eaLnBrk="1" hangingPunct="1"/>
            <a:endParaRPr lang="en-US" sz="600" i="1" dirty="0"/>
          </a:p>
          <a:p>
            <a:pPr lvl="2" eaLnBrk="1" hangingPunct="1"/>
            <a:r>
              <a:rPr lang="en-US" b="0" i="0" dirty="0">
                <a:effectLst/>
                <a:latin typeface="Arial" panose="020B0604020202020204" pitchFamily="34" charset="0"/>
              </a:rPr>
              <a:t>Changes include updates to SEP counties and statistics</a:t>
            </a:r>
            <a:r>
              <a:rPr lang="en-US" b="0" i="0" dirty="0">
                <a:solidFill>
                  <a:srgbClr val="757575"/>
                </a:solidFill>
                <a:effectLst/>
                <a:latin typeface="Arial" panose="020B0604020202020204" pitchFamily="34" charset="0"/>
              </a:rPr>
              <a:t>.</a:t>
            </a:r>
            <a:endParaRPr lang="en-US" i="1" kern="0" dirty="0"/>
          </a:p>
          <a:p>
            <a:pPr eaLnBrk="1" hangingPunct="1"/>
            <a:endParaRPr lang="en-US" sz="2400" b="1" kern="0" dirty="0"/>
          </a:p>
          <a:p>
            <a:pPr lvl="1" eaLnBrk="1" hangingPunct="1"/>
            <a:endParaRPr lang="en-US" sz="2000" i="1" kern="0" dirty="0"/>
          </a:p>
          <a:p>
            <a:pPr lvl="1" eaLnBrk="1" hangingPunct="1"/>
            <a:endParaRPr lang="en-US" sz="2000" kern="0" dirty="0"/>
          </a:p>
          <a:p>
            <a:pPr eaLnBrk="1" hangingPunct="1">
              <a:buFont typeface="Wingdings" pitchFamily="2" charset="2"/>
              <a:buNone/>
            </a:pPr>
            <a:endParaRPr lang="en-US" sz="2000" kern="0" dirty="0"/>
          </a:p>
        </p:txBody>
      </p:sp>
      <p:sp>
        <p:nvSpPr>
          <p:cNvPr id="3" name="TextBox 2">
            <a:extLst>
              <a:ext uri="{FF2B5EF4-FFF2-40B4-BE49-F238E27FC236}">
                <a16:creationId xmlns:a16="http://schemas.microsoft.com/office/drawing/2014/main" id="{5F6FAF6B-9B62-2B25-6FA4-2983C207D781}"/>
              </a:ext>
            </a:extLst>
          </p:cNvPr>
          <p:cNvSpPr txBox="1"/>
          <p:nvPr/>
        </p:nvSpPr>
        <p:spPr>
          <a:xfrm>
            <a:off x="6477000" y="685800"/>
            <a:ext cx="2286000" cy="369332"/>
          </a:xfrm>
          <a:prstGeom prst="rect">
            <a:avLst/>
          </a:prstGeom>
          <a:noFill/>
        </p:spPr>
        <p:txBody>
          <a:bodyPr wrap="square" rtlCol="0">
            <a:spAutoFit/>
          </a:bodyPr>
          <a:lstStyle/>
          <a:p>
            <a:r>
              <a:rPr lang="en-US" i="1" dirty="0"/>
              <a:t>FFY 2023—2</a:t>
            </a:r>
            <a:r>
              <a:rPr lang="en-US" i="1" baseline="30000" dirty="0"/>
              <a:t>nd</a:t>
            </a:r>
            <a:r>
              <a:rPr lang="en-US" i="1" dirty="0"/>
              <a:t> Qtr.</a:t>
            </a:r>
          </a:p>
        </p:txBody>
      </p:sp>
    </p:spTree>
    <p:extLst>
      <p:ext uri="{BB962C8B-B14F-4D97-AF65-F5344CB8AC3E}">
        <p14:creationId xmlns:p14="http://schemas.microsoft.com/office/powerpoint/2010/main" val="1950885199"/>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Standards Section—New</a:t>
            </a:r>
            <a:endParaRPr lang="en-US" sz="2400" b="1" i="1" dirty="0">
              <a:solidFill>
                <a:srgbClr val="000080"/>
              </a:solidFill>
            </a:endParaRPr>
          </a:p>
        </p:txBody>
      </p:sp>
      <p:sp>
        <p:nvSpPr>
          <p:cNvPr id="6" name="Rectangle 7"/>
          <p:cNvSpPr txBox="1">
            <a:spLocks noChangeArrowheads="1"/>
          </p:cNvSpPr>
          <p:nvPr/>
        </p:nvSpPr>
        <p:spPr bwMode="auto">
          <a:xfrm>
            <a:off x="533400" y="1219200"/>
            <a:ext cx="80010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fontAlgn="base">
              <a:spcBef>
                <a:spcPct val="0"/>
              </a:spcBef>
              <a:spcAft>
                <a:spcPct val="0"/>
              </a:spcAft>
              <a:buClr>
                <a:srgbClr val="012D9A"/>
              </a:buClr>
              <a:buChar char="–"/>
              <a:defRPr sz="1600">
                <a:solidFill>
                  <a:schemeClr val="tx1"/>
                </a:solidFill>
                <a:latin typeface="+mn-lt"/>
              </a:defRPr>
            </a:lvl6pPr>
            <a:lvl7pPr marL="2690813" indent="-234950" algn="l" rtl="0" fontAlgn="base">
              <a:spcBef>
                <a:spcPct val="0"/>
              </a:spcBef>
              <a:spcAft>
                <a:spcPct val="0"/>
              </a:spcAft>
              <a:buClr>
                <a:srgbClr val="012D9A"/>
              </a:buClr>
              <a:buChar char="–"/>
              <a:defRPr sz="1600">
                <a:solidFill>
                  <a:schemeClr val="tx1"/>
                </a:solidFill>
                <a:latin typeface="+mn-lt"/>
              </a:defRPr>
            </a:lvl7pPr>
            <a:lvl8pPr marL="3148013" indent="-234950" algn="l" rtl="0" fontAlgn="base">
              <a:spcBef>
                <a:spcPct val="0"/>
              </a:spcBef>
              <a:spcAft>
                <a:spcPct val="0"/>
              </a:spcAft>
              <a:buClr>
                <a:srgbClr val="012D9A"/>
              </a:buClr>
              <a:buChar char="–"/>
              <a:defRPr sz="1600">
                <a:solidFill>
                  <a:schemeClr val="tx1"/>
                </a:solidFill>
                <a:latin typeface="+mn-lt"/>
              </a:defRPr>
            </a:lvl8pPr>
            <a:lvl9pPr marL="3605213" indent="-234950" algn="l" rtl="0" fontAlgn="base">
              <a:spcBef>
                <a:spcPct val="0"/>
              </a:spcBef>
              <a:spcAft>
                <a:spcPct val="0"/>
              </a:spcAft>
              <a:buClr>
                <a:srgbClr val="012D9A"/>
              </a:buClr>
              <a:buChar char="–"/>
              <a:defRPr sz="1600">
                <a:solidFill>
                  <a:schemeClr val="tx1"/>
                </a:solidFill>
                <a:latin typeface="+mn-lt"/>
              </a:defRPr>
            </a:lvl9pPr>
          </a:lstStyle>
          <a:p>
            <a:r>
              <a:rPr lang="en-US" b="1" dirty="0"/>
              <a:t>Compliance Directive (CPL)</a:t>
            </a:r>
          </a:p>
          <a:p>
            <a:endParaRPr lang="en-US" sz="800" b="1" dirty="0"/>
          </a:p>
          <a:p>
            <a:pPr lvl="1"/>
            <a:r>
              <a:rPr lang="en-US" i="1" dirty="0"/>
              <a:t>CPL 02-00-051—Enforcement Exemptions and Limitations Under the Appropriations Act</a:t>
            </a:r>
          </a:p>
          <a:p>
            <a:pPr lvl="1"/>
            <a:endParaRPr lang="en-US" sz="800" i="1" dirty="0"/>
          </a:p>
          <a:p>
            <a:pPr lvl="2"/>
            <a:r>
              <a:rPr lang="en-US" dirty="0">
                <a:solidFill>
                  <a:srgbClr val="000000"/>
                </a:solidFill>
                <a:effectLst/>
                <a:ea typeface="Calibri" panose="020F0502020204030204" pitchFamily="34" charset="0"/>
              </a:rPr>
              <a:t>Appendix A updated.</a:t>
            </a:r>
          </a:p>
          <a:p>
            <a:pPr lvl="2"/>
            <a:endParaRPr lang="en-US" sz="1800" i="1" dirty="0">
              <a:solidFill>
                <a:srgbClr val="000000"/>
              </a:solidFill>
              <a:latin typeface="+mj-lt"/>
            </a:endParaRPr>
          </a:p>
          <a:p>
            <a:pPr lvl="2"/>
            <a:endParaRPr lang="en-US" sz="1800" i="1" dirty="0">
              <a:solidFill>
                <a:srgbClr val="000000"/>
              </a:solidFill>
              <a:latin typeface="+mj-lt"/>
            </a:endParaRPr>
          </a:p>
          <a:p>
            <a:r>
              <a:rPr lang="en-US" b="1">
                <a:solidFill>
                  <a:srgbClr val="000000"/>
                </a:solidFill>
                <a:latin typeface="+mj-lt"/>
              </a:rPr>
              <a:t>Interpretations</a:t>
            </a:r>
            <a:endParaRPr lang="en-US" b="1" dirty="0">
              <a:solidFill>
                <a:srgbClr val="000000"/>
              </a:solidFill>
              <a:latin typeface="+mj-lt"/>
            </a:endParaRPr>
          </a:p>
          <a:p>
            <a:endParaRPr lang="en-US" sz="800" b="1" dirty="0">
              <a:solidFill>
                <a:srgbClr val="000000"/>
              </a:solidFill>
              <a:latin typeface="+mj-lt"/>
            </a:endParaRPr>
          </a:p>
          <a:p>
            <a:pPr lvl="1"/>
            <a:r>
              <a:rPr lang="en-US" i="1" dirty="0" err="1">
                <a:solidFill>
                  <a:srgbClr val="000000"/>
                </a:solidFill>
                <a:latin typeface="+mj-lt"/>
              </a:rPr>
              <a:t>Interps</a:t>
            </a:r>
            <a:r>
              <a:rPr lang="en-US" i="1" dirty="0">
                <a:solidFill>
                  <a:srgbClr val="000000"/>
                </a:solidFill>
                <a:latin typeface="+mj-lt"/>
              </a:rPr>
              <a:t> MCGEE 3</a:t>
            </a:r>
            <a:endParaRPr lang="en-US" i="1" dirty="0"/>
          </a:p>
          <a:p>
            <a:pPr lvl="1"/>
            <a:endParaRPr lang="en-US" sz="800" dirty="0"/>
          </a:p>
          <a:p>
            <a:pPr lvl="2"/>
            <a:r>
              <a:rPr lang="en-US" dirty="0">
                <a:effectLst/>
                <a:ea typeface="Calibri" panose="020F0502020204030204" pitchFamily="34" charset="0"/>
              </a:rPr>
              <a:t>Letter </a:t>
            </a:r>
            <a:r>
              <a:rPr lang="en-US" b="0" i="0" dirty="0">
                <a:effectLst/>
              </a:rPr>
              <a:t>notifies McGee Brothers Company, Inc. of Standards Notice 78 - Pump Jack Scaffold Systems - Workbench Used as a </a:t>
            </a:r>
            <a:r>
              <a:rPr lang="en-US" b="0" i="0" dirty="0" err="1">
                <a:effectLst/>
              </a:rPr>
              <a:t>Toprail</a:t>
            </a:r>
            <a:r>
              <a:rPr lang="en-US" b="0" i="0" dirty="0">
                <a:effectLst/>
              </a:rPr>
              <a:t>, which became effective in NC on 12/13/2022.</a:t>
            </a:r>
            <a:endParaRPr lang="en-US" b="1" i="1" kern="0" dirty="0"/>
          </a:p>
          <a:p>
            <a:pPr lvl="1" eaLnBrk="1" hangingPunct="1"/>
            <a:endParaRPr lang="en-US" sz="800" i="1" dirty="0"/>
          </a:p>
          <a:p>
            <a:pPr lvl="1" eaLnBrk="1" hangingPunct="1"/>
            <a:endParaRPr lang="en-US" sz="2000" i="1" kern="0" dirty="0"/>
          </a:p>
          <a:p>
            <a:pPr lvl="1" eaLnBrk="1" hangingPunct="1"/>
            <a:endParaRPr lang="en-US" sz="2000" kern="0" dirty="0"/>
          </a:p>
          <a:p>
            <a:pPr eaLnBrk="1" hangingPunct="1">
              <a:buFont typeface="Wingdings" pitchFamily="2" charset="2"/>
              <a:buNone/>
            </a:pPr>
            <a:endParaRPr lang="en-US" sz="2000" kern="0" dirty="0"/>
          </a:p>
        </p:txBody>
      </p:sp>
      <p:sp>
        <p:nvSpPr>
          <p:cNvPr id="3" name="TextBox 2">
            <a:extLst>
              <a:ext uri="{FF2B5EF4-FFF2-40B4-BE49-F238E27FC236}">
                <a16:creationId xmlns:a16="http://schemas.microsoft.com/office/drawing/2014/main" id="{E3C08E02-CC0F-A81A-3C24-81CA853192FB}"/>
              </a:ext>
            </a:extLst>
          </p:cNvPr>
          <p:cNvSpPr txBox="1"/>
          <p:nvPr/>
        </p:nvSpPr>
        <p:spPr>
          <a:xfrm>
            <a:off x="6477000" y="685800"/>
            <a:ext cx="2286000" cy="369332"/>
          </a:xfrm>
          <a:prstGeom prst="rect">
            <a:avLst/>
          </a:prstGeom>
          <a:noFill/>
        </p:spPr>
        <p:txBody>
          <a:bodyPr wrap="square" rtlCol="0">
            <a:spAutoFit/>
          </a:bodyPr>
          <a:lstStyle/>
          <a:p>
            <a:r>
              <a:rPr lang="en-US" i="1" dirty="0"/>
              <a:t>FFY 2023—2</a:t>
            </a:r>
            <a:r>
              <a:rPr lang="en-US" i="1" baseline="30000" dirty="0"/>
              <a:t>nd</a:t>
            </a:r>
            <a:r>
              <a:rPr lang="en-US" i="1" dirty="0"/>
              <a:t> Qtr.</a:t>
            </a:r>
          </a:p>
        </p:txBody>
      </p:sp>
    </p:spTree>
    <p:extLst>
      <p:ext uri="{BB962C8B-B14F-4D97-AF65-F5344CB8AC3E}">
        <p14:creationId xmlns:p14="http://schemas.microsoft.com/office/powerpoint/2010/main" val="2001453913"/>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Placeholder 6"/>
          <p:cNvGraphicFramePr>
            <a:graphicFrameLocks noGrp="1"/>
          </p:cNvGraphicFramePr>
          <p:nvPr>
            <p:ph type="tbl" idx="1"/>
            <p:extLst>
              <p:ext uri="{D42A27DB-BD31-4B8C-83A1-F6EECF244321}">
                <p14:modId xmlns:p14="http://schemas.microsoft.com/office/powerpoint/2010/main" val="22460307"/>
              </p:ext>
            </p:extLst>
          </p:nvPr>
        </p:nvGraphicFramePr>
        <p:xfrm>
          <a:off x="609600" y="1142997"/>
          <a:ext cx="7924801" cy="4704629"/>
        </p:xfrm>
        <a:graphic>
          <a:graphicData uri="http://schemas.openxmlformats.org/drawingml/2006/table">
            <a:tbl>
              <a:tblPr firstRow="1" bandRow="1">
                <a:tableStyleId>{073A0DAA-6AF3-43AB-8588-CEC1D06C72B9}</a:tableStyleId>
              </a:tblPr>
              <a:tblGrid>
                <a:gridCol w="51816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2"/>
                    </a:ext>
                  </a:extLst>
                </a:gridCol>
                <a:gridCol w="1066800">
                  <a:extLst>
                    <a:ext uri="{9D8B030D-6E8A-4147-A177-3AD203B41FA5}">
                      <a16:colId xmlns:a16="http://schemas.microsoft.com/office/drawing/2014/main" val="1710738633"/>
                    </a:ext>
                  </a:extLst>
                </a:gridCol>
                <a:gridCol w="838201">
                  <a:extLst>
                    <a:ext uri="{9D8B030D-6E8A-4147-A177-3AD203B41FA5}">
                      <a16:colId xmlns:a16="http://schemas.microsoft.com/office/drawing/2014/main" val="3651584820"/>
                    </a:ext>
                  </a:extLst>
                </a:gridCol>
              </a:tblGrid>
              <a:tr h="540883">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u="none" strike="noStrike" cap="none" normalizeH="0" baseline="0" dirty="0">
                          <a:ln>
                            <a:noFill/>
                          </a:ln>
                          <a:solidFill>
                            <a:schemeClr val="tx1"/>
                          </a:solidFill>
                          <a:effectLst/>
                        </a:rPr>
                        <a:t>OSH Complaint Statistics</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mn-lt"/>
                          <a:cs typeface="Arial" charset="0"/>
                        </a:rPr>
                        <a:t>1</a:t>
                      </a:r>
                      <a:r>
                        <a:rPr kumimoji="0" lang="en-US" sz="1400" b="1" i="0" u="none" strike="noStrike" cap="none" normalizeH="0" baseline="30000" dirty="0">
                          <a:ln>
                            <a:noFill/>
                          </a:ln>
                          <a:solidFill>
                            <a:schemeClr val="tx1"/>
                          </a:solidFill>
                          <a:effectLst/>
                          <a:latin typeface="+mn-lt"/>
                          <a:cs typeface="Arial" charset="0"/>
                        </a:rPr>
                        <a:t>st</a:t>
                      </a:r>
                      <a:r>
                        <a:rPr kumimoji="0" lang="en-US" sz="1400" b="1" i="0" u="none" strike="noStrike" cap="none" normalizeH="0" baseline="0" dirty="0">
                          <a:ln>
                            <a:noFill/>
                          </a:ln>
                          <a:solidFill>
                            <a:schemeClr val="tx1"/>
                          </a:solidFill>
                          <a:effectLst/>
                          <a:latin typeface="+mn-lt"/>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mn-lt"/>
                          <a:cs typeface="Arial" charset="0"/>
                        </a:rPr>
                        <a:t>2</a:t>
                      </a:r>
                      <a:r>
                        <a:rPr kumimoji="0" lang="en-US" sz="1400" b="1" i="0" u="none" strike="noStrike" cap="none" normalizeH="0" baseline="30000" dirty="0">
                          <a:ln>
                            <a:noFill/>
                          </a:ln>
                          <a:solidFill>
                            <a:schemeClr val="tx1"/>
                          </a:solidFill>
                          <a:effectLst/>
                          <a:latin typeface="+mn-lt"/>
                          <a:cs typeface="Arial" charset="0"/>
                        </a:rPr>
                        <a:t>nd</a:t>
                      </a:r>
                      <a:r>
                        <a:rPr kumimoji="0" lang="en-US" sz="1400" b="1" i="0" u="none" strike="noStrike" cap="none" normalizeH="0" baseline="0" dirty="0">
                          <a:ln>
                            <a:noFill/>
                          </a:ln>
                          <a:solidFill>
                            <a:schemeClr val="tx1"/>
                          </a:solidFill>
                          <a:effectLst/>
                          <a:latin typeface="+mn-lt"/>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400" b="1" i="1" u="none" strike="noStrike" cap="none" normalizeH="0" baseline="0" dirty="0">
                          <a:ln>
                            <a:noFill/>
                          </a:ln>
                          <a:solidFill>
                            <a:schemeClr val="tx1"/>
                          </a:solidFill>
                          <a:effectLst/>
                          <a:latin typeface="+mn-lt"/>
                          <a:cs typeface="Arial" charset="0"/>
                        </a:rPr>
                        <a:t>Total</a:t>
                      </a:r>
                    </a:p>
                  </a:txBody>
                  <a:tcPr anchor="ctr" horzOverflow="overflow">
                    <a:solidFill>
                      <a:schemeClr val="bg1">
                        <a:lumMod val="75000"/>
                      </a:schemeClr>
                    </a:solidFill>
                  </a:tcPr>
                </a:tc>
                <a:extLst>
                  <a:ext uri="{0D108BD9-81ED-4DB2-BD59-A6C34878D82A}">
                    <a16:rowId xmlns:a16="http://schemas.microsoft.com/office/drawing/2014/main" val="10000"/>
                  </a:ext>
                </a:extLst>
              </a:tr>
              <a:tr h="579420">
                <a:tc>
                  <a:txBody>
                    <a:bodyPr/>
                    <a:lstStyle/>
                    <a:p>
                      <a:pPr marL="0" marR="0" lvl="0" indent="0" algn="r" defTabSz="914400" rtl="0" eaLnBrk="1" fontAlgn="base" latinLnBrk="0" hangingPunct="1">
                        <a:lnSpc>
                          <a:spcPct val="100000"/>
                        </a:lnSpc>
                        <a:spcBef>
                          <a:spcPts val="600"/>
                        </a:spcBef>
                        <a:spcAft>
                          <a:spcPts val="600"/>
                        </a:spcAft>
                        <a:buClr>
                          <a:srgbClr val="910046"/>
                        </a:buClr>
                        <a:buSzPct val="84000"/>
                        <a:buFont typeface="Wingdings" pitchFamily="2" charset="2"/>
                        <a:buNone/>
                        <a:tabLst/>
                      </a:pPr>
                      <a:r>
                        <a:rPr kumimoji="0" lang="en-US" sz="1400" b="0" i="1" u="none" strike="noStrike" cap="none" normalizeH="0" baseline="0" dirty="0">
                          <a:ln>
                            <a:noFill/>
                          </a:ln>
                          <a:solidFill>
                            <a:schemeClr val="tx1"/>
                          </a:solidFill>
                          <a:effectLst/>
                          <a:latin typeface="+mn-lt"/>
                          <a:cs typeface="Arial" charset="0"/>
                        </a:rPr>
                        <a:t># of New Docketed Cases</a:t>
                      </a:r>
                    </a:p>
                  </a:txBody>
                  <a:tcPr anchor="ctr" horzOverflow="overflow">
                    <a:solidFill>
                      <a:schemeClr val="bg1">
                        <a:lumMod val="95000"/>
                      </a:schemeClr>
                    </a:solidFill>
                  </a:tcPr>
                </a:tc>
                <a:tc>
                  <a:txBody>
                    <a:bodyPr/>
                    <a:lstStyle/>
                    <a:p>
                      <a:pPr marL="0" marR="0" algn="ctr">
                        <a:lnSpc>
                          <a:spcPct val="107000"/>
                        </a:lnSpc>
                        <a:spcBef>
                          <a:spcPts val="600"/>
                        </a:spcBef>
                        <a:spcAft>
                          <a:spcPts val="600"/>
                        </a:spcAft>
                      </a:pPr>
                      <a:r>
                        <a:rPr lang="en-US" sz="1400" b="0" i="0" dirty="0">
                          <a:solidFill>
                            <a:srgbClr val="000000"/>
                          </a:solidFill>
                          <a:effectLst/>
                          <a:latin typeface="+mj-lt"/>
                          <a:ea typeface="Calibri" panose="020F0502020204030204" pitchFamily="34" charset="0"/>
                        </a:rPr>
                        <a:t>43</a:t>
                      </a:r>
                    </a:p>
                  </a:txBody>
                  <a:tcPr anchor="ctr">
                    <a:solidFill>
                      <a:schemeClr val="bg1">
                        <a:lumMod val="95000"/>
                      </a:schemeClr>
                    </a:solidFill>
                  </a:tcPr>
                </a:tc>
                <a:tc>
                  <a:txBody>
                    <a:bodyPr/>
                    <a:lstStyle/>
                    <a:p>
                      <a:pPr marL="0" marR="0" algn="ctr">
                        <a:lnSpc>
                          <a:spcPct val="107000"/>
                        </a:lnSpc>
                        <a:spcBef>
                          <a:spcPts val="600"/>
                        </a:spcBef>
                        <a:spcAft>
                          <a:spcPts val="600"/>
                        </a:spcAft>
                      </a:pPr>
                      <a:r>
                        <a:rPr lang="en-US" sz="1400" b="0" i="0" dirty="0">
                          <a:solidFill>
                            <a:srgbClr val="000000"/>
                          </a:solidFill>
                          <a:effectLst/>
                          <a:latin typeface="+mj-lt"/>
                          <a:ea typeface="Calibri" panose="020F0502020204030204" pitchFamily="34" charset="0"/>
                        </a:rPr>
                        <a:t>44</a:t>
                      </a:r>
                    </a:p>
                    <a:p>
                      <a:pPr marL="0" marR="0" algn="ctr">
                        <a:lnSpc>
                          <a:spcPct val="107000"/>
                        </a:lnSpc>
                        <a:spcBef>
                          <a:spcPts val="0"/>
                        </a:spcBef>
                        <a:spcAft>
                          <a:spcPts val="600"/>
                        </a:spcAft>
                      </a:pPr>
                      <a:r>
                        <a:rPr lang="en-US" sz="1400" b="0" i="0" dirty="0">
                          <a:solidFill>
                            <a:srgbClr val="000000"/>
                          </a:solidFill>
                          <a:effectLst/>
                          <a:latin typeface="+mj-lt"/>
                          <a:ea typeface="Calibri" panose="020F0502020204030204" pitchFamily="34" charset="0"/>
                        </a:rPr>
                        <a:t>(42) 11(c)</a:t>
                      </a:r>
                    </a:p>
                  </a:txBody>
                  <a:tcPr anchor="ctr">
                    <a:solidFill>
                      <a:schemeClr val="bg1">
                        <a:lumMod val="95000"/>
                      </a:schemeClr>
                    </a:solidFill>
                  </a:tcPr>
                </a:tc>
                <a:tc>
                  <a:txBody>
                    <a:bodyPr/>
                    <a:lstStyle/>
                    <a:p>
                      <a:pPr marL="0" marR="0" algn="ctr">
                        <a:lnSpc>
                          <a:spcPct val="107000"/>
                        </a:lnSpc>
                        <a:spcBef>
                          <a:spcPts val="600"/>
                        </a:spcBef>
                        <a:spcAft>
                          <a:spcPts val="600"/>
                        </a:spcAft>
                      </a:pPr>
                      <a:r>
                        <a:rPr lang="en-US" sz="1400" b="1" i="1" dirty="0">
                          <a:solidFill>
                            <a:srgbClr val="000000"/>
                          </a:solidFill>
                          <a:effectLst/>
                          <a:latin typeface="+mj-lt"/>
                          <a:ea typeface="Calibri" panose="020F0502020204030204" pitchFamily="34" charset="0"/>
                        </a:rPr>
                        <a:t>87</a:t>
                      </a:r>
                    </a:p>
                  </a:txBody>
                  <a:tcPr anchor="ctr">
                    <a:solidFill>
                      <a:schemeClr val="bg1">
                        <a:lumMod val="95000"/>
                      </a:schemeClr>
                    </a:solidFill>
                  </a:tcPr>
                </a:tc>
                <a:extLst>
                  <a:ext uri="{0D108BD9-81ED-4DB2-BD59-A6C34878D82A}">
                    <a16:rowId xmlns:a16="http://schemas.microsoft.com/office/drawing/2014/main" val="10001"/>
                  </a:ext>
                </a:extLst>
              </a:tr>
              <a:tr h="335252">
                <a:tc>
                  <a:txBody>
                    <a:bodyPr/>
                    <a:lstStyle/>
                    <a:p>
                      <a:pPr marL="0" marR="0" lvl="0" indent="0" algn="r" defTabSz="914400" rtl="0" eaLnBrk="1" fontAlgn="base" latinLnBrk="0" hangingPunct="1">
                        <a:lnSpc>
                          <a:spcPct val="100000"/>
                        </a:lnSpc>
                        <a:spcBef>
                          <a:spcPts val="600"/>
                        </a:spcBef>
                        <a:spcAft>
                          <a:spcPts val="600"/>
                        </a:spcAft>
                        <a:buClr>
                          <a:srgbClr val="910046"/>
                        </a:buClr>
                        <a:buSzPct val="84000"/>
                        <a:buFont typeface="Wingdings" pitchFamily="2" charset="2"/>
                        <a:buNone/>
                        <a:tabLst/>
                      </a:pPr>
                      <a:r>
                        <a:rPr kumimoji="0" lang="en-US" sz="1400" b="0" i="1" u="none" strike="noStrike" cap="none" normalizeH="0" baseline="0" dirty="0">
                          <a:ln>
                            <a:noFill/>
                          </a:ln>
                          <a:solidFill>
                            <a:schemeClr val="tx1"/>
                          </a:solidFill>
                          <a:effectLst/>
                          <a:latin typeface="+mn-lt"/>
                          <a:cs typeface="Arial" charset="0"/>
                        </a:rPr>
                        <a:t># of Administrative Closures (Included in Disposition Chart)</a:t>
                      </a:r>
                    </a:p>
                  </a:txBody>
                  <a:tcPr anchor="ctr" horzOverflow="overflow">
                    <a:solidFill>
                      <a:schemeClr val="bg1">
                        <a:lumMod val="85000"/>
                      </a:schemeClr>
                    </a:solidFill>
                  </a:tcPr>
                </a:tc>
                <a:tc>
                  <a:txBody>
                    <a:bodyPr/>
                    <a:lstStyle/>
                    <a:p>
                      <a:pPr marL="0" marR="0" algn="ctr">
                        <a:lnSpc>
                          <a:spcPct val="107000"/>
                        </a:lnSpc>
                        <a:spcBef>
                          <a:spcPts val="600"/>
                        </a:spcBef>
                        <a:spcAft>
                          <a:spcPts val="600"/>
                        </a:spcAft>
                      </a:pPr>
                      <a:r>
                        <a:rPr lang="en-US" sz="1400" b="0" i="0" dirty="0">
                          <a:solidFill>
                            <a:srgbClr val="000000"/>
                          </a:solidFill>
                          <a:effectLst/>
                          <a:latin typeface="+mj-lt"/>
                          <a:ea typeface="Calibri" panose="020F0502020204030204" pitchFamily="34" charset="0"/>
                        </a:rPr>
                        <a:t>N/A</a:t>
                      </a:r>
                    </a:p>
                  </a:txBody>
                  <a:tcPr anchor="ctr">
                    <a:solidFill>
                      <a:schemeClr val="bg1">
                        <a:lumMod val="85000"/>
                      </a:schemeClr>
                    </a:solidFill>
                  </a:tcPr>
                </a:tc>
                <a:tc>
                  <a:txBody>
                    <a:bodyPr/>
                    <a:lstStyle/>
                    <a:p>
                      <a:pPr marL="0" marR="0" algn="ctr">
                        <a:lnSpc>
                          <a:spcPct val="107000"/>
                        </a:lnSpc>
                        <a:spcBef>
                          <a:spcPts val="600"/>
                        </a:spcBef>
                        <a:spcAft>
                          <a:spcPts val="600"/>
                        </a:spcAft>
                      </a:pPr>
                      <a:r>
                        <a:rPr lang="en-US" sz="1400" b="0" i="0" dirty="0">
                          <a:solidFill>
                            <a:srgbClr val="000000"/>
                          </a:solidFill>
                          <a:effectLst/>
                          <a:latin typeface="+mj-lt"/>
                          <a:ea typeface="Calibri" panose="020F0502020204030204" pitchFamily="34" charset="0"/>
                        </a:rPr>
                        <a:t>N/A</a:t>
                      </a:r>
                    </a:p>
                  </a:txBody>
                  <a:tcPr anchor="ctr">
                    <a:solidFill>
                      <a:schemeClr val="bg1">
                        <a:lumMod val="85000"/>
                      </a:schemeClr>
                    </a:solidFill>
                  </a:tcPr>
                </a:tc>
                <a:tc>
                  <a:txBody>
                    <a:bodyPr/>
                    <a:lstStyle/>
                    <a:p>
                      <a:pPr marL="0" marR="0" algn="ctr">
                        <a:lnSpc>
                          <a:spcPct val="107000"/>
                        </a:lnSpc>
                        <a:spcBef>
                          <a:spcPts val="600"/>
                        </a:spcBef>
                        <a:spcAft>
                          <a:spcPts val="600"/>
                        </a:spcAft>
                      </a:pPr>
                      <a:r>
                        <a:rPr lang="en-US" sz="1400" b="1" i="1" dirty="0">
                          <a:solidFill>
                            <a:srgbClr val="000000"/>
                          </a:solidFill>
                          <a:effectLst/>
                          <a:latin typeface="+mj-lt"/>
                          <a:ea typeface="Calibri" panose="020F0502020204030204" pitchFamily="34" charset="0"/>
                        </a:rPr>
                        <a:t>N/A</a:t>
                      </a:r>
                    </a:p>
                  </a:txBody>
                  <a:tcPr anchor="ctr">
                    <a:solidFill>
                      <a:schemeClr val="bg1">
                        <a:lumMod val="85000"/>
                      </a:schemeClr>
                    </a:solidFill>
                  </a:tcPr>
                </a:tc>
                <a:extLst>
                  <a:ext uri="{0D108BD9-81ED-4DB2-BD59-A6C34878D82A}">
                    <a16:rowId xmlns:a16="http://schemas.microsoft.com/office/drawing/2014/main" val="10002"/>
                  </a:ext>
                </a:extLst>
              </a:tr>
              <a:tr h="579420">
                <a:tc>
                  <a:txBody>
                    <a:bodyPr/>
                    <a:lstStyle/>
                    <a:p>
                      <a:pPr marL="0" marR="0" lvl="0" indent="0" algn="r" defTabSz="914400" rtl="0" eaLnBrk="1" fontAlgn="base" latinLnBrk="0" hangingPunct="1">
                        <a:lnSpc>
                          <a:spcPct val="100000"/>
                        </a:lnSpc>
                        <a:spcBef>
                          <a:spcPts val="600"/>
                        </a:spcBef>
                        <a:spcAft>
                          <a:spcPts val="600"/>
                        </a:spcAft>
                        <a:buClr>
                          <a:srgbClr val="910046"/>
                        </a:buClr>
                        <a:buSzPct val="84000"/>
                        <a:buFont typeface="Wingdings" pitchFamily="2" charset="2"/>
                        <a:buNone/>
                        <a:tabLst/>
                      </a:pPr>
                      <a:r>
                        <a:rPr kumimoji="0" lang="en-US" sz="1400" b="0" i="1" u="none" strike="noStrike" cap="none" normalizeH="0" baseline="0" dirty="0">
                          <a:ln>
                            <a:noFill/>
                          </a:ln>
                          <a:solidFill>
                            <a:schemeClr val="tx1"/>
                          </a:solidFill>
                          <a:effectLst/>
                          <a:latin typeface="+mn-lt"/>
                          <a:cs typeface="Arial" charset="0"/>
                        </a:rPr>
                        <a:t># of Cases Completed</a:t>
                      </a:r>
                    </a:p>
                  </a:txBody>
                  <a:tcPr anchor="ctr" horzOverflow="overflow">
                    <a:solidFill>
                      <a:schemeClr val="bg1">
                        <a:lumMod val="95000"/>
                      </a:schemeClr>
                    </a:solidFill>
                  </a:tcPr>
                </a:tc>
                <a:tc>
                  <a:txBody>
                    <a:bodyPr/>
                    <a:lstStyle/>
                    <a:p>
                      <a:pPr marL="0" marR="0" algn="ctr">
                        <a:lnSpc>
                          <a:spcPct val="107000"/>
                        </a:lnSpc>
                        <a:spcBef>
                          <a:spcPts val="600"/>
                        </a:spcBef>
                        <a:spcAft>
                          <a:spcPts val="600"/>
                        </a:spcAft>
                      </a:pPr>
                      <a:r>
                        <a:rPr lang="en-US" sz="1400" b="0" i="0" dirty="0">
                          <a:solidFill>
                            <a:srgbClr val="000000"/>
                          </a:solidFill>
                          <a:effectLst/>
                          <a:latin typeface="+mj-lt"/>
                          <a:ea typeface="Calibri" panose="020F0502020204030204" pitchFamily="34" charset="0"/>
                        </a:rPr>
                        <a:t>34</a:t>
                      </a:r>
                    </a:p>
                  </a:txBody>
                  <a:tcPr anchor="ctr">
                    <a:solidFill>
                      <a:schemeClr val="bg1">
                        <a:lumMod val="95000"/>
                      </a:schemeClr>
                    </a:solidFill>
                  </a:tcPr>
                </a:tc>
                <a:tc>
                  <a:txBody>
                    <a:bodyPr/>
                    <a:lstStyle/>
                    <a:p>
                      <a:pPr marL="0" marR="0" algn="ctr">
                        <a:lnSpc>
                          <a:spcPct val="107000"/>
                        </a:lnSpc>
                        <a:spcBef>
                          <a:spcPts val="600"/>
                        </a:spcBef>
                        <a:spcAft>
                          <a:spcPts val="600"/>
                        </a:spcAft>
                      </a:pPr>
                      <a:r>
                        <a:rPr lang="en-US" sz="1400" b="0" i="0" dirty="0">
                          <a:solidFill>
                            <a:srgbClr val="000000"/>
                          </a:solidFill>
                          <a:effectLst/>
                          <a:latin typeface="+mj-lt"/>
                          <a:ea typeface="Calibri" panose="020F0502020204030204" pitchFamily="34" charset="0"/>
                        </a:rPr>
                        <a:t>42</a:t>
                      </a:r>
                    </a:p>
                    <a:p>
                      <a:pPr marL="0" marR="0" algn="ctr">
                        <a:lnSpc>
                          <a:spcPct val="107000"/>
                        </a:lnSpc>
                        <a:spcBef>
                          <a:spcPts val="0"/>
                        </a:spcBef>
                        <a:spcAft>
                          <a:spcPts val="600"/>
                        </a:spcAft>
                      </a:pPr>
                      <a:r>
                        <a:rPr lang="en-US" sz="1400" b="0" i="0" dirty="0">
                          <a:solidFill>
                            <a:srgbClr val="000000"/>
                          </a:solidFill>
                          <a:effectLst/>
                          <a:latin typeface="+mj-lt"/>
                          <a:ea typeface="Calibri" panose="020F0502020204030204" pitchFamily="34" charset="0"/>
                        </a:rPr>
                        <a:t>(36) 11(c)</a:t>
                      </a:r>
                    </a:p>
                  </a:txBody>
                  <a:tcPr anchor="ctr">
                    <a:solidFill>
                      <a:schemeClr val="bg1">
                        <a:lumMod val="95000"/>
                      </a:schemeClr>
                    </a:solidFill>
                  </a:tcPr>
                </a:tc>
                <a:tc>
                  <a:txBody>
                    <a:bodyPr/>
                    <a:lstStyle/>
                    <a:p>
                      <a:pPr marL="0" marR="0" algn="ctr">
                        <a:lnSpc>
                          <a:spcPct val="107000"/>
                        </a:lnSpc>
                        <a:spcBef>
                          <a:spcPts val="600"/>
                        </a:spcBef>
                        <a:spcAft>
                          <a:spcPts val="600"/>
                        </a:spcAft>
                      </a:pPr>
                      <a:r>
                        <a:rPr lang="en-US" sz="1400" b="1" i="1" dirty="0">
                          <a:solidFill>
                            <a:srgbClr val="000000"/>
                          </a:solidFill>
                          <a:effectLst/>
                          <a:latin typeface="+mj-lt"/>
                          <a:ea typeface="Calibri" panose="020F0502020204030204" pitchFamily="34" charset="0"/>
                        </a:rPr>
                        <a:t>76</a:t>
                      </a:r>
                    </a:p>
                  </a:txBody>
                  <a:tcPr anchor="ctr">
                    <a:solidFill>
                      <a:schemeClr val="bg1">
                        <a:lumMod val="95000"/>
                      </a:schemeClr>
                    </a:solidFill>
                  </a:tcPr>
                </a:tc>
                <a:extLst>
                  <a:ext uri="{0D108BD9-81ED-4DB2-BD59-A6C34878D82A}">
                    <a16:rowId xmlns:a16="http://schemas.microsoft.com/office/drawing/2014/main" val="10003"/>
                  </a:ext>
                </a:extLst>
              </a:tr>
              <a:tr h="335252">
                <a:tc>
                  <a:txBody>
                    <a:bodyPr/>
                    <a:lstStyle/>
                    <a:p>
                      <a:pPr marL="0" marR="0" lvl="0" indent="0" algn="r" defTabSz="914400" rtl="0" eaLnBrk="1" fontAlgn="base" latinLnBrk="0" hangingPunct="1">
                        <a:lnSpc>
                          <a:spcPct val="100000"/>
                        </a:lnSpc>
                        <a:spcBef>
                          <a:spcPts val="600"/>
                        </a:spcBef>
                        <a:spcAft>
                          <a:spcPts val="600"/>
                        </a:spcAft>
                        <a:buClr>
                          <a:srgbClr val="910046"/>
                        </a:buClr>
                        <a:buSzPct val="84000"/>
                        <a:buFont typeface="Wingdings" pitchFamily="2" charset="2"/>
                        <a:buNone/>
                        <a:tabLst/>
                      </a:pPr>
                      <a:r>
                        <a:rPr kumimoji="0" lang="en-US" sz="1400" b="0" i="1" u="none" strike="noStrike" cap="none" normalizeH="0" baseline="0" dirty="0">
                          <a:ln>
                            <a:noFill/>
                          </a:ln>
                          <a:solidFill>
                            <a:schemeClr val="tx1"/>
                          </a:solidFill>
                          <a:effectLst/>
                          <a:latin typeface="+mn-lt"/>
                          <a:cs typeface="Arial" charset="0"/>
                        </a:rPr>
                        <a:t># Completed Within 90 Days</a:t>
                      </a:r>
                    </a:p>
                  </a:txBody>
                  <a:tcPr anchor="ctr" horzOverflow="overflow">
                    <a:solidFill>
                      <a:schemeClr val="bg1">
                        <a:lumMod val="85000"/>
                      </a:schemeClr>
                    </a:solidFill>
                  </a:tcPr>
                </a:tc>
                <a:tc>
                  <a:txBody>
                    <a:bodyPr/>
                    <a:lstStyle/>
                    <a:p>
                      <a:pPr marL="0" marR="0" algn="ctr">
                        <a:lnSpc>
                          <a:spcPct val="107000"/>
                        </a:lnSpc>
                        <a:spcBef>
                          <a:spcPts val="600"/>
                        </a:spcBef>
                        <a:spcAft>
                          <a:spcPts val="600"/>
                        </a:spcAft>
                      </a:pPr>
                      <a:r>
                        <a:rPr lang="en-US" sz="1400" b="0" i="0" dirty="0">
                          <a:solidFill>
                            <a:srgbClr val="000000"/>
                          </a:solidFill>
                          <a:effectLst/>
                          <a:latin typeface="+mj-lt"/>
                          <a:ea typeface="Calibri" panose="020F0502020204030204" pitchFamily="34" charset="0"/>
                        </a:rPr>
                        <a:t>2</a:t>
                      </a:r>
                    </a:p>
                  </a:txBody>
                  <a:tcPr anchor="ctr">
                    <a:solidFill>
                      <a:schemeClr val="bg1">
                        <a:lumMod val="85000"/>
                      </a:schemeClr>
                    </a:solidFill>
                  </a:tcPr>
                </a:tc>
                <a:tc>
                  <a:txBody>
                    <a:bodyPr/>
                    <a:lstStyle/>
                    <a:p>
                      <a:pPr marL="0" marR="0" algn="ctr">
                        <a:lnSpc>
                          <a:spcPct val="107000"/>
                        </a:lnSpc>
                        <a:spcBef>
                          <a:spcPts val="600"/>
                        </a:spcBef>
                        <a:spcAft>
                          <a:spcPts val="600"/>
                        </a:spcAft>
                      </a:pPr>
                      <a:r>
                        <a:rPr lang="en-US" sz="1400" b="0" i="0" dirty="0">
                          <a:solidFill>
                            <a:srgbClr val="000000"/>
                          </a:solidFill>
                          <a:effectLst/>
                          <a:latin typeface="+mj-lt"/>
                          <a:ea typeface="Calibri" panose="020F0502020204030204" pitchFamily="34" charset="0"/>
                        </a:rPr>
                        <a:t>5</a:t>
                      </a:r>
                    </a:p>
                  </a:txBody>
                  <a:tcPr anchor="ctr">
                    <a:solidFill>
                      <a:schemeClr val="bg1">
                        <a:lumMod val="85000"/>
                      </a:schemeClr>
                    </a:solidFill>
                  </a:tcPr>
                </a:tc>
                <a:tc>
                  <a:txBody>
                    <a:bodyPr/>
                    <a:lstStyle/>
                    <a:p>
                      <a:pPr marL="0" marR="0" algn="ctr">
                        <a:lnSpc>
                          <a:spcPct val="107000"/>
                        </a:lnSpc>
                        <a:spcBef>
                          <a:spcPts val="600"/>
                        </a:spcBef>
                        <a:spcAft>
                          <a:spcPts val="600"/>
                        </a:spcAft>
                      </a:pPr>
                      <a:r>
                        <a:rPr lang="en-US" sz="1400" b="1" i="1" dirty="0">
                          <a:solidFill>
                            <a:srgbClr val="000000"/>
                          </a:solidFill>
                          <a:effectLst/>
                          <a:latin typeface="+mj-lt"/>
                          <a:ea typeface="Calibri" panose="020F0502020204030204" pitchFamily="34" charset="0"/>
                        </a:rPr>
                        <a:t>7</a:t>
                      </a:r>
                    </a:p>
                  </a:txBody>
                  <a:tcPr anchor="ctr">
                    <a:solidFill>
                      <a:schemeClr val="bg1">
                        <a:lumMod val="85000"/>
                      </a:schemeClr>
                    </a:solidFill>
                  </a:tcPr>
                </a:tc>
                <a:extLst>
                  <a:ext uri="{0D108BD9-81ED-4DB2-BD59-A6C34878D82A}">
                    <a16:rowId xmlns:a16="http://schemas.microsoft.com/office/drawing/2014/main" val="10004"/>
                  </a:ext>
                </a:extLst>
              </a:tr>
              <a:tr h="320058">
                <a:tc>
                  <a:txBody>
                    <a:bodyPr/>
                    <a:lstStyle/>
                    <a:p>
                      <a:pPr marL="0" marR="0" lvl="0" indent="0" algn="r" defTabSz="914400" rtl="0" eaLnBrk="1" fontAlgn="base" latinLnBrk="0" hangingPunct="1">
                        <a:lnSpc>
                          <a:spcPct val="100000"/>
                        </a:lnSpc>
                        <a:spcBef>
                          <a:spcPts val="600"/>
                        </a:spcBef>
                        <a:spcAft>
                          <a:spcPts val="600"/>
                        </a:spcAft>
                        <a:buClr>
                          <a:srgbClr val="910046"/>
                        </a:buClr>
                        <a:buSzPct val="84000"/>
                        <a:buFont typeface="Wingdings" pitchFamily="2" charset="2"/>
                        <a:buNone/>
                        <a:tabLst/>
                        <a:defRPr/>
                      </a:pPr>
                      <a:r>
                        <a:rPr kumimoji="0" lang="en-US" sz="1400" b="0" i="1" u="none" strike="noStrike" cap="none" normalizeH="0" baseline="0" dirty="0">
                          <a:ln>
                            <a:noFill/>
                          </a:ln>
                          <a:solidFill>
                            <a:schemeClr val="tx1"/>
                          </a:solidFill>
                          <a:effectLst/>
                          <a:latin typeface="+mn-lt"/>
                          <a:cs typeface="Arial" charset="0"/>
                        </a:rPr>
                        <a:t>% Completed Within 90 Days – SAMM 14 </a:t>
                      </a:r>
                    </a:p>
                  </a:txBody>
                  <a:tcPr anchor="ctr" horzOverflow="overflow">
                    <a:solidFill>
                      <a:schemeClr val="bg1">
                        <a:lumMod val="95000"/>
                      </a:schemeClr>
                    </a:solidFill>
                  </a:tcPr>
                </a:tc>
                <a:tc>
                  <a:txBody>
                    <a:bodyPr/>
                    <a:lstStyle/>
                    <a:p>
                      <a:pPr marL="0" marR="0" algn="ctr">
                        <a:lnSpc>
                          <a:spcPct val="107000"/>
                        </a:lnSpc>
                        <a:spcBef>
                          <a:spcPts val="600"/>
                        </a:spcBef>
                        <a:spcAft>
                          <a:spcPts val="600"/>
                        </a:spcAft>
                      </a:pPr>
                      <a:r>
                        <a:rPr lang="en-US" sz="1400" b="0" i="0" dirty="0">
                          <a:solidFill>
                            <a:srgbClr val="000000"/>
                          </a:solidFill>
                          <a:effectLst/>
                          <a:latin typeface="+mj-lt"/>
                          <a:ea typeface="Calibri" panose="020F0502020204030204" pitchFamily="34" charset="0"/>
                        </a:rPr>
                        <a:t>6%</a:t>
                      </a:r>
                    </a:p>
                  </a:txBody>
                  <a:tcPr anchor="ctr">
                    <a:solidFill>
                      <a:schemeClr val="bg1">
                        <a:lumMod val="95000"/>
                      </a:schemeClr>
                    </a:solidFill>
                  </a:tcPr>
                </a:tc>
                <a:tc>
                  <a:txBody>
                    <a:bodyPr/>
                    <a:lstStyle/>
                    <a:p>
                      <a:pPr marL="0" marR="0" algn="ctr">
                        <a:lnSpc>
                          <a:spcPct val="107000"/>
                        </a:lnSpc>
                        <a:spcBef>
                          <a:spcPts val="600"/>
                        </a:spcBef>
                        <a:spcAft>
                          <a:spcPts val="600"/>
                        </a:spcAft>
                      </a:pPr>
                      <a:r>
                        <a:rPr lang="en-US" sz="1400" b="0" i="0" dirty="0">
                          <a:solidFill>
                            <a:srgbClr val="000000"/>
                          </a:solidFill>
                          <a:effectLst/>
                          <a:latin typeface="+mj-lt"/>
                          <a:ea typeface="Calibri" panose="020F0502020204030204" pitchFamily="34" charset="0"/>
                        </a:rPr>
                        <a:t>12%</a:t>
                      </a:r>
                    </a:p>
                  </a:txBody>
                  <a:tcPr anchor="ctr">
                    <a:solidFill>
                      <a:schemeClr val="bg1">
                        <a:lumMod val="95000"/>
                      </a:schemeClr>
                    </a:solidFill>
                  </a:tcPr>
                </a:tc>
                <a:tc>
                  <a:txBody>
                    <a:bodyPr/>
                    <a:lstStyle/>
                    <a:p>
                      <a:pPr marL="0" marR="0" algn="ctr">
                        <a:lnSpc>
                          <a:spcPct val="107000"/>
                        </a:lnSpc>
                        <a:spcBef>
                          <a:spcPts val="600"/>
                        </a:spcBef>
                        <a:spcAft>
                          <a:spcPts val="600"/>
                        </a:spcAft>
                      </a:pPr>
                      <a:r>
                        <a:rPr lang="en-US" sz="1400" b="1" i="1" dirty="0">
                          <a:solidFill>
                            <a:srgbClr val="000000"/>
                          </a:solidFill>
                          <a:effectLst/>
                          <a:latin typeface="+mj-lt"/>
                          <a:ea typeface="Calibri" panose="020F0502020204030204" pitchFamily="34" charset="0"/>
                        </a:rPr>
                        <a:t>N/A</a:t>
                      </a:r>
                    </a:p>
                  </a:txBody>
                  <a:tcPr anchor="ctr">
                    <a:solidFill>
                      <a:schemeClr val="bg1">
                        <a:lumMod val="95000"/>
                      </a:schemeClr>
                    </a:solidFill>
                  </a:tcPr>
                </a:tc>
                <a:extLst>
                  <a:ext uri="{0D108BD9-81ED-4DB2-BD59-A6C34878D82A}">
                    <a16:rowId xmlns:a16="http://schemas.microsoft.com/office/drawing/2014/main" val="10005"/>
                  </a:ext>
                </a:extLst>
              </a:tr>
              <a:tr h="495483">
                <a:tc>
                  <a:txBody>
                    <a:bodyPr/>
                    <a:lstStyle/>
                    <a:p>
                      <a:pPr marL="0" marR="0" lvl="0" indent="0" algn="r" defTabSz="914400" rtl="0" eaLnBrk="1" fontAlgn="base" latinLnBrk="0" hangingPunct="1">
                        <a:lnSpc>
                          <a:spcPct val="100000"/>
                        </a:lnSpc>
                        <a:spcBef>
                          <a:spcPts val="600"/>
                        </a:spcBef>
                        <a:spcAft>
                          <a:spcPts val="600"/>
                        </a:spcAft>
                        <a:buClr>
                          <a:srgbClr val="910046"/>
                        </a:buClr>
                        <a:buSzPct val="84000"/>
                        <a:buFont typeface="Wingdings" pitchFamily="2" charset="2"/>
                        <a:buNone/>
                        <a:tabLst/>
                      </a:pPr>
                      <a:r>
                        <a:rPr kumimoji="0" lang="en-US" sz="1400" b="0" i="1" u="none" strike="noStrike" cap="none" normalizeH="0" baseline="0" dirty="0">
                          <a:ln>
                            <a:noFill/>
                          </a:ln>
                          <a:solidFill>
                            <a:schemeClr val="tx1"/>
                          </a:solidFill>
                          <a:effectLst/>
                          <a:latin typeface="+mn-lt"/>
                          <a:cs typeface="Arial" charset="0"/>
                        </a:rPr>
                        <a:t>Average # Days to Complete – SAMM 16</a:t>
                      </a:r>
                    </a:p>
                  </a:txBody>
                  <a:tcPr anchor="ctr" horzOverflow="overflow">
                    <a:solidFill>
                      <a:schemeClr val="bg1">
                        <a:lumMod val="85000"/>
                      </a:schemeClr>
                    </a:solidFill>
                  </a:tcPr>
                </a:tc>
                <a:tc>
                  <a:txBody>
                    <a:bodyPr/>
                    <a:lstStyle/>
                    <a:p>
                      <a:pPr marL="0" marR="0" algn="ctr">
                        <a:lnSpc>
                          <a:spcPct val="107000"/>
                        </a:lnSpc>
                        <a:spcBef>
                          <a:spcPts val="600"/>
                        </a:spcBef>
                        <a:spcAft>
                          <a:spcPts val="600"/>
                        </a:spcAft>
                      </a:pPr>
                      <a:r>
                        <a:rPr lang="en-US" sz="1400" b="0" i="0" dirty="0">
                          <a:solidFill>
                            <a:srgbClr val="000000"/>
                          </a:solidFill>
                          <a:effectLst/>
                          <a:latin typeface="+mj-lt"/>
                          <a:ea typeface="Calibri" panose="020F0502020204030204" pitchFamily="34" charset="0"/>
                        </a:rPr>
                        <a:t>294</a:t>
                      </a:r>
                    </a:p>
                  </a:txBody>
                  <a:tcPr anchor="ctr">
                    <a:solidFill>
                      <a:schemeClr val="bg1">
                        <a:lumMod val="85000"/>
                      </a:schemeClr>
                    </a:solidFill>
                  </a:tcPr>
                </a:tc>
                <a:tc>
                  <a:txBody>
                    <a:bodyPr/>
                    <a:lstStyle/>
                    <a:p>
                      <a:pPr marL="0" marR="0" algn="ctr">
                        <a:lnSpc>
                          <a:spcPct val="107000"/>
                        </a:lnSpc>
                        <a:spcBef>
                          <a:spcPts val="600"/>
                        </a:spcBef>
                        <a:spcAft>
                          <a:spcPts val="600"/>
                        </a:spcAft>
                      </a:pPr>
                      <a:r>
                        <a:rPr lang="en-US" sz="1400" b="0" i="0" dirty="0">
                          <a:solidFill>
                            <a:srgbClr val="000000"/>
                          </a:solidFill>
                          <a:effectLst/>
                          <a:latin typeface="+mj-lt"/>
                          <a:ea typeface="Calibri" panose="020F0502020204030204" pitchFamily="34" charset="0"/>
                        </a:rPr>
                        <a:t>294</a:t>
                      </a:r>
                    </a:p>
                  </a:txBody>
                  <a:tcPr anchor="ctr">
                    <a:solidFill>
                      <a:schemeClr val="bg1">
                        <a:lumMod val="85000"/>
                      </a:schemeClr>
                    </a:solidFill>
                  </a:tcPr>
                </a:tc>
                <a:tc>
                  <a:txBody>
                    <a:bodyPr/>
                    <a:lstStyle/>
                    <a:p>
                      <a:pPr marL="0" marR="0" algn="ctr">
                        <a:lnSpc>
                          <a:spcPct val="107000"/>
                        </a:lnSpc>
                        <a:spcBef>
                          <a:spcPts val="600"/>
                        </a:spcBef>
                        <a:spcAft>
                          <a:spcPts val="600"/>
                        </a:spcAft>
                      </a:pPr>
                      <a:r>
                        <a:rPr lang="en-US" sz="1400" b="1" i="1" dirty="0">
                          <a:solidFill>
                            <a:srgbClr val="000000"/>
                          </a:solidFill>
                          <a:effectLst/>
                          <a:latin typeface="+mj-lt"/>
                          <a:ea typeface="Calibri" panose="020F0502020204030204" pitchFamily="34" charset="0"/>
                        </a:rPr>
                        <a:t>N/A</a:t>
                      </a:r>
                    </a:p>
                  </a:txBody>
                  <a:tcPr anchor="ctr">
                    <a:solidFill>
                      <a:schemeClr val="bg1">
                        <a:lumMod val="85000"/>
                      </a:schemeClr>
                    </a:solidFill>
                  </a:tcPr>
                </a:tc>
                <a:extLst>
                  <a:ext uri="{0D108BD9-81ED-4DB2-BD59-A6C34878D82A}">
                    <a16:rowId xmlns:a16="http://schemas.microsoft.com/office/drawing/2014/main" val="10006"/>
                  </a:ext>
                </a:extLst>
              </a:tr>
              <a:tr h="335252">
                <a:tc>
                  <a:txBody>
                    <a:bodyPr/>
                    <a:lstStyle/>
                    <a:p>
                      <a:pPr marL="0" marR="0" lvl="0" indent="0" algn="r" defTabSz="914400" rtl="0" eaLnBrk="1" fontAlgn="base" latinLnBrk="0" hangingPunct="1">
                        <a:lnSpc>
                          <a:spcPct val="100000"/>
                        </a:lnSpc>
                        <a:spcBef>
                          <a:spcPts val="600"/>
                        </a:spcBef>
                        <a:spcAft>
                          <a:spcPts val="600"/>
                        </a:spcAft>
                        <a:buClr>
                          <a:srgbClr val="910046"/>
                        </a:buClr>
                        <a:buSzPct val="84000"/>
                        <a:buFont typeface="Wingdings" pitchFamily="2" charset="2"/>
                        <a:buNone/>
                        <a:tabLst/>
                        <a:defRPr/>
                      </a:pPr>
                      <a:r>
                        <a:rPr kumimoji="0" lang="en-US" sz="1400" b="0" i="1" u="none" strike="noStrike" cap="none" normalizeH="0" baseline="0" dirty="0">
                          <a:ln>
                            <a:noFill/>
                          </a:ln>
                          <a:solidFill>
                            <a:schemeClr val="tx1"/>
                          </a:solidFill>
                          <a:effectLst/>
                          <a:latin typeface="+mn-lt"/>
                          <a:cs typeface="Arial" charset="0"/>
                        </a:rPr>
                        <a:t># of Pending Cases at EOQ</a:t>
                      </a:r>
                    </a:p>
                  </a:txBody>
                  <a:tcPr anchor="ctr" horzOverflow="overflow">
                    <a:solidFill>
                      <a:schemeClr val="bg1">
                        <a:lumMod val="95000"/>
                      </a:schemeClr>
                    </a:solidFill>
                  </a:tcPr>
                </a:tc>
                <a:tc>
                  <a:txBody>
                    <a:bodyPr/>
                    <a:lstStyle/>
                    <a:p>
                      <a:pPr marL="0" marR="0" algn="ctr">
                        <a:lnSpc>
                          <a:spcPct val="107000"/>
                        </a:lnSpc>
                        <a:spcBef>
                          <a:spcPts val="600"/>
                        </a:spcBef>
                        <a:spcAft>
                          <a:spcPts val="600"/>
                        </a:spcAft>
                      </a:pPr>
                      <a:r>
                        <a:rPr lang="en-US" sz="1400" b="0" i="0" dirty="0">
                          <a:solidFill>
                            <a:srgbClr val="000000"/>
                          </a:solidFill>
                          <a:effectLst/>
                          <a:latin typeface="+mj-lt"/>
                          <a:ea typeface="Calibri" panose="020F0502020204030204" pitchFamily="34" charset="0"/>
                        </a:rPr>
                        <a:t>151</a:t>
                      </a:r>
                    </a:p>
                  </a:txBody>
                  <a:tcPr anchor="ctr">
                    <a:solidFill>
                      <a:schemeClr val="bg1">
                        <a:lumMod val="95000"/>
                      </a:schemeClr>
                    </a:solidFill>
                  </a:tcPr>
                </a:tc>
                <a:tc>
                  <a:txBody>
                    <a:bodyPr/>
                    <a:lstStyle/>
                    <a:p>
                      <a:pPr marL="0" marR="0" algn="ctr">
                        <a:lnSpc>
                          <a:spcPct val="107000"/>
                        </a:lnSpc>
                        <a:spcBef>
                          <a:spcPts val="600"/>
                        </a:spcBef>
                        <a:spcAft>
                          <a:spcPts val="600"/>
                        </a:spcAft>
                      </a:pPr>
                      <a:r>
                        <a:rPr lang="en-US" sz="1400" b="0" i="0" dirty="0">
                          <a:solidFill>
                            <a:srgbClr val="000000"/>
                          </a:solidFill>
                          <a:effectLst/>
                          <a:latin typeface="+mj-lt"/>
                          <a:ea typeface="Calibri" panose="020F0502020204030204" pitchFamily="34" charset="0"/>
                        </a:rPr>
                        <a:t>157</a:t>
                      </a:r>
                    </a:p>
                  </a:txBody>
                  <a:tcPr anchor="ctr">
                    <a:solidFill>
                      <a:schemeClr val="bg1">
                        <a:lumMod val="95000"/>
                      </a:schemeClr>
                    </a:solidFill>
                  </a:tcPr>
                </a:tc>
                <a:tc>
                  <a:txBody>
                    <a:bodyPr/>
                    <a:lstStyle/>
                    <a:p>
                      <a:pPr marL="0" marR="0" algn="ctr">
                        <a:lnSpc>
                          <a:spcPct val="107000"/>
                        </a:lnSpc>
                        <a:spcBef>
                          <a:spcPts val="600"/>
                        </a:spcBef>
                        <a:spcAft>
                          <a:spcPts val="600"/>
                        </a:spcAft>
                      </a:pPr>
                      <a:r>
                        <a:rPr lang="en-US" sz="1400" b="1" i="1" dirty="0">
                          <a:solidFill>
                            <a:srgbClr val="000000"/>
                          </a:solidFill>
                          <a:effectLst/>
                          <a:latin typeface="+mj-lt"/>
                          <a:ea typeface="Calibri" panose="020F0502020204030204" pitchFamily="34" charset="0"/>
                        </a:rPr>
                        <a:t>N/A</a:t>
                      </a:r>
                    </a:p>
                  </a:txBody>
                  <a:tcPr anchor="ctr">
                    <a:solidFill>
                      <a:schemeClr val="bg1">
                        <a:lumMod val="95000"/>
                      </a:schemeClr>
                    </a:solidFill>
                  </a:tcPr>
                </a:tc>
                <a:extLst>
                  <a:ext uri="{0D108BD9-81ED-4DB2-BD59-A6C34878D82A}">
                    <a16:rowId xmlns:a16="http://schemas.microsoft.com/office/drawing/2014/main" val="10008"/>
                  </a:ext>
                </a:extLst>
              </a:tr>
              <a:tr h="499572">
                <a:tc>
                  <a:txBody>
                    <a:bodyPr/>
                    <a:lstStyle/>
                    <a:p>
                      <a:pPr marL="0" marR="0" lvl="0" indent="0" algn="r" defTabSz="914400" rtl="0" eaLnBrk="1" fontAlgn="base" latinLnBrk="0" hangingPunct="1">
                        <a:lnSpc>
                          <a:spcPct val="100000"/>
                        </a:lnSpc>
                        <a:spcBef>
                          <a:spcPts val="600"/>
                        </a:spcBef>
                        <a:spcAft>
                          <a:spcPts val="600"/>
                        </a:spcAft>
                        <a:buClr>
                          <a:srgbClr val="910046"/>
                        </a:buClr>
                        <a:buSzPct val="84000"/>
                        <a:buFont typeface="Wingdings" pitchFamily="2" charset="2"/>
                        <a:buNone/>
                        <a:tabLst/>
                      </a:pPr>
                      <a:r>
                        <a:rPr kumimoji="0" lang="en-US" sz="1400" b="0" i="1" u="none" strike="noStrike" cap="none" normalizeH="0" baseline="0" dirty="0">
                          <a:ln>
                            <a:noFill/>
                          </a:ln>
                          <a:solidFill>
                            <a:schemeClr val="tx1"/>
                          </a:solidFill>
                          <a:effectLst/>
                          <a:latin typeface="+mn-lt"/>
                          <a:cs typeface="Arial" charset="0"/>
                        </a:rPr>
                        <a:t>% Pending Over 90 Days</a:t>
                      </a:r>
                    </a:p>
                  </a:txBody>
                  <a:tcPr anchor="ctr" horzOverflow="overflow">
                    <a:solidFill>
                      <a:schemeClr val="bg1">
                        <a:lumMod val="85000"/>
                      </a:schemeClr>
                    </a:solidFill>
                  </a:tcPr>
                </a:tc>
                <a:tc>
                  <a:txBody>
                    <a:bodyPr/>
                    <a:lstStyle/>
                    <a:p>
                      <a:pPr marL="0" marR="0" algn="ctr">
                        <a:lnSpc>
                          <a:spcPct val="107000"/>
                        </a:lnSpc>
                        <a:spcBef>
                          <a:spcPts val="600"/>
                        </a:spcBef>
                        <a:spcAft>
                          <a:spcPts val="600"/>
                        </a:spcAft>
                      </a:pPr>
                      <a:r>
                        <a:rPr lang="en-US" sz="1400" b="0" i="0" dirty="0">
                          <a:solidFill>
                            <a:srgbClr val="000000"/>
                          </a:solidFill>
                          <a:effectLst/>
                          <a:latin typeface="+mj-lt"/>
                          <a:ea typeface="Calibri" panose="020F0502020204030204" pitchFamily="34" charset="0"/>
                        </a:rPr>
                        <a:t>68%</a:t>
                      </a:r>
                    </a:p>
                  </a:txBody>
                  <a:tcPr anchor="ctr">
                    <a:solidFill>
                      <a:schemeClr val="bg1">
                        <a:lumMod val="85000"/>
                      </a:schemeClr>
                    </a:solidFill>
                  </a:tcPr>
                </a:tc>
                <a:tc>
                  <a:txBody>
                    <a:bodyPr/>
                    <a:lstStyle/>
                    <a:p>
                      <a:pPr marL="0" marR="0" algn="ctr">
                        <a:lnSpc>
                          <a:spcPct val="107000"/>
                        </a:lnSpc>
                        <a:spcBef>
                          <a:spcPts val="600"/>
                        </a:spcBef>
                        <a:spcAft>
                          <a:spcPts val="600"/>
                        </a:spcAft>
                      </a:pPr>
                      <a:r>
                        <a:rPr lang="en-US" sz="1400" b="0" i="0" dirty="0">
                          <a:solidFill>
                            <a:srgbClr val="000000"/>
                          </a:solidFill>
                          <a:effectLst/>
                          <a:latin typeface="+mj-lt"/>
                          <a:ea typeface="Calibri" panose="020F0502020204030204" pitchFamily="34" charset="0"/>
                        </a:rPr>
                        <a:t>80%</a:t>
                      </a:r>
                    </a:p>
                  </a:txBody>
                  <a:tcPr anchor="ctr">
                    <a:solidFill>
                      <a:schemeClr val="bg1">
                        <a:lumMod val="85000"/>
                      </a:schemeClr>
                    </a:solidFill>
                  </a:tcPr>
                </a:tc>
                <a:tc>
                  <a:txBody>
                    <a:bodyPr/>
                    <a:lstStyle/>
                    <a:p>
                      <a:pPr marL="0" marR="0" algn="ctr">
                        <a:lnSpc>
                          <a:spcPct val="107000"/>
                        </a:lnSpc>
                        <a:spcBef>
                          <a:spcPts val="600"/>
                        </a:spcBef>
                        <a:spcAft>
                          <a:spcPts val="600"/>
                        </a:spcAft>
                      </a:pPr>
                      <a:r>
                        <a:rPr lang="en-US" sz="1400" b="1" i="1" dirty="0">
                          <a:solidFill>
                            <a:srgbClr val="000000"/>
                          </a:solidFill>
                          <a:effectLst/>
                          <a:latin typeface="+mj-lt"/>
                          <a:ea typeface="Calibri" panose="020F0502020204030204" pitchFamily="34" charset="0"/>
                        </a:rPr>
                        <a:t>N/A</a:t>
                      </a:r>
                    </a:p>
                  </a:txBody>
                  <a:tcPr anchor="ctr">
                    <a:solidFill>
                      <a:schemeClr val="bg1">
                        <a:lumMod val="85000"/>
                      </a:schemeClr>
                    </a:solidFill>
                  </a:tcPr>
                </a:tc>
                <a:extLst>
                  <a:ext uri="{0D108BD9-81ED-4DB2-BD59-A6C34878D82A}">
                    <a16:rowId xmlns:a16="http://schemas.microsoft.com/office/drawing/2014/main" val="3081740305"/>
                  </a:ext>
                </a:extLst>
              </a:tr>
              <a:tr h="627613">
                <a:tc>
                  <a:txBody>
                    <a:bodyPr/>
                    <a:lstStyle/>
                    <a:p>
                      <a:pPr marL="0" marR="0" lvl="0" indent="0" algn="r" defTabSz="914400" rtl="0" eaLnBrk="1" fontAlgn="base" latinLnBrk="0" hangingPunct="1">
                        <a:lnSpc>
                          <a:spcPct val="100000"/>
                        </a:lnSpc>
                        <a:spcBef>
                          <a:spcPts val="600"/>
                        </a:spcBef>
                        <a:spcAft>
                          <a:spcPts val="600"/>
                        </a:spcAft>
                        <a:buClr>
                          <a:srgbClr val="910046"/>
                        </a:buClr>
                        <a:buSzPct val="84000"/>
                        <a:buFont typeface="Wingdings" pitchFamily="2" charset="2"/>
                        <a:buNone/>
                        <a:tabLst/>
                      </a:pPr>
                      <a:r>
                        <a:rPr lang="en-US" sz="1400" b="0" i="1" kern="1200" dirty="0">
                          <a:solidFill>
                            <a:schemeClr val="dk1"/>
                          </a:solidFill>
                          <a:effectLst/>
                          <a:latin typeface="+mn-lt"/>
                          <a:ea typeface="+mn-ea"/>
                          <a:cs typeface="+mn-cs"/>
                        </a:rPr>
                        <a:t>Average # of Days Pending</a:t>
                      </a:r>
                      <a:endParaRPr kumimoji="0" lang="en-US" sz="1400" b="0" i="1" u="none" strike="noStrike" cap="none" normalizeH="0" baseline="0" dirty="0">
                        <a:ln>
                          <a:noFill/>
                        </a:ln>
                        <a:solidFill>
                          <a:schemeClr val="tx1"/>
                        </a:solidFill>
                        <a:effectLst/>
                        <a:latin typeface="+mn-lt"/>
                        <a:cs typeface="Arial" charset="0"/>
                      </a:endParaRPr>
                    </a:p>
                  </a:txBody>
                  <a:tcPr anchor="ctr" horzOverflow="overflow">
                    <a:solidFill>
                      <a:schemeClr val="bg1">
                        <a:lumMod val="95000"/>
                      </a:schemeClr>
                    </a:solidFill>
                  </a:tcPr>
                </a:tc>
                <a:tc>
                  <a:txBody>
                    <a:bodyPr/>
                    <a:lstStyle/>
                    <a:p>
                      <a:pPr marL="0" marR="0" algn="ctr">
                        <a:lnSpc>
                          <a:spcPct val="107000"/>
                        </a:lnSpc>
                        <a:spcBef>
                          <a:spcPts val="600"/>
                        </a:spcBef>
                        <a:spcAft>
                          <a:spcPts val="600"/>
                        </a:spcAft>
                      </a:pPr>
                      <a:r>
                        <a:rPr lang="en-US" sz="1400" b="0" i="0" dirty="0">
                          <a:solidFill>
                            <a:srgbClr val="000000"/>
                          </a:solidFill>
                          <a:effectLst/>
                          <a:latin typeface="+mj-lt"/>
                          <a:ea typeface="Calibri" panose="020F0502020204030204" pitchFamily="34" charset="0"/>
                        </a:rPr>
                        <a:t>163</a:t>
                      </a:r>
                    </a:p>
                  </a:txBody>
                  <a:tcPr anchor="ctr">
                    <a:solidFill>
                      <a:schemeClr val="bg1">
                        <a:lumMod val="95000"/>
                      </a:schemeClr>
                    </a:solidFill>
                  </a:tcPr>
                </a:tc>
                <a:tc>
                  <a:txBody>
                    <a:bodyPr/>
                    <a:lstStyle/>
                    <a:p>
                      <a:pPr marL="0" marR="0" algn="ctr">
                        <a:lnSpc>
                          <a:spcPct val="107000"/>
                        </a:lnSpc>
                        <a:spcBef>
                          <a:spcPts val="600"/>
                        </a:spcBef>
                        <a:spcAft>
                          <a:spcPts val="600"/>
                        </a:spcAft>
                      </a:pPr>
                      <a:r>
                        <a:rPr lang="en-US" sz="1400" b="0" i="0" dirty="0">
                          <a:solidFill>
                            <a:srgbClr val="000000"/>
                          </a:solidFill>
                          <a:effectLst/>
                          <a:latin typeface="+mj-lt"/>
                          <a:ea typeface="Calibri" panose="020F0502020204030204" pitchFamily="34" charset="0"/>
                        </a:rPr>
                        <a:t>191</a:t>
                      </a:r>
                    </a:p>
                  </a:txBody>
                  <a:tcPr anchor="ctr">
                    <a:solidFill>
                      <a:schemeClr val="bg1">
                        <a:lumMod val="95000"/>
                      </a:schemeClr>
                    </a:solidFill>
                  </a:tcPr>
                </a:tc>
                <a:tc>
                  <a:txBody>
                    <a:bodyPr/>
                    <a:lstStyle/>
                    <a:p>
                      <a:pPr marL="0" marR="0" algn="ctr">
                        <a:lnSpc>
                          <a:spcPct val="107000"/>
                        </a:lnSpc>
                        <a:spcBef>
                          <a:spcPts val="600"/>
                        </a:spcBef>
                        <a:spcAft>
                          <a:spcPts val="600"/>
                        </a:spcAft>
                      </a:pPr>
                      <a:r>
                        <a:rPr lang="en-US" sz="1400" b="1" i="1" dirty="0">
                          <a:solidFill>
                            <a:srgbClr val="000000"/>
                          </a:solidFill>
                          <a:effectLst/>
                          <a:latin typeface="+mj-lt"/>
                          <a:ea typeface="Calibri" panose="020F0502020204030204" pitchFamily="34" charset="0"/>
                        </a:rPr>
                        <a:t>N/A</a:t>
                      </a:r>
                    </a:p>
                  </a:txBody>
                  <a:tcPr anchor="ctr">
                    <a:solidFill>
                      <a:schemeClr val="bg1">
                        <a:lumMod val="95000"/>
                      </a:schemeClr>
                    </a:solidFill>
                  </a:tcPr>
                </a:tc>
                <a:extLst>
                  <a:ext uri="{0D108BD9-81ED-4DB2-BD59-A6C34878D82A}">
                    <a16:rowId xmlns:a16="http://schemas.microsoft.com/office/drawing/2014/main" val="2713942597"/>
                  </a:ext>
                </a:extLst>
              </a:tr>
            </a:tbl>
          </a:graphicData>
        </a:graphic>
      </p:graphicFrame>
      <p:sp>
        <p:nvSpPr>
          <p:cNvPr id="17"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Retaliatory Employment Discrimination</a:t>
            </a:r>
            <a:endParaRPr lang="en-US" sz="2400" b="1" i="1" dirty="0">
              <a:solidFill>
                <a:schemeClr val="bg2"/>
              </a:solidFill>
            </a:endParaRPr>
          </a:p>
        </p:txBody>
      </p:sp>
      <p:sp>
        <p:nvSpPr>
          <p:cNvPr id="4" name="TextBox 3">
            <a:extLst>
              <a:ext uri="{FF2B5EF4-FFF2-40B4-BE49-F238E27FC236}">
                <a16:creationId xmlns:a16="http://schemas.microsoft.com/office/drawing/2014/main" id="{541A6060-9A54-8B93-6D62-41C8E7E9B87E}"/>
              </a:ext>
            </a:extLst>
          </p:cNvPr>
          <p:cNvSpPr txBox="1"/>
          <p:nvPr/>
        </p:nvSpPr>
        <p:spPr>
          <a:xfrm>
            <a:off x="6477000" y="685800"/>
            <a:ext cx="2286000" cy="369332"/>
          </a:xfrm>
          <a:prstGeom prst="rect">
            <a:avLst/>
          </a:prstGeom>
          <a:noFill/>
        </p:spPr>
        <p:txBody>
          <a:bodyPr wrap="square" rtlCol="0">
            <a:spAutoFit/>
          </a:bodyPr>
          <a:lstStyle/>
          <a:p>
            <a:r>
              <a:rPr lang="en-US" i="1" dirty="0"/>
              <a:t>FFY 2023—2</a:t>
            </a:r>
            <a:r>
              <a:rPr lang="en-US" i="1" baseline="30000" dirty="0"/>
              <a:t>nd</a:t>
            </a:r>
            <a:r>
              <a:rPr lang="en-US" i="1" dirty="0"/>
              <a:t> Qtr.</a:t>
            </a:r>
          </a:p>
        </p:txBody>
      </p:sp>
    </p:spTree>
    <p:extLst>
      <p:ext uri="{BB962C8B-B14F-4D97-AF65-F5344CB8AC3E}">
        <p14:creationId xmlns:p14="http://schemas.microsoft.com/office/powerpoint/2010/main" val="4158373100"/>
      </p:ext>
    </p:extLst>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Placeholder 6"/>
          <p:cNvGraphicFramePr>
            <a:graphicFrameLocks noGrp="1"/>
          </p:cNvGraphicFramePr>
          <p:nvPr>
            <p:ph type="tbl" idx="1"/>
            <p:extLst>
              <p:ext uri="{D42A27DB-BD31-4B8C-83A1-F6EECF244321}">
                <p14:modId xmlns:p14="http://schemas.microsoft.com/office/powerpoint/2010/main" val="4205603975"/>
              </p:ext>
            </p:extLst>
          </p:nvPr>
        </p:nvGraphicFramePr>
        <p:xfrm>
          <a:off x="609600" y="1142997"/>
          <a:ext cx="7924800" cy="4720982"/>
        </p:xfrm>
        <a:graphic>
          <a:graphicData uri="http://schemas.openxmlformats.org/drawingml/2006/table">
            <a:tbl>
              <a:tblPr firstRow="1" bandRow="1">
                <a:tableStyleId>{073A0DAA-6AF3-43AB-8588-CEC1D06C72B9}</a:tableStyleId>
              </a:tblPr>
              <a:tblGrid>
                <a:gridCol w="4735553">
                  <a:extLst>
                    <a:ext uri="{9D8B030D-6E8A-4147-A177-3AD203B41FA5}">
                      <a16:colId xmlns:a16="http://schemas.microsoft.com/office/drawing/2014/main" val="20000"/>
                    </a:ext>
                  </a:extLst>
                </a:gridCol>
                <a:gridCol w="1063084">
                  <a:extLst>
                    <a:ext uri="{9D8B030D-6E8A-4147-A177-3AD203B41FA5}">
                      <a16:colId xmlns:a16="http://schemas.microsoft.com/office/drawing/2014/main" val="20001"/>
                    </a:ext>
                  </a:extLst>
                </a:gridCol>
                <a:gridCol w="1063084">
                  <a:extLst>
                    <a:ext uri="{9D8B030D-6E8A-4147-A177-3AD203B41FA5}">
                      <a16:colId xmlns:a16="http://schemas.microsoft.com/office/drawing/2014/main" val="936841724"/>
                    </a:ext>
                  </a:extLst>
                </a:gridCol>
                <a:gridCol w="1063079">
                  <a:extLst>
                    <a:ext uri="{9D8B030D-6E8A-4147-A177-3AD203B41FA5}">
                      <a16:colId xmlns:a16="http://schemas.microsoft.com/office/drawing/2014/main" val="20002"/>
                    </a:ext>
                  </a:extLst>
                </a:gridCol>
              </a:tblGrid>
              <a:tr h="656707">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u="none" strike="noStrike" cap="none" normalizeH="0" baseline="0" dirty="0">
                          <a:ln>
                            <a:noFill/>
                          </a:ln>
                          <a:solidFill>
                            <a:schemeClr val="tx1"/>
                          </a:solidFill>
                          <a:effectLst/>
                          <a:latin typeface="+mn-lt"/>
                        </a:rPr>
                        <a:t>OSH Complaint Disposition </a:t>
                      </a:r>
                    </a:p>
                  </a:txBody>
                  <a:tcPr anchor="ctr" horzOverflow="overflow">
                    <a:solidFill>
                      <a:schemeClr val="bg1">
                        <a:lumMod val="75000"/>
                      </a:schemeClr>
                    </a:solidFill>
                  </a:tcPr>
                </a:tc>
                <a:tc>
                  <a:txBody>
                    <a:bodyPr/>
                    <a:lstStyle/>
                    <a:p>
                      <a:pPr algn="ctr"/>
                      <a:r>
                        <a:rPr lang="en-US" sz="1400" dirty="0">
                          <a:solidFill>
                            <a:schemeClr val="tx1"/>
                          </a:solidFill>
                          <a:latin typeface="+mn-lt"/>
                        </a:rPr>
                        <a:t>1</a:t>
                      </a:r>
                      <a:r>
                        <a:rPr lang="en-US" sz="1400" baseline="30000" dirty="0">
                          <a:solidFill>
                            <a:schemeClr val="tx1"/>
                          </a:solidFill>
                          <a:latin typeface="+mn-lt"/>
                        </a:rPr>
                        <a:t>st</a:t>
                      </a:r>
                      <a:r>
                        <a:rPr lang="en-US" sz="1400" dirty="0">
                          <a:solidFill>
                            <a:schemeClr val="tx1"/>
                          </a:solidFill>
                          <a:latin typeface="+mn-lt"/>
                        </a:rPr>
                        <a:t> Qtr.</a:t>
                      </a:r>
                    </a:p>
                  </a:txBody>
                  <a:tcPr anchor="ctr">
                    <a:solidFill>
                      <a:schemeClr val="bg1">
                        <a:lumMod val="75000"/>
                      </a:schemeClr>
                    </a:solidFill>
                  </a:tcPr>
                </a:tc>
                <a:tc>
                  <a:txBody>
                    <a:bodyPr/>
                    <a:lstStyle/>
                    <a:p>
                      <a:pPr algn="ctr"/>
                      <a:r>
                        <a:rPr lang="en-US" sz="1400" dirty="0">
                          <a:solidFill>
                            <a:schemeClr val="tx1"/>
                          </a:solidFill>
                          <a:latin typeface="+mn-lt"/>
                        </a:rPr>
                        <a:t>2</a:t>
                      </a:r>
                      <a:r>
                        <a:rPr lang="en-US" sz="1400" baseline="30000" dirty="0">
                          <a:solidFill>
                            <a:schemeClr val="tx1"/>
                          </a:solidFill>
                          <a:latin typeface="+mn-lt"/>
                        </a:rPr>
                        <a:t>nd</a:t>
                      </a:r>
                      <a:r>
                        <a:rPr lang="en-US" sz="1400" dirty="0">
                          <a:solidFill>
                            <a:schemeClr val="tx1"/>
                          </a:solidFill>
                          <a:latin typeface="+mn-lt"/>
                        </a:rPr>
                        <a:t> Qtr.</a:t>
                      </a:r>
                    </a:p>
                  </a:txBody>
                  <a:tcPr anchor="c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400" b="1" i="1" u="none" strike="noStrike" cap="none" normalizeH="0" baseline="0" dirty="0">
                          <a:ln>
                            <a:noFill/>
                          </a:ln>
                          <a:solidFill>
                            <a:schemeClr val="tx1"/>
                          </a:solidFill>
                          <a:effectLst/>
                          <a:latin typeface="+mn-lt"/>
                        </a:rPr>
                        <a:t>Total</a:t>
                      </a:r>
                      <a:endParaRPr kumimoji="0" lang="en-US" sz="1400" b="1" i="1" u="none" strike="noStrike" cap="none" normalizeH="0" baseline="0" dirty="0">
                        <a:ln>
                          <a:noFill/>
                        </a:ln>
                        <a:solidFill>
                          <a:schemeClr val="tx1"/>
                        </a:solidFill>
                        <a:effectLst/>
                        <a:latin typeface="+mn-lt"/>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0"/>
                  </a:ext>
                </a:extLst>
              </a:tr>
              <a:tr h="593011">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400" b="0" i="1" u="none" strike="noStrike" cap="none" normalizeH="0" baseline="0" dirty="0">
                          <a:ln>
                            <a:noFill/>
                          </a:ln>
                          <a:solidFill>
                            <a:schemeClr val="tx1"/>
                          </a:solidFill>
                          <a:effectLst/>
                          <a:latin typeface="+mn-lt"/>
                          <a:cs typeface="Arial" charset="0"/>
                        </a:rPr>
                        <a:t>Administrative Closure</a:t>
                      </a:r>
                    </a:p>
                  </a:txBody>
                  <a:tcPr anchor="ctr" horzOverflow="overflow">
                    <a:solidFill>
                      <a:schemeClr val="bg1">
                        <a:lumMod val="9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j-lt"/>
                          <a:ea typeface="Calibri" panose="020F0502020204030204" pitchFamily="34" charset="0"/>
                        </a:rPr>
                        <a:t>6</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j-lt"/>
                          <a:ea typeface="Calibri" panose="020F0502020204030204" pitchFamily="34" charset="0"/>
                        </a:rPr>
                        <a:t>10</a:t>
                      </a:r>
                    </a:p>
                    <a:p>
                      <a:pPr marL="0" marR="0" algn="ctr">
                        <a:lnSpc>
                          <a:spcPct val="107000"/>
                        </a:lnSpc>
                        <a:spcBef>
                          <a:spcPts val="0"/>
                        </a:spcBef>
                        <a:spcAft>
                          <a:spcPts val="800"/>
                        </a:spcAft>
                      </a:pPr>
                      <a:r>
                        <a:rPr lang="en-US" sz="1400" dirty="0">
                          <a:solidFill>
                            <a:srgbClr val="000000"/>
                          </a:solidFill>
                          <a:effectLst/>
                          <a:latin typeface="+mj-lt"/>
                          <a:ea typeface="Calibri" panose="020F0502020204030204" pitchFamily="34" charset="0"/>
                        </a:rPr>
                        <a:t>(36) 11(c)</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400" b="1" i="1" dirty="0">
                          <a:solidFill>
                            <a:srgbClr val="000000"/>
                          </a:solidFill>
                          <a:effectLst/>
                          <a:latin typeface="+mj-lt"/>
                          <a:ea typeface="Calibri" panose="020F0502020204030204" pitchFamily="34" charset="0"/>
                        </a:rPr>
                        <a:t>16</a:t>
                      </a:r>
                    </a:p>
                  </a:txBody>
                  <a:tcPr anchor="ctr">
                    <a:solidFill>
                      <a:schemeClr val="bg1">
                        <a:lumMod val="95000"/>
                      </a:schemeClr>
                    </a:solidFill>
                  </a:tcPr>
                </a:tc>
                <a:extLst>
                  <a:ext uri="{0D108BD9-81ED-4DB2-BD59-A6C34878D82A}">
                    <a16:rowId xmlns:a16="http://schemas.microsoft.com/office/drawing/2014/main" val="10001"/>
                  </a:ext>
                </a:extLst>
              </a:tr>
              <a:tr h="364838">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400" b="0" i="1" u="none" strike="noStrike" cap="none" normalizeH="0" baseline="0" dirty="0">
                          <a:ln>
                            <a:noFill/>
                          </a:ln>
                          <a:solidFill>
                            <a:schemeClr val="tx1"/>
                          </a:solidFill>
                          <a:effectLst/>
                          <a:latin typeface="+mn-lt"/>
                          <a:cs typeface="Arial" charset="0"/>
                        </a:rPr>
                        <a:t>Withdrawn (Includes Requested RTS Letters)</a:t>
                      </a:r>
                    </a:p>
                  </a:txBody>
                  <a:tcPr anchor="ctr" horzOverflow="overflow">
                    <a:solidFill>
                      <a:schemeClr val="bg1">
                        <a:lumMod val="8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j-lt"/>
                          <a:ea typeface="Calibri" panose="020F0502020204030204" pitchFamily="34" charset="0"/>
                        </a:rPr>
                        <a:t>13</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j-lt"/>
                          <a:ea typeface="Calibri" panose="020F0502020204030204" pitchFamily="34" charset="0"/>
                        </a:rPr>
                        <a:t>9</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400" b="1" i="1" dirty="0">
                          <a:solidFill>
                            <a:srgbClr val="000000"/>
                          </a:solidFill>
                          <a:effectLst/>
                          <a:latin typeface="+mj-lt"/>
                          <a:ea typeface="Calibri" panose="020F0502020204030204" pitchFamily="34" charset="0"/>
                        </a:rPr>
                        <a:t>22</a:t>
                      </a:r>
                    </a:p>
                  </a:txBody>
                  <a:tcPr anchor="ctr">
                    <a:solidFill>
                      <a:schemeClr val="bg1">
                        <a:lumMod val="85000"/>
                      </a:schemeClr>
                    </a:solidFill>
                  </a:tcPr>
                </a:tc>
                <a:extLst>
                  <a:ext uri="{0D108BD9-81ED-4DB2-BD59-A6C34878D82A}">
                    <a16:rowId xmlns:a16="http://schemas.microsoft.com/office/drawing/2014/main" val="10002"/>
                  </a:ext>
                </a:extLst>
              </a:tr>
              <a:tr h="364838">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400" b="0" i="1" u="none" strike="noStrike" cap="none" normalizeH="0" baseline="0" dirty="0">
                          <a:ln>
                            <a:noFill/>
                          </a:ln>
                          <a:solidFill>
                            <a:schemeClr val="tx1"/>
                          </a:solidFill>
                          <a:effectLst/>
                          <a:latin typeface="+mn-lt"/>
                          <a:cs typeface="Arial" charset="0"/>
                        </a:rPr>
                        <a:t>Merit (Included in SAMM 15 Merit)</a:t>
                      </a:r>
                    </a:p>
                  </a:txBody>
                  <a:tcPr anchor="ctr" horzOverflow="overflow">
                    <a:solidFill>
                      <a:schemeClr val="bg1">
                        <a:lumMod val="9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j-lt"/>
                          <a:ea typeface="Calibri" panose="020F0502020204030204" pitchFamily="34" charset="0"/>
                        </a:rPr>
                        <a:t>4</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j-lt"/>
                          <a:ea typeface="Calibri" panose="020F0502020204030204" pitchFamily="34" charset="0"/>
                        </a:rPr>
                        <a:t>4</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400" b="1" i="1" dirty="0">
                          <a:solidFill>
                            <a:srgbClr val="000000"/>
                          </a:solidFill>
                          <a:effectLst/>
                          <a:latin typeface="+mj-lt"/>
                          <a:ea typeface="Calibri" panose="020F0502020204030204" pitchFamily="34" charset="0"/>
                        </a:rPr>
                        <a:t>8</a:t>
                      </a:r>
                    </a:p>
                  </a:txBody>
                  <a:tcPr anchor="ctr">
                    <a:solidFill>
                      <a:schemeClr val="bg1">
                        <a:lumMod val="95000"/>
                      </a:schemeClr>
                    </a:solidFill>
                  </a:tcPr>
                </a:tc>
                <a:extLst>
                  <a:ext uri="{0D108BD9-81ED-4DB2-BD59-A6C34878D82A}">
                    <a16:rowId xmlns:a16="http://schemas.microsoft.com/office/drawing/2014/main" val="10003"/>
                  </a:ext>
                </a:extLst>
              </a:tr>
              <a:tr h="364838">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400" b="0" i="1" u="none" strike="noStrike" cap="none" normalizeH="0" baseline="0" dirty="0">
                          <a:ln>
                            <a:noFill/>
                          </a:ln>
                          <a:solidFill>
                            <a:schemeClr val="tx1"/>
                          </a:solidFill>
                          <a:effectLst/>
                          <a:latin typeface="+mn-lt"/>
                          <a:cs typeface="Arial" charset="0"/>
                        </a:rPr>
                        <a:t>Total SAMM 15 Merit</a:t>
                      </a:r>
                    </a:p>
                  </a:txBody>
                  <a:tcPr anchor="ctr" horzOverflow="overflow">
                    <a:solidFill>
                      <a:schemeClr val="bg1">
                        <a:lumMod val="8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j-lt"/>
                          <a:ea typeface="Calibri" panose="020F0502020204030204" pitchFamily="34" charset="0"/>
                        </a:rPr>
                        <a:t>7</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j-lt"/>
                          <a:ea typeface="Calibri" panose="020F0502020204030204" pitchFamily="34" charset="0"/>
                        </a:rPr>
                        <a:t>7</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400" b="1" i="1" dirty="0">
                          <a:solidFill>
                            <a:srgbClr val="000000"/>
                          </a:solidFill>
                          <a:effectLst/>
                          <a:latin typeface="+mj-lt"/>
                          <a:ea typeface="Calibri" panose="020F0502020204030204" pitchFamily="34" charset="0"/>
                        </a:rPr>
                        <a:t>7</a:t>
                      </a:r>
                    </a:p>
                  </a:txBody>
                  <a:tcPr anchor="ctr">
                    <a:solidFill>
                      <a:schemeClr val="bg1">
                        <a:lumMod val="85000"/>
                      </a:schemeClr>
                    </a:solidFill>
                  </a:tcPr>
                </a:tc>
                <a:extLst>
                  <a:ext uri="{0D108BD9-81ED-4DB2-BD59-A6C34878D82A}">
                    <a16:rowId xmlns:a16="http://schemas.microsoft.com/office/drawing/2014/main" val="10004"/>
                  </a:ext>
                </a:extLst>
              </a:tr>
              <a:tr h="392957">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defRPr/>
                      </a:pPr>
                      <a:r>
                        <a:rPr kumimoji="0" lang="en-US" sz="1400" b="0" i="1" u="none" strike="noStrike" cap="none" normalizeH="0" baseline="0" dirty="0">
                          <a:ln>
                            <a:noFill/>
                          </a:ln>
                          <a:solidFill>
                            <a:schemeClr val="tx1"/>
                          </a:solidFill>
                          <a:effectLst/>
                          <a:latin typeface="+mn-lt"/>
                          <a:cs typeface="Arial" charset="0"/>
                        </a:rPr>
                        <a:t>Total SAMM 15 Percent Merit</a:t>
                      </a:r>
                    </a:p>
                  </a:txBody>
                  <a:tcPr anchor="ctr" horzOverflow="overflow">
                    <a:solidFill>
                      <a:schemeClr val="bg1">
                        <a:lumMod val="9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j-lt"/>
                          <a:ea typeface="Calibri" panose="020F0502020204030204" pitchFamily="34" charset="0"/>
                        </a:rPr>
                        <a:t>21%</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j-lt"/>
                          <a:ea typeface="Calibri" panose="020F0502020204030204" pitchFamily="34" charset="0"/>
                        </a:rPr>
                        <a:t>17%</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400" b="1" i="1" dirty="0">
                          <a:solidFill>
                            <a:srgbClr val="000000"/>
                          </a:solidFill>
                          <a:effectLst/>
                          <a:latin typeface="+mj-lt"/>
                          <a:ea typeface="Calibri" panose="020F0502020204030204" pitchFamily="34" charset="0"/>
                        </a:rPr>
                        <a:t>N/A</a:t>
                      </a:r>
                    </a:p>
                  </a:txBody>
                  <a:tcPr anchor="ctr">
                    <a:solidFill>
                      <a:schemeClr val="bg1">
                        <a:lumMod val="95000"/>
                      </a:schemeClr>
                    </a:solidFill>
                  </a:tcPr>
                </a:tc>
                <a:extLst>
                  <a:ext uri="{0D108BD9-81ED-4DB2-BD59-A6C34878D82A}">
                    <a16:rowId xmlns:a16="http://schemas.microsoft.com/office/drawing/2014/main" val="10005"/>
                  </a:ext>
                </a:extLst>
              </a:tr>
              <a:tr h="485401">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400" b="0" i="1" u="none" strike="noStrike" cap="none" normalizeH="0" baseline="0" dirty="0">
                          <a:ln>
                            <a:noFill/>
                          </a:ln>
                          <a:solidFill>
                            <a:schemeClr val="tx1"/>
                          </a:solidFill>
                          <a:effectLst/>
                          <a:latin typeface="+mn-lt"/>
                          <a:cs typeface="Arial" charset="0"/>
                        </a:rPr>
                        <a:t>Dismissal Right-to-Sue (Includes No Merit and Unresponsive)</a:t>
                      </a:r>
                    </a:p>
                  </a:txBody>
                  <a:tcPr anchor="ctr" horzOverflow="overflow">
                    <a:solidFill>
                      <a:schemeClr val="bg1">
                        <a:lumMod val="8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j-lt"/>
                          <a:ea typeface="Calibri" panose="020F0502020204030204" pitchFamily="34" charset="0"/>
                        </a:rPr>
                        <a:t>8</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j-lt"/>
                          <a:ea typeface="Calibri" panose="020F0502020204030204" pitchFamily="34" charset="0"/>
                        </a:rPr>
                        <a:t>16</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400" b="1" i="1" dirty="0">
                          <a:solidFill>
                            <a:srgbClr val="000000"/>
                          </a:solidFill>
                          <a:effectLst/>
                          <a:latin typeface="+mj-lt"/>
                          <a:ea typeface="Calibri" panose="020F0502020204030204" pitchFamily="34" charset="0"/>
                        </a:rPr>
                        <a:t>24</a:t>
                      </a:r>
                    </a:p>
                  </a:txBody>
                  <a:tcPr anchor="ctr">
                    <a:solidFill>
                      <a:schemeClr val="bg1">
                        <a:lumMod val="85000"/>
                      </a:schemeClr>
                    </a:solidFill>
                  </a:tcPr>
                </a:tc>
                <a:extLst>
                  <a:ext uri="{0D108BD9-81ED-4DB2-BD59-A6C34878D82A}">
                    <a16:rowId xmlns:a16="http://schemas.microsoft.com/office/drawing/2014/main" val="10006"/>
                  </a:ext>
                </a:extLst>
              </a:tr>
              <a:tr h="364838">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defRPr/>
                      </a:pPr>
                      <a:r>
                        <a:rPr kumimoji="0" lang="en-US" sz="1400" b="0" i="1" u="none" strike="noStrike" cap="none" normalizeH="0" baseline="0" dirty="0">
                          <a:ln>
                            <a:noFill/>
                          </a:ln>
                          <a:solidFill>
                            <a:schemeClr val="tx1"/>
                          </a:solidFill>
                          <a:effectLst/>
                          <a:latin typeface="+mn-lt"/>
                          <a:cs typeface="Arial" charset="0"/>
                        </a:rPr>
                        <a:t>Settled Other (Included in SAMM 15)</a:t>
                      </a:r>
                    </a:p>
                  </a:txBody>
                  <a:tcPr anchor="ctr" horzOverflow="overflow">
                    <a:solidFill>
                      <a:schemeClr val="bg1">
                        <a:lumMod val="9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j-lt"/>
                          <a:ea typeface="Calibri" panose="020F0502020204030204" pitchFamily="34" charset="0"/>
                        </a:rPr>
                        <a:t>3</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j-lt"/>
                          <a:ea typeface="Calibri" panose="020F0502020204030204" pitchFamily="34" charset="0"/>
                        </a:rPr>
                        <a:t>3</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400" b="1" i="1" dirty="0">
                          <a:solidFill>
                            <a:srgbClr val="000000"/>
                          </a:solidFill>
                          <a:effectLst/>
                          <a:latin typeface="+mj-lt"/>
                          <a:ea typeface="Calibri" panose="020F0502020204030204" pitchFamily="34" charset="0"/>
                        </a:rPr>
                        <a:t>6</a:t>
                      </a:r>
                    </a:p>
                  </a:txBody>
                  <a:tcPr anchor="ctr">
                    <a:solidFill>
                      <a:schemeClr val="bg1">
                        <a:lumMod val="95000"/>
                      </a:schemeClr>
                    </a:solidFill>
                  </a:tcPr>
                </a:tc>
                <a:extLst>
                  <a:ext uri="{0D108BD9-81ED-4DB2-BD59-A6C34878D82A}">
                    <a16:rowId xmlns:a16="http://schemas.microsoft.com/office/drawing/2014/main" val="10008"/>
                  </a:ext>
                </a:extLst>
              </a:tr>
              <a:tr h="546759">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400" b="0" i="1" u="none" strike="noStrike" cap="none" normalizeH="0" baseline="0" dirty="0">
                          <a:ln>
                            <a:noFill/>
                          </a:ln>
                          <a:solidFill>
                            <a:schemeClr val="tx1"/>
                          </a:solidFill>
                          <a:effectLst/>
                          <a:latin typeface="+mn-lt"/>
                          <a:cs typeface="Arial" charset="0"/>
                        </a:rPr>
                        <a:t>Total Cases Closed by Disposition</a:t>
                      </a:r>
                    </a:p>
                  </a:txBody>
                  <a:tcPr anchor="ctr" horzOverflow="overflow">
                    <a:solidFill>
                      <a:schemeClr val="bg1">
                        <a:lumMod val="8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j-lt"/>
                          <a:ea typeface="Calibri" panose="020F0502020204030204" pitchFamily="34" charset="0"/>
                        </a:rPr>
                        <a:t>34</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j-lt"/>
                          <a:ea typeface="Calibri" panose="020F0502020204030204" pitchFamily="34" charset="0"/>
                        </a:rPr>
                        <a:t>42</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400" b="1" i="1" dirty="0">
                          <a:solidFill>
                            <a:srgbClr val="000000"/>
                          </a:solidFill>
                          <a:effectLst/>
                          <a:latin typeface="+mj-lt"/>
                          <a:ea typeface="Calibri" panose="020F0502020204030204" pitchFamily="34" charset="0"/>
                        </a:rPr>
                        <a:t>76</a:t>
                      </a:r>
                    </a:p>
                  </a:txBody>
                  <a:tcPr anchor="ctr">
                    <a:solidFill>
                      <a:schemeClr val="bg1">
                        <a:lumMod val="85000"/>
                      </a:schemeClr>
                    </a:solidFill>
                  </a:tcPr>
                </a:tc>
                <a:extLst>
                  <a:ext uri="{0D108BD9-81ED-4DB2-BD59-A6C34878D82A}">
                    <a16:rowId xmlns:a16="http://schemas.microsoft.com/office/drawing/2014/main" val="3081740305"/>
                  </a:ext>
                </a:extLst>
              </a:tr>
              <a:tr h="514015">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lang="en-US" sz="1400" b="1" i="1" kern="1200" dirty="0">
                          <a:solidFill>
                            <a:schemeClr val="dk1"/>
                          </a:solidFill>
                          <a:effectLst/>
                          <a:latin typeface="+mn-lt"/>
                          <a:ea typeface="+mn-ea"/>
                          <a:cs typeface="+mn-cs"/>
                        </a:rPr>
                        <a:t>Total Damages Paid This Quarter </a:t>
                      </a:r>
                      <a:r>
                        <a:rPr lang="en-US" sz="1000" b="0" i="1" kern="1200" dirty="0">
                          <a:solidFill>
                            <a:schemeClr val="dk1"/>
                          </a:solidFill>
                          <a:effectLst/>
                          <a:latin typeface="+mn-lt"/>
                          <a:ea typeface="+mn-ea"/>
                          <a:cs typeface="+mn-cs"/>
                        </a:rPr>
                        <a:t>(Includes Settlements With Aid of the Bureau During Informal Discussions or Referral to Mediation Program.)</a:t>
                      </a:r>
                      <a:endParaRPr kumimoji="0" lang="en-US" sz="1000" b="0" i="1" u="none" strike="noStrike" cap="none" normalizeH="0" baseline="0" dirty="0">
                        <a:ln>
                          <a:noFill/>
                        </a:ln>
                        <a:solidFill>
                          <a:schemeClr val="tx1"/>
                        </a:solidFill>
                        <a:effectLst/>
                        <a:latin typeface="+mn-lt"/>
                        <a:cs typeface="Arial" charset="0"/>
                      </a:endParaRPr>
                    </a:p>
                  </a:txBody>
                  <a:tcPr anchor="ctr" horzOverflow="overflow">
                    <a:solidFill>
                      <a:schemeClr val="bg1">
                        <a:lumMod val="9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j-lt"/>
                          <a:ea typeface="Calibri" panose="020F0502020204030204" pitchFamily="34" charset="0"/>
                        </a:rPr>
                        <a:t>$40,000</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j-lt"/>
                          <a:ea typeface="Calibri" panose="020F0502020204030204" pitchFamily="34" charset="0"/>
                        </a:rPr>
                        <a:t>$1,500</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400" b="1" i="1" dirty="0">
                          <a:solidFill>
                            <a:srgbClr val="000000"/>
                          </a:solidFill>
                          <a:effectLst/>
                          <a:latin typeface="+mj-lt"/>
                          <a:ea typeface="Calibri" panose="020F0502020204030204" pitchFamily="34" charset="0"/>
                        </a:rPr>
                        <a:t>$41,500</a:t>
                      </a:r>
                    </a:p>
                  </a:txBody>
                  <a:tcPr anchor="ctr">
                    <a:solidFill>
                      <a:schemeClr val="bg1">
                        <a:lumMod val="95000"/>
                      </a:schemeClr>
                    </a:solidFill>
                  </a:tcPr>
                </a:tc>
                <a:extLst>
                  <a:ext uri="{0D108BD9-81ED-4DB2-BD59-A6C34878D82A}">
                    <a16:rowId xmlns:a16="http://schemas.microsoft.com/office/drawing/2014/main" val="2713942597"/>
                  </a:ext>
                </a:extLst>
              </a:tr>
            </a:tbl>
          </a:graphicData>
        </a:graphic>
      </p:graphicFrame>
      <p:sp>
        <p:nvSpPr>
          <p:cNvPr id="17"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Retaliatory Employment Discrimination</a:t>
            </a:r>
            <a:endParaRPr lang="en-US" sz="2400" b="1" i="1" dirty="0">
              <a:solidFill>
                <a:schemeClr val="bg2"/>
              </a:solidFill>
            </a:endParaRPr>
          </a:p>
        </p:txBody>
      </p:sp>
      <p:sp>
        <p:nvSpPr>
          <p:cNvPr id="2" name="TextBox 1">
            <a:extLst>
              <a:ext uri="{FF2B5EF4-FFF2-40B4-BE49-F238E27FC236}">
                <a16:creationId xmlns:a16="http://schemas.microsoft.com/office/drawing/2014/main" id="{D911FEFD-52DD-9594-4921-B0F74C0690D0}"/>
              </a:ext>
            </a:extLst>
          </p:cNvPr>
          <p:cNvSpPr txBox="1"/>
          <p:nvPr/>
        </p:nvSpPr>
        <p:spPr>
          <a:xfrm>
            <a:off x="6477000" y="685800"/>
            <a:ext cx="2286000" cy="369332"/>
          </a:xfrm>
          <a:prstGeom prst="rect">
            <a:avLst/>
          </a:prstGeom>
          <a:noFill/>
        </p:spPr>
        <p:txBody>
          <a:bodyPr wrap="square" rtlCol="0">
            <a:spAutoFit/>
          </a:bodyPr>
          <a:lstStyle/>
          <a:p>
            <a:r>
              <a:rPr lang="en-US" i="1" dirty="0"/>
              <a:t>FFY 2023—2</a:t>
            </a:r>
            <a:r>
              <a:rPr lang="en-US" i="1" baseline="30000" dirty="0"/>
              <a:t>nd</a:t>
            </a:r>
            <a:r>
              <a:rPr lang="en-US" i="1" dirty="0"/>
              <a:t> Qtr.</a:t>
            </a:r>
          </a:p>
        </p:txBody>
      </p:sp>
    </p:spTree>
    <p:extLst>
      <p:ext uri="{BB962C8B-B14F-4D97-AF65-F5344CB8AC3E}">
        <p14:creationId xmlns:p14="http://schemas.microsoft.com/office/powerpoint/2010/main" val="3577080882"/>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3C978E13-F57C-4F75-BCFC-5F7661200513}"/>
              </a:ext>
            </a:extLst>
          </p:cNvPr>
          <p:cNvGraphicFramePr>
            <a:graphicFrameLocks noGrp="1"/>
          </p:cNvGraphicFramePr>
          <p:nvPr>
            <p:ph type="tbl" idx="1"/>
            <p:extLst>
              <p:ext uri="{D42A27DB-BD31-4B8C-83A1-F6EECF244321}">
                <p14:modId xmlns:p14="http://schemas.microsoft.com/office/powerpoint/2010/main" val="1357923234"/>
              </p:ext>
            </p:extLst>
          </p:nvPr>
        </p:nvGraphicFramePr>
        <p:xfrm>
          <a:off x="609600" y="1143000"/>
          <a:ext cx="7848600" cy="4648204"/>
        </p:xfrm>
        <a:graphic>
          <a:graphicData uri="http://schemas.openxmlformats.org/drawingml/2006/table">
            <a:tbl>
              <a:tblPr firstRow="1" bandRow="1">
                <a:tableStyleId>{073A0DAA-6AF3-43AB-8588-CEC1D06C72B9}</a:tableStyleId>
              </a:tblPr>
              <a:tblGrid>
                <a:gridCol w="2792291">
                  <a:extLst>
                    <a:ext uri="{9D8B030D-6E8A-4147-A177-3AD203B41FA5}">
                      <a16:colId xmlns:a16="http://schemas.microsoft.com/office/drawing/2014/main" val="4257082247"/>
                    </a:ext>
                  </a:extLst>
                </a:gridCol>
                <a:gridCol w="5056309">
                  <a:extLst>
                    <a:ext uri="{9D8B030D-6E8A-4147-A177-3AD203B41FA5}">
                      <a16:colId xmlns:a16="http://schemas.microsoft.com/office/drawing/2014/main" val="4285241588"/>
                    </a:ext>
                  </a:extLst>
                </a:gridCol>
              </a:tblGrid>
              <a:tr h="422564">
                <a:tc gridSpan="2">
                  <a:txBody>
                    <a:bodyPr/>
                    <a:lstStyle/>
                    <a:p>
                      <a:pPr algn="ctr"/>
                      <a:r>
                        <a:rPr lang="en-US" sz="2000" b="1" dirty="0">
                          <a:solidFill>
                            <a:schemeClr val="tx1"/>
                          </a:solidFill>
                        </a:rPr>
                        <a:t>Bureau Staffing</a:t>
                      </a:r>
                    </a:p>
                  </a:txBody>
                  <a:tcPr anchor="ctr">
                    <a:solidFill>
                      <a:schemeClr val="bg1">
                        <a:lumMod val="65000"/>
                      </a:schemeClr>
                    </a:solidFill>
                  </a:tcPr>
                </a:tc>
                <a:tc hMerge="1">
                  <a:txBody>
                    <a:bodyPr/>
                    <a:lstStyle/>
                    <a:p>
                      <a:endParaRPr lang="en-US" b="0" dirty="0"/>
                    </a:p>
                  </a:txBody>
                  <a:tcPr/>
                </a:tc>
                <a:extLst>
                  <a:ext uri="{0D108BD9-81ED-4DB2-BD59-A6C34878D82A}">
                    <a16:rowId xmlns:a16="http://schemas.microsoft.com/office/drawing/2014/main" val="1791238280"/>
                  </a:ext>
                </a:extLst>
              </a:tr>
              <a:tr h="422564">
                <a:tc>
                  <a:txBody>
                    <a:bodyPr/>
                    <a:lstStyle/>
                    <a:p>
                      <a:pPr algn="r"/>
                      <a:r>
                        <a:rPr lang="en-US" b="0" dirty="0"/>
                        <a:t>Jaleesa Thomas</a:t>
                      </a:r>
                    </a:p>
                  </a:txBody>
                  <a:tcPr anchor="ctr"/>
                </a:tc>
                <a:tc>
                  <a:txBody>
                    <a:bodyPr/>
                    <a:lstStyle/>
                    <a:p>
                      <a:pPr algn="ctr"/>
                      <a:r>
                        <a:rPr lang="en-US" b="0" i="1" dirty="0"/>
                        <a:t>Information Officer</a:t>
                      </a:r>
                    </a:p>
                  </a:txBody>
                  <a:tcPr anchor="ctr"/>
                </a:tc>
                <a:extLst>
                  <a:ext uri="{0D108BD9-81ED-4DB2-BD59-A6C34878D82A}">
                    <a16:rowId xmlns:a16="http://schemas.microsoft.com/office/drawing/2014/main" val="3680436942"/>
                  </a:ext>
                </a:extLst>
              </a:tr>
              <a:tr h="422564">
                <a:tc>
                  <a:txBody>
                    <a:bodyPr/>
                    <a:lstStyle/>
                    <a:p>
                      <a:pPr algn="r"/>
                      <a:r>
                        <a:rPr lang="en-US" sz="1800" b="0" kern="1200" dirty="0">
                          <a:solidFill>
                            <a:schemeClr val="dk1"/>
                          </a:solidFill>
                          <a:effectLst/>
                          <a:latin typeface="+mn-lt"/>
                          <a:ea typeface="+mn-ea"/>
                          <a:cs typeface="+mn-cs"/>
                        </a:rPr>
                        <a:t>Norma Velasco</a:t>
                      </a:r>
                      <a:endParaRPr lang="en-US" b="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1" kern="1200" dirty="0">
                          <a:solidFill>
                            <a:schemeClr val="dk1"/>
                          </a:solidFill>
                          <a:effectLst/>
                          <a:latin typeface="+mn-lt"/>
                          <a:ea typeface="+mn-ea"/>
                          <a:cs typeface="+mn-cs"/>
                        </a:rPr>
                        <a:t>Administrative Assistant II</a:t>
                      </a:r>
                    </a:p>
                  </a:txBody>
                  <a:tcPr anchor="ctr"/>
                </a:tc>
                <a:extLst>
                  <a:ext uri="{0D108BD9-81ED-4DB2-BD59-A6C34878D82A}">
                    <a16:rowId xmlns:a16="http://schemas.microsoft.com/office/drawing/2014/main" val="3921484080"/>
                  </a:ext>
                </a:extLst>
              </a:tr>
              <a:tr h="422564">
                <a:tc>
                  <a:txBody>
                    <a:bodyPr/>
                    <a:lstStyle/>
                    <a:p>
                      <a:pPr algn="r"/>
                      <a:r>
                        <a:rPr lang="en-US" sz="1800" b="0" kern="1200" dirty="0">
                          <a:solidFill>
                            <a:schemeClr val="dk1"/>
                          </a:solidFill>
                          <a:effectLst/>
                          <a:latin typeface="+mn-lt"/>
                          <a:ea typeface="+mn-ea"/>
                          <a:cs typeface="+mn-cs"/>
                        </a:rPr>
                        <a:t>James Agosto</a:t>
                      </a:r>
                      <a:endParaRPr lang="en-US" b="0" dirty="0"/>
                    </a:p>
                  </a:txBody>
                  <a:tcPr anchor="ctr"/>
                </a:tc>
                <a:tc>
                  <a:txBody>
                    <a:bodyPr/>
                    <a:lstStyle/>
                    <a:p>
                      <a:pPr algn="ctr"/>
                      <a:r>
                        <a:rPr lang="en-US" sz="1800" b="0" i="1" kern="1200" dirty="0">
                          <a:solidFill>
                            <a:schemeClr val="dk1"/>
                          </a:solidFill>
                          <a:effectLst/>
                          <a:latin typeface="+mn-lt"/>
                          <a:ea typeface="+mn-ea"/>
                          <a:cs typeface="+mn-cs"/>
                        </a:rPr>
                        <a:t>Investigator</a:t>
                      </a:r>
                      <a:endParaRPr lang="en-US" b="0" i="1" dirty="0"/>
                    </a:p>
                  </a:txBody>
                  <a:tcPr anchor="ctr"/>
                </a:tc>
                <a:extLst>
                  <a:ext uri="{0D108BD9-81ED-4DB2-BD59-A6C34878D82A}">
                    <a16:rowId xmlns:a16="http://schemas.microsoft.com/office/drawing/2014/main" val="584281044"/>
                  </a:ext>
                </a:extLst>
              </a:tr>
              <a:tr h="422564">
                <a:tc>
                  <a:txBody>
                    <a:bodyPr/>
                    <a:lstStyle/>
                    <a:p>
                      <a:pPr algn="r"/>
                      <a:r>
                        <a:rPr lang="en-US" b="0" dirty="0"/>
                        <a:t>David Bailey</a:t>
                      </a:r>
                    </a:p>
                  </a:txBody>
                  <a:tcPr anchor="ctr"/>
                </a:tc>
                <a:tc>
                  <a:txBody>
                    <a:bodyPr/>
                    <a:lstStyle/>
                    <a:p>
                      <a:pPr algn="ctr"/>
                      <a:r>
                        <a:rPr lang="en-US" sz="1800" b="0" i="1" kern="1200" dirty="0">
                          <a:solidFill>
                            <a:schemeClr val="dk1"/>
                          </a:solidFill>
                          <a:effectLst/>
                          <a:latin typeface="+mn-lt"/>
                          <a:ea typeface="+mn-ea"/>
                          <a:cs typeface="+mn-cs"/>
                        </a:rPr>
                        <a:t>Investigator</a:t>
                      </a:r>
                      <a:endParaRPr lang="en-US" b="0" i="1" dirty="0"/>
                    </a:p>
                  </a:txBody>
                  <a:tcPr anchor="ctr"/>
                </a:tc>
                <a:extLst>
                  <a:ext uri="{0D108BD9-81ED-4DB2-BD59-A6C34878D82A}">
                    <a16:rowId xmlns:a16="http://schemas.microsoft.com/office/drawing/2014/main" val="1293101927"/>
                  </a:ext>
                </a:extLst>
              </a:tr>
              <a:tr h="422564">
                <a:tc>
                  <a:txBody>
                    <a:bodyPr/>
                    <a:lstStyle/>
                    <a:p>
                      <a:pPr algn="r"/>
                      <a:r>
                        <a:rPr lang="en-US" sz="1800" kern="1200" dirty="0">
                          <a:solidFill>
                            <a:schemeClr val="dk1"/>
                          </a:solidFill>
                          <a:effectLst/>
                          <a:latin typeface="+mn-lt"/>
                          <a:ea typeface="+mn-ea"/>
                          <a:cs typeface="+mn-cs"/>
                        </a:rPr>
                        <a:t>Dianne Daniels</a:t>
                      </a:r>
                      <a:endParaRPr lang="en-US" b="0" dirty="0"/>
                    </a:p>
                  </a:txBody>
                  <a:tcPr anchor="ctr"/>
                </a:tc>
                <a:tc>
                  <a:txBody>
                    <a:bodyPr/>
                    <a:lstStyle/>
                    <a:p>
                      <a:pPr algn="ctr"/>
                      <a:r>
                        <a:rPr lang="en-US" sz="1800" b="0" i="1" kern="1200" dirty="0">
                          <a:solidFill>
                            <a:schemeClr val="dk1"/>
                          </a:solidFill>
                          <a:effectLst/>
                          <a:latin typeface="+mn-lt"/>
                          <a:ea typeface="+mn-ea"/>
                          <a:cs typeface="+mn-cs"/>
                        </a:rPr>
                        <a:t>Investigator</a:t>
                      </a:r>
                      <a:endParaRPr lang="en-US" b="0" i="1" dirty="0"/>
                    </a:p>
                  </a:txBody>
                  <a:tcPr anchor="ctr"/>
                </a:tc>
                <a:extLst>
                  <a:ext uri="{0D108BD9-81ED-4DB2-BD59-A6C34878D82A}">
                    <a16:rowId xmlns:a16="http://schemas.microsoft.com/office/drawing/2014/main" val="2610311915"/>
                  </a:ext>
                </a:extLst>
              </a:tr>
              <a:tr h="422564">
                <a:tc>
                  <a:txBody>
                    <a:bodyPr/>
                    <a:lstStyle/>
                    <a:p>
                      <a:pPr algn="r"/>
                      <a:r>
                        <a:rPr lang="en-US" sz="1800" kern="1200" dirty="0">
                          <a:solidFill>
                            <a:schemeClr val="dk1"/>
                          </a:solidFill>
                          <a:effectLst/>
                          <a:latin typeface="+mn-lt"/>
                          <a:ea typeface="+mn-ea"/>
                          <a:cs typeface="+mn-cs"/>
                        </a:rPr>
                        <a:t>Brian Lampe (4-3-23)</a:t>
                      </a:r>
                      <a:endParaRPr lang="en-US" sz="1600" b="0" dirty="0"/>
                    </a:p>
                  </a:txBody>
                  <a:tcPr anchor="ctr"/>
                </a:tc>
                <a:tc>
                  <a:txBody>
                    <a:bodyPr/>
                    <a:lstStyle/>
                    <a:p>
                      <a:pPr algn="ctr"/>
                      <a:r>
                        <a:rPr lang="en-US" sz="1800" b="0" i="1" kern="1200" dirty="0">
                          <a:solidFill>
                            <a:schemeClr val="dk1"/>
                          </a:solidFill>
                          <a:effectLst/>
                          <a:latin typeface="+mn-lt"/>
                          <a:ea typeface="+mn-ea"/>
                          <a:cs typeface="+mn-cs"/>
                        </a:rPr>
                        <a:t>Investigator</a:t>
                      </a:r>
                      <a:endParaRPr lang="en-US" b="0" i="1" dirty="0"/>
                    </a:p>
                  </a:txBody>
                  <a:tcPr anchor="ctr"/>
                </a:tc>
                <a:extLst>
                  <a:ext uri="{0D108BD9-81ED-4DB2-BD59-A6C34878D82A}">
                    <a16:rowId xmlns:a16="http://schemas.microsoft.com/office/drawing/2014/main" val="3689851666"/>
                  </a:ext>
                </a:extLst>
              </a:tr>
              <a:tr h="422564">
                <a:tc>
                  <a:txBody>
                    <a:bodyPr/>
                    <a:lstStyle/>
                    <a:p>
                      <a:pPr algn="r"/>
                      <a:r>
                        <a:rPr lang="en-US" sz="1800" kern="1200" dirty="0">
                          <a:solidFill>
                            <a:schemeClr val="dk1"/>
                          </a:solidFill>
                          <a:effectLst/>
                          <a:latin typeface="+mn-lt"/>
                          <a:ea typeface="+mn-ea"/>
                          <a:cs typeface="+mn-cs"/>
                        </a:rPr>
                        <a:t>Erin Smith</a:t>
                      </a:r>
                      <a:endParaRPr lang="en-US" b="0" dirty="0"/>
                    </a:p>
                  </a:txBody>
                  <a:tcPr anchor="ctr"/>
                </a:tc>
                <a:tc>
                  <a:txBody>
                    <a:bodyPr/>
                    <a:lstStyle/>
                    <a:p>
                      <a:pPr algn="ctr"/>
                      <a:r>
                        <a:rPr lang="en-US" sz="1800" b="0" i="1" kern="1200" dirty="0">
                          <a:solidFill>
                            <a:schemeClr val="dk1"/>
                          </a:solidFill>
                          <a:effectLst/>
                          <a:latin typeface="+mn-lt"/>
                          <a:ea typeface="+mn-ea"/>
                          <a:cs typeface="+mn-cs"/>
                        </a:rPr>
                        <a:t>Investigator</a:t>
                      </a:r>
                      <a:endParaRPr lang="en-US" b="0" i="1" dirty="0"/>
                    </a:p>
                  </a:txBody>
                  <a:tcPr anchor="ctr"/>
                </a:tc>
                <a:extLst>
                  <a:ext uri="{0D108BD9-81ED-4DB2-BD59-A6C34878D82A}">
                    <a16:rowId xmlns:a16="http://schemas.microsoft.com/office/drawing/2014/main" val="51858028"/>
                  </a:ext>
                </a:extLst>
              </a:tr>
              <a:tr h="422564">
                <a:tc>
                  <a:txBody>
                    <a:bodyPr/>
                    <a:lstStyle/>
                    <a:p>
                      <a:pPr algn="r"/>
                      <a:r>
                        <a:rPr lang="en-US" b="0" dirty="0"/>
                        <a:t>Theodore Place</a:t>
                      </a:r>
                    </a:p>
                  </a:txBody>
                  <a:tcPr anchor="ctr"/>
                </a:tc>
                <a:tc>
                  <a:txBody>
                    <a:bodyPr/>
                    <a:lstStyle/>
                    <a:p>
                      <a:pPr algn="ctr"/>
                      <a:r>
                        <a:rPr lang="en-US" b="0" i="1" dirty="0"/>
                        <a:t>Investigator</a:t>
                      </a:r>
                    </a:p>
                  </a:txBody>
                  <a:tcPr anchor="ctr"/>
                </a:tc>
                <a:extLst>
                  <a:ext uri="{0D108BD9-81ED-4DB2-BD59-A6C34878D82A}">
                    <a16:rowId xmlns:a16="http://schemas.microsoft.com/office/drawing/2014/main" val="1086128519"/>
                  </a:ext>
                </a:extLst>
              </a:tr>
              <a:tr h="422564">
                <a:tc>
                  <a:txBody>
                    <a:bodyPr/>
                    <a:lstStyle/>
                    <a:p>
                      <a:pPr algn="r"/>
                      <a:r>
                        <a:rPr lang="en-US" sz="1800" kern="1200" dirty="0">
                          <a:solidFill>
                            <a:schemeClr val="dk1"/>
                          </a:solidFill>
                          <a:effectLst/>
                          <a:latin typeface="+mn-lt"/>
                          <a:ea typeface="+mn-ea"/>
                          <a:cs typeface="+mn-cs"/>
                        </a:rPr>
                        <a:t>Alvin </a:t>
                      </a:r>
                      <a:r>
                        <a:rPr lang="en-US" sz="1800" kern="1200" dirty="0" err="1">
                          <a:solidFill>
                            <a:schemeClr val="dk1"/>
                          </a:solidFill>
                          <a:effectLst/>
                          <a:latin typeface="+mn-lt"/>
                          <a:ea typeface="+mn-ea"/>
                          <a:cs typeface="+mn-cs"/>
                        </a:rPr>
                        <a:t>Vocalan</a:t>
                      </a:r>
                      <a:endParaRPr lang="en-US" b="0" dirty="0"/>
                    </a:p>
                  </a:txBody>
                  <a:tcPr anchor="ctr"/>
                </a:tc>
                <a:tc>
                  <a:txBody>
                    <a:bodyPr/>
                    <a:lstStyle/>
                    <a:p>
                      <a:pPr algn="ctr"/>
                      <a:r>
                        <a:rPr lang="en-US" sz="1800" b="0" i="1" kern="1200" dirty="0">
                          <a:solidFill>
                            <a:schemeClr val="dk1"/>
                          </a:solidFill>
                          <a:effectLst/>
                          <a:latin typeface="+mn-lt"/>
                          <a:ea typeface="+mn-ea"/>
                          <a:cs typeface="+mn-cs"/>
                        </a:rPr>
                        <a:t>Investigator</a:t>
                      </a:r>
                      <a:endParaRPr lang="en-US" b="0" i="1" dirty="0"/>
                    </a:p>
                  </a:txBody>
                  <a:tcPr anchor="ctr"/>
                </a:tc>
                <a:extLst>
                  <a:ext uri="{0D108BD9-81ED-4DB2-BD59-A6C34878D82A}">
                    <a16:rowId xmlns:a16="http://schemas.microsoft.com/office/drawing/2014/main" val="2310495853"/>
                  </a:ext>
                </a:extLst>
              </a:tr>
              <a:tr h="422564">
                <a:tc>
                  <a:txBody>
                    <a:bodyPr/>
                    <a:lstStyle/>
                    <a:p>
                      <a:pPr algn="r"/>
                      <a:r>
                        <a:rPr lang="en-US" sz="1800" kern="1200" dirty="0">
                          <a:solidFill>
                            <a:schemeClr val="dk1"/>
                          </a:solidFill>
                          <a:effectLst/>
                          <a:latin typeface="+mn-lt"/>
                          <a:ea typeface="+mn-ea"/>
                          <a:cs typeface="+mn-cs"/>
                        </a:rPr>
                        <a:t>Harriet Hopkins</a:t>
                      </a:r>
                      <a:endParaRPr lang="en-US" b="0" dirty="0"/>
                    </a:p>
                  </a:txBody>
                  <a:tcPr anchor="ctr"/>
                </a:tc>
                <a:tc>
                  <a:txBody>
                    <a:bodyPr/>
                    <a:lstStyle/>
                    <a:p>
                      <a:pPr algn="ctr"/>
                      <a:r>
                        <a:rPr lang="en-US" b="0" i="1" dirty="0"/>
                        <a:t>Administrator</a:t>
                      </a:r>
                    </a:p>
                  </a:txBody>
                  <a:tcPr anchor="ctr"/>
                </a:tc>
                <a:extLst>
                  <a:ext uri="{0D108BD9-81ED-4DB2-BD59-A6C34878D82A}">
                    <a16:rowId xmlns:a16="http://schemas.microsoft.com/office/drawing/2014/main" val="802781354"/>
                  </a:ext>
                </a:extLst>
              </a:tr>
            </a:tbl>
          </a:graphicData>
        </a:graphic>
      </p:graphicFrame>
      <p:sp>
        <p:nvSpPr>
          <p:cNvPr id="4" name="Text Box 3">
            <a:extLst>
              <a:ext uri="{FF2B5EF4-FFF2-40B4-BE49-F238E27FC236}">
                <a16:creationId xmlns:a16="http://schemas.microsoft.com/office/drawing/2014/main" id="{9E8AC1C2-0FC4-44D0-B8D2-DD010DEEFDFF}"/>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Retaliatory Employment Discrimination</a:t>
            </a:r>
            <a:endParaRPr lang="en-US" sz="2400" b="1" i="1" dirty="0">
              <a:solidFill>
                <a:schemeClr val="bg2"/>
              </a:solidFill>
            </a:endParaRPr>
          </a:p>
        </p:txBody>
      </p:sp>
      <p:sp>
        <p:nvSpPr>
          <p:cNvPr id="3" name="TextBox 2">
            <a:extLst>
              <a:ext uri="{FF2B5EF4-FFF2-40B4-BE49-F238E27FC236}">
                <a16:creationId xmlns:a16="http://schemas.microsoft.com/office/drawing/2014/main" id="{C429232B-5C69-1890-EEF6-9E76DD0D8059}"/>
              </a:ext>
            </a:extLst>
          </p:cNvPr>
          <p:cNvSpPr txBox="1"/>
          <p:nvPr/>
        </p:nvSpPr>
        <p:spPr>
          <a:xfrm>
            <a:off x="6477000" y="685800"/>
            <a:ext cx="2286000" cy="369332"/>
          </a:xfrm>
          <a:prstGeom prst="rect">
            <a:avLst/>
          </a:prstGeom>
          <a:noFill/>
        </p:spPr>
        <p:txBody>
          <a:bodyPr wrap="square" rtlCol="0">
            <a:spAutoFit/>
          </a:bodyPr>
          <a:lstStyle/>
          <a:p>
            <a:r>
              <a:rPr lang="en-US" i="1" dirty="0"/>
              <a:t>FFY 2023—2</a:t>
            </a:r>
            <a:r>
              <a:rPr lang="en-US" i="1" baseline="30000" dirty="0"/>
              <a:t>nd</a:t>
            </a:r>
            <a:r>
              <a:rPr lang="en-US" i="1" dirty="0"/>
              <a:t> Qtr.</a:t>
            </a:r>
          </a:p>
        </p:txBody>
      </p:sp>
    </p:spTree>
    <p:extLst>
      <p:ext uri="{BB962C8B-B14F-4D97-AF65-F5344CB8AC3E}">
        <p14:creationId xmlns:p14="http://schemas.microsoft.com/office/powerpoint/2010/main" val="2952019479"/>
      </p:ext>
    </p:extLst>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title" idx="4294967295"/>
          </p:nvPr>
        </p:nvSpPr>
        <p:spPr>
          <a:xfrm>
            <a:off x="533400" y="457200"/>
            <a:ext cx="8305800" cy="549275"/>
          </a:xfrm>
        </p:spPr>
        <p:txBody>
          <a:bodyPr/>
          <a:lstStyle/>
          <a:p>
            <a:pPr eaLnBrk="1" hangingPunct="1"/>
            <a:r>
              <a:rPr lang="en-US" dirty="0">
                <a:solidFill>
                  <a:schemeClr val="bg2"/>
                </a:solidFill>
              </a:rPr>
              <a:t>Thank You For Attending!</a:t>
            </a:r>
          </a:p>
        </p:txBody>
      </p:sp>
      <p:sp>
        <p:nvSpPr>
          <p:cNvPr id="121858" name="Rectangle 3"/>
          <p:cNvSpPr>
            <a:spLocks noGrp="1" noChangeArrowheads="1"/>
          </p:cNvSpPr>
          <p:nvPr>
            <p:ph type="body" idx="4294967295"/>
          </p:nvPr>
        </p:nvSpPr>
        <p:spPr>
          <a:xfrm>
            <a:off x="1219200" y="1143000"/>
            <a:ext cx="6705600" cy="838200"/>
          </a:xfrm>
        </p:spPr>
        <p:txBody>
          <a:bodyPr/>
          <a:lstStyle/>
          <a:p>
            <a:pPr algn="ctr" eaLnBrk="1" hangingPunct="1">
              <a:buFont typeface="Wingdings" pitchFamily="2" charset="2"/>
              <a:buNone/>
            </a:pPr>
            <a:r>
              <a:rPr lang="en-US" sz="4000">
                <a:solidFill>
                  <a:srgbClr val="000000"/>
                </a:solidFill>
              </a:rPr>
              <a:t>Questions?</a:t>
            </a:r>
            <a:endParaRPr lang="en-US" sz="4000"/>
          </a:p>
        </p:txBody>
      </p:sp>
      <p:sp>
        <p:nvSpPr>
          <p:cNvPr id="121859" name="Text Box 5"/>
          <p:cNvSpPr txBox="1">
            <a:spLocks noChangeArrowheads="1"/>
          </p:cNvSpPr>
          <p:nvPr/>
        </p:nvSpPr>
        <p:spPr bwMode="auto">
          <a:xfrm>
            <a:off x="1371600" y="1905000"/>
            <a:ext cx="6477000" cy="1373188"/>
          </a:xfrm>
          <a:prstGeom prst="rect">
            <a:avLst/>
          </a:prstGeom>
          <a:noFill/>
          <a:ln w="12700">
            <a:noFill/>
            <a:miter lim="800000"/>
            <a:headEnd type="none" w="sm" len="sm"/>
            <a:tailEnd type="none" w="sm" len="sm"/>
          </a:ln>
        </p:spPr>
        <p:txBody>
          <a:bodyPr>
            <a:spAutoFit/>
          </a:bodyPr>
          <a:lstStyle/>
          <a:p>
            <a:pPr algn="ctr" eaLnBrk="0" hangingPunct="0"/>
            <a:r>
              <a:rPr lang="en-US" sz="2800" b="1" dirty="0">
                <a:solidFill>
                  <a:srgbClr val="FF0000"/>
                </a:solidFill>
              </a:rPr>
              <a:t>1-800-NC-LABOR</a:t>
            </a:r>
          </a:p>
          <a:p>
            <a:pPr algn="ctr" eaLnBrk="0" hangingPunct="0"/>
            <a:r>
              <a:rPr lang="en-US" sz="2800" i="1" dirty="0"/>
              <a:t>(1-800-625-2267)</a:t>
            </a:r>
            <a:endParaRPr lang="en-US" sz="2800" b="1" dirty="0"/>
          </a:p>
          <a:p>
            <a:pPr algn="ctr" eaLnBrk="0" hangingPunct="0"/>
            <a:r>
              <a:rPr lang="en-US" sz="2800" b="1" i="1" dirty="0">
                <a:solidFill>
                  <a:srgbClr val="0033CC"/>
                </a:solidFill>
              </a:rPr>
              <a:t>www.labor.nc.gov</a:t>
            </a:r>
            <a:endParaRPr lang="en-US" sz="2800" dirty="0"/>
          </a:p>
        </p:txBody>
      </p:sp>
      <p:pic>
        <p:nvPicPr>
          <p:cNvPr id="121860" name="Picture 6" descr="New DOL Logo (Color)"/>
          <p:cNvPicPr>
            <a:picLocks noChangeAspect="1" noChangeArrowheads="1"/>
          </p:cNvPicPr>
          <p:nvPr/>
        </p:nvPicPr>
        <p:blipFill>
          <a:blip r:embed="rId3" cstate="print"/>
          <a:srcRect/>
          <a:stretch>
            <a:fillRect/>
          </a:stretch>
        </p:blipFill>
        <p:spPr bwMode="auto">
          <a:xfrm>
            <a:off x="1981200" y="3429000"/>
            <a:ext cx="5181600" cy="1990725"/>
          </a:xfrm>
          <a:prstGeom prst="rect">
            <a:avLst/>
          </a:prstGeom>
          <a:noFill/>
          <a:ln w="9525">
            <a:noFill/>
            <a:miter lim="800000"/>
            <a:headEnd/>
            <a:tailEnd/>
          </a:ln>
        </p:spPr>
      </p:pic>
      <p:sp>
        <p:nvSpPr>
          <p:cNvPr id="3" name="TextBox 2">
            <a:extLst>
              <a:ext uri="{FF2B5EF4-FFF2-40B4-BE49-F238E27FC236}">
                <a16:creationId xmlns:a16="http://schemas.microsoft.com/office/drawing/2014/main" id="{32C1E4D3-F526-96BA-AD6A-5F222B438214}"/>
              </a:ext>
            </a:extLst>
          </p:cNvPr>
          <p:cNvSpPr txBox="1"/>
          <p:nvPr/>
        </p:nvSpPr>
        <p:spPr>
          <a:xfrm>
            <a:off x="6477000" y="685800"/>
            <a:ext cx="2286000" cy="369332"/>
          </a:xfrm>
          <a:prstGeom prst="rect">
            <a:avLst/>
          </a:prstGeom>
          <a:noFill/>
        </p:spPr>
        <p:txBody>
          <a:bodyPr wrap="square" rtlCol="0">
            <a:spAutoFit/>
          </a:bodyPr>
          <a:lstStyle/>
          <a:p>
            <a:r>
              <a:rPr lang="en-US" i="1" dirty="0"/>
              <a:t>FFY 2023—2</a:t>
            </a:r>
            <a:r>
              <a:rPr lang="en-US" i="1" baseline="30000" dirty="0"/>
              <a:t>nd</a:t>
            </a:r>
            <a:r>
              <a:rPr lang="en-US" i="1" dirty="0"/>
              <a:t> Qtr.</a:t>
            </a:r>
          </a:p>
        </p:txBody>
      </p:sp>
    </p:spTree>
    <p:extLst>
      <p:ext uri="{BB962C8B-B14F-4D97-AF65-F5344CB8AC3E}">
        <p14:creationId xmlns:p14="http://schemas.microsoft.com/office/powerpoint/2010/main" val="856285380"/>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N.C. Workplace Safety and Health</a:t>
            </a:r>
          </a:p>
          <a:p>
            <a:pPr eaLnBrk="0" hangingPunct="0"/>
            <a:r>
              <a:rPr lang="en-US" sz="2400" i="1" dirty="0">
                <a:solidFill>
                  <a:schemeClr val="bg2"/>
                </a:solidFill>
              </a:rPr>
              <a:t>OSH Division</a:t>
            </a:r>
            <a:r>
              <a:rPr lang="en-US" sz="2400" i="1" dirty="0">
                <a:solidFill>
                  <a:srgbClr val="000080"/>
                </a:solidFill>
              </a:rPr>
              <a:t>—</a:t>
            </a:r>
            <a:r>
              <a:rPr lang="en-US" sz="2400" i="1" dirty="0">
                <a:solidFill>
                  <a:schemeClr val="bg2"/>
                </a:solidFill>
              </a:rPr>
              <a:t>Strategic Plan Goals</a:t>
            </a:r>
            <a:endParaRPr lang="en-US" sz="2400" b="1" i="1" dirty="0">
              <a:solidFill>
                <a:schemeClr val="bg2"/>
              </a:solidFill>
            </a:endParaRPr>
          </a:p>
        </p:txBody>
      </p:sp>
      <p:pic>
        <p:nvPicPr>
          <p:cNvPr id="11" name="Picture 10" descr="C:\Users\wllagoe.EADS\Pictures\Construction\IMAG0613.jpg"/>
          <p:cNvPicPr/>
          <p:nvPr/>
        </p:nvPicPr>
        <p:blipFill>
          <a:blip r:embed="rId3" cstate="print"/>
          <a:srcRect t="22143"/>
          <a:stretch>
            <a:fillRect/>
          </a:stretch>
        </p:blipFill>
        <p:spPr bwMode="auto">
          <a:xfrm>
            <a:off x="609600" y="4330245"/>
            <a:ext cx="3429000" cy="1613354"/>
          </a:xfrm>
          <a:prstGeom prst="rect">
            <a:avLst/>
          </a:prstGeom>
          <a:noFill/>
          <a:ln w="9525">
            <a:noFill/>
            <a:miter lim="800000"/>
            <a:headEnd/>
            <a:tailEnd/>
          </a:ln>
        </p:spPr>
      </p:pic>
      <p:pic>
        <p:nvPicPr>
          <p:cNvPr id="18" name="Picture 17" descr="C:\Documents and Settings\Wanda Lagoe\My Documents\My Pictures\Partnerships\Crane 178.jpg"/>
          <p:cNvPicPr/>
          <p:nvPr/>
        </p:nvPicPr>
        <p:blipFill>
          <a:blip r:embed="rId4" cstate="print"/>
          <a:srcRect l="49448" t="20285"/>
          <a:stretch>
            <a:fillRect/>
          </a:stretch>
        </p:blipFill>
        <p:spPr bwMode="auto">
          <a:xfrm>
            <a:off x="6248400" y="4330242"/>
            <a:ext cx="2285999" cy="1613357"/>
          </a:xfrm>
          <a:prstGeom prst="rect">
            <a:avLst/>
          </a:prstGeom>
          <a:noFill/>
          <a:ln w="9525">
            <a:noFill/>
            <a:miter lim="800000"/>
            <a:headEnd/>
            <a:tailEnd/>
          </a:ln>
        </p:spPr>
      </p:pic>
      <p:sp>
        <p:nvSpPr>
          <p:cNvPr id="23" name="TextBox 22"/>
          <p:cNvSpPr txBox="1"/>
          <p:nvPr/>
        </p:nvSpPr>
        <p:spPr>
          <a:xfrm>
            <a:off x="533400" y="5715000"/>
            <a:ext cx="1186543" cy="215444"/>
          </a:xfrm>
          <a:prstGeom prst="rect">
            <a:avLst/>
          </a:prstGeom>
          <a:noFill/>
        </p:spPr>
        <p:txBody>
          <a:bodyPr wrap="none" rtlCol="0">
            <a:spAutoFit/>
          </a:bodyPr>
          <a:lstStyle/>
          <a:p>
            <a:r>
              <a:rPr lang="en-US" sz="800" dirty="0"/>
              <a:t>NCDOL Photo Library</a:t>
            </a:r>
          </a:p>
        </p:txBody>
      </p:sp>
      <p:graphicFrame>
        <p:nvGraphicFramePr>
          <p:cNvPr id="19" name="Table 18">
            <a:extLst>
              <a:ext uri="{FF2B5EF4-FFF2-40B4-BE49-F238E27FC236}">
                <a16:creationId xmlns:a16="http://schemas.microsoft.com/office/drawing/2014/main" id="{053F0C22-4AA4-4A42-B1A6-E38DB4C7ECE7}"/>
              </a:ext>
            </a:extLst>
          </p:cNvPr>
          <p:cNvGraphicFramePr>
            <a:graphicFrameLocks noGrp="1"/>
          </p:cNvGraphicFramePr>
          <p:nvPr>
            <p:extLst>
              <p:ext uri="{D42A27DB-BD31-4B8C-83A1-F6EECF244321}">
                <p14:modId xmlns:p14="http://schemas.microsoft.com/office/powerpoint/2010/main" val="1444818029"/>
              </p:ext>
            </p:extLst>
          </p:nvPr>
        </p:nvGraphicFramePr>
        <p:xfrm>
          <a:off x="609598" y="1121656"/>
          <a:ext cx="7924794" cy="1406101"/>
        </p:xfrm>
        <a:graphic>
          <a:graphicData uri="http://schemas.openxmlformats.org/drawingml/2006/table">
            <a:tbl>
              <a:tblPr firstRow="1" bandRow="1">
                <a:tableStyleId>{00A15C55-8517-42AA-B614-E9B94910E393}</a:tableStyleId>
              </a:tblPr>
              <a:tblGrid>
                <a:gridCol w="3733374">
                  <a:extLst>
                    <a:ext uri="{9D8B030D-6E8A-4147-A177-3AD203B41FA5}">
                      <a16:colId xmlns:a16="http://schemas.microsoft.com/office/drawing/2014/main" val="20000"/>
                    </a:ext>
                  </a:extLst>
                </a:gridCol>
                <a:gridCol w="996514">
                  <a:extLst>
                    <a:ext uri="{9D8B030D-6E8A-4147-A177-3AD203B41FA5}">
                      <a16:colId xmlns:a16="http://schemas.microsoft.com/office/drawing/2014/main" val="20001"/>
                    </a:ext>
                  </a:extLst>
                </a:gridCol>
                <a:gridCol w="996514">
                  <a:extLst>
                    <a:ext uri="{9D8B030D-6E8A-4147-A177-3AD203B41FA5}">
                      <a16:colId xmlns:a16="http://schemas.microsoft.com/office/drawing/2014/main" val="2522768338"/>
                    </a:ext>
                  </a:extLst>
                </a:gridCol>
                <a:gridCol w="928631">
                  <a:extLst>
                    <a:ext uri="{9D8B030D-6E8A-4147-A177-3AD203B41FA5}">
                      <a16:colId xmlns:a16="http://schemas.microsoft.com/office/drawing/2014/main" val="20002"/>
                    </a:ext>
                  </a:extLst>
                </a:gridCol>
                <a:gridCol w="1269761">
                  <a:extLst>
                    <a:ext uri="{9D8B030D-6E8A-4147-A177-3AD203B41FA5}">
                      <a16:colId xmlns:a16="http://schemas.microsoft.com/office/drawing/2014/main" val="20003"/>
                    </a:ext>
                  </a:extLst>
                </a:gridCol>
              </a:tblGrid>
              <a:tr h="762733">
                <a:tc>
                  <a:txBody>
                    <a:bodyPr/>
                    <a:lstStyle/>
                    <a:p>
                      <a:pPr algn="ctr"/>
                      <a:r>
                        <a:rPr lang="en-US" sz="1600" dirty="0">
                          <a:solidFill>
                            <a:schemeClr val="tx1"/>
                          </a:solidFill>
                        </a:rPr>
                        <a:t>EDUCATION, TRAINING AND TECHNICAL ASSISTANCE </a:t>
                      </a:r>
                      <a:endParaRPr lang="en-US" sz="1600" b="1" dirty="0">
                        <a:solidFill>
                          <a:schemeClr val="tx1"/>
                        </a:solidFill>
                      </a:endParaRPr>
                    </a:p>
                  </a:txBody>
                  <a:tcPr anchor="ctr">
                    <a:solidFill>
                      <a:schemeClr val="bg1">
                        <a:lumMod val="75000"/>
                      </a:schemeClr>
                    </a:solidFill>
                  </a:tcPr>
                </a:tc>
                <a:tc>
                  <a:txBody>
                    <a:bodyPr/>
                    <a:lstStyle/>
                    <a:p>
                      <a:pPr algn="ctr"/>
                      <a:r>
                        <a:rPr lang="en-US" sz="1400" dirty="0">
                          <a:solidFill>
                            <a:schemeClr val="tx1"/>
                          </a:solidFill>
                        </a:rPr>
                        <a:t>1</a:t>
                      </a:r>
                      <a:r>
                        <a:rPr lang="en-US" sz="1400" baseline="30000" dirty="0">
                          <a:solidFill>
                            <a:schemeClr val="tx1"/>
                          </a:solidFill>
                        </a:rPr>
                        <a:t>st</a:t>
                      </a:r>
                      <a:r>
                        <a:rPr lang="en-US" sz="1400" dirty="0">
                          <a:solidFill>
                            <a:schemeClr val="tx1"/>
                          </a:solidFill>
                        </a:rPr>
                        <a:t> Qtr.</a:t>
                      </a:r>
                      <a:endParaRPr lang="en-US" sz="1400" b="1" dirty="0">
                        <a:solidFill>
                          <a:schemeClr val="tx1"/>
                        </a:solidFill>
                      </a:endParaRPr>
                    </a:p>
                  </a:txBody>
                  <a:tcPr anchor="ctr">
                    <a:solidFill>
                      <a:schemeClr val="bg1">
                        <a:lumMod val="75000"/>
                      </a:schemeClr>
                    </a:solidFill>
                  </a:tcPr>
                </a:tc>
                <a:tc>
                  <a:txBody>
                    <a:bodyPr/>
                    <a:lstStyle/>
                    <a:p>
                      <a:pPr algn="ctr"/>
                      <a:r>
                        <a:rPr lang="en-US" sz="1400" b="1" dirty="0">
                          <a:solidFill>
                            <a:schemeClr val="tx1"/>
                          </a:solidFill>
                        </a:rPr>
                        <a:t>2</a:t>
                      </a:r>
                      <a:r>
                        <a:rPr lang="en-US" sz="1400" b="1" baseline="30000" dirty="0">
                          <a:solidFill>
                            <a:schemeClr val="tx1"/>
                          </a:solidFill>
                        </a:rPr>
                        <a:t>nd</a:t>
                      </a:r>
                      <a:r>
                        <a:rPr lang="en-US" sz="1400" b="1" dirty="0">
                          <a:solidFill>
                            <a:schemeClr val="tx1"/>
                          </a:solidFill>
                        </a:rPr>
                        <a:t> Qtr.</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ctr"/>
                      <a:r>
                        <a:rPr lang="en-US" sz="1400" i="0" dirty="0">
                          <a:solidFill>
                            <a:schemeClr val="tx1"/>
                          </a:solidFill>
                        </a:rPr>
                        <a:t>FFY Goal</a:t>
                      </a:r>
                      <a:endParaRPr lang="en-US" sz="1400" b="1" i="0" dirty="0">
                        <a:solidFill>
                          <a:schemeClr val="tx1"/>
                        </a:solidFill>
                      </a:endParaRPr>
                    </a:p>
                  </a:txBody>
                  <a:tcPr anchor="ctr">
                    <a:solidFill>
                      <a:schemeClr val="bg1">
                        <a:lumMod val="75000"/>
                      </a:schemeClr>
                    </a:solidFill>
                  </a:tcPr>
                </a:tc>
                <a:extLst>
                  <a:ext uri="{0D108BD9-81ED-4DB2-BD59-A6C34878D82A}">
                    <a16:rowId xmlns:a16="http://schemas.microsoft.com/office/drawing/2014/main" val="10000"/>
                  </a:ext>
                </a:extLst>
              </a:tr>
              <a:tr h="321684">
                <a:tc>
                  <a:txBody>
                    <a:bodyPr/>
                    <a:lstStyle/>
                    <a:p>
                      <a:pPr algn="r"/>
                      <a:r>
                        <a:rPr lang="en-US" sz="1300" i="1" dirty="0"/>
                        <a:t>Publications Distributed</a:t>
                      </a:r>
                      <a:endParaRPr lang="en-US" sz="1300" b="0" i="1" dirty="0"/>
                    </a:p>
                  </a:txBody>
                  <a:tcPr anchor="ctr">
                    <a:solidFill>
                      <a:schemeClr val="bg1">
                        <a:lumMod val="95000"/>
                      </a:schemeClr>
                    </a:solidFill>
                  </a:tcPr>
                </a:tc>
                <a:tc>
                  <a:txBody>
                    <a:bodyPr/>
                    <a:lstStyle/>
                    <a:p>
                      <a:pPr algn="ctr"/>
                      <a:r>
                        <a:rPr lang="en-US" sz="1300" b="0" i="0" dirty="0"/>
                        <a:t>8,840</a:t>
                      </a:r>
                    </a:p>
                  </a:txBody>
                  <a:tcPr anchor="ctr">
                    <a:solidFill>
                      <a:schemeClr val="bg1">
                        <a:lumMod val="95000"/>
                      </a:schemeClr>
                    </a:solidFill>
                  </a:tcPr>
                </a:tc>
                <a:tc>
                  <a:txBody>
                    <a:bodyPr/>
                    <a:lstStyle/>
                    <a:p>
                      <a:pPr algn="ctr"/>
                      <a:r>
                        <a:rPr lang="en-US" sz="1300" b="0" i="0" dirty="0"/>
                        <a:t>16,057</a:t>
                      </a:r>
                    </a:p>
                  </a:txBody>
                  <a:tcPr anchor="ctr">
                    <a:solidFill>
                      <a:schemeClr val="bg1">
                        <a:lumMod val="95000"/>
                      </a:schemeClr>
                    </a:solidFill>
                  </a:tcPr>
                </a:tc>
                <a:tc>
                  <a:txBody>
                    <a:bodyPr/>
                    <a:lstStyle/>
                    <a:p>
                      <a:pPr algn="ctr"/>
                      <a:r>
                        <a:rPr lang="en-US" sz="1300" b="1" i="1" dirty="0"/>
                        <a:t>24,897</a:t>
                      </a:r>
                    </a:p>
                  </a:txBody>
                  <a:tcPr anchor="ctr">
                    <a:solidFill>
                      <a:schemeClr val="bg1">
                        <a:lumMod val="95000"/>
                      </a:schemeClr>
                    </a:solidFill>
                  </a:tcPr>
                </a:tc>
                <a:tc>
                  <a:txBody>
                    <a:bodyPr/>
                    <a:lstStyle/>
                    <a:p>
                      <a:pPr algn="ctr"/>
                      <a:r>
                        <a:rPr lang="en-US" sz="1300" i="0"/>
                        <a:t>45,000</a:t>
                      </a:r>
                      <a:endParaRPr lang="en-US" sz="1300" b="0" i="0" dirty="0"/>
                    </a:p>
                  </a:txBody>
                  <a:tcPr anchor="ctr">
                    <a:solidFill>
                      <a:schemeClr val="bg1">
                        <a:lumMod val="95000"/>
                      </a:schemeClr>
                    </a:solidFill>
                  </a:tcPr>
                </a:tc>
                <a:extLst>
                  <a:ext uri="{0D108BD9-81ED-4DB2-BD59-A6C34878D82A}">
                    <a16:rowId xmlns:a16="http://schemas.microsoft.com/office/drawing/2014/main" val="10001"/>
                  </a:ext>
                </a:extLst>
              </a:tr>
              <a:tr h="321684">
                <a:tc>
                  <a:txBody>
                    <a:bodyPr/>
                    <a:lstStyle/>
                    <a:p>
                      <a:pPr algn="r"/>
                      <a:r>
                        <a:rPr lang="en-US" sz="1300" i="1" dirty="0"/>
                        <a:t>Standards Interpretations</a:t>
                      </a:r>
                      <a:endParaRPr lang="en-US" sz="1300" b="0" i="1" dirty="0"/>
                    </a:p>
                  </a:txBody>
                  <a:tcPr anchor="ctr">
                    <a:solidFill>
                      <a:schemeClr val="bg1">
                        <a:lumMod val="85000"/>
                      </a:schemeClr>
                    </a:solidFill>
                  </a:tcPr>
                </a:tc>
                <a:tc>
                  <a:txBody>
                    <a:bodyPr/>
                    <a:lstStyle/>
                    <a:p>
                      <a:pPr algn="ctr"/>
                      <a:r>
                        <a:rPr lang="en-US" sz="1300" b="0" i="0" dirty="0"/>
                        <a:t>517</a:t>
                      </a:r>
                    </a:p>
                  </a:txBody>
                  <a:tcPr anchor="ctr">
                    <a:solidFill>
                      <a:schemeClr val="bg1">
                        <a:lumMod val="85000"/>
                      </a:schemeClr>
                    </a:solidFill>
                  </a:tcPr>
                </a:tc>
                <a:tc>
                  <a:txBody>
                    <a:bodyPr/>
                    <a:lstStyle/>
                    <a:p>
                      <a:pPr algn="ctr"/>
                      <a:r>
                        <a:rPr lang="en-US" sz="1300" b="0" i="0" dirty="0"/>
                        <a:t>656</a:t>
                      </a:r>
                    </a:p>
                  </a:txBody>
                  <a:tcPr anchor="ctr">
                    <a:solidFill>
                      <a:schemeClr val="bg1">
                        <a:lumMod val="85000"/>
                      </a:schemeClr>
                    </a:solidFill>
                  </a:tcPr>
                </a:tc>
                <a:tc>
                  <a:txBody>
                    <a:bodyPr/>
                    <a:lstStyle/>
                    <a:p>
                      <a:pPr algn="ctr"/>
                      <a:r>
                        <a:rPr lang="en-US" sz="1300" b="1" i="1" dirty="0"/>
                        <a:t>1,173</a:t>
                      </a:r>
                    </a:p>
                  </a:txBody>
                  <a:tcPr anchor="ctr">
                    <a:solidFill>
                      <a:schemeClr val="bg1">
                        <a:lumMod val="85000"/>
                      </a:schemeClr>
                    </a:solidFill>
                  </a:tcPr>
                </a:tc>
                <a:tc>
                  <a:txBody>
                    <a:bodyPr/>
                    <a:lstStyle/>
                    <a:p>
                      <a:pPr algn="ctr"/>
                      <a:r>
                        <a:rPr lang="en-US" sz="1300" i="0" dirty="0"/>
                        <a:t>NA</a:t>
                      </a:r>
                      <a:endParaRPr lang="en-US" sz="1300" b="0" i="0" dirty="0"/>
                    </a:p>
                  </a:txBody>
                  <a:tcPr anchor="ctr">
                    <a:solidFill>
                      <a:schemeClr val="bg1">
                        <a:lumMod val="85000"/>
                      </a:schemeClr>
                    </a:solidFill>
                  </a:tcPr>
                </a:tc>
                <a:extLst>
                  <a:ext uri="{0D108BD9-81ED-4DB2-BD59-A6C34878D82A}">
                    <a16:rowId xmlns:a16="http://schemas.microsoft.com/office/drawing/2014/main" val="10002"/>
                  </a:ext>
                </a:extLst>
              </a:tr>
            </a:tbl>
          </a:graphicData>
        </a:graphic>
      </p:graphicFrame>
      <p:pic>
        <p:nvPicPr>
          <p:cNvPr id="3" name="Picture 2" descr="A picture containing text, person, outdoor, group&#10;&#10;Description automatically generated">
            <a:extLst>
              <a:ext uri="{FF2B5EF4-FFF2-40B4-BE49-F238E27FC236}">
                <a16:creationId xmlns:a16="http://schemas.microsoft.com/office/drawing/2014/main" id="{205D5A48-37B8-4C92-AFC8-36AB88310BE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88822" y="4474455"/>
            <a:ext cx="2463349" cy="1469144"/>
          </a:xfrm>
          <a:prstGeom prst="rect">
            <a:avLst/>
          </a:prstGeom>
        </p:spPr>
      </p:pic>
      <p:graphicFrame>
        <p:nvGraphicFramePr>
          <p:cNvPr id="12" name="Table 11">
            <a:extLst>
              <a:ext uri="{FF2B5EF4-FFF2-40B4-BE49-F238E27FC236}">
                <a16:creationId xmlns:a16="http://schemas.microsoft.com/office/drawing/2014/main" id="{C8F0C54A-8378-43A9-A7DD-1783CEE5F220}"/>
              </a:ext>
            </a:extLst>
          </p:cNvPr>
          <p:cNvGraphicFramePr>
            <a:graphicFrameLocks noGrp="1"/>
          </p:cNvGraphicFramePr>
          <p:nvPr>
            <p:extLst>
              <p:ext uri="{D42A27DB-BD31-4B8C-83A1-F6EECF244321}">
                <p14:modId xmlns:p14="http://schemas.microsoft.com/office/powerpoint/2010/main" val="1805127601"/>
              </p:ext>
            </p:extLst>
          </p:nvPr>
        </p:nvGraphicFramePr>
        <p:xfrm>
          <a:off x="609599" y="2594282"/>
          <a:ext cx="7924793" cy="1886504"/>
        </p:xfrm>
        <a:graphic>
          <a:graphicData uri="http://schemas.openxmlformats.org/drawingml/2006/table">
            <a:tbl>
              <a:tblPr firstRow="1" bandRow="1">
                <a:tableStyleId>{00A15C55-8517-42AA-B614-E9B94910E393}</a:tableStyleId>
              </a:tblPr>
              <a:tblGrid>
                <a:gridCol w="3729318">
                  <a:extLst>
                    <a:ext uri="{9D8B030D-6E8A-4147-A177-3AD203B41FA5}">
                      <a16:colId xmlns:a16="http://schemas.microsoft.com/office/drawing/2014/main" val="20000"/>
                    </a:ext>
                  </a:extLst>
                </a:gridCol>
                <a:gridCol w="998924">
                  <a:extLst>
                    <a:ext uri="{9D8B030D-6E8A-4147-A177-3AD203B41FA5}">
                      <a16:colId xmlns:a16="http://schemas.microsoft.com/office/drawing/2014/main" val="20001"/>
                    </a:ext>
                  </a:extLst>
                </a:gridCol>
                <a:gridCol w="998924">
                  <a:extLst>
                    <a:ext uri="{9D8B030D-6E8A-4147-A177-3AD203B41FA5}">
                      <a16:colId xmlns:a16="http://schemas.microsoft.com/office/drawing/2014/main" val="3471394919"/>
                    </a:ext>
                  </a:extLst>
                </a:gridCol>
                <a:gridCol w="932329">
                  <a:extLst>
                    <a:ext uri="{9D8B030D-6E8A-4147-A177-3AD203B41FA5}">
                      <a16:colId xmlns:a16="http://schemas.microsoft.com/office/drawing/2014/main" val="20002"/>
                    </a:ext>
                  </a:extLst>
                </a:gridCol>
                <a:gridCol w="1265298">
                  <a:extLst>
                    <a:ext uri="{9D8B030D-6E8A-4147-A177-3AD203B41FA5}">
                      <a16:colId xmlns:a16="http://schemas.microsoft.com/office/drawing/2014/main" val="20003"/>
                    </a:ext>
                  </a:extLst>
                </a:gridCol>
              </a:tblGrid>
              <a:tr h="656160">
                <a:tc>
                  <a:txBody>
                    <a:bodyPr/>
                    <a:lstStyle/>
                    <a:p>
                      <a:pPr algn="ctr"/>
                      <a:r>
                        <a:rPr lang="en-US" sz="1600" b="1" dirty="0">
                          <a:solidFill>
                            <a:schemeClr val="tx1"/>
                          </a:solidFill>
                        </a:rPr>
                        <a:t>AGRICULTURAL</a:t>
                      </a:r>
                      <a:r>
                        <a:rPr lang="en-US" sz="1600" b="1" baseline="0" dirty="0">
                          <a:solidFill>
                            <a:schemeClr val="tx1"/>
                          </a:solidFill>
                        </a:rPr>
                        <a:t> SAFETY AND HEALTH</a:t>
                      </a:r>
                      <a:r>
                        <a:rPr lang="en-US" sz="1600" b="1" dirty="0">
                          <a:solidFill>
                            <a:schemeClr val="tx1"/>
                          </a:solidFill>
                        </a:rPr>
                        <a:t> </a:t>
                      </a:r>
                    </a:p>
                  </a:txBody>
                  <a:tcPr anchor="ctr">
                    <a:solidFill>
                      <a:schemeClr val="bg1">
                        <a:lumMod val="75000"/>
                      </a:schemeClr>
                    </a:solidFill>
                  </a:tcPr>
                </a:tc>
                <a:tc>
                  <a:txBody>
                    <a:bodyPr/>
                    <a:lstStyle/>
                    <a:p>
                      <a:pPr algn="ctr"/>
                      <a:r>
                        <a:rPr lang="en-US" sz="1400" b="1" dirty="0">
                          <a:solidFill>
                            <a:schemeClr val="tx1"/>
                          </a:solidFill>
                        </a:rPr>
                        <a:t>1</a:t>
                      </a:r>
                      <a:r>
                        <a:rPr lang="en-US" sz="1400" b="1" baseline="30000" dirty="0">
                          <a:solidFill>
                            <a:schemeClr val="tx1"/>
                          </a:solidFill>
                        </a:rPr>
                        <a:t>st</a:t>
                      </a:r>
                      <a:r>
                        <a:rPr lang="en-US" sz="1400" b="1" dirty="0">
                          <a:solidFill>
                            <a:schemeClr val="tx1"/>
                          </a:solidFill>
                        </a:rPr>
                        <a:t> Qtr.</a:t>
                      </a:r>
                    </a:p>
                  </a:txBody>
                  <a:tcPr anchor="ctr">
                    <a:solidFill>
                      <a:schemeClr val="bg1">
                        <a:lumMod val="75000"/>
                      </a:schemeClr>
                    </a:solidFill>
                  </a:tcPr>
                </a:tc>
                <a:tc>
                  <a:txBody>
                    <a:bodyPr/>
                    <a:lstStyle/>
                    <a:p>
                      <a:pPr algn="ctr"/>
                      <a:r>
                        <a:rPr lang="en-US" sz="1400" b="1" dirty="0">
                          <a:solidFill>
                            <a:schemeClr val="tx1"/>
                          </a:solidFill>
                        </a:rPr>
                        <a:t>2</a:t>
                      </a:r>
                      <a:r>
                        <a:rPr lang="en-US" sz="1400" b="1" baseline="30000" dirty="0">
                          <a:solidFill>
                            <a:schemeClr val="tx1"/>
                          </a:solidFill>
                        </a:rPr>
                        <a:t>nd</a:t>
                      </a:r>
                      <a:r>
                        <a:rPr lang="en-US" sz="1400" b="1" dirty="0">
                          <a:solidFill>
                            <a:schemeClr val="tx1"/>
                          </a:solidFill>
                        </a:rPr>
                        <a:t> Qtr.</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ctr"/>
                      <a:r>
                        <a:rPr lang="en-US" sz="1400" b="1" i="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07586">
                <a:tc>
                  <a:txBody>
                    <a:bodyPr/>
                    <a:lstStyle/>
                    <a:p>
                      <a:pPr algn="r"/>
                      <a:r>
                        <a:rPr lang="en-US" sz="1300" i="1" dirty="0"/>
                        <a:t>Outreach</a:t>
                      </a:r>
                      <a:r>
                        <a:rPr lang="en-US" sz="1300" i="1" baseline="0" dirty="0"/>
                        <a:t> Materials Distributed</a:t>
                      </a:r>
                      <a:endParaRPr lang="en-US" sz="1300" b="0" i="1" dirty="0"/>
                    </a:p>
                  </a:txBody>
                  <a:tcPr>
                    <a:solidFill>
                      <a:schemeClr val="bg1">
                        <a:lumMod val="95000"/>
                      </a:schemeClr>
                    </a:solidFill>
                  </a:tcPr>
                </a:tc>
                <a:tc>
                  <a:txBody>
                    <a:bodyPr/>
                    <a:lstStyle/>
                    <a:p>
                      <a:pPr algn="ctr"/>
                      <a:r>
                        <a:rPr lang="en-US" sz="1300" b="0" i="0" dirty="0"/>
                        <a:t>1,018</a:t>
                      </a:r>
                    </a:p>
                  </a:txBody>
                  <a:tcPr>
                    <a:solidFill>
                      <a:schemeClr val="bg1">
                        <a:lumMod val="95000"/>
                      </a:schemeClr>
                    </a:solidFill>
                  </a:tcPr>
                </a:tc>
                <a:tc>
                  <a:txBody>
                    <a:bodyPr/>
                    <a:lstStyle/>
                    <a:p>
                      <a:pPr algn="ctr"/>
                      <a:r>
                        <a:rPr lang="en-US" sz="1300" b="0" i="0" dirty="0"/>
                        <a:t>3,549</a:t>
                      </a:r>
                    </a:p>
                  </a:txBody>
                  <a:tcPr>
                    <a:solidFill>
                      <a:schemeClr val="bg1">
                        <a:lumMod val="95000"/>
                      </a:schemeClr>
                    </a:solidFill>
                  </a:tcPr>
                </a:tc>
                <a:tc>
                  <a:txBody>
                    <a:bodyPr/>
                    <a:lstStyle/>
                    <a:p>
                      <a:pPr algn="ctr"/>
                      <a:r>
                        <a:rPr lang="en-US" sz="1300" b="1" i="1" dirty="0"/>
                        <a:t>4,567</a:t>
                      </a:r>
                    </a:p>
                  </a:txBody>
                  <a:tcPr>
                    <a:solidFill>
                      <a:schemeClr val="bg1">
                        <a:lumMod val="95000"/>
                      </a:schemeClr>
                    </a:solidFill>
                  </a:tcPr>
                </a:tc>
                <a:tc>
                  <a:txBody>
                    <a:bodyPr/>
                    <a:lstStyle/>
                    <a:p>
                      <a:pPr algn="ctr"/>
                      <a:r>
                        <a:rPr lang="en-US" sz="1300" i="0" dirty="0"/>
                        <a:t>2,400</a:t>
                      </a:r>
                      <a:endParaRPr lang="en-US" sz="1300" b="0" i="0" dirty="0"/>
                    </a:p>
                  </a:txBody>
                  <a:tcPr>
                    <a:solidFill>
                      <a:schemeClr val="bg1">
                        <a:lumMod val="95000"/>
                      </a:schemeClr>
                    </a:solidFill>
                  </a:tcPr>
                </a:tc>
                <a:extLst>
                  <a:ext uri="{0D108BD9-81ED-4DB2-BD59-A6C34878D82A}">
                    <a16:rowId xmlns:a16="http://schemas.microsoft.com/office/drawing/2014/main" val="10001"/>
                  </a:ext>
                </a:extLst>
              </a:tr>
              <a:tr h="307586">
                <a:tc>
                  <a:txBody>
                    <a:bodyPr/>
                    <a:lstStyle/>
                    <a:p>
                      <a:pPr algn="r"/>
                      <a:r>
                        <a:rPr lang="en-US" sz="1300" i="1" dirty="0"/>
                        <a:t>Compliance Inspections</a:t>
                      </a:r>
                      <a:endParaRPr lang="en-US" sz="1300" b="0" i="1" dirty="0"/>
                    </a:p>
                  </a:txBody>
                  <a:tcPr>
                    <a:solidFill>
                      <a:schemeClr val="bg1">
                        <a:lumMod val="85000"/>
                      </a:schemeClr>
                    </a:solidFill>
                  </a:tcPr>
                </a:tc>
                <a:tc>
                  <a:txBody>
                    <a:bodyPr/>
                    <a:lstStyle/>
                    <a:p>
                      <a:pPr algn="ctr"/>
                      <a:r>
                        <a:rPr lang="en-US" sz="1300" b="0" i="0" dirty="0"/>
                        <a:t>10</a:t>
                      </a:r>
                    </a:p>
                  </a:txBody>
                  <a:tcPr>
                    <a:solidFill>
                      <a:schemeClr val="bg1">
                        <a:lumMod val="85000"/>
                      </a:schemeClr>
                    </a:solidFill>
                  </a:tcPr>
                </a:tc>
                <a:tc>
                  <a:txBody>
                    <a:bodyPr/>
                    <a:lstStyle/>
                    <a:p>
                      <a:pPr algn="ctr"/>
                      <a:r>
                        <a:rPr lang="en-US" sz="1300" b="0" i="0" dirty="0"/>
                        <a:t>0</a:t>
                      </a:r>
                    </a:p>
                  </a:txBody>
                  <a:tcPr>
                    <a:solidFill>
                      <a:schemeClr val="bg1">
                        <a:lumMod val="85000"/>
                      </a:schemeClr>
                    </a:solidFill>
                  </a:tcPr>
                </a:tc>
                <a:tc>
                  <a:txBody>
                    <a:bodyPr/>
                    <a:lstStyle/>
                    <a:p>
                      <a:pPr algn="ctr"/>
                      <a:r>
                        <a:rPr lang="en-US" sz="1300" b="1" i="1"/>
                        <a:t>10</a:t>
                      </a:r>
                      <a:endParaRPr lang="en-US" sz="1300" b="1" i="1" dirty="0"/>
                    </a:p>
                  </a:txBody>
                  <a:tcPr>
                    <a:solidFill>
                      <a:schemeClr val="bg1">
                        <a:lumMod val="85000"/>
                      </a:schemeClr>
                    </a:solidFill>
                  </a:tcPr>
                </a:tc>
                <a:tc>
                  <a:txBody>
                    <a:bodyPr/>
                    <a:lstStyle/>
                    <a:p>
                      <a:pPr algn="ctr"/>
                      <a:r>
                        <a:rPr lang="en-US" sz="1300" i="0" dirty="0"/>
                        <a:t>50</a:t>
                      </a:r>
                      <a:endParaRPr lang="en-US" sz="1300" b="0" i="0" dirty="0"/>
                    </a:p>
                  </a:txBody>
                  <a:tcPr>
                    <a:solidFill>
                      <a:schemeClr val="bg1">
                        <a:lumMod val="85000"/>
                      </a:schemeClr>
                    </a:solidFill>
                  </a:tcPr>
                </a:tc>
                <a:extLst>
                  <a:ext uri="{0D108BD9-81ED-4DB2-BD59-A6C34878D82A}">
                    <a16:rowId xmlns:a16="http://schemas.microsoft.com/office/drawing/2014/main" val="10002"/>
                  </a:ext>
                </a:extLst>
              </a:tr>
              <a:tr h="307586">
                <a:tc>
                  <a:txBody>
                    <a:bodyPr/>
                    <a:lstStyle/>
                    <a:p>
                      <a:pPr algn="r"/>
                      <a:r>
                        <a:rPr lang="en-US" sz="1300" i="1" dirty="0"/>
                        <a:t>Certificates Issued</a:t>
                      </a:r>
                      <a:endParaRPr lang="en-US" sz="1300" b="0" i="1" dirty="0"/>
                    </a:p>
                  </a:txBody>
                  <a:tcPr>
                    <a:solidFill>
                      <a:schemeClr val="bg1">
                        <a:lumMod val="95000"/>
                      </a:schemeClr>
                    </a:solidFill>
                  </a:tcPr>
                </a:tc>
                <a:tc>
                  <a:txBody>
                    <a:bodyPr/>
                    <a:lstStyle/>
                    <a:p>
                      <a:pPr algn="ctr"/>
                      <a:r>
                        <a:rPr lang="en-US" sz="1300" b="0" i="0" dirty="0"/>
                        <a:t>180</a:t>
                      </a:r>
                    </a:p>
                  </a:txBody>
                  <a:tcPr>
                    <a:solidFill>
                      <a:schemeClr val="bg1">
                        <a:lumMod val="95000"/>
                      </a:schemeClr>
                    </a:solidFill>
                  </a:tcPr>
                </a:tc>
                <a:tc>
                  <a:txBody>
                    <a:bodyPr/>
                    <a:lstStyle/>
                    <a:p>
                      <a:pPr algn="ctr"/>
                      <a:r>
                        <a:rPr lang="en-US" sz="1300" b="0" i="0" dirty="0"/>
                        <a:t>1,362</a:t>
                      </a:r>
                    </a:p>
                  </a:txBody>
                  <a:tcPr>
                    <a:solidFill>
                      <a:schemeClr val="bg1">
                        <a:lumMod val="95000"/>
                      </a:schemeClr>
                    </a:solidFill>
                  </a:tcPr>
                </a:tc>
                <a:tc>
                  <a:txBody>
                    <a:bodyPr/>
                    <a:lstStyle/>
                    <a:p>
                      <a:pPr algn="ctr"/>
                      <a:r>
                        <a:rPr lang="en-US" sz="1300" b="1" i="1" dirty="0"/>
                        <a:t>1,542</a:t>
                      </a:r>
                    </a:p>
                  </a:txBody>
                  <a:tcPr>
                    <a:solidFill>
                      <a:schemeClr val="bg1">
                        <a:lumMod val="95000"/>
                      </a:schemeClr>
                    </a:solidFill>
                  </a:tcPr>
                </a:tc>
                <a:tc>
                  <a:txBody>
                    <a:bodyPr/>
                    <a:lstStyle/>
                    <a:p>
                      <a:pPr algn="ctr"/>
                      <a:r>
                        <a:rPr lang="en-US" sz="1300" i="0" dirty="0"/>
                        <a:t>1,750</a:t>
                      </a:r>
                      <a:endParaRPr lang="en-US" sz="1300" b="0" i="0" dirty="0"/>
                    </a:p>
                  </a:txBody>
                  <a:tcPr>
                    <a:solidFill>
                      <a:schemeClr val="bg1">
                        <a:lumMod val="95000"/>
                      </a:schemeClr>
                    </a:solidFill>
                  </a:tcPr>
                </a:tc>
                <a:extLst>
                  <a:ext uri="{0D108BD9-81ED-4DB2-BD59-A6C34878D82A}">
                    <a16:rowId xmlns:a16="http://schemas.microsoft.com/office/drawing/2014/main" val="10003"/>
                  </a:ext>
                </a:extLst>
              </a:tr>
              <a:tr h="307586">
                <a:tc>
                  <a:txBody>
                    <a:bodyPr/>
                    <a:lstStyle/>
                    <a:p>
                      <a:pPr algn="r"/>
                      <a:r>
                        <a:rPr lang="en-US" sz="1300" i="1" dirty="0"/>
                        <a:t>Preoccupancy Inspections</a:t>
                      </a:r>
                      <a:endParaRPr lang="en-US" sz="1300" b="0" i="1" dirty="0"/>
                    </a:p>
                  </a:txBody>
                  <a:tcPr>
                    <a:solidFill>
                      <a:schemeClr val="bg1">
                        <a:lumMod val="85000"/>
                      </a:schemeClr>
                    </a:solidFill>
                  </a:tcPr>
                </a:tc>
                <a:tc>
                  <a:txBody>
                    <a:bodyPr/>
                    <a:lstStyle/>
                    <a:p>
                      <a:pPr algn="ctr"/>
                      <a:r>
                        <a:rPr lang="en-US" sz="1300" b="0" i="0" dirty="0"/>
                        <a:t>270</a:t>
                      </a:r>
                    </a:p>
                  </a:txBody>
                  <a:tcPr>
                    <a:solidFill>
                      <a:schemeClr val="bg1">
                        <a:lumMod val="85000"/>
                      </a:schemeClr>
                    </a:solidFill>
                  </a:tcPr>
                </a:tc>
                <a:tc>
                  <a:txBody>
                    <a:bodyPr/>
                    <a:lstStyle/>
                    <a:p>
                      <a:pPr algn="ctr"/>
                      <a:r>
                        <a:rPr lang="en-US" sz="1300" b="0" i="0" dirty="0"/>
                        <a:t>1,436</a:t>
                      </a:r>
                    </a:p>
                  </a:txBody>
                  <a:tcPr>
                    <a:solidFill>
                      <a:schemeClr val="bg1">
                        <a:lumMod val="85000"/>
                      </a:schemeClr>
                    </a:solidFill>
                  </a:tcPr>
                </a:tc>
                <a:tc>
                  <a:txBody>
                    <a:bodyPr/>
                    <a:lstStyle/>
                    <a:p>
                      <a:pPr algn="ctr"/>
                      <a:r>
                        <a:rPr lang="en-US" sz="1300" b="1" i="1" dirty="0"/>
                        <a:t>1,706</a:t>
                      </a:r>
                    </a:p>
                  </a:txBody>
                  <a:tcPr>
                    <a:solidFill>
                      <a:schemeClr val="bg1">
                        <a:lumMod val="85000"/>
                      </a:schemeClr>
                    </a:solidFill>
                  </a:tcPr>
                </a:tc>
                <a:tc>
                  <a:txBody>
                    <a:bodyPr/>
                    <a:lstStyle/>
                    <a:p>
                      <a:pPr algn="ctr"/>
                      <a:r>
                        <a:rPr lang="en-US" sz="1300" i="0" dirty="0"/>
                        <a:t>1,875</a:t>
                      </a:r>
                      <a:endParaRPr lang="en-US" sz="1300" b="0" i="0"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sp>
        <p:nvSpPr>
          <p:cNvPr id="4" name="TextBox 3">
            <a:extLst>
              <a:ext uri="{FF2B5EF4-FFF2-40B4-BE49-F238E27FC236}">
                <a16:creationId xmlns:a16="http://schemas.microsoft.com/office/drawing/2014/main" id="{DD9E23DE-E44A-DF99-3651-8CCA2C7717D8}"/>
              </a:ext>
            </a:extLst>
          </p:cNvPr>
          <p:cNvSpPr txBox="1"/>
          <p:nvPr/>
        </p:nvSpPr>
        <p:spPr>
          <a:xfrm>
            <a:off x="6477000" y="685800"/>
            <a:ext cx="2286000" cy="369332"/>
          </a:xfrm>
          <a:prstGeom prst="rect">
            <a:avLst/>
          </a:prstGeom>
          <a:noFill/>
        </p:spPr>
        <p:txBody>
          <a:bodyPr wrap="square" rtlCol="0">
            <a:spAutoFit/>
          </a:bodyPr>
          <a:lstStyle/>
          <a:p>
            <a:r>
              <a:rPr lang="en-US" i="1" dirty="0"/>
              <a:t>FFY 2023—2</a:t>
            </a:r>
            <a:r>
              <a:rPr lang="en-US" i="1" baseline="30000" dirty="0"/>
              <a:t>nd</a:t>
            </a:r>
            <a:r>
              <a:rPr lang="en-US" i="1" dirty="0"/>
              <a:t> Qtr.</a:t>
            </a:r>
          </a:p>
        </p:txBody>
      </p:sp>
    </p:spTree>
    <p:extLst>
      <p:ext uri="{BB962C8B-B14F-4D97-AF65-F5344CB8AC3E}">
        <p14:creationId xmlns:p14="http://schemas.microsoft.com/office/powerpoint/2010/main" val="789503030"/>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sz="half" idx="1"/>
          </p:nvPr>
        </p:nvSpPr>
        <p:spPr>
          <a:xfrm>
            <a:off x="609600" y="1417637"/>
            <a:ext cx="7924800" cy="4525963"/>
          </a:xfrm>
        </p:spPr>
        <p:txBody>
          <a:bodyPr/>
          <a:lstStyle/>
          <a:p>
            <a:pPr eaLnBrk="1" hangingPunct="1"/>
            <a:r>
              <a:rPr lang="en-US" sz="2400" i="1" dirty="0"/>
              <a:t>Construction</a:t>
            </a:r>
          </a:p>
          <a:p>
            <a:pPr eaLnBrk="1" hangingPunct="1"/>
            <a:endParaRPr lang="en-US" sz="1600" i="1" dirty="0"/>
          </a:p>
          <a:p>
            <a:pPr eaLnBrk="1" hangingPunct="1"/>
            <a:r>
              <a:rPr lang="en-US" sz="2400" i="1" dirty="0"/>
              <a:t>Logging and Arboriculture</a:t>
            </a:r>
          </a:p>
          <a:p>
            <a:pPr eaLnBrk="1" hangingPunct="1"/>
            <a:endParaRPr lang="en-US" sz="1600" i="1" dirty="0"/>
          </a:p>
          <a:p>
            <a:pPr eaLnBrk="1" hangingPunct="1"/>
            <a:r>
              <a:rPr lang="en-US" sz="2400" i="1" dirty="0"/>
              <a:t>Long Term Care Facilities</a:t>
            </a:r>
          </a:p>
          <a:p>
            <a:pPr eaLnBrk="1" hangingPunct="1"/>
            <a:endParaRPr lang="en-US" sz="1600" i="1" dirty="0"/>
          </a:p>
          <a:p>
            <a:pPr eaLnBrk="1" hangingPunct="1"/>
            <a:r>
              <a:rPr lang="en-US" sz="2400" i="1" dirty="0"/>
              <a:t>Health Hazards</a:t>
            </a:r>
          </a:p>
          <a:p>
            <a:pPr eaLnBrk="1" hangingPunct="1"/>
            <a:endParaRPr lang="en-US" sz="1600" i="1" dirty="0"/>
          </a:p>
          <a:p>
            <a:pPr eaLnBrk="1" hangingPunct="1"/>
            <a:r>
              <a:rPr lang="en-US" sz="2400" i="1" dirty="0"/>
              <a:t>Food Manufacturing</a:t>
            </a:r>
          </a:p>
          <a:p>
            <a:pPr eaLnBrk="1" hangingPunct="1"/>
            <a:endParaRPr lang="en-US" sz="1600" i="1" dirty="0"/>
          </a:p>
          <a:p>
            <a:pPr eaLnBrk="1" hangingPunct="1"/>
            <a:r>
              <a:rPr lang="en-US" sz="2400" i="1" dirty="0"/>
              <a:t>Grocery and Related Product Wholesalers</a:t>
            </a:r>
          </a:p>
          <a:p>
            <a:pPr eaLnBrk="1" hangingPunct="1"/>
            <a:endParaRPr lang="en-US" sz="1600" i="1" dirty="0"/>
          </a:p>
          <a:p>
            <a:pPr eaLnBrk="1" hangingPunct="1"/>
            <a:r>
              <a:rPr lang="en-US" sz="2400" i="1" dirty="0"/>
              <a:t>Amputations</a:t>
            </a:r>
          </a:p>
          <a:p>
            <a:pPr eaLnBrk="1" hangingPunct="1"/>
            <a:endParaRPr lang="en-US" sz="2400" i="1" dirty="0"/>
          </a:p>
          <a:p>
            <a:pPr eaLnBrk="1" hangingPunct="1"/>
            <a:endParaRPr lang="en-US" sz="2400" i="1" dirty="0"/>
          </a:p>
          <a:p>
            <a:pPr eaLnBrk="1" hangingPunct="1"/>
            <a:endParaRPr lang="en-US" sz="1600" i="1" dirty="0"/>
          </a:p>
          <a:p>
            <a:pPr eaLnBrk="1" hangingPunct="1"/>
            <a:endParaRPr lang="en-US" sz="1600" i="1" dirty="0"/>
          </a:p>
          <a:p>
            <a:pPr eaLnBrk="1" hangingPunct="1"/>
            <a:endParaRPr lang="en-US" sz="2400" dirty="0"/>
          </a:p>
          <a:p>
            <a:pPr eaLnBrk="1" hangingPunct="1"/>
            <a:endParaRPr lang="en-US" sz="1600" dirty="0"/>
          </a:p>
        </p:txBody>
      </p:sp>
      <p:sp>
        <p:nvSpPr>
          <p:cNvPr id="15"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Strategic Plan</a:t>
            </a:r>
          </a:p>
          <a:p>
            <a:pPr eaLnBrk="0" hangingPunct="0"/>
            <a:r>
              <a:rPr lang="en-US" sz="2400" i="1" dirty="0">
                <a:solidFill>
                  <a:schemeClr val="bg2"/>
                </a:solidFill>
              </a:rPr>
              <a:t>Special Emphasis Programs (SEP)</a:t>
            </a:r>
            <a:endParaRPr lang="en-US" sz="2400" b="1" i="1" dirty="0">
              <a:solidFill>
                <a:schemeClr val="bg2"/>
              </a:solidFill>
            </a:endParaRPr>
          </a:p>
        </p:txBody>
      </p:sp>
      <p:sp>
        <p:nvSpPr>
          <p:cNvPr id="13" name="TextBox 12"/>
          <p:cNvSpPr txBox="1"/>
          <p:nvPr/>
        </p:nvSpPr>
        <p:spPr>
          <a:xfrm>
            <a:off x="5715000" y="1295400"/>
            <a:ext cx="1186543" cy="215444"/>
          </a:xfrm>
          <a:prstGeom prst="rect">
            <a:avLst/>
          </a:prstGeom>
          <a:noFill/>
        </p:spPr>
        <p:txBody>
          <a:bodyPr wrap="none" rtlCol="0">
            <a:spAutoFit/>
          </a:bodyPr>
          <a:lstStyle/>
          <a:p>
            <a:r>
              <a:rPr lang="en-US" sz="800" dirty="0"/>
              <a:t>NCDOL Photo Library</a:t>
            </a:r>
          </a:p>
        </p:txBody>
      </p:sp>
      <p:pic>
        <p:nvPicPr>
          <p:cNvPr id="3" name="Picture 2" descr="A picture containing outdoor, grass, sky, tree&#10;&#10;Description automatically generated">
            <a:extLst>
              <a:ext uri="{FF2B5EF4-FFF2-40B4-BE49-F238E27FC236}">
                <a16:creationId xmlns:a16="http://schemas.microsoft.com/office/drawing/2014/main" id="{4B09A2E3-8E83-4C2B-916B-8718897841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1571423"/>
            <a:ext cx="1371600" cy="1828800"/>
          </a:xfrm>
          <a:prstGeom prst="rect">
            <a:avLst/>
          </a:prstGeom>
        </p:spPr>
      </p:pic>
      <p:pic>
        <p:nvPicPr>
          <p:cNvPr id="9" name="Picture 8" descr="DSC_1207-2">
            <a:extLst>
              <a:ext uri="{FF2B5EF4-FFF2-40B4-BE49-F238E27FC236}">
                <a16:creationId xmlns:a16="http://schemas.microsoft.com/office/drawing/2014/main" id="{87DF699E-69AF-4672-9136-711D66EF6FEE}"/>
              </a:ext>
            </a:extLst>
          </p:cNvPr>
          <p:cNvPicPr>
            <a:picLocks noGrp="1" noChangeAspect="1"/>
          </p:cNvPicPr>
          <p:nvPr isPhoto="1"/>
        </p:nvPicPr>
        <p:blipFill>
          <a:blip r:embed="rId4" cstate="email">
            <a:extLst>
              <a:ext uri="{28A0092B-C50C-407E-A947-70E740481C1C}">
                <a14:useLocalDpi xmlns:a14="http://schemas.microsoft.com/office/drawing/2010/main"/>
              </a:ext>
            </a:extLst>
          </a:blip>
          <a:stretch>
            <a:fillRect/>
          </a:stretch>
        </p:blipFill>
        <p:spPr>
          <a:xfrm>
            <a:off x="6781800" y="3089644"/>
            <a:ext cx="1752600" cy="1454658"/>
          </a:xfrm>
          <a:prstGeom prst="rect">
            <a:avLst/>
          </a:prstGeom>
        </p:spPr>
      </p:pic>
      <p:sp>
        <p:nvSpPr>
          <p:cNvPr id="4" name="TextBox 3">
            <a:extLst>
              <a:ext uri="{FF2B5EF4-FFF2-40B4-BE49-F238E27FC236}">
                <a16:creationId xmlns:a16="http://schemas.microsoft.com/office/drawing/2014/main" id="{59786E52-E811-3EAA-C340-6B79AC9A1778}"/>
              </a:ext>
            </a:extLst>
          </p:cNvPr>
          <p:cNvSpPr txBox="1"/>
          <p:nvPr/>
        </p:nvSpPr>
        <p:spPr>
          <a:xfrm>
            <a:off x="6477000" y="685800"/>
            <a:ext cx="2286000" cy="369332"/>
          </a:xfrm>
          <a:prstGeom prst="rect">
            <a:avLst/>
          </a:prstGeom>
          <a:noFill/>
        </p:spPr>
        <p:txBody>
          <a:bodyPr wrap="square" rtlCol="0">
            <a:spAutoFit/>
          </a:bodyPr>
          <a:lstStyle/>
          <a:p>
            <a:r>
              <a:rPr lang="en-US" i="1" dirty="0"/>
              <a:t>FFY 2023—2</a:t>
            </a:r>
            <a:r>
              <a:rPr lang="en-US" i="1" baseline="30000" dirty="0"/>
              <a:t>nd</a:t>
            </a:r>
            <a:r>
              <a:rPr lang="en-US" i="1" dirty="0"/>
              <a:t> Qtr.</a:t>
            </a:r>
          </a:p>
        </p:txBody>
      </p:sp>
    </p:spTree>
    <p:extLst>
      <p:ext uri="{BB962C8B-B14F-4D97-AF65-F5344CB8AC3E}">
        <p14:creationId xmlns:p14="http://schemas.microsoft.com/office/powerpoint/2010/main" val="3792614395"/>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Construction</a:t>
            </a:r>
            <a:endParaRPr lang="en-US" sz="2400" b="1" i="1" dirty="0">
              <a:solidFill>
                <a:schemeClr val="bg2"/>
              </a:solidFill>
            </a:endParaRPr>
          </a:p>
        </p:txBody>
      </p:sp>
      <p:sp>
        <p:nvSpPr>
          <p:cNvPr id="3" name="TextBox 2">
            <a:extLst>
              <a:ext uri="{FF2B5EF4-FFF2-40B4-BE49-F238E27FC236}">
                <a16:creationId xmlns:a16="http://schemas.microsoft.com/office/drawing/2014/main" id="{B016782D-CFFB-A2C0-FD45-9E92B11BA9A9}"/>
              </a:ext>
            </a:extLst>
          </p:cNvPr>
          <p:cNvSpPr txBox="1"/>
          <p:nvPr/>
        </p:nvSpPr>
        <p:spPr>
          <a:xfrm>
            <a:off x="6477000" y="685800"/>
            <a:ext cx="2286000" cy="369332"/>
          </a:xfrm>
          <a:prstGeom prst="rect">
            <a:avLst/>
          </a:prstGeom>
          <a:noFill/>
        </p:spPr>
        <p:txBody>
          <a:bodyPr wrap="square" rtlCol="0">
            <a:spAutoFit/>
          </a:bodyPr>
          <a:lstStyle/>
          <a:p>
            <a:r>
              <a:rPr lang="en-US" i="1" dirty="0"/>
              <a:t>FFY 2023—2</a:t>
            </a:r>
            <a:r>
              <a:rPr lang="en-US" i="1" baseline="30000" dirty="0"/>
              <a:t>nd</a:t>
            </a:r>
            <a:r>
              <a:rPr lang="en-US" i="1" dirty="0"/>
              <a:t> Qtr.</a:t>
            </a:r>
          </a:p>
        </p:txBody>
      </p:sp>
      <p:pic>
        <p:nvPicPr>
          <p:cNvPr id="2" name="Picture 1" descr="C:\Users\wllagoe.EADS\AppData\Local\Microsoft\Windows\Temporary Internet Files\Content.Outlook\PMWK0L31\SCBA trainig raleigh.jpg">
            <a:extLst>
              <a:ext uri="{FF2B5EF4-FFF2-40B4-BE49-F238E27FC236}">
                <a16:creationId xmlns:a16="http://schemas.microsoft.com/office/drawing/2014/main" id="{D6236630-2561-08CD-C040-DD2AF9369E11}"/>
              </a:ext>
            </a:extLst>
          </p:cNvPr>
          <p:cNvPicPr/>
          <p:nvPr/>
        </p:nvPicPr>
        <p:blipFill>
          <a:blip r:embed="rId3" cstate="print"/>
          <a:srcRect/>
          <a:stretch>
            <a:fillRect/>
          </a:stretch>
        </p:blipFill>
        <p:spPr bwMode="auto">
          <a:xfrm rot="5400000">
            <a:off x="533402" y="2434165"/>
            <a:ext cx="990596" cy="838200"/>
          </a:xfrm>
          <a:prstGeom prst="rect">
            <a:avLst/>
          </a:prstGeom>
          <a:noFill/>
          <a:ln w="9525">
            <a:noFill/>
            <a:miter lim="800000"/>
            <a:headEnd/>
            <a:tailEnd/>
          </a:ln>
        </p:spPr>
      </p:pic>
      <p:pic>
        <p:nvPicPr>
          <p:cNvPr id="4" name="Picture 3" descr="C:\Users\wllagoe.EADS\Pictures\Trench\Trenchmodule1208 033.jpg">
            <a:extLst>
              <a:ext uri="{FF2B5EF4-FFF2-40B4-BE49-F238E27FC236}">
                <a16:creationId xmlns:a16="http://schemas.microsoft.com/office/drawing/2014/main" id="{A2172102-CB75-6F25-4270-7CFD9A7CA554}"/>
              </a:ext>
            </a:extLst>
          </p:cNvPr>
          <p:cNvPicPr/>
          <p:nvPr/>
        </p:nvPicPr>
        <p:blipFill>
          <a:blip r:embed="rId4" cstate="print"/>
          <a:srcRect l="7038" r="10850" b="19922"/>
          <a:stretch>
            <a:fillRect/>
          </a:stretch>
        </p:blipFill>
        <p:spPr bwMode="auto">
          <a:xfrm>
            <a:off x="6858000" y="2434167"/>
            <a:ext cx="1676400" cy="914400"/>
          </a:xfrm>
          <a:prstGeom prst="rect">
            <a:avLst/>
          </a:prstGeom>
          <a:noFill/>
          <a:ln w="9525">
            <a:noFill/>
            <a:miter lim="800000"/>
            <a:headEnd/>
            <a:tailEnd/>
          </a:ln>
        </p:spPr>
      </p:pic>
      <p:pic>
        <p:nvPicPr>
          <p:cNvPr id="5" name="Picture 4" descr="C:\Users\wllagoe.EADS\Pictures\Trench\Trenchmodule1208 026.jpg">
            <a:extLst>
              <a:ext uri="{FF2B5EF4-FFF2-40B4-BE49-F238E27FC236}">
                <a16:creationId xmlns:a16="http://schemas.microsoft.com/office/drawing/2014/main" id="{D029DF6A-6B35-33EE-B82C-9B62447CD47A}"/>
              </a:ext>
            </a:extLst>
          </p:cNvPr>
          <p:cNvPicPr/>
          <p:nvPr/>
        </p:nvPicPr>
        <p:blipFill>
          <a:blip r:embed="rId5" cstate="print"/>
          <a:srcRect t="9766"/>
          <a:stretch>
            <a:fillRect/>
          </a:stretch>
        </p:blipFill>
        <p:spPr bwMode="auto">
          <a:xfrm>
            <a:off x="5943600" y="2434167"/>
            <a:ext cx="1524000" cy="914400"/>
          </a:xfrm>
          <a:prstGeom prst="rect">
            <a:avLst/>
          </a:prstGeom>
          <a:noFill/>
          <a:ln w="9525">
            <a:noFill/>
            <a:miter lim="800000"/>
            <a:headEnd/>
            <a:tailEnd/>
          </a:ln>
        </p:spPr>
      </p:pic>
      <p:pic>
        <p:nvPicPr>
          <p:cNvPr id="6" name="Picture 5" descr="C:\Users\wllagoe.EADS\Pictures\Construction\IMAG0613.jpg">
            <a:extLst>
              <a:ext uri="{FF2B5EF4-FFF2-40B4-BE49-F238E27FC236}">
                <a16:creationId xmlns:a16="http://schemas.microsoft.com/office/drawing/2014/main" id="{A8EB26E8-3E2F-FFD0-DE61-5766BDE8913E}"/>
              </a:ext>
            </a:extLst>
          </p:cNvPr>
          <p:cNvPicPr/>
          <p:nvPr/>
        </p:nvPicPr>
        <p:blipFill>
          <a:blip r:embed="rId6" cstate="print"/>
          <a:srcRect t="22143"/>
          <a:stretch>
            <a:fillRect/>
          </a:stretch>
        </p:blipFill>
        <p:spPr bwMode="auto">
          <a:xfrm>
            <a:off x="4149683" y="2434168"/>
            <a:ext cx="1870117" cy="914399"/>
          </a:xfrm>
          <a:prstGeom prst="rect">
            <a:avLst/>
          </a:prstGeom>
          <a:noFill/>
          <a:ln w="9525">
            <a:noFill/>
            <a:miter lim="800000"/>
            <a:headEnd/>
            <a:tailEnd/>
          </a:ln>
        </p:spPr>
      </p:pic>
      <p:pic>
        <p:nvPicPr>
          <p:cNvPr id="7" name="Picture 6" descr="A group of people posing for a photo&#10;&#10;Description automatically generated">
            <a:extLst>
              <a:ext uri="{FF2B5EF4-FFF2-40B4-BE49-F238E27FC236}">
                <a16:creationId xmlns:a16="http://schemas.microsoft.com/office/drawing/2014/main" id="{1D7C9D19-32B6-107D-4310-BD4B020BBFA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80499" y="1143000"/>
            <a:ext cx="1762901" cy="2350534"/>
          </a:xfrm>
          <a:prstGeom prst="rect">
            <a:avLst/>
          </a:prstGeom>
        </p:spPr>
      </p:pic>
      <p:pic>
        <p:nvPicPr>
          <p:cNvPr id="9" name="Picture 8" descr="C:\Users\wllagoe.EADS\Pictures\Construction\IMG_1163.JPG">
            <a:extLst>
              <a:ext uri="{FF2B5EF4-FFF2-40B4-BE49-F238E27FC236}">
                <a16:creationId xmlns:a16="http://schemas.microsoft.com/office/drawing/2014/main" id="{8874825F-6195-D19C-22B2-C1D11C43A442}"/>
              </a:ext>
            </a:extLst>
          </p:cNvPr>
          <p:cNvPicPr/>
          <p:nvPr/>
        </p:nvPicPr>
        <p:blipFill>
          <a:blip r:embed="rId8" cstate="print"/>
          <a:srcRect l="18429" t="24573" r="35898" b="22008"/>
          <a:stretch>
            <a:fillRect/>
          </a:stretch>
        </p:blipFill>
        <p:spPr bwMode="auto">
          <a:xfrm>
            <a:off x="1406481" y="2434167"/>
            <a:ext cx="1336719" cy="879638"/>
          </a:xfrm>
          <a:prstGeom prst="rect">
            <a:avLst/>
          </a:prstGeom>
          <a:noFill/>
          <a:ln w="9525">
            <a:noFill/>
            <a:miter lim="800000"/>
            <a:headEnd/>
            <a:tailEnd/>
          </a:ln>
        </p:spPr>
      </p:pic>
      <p:graphicFrame>
        <p:nvGraphicFramePr>
          <p:cNvPr id="11" name="Table 10">
            <a:extLst>
              <a:ext uri="{FF2B5EF4-FFF2-40B4-BE49-F238E27FC236}">
                <a16:creationId xmlns:a16="http://schemas.microsoft.com/office/drawing/2014/main" id="{F0B08EDF-967E-9D9E-0C76-9DEE317C55D7}"/>
              </a:ext>
            </a:extLst>
          </p:cNvPr>
          <p:cNvGraphicFramePr>
            <a:graphicFrameLocks noGrp="1"/>
          </p:cNvGraphicFramePr>
          <p:nvPr>
            <p:extLst>
              <p:ext uri="{D42A27DB-BD31-4B8C-83A1-F6EECF244321}">
                <p14:modId xmlns:p14="http://schemas.microsoft.com/office/powerpoint/2010/main" val="993953208"/>
              </p:ext>
            </p:extLst>
          </p:nvPr>
        </p:nvGraphicFramePr>
        <p:xfrm>
          <a:off x="609600" y="1143001"/>
          <a:ext cx="7924800" cy="1331327"/>
        </p:xfrm>
        <a:graphic>
          <a:graphicData uri="http://schemas.openxmlformats.org/drawingml/2006/table">
            <a:tbl>
              <a:tblPr>
                <a:tableStyleId>{00A15C55-8517-42AA-B614-E9B94910E393}</a:tableStyleId>
              </a:tblPr>
              <a:tblGrid>
                <a:gridCol w="2694149">
                  <a:extLst>
                    <a:ext uri="{9D8B030D-6E8A-4147-A177-3AD203B41FA5}">
                      <a16:colId xmlns:a16="http://schemas.microsoft.com/office/drawing/2014/main" val="20000"/>
                    </a:ext>
                  </a:extLst>
                </a:gridCol>
                <a:gridCol w="1014495">
                  <a:extLst>
                    <a:ext uri="{9D8B030D-6E8A-4147-A177-3AD203B41FA5}">
                      <a16:colId xmlns:a16="http://schemas.microsoft.com/office/drawing/2014/main" val="20001"/>
                    </a:ext>
                  </a:extLst>
                </a:gridCol>
                <a:gridCol w="253756">
                  <a:extLst>
                    <a:ext uri="{9D8B030D-6E8A-4147-A177-3AD203B41FA5}">
                      <a16:colId xmlns:a16="http://schemas.microsoft.com/office/drawing/2014/main" val="20002"/>
                    </a:ext>
                  </a:extLst>
                </a:gridCol>
                <a:gridCol w="1363243">
                  <a:extLst>
                    <a:ext uri="{9D8B030D-6E8A-4147-A177-3AD203B41FA5}">
                      <a16:colId xmlns:a16="http://schemas.microsoft.com/office/drawing/2014/main" val="20003"/>
                    </a:ext>
                  </a:extLst>
                </a:gridCol>
                <a:gridCol w="1408719">
                  <a:extLst>
                    <a:ext uri="{9D8B030D-6E8A-4147-A177-3AD203B41FA5}">
                      <a16:colId xmlns:a16="http://schemas.microsoft.com/office/drawing/2014/main" val="952157281"/>
                    </a:ext>
                  </a:extLst>
                </a:gridCol>
                <a:gridCol w="1190438">
                  <a:extLst>
                    <a:ext uri="{9D8B030D-6E8A-4147-A177-3AD203B41FA5}">
                      <a16:colId xmlns:a16="http://schemas.microsoft.com/office/drawing/2014/main" val="20004"/>
                    </a:ext>
                  </a:extLst>
                </a:gridCol>
              </a:tblGrid>
              <a:tr h="427331">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Arial" charset="0"/>
                          <a:cs typeface="Arial" charset="0"/>
                        </a:rPr>
                        <a:t>NAICS 23</a:t>
                      </a:r>
                      <a:r>
                        <a:rPr lang="en-US" sz="1400" b="1" dirty="0"/>
                        <a:t>—CONSTRUCTION</a:t>
                      </a: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FFY 2022</a:t>
                      </a:r>
                    </a:p>
                  </a:txBody>
                  <a:tcPr anchor="ctr" horzOverflow="overflow">
                    <a:solidFill>
                      <a:schemeClr val="bg1">
                        <a:lumMod val="75000"/>
                      </a:schemeClr>
                    </a:solidFill>
                  </a:tcP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charset="0"/>
                        <a:ea typeface="+mn-ea"/>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  1</a:t>
                      </a:r>
                      <a:r>
                        <a:rPr kumimoji="0" lang="en-US" sz="1400" b="1" i="0" u="none" strike="noStrike" cap="none" normalizeH="0" baseline="30000" dirty="0">
                          <a:ln>
                            <a:noFill/>
                          </a:ln>
                          <a:solidFill>
                            <a:schemeClr val="tx1"/>
                          </a:solidFill>
                          <a:effectLst/>
                          <a:latin typeface="Arial" charset="0"/>
                          <a:cs typeface="Arial" charset="0"/>
                        </a:rPr>
                        <a:t>st </a:t>
                      </a:r>
                      <a:r>
                        <a:rPr kumimoji="0" lang="en-US" sz="1400" b="1" i="0" u="none" strike="noStrike" cap="none" normalizeH="0" baseline="0" dirty="0">
                          <a:ln>
                            <a:noFill/>
                          </a:ln>
                          <a:solidFill>
                            <a:schemeClr val="tx1"/>
                          </a:solidFill>
                          <a:effectLst/>
                          <a:latin typeface="Arial" charset="0"/>
                          <a:cs typeface="Arial" charset="0"/>
                        </a:rPr>
                        <a:t>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2</a:t>
                      </a:r>
                      <a:r>
                        <a:rPr kumimoji="0" lang="en-US" sz="1400" b="1" i="0" u="none" strike="noStrike" cap="none" normalizeH="0" baseline="30000" dirty="0">
                          <a:ln>
                            <a:noFill/>
                          </a:ln>
                          <a:solidFill>
                            <a:schemeClr val="tx1"/>
                          </a:solidFill>
                          <a:effectLst/>
                          <a:latin typeface="Arial" charset="0"/>
                          <a:cs typeface="Arial" charset="0"/>
                        </a:rPr>
                        <a:t>nd</a:t>
                      </a:r>
                      <a:r>
                        <a:rPr kumimoji="0" lang="en-US" sz="14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extLst>
                  <a:ext uri="{0D108BD9-81ED-4DB2-BD59-A6C34878D82A}">
                    <a16:rowId xmlns:a16="http://schemas.microsoft.com/office/drawing/2014/main" val="10000"/>
                  </a:ext>
                </a:extLst>
              </a:tr>
              <a:tr h="434034">
                <a:tc rowSpan="2">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0" i="1" u="none" strike="noStrike" cap="none" normalizeH="0" baseline="0" dirty="0">
                          <a:ln>
                            <a:noFill/>
                          </a:ln>
                          <a:solidFill>
                            <a:schemeClr val="tx1"/>
                          </a:solidFill>
                          <a:effectLst/>
                          <a:latin typeface="Arial" charset="0"/>
                          <a:cs typeface="Arial" charset="0"/>
                        </a:rPr>
                        <a:t>Total Fatalities</a:t>
                      </a:r>
                    </a:p>
                  </a:txBody>
                  <a:tcPr anchor="ctr" horzOverflow="overflow">
                    <a:solidFill>
                      <a:schemeClr val="bg1">
                        <a:lumMod val="95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i="1" u="none" strike="noStrike" cap="none" normalizeH="0" baseline="0" dirty="0">
                          <a:ln>
                            <a:noFill/>
                          </a:ln>
                          <a:effectLst/>
                        </a:rPr>
                        <a:t>23</a:t>
                      </a:r>
                    </a:p>
                  </a:txBody>
                  <a:tcPr anchor="ctr" horzOverflow="overflow">
                    <a:solidFill>
                      <a:schemeClr val="bg1">
                        <a:lumMod val="95000"/>
                      </a:schemeClr>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i="1" u="none" strike="noStrike" cap="none" normalizeH="0" baseline="0" dirty="0">
                        <a:ln>
                          <a:noFill/>
                        </a:ln>
                        <a:effectLst/>
                      </a:endParaRP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3</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9</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Arial" charset="0"/>
                          <a:cs typeface="Arial" charset="0"/>
                        </a:rPr>
                        <a:t>12</a:t>
                      </a:r>
                    </a:p>
                  </a:txBody>
                  <a:tcPr anchor="ctr" horzOverflow="overflow">
                    <a:solidFill>
                      <a:schemeClr val="bg1">
                        <a:lumMod val="95000"/>
                      </a:schemeClr>
                    </a:solidFill>
                  </a:tcPr>
                </a:tc>
                <a:extLst>
                  <a:ext uri="{0D108BD9-81ED-4DB2-BD59-A6C34878D82A}">
                    <a16:rowId xmlns:a16="http://schemas.microsoft.com/office/drawing/2014/main" val="10001"/>
                  </a:ext>
                </a:extLst>
              </a:tr>
              <a:tr h="0">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N/A</a:t>
                      </a:r>
                    </a:p>
                  </a:txBody>
                  <a:tcPr anchor="ctr" horzOverflow="overflow">
                    <a:solidFill>
                      <a:schemeClr val="bg1">
                        <a:lumMod val="85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N/A</a:t>
                      </a:r>
                    </a:p>
                  </a:txBody>
                  <a:tcPr anchor="ctr" horzOverflow="overflow">
                    <a:solidFill>
                      <a:schemeClr val="bg1">
                        <a:lumMod val="85000"/>
                      </a:schemeClr>
                    </a:solidFill>
                  </a:tcPr>
                </a:tc>
                <a:tc rowSpan="2">
                  <a:txBody>
                    <a:bodyPr/>
                    <a:lstStyle/>
                    <a:p>
                      <a:pPr algn="ctr"/>
                      <a:r>
                        <a:rPr lang="en-US" sz="1400" dirty="0"/>
                        <a:t>N/A</a:t>
                      </a:r>
                    </a:p>
                  </a:txBody>
                  <a:tcPr anchor="ctr" horzOverflow="overflow">
                    <a:solidFill>
                      <a:schemeClr val="bg1">
                        <a:lumMod val="85000"/>
                      </a:schemeClr>
                    </a:solidFill>
                  </a:tcPr>
                </a:tc>
                <a:extLst>
                  <a:ext uri="{0D108BD9-81ED-4DB2-BD59-A6C34878D82A}">
                    <a16:rowId xmlns:a16="http://schemas.microsoft.com/office/drawing/2014/main" val="3885475826"/>
                  </a:ext>
                </a:extLst>
              </a:tr>
              <a:tr h="398842">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0" i="1" u="none" strike="noStrike" cap="none" normalizeH="0" baseline="0" dirty="0">
                          <a:ln>
                            <a:noFill/>
                          </a:ln>
                          <a:solidFill>
                            <a:schemeClr val="tx1"/>
                          </a:solidFill>
                          <a:effectLst/>
                          <a:latin typeface="Arial" charset="0"/>
                          <a:cs typeface="Arial" charset="0"/>
                        </a:rPr>
                        <a:t>FFY 2022 3</a:t>
                      </a:r>
                      <a:r>
                        <a:rPr kumimoji="0" lang="en-US" sz="1400" b="0" i="1" u="none" strike="noStrike" cap="none" normalizeH="0" baseline="30000" dirty="0">
                          <a:ln>
                            <a:noFill/>
                          </a:ln>
                          <a:solidFill>
                            <a:schemeClr val="tx1"/>
                          </a:solidFill>
                          <a:effectLst/>
                          <a:latin typeface="Arial" charset="0"/>
                          <a:cs typeface="Arial" charset="0"/>
                        </a:rPr>
                        <a:t>rd</a:t>
                      </a:r>
                      <a:r>
                        <a:rPr kumimoji="0" lang="en-US" sz="1400" b="0" i="1" u="none" strike="noStrike" cap="none" normalizeH="0" baseline="0" dirty="0">
                          <a:ln>
                            <a:noFill/>
                          </a:ln>
                          <a:solidFill>
                            <a:schemeClr val="tx1"/>
                          </a:solidFill>
                          <a:effectLst/>
                          <a:latin typeface="Arial" charset="0"/>
                          <a:cs typeface="Arial" charset="0"/>
                        </a:rPr>
                        <a:t> Qtr. Fatality Rate</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1" u="none" strike="noStrike" cap="none" normalizeH="0" baseline="0" dirty="0">
                          <a:ln>
                            <a:noFill/>
                          </a:ln>
                          <a:solidFill>
                            <a:srgbClr val="000000"/>
                          </a:solidFill>
                          <a:effectLst/>
                          <a:latin typeface="Arial" charset="0"/>
                          <a:cs typeface="Arial" charset="0"/>
                        </a:rPr>
                        <a:t>0.0020</a:t>
                      </a:r>
                    </a:p>
                  </a:txBody>
                  <a:tcPr anchor="ctr" horzOverflow="overflow">
                    <a:solidFill>
                      <a:schemeClr val="bg1">
                        <a:lumMod val="85000"/>
                      </a:schemeClr>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a:txBody>
                  <a:tcPr anchor="ctr" horzOverflow="overflow">
                    <a:solidFill>
                      <a:schemeClr val="bg1">
                        <a:lumMod val="75000"/>
                      </a:schemeClr>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highlight>
                          <a:srgbClr val="FFFF00"/>
                        </a:highlight>
                        <a:latin typeface="Arial" charset="0"/>
                        <a:cs typeface="Arial" charset="0"/>
                      </a:endParaRPr>
                    </a:p>
                  </a:txBody>
                  <a:tcPr horzOverflow="overflow">
                    <a:solidFill>
                      <a:schemeClr val="bg1">
                        <a:lumMod val="85000"/>
                      </a:schemeClr>
                    </a:solidFill>
                  </a:tcPr>
                </a:tc>
                <a:tc vMerge="1">
                  <a:txBody>
                    <a:bodyPr/>
                    <a:lstStyle/>
                    <a:p>
                      <a:endParaRPr lang="en-US"/>
                    </a:p>
                  </a:txBody>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i="1" dirty="0"/>
                    </a:p>
                  </a:txBody>
                  <a:tcPr horzOverflow="overflow">
                    <a:solidFill>
                      <a:schemeClr val="bg1">
                        <a:lumMod val="85000"/>
                      </a:schemeClr>
                    </a:solidFill>
                  </a:tcPr>
                </a:tc>
                <a:extLst>
                  <a:ext uri="{0D108BD9-81ED-4DB2-BD59-A6C34878D82A}">
                    <a16:rowId xmlns:a16="http://schemas.microsoft.com/office/drawing/2014/main" val="1646401180"/>
                  </a:ext>
                </a:extLst>
              </a:tr>
            </a:tbl>
          </a:graphicData>
        </a:graphic>
      </p:graphicFrame>
      <p:graphicFrame>
        <p:nvGraphicFramePr>
          <p:cNvPr id="12" name="Table 11">
            <a:extLst>
              <a:ext uri="{FF2B5EF4-FFF2-40B4-BE49-F238E27FC236}">
                <a16:creationId xmlns:a16="http://schemas.microsoft.com/office/drawing/2014/main" id="{D64C885E-8600-B22A-7F50-3CBE21623893}"/>
              </a:ext>
            </a:extLst>
          </p:cNvPr>
          <p:cNvGraphicFramePr>
            <a:graphicFrameLocks noGrp="1"/>
          </p:cNvGraphicFramePr>
          <p:nvPr>
            <p:extLst>
              <p:ext uri="{D42A27DB-BD31-4B8C-83A1-F6EECF244321}">
                <p14:modId xmlns:p14="http://schemas.microsoft.com/office/powerpoint/2010/main" val="743619834"/>
              </p:ext>
            </p:extLst>
          </p:nvPr>
        </p:nvGraphicFramePr>
        <p:xfrm>
          <a:off x="609598" y="3130732"/>
          <a:ext cx="7924803" cy="2719614"/>
        </p:xfrm>
        <a:graphic>
          <a:graphicData uri="http://schemas.openxmlformats.org/drawingml/2006/table">
            <a:tbl>
              <a:tblPr firstRow="1" bandRow="1">
                <a:tableStyleId>{00A15C55-8517-42AA-B614-E9B94910E393}</a:tableStyleId>
              </a:tblPr>
              <a:tblGrid>
                <a:gridCol w="1819757">
                  <a:extLst>
                    <a:ext uri="{9D8B030D-6E8A-4147-A177-3AD203B41FA5}">
                      <a16:colId xmlns:a16="http://schemas.microsoft.com/office/drawing/2014/main" val="20000"/>
                    </a:ext>
                  </a:extLst>
                </a:gridCol>
                <a:gridCol w="771045">
                  <a:extLst>
                    <a:ext uri="{9D8B030D-6E8A-4147-A177-3AD203B41FA5}">
                      <a16:colId xmlns:a16="http://schemas.microsoft.com/office/drawing/2014/main" val="20001"/>
                    </a:ext>
                  </a:extLst>
                </a:gridCol>
                <a:gridCol w="762000">
                  <a:extLst>
                    <a:ext uri="{9D8B030D-6E8A-4147-A177-3AD203B41FA5}">
                      <a16:colId xmlns:a16="http://schemas.microsoft.com/office/drawing/2014/main" val="2784285087"/>
                    </a:ext>
                  </a:extLst>
                </a:gridCol>
                <a:gridCol w="611355">
                  <a:extLst>
                    <a:ext uri="{9D8B030D-6E8A-4147-A177-3AD203B41FA5}">
                      <a16:colId xmlns:a16="http://schemas.microsoft.com/office/drawing/2014/main" val="20002"/>
                    </a:ext>
                  </a:extLst>
                </a:gridCol>
                <a:gridCol w="1598445">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850884">
                  <a:extLst>
                    <a:ext uri="{9D8B030D-6E8A-4147-A177-3AD203B41FA5}">
                      <a16:colId xmlns:a16="http://schemas.microsoft.com/office/drawing/2014/main" val="4109209800"/>
                    </a:ext>
                  </a:extLst>
                </a:gridCol>
                <a:gridCol w="749317">
                  <a:extLst>
                    <a:ext uri="{9D8B030D-6E8A-4147-A177-3AD203B41FA5}">
                      <a16:colId xmlns:a16="http://schemas.microsoft.com/office/drawing/2014/main" val="20005"/>
                    </a:ext>
                  </a:extLst>
                </a:gridCol>
              </a:tblGrid>
              <a:tr h="390053">
                <a:tc>
                  <a:txBody>
                    <a:bodyPr/>
                    <a:lstStyle/>
                    <a:p>
                      <a:pPr algn="ctr"/>
                      <a:r>
                        <a:rPr lang="en-US" sz="1200" b="1" dirty="0">
                          <a:solidFill>
                            <a:schemeClr val="tx1"/>
                          </a:solidFill>
                        </a:rPr>
                        <a:t>FATALITY TYPE</a:t>
                      </a:r>
                    </a:p>
                  </a:txBody>
                  <a:tcPr anchor="ctr">
                    <a:solidFill>
                      <a:schemeClr val="bg1">
                        <a:lumMod val="75000"/>
                      </a:schemeClr>
                    </a:solidFill>
                  </a:tcPr>
                </a:tc>
                <a:tc>
                  <a:txBody>
                    <a:bodyPr/>
                    <a:lstStyle/>
                    <a:p>
                      <a:pPr algn="ctr"/>
                      <a:r>
                        <a:rPr lang="en-US" sz="1200" b="1" dirty="0">
                          <a:solidFill>
                            <a:schemeClr val="tx1"/>
                          </a:solidFill>
                        </a:rPr>
                        <a:t>1</a:t>
                      </a:r>
                      <a:r>
                        <a:rPr lang="en-US" sz="1200" b="1" baseline="30000" dirty="0">
                          <a:solidFill>
                            <a:schemeClr val="tx1"/>
                          </a:solidFill>
                        </a:rPr>
                        <a:t>st</a:t>
                      </a:r>
                      <a:r>
                        <a:rPr lang="en-US" sz="1200" b="1" baseline="0" dirty="0">
                          <a:solidFill>
                            <a:schemeClr val="tx1"/>
                          </a:solidFill>
                        </a:rPr>
                        <a:t> Qtr.</a:t>
                      </a:r>
                      <a:endParaRPr lang="en-US" sz="1200" b="1" dirty="0">
                        <a:solidFill>
                          <a:schemeClr val="tx1"/>
                        </a:solidFill>
                      </a:endParaRPr>
                    </a:p>
                  </a:txBody>
                  <a:tcPr anchor="ctr">
                    <a:solidFill>
                      <a:schemeClr val="bg1">
                        <a:lumMod val="75000"/>
                      </a:schemeClr>
                    </a:solidFill>
                  </a:tcPr>
                </a:tc>
                <a:tc>
                  <a:txBody>
                    <a:bodyPr/>
                    <a:lstStyle/>
                    <a:p>
                      <a:pPr algn="ctr"/>
                      <a:r>
                        <a:rPr lang="en-US" sz="1200" b="1" dirty="0">
                          <a:solidFill>
                            <a:schemeClr val="tx1"/>
                          </a:solidFill>
                        </a:rPr>
                        <a:t>2</a:t>
                      </a:r>
                      <a:r>
                        <a:rPr lang="en-US" sz="1200" b="1" baseline="30000" dirty="0">
                          <a:solidFill>
                            <a:schemeClr val="tx1"/>
                          </a:solidFill>
                        </a:rPr>
                        <a:t>nd</a:t>
                      </a:r>
                      <a:r>
                        <a:rPr lang="en-US" sz="1200" b="1" dirty="0">
                          <a:solidFill>
                            <a:schemeClr val="tx1"/>
                          </a:solidFill>
                        </a:rPr>
                        <a:t> Qtr.</a:t>
                      </a:r>
                    </a:p>
                  </a:txBody>
                  <a:tcPr anchor="ctr">
                    <a:solidFill>
                      <a:schemeClr val="bg1">
                        <a:lumMod val="75000"/>
                      </a:schemeClr>
                    </a:solidFill>
                  </a:tcPr>
                </a:tc>
                <a:tc>
                  <a:txBody>
                    <a:bodyPr/>
                    <a:lstStyle/>
                    <a:p>
                      <a:pPr algn="ctr"/>
                      <a:r>
                        <a:rPr lang="en-US" sz="1200" b="1" i="1" dirty="0">
                          <a:solidFill>
                            <a:schemeClr val="tx1"/>
                          </a:solidFill>
                        </a:rPr>
                        <a:t>Total</a:t>
                      </a:r>
                    </a:p>
                  </a:txBody>
                  <a:tcPr anchor="ctr">
                    <a:solidFill>
                      <a:schemeClr val="bg1">
                        <a:lumMod val="75000"/>
                      </a:schemeClr>
                    </a:solidFill>
                  </a:tcPr>
                </a:tc>
                <a:tc>
                  <a:txBody>
                    <a:bodyPr/>
                    <a:lstStyle/>
                    <a:p>
                      <a:pPr algn="ctr"/>
                      <a:r>
                        <a:rPr lang="en-US" sz="1200" b="1" dirty="0">
                          <a:solidFill>
                            <a:schemeClr val="tx1"/>
                          </a:solidFill>
                        </a:rPr>
                        <a:t>FATALITY TYPE</a:t>
                      </a:r>
                    </a:p>
                  </a:txBody>
                  <a:tcPr anchor="ctr">
                    <a:solidFill>
                      <a:schemeClr val="bg1">
                        <a:lumMod val="75000"/>
                      </a:schemeClr>
                    </a:solidFill>
                  </a:tcPr>
                </a:tc>
                <a:tc>
                  <a:txBody>
                    <a:bodyPr/>
                    <a:lstStyle/>
                    <a:p>
                      <a:pPr algn="ctr"/>
                      <a:r>
                        <a:rPr lang="en-US" sz="1200" b="1" dirty="0">
                          <a:solidFill>
                            <a:schemeClr val="tx1"/>
                          </a:solidFill>
                        </a:rPr>
                        <a:t>1</a:t>
                      </a:r>
                      <a:r>
                        <a:rPr lang="en-US" sz="1200" b="1" baseline="30000" dirty="0">
                          <a:solidFill>
                            <a:schemeClr val="tx1"/>
                          </a:solidFill>
                        </a:rPr>
                        <a:t>st</a:t>
                      </a:r>
                      <a:r>
                        <a:rPr lang="en-US" sz="1200" b="1" dirty="0">
                          <a:solidFill>
                            <a:schemeClr val="tx1"/>
                          </a:solidFill>
                        </a:rPr>
                        <a:t> Qtr.</a:t>
                      </a:r>
                    </a:p>
                  </a:txBody>
                  <a:tcPr anchor="ctr">
                    <a:solidFill>
                      <a:schemeClr val="bg1">
                        <a:lumMod val="75000"/>
                      </a:schemeClr>
                    </a:solidFill>
                  </a:tcPr>
                </a:tc>
                <a:tc>
                  <a:txBody>
                    <a:bodyPr/>
                    <a:lstStyle/>
                    <a:p>
                      <a:pPr algn="ctr"/>
                      <a:r>
                        <a:rPr lang="en-US" sz="1200" b="1" dirty="0">
                          <a:solidFill>
                            <a:schemeClr val="tx1"/>
                          </a:solidFill>
                        </a:rPr>
                        <a:t>2</a:t>
                      </a:r>
                      <a:r>
                        <a:rPr lang="en-US" sz="1200" b="1" baseline="30000" dirty="0">
                          <a:solidFill>
                            <a:schemeClr val="tx1"/>
                          </a:solidFill>
                        </a:rPr>
                        <a:t>nd</a:t>
                      </a:r>
                      <a:r>
                        <a:rPr lang="en-US" sz="1200" b="1" dirty="0">
                          <a:solidFill>
                            <a:schemeClr val="tx1"/>
                          </a:solidFill>
                        </a:rPr>
                        <a:t> Qtr.</a:t>
                      </a:r>
                    </a:p>
                  </a:txBody>
                  <a:tcPr anchor="ctr">
                    <a:solidFill>
                      <a:schemeClr val="bg1">
                        <a:lumMod val="75000"/>
                      </a:schemeClr>
                    </a:solidFill>
                  </a:tcPr>
                </a:tc>
                <a:tc>
                  <a:txBody>
                    <a:bodyPr/>
                    <a:lstStyle/>
                    <a:p>
                      <a:pPr algn="ctr"/>
                      <a:r>
                        <a:rPr lang="en-US" sz="1200" b="1" i="1"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275307">
                <a:tc>
                  <a:txBody>
                    <a:bodyPr/>
                    <a:lstStyle/>
                    <a:p>
                      <a:pPr algn="r"/>
                      <a:r>
                        <a:rPr lang="en-US" sz="1200" b="0" i="1" dirty="0">
                          <a:solidFill>
                            <a:schemeClr val="tx1"/>
                          </a:solidFill>
                        </a:rPr>
                        <a:t>Struck By</a:t>
                      </a:r>
                    </a:p>
                  </a:txBody>
                  <a:tcPr anchor="ctr">
                    <a:solidFill>
                      <a:schemeClr val="bg1">
                        <a:lumMod val="95000"/>
                      </a:schemeClr>
                    </a:solidFill>
                  </a:tcPr>
                </a:tc>
                <a:tc>
                  <a:txBody>
                    <a:bodyPr/>
                    <a:lstStyle/>
                    <a:p>
                      <a:pPr algn="ctr"/>
                      <a:r>
                        <a:rPr lang="en-US" sz="1200" i="0" dirty="0"/>
                        <a:t>0</a:t>
                      </a:r>
                    </a:p>
                  </a:txBody>
                  <a:tcPr anchor="ctr">
                    <a:solidFill>
                      <a:schemeClr val="bg1">
                        <a:lumMod val="95000"/>
                      </a:schemeClr>
                    </a:solidFill>
                  </a:tcPr>
                </a:tc>
                <a:tc>
                  <a:txBody>
                    <a:bodyPr/>
                    <a:lstStyle/>
                    <a:p>
                      <a:pPr algn="ctr"/>
                      <a:r>
                        <a:rPr lang="en-US" sz="1200" i="0" dirty="0"/>
                        <a:t>0</a:t>
                      </a:r>
                    </a:p>
                  </a:txBody>
                  <a:tcPr anchor="ctr">
                    <a:solidFill>
                      <a:schemeClr val="bg1">
                        <a:lumMod val="95000"/>
                      </a:schemeClr>
                    </a:solidFill>
                  </a:tcPr>
                </a:tc>
                <a:tc>
                  <a:txBody>
                    <a:bodyPr/>
                    <a:lstStyle/>
                    <a:p>
                      <a:pPr algn="ctr"/>
                      <a:r>
                        <a:rPr lang="en-US" sz="1200" b="1" i="1" dirty="0"/>
                        <a:t>0</a:t>
                      </a:r>
                    </a:p>
                  </a:txBody>
                  <a:tcPr anchor="ctr">
                    <a:solidFill>
                      <a:schemeClr val="bg1">
                        <a:lumMod val="95000"/>
                      </a:schemeClr>
                    </a:solidFill>
                  </a:tcPr>
                </a:tc>
                <a:tc>
                  <a:txBody>
                    <a:bodyPr/>
                    <a:lstStyle/>
                    <a:p>
                      <a:pPr algn="r"/>
                      <a:r>
                        <a:rPr lang="en-US" sz="1200" b="0" i="1" dirty="0">
                          <a:solidFill>
                            <a:schemeClr val="tx1"/>
                          </a:solidFill>
                        </a:rPr>
                        <a:t>Inhalation</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extLst>
                  <a:ext uri="{0D108BD9-81ED-4DB2-BD59-A6C34878D82A}">
                    <a16:rowId xmlns:a16="http://schemas.microsoft.com/office/drawing/2014/main" val="10001"/>
                  </a:ext>
                </a:extLst>
              </a:tr>
              <a:tr h="326082">
                <a:tc>
                  <a:txBody>
                    <a:bodyPr/>
                    <a:lstStyle/>
                    <a:p>
                      <a:pPr algn="r"/>
                      <a:r>
                        <a:rPr lang="en-US" sz="1200" b="0" i="1" dirty="0"/>
                        <a:t>Caught In/Between</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0</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85000"/>
                      </a:schemeClr>
                    </a:solidFill>
                  </a:tcPr>
                </a:tc>
                <a:tc>
                  <a:txBody>
                    <a:bodyPr/>
                    <a:lstStyle/>
                    <a:p>
                      <a:pPr algn="r"/>
                      <a:r>
                        <a:rPr lang="en-US" sz="1200" i="1" dirty="0"/>
                        <a:t>Ingestion</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0</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extLst>
                  <a:ext uri="{0D108BD9-81ED-4DB2-BD59-A6C34878D82A}">
                    <a16:rowId xmlns:a16="http://schemas.microsoft.com/office/drawing/2014/main" val="10002"/>
                  </a:ext>
                </a:extLst>
              </a:tr>
              <a:tr h="284324">
                <a:tc>
                  <a:txBody>
                    <a:bodyPr/>
                    <a:lstStyle/>
                    <a:p>
                      <a:pPr algn="r"/>
                      <a:r>
                        <a:rPr lang="en-US" sz="1200" b="0" i="1" dirty="0"/>
                        <a:t>Bite/Sting/Scratch</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algn="r"/>
                      <a:r>
                        <a:rPr lang="en-US" sz="1200" i="1" dirty="0"/>
                        <a:t>Absorption</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extLst>
                  <a:ext uri="{0D108BD9-81ED-4DB2-BD59-A6C34878D82A}">
                    <a16:rowId xmlns:a16="http://schemas.microsoft.com/office/drawing/2014/main" val="10003"/>
                  </a:ext>
                </a:extLst>
              </a:tr>
              <a:tr h="398055">
                <a:tc>
                  <a:txBody>
                    <a:bodyPr/>
                    <a:lstStyle/>
                    <a:p>
                      <a:pPr algn="r"/>
                      <a:r>
                        <a:rPr lang="en-US" sz="1200" b="0" i="1" dirty="0"/>
                        <a:t>Fall (Same</a:t>
                      </a:r>
                      <a:r>
                        <a:rPr lang="en-US" sz="1200" b="0" i="1" baseline="0" dirty="0"/>
                        <a:t> Level)</a:t>
                      </a:r>
                      <a:endParaRPr lang="en-US" sz="1200" b="0" i="1" dirty="0"/>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algn="r"/>
                      <a:r>
                        <a:rPr lang="en-US" sz="1200" i="1" dirty="0"/>
                        <a:t>Repeated Motion/Pressure</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extLst>
                  <a:ext uri="{0D108BD9-81ED-4DB2-BD59-A6C34878D82A}">
                    <a16:rowId xmlns:a16="http://schemas.microsoft.com/office/drawing/2014/main" val="10004"/>
                  </a:ext>
                </a:extLst>
              </a:tr>
              <a:tr h="326082">
                <a:tc>
                  <a:txBody>
                    <a:bodyPr/>
                    <a:lstStyle/>
                    <a:p>
                      <a:pPr algn="r"/>
                      <a:r>
                        <a:rPr lang="en-US" sz="1200" b="0" i="1" dirty="0"/>
                        <a:t>Fall (From Elevation)</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2</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6</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8</a:t>
                      </a:r>
                    </a:p>
                  </a:txBody>
                  <a:tcPr anchor="ctr">
                    <a:solidFill>
                      <a:schemeClr val="bg1">
                        <a:lumMod val="95000"/>
                      </a:schemeClr>
                    </a:solidFill>
                  </a:tcPr>
                </a:tc>
                <a:tc>
                  <a:txBody>
                    <a:bodyPr/>
                    <a:lstStyle/>
                    <a:p>
                      <a:pPr algn="r"/>
                      <a:r>
                        <a:rPr lang="en-US" sz="1200" i="1" dirty="0"/>
                        <a:t>Cardio/Respiratory</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extLst>
                  <a:ext uri="{0D108BD9-81ED-4DB2-BD59-A6C34878D82A}">
                    <a16:rowId xmlns:a16="http://schemas.microsoft.com/office/drawing/2014/main" val="10005"/>
                  </a:ext>
                </a:extLst>
              </a:tr>
              <a:tr h="275307">
                <a:tc>
                  <a:txBody>
                    <a:bodyPr/>
                    <a:lstStyle/>
                    <a:p>
                      <a:pPr algn="r"/>
                      <a:r>
                        <a:rPr lang="en-US" sz="1200" b="0" i="1" dirty="0"/>
                        <a:t>Struck Against</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algn="r"/>
                      <a:r>
                        <a:rPr lang="en-US" sz="1200" i="1" u="none" dirty="0"/>
                        <a:t>Shock</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2</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2</a:t>
                      </a:r>
                    </a:p>
                  </a:txBody>
                  <a:tcPr anchor="ctr">
                    <a:solidFill>
                      <a:schemeClr val="bg1">
                        <a:lumMod val="85000"/>
                      </a:schemeClr>
                    </a:solidFill>
                  </a:tcPr>
                </a:tc>
                <a:extLst>
                  <a:ext uri="{0D108BD9-81ED-4DB2-BD59-A6C34878D82A}">
                    <a16:rowId xmlns:a16="http://schemas.microsoft.com/office/drawing/2014/main" val="10006"/>
                  </a:ext>
                </a:extLst>
              </a:tr>
              <a:tr h="385259">
                <a:tc>
                  <a:txBody>
                    <a:bodyPr/>
                    <a:lstStyle/>
                    <a:p>
                      <a:pPr algn="r"/>
                      <a:r>
                        <a:rPr lang="en-US" sz="1200" b="0" i="1" dirty="0"/>
                        <a:t>Rubbed/Abraded</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algn="r"/>
                      <a:r>
                        <a:rPr lang="en-US" sz="1200" b="0" i="1" u="none" dirty="0"/>
                        <a:t>Other</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95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76130495"/>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Construction</a:t>
            </a:r>
            <a:endParaRPr lang="en-US" sz="2400" b="1" i="1" dirty="0">
              <a:solidFill>
                <a:schemeClr val="bg2"/>
              </a:solidFill>
            </a:endParaRPr>
          </a:p>
        </p:txBody>
      </p:sp>
      <p:sp>
        <p:nvSpPr>
          <p:cNvPr id="3" name="TextBox 2">
            <a:extLst>
              <a:ext uri="{FF2B5EF4-FFF2-40B4-BE49-F238E27FC236}">
                <a16:creationId xmlns:a16="http://schemas.microsoft.com/office/drawing/2014/main" id="{D37AFA35-CCC2-C196-07B8-1232BD427093}"/>
              </a:ext>
            </a:extLst>
          </p:cNvPr>
          <p:cNvSpPr txBox="1"/>
          <p:nvPr/>
        </p:nvSpPr>
        <p:spPr>
          <a:xfrm>
            <a:off x="6477000" y="685800"/>
            <a:ext cx="2286000" cy="369332"/>
          </a:xfrm>
          <a:prstGeom prst="rect">
            <a:avLst/>
          </a:prstGeom>
          <a:noFill/>
        </p:spPr>
        <p:txBody>
          <a:bodyPr wrap="square" rtlCol="0">
            <a:spAutoFit/>
          </a:bodyPr>
          <a:lstStyle/>
          <a:p>
            <a:r>
              <a:rPr lang="en-US" i="1" dirty="0"/>
              <a:t>FFY 2023—2</a:t>
            </a:r>
            <a:r>
              <a:rPr lang="en-US" i="1" baseline="30000" dirty="0"/>
              <a:t>nd</a:t>
            </a:r>
            <a:r>
              <a:rPr lang="en-US" i="1" dirty="0"/>
              <a:t> Qtr.</a:t>
            </a:r>
          </a:p>
        </p:txBody>
      </p:sp>
      <p:pic>
        <p:nvPicPr>
          <p:cNvPr id="2" name="Picture 1" descr="C:\Users\wllagoe.EADS\Pictures\Construction\IMAG0613.jpg">
            <a:extLst>
              <a:ext uri="{FF2B5EF4-FFF2-40B4-BE49-F238E27FC236}">
                <a16:creationId xmlns:a16="http://schemas.microsoft.com/office/drawing/2014/main" id="{698D7738-0CFB-4D71-E367-A4E0F7699897}"/>
              </a:ext>
            </a:extLst>
          </p:cNvPr>
          <p:cNvPicPr/>
          <p:nvPr/>
        </p:nvPicPr>
        <p:blipFill>
          <a:blip r:embed="rId3" cstate="print"/>
          <a:srcRect/>
          <a:stretch>
            <a:fillRect/>
          </a:stretch>
        </p:blipFill>
        <p:spPr bwMode="auto">
          <a:xfrm>
            <a:off x="6514615" y="3046932"/>
            <a:ext cx="1174154" cy="534468"/>
          </a:xfrm>
          <a:prstGeom prst="rect">
            <a:avLst/>
          </a:prstGeom>
          <a:noFill/>
          <a:ln w="9525">
            <a:noFill/>
            <a:miter lim="800000"/>
            <a:headEnd/>
            <a:tailEnd/>
          </a:ln>
        </p:spPr>
      </p:pic>
      <p:pic>
        <p:nvPicPr>
          <p:cNvPr id="7" name="Picture 6" descr="C:\Documents and Settings\Wanda Lagoe\My Documents\My Pictures\Logging\Water quality discussion with NCDENR.JPG">
            <a:extLst>
              <a:ext uri="{FF2B5EF4-FFF2-40B4-BE49-F238E27FC236}">
                <a16:creationId xmlns:a16="http://schemas.microsoft.com/office/drawing/2014/main" id="{81F9407D-99A0-2BA1-0534-AB3582F4DD0F}"/>
              </a:ext>
            </a:extLst>
          </p:cNvPr>
          <p:cNvPicPr/>
          <p:nvPr/>
        </p:nvPicPr>
        <p:blipFill>
          <a:blip r:embed="rId4" cstate="print"/>
          <a:srcRect/>
          <a:stretch>
            <a:fillRect/>
          </a:stretch>
        </p:blipFill>
        <p:spPr bwMode="auto">
          <a:xfrm>
            <a:off x="4509291" y="3046933"/>
            <a:ext cx="950152" cy="534468"/>
          </a:xfrm>
          <a:prstGeom prst="rect">
            <a:avLst/>
          </a:prstGeom>
          <a:noFill/>
          <a:ln w="9525">
            <a:noFill/>
            <a:miter lim="800000"/>
            <a:headEnd/>
            <a:tailEnd/>
          </a:ln>
        </p:spPr>
      </p:pic>
      <p:pic>
        <p:nvPicPr>
          <p:cNvPr id="8" name="Picture 7" descr="C:\Documents and Settings\Wanda Lagoe\My Documents\My Pictures\Logging\Picture 087.jpg">
            <a:extLst>
              <a:ext uri="{FF2B5EF4-FFF2-40B4-BE49-F238E27FC236}">
                <a16:creationId xmlns:a16="http://schemas.microsoft.com/office/drawing/2014/main" id="{C7185C4B-9358-89D7-623A-95E5082DB19D}"/>
              </a:ext>
            </a:extLst>
          </p:cNvPr>
          <p:cNvPicPr/>
          <p:nvPr/>
        </p:nvPicPr>
        <p:blipFill>
          <a:blip r:embed="rId5" cstate="print"/>
          <a:srcRect/>
          <a:stretch>
            <a:fillRect/>
          </a:stretch>
        </p:blipFill>
        <p:spPr bwMode="auto">
          <a:xfrm>
            <a:off x="3804823" y="3059747"/>
            <a:ext cx="759746" cy="521653"/>
          </a:xfrm>
          <a:prstGeom prst="rect">
            <a:avLst/>
          </a:prstGeom>
          <a:noFill/>
          <a:ln w="9525">
            <a:noFill/>
            <a:miter lim="800000"/>
            <a:headEnd/>
            <a:tailEnd/>
          </a:ln>
        </p:spPr>
      </p:pic>
      <p:pic>
        <p:nvPicPr>
          <p:cNvPr id="10" name="Picture 9" descr="C:\Documents and Settings\Wanda Lagoe\My Documents\My Pictures\Logging\ProLogger LD.JPG">
            <a:extLst>
              <a:ext uri="{FF2B5EF4-FFF2-40B4-BE49-F238E27FC236}">
                <a16:creationId xmlns:a16="http://schemas.microsoft.com/office/drawing/2014/main" id="{61EBE35D-FD0D-3ADE-CF15-501EE217801F}"/>
              </a:ext>
            </a:extLst>
          </p:cNvPr>
          <p:cNvPicPr/>
          <p:nvPr/>
        </p:nvPicPr>
        <p:blipFill>
          <a:blip r:embed="rId6" cstate="print"/>
          <a:srcRect/>
          <a:stretch>
            <a:fillRect/>
          </a:stretch>
        </p:blipFill>
        <p:spPr bwMode="auto">
          <a:xfrm>
            <a:off x="1373554" y="3059747"/>
            <a:ext cx="964377" cy="521653"/>
          </a:xfrm>
          <a:prstGeom prst="rect">
            <a:avLst/>
          </a:prstGeom>
          <a:noFill/>
          <a:ln w="9525">
            <a:noFill/>
            <a:miter lim="800000"/>
            <a:headEnd/>
            <a:tailEnd/>
          </a:ln>
        </p:spPr>
      </p:pic>
      <p:pic>
        <p:nvPicPr>
          <p:cNvPr id="15" name="Picture 14" descr="C:\Documents and Settings\Wanda Lagoe\My Documents\My Pictures\Construction\IMAG0614 (2).JPG">
            <a:extLst>
              <a:ext uri="{FF2B5EF4-FFF2-40B4-BE49-F238E27FC236}">
                <a16:creationId xmlns:a16="http://schemas.microsoft.com/office/drawing/2014/main" id="{35EBF2C4-7605-69A7-19A0-3DC6295B4AD2}"/>
              </a:ext>
            </a:extLst>
          </p:cNvPr>
          <p:cNvPicPr/>
          <p:nvPr/>
        </p:nvPicPr>
        <p:blipFill>
          <a:blip r:embed="rId7" cstate="print"/>
          <a:srcRect/>
          <a:stretch>
            <a:fillRect/>
          </a:stretch>
        </p:blipFill>
        <p:spPr bwMode="auto">
          <a:xfrm>
            <a:off x="2285278" y="3059747"/>
            <a:ext cx="1540817" cy="521653"/>
          </a:xfrm>
          <a:prstGeom prst="rect">
            <a:avLst/>
          </a:prstGeom>
          <a:noFill/>
          <a:ln w="9525">
            <a:noFill/>
            <a:miter lim="800000"/>
            <a:headEnd/>
            <a:tailEnd/>
          </a:ln>
        </p:spPr>
      </p:pic>
      <p:pic>
        <p:nvPicPr>
          <p:cNvPr id="17" name="4720B3CC-1855-4662-8F19-3F136855D639">
            <a:extLst>
              <a:ext uri="{FF2B5EF4-FFF2-40B4-BE49-F238E27FC236}">
                <a16:creationId xmlns:a16="http://schemas.microsoft.com/office/drawing/2014/main" id="{28CCA4F2-55D0-25AD-33D9-959A18B4A83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59443" y="3059936"/>
            <a:ext cx="683196" cy="750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D8F1B152-ECCC-4526-96CC-CB41BB035581">
            <a:extLst>
              <a:ext uri="{FF2B5EF4-FFF2-40B4-BE49-F238E27FC236}">
                <a16:creationId xmlns:a16="http://schemas.microsoft.com/office/drawing/2014/main" id="{2C026067-A736-25A2-C4D3-34335436627B}"/>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29843"/>
          <a:stretch/>
        </p:blipFill>
        <p:spPr bwMode="auto">
          <a:xfrm>
            <a:off x="7645717" y="3051704"/>
            <a:ext cx="881252" cy="682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9BB3873A-2B4A-4C26-8FD6-26392F01A019">
            <a:extLst>
              <a:ext uri="{FF2B5EF4-FFF2-40B4-BE49-F238E27FC236}">
                <a16:creationId xmlns:a16="http://schemas.microsoft.com/office/drawing/2014/main" id="{2B2058DB-B7D2-3F98-AC2A-CF6036874276}"/>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34844" t="34460" r="22656" b="20157"/>
          <a:stretch/>
        </p:blipFill>
        <p:spPr bwMode="auto">
          <a:xfrm>
            <a:off x="6025547" y="3059748"/>
            <a:ext cx="564997" cy="534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70098A66-1910-4614-8FD6-70A003F0C3CA">
            <a:extLst>
              <a:ext uri="{FF2B5EF4-FFF2-40B4-BE49-F238E27FC236}">
                <a16:creationId xmlns:a16="http://schemas.microsoft.com/office/drawing/2014/main" id="{2D4260A2-262B-8F5B-8C2A-2A65BF232693}"/>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9844" t="29843" b="5156"/>
          <a:stretch/>
        </p:blipFill>
        <p:spPr bwMode="auto">
          <a:xfrm>
            <a:off x="605166" y="3050575"/>
            <a:ext cx="794860" cy="55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4" name="Group 22">
            <a:extLst>
              <a:ext uri="{FF2B5EF4-FFF2-40B4-BE49-F238E27FC236}">
                <a16:creationId xmlns:a16="http://schemas.microsoft.com/office/drawing/2014/main" id="{BB5B9407-4EBC-C9F6-4DD9-31C3B5BEAE9B}"/>
              </a:ext>
            </a:extLst>
          </p:cNvPr>
          <p:cNvGraphicFramePr>
            <a:graphicFrameLocks noGrp="1"/>
          </p:cNvGraphicFramePr>
          <p:nvPr>
            <p:extLst>
              <p:ext uri="{D42A27DB-BD31-4B8C-83A1-F6EECF244321}">
                <p14:modId xmlns:p14="http://schemas.microsoft.com/office/powerpoint/2010/main" val="589509136"/>
              </p:ext>
            </p:extLst>
          </p:nvPr>
        </p:nvGraphicFramePr>
        <p:xfrm>
          <a:off x="609600" y="3581400"/>
          <a:ext cx="7929233" cy="2362200"/>
        </p:xfrm>
        <a:graphic>
          <a:graphicData uri="http://schemas.openxmlformats.org/drawingml/2006/table">
            <a:tbl>
              <a:tblPr>
                <a:tableStyleId>{00A15C55-8517-42AA-B614-E9B94910E393}</a:tableStyleId>
              </a:tblPr>
              <a:tblGrid>
                <a:gridCol w="4800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838200">
                  <a:extLst>
                    <a:ext uri="{9D8B030D-6E8A-4147-A177-3AD203B41FA5}">
                      <a16:colId xmlns:a16="http://schemas.microsoft.com/office/drawing/2014/main" val="1216465787"/>
                    </a:ext>
                  </a:extLst>
                </a:gridCol>
                <a:gridCol w="620639">
                  <a:extLst>
                    <a:ext uri="{9D8B030D-6E8A-4147-A177-3AD203B41FA5}">
                      <a16:colId xmlns:a16="http://schemas.microsoft.com/office/drawing/2014/main" val="20002"/>
                    </a:ext>
                  </a:extLst>
                </a:gridCol>
                <a:gridCol w="907794">
                  <a:extLst>
                    <a:ext uri="{9D8B030D-6E8A-4147-A177-3AD203B41FA5}">
                      <a16:colId xmlns:a16="http://schemas.microsoft.com/office/drawing/2014/main" val="20003"/>
                    </a:ext>
                  </a:extLst>
                </a:gridCol>
              </a:tblGrid>
              <a:tr h="7174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a:ln>
                            <a:noFill/>
                          </a:ln>
                          <a:effectLst/>
                        </a:rPr>
                        <a:t>SEP ACTIVITY</a:t>
                      </a: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1</a:t>
                      </a:r>
                      <a:r>
                        <a:rPr kumimoji="0" lang="en-US" sz="1200" b="1" u="none" strike="noStrike" cap="none" normalizeH="0" baseline="30000" dirty="0">
                          <a:ln>
                            <a:noFill/>
                          </a:ln>
                          <a:effectLst/>
                        </a:rPr>
                        <a:t>st</a:t>
                      </a:r>
                      <a:r>
                        <a:rPr kumimoji="0" lang="en-US" sz="1200" b="1" u="none" strike="noStrike" cap="none" normalizeH="0" baseline="0" dirty="0">
                          <a:ln>
                            <a:noFill/>
                          </a:ln>
                          <a:effectLst/>
                        </a:rPr>
                        <a:t> Qtr.</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2</a:t>
                      </a:r>
                      <a:r>
                        <a:rPr kumimoji="0" lang="en-US" sz="1200" b="1" i="0" u="none" strike="noStrike" cap="none" normalizeH="0" baseline="30000" dirty="0">
                          <a:ln>
                            <a:noFill/>
                          </a:ln>
                          <a:solidFill>
                            <a:schemeClr val="tx1"/>
                          </a:solidFill>
                          <a:effectLst/>
                          <a:latin typeface="Arial" charset="0"/>
                          <a:cs typeface="Arial" charset="0"/>
                        </a:rPr>
                        <a:t>nd</a:t>
                      </a:r>
                      <a:r>
                        <a:rPr kumimoji="0" lang="en-US" sz="12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1"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FFY Goal</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0"/>
                  </a:ext>
                </a:extLst>
              </a:tr>
              <a:tr h="38324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effectLst/>
                        </a:rPr>
                        <a:t>Compliance Inspections</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126</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242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368</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800</a:t>
                      </a:r>
                    </a:p>
                  </a:txBody>
                  <a:tcPr anchor="ctr" horzOverflow="overflow">
                    <a:solidFill>
                      <a:schemeClr val="bg1">
                        <a:lumMod val="95000"/>
                      </a:schemeClr>
                    </a:solidFill>
                  </a:tcPr>
                </a:tc>
                <a:extLst>
                  <a:ext uri="{0D108BD9-81ED-4DB2-BD59-A6C34878D82A}">
                    <a16:rowId xmlns:a16="http://schemas.microsoft.com/office/drawing/2014/main" val="10001"/>
                  </a:ext>
                </a:extLst>
              </a:tr>
              <a:tr h="38324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effectLst/>
                        </a:rPr>
                        <a:t>Consultative Visits</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105</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112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217</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290</a:t>
                      </a:r>
                    </a:p>
                  </a:txBody>
                  <a:tcPr anchor="ctr" horzOverflow="overflow">
                    <a:solidFill>
                      <a:schemeClr val="bg1">
                        <a:lumMod val="85000"/>
                      </a:schemeClr>
                    </a:solidFill>
                  </a:tcPr>
                </a:tc>
                <a:extLst>
                  <a:ext uri="{0D108BD9-81ED-4DB2-BD59-A6C34878D82A}">
                    <a16:rowId xmlns:a16="http://schemas.microsoft.com/office/drawing/2014/main" val="10002"/>
                  </a:ext>
                </a:extLst>
              </a:tr>
              <a:tr h="49503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effectLst/>
                        </a:rPr>
                        <a:t>OSH Outreach Events (10- and 30- Hour Construction Courses)</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3</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5</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8</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6</a:t>
                      </a:r>
                    </a:p>
                  </a:txBody>
                  <a:tcPr anchor="ctr" horzOverflow="overflow">
                    <a:solidFill>
                      <a:schemeClr val="bg1">
                        <a:lumMod val="95000"/>
                      </a:schemeClr>
                    </a:solidFill>
                  </a:tcPr>
                </a:tc>
                <a:extLst>
                  <a:ext uri="{0D108BD9-81ED-4DB2-BD59-A6C34878D82A}">
                    <a16:rowId xmlns:a16="http://schemas.microsoft.com/office/drawing/2014/main" val="10003"/>
                  </a:ext>
                </a:extLst>
              </a:tr>
              <a:tr h="38324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effectLst/>
                        </a:rPr>
                        <a:t>People Trained</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93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148</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241</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1,000</a:t>
                      </a:r>
                    </a:p>
                  </a:txBody>
                  <a:tcPr anchor="ctr" horzOverflow="overflow">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25" name="Group 128">
            <a:extLst>
              <a:ext uri="{FF2B5EF4-FFF2-40B4-BE49-F238E27FC236}">
                <a16:creationId xmlns:a16="http://schemas.microsoft.com/office/drawing/2014/main" id="{4081E846-016C-EE58-9418-D09652F3876F}"/>
              </a:ext>
            </a:extLst>
          </p:cNvPr>
          <p:cNvGraphicFramePr>
            <a:graphicFrameLocks noGrp="1"/>
          </p:cNvGraphicFramePr>
          <p:nvPr>
            <p:extLst>
              <p:ext uri="{D42A27DB-BD31-4B8C-83A1-F6EECF244321}">
                <p14:modId xmlns:p14="http://schemas.microsoft.com/office/powerpoint/2010/main" val="1873572015"/>
              </p:ext>
            </p:extLst>
          </p:nvPr>
        </p:nvGraphicFramePr>
        <p:xfrm>
          <a:off x="609600" y="1143001"/>
          <a:ext cx="7929234" cy="1916746"/>
        </p:xfrm>
        <a:graphic>
          <a:graphicData uri="http://schemas.openxmlformats.org/drawingml/2006/table">
            <a:tbl>
              <a:tblPr>
                <a:tableStyleId>{00A15C55-8517-42AA-B614-E9B94910E393}</a:tableStyleId>
              </a:tblPr>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5715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838200">
                  <a:extLst>
                    <a:ext uri="{9D8B030D-6E8A-4147-A177-3AD203B41FA5}">
                      <a16:colId xmlns:a16="http://schemas.microsoft.com/office/drawing/2014/main" val="20008"/>
                    </a:ext>
                  </a:extLst>
                </a:gridCol>
                <a:gridCol w="1452234">
                  <a:extLst>
                    <a:ext uri="{9D8B030D-6E8A-4147-A177-3AD203B41FA5}">
                      <a16:colId xmlns:a16="http://schemas.microsoft.com/office/drawing/2014/main" val="20009"/>
                    </a:ext>
                  </a:extLst>
                </a:gridCol>
              </a:tblGrid>
              <a:tr h="5794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North Carolina</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National Average</a:t>
                      </a:r>
                    </a:p>
                  </a:txBody>
                  <a:tcPr anchor="ctr" horzOverflow="overflow">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North Carolina vs. National Average</a:t>
                      </a:r>
                    </a:p>
                  </a:txBody>
                  <a:tcPr anchor="ctr" horzOverflow="overflow">
                    <a:solidFill>
                      <a:schemeClr val="bg1">
                        <a:lumMod val="75000"/>
                      </a:schemeClr>
                    </a:solidFill>
                  </a:tcPr>
                </a:tc>
                <a:extLst>
                  <a:ext uri="{0D108BD9-81ED-4DB2-BD59-A6C34878D82A}">
                    <a16:rowId xmlns:a16="http://schemas.microsoft.com/office/drawing/2014/main" val="10001"/>
                  </a:ext>
                </a:extLst>
              </a:tr>
              <a:tr h="5349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2021</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2021</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2021 Comparison</a:t>
                      </a:r>
                    </a:p>
                  </a:txBody>
                  <a:tcPr anchor="ctr" horzOverflow="overflow">
                    <a:solidFill>
                      <a:schemeClr val="bg1">
                        <a:lumMod val="95000"/>
                      </a:schemeClr>
                    </a:solidFill>
                  </a:tcPr>
                </a:tc>
                <a:extLst>
                  <a:ext uri="{0D108BD9-81ED-4DB2-BD59-A6C34878D82A}">
                    <a16:rowId xmlns:a16="http://schemas.microsoft.com/office/drawing/2014/main" val="10002"/>
                  </a:ext>
                </a:extLst>
              </a:tr>
              <a:tr h="40117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2.0</a:t>
                      </a:r>
                    </a:p>
                  </a:txBody>
                  <a:tcPr anchor="ctr" horzOverflow="overflow">
                    <a:solidFill>
                      <a:schemeClr val="bg1">
                        <a:lumMod val="85000"/>
                      </a:schemeClr>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1" u="none" strike="noStrike" cap="none" normalizeH="0" baseline="0" dirty="0">
                          <a:ln>
                            <a:noFill/>
                          </a:ln>
                          <a:solidFill>
                            <a:srgbClr val="000000"/>
                          </a:solidFill>
                          <a:effectLst/>
                          <a:latin typeface="Arial" charset="0"/>
                          <a:cs typeface="Arial" charset="0"/>
                        </a:rPr>
                        <a:t>10% Decrease</a:t>
                      </a:r>
                    </a:p>
                  </a:txBody>
                  <a:tcPr anchor="ctr" horzOverflow="overflow">
                    <a:solidFill>
                      <a:schemeClr val="bg1">
                        <a:lumMod val="8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1.8</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2.5</a:t>
                      </a:r>
                    </a:p>
                  </a:txBody>
                  <a:tcPr anchor="ct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No Change</a:t>
                      </a:r>
                    </a:p>
                  </a:txBody>
                  <a:tcPr anchor="ctr" horzOverflow="overflow">
                    <a:solidFill>
                      <a:schemeClr val="bg1">
                        <a:lumMod val="8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2.5</a:t>
                      </a:r>
                    </a:p>
                  </a:txBody>
                  <a:tcPr anchor="ctr" horzOverflow="overflow">
                    <a:solidFill>
                      <a:schemeClr val="bg1">
                        <a:lumMod val="85000"/>
                      </a:schemeClr>
                    </a:solidFill>
                  </a:tcPr>
                </a:tc>
                <a:tc>
                  <a:txBody>
                    <a:bodyPr/>
                    <a:lstStyle/>
                    <a:p>
                      <a:pPr algn="ctr"/>
                      <a:r>
                        <a:rPr lang="en-US" sz="1200" b="1" i="1" dirty="0"/>
                        <a:t>28% Lower</a:t>
                      </a:r>
                    </a:p>
                  </a:txBody>
                  <a:tcPr anchor="ctr" horzOverflow="overflow">
                    <a:solidFill>
                      <a:schemeClr val="bg1">
                        <a:lumMod val="85000"/>
                      </a:schemeClr>
                    </a:solidFill>
                  </a:tcPr>
                </a:tc>
                <a:extLst>
                  <a:ext uri="{0D108BD9-81ED-4DB2-BD59-A6C34878D82A}">
                    <a16:rowId xmlns:a16="http://schemas.microsoft.com/office/drawing/2014/main" val="10003"/>
                  </a:ext>
                </a:extLst>
              </a:tr>
              <a:tr h="40117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algn="ctr"/>
                      <a:r>
                        <a:rPr lang="en-US" sz="1200" i="1" dirty="0"/>
                        <a:t>1.0</a:t>
                      </a:r>
                    </a:p>
                  </a:txBody>
                  <a:tcPr anchor="ctr" horzOverflow="overflow">
                    <a:solidFill>
                      <a:schemeClr val="bg1">
                        <a:lumMod val="95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cap="none" normalizeH="0" baseline="0" dirty="0">
                          <a:ln>
                            <a:noFill/>
                          </a:ln>
                          <a:solidFill>
                            <a:srgbClr val="000000"/>
                          </a:solidFill>
                          <a:effectLst/>
                          <a:latin typeface="Arial" charset="0"/>
                          <a:cs typeface="Arial" charset="0"/>
                        </a:rPr>
                        <a:t>9% Increase</a:t>
                      </a:r>
                    </a:p>
                  </a:txBody>
                  <a:tcPr anchor="ctr" horzOverflow="overflow">
                    <a:solidFill>
                      <a:schemeClr val="bg1">
                        <a:lumMod val="95000"/>
                      </a:schemeClr>
                    </a:solidFill>
                  </a:tcPr>
                </a:tc>
                <a:tc hMerge="1">
                  <a:txBody>
                    <a:bodyPr/>
                    <a:lstStyle/>
                    <a:p>
                      <a:endParaRPr lang="en-US"/>
                    </a:p>
                  </a:txBody>
                  <a:tcPr/>
                </a:tc>
                <a:tc>
                  <a:txBody>
                    <a:bodyPr/>
                    <a:lstStyle/>
                    <a:p>
                      <a:pPr algn="ctr"/>
                      <a:r>
                        <a:rPr lang="en-US" sz="1200" i="1" dirty="0"/>
                        <a:t>1.1</a:t>
                      </a:r>
                    </a:p>
                  </a:txBody>
                  <a:tcPr anchor="ctr" horzOverflow="overflow">
                    <a:solidFill>
                      <a:schemeClr val="bg1">
                        <a:lumMod val="95000"/>
                      </a:schemeClr>
                    </a:solidFill>
                  </a:tcPr>
                </a:tc>
                <a:tc>
                  <a:txBody>
                    <a:bodyPr/>
                    <a:lstStyle/>
                    <a:p>
                      <a:pPr algn="ctr"/>
                      <a:r>
                        <a:rPr lang="en-US" sz="1200" i="1" dirty="0"/>
                        <a:t>1.6</a:t>
                      </a:r>
                    </a:p>
                  </a:txBody>
                  <a:tcPr anchor="ct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No Change</a:t>
                      </a:r>
                    </a:p>
                  </a:txBody>
                  <a:tcPr anchor="ctr" horzOverflow="overflow">
                    <a:solidFill>
                      <a:schemeClr val="bg1">
                        <a:lumMod val="95000"/>
                      </a:schemeClr>
                    </a:solidFill>
                  </a:tcPr>
                </a:tc>
                <a:tc hMerge="1">
                  <a:txBody>
                    <a:bodyPr/>
                    <a:lstStyle/>
                    <a:p>
                      <a:endParaRPr lang="en-US"/>
                    </a:p>
                  </a:txBody>
                  <a:tcPr/>
                </a:tc>
                <a:tc>
                  <a:txBody>
                    <a:bodyPr/>
                    <a:lstStyle/>
                    <a:p>
                      <a:pPr algn="ctr"/>
                      <a:r>
                        <a:rPr lang="en-US" sz="1200" i="1" dirty="0"/>
                        <a:t>1.6</a:t>
                      </a:r>
                    </a:p>
                  </a:txBody>
                  <a:tcPr anchor="ctr" horzOverflow="overflow">
                    <a:solidFill>
                      <a:schemeClr val="bg1">
                        <a:lumMod val="95000"/>
                      </a:schemeClr>
                    </a:solidFill>
                  </a:tcPr>
                </a:tc>
                <a:tc>
                  <a:txBody>
                    <a:bodyPr/>
                    <a:lstStyle/>
                    <a:p>
                      <a:pPr algn="ctr"/>
                      <a:r>
                        <a:rPr lang="en-US" sz="1200" b="1" i="1" dirty="0"/>
                        <a:t>31% Lower</a:t>
                      </a:r>
                    </a:p>
                  </a:txBody>
                  <a:tcPr anchor="ctr" horzOverflow="overflow">
                    <a:solidFill>
                      <a:schemeClr val="bg1">
                        <a:lumMod val="9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21225810"/>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Logging and Arboriculture</a:t>
            </a:r>
            <a:endParaRPr lang="en-US" sz="2400" b="1" i="1" dirty="0">
              <a:solidFill>
                <a:schemeClr val="bg2"/>
              </a:solidFill>
            </a:endParaRPr>
          </a:p>
        </p:txBody>
      </p:sp>
      <p:graphicFrame>
        <p:nvGraphicFramePr>
          <p:cNvPr id="9" name="Table 8">
            <a:extLst>
              <a:ext uri="{FF2B5EF4-FFF2-40B4-BE49-F238E27FC236}">
                <a16:creationId xmlns:a16="http://schemas.microsoft.com/office/drawing/2014/main" id="{375A6B19-C21E-42F1-A78E-4B3DEECA2DD6}"/>
              </a:ext>
            </a:extLst>
          </p:cNvPr>
          <p:cNvGraphicFramePr>
            <a:graphicFrameLocks noGrp="1"/>
          </p:cNvGraphicFramePr>
          <p:nvPr>
            <p:extLst>
              <p:ext uri="{D42A27DB-BD31-4B8C-83A1-F6EECF244321}">
                <p14:modId xmlns:p14="http://schemas.microsoft.com/office/powerpoint/2010/main" val="1068518155"/>
              </p:ext>
            </p:extLst>
          </p:nvPr>
        </p:nvGraphicFramePr>
        <p:xfrm>
          <a:off x="605170" y="2590800"/>
          <a:ext cx="7896726" cy="1636012"/>
        </p:xfrm>
        <a:graphic>
          <a:graphicData uri="http://schemas.openxmlformats.org/drawingml/2006/table">
            <a:tbl>
              <a:tblPr firstRow="1" bandRow="1">
                <a:tableStyleId>{00A15C55-8517-42AA-B614-E9B94910E393}</a:tableStyleId>
              </a:tblPr>
              <a:tblGrid>
                <a:gridCol w="4050569">
                  <a:extLst>
                    <a:ext uri="{9D8B030D-6E8A-4147-A177-3AD203B41FA5}">
                      <a16:colId xmlns:a16="http://schemas.microsoft.com/office/drawing/2014/main" val="20000"/>
                    </a:ext>
                  </a:extLst>
                </a:gridCol>
                <a:gridCol w="899499">
                  <a:extLst>
                    <a:ext uri="{9D8B030D-6E8A-4147-A177-3AD203B41FA5}">
                      <a16:colId xmlns:a16="http://schemas.microsoft.com/office/drawing/2014/main" val="20002"/>
                    </a:ext>
                  </a:extLst>
                </a:gridCol>
                <a:gridCol w="899499">
                  <a:extLst>
                    <a:ext uri="{9D8B030D-6E8A-4147-A177-3AD203B41FA5}">
                      <a16:colId xmlns:a16="http://schemas.microsoft.com/office/drawing/2014/main" val="3894696123"/>
                    </a:ext>
                  </a:extLst>
                </a:gridCol>
                <a:gridCol w="899499">
                  <a:extLst>
                    <a:ext uri="{9D8B030D-6E8A-4147-A177-3AD203B41FA5}">
                      <a16:colId xmlns:a16="http://schemas.microsoft.com/office/drawing/2014/main" val="3871786859"/>
                    </a:ext>
                  </a:extLst>
                </a:gridCol>
                <a:gridCol w="1147660">
                  <a:extLst>
                    <a:ext uri="{9D8B030D-6E8A-4147-A177-3AD203B41FA5}">
                      <a16:colId xmlns:a16="http://schemas.microsoft.com/office/drawing/2014/main" val="20003"/>
                    </a:ext>
                  </a:extLst>
                </a:gridCol>
              </a:tblGrid>
              <a:tr h="416812">
                <a:tc>
                  <a:txBody>
                    <a:bodyPr/>
                    <a:lstStyle/>
                    <a:p>
                      <a:pPr algn="ctr"/>
                      <a:r>
                        <a:rPr lang="en-US" sz="1800" dirty="0">
                          <a:solidFill>
                            <a:schemeClr val="tx1"/>
                          </a:solidFill>
                        </a:rPr>
                        <a:t>SEP ACTIVITY</a:t>
                      </a:r>
                    </a:p>
                  </a:txBody>
                  <a:tcPr anchor="ctr">
                    <a:solidFill>
                      <a:schemeClr val="bg1">
                        <a:lumMod val="75000"/>
                      </a:schemeClr>
                    </a:solidFill>
                  </a:tcPr>
                </a:tc>
                <a:tc>
                  <a:txBody>
                    <a:bodyPr/>
                    <a:lstStyle/>
                    <a:p>
                      <a:pPr algn="ctr"/>
                      <a:r>
                        <a:rPr lang="en-US" sz="1400" b="1" i="0" u="none" dirty="0">
                          <a:solidFill>
                            <a:schemeClr val="tx1"/>
                          </a:solidFill>
                        </a:rPr>
                        <a:t>1</a:t>
                      </a:r>
                      <a:r>
                        <a:rPr lang="en-US" sz="1400" b="1" i="0" u="none" baseline="30000" dirty="0">
                          <a:solidFill>
                            <a:schemeClr val="tx1"/>
                          </a:solidFill>
                        </a:rPr>
                        <a:t>st</a:t>
                      </a:r>
                      <a:r>
                        <a:rPr lang="en-US" sz="1400" b="1" i="0" u="none" dirty="0">
                          <a:solidFill>
                            <a:schemeClr val="tx1"/>
                          </a:solidFill>
                        </a:rPr>
                        <a:t> Qtr.</a:t>
                      </a:r>
                    </a:p>
                  </a:txBody>
                  <a:tcPr anchor="ctr">
                    <a:solidFill>
                      <a:schemeClr val="bg1">
                        <a:lumMod val="75000"/>
                      </a:schemeClr>
                    </a:solidFill>
                  </a:tcPr>
                </a:tc>
                <a:tc>
                  <a:txBody>
                    <a:bodyPr/>
                    <a:lstStyle/>
                    <a:p>
                      <a:pPr algn="ctr"/>
                      <a:r>
                        <a:rPr lang="en-US" sz="1400" b="1" i="0" u="none" dirty="0">
                          <a:solidFill>
                            <a:schemeClr val="tx1"/>
                          </a:solidFill>
                        </a:rPr>
                        <a:t>2</a:t>
                      </a:r>
                      <a:r>
                        <a:rPr lang="en-US" sz="1400" b="1" i="0" u="none" baseline="30000" dirty="0">
                          <a:solidFill>
                            <a:schemeClr val="tx1"/>
                          </a:solidFill>
                        </a:rPr>
                        <a:t>nd</a:t>
                      </a:r>
                      <a:r>
                        <a:rPr lang="en-US" sz="1400" b="1" i="0" u="none" dirty="0">
                          <a:solidFill>
                            <a:schemeClr val="tx1"/>
                          </a:solidFill>
                        </a:rPr>
                        <a:t> Qtr.</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ctr"/>
                      <a:r>
                        <a:rPr lang="en-US" sz="14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295847">
                <a:tc>
                  <a:txBody>
                    <a:bodyPr/>
                    <a:lstStyle/>
                    <a:p>
                      <a:pPr algn="r"/>
                      <a:r>
                        <a:rPr lang="en-US" sz="1400" i="1" dirty="0"/>
                        <a:t>Compliance Inspections</a:t>
                      </a:r>
                    </a:p>
                  </a:txBody>
                  <a:tcPr anchor="ctr">
                    <a:solidFill>
                      <a:schemeClr val="bg1">
                        <a:lumMod val="85000"/>
                      </a:schemeClr>
                    </a:solidFill>
                  </a:tcPr>
                </a:tc>
                <a:tc>
                  <a:txBody>
                    <a:bodyPr/>
                    <a:lstStyle/>
                    <a:p>
                      <a:pPr algn="ctr"/>
                      <a:r>
                        <a:rPr lang="en-US" sz="1400" b="0" i="0" u="none" dirty="0"/>
                        <a:t>4</a:t>
                      </a:r>
                    </a:p>
                  </a:txBody>
                  <a:tcPr anchor="ctr">
                    <a:solidFill>
                      <a:schemeClr val="bg1">
                        <a:lumMod val="85000"/>
                      </a:schemeClr>
                    </a:solidFill>
                  </a:tcPr>
                </a:tc>
                <a:tc>
                  <a:txBody>
                    <a:bodyPr/>
                    <a:lstStyle/>
                    <a:p>
                      <a:pPr algn="ctr"/>
                      <a:r>
                        <a:rPr lang="en-US" sz="1400" b="0" i="0" u="none" dirty="0"/>
                        <a:t>1</a:t>
                      </a:r>
                    </a:p>
                  </a:txBody>
                  <a:tcPr anchor="ctr">
                    <a:solidFill>
                      <a:schemeClr val="bg1">
                        <a:lumMod val="85000"/>
                      </a:schemeClr>
                    </a:solidFill>
                  </a:tcPr>
                </a:tc>
                <a:tc>
                  <a:txBody>
                    <a:bodyPr/>
                    <a:lstStyle/>
                    <a:p>
                      <a:pPr algn="ctr"/>
                      <a:r>
                        <a:rPr lang="en-US" sz="1400" b="1" i="1" u="none" dirty="0"/>
                        <a:t>5</a:t>
                      </a:r>
                    </a:p>
                  </a:txBody>
                  <a:tcPr anchor="ctr">
                    <a:solidFill>
                      <a:schemeClr val="bg1">
                        <a:lumMod val="85000"/>
                      </a:schemeClr>
                    </a:solidFill>
                  </a:tcPr>
                </a:tc>
                <a:tc>
                  <a:txBody>
                    <a:bodyPr/>
                    <a:lstStyle/>
                    <a:p>
                      <a:pPr algn="ctr"/>
                      <a:r>
                        <a:rPr lang="en-US" sz="1400" i="0" dirty="0"/>
                        <a:t>20</a:t>
                      </a:r>
                    </a:p>
                  </a:txBody>
                  <a:tcPr anchor="ctr">
                    <a:solidFill>
                      <a:schemeClr val="bg1">
                        <a:lumMod val="85000"/>
                      </a:schemeClr>
                    </a:solidFill>
                  </a:tcPr>
                </a:tc>
                <a:extLst>
                  <a:ext uri="{0D108BD9-81ED-4DB2-BD59-A6C34878D82A}">
                    <a16:rowId xmlns:a16="http://schemas.microsoft.com/office/drawing/2014/main" val="10001"/>
                  </a:ext>
                </a:extLst>
              </a:tr>
              <a:tr h="295847">
                <a:tc>
                  <a:txBody>
                    <a:bodyPr/>
                    <a:lstStyle/>
                    <a:p>
                      <a:pPr algn="r"/>
                      <a:r>
                        <a:rPr lang="en-US" sz="1400" i="1" dirty="0"/>
                        <a:t>Consultative Visits</a:t>
                      </a:r>
                    </a:p>
                  </a:txBody>
                  <a:tcPr anchor="ctr">
                    <a:solidFill>
                      <a:schemeClr val="bg1">
                        <a:lumMod val="95000"/>
                      </a:schemeClr>
                    </a:solidFill>
                  </a:tcPr>
                </a:tc>
                <a:tc>
                  <a:txBody>
                    <a:bodyPr/>
                    <a:lstStyle/>
                    <a:p>
                      <a:pPr algn="ctr"/>
                      <a:r>
                        <a:rPr lang="en-US" sz="1400" b="0" i="0" u="none" dirty="0"/>
                        <a:t>5</a:t>
                      </a:r>
                    </a:p>
                  </a:txBody>
                  <a:tcPr anchor="ctr">
                    <a:solidFill>
                      <a:schemeClr val="bg1">
                        <a:lumMod val="95000"/>
                      </a:schemeClr>
                    </a:solidFill>
                  </a:tcPr>
                </a:tc>
                <a:tc>
                  <a:txBody>
                    <a:bodyPr/>
                    <a:lstStyle/>
                    <a:p>
                      <a:pPr algn="ctr"/>
                      <a:r>
                        <a:rPr lang="en-US" sz="1400" b="0" i="0" u="none" dirty="0"/>
                        <a:t>4</a:t>
                      </a:r>
                    </a:p>
                  </a:txBody>
                  <a:tcPr anchor="ctr">
                    <a:solidFill>
                      <a:schemeClr val="bg1">
                        <a:lumMod val="95000"/>
                      </a:schemeClr>
                    </a:solidFill>
                  </a:tcPr>
                </a:tc>
                <a:tc>
                  <a:txBody>
                    <a:bodyPr/>
                    <a:lstStyle/>
                    <a:p>
                      <a:pPr algn="ctr"/>
                      <a:r>
                        <a:rPr lang="en-US" sz="1400" b="1" i="1" u="none" dirty="0"/>
                        <a:t>9</a:t>
                      </a:r>
                    </a:p>
                  </a:txBody>
                  <a:tcPr anchor="ctr">
                    <a:solidFill>
                      <a:schemeClr val="bg1">
                        <a:lumMod val="95000"/>
                      </a:schemeClr>
                    </a:solidFill>
                  </a:tcPr>
                </a:tc>
                <a:tc>
                  <a:txBody>
                    <a:bodyPr/>
                    <a:lstStyle/>
                    <a:p>
                      <a:pPr algn="ctr"/>
                      <a:r>
                        <a:rPr lang="en-US" sz="1400" i="0" dirty="0"/>
                        <a:t>15</a:t>
                      </a:r>
                    </a:p>
                  </a:txBody>
                  <a:tcPr anchor="ctr">
                    <a:solidFill>
                      <a:schemeClr val="bg1">
                        <a:lumMod val="95000"/>
                      </a:schemeClr>
                    </a:solidFill>
                  </a:tcPr>
                </a:tc>
                <a:extLst>
                  <a:ext uri="{0D108BD9-81ED-4DB2-BD59-A6C34878D82A}">
                    <a16:rowId xmlns:a16="http://schemas.microsoft.com/office/drawing/2014/main" val="10002"/>
                  </a:ext>
                </a:extLst>
              </a:tr>
              <a:tr h="295847">
                <a:tc>
                  <a:txBody>
                    <a:bodyPr/>
                    <a:lstStyle/>
                    <a:p>
                      <a:pPr algn="r"/>
                      <a:r>
                        <a:rPr lang="en-US" sz="1400" i="1" dirty="0"/>
                        <a:t>OSH Training and Outreach Events</a:t>
                      </a:r>
                    </a:p>
                  </a:txBody>
                  <a:tcPr anchor="ctr">
                    <a:solidFill>
                      <a:schemeClr val="bg1">
                        <a:lumMod val="85000"/>
                      </a:schemeClr>
                    </a:solidFill>
                  </a:tcPr>
                </a:tc>
                <a:tc>
                  <a:txBody>
                    <a:bodyPr/>
                    <a:lstStyle/>
                    <a:p>
                      <a:pPr algn="ctr"/>
                      <a:r>
                        <a:rPr lang="en-US" sz="1400" b="0" i="0" u="none" dirty="0"/>
                        <a:t>2</a:t>
                      </a:r>
                    </a:p>
                  </a:txBody>
                  <a:tcPr anchor="ctr">
                    <a:solidFill>
                      <a:schemeClr val="bg1">
                        <a:lumMod val="85000"/>
                      </a:schemeClr>
                    </a:solidFill>
                  </a:tcPr>
                </a:tc>
                <a:tc>
                  <a:txBody>
                    <a:bodyPr/>
                    <a:lstStyle/>
                    <a:p>
                      <a:pPr algn="ctr"/>
                      <a:r>
                        <a:rPr lang="en-US" sz="1400" b="0" i="0" u="none" dirty="0"/>
                        <a:t>4</a:t>
                      </a:r>
                    </a:p>
                  </a:txBody>
                  <a:tcPr anchor="ctr">
                    <a:solidFill>
                      <a:schemeClr val="bg1">
                        <a:lumMod val="85000"/>
                      </a:schemeClr>
                    </a:solidFill>
                  </a:tcPr>
                </a:tc>
                <a:tc>
                  <a:txBody>
                    <a:bodyPr/>
                    <a:lstStyle/>
                    <a:p>
                      <a:pPr algn="ctr"/>
                      <a:r>
                        <a:rPr lang="en-US" sz="1400" b="1" i="1" u="none" dirty="0"/>
                        <a:t>6</a:t>
                      </a:r>
                    </a:p>
                  </a:txBody>
                  <a:tcPr anchor="ctr">
                    <a:solidFill>
                      <a:schemeClr val="bg1">
                        <a:lumMod val="85000"/>
                      </a:schemeClr>
                    </a:solidFill>
                  </a:tcPr>
                </a:tc>
                <a:tc>
                  <a:txBody>
                    <a:bodyPr/>
                    <a:lstStyle/>
                    <a:p>
                      <a:pPr algn="ctr"/>
                      <a:r>
                        <a:rPr lang="en-US" sz="1400" i="0" dirty="0"/>
                        <a:t>5</a:t>
                      </a:r>
                    </a:p>
                  </a:txBody>
                  <a:tcPr anchor="ctr">
                    <a:solidFill>
                      <a:schemeClr val="bg1">
                        <a:lumMod val="85000"/>
                      </a:schemeClr>
                    </a:solidFill>
                  </a:tcPr>
                </a:tc>
                <a:extLst>
                  <a:ext uri="{0D108BD9-81ED-4DB2-BD59-A6C34878D82A}">
                    <a16:rowId xmlns:a16="http://schemas.microsoft.com/office/drawing/2014/main" val="10003"/>
                  </a:ext>
                </a:extLst>
              </a:tr>
              <a:tr h="295847">
                <a:tc>
                  <a:txBody>
                    <a:bodyPr/>
                    <a:lstStyle/>
                    <a:p>
                      <a:pPr algn="r"/>
                      <a:r>
                        <a:rPr lang="en-US" sz="1400" i="1" dirty="0"/>
                        <a:t>People </a:t>
                      </a:r>
                      <a:r>
                        <a:rPr lang="en-US" sz="1400" i="1" baseline="0" dirty="0"/>
                        <a:t>Trained</a:t>
                      </a:r>
                      <a:endParaRPr lang="en-US" sz="1400" i="1" dirty="0"/>
                    </a:p>
                  </a:txBody>
                  <a:tcPr anchor="ctr">
                    <a:solidFill>
                      <a:schemeClr val="bg1">
                        <a:lumMod val="95000"/>
                      </a:schemeClr>
                    </a:solidFill>
                  </a:tcPr>
                </a:tc>
                <a:tc>
                  <a:txBody>
                    <a:bodyPr/>
                    <a:lstStyle/>
                    <a:p>
                      <a:pPr algn="ctr"/>
                      <a:r>
                        <a:rPr lang="en-US" sz="1400" b="0" i="0" u="none" dirty="0"/>
                        <a:t>26</a:t>
                      </a:r>
                    </a:p>
                  </a:txBody>
                  <a:tcPr anchor="ctr">
                    <a:solidFill>
                      <a:schemeClr val="bg1">
                        <a:lumMod val="95000"/>
                      </a:schemeClr>
                    </a:solidFill>
                  </a:tcPr>
                </a:tc>
                <a:tc>
                  <a:txBody>
                    <a:bodyPr/>
                    <a:lstStyle/>
                    <a:p>
                      <a:pPr algn="ctr"/>
                      <a:r>
                        <a:rPr lang="en-US" sz="1400" b="0" i="0" u="none" dirty="0"/>
                        <a:t>158</a:t>
                      </a:r>
                    </a:p>
                  </a:txBody>
                  <a:tcPr anchor="ctr">
                    <a:solidFill>
                      <a:schemeClr val="bg1">
                        <a:lumMod val="95000"/>
                      </a:schemeClr>
                    </a:solidFill>
                  </a:tcPr>
                </a:tc>
                <a:tc>
                  <a:txBody>
                    <a:bodyPr/>
                    <a:lstStyle/>
                    <a:p>
                      <a:pPr algn="ctr"/>
                      <a:r>
                        <a:rPr lang="en-US" sz="1400" b="1" i="1" u="none" dirty="0"/>
                        <a:t>184</a:t>
                      </a:r>
                    </a:p>
                  </a:txBody>
                  <a:tcPr anchor="ctr">
                    <a:solidFill>
                      <a:schemeClr val="bg1">
                        <a:lumMod val="95000"/>
                      </a:schemeClr>
                    </a:solidFill>
                  </a:tcPr>
                </a:tc>
                <a:tc>
                  <a:txBody>
                    <a:bodyPr/>
                    <a:lstStyle/>
                    <a:p>
                      <a:pPr algn="ctr"/>
                      <a:r>
                        <a:rPr lang="en-US" sz="1400" i="0" dirty="0"/>
                        <a:t>150</a:t>
                      </a:r>
                    </a:p>
                  </a:txBody>
                  <a:tcPr anchor="ctr">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10" name="Table 9">
            <a:extLst>
              <a:ext uri="{FF2B5EF4-FFF2-40B4-BE49-F238E27FC236}">
                <a16:creationId xmlns:a16="http://schemas.microsoft.com/office/drawing/2014/main" id="{7A18FE85-3BE5-4A9E-A6D9-68FCE9B9D090}"/>
              </a:ext>
            </a:extLst>
          </p:cNvPr>
          <p:cNvGraphicFramePr>
            <a:graphicFrameLocks noGrp="1"/>
          </p:cNvGraphicFramePr>
          <p:nvPr>
            <p:extLst>
              <p:ext uri="{D42A27DB-BD31-4B8C-83A1-F6EECF244321}">
                <p14:modId xmlns:p14="http://schemas.microsoft.com/office/powerpoint/2010/main" val="2079140916"/>
              </p:ext>
            </p:extLst>
          </p:nvPr>
        </p:nvGraphicFramePr>
        <p:xfrm>
          <a:off x="609596" y="4343400"/>
          <a:ext cx="7934027" cy="1524000"/>
        </p:xfrm>
        <a:graphic>
          <a:graphicData uri="http://schemas.openxmlformats.org/drawingml/2006/table">
            <a:tbl>
              <a:tblPr>
                <a:tableStyleId>{00A15C55-8517-42AA-B614-E9B94910E393}</a:tableStyleId>
              </a:tblPr>
              <a:tblGrid>
                <a:gridCol w="3855654">
                  <a:extLst>
                    <a:ext uri="{9D8B030D-6E8A-4147-A177-3AD203B41FA5}">
                      <a16:colId xmlns:a16="http://schemas.microsoft.com/office/drawing/2014/main" val="20000"/>
                    </a:ext>
                  </a:extLst>
                </a:gridCol>
                <a:gridCol w="1123578">
                  <a:extLst>
                    <a:ext uri="{9D8B030D-6E8A-4147-A177-3AD203B41FA5}">
                      <a16:colId xmlns:a16="http://schemas.microsoft.com/office/drawing/2014/main" val="20001"/>
                    </a:ext>
                  </a:extLst>
                </a:gridCol>
                <a:gridCol w="377214">
                  <a:extLst>
                    <a:ext uri="{9D8B030D-6E8A-4147-A177-3AD203B41FA5}">
                      <a16:colId xmlns:a16="http://schemas.microsoft.com/office/drawing/2014/main" val="20002"/>
                    </a:ext>
                  </a:extLst>
                </a:gridCol>
                <a:gridCol w="962124">
                  <a:extLst>
                    <a:ext uri="{9D8B030D-6E8A-4147-A177-3AD203B41FA5}">
                      <a16:colId xmlns:a16="http://schemas.microsoft.com/office/drawing/2014/main" val="20004"/>
                    </a:ext>
                  </a:extLst>
                </a:gridCol>
                <a:gridCol w="872584">
                  <a:extLst>
                    <a:ext uri="{9D8B030D-6E8A-4147-A177-3AD203B41FA5}">
                      <a16:colId xmlns:a16="http://schemas.microsoft.com/office/drawing/2014/main" val="189534299"/>
                    </a:ext>
                  </a:extLst>
                </a:gridCol>
                <a:gridCol w="742873">
                  <a:extLst>
                    <a:ext uri="{9D8B030D-6E8A-4147-A177-3AD203B41FA5}">
                      <a16:colId xmlns:a16="http://schemas.microsoft.com/office/drawing/2014/main" val="66215016"/>
                    </a:ext>
                  </a:extLst>
                </a:gridCol>
              </a:tblGrid>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u="none" strike="noStrike" cap="none" normalizeH="0" baseline="0" dirty="0">
                          <a:ln>
                            <a:noFill/>
                          </a:ln>
                          <a:effectLst/>
                        </a:rPr>
                        <a:t>NAICS 11331*</a:t>
                      </a:r>
                      <a:r>
                        <a:rPr lang="en-US" sz="1400" b="1" dirty="0"/>
                        <a:t>—</a:t>
                      </a:r>
                      <a:r>
                        <a:rPr kumimoji="0" lang="en-US" sz="1400" b="1" i="0" u="none" strike="noStrike" cap="none" normalizeH="0" baseline="0" dirty="0">
                          <a:ln>
                            <a:noFill/>
                          </a:ln>
                          <a:solidFill>
                            <a:schemeClr val="tx1"/>
                          </a:solidFill>
                          <a:effectLst/>
                          <a:latin typeface="Arial" charset="0"/>
                          <a:cs typeface="Arial" charset="0"/>
                        </a:rPr>
                        <a:t>LOGGING</a:t>
                      </a:r>
                    </a:p>
                  </a:txBody>
                  <a:tcP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Arial" charset="0"/>
                          <a:cs typeface="Arial" charset="0"/>
                        </a:rPr>
                        <a:t>FFY 2022</a:t>
                      </a:r>
                    </a:p>
                  </a:txBody>
                  <a:tcPr anchor="ctr" horzOverflow="overflow">
                    <a:solidFill>
                      <a:schemeClr val="bg1">
                        <a:lumMod val="75000"/>
                      </a:schemeClr>
                    </a:solidFill>
                  </a:tcPr>
                </a:tc>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cap="none" normalizeH="0" baseline="0" dirty="0">
                        <a:ln>
                          <a:noFill/>
                        </a:ln>
                        <a:solidFill>
                          <a:schemeClr val="tx1"/>
                        </a:solidFill>
                        <a:effectLst/>
                        <a:latin typeface="+mn-lt"/>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Arial" charset="0"/>
                          <a:cs typeface="Arial" charset="0"/>
                        </a:rPr>
                        <a:t>1</a:t>
                      </a:r>
                      <a:r>
                        <a:rPr kumimoji="0" lang="en-US" sz="1400" b="1" i="0" u="none" strike="noStrike" cap="none" normalizeH="0" baseline="30000" dirty="0">
                          <a:ln>
                            <a:noFill/>
                          </a:ln>
                          <a:solidFill>
                            <a:schemeClr val="tx1"/>
                          </a:solidFill>
                          <a:effectLst/>
                          <a:latin typeface="Arial" charset="0"/>
                          <a:cs typeface="Arial" charset="0"/>
                        </a:rPr>
                        <a:t>st</a:t>
                      </a:r>
                      <a:r>
                        <a:rPr kumimoji="0" lang="en-US" sz="14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Arial" charset="0"/>
                          <a:cs typeface="Arial" charset="0"/>
                        </a:rPr>
                        <a:t>2</a:t>
                      </a:r>
                      <a:r>
                        <a:rPr kumimoji="0" lang="en-US" sz="1400" b="1" i="0" u="none" strike="noStrike" cap="none" normalizeH="0" baseline="30000" dirty="0">
                          <a:ln>
                            <a:noFill/>
                          </a:ln>
                          <a:solidFill>
                            <a:schemeClr val="tx1"/>
                          </a:solidFill>
                          <a:effectLst/>
                          <a:latin typeface="Arial" charset="0"/>
                          <a:cs typeface="Arial" charset="0"/>
                        </a:rPr>
                        <a:t>nd</a:t>
                      </a:r>
                      <a:r>
                        <a:rPr kumimoji="0" lang="en-US" sz="14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extLst>
                  <a:ext uri="{0D108BD9-81ED-4DB2-BD59-A6C34878D82A}">
                    <a16:rowId xmlns:a16="http://schemas.microsoft.com/office/drawing/2014/main" val="10000"/>
                  </a:ext>
                </a:extLst>
              </a:tr>
              <a:tr h="3048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i="1" u="none" strike="noStrike" cap="none" normalizeH="0" baseline="0" dirty="0">
                          <a:ln>
                            <a:noFill/>
                          </a:ln>
                          <a:effectLst/>
                        </a:rPr>
                        <a:t>Total Fatalities</a:t>
                      </a:r>
                      <a:endParaRPr kumimoji="0" lang="en-US" sz="1400" b="0" i="1" u="none" strike="noStrike" cap="none" normalizeH="0" baseline="0" dirty="0">
                        <a:ln>
                          <a:noFill/>
                        </a:ln>
                        <a:solidFill>
                          <a:schemeClr val="tx1"/>
                        </a:solidFill>
                        <a:effectLst/>
                        <a:latin typeface="Arial" charset="0"/>
                        <a:cs typeface="Arial" charset="0"/>
                      </a:endParaRPr>
                    </a:p>
                  </a:txBody>
                  <a:tcPr horzOverflow="overflow">
                    <a:solidFill>
                      <a:schemeClr val="bg1">
                        <a:lumMod val="95000"/>
                      </a:schemeClr>
                    </a:solidFill>
                  </a:tcPr>
                </a:tc>
                <a:tc>
                  <a:txBody>
                    <a:bodyPr/>
                    <a:lstStyle/>
                    <a:p>
                      <a:pPr algn="ctr"/>
                      <a:r>
                        <a:rPr lang="en-US" sz="1400" i="0" dirty="0"/>
                        <a:t>1</a:t>
                      </a:r>
                    </a:p>
                  </a:txBody>
                  <a:tcPr horzOverflow="overflow">
                    <a:solidFill>
                      <a:schemeClr val="bg1">
                        <a:lumMod val="95000"/>
                      </a:schemeClr>
                    </a:solidFill>
                  </a:tcPr>
                </a:tc>
                <a:tc vMerge="1">
                  <a:txBody>
                    <a:bodyPr/>
                    <a:lstStyle/>
                    <a:p>
                      <a:pPr algn="ctr"/>
                      <a:endParaRPr lang="en-US" sz="1400" i="1" dirty="0"/>
                    </a:p>
                  </a:txBody>
                  <a:tcPr horzOverflow="overflow">
                    <a:solidFill>
                      <a:schemeClr val="bg1">
                        <a:lumMod val="95000"/>
                      </a:schemeClr>
                    </a:solidFill>
                  </a:tcPr>
                </a:tc>
                <a:tc>
                  <a:txBody>
                    <a:bodyPr/>
                    <a:lstStyle/>
                    <a:p>
                      <a:pPr algn="ctr"/>
                      <a:r>
                        <a:rPr lang="en-US" sz="1200" b="0" i="0" dirty="0"/>
                        <a:t>0</a:t>
                      </a:r>
                    </a:p>
                  </a:txBody>
                  <a:tcPr horzOverflow="overflow">
                    <a:solidFill>
                      <a:schemeClr val="bg1">
                        <a:lumMod val="95000"/>
                      </a:schemeClr>
                    </a:solidFill>
                  </a:tcPr>
                </a:tc>
                <a:tc>
                  <a:txBody>
                    <a:bodyPr/>
                    <a:lstStyle/>
                    <a:p>
                      <a:pPr algn="ctr"/>
                      <a:r>
                        <a:rPr lang="en-US" sz="1200" b="0" i="0" dirty="0"/>
                        <a:t>1</a:t>
                      </a:r>
                    </a:p>
                  </a:txBody>
                  <a:tcPr horzOverflow="overflow">
                    <a:solidFill>
                      <a:schemeClr val="bg1">
                        <a:lumMod val="95000"/>
                      </a:schemeClr>
                    </a:solidFill>
                  </a:tcPr>
                </a:tc>
                <a:tc>
                  <a:txBody>
                    <a:bodyPr/>
                    <a:lstStyle/>
                    <a:p>
                      <a:pPr algn="ctr"/>
                      <a:r>
                        <a:rPr lang="en-US" sz="1200" i="0" dirty="0"/>
                        <a:t>1</a:t>
                      </a:r>
                    </a:p>
                  </a:txBody>
                  <a:tcPr horzOverflow="overflow">
                    <a:solidFill>
                      <a:schemeClr val="bg1">
                        <a:lumMod val="95000"/>
                      </a:schemeClr>
                    </a:solidFill>
                  </a:tcPr>
                </a:tc>
                <a:extLst>
                  <a:ext uri="{0D108BD9-81ED-4DB2-BD59-A6C34878D82A}">
                    <a16:rowId xmlns:a16="http://schemas.microsoft.com/office/drawing/2014/main" val="10001"/>
                  </a:ext>
                </a:extLst>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u="none" strike="noStrike" cap="none" normalizeH="0" baseline="0" dirty="0">
                          <a:ln>
                            <a:noFill/>
                          </a:ln>
                          <a:effectLst/>
                          <a:latin typeface="+mn-lt"/>
                        </a:rPr>
                        <a:t>NAICS 56173</a:t>
                      </a:r>
                      <a:r>
                        <a:rPr lang="en-US" sz="1400" b="1" dirty="0">
                          <a:latin typeface="+mn-lt"/>
                        </a:rPr>
                        <a:t>—</a:t>
                      </a:r>
                      <a:r>
                        <a:rPr kumimoji="0" lang="en-US" sz="1400" b="1" i="0" u="none" strike="noStrike" cap="none" normalizeH="0" baseline="0" dirty="0">
                          <a:ln>
                            <a:noFill/>
                          </a:ln>
                          <a:solidFill>
                            <a:schemeClr val="tx1"/>
                          </a:solidFill>
                          <a:effectLst/>
                          <a:latin typeface="+mn-lt"/>
                          <a:cs typeface="Arial" charset="0"/>
                        </a:rPr>
                        <a:t>ARBORICULTURE</a:t>
                      </a:r>
                    </a:p>
                  </a:txBody>
                  <a:tcP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mn-lt"/>
                          <a:cs typeface="Arial" charset="0"/>
                        </a:rPr>
                        <a:t>FFY 2022</a:t>
                      </a:r>
                    </a:p>
                  </a:txBody>
                  <a:tcPr anchor="ctr" horzOverflow="overflow">
                    <a:solidFill>
                      <a:schemeClr val="bg1">
                        <a:lumMod val="75000"/>
                      </a:schemeClr>
                    </a:solidFill>
                  </a:tcPr>
                </a:tc>
                <a:tc vMerge="1">
                  <a:txBody>
                    <a:bodyPr/>
                    <a:lstStyle/>
                    <a:p>
                      <a:pPr algn="ctr"/>
                      <a:endParaRPr lang="en-US" sz="1400" i="1" dirty="0"/>
                    </a:p>
                  </a:txBody>
                  <a:tcP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Arial" charset="0"/>
                          <a:cs typeface="Arial" charset="0"/>
                        </a:rPr>
                        <a:t>1</a:t>
                      </a:r>
                      <a:r>
                        <a:rPr kumimoji="0" lang="en-US" sz="1400" b="1" i="0" u="none" strike="noStrike" cap="none" normalizeH="0" baseline="30000" dirty="0">
                          <a:ln>
                            <a:noFill/>
                          </a:ln>
                          <a:solidFill>
                            <a:schemeClr val="tx1"/>
                          </a:solidFill>
                          <a:effectLst/>
                          <a:latin typeface="Arial" charset="0"/>
                          <a:cs typeface="Arial" charset="0"/>
                        </a:rPr>
                        <a:t>st</a:t>
                      </a:r>
                      <a:r>
                        <a:rPr kumimoji="0" lang="en-US" sz="14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Arial" charset="0"/>
                          <a:cs typeface="Arial" charset="0"/>
                        </a:rPr>
                        <a:t>2</a:t>
                      </a:r>
                      <a:r>
                        <a:rPr kumimoji="0" lang="en-US" sz="1400" b="1" i="0" u="none" strike="noStrike" cap="none" normalizeH="0" baseline="30000" dirty="0">
                          <a:ln>
                            <a:noFill/>
                          </a:ln>
                          <a:solidFill>
                            <a:schemeClr val="tx1"/>
                          </a:solidFill>
                          <a:effectLst/>
                          <a:latin typeface="Arial" charset="0"/>
                          <a:cs typeface="Arial" charset="0"/>
                        </a:rPr>
                        <a:t>nd</a:t>
                      </a:r>
                      <a:r>
                        <a:rPr kumimoji="0" lang="en-US" sz="14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extLst>
                  <a:ext uri="{0D108BD9-81ED-4DB2-BD59-A6C34878D82A}">
                    <a16:rowId xmlns:a16="http://schemas.microsoft.com/office/drawing/2014/main" val="10002"/>
                  </a:ext>
                </a:extLst>
              </a:tr>
              <a:tr h="3048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i="1" u="none" strike="noStrike" cap="none" normalizeH="0" baseline="0" dirty="0">
                          <a:ln>
                            <a:noFill/>
                          </a:ln>
                          <a:effectLst/>
                          <a:latin typeface="+mn-lt"/>
                        </a:rPr>
                        <a:t>Total Fatalities</a:t>
                      </a:r>
                      <a:endParaRPr kumimoji="0" lang="en-US" sz="1400" b="0" i="1" u="none" strike="noStrike" cap="none" normalizeH="0" baseline="0" dirty="0">
                        <a:ln>
                          <a:noFill/>
                        </a:ln>
                        <a:solidFill>
                          <a:schemeClr val="tx1"/>
                        </a:solidFill>
                        <a:effectLst/>
                        <a:latin typeface="+mn-lt"/>
                        <a:cs typeface="Arial" charset="0"/>
                      </a:endParaRPr>
                    </a:p>
                  </a:txBody>
                  <a:tcPr horzOverflow="overflow">
                    <a:solidFill>
                      <a:schemeClr val="bg1">
                        <a:lumMod val="85000"/>
                      </a:schemeClr>
                    </a:solidFill>
                  </a:tcPr>
                </a:tc>
                <a:tc>
                  <a:txBody>
                    <a:bodyPr/>
                    <a:lstStyle/>
                    <a:p>
                      <a:pPr algn="ctr"/>
                      <a:r>
                        <a:rPr lang="en-US" sz="1400" i="0" dirty="0">
                          <a:latin typeface="+mn-lt"/>
                        </a:rPr>
                        <a:t>4</a:t>
                      </a:r>
                    </a:p>
                  </a:txBody>
                  <a:tcPr horzOverflow="overflow">
                    <a:solidFill>
                      <a:schemeClr val="bg1">
                        <a:lumMod val="85000"/>
                      </a:schemeClr>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algn="ctr"/>
                      <a:r>
                        <a:rPr lang="en-US" sz="1400" b="0" i="0" dirty="0">
                          <a:latin typeface="+mn-lt"/>
                        </a:rPr>
                        <a:t>0</a:t>
                      </a:r>
                    </a:p>
                  </a:txBody>
                  <a:tcPr anchor="ctr" horzOverflow="overflow">
                    <a:solidFill>
                      <a:schemeClr val="bg1">
                        <a:lumMod val="85000"/>
                      </a:schemeClr>
                    </a:solidFill>
                  </a:tcPr>
                </a:tc>
                <a:tc>
                  <a:txBody>
                    <a:bodyPr/>
                    <a:lstStyle/>
                    <a:p>
                      <a:pPr algn="ctr"/>
                      <a:r>
                        <a:rPr lang="en-US" sz="1400" dirty="0"/>
                        <a:t>0</a:t>
                      </a:r>
                    </a:p>
                  </a:txBody>
                  <a:tcPr anchor="ctr" horzOverflow="overflow">
                    <a:solidFill>
                      <a:schemeClr val="bg1">
                        <a:lumMod val="85000"/>
                      </a:schemeClr>
                    </a:solidFill>
                  </a:tcPr>
                </a:tc>
                <a:tc>
                  <a:txBody>
                    <a:bodyPr/>
                    <a:lstStyle/>
                    <a:p>
                      <a:pPr algn="ctr"/>
                      <a:r>
                        <a:rPr lang="en-US" sz="1400" dirty="0"/>
                        <a:t>0</a:t>
                      </a:r>
                    </a:p>
                  </a:txBody>
                  <a:tcPr anchor="ctr" horzOverflow="overflow">
                    <a:solidFill>
                      <a:schemeClr val="bg1">
                        <a:lumMod val="85000"/>
                      </a:schemeClr>
                    </a:solidFill>
                  </a:tcPr>
                </a:tc>
                <a:extLst>
                  <a:ext uri="{0D108BD9-81ED-4DB2-BD59-A6C34878D82A}">
                    <a16:rowId xmlns:a16="http://schemas.microsoft.com/office/drawing/2014/main" val="10003"/>
                  </a:ext>
                </a:extLst>
              </a:tr>
              <a:tr h="304800">
                <a:tc gridSpan="3">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chemeClr val="tx1"/>
                          </a:solidFill>
                          <a:effectLst/>
                          <a:latin typeface="+mn-lt"/>
                          <a:cs typeface="Arial" charset="0"/>
                        </a:rPr>
                        <a:t>FFY 2022 3</a:t>
                      </a:r>
                      <a:r>
                        <a:rPr kumimoji="0" lang="en-US" sz="1400" b="0" i="1" u="none" strike="noStrike" cap="none" normalizeH="0" baseline="30000" dirty="0">
                          <a:ln>
                            <a:noFill/>
                          </a:ln>
                          <a:solidFill>
                            <a:schemeClr val="tx1"/>
                          </a:solidFill>
                          <a:effectLst/>
                          <a:latin typeface="+mn-lt"/>
                          <a:cs typeface="Arial" charset="0"/>
                        </a:rPr>
                        <a:t>rd </a:t>
                      </a:r>
                      <a:r>
                        <a:rPr kumimoji="0" lang="en-US" sz="1400" b="0" i="1" u="none" strike="noStrike" cap="none" normalizeH="0" baseline="0" dirty="0">
                          <a:ln>
                            <a:noFill/>
                          </a:ln>
                          <a:solidFill>
                            <a:schemeClr val="tx1"/>
                          </a:solidFill>
                          <a:effectLst/>
                          <a:latin typeface="+mn-lt"/>
                          <a:cs typeface="Arial" charset="0"/>
                        </a:rPr>
                        <a:t>Qtr. Combined Fatality Rate</a:t>
                      </a:r>
                    </a:p>
                  </a:txBody>
                  <a:tcPr anchor="ctr" horzOverflow="overflow">
                    <a:solidFill>
                      <a:schemeClr val="bg1">
                        <a:lumMod val="95000"/>
                      </a:schemeClr>
                    </a:solidFill>
                  </a:tcPr>
                </a:tc>
                <a:tc hMerge="1">
                  <a:txBody>
                    <a:bodyPr/>
                    <a:lstStyle/>
                    <a:p>
                      <a:pPr algn="ctr"/>
                      <a:endParaRPr lang="en-US" sz="1400" i="0" dirty="0"/>
                    </a:p>
                  </a:txBody>
                  <a:tcP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3">
                  <a:txBody>
                    <a:bodyPr/>
                    <a:lstStyle/>
                    <a:p>
                      <a:pPr algn="ctr"/>
                      <a:r>
                        <a:rPr lang="en-US" sz="1400" b="0" i="1" dirty="0">
                          <a:latin typeface="+mn-lt"/>
                        </a:rPr>
                        <a:t>0.0025</a:t>
                      </a: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bl>
          </a:graphicData>
        </a:graphic>
      </p:graphicFrame>
      <p:sp>
        <p:nvSpPr>
          <p:cNvPr id="11" name="TextBox 10">
            <a:extLst>
              <a:ext uri="{FF2B5EF4-FFF2-40B4-BE49-F238E27FC236}">
                <a16:creationId xmlns:a16="http://schemas.microsoft.com/office/drawing/2014/main" id="{F55886CC-9259-4416-BADA-90AAA454459B}"/>
              </a:ext>
            </a:extLst>
          </p:cNvPr>
          <p:cNvSpPr txBox="1"/>
          <p:nvPr/>
        </p:nvSpPr>
        <p:spPr>
          <a:xfrm>
            <a:off x="533400" y="4724400"/>
            <a:ext cx="1627369" cy="215444"/>
          </a:xfrm>
          <a:prstGeom prst="rect">
            <a:avLst/>
          </a:prstGeom>
          <a:noFill/>
        </p:spPr>
        <p:txBody>
          <a:bodyPr wrap="none" rtlCol="0">
            <a:spAutoFit/>
          </a:bodyPr>
          <a:lstStyle/>
          <a:p>
            <a:r>
              <a:rPr lang="en-US" sz="800" i="1" dirty="0"/>
              <a:t>* TRC/DART Data not available</a:t>
            </a:r>
          </a:p>
        </p:txBody>
      </p:sp>
      <p:graphicFrame>
        <p:nvGraphicFramePr>
          <p:cNvPr id="3" name="Group 128">
            <a:extLst>
              <a:ext uri="{FF2B5EF4-FFF2-40B4-BE49-F238E27FC236}">
                <a16:creationId xmlns:a16="http://schemas.microsoft.com/office/drawing/2014/main" id="{D354ED07-F520-8C25-2333-D17F550B55DC}"/>
              </a:ext>
            </a:extLst>
          </p:cNvPr>
          <p:cNvGraphicFramePr>
            <a:graphicFrameLocks noGrp="1"/>
          </p:cNvGraphicFramePr>
          <p:nvPr>
            <p:extLst>
              <p:ext uri="{D42A27DB-BD31-4B8C-83A1-F6EECF244321}">
                <p14:modId xmlns:p14="http://schemas.microsoft.com/office/powerpoint/2010/main" val="1506347567"/>
              </p:ext>
            </p:extLst>
          </p:nvPr>
        </p:nvGraphicFramePr>
        <p:xfrm>
          <a:off x="605170" y="1143000"/>
          <a:ext cx="7896723" cy="1371600"/>
        </p:xfrm>
        <a:graphic>
          <a:graphicData uri="http://schemas.openxmlformats.org/drawingml/2006/table">
            <a:tbl>
              <a:tblPr>
                <a:tableStyleId>{00A15C55-8517-42AA-B614-E9B94910E393}</a:tableStyleId>
              </a:tblPr>
              <a:tblGrid>
                <a:gridCol w="615586">
                  <a:extLst>
                    <a:ext uri="{9D8B030D-6E8A-4147-A177-3AD203B41FA5}">
                      <a16:colId xmlns:a16="http://schemas.microsoft.com/office/drawing/2014/main" val="20000"/>
                    </a:ext>
                  </a:extLst>
                </a:gridCol>
                <a:gridCol w="769483">
                  <a:extLst>
                    <a:ext uri="{9D8B030D-6E8A-4147-A177-3AD203B41FA5}">
                      <a16:colId xmlns:a16="http://schemas.microsoft.com/office/drawing/2014/main" val="20001"/>
                    </a:ext>
                  </a:extLst>
                </a:gridCol>
                <a:gridCol w="654060">
                  <a:extLst>
                    <a:ext uri="{9D8B030D-6E8A-4147-A177-3AD203B41FA5}">
                      <a16:colId xmlns:a16="http://schemas.microsoft.com/office/drawing/2014/main" val="20002"/>
                    </a:ext>
                  </a:extLst>
                </a:gridCol>
                <a:gridCol w="577112">
                  <a:extLst>
                    <a:ext uri="{9D8B030D-6E8A-4147-A177-3AD203B41FA5}">
                      <a16:colId xmlns:a16="http://schemas.microsoft.com/office/drawing/2014/main" val="20003"/>
                    </a:ext>
                  </a:extLst>
                </a:gridCol>
                <a:gridCol w="846430">
                  <a:extLst>
                    <a:ext uri="{9D8B030D-6E8A-4147-A177-3AD203B41FA5}">
                      <a16:colId xmlns:a16="http://schemas.microsoft.com/office/drawing/2014/main" val="20004"/>
                    </a:ext>
                  </a:extLst>
                </a:gridCol>
                <a:gridCol w="846430">
                  <a:extLst>
                    <a:ext uri="{9D8B030D-6E8A-4147-A177-3AD203B41FA5}">
                      <a16:colId xmlns:a16="http://schemas.microsoft.com/office/drawing/2014/main" val="20005"/>
                    </a:ext>
                  </a:extLst>
                </a:gridCol>
                <a:gridCol w="692534">
                  <a:extLst>
                    <a:ext uri="{9D8B030D-6E8A-4147-A177-3AD203B41FA5}">
                      <a16:colId xmlns:a16="http://schemas.microsoft.com/office/drawing/2014/main" val="20006"/>
                    </a:ext>
                  </a:extLst>
                </a:gridCol>
                <a:gridCol w="692534">
                  <a:extLst>
                    <a:ext uri="{9D8B030D-6E8A-4147-A177-3AD203B41FA5}">
                      <a16:colId xmlns:a16="http://schemas.microsoft.com/office/drawing/2014/main" val="20007"/>
                    </a:ext>
                  </a:extLst>
                </a:gridCol>
                <a:gridCol w="538640">
                  <a:extLst>
                    <a:ext uri="{9D8B030D-6E8A-4147-A177-3AD203B41FA5}">
                      <a16:colId xmlns:a16="http://schemas.microsoft.com/office/drawing/2014/main" val="20008"/>
                    </a:ext>
                  </a:extLst>
                </a:gridCol>
                <a:gridCol w="1663914">
                  <a:extLst>
                    <a:ext uri="{9D8B030D-6E8A-4147-A177-3AD203B41FA5}">
                      <a16:colId xmlns:a16="http://schemas.microsoft.com/office/drawing/2014/main" val="20009"/>
                    </a:ext>
                  </a:extLst>
                </a:gridCol>
              </a:tblGrid>
              <a:tr h="3437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56173</a:t>
                      </a:r>
                    </a:p>
                  </a:txBody>
                  <a:tcPr anchor="ctr" horzOverflow="overflow">
                    <a:solidFill>
                      <a:schemeClr val="bg1">
                        <a:lumMod val="7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North Carolina</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National Average</a:t>
                      </a:r>
                    </a:p>
                  </a:txBody>
                  <a:tcPr anchor="ctr" horzOverflow="overflow">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North Carolina vs. National Average</a:t>
                      </a:r>
                    </a:p>
                  </a:txBody>
                  <a:tcPr anchor="ctr" horzOverflow="overflow">
                    <a:solidFill>
                      <a:schemeClr val="bg1">
                        <a:lumMod val="75000"/>
                      </a:schemeClr>
                    </a:solidFill>
                  </a:tcPr>
                </a:tc>
                <a:extLst>
                  <a:ext uri="{0D108BD9-81ED-4DB2-BD59-A6C34878D82A}">
                    <a16:rowId xmlns:a16="http://schemas.microsoft.com/office/drawing/2014/main" val="10001"/>
                  </a:ext>
                </a:extLst>
              </a:tr>
              <a:tr h="31733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2021</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2021</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2021 Comparison</a:t>
                      </a:r>
                    </a:p>
                  </a:txBody>
                  <a:tcPr anchor="ctr" horzOverflow="overflow">
                    <a:solidFill>
                      <a:schemeClr val="bg1">
                        <a:lumMod val="95000"/>
                      </a:schemeClr>
                    </a:solidFill>
                  </a:tcPr>
                </a:tc>
                <a:extLst>
                  <a:ext uri="{0D108BD9-81ED-4DB2-BD59-A6C34878D82A}">
                    <a16:rowId xmlns:a16="http://schemas.microsoft.com/office/drawing/2014/main" val="10002"/>
                  </a:ext>
                </a:extLst>
              </a:tr>
              <a:tr h="238002">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2.5</a:t>
                      </a:r>
                    </a:p>
                  </a:txBody>
                  <a:tcPr anchor="ctr" horzOverflow="overflow">
                    <a:solidFill>
                      <a:schemeClr val="bg1">
                        <a:lumMod val="85000"/>
                      </a:schemeClr>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1" u="none" strike="noStrike" cap="none" normalizeH="0" baseline="0" dirty="0">
                          <a:ln>
                            <a:noFill/>
                          </a:ln>
                          <a:solidFill>
                            <a:srgbClr val="000000"/>
                          </a:solidFill>
                          <a:effectLst/>
                          <a:latin typeface="Arial" charset="0"/>
                          <a:cs typeface="Arial" charset="0"/>
                        </a:rPr>
                        <a:t>11% Increase</a:t>
                      </a:r>
                    </a:p>
                  </a:txBody>
                  <a:tcPr anchor="ctr" horzOverflow="overflow">
                    <a:solidFill>
                      <a:schemeClr val="bg1">
                        <a:lumMod val="8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2.8</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3.0</a:t>
                      </a:r>
                    </a:p>
                  </a:txBody>
                  <a:tcPr anchor="ct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6% Increase</a:t>
                      </a:r>
                    </a:p>
                  </a:txBody>
                  <a:tcPr anchor="ctr" horzOverflow="overflow">
                    <a:solidFill>
                      <a:schemeClr val="bg1">
                        <a:lumMod val="8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3.2</a:t>
                      </a:r>
                    </a:p>
                  </a:txBody>
                  <a:tcPr anchor="ctr" horzOverflow="overflow">
                    <a:solidFill>
                      <a:schemeClr val="bg1">
                        <a:lumMod val="85000"/>
                      </a:schemeClr>
                    </a:solidFill>
                  </a:tcPr>
                </a:tc>
                <a:tc>
                  <a:txBody>
                    <a:bodyPr/>
                    <a:lstStyle/>
                    <a:p>
                      <a:pPr algn="ctr"/>
                      <a:r>
                        <a:rPr lang="en-US" sz="1200" b="1" i="1" dirty="0"/>
                        <a:t>12% Lower</a:t>
                      </a:r>
                    </a:p>
                  </a:txBody>
                  <a:tcPr anchor="ctr" horzOverflow="overflow">
                    <a:solidFill>
                      <a:schemeClr val="bg1">
                        <a:lumMod val="85000"/>
                      </a:schemeClr>
                    </a:solidFill>
                  </a:tcPr>
                </a:tc>
                <a:extLst>
                  <a:ext uri="{0D108BD9-81ED-4DB2-BD59-A6C34878D82A}">
                    <a16:rowId xmlns:a16="http://schemas.microsoft.com/office/drawing/2014/main" val="10003"/>
                  </a:ext>
                </a:extLst>
              </a:tr>
              <a:tr h="238002">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algn="ctr"/>
                      <a:r>
                        <a:rPr lang="en-US" sz="1200" i="1" dirty="0"/>
                        <a:t>1.6</a:t>
                      </a:r>
                    </a:p>
                  </a:txBody>
                  <a:tcPr anchor="ctr" horzOverflow="overflow">
                    <a:solidFill>
                      <a:schemeClr val="bg1">
                        <a:lumMod val="95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cap="none" normalizeH="0" baseline="0" dirty="0">
                          <a:ln>
                            <a:noFill/>
                          </a:ln>
                          <a:solidFill>
                            <a:srgbClr val="000000"/>
                          </a:solidFill>
                          <a:effectLst/>
                          <a:latin typeface="Arial" charset="0"/>
                          <a:cs typeface="Arial" charset="0"/>
                        </a:rPr>
                        <a:t>16% Increase</a:t>
                      </a:r>
                    </a:p>
                  </a:txBody>
                  <a:tcPr anchor="ctr" horzOverflow="overflow">
                    <a:solidFill>
                      <a:schemeClr val="bg1">
                        <a:lumMod val="95000"/>
                      </a:schemeClr>
                    </a:solidFill>
                  </a:tcPr>
                </a:tc>
                <a:tc hMerge="1">
                  <a:txBody>
                    <a:bodyPr/>
                    <a:lstStyle/>
                    <a:p>
                      <a:endParaRPr lang="en-US"/>
                    </a:p>
                  </a:txBody>
                  <a:tcPr/>
                </a:tc>
                <a:tc>
                  <a:txBody>
                    <a:bodyPr/>
                    <a:lstStyle/>
                    <a:p>
                      <a:pPr algn="ctr"/>
                      <a:r>
                        <a:rPr lang="en-US" sz="1200" i="1" dirty="0"/>
                        <a:t>1.9</a:t>
                      </a:r>
                    </a:p>
                  </a:txBody>
                  <a:tcPr anchor="ctr" horzOverflow="overflow">
                    <a:solidFill>
                      <a:schemeClr val="bg1">
                        <a:lumMod val="95000"/>
                      </a:schemeClr>
                    </a:solidFill>
                  </a:tcPr>
                </a:tc>
                <a:tc>
                  <a:txBody>
                    <a:bodyPr/>
                    <a:lstStyle/>
                    <a:p>
                      <a:pPr algn="ctr"/>
                      <a:r>
                        <a:rPr lang="en-US" sz="1200" i="1" dirty="0"/>
                        <a:t>2.0</a:t>
                      </a:r>
                    </a:p>
                  </a:txBody>
                  <a:tcPr anchor="ctr" horzOverflow="overflow">
                    <a:solidFill>
                      <a:schemeClr val="bg1">
                        <a:lumMod val="95000"/>
                      </a:schemeClr>
                    </a:solidFill>
                  </a:tcPr>
                </a:tc>
                <a:tc gridSpan="2">
                  <a:txBody>
                    <a:bodyPr/>
                    <a:lstStyle/>
                    <a:p>
                      <a:pPr algn="ctr"/>
                      <a:r>
                        <a:rPr lang="en-US" sz="1200" b="1" i="1" dirty="0"/>
                        <a:t>No Change</a:t>
                      </a:r>
                    </a:p>
                  </a:txBody>
                  <a:tcPr anchor="ctr" horzOverflow="overflow">
                    <a:solidFill>
                      <a:schemeClr val="bg1">
                        <a:lumMod val="95000"/>
                      </a:schemeClr>
                    </a:solidFill>
                  </a:tcPr>
                </a:tc>
                <a:tc hMerge="1">
                  <a:txBody>
                    <a:bodyPr/>
                    <a:lstStyle/>
                    <a:p>
                      <a:endParaRPr lang="en-US"/>
                    </a:p>
                  </a:txBody>
                  <a:tcPr/>
                </a:tc>
                <a:tc>
                  <a:txBody>
                    <a:bodyPr/>
                    <a:lstStyle/>
                    <a:p>
                      <a:pPr algn="ctr"/>
                      <a:r>
                        <a:rPr lang="en-US" sz="1200" i="1" dirty="0"/>
                        <a:t>2.0</a:t>
                      </a:r>
                    </a:p>
                  </a:txBody>
                  <a:tcPr anchor="ctr" horzOverflow="overflow">
                    <a:solidFill>
                      <a:schemeClr val="bg1">
                        <a:lumMod val="95000"/>
                      </a:schemeClr>
                    </a:solidFill>
                  </a:tcPr>
                </a:tc>
                <a:tc>
                  <a:txBody>
                    <a:bodyPr/>
                    <a:lstStyle/>
                    <a:p>
                      <a:pPr algn="ctr"/>
                      <a:r>
                        <a:rPr lang="en-US" sz="1200" b="1" i="1" dirty="0"/>
                        <a:t>5% Lower</a:t>
                      </a:r>
                    </a:p>
                  </a:txBody>
                  <a:tcPr anchor="ctr" horzOverflow="overflow">
                    <a:solidFill>
                      <a:schemeClr val="bg1">
                        <a:lumMod val="95000"/>
                      </a:schemeClr>
                    </a:solidFill>
                  </a:tcPr>
                </a:tc>
                <a:extLst>
                  <a:ext uri="{0D108BD9-81ED-4DB2-BD59-A6C34878D82A}">
                    <a16:rowId xmlns:a16="http://schemas.microsoft.com/office/drawing/2014/main" val="10004"/>
                  </a:ext>
                </a:extLst>
              </a:tr>
            </a:tbl>
          </a:graphicData>
        </a:graphic>
      </p:graphicFrame>
      <p:sp>
        <p:nvSpPr>
          <p:cNvPr id="4" name="TextBox 3">
            <a:extLst>
              <a:ext uri="{FF2B5EF4-FFF2-40B4-BE49-F238E27FC236}">
                <a16:creationId xmlns:a16="http://schemas.microsoft.com/office/drawing/2014/main" id="{6A25432C-8888-AC58-ADE2-B4036049EAA5}"/>
              </a:ext>
            </a:extLst>
          </p:cNvPr>
          <p:cNvSpPr txBox="1"/>
          <p:nvPr/>
        </p:nvSpPr>
        <p:spPr>
          <a:xfrm>
            <a:off x="6477000" y="685800"/>
            <a:ext cx="2286000" cy="369332"/>
          </a:xfrm>
          <a:prstGeom prst="rect">
            <a:avLst/>
          </a:prstGeom>
          <a:noFill/>
        </p:spPr>
        <p:txBody>
          <a:bodyPr wrap="square" rtlCol="0">
            <a:spAutoFit/>
          </a:bodyPr>
          <a:lstStyle/>
          <a:p>
            <a:r>
              <a:rPr lang="en-US" i="1" dirty="0"/>
              <a:t>FFY 2023—2</a:t>
            </a:r>
            <a:r>
              <a:rPr lang="en-US" i="1" baseline="30000" dirty="0"/>
              <a:t>nd</a:t>
            </a:r>
            <a:r>
              <a:rPr lang="en-US" i="1" dirty="0"/>
              <a:t> Qtr.</a:t>
            </a:r>
          </a:p>
        </p:txBody>
      </p:sp>
    </p:spTree>
    <p:extLst>
      <p:ext uri="{BB962C8B-B14F-4D97-AF65-F5344CB8AC3E}">
        <p14:creationId xmlns:p14="http://schemas.microsoft.com/office/powerpoint/2010/main" val="2650440858"/>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6019800" y="5334000"/>
            <a:ext cx="2286000" cy="609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0"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Long Term Care Facilities</a:t>
            </a:r>
            <a:endParaRPr lang="en-US" sz="2400" b="1" i="1" dirty="0">
              <a:solidFill>
                <a:schemeClr val="bg2"/>
              </a:solidFill>
            </a:endParaRPr>
          </a:p>
        </p:txBody>
      </p:sp>
      <p:graphicFrame>
        <p:nvGraphicFramePr>
          <p:cNvPr id="8" name="Table 7">
            <a:extLst>
              <a:ext uri="{FF2B5EF4-FFF2-40B4-BE49-F238E27FC236}">
                <a16:creationId xmlns:a16="http://schemas.microsoft.com/office/drawing/2014/main" id="{DCEDFD60-19F1-4AA2-A4E8-10E8A2BA5F46}"/>
              </a:ext>
            </a:extLst>
          </p:cNvPr>
          <p:cNvGraphicFramePr>
            <a:graphicFrameLocks noGrp="1"/>
          </p:cNvGraphicFramePr>
          <p:nvPr>
            <p:extLst>
              <p:ext uri="{D42A27DB-BD31-4B8C-83A1-F6EECF244321}">
                <p14:modId xmlns:p14="http://schemas.microsoft.com/office/powerpoint/2010/main" val="1968083730"/>
              </p:ext>
            </p:extLst>
          </p:nvPr>
        </p:nvGraphicFramePr>
        <p:xfrm>
          <a:off x="609600" y="3777863"/>
          <a:ext cx="7929235" cy="2164457"/>
        </p:xfrm>
        <a:graphic>
          <a:graphicData uri="http://schemas.openxmlformats.org/drawingml/2006/table">
            <a:tbl>
              <a:tblPr firstRow="1" bandRow="1">
                <a:tableStyleId>{073A0DAA-6AF3-43AB-8588-CEC1D06C72B9}</a:tableStyleId>
              </a:tblPr>
              <a:tblGrid>
                <a:gridCol w="3784407">
                  <a:extLst>
                    <a:ext uri="{9D8B030D-6E8A-4147-A177-3AD203B41FA5}">
                      <a16:colId xmlns:a16="http://schemas.microsoft.com/office/drawing/2014/main" val="20000"/>
                    </a:ext>
                  </a:extLst>
                </a:gridCol>
                <a:gridCol w="901050">
                  <a:extLst>
                    <a:ext uri="{9D8B030D-6E8A-4147-A177-3AD203B41FA5}">
                      <a16:colId xmlns:a16="http://schemas.microsoft.com/office/drawing/2014/main" val="20001"/>
                    </a:ext>
                  </a:extLst>
                </a:gridCol>
                <a:gridCol w="901050">
                  <a:extLst>
                    <a:ext uri="{9D8B030D-6E8A-4147-A177-3AD203B41FA5}">
                      <a16:colId xmlns:a16="http://schemas.microsoft.com/office/drawing/2014/main" val="1197426693"/>
                    </a:ext>
                  </a:extLst>
                </a:gridCol>
                <a:gridCol w="1058733">
                  <a:extLst>
                    <a:ext uri="{9D8B030D-6E8A-4147-A177-3AD203B41FA5}">
                      <a16:colId xmlns:a16="http://schemas.microsoft.com/office/drawing/2014/main" val="20002"/>
                    </a:ext>
                  </a:extLst>
                </a:gridCol>
                <a:gridCol w="1283995">
                  <a:extLst>
                    <a:ext uri="{9D8B030D-6E8A-4147-A177-3AD203B41FA5}">
                      <a16:colId xmlns:a16="http://schemas.microsoft.com/office/drawing/2014/main" val="20003"/>
                    </a:ext>
                  </a:extLst>
                </a:gridCol>
              </a:tblGrid>
              <a:tr h="652773">
                <a:tc>
                  <a:txBody>
                    <a:bodyPr/>
                    <a:lstStyle/>
                    <a:p>
                      <a:pPr algn="ctr"/>
                      <a:r>
                        <a:rPr lang="en-US" sz="1800" dirty="0">
                          <a:solidFill>
                            <a:schemeClr val="tx1"/>
                          </a:solidFill>
                        </a:rPr>
                        <a:t>SEP ACTIVITY</a:t>
                      </a:r>
                    </a:p>
                  </a:txBody>
                  <a:tcPr anchor="ctr">
                    <a:solidFill>
                      <a:schemeClr val="bg1">
                        <a:lumMod val="75000"/>
                      </a:schemeClr>
                    </a:solidFill>
                  </a:tcPr>
                </a:tc>
                <a:tc>
                  <a:txBody>
                    <a:bodyPr/>
                    <a:lstStyle/>
                    <a:p>
                      <a:pPr algn="ctr"/>
                      <a:r>
                        <a:rPr lang="en-US" sz="1400" dirty="0">
                          <a:solidFill>
                            <a:schemeClr val="tx1"/>
                          </a:solidFill>
                        </a:rPr>
                        <a:t>1</a:t>
                      </a:r>
                      <a:r>
                        <a:rPr lang="en-US" sz="1400" baseline="30000" dirty="0">
                          <a:solidFill>
                            <a:schemeClr val="tx1"/>
                          </a:solidFill>
                        </a:rPr>
                        <a:t>st</a:t>
                      </a:r>
                      <a:r>
                        <a:rPr lang="en-US" sz="1400" dirty="0">
                          <a:solidFill>
                            <a:schemeClr val="tx1"/>
                          </a:solidFill>
                        </a:rPr>
                        <a:t> Qtr.</a:t>
                      </a:r>
                    </a:p>
                  </a:txBody>
                  <a:tcPr anchor="ctr">
                    <a:solidFill>
                      <a:schemeClr val="bg1">
                        <a:lumMod val="75000"/>
                      </a:schemeClr>
                    </a:solidFill>
                  </a:tcPr>
                </a:tc>
                <a:tc>
                  <a:txBody>
                    <a:bodyPr/>
                    <a:lstStyle/>
                    <a:p>
                      <a:pPr algn="ctr"/>
                      <a:r>
                        <a:rPr lang="en-US" sz="1400" dirty="0">
                          <a:solidFill>
                            <a:schemeClr val="tx1"/>
                          </a:solidFill>
                        </a:rPr>
                        <a:t>2</a:t>
                      </a:r>
                      <a:r>
                        <a:rPr lang="en-US" sz="1400" baseline="30000" dirty="0">
                          <a:solidFill>
                            <a:schemeClr val="tx1"/>
                          </a:solidFill>
                        </a:rPr>
                        <a:t>nd</a:t>
                      </a:r>
                      <a:r>
                        <a:rPr lang="en-US" sz="1400" dirty="0">
                          <a:solidFill>
                            <a:schemeClr val="tx1"/>
                          </a:solidFill>
                        </a:rPr>
                        <a:t> Qtr.</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ctr"/>
                      <a:r>
                        <a:rPr lang="en-US" sz="14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77921">
                <a:tc>
                  <a:txBody>
                    <a:bodyPr/>
                    <a:lstStyle/>
                    <a:p>
                      <a:pPr algn="r"/>
                      <a:r>
                        <a:rPr lang="en-US" sz="1400" i="1" dirty="0"/>
                        <a:t>Compliance Inspections</a:t>
                      </a:r>
                    </a:p>
                  </a:txBody>
                  <a:tcPr>
                    <a:solidFill>
                      <a:schemeClr val="bg1">
                        <a:lumMod val="85000"/>
                      </a:schemeClr>
                    </a:solidFill>
                  </a:tcPr>
                </a:tc>
                <a:tc>
                  <a:txBody>
                    <a:bodyPr/>
                    <a:lstStyle/>
                    <a:p>
                      <a:pPr algn="ctr"/>
                      <a:r>
                        <a:rPr lang="en-US" sz="1400" i="0" dirty="0"/>
                        <a:t>6</a:t>
                      </a:r>
                    </a:p>
                  </a:txBody>
                  <a:tcPr>
                    <a:solidFill>
                      <a:schemeClr val="bg1">
                        <a:lumMod val="85000"/>
                      </a:schemeClr>
                    </a:solidFill>
                  </a:tcPr>
                </a:tc>
                <a:tc>
                  <a:txBody>
                    <a:bodyPr/>
                    <a:lstStyle/>
                    <a:p>
                      <a:pPr algn="ctr"/>
                      <a:r>
                        <a:rPr lang="en-US" sz="1400" i="0" dirty="0"/>
                        <a:t>10</a:t>
                      </a:r>
                    </a:p>
                  </a:txBody>
                  <a:tcPr>
                    <a:solidFill>
                      <a:schemeClr val="bg1">
                        <a:lumMod val="85000"/>
                      </a:schemeClr>
                    </a:solidFill>
                  </a:tcPr>
                </a:tc>
                <a:tc>
                  <a:txBody>
                    <a:bodyPr/>
                    <a:lstStyle/>
                    <a:p>
                      <a:pPr algn="ctr"/>
                      <a:r>
                        <a:rPr lang="en-US" sz="1400" b="1" i="1" dirty="0"/>
                        <a:t>16</a:t>
                      </a:r>
                    </a:p>
                  </a:txBody>
                  <a:tcPr>
                    <a:solidFill>
                      <a:schemeClr val="bg1">
                        <a:lumMod val="85000"/>
                      </a:schemeClr>
                    </a:solidFill>
                  </a:tcPr>
                </a:tc>
                <a:tc>
                  <a:txBody>
                    <a:bodyPr/>
                    <a:lstStyle/>
                    <a:p>
                      <a:pPr algn="ctr"/>
                      <a:r>
                        <a:rPr lang="en-US" sz="1400" i="0" dirty="0"/>
                        <a:t>24</a:t>
                      </a:r>
                    </a:p>
                  </a:txBody>
                  <a:tcPr>
                    <a:solidFill>
                      <a:schemeClr val="bg1">
                        <a:lumMod val="85000"/>
                      </a:schemeClr>
                    </a:solidFill>
                  </a:tcPr>
                </a:tc>
                <a:extLst>
                  <a:ext uri="{0D108BD9-81ED-4DB2-BD59-A6C34878D82A}">
                    <a16:rowId xmlns:a16="http://schemas.microsoft.com/office/drawing/2014/main" val="10001"/>
                  </a:ext>
                </a:extLst>
              </a:tr>
              <a:tr h="377921">
                <a:tc>
                  <a:txBody>
                    <a:bodyPr/>
                    <a:lstStyle/>
                    <a:p>
                      <a:pPr algn="r"/>
                      <a:r>
                        <a:rPr lang="en-US" sz="1400" i="1" dirty="0"/>
                        <a:t>Consultative Visits</a:t>
                      </a:r>
                    </a:p>
                  </a:txBody>
                  <a:tcPr>
                    <a:solidFill>
                      <a:schemeClr val="bg1">
                        <a:lumMod val="95000"/>
                      </a:schemeClr>
                    </a:solidFill>
                  </a:tcPr>
                </a:tc>
                <a:tc>
                  <a:txBody>
                    <a:bodyPr/>
                    <a:lstStyle/>
                    <a:p>
                      <a:pPr algn="ctr"/>
                      <a:r>
                        <a:rPr lang="en-US" sz="1400" i="0" dirty="0"/>
                        <a:t>9</a:t>
                      </a:r>
                    </a:p>
                  </a:txBody>
                  <a:tcPr>
                    <a:solidFill>
                      <a:schemeClr val="bg1">
                        <a:lumMod val="95000"/>
                      </a:schemeClr>
                    </a:solidFill>
                  </a:tcPr>
                </a:tc>
                <a:tc>
                  <a:txBody>
                    <a:bodyPr/>
                    <a:lstStyle/>
                    <a:p>
                      <a:pPr algn="ctr"/>
                      <a:r>
                        <a:rPr lang="en-US" sz="1400" i="0" dirty="0"/>
                        <a:t>14</a:t>
                      </a:r>
                    </a:p>
                  </a:txBody>
                  <a:tcPr>
                    <a:solidFill>
                      <a:schemeClr val="bg1">
                        <a:lumMod val="95000"/>
                      </a:schemeClr>
                    </a:solidFill>
                  </a:tcPr>
                </a:tc>
                <a:tc>
                  <a:txBody>
                    <a:bodyPr/>
                    <a:lstStyle/>
                    <a:p>
                      <a:pPr algn="ctr"/>
                      <a:r>
                        <a:rPr lang="en-US" sz="1400" b="1" i="1" dirty="0"/>
                        <a:t>23</a:t>
                      </a:r>
                    </a:p>
                  </a:txBody>
                  <a:tcPr>
                    <a:solidFill>
                      <a:schemeClr val="bg1">
                        <a:lumMod val="95000"/>
                      </a:schemeClr>
                    </a:solidFill>
                  </a:tcPr>
                </a:tc>
                <a:tc>
                  <a:txBody>
                    <a:bodyPr/>
                    <a:lstStyle/>
                    <a:p>
                      <a:pPr algn="ctr"/>
                      <a:r>
                        <a:rPr lang="en-US" sz="1400" i="0" dirty="0"/>
                        <a:t>30</a:t>
                      </a:r>
                    </a:p>
                  </a:txBody>
                  <a:tcPr>
                    <a:solidFill>
                      <a:schemeClr val="bg1">
                        <a:lumMod val="95000"/>
                      </a:schemeClr>
                    </a:solidFill>
                  </a:tcPr>
                </a:tc>
                <a:extLst>
                  <a:ext uri="{0D108BD9-81ED-4DB2-BD59-A6C34878D82A}">
                    <a16:rowId xmlns:a16="http://schemas.microsoft.com/office/drawing/2014/main" val="10002"/>
                  </a:ext>
                </a:extLst>
              </a:tr>
              <a:tr h="377921">
                <a:tc>
                  <a:txBody>
                    <a:bodyPr/>
                    <a:lstStyle/>
                    <a:p>
                      <a:pPr algn="r"/>
                      <a:r>
                        <a:rPr lang="en-US" sz="1400" i="1" dirty="0"/>
                        <a:t>OSH Outreach Events</a:t>
                      </a:r>
                    </a:p>
                  </a:txBody>
                  <a:tcPr>
                    <a:solidFill>
                      <a:schemeClr val="bg1">
                        <a:lumMod val="85000"/>
                      </a:schemeClr>
                    </a:solidFill>
                  </a:tcPr>
                </a:tc>
                <a:tc>
                  <a:txBody>
                    <a:bodyPr/>
                    <a:lstStyle/>
                    <a:p>
                      <a:pPr algn="ctr"/>
                      <a:r>
                        <a:rPr lang="en-US" sz="1400" i="0" dirty="0"/>
                        <a:t>0</a:t>
                      </a:r>
                    </a:p>
                  </a:txBody>
                  <a:tcPr>
                    <a:solidFill>
                      <a:schemeClr val="bg1">
                        <a:lumMod val="85000"/>
                      </a:schemeClr>
                    </a:solidFill>
                  </a:tcPr>
                </a:tc>
                <a:tc>
                  <a:txBody>
                    <a:bodyPr/>
                    <a:lstStyle/>
                    <a:p>
                      <a:pPr algn="ctr"/>
                      <a:r>
                        <a:rPr lang="en-US" sz="1400" i="0" dirty="0"/>
                        <a:t>0</a:t>
                      </a:r>
                    </a:p>
                  </a:txBody>
                  <a:tcPr>
                    <a:solidFill>
                      <a:schemeClr val="bg1">
                        <a:lumMod val="85000"/>
                      </a:schemeClr>
                    </a:solidFill>
                  </a:tcPr>
                </a:tc>
                <a:tc>
                  <a:txBody>
                    <a:bodyPr/>
                    <a:lstStyle/>
                    <a:p>
                      <a:pPr algn="ctr"/>
                      <a:r>
                        <a:rPr lang="en-US" sz="1400" b="1" i="1" dirty="0"/>
                        <a:t>0</a:t>
                      </a:r>
                    </a:p>
                  </a:txBody>
                  <a:tcPr>
                    <a:solidFill>
                      <a:schemeClr val="bg1">
                        <a:lumMod val="85000"/>
                      </a:schemeClr>
                    </a:solidFill>
                  </a:tcPr>
                </a:tc>
                <a:tc>
                  <a:txBody>
                    <a:bodyPr/>
                    <a:lstStyle/>
                    <a:p>
                      <a:pPr algn="ctr"/>
                      <a:r>
                        <a:rPr lang="en-US" sz="1400" i="0" dirty="0"/>
                        <a:t>2</a:t>
                      </a:r>
                    </a:p>
                  </a:txBody>
                  <a:tcPr>
                    <a:solidFill>
                      <a:schemeClr val="bg1">
                        <a:lumMod val="85000"/>
                      </a:schemeClr>
                    </a:solidFill>
                  </a:tcPr>
                </a:tc>
                <a:extLst>
                  <a:ext uri="{0D108BD9-81ED-4DB2-BD59-A6C34878D82A}">
                    <a16:rowId xmlns:a16="http://schemas.microsoft.com/office/drawing/2014/main" val="10003"/>
                  </a:ext>
                </a:extLst>
              </a:tr>
              <a:tr h="377921">
                <a:tc>
                  <a:txBody>
                    <a:bodyPr/>
                    <a:lstStyle/>
                    <a:p>
                      <a:pPr algn="r"/>
                      <a:r>
                        <a:rPr lang="en-US" sz="1400" i="1" dirty="0"/>
                        <a:t>People Trained</a:t>
                      </a:r>
                    </a:p>
                  </a:txBody>
                  <a:tcPr>
                    <a:solidFill>
                      <a:schemeClr val="bg1">
                        <a:lumMod val="95000"/>
                      </a:schemeClr>
                    </a:solidFill>
                  </a:tcPr>
                </a:tc>
                <a:tc>
                  <a:txBody>
                    <a:bodyPr/>
                    <a:lstStyle/>
                    <a:p>
                      <a:pPr algn="ctr"/>
                      <a:r>
                        <a:rPr lang="en-US" sz="1400" i="0" dirty="0"/>
                        <a:t>0</a:t>
                      </a:r>
                    </a:p>
                  </a:txBody>
                  <a:tcPr>
                    <a:solidFill>
                      <a:schemeClr val="bg1">
                        <a:lumMod val="95000"/>
                      </a:schemeClr>
                    </a:solidFill>
                  </a:tcPr>
                </a:tc>
                <a:tc>
                  <a:txBody>
                    <a:bodyPr/>
                    <a:lstStyle/>
                    <a:p>
                      <a:pPr algn="ctr"/>
                      <a:r>
                        <a:rPr lang="en-US" sz="1400" i="0" dirty="0"/>
                        <a:t>0</a:t>
                      </a:r>
                    </a:p>
                  </a:txBody>
                  <a:tcPr>
                    <a:solidFill>
                      <a:schemeClr val="bg1">
                        <a:lumMod val="95000"/>
                      </a:schemeClr>
                    </a:solidFill>
                  </a:tcPr>
                </a:tc>
                <a:tc>
                  <a:txBody>
                    <a:bodyPr/>
                    <a:lstStyle/>
                    <a:p>
                      <a:pPr algn="ctr"/>
                      <a:r>
                        <a:rPr lang="en-US" sz="1400" b="1" i="1" dirty="0"/>
                        <a:t>0</a:t>
                      </a:r>
                    </a:p>
                  </a:txBody>
                  <a:tcPr>
                    <a:solidFill>
                      <a:schemeClr val="bg1">
                        <a:lumMod val="95000"/>
                      </a:schemeClr>
                    </a:solidFill>
                  </a:tcPr>
                </a:tc>
                <a:tc>
                  <a:txBody>
                    <a:bodyPr/>
                    <a:lstStyle/>
                    <a:p>
                      <a:pPr algn="ctr"/>
                      <a:r>
                        <a:rPr lang="en-US" sz="1400" i="0" dirty="0"/>
                        <a:t>40</a:t>
                      </a:r>
                    </a:p>
                  </a:txBody>
                  <a:tcPr>
                    <a:solidFill>
                      <a:schemeClr val="bg1">
                        <a:lumMod val="95000"/>
                      </a:schemeClr>
                    </a:solidFill>
                  </a:tcPr>
                </a:tc>
                <a:extLst>
                  <a:ext uri="{0D108BD9-81ED-4DB2-BD59-A6C34878D82A}">
                    <a16:rowId xmlns:a16="http://schemas.microsoft.com/office/drawing/2014/main" val="10004"/>
                  </a:ext>
                </a:extLst>
              </a:tr>
            </a:tbl>
          </a:graphicData>
        </a:graphic>
      </p:graphicFrame>
      <p:sp>
        <p:nvSpPr>
          <p:cNvPr id="9" name="TextBox 8">
            <a:extLst>
              <a:ext uri="{FF2B5EF4-FFF2-40B4-BE49-F238E27FC236}">
                <a16:creationId xmlns:a16="http://schemas.microsoft.com/office/drawing/2014/main" id="{625F9761-94C6-4672-835D-B0543BFC9B3B}"/>
              </a:ext>
            </a:extLst>
          </p:cNvPr>
          <p:cNvSpPr txBox="1"/>
          <p:nvPr/>
        </p:nvSpPr>
        <p:spPr>
          <a:xfrm>
            <a:off x="533400" y="3463214"/>
            <a:ext cx="3090911" cy="246221"/>
          </a:xfrm>
          <a:prstGeom prst="rect">
            <a:avLst/>
          </a:prstGeom>
          <a:noFill/>
        </p:spPr>
        <p:txBody>
          <a:bodyPr wrap="none" rtlCol="0">
            <a:spAutoFit/>
          </a:bodyPr>
          <a:lstStyle/>
          <a:p>
            <a:r>
              <a:rPr lang="en-US" sz="1000" i="1" dirty="0"/>
              <a:t>*TRC/DART rate based on the 3-digit NAICS code </a:t>
            </a:r>
          </a:p>
        </p:txBody>
      </p:sp>
      <p:graphicFrame>
        <p:nvGraphicFramePr>
          <p:cNvPr id="3" name="Group 128">
            <a:extLst>
              <a:ext uri="{FF2B5EF4-FFF2-40B4-BE49-F238E27FC236}">
                <a16:creationId xmlns:a16="http://schemas.microsoft.com/office/drawing/2014/main" id="{6C786AA1-AFBF-5CF5-CE39-E0982600A58E}"/>
              </a:ext>
            </a:extLst>
          </p:cNvPr>
          <p:cNvGraphicFramePr>
            <a:graphicFrameLocks noGrp="1"/>
          </p:cNvGraphicFramePr>
          <p:nvPr>
            <p:extLst>
              <p:ext uri="{D42A27DB-BD31-4B8C-83A1-F6EECF244321}">
                <p14:modId xmlns:p14="http://schemas.microsoft.com/office/powerpoint/2010/main" val="366344134"/>
              </p:ext>
            </p:extLst>
          </p:nvPr>
        </p:nvGraphicFramePr>
        <p:xfrm>
          <a:off x="609600" y="1219200"/>
          <a:ext cx="7929234" cy="2175586"/>
        </p:xfrm>
        <a:graphic>
          <a:graphicData uri="http://schemas.openxmlformats.org/drawingml/2006/table">
            <a:tbl>
              <a:tblPr>
                <a:tableStyleId>{00A15C55-8517-42AA-B614-E9B94910E393}</a:tableStyleId>
              </a:tblPr>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5715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838200">
                  <a:extLst>
                    <a:ext uri="{9D8B030D-6E8A-4147-A177-3AD203B41FA5}">
                      <a16:colId xmlns:a16="http://schemas.microsoft.com/office/drawing/2014/main" val="20008"/>
                    </a:ext>
                  </a:extLst>
                </a:gridCol>
                <a:gridCol w="1452234">
                  <a:extLst>
                    <a:ext uri="{9D8B030D-6E8A-4147-A177-3AD203B41FA5}">
                      <a16:colId xmlns:a16="http://schemas.microsoft.com/office/drawing/2014/main" val="20009"/>
                    </a:ext>
                  </a:extLst>
                </a:gridCol>
              </a:tblGrid>
              <a:tr h="680226">
                <a:tc gridSpan="10">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u="none" strike="noStrike" cap="none" normalizeH="0" baseline="0" dirty="0">
                          <a:ln>
                            <a:noFill/>
                          </a:ln>
                          <a:effectLst/>
                        </a:rPr>
                        <a:t>NAICS 623*</a:t>
                      </a:r>
                      <a:r>
                        <a:rPr lang="en-US" sz="1800" b="1" dirty="0"/>
                        <a:t>—</a:t>
                      </a:r>
                      <a:r>
                        <a:rPr kumimoji="0" lang="en-US" sz="1800" b="1" i="0" u="none" strike="noStrike" cap="none" normalizeH="0" baseline="0" dirty="0">
                          <a:ln>
                            <a:noFill/>
                          </a:ln>
                          <a:solidFill>
                            <a:schemeClr val="tx1"/>
                          </a:solidFill>
                          <a:effectLst/>
                          <a:latin typeface="Arial" charset="0"/>
                          <a:cs typeface="Arial" charset="0"/>
                        </a:rPr>
                        <a:t>LONG TERM CARE</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0"/>
                  </a:ext>
                </a:extLst>
              </a:tr>
              <a:tr h="4534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North Carolina</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National Average</a:t>
                      </a: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North Carolina vs. National Average</a:t>
                      </a:r>
                    </a:p>
                  </a:txBody>
                  <a:tcPr anchor="ctr" horzOverflow="overflow">
                    <a:solidFill>
                      <a:schemeClr val="bg1">
                        <a:lumMod val="95000"/>
                      </a:schemeClr>
                    </a:solidFill>
                  </a:tcPr>
                </a:tc>
                <a:extLst>
                  <a:ext uri="{0D108BD9-81ED-4DB2-BD59-A6C34878D82A}">
                    <a16:rowId xmlns:a16="http://schemas.microsoft.com/office/drawing/2014/main" val="10001"/>
                  </a:ext>
                </a:extLst>
              </a:tr>
              <a:tr h="418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2021</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2021</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2021 Comparison</a:t>
                      </a:r>
                    </a:p>
                  </a:txBody>
                  <a:tcPr anchor="ctr" horzOverflow="overflow">
                    <a:solidFill>
                      <a:schemeClr val="bg1">
                        <a:lumMod val="75000"/>
                      </a:schemeClr>
                    </a:solidFill>
                  </a:tcPr>
                </a:tc>
                <a:extLst>
                  <a:ext uri="{0D108BD9-81ED-4DB2-BD59-A6C34878D82A}">
                    <a16:rowId xmlns:a16="http://schemas.microsoft.com/office/drawing/2014/main" val="10002"/>
                  </a:ext>
                </a:extLst>
              </a:tr>
              <a:tr h="3139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9.3</a:t>
                      </a:r>
                    </a:p>
                  </a:txBody>
                  <a:tcPr anchor="ct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34% Decrease</a:t>
                      </a:r>
                    </a:p>
                  </a:txBody>
                  <a:tcPr anchor="ct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6.1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11.5</a:t>
                      </a:r>
                    </a:p>
                  </a:txBody>
                  <a:tcPr anchor="ct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b="1" i="1" dirty="0"/>
                        <a:t>27% Decrease</a:t>
                      </a:r>
                    </a:p>
                  </a:txBody>
                  <a:tcPr anchor="ct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7.3</a:t>
                      </a:r>
                    </a:p>
                  </a:txBody>
                  <a:tcPr anchor="ctr" horzOverflow="overflow">
                    <a:solidFill>
                      <a:schemeClr val="bg1">
                        <a:lumMod val="95000"/>
                      </a:schemeClr>
                    </a:solidFill>
                  </a:tcPr>
                </a:tc>
                <a:tc>
                  <a:txBody>
                    <a:bodyPr/>
                    <a:lstStyle/>
                    <a:p>
                      <a:pPr algn="ctr"/>
                      <a:r>
                        <a:rPr lang="en-US" sz="1200" b="1" i="1" dirty="0"/>
                        <a:t>16% Lower</a:t>
                      </a:r>
                    </a:p>
                  </a:txBody>
                  <a:tcPr anchor="ctr" horzOverflow="overflow">
                    <a:solidFill>
                      <a:schemeClr val="bg1">
                        <a:lumMod val="95000"/>
                      </a:schemeClr>
                    </a:solidFill>
                  </a:tcPr>
                </a:tc>
                <a:extLst>
                  <a:ext uri="{0D108BD9-81ED-4DB2-BD59-A6C34878D82A}">
                    <a16:rowId xmlns:a16="http://schemas.microsoft.com/office/drawing/2014/main" val="10003"/>
                  </a:ext>
                </a:extLst>
              </a:tr>
              <a:tr h="30932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algn="ctr"/>
                      <a:r>
                        <a:rPr lang="en-US" sz="1200" i="1" dirty="0"/>
                        <a:t>7.2</a:t>
                      </a:r>
                    </a:p>
                  </a:txBody>
                  <a:tcPr anchor="ctr" horzOverflow="overflow">
                    <a:solidFill>
                      <a:schemeClr val="bg1">
                        <a:lumMod val="85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1" dirty="0"/>
                        <a:t>40% Decrease</a:t>
                      </a:r>
                    </a:p>
                  </a:txBody>
                  <a:tcPr anchor="ctr" horzOverflow="overflow">
                    <a:solidFill>
                      <a:schemeClr val="bg1">
                        <a:lumMod val="85000"/>
                      </a:schemeClr>
                    </a:solidFill>
                  </a:tcPr>
                </a:tc>
                <a:tc hMerge="1">
                  <a:txBody>
                    <a:bodyPr/>
                    <a:lstStyle/>
                    <a:p>
                      <a:endParaRPr lang="en-US"/>
                    </a:p>
                  </a:txBody>
                  <a:tcPr/>
                </a:tc>
                <a:tc>
                  <a:txBody>
                    <a:bodyPr/>
                    <a:lstStyle/>
                    <a:p>
                      <a:pPr algn="ctr"/>
                      <a:r>
                        <a:rPr lang="en-US" sz="1200" i="1" dirty="0"/>
                        <a:t>4.3</a:t>
                      </a:r>
                    </a:p>
                  </a:txBody>
                  <a:tcPr anchor="ctr" horzOverflow="overflow">
                    <a:solidFill>
                      <a:schemeClr val="bg1">
                        <a:lumMod val="85000"/>
                      </a:schemeClr>
                    </a:solidFill>
                  </a:tcPr>
                </a:tc>
                <a:tc>
                  <a:txBody>
                    <a:bodyPr/>
                    <a:lstStyle/>
                    <a:p>
                      <a:pPr algn="ctr"/>
                      <a:r>
                        <a:rPr lang="en-US" sz="1200" i="1" dirty="0"/>
                        <a:t>9.3</a:t>
                      </a:r>
                    </a:p>
                  </a:txBody>
                  <a:tcPr anchor="ct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43% Decrease</a:t>
                      </a:r>
                    </a:p>
                  </a:txBody>
                  <a:tcPr anchor="ctr" horzOverflow="overflow">
                    <a:solidFill>
                      <a:schemeClr val="bg1">
                        <a:lumMod val="85000"/>
                      </a:schemeClr>
                    </a:solidFill>
                  </a:tcPr>
                </a:tc>
                <a:tc hMerge="1">
                  <a:txBody>
                    <a:bodyPr/>
                    <a:lstStyle/>
                    <a:p>
                      <a:endParaRPr lang="en-US"/>
                    </a:p>
                  </a:txBody>
                  <a:tcPr/>
                </a:tc>
                <a:tc>
                  <a:txBody>
                    <a:bodyPr/>
                    <a:lstStyle/>
                    <a:p>
                      <a:pPr algn="ctr"/>
                      <a:r>
                        <a:rPr lang="en-US" sz="1200" i="1" dirty="0"/>
                        <a:t>5.3</a:t>
                      </a:r>
                    </a:p>
                  </a:txBody>
                  <a:tcPr anchor="ctr" horzOverflow="overflow">
                    <a:solidFill>
                      <a:schemeClr val="bg1">
                        <a:lumMod val="85000"/>
                      </a:schemeClr>
                    </a:solidFill>
                  </a:tcPr>
                </a:tc>
                <a:tc>
                  <a:txBody>
                    <a:bodyPr/>
                    <a:lstStyle/>
                    <a:p>
                      <a:pPr algn="ctr"/>
                      <a:r>
                        <a:rPr lang="en-US" sz="1200" b="1" i="1" dirty="0"/>
                        <a:t>19% Lower</a:t>
                      </a:r>
                    </a:p>
                  </a:txBody>
                  <a:tcPr anchor="ctr" horzOverflow="overflow">
                    <a:solidFill>
                      <a:schemeClr val="bg1">
                        <a:lumMod val="85000"/>
                      </a:schemeClr>
                    </a:solidFill>
                  </a:tcPr>
                </a:tc>
                <a:extLst>
                  <a:ext uri="{0D108BD9-81ED-4DB2-BD59-A6C34878D82A}">
                    <a16:rowId xmlns:a16="http://schemas.microsoft.com/office/drawing/2014/main" val="10004"/>
                  </a:ext>
                </a:extLst>
              </a:tr>
            </a:tbl>
          </a:graphicData>
        </a:graphic>
      </p:graphicFrame>
      <p:sp>
        <p:nvSpPr>
          <p:cNvPr id="4" name="TextBox 3">
            <a:extLst>
              <a:ext uri="{FF2B5EF4-FFF2-40B4-BE49-F238E27FC236}">
                <a16:creationId xmlns:a16="http://schemas.microsoft.com/office/drawing/2014/main" id="{06033950-A620-5378-FDA2-4E216D16B79B}"/>
              </a:ext>
            </a:extLst>
          </p:cNvPr>
          <p:cNvSpPr txBox="1"/>
          <p:nvPr/>
        </p:nvSpPr>
        <p:spPr>
          <a:xfrm>
            <a:off x="6477000" y="685800"/>
            <a:ext cx="2286000" cy="369332"/>
          </a:xfrm>
          <a:prstGeom prst="rect">
            <a:avLst/>
          </a:prstGeom>
          <a:noFill/>
        </p:spPr>
        <p:txBody>
          <a:bodyPr wrap="square" rtlCol="0">
            <a:spAutoFit/>
          </a:bodyPr>
          <a:lstStyle/>
          <a:p>
            <a:r>
              <a:rPr lang="en-US" i="1" dirty="0"/>
              <a:t>FFY 2023—2</a:t>
            </a:r>
            <a:r>
              <a:rPr lang="en-US" i="1" baseline="30000" dirty="0"/>
              <a:t>nd</a:t>
            </a:r>
            <a:r>
              <a:rPr lang="en-US" i="1" dirty="0"/>
              <a:t> Qtr.</a:t>
            </a:r>
          </a:p>
        </p:txBody>
      </p:sp>
    </p:spTree>
    <p:extLst>
      <p:ext uri="{BB962C8B-B14F-4D97-AF65-F5344CB8AC3E}">
        <p14:creationId xmlns:p14="http://schemas.microsoft.com/office/powerpoint/2010/main" val="3228733189"/>
      </p:ext>
    </p:extLst>
  </p:cSld>
  <p:clrMapOvr>
    <a:masterClrMapping/>
  </p:clrMapOvr>
  <p:transition advClick="0"/>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12/12/2008 9:58:15 AM&quot;&gt;&lt;Slide id=&quot;459&quot; dur=&quot;3.46875&quot;/&gt;&lt;/Timings&gt;&lt;/WMTools&gt;"/>
</p:tagLst>
</file>

<file path=ppt/theme/theme1.xml><?xml version="1.0" encoding="utf-8"?>
<a:theme xmlns:a="http://schemas.openxmlformats.org/drawingml/2006/main" name="NCDOL  Standard">
  <a:themeElements>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fontScheme name="NCDOL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NCDOL  Standar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CDOL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CDOL  Standar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CDOL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CDOL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CDOL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CDOL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CDOL  Standard">
  <a:themeElements>
    <a:clrScheme name="1_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fontScheme name="1_NCDOL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NCDOL  Standar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NCDOL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NCDOL  Standar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NCDOL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NCDOL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NCDOL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NCDOL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52919</TotalTime>
  <Words>3743</Words>
  <Application>Microsoft Office PowerPoint</Application>
  <PresentationFormat>On-screen Show (4:3)</PresentationFormat>
  <Paragraphs>1604</Paragraphs>
  <Slides>37</Slides>
  <Notes>34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37</vt:i4>
      </vt:variant>
    </vt:vector>
  </HeadingPairs>
  <TitlesOfParts>
    <vt:vector size="44" baseType="lpstr">
      <vt:lpstr>Arial</vt:lpstr>
      <vt:lpstr>Calibri</vt:lpstr>
      <vt:lpstr>Symbol</vt:lpstr>
      <vt:lpstr>Times New Roman</vt:lpstr>
      <vt:lpstr>Wingdings</vt:lpstr>
      <vt:lpstr>NCDOL  Standard</vt:lpstr>
      <vt:lpstr>1_NCDOL  Standard</vt:lpstr>
      <vt:lpstr>North Carolina Department of Labor Occupational Safety and Health Division  2nd Quarter Report Federal Fiscal Year 2023*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Quarterly Update</dc:title>
  <dc:creator>Wanda Lagoe</dc:creator>
  <cp:lastModifiedBy>Lagoe, Wanda</cp:lastModifiedBy>
  <cp:revision>3291</cp:revision>
  <cp:lastPrinted>2019-02-22T12:54:39Z</cp:lastPrinted>
  <dcterms:created xsi:type="dcterms:W3CDTF">2000-08-10T17:22:10Z</dcterms:created>
  <dcterms:modified xsi:type="dcterms:W3CDTF">2023-05-17T17:51:10Z</dcterms:modified>
</cp:coreProperties>
</file>