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92" r:id="rId7"/>
    <p:sldId id="269" r:id="rId8"/>
    <p:sldId id="275" r:id="rId9"/>
    <p:sldId id="276" r:id="rId10"/>
    <p:sldId id="277" r:id="rId11"/>
    <p:sldId id="278" r:id="rId12"/>
    <p:sldId id="279" r:id="rId13"/>
    <p:sldId id="280" r:id="rId14"/>
    <p:sldId id="281" r:id="rId15"/>
    <p:sldId id="267" r:id="rId16"/>
    <p:sldId id="271" r:id="rId17"/>
    <p:sldId id="290" r:id="rId18"/>
    <p:sldId id="282" r:id="rId19"/>
    <p:sldId id="272" r:id="rId20"/>
    <p:sldId id="264" r:id="rId21"/>
    <p:sldId id="273" r:id="rId22"/>
    <p:sldId id="274" r:id="rId23"/>
    <p:sldId id="283" r:id="rId24"/>
    <p:sldId id="291" r:id="rId25"/>
    <p:sldId id="284" r:id="rId26"/>
    <p:sldId id="285" r:id="rId27"/>
    <p:sldId id="286" r:id="rId28"/>
    <p:sldId id="287" r:id="rId29"/>
    <p:sldId id="288" r:id="rId30"/>
    <p:sldId id="296" r:id="rId31"/>
    <p:sldId id="297" r:id="rId32"/>
    <p:sldId id="298" r:id="rId33"/>
    <p:sldId id="299" r:id="rId34"/>
    <p:sldId id="294" r:id="rId35"/>
    <p:sldId id="293" r:id="rId36"/>
    <p:sldId id="289" r:id="rId37"/>
    <p:sldId id="29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522AC1-D2E0-4EEE-B2E9-6AE85EAFE619}"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1336942B-5DB4-4724-A77F-BDB1E2975890}">
      <dgm:prSet/>
      <dgm:spPr/>
      <dgm:t>
        <a:bodyPr/>
        <a:lstStyle/>
        <a:p>
          <a:r>
            <a:rPr lang="en-US" dirty="0">
              <a:solidFill>
                <a:schemeClr val="tx2">
                  <a:lumMod val="50000"/>
                </a:schemeClr>
              </a:solidFill>
            </a:rPr>
            <a:t>In this training module you have been assigned a Complaint </a:t>
          </a:r>
          <a:r>
            <a:rPr lang="en-US" b="1" u="sng" dirty="0">
              <a:solidFill>
                <a:schemeClr val="tx2">
                  <a:lumMod val="50000"/>
                </a:schemeClr>
              </a:solidFill>
            </a:rPr>
            <a:t>number </a:t>
          </a:r>
          <a:r>
            <a:rPr lang="en-US" dirty="0">
              <a:solidFill>
                <a:schemeClr val="tx2">
                  <a:lumMod val="50000"/>
                </a:schemeClr>
              </a:solidFill>
            </a:rPr>
            <a:t>for Inspection thru your QUEUE.</a:t>
          </a:r>
        </a:p>
      </dgm:t>
    </dgm:pt>
    <dgm:pt modelId="{FE1EA4FF-D12E-4746-8EC4-CDC65036BE5A}" type="parTrans" cxnId="{64827C3E-7BD3-422B-B786-1EB5E50461B8}">
      <dgm:prSet/>
      <dgm:spPr/>
      <dgm:t>
        <a:bodyPr/>
        <a:lstStyle/>
        <a:p>
          <a:endParaRPr lang="en-US"/>
        </a:p>
      </dgm:t>
    </dgm:pt>
    <dgm:pt modelId="{BF4099AF-78B0-406E-BEB4-7DEED5A2A801}" type="sibTrans" cxnId="{64827C3E-7BD3-422B-B786-1EB5E50461B8}">
      <dgm:prSet/>
      <dgm:spPr/>
      <dgm:t>
        <a:bodyPr/>
        <a:lstStyle/>
        <a:p>
          <a:endParaRPr lang="en-US"/>
        </a:p>
      </dgm:t>
    </dgm:pt>
    <dgm:pt modelId="{DC35F318-3D5A-4B73-9625-68015BF46B1A}">
      <dgm:prSet/>
      <dgm:spPr/>
      <dgm:t>
        <a:bodyPr/>
        <a:lstStyle/>
        <a:p>
          <a:r>
            <a:rPr lang="en-US" dirty="0">
              <a:solidFill>
                <a:schemeClr val="tx2">
                  <a:lumMod val="50000"/>
                </a:schemeClr>
              </a:solidFill>
            </a:rPr>
            <a:t>Open a new Inspection based on this complaint in your QUEUE and forward a response to Deidre Duncan.</a:t>
          </a:r>
        </a:p>
      </dgm:t>
    </dgm:pt>
    <dgm:pt modelId="{402209EE-0389-4857-9365-24C086E929BA}" type="parTrans" cxnId="{F940F1CD-AF84-4FD2-BADE-C4176E03D8C2}">
      <dgm:prSet/>
      <dgm:spPr/>
      <dgm:t>
        <a:bodyPr/>
        <a:lstStyle/>
        <a:p>
          <a:endParaRPr lang="en-US"/>
        </a:p>
      </dgm:t>
    </dgm:pt>
    <dgm:pt modelId="{221F0D3D-A1AB-40A2-9CE3-877F6CCEF1F3}" type="sibTrans" cxnId="{F940F1CD-AF84-4FD2-BADE-C4176E03D8C2}">
      <dgm:prSet/>
      <dgm:spPr/>
      <dgm:t>
        <a:bodyPr/>
        <a:lstStyle/>
        <a:p>
          <a:endParaRPr lang="en-US"/>
        </a:p>
      </dgm:t>
    </dgm:pt>
    <dgm:pt modelId="{8D298D74-025A-42B3-9F62-E339759BAB01}">
      <dgm:prSet/>
      <dgm:spPr/>
      <dgm:t>
        <a:bodyPr/>
        <a:lstStyle/>
        <a:p>
          <a:r>
            <a:rPr lang="en-US">
              <a:solidFill>
                <a:schemeClr val="tx2">
                  <a:lumMod val="50000"/>
                </a:schemeClr>
              </a:solidFill>
            </a:rPr>
            <a:t>You will have 4 Violations associated with this complaint</a:t>
          </a:r>
        </a:p>
      </dgm:t>
    </dgm:pt>
    <dgm:pt modelId="{D1B6ED2E-0E5D-4775-BD67-C4575165DDB6}" type="parTrans" cxnId="{544A2476-0AF1-4190-B10D-F70E01E8D08C}">
      <dgm:prSet/>
      <dgm:spPr/>
      <dgm:t>
        <a:bodyPr/>
        <a:lstStyle/>
        <a:p>
          <a:endParaRPr lang="en-US"/>
        </a:p>
      </dgm:t>
    </dgm:pt>
    <dgm:pt modelId="{716E4AEA-E295-4FD7-9E46-ECBC6B2C54B2}" type="sibTrans" cxnId="{544A2476-0AF1-4190-B10D-F70E01E8D08C}">
      <dgm:prSet/>
      <dgm:spPr/>
      <dgm:t>
        <a:bodyPr/>
        <a:lstStyle/>
        <a:p>
          <a:endParaRPr lang="en-US"/>
        </a:p>
      </dgm:t>
    </dgm:pt>
    <dgm:pt modelId="{E1C561C5-DA64-4963-8AA6-3C079F84E344}">
      <dgm:prSet/>
      <dgm:spPr/>
      <dgm:t>
        <a:bodyPr/>
        <a:lstStyle/>
        <a:p>
          <a:r>
            <a:rPr lang="en-US">
              <a:solidFill>
                <a:schemeClr val="tx2">
                  <a:lumMod val="50000"/>
                </a:schemeClr>
              </a:solidFill>
            </a:rPr>
            <a:t>2 Violations will be </a:t>
          </a:r>
          <a:r>
            <a:rPr lang="en-US" u="sng">
              <a:solidFill>
                <a:schemeClr val="tx2">
                  <a:lumMod val="50000"/>
                </a:schemeClr>
              </a:solidFill>
            </a:rPr>
            <a:t>Grouped</a:t>
          </a:r>
          <a:endParaRPr lang="en-US">
            <a:solidFill>
              <a:schemeClr val="tx2">
                <a:lumMod val="50000"/>
              </a:schemeClr>
            </a:solidFill>
          </a:endParaRPr>
        </a:p>
      </dgm:t>
    </dgm:pt>
    <dgm:pt modelId="{6F79ED16-5D16-4292-80B2-231745FFB748}" type="parTrans" cxnId="{A1AB7132-F5A0-4EF9-B66F-142F60C7B16E}">
      <dgm:prSet/>
      <dgm:spPr/>
      <dgm:t>
        <a:bodyPr/>
        <a:lstStyle/>
        <a:p>
          <a:endParaRPr lang="en-US"/>
        </a:p>
      </dgm:t>
    </dgm:pt>
    <dgm:pt modelId="{B765C0DC-9851-467D-988F-8B539B6A34F5}" type="sibTrans" cxnId="{A1AB7132-F5A0-4EF9-B66F-142F60C7B16E}">
      <dgm:prSet/>
      <dgm:spPr/>
      <dgm:t>
        <a:bodyPr/>
        <a:lstStyle/>
        <a:p>
          <a:endParaRPr lang="en-US"/>
        </a:p>
      </dgm:t>
    </dgm:pt>
    <dgm:pt modelId="{4CF3D5B1-0B55-4C1B-B9CB-D01B6BAB20DA}">
      <dgm:prSet/>
      <dgm:spPr/>
      <dgm:t>
        <a:bodyPr/>
        <a:lstStyle/>
        <a:p>
          <a:r>
            <a:rPr lang="en-US" dirty="0">
              <a:solidFill>
                <a:schemeClr val="tx2">
                  <a:lumMod val="50000"/>
                </a:schemeClr>
              </a:solidFill>
            </a:rPr>
            <a:t>1 Violation will be an </a:t>
          </a:r>
          <a:r>
            <a:rPr lang="en-US" u="sng" dirty="0">
              <a:solidFill>
                <a:schemeClr val="tx2">
                  <a:lumMod val="50000"/>
                </a:schemeClr>
              </a:solidFill>
            </a:rPr>
            <a:t>Administrative Violation</a:t>
          </a:r>
        </a:p>
        <a:p>
          <a:r>
            <a:rPr lang="en-US" u="sng" dirty="0">
              <a:solidFill>
                <a:schemeClr val="tx2">
                  <a:lumMod val="50000"/>
                </a:schemeClr>
              </a:solidFill>
            </a:rPr>
            <a:t>This violation will be abated before citation issuance</a:t>
          </a:r>
          <a:endParaRPr lang="en-US" dirty="0">
            <a:solidFill>
              <a:schemeClr val="tx2">
                <a:lumMod val="50000"/>
              </a:schemeClr>
            </a:solidFill>
          </a:endParaRPr>
        </a:p>
      </dgm:t>
    </dgm:pt>
    <dgm:pt modelId="{D396DB17-830E-4F23-93BF-B99332B51EC8}" type="parTrans" cxnId="{29A72079-3CD4-4278-A457-5EC64549AAF1}">
      <dgm:prSet/>
      <dgm:spPr/>
      <dgm:t>
        <a:bodyPr/>
        <a:lstStyle/>
        <a:p>
          <a:endParaRPr lang="en-US"/>
        </a:p>
      </dgm:t>
    </dgm:pt>
    <dgm:pt modelId="{3AF93B51-E7E2-46C9-AE50-00443DA68EE7}" type="sibTrans" cxnId="{29A72079-3CD4-4278-A457-5EC64549AAF1}">
      <dgm:prSet/>
      <dgm:spPr/>
      <dgm:t>
        <a:bodyPr/>
        <a:lstStyle/>
        <a:p>
          <a:endParaRPr lang="en-US"/>
        </a:p>
      </dgm:t>
    </dgm:pt>
    <dgm:pt modelId="{5024D366-FAA4-4C96-A0E2-8CA249710366}">
      <dgm:prSet/>
      <dgm:spPr/>
      <dgm:t>
        <a:bodyPr/>
        <a:lstStyle/>
        <a:p>
          <a:r>
            <a:rPr lang="en-US">
              <a:solidFill>
                <a:schemeClr val="tx2">
                  <a:lumMod val="50000"/>
                </a:schemeClr>
              </a:solidFill>
            </a:rPr>
            <a:t>1 Violation will be Serious with an </a:t>
          </a:r>
          <a:r>
            <a:rPr lang="en-US" u="sng">
              <a:solidFill>
                <a:schemeClr val="tx2">
                  <a:lumMod val="50000"/>
                </a:schemeClr>
              </a:solidFill>
            </a:rPr>
            <a:t>“Override”</a:t>
          </a:r>
          <a:endParaRPr lang="en-US">
            <a:solidFill>
              <a:schemeClr val="tx2">
                <a:lumMod val="50000"/>
              </a:schemeClr>
            </a:solidFill>
          </a:endParaRPr>
        </a:p>
      </dgm:t>
    </dgm:pt>
    <dgm:pt modelId="{FB14ECD2-5F3B-4BF9-AE16-DD6837115512}" type="parTrans" cxnId="{9913842F-86AD-4BFE-A5BC-1E00554D470D}">
      <dgm:prSet/>
      <dgm:spPr/>
      <dgm:t>
        <a:bodyPr/>
        <a:lstStyle/>
        <a:p>
          <a:endParaRPr lang="en-US"/>
        </a:p>
      </dgm:t>
    </dgm:pt>
    <dgm:pt modelId="{0037FBDB-C5E3-41CD-9300-F3944A19F425}" type="sibTrans" cxnId="{9913842F-86AD-4BFE-A5BC-1E00554D470D}">
      <dgm:prSet/>
      <dgm:spPr/>
      <dgm:t>
        <a:bodyPr/>
        <a:lstStyle/>
        <a:p>
          <a:endParaRPr lang="en-US"/>
        </a:p>
      </dgm:t>
    </dgm:pt>
    <dgm:pt modelId="{98B02D90-06A2-4C99-9083-8EC5C6A14F63}" type="pres">
      <dgm:prSet presAssocID="{EE522AC1-D2E0-4EEE-B2E9-6AE85EAFE619}" presName="Name0" presStyleCnt="0">
        <dgm:presLayoutVars>
          <dgm:dir/>
          <dgm:resizeHandles val="exact"/>
        </dgm:presLayoutVars>
      </dgm:prSet>
      <dgm:spPr/>
    </dgm:pt>
    <dgm:pt modelId="{92690313-1707-48AA-AB4C-7FEA7631169F}" type="pres">
      <dgm:prSet presAssocID="{1336942B-5DB4-4724-A77F-BDB1E2975890}" presName="node" presStyleLbl="node1" presStyleIdx="0" presStyleCnt="6">
        <dgm:presLayoutVars>
          <dgm:bulletEnabled val="1"/>
        </dgm:presLayoutVars>
      </dgm:prSet>
      <dgm:spPr/>
    </dgm:pt>
    <dgm:pt modelId="{5F04C406-0268-4626-8AE3-99D7C979C59C}" type="pres">
      <dgm:prSet presAssocID="{BF4099AF-78B0-406E-BEB4-7DEED5A2A801}" presName="sibTrans" presStyleLbl="sibTrans1D1" presStyleIdx="0" presStyleCnt="5"/>
      <dgm:spPr/>
    </dgm:pt>
    <dgm:pt modelId="{1F5A1368-EDF4-4DA8-BFB2-929482B658C5}" type="pres">
      <dgm:prSet presAssocID="{BF4099AF-78B0-406E-BEB4-7DEED5A2A801}" presName="connectorText" presStyleLbl="sibTrans1D1" presStyleIdx="0" presStyleCnt="5"/>
      <dgm:spPr/>
    </dgm:pt>
    <dgm:pt modelId="{DCEDA46D-2D0F-4F67-8325-92A06525F508}" type="pres">
      <dgm:prSet presAssocID="{DC35F318-3D5A-4B73-9625-68015BF46B1A}" presName="node" presStyleLbl="node1" presStyleIdx="1" presStyleCnt="6">
        <dgm:presLayoutVars>
          <dgm:bulletEnabled val="1"/>
        </dgm:presLayoutVars>
      </dgm:prSet>
      <dgm:spPr/>
    </dgm:pt>
    <dgm:pt modelId="{2BFE3B8E-5B4C-4B35-8C7D-8A88BE1DBAF8}" type="pres">
      <dgm:prSet presAssocID="{221F0D3D-A1AB-40A2-9CE3-877F6CCEF1F3}" presName="sibTrans" presStyleLbl="sibTrans1D1" presStyleIdx="1" presStyleCnt="5"/>
      <dgm:spPr/>
    </dgm:pt>
    <dgm:pt modelId="{2D3E0888-5967-44F8-A864-740B0FFE9109}" type="pres">
      <dgm:prSet presAssocID="{221F0D3D-A1AB-40A2-9CE3-877F6CCEF1F3}" presName="connectorText" presStyleLbl="sibTrans1D1" presStyleIdx="1" presStyleCnt="5"/>
      <dgm:spPr/>
    </dgm:pt>
    <dgm:pt modelId="{6C4F83CE-7142-4436-B958-C397C9570F65}" type="pres">
      <dgm:prSet presAssocID="{8D298D74-025A-42B3-9F62-E339759BAB01}" presName="node" presStyleLbl="node1" presStyleIdx="2" presStyleCnt="6" custLinFactNeighborX="-707" custLinFactNeighborY="-3535">
        <dgm:presLayoutVars>
          <dgm:bulletEnabled val="1"/>
        </dgm:presLayoutVars>
      </dgm:prSet>
      <dgm:spPr/>
    </dgm:pt>
    <dgm:pt modelId="{405F6630-6216-4C0C-A31B-D3BEF9CB41E3}" type="pres">
      <dgm:prSet presAssocID="{716E4AEA-E295-4FD7-9E46-ECBC6B2C54B2}" presName="sibTrans" presStyleLbl="sibTrans1D1" presStyleIdx="2" presStyleCnt="5"/>
      <dgm:spPr/>
    </dgm:pt>
    <dgm:pt modelId="{44D7588D-20AB-40D8-B85A-ADC38EC24CCA}" type="pres">
      <dgm:prSet presAssocID="{716E4AEA-E295-4FD7-9E46-ECBC6B2C54B2}" presName="connectorText" presStyleLbl="sibTrans1D1" presStyleIdx="2" presStyleCnt="5"/>
      <dgm:spPr/>
    </dgm:pt>
    <dgm:pt modelId="{554A2241-C399-43D0-BD4F-95089BBAE2D2}" type="pres">
      <dgm:prSet presAssocID="{E1C561C5-DA64-4963-8AA6-3C079F84E344}" presName="node" presStyleLbl="node1" presStyleIdx="3" presStyleCnt="6">
        <dgm:presLayoutVars>
          <dgm:bulletEnabled val="1"/>
        </dgm:presLayoutVars>
      </dgm:prSet>
      <dgm:spPr/>
    </dgm:pt>
    <dgm:pt modelId="{0C74370A-E27B-4574-8F00-11C30CD01725}" type="pres">
      <dgm:prSet presAssocID="{B765C0DC-9851-467D-988F-8B539B6A34F5}" presName="sibTrans" presStyleLbl="sibTrans1D1" presStyleIdx="3" presStyleCnt="5"/>
      <dgm:spPr/>
    </dgm:pt>
    <dgm:pt modelId="{056076A2-7220-49C4-9F9B-3B942FD2BFAB}" type="pres">
      <dgm:prSet presAssocID="{B765C0DC-9851-467D-988F-8B539B6A34F5}" presName="connectorText" presStyleLbl="sibTrans1D1" presStyleIdx="3" presStyleCnt="5"/>
      <dgm:spPr/>
    </dgm:pt>
    <dgm:pt modelId="{5A28921E-2B3F-409E-BCB6-80532E4D999A}" type="pres">
      <dgm:prSet presAssocID="{4CF3D5B1-0B55-4C1B-B9CB-D01B6BAB20DA}" presName="node" presStyleLbl="node1" presStyleIdx="4" presStyleCnt="6">
        <dgm:presLayoutVars>
          <dgm:bulletEnabled val="1"/>
        </dgm:presLayoutVars>
      </dgm:prSet>
      <dgm:spPr/>
    </dgm:pt>
    <dgm:pt modelId="{3A543F9A-2FCC-4141-A688-E3E1E8E6CF0C}" type="pres">
      <dgm:prSet presAssocID="{3AF93B51-E7E2-46C9-AE50-00443DA68EE7}" presName="sibTrans" presStyleLbl="sibTrans1D1" presStyleIdx="4" presStyleCnt="5"/>
      <dgm:spPr/>
    </dgm:pt>
    <dgm:pt modelId="{0D48BA7F-5FD5-441C-8DDB-91B77799E528}" type="pres">
      <dgm:prSet presAssocID="{3AF93B51-E7E2-46C9-AE50-00443DA68EE7}" presName="connectorText" presStyleLbl="sibTrans1D1" presStyleIdx="4" presStyleCnt="5"/>
      <dgm:spPr/>
    </dgm:pt>
    <dgm:pt modelId="{6EC5A377-3333-4CD7-9073-2B411703DDA4}" type="pres">
      <dgm:prSet presAssocID="{5024D366-FAA4-4C96-A0E2-8CA249710366}" presName="node" presStyleLbl="node1" presStyleIdx="5" presStyleCnt="6">
        <dgm:presLayoutVars>
          <dgm:bulletEnabled val="1"/>
        </dgm:presLayoutVars>
      </dgm:prSet>
      <dgm:spPr/>
    </dgm:pt>
  </dgm:ptLst>
  <dgm:cxnLst>
    <dgm:cxn modelId="{DE220C1B-743E-478A-BE39-F9B5B19D9DDD}" type="presOf" srcId="{221F0D3D-A1AB-40A2-9CE3-877F6CCEF1F3}" destId="{2D3E0888-5967-44F8-A864-740B0FFE9109}" srcOrd="1" destOrd="0" presId="urn:microsoft.com/office/officeart/2016/7/layout/RepeatingBendingProcessNew"/>
    <dgm:cxn modelId="{D9E8B725-C59B-4992-9430-5C07FC6097D6}" type="presOf" srcId="{3AF93B51-E7E2-46C9-AE50-00443DA68EE7}" destId="{0D48BA7F-5FD5-441C-8DDB-91B77799E528}" srcOrd="1" destOrd="0" presId="urn:microsoft.com/office/officeart/2016/7/layout/RepeatingBendingProcessNew"/>
    <dgm:cxn modelId="{9913842F-86AD-4BFE-A5BC-1E00554D470D}" srcId="{EE522AC1-D2E0-4EEE-B2E9-6AE85EAFE619}" destId="{5024D366-FAA4-4C96-A0E2-8CA249710366}" srcOrd="5" destOrd="0" parTransId="{FB14ECD2-5F3B-4BF9-AE16-DD6837115512}" sibTransId="{0037FBDB-C5E3-41CD-9300-F3944A19F425}"/>
    <dgm:cxn modelId="{A1AB7132-F5A0-4EF9-B66F-142F60C7B16E}" srcId="{EE522AC1-D2E0-4EEE-B2E9-6AE85EAFE619}" destId="{E1C561C5-DA64-4963-8AA6-3C079F84E344}" srcOrd="3" destOrd="0" parTransId="{6F79ED16-5D16-4292-80B2-231745FFB748}" sibTransId="{B765C0DC-9851-467D-988F-8B539B6A34F5}"/>
    <dgm:cxn modelId="{22B4E732-EF6C-45C0-A6D2-6E8E57FB12CF}" type="presOf" srcId="{EE522AC1-D2E0-4EEE-B2E9-6AE85EAFE619}" destId="{98B02D90-06A2-4C99-9083-8EC5C6A14F63}" srcOrd="0" destOrd="0" presId="urn:microsoft.com/office/officeart/2016/7/layout/RepeatingBendingProcessNew"/>
    <dgm:cxn modelId="{4AF61E36-3F41-4A86-8B7D-94B9A7744B1D}" type="presOf" srcId="{3AF93B51-E7E2-46C9-AE50-00443DA68EE7}" destId="{3A543F9A-2FCC-4141-A688-E3E1E8E6CF0C}" srcOrd="0" destOrd="0" presId="urn:microsoft.com/office/officeart/2016/7/layout/RepeatingBendingProcessNew"/>
    <dgm:cxn modelId="{64827C3E-7BD3-422B-B786-1EB5E50461B8}" srcId="{EE522AC1-D2E0-4EEE-B2E9-6AE85EAFE619}" destId="{1336942B-5DB4-4724-A77F-BDB1E2975890}" srcOrd="0" destOrd="0" parTransId="{FE1EA4FF-D12E-4746-8EC4-CDC65036BE5A}" sibTransId="{BF4099AF-78B0-406E-BEB4-7DEED5A2A801}"/>
    <dgm:cxn modelId="{C54EB861-E229-41F0-80CB-CD5BCEA27F0F}" type="presOf" srcId="{DC35F318-3D5A-4B73-9625-68015BF46B1A}" destId="{DCEDA46D-2D0F-4F67-8325-92A06525F508}" srcOrd="0" destOrd="0" presId="urn:microsoft.com/office/officeart/2016/7/layout/RepeatingBendingProcessNew"/>
    <dgm:cxn modelId="{80375C64-3A5A-484A-A737-2F18AE9C7A40}" type="presOf" srcId="{BF4099AF-78B0-406E-BEB4-7DEED5A2A801}" destId="{5F04C406-0268-4626-8AE3-99D7C979C59C}" srcOrd="0" destOrd="0" presId="urn:microsoft.com/office/officeart/2016/7/layout/RepeatingBendingProcessNew"/>
    <dgm:cxn modelId="{544A2476-0AF1-4190-B10D-F70E01E8D08C}" srcId="{EE522AC1-D2E0-4EEE-B2E9-6AE85EAFE619}" destId="{8D298D74-025A-42B3-9F62-E339759BAB01}" srcOrd="2" destOrd="0" parTransId="{D1B6ED2E-0E5D-4775-BD67-C4575165DDB6}" sibTransId="{716E4AEA-E295-4FD7-9E46-ECBC6B2C54B2}"/>
    <dgm:cxn modelId="{29A72079-3CD4-4278-A457-5EC64549AAF1}" srcId="{EE522AC1-D2E0-4EEE-B2E9-6AE85EAFE619}" destId="{4CF3D5B1-0B55-4C1B-B9CB-D01B6BAB20DA}" srcOrd="4" destOrd="0" parTransId="{D396DB17-830E-4F23-93BF-B99332B51EC8}" sibTransId="{3AF93B51-E7E2-46C9-AE50-00443DA68EE7}"/>
    <dgm:cxn modelId="{F796EA7F-4A6D-4174-A5FE-03C5B8EBC814}" type="presOf" srcId="{5024D366-FAA4-4C96-A0E2-8CA249710366}" destId="{6EC5A377-3333-4CD7-9073-2B411703DDA4}" srcOrd="0" destOrd="0" presId="urn:microsoft.com/office/officeart/2016/7/layout/RepeatingBendingProcessNew"/>
    <dgm:cxn modelId="{B95A1287-7345-4748-9D3F-B5E09B2F6E08}" type="presOf" srcId="{8D298D74-025A-42B3-9F62-E339759BAB01}" destId="{6C4F83CE-7142-4436-B958-C397C9570F65}" srcOrd="0" destOrd="0" presId="urn:microsoft.com/office/officeart/2016/7/layout/RepeatingBendingProcessNew"/>
    <dgm:cxn modelId="{8526198F-14BC-42E8-ADB3-52C5062B9A2F}" type="presOf" srcId="{221F0D3D-A1AB-40A2-9CE3-877F6CCEF1F3}" destId="{2BFE3B8E-5B4C-4B35-8C7D-8A88BE1DBAF8}" srcOrd="0" destOrd="0" presId="urn:microsoft.com/office/officeart/2016/7/layout/RepeatingBendingProcessNew"/>
    <dgm:cxn modelId="{1296FD90-3506-47CC-B25B-A94715141902}" type="presOf" srcId="{B765C0DC-9851-467D-988F-8B539B6A34F5}" destId="{056076A2-7220-49C4-9F9B-3B942FD2BFAB}" srcOrd="1" destOrd="0" presId="urn:microsoft.com/office/officeart/2016/7/layout/RepeatingBendingProcessNew"/>
    <dgm:cxn modelId="{98694993-2035-4A86-956A-DF7536590B43}" type="presOf" srcId="{716E4AEA-E295-4FD7-9E46-ECBC6B2C54B2}" destId="{405F6630-6216-4C0C-A31B-D3BEF9CB41E3}" srcOrd="0" destOrd="0" presId="urn:microsoft.com/office/officeart/2016/7/layout/RepeatingBendingProcessNew"/>
    <dgm:cxn modelId="{BA28139A-BCB3-4361-ACC0-9AEC8B51566B}" type="presOf" srcId="{B765C0DC-9851-467D-988F-8B539B6A34F5}" destId="{0C74370A-E27B-4574-8F00-11C30CD01725}" srcOrd="0" destOrd="0" presId="urn:microsoft.com/office/officeart/2016/7/layout/RepeatingBendingProcessNew"/>
    <dgm:cxn modelId="{70F1B0A6-AF7D-400D-A1ED-84CE9CC0A491}" type="presOf" srcId="{4CF3D5B1-0B55-4C1B-B9CB-D01B6BAB20DA}" destId="{5A28921E-2B3F-409E-BCB6-80532E4D999A}" srcOrd="0" destOrd="0" presId="urn:microsoft.com/office/officeart/2016/7/layout/RepeatingBendingProcessNew"/>
    <dgm:cxn modelId="{58EBA5C8-6EDB-4D55-9856-807C2AF7EC51}" type="presOf" srcId="{BF4099AF-78B0-406E-BEB4-7DEED5A2A801}" destId="{1F5A1368-EDF4-4DA8-BFB2-929482B658C5}" srcOrd="1" destOrd="0" presId="urn:microsoft.com/office/officeart/2016/7/layout/RepeatingBendingProcessNew"/>
    <dgm:cxn modelId="{F940F1CD-AF84-4FD2-BADE-C4176E03D8C2}" srcId="{EE522AC1-D2E0-4EEE-B2E9-6AE85EAFE619}" destId="{DC35F318-3D5A-4B73-9625-68015BF46B1A}" srcOrd="1" destOrd="0" parTransId="{402209EE-0389-4857-9365-24C086E929BA}" sibTransId="{221F0D3D-A1AB-40A2-9CE3-877F6CCEF1F3}"/>
    <dgm:cxn modelId="{6F35F9D9-6C6A-4E15-8A4C-2DA6710E149B}" type="presOf" srcId="{716E4AEA-E295-4FD7-9E46-ECBC6B2C54B2}" destId="{44D7588D-20AB-40D8-B85A-ADC38EC24CCA}" srcOrd="1" destOrd="0" presId="urn:microsoft.com/office/officeart/2016/7/layout/RepeatingBendingProcessNew"/>
    <dgm:cxn modelId="{5D62F6DC-0FF7-4FBB-BBCE-5711C97649E5}" type="presOf" srcId="{1336942B-5DB4-4724-A77F-BDB1E2975890}" destId="{92690313-1707-48AA-AB4C-7FEA7631169F}" srcOrd="0" destOrd="0" presId="urn:microsoft.com/office/officeart/2016/7/layout/RepeatingBendingProcessNew"/>
    <dgm:cxn modelId="{E8899CFD-EAFF-4EEB-8B48-31CE84737A9A}" type="presOf" srcId="{E1C561C5-DA64-4963-8AA6-3C079F84E344}" destId="{554A2241-C399-43D0-BD4F-95089BBAE2D2}" srcOrd="0" destOrd="0" presId="urn:microsoft.com/office/officeart/2016/7/layout/RepeatingBendingProcessNew"/>
    <dgm:cxn modelId="{D612BE88-AAD5-42E4-B617-4145EDA6DE37}" type="presParOf" srcId="{98B02D90-06A2-4C99-9083-8EC5C6A14F63}" destId="{92690313-1707-48AA-AB4C-7FEA7631169F}" srcOrd="0" destOrd="0" presId="urn:microsoft.com/office/officeart/2016/7/layout/RepeatingBendingProcessNew"/>
    <dgm:cxn modelId="{691EE20C-EC5C-443E-BE2D-FE3E0E152A0A}" type="presParOf" srcId="{98B02D90-06A2-4C99-9083-8EC5C6A14F63}" destId="{5F04C406-0268-4626-8AE3-99D7C979C59C}" srcOrd="1" destOrd="0" presId="urn:microsoft.com/office/officeart/2016/7/layout/RepeatingBendingProcessNew"/>
    <dgm:cxn modelId="{4A12EBF9-F138-4F50-A80B-D99C29822F4D}" type="presParOf" srcId="{5F04C406-0268-4626-8AE3-99D7C979C59C}" destId="{1F5A1368-EDF4-4DA8-BFB2-929482B658C5}" srcOrd="0" destOrd="0" presId="urn:microsoft.com/office/officeart/2016/7/layout/RepeatingBendingProcessNew"/>
    <dgm:cxn modelId="{C830B569-DEFC-402A-BEB0-501654FA71FA}" type="presParOf" srcId="{98B02D90-06A2-4C99-9083-8EC5C6A14F63}" destId="{DCEDA46D-2D0F-4F67-8325-92A06525F508}" srcOrd="2" destOrd="0" presId="urn:microsoft.com/office/officeart/2016/7/layout/RepeatingBendingProcessNew"/>
    <dgm:cxn modelId="{3D0D921E-E39E-4895-A924-9BE114192F69}" type="presParOf" srcId="{98B02D90-06A2-4C99-9083-8EC5C6A14F63}" destId="{2BFE3B8E-5B4C-4B35-8C7D-8A88BE1DBAF8}" srcOrd="3" destOrd="0" presId="urn:microsoft.com/office/officeart/2016/7/layout/RepeatingBendingProcessNew"/>
    <dgm:cxn modelId="{A2FAFBAD-BC99-41BD-A3B9-871EB403740D}" type="presParOf" srcId="{2BFE3B8E-5B4C-4B35-8C7D-8A88BE1DBAF8}" destId="{2D3E0888-5967-44F8-A864-740B0FFE9109}" srcOrd="0" destOrd="0" presId="urn:microsoft.com/office/officeart/2016/7/layout/RepeatingBendingProcessNew"/>
    <dgm:cxn modelId="{0CD325A9-2B0C-4719-AA6B-13AD9320FC87}" type="presParOf" srcId="{98B02D90-06A2-4C99-9083-8EC5C6A14F63}" destId="{6C4F83CE-7142-4436-B958-C397C9570F65}" srcOrd="4" destOrd="0" presId="urn:microsoft.com/office/officeart/2016/7/layout/RepeatingBendingProcessNew"/>
    <dgm:cxn modelId="{2E4324AE-B90F-4595-AEDB-31D9CA86CAC2}" type="presParOf" srcId="{98B02D90-06A2-4C99-9083-8EC5C6A14F63}" destId="{405F6630-6216-4C0C-A31B-D3BEF9CB41E3}" srcOrd="5" destOrd="0" presId="urn:microsoft.com/office/officeart/2016/7/layout/RepeatingBendingProcessNew"/>
    <dgm:cxn modelId="{8BB988A4-EBE7-4AE6-A9BF-048BFC28BFD6}" type="presParOf" srcId="{405F6630-6216-4C0C-A31B-D3BEF9CB41E3}" destId="{44D7588D-20AB-40D8-B85A-ADC38EC24CCA}" srcOrd="0" destOrd="0" presId="urn:microsoft.com/office/officeart/2016/7/layout/RepeatingBendingProcessNew"/>
    <dgm:cxn modelId="{522F3BDF-764C-4974-9AFA-CF6207DB1971}" type="presParOf" srcId="{98B02D90-06A2-4C99-9083-8EC5C6A14F63}" destId="{554A2241-C399-43D0-BD4F-95089BBAE2D2}" srcOrd="6" destOrd="0" presId="urn:microsoft.com/office/officeart/2016/7/layout/RepeatingBendingProcessNew"/>
    <dgm:cxn modelId="{FF89A887-282D-4E2A-858C-DFAE1599123A}" type="presParOf" srcId="{98B02D90-06A2-4C99-9083-8EC5C6A14F63}" destId="{0C74370A-E27B-4574-8F00-11C30CD01725}" srcOrd="7" destOrd="0" presId="urn:microsoft.com/office/officeart/2016/7/layout/RepeatingBendingProcessNew"/>
    <dgm:cxn modelId="{34BDE9A8-4BCC-4680-8018-1B4739A7127A}" type="presParOf" srcId="{0C74370A-E27B-4574-8F00-11C30CD01725}" destId="{056076A2-7220-49C4-9F9B-3B942FD2BFAB}" srcOrd="0" destOrd="0" presId="urn:microsoft.com/office/officeart/2016/7/layout/RepeatingBendingProcessNew"/>
    <dgm:cxn modelId="{F8D88F30-3743-48F9-94B3-4C625DFF890C}" type="presParOf" srcId="{98B02D90-06A2-4C99-9083-8EC5C6A14F63}" destId="{5A28921E-2B3F-409E-BCB6-80532E4D999A}" srcOrd="8" destOrd="0" presId="urn:microsoft.com/office/officeart/2016/7/layout/RepeatingBendingProcessNew"/>
    <dgm:cxn modelId="{0DF2BE72-3BEC-49A5-B299-C83D4C3B54C9}" type="presParOf" srcId="{98B02D90-06A2-4C99-9083-8EC5C6A14F63}" destId="{3A543F9A-2FCC-4141-A688-E3E1E8E6CF0C}" srcOrd="9" destOrd="0" presId="urn:microsoft.com/office/officeart/2016/7/layout/RepeatingBendingProcessNew"/>
    <dgm:cxn modelId="{1B5FADD2-9D3A-4041-A0EE-1B5471F40610}" type="presParOf" srcId="{3A543F9A-2FCC-4141-A688-E3E1E8E6CF0C}" destId="{0D48BA7F-5FD5-441C-8DDB-91B77799E528}" srcOrd="0" destOrd="0" presId="urn:microsoft.com/office/officeart/2016/7/layout/RepeatingBendingProcessNew"/>
    <dgm:cxn modelId="{F279465C-C302-4D4D-97A7-CC4F9F5F6A3F}" type="presParOf" srcId="{98B02D90-06A2-4C99-9083-8EC5C6A14F63}" destId="{6EC5A377-3333-4CD7-9073-2B411703DDA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4C406-0268-4626-8AE3-99D7C979C59C}">
      <dsp:nvSpPr>
        <dsp:cNvPr id="0" name=""/>
        <dsp:cNvSpPr/>
      </dsp:nvSpPr>
      <dsp:spPr>
        <a:xfrm>
          <a:off x="2614981" y="709129"/>
          <a:ext cx="546965" cy="91440"/>
        </a:xfrm>
        <a:custGeom>
          <a:avLst/>
          <a:gdLst/>
          <a:ahLst/>
          <a:cxnLst/>
          <a:rect l="0" t="0" r="0" b="0"/>
          <a:pathLst>
            <a:path>
              <a:moveTo>
                <a:pt x="0" y="45720"/>
              </a:moveTo>
              <a:lnTo>
                <a:pt x="54696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751961"/>
        <a:ext cx="28878" cy="5775"/>
      </dsp:txXfrm>
    </dsp:sp>
    <dsp:sp modelId="{92690313-1707-48AA-AB4C-7FEA7631169F}">
      <dsp:nvSpPr>
        <dsp:cNvPr id="0" name=""/>
        <dsp:cNvSpPr/>
      </dsp:nvSpPr>
      <dsp:spPr>
        <a:xfrm>
          <a:off x="105624" y="1502"/>
          <a:ext cx="2511156" cy="15066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50000"/>
                </a:schemeClr>
              </a:solidFill>
            </a:rPr>
            <a:t>In this training module you have been assigned a Complaint </a:t>
          </a:r>
          <a:r>
            <a:rPr lang="en-US" sz="1600" b="1" u="sng" kern="1200" dirty="0">
              <a:solidFill>
                <a:schemeClr val="tx2">
                  <a:lumMod val="50000"/>
                </a:schemeClr>
              </a:solidFill>
            </a:rPr>
            <a:t>number </a:t>
          </a:r>
          <a:r>
            <a:rPr lang="en-US" sz="1600" kern="1200" dirty="0">
              <a:solidFill>
                <a:schemeClr val="tx2">
                  <a:lumMod val="50000"/>
                </a:schemeClr>
              </a:solidFill>
            </a:rPr>
            <a:t>for Inspection thru your QUEUE.</a:t>
          </a:r>
        </a:p>
      </dsp:txBody>
      <dsp:txXfrm>
        <a:off x="105624" y="1502"/>
        <a:ext cx="2511156" cy="1506693"/>
      </dsp:txXfrm>
    </dsp:sp>
    <dsp:sp modelId="{2BFE3B8E-5B4C-4B35-8C7D-8A88BE1DBAF8}">
      <dsp:nvSpPr>
        <dsp:cNvPr id="0" name=""/>
        <dsp:cNvSpPr/>
      </dsp:nvSpPr>
      <dsp:spPr>
        <a:xfrm>
          <a:off x="1343448" y="1506396"/>
          <a:ext cx="3106476" cy="493704"/>
        </a:xfrm>
        <a:custGeom>
          <a:avLst/>
          <a:gdLst/>
          <a:ahLst/>
          <a:cxnLst/>
          <a:rect l="0" t="0" r="0" b="0"/>
          <a:pathLst>
            <a:path>
              <a:moveTo>
                <a:pt x="3106476" y="0"/>
              </a:moveTo>
              <a:lnTo>
                <a:pt x="3106476" y="263952"/>
              </a:lnTo>
              <a:lnTo>
                <a:pt x="0" y="263952"/>
              </a:lnTo>
              <a:lnTo>
                <a:pt x="0" y="493704"/>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7926" y="1750360"/>
        <a:ext cx="157520" cy="5775"/>
      </dsp:txXfrm>
    </dsp:sp>
    <dsp:sp modelId="{DCEDA46D-2D0F-4F67-8325-92A06525F508}">
      <dsp:nvSpPr>
        <dsp:cNvPr id="0" name=""/>
        <dsp:cNvSpPr/>
      </dsp:nvSpPr>
      <dsp:spPr>
        <a:xfrm>
          <a:off x="3194346" y="1502"/>
          <a:ext cx="2511156" cy="15066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50000"/>
                </a:schemeClr>
              </a:solidFill>
            </a:rPr>
            <a:t>Open a new Inspection based on this complaint in your QUEUE and forward a response to Deidre Duncan.</a:t>
          </a:r>
        </a:p>
      </dsp:txBody>
      <dsp:txXfrm>
        <a:off x="3194346" y="1502"/>
        <a:ext cx="2511156" cy="1506693"/>
      </dsp:txXfrm>
    </dsp:sp>
    <dsp:sp modelId="{405F6630-6216-4C0C-A31B-D3BEF9CB41E3}">
      <dsp:nvSpPr>
        <dsp:cNvPr id="0" name=""/>
        <dsp:cNvSpPr/>
      </dsp:nvSpPr>
      <dsp:spPr>
        <a:xfrm>
          <a:off x="2597227" y="2740127"/>
          <a:ext cx="564719" cy="91440"/>
        </a:xfrm>
        <a:custGeom>
          <a:avLst/>
          <a:gdLst/>
          <a:ahLst/>
          <a:cxnLst/>
          <a:rect l="0" t="0" r="0" b="0"/>
          <a:pathLst>
            <a:path>
              <a:moveTo>
                <a:pt x="0" y="45720"/>
              </a:moveTo>
              <a:lnTo>
                <a:pt x="299459" y="45720"/>
              </a:lnTo>
              <a:lnTo>
                <a:pt x="299459" y="98981"/>
              </a:lnTo>
              <a:lnTo>
                <a:pt x="564719" y="98981"/>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644" y="2782960"/>
        <a:ext cx="29884" cy="5775"/>
      </dsp:txXfrm>
    </dsp:sp>
    <dsp:sp modelId="{6C4F83CE-7142-4436-B958-C397C9570F65}">
      <dsp:nvSpPr>
        <dsp:cNvPr id="0" name=""/>
        <dsp:cNvSpPr/>
      </dsp:nvSpPr>
      <dsp:spPr>
        <a:xfrm>
          <a:off x="87870" y="2032500"/>
          <a:ext cx="2511156" cy="15066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2">
                  <a:lumMod val="50000"/>
                </a:schemeClr>
              </a:solidFill>
            </a:rPr>
            <a:t>You will have 4 Violations associated with this complaint</a:t>
          </a:r>
        </a:p>
      </dsp:txBody>
      <dsp:txXfrm>
        <a:off x="87870" y="2032500"/>
        <a:ext cx="2511156" cy="1506693"/>
      </dsp:txXfrm>
    </dsp:sp>
    <dsp:sp modelId="{0C74370A-E27B-4574-8F00-11C30CD01725}">
      <dsp:nvSpPr>
        <dsp:cNvPr id="0" name=""/>
        <dsp:cNvSpPr/>
      </dsp:nvSpPr>
      <dsp:spPr>
        <a:xfrm>
          <a:off x="1361202" y="359065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3861251"/>
        <a:ext cx="157112" cy="5775"/>
      </dsp:txXfrm>
    </dsp:sp>
    <dsp:sp modelId="{554A2241-C399-43D0-BD4F-95089BBAE2D2}">
      <dsp:nvSpPr>
        <dsp:cNvPr id="0" name=""/>
        <dsp:cNvSpPr/>
      </dsp:nvSpPr>
      <dsp:spPr>
        <a:xfrm>
          <a:off x="3194346" y="2085762"/>
          <a:ext cx="2511156" cy="15066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2">
                  <a:lumMod val="50000"/>
                </a:schemeClr>
              </a:solidFill>
            </a:rPr>
            <a:t>2 Violations will be </a:t>
          </a:r>
          <a:r>
            <a:rPr lang="en-US" sz="1600" u="sng" kern="1200">
              <a:solidFill>
                <a:schemeClr val="tx2">
                  <a:lumMod val="50000"/>
                </a:schemeClr>
              </a:solidFill>
            </a:rPr>
            <a:t>Grouped</a:t>
          </a:r>
          <a:endParaRPr lang="en-US" sz="1600" kern="1200">
            <a:solidFill>
              <a:schemeClr val="tx2">
                <a:lumMod val="50000"/>
              </a:schemeClr>
            </a:solidFill>
          </a:endParaRPr>
        </a:p>
      </dsp:txBody>
      <dsp:txXfrm>
        <a:off x="3194346" y="2085762"/>
        <a:ext cx="2511156" cy="1506693"/>
      </dsp:txXfrm>
    </dsp:sp>
    <dsp:sp modelId="{3A543F9A-2FCC-4141-A688-E3E1E8E6CF0C}">
      <dsp:nvSpPr>
        <dsp:cNvPr id="0" name=""/>
        <dsp:cNvSpPr/>
      </dsp:nvSpPr>
      <dsp:spPr>
        <a:xfrm>
          <a:off x="2614981" y="4877649"/>
          <a:ext cx="546965" cy="91440"/>
        </a:xfrm>
        <a:custGeom>
          <a:avLst/>
          <a:gdLst/>
          <a:ahLst/>
          <a:cxnLst/>
          <a:rect l="0" t="0" r="0" b="0"/>
          <a:pathLst>
            <a:path>
              <a:moveTo>
                <a:pt x="0" y="45720"/>
              </a:moveTo>
              <a:lnTo>
                <a:pt x="54696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4920481"/>
        <a:ext cx="28878" cy="5775"/>
      </dsp:txXfrm>
    </dsp:sp>
    <dsp:sp modelId="{5A28921E-2B3F-409E-BCB6-80532E4D999A}">
      <dsp:nvSpPr>
        <dsp:cNvPr id="0" name=""/>
        <dsp:cNvSpPr/>
      </dsp:nvSpPr>
      <dsp:spPr>
        <a:xfrm>
          <a:off x="105624" y="4170022"/>
          <a:ext cx="2511156" cy="150669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50000"/>
                </a:schemeClr>
              </a:solidFill>
            </a:rPr>
            <a:t>1 Violation will be an </a:t>
          </a:r>
          <a:r>
            <a:rPr lang="en-US" sz="1600" u="sng" kern="1200" dirty="0">
              <a:solidFill>
                <a:schemeClr val="tx2">
                  <a:lumMod val="50000"/>
                </a:schemeClr>
              </a:solidFill>
            </a:rPr>
            <a:t>Administrative Violation</a:t>
          </a:r>
        </a:p>
        <a:p>
          <a:pPr marL="0" lvl="0" indent="0" algn="ctr" defTabSz="711200">
            <a:lnSpc>
              <a:spcPct val="90000"/>
            </a:lnSpc>
            <a:spcBef>
              <a:spcPct val="0"/>
            </a:spcBef>
            <a:spcAft>
              <a:spcPct val="35000"/>
            </a:spcAft>
            <a:buNone/>
          </a:pPr>
          <a:r>
            <a:rPr lang="en-US" sz="1600" u="sng" kern="1200" dirty="0">
              <a:solidFill>
                <a:schemeClr val="tx2">
                  <a:lumMod val="50000"/>
                </a:schemeClr>
              </a:solidFill>
            </a:rPr>
            <a:t>This violation will be abated before citation issuance</a:t>
          </a:r>
          <a:endParaRPr lang="en-US" sz="1600" kern="1200" dirty="0">
            <a:solidFill>
              <a:schemeClr val="tx2">
                <a:lumMod val="50000"/>
              </a:schemeClr>
            </a:solidFill>
          </a:endParaRPr>
        </a:p>
      </dsp:txBody>
      <dsp:txXfrm>
        <a:off x="105624" y="4170022"/>
        <a:ext cx="2511156" cy="1506693"/>
      </dsp:txXfrm>
    </dsp:sp>
    <dsp:sp modelId="{6EC5A377-3333-4CD7-9073-2B411703DDA4}">
      <dsp:nvSpPr>
        <dsp:cNvPr id="0" name=""/>
        <dsp:cNvSpPr/>
      </dsp:nvSpPr>
      <dsp:spPr>
        <a:xfrm>
          <a:off x="3194346" y="4170022"/>
          <a:ext cx="2511156" cy="15066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2">
                  <a:lumMod val="50000"/>
                </a:schemeClr>
              </a:solidFill>
            </a:rPr>
            <a:t>1 Violation will be Serious with an </a:t>
          </a:r>
          <a:r>
            <a:rPr lang="en-US" sz="1600" u="sng" kern="1200">
              <a:solidFill>
                <a:schemeClr val="tx2">
                  <a:lumMod val="50000"/>
                </a:schemeClr>
              </a:solidFill>
            </a:rPr>
            <a:t>“Override”</a:t>
          </a:r>
          <a:endParaRPr lang="en-US" sz="1600" kern="1200">
            <a:solidFill>
              <a:schemeClr val="tx2">
                <a:lumMod val="50000"/>
              </a:schemeClr>
            </a:solidFill>
          </a:endParaRPr>
        </a:p>
      </dsp:txBody>
      <dsp:txXfrm>
        <a:off x="3194346" y="4170022"/>
        <a:ext cx="2511156" cy="150669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1T15:34:16.372"/>
    </inkml:context>
    <inkml:brush xml:id="br0">
      <inkml:brushProperty name="width" value="0.05" units="cm"/>
      <inkml:brushProperty name="height" value="0.05" units="cm"/>
      <inkml:brushProperty name="color" value="#E71224"/>
    </inkml:brush>
  </inkml:definitions>
  <inkml:trace contextRef="#ctx0" brushRef="#br0">1 104 24575,'27'-10'0,"-3"1"0,1 3 0,40-15 0,-49 15 0,0 0 0,1 1 0,0 1 0,0 0 0,30-1 0,-1 4 0,-15 2 0,0-2 0,0-1 0,39-8 0,-29 3 0,1 2 0,-1 3 0,80 4 0,-31 0 0,802-2 0,-745 12 0,-1 1 0,-127-12 0,0 2 0,29 6 0,28 2 0,81-10-1365,-136-1-5461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1T15:34:17.177"/>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1T16:18:13.641"/>
    </inkml:context>
    <inkml:brush xml:id="br0">
      <inkml:brushProperty name="width" value="0.05" units="cm"/>
      <inkml:brushProperty name="height" value="0.05" units="cm"/>
      <inkml:brushProperty name="color" value="#E71224"/>
    </inkml:brush>
  </inkml:definitions>
  <inkml:trace contextRef="#ctx0" brushRef="#br0">1 1 24575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BB09-E59B-4414-9DFD-877368B96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79E29E-1CC0-46B7-AAE4-B347972534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41CC51-95F9-4FD2-9DEE-71EA0685E380}"/>
              </a:ext>
            </a:extLst>
          </p:cNvPr>
          <p:cNvSpPr>
            <a:spLocks noGrp="1"/>
          </p:cNvSpPr>
          <p:nvPr>
            <p:ph type="dt" sz="half" idx="10"/>
          </p:nvPr>
        </p:nvSpPr>
        <p:spPr/>
        <p:txBody>
          <a:bodyPr/>
          <a:lstStyle/>
          <a:p>
            <a:fld id="{2488C09E-DDD2-47E6-AE4B-F1D36D622F54}" type="datetimeFigureOut">
              <a:rPr lang="en-US" smtClean="0"/>
              <a:t>3/23/2022</a:t>
            </a:fld>
            <a:endParaRPr lang="en-US"/>
          </a:p>
        </p:txBody>
      </p:sp>
      <p:sp>
        <p:nvSpPr>
          <p:cNvPr id="5" name="Footer Placeholder 4">
            <a:extLst>
              <a:ext uri="{FF2B5EF4-FFF2-40B4-BE49-F238E27FC236}">
                <a16:creationId xmlns:a16="http://schemas.microsoft.com/office/drawing/2014/main" id="{2EB4DEB7-3AB6-47BA-BF94-7F1DC55A7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4ABA0-F284-43E2-90B5-3C208D11CAF7}"/>
              </a:ext>
            </a:extLst>
          </p:cNvPr>
          <p:cNvSpPr>
            <a:spLocks noGrp="1"/>
          </p:cNvSpPr>
          <p:nvPr>
            <p:ph type="sldNum" sz="quarter" idx="12"/>
          </p:nvPr>
        </p:nvSpPr>
        <p:spPr/>
        <p:txBody>
          <a:bodyPr/>
          <a:lstStyle/>
          <a:p>
            <a:fld id="{30F4AEEB-1098-41C4-9B75-6201E0EDB5B3}" type="slidenum">
              <a:rPr lang="en-US" smtClean="0"/>
              <a:t>‹#›</a:t>
            </a:fld>
            <a:endParaRPr lang="en-US"/>
          </a:p>
        </p:txBody>
      </p:sp>
    </p:spTree>
    <p:extLst>
      <p:ext uri="{BB962C8B-B14F-4D97-AF65-F5344CB8AC3E}">
        <p14:creationId xmlns:p14="http://schemas.microsoft.com/office/powerpoint/2010/main" val="56705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0C24-4EC6-4C73-ABA0-F074992703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DDEA77-EEFC-4EC4-993A-98468738D8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5BD470-ACF7-4E4D-ACF0-9CF8E2871FAE}"/>
              </a:ext>
            </a:extLst>
          </p:cNvPr>
          <p:cNvSpPr>
            <a:spLocks noGrp="1"/>
          </p:cNvSpPr>
          <p:nvPr>
            <p:ph type="dt" sz="half" idx="10"/>
          </p:nvPr>
        </p:nvSpPr>
        <p:spPr/>
        <p:txBody>
          <a:bodyPr/>
          <a:lstStyle/>
          <a:p>
            <a:fld id="{2488C09E-DDD2-47E6-AE4B-F1D36D622F54}" type="datetimeFigureOut">
              <a:rPr lang="en-US" smtClean="0"/>
              <a:t>3/23/2022</a:t>
            </a:fld>
            <a:endParaRPr lang="en-US"/>
          </a:p>
        </p:txBody>
      </p:sp>
      <p:sp>
        <p:nvSpPr>
          <p:cNvPr id="5" name="Footer Placeholder 4">
            <a:extLst>
              <a:ext uri="{FF2B5EF4-FFF2-40B4-BE49-F238E27FC236}">
                <a16:creationId xmlns:a16="http://schemas.microsoft.com/office/drawing/2014/main" id="{2E3FB52D-9188-4C1F-A138-13167CE92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3A9A9-56EB-482C-B8E2-7C1F8CBCC649}"/>
              </a:ext>
            </a:extLst>
          </p:cNvPr>
          <p:cNvSpPr>
            <a:spLocks noGrp="1"/>
          </p:cNvSpPr>
          <p:nvPr>
            <p:ph type="sldNum" sz="quarter" idx="12"/>
          </p:nvPr>
        </p:nvSpPr>
        <p:spPr/>
        <p:txBody>
          <a:bodyPr/>
          <a:lstStyle/>
          <a:p>
            <a:fld id="{30F4AEEB-1098-41C4-9B75-6201E0EDB5B3}" type="slidenum">
              <a:rPr lang="en-US" smtClean="0"/>
              <a:t>‹#›</a:t>
            </a:fld>
            <a:endParaRPr lang="en-US"/>
          </a:p>
        </p:txBody>
      </p:sp>
    </p:spTree>
    <p:extLst>
      <p:ext uri="{BB962C8B-B14F-4D97-AF65-F5344CB8AC3E}">
        <p14:creationId xmlns:p14="http://schemas.microsoft.com/office/powerpoint/2010/main" val="893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ACFBD4-CF8C-467A-891E-811C79377E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7C1450-708B-42E9-A9A5-B40842563D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54DFF-A6FA-4A1C-B3DA-D7C5445A6250}"/>
              </a:ext>
            </a:extLst>
          </p:cNvPr>
          <p:cNvSpPr>
            <a:spLocks noGrp="1"/>
          </p:cNvSpPr>
          <p:nvPr>
            <p:ph type="dt" sz="half" idx="10"/>
          </p:nvPr>
        </p:nvSpPr>
        <p:spPr/>
        <p:txBody>
          <a:bodyPr/>
          <a:lstStyle/>
          <a:p>
            <a:fld id="{2488C09E-DDD2-47E6-AE4B-F1D36D622F54}" type="datetimeFigureOut">
              <a:rPr lang="en-US" smtClean="0"/>
              <a:t>3/23/2022</a:t>
            </a:fld>
            <a:endParaRPr lang="en-US"/>
          </a:p>
        </p:txBody>
      </p:sp>
      <p:sp>
        <p:nvSpPr>
          <p:cNvPr id="5" name="Footer Placeholder 4">
            <a:extLst>
              <a:ext uri="{FF2B5EF4-FFF2-40B4-BE49-F238E27FC236}">
                <a16:creationId xmlns:a16="http://schemas.microsoft.com/office/drawing/2014/main" id="{42984909-2E75-4B42-A6F1-A6FA3347D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AF92C-CD9D-4B1F-9D12-A794449D5086}"/>
              </a:ext>
            </a:extLst>
          </p:cNvPr>
          <p:cNvSpPr>
            <a:spLocks noGrp="1"/>
          </p:cNvSpPr>
          <p:nvPr>
            <p:ph type="sldNum" sz="quarter" idx="12"/>
          </p:nvPr>
        </p:nvSpPr>
        <p:spPr/>
        <p:txBody>
          <a:bodyPr/>
          <a:lstStyle/>
          <a:p>
            <a:fld id="{30F4AEEB-1098-41C4-9B75-6201E0EDB5B3}" type="slidenum">
              <a:rPr lang="en-US" smtClean="0"/>
              <a:t>‹#›</a:t>
            </a:fld>
            <a:endParaRPr lang="en-US"/>
          </a:p>
        </p:txBody>
      </p:sp>
    </p:spTree>
    <p:extLst>
      <p:ext uri="{BB962C8B-B14F-4D97-AF65-F5344CB8AC3E}">
        <p14:creationId xmlns:p14="http://schemas.microsoft.com/office/powerpoint/2010/main" val="67568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E4714-A8BD-407B-AFA2-FC31B1B7E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376F2E-C079-4B03-B818-7015EED4A4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F9D9D-02F4-40E3-AF48-E818A0C5C6B9}"/>
              </a:ext>
            </a:extLst>
          </p:cNvPr>
          <p:cNvSpPr>
            <a:spLocks noGrp="1"/>
          </p:cNvSpPr>
          <p:nvPr>
            <p:ph type="dt" sz="half" idx="10"/>
          </p:nvPr>
        </p:nvSpPr>
        <p:spPr/>
        <p:txBody>
          <a:bodyPr/>
          <a:lstStyle/>
          <a:p>
            <a:fld id="{2488C09E-DDD2-47E6-AE4B-F1D36D622F54}" type="datetimeFigureOut">
              <a:rPr lang="en-US" smtClean="0"/>
              <a:t>3/23/2022</a:t>
            </a:fld>
            <a:endParaRPr lang="en-US"/>
          </a:p>
        </p:txBody>
      </p:sp>
      <p:sp>
        <p:nvSpPr>
          <p:cNvPr id="5" name="Footer Placeholder 4">
            <a:extLst>
              <a:ext uri="{FF2B5EF4-FFF2-40B4-BE49-F238E27FC236}">
                <a16:creationId xmlns:a16="http://schemas.microsoft.com/office/drawing/2014/main" id="{4F883DE8-B116-4DD8-BAF9-D075456CD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42A84-1F9D-443D-A136-DD781C3F5DF0}"/>
              </a:ext>
            </a:extLst>
          </p:cNvPr>
          <p:cNvSpPr>
            <a:spLocks noGrp="1"/>
          </p:cNvSpPr>
          <p:nvPr>
            <p:ph type="sldNum" sz="quarter" idx="12"/>
          </p:nvPr>
        </p:nvSpPr>
        <p:spPr/>
        <p:txBody>
          <a:bodyPr/>
          <a:lstStyle/>
          <a:p>
            <a:fld id="{30F4AEEB-1098-41C4-9B75-6201E0EDB5B3}" type="slidenum">
              <a:rPr lang="en-US" smtClean="0"/>
              <a:t>‹#›</a:t>
            </a:fld>
            <a:endParaRPr lang="en-US"/>
          </a:p>
        </p:txBody>
      </p:sp>
    </p:spTree>
    <p:extLst>
      <p:ext uri="{BB962C8B-B14F-4D97-AF65-F5344CB8AC3E}">
        <p14:creationId xmlns:p14="http://schemas.microsoft.com/office/powerpoint/2010/main" val="98680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B836-DD83-450A-8207-7371DA6239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4337E0-C2D1-4757-9A20-4BB281E7DD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538C76-63A1-4C65-A86B-3B8C5637A946}"/>
              </a:ext>
            </a:extLst>
          </p:cNvPr>
          <p:cNvSpPr>
            <a:spLocks noGrp="1"/>
          </p:cNvSpPr>
          <p:nvPr>
            <p:ph type="dt" sz="half" idx="10"/>
          </p:nvPr>
        </p:nvSpPr>
        <p:spPr/>
        <p:txBody>
          <a:bodyPr/>
          <a:lstStyle/>
          <a:p>
            <a:fld id="{2488C09E-DDD2-47E6-AE4B-F1D36D622F54}" type="datetimeFigureOut">
              <a:rPr lang="en-US" smtClean="0"/>
              <a:t>3/23/2022</a:t>
            </a:fld>
            <a:endParaRPr lang="en-US"/>
          </a:p>
        </p:txBody>
      </p:sp>
      <p:sp>
        <p:nvSpPr>
          <p:cNvPr id="5" name="Footer Placeholder 4">
            <a:extLst>
              <a:ext uri="{FF2B5EF4-FFF2-40B4-BE49-F238E27FC236}">
                <a16:creationId xmlns:a16="http://schemas.microsoft.com/office/drawing/2014/main" id="{FC129002-5898-425F-8A23-C626255E9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1C1CD-B60B-4AF3-944F-EEF5D15E5D6B}"/>
              </a:ext>
            </a:extLst>
          </p:cNvPr>
          <p:cNvSpPr>
            <a:spLocks noGrp="1"/>
          </p:cNvSpPr>
          <p:nvPr>
            <p:ph type="sldNum" sz="quarter" idx="12"/>
          </p:nvPr>
        </p:nvSpPr>
        <p:spPr/>
        <p:txBody>
          <a:bodyPr/>
          <a:lstStyle/>
          <a:p>
            <a:fld id="{30F4AEEB-1098-41C4-9B75-6201E0EDB5B3}" type="slidenum">
              <a:rPr lang="en-US" smtClean="0"/>
              <a:t>‹#›</a:t>
            </a:fld>
            <a:endParaRPr lang="en-US"/>
          </a:p>
        </p:txBody>
      </p:sp>
    </p:spTree>
    <p:extLst>
      <p:ext uri="{BB962C8B-B14F-4D97-AF65-F5344CB8AC3E}">
        <p14:creationId xmlns:p14="http://schemas.microsoft.com/office/powerpoint/2010/main" val="235313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3697-562D-46AF-A2B3-C8F9BCA52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AB9CBF-5D89-42DA-8F4A-C859C5F97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02318D-D2AC-46E4-9E6B-6E45000F84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7AB3-AA9C-49DF-B4B8-78FEDF6696DE}"/>
              </a:ext>
            </a:extLst>
          </p:cNvPr>
          <p:cNvSpPr>
            <a:spLocks noGrp="1"/>
          </p:cNvSpPr>
          <p:nvPr>
            <p:ph type="dt" sz="half" idx="10"/>
          </p:nvPr>
        </p:nvSpPr>
        <p:spPr/>
        <p:txBody>
          <a:bodyPr/>
          <a:lstStyle/>
          <a:p>
            <a:fld id="{2488C09E-DDD2-47E6-AE4B-F1D36D622F54}" type="datetimeFigureOut">
              <a:rPr lang="en-US" smtClean="0"/>
              <a:t>3/23/2022</a:t>
            </a:fld>
            <a:endParaRPr lang="en-US"/>
          </a:p>
        </p:txBody>
      </p:sp>
      <p:sp>
        <p:nvSpPr>
          <p:cNvPr id="6" name="Footer Placeholder 5">
            <a:extLst>
              <a:ext uri="{FF2B5EF4-FFF2-40B4-BE49-F238E27FC236}">
                <a16:creationId xmlns:a16="http://schemas.microsoft.com/office/drawing/2014/main" id="{ABA53C10-46A1-4A07-A0DE-0965782CB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D1E91D-69AC-4570-85F9-C1934B401F45}"/>
              </a:ext>
            </a:extLst>
          </p:cNvPr>
          <p:cNvSpPr>
            <a:spLocks noGrp="1"/>
          </p:cNvSpPr>
          <p:nvPr>
            <p:ph type="sldNum" sz="quarter" idx="12"/>
          </p:nvPr>
        </p:nvSpPr>
        <p:spPr/>
        <p:txBody>
          <a:bodyPr/>
          <a:lstStyle/>
          <a:p>
            <a:fld id="{30F4AEEB-1098-41C4-9B75-6201E0EDB5B3}" type="slidenum">
              <a:rPr lang="en-US" smtClean="0"/>
              <a:t>‹#›</a:t>
            </a:fld>
            <a:endParaRPr lang="en-US"/>
          </a:p>
        </p:txBody>
      </p:sp>
    </p:spTree>
    <p:extLst>
      <p:ext uri="{BB962C8B-B14F-4D97-AF65-F5344CB8AC3E}">
        <p14:creationId xmlns:p14="http://schemas.microsoft.com/office/powerpoint/2010/main" val="321088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1043-AA56-4F92-9DB4-4F2245EF53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2A4676-FEE0-47EE-833D-38F5816CD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D60E13-F656-487D-ACB5-442A5ECD4B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05FE19-E2A1-4625-93D1-B02C92D34E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165A4-BEF8-4BBD-83F7-13108EC7EE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24D448-87F5-4484-B77E-B367A25F64A9}"/>
              </a:ext>
            </a:extLst>
          </p:cNvPr>
          <p:cNvSpPr>
            <a:spLocks noGrp="1"/>
          </p:cNvSpPr>
          <p:nvPr>
            <p:ph type="dt" sz="half" idx="10"/>
          </p:nvPr>
        </p:nvSpPr>
        <p:spPr/>
        <p:txBody>
          <a:bodyPr/>
          <a:lstStyle/>
          <a:p>
            <a:fld id="{2488C09E-DDD2-47E6-AE4B-F1D36D622F54}" type="datetimeFigureOut">
              <a:rPr lang="en-US" smtClean="0"/>
              <a:t>3/23/2022</a:t>
            </a:fld>
            <a:endParaRPr lang="en-US"/>
          </a:p>
        </p:txBody>
      </p:sp>
      <p:sp>
        <p:nvSpPr>
          <p:cNvPr id="8" name="Footer Placeholder 7">
            <a:extLst>
              <a:ext uri="{FF2B5EF4-FFF2-40B4-BE49-F238E27FC236}">
                <a16:creationId xmlns:a16="http://schemas.microsoft.com/office/drawing/2014/main" id="{E015DDF1-3DF5-4C4E-8E9E-287C052596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3C086B-877D-47B7-9F15-9C6EADB0D715}"/>
              </a:ext>
            </a:extLst>
          </p:cNvPr>
          <p:cNvSpPr>
            <a:spLocks noGrp="1"/>
          </p:cNvSpPr>
          <p:nvPr>
            <p:ph type="sldNum" sz="quarter" idx="12"/>
          </p:nvPr>
        </p:nvSpPr>
        <p:spPr/>
        <p:txBody>
          <a:bodyPr/>
          <a:lstStyle/>
          <a:p>
            <a:fld id="{30F4AEEB-1098-41C4-9B75-6201E0EDB5B3}" type="slidenum">
              <a:rPr lang="en-US" smtClean="0"/>
              <a:t>‹#›</a:t>
            </a:fld>
            <a:endParaRPr lang="en-US"/>
          </a:p>
        </p:txBody>
      </p:sp>
    </p:spTree>
    <p:extLst>
      <p:ext uri="{BB962C8B-B14F-4D97-AF65-F5344CB8AC3E}">
        <p14:creationId xmlns:p14="http://schemas.microsoft.com/office/powerpoint/2010/main" val="238265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8AD9-AA16-4BEC-9A75-04314676B4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8BD0CB-FF40-4ADB-BF1C-FA9EF1BBF541}"/>
              </a:ext>
            </a:extLst>
          </p:cNvPr>
          <p:cNvSpPr>
            <a:spLocks noGrp="1"/>
          </p:cNvSpPr>
          <p:nvPr>
            <p:ph type="dt" sz="half" idx="10"/>
          </p:nvPr>
        </p:nvSpPr>
        <p:spPr/>
        <p:txBody>
          <a:bodyPr/>
          <a:lstStyle/>
          <a:p>
            <a:fld id="{2488C09E-DDD2-47E6-AE4B-F1D36D622F54}" type="datetimeFigureOut">
              <a:rPr lang="en-US" smtClean="0"/>
              <a:t>3/23/2022</a:t>
            </a:fld>
            <a:endParaRPr lang="en-US"/>
          </a:p>
        </p:txBody>
      </p:sp>
      <p:sp>
        <p:nvSpPr>
          <p:cNvPr id="4" name="Footer Placeholder 3">
            <a:extLst>
              <a:ext uri="{FF2B5EF4-FFF2-40B4-BE49-F238E27FC236}">
                <a16:creationId xmlns:a16="http://schemas.microsoft.com/office/drawing/2014/main" id="{67269C3F-EA59-4352-8467-99CDB6A27B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A54F31-B1D2-487E-B8D2-54D776305C81}"/>
              </a:ext>
            </a:extLst>
          </p:cNvPr>
          <p:cNvSpPr>
            <a:spLocks noGrp="1"/>
          </p:cNvSpPr>
          <p:nvPr>
            <p:ph type="sldNum" sz="quarter" idx="12"/>
          </p:nvPr>
        </p:nvSpPr>
        <p:spPr/>
        <p:txBody>
          <a:bodyPr/>
          <a:lstStyle/>
          <a:p>
            <a:fld id="{30F4AEEB-1098-41C4-9B75-6201E0EDB5B3}" type="slidenum">
              <a:rPr lang="en-US" smtClean="0"/>
              <a:t>‹#›</a:t>
            </a:fld>
            <a:endParaRPr lang="en-US"/>
          </a:p>
        </p:txBody>
      </p:sp>
    </p:spTree>
    <p:extLst>
      <p:ext uri="{BB962C8B-B14F-4D97-AF65-F5344CB8AC3E}">
        <p14:creationId xmlns:p14="http://schemas.microsoft.com/office/powerpoint/2010/main" val="404570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DD00A-1015-474B-8076-C027E1BF033B}"/>
              </a:ext>
            </a:extLst>
          </p:cNvPr>
          <p:cNvSpPr>
            <a:spLocks noGrp="1"/>
          </p:cNvSpPr>
          <p:nvPr>
            <p:ph type="dt" sz="half" idx="10"/>
          </p:nvPr>
        </p:nvSpPr>
        <p:spPr/>
        <p:txBody>
          <a:bodyPr/>
          <a:lstStyle/>
          <a:p>
            <a:fld id="{2488C09E-DDD2-47E6-AE4B-F1D36D622F54}" type="datetimeFigureOut">
              <a:rPr lang="en-US" smtClean="0"/>
              <a:t>3/23/2022</a:t>
            </a:fld>
            <a:endParaRPr lang="en-US"/>
          </a:p>
        </p:txBody>
      </p:sp>
      <p:sp>
        <p:nvSpPr>
          <p:cNvPr id="3" name="Footer Placeholder 2">
            <a:extLst>
              <a:ext uri="{FF2B5EF4-FFF2-40B4-BE49-F238E27FC236}">
                <a16:creationId xmlns:a16="http://schemas.microsoft.com/office/drawing/2014/main" id="{76626848-4D5E-4D9B-923C-D162B77111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6B8FEE-BD59-46D2-8EA7-4D413C91BD1A}"/>
              </a:ext>
            </a:extLst>
          </p:cNvPr>
          <p:cNvSpPr>
            <a:spLocks noGrp="1"/>
          </p:cNvSpPr>
          <p:nvPr>
            <p:ph type="sldNum" sz="quarter" idx="12"/>
          </p:nvPr>
        </p:nvSpPr>
        <p:spPr/>
        <p:txBody>
          <a:bodyPr/>
          <a:lstStyle/>
          <a:p>
            <a:fld id="{30F4AEEB-1098-41C4-9B75-6201E0EDB5B3}" type="slidenum">
              <a:rPr lang="en-US" smtClean="0"/>
              <a:t>‹#›</a:t>
            </a:fld>
            <a:endParaRPr lang="en-US"/>
          </a:p>
        </p:txBody>
      </p:sp>
    </p:spTree>
    <p:extLst>
      <p:ext uri="{BB962C8B-B14F-4D97-AF65-F5344CB8AC3E}">
        <p14:creationId xmlns:p14="http://schemas.microsoft.com/office/powerpoint/2010/main" val="297724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2B29-A1D8-4B1A-8677-58A40B1C3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220CDC-EB65-4988-90B0-85C44271DB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B74B6F-6308-4B18-9455-F04BE5403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A251E-2D35-49CE-86D2-D145976381C2}"/>
              </a:ext>
            </a:extLst>
          </p:cNvPr>
          <p:cNvSpPr>
            <a:spLocks noGrp="1"/>
          </p:cNvSpPr>
          <p:nvPr>
            <p:ph type="dt" sz="half" idx="10"/>
          </p:nvPr>
        </p:nvSpPr>
        <p:spPr/>
        <p:txBody>
          <a:bodyPr/>
          <a:lstStyle/>
          <a:p>
            <a:fld id="{2488C09E-DDD2-47E6-AE4B-F1D36D622F54}" type="datetimeFigureOut">
              <a:rPr lang="en-US" smtClean="0"/>
              <a:t>3/23/2022</a:t>
            </a:fld>
            <a:endParaRPr lang="en-US"/>
          </a:p>
        </p:txBody>
      </p:sp>
      <p:sp>
        <p:nvSpPr>
          <p:cNvPr id="6" name="Footer Placeholder 5">
            <a:extLst>
              <a:ext uri="{FF2B5EF4-FFF2-40B4-BE49-F238E27FC236}">
                <a16:creationId xmlns:a16="http://schemas.microsoft.com/office/drawing/2014/main" id="{B6C6DD0F-541D-4135-8887-91C5A058F7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C3151-DBF1-438B-AA2B-B1D7BADF1EDC}"/>
              </a:ext>
            </a:extLst>
          </p:cNvPr>
          <p:cNvSpPr>
            <a:spLocks noGrp="1"/>
          </p:cNvSpPr>
          <p:nvPr>
            <p:ph type="sldNum" sz="quarter" idx="12"/>
          </p:nvPr>
        </p:nvSpPr>
        <p:spPr/>
        <p:txBody>
          <a:bodyPr/>
          <a:lstStyle/>
          <a:p>
            <a:fld id="{30F4AEEB-1098-41C4-9B75-6201E0EDB5B3}" type="slidenum">
              <a:rPr lang="en-US" smtClean="0"/>
              <a:t>‹#›</a:t>
            </a:fld>
            <a:endParaRPr lang="en-US"/>
          </a:p>
        </p:txBody>
      </p:sp>
    </p:spTree>
    <p:extLst>
      <p:ext uri="{BB962C8B-B14F-4D97-AF65-F5344CB8AC3E}">
        <p14:creationId xmlns:p14="http://schemas.microsoft.com/office/powerpoint/2010/main" val="209716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BA9F-FAD0-457E-B1BF-B8D3E4C76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C290A-77B9-4293-A21B-AD0AC16E72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0865A9-1975-4C1D-88C0-6DB73B78D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7D200-4A0F-421C-BA69-1EDDFE9BD8A2}"/>
              </a:ext>
            </a:extLst>
          </p:cNvPr>
          <p:cNvSpPr>
            <a:spLocks noGrp="1"/>
          </p:cNvSpPr>
          <p:nvPr>
            <p:ph type="dt" sz="half" idx="10"/>
          </p:nvPr>
        </p:nvSpPr>
        <p:spPr/>
        <p:txBody>
          <a:bodyPr/>
          <a:lstStyle/>
          <a:p>
            <a:fld id="{2488C09E-DDD2-47E6-AE4B-F1D36D622F54}" type="datetimeFigureOut">
              <a:rPr lang="en-US" smtClean="0"/>
              <a:t>3/23/2022</a:t>
            </a:fld>
            <a:endParaRPr lang="en-US"/>
          </a:p>
        </p:txBody>
      </p:sp>
      <p:sp>
        <p:nvSpPr>
          <p:cNvPr id="6" name="Footer Placeholder 5">
            <a:extLst>
              <a:ext uri="{FF2B5EF4-FFF2-40B4-BE49-F238E27FC236}">
                <a16:creationId xmlns:a16="http://schemas.microsoft.com/office/drawing/2014/main" id="{C6A3FFB0-AB5B-4D25-8D5B-ED7370C66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8D3A4C-8C0B-4C56-9B17-6E0D3A38F3F9}"/>
              </a:ext>
            </a:extLst>
          </p:cNvPr>
          <p:cNvSpPr>
            <a:spLocks noGrp="1"/>
          </p:cNvSpPr>
          <p:nvPr>
            <p:ph type="sldNum" sz="quarter" idx="12"/>
          </p:nvPr>
        </p:nvSpPr>
        <p:spPr/>
        <p:txBody>
          <a:bodyPr/>
          <a:lstStyle/>
          <a:p>
            <a:fld id="{30F4AEEB-1098-41C4-9B75-6201E0EDB5B3}" type="slidenum">
              <a:rPr lang="en-US" smtClean="0"/>
              <a:t>‹#›</a:t>
            </a:fld>
            <a:endParaRPr lang="en-US"/>
          </a:p>
        </p:txBody>
      </p:sp>
    </p:spTree>
    <p:extLst>
      <p:ext uri="{BB962C8B-B14F-4D97-AF65-F5344CB8AC3E}">
        <p14:creationId xmlns:p14="http://schemas.microsoft.com/office/powerpoint/2010/main" val="237826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F8F1BB-AA91-475C-A53D-04A6C6695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BA190E-B983-42DB-ACEA-BCA6E7C704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F660A-4205-467A-9104-426858FAFC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8C09E-DDD2-47E6-AE4B-F1D36D622F54}" type="datetimeFigureOut">
              <a:rPr lang="en-US" smtClean="0"/>
              <a:t>3/23/2022</a:t>
            </a:fld>
            <a:endParaRPr lang="en-US"/>
          </a:p>
        </p:txBody>
      </p:sp>
      <p:sp>
        <p:nvSpPr>
          <p:cNvPr id="5" name="Footer Placeholder 4">
            <a:extLst>
              <a:ext uri="{FF2B5EF4-FFF2-40B4-BE49-F238E27FC236}">
                <a16:creationId xmlns:a16="http://schemas.microsoft.com/office/drawing/2014/main" id="{7E298329-6E7C-4BEE-8340-B618C4C97F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A7785A-BA35-4B8C-92B2-0302A9E715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4AEEB-1098-41C4-9B75-6201E0EDB5B3}" type="slidenum">
              <a:rPr lang="en-US" smtClean="0"/>
              <a:t>‹#›</a:t>
            </a:fld>
            <a:endParaRPr lang="en-US"/>
          </a:p>
        </p:txBody>
      </p:sp>
    </p:spTree>
    <p:extLst>
      <p:ext uri="{BB962C8B-B14F-4D97-AF65-F5344CB8AC3E}">
        <p14:creationId xmlns:p14="http://schemas.microsoft.com/office/powerpoint/2010/main" val="1416022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10.png"/><Relationship Id="rId5" Type="http://schemas.openxmlformats.org/officeDocument/2006/relationships/customXml" Target="../ink/ink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1171CA-596B-4530-ACCD-49555979D177}"/>
              </a:ext>
            </a:extLst>
          </p:cNvPr>
          <p:cNvSpPr>
            <a:spLocks noGrp="1"/>
          </p:cNvSpPr>
          <p:nvPr>
            <p:ph type="ctrTitle"/>
          </p:nvPr>
        </p:nvSpPr>
        <p:spPr>
          <a:xfrm>
            <a:off x="890338" y="640080"/>
            <a:ext cx="3734014" cy="3566160"/>
          </a:xfrm>
        </p:spPr>
        <p:txBody>
          <a:bodyPr anchor="b">
            <a:normAutofit/>
          </a:bodyPr>
          <a:lstStyle/>
          <a:p>
            <a:pPr algn="l"/>
            <a:r>
              <a:rPr lang="en-US" sz="5400" i="1"/>
              <a:t>Entering an Inspection in the OSHA Express</a:t>
            </a:r>
          </a:p>
        </p:txBody>
      </p:sp>
      <p:sp>
        <p:nvSpPr>
          <p:cNvPr id="2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shamed Bee">
            <a:extLst>
              <a:ext uri="{FF2B5EF4-FFF2-40B4-BE49-F238E27FC236}">
                <a16:creationId xmlns:a16="http://schemas.microsoft.com/office/drawing/2014/main" id="{D805FEB7-E457-4A97-9CC9-873259B26556}"/>
              </a:ext>
            </a:extLst>
          </p:cNvPr>
          <p:cNvPicPr>
            <a:picLocks noChangeAspect="1"/>
          </p:cNvPicPr>
          <p:nvPr/>
        </p:nvPicPr>
        <p:blipFill rotWithShape="1">
          <a:blip r:embed="rId2">
            <a:extLst>
              <a:ext uri="{28A0092B-C50C-407E-A947-70E740481C1C}">
                <a14:useLocalDpi xmlns:a14="http://schemas.microsoft.com/office/drawing/2010/main" val="0"/>
              </a:ext>
            </a:extLst>
          </a:blip>
          <a:srcRect t="302" r="3"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38034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A4A1535-0D42-456A-8A50-EDC369CDBED9}"/>
              </a:ext>
            </a:extLst>
          </p:cNvPr>
          <p:cNvPicPr>
            <a:picLocks noChangeAspect="1"/>
          </p:cNvPicPr>
          <p:nvPr/>
        </p:nvPicPr>
        <p:blipFill rotWithShape="1">
          <a:blip r:embed="rId2"/>
          <a:srcRect t="2003" b="22437"/>
          <a:stretch/>
        </p:blipFill>
        <p:spPr>
          <a:xfrm>
            <a:off x="457200" y="457200"/>
            <a:ext cx="11277600" cy="5943600"/>
          </a:xfrm>
          <a:prstGeom prst="rect">
            <a:avLst/>
          </a:prstGeom>
        </p:spPr>
      </p:pic>
    </p:spTree>
    <p:extLst>
      <p:ext uri="{BB962C8B-B14F-4D97-AF65-F5344CB8AC3E}">
        <p14:creationId xmlns:p14="http://schemas.microsoft.com/office/powerpoint/2010/main" val="40932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9105631-42C7-4B08-B27E-FA0201BAF7CB}"/>
              </a:ext>
            </a:extLst>
          </p:cNvPr>
          <p:cNvPicPr>
            <a:picLocks noChangeAspect="1"/>
          </p:cNvPicPr>
          <p:nvPr/>
        </p:nvPicPr>
        <p:blipFill rotWithShape="1">
          <a:blip r:embed="rId2"/>
          <a:srcRect t="2841" b="3047"/>
          <a:stretch/>
        </p:blipFill>
        <p:spPr>
          <a:xfrm>
            <a:off x="457200" y="457200"/>
            <a:ext cx="11277600" cy="5943600"/>
          </a:xfrm>
          <a:prstGeom prst="rect">
            <a:avLst/>
          </a:prstGeom>
        </p:spPr>
      </p:pic>
    </p:spTree>
    <p:extLst>
      <p:ext uri="{BB962C8B-B14F-4D97-AF65-F5344CB8AC3E}">
        <p14:creationId xmlns:p14="http://schemas.microsoft.com/office/powerpoint/2010/main" val="28042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28BF1F-67A4-4A96-9B31-FB7E71C38795}"/>
              </a:ext>
            </a:extLst>
          </p:cNvPr>
          <p:cNvPicPr>
            <a:picLocks noChangeAspect="1"/>
          </p:cNvPicPr>
          <p:nvPr/>
        </p:nvPicPr>
        <p:blipFill rotWithShape="1">
          <a:blip r:embed="rId2"/>
          <a:srcRect t="4377" b="24404"/>
          <a:stretch/>
        </p:blipFill>
        <p:spPr>
          <a:xfrm>
            <a:off x="457200" y="457200"/>
            <a:ext cx="11277600" cy="5943600"/>
          </a:xfrm>
          <a:prstGeom prst="rect">
            <a:avLst/>
          </a:prstGeom>
        </p:spPr>
      </p:pic>
    </p:spTree>
    <p:extLst>
      <p:ext uri="{BB962C8B-B14F-4D97-AF65-F5344CB8AC3E}">
        <p14:creationId xmlns:p14="http://schemas.microsoft.com/office/powerpoint/2010/main" val="1404090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562A943-9999-42EA-BFB3-F1CD2CF24495}"/>
              </a:ext>
            </a:extLst>
          </p:cNvPr>
          <p:cNvPicPr>
            <a:picLocks noChangeAspect="1"/>
          </p:cNvPicPr>
          <p:nvPr/>
        </p:nvPicPr>
        <p:blipFill rotWithShape="1">
          <a:blip r:embed="rId2"/>
          <a:srcRect r="8922" b="-1"/>
          <a:stretch/>
        </p:blipFill>
        <p:spPr>
          <a:xfrm>
            <a:off x="457200" y="457200"/>
            <a:ext cx="11277600" cy="5943600"/>
          </a:xfrm>
          <a:prstGeom prst="rect">
            <a:avLst/>
          </a:prstGeom>
        </p:spPr>
      </p:pic>
    </p:spTree>
    <p:extLst>
      <p:ext uri="{BB962C8B-B14F-4D97-AF65-F5344CB8AC3E}">
        <p14:creationId xmlns:p14="http://schemas.microsoft.com/office/powerpoint/2010/main" val="767490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10CE6D5-E48A-4CD6-B921-CD4821D69D0D}"/>
              </a:ext>
            </a:extLst>
          </p:cNvPr>
          <p:cNvPicPr>
            <a:picLocks noChangeAspect="1"/>
          </p:cNvPicPr>
          <p:nvPr/>
        </p:nvPicPr>
        <p:blipFill rotWithShape="1">
          <a:blip r:embed="rId2"/>
          <a:srcRect l="5143" r="14215" b="-1"/>
          <a:stretch/>
        </p:blipFill>
        <p:spPr>
          <a:xfrm>
            <a:off x="457200" y="457200"/>
            <a:ext cx="11277600" cy="5943600"/>
          </a:xfrm>
          <a:prstGeom prst="rect">
            <a:avLst/>
          </a:prstGeom>
        </p:spPr>
      </p:pic>
    </p:spTree>
    <p:extLst>
      <p:ext uri="{BB962C8B-B14F-4D97-AF65-F5344CB8AC3E}">
        <p14:creationId xmlns:p14="http://schemas.microsoft.com/office/powerpoint/2010/main" val="1974515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5B923C-751B-4F71-8467-74AB0C05B75D}"/>
              </a:ext>
            </a:extLst>
          </p:cNvPr>
          <p:cNvPicPr>
            <a:picLocks noChangeAspect="1"/>
          </p:cNvPicPr>
          <p:nvPr/>
        </p:nvPicPr>
        <p:blipFill>
          <a:blip r:embed="rId2"/>
          <a:stretch>
            <a:fillRect/>
          </a:stretch>
        </p:blipFill>
        <p:spPr>
          <a:xfrm>
            <a:off x="1154001" y="1062785"/>
            <a:ext cx="9883997" cy="4732430"/>
          </a:xfrm>
          <a:prstGeom prst="rect">
            <a:avLst/>
          </a:prstGeom>
        </p:spPr>
      </p:pic>
      <p:pic>
        <p:nvPicPr>
          <p:cNvPr id="3" name="Picture 2" descr="Well Bee">
            <a:extLst>
              <a:ext uri="{FF2B5EF4-FFF2-40B4-BE49-F238E27FC236}">
                <a16:creationId xmlns:a16="http://schemas.microsoft.com/office/drawing/2014/main" id="{5B2E7BC1-15F4-49D4-935E-17F8D8EF9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844" y="2043065"/>
            <a:ext cx="1037485" cy="1037485"/>
          </a:xfrm>
          <a:prstGeom prst="rect">
            <a:avLst/>
          </a:prstGeom>
        </p:spPr>
      </p:pic>
    </p:spTree>
    <p:extLst>
      <p:ext uri="{BB962C8B-B14F-4D97-AF65-F5344CB8AC3E}">
        <p14:creationId xmlns:p14="http://schemas.microsoft.com/office/powerpoint/2010/main" val="826816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81E95A-63F5-4DD5-BFF1-23B0F8305DF5}"/>
              </a:ext>
            </a:extLst>
          </p:cNvPr>
          <p:cNvPicPr>
            <a:picLocks noChangeAspect="1"/>
          </p:cNvPicPr>
          <p:nvPr/>
        </p:nvPicPr>
        <p:blipFill>
          <a:blip r:embed="rId2"/>
          <a:stretch>
            <a:fillRect/>
          </a:stretch>
        </p:blipFill>
        <p:spPr>
          <a:xfrm>
            <a:off x="1626482" y="178788"/>
            <a:ext cx="8939035" cy="6500423"/>
          </a:xfrm>
          <a:prstGeom prst="rect">
            <a:avLst/>
          </a:prstGeom>
        </p:spPr>
      </p:pic>
      <p:sp>
        <p:nvSpPr>
          <p:cNvPr id="7" name="Rectangle 6">
            <a:extLst>
              <a:ext uri="{FF2B5EF4-FFF2-40B4-BE49-F238E27FC236}">
                <a16:creationId xmlns:a16="http://schemas.microsoft.com/office/drawing/2014/main" id="{69D2CD84-1738-4FD0-AB08-24C25C918D6E}"/>
              </a:ext>
            </a:extLst>
          </p:cNvPr>
          <p:cNvSpPr/>
          <p:nvPr/>
        </p:nvSpPr>
        <p:spPr>
          <a:xfrm>
            <a:off x="6427433" y="994299"/>
            <a:ext cx="985421" cy="46163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19BF7C5C-AF66-49F5-B9A3-3CCBBBFF2BFA}"/>
                  </a:ext>
                </a:extLst>
              </p14:cNvPr>
              <p14:cNvContentPartPr/>
              <p14:nvPr/>
            </p14:nvContentPartPr>
            <p14:xfrm>
              <a:off x="6489273" y="1338508"/>
              <a:ext cx="842760" cy="37440"/>
            </p14:xfrm>
          </p:contentPart>
        </mc:Choice>
        <mc:Fallback xmlns="">
          <p:pic>
            <p:nvPicPr>
              <p:cNvPr id="8" name="Ink 7">
                <a:extLst>
                  <a:ext uri="{FF2B5EF4-FFF2-40B4-BE49-F238E27FC236}">
                    <a16:creationId xmlns:a16="http://schemas.microsoft.com/office/drawing/2014/main" id="{19BF7C5C-AF66-49F5-B9A3-3CCBBBFF2BFA}"/>
                  </a:ext>
                </a:extLst>
              </p:cNvPr>
              <p:cNvPicPr/>
              <p:nvPr/>
            </p:nvPicPr>
            <p:blipFill>
              <a:blip r:embed="rId4"/>
              <a:stretch>
                <a:fillRect/>
              </a:stretch>
            </p:blipFill>
            <p:spPr>
              <a:xfrm>
                <a:off x="6480273" y="1329508"/>
                <a:ext cx="860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AA7FAF65-9204-49CF-BABF-25E88B7FB414}"/>
                  </a:ext>
                </a:extLst>
              </p14:cNvPr>
              <p14:cNvContentPartPr/>
              <p14:nvPr/>
            </p14:nvContentPartPr>
            <p14:xfrm>
              <a:off x="10963713" y="1721908"/>
              <a:ext cx="360" cy="360"/>
            </p14:xfrm>
          </p:contentPart>
        </mc:Choice>
        <mc:Fallback xmlns="">
          <p:pic>
            <p:nvPicPr>
              <p:cNvPr id="9" name="Ink 8">
                <a:extLst>
                  <a:ext uri="{FF2B5EF4-FFF2-40B4-BE49-F238E27FC236}">
                    <a16:creationId xmlns:a16="http://schemas.microsoft.com/office/drawing/2014/main" id="{AA7FAF65-9204-49CF-BABF-25E88B7FB414}"/>
                  </a:ext>
                </a:extLst>
              </p:cNvPr>
              <p:cNvPicPr/>
              <p:nvPr/>
            </p:nvPicPr>
            <p:blipFill>
              <a:blip r:embed="rId6"/>
              <a:stretch>
                <a:fillRect/>
              </a:stretch>
            </p:blipFill>
            <p:spPr>
              <a:xfrm>
                <a:off x="10954713" y="1712908"/>
                <a:ext cx="18000" cy="18000"/>
              </a:xfrm>
              <a:prstGeom prst="rect">
                <a:avLst/>
              </a:prstGeom>
            </p:spPr>
          </p:pic>
        </mc:Fallback>
      </mc:AlternateContent>
    </p:spTree>
    <p:extLst>
      <p:ext uri="{BB962C8B-B14F-4D97-AF65-F5344CB8AC3E}">
        <p14:creationId xmlns:p14="http://schemas.microsoft.com/office/powerpoint/2010/main" val="3134064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928A03B-91F6-411C-B9BC-03A4B8A3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597021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919D308-1B90-47C2-A071-A1542D454D30}"/>
              </a:ext>
            </a:extLst>
          </p:cNvPr>
          <p:cNvPicPr>
            <a:picLocks noChangeAspect="1"/>
          </p:cNvPicPr>
          <p:nvPr/>
        </p:nvPicPr>
        <p:blipFill rotWithShape="1">
          <a:blip r:embed="rId2"/>
          <a:srcRect r="-1" b="29740"/>
          <a:stretch/>
        </p:blipFill>
        <p:spPr>
          <a:xfrm>
            <a:off x="338327" y="338328"/>
            <a:ext cx="11548872" cy="5943600"/>
          </a:xfrm>
          <a:prstGeom prst="rect">
            <a:avLst/>
          </a:prstGeom>
        </p:spPr>
      </p:pic>
    </p:spTree>
    <p:extLst>
      <p:ext uri="{BB962C8B-B14F-4D97-AF65-F5344CB8AC3E}">
        <p14:creationId xmlns:p14="http://schemas.microsoft.com/office/powerpoint/2010/main" val="1291521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FF2FD3-E43A-42CA-BA47-6055198FAE70}"/>
              </a:ext>
            </a:extLst>
          </p:cNvPr>
          <p:cNvPicPr>
            <a:picLocks noChangeAspect="1"/>
          </p:cNvPicPr>
          <p:nvPr/>
        </p:nvPicPr>
        <p:blipFill>
          <a:blip r:embed="rId2"/>
          <a:stretch>
            <a:fillRect/>
          </a:stretch>
        </p:blipFill>
        <p:spPr>
          <a:xfrm>
            <a:off x="457200" y="553211"/>
            <a:ext cx="11277600" cy="5751577"/>
          </a:xfrm>
          <a:prstGeom prst="rect">
            <a:avLst/>
          </a:prstGeom>
        </p:spPr>
      </p:pic>
    </p:spTree>
    <p:extLst>
      <p:ext uri="{BB962C8B-B14F-4D97-AF65-F5344CB8AC3E}">
        <p14:creationId xmlns:p14="http://schemas.microsoft.com/office/powerpoint/2010/main" val="3552022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E9E305C-AFD2-45C9-8DC9-543C7028F993}"/>
              </a:ext>
            </a:extLst>
          </p:cNvPr>
          <p:cNvPicPr>
            <a:picLocks noChangeAspect="1"/>
          </p:cNvPicPr>
          <p:nvPr/>
        </p:nvPicPr>
        <p:blipFill rotWithShape="1">
          <a:blip r:embed="rId2"/>
          <a:srcRect t="27805"/>
          <a:stretch/>
        </p:blipFill>
        <p:spPr>
          <a:xfrm>
            <a:off x="457200" y="457200"/>
            <a:ext cx="11277600" cy="5943600"/>
          </a:xfrm>
          <a:prstGeom prst="rect">
            <a:avLst/>
          </a:prstGeom>
        </p:spPr>
      </p:pic>
    </p:spTree>
    <p:extLst>
      <p:ext uri="{BB962C8B-B14F-4D97-AF65-F5344CB8AC3E}">
        <p14:creationId xmlns:p14="http://schemas.microsoft.com/office/powerpoint/2010/main" val="349423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8099EF8-7877-44CC-B19A-69E01616850E}"/>
              </a:ext>
            </a:extLst>
          </p:cNvPr>
          <p:cNvSpPr>
            <a:spLocks noGrp="1"/>
          </p:cNvSpPr>
          <p:nvPr>
            <p:ph type="title"/>
          </p:nvPr>
        </p:nvSpPr>
        <p:spPr>
          <a:xfrm>
            <a:off x="838200" y="673770"/>
            <a:ext cx="3220329" cy="2027227"/>
          </a:xfrm>
        </p:spPr>
        <p:txBody>
          <a:bodyPr anchor="t">
            <a:normAutofit/>
          </a:bodyPr>
          <a:lstStyle/>
          <a:p>
            <a:r>
              <a:rPr lang="en-US" sz="3400" b="1" dirty="0">
                <a:solidFill>
                  <a:srgbClr val="FFFFFF"/>
                </a:solidFill>
              </a:rPr>
              <a:t>QUEUE </a:t>
            </a:r>
            <a:br>
              <a:rPr lang="en-US" sz="3400" b="1" dirty="0">
                <a:solidFill>
                  <a:srgbClr val="FFFFFF"/>
                </a:solidFill>
              </a:rPr>
            </a:br>
            <a:r>
              <a:rPr lang="en-US" sz="3400" b="1" dirty="0">
                <a:solidFill>
                  <a:srgbClr val="FFFFFF"/>
                </a:solidFill>
              </a:rPr>
              <a:t>New Inspection  Adding Violations</a:t>
            </a:r>
          </a:p>
        </p:txBody>
      </p:sp>
      <p:graphicFrame>
        <p:nvGraphicFramePr>
          <p:cNvPr id="5" name="Content Placeholder 2">
            <a:extLst>
              <a:ext uri="{FF2B5EF4-FFF2-40B4-BE49-F238E27FC236}">
                <a16:creationId xmlns:a16="http://schemas.microsoft.com/office/drawing/2014/main" id="{18EC64BB-D245-43E4-BF7F-29748C938C9A}"/>
              </a:ext>
            </a:extLst>
          </p:cNvPr>
          <p:cNvGraphicFramePr>
            <a:graphicFrameLocks noGrp="1"/>
          </p:cNvGraphicFramePr>
          <p:nvPr>
            <p:ph idx="1"/>
            <p:extLst>
              <p:ext uri="{D42A27DB-BD31-4B8C-83A1-F6EECF244321}">
                <p14:modId xmlns:p14="http://schemas.microsoft.com/office/powerpoint/2010/main" val="3656853977"/>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OMG Bee">
            <a:extLst>
              <a:ext uri="{FF2B5EF4-FFF2-40B4-BE49-F238E27FC236}">
                <a16:creationId xmlns:a16="http://schemas.microsoft.com/office/drawing/2014/main" id="{18544713-C629-418B-B3F0-3AC5FD45D8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2599" y="3790950"/>
            <a:ext cx="2912749" cy="2912749"/>
          </a:xfrm>
          <a:prstGeom prst="rect">
            <a:avLst/>
          </a:prstGeom>
        </p:spPr>
      </p:pic>
    </p:spTree>
    <p:extLst>
      <p:ext uri="{BB962C8B-B14F-4D97-AF65-F5344CB8AC3E}">
        <p14:creationId xmlns:p14="http://schemas.microsoft.com/office/powerpoint/2010/main" val="3651751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D221A14-56B2-4040-8DB6-CEE80D040407}"/>
              </a:ext>
            </a:extLst>
          </p:cNvPr>
          <p:cNvPicPr>
            <a:picLocks noChangeAspect="1"/>
          </p:cNvPicPr>
          <p:nvPr/>
        </p:nvPicPr>
        <p:blipFill rotWithShape="1">
          <a:blip r:embed="rId2"/>
          <a:srcRect r="3972" b="-1"/>
          <a:stretch/>
        </p:blipFill>
        <p:spPr>
          <a:xfrm>
            <a:off x="6525051" y="643467"/>
            <a:ext cx="4921752" cy="5571066"/>
          </a:xfrm>
          <a:prstGeom prst="rect">
            <a:avLst/>
          </a:prstGeom>
        </p:spPr>
      </p:pic>
      <p:sp>
        <p:nvSpPr>
          <p:cNvPr id="34" name="Rectangle 33">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EA32134-641F-4E03-B164-39ECC9DD451E}"/>
              </a:ext>
            </a:extLst>
          </p:cNvPr>
          <p:cNvPicPr>
            <a:picLocks noChangeAspect="1"/>
          </p:cNvPicPr>
          <p:nvPr/>
        </p:nvPicPr>
        <p:blipFill>
          <a:blip r:embed="rId3"/>
          <a:stretch>
            <a:fillRect/>
          </a:stretch>
        </p:blipFill>
        <p:spPr>
          <a:xfrm>
            <a:off x="641180" y="1306551"/>
            <a:ext cx="5129784" cy="4244897"/>
          </a:xfrm>
          <a:prstGeom prst="rect">
            <a:avLst/>
          </a:prstGeom>
        </p:spPr>
      </p:pic>
    </p:spTree>
    <p:extLst>
      <p:ext uri="{BB962C8B-B14F-4D97-AF65-F5344CB8AC3E}">
        <p14:creationId xmlns:p14="http://schemas.microsoft.com/office/powerpoint/2010/main" val="251643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C4646F0-4FE9-4803-AB89-7DD48400F6C2}"/>
              </a:ext>
            </a:extLst>
          </p:cNvPr>
          <p:cNvPicPr>
            <a:picLocks noChangeAspect="1"/>
          </p:cNvPicPr>
          <p:nvPr/>
        </p:nvPicPr>
        <p:blipFill rotWithShape="1">
          <a:blip r:embed="rId2"/>
          <a:srcRect t="1011" b="20911"/>
          <a:stretch/>
        </p:blipFill>
        <p:spPr>
          <a:xfrm>
            <a:off x="457200" y="457200"/>
            <a:ext cx="11277600" cy="5943600"/>
          </a:xfrm>
          <a:prstGeom prst="rect">
            <a:avLst/>
          </a:prstGeom>
        </p:spPr>
      </p:pic>
    </p:spTree>
    <p:extLst>
      <p:ext uri="{BB962C8B-B14F-4D97-AF65-F5344CB8AC3E}">
        <p14:creationId xmlns:p14="http://schemas.microsoft.com/office/powerpoint/2010/main" val="2351078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74E10C5-E60C-4C0D-9DFF-9B04522A9093}"/>
              </a:ext>
            </a:extLst>
          </p:cNvPr>
          <p:cNvPicPr>
            <a:picLocks noChangeAspect="1"/>
          </p:cNvPicPr>
          <p:nvPr/>
        </p:nvPicPr>
        <p:blipFill rotWithShape="1">
          <a:blip r:embed="rId2"/>
          <a:srcRect b="25771"/>
          <a:stretch/>
        </p:blipFill>
        <p:spPr>
          <a:xfrm>
            <a:off x="457200" y="457200"/>
            <a:ext cx="11277600" cy="5943600"/>
          </a:xfrm>
          <a:prstGeom prst="rect">
            <a:avLst/>
          </a:prstGeom>
        </p:spPr>
      </p:pic>
    </p:spTree>
    <p:extLst>
      <p:ext uri="{BB962C8B-B14F-4D97-AF65-F5344CB8AC3E}">
        <p14:creationId xmlns:p14="http://schemas.microsoft.com/office/powerpoint/2010/main" val="37682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974A8BA-5363-4B3A-9476-83D02E6B18DE}"/>
              </a:ext>
            </a:extLst>
          </p:cNvPr>
          <p:cNvPicPr>
            <a:picLocks noChangeAspect="1"/>
          </p:cNvPicPr>
          <p:nvPr/>
        </p:nvPicPr>
        <p:blipFill rotWithShape="1">
          <a:blip r:embed="rId2"/>
          <a:srcRect t="26528" b="3667"/>
          <a:stretch/>
        </p:blipFill>
        <p:spPr>
          <a:xfrm>
            <a:off x="457200" y="457200"/>
            <a:ext cx="11277600" cy="5943600"/>
          </a:xfrm>
          <a:prstGeom prst="rect">
            <a:avLst/>
          </a:prstGeom>
        </p:spPr>
      </p:pic>
    </p:spTree>
    <p:extLst>
      <p:ext uri="{BB962C8B-B14F-4D97-AF65-F5344CB8AC3E}">
        <p14:creationId xmlns:p14="http://schemas.microsoft.com/office/powerpoint/2010/main" val="133876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7355DB-9402-462A-BB9B-89DDC8C32FDD}"/>
              </a:ext>
            </a:extLst>
          </p:cNvPr>
          <p:cNvPicPr>
            <a:picLocks noChangeAspect="1"/>
          </p:cNvPicPr>
          <p:nvPr/>
        </p:nvPicPr>
        <p:blipFill>
          <a:blip r:embed="rId2"/>
          <a:stretch>
            <a:fillRect/>
          </a:stretch>
        </p:blipFill>
        <p:spPr>
          <a:xfrm>
            <a:off x="1927499" y="354063"/>
            <a:ext cx="8337002" cy="6149873"/>
          </a:xfrm>
          <a:prstGeom prst="rect">
            <a:avLst/>
          </a:prstGeom>
        </p:spPr>
      </p:pic>
    </p:spTree>
    <p:extLst>
      <p:ext uri="{BB962C8B-B14F-4D97-AF65-F5344CB8AC3E}">
        <p14:creationId xmlns:p14="http://schemas.microsoft.com/office/powerpoint/2010/main" val="2614069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86F068-D74D-4A72-8403-32BFD21A56BE}"/>
              </a:ext>
            </a:extLst>
          </p:cNvPr>
          <p:cNvPicPr>
            <a:picLocks noChangeAspect="1"/>
          </p:cNvPicPr>
          <p:nvPr/>
        </p:nvPicPr>
        <p:blipFill>
          <a:blip r:embed="rId2"/>
          <a:stretch>
            <a:fillRect/>
          </a:stretch>
        </p:blipFill>
        <p:spPr>
          <a:xfrm>
            <a:off x="1965602" y="411218"/>
            <a:ext cx="8260796" cy="6035563"/>
          </a:xfrm>
          <a:prstGeom prst="rect">
            <a:avLst/>
          </a:prstGeom>
        </p:spPr>
      </p:pic>
    </p:spTree>
    <p:extLst>
      <p:ext uri="{BB962C8B-B14F-4D97-AF65-F5344CB8AC3E}">
        <p14:creationId xmlns:p14="http://schemas.microsoft.com/office/powerpoint/2010/main" val="2103240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267946-1CB0-432B-AA64-7A9297733B8C}"/>
              </a:ext>
            </a:extLst>
          </p:cNvPr>
          <p:cNvPicPr>
            <a:picLocks noChangeAspect="1"/>
          </p:cNvPicPr>
          <p:nvPr/>
        </p:nvPicPr>
        <p:blipFill>
          <a:blip r:embed="rId2"/>
          <a:stretch>
            <a:fillRect/>
          </a:stretch>
        </p:blipFill>
        <p:spPr>
          <a:xfrm>
            <a:off x="1942740" y="415029"/>
            <a:ext cx="8306520" cy="6027942"/>
          </a:xfrm>
          <a:prstGeom prst="rect">
            <a:avLst/>
          </a:prstGeom>
        </p:spPr>
      </p:pic>
    </p:spTree>
    <p:extLst>
      <p:ext uri="{BB962C8B-B14F-4D97-AF65-F5344CB8AC3E}">
        <p14:creationId xmlns:p14="http://schemas.microsoft.com/office/powerpoint/2010/main" val="3629016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FCC2A41-B803-49EE-899A-EA447828B8FA}"/>
              </a:ext>
            </a:extLst>
          </p:cNvPr>
          <p:cNvPicPr>
            <a:picLocks noChangeAspect="1"/>
          </p:cNvPicPr>
          <p:nvPr/>
        </p:nvPicPr>
        <p:blipFill rotWithShape="1">
          <a:blip r:embed="rId2"/>
          <a:srcRect t="9783" b="11848"/>
          <a:stretch/>
        </p:blipFill>
        <p:spPr>
          <a:xfrm>
            <a:off x="457200" y="457200"/>
            <a:ext cx="11277600" cy="5943600"/>
          </a:xfrm>
          <a:prstGeom prst="rect">
            <a:avLst/>
          </a:prstGeom>
        </p:spPr>
      </p:pic>
    </p:spTree>
    <p:extLst>
      <p:ext uri="{BB962C8B-B14F-4D97-AF65-F5344CB8AC3E}">
        <p14:creationId xmlns:p14="http://schemas.microsoft.com/office/powerpoint/2010/main" val="4282340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E245B22-4BF0-407B-A6FA-23B7BDBD3827}"/>
              </a:ext>
            </a:extLst>
          </p:cNvPr>
          <p:cNvPicPr>
            <a:picLocks noChangeAspect="1"/>
          </p:cNvPicPr>
          <p:nvPr/>
        </p:nvPicPr>
        <p:blipFill rotWithShape="1">
          <a:blip r:embed="rId2"/>
          <a:srcRect t="11090" b="17206"/>
          <a:stretch/>
        </p:blipFill>
        <p:spPr>
          <a:xfrm>
            <a:off x="457200" y="457200"/>
            <a:ext cx="11277600" cy="5943600"/>
          </a:xfrm>
          <a:prstGeom prst="rect">
            <a:avLst/>
          </a:prstGeom>
        </p:spPr>
      </p:pic>
    </p:spTree>
    <p:extLst>
      <p:ext uri="{BB962C8B-B14F-4D97-AF65-F5344CB8AC3E}">
        <p14:creationId xmlns:p14="http://schemas.microsoft.com/office/powerpoint/2010/main" val="3694517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715FECE-255E-444D-9B3D-B333B0AD3975}"/>
              </a:ext>
            </a:extLst>
          </p:cNvPr>
          <p:cNvPicPr>
            <a:picLocks noChangeAspect="1"/>
          </p:cNvPicPr>
          <p:nvPr/>
        </p:nvPicPr>
        <p:blipFill rotWithShape="1">
          <a:blip r:embed="rId2"/>
          <a:srcRect t="6531" b="19501"/>
          <a:stretch/>
        </p:blipFill>
        <p:spPr>
          <a:xfrm>
            <a:off x="457200" y="457200"/>
            <a:ext cx="11277600" cy="5943600"/>
          </a:xfrm>
          <a:prstGeom prst="rect">
            <a:avLst/>
          </a:prstGeom>
        </p:spPr>
      </p:pic>
    </p:spTree>
    <p:extLst>
      <p:ext uri="{BB962C8B-B14F-4D97-AF65-F5344CB8AC3E}">
        <p14:creationId xmlns:p14="http://schemas.microsoft.com/office/powerpoint/2010/main" val="400406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3B867-EDF7-4A8E-A323-7DF9C9837865}"/>
              </a:ext>
            </a:extLst>
          </p:cNvPr>
          <p:cNvSpPr>
            <a:spLocks noGrp="1"/>
          </p:cNvSpPr>
          <p:nvPr>
            <p:ph type="title"/>
          </p:nvPr>
        </p:nvSpPr>
        <p:spPr>
          <a:xfrm>
            <a:off x="429331" y="5263382"/>
            <a:ext cx="10909640" cy="1065836"/>
          </a:xfrm>
        </p:spPr>
        <p:txBody>
          <a:bodyPr vert="horz" lIns="91440" tIns="45720" rIns="91440" bIns="45720" rtlCol="0" anchor="ctr">
            <a:normAutofit/>
          </a:bodyPr>
          <a:lstStyle/>
          <a:p>
            <a:pPr algn="ctr"/>
            <a:r>
              <a:rPr lang="en-US" sz="3600" b="1" dirty="0"/>
              <a:t>Click on the Desktop Icon then choose Inspection Lookup</a:t>
            </a:r>
          </a:p>
        </p:txBody>
      </p:sp>
      <p:pic>
        <p:nvPicPr>
          <p:cNvPr id="4" name="Picture 3" descr="Happy Bee">
            <a:extLst>
              <a:ext uri="{FF2B5EF4-FFF2-40B4-BE49-F238E27FC236}">
                <a16:creationId xmlns:a16="http://schemas.microsoft.com/office/drawing/2014/main" id="{B3BA41A8-761A-4564-82C5-ABBEDB5FA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 y="315247"/>
            <a:ext cx="2895495" cy="2895495"/>
          </a:xfrm>
          <a:prstGeom prst="rect">
            <a:avLst/>
          </a:prstGeom>
        </p:spPr>
      </p:pic>
      <p:pic>
        <p:nvPicPr>
          <p:cNvPr id="5" name="Content Placeholder 4">
            <a:extLst>
              <a:ext uri="{FF2B5EF4-FFF2-40B4-BE49-F238E27FC236}">
                <a16:creationId xmlns:a16="http://schemas.microsoft.com/office/drawing/2014/main" id="{6BC48145-8E6A-4F04-A315-F37FAD78260B}"/>
              </a:ext>
            </a:extLst>
          </p:cNvPr>
          <p:cNvPicPr>
            <a:picLocks noGrp="1" noChangeAspect="1"/>
          </p:cNvPicPr>
          <p:nvPr>
            <p:ph idx="1"/>
          </p:nvPr>
        </p:nvPicPr>
        <p:blipFill>
          <a:blip r:embed="rId3"/>
          <a:stretch>
            <a:fillRect/>
          </a:stretch>
        </p:blipFill>
        <p:spPr>
          <a:xfrm>
            <a:off x="2800349" y="689586"/>
            <a:ext cx="8697353" cy="4566111"/>
          </a:xfrm>
          <a:prstGeom prst="rect">
            <a:avLst/>
          </a:prstGeom>
        </p:spPr>
      </p:pic>
      <p:sp>
        <p:nvSpPr>
          <p:cNvPr id="1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5DF6A53-DF03-4EA5-A4AE-841F040B9CC0}"/>
              </a:ext>
            </a:extLst>
          </p:cNvPr>
          <p:cNvSpPr/>
          <p:nvPr/>
        </p:nvSpPr>
        <p:spPr>
          <a:xfrm>
            <a:off x="2800349" y="914400"/>
            <a:ext cx="1304926" cy="2000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547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BC0CBD9-B0D8-4037-83FB-7805C2B29F35}"/>
              </a:ext>
            </a:extLst>
          </p:cNvPr>
          <p:cNvPicPr>
            <a:picLocks noChangeAspect="1"/>
          </p:cNvPicPr>
          <p:nvPr/>
        </p:nvPicPr>
        <p:blipFill rotWithShape="1">
          <a:blip r:embed="rId2"/>
          <a:srcRect t="1469" b="10693"/>
          <a:stretch/>
        </p:blipFill>
        <p:spPr>
          <a:xfrm>
            <a:off x="457200" y="457200"/>
            <a:ext cx="11277600" cy="5943600"/>
          </a:xfrm>
          <a:prstGeom prst="rect">
            <a:avLst/>
          </a:prstGeom>
        </p:spPr>
      </p:pic>
    </p:spTree>
    <p:extLst>
      <p:ext uri="{BB962C8B-B14F-4D97-AF65-F5344CB8AC3E}">
        <p14:creationId xmlns:p14="http://schemas.microsoft.com/office/powerpoint/2010/main" val="417100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5DF85FD-207E-4C9A-B68F-0DA31BDA8372}"/>
              </a:ext>
            </a:extLst>
          </p:cNvPr>
          <p:cNvPicPr>
            <a:picLocks noChangeAspect="1"/>
          </p:cNvPicPr>
          <p:nvPr/>
        </p:nvPicPr>
        <p:blipFill rotWithShape="1">
          <a:blip r:embed="rId2"/>
          <a:srcRect b="7539"/>
          <a:stretch/>
        </p:blipFill>
        <p:spPr>
          <a:xfrm>
            <a:off x="457200" y="457200"/>
            <a:ext cx="11277600" cy="5943600"/>
          </a:xfrm>
          <a:prstGeom prst="rect">
            <a:avLst/>
          </a:prstGeom>
        </p:spPr>
      </p:pic>
    </p:spTree>
    <p:extLst>
      <p:ext uri="{BB962C8B-B14F-4D97-AF65-F5344CB8AC3E}">
        <p14:creationId xmlns:p14="http://schemas.microsoft.com/office/powerpoint/2010/main" val="587225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8E662D-9420-42BD-85FF-1AC25368C827}"/>
              </a:ext>
            </a:extLst>
          </p:cNvPr>
          <p:cNvSpPr>
            <a:spLocks noGrp="1"/>
          </p:cNvSpPr>
          <p:nvPr>
            <p:ph type="title"/>
          </p:nvPr>
        </p:nvSpPr>
        <p:spPr>
          <a:xfrm>
            <a:off x="7531610" y="365125"/>
            <a:ext cx="3822189" cy="1899912"/>
          </a:xfrm>
        </p:spPr>
        <p:txBody>
          <a:bodyPr>
            <a:normAutofit/>
          </a:bodyPr>
          <a:lstStyle/>
          <a:p>
            <a:endParaRPr lang="en-US" sz="4000"/>
          </a:p>
        </p:txBody>
      </p:sp>
      <p:pic>
        <p:nvPicPr>
          <p:cNvPr id="5" name="Content Placeholder 4" descr="Graphical user interface, application&#10;&#10;Description automatically generated">
            <a:extLst>
              <a:ext uri="{FF2B5EF4-FFF2-40B4-BE49-F238E27FC236}">
                <a16:creationId xmlns:a16="http://schemas.microsoft.com/office/drawing/2014/main" id="{E3A1C76A-BE91-43F9-80A1-30A30F4C9CFA}"/>
              </a:ext>
            </a:extLst>
          </p:cNvPr>
          <p:cNvPicPr>
            <a:picLocks noChangeAspect="1"/>
          </p:cNvPicPr>
          <p:nvPr/>
        </p:nvPicPr>
        <p:blipFill rotWithShape="1">
          <a:blip r:embed="rId2"/>
          <a:srcRect r="2" b="12996"/>
          <a:stretch/>
        </p:blipFill>
        <p:spPr>
          <a:xfrm>
            <a:off x="1" y="10"/>
            <a:ext cx="6936390" cy="6857990"/>
          </a:xfrm>
          <a:prstGeom prst="rect">
            <a:avLst/>
          </a:prstGeom>
        </p:spPr>
      </p:pic>
      <p:sp>
        <p:nvSpPr>
          <p:cNvPr id="9" name="Content Placeholder 8">
            <a:extLst>
              <a:ext uri="{FF2B5EF4-FFF2-40B4-BE49-F238E27FC236}">
                <a16:creationId xmlns:a16="http://schemas.microsoft.com/office/drawing/2014/main" id="{8E60A897-C645-6747-4ADF-C036B7840387}"/>
              </a:ext>
            </a:extLst>
          </p:cNvPr>
          <p:cNvSpPr>
            <a:spLocks noGrp="1"/>
          </p:cNvSpPr>
          <p:nvPr>
            <p:ph idx="1"/>
          </p:nvPr>
        </p:nvSpPr>
        <p:spPr>
          <a:xfrm>
            <a:off x="7531610" y="2434201"/>
            <a:ext cx="3822189" cy="3742762"/>
          </a:xfrm>
        </p:spPr>
        <p:txBody>
          <a:bodyPr>
            <a:normAutofit/>
          </a:bodyPr>
          <a:lstStyle/>
          <a:p>
            <a:endParaRPr lang="en-US" sz="2000"/>
          </a:p>
        </p:txBody>
      </p:sp>
    </p:spTree>
    <p:extLst>
      <p:ext uri="{BB962C8B-B14F-4D97-AF65-F5344CB8AC3E}">
        <p14:creationId xmlns:p14="http://schemas.microsoft.com/office/powerpoint/2010/main" val="1970763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6259CCF-061C-4F6A-899B-985E6AC53A19}"/>
              </a:ext>
            </a:extLst>
          </p:cNvPr>
          <p:cNvPicPr>
            <a:picLocks noChangeAspect="1"/>
          </p:cNvPicPr>
          <p:nvPr/>
        </p:nvPicPr>
        <p:blipFill>
          <a:blip r:embed="rId2"/>
          <a:stretch>
            <a:fillRect/>
          </a:stretch>
        </p:blipFill>
        <p:spPr>
          <a:xfrm>
            <a:off x="2146765" y="457200"/>
            <a:ext cx="7898470" cy="5943600"/>
          </a:xfrm>
          <a:prstGeom prst="rect">
            <a:avLst/>
          </a:prstGeom>
        </p:spPr>
      </p:pic>
    </p:spTree>
    <p:extLst>
      <p:ext uri="{BB962C8B-B14F-4D97-AF65-F5344CB8AC3E}">
        <p14:creationId xmlns:p14="http://schemas.microsoft.com/office/powerpoint/2010/main" val="2918513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B2BFB85-A992-44B4-9E76-01D0F064F9B8}"/>
              </a:ext>
            </a:extLst>
          </p:cNvPr>
          <p:cNvPicPr>
            <a:picLocks noChangeAspect="1"/>
          </p:cNvPicPr>
          <p:nvPr/>
        </p:nvPicPr>
        <p:blipFill rotWithShape="1">
          <a:blip r:embed="rId2"/>
          <a:srcRect t="15337"/>
          <a:stretch/>
        </p:blipFill>
        <p:spPr>
          <a:xfrm>
            <a:off x="457200" y="457200"/>
            <a:ext cx="11277600" cy="5943600"/>
          </a:xfrm>
          <a:prstGeom prst="rect">
            <a:avLst/>
          </a:prstGeom>
        </p:spPr>
      </p:pic>
    </p:spTree>
    <p:extLst>
      <p:ext uri="{BB962C8B-B14F-4D97-AF65-F5344CB8AC3E}">
        <p14:creationId xmlns:p14="http://schemas.microsoft.com/office/powerpoint/2010/main" val="1917407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7C44A53-0F34-4597-9B80-6890DD28CBE5}"/>
              </a:ext>
            </a:extLst>
          </p:cNvPr>
          <p:cNvPicPr>
            <a:picLocks noChangeAspect="1"/>
          </p:cNvPicPr>
          <p:nvPr/>
        </p:nvPicPr>
        <p:blipFill rotWithShape="1">
          <a:blip r:embed="rId2"/>
          <a:srcRect l="6922" r="1527"/>
          <a:stretch/>
        </p:blipFill>
        <p:spPr>
          <a:xfrm>
            <a:off x="457200" y="457200"/>
            <a:ext cx="11277600" cy="5943600"/>
          </a:xfrm>
          <a:prstGeom prst="rect">
            <a:avLst/>
          </a:prstGeom>
        </p:spPr>
      </p:pic>
    </p:spTree>
    <p:extLst>
      <p:ext uri="{BB962C8B-B14F-4D97-AF65-F5344CB8AC3E}">
        <p14:creationId xmlns:p14="http://schemas.microsoft.com/office/powerpoint/2010/main" val="1667218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894E8D1-E998-40B2-A37A-072F90926034}"/>
              </a:ext>
            </a:extLst>
          </p:cNvPr>
          <p:cNvPicPr>
            <a:picLocks noChangeAspect="1"/>
          </p:cNvPicPr>
          <p:nvPr/>
        </p:nvPicPr>
        <p:blipFill rotWithShape="1">
          <a:blip r:embed="rId2"/>
          <a:srcRect b="30882"/>
          <a:stretch/>
        </p:blipFill>
        <p:spPr>
          <a:xfrm>
            <a:off x="457200" y="457200"/>
            <a:ext cx="11277600" cy="59436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F05B7A-0DB9-42B8-B4B5-A6EE9B17AD7E}"/>
                  </a:ext>
                </a:extLst>
              </p14:cNvPr>
              <p14:cNvContentPartPr/>
              <p14:nvPr/>
            </p14:nvContentPartPr>
            <p14:xfrm>
              <a:off x="4225233" y="1766188"/>
              <a:ext cx="360" cy="360"/>
            </p14:xfrm>
          </p:contentPart>
        </mc:Choice>
        <mc:Fallback xmlns="">
          <p:pic>
            <p:nvPicPr>
              <p:cNvPr id="2" name="Ink 1">
                <a:extLst>
                  <a:ext uri="{FF2B5EF4-FFF2-40B4-BE49-F238E27FC236}">
                    <a16:creationId xmlns:a16="http://schemas.microsoft.com/office/drawing/2014/main" id="{74F05B7A-0DB9-42B8-B4B5-A6EE9B17AD7E}"/>
                  </a:ext>
                </a:extLst>
              </p:cNvPr>
              <p:cNvPicPr/>
              <p:nvPr/>
            </p:nvPicPr>
            <p:blipFill>
              <a:blip r:embed="rId4"/>
              <a:stretch>
                <a:fillRect/>
              </a:stretch>
            </p:blipFill>
            <p:spPr>
              <a:xfrm>
                <a:off x="4216593" y="1757548"/>
                <a:ext cx="18000" cy="18000"/>
              </a:xfrm>
              <a:prstGeom prst="rect">
                <a:avLst/>
              </a:prstGeom>
            </p:spPr>
          </p:pic>
        </mc:Fallback>
      </mc:AlternateContent>
    </p:spTree>
    <p:extLst>
      <p:ext uri="{BB962C8B-B14F-4D97-AF65-F5344CB8AC3E}">
        <p14:creationId xmlns:p14="http://schemas.microsoft.com/office/powerpoint/2010/main" val="3349254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91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8D79-362F-401E-B9C9-F8D41EB93F7F}"/>
              </a:ext>
            </a:extLst>
          </p:cNvPr>
          <p:cNvSpPr>
            <a:spLocks noGrp="1"/>
          </p:cNvSpPr>
          <p:nvPr>
            <p:ph type="title"/>
          </p:nvPr>
        </p:nvSpPr>
        <p:spPr/>
        <p:txBody>
          <a:bodyPr>
            <a:normAutofit/>
          </a:bodyPr>
          <a:lstStyle/>
          <a:p>
            <a:r>
              <a:rPr lang="en-US" sz="3200" b="1" dirty="0">
                <a:solidFill>
                  <a:srgbClr val="0070C0"/>
                </a:solidFill>
              </a:rPr>
              <a:t>Click on New at the bottom of the lookup screen. Choose YES when the Question block appears.</a:t>
            </a:r>
          </a:p>
        </p:txBody>
      </p:sp>
      <p:pic>
        <p:nvPicPr>
          <p:cNvPr id="5" name="Content Placeholder 4">
            <a:extLst>
              <a:ext uri="{FF2B5EF4-FFF2-40B4-BE49-F238E27FC236}">
                <a16:creationId xmlns:a16="http://schemas.microsoft.com/office/drawing/2014/main" id="{C63CAA5A-CC2D-40D3-A88E-C180BB4B9097}"/>
              </a:ext>
            </a:extLst>
          </p:cNvPr>
          <p:cNvPicPr>
            <a:picLocks noGrp="1" noChangeAspect="1"/>
          </p:cNvPicPr>
          <p:nvPr>
            <p:ph idx="1"/>
          </p:nvPr>
        </p:nvPicPr>
        <p:blipFill>
          <a:blip r:embed="rId2"/>
          <a:stretch>
            <a:fillRect/>
          </a:stretch>
        </p:blipFill>
        <p:spPr>
          <a:xfrm>
            <a:off x="2326965" y="1825625"/>
            <a:ext cx="7538070" cy="4351338"/>
          </a:xfrm>
        </p:spPr>
      </p:pic>
      <p:sp>
        <p:nvSpPr>
          <p:cNvPr id="6" name="Rectangle 5">
            <a:extLst>
              <a:ext uri="{FF2B5EF4-FFF2-40B4-BE49-F238E27FC236}">
                <a16:creationId xmlns:a16="http://schemas.microsoft.com/office/drawing/2014/main" id="{4E36B2E8-9BE4-4479-85F4-07B8AE11E246}"/>
              </a:ext>
            </a:extLst>
          </p:cNvPr>
          <p:cNvSpPr/>
          <p:nvPr/>
        </p:nvSpPr>
        <p:spPr>
          <a:xfrm>
            <a:off x="3160450" y="5681709"/>
            <a:ext cx="843379" cy="4952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452011-58DF-4460-98DC-BC8EA7C4EB91}"/>
              </a:ext>
            </a:extLst>
          </p:cNvPr>
          <p:cNvSpPr/>
          <p:nvPr/>
        </p:nvSpPr>
        <p:spPr>
          <a:xfrm>
            <a:off x="5814874" y="4358936"/>
            <a:ext cx="949910" cy="3906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ell Bee">
            <a:extLst>
              <a:ext uri="{FF2B5EF4-FFF2-40B4-BE49-F238E27FC236}">
                <a16:creationId xmlns:a16="http://schemas.microsoft.com/office/drawing/2014/main" id="{BF86D942-F610-46FA-8884-A3A28DBAC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5038" y="1690688"/>
            <a:ext cx="2366962" cy="2366962"/>
          </a:xfrm>
          <a:prstGeom prst="rect">
            <a:avLst/>
          </a:prstGeom>
        </p:spPr>
      </p:pic>
    </p:spTree>
    <p:extLst>
      <p:ext uri="{BB962C8B-B14F-4D97-AF65-F5344CB8AC3E}">
        <p14:creationId xmlns:p14="http://schemas.microsoft.com/office/powerpoint/2010/main" val="366447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2E0AF-A476-42EB-A697-4850380BDBBF}"/>
              </a:ext>
            </a:extLst>
          </p:cNvPr>
          <p:cNvSpPr>
            <a:spLocks noGrp="1"/>
          </p:cNvSpPr>
          <p:nvPr>
            <p:ph type="title"/>
          </p:nvPr>
        </p:nvSpPr>
        <p:spPr>
          <a:xfrm>
            <a:off x="546351" y="433545"/>
            <a:ext cx="11139854" cy="1014255"/>
          </a:xfrm>
        </p:spPr>
        <p:txBody>
          <a:bodyPr vert="horz" lIns="91440" tIns="45720" rIns="91440" bIns="45720" rtlCol="0" anchor="b">
            <a:normAutofit fontScale="90000"/>
          </a:bodyPr>
          <a:lstStyle/>
          <a:p>
            <a:pPr algn="ctr"/>
            <a:r>
              <a:rPr lang="en-US" sz="1800" dirty="0">
                <a:solidFill>
                  <a:srgbClr val="FFFFFF"/>
                </a:solidFill>
              </a:rPr>
              <a:t>The inspection will be assigned a unique </a:t>
            </a:r>
            <a:r>
              <a:rPr lang="en-US" sz="1800" b="1" dirty="0">
                <a:solidFill>
                  <a:schemeClr val="bg1"/>
                </a:solidFill>
              </a:rPr>
              <a:t>9 digit OSHNC number </a:t>
            </a:r>
            <a:r>
              <a:rPr lang="en-US" sz="1800" dirty="0">
                <a:solidFill>
                  <a:srgbClr val="FFFFFF"/>
                </a:solidFill>
              </a:rPr>
              <a:t>with a unique </a:t>
            </a:r>
            <a:r>
              <a:rPr lang="en-US" sz="1800" b="1" dirty="0">
                <a:solidFill>
                  <a:srgbClr val="FFFFFF"/>
                </a:solidFill>
              </a:rPr>
              <a:t>6 digit Activity number</a:t>
            </a:r>
            <a:r>
              <a:rPr lang="en-US" sz="1800" dirty="0">
                <a:solidFill>
                  <a:srgbClr val="FFFFFF"/>
                </a:solidFill>
              </a:rPr>
              <a:t>. The activity number is the ID that will transfer to the OIS (Federal System). The (1) Reporting ID will also be a </a:t>
            </a:r>
            <a:r>
              <a:rPr lang="en-US" sz="1800" b="1" dirty="0">
                <a:solidFill>
                  <a:srgbClr val="FFFFFF"/>
                </a:solidFill>
              </a:rPr>
              <a:t>unique 6 digit number </a:t>
            </a:r>
            <a:r>
              <a:rPr lang="en-US" sz="1800" dirty="0">
                <a:solidFill>
                  <a:srgbClr val="FFFFFF"/>
                </a:solidFill>
              </a:rPr>
              <a:t>pre-assigned based on your location, NEVER change this. Your CSHO ID, Job Title and Supervisor Assigned will also prefill. </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Like Bee">
            <a:extLst>
              <a:ext uri="{FF2B5EF4-FFF2-40B4-BE49-F238E27FC236}">
                <a16:creationId xmlns:a16="http://schemas.microsoft.com/office/drawing/2014/main" id="{E0EA2DBA-62EC-45A2-BC5A-5BA96563F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82" y="2277801"/>
            <a:ext cx="2210232" cy="2210232"/>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FBCC846-2A64-44DA-A51C-414B933AFDD8}"/>
              </a:ext>
            </a:extLst>
          </p:cNvPr>
          <p:cNvSpPr txBox="1"/>
          <p:nvPr/>
        </p:nvSpPr>
        <p:spPr>
          <a:xfrm>
            <a:off x="9480872" y="4533994"/>
            <a:ext cx="2525943" cy="646331"/>
          </a:xfrm>
          <a:prstGeom prst="rect">
            <a:avLst/>
          </a:prstGeom>
          <a:noFill/>
        </p:spPr>
        <p:txBody>
          <a:bodyPr wrap="square" rtlCol="0">
            <a:spAutoFit/>
          </a:bodyPr>
          <a:lstStyle/>
          <a:p>
            <a:r>
              <a:rPr lang="en-US" sz="1200" b="1" dirty="0">
                <a:solidFill>
                  <a:srgbClr val="FF0000"/>
                </a:solidFill>
              </a:rPr>
              <a:t>OSH NC at this time does not use 97,98 and 99. Those are prefilled for you.</a:t>
            </a:r>
          </a:p>
        </p:txBody>
      </p:sp>
      <p:pic>
        <p:nvPicPr>
          <p:cNvPr id="12" name="Content Placeholder 11">
            <a:extLst>
              <a:ext uri="{FF2B5EF4-FFF2-40B4-BE49-F238E27FC236}">
                <a16:creationId xmlns:a16="http://schemas.microsoft.com/office/drawing/2014/main" id="{35D7B365-C1F9-4C47-91D9-896B7AF4C6D9}"/>
              </a:ext>
            </a:extLst>
          </p:cNvPr>
          <p:cNvPicPr>
            <a:picLocks noGrp="1" noChangeAspect="1"/>
          </p:cNvPicPr>
          <p:nvPr>
            <p:ph idx="1"/>
          </p:nvPr>
        </p:nvPicPr>
        <p:blipFill>
          <a:blip r:embed="rId3"/>
          <a:stretch>
            <a:fillRect/>
          </a:stretch>
        </p:blipFill>
        <p:spPr>
          <a:xfrm>
            <a:off x="2534828" y="1681716"/>
            <a:ext cx="6873758" cy="5039978"/>
          </a:xfrm>
        </p:spPr>
      </p:pic>
      <p:sp>
        <p:nvSpPr>
          <p:cNvPr id="17" name="Rectangle 16">
            <a:extLst>
              <a:ext uri="{FF2B5EF4-FFF2-40B4-BE49-F238E27FC236}">
                <a16:creationId xmlns:a16="http://schemas.microsoft.com/office/drawing/2014/main" id="{CA800759-1F94-4CAD-9E9F-487BCE037C39}"/>
              </a:ext>
            </a:extLst>
          </p:cNvPr>
          <p:cNvSpPr/>
          <p:nvPr/>
        </p:nvSpPr>
        <p:spPr>
          <a:xfrm>
            <a:off x="3476905" y="1914561"/>
            <a:ext cx="665825" cy="2100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DFA82F-73AC-4D1D-9358-9FC19FF70809}"/>
              </a:ext>
            </a:extLst>
          </p:cNvPr>
          <p:cNvSpPr/>
          <p:nvPr/>
        </p:nvSpPr>
        <p:spPr>
          <a:xfrm>
            <a:off x="4215016" y="1940356"/>
            <a:ext cx="372030" cy="2371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Stop Bee">
            <a:extLst>
              <a:ext uri="{FF2B5EF4-FFF2-40B4-BE49-F238E27FC236}">
                <a16:creationId xmlns:a16="http://schemas.microsoft.com/office/drawing/2014/main" id="{8B448CF2-AE1C-4268-95DC-3B1BF80F0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9630" y="2684318"/>
            <a:ext cx="280374" cy="280374"/>
          </a:xfrm>
          <a:prstGeom prst="rect">
            <a:avLst/>
          </a:prstGeom>
        </p:spPr>
      </p:pic>
    </p:spTree>
    <p:extLst>
      <p:ext uri="{BB962C8B-B14F-4D97-AF65-F5344CB8AC3E}">
        <p14:creationId xmlns:p14="http://schemas.microsoft.com/office/powerpoint/2010/main" val="128990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1C569-1AAD-40FF-9069-33FC5C6DE8E4}"/>
              </a:ext>
            </a:extLst>
          </p:cNvPr>
          <p:cNvSpPr>
            <a:spLocks noGrp="1"/>
          </p:cNvSpPr>
          <p:nvPr>
            <p:ph type="title"/>
          </p:nvPr>
        </p:nvSpPr>
        <p:spPr>
          <a:xfrm>
            <a:off x="546351" y="433545"/>
            <a:ext cx="11139854" cy="1957230"/>
          </a:xfrm>
        </p:spPr>
        <p:txBody>
          <a:bodyPr vert="horz" lIns="91440" tIns="45720" rIns="91440" bIns="45720" rtlCol="0" anchor="b">
            <a:normAutofit/>
          </a:bodyPr>
          <a:lstStyle/>
          <a:p>
            <a:pPr algn="ctr"/>
            <a:r>
              <a:rPr lang="en-US" sz="1400" b="1" dirty="0">
                <a:solidFill>
                  <a:srgbClr val="FFFFFF"/>
                </a:solidFill>
              </a:rPr>
              <a:t>Once you have created the inspection you will then begin the process of filling out the OSHA1.  For this training module your Inspection Type (24) will be “Complaint” that you will choose from the drop down box. Once you choose Complaint you will notice that the Related Activity Box (5) will prefill with the (1)Type “Complaint”, this is where you will place the complaint number.  You will also satisfy the complaint and close it in this block.  </a:t>
            </a:r>
            <a:br>
              <a:rPr lang="en-US" sz="1400" b="1" dirty="0">
                <a:solidFill>
                  <a:srgbClr val="FFFFFF"/>
                </a:solidFill>
              </a:rPr>
            </a:br>
            <a:br>
              <a:rPr lang="en-US" sz="1400" b="1" dirty="0">
                <a:solidFill>
                  <a:srgbClr val="FFFFFF"/>
                </a:solidFill>
              </a:rPr>
            </a:br>
            <a:r>
              <a:rPr lang="en-US" sz="1400" b="1" dirty="0">
                <a:solidFill>
                  <a:srgbClr val="FFFFFF"/>
                </a:solidFill>
              </a:rPr>
              <a:t>There  will be occasions where the associated complaint will be used more than once if there are Temporary agencies, sub contractors etc. that are associated with the initial complaint (Unprogrammed Related), the Complaint/Referral will always be entered in the Related Activity box for these and it will ALWAYS have to be satisfied and closed in each one for Complaints and Referrals. </a:t>
            </a:r>
            <a:br>
              <a:rPr lang="en-US" sz="1400" b="1" dirty="0">
                <a:solidFill>
                  <a:srgbClr val="FFFFFF"/>
                </a:solidFill>
              </a:rPr>
            </a:br>
            <a:endParaRPr lang="en-US" sz="1400" b="1" dirty="0">
              <a:solidFill>
                <a:srgbClr val="FFFFFF"/>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Hi Bee">
            <a:extLst>
              <a:ext uri="{FF2B5EF4-FFF2-40B4-BE49-F238E27FC236}">
                <a16:creationId xmlns:a16="http://schemas.microsoft.com/office/drawing/2014/main" id="{AFABB9E8-148E-47B9-AF7C-3C0695F89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339" y="5040886"/>
            <a:ext cx="719223" cy="719223"/>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E762803-551C-4144-8B41-B586326A2D88}"/>
              </a:ext>
            </a:extLst>
          </p:cNvPr>
          <p:cNvPicPr>
            <a:picLocks noChangeAspect="1"/>
          </p:cNvPicPr>
          <p:nvPr/>
        </p:nvPicPr>
        <p:blipFill>
          <a:blip r:embed="rId3"/>
          <a:stretch>
            <a:fillRect/>
          </a:stretch>
        </p:blipFill>
        <p:spPr>
          <a:xfrm>
            <a:off x="1922562" y="2390776"/>
            <a:ext cx="8881565" cy="4147604"/>
          </a:xfrm>
          <a:prstGeom prst="rect">
            <a:avLst/>
          </a:prstGeom>
        </p:spPr>
      </p:pic>
    </p:spTree>
    <p:extLst>
      <p:ext uri="{BB962C8B-B14F-4D97-AF65-F5344CB8AC3E}">
        <p14:creationId xmlns:p14="http://schemas.microsoft.com/office/powerpoint/2010/main" val="331900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CC2891-A858-4E5D-8723-8BF2AA335E9D}"/>
              </a:ext>
            </a:extLst>
          </p:cNvPr>
          <p:cNvSpPr>
            <a:spLocks noGrp="1"/>
          </p:cNvSpPr>
          <p:nvPr>
            <p:ph type="title"/>
          </p:nvPr>
        </p:nvSpPr>
        <p:spPr>
          <a:xfrm>
            <a:off x="526073" y="456617"/>
            <a:ext cx="11139854" cy="1318917"/>
          </a:xfrm>
        </p:spPr>
        <p:txBody>
          <a:bodyPr vert="horz" lIns="91440" tIns="45720" rIns="91440" bIns="45720" rtlCol="0" anchor="b">
            <a:normAutofit/>
          </a:bodyPr>
          <a:lstStyle/>
          <a:p>
            <a:pPr algn="ctr"/>
            <a:r>
              <a:rPr lang="en-US" sz="1400" b="1" kern="1200" dirty="0">
                <a:solidFill>
                  <a:schemeClr val="bg1"/>
                </a:solidFill>
                <a:latin typeface="+mj-lt"/>
                <a:ea typeface="+mj-ea"/>
                <a:cs typeface="+mj-cs"/>
              </a:rPr>
              <a:t>You will then enter the Establishment details. It is the practice of NCOSH to not “link” establishments in the OE unless you are 100% sure that no changes will be made to the Establishment details. Once you link an establishment any changes that you make will also change the prior establishment/inspection information. This can result in the new inspection being deleted and you will have to restart with a new inspection number. </a:t>
            </a:r>
            <a:br>
              <a:rPr lang="en-US" sz="1400" b="1" kern="1200" dirty="0">
                <a:solidFill>
                  <a:schemeClr val="bg1"/>
                </a:solidFill>
                <a:latin typeface="+mj-lt"/>
                <a:ea typeface="+mj-ea"/>
                <a:cs typeface="+mj-cs"/>
              </a:rPr>
            </a:br>
            <a:br>
              <a:rPr lang="en-US" sz="1400" b="1" kern="1200" dirty="0">
                <a:solidFill>
                  <a:schemeClr val="bg1"/>
                </a:solidFill>
                <a:latin typeface="+mj-lt"/>
                <a:ea typeface="+mj-ea"/>
                <a:cs typeface="+mj-cs"/>
              </a:rPr>
            </a:br>
            <a:r>
              <a:rPr lang="en-US" sz="1400" b="1" kern="1200" dirty="0">
                <a:solidFill>
                  <a:schemeClr val="bg1"/>
                </a:solidFill>
                <a:latin typeface="+mj-lt"/>
                <a:ea typeface="+mj-ea"/>
                <a:cs typeface="+mj-cs"/>
              </a:rPr>
              <a:t>If you accidentally link an establishment and make change’s, please contact the OE System Administrator for direction. </a:t>
            </a:r>
          </a:p>
        </p:txBody>
      </p:sp>
      <p:cxnSp>
        <p:nvCxnSpPr>
          <p:cNvPr id="12" name="Straight Connector 11">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Graphical user interface&#10;&#10;Description automatically generated">
            <a:extLst>
              <a:ext uri="{FF2B5EF4-FFF2-40B4-BE49-F238E27FC236}">
                <a16:creationId xmlns:a16="http://schemas.microsoft.com/office/drawing/2014/main" id="{2B181B72-3AC9-4FDC-8720-797063AC7E19}"/>
              </a:ext>
            </a:extLst>
          </p:cNvPr>
          <p:cNvPicPr>
            <a:picLocks noChangeAspect="1"/>
          </p:cNvPicPr>
          <p:nvPr/>
        </p:nvPicPr>
        <p:blipFill>
          <a:blip r:embed="rId2"/>
          <a:stretch>
            <a:fillRect/>
          </a:stretch>
        </p:blipFill>
        <p:spPr>
          <a:xfrm>
            <a:off x="3385473" y="2427541"/>
            <a:ext cx="5365954" cy="3997637"/>
          </a:xfrm>
          <a:prstGeom prst="rect">
            <a:avLst/>
          </a:prstGeom>
        </p:spPr>
      </p:pic>
    </p:spTree>
    <p:extLst>
      <p:ext uri="{BB962C8B-B14F-4D97-AF65-F5344CB8AC3E}">
        <p14:creationId xmlns:p14="http://schemas.microsoft.com/office/powerpoint/2010/main" val="410305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7D822FC-A1AD-47D4-A997-305DB9769297}"/>
              </a:ext>
            </a:extLst>
          </p:cNvPr>
          <p:cNvSpPr>
            <a:spLocks noGrp="1"/>
          </p:cNvSpPr>
          <p:nvPr>
            <p:ph type="title"/>
          </p:nvPr>
        </p:nvSpPr>
        <p:spPr>
          <a:xfrm>
            <a:off x="674237" y="914400"/>
            <a:ext cx="3657600" cy="3562350"/>
          </a:xfrm>
        </p:spPr>
        <p:txBody>
          <a:bodyPr vert="horz" lIns="91440" tIns="45720" rIns="91440" bIns="45720" rtlCol="0" anchor="b">
            <a:normAutofit fontScale="90000"/>
          </a:bodyPr>
          <a:lstStyle/>
          <a:p>
            <a:pPr algn="ctr"/>
            <a:br>
              <a:rPr lang="en-US" sz="3200" kern="1200">
                <a:solidFill>
                  <a:srgbClr val="FFFFFF"/>
                </a:solidFill>
                <a:latin typeface="+mj-lt"/>
                <a:ea typeface="+mj-ea"/>
                <a:cs typeface="+mj-cs"/>
              </a:rPr>
            </a:br>
            <a:br>
              <a:rPr lang="en-US" sz="3200" kern="1200">
                <a:solidFill>
                  <a:srgbClr val="FFFFFF"/>
                </a:solidFill>
                <a:latin typeface="+mj-lt"/>
                <a:ea typeface="+mj-ea"/>
                <a:cs typeface="+mj-cs"/>
              </a:rPr>
            </a:br>
            <a:br>
              <a:rPr lang="en-US" sz="3200" kern="1200">
                <a:solidFill>
                  <a:srgbClr val="FFFFFF"/>
                </a:solidFill>
                <a:latin typeface="+mj-lt"/>
                <a:ea typeface="+mj-ea"/>
                <a:cs typeface="+mj-cs"/>
              </a:rPr>
            </a:br>
            <a:br>
              <a:rPr lang="en-US" sz="3200" kern="1200">
                <a:solidFill>
                  <a:srgbClr val="FFFFFF"/>
                </a:solidFill>
                <a:latin typeface="+mj-lt"/>
                <a:ea typeface="+mj-ea"/>
                <a:cs typeface="+mj-cs"/>
              </a:rPr>
            </a:br>
            <a:br>
              <a:rPr lang="en-US" sz="3200" kern="1200">
                <a:solidFill>
                  <a:srgbClr val="FFFFFF"/>
                </a:solidFill>
                <a:latin typeface="+mj-lt"/>
                <a:ea typeface="+mj-ea"/>
                <a:cs typeface="+mj-cs"/>
              </a:rPr>
            </a:br>
            <a:br>
              <a:rPr lang="en-US" sz="3200" kern="1200">
                <a:solidFill>
                  <a:srgbClr val="FFFFFF"/>
                </a:solidFill>
                <a:latin typeface="+mj-lt"/>
                <a:ea typeface="+mj-ea"/>
                <a:cs typeface="+mj-cs"/>
              </a:rPr>
            </a:br>
            <a:r>
              <a:rPr lang="en-US" sz="3200" kern="1200">
                <a:solidFill>
                  <a:srgbClr val="FFFFFF"/>
                </a:solidFill>
                <a:latin typeface="+mj-lt"/>
                <a:ea typeface="+mj-ea"/>
                <a:cs typeface="+mj-cs"/>
              </a:rPr>
              <a:t>Completed Form</a:t>
            </a:r>
            <a:br>
              <a:rPr lang="en-US" sz="1600" kern="1200">
                <a:solidFill>
                  <a:srgbClr val="FFFFFF"/>
                </a:solidFill>
                <a:latin typeface="+mj-lt"/>
                <a:ea typeface="+mj-ea"/>
                <a:cs typeface="+mj-cs"/>
              </a:rPr>
            </a:br>
            <a:br>
              <a:rPr lang="en-US" sz="1600" kern="1200">
                <a:solidFill>
                  <a:srgbClr val="FFFFFF"/>
                </a:solidFill>
                <a:latin typeface="+mj-lt"/>
                <a:ea typeface="+mj-ea"/>
                <a:cs typeface="+mj-cs"/>
              </a:rPr>
            </a:br>
            <a:r>
              <a:rPr lang="en-US" sz="1600" kern="1200">
                <a:solidFill>
                  <a:srgbClr val="FFFFFF"/>
                </a:solidFill>
                <a:latin typeface="+mj-lt"/>
                <a:ea typeface="+mj-ea"/>
                <a:cs typeface="+mj-cs"/>
              </a:rPr>
              <a:t>This inspection had a DBA</a:t>
            </a:r>
            <a:br>
              <a:rPr lang="en-US" sz="1600" kern="1200">
                <a:solidFill>
                  <a:srgbClr val="FFFFFF"/>
                </a:solidFill>
                <a:latin typeface="+mj-lt"/>
                <a:ea typeface="+mj-ea"/>
                <a:cs typeface="+mj-cs"/>
              </a:rPr>
            </a:br>
            <a:r>
              <a:rPr lang="en-US" sz="1600" kern="1200">
                <a:solidFill>
                  <a:srgbClr val="FFFFFF"/>
                </a:solidFill>
                <a:latin typeface="+mj-lt"/>
                <a:ea typeface="+mj-ea"/>
                <a:cs typeface="+mj-cs"/>
              </a:rPr>
              <a:t>Site Street and Mail Street are the same</a:t>
            </a:r>
            <a:br>
              <a:rPr lang="en-US" sz="1600" kern="1200">
                <a:solidFill>
                  <a:srgbClr val="FFFFFF"/>
                </a:solidFill>
                <a:latin typeface="+mj-lt"/>
                <a:ea typeface="+mj-ea"/>
                <a:cs typeface="+mj-cs"/>
              </a:rPr>
            </a:br>
            <a:br>
              <a:rPr lang="en-US" sz="1600" kern="1200">
                <a:solidFill>
                  <a:srgbClr val="FFFFFF"/>
                </a:solidFill>
                <a:latin typeface="+mj-lt"/>
                <a:ea typeface="+mj-ea"/>
                <a:cs typeface="+mj-cs"/>
              </a:rPr>
            </a:br>
            <a:br>
              <a:rPr lang="en-US" sz="1600" kern="1200">
                <a:solidFill>
                  <a:srgbClr val="FFFFFF"/>
                </a:solidFill>
                <a:latin typeface="+mj-lt"/>
                <a:ea typeface="+mj-ea"/>
                <a:cs typeface="+mj-cs"/>
              </a:rPr>
            </a:br>
            <a:br>
              <a:rPr lang="en-US" sz="1600" kern="1200">
                <a:solidFill>
                  <a:srgbClr val="FFFFFF"/>
                </a:solidFill>
                <a:latin typeface="+mj-lt"/>
                <a:ea typeface="+mj-ea"/>
                <a:cs typeface="+mj-cs"/>
              </a:rPr>
            </a:br>
            <a:br>
              <a:rPr lang="en-US" sz="1600" kern="1200">
                <a:solidFill>
                  <a:srgbClr val="FFFFFF"/>
                </a:solidFill>
                <a:latin typeface="+mj-lt"/>
                <a:ea typeface="+mj-ea"/>
                <a:cs typeface="+mj-cs"/>
              </a:rPr>
            </a:br>
            <a:br>
              <a:rPr lang="en-US" sz="1600" kern="1200">
                <a:solidFill>
                  <a:srgbClr val="FFFFFF"/>
                </a:solidFill>
                <a:latin typeface="+mj-lt"/>
                <a:ea typeface="+mj-ea"/>
                <a:cs typeface="+mj-cs"/>
              </a:rPr>
            </a:br>
            <a:br>
              <a:rPr lang="en-US" sz="1600" kern="1200">
                <a:solidFill>
                  <a:srgbClr val="FFFFFF"/>
                </a:solidFill>
                <a:latin typeface="+mj-lt"/>
                <a:ea typeface="+mj-ea"/>
                <a:cs typeface="+mj-cs"/>
              </a:rPr>
            </a:br>
            <a:br>
              <a:rPr lang="en-US" sz="1600" kern="1200">
                <a:solidFill>
                  <a:srgbClr val="FFFFFF"/>
                </a:solidFill>
                <a:latin typeface="+mj-lt"/>
                <a:ea typeface="+mj-ea"/>
                <a:cs typeface="+mj-cs"/>
              </a:rPr>
            </a:br>
            <a:endParaRPr lang="en-US" sz="16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DBFF8ED-950C-475D-B2B7-77EBD8D1506C}"/>
              </a:ext>
            </a:extLst>
          </p:cNvPr>
          <p:cNvPicPr>
            <a:picLocks noChangeAspect="1"/>
          </p:cNvPicPr>
          <p:nvPr/>
        </p:nvPicPr>
        <p:blipFill>
          <a:blip r:embed="rId2"/>
          <a:stretch>
            <a:fillRect/>
          </a:stretch>
        </p:blipFill>
        <p:spPr>
          <a:xfrm>
            <a:off x="5375635" y="492573"/>
            <a:ext cx="6109918" cy="5880796"/>
          </a:xfrm>
          <a:prstGeom prst="rect">
            <a:avLst/>
          </a:prstGeom>
        </p:spPr>
      </p:pic>
    </p:spTree>
    <p:extLst>
      <p:ext uri="{BB962C8B-B14F-4D97-AF65-F5344CB8AC3E}">
        <p14:creationId xmlns:p14="http://schemas.microsoft.com/office/powerpoint/2010/main" val="10798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BC7A6E0-8259-4DDF-B3DB-0FC180C7ECE7}"/>
              </a:ext>
            </a:extLst>
          </p:cNvPr>
          <p:cNvPicPr>
            <a:picLocks noChangeAspect="1"/>
          </p:cNvPicPr>
          <p:nvPr/>
        </p:nvPicPr>
        <p:blipFill rotWithShape="1">
          <a:blip r:embed="rId2"/>
          <a:srcRect t="2766" b="23524"/>
          <a:stretch/>
        </p:blipFill>
        <p:spPr>
          <a:xfrm>
            <a:off x="457200" y="457200"/>
            <a:ext cx="11277600" cy="5943600"/>
          </a:xfrm>
          <a:prstGeom prst="rect">
            <a:avLst/>
          </a:prstGeom>
        </p:spPr>
      </p:pic>
    </p:spTree>
    <p:extLst>
      <p:ext uri="{BB962C8B-B14F-4D97-AF65-F5344CB8AC3E}">
        <p14:creationId xmlns:p14="http://schemas.microsoft.com/office/powerpoint/2010/main" val="135461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503</Words>
  <Application>Microsoft Office PowerPoint</Application>
  <PresentationFormat>Widescreen</PresentationFormat>
  <Paragraphs>16</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Entering an Inspection in the OSHA Express</vt:lpstr>
      <vt:lpstr>QUEUE  New Inspection  Adding Violations</vt:lpstr>
      <vt:lpstr>Click on the Desktop Icon then choose Inspection Lookup</vt:lpstr>
      <vt:lpstr>Click on New at the bottom of the lookup screen. Choose YES when the Question block appears.</vt:lpstr>
      <vt:lpstr>The inspection will be assigned a unique 9 digit OSHNC number with a unique 6 digit Activity number. The activity number is the ID that will transfer to the OIS (Federal System). The (1) Reporting ID will also be a unique 6 digit number pre-assigned based on your location, NEVER change this. Your CSHO ID, Job Title and Supervisor Assigned will also prefill. </vt:lpstr>
      <vt:lpstr>Once you have created the inspection you will then begin the process of filling out the OSHA1.  For this training module your Inspection Type (24) will be “Complaint” that you will choose from the drop down box. Once you choose Complaint you will notice that the Related Activity Box (5) will prefill with the (1)Type “Complaint”, this is where you will place the complaint number.  You will also satisfy the complaint and close it in this block.    There  will be occasions where the associated complaint will be used more than once if there are Temporary agencies, sub contractors etc. that are associated with the initial complaint (Unprogrammed Related), the Complaint/Referral will always be entered in the Related Activity box for these and it will ALWAYS have to be satisfied and closed in each one for Complaints and Referrals.  </vt:lpstr>
      <vt:lpstr>You will then enter the Establishment details. It is the practice of NCOSH to not “link” establishments in the OE unless you are 100% sure that no changes will be made to the Establishment details. Once you link an establishment any changes that you make will also change the prior establishment/inspection information. This can result in the new inspection being deleted and you will have to restart with a new inspection number.   If you accidentally link an establishment and make change’s, please contact the OE System Administrator for direction. </vt:lpstr>
      <vt:lpstr>      Completed Form  This inspection had a DBA Site Street and Mail Street are the same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Entering an Inspection in the OSHA Express</dc:title>
  <dc:creator>Spangler, Jackie</dc:creator>
  <cp:lastModifiedBy>Spangler, Jackie</cp:lastModifiedBy>
  <cp:revision>52</cp:revision>
  <dcterms:created xsi:type="dcterms:W3CDTF">2022-01-11T16:26:42Z</dcterms:created>
  <dcterms:modified xsi:type="dcterms:W3CDTF">2022-03-23T12:51:20Z</dcterms:modified>
</cp:coreProperties>
</file>