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344" r:id="rId2"/>
    <p:sldId id="372" r:id="rId3"/>
    <p:sldId id="371" r:id="rId4"/>
    <p:sldId id="345" r:id="rId5"/>
    <p:sldId id="346" r:id="rId6"/>
    <p:sldId id="347" r:id="rId7"/>
    <p:sldId id="351" r:id="rId8"/>
    <p:sldId id="352" r:id="rId9"/>
    <p:sldId id="378" r:id="rId10"/>
    <p:sldId id="377" r:id="rId11"/>
    <p:sldId id="353" r:id="rId12"/>
    <p:sldId id="354" r:id="rId13"/>
    <p:sldId id="379" r:id="rId14"/>
    <p:sldId id="380" r:id="rId15"/>
    <p:sldId id="384" r:id="rId16"/>
    <p:sldId id="356" r:id="rId17"/>
    <p:sldId id="360" r:id="rId18"/>
  </p:sldIdLst>
  <p:sldSz cx="9144000" cy="6858000" type="letter"/>
  <p:notesSz cx="7010400" cy="9296400"/>
  <p:defaultTextStyle>
    <a:defPPr>
      <a:defRPr lang="en-US"/>
    </a:defPPr>
    <a:lvl1pPr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5pPr>
    <a:lvl6pPr marL="2286000" algn="l" defTabSz="914400" rtl="0" eaLnBrk="1" latinLnBrk="0" hangingPunct="1">
      <a:defRPr sz="3600" u="sng" kern="1200">
        <a:solidFill>
          <a:schemeClr val="tx1"/>
        </a:solidFill>
        <a:latin typeface="Times New Roman" panose="02020603050405020304" pitchFamily="18" charset="0"/>
        <a:ea typeface="+mn-ea"/>
        <a:cs typeface="+mn-cs"/>
      </a:defRPr>
    </a:lvl6pPr>
    <a:lvl7pPr marL="2743200" algn="l" defTabSz="914400" rtl="0" eaLnBrk="1" latinLnBrk="0" hangingPunct="1">
      <a:defRPr sz="3600" u="sng" kern="1200">
        <a:solidFill>
          <a:schemeClr val="tx1"/>
        </a:solidFill>
        <a:latin typeface="Times New Roman" panose="02020603050405020304" pitchFamily="18" charset="0"/>
        <a:ea typeface="+mn-ea"/>
        <a:cs typeface="+mn-cs"/>
      </a:defRPr>
    </a:lvl7pPr>
    <a:lvl8pPr marL="3200400" algn="l" defTabSz="914400" rtl="0" eaLnBrk="1" latinLnBrk="0" hangingPunct="1">
      <a:defRPr sz="3600" u="sng" kern="1200">
        <a:solidFill>
          <a:schemeClr val="tx1"/>
        </a:solidFill>
        <a:latin typeface="Times New Roman" panose="02020603050405020304" pitchFamily="18" charset="0"/>
        <a:ea typeface="+mn-ea"/>
        <a:cs typeface="+mn-cs"/>
      </a:defRPr>
    </a:lvl8pPr>
    <a:lvl9pPr marL="3657600" algn="l" defTabSz="914400" rtl="0" eaLnBrk="1" latinLnBrk="0" hangingPunct="1">
      <a:defRPr sz="3600" u="sng"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012D9A"/>
    <a:srgbClr val="008000"/>
    <a:srgbClr val="33CC33"/>
    <a:srgbClr val="000000"/>
    <a:srgbClr val="FFFFFF"/>
    <a:srgbClr val="FF00FF"/>
    <a:srgbClr val="FFFF66"/>
    <a:srgbClr val="910046"/>
    <a:srgbClr val="0070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647" autoAdjust="0"/>
    <p:restoredTop sz="78340" autoAdjust="0"/>
  </p:normalViewPr>
  <p:slideViewPr>
    <p:cSldViewPr>
      <p:cViewPr varScale="1">
        <p:scale>
          <a:sx n="87" d="100"/>
          <a:sy n="87" d="100"/>
        </p:scale>
        <p:origin x="1902"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720" y="-1157"/>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0"/>
            <a:ext cx="3037840" cy="465221"/>
          </a:xfrm>
          <a:prstGeom prst="rect">
            <a:avLst/>
          </a:prstGeom>
          <a:noFill/>
          <a:ln w="9525">
            <a:noFill/>
            <a:miter lim="800000"/>
            <a:headEnd/>
            <a:tailEnd/>
          </a:ln>
          <a:effectLst/>
        </p:spPr>
        <p:txBody>
          <a:bodyPr vert="horz" wrap="square" lIns="19710" tIns="0" rIns="19710" bIns="0" numCol="1" anchor="t" anchorCtr="0" compatLnSpc="1">
            <a:prstTxWarp prst="textNoShape">
              <a:avLst/>
            </a:prstTxWarp>
          </a:bodyPr>
          <a:lstStyle>
            <a:lvl1pPr defTabSz="946218">
              <a:defRPr sz="1000" i="1" u="none"/>
            </a:lvl1pPr>
          </a:lstStyle>
          <a:p>
            <a:pPr>
              <a:defRPr/>
            </a:pPr>
            <a:endParaRPr lang="en-US"/>
          </a:p>
        </p:txBody>
      </p:sp>
      <p:sp>
        <p:nvSpPr>
          <p:cNvPr id="3075" name="Rectangle 3"/>
          <p:cNvSpPr>
            <a:spLocks noGrp="1" noChangeArrowheads="1"/>
          </p:cNvSpPr>
          <p:nvPr>
            <p:ph type="dt" sz="quarter" idx="1"/>
          </p:nvPr>
        </p:nvSpPr>
        <p:spPr bwMode="auto">
          <a:xfrm>
            <a:off x="3972560" y="0"/>
            <a:ext cx="3037840" cy="465221"/>
          </a:xfrm>
          <a:prstGeom prst="rect">
            <a:avLst/>
          </a:prstGeom>
          <a:noFill/>
          <a:ln w="9525">
            <a:noFill/>
            <a:miter lim="800000"/>
            <a:headEnd/>
            <a:tailEnd/>
          </a:ln>
          <a:effectLst/>
        </p:spPr>
        <p:txBody>
          <a:bodyPr vert="horz" wrap="square" lIns="19710" tIns="0" rIns="19710" bIns="0" numCol="1" anchor="t" anchorCtr="0" compatLnSpc="1">
            <a:prstTxWarp prst="textNoShape">
              <a:avLst/>
            </a:prstTxWarp>
          </a:bodyPr>
          <a:lstStyle>
            <a:lvl1pPr algn="r" defTabSz="946218">
              <a:defRPr sz="1000" i="1" u="none"/>
            </a:lvl1pPr>
          </a:lstStyle>
          <a:p>
            <a:pPr>
              <a:defRPr/>
            </a:pPr>
            <a:endParaRPr lang="en-US"/>
          </a:p>
        </p:txBody>
      </p:sp>
      <p:sp>
        <p:nvSpPr>
          <p:cNvPr id="3076" name="Rectangle 4"/>
          <p:cNvSpPr>
            <a:spLocks noGrp="1" noChangeArrowheads="1"/>
          </p:cNvSpPr>
          <p:nvPr>
            <p:ph type="ftr" sz="quarter" idx="2"/>
          </p:nvPr>
        </p:nvSpPr>
        <p:spPr bwMode="auto">
          <a:xfrm>
            <a:off x="1" y="8831180"/>
            <a:ext cx="3037840" cy="465221"/>
          </a:xfrm>
          <a:prstGeom prst="rect">
            <a:avLst/>
          </a:prstGeom>
          <a:noFill/>
          <a:ln w="9525">
            <a:noFill/>
            <a:miter lim="800000"/>
            <a:headEnd/>
            <a:tailEnd/>
          </a:ln>
          <a:effectLst/>
        </p:spPr>
        <p:txBody>
          <a:bodyPr vert="horz" wrap="square" lIns="19710" tIns="0" rIns="19710" bIns="0" numCol="1" anchor="b" anchorCtr="0" compatLnSpc="1">
            <a:prstTxWarp prst="textNoShape">
              <a:avLst/>
            </a:prstTxWarp>
          </a:bodyPr>
          <a:lstStyle>
            <a:lvl1pPr defTabSz="946218">
              <a:defRPr sz="1000" i="1" u="none"/>
            </a:lvl1pPr>
          </a:lstStyle>
          <a:p>
            <a:pPr>
              <a:defRPr/>
            </a:pPr>
            <a:endParaRPr lang="en-US"/>
          </a:p>
        </p:txBody>
      </p:sp>
      <p:sp>
        <p:nvSpPr>
          <p:cNvPr id="3077" name="Rectangle 5"/>
          <p:cNvSpPr>
            <a:spLocks noGrp="1" noChangeArrowheads="1"/>
          </p:cNvSpPr>
          <p:nvPr>
            <p:ph type="sldNum" sz="quarter" idx="3"/>
          </p:nvPr>
        </p:nvSpPr>
        <p:spPr bwMode="auto">
          <a:xfrm>
            <a:off x="3972560" y="8831180"/>
            <a:ext cx="3037840" cy="465221"/>
          </a:xfrm>
          <a:prstGeom prst="rect">
            <a:avLst/>
          </a:prstGeom>
          <a:noFill/>
          <a:ln w="9525">
            <a:noFill/>
            <a:miter lim="800000"/>
            <a:headEnd/>
            <a:tailEnd/>
          </a:ln>
          <a:effectLst/>
        </p:spPr>
        <p:txBody>
          <a:bodyPr vert="horz" wrap="square" lIns="19710" tIns="0" rIns="19710" bIns="0" numCol="1" anchor="b" anchorCtr="0" compatLnSpc="1">
            <a:prstTxWarp prst="textNoShape">
              <a:avLst/>
            </a:prstTxWarp>
          </a:bodyPr>
          <a:lstStyle>
            <a:lvl1pPr algn="r" defTabSz="946218">
              <a:defRPr sz="1000" i="1" u="none"/>
            </a:lvl1pPr>
          </a:lstStyle>
          <a:p>
            <a:fld id="{DDAC06DB-EFDA-4CD5-821B-BDAACBD20BA2}" type="slidenum">
              <a:rPr lang="en-US" altLang="en-US"/>
              <a:pPr/>
              <a:t>‹#›</a:t>
            </a:fld>
            <a:endParaRPr lang="en-US" altLang="en-US"/>
          </a:p>
        </p:txBody>
      </p:sp>
    </p:spTree>
    <p:extLst>
      <p:ext uri="{BB962C8B-B14F-4D97-AF65-F5344CB8AC3E}">
        <p14:creationId xmlns:p14="http://schemas.microsoft.com/office/powerpoint/2010/main" val="3344730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0"/>
            <a:ext cx="3037840" cy="465221"/>
          </a:xfrm>
          <a:prstGeom prst="rect">
            <a:avLst/>
          </a:prstGeom>
          <a:noFill/>
          <a:ln w="9525">
            <a:noFill/>
            <a:miter lim="800000"/>
            <a:headEnd/>
            <a:tailEnd/>
          </a:ln>
          <a:effectLst/>
        </p:spPr>
        <p:txBody>
          <a:bodyPr vert="horz" wrap="square" lIns="19710" tIns="0" rIns="19710" bIns="0" numCol="1" anchor="t" anchorCtr="0" compatLnSpc="1">
            <a:prstTxWarp prst="textNoShape">
              <a:avLst/>
            </a:prstTxWarp>
          </a:bodyPr>
          <a:lstStyle>
            <a:lvl1pPr defTabSz="946218">
              <a:defRPr sz="1000" i="1" u="none"/>
            </a:lvl1pPr>
          </a:lstStyle>
          <a:p>
            <a:pPr>
              <a:defRPr/>
            </a:pPr>
            <a:endParaRPr lang="en-US"/>
          </a:p>
        </p:txBody>
      </p:sp>
      <p:sp>
        <p:nvSpPr>
          <p:cNvPr id="2051" name="Rectangle 3"/>
          <p:cNvSpPr>
            <a:spLocks noGrp="1" noChangeArrowheads="1"/>
          </p:cNvSpPr>
          <p:nvPr>
            <p:ph type="dt" idx="1"/>
          </p:nvPr>
        </p:nvSpPr>
        <p:spPr bwMode="auto">
          <a:xfrm>
            <a:off x="3972560" y="0"/>
            <a:ext cx="3037840" cy="465221"/>
          </a:xfrm>
          <a:prstGeom prst="rect">
            <a:avLst/>
          </a:prstGeom>
          <a:noFill/>
          <a:ln w="9525">
            <a:noFill/>
            <a:miter lim="800000"/>
            <a:headEnd/>
            <a:tailEnd/>
          </a:ln>
          <a:effectLst/>
        </p:spPr>
        <p:txBody>
          <a:bodyPr vert="horz" wrap="square" lIns="19710" tIns="0" rIns="19710" bIns="0" numCol="1" anchor="t" anchorCtr="0" compatLnSpc="1">
            <a:prstTxWarp prst="textNoShape">
              <a:avLst/>
            </a:prstTxWarp>
          </a:bodyPr>
          <a:lstStyle>
            <a:lvl1pPr algn="r" defTabSz="946218">
              <a:defRPr sz="1000" i="1" u="none"/>
            </a:lvl1pPr>
          </a:lstStyle>
          <a:p>
            <a:pPr>
              <a:defRPr/>
            </a:pPr>
            <a:endParaRPr lang="en-US"/>
          </a:p>
        </p:txBody>
      </p:sp>
      <p:sp>
        <p:nvSpPr>
          <p:cNvPr id="2052" name="Rectangle 4"/>
          <p:cNvSpPr>
            <a:spLocks noGrp="1" noChangeArrowheads="1"/>
          </p:cNvSpPr>
          <p:nvPr>
            <p:ph type="ftr" sz="quarter" idx="4"/>
          </p:nvPr>
        </p:nvSpPr>
        <p:spPr bwMode="auto">
          <a:xfrm>
            <a:off x="1" y="8831180"/>
            <a:ext cx="3037840" cy="465221"/>
          </a:xfrm>
          <a:prstGeom prst="rect">
            <a:avLst/>
          </a:prstGeom>
          <a:noFill/>
          <a:ln w="9525">
            <a:noFill/>
            <a:miter lim="800000"/>
            <a:headEnd/>
            <a:tailEnd/>
          </a:ln>
          <a:effectLst/>
        </p:spPr>
        <p:txBody>
          <a:bodyPr vert="horz" wrap="square" lIns="19710" tIns="0" rIns="19710" bIns="0" numCol="1" anchor="b" anchorCtr="0" compatLnSpc="1">
            <a:prstTxWarp prst="textNoShape">
              <a:avLst/>
            </a:prstTxWarp>
          </a:bodyPr>
          <a:lstStyle>
            <a:lvl1pPr defTabSz="946218">
              <a:defRPr sz="1000" i="1" u="none"/>
            </a:lvl1pPr>
          </a:lstStyle>
          <a:p>
            <a:pPr>
              <a:defRPr/>
            </a:pPr>
            <a:endParaRPr lang="en-US"/>
          </a:p>
        </p:txBody>
      </p:sp>
      <p:sp>
        <p:nvSpPr>
          <p:cNvPr id="2053" name="Rectangle 5"/>
          <p:cNvSpPr>
            <a:spLocks noGrp="1" noChangeArrowheads="1"/>
          </p:cNvSpPr>
          <p:nvPr>
            <p:ph type="sldNum" sz="quarter" idx="5"/>
          </p:nvPr>
        </p:nvSpPr>
        <p:spPr bwMode="auto">
          <a:xfrm>
            <a:off x="3972560" y="8831180"/>
            <a:ext cx="3037840" cy="465221"/>
          </a:xfrm>
          <a:prstGeom prst="rect">
            <a:avLst/>
          </a:prstGeom>
          <a:noFill/>
          <a:ln w="9525">
            <a:noFill/>
            <a:miter lim="800000"/>
            <a:headEnd/>
            <a:tailEnd/>
          </a:ln>
          <a:effectLst/>
        </p:spPr>
        <p:txBody>
          <a:bodyPr vert="horz" wrap="square" lIns="19710" tIns="0" rIns="19710" bIns="0" numCol="1" anchor="b" anchorCtr="0" compatLnSpc="1">
            <a:prstTxWarp prst="textNoShape">
              <a:avLst/>
            </a:prstTxWarp>
          </a:bodyPr>
          <a:lstStyle>
            <a:lvl1pPr algn="r" defTabSz="946218">
              <a:defRPr sz="1000" i="1" u="none"/>
            </a:lvl1pPr>
          </a:lstStyle>
          <a:p>
            <a:fld id="{DB3F8F3D-5445-4B2D-8E34-6319E2745A18}" type="slidenum">
              <a:rPr lang="en-US" altLang="en-US"/>
              <a:pPr/>
              <a:t>‹#›</a:t>
            </a:fld>
            <a:endParaRPr lang="en-US" altLang="en-US"/>
          </a:p>
        </p:txBody>
      </p:sp>
      <p:sp>
        <p:nvSpPr>
          <p:cNvPr id="2054" name="Rectangle 6"/>
          <p:cNvSpPr>
            <a:spLocks noGrp="1" noChangeArrowheads="1"/>
          </p:cNvSpPr>
          <p:nvPr>
            <p:ph type="body" sz="quarter" idx="3"/>
          </p:nvPr>
        </p:nvSpPr>
        <p:spPr bwMode="auto">
          <a:xfrm>
            <a:off x="934720" y="4416393"/>
            <a:ext cx="5140960" cy="4183780"/>
          </a:xfrm>
          <a:prstGeom prst="rect">
            <a:avLst/>
          </a:prstGeom>
          <a:noFill/>
          <a:ln w="9525">
            <a:noFill/>
            <a:miter lim="800000"/>
            <a:headEnd/>
            <a:tailEnd/>
          </a:ln>
          <a:effectLst/>
        </p:spPr>
        <p:txBody>
          <a:bodyPr vert="horz" wrap="square" lIns="95261" tIns="47630" rIns="95261" bIns="47630"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9095" name="Rectangle 7"/>
          <p:cNvSpPr>
            <a:spLocks noGrp="1" noRot="1" noChangeAspect="1" noChangeArrowheads="1" noTextEdit="1"/>
          </p:cNvSpPr>
          <p:nvPr>
            <p:ph type="sldImg" idx="2"/>
          </p:nvPr>
        </p:nvSpPr>
        <p:spPr bwMode="auto">
          <a:xfrm>
            <a:off x="1190625" y="703263"/>
            <a:ext cx="4629150" cy="34734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8000096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457200" algn="l" rtl="0" eaLnBrk="0" fontAlgn="base" hangingPunct="0">
      <a:spcBef>
        <a:spcPct val="30000"/>
      </a:spcBef>
      <a:spcAft>
        <a:spcPct val="0"/>
      </a:spcAft>
      <a:defRPr sz="1000" kern="1200">
        <a:solidFill>
          <a:schemeClr val="tx1"/>
        </a:solidFill>
        <a:latin typeface="Arial" charset="0"/>
        <a:ea typeface="+mn-ea"/>
        <a:cs typeface="+mn-cs"/>
      </a:defRPr>
    </a:lvl2pPr>
    <a:lvl3pPr marL="914400" algn="l" rtl="0" eaLnBrk="0" fontAlgn="base" hangingPunct="0">
      <a:spcBef>
        <a:spcPct val="30000"/>
      </a:spcBef>
      <a:spcAft>
        <a:spcPct val="0"/>
      </a:spcAft>
      <a:defRPr sz="1000" kern="1200">
        <a:solidFill>
          <a:schemeClr val="tx1"/>
        </a:solidFill>
        <a:latin typeface="Arial" charset="0"/>
        <a:ea typeface="+mn-ea"/>
        <a:cs typeface="+mn-cs"/>
      </a:defRPr>
    </a:lvl3pPr>
    <a:lvl4pPr marL="1371600" algn="l" rtl="0" eaLnBrk="0" fontAlgn="base" hangingPunct="0">
      <a:spcBef>
        <a:spcPct val="30000"/>
      </a:spcBef>
      <a:spcAft>
        <a:spcPct val="0"/>
      </a:spcAft>
      <a:defRPr sz="1000" kern="1200">
        <a:solidFill>
          <a:schemeClr val="tx1"/>
        </a:solidFill>
        <a:latin typeface="Arial" charset="0"/>
        <a:ea typeface="+mn-ea"/>
        <a:cs typeface="+mn-cs"/>
      </a:defRPr>
    </a:lvl4pPr>
    <a:lvl5pPr marL="1828800" algn="l" rtl="0" eaLnBrk="0" fontAlgn="base" hangingPunct="0">
      <a:spcBef>
        <a:spcPct val="3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here today to do some training on the duties and requirements of the Building Emergency Coordinator and Floor Monitors.  </a:t>
            </a:r>
          </a:p>
          <a:p>
            <a:endParaRPr lang="en-US" dirty="0"/>
          </a:p>
          <a:p>
            <a:r>
              <a:rPr lang="en-US" dirty="0"/>
              <a:t>I am going to explain the source of the requirement to have a BEC and floor monitors</a:t>
            </a:r>
          </a:p>
          <a:p>
            <a:endParaRPr lang="en-US" dirty="0"/>
          </a:p>
          <a:p>
            <a:r>
              <a:rPr lang="en-US" dirty="0"/>
              <a:t>The duties of the BEC and floor monitors</a:t>
            </a:r>
          </a:p>
          <a:p>
            <a:endParaRPr lang="en-US" dirty="0"/>
          </a:p>
          <a:p>
            <a:r>
              <a:rPr lang="en-US" dirty="0"/>
              <a:t>I am going to talk a little bit about the two types of evacuations that you might deal with, a little bit about emergency evacuation routes, and drills,</a:t>
            </a:r>
          </a:p>
          <a:p>
            <a:endParaRPr lang="en-US" dirty="0"/>
          </a:p>
          <a:p>
            <a:r>
              <a:rPr lang="en-US" dirty="0"/>
              <a:t>And we might cover fire extinguisher and AED inspections at the end.  </a:t>
            </a:r>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a:t>
            </a:fld>
            <a:endParaRPr lang="en-US" altLang="en-US"/>
          </a:p>
        </p:txBody>
      </p:sp>
    </p:spTree>
    <p:extLst>
      <p:ext uri="{BB962C8B-B14F-4D97-AF65-F5344CB8AC3E}">
        <p14:creationId xmlns:p14="http://schemas.microsoft.com/office/powerpoint/2010/main" val="2307453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902">
              <a:defRPr/>
            </a:pPr>
            <a:r>
              <a:rPr lang="en-US" dirty="0"/>
              <a:t>Once employees have arrived at the assembly area, they should not leave without the permission of the BEC.  </a:t>
            </a:r>
          </a:p>
          <a:p>
            <a:pPr defTabSz="906902">
              <a:defRPr/>
            </a:pPr>
            <a:endParaRPr lang="en-US" dirty="0"/>
          </a:p>
          <a:p>
            <a:pPr defTabSz="906902">
              <a:defRPr/>
            </a:pPr>
            <a:r>
              <a:rPr lang="en-US" dirty="0"/>
              <a:t>The BEC or ABEC will be the liaison between NCDOL and emergency services.</a:t>
            </a:r>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10</a:t>
            </a:fld>
            <a:endParaRPr lang="en-US" altLang="en-US"/>
          </a:p>
        </p:txBody>
      </p:sp>
    </p:spTree>
    <p:extLst>
      <p:ext uri="{BB962C8B-B14F-4D97-AF65-F5344CB8AC3E}">
        <p14:creationId xmlns:p14="http://schemas.microsoft.com/office/powerpoint/2010/main" val="2504019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902">
              <a:defRPr/>
            </a:pPr>
            <a:r>
              <a:rPr lang="en-US" dirty="0"/>
              <a:t>If an employee or visitor is unable to navigate the stairwell, have them wait on the landing and get their name and note their location.   Provide that information to the BEC.  The BEC will pass that information along to emergency services and they will retrieve that person.  </a:t>
            </a:r>
          </a:p>
          <a:p>
            <a:pPr defTabSz="906902">
              <a:defRPr/>
            </a:pPr>
            <a:endParaRPr lang="en-US" dirty="0"/>
          </a:p>
          <a:p>
            <a:pPr defTabSz="906902">
              <a:defRPr/>
            </a:pPr>
            <a:r>
              <a:rPr lang="en-US" dirty="0"/>
              <a:t>Floor monitors do not have to remain behind with anyone that refuses to evacuate.  Make an effort to convince the person to evacuate, but if they will not, get their name and location and provide that information the BEC.  The BEC will pass that information along to emergency services and they will deal with it. </a:t>
            </a:r>
          </a:p>
          <a:p>
            <a:pPr defTabSz="906902">
              <a:defRPr/>
            </a:pPr>
            <a:endParaRPr lang="en-US" dirty="0"/>
          </a:p>
          <a:p>
            <a:pPr defTabSz="906902">
              <a:defRPr/>
            </a:pPr>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11</a:t>
            </a:fld>
            <a:endParaRPr lang="en-US" altLang="en-US"/>
          </a:p>
        </p:txBody>
      </p:sp>
    </p:spTree>
    <p:extLst>
      <p:ext uri="{BB962C8B-B14F-4D97-AF65-F5344CB8AC3E}">
        <p14:creationId xmlns:p14="http://schemas.microsoft.com/office/powerpoint/2010/main" val="23154880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902">
              <a:defRPr/>
            </a:pPr>
            <a:r>
              <a:rPr lang="en-US" dirty="0"/>
              <a:t>This will typically be the result of severe weather such as severe thunderstorms, tornados, or hurricanes. </a:t>
            </a:r>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12</a:t>
            </a:fld>
            <a:endParaRPr lang="en-US" altLang="en-US"/>
          </a:p>
        </p:txBody>
      </p:sp>
    </p:spTree>
    <p:extLst>
      <p:ext uri="{BB962C8B-B14F-4D97-AF65-F5344CB8AC3E}">
        <p14:creationId xmlns:p14="http://schemas.microsoft.com/office/powerpoint/2010/main" val="3689721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902">
              <a:defRPr/>
            </a:pPr>
            <a:r>
              <a:rPr lang="en-US" dirty="0"/>
              <a:t>Again, if an employee or visitor refuses to move to the designated location, you are not required to force them.  Get their name and location and provide it to the BEC.  </a:t>
            </a:r>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13</a:t>
            </a:fld>
            <a:endParaRPr lang="en-US" altLang="en-US"/>
          </a:p>
        </p:txBody>
      </p:sp>
    </p:spTree>
    <p:extLst>
      <p:ext uri="{BB962C8B-B14F-4D97-AF65-F5344CB8AC3E}">
        <p14:creationId xmlns:p14="http://schemas.microsoft.com/office/powerpoint/2010/main" val="2242786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902">
              <a:defRPr/>
            </a:pPr>
            <a:r>
              <a:rPr lang="en-US" dirty="0"/>
              <a:t>Successes and shortcomings of the evacuation process should be discussed at this meeting.  Provide any constructive feedback that you may have.  The information provided will be used to modify and improve procedures for the future.  </a:t>
            </a:r>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14</a:t>
            </a:fld>
            <a:endParaRPr lang="en-US" altLang="en-US"/>
          </a:p>
        </p:txBody>
      </p:sp>
    </p:spTree>
    <p:extLst>
      <p:ext uri="{BB962C8B-B14F-4D97-AF65-F5344CB8AC3E}">
        <p14:creationId xmlns:p14="http://schemas.microsoft.com/office/powerpoint/2010/main" val="14013850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unannounced statewide fire drill is conducted by the Department of Administration.  We don’t have any control over when that drill is conducted.  Typically the BEC is notified ahead of time, but is instructed not to notify the building ahead of time. </a:t>
            </a:r>
          </a:p>
          <a:p>
            <a:endParaRPr lang="en-US" dirty="0"/>
          </a:p>
          <a:p>
            <a:r>
              <a:rPr lang="en-US" dirty="0"/>
              <a:t>The In-Building evacuation drill is typically held in conjunction with severe weather awareness week in March.  </a:t>
            </a:r>
          </a:p>
        </p:txBody>
      </p:sp>
      <p:sp>
        <p:nvSpPr>
          <p:cNvPr id="4" name="Slide Number Placeholder 3"/>
          <p:cNvSpPr>
            <a:spLocks noGrp="1"/>
          </p:cNvSpPr>
          <p:nvPr>
            <p:ph type="sldNum" sz="quarter" idx="5"/>
          </p:nvPr>
        </p:nvSpPr>
        <p:spPr/>
        <p:txBody>
          <a:bodyPr/>
          <a:lstStyle/>
          <a:p>
            <a:fld id="{DB3F8F3D-5445-4B2D-8E34-6319E2745A18}" type="slidenum">
              <a:rPr lang="en-US" altLang="en-US" smtClean="0"/>
              <a:pPr/>
              <a:t>15</a:t>
            </a:fld>
            <a:endParaRPr lang="en-US" altLang="en-US"/>
          </a:p>
        </p:txBody>
      </p:sp>
    </p:spTree>
    <p:extLst>
      <p:ext uri="{BB962C8B-B14F-4D97-AF65-F5344CB8AC3E}">
        <p14:creationId xmlns:p14="http://schemas.microsoft.com/office/powerpoint/2010/main" val="36532586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902">
              <a:defRPr/>
            </a:pPr>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16</a:t>
            </a:fld>
            <a:endParaRPr lang="en-US" altLang="en-US"/>
          </a:p>
        </p:txBody>
      </p:sp>
    </p:spTree>
    <p:extLst>
      <p:ext uri="{BB962C8B-B14F-4D97-AF65-F5344CB8AC3E}">
        <p14:creationId xmlns:p14="http://schemas.microsoft.com/office/powerpoint/2010/main" val="644176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3F8F3D-5445-4B2D-8E34-6319E2745A18}" type="slidenum">
              <a:rPr lang="en-US" altLang="en-US" smtClean="0"/>
              <a:pPr/>
              <a:t>17</a:t>
            </a:fld>
            <a:endParaRPr lang="en-US" altLang="en-US"/>
          </a:p>
        </p:txBody>
      </p:sp>
    </p:spTree>
    <p:extLst>
      <p:ext uri="{BB962C8B-B14F-4D97-AF65-F5344CB8AC3E}">
        <p14:creationId xmlns:p14="http://schemas.microsoft.com/office/powerpoint/2010/main" val="2350201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start off, The requirement to have a Building Emergency Coordinator and Floor monitors comes from the NCDOL safety and health manual.</a:t>
            </a:r>
          </a:p>
          <a:p>
            <a:endParaRPr lang="en-US" dirty="0"/>
          </a:p>
          <a:p>
            <a:r>
              <a:rPr lang="en-US" dirty="0"/>
              <a:t>Policy 8 in the safety and health manual is Fire Safety </a:t>
            </a:r>
          </a:p>
          <a:p>
            <a:endParaRPr lang="en-US" dirty="0"/>
          </a:p>
          <a:p>
            <a:r>
              <a:rPr lang="en-US" dirty="0"/>
              <a:t>It states:</a:t>
            </a:r>
          </a:p>
        </p:txBody>
      </p:sp>
      <p:sp>
        <p:nvSpPr>
          <p:cNvPr id="4" name="Slide Number Placeholder 3"/>
          <p:cNvSpPr>
            <a:spLocks noGrp="1"/>
          </p:cNvSpPr>
          <p:nvPr>
            <p:ph type="sldNum" sz="quarter" idx="5"/>
          </p:nvPr>
        </p:nvSpPr>
        <p:spPr/>
        <p:txBody>
          <a:bodyPr/>
          <a:lstStyle/>
          <a:p>
            <a:fld id="{DB3F8F3D-5445-4B2D-8E34-6319E2745A18}" type="slidenum">
              <a:rPr lang="en-US" altLang="en-US" smtClean="0"/>
              <a:pPr/>
              <a:t>2</a:t>
            </a:fld>
            <a:endParaRPr lang="en-US" altLang="en-US"/>
          </a:p>
        </p:txBody>
      </p:sp>
    </p:spTree>
    <p:extLst>
      <p:ext uri="{BB962C8B-B14F-4D97-AF65-F5344CB8AC3E}">
        <p14:creationId xmlns:p14="http://schemas.microsoft.com/office/powerpoint/2010/main" val="3444624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should all be aware, Carter Grimes is the BEC and Jennifer Haigwood is the Alternate BEC</a:t>
            </a:r>
          </a:p>
        </p:txBody>
      </p:sp>
      <p:sp>
        <p:nvSpPr>
          <p:cNvPr id="4" name="Slide Number Placeholder 3"/>
          <p:cNvSpPr>
            <a:spLocks noGrp="1"/>
          </p:cNvSpPr>
          <p:nvPr>
            <p:ph type="sldNum" sz="quarter" idx="5"/>
          </p:nvPr>
        </p:nvSpPr>
        <p:spPr/>
        <p:txBody>
          <a:bodyPr/>
          <a:lstStyle/>
          <a:p>
            <a:fld id="{DB3F8F3D-5445-4B2D-8E34-6319E2745A18}" type="slidenum">
              <a:rPr lang="en-US" altLang="en-US" smtClean="0"/>
              <a:pPr/>
              <a:t>3</a:t>
            </a:fld>
            <a:endParaRPr lang="en-US" altLang="en-US"/>
          </a:p>
        </p:txBody>
      </p:sp>
    </p:spTree>
    <p:extLst>
      <p:ext uri="{BB962C8B-B14F-4D97-AF65-F5344CB8AC3E}">
        <p14:creationId xmlns:p14="http://schemas.microsoft.com/office/powerpoint/2010/main" val="3704173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Most of you are here because you were selected as floor monitors.  </a:t>
            </a:r>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36858" indent="-283407">
              <a:spcBef>
                <a:spcPct val="30000"/>
              </a:spcBef>
              <a:defRPr sz="1200">
                <a:solidFill>
                  <a:schemeClr val="tx1"/>
                </a:solidFill>
                <a:latin typeface="Times New Roman" panose="02020603050405020304" pitchFamily="18" charset="0"/>
              </a:defRPr>
            </a:lvl2pPr>
            <a:lvl3pPr marL="1133627" indent="-226725">
              <a:spcBef>
                <a:spcPct val="30000"/>
              </a:spcBef>
              <a:defRPr sz="1200">
                <a:solidFill>
                  <a:schemeClr val="tx1"/>
                </a:solidFill>
                <a:latin typeface="Times New Roman" panose="02020603050405020304" pitchFamily="18" charset="0"/>
              </a:defRPr>
            </a:lvl3pPr>
            <a:lvl4pPr marL="1587078" indent="-226725">
              <a:spcBef>
                <a:spcPct val="30000"/>
              </a:spcBef>
              <a:defRPr sz="1200">
                <a:solidFill>
                  <a:schemeClr val="tx1"/>
                </a:solidFill>
                <a:latin typeface="Times New Roman" panose="02020603050405020304" pitchFamily="18" charset="0"/>
              </a:defRPr>
            </a:lvl4pPr>
            <a:lvl5pPr marL="2040529" indent="-226725">
              <a:spcBef>
                <a:spcPct val="30000"/>
              </a:spcBef>
              <a:defRPr sz="1200">
                <a:solidFill>
                  <a:schemeClr val="tx1"/>
                </a:solidFill>
                <a:latin typeface="Times New Roman" panose="02020603050405020304" pitchFamily="18" charset="0"/>
              </a:defRPr>
            </a:lvl5pPr>
            <a:lvl6pPr marL="2493980" indent="-226725" eaLnBrk="0" fontAlgn="base" hangingPunct="0">
              <a:spcBef>
                <a:spcPct val="30000"/>
              </a:spcBef>
              <a:spcAft>
                <a:spcPct val="0"/>
              </a:spcAft>
              <a:defRPr sz="1200">
                <a:solidFill>
                  <a:schemeClr val="tx1"/>
                </a:solidFill>
                <a:latin typeface="Times New Roman" panose="02020603050405020304" pitchFamily="18" charset="0"/>
              </a:defRPr>
            </a:lvl6pPr>
            <a:lvl7pPr marL="2947431" indent="-226725" eaLnBrk="0" fontAlgn="base" hangingPunct="0">
              <a:spcBef>
                <a:spcPct val="30000"/>
              </a:spcBef>
              <a:spcAft>
                <a:spcPct val="0"/>
              </a:spcAft>
              <a:defRPr sz="1200">
                <a:solidFill>
                  <a:schemeClr val="tx1"/>
                </a:solidFill>
                <a:latin typeface="Times New Roman" panose="02020603050405020304" pitchFamily="18" charset="0"/>
              </a:defRPr>
            </a:lvl7pPr>
            <a:lvl8pPr marL="3400882" indent="-226725" eaLnBrk="0" fontAlgn="base" hangingPunct="0">
              <a:spcBef>
                <a:spcPct val="30000"/>
              </a:spcBef>
              <a:spcAft>
                <a:spcPct val="0"/>
              </a:spcAft>
              <a:defRPr sz="1200">
                <a:solidFill>
                  <a:schemeClr val="tx1"/>
                </a:solidFill>
                <a:latin typeface="Times New Roman" panose="02020603050405020304" pitchFamily="18" charset="0"/>
              </a:defRPr>
            </a:lvl8pPr>
            <a:lvl9pPr marL="3854333" indent="-22672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E06B231-B0D3-43BB-B80F-56A01C2F21EE}" type="slidenum">
              <a:rPr lang="en-US" altLang="en-US" sz="1100"/>
              <a:pPr>
                <a:spcBef>
                  <a:spcPct val="0"/>
                </a:spcBef>
              </a:pPr>
              <a:t>4</a:t>
            </a:fld>
            <a:endParaRPr lang="en-US" altLang="en-US" sz="1100"/>
          </a:p>
        </p:txBody>
      </p:sp>
    </p:spTree>
    <p:extLst>
      <p:ext uri="{BB962C8B-B14F-4D97-AF65-F5344CB8AC3E}">
        <p14:creationId xmlns:p14="http://schemas.microsoft.com/office/powerpoint/2010/main" val="2555453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why do we have floor monitors?</a:t>
            </a:r>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5</a:t>
            </a:fld>
            <a:endParaRPr lang="en-US" altLang="en-US"/>
          </a:p>
        </p:txBody>
      </p:sp>
    </p:spTree>
    <p:extLst>
      <p:ext uri="{BB962C8B-B14F-4D97-AF65-F5344CB8AC3E}">
        <p14:creationId xmlns:p14="http://schemas.microsoft.com/office/powerpoint/2010/main" val="2907620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evacuations will occur any time the that building is not safe for employees to occupy due to an emergency</a:t>
            </a:r>
          </a:p>
          <a:p>
            <a:endParaRPr lang="en-US" dirty="0"/>
          </a:p>
          <a:p>
            <a:endParaRPr lang="en-US" dirty="0"/>
          </a:p>
          <a:p>
            <a:endParaRPr lang="en-US" dirty="0"/>
          </a:p>
          <a:p>
            <a:endParaRPr lang="en-US" dirty="0"/>
          </a:p>
          <a:p>
            <a:r>
              <a:rPr lang="en-US" dirty="0"/>
              <a:t>In-Building Evacuations will occur any time that it is not safe for employees to leave the building due to an emergency</a:t>
            </a:r>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6</a:t>
            </a:fld>
            <a:endParaRPr lang="en-US" altLang="en-US"/>
          </a:p>
        </p:txBody>
      </p:sp>
    </p:spTree>
    <p:extLst>
      <p:ext uri="{BB962C8B-B14F-4D97-AF65-F5344CB8AC3E}">
        <p14:creationId xmlns:p14="http://schemas.microsoft.com/office/powerpoint/2010/main" val="1652880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7</a:t>
            </a:fld>
            <a:endParaRPr lang="en-US" altLang="en-US"/>
          </a:p>
        </p:txBody>
      </p:sp>
    </p:spTree>
    <p:extLst>
      <p:ext uri="{BB962C8B-B14F-4D97-AF65-F5344CB8AC3E}">
        <p14:creationId xmlns:p14="http://schemas.microsoft.com/office/powerpoint/2010/main" val="3247385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902">
              <a:defRPr/>
            </a:pPr>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8</a:t>
            </a:fld>
            <a:endParaRPr lang="en-US" altLang="en-US"/>
          </a:p>
        </p:txBody>
      </p:sp>
    </p:spTree>
    <p:extLst>
      <p:ext uri="{BB962C8B-B14F-4D97-AF65-F5344CB8AC3E}">
        <p14:creationId xmlns:p14="http://schemas.microsoft.com/office/powerpoint/2010/main" val="3920029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902">
              <a:defRPr/>
            </a:pPr>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9</a:t>
            </a:fld>
            <a:endParaRPr lang="en-US" altLang="en-US"/>
          </a:p>
        </p:txBody>
      </p:sp>
    </p:spTree>
    <p:extLst>
      <p:ext uri="{BB962C8B-B14F-4D97-AF65-F5344CB8AC3E}">
        <p14:creationId xmlns:p14="http://schemas.microsoft.com/office/powerpoint/2010/main" val="15916487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Line 22"/>
          <p:cNvSpPr>
            <a:spLocks noChangeShapeType="1"/>
          </p:cNvSpPr>
          <p:nvPr userDrawn="1"/>
        </p:nvSpPr>
        <p:spPr bwMode="auto">
          <a:xfrm>
            <a:off x="609600" y="1066800"/>
            <a:ext cx="7924800" cy="0"/>
          </a:xfrm>
          <a:prstGeom prst="line">
            <a:avLst/>
          </a:prstGeom>
          <a:noFill/>
          <a:ln w="50800">
            <a:solidFill>
              <a:srgbClr val="007030"/>
            </a:solidFill>
            <a:round/>
            <a:headEnd type="none" w="sm" len="sm"/>
            <a:tailEnd type="none" w="sm" len="sm"/>
          </a:ln>
          <a:effectLst/>
        </p:spPr>
        <p:txBody>
          <a:bodyPr/>
          <a:lstStyle/>
          <a:p>
            <a:pPr>
              <a:defRPr/>
            </a:pPr>
            <a:endParaRPr lang="en-US"/>
          </a:p>
        </p:txBody>
      </p:sp>
      <p:sp>
        <p:nvSpPr>
          <p:cNvPr id="6" name="Line 24"/>
          <p:cNvSpPr>
            <a:spLocks noChangeShapeType="1"/>
          </p:cNvSpPr>
          <p:nvPr userDrawn="1"/>
        </p:nvSpPr>
        <p:spPr bwMode="auto">
          <a:xfrm flipV="1">
            <a:off x="685800" y="6019800"/>
            <a:ext cx="7772400" cy="0"/>
          </a:xfrm>
          <a:prstGeom prst="line">
            <a:avLst/>
          </a:prstGeom>
          <a:noFill/>
          <a:ln w="25400">
            <a:solidFill>
              <a:srgbClr val="007030"/>
            </a:solidFill>
            <a:round/>
            <a:headEnd type="none" w="sm" len="sm"/>
            <a:tailEnd type="none" w="sm" len="sm"/>
          </a:ln>
          <a:effectLst/>
        </p:spPr>
        <p:txBody>
          <a:bodyPr/>
          <a:lstStyle/>
          <a:p>
            <a:pPr>
              <a:defRPr/>
            </a:pPr>
            <a:endParaRPr lang="en-US"/>
          </a:p>
        </p:txBody>
      </p:sp>
      <p:sp>
        <p:nvSpPr>
          <p:cNvPr id="7" name="TextBox 6"/>
          <p:cNvSpPr txBox="1"/>
          <p:nvPr userDrawn="1"/>
        </p:nvSpPr>
        <p:spPr>
          <a:xfrm>
            <a:off x="6781800" y="6186071"/>
            <a:ext cx="2168525" cy="276225"/>
          </a:xfrm>
          <a:prstGeom prst="rect">
            <a:avLst/>
          </a:prstGeom>
          <a:noFill/>
        </p:spPr>
        <p:txBody>
          <a:bodyPr wrap="none">
            <a:spAutoFit/>
          </a:bodyPr>
          <a:lstStyle/>
          <a:p>
            <a:pPr>
              <a:defRPr/>
            </a:pPr>
            <a:r>
              <a:rPr lang="en-US" sz="1200" u="none" dirty="0">
                <a:solidFill>
                  <a:srgbClr val="012D9A"/>
                </a:solidFill>
                <a:latin typeface="+mn-lt"/>
              </a:rPr>
              <a:t>For Public Officials’ Use Only</a:t>
            </a:r>
          </a:p>
        </p:txBody>
      </p:sp>
      <p:sp>
        <p:nvSpPr>
          <p:cNvPr id="312329" name="Rectangle 9"/>
          <p:cNvSpPr>
            <a:spLocks noGrp="1" noChangeArrowheads="1"/>
          </p:cNvSpPr>
          <p:nvPr>
            <p:ph type="ctrTitle" sz="quarter"/>
          </p:nvPr>
        </p:nvSpPr>
        <p:spPr bwMode="auto">
          <a:xfrm>
            <a:off x="2260600" y="2900363"/>
            <a:ext cx="6235700" cy="752475"/>
          </a:xfrm>
        </p:spPr>
        <p:txBody>
          <a:bodyPr lIns="82550" tIns="41275" rIns="82550" bIns="41275" anchor="ctr"/>
          <a:lstStyle>
            <a:lvl1pPr>
              <a:defRPr sz="4400"/>
            </a:lvl1pPr>
          </a:lstStyle>
          <a:p>
            <a:endParaRPr lang="en-US" dirty="0"/>
          </a:p>
        </p:txBody>
      </p:sp>
      <p:sp>
        <p:nvSpPr>
          <p:cNvPr id="312330" name="Rectangle 10"/>
          <p:cNvSpPr>
            <a:spLocks noGrp="1" noChangeArrowheads="1"/>
          </p:cNvSpPr>
          <p:nvPr>
            <p:ph type="subTitle" sz="quarter" idx="1"/>
          </p:nvPr>
        </p:nvSpPr>
        <p:spPr>
          <a:xfrm>
            <a:off x="2819400" y="4435475"/>
            <a:ext cx="5721350" cy="509588"/>
          </a:xfrm>
        </p:spPr>
        <p:txBody>
          <a:bodyPr lIns="82550" tIns="41275" rIns="82550" bIns="41275" anchor="ctr">
            <a:spAutoFit/>
          </a:bodyPr>
          <a:lstStyle>
            <a:lvl1pPr marL="287338" indent="-287338">
              <a:defRPr>
                <a:solidFill>
                  <a:srgbClr val="012D9A"/>
                </a:solidFill>
              </a:defRPr>
            </a:lvl1pPr>
          </a:lstStyle>
          <a:p>
            <a:endParaRPr lang="en-US" dirty="0"/>
          </a:p>
        </p:txBody>
      </p:sp>
      <p:grpSp>
        <p:nvGrpSpPr>
          <p:cNvPr id="8" name="Group 7"/>
          <p:cNvGrpSpPr/>
          <p:nvPr userDrawn="1"/>
        </p:nvGrpSpPr>
        <p:grpSpPr>
          <a:xfrm>
            <a:off x="228600" y="6122154"/>
            <a:ext cx="2259468" cy="936812"/>
            <a:chOff x="228600" y="6122154"/>
            <a:chExt cx="2259468" cy="936812"/>
          </a:xfrm>
        </p:grpSpPr>
        <p:pic>
          <p:nvPicPr>
            <p:cNvPr id="4" name="Picture 2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6122154"/>
              <a:ext cx="1447800"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2" name="TextBox 1"/>
            <p:cNvSpPr txBox="1"/>
            <p:nvPr userDrawn="1"/>
          </p:nvSpPr>
          <p:spPr>
            <a:xfrm>
              <a:off x="623455" y="6320302"/>
              <a:ext cx="1864613" cy="738664"/>
            </a:xfrm>
            <a:prstGeom prst="rect">
              <a:avLst/>
            </a:prstGeom>
            <a:noFill/>
          </p:spPr>
          <p:txBody>
            <a:bodyPr wrap="none" rtlCol="0">
              <a:spAutoFit/>
            </a:bodyPr>
            <a:lstStyle/>
            <a:p>
              <a:pPr algn="r"/>
              <a:r>
                <a:rPr lang="en-US" sz="1600" b="1" i="1" u="none" dirty="0">
                  <a:solidFill>
                    <a:schemeClr val="tx2">
                      <a:lumMod val="75000"/>
                    </a:schemeClr>
                  </a:solidFill>
                  <a:latin typeface="+mj-lt"/>
                </a:rPr>
                <a:t> </a:t>
              </a:r>
              <a:r>
                <a:rPr lang="en-US" sz="1000" b="1" i="1" u="none" dirty="0">
                  <a:solidFill>
                    <a:srgbClr val="012D9A"/>
                  </a:solidFill>
                  <a:latin typeface="+mj-lt"/>
                </a:rPr>
                <a:t>OSH Division</a:t>
              </a:r>
            </a:p>
            <a:p>
              <a:pPr algn="r"/>
              <a:r>
                <a:rPr lang="en-US" sz="1000" b="1" i="1" u="none" dirty="0">
                  <a:solidFill>
                    <a:srgbClr val="012D9A"/>
                  </a:solidFill>
                  <a:latin typeface="+mj-lt"/>
                </a:rPr>
                <a:t> Internal Training</a:t>
              </a:r>
            </a:p>
            <a:p>
              <a:endParaRPr lang="en-US" sz="1600" b="1" i="1" u="none" dirty="0">
                <a:solidFill>
                  <a:schemeClr val="tx2">
                    <a:lumMod val="75000"/>
                  </a:schemeClr>
                </a:solidFill>
                <a:latin typeface="+mj-lt"/>
              </a:endParaRPr>
            </a:p>
          </p:txBody>
        </p:sp>
      </p:grpSp>
    </p:spTree>
    <p:extLst>
      <p:ext uri="{BB962C8B-B14F-4D97-AF65-F5344CB8AC3E}">
        <p14:creationId xmlns:p14="http://schemas.microsoft.com/office/powerpoint/2010/main" val="90875319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549275"/>
          </a:xfrm>
        </p:spPr>
        <p:txBody>
          <a:bodyPr/>
          <a:lstStyle/>
          <a:p>
            <a:r>
              <a:rPr lang="en-US" dirty="0"/>
              <a:t>Click to edit Master title style</a:t>
            </a:r>
          </a:p>
        </p:txBody>
      </p:sp>
      <p:sp>
        <p:nvSpPr>
          <p:cNvPr id="3" name="Content Placeholder 2"/>
          <p:cNvSpPr>
            <a:spLocks noGrp="1"/>
          </p:cNvSpPr>
          <p:nvPr>
            <p:ph idx="1"/>
          </p:nvPr>
        </p:nvSpPr>
        <p:spPr>
          <a:xfrm>
            <a:off x="609600" y="1219200"/>
            <a:ext cx="8001000" cy="4724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0"/>
          </p:nvPr>
        </p:nvSpPr>
        <p:spPr>
          <a:xfrm>
            <a:off x="6400800" y="609600"/>
            <a:ext cx="2133600" cy="381000"/>
          </a:xfrm>
        </p:spPr>
        <p:txBody>
          <a:bodyPr/>
          <a:lstStyle>
            <a:lvl1pPr>
              <a:buNone/>
              <a:defRPr sz="2000"/>
            </a:lvl1pPr>
            <a:lvl2pPr>
              <a:buNone/>
              <a:defRPr sz="2000"/>
            </a:lvl2pPr>
            <a:lvl3pPr>
              <a:buNone/>
              <a:defRPr sz="2000"/>
            </a:lvl3pPr>
            <a:lvl4pPr>
              <a:buNone/>
              <a:defRPr sz="2000"/>
            </a:lvl4pPr>
            <a:lvl5pPr>
              <a:buNone/>
              <a:defRPr sz="2000"/>
            </a:lvl5pPr>
          </a:lstStyle>
          <a:p>
            <a:pPr lvl="0"/>
            <a:r>
              <a:rPr lang="en-US" dirty="0"/>
              <a:t>Click to edit Master text styles</a:t>
            </a:r>
          </a:p>
        </p:txBody>
      </p:sp>
    </p:spTree>
    <p:extLst>
      <p:ext uri="{BB962C8B-B14F-4D97-AF65-F5344CB8AC3E}">
        <p14:creationId xmlns:p14="http://schemas.microsoft.com/office/powerpoint/2010/main" val="43884834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9982188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5190247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4002526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404765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533400"/>
            <a:ext cx="2114550" cy="5287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533400"/>
            <a:ext cx="6191250" cy="5287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456133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6545496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4"/>
          <p:cNvSpPr>
            <a:spLocks noGrp="1" noChangeArrowheads="1"/>
          </p:cNvSpPr>
          <p:nvPr>
            <p:ph type="title"/>
          </p:nvPr>
        </p:nvSpPr>
        <p:spPr bwMode="gray">
          <a:xfrm>
            <a:off x="609600" y="457200"/>
            <a:ext cx="79248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6038" tIns="0" rIns="46038" bIns="0" numCol="1" anchor="t" anchorCtr="0" compatLnSpc="1">
            <a:prstTxWarp prst="textNoShape">
              <a:avLst/>
            </a:prstTxWarp>
            <a:spAutoFit/>
          </a:bodyPr>
          <a:lstStyle/>
          <a:p>
            <a:pPr lvl="0"/>
            <a:r>
              <a:rPr lang="en-US" altLang="en-US"/>
              <a:t>Title of Slide in Caps &amp; Lower Case</a:t>
            </a:r>
          </a:p>
        </p:txBody>
      </p:sp>
      <p:sp>
        <p:nvSpPr>
          <p:cNvPr id="1048" name="Line 24"/>
          <p:cNvSpPr>
            <a:spLocks noChangeShapeType="1"/>
          </p:cNvSpPr>
          <p:nvPr userDrawn="1"/>
        </p:nvSpPr>
        <p:spPr bwMode="auto">
          <a:xfrm>
            <a:off x="609600" y="1066800"/>
            <a:ext cx="7924800" cy="0"/>
          </a:xfrm>
          <a:prstGeom prst="line">
            <a:avLst/>
          </a:prstGeom>
          <a:noFill/>
          <a:ln w="50800">
            <a:solidFill>
              <a:srgbClr val="007030"/>
            </a:solidFill>
            <a:round/>
            <a:headEnd type="none" w="sm" len="sm"/>
            <a:tailEnd type="none" w="sm" len="sm"/>
          </a:ln>
          <a:effectLst/>
        </p:spPr>
        <p:txBody>
          <a:bodyPr/>
          <a:lstStyle/>
          <a:p>
            <a:pPr>
              <a:defRPr/>
            </a:pPr>
            <a:endParaRPr lang="en-US"/>
          </a:p>
        </p:txBody>
      </p:sp>
      <p:sp>
        <p:nvSpPr>
          <p:cNvPr id="1049" name="Line 25"/>
          <p:cNvSpPr>
            <a:spLocks noChangeShapeType="1"/>
          </p:cNvSpPr>
          <p:nvPr userDrawn="1"/>
        </p:nvSpPr>
        <p:spPr bwMode="auto">
          <a:xfrm flipV="1">
            <a:off x="685800" y="6019800"/>
            <a:ext cx="7772400" cy="0"/>
          </a:xfrm>
          <a:prstGeom prst="line">
            <a:avLst/>
          </a:prstGeom>
          <a:noFill/>
          <a:ln w="25400">
            <a:solidFill>
              <a:srgbClr val="007030"/>
            </a:solidFill>
            <a:round/>
            <a:headEnd type="none" w="sm" len="sm"/>
            <a:tailEnd type="none" w="sm" len="sm"/>
          </a:ln>
          <a:effectLst/>
        </p:spPr>
        <p:txBody>
          <a:bodyPr/>
          <a:lstStyle/>
          <a:p>
            <a:pPr>
              <a:defRPr/>
            </a:pPr>
            <a:endParaRPr lang="en-US" dirty="0"/>
          </a:p>
        </p:txBody>
      </p:sp>
      <p:sp>
        <p:nvSpPr>
          <p:cNvPr id="1029" name="Rectangle 28"/>
          <p:cNvSpPr>
            <a:spLocks noGrp="1" noChangeArrowheads="1"/>
          </p:cNvSpPr>
          <p:nvPr>
            <p:ph type="body" idx="1"/>
          </p:nvPr>
        </p:nvSpPr>
        <p:spPr bwMode="auto">
          <a:xfrm>
            <a:off x="609600" y="1295400"/>
            <a:ext cx="80010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4" name="TextBox 13"/>
          <p:cNvSpPr txBox="1"/>
          <p:nvPr userDrawn="1"/>
        </p:nvSpPr>
        <p:spPr>
          <a:xfrm>
            <a:off x="6781800" y="6186071"/>
            <a:ext cx="2168525" cy="276225"/>
          </a:xfrm>
          <a:prstGeom prst="rect">
            <a:avLst/>
          </a:prstGeom>
          <a:noFill/>
        </p:spPr>
        <p:txBody>
          <a:bodyPr wrap="none">
            <a:spAutoFit/>
          </a:bodyPr>
          <a:lstStyle/>
          <a:p>
            <a:pPr>
              <a:defRPr/>
            </a:pPr>
            <a:r>
              <a:rPr lang="en-US" sz="1200" u="none" baseline="0" dirty="0">
                <a:solidFill>
                  <a:srgbClr val="012D9A"/>
                </a:solidFill>
                <a:latin typeface="+mn-lt"/>
              </a:rPr>
              <a:t>For Public Officials’ Use Only</a:t>
            </a:r>
          </a:p>
        </p:txBody>
      </p:sp>
      <p:grpSp>
        <p:nvGrpSpPr>
          <p:cNvPr id="11" name="Group 10"/>
          <p:cNvGrpSpPr/>
          <p:nvPr userDrawn="1"/>
        </p:nvGrpSpPr>
        <p:grpSpPr>
          <a:xfrm>
            <a:off x="228600" y="6122154"/>
            <a:ext cx="2259468" cy="936812"/>
            <a:chOff x="228600" y="6122154"/>
            <a:chExt cx="2259468" cy="936812"/>
          </a:xfrm>
        </p:grpSpPr>
        <p:pic>
          <p:nvPicPr>
            <p:cNvPr id="12" name="Picture 21"/>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228600" y="6122154"/>
              <a:ext cx="1447800"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13" name="TextBox 12"/>
            <p:cNvSpPr txBox="1"/>
            <p:nvPr userDrawn="1"/>
          </p:nvSpPr>
          <p:spPr>
            <a:xfrm>
              <a:off x="623455" y="6320302"/>
              <a:ext cx="1864613" cy="738664"/>
            </a:xfrm>
            <a:prstGeom prst="rect">
              <a:avLst/>
            </a:prstGeom>
            <a:noFill/>
          </p:spPr>
          <p:txBody>
            <a:bodyPr wrap="none" rtlCol="0">
              <a:spAutoFit/>
            </a:bodyPr>
            <a:lstStyle/>
            <a:p>
              <a:pPr algn="r"/>
              <a:r>
                <a:rPr lang="en-US" sz="1600" b="1" i="1" u="none" dirty="0">
                  <a:solidFill>
                    <a:schemeClr val="tx2">
                      <a:lumMod val="75000"/>
                    </a:schemeClr>
                  </a:solidFill>
                  <a:latin typeface="+mj-lt"/>
                </a:rPr>
                <a:t> </a:t>
              </a:r>
              <a:r>
                <a:rPr lang="en-US" sz="1000" b="1" i="1" u="none" dirty="0">
                  <a:solidFill>
                    <a:srgbClr val="012D9A"/>
                  </a:solidFill>
                  <a:latin typeface="+mj-lt"/>
                </a:rPr>
                <a:t>OSH Division</a:t>
              </a:r>
            </a:p>
            <a:p>
              <a:pPr algn="r"/>
              <a:r>
                <a:rPr lang="en-US" sz="1000" b="1" i="1" u="none" dirty="0">
                  <a:solidFill>
                    <a:srgbClr val="012D9A"/>
                  </a:solidFill>
                  <a:latin typeface="+mj-lt"/>
                </a:rPr>
                <a:t> Internal Training</a:t>
              </a:r>
            </a:p>
            <a:p>
              <a:endParaRPr lang="en-US" sz="1600" b="1" i="1" u="none" dirty="0">
                <a:solidFill>
                  <a:schemeClr val="tx2">
                    <a:lumMod val="75000"/>
                  </a:schemeClr>
                </a:solidFill>
                <a:latin typeface="+mj-lt"/>
              </a:endParaRPr>
            </a:p>
          </p:txBody>
        </p:sp>
      </p:grpSp>
    </p:spTree>
  </p:cSld>
  <p:clrMap bg1="lt1" tx1="dk1" bg2="lt2" tx2="dk2" accent1="accent1" accent2="accent2" accent3="accent3" accent4="accent4" accent5="accent5" accent6="accent6" hlink="hlink" folHlink="folHlink"/>
  <p:sldLayoutIdLst>
    <p:sldLayoutId id="2147483975" r:id="rId1"/>
    <p:sldLayoutId id="2147483967" r:id="rId2"/>
    <p:sldLayoutId id="2147483968" r:id="rId3"/>
    <p:sldLayoutId id="2147483969" r:id="rId4"/>
    <p:sldLayoutId id="2147483970" r:id="rId5"/>
    <p:sldLayoutId id="2147483971" r:id="rId6"/>
    <p:sldLayoutId id="2147483972" r:id="rId7"/>
    <p:sldLayoutId id="2147483976" r:id="rId8"/>
  </p:sldLayoutIdLst>
  <p:transition/>
  <p:txStyles>
    <p:titleStyle>
      <a:lvl1pPr algn="l" rtl="0" eaLnBrk="0" fontAlgn="base" hangingPunct="0">
        <a:spcBef>
          <a:spcPct val="0"/>
        </a:spcBef>
        <a:spcAft>
          <a:spcPct val="0"/>
        </a:spcAft>
        <a:defRPr sz="3600" b="1">
          <a:solidFill>
            <a:srgbClr val="012D9A"/>
          </a:solidFill>
          <a:latin typeface="+mj-lt"/>
          <a:ea typeface="+mj-ea"/>
          <a:cs typeface="+mj-cs"/>
        </a:defRPr>
      </a:lvl1pPr>
      <a:lvl2pPr algn="l" rtl="0" eaLnBrk="0" fontAlgn="base" hangingPunct="0">
        <a:spcBef>
          <a:spcPct val="0"/>
        </a:spcBef>
        <a:spcAft>
          <a:spcPct val="0"/>
        </a:spcAft>
        <a:defRPr sz="3600" b="1">
          <a:solidFill>
            <a:srgbClr val="012D9A"/>
          </a:solidFill>
          <a:latin typeface="Arial" charset="0"/>
        </a:defRPr>
      </a:lvl2pPr>
      <a:lvl3pPr algn="l" rtl="0" eaLnBrk="0" fontAlgn="base" hangingPunct="0">
        <a:spcBef>
          <a:spcPct val="0"/>
        </a:spcBef>
        <a:spcAft>
          <a:spcPct val="0"/>
        </a:spcAft>
        <a:defRPr sz="3600" b="1">
          <a:solidFill>
            <a:srgbClr val="012D9A"/>
          </a:solidFill>
          <a:latin typeface="Arial" charset="0"/>
        </a:defRPr>
      </a:lvl3pPr>
      <a:lvl4pPr algn="l" rtl="0" eaLnBrk="0" fontAlgn="base" hangingPunct="0">
        <a:spcBef>
          <a:spcPct val="0"/>
        </a:spcBef>
        <a:spcAft>
          <a:spcPct val="0"/>
        </a:spcAft>
        <a:defRPr sz="3600" b="1">
          <a:solidFill>
            <a:srgbClr val="012D9A"/>
          </a:solidFill>
          <a:latin typeface="Arial" charset="0"/>
        </a:defRPr>
      </a:lvl4pPr>
      <a:lvl5pPr algn="l" rtl="0" eaLnBrk="0" fontAlgn="base" hangingPunct="0">
        <a:spcBef>
          <a:spcPct val="0"/>
        </a:spcBef>
        <a:spcAft>
          <a:spcPct val="0"/>
        </a:spcAft>
        <a:defRPr sz="3600" b="1">
          <a:solidFill>
            <a:srgbClr val="012D9A"/>
          </a:solidFill>
          <a:latin typeface="Arial" charset="0"/>
        </a:defRPr>
      </a:lvl5pPr>
      <a:lvl6pPr marL="457200" algn="l" rtl="0" eaLnBrk="0" fontAlgn="base" hangingPunct="0">
        <a:spcBef>
          <a:spcPct val="0"/>
        </a:spcBef>
        <a:spcAft>
          <a:spcPct val="0"/>
        </a:spcAft>
        <a:defRPr sz="3600" b="1">
          <a:solidFill>
            <a:srgbClr val="012D9A"/>
          </a:solidFill>
          <a:latin typeface="Arial" charset="0"/>
        </a:defRPr>
      </a:lvl6pPr>
      <a:lvl7pPr marL="914400" algn="l" rtl="0" eaLnBrk="0" fontAlgn="base" hangingPunct="0">
        <a:spcBef>
          <a:spcPct val="0"/>
        </a:spcBef>
        <a:spcAft>
          <a:spcPct val="0"/>
        </a:spcAft>
        <a:defRPr sz="3600" b="1">
          <a:solidFill>
            <a:srgbClr val="012D9A"/>
          </a:solidFill>
          <a:latin typeface="Arial" charset="0"/>
        </a:defRPr>
      </a:lvl7pPr>
      <a:lvl8pPr marL="1371600" algn="l" rtl="0" eaLnBrk="0" fontAlgn="base" hangingPunct="0">
        <a:spcBef>
          <a:spcPct val="0"/>
        </a:spcBef>
        <a:spcAft>
          <a:spcPct val="0"/>
        </a:spcAft>
        <a:defRPr sz="3600" b="1">
          <a:solidFill>
            <a:srgbClr val="012D9A"/>
          </a:solidFill>
          <a:latin typeface="Arial" charset="0"/>
        </a:defRPr>
      </a:lvl8pPr>
      <a:lvl9pPr marL="1828800" algn="l" rtl="0" eaLnBrk="0" fontAlgn="base" hangingPunct="0">
        <a:spcBef>
          <a:spcPct val="0"/>
        </a:spcBef>
        <a:spcAft>
          <a:spcPct val="0"/>
        </a:spcAft>
        <a:defRPr sz="3600" b="1">
          <a:solidFill>
            <a:srgbClr val="012D9A"/>
          </a:solidFill>
          <a:latin typeface="Arial" charset="0"/>
        </a:defRPr>
      </a:lvl9pPr>
    </p:titleStyle>
    <p:bodyStyle>
      <a:lvl1pPr marL="342900" indent="-342900" algn="l" rtl="0" eaLnBrk="0" fontAlgn="base" hangingPunct="0">
        <a:spcBef>
          <a:spcPct val="0"/>
        </a:spcBef>
        <a:spcAft>
          <a:spcPct val="0"/>
        </a:spcAft>
        <a:buClr>
          <a:srgbClr val="910046"/>
        </a:buClr>
        <a:buSzPct val="84000"/>
        <a:buFont typeface="Wingdings" panose="05000000000000000000" pitchFamily="2" charset="2"/>
        <a:buChar char="l"/>
        <a:defRPr sz="2800">
          <a:solidFill>
            <a:schemeClr val="tx1"/>
          </a:solidFill>
          <a:latin typeface="+mn-lt"/>
          <a:ea typeface="+mn-ea"/>
          <a:cs typeface="+mn-cs"/>
        </a:defRPr>
      </a:lvl1pPr>
      <a:lvl2pPr marL="690563" indent="-233363" algn="l" rtl="0" eaLnBrk="0" fontAlgn="base" hangingPunct="0">
        <a:spcBef>
          <a:spcPct val="0"/>
        </a:spcBef>
        <a:spcAft>
          <a:spcPct val="0"/>
        </a:spcAft>
        <a:buClr>
          <a:srgbClr val="012D9A"/>
        </a:buClr>
        <a:buFont typeface="Symbol" panose="05050102010706020507" pitchFamily="18" charset="2"/>
        <a:buChar char="-"/>
        <a:defRPr sz="2400">
          <a:solidFill>
            <a:schemeClr val="tx1"/>
          </a:solidFill>
          <a:latin typeface="+mn-lt"/>
        </a:defRPr>
      </a:lvl2pPr>
      <a:lvl3pPr marL="1084263" indent="-169863" algn="l" rtl="0" eaLnBrk="0" fontAlgn="base" hangingPunct="0">
        <a:spcBef>
          <a:spcPct val="0"/>
        </a:spcBef>
        <a:spcAft>
          <a:spcPct val="0"/>
        </a:spcAft>
        <a:buClr>
          <a:srgbClr val="012D9A"/>
        </a:buClr>
        <a:buChar char="»"/>
        <a:defRPr sz="2000">
          <a:solidFill>
            <a:schemeClr val="tx1"/>
          </a:solidFill>
          <a:latin typeface="+mn-lt"/>
        </a:defRPr>
      </a:lvl3pPr>
      <a:lvl4pPr marL="1423988" indent="-169863" algn="l" rtl="0" eaLnBrk="0" fontAlgn="base" hangingPunct="0">
        <a:spcBef>
          <a:spcPct val="0"/>
        </a:spcBef>
        <a:spcAft>
          <a:spcPct val="0"/>
        </a:spcAft>
        <a:buClr>
          <a:srgbClr val="012D9A"/>
        </a:buClr>
        <a:buChar char="•"/>
        <a:defRPr sz="2000">
          <a:solidFill>
            <a:schemeClr val="tx1"/>
          </a:solidFill>
          <a:latin typeface="+mn-lt"/>
        </a:defRPr>
      </a:lvl4pPr>
      <a:lvl5pPr marL="1776413" indent="-234950" algn="l" rtl="0" eaLnBrk="0" fontAlgn="base" hangingPunct="0">
        <a:spcBef>
          <a:spcPct val="0"/>
        </a:spcBef>
        <a:spcAft>
          <a:spcPct val="0"/>
        </a:spcAft>
        <a:buClr>
          <a:srgbClr val="012D9A"/>
        </a:buClr>
        <a:buChar char="–"/>
        <a:defRPr sz="1600">
          <a:solidFill>
            <a:schemeClr val="tx1"/>
          </a:solidFill>
          <a:latin typeface="+mn-lt"/>
        </a:defRPr>
      </a:lvl5pPr>
      <a:lvl6pPr marL="2514600" indent="-228600" algn="l" rtl="0" eaLnBrk="0" fontAlgn="base" hangingPunct="0">
        <a:spcBef>
          <a:spcPct val="0"/>
        </a:spcBef>
        <a:spcAft>
          <a:spcPct val="0"/>
        </a:spcAft>
        <a:buClr>
          <a:srgbClr val="012D9A"/>
        </a:buClr>
        <a:buChar char="–"/>
        <a:defRPr sz="1600">
          <a:solidFill>
            <a:schemeClr val="tx1"/>
          </a:solidFill>
          <a:latin typeface="+mn-lt"/>
        </a:defRPr>
      </a:lvl6pPr>
      <a:lvl7pPr marL="2971800" indent="-228600" algn="l" rtl="0" eaLnBrk="0" fontAlgn="base" hangingPunct="0">
        <a:spcBef>
          <a:spcPct val="0"/>
        </a:spcBef>
        <a:spcAft>
          <a:spcPct val="0"/>
        </a:spcAft>
        <a:buClr>
          <a:srgbClr val="012D9A"/>
        </a:buClr>
        <a:buChar char="–"/>
        <a:defRPr sz="1600">
          <a:solidFill>
            <a:schemeClr val="tx1"/>
          </a:solidFill>
          <a:latin typeface="+mn-lt"/>
        </a:defRPr>
      </a:lvl7pPr>
      <a:lvl8pPr marL="3429000" indent="-228600" algn="l" rtl="0" eaLnBrk="0" fontAlgn="base" hangingPunct="0">
        <a:spcBef>
          <a:spcPct val="0"/>
        </a:spcBef>
        <a:spcAft>
          <a:spcPct val="0"/>
        </a:spcAft>
        <a:buClr>
          <a:srgbClr val="012D9A"/>
        </a:buClr>
        <a:buChar char="–"/>
        <a:defRPr sz="1600">
          <a:solidFill>
            <a:schemeClr val="tx1"/>
          </a:solidFill>
          <a:latin typeface="+mn-lt"/>
        </a:defRPr>
      </a:lvl8pPr>
      <a:lvl9pPr marL="3886200" indent="-228600" algn="l" rtl="0" eaLnBrk="0" fontAlgn="base" hangingPunct="0">
        <a:spcBef>
          <a:spcPct val="0"/>
        </a:spcBef>
        <a:spcAft>
          <a:spcPct val="0"/>
        </a:spcAft>
        <a:buClr>
          <a:srgbClr val="012D9A"/>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a:xfrm>
            <a:off x="342900" y="152400"/>
            <a:ext cx="8458199" cy="858837"/>
          </a:xfrm>
        </p:spPr>
        <p:txBody>
          <a:bodyPr>
            <a:noAutofit/>
          </a:bodyPr>
          <a:lstStyle/>
          <a:p>
            <a:pPr algn="ctr" eaLnBrk="1" fontAlgn="auto" hangingPunct="1">
              <a:spcAft>
                <a:spcPts val="0"/>
              </a:spcAft>
              <a:defRPr/>
            </a:pPr>
            <a:r>
              <a:rPr lang="en-US" sz="2800" dirty="0">
                <a:solidFill>
                  <a:schemeClr val="tx2">
                    <a:satMod val="130000"/>
                  </a:schemeClr>
                </a:solidFill>
              </a:rPr>
              <a:t>Labor Building</a:t>
            </a:r>
            <a:br>
              <a:rPr lang="en-US" sz="2800" dirty="0">
                <a:solidFill>
                  <a:schemeClr val="tx2">
                    <a:satMod val="130000"/>
                  </a:schemeClr>
                </a:solidFill>
              </a:rPr>
            </a:br>
            <a:r>
              <a:rPr lang="en-US" sz="2800" dirty="0">
                <a:solidFill>
                  <a:schemeClr val="tx2">
                    <a:satMod val="130000"/>
                  </a:schemeClr>
                </a:solidFill>
              </a:rPr>
              <a:t> Floor Monitor Training</a:t>
            </a:r>
          </a:p>
        </p:txBody>
      </p:sp>
      <p:sp>
        <p:nvSpPr>
          <p:cNvPr id="12" name="Subtitle 11"/>
          <p:cNvSpPr>
            <a:spLocks noGrp="1"/>
          </p:cNvSpPr>
          <p:nvPr>
            <p:ph type="subTitle" idx="1"/>
          </p:nvPr>
        </p:nvSpPr>
        <p:spPr>
          <a:xfrm>
            <a:off x="1058861" y="2971800"/>
            <a:ext cx="7407275" cy="2819400"/>
          </a:xfrm>
        </p:spPr>
        <p:txBody>
          <a:bodyPr>
            <a:normAutofit/>
          </a:bodyPr>
          <a:lstStyle/>
          <a:p>
            <a:pPr algn="ctr" eaLnBrk="1" fontAlgn="auto" hangingPunct="1">
              <a:spcAft>
                <a:spcPts val="0"/>
              </a:spcAft>
              <a:buFont typeface="Wingdings 2"/>
              <a:buNone/>
              <a:defRPr/>
            </a:pPr>
            <a:r>
              <a:rPr lang="en-US" dirty="0"/>
              <a:t>Jiles Manning</a:t>
            </a:r>
          </a:p>
          <a:p>
            <a:pPr algn="ctr" eaLnBrk="1" fontAlgn="auto" hangingPunct="1">
              <a:spcAft>
                <a:spcPts val="0"/>
              </a:spcAft>
              <a:buFont typeface="Wingdings 2"/>
              <a:buNone/>
              <a:defRPr/>
            </a:pPr>
            <a:r>
              <a:rPr lang="en-US" dirty="0"/>
              <a:t>Safety and Health Coordinator</a:t>
            </a:r>
          </a:p>
          <a:p>
            <a:pPr algn="ctr" eaLnBrk="1" fontAlgn="auto" hangingPunct="1">
              <a:spcAft>
                <a:spcPts val="0"/>
              </a:spcAft>
              <a:buFont typeface="Wingdings 2"/>
              <a:buNone/>
              <a:defRPr/>
            </a:pPr>
            <a:endParaRPr lang="en-US" dirty="0"/>
          </a:p>
          <a:p>
            <a:pPr algn="ctr" eaLnBrk="1" fontAlgn="auto" hangingPunct="1">
              <a:spcAft>
                <a:spcPts val="0"/>
              </a:spcAft>
              <a:buFont typeface="Wingdings 2"/>
              <a:buNone/>
              <a:defRPr/>
            </a:pPr>
            <a:r>
              <a:rPr lang="en-US" dirty="0"/>
              <a:t>jiles.manning@labor.nc.gov</a:t>
            </a:r>
          </a:p>
          <a:p>
            <a:pPr algn="ctr" eaLnBrk="1" fontAlgn="auto" hangingPunct="1">
              <a:spcAft>
                <a:spcPts val="0"/>
              </a:spcAft>
              <a:buFont typeface="Wingdings 2"/>
              <a:buNone/>
              <a:defRPr/>
            </a:pPr>
            <a:r>
              <a:rPr lang="en-US" dirty="0"/>
              <a:t>(919) 807-1365</a:t>
            </a:r>
          </a:p>
          <a:p>
            <a:pPr algn="ctr" eaLnBrk="1" fontAlgn="auto" hangingPunct="1">
              <a:spcAft>
                <a:spcPts val="0"/>
              </a:spcAft>
              <a:buFont typeface="Wingdings 2"/>
              <a:buNone/>
              <a:defRPr/>
            </a:pPr>
            <a:endParaRPr lang="en-US" dirty="0"/>
          </a:p>
          <a:p>
            <a:pPr algn="ctr" eaLnBrk="1" fontAlgn="auto" hangingPunct="1">
              <a:spcAft>
                <a:spcPts val="0"/>
              </a:spcAft>
              <a:buFont typeface="Wingdings 2"/>
              <a:buNone/>
              <a:defRPr/>
            </a:pPr>
            <a:endParaRPr lang="en-US" dirty="0"/>
          </a:p>
          <a:p>
            <a:pPr algn="ctr" eaLnBrk="1" fontAlgn="auto" hangingPunct="1">
              <a:spcAft>
                <a:spcPts val="0"/>
              </a:spcAft>
              <a:buFont typeface="Wingdings 2"/>
              <a:buNone/>
              <a:defRPr/>
            </a:pPr>
            <a:endParaRPr lang="en-US" dirty="0"/>
          </a:p>
          <a:p>
            <a:pPr algn="ctr" eaLnBrk="1" fontAlgn="auto" hangingPunct="1">
              <a:spcAft>
                <a:spcPts val="0"/>
              </a:spcAft>
              <a:buFont typeface="Wingdings 2"/>
              <a:buNone/>
              <a:defRPr/>
            </a:pPr>
            <a:endParaRPr lang="en-US" dirty="0"/>
          </a:p>
        </p:txBody>
      </p:sp>
    </p:spTree>
    <p:extLst>
      <p:ext uri="{BB962C8B-B14F-4D97-AF65-F5344CB8AC3E}">
        <p14:creationId xmlns:p14="http://schemas.microsoft.com/office/powerpoint/2010/main" val="35304471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Evacuations</a:t>
            </a:r>
          </a:p>
        </p:txBody>
      </p:sp>
      <p:sp>
        <p:nvSpPr>
          <p:cNvPr id="21507" name="Rectangle 3"/>
          <p:cNvSpPr>
            <a:spLocks noGrp="1" noChangeArrowheads="1"/>
          </p:cNvSpPr>
          <p:nvPr>
            <p:ph idx="1"/>
          </p:nvPr>
        </p:nvSpPr>
        <p:spPr>
          <a:xfrm>
            <a:off x="457200" y="1295400"/>
            <a:ext cx="8153400" cy="4525963"/>
          </a:xfrm>
        </p:spPr>
        <p:txBody>
          <a:bodyPr/>
          <a:lstStyle/>
          <a:p>
            <a:pPr eaLnBrk="1" hangingPunct="1">
              <a:buFont typeface="Arial" panose="020B0604020202020204" pitchFamily="34" charset="0"/>
              <a:buChar char="•"/>
            </a:pPr>
            <a:r>
              <a:rPr lang="en-US" altLang="en-US" dirty="0"/>
              <a:t>Assembly Area</a:t>
            </a:r>
          </a:p>
          <a:p>
            <a:pPr lvl="1" eaLnBrk="1" hangingPunct="1">
              <a:buFont typeface="Arial" panose="020B0604020202020204" pitchFamily="34" charset="0"/>
              <a:buChar char="•"/>
            </a:pPr>
            <a:endParaRPr lang="en-US" altLang="en-US" dirty="0"/>
          </a:p>
          <a:p>
            <a:pPr lvl="1" eaLnBrk="1" hangingPunct="1">
              <a:buFont typeface="Arial" panose="020B0604020202020204" pitchFamily="34" charset="0"/>
              <a:buChar char="•"/>
            </a:pPr>
            <a:r>
              <a:rPr lang="en-US" altLang="en-US" dirty="0"/>
              <a:t>Employees, visitors, and state contract staff will assemble at location identified in the emergency action plan</a:t>
            </a:r>
          </a:p>
          <a:p>
            <a:pPr lvl="2" eaLnBrk="1" hangingPunct="1">
              <a:buFont typeface="Arial" panose="020B0604020202020204" pitchFamily="34" charset="0"/>
              <a:buChar char="•"/>
            </a:pPr>
            <a:endParaRPr lang="en-US" altLang="en-US" dirty="0"/>
          </a:p>
          <a:p>
            <a:pPr lvl="1" eaLnBrk="1" hangingPunct="1">
              <a:buFont typeface="Arial" panose="020B0604020202020204" pitchFamily="34" charset="0"/>
              <a:buChar char="•"/>
            </a:pPr>
            <a:r>
              <a:rPr lang="en-US" altLang="en-US" dirty="0"/>
              <a:t>The BEC or ABEC will be the main point of contact at the assembly area</a:t>
            </a:r>
          </a:p>
          <a:p>
            <a:pPr lvl="2" eaLnBrk="1" hangingPunct="1">
              <a:buFont typeface="Arial" panose="020B0604020202020204" pitchFamily="34" charset="0"/>
              <a:buChar char="•"/>
            </a:pPr>
            <a:endParaRPr lang="en-US" altLang="en-US" dirty="0"/>
          </a:p>
          <a:p>
            <a:pPr lvl="1" eaLnBrk="1" hangingPunct="1">
              <a:buFont typeface="Arial" panose="020B0604020202020204" pitchFamily="34" charset="0"/>
              <a:buChar char="•"/>
            </a:pPr>
            <a:r>
              <a:rPr lang="en-US" altLang="en-US" dirty="0"/>
              <a:t>The BEC or ABEC will communicate Emergency Responders</a:t>
            </a:r>
          </a:p>
          <a:p>
            <a:pPr lvl="1" eaLnBrk="1" hangingPunct="1">
              <a:buFont typeface="Arial" panose="020B0604020202020204" pitchFamily="34" charset="0"/>
              <a:buChar char="•"/>
            </a:pPr>
            <a:endParaRPr lang="en-US" altLang="en-US" sz="600" dirty="0"/>
          </a:p>
          <a:p>
            <a:pPr lvl="2" eaLnBrk="1" hangingPunct="1"/>
            <a:endParaRPr lang="en-US" altLang="en-US" dirty="0"/>
          </a:p>
        </p:txBody>
      </p:sp>
    </p:spTree>
    <p:extLst>
      <p:ext uri="{BB962C8B-B14F-4D97-AF65-F5344CB8AC3E}">
        <p14:creationId xmlns:p14="http://schemas.microsoft.com/office/powerpoint/2010/main" val="34351727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Evacuations</a:t>
            </a:r>
          </a:p>
        </p:txBody>
      </p:sp>
      <p:sp>
        <p:nvSpPr>
          <p:cNvPr id="13" name="Rectangle 3"/>
          <p:cNvSpPr>
            <a:spLocks noGrp="1" noChangeArrowheads="1"/>
          </p:cNvSpPr>
          <p:nvPr>
            <p:ph idx="1"/>
          </p:nvPr>
        </p:nvSpPr>
        <p:spPr>
          <a:xfrm>
            <a:off x="1143000" y="1295400"/>
            <a:ext cx="7497763" cy="4800600"/>
          </a:xfrm>
        </p:spPr>
        <p:txBody>
          <a:bodyPr>
            <a:normAutofit/>
          </a:bodyPr>
          <a:lstStyle/>
          <a:p>
            <a:pPr marL="425196" eaLnBrk="1" fontAlgn="auto" hangingPunct="1">
              <a:spcAft>
                <a:spcPts val="0"/>
              </a:spcAft>
              <a:buFont typeface="Arial" panose="020B0604020202020204" pitchFamily="34" charset="0"/>
              <a:buChar char="●"/>
              <a:defRPr/>
            </a:pPr>
            <a:r>
              <a:rPr lang="en-US" sz="2400" dirty="0"/>
              <a:t>Floor Monitor Duties during an evacuation:</a:t>
            </a:r>
          </a:p>
          <a:p>
            <a:pPr marL="539496" lvl="1" indent="0" eaLnBrk="1" fontAlgn="auto" hangingPunct="1">
              <a:spcAft>
                <a:spcPts val="0"/>
              </a:spcAft>
              <a:buNone/>
              <a:defRPr/>
            </a:pPr>
            <a:endParaRPr lang="en-US" sz="2000" dirty="0"/>
          </a:p>
          <a:p>
            <a:pPr marL="365760" indent="-283464" eaLnBrk="1" fontAlgn="auto" hangingPunct="1">
              <a:spcAft>
                <a:spcPts val="0"/>
              </a:spcAft>
              <a:buFont typeface="Arial" pitchFamily="34" charset="0"/>
              <a:buChar char="•"/>
              <a:defRPr/>
            </a:pPr>
            <a:endParaRPr lang="en-US" sz="800" dirty="0"/>
          </a:p>
          <a:p>
            <a:pPr marL="640080" lvl="1" indent="-237744" eaLnBrk="1" fontAlgn="auto" hangingPunct="1">
              <a:spcAft>
                <a:spcPts val="0"/>
              </a:spcAft>
              <a:buFont typeface="Arial" pitchFamily="34" charset="0"/>
              <a:buChar char="•"/>
              <a:defRPr/>
            </a:pPr>
            <a:r>
              <a:rPr lang="en-US" sz="2000" dirty="0"/>
              <a:t>Check the entire floor to ensure that everyone is aware of the emergency and is evacuating</a:t>
            </a:r>
          </a:p>
          <a:p>
            <a:pPr marL="640080" lvl="1" indent="-237744" eaLnBrk="1" fontAlgn="auto" hangingPunct="1">
              <a:spcAft>
                <a:spcPts val="0"/>
              </a:spcAft>
              <a:buFont typeface="Arial" pitchFamily="34" charset="0"/>
              <a:buChar char="•"/>
              <a:defRPr/>
            </a:pPr>
            <a:r>
              <a:rPr lang="en-US" sz="2000" dirty="0"/>
              <a:t>Guide anyone that is not familiar with the exit route to the nearest exit</a:t>
            </a:r>
          </a:p>
          <a:p>
            <a:pPr marL="640080" lvl="1" indent="-237744" eaLnBrk="1" fontAlgn="auto" hangingPunct="1">
              <a:spcAft>
                <a:spcPts val="0"/>
              </a:spcAft>
              <a:buFont typeface="Arial" pitchFamily="34" charset="0"/>
              <a:buChar char="•"/>
              <a:defRPr/>
            </a:pPr>
            <a:r>
              <a:rPr lang="en-US" sz="2000" dirty="0"/>
              <a:t>One floor monitor for each floor will remain on the floor until the last person has evacuated in order to be able to provide assistance </a:t>
            </a:r>
          </a:p>
          <a:p>
            <a:pPr marL="640080" lvl="1" indent="-237744" eaLnBrk="1" fontAlgn="auto" hangingPunct="1">
              <a:spcAft>
                <a:spcPts val="0"/>
              </a:spcAft>
              <a:buFont typeface="Arial" pitchFamily="34" charset="0"/>
              <a:buChar char="•"/>
              <a:defRPr/>
            </a:pPr>
            <a:r>
              <a:rPr lang="en-US" sz="2000" dirty="0"/>
              <a:t>Provide name and location of anyone that was unable to evacuate the building to the BEC who will pass it on to the first responders </a:t>
            </a:r>
          </a:p>
          <a:p>
            <a:pPr marL="640080" lvl="1" indent="-237744" eaLnBrk="1" fontAlgn="auto" hangingPunct="1">
              <a:spcAft>
                <a:spcPts val="0"/>
              </a:spcAft>
              <a:buFont typeface="Arial" pitchFamily="34" charset="0"/>
              <a:buChar char="•"/>
              <a:defRPr/>
            </a:pPr>
            <a:r>
              <a:rPr lang="en-US" sz="2000" dirty="0"/>
              <a:t>Once the all-clear is given, floor monitors will help spread the word that employees may re-enter the building</a:t>
            </a:r>
          </a:p>
          <a:p>
            <a:pPr marL="640080" lvl="1" indent="-237744" eaLnBrk="1" fontAlgn="auto" hangingPunct="1">
              <a:spcAft>
                <a:spcPts val="0"/>
              </a:spcAft>
              <a:buFont typeface="Arial" pitchFamily="34" charset="0"/>
              <a:buChar char="•"/>
              <a:defRPr/>
            </a:pPr>
            <a:endParaRPr lang="en-US" sz="1200" dirty="0"/>
          </a:p>
        </p:txBody>
      </p:sp>
    </p:spTree>
    <p:extLst>
      <p:ext uri="{BB962C8B-B14F-4D97-AF65-F5344CB8AC3E}">
        <p14:creationId xmlns:p14="http://schemas.microsoft.com/office/powerpoint/2010/main" val="22981572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Evacuations</a:t>
            </a:r>
          </a:p>
        </p:txBody>
      </p:sp>
      <p:sp>
        <p:nvSpPr>
          <p:cNvPr id="43011" name="Rectangle 3"/>
          <p:cNvSpPr>
            <a:spLocks noGrp="1" noChangeArrowheads="1"/>
          </p:cNvSpPr>
          <p:nvPr>
            <p:ph idx="1"/>
          </p:nvPr>
        </p:nvSpPr>
        <p:spPr/>
        <p:txBody>
          <a:bodyPr>
            <a:normAutofit/>
          </a:bodyPr>
          <a:lstStyle/>
          <a:p>
            <a:pPr marL="539496" indent="-457200" eaLnBrk="1" fontAlgn="auto" hangingPunct="1">
              <a:spcAft>
                <a:spcPts val="0"/>
              </a:spcAft>
              <a:buFont typeface="Arial" panose="020B0604020202020204" pitchFamily="34" charset="0"/>
              <a:buChar char="●"/>
              <a:defRPr/>
            </a:pPr>
            <a:r>
              <a:rPr lang="en-US" sz="3000" dirty="0"/>
              <a:t>In-Building Evacuation</a:t>
            </a:r>
          </a:p>
          <a:p>
            <a:pPr marL="365760" indent="-283464" eaLnBrk="1" fontAlgn="auto" hangingPunct="1">
              <a:spcAft>
                <a:spcPts val="0"/>
              </a:spcAft>
              <a:buFont typeface="Arial" pitchFamily="34" charset="0"/>
              <a:buChar char="•"/>
              <a:defRPr/>
            </a:pPr>
            <a:endParaRPr lang="en-US" sz="1100" dirty="0"/>
          </a:p>
          <a:p>
            <a:pPr marL="568325" lvl="1" indent="-111125" eaLnBrk="1" fontAlgn="auto" hangingPunct="1">
              <a:spcAft>
                <a:spcPts val="0"/>
              </a:spcAft>
              <a:buFont typeface="Arial" pitchFamily="34" charset="0"/>
              <a:buChar char="•"/>
              <a:defRPr/>
            </a:pPr>
            <a:r>
              <a:rPr lang="en-US" sz="2000" dirty="0"/>
              <a:t>In-Building Evacuations will be initiated by verbal notification and/or whistle</a:t>
            </a:r>
          </a:p>
          <a:p>
            <a:pPr marL="568325" lvl="1" indent="-111125" eaLnBrk="1" fontAlgn="auto" hangingPunct="1">
              <a:spcAft>
                <a:spcPts val="0"/>
              </a:spcAft>
              <a:buFont typeface="Arial" pitchFamily="34" charset="0"/>
              <a:buChar char="•"/>
              <a:defRPr/>
            </a:pPr>
            <a:endParaRPr lang="en-US" sz="1100" dirty="0"/>
          </a:p>
          <a:p>
            <a:pPr marL="568325" lvl="1" indent="-111125" eaLnBrk="1" fontAlgn="auto" hangingPunct="1">
              <a:spcAft>
                <a:spcPts val="0"/>
              </a:spcAft>
              <a:buFont typeface="Arial" pitchFamily="34" charset="0"/>
              <a:buChar char="•"/>
              <a:defRPr/>
            </a:pPr>
            <a:r>
              <a:rPr lang="en-US" sz="2000" dirty="0"/>
              <a:t>All floors will evacuate to pre-identified inner rooms</a:t>
            </a:r>
          </a:p>
          <a:p>
            <a:pPr marL="568325" lvl="1" indent="-111125" eaLnBrk="1" fontAlgn="auto" hangingPunct="1">
              <a:spcAft>
                <a:spcPts val="0"/>
              </a:spcAft>
              <a:buFont typeface="Arial" pitchFamily="34" charset="0"/>
              <a:buChar char="•"/>
              <a:defRPr/>
            </a:pPr>
            <a:endParaRPr lang="en-US" sz="1100" dirty="0"/>
          </a:p>
          <a:p>
            <a:pPr marL="457200" lvl="1" indent="0" eaLnBrk="1" fontAlgn="auto" hangingPunct="1">
              <a:spcAft>
                <a:spcPts val="0"/>
              </a:spcAft>
              <a:buNone/>
              <a:defRPr/>
            </a:pPr>
            <a:endParaRPr lang="en-US" sz="2000" dirty="0"/>
          </a:p>
          <a:p>
            <a:pPr marL="886968" lvl="2" eaLnBrk="1" fontAlgn="auto" hangingPunct="1">
              <a:spcAft>
                <a:spcPts val="0"/>
              </a:spcAft>
              <a:buFont typeface="Wingdings 2"/>
              <a:buChar char=""/>
              <a:defRPr/>
            </a:pPr>
            <a:endParaRPr lang="en-US" dirty="0"/>
          </a:p>
          <a:p>
            <a:pPr marL="640080" lvl="1" indent="-237744" eaLnBrk="1" fontAlgn="auto" hangingPunct="1">
              <a:spcAft>
                <a:spcPts val="0"/>
              </a:spcAft>
              <a:buFont typeface="Verdana"/>
              <a:buChar char="◦"/>
              <a:defRPr/>
            </a:pPr>
            <a:endParaRPr lang="en-US" dirty="0"/>
          </a:p>
          <a:p>
            <a:pPr marL="365760" indent="-283464" eaLnBrk="1" fontAlgn="auto" hangingPunct="1">
              <a:spcAft>
                <a:spcPts val="0"/>
              </a:spcAft>
              <a:buFont typeface="Wingdings 2"/>
              <a:buChar char=""/>
              <a:defRPr/>
            </a:pPr>
            <a:endParaRPr lang="en-US" dirty="0"/>
          </a:p>
        </p:txBody>
      </p:sp>
    </p:spTree>
    <p:extLst>
      <p:ext uri="{BB962C8B-B14F-4D97-AF65-F5344CB8AC3E}">
        <p14:creationId xmlns:p14="http://schemas.microsoft.com/office/powerpoint/2010/main" val="3482771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Evacuations</a:t>
            </a:r>
          </a:p>
        </p:txBody>
      </p:sp>
      <p:sp>
        <p:nvSpPr>
          <p:cNvPr id="13" name="Rectangle 3"/>
          <p:cNvSpPr>
            <a:spLocks noGrp="1" noChangeArrowheads="1"/>
          </p:cNvSpPr>
          <p:nvPr>
            <p:ph idx="1"/>
          </p:nvPr>
        </p:nvSpPr>
        <p:spPr>
          <a:xfrm>
            <a:off x="1143000" y="1295400"/>
            <a:ext cx="7497763" cy="4800600"/>
          </a:xfrm>
        </p:spPr>
        <p:txBody>
          <a:bodyPr>
            <a:normAutofit/>
          </a:bodyPr>
          <a:lstStyle/>
          <a:p>
            <a:pPr marL="425196" eaLnBrk="1" fontAlgn="auto" hangingPunct="1">
              <a:spcAft>
                <a:spcPts val="0"/>
              </a:spcAft>
              <a:buFont typeface="Arial" panose="020B0604020202020204" pitchFamily="34" charset="0"/>
              <a:buChar char="●"/>
              <a:defRPr/>
            </a:pPr>
            <a:r>
              <a:rPr lang="en-US" sz="2400" dirty="0"/>
              <a:t>Floor Monitor Duties during an In-Building evacuation:</a:t>
            </a:r>
          </a:p>
          <a:p>
            <a:pPr marL="539496" lvl="1" indent="0" eaLnBrk="1" fontAlgn="auto" hangingPunct="1">
              <a:spcAft>
                <a:spcPts val="0"/>
              </a:spcAft>
              <a:buNone/>
              <a:defRPr/>
            </a:pPr>
            <a:endParaRPr lang="en-US" sz="2000" dirty="0"/>
          </a:p>
          <a:p>
            <a:pPr marL="365760" indent="-283464" eaLnBrk="1" fontAlgn="auto" hangingPunct="1">
              <a:spcAft>
                <a:spcPts val="0"/>
              </a:spcAft>
              <a:buFont typeface="Arial" pitchFamily="34" charset="0"/>
              <a:buChar char="•"/>
              <a:defRPr/>
            </a:pPr>
            <a:endParaRPr lang="en-US" sz="800" dirty="0"/>
          </a:p>
          <a:p>
            <a:pPr marL="640080" lvl="1" indent="-237744" eaLnBrk="1" fontAlgn="auto" hangingPunct="1">
              <a:spcAft>
                <a:spcPts val="0"/>
              </a:spcAft>
              <a:buFont typeface="Arial" pitchFamily="34" charset="0"/>
              <a:buChar char="•"/>
              <a:defRPr/>
            </a:pPr>
            <a:r>
              <a:rPr lang="en-US" sz="2000" dirty="0"/>
              <a:t>Announce the In-Building evacuation on each floor verbally and/or with a whistle </a:t>
            </a:r>
          </a:p>
          <a:p>
            <a:pPr marL="640080" lvl="1" indent="-237744" eaLnBrk="1" fontAlgn="auto" hangingPunct="1">
              <a:spcAft>
                <a:spcPts val="0"/>
              </a:spcAft>
              <a:buFont typeface="Arial" pitchFamily="34" charset="0"/>
              <a:buChar char="•"/>
              <a:defRPr/>
            </a:pPr>
            <a:r>
              <a:rPr lang="en-US" sz="2000" dirty="0"/>
              <a:t>Check the entire floor to ensure that everyone is aware of the emergency</a:t>
            </a:r>
          </a:p>
          <a:p>
            <a:pPr marL="640080" lvl="1" indent="-237744" eaLnBrk="1" fontAlgn="auto" hangingPunct="1">
              <a:spcAft>
                <a:spcPts val="0"/>
              </a:spcAft>
              <a:buFont typeface="Arial" pitchFamily="34" charset="0"/>
              <a:buChar char="•"/>
              <a:defRPr/>
            </a:pPr>
            <a:r>
              <a:rPr lang="en-US" sz="2000" dirty="0"/>
              <a:t>After checking rooms, room doors should be closed </a:t>
            </a:r>
          </a:p>
          <a:p>
            <a:pPr marL="640080" lvl="1" indent="-237744" eaLnBrk="1" fontAlgn="auto" hangingPunct="1">
              <a:spcAft>
                <a:spcPts val="0"/>
              </a:spcAft>
              <a:buFont typeface="Arial" pitchFamily="34" charset="0"/>
              <a:buChar char="•"/>
              <a:defRPr/>
            </a:pPr>
            <a:r>
              <a:rPr lang="en-US" sz="2000" dirty="0"/>
              <a:t>Guide anyone that is not familiar with the building to a designated interior hallway or stairwell.</a:t>
            </a:r>
          </a:p>
          <a:p>
            <a:pPr marL="640080" lvl="1" indent="-237744" eaLnBrk="1" fontAlgn="auto" hangingPunct="1">
              <a:spcAft>
                <a:spcPts val="0"/>
              </a:spcAft>
              <a:buFont typeface="Arial" pitchFamily="34" charset="0"/>
              <a:buChar char="•"/>
              <a:defRPr/>
            </a:pPr>
            <a:r>
              <a:rPr lang="en-US" sz="2000" dirty="0"/>
              <a:t>Monitor weather alerts via weather radio or smartphone</a:t>
            </a:r>
          </a:p>
          <a:p>
            <a:pPr marL="640080" lvl="1" indent="-237744" eaLnBrk="1" fontAlgn="auto" hangingPunct="1">
              <a:spcAft>
                <a:spcPts val="0"/>
              </a:spcAft>
              <a:buFont typeface="Arial" pitchFamily="34" charset="0"/>
              <a:buChar char="•"/>
              <a:defRPr/>
            </a:pPr>
            <a:r>
              <a:rPr lang="en-US" sz="2000" dirty="0"/>
              <a:t>Once the all-clear is given, floor monitors will help spread the word that employees may return to their workstation</a:t>
            </a:r>
          </a:p>
          <a:p>
            <a:pPr marL="640080" lvl="1" indent="-237744" eaLnBrk="1" fontAlgn="auto" hangingPunct="1">
              <a:spcAft>
                <a:spcPts val="0"/>
              </a:spcAft>
              <a:buFont typeface="Arial" pitchFamily="34" charset="0"/>
              <a:buChar char="•"/>
              <a:defRPr/>
            </a:pPr>
            <a:endParaRPr lang="en-US" sz="1200" dirty="0"/>
          </a:p>
        </p:txBody>
      </p:sp>
    </p:spTree>
    <p:extLst>
      <p:ext uri="{BB962C8B-B14F-4D97-AF65-F5344CB8AC3E}">
        <p14:creationId xmlns:p14="http://schemas.microsoft.com/office/powerpoint/2010/main" val="27937970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Evacuations</a:t>
            </a:r>
          </a:p>
        </p:txBody>
      </p:sp>
      <p:sp>
        <p:nvSpPr>
          <p:cNvPr id="13" name="Rectangle 3"/>
          <p:cNvSpPr>
            <a:spLocks noGrp="1" noChangeArrowheads="1"/>
          </p:cNvSpPr>
          <p:nvPr>
            <p:ph idx="1"/>
          </p:nvPr>
        </p:nvSpPr>
        <p:spPr>
          <a:xfrm>
            <a:off x="1143000" y="1295400"/>
            <a:ext cx="7497763" cy="4800600"/>
          </a:xfrm>
        </p:spPr>
        <p:txBody>
          <a:bodyPr>
            <a:normAutofit/>
          </a:bodyPr>
          <a:lstStyle/>
          <a:p>
            <a:pPr marL="425196" eaLnBrk="1" fontAlgn="auto" hangingPunct="1">
              <a:spcAft>
                <a:spcPts val="0"/>
              </a:spcAft>
              <a:buFont typeface="Arial" panose="020B0604020202020204" pitchFamily="34" charset="0"/>
              <a:buChar char="●"/>
              <a:defRPr/>
            </a:pPr>
            <a:r>
              <a:rPr lang="en-US" sz="2400" dirty="0"/>
              <a:t>Post-evacuation Evaluation:</a:t>
            </a:r>
          </a:p>
          <a:p>
            <a:pPr marL="539496" lvl="1" indent="0" eaLnBrk="1" fontAlgn="auto" hangingPunct="1">
              <a:spcAft>
                <a:spcPts val="0"/>
              </a:spcAft>
              <a:buNone/>
              <a:defRPr/>
            </a:pPr>
            <a:endParaRPr lang="en-US" sz="2000" dirty="0"/>
          </a:p>
          <a:p>
            <a:pPr marL="365760" indent="-283464" eaLnBrk="1" fontAlgn="auto" hangingPunct="1">
              <a:spcAft>
                <a:spcPts val="0"/>
              </a:spcAft>
              <a:buFont typeface="Arial" pitchFamily="34" charset="0"/>
              <a:buChar char="•"/>
              <a:defRPr/>
            </a:pPr>
            <a:endParaRPr lang="en-US" sz="800" dirty="0"/>
          </a:p>
          <a:p>
            <a:pPr marL="640080" lvl="1" indent="-237744" eaLnBrk="1" fontAlgn="auto" hangingPunct="1">
              <a:spcAft>
                <a:spcPts val="0"/>
              </a:spcAft>
              <a:buFont typeface="Arial" pitchFamily="34" charset="0"/>
              <a:buChar char="•"/>
              <a:defRPr/>
            </a:pPr>
            <a:r>
              <a:rPr lang="en-US" sz="2000" dirty="0"/>
              <a:t>Meeting intended to determine strengths and weaknesses in evacuation procedures</a:t>
            </a:r>
          </a:p>
          <a:p>
            <a:pPr marL="640080" lvl="1" indent="-237744" eaLnBrk="1" fontAlgn="auto" hangingPunct="1">
              <a:spcAft>
                <a:spcPts val="0"/>
              </a:spcAft>
              <a:buFont typeface="Arial" pitchFamily="34" charset="0"/>
              <a:buChar char="•"/>
              <a:defRPr/>
            </a:pPr>
            <a:endParaRPr lang="en-US" sz="2000" dirty="0"/>
          </a:p>
          <a:p>
            <a:pPr marL="640080" lvl="1" indent="-237744" eaLnBrk="1" fontAlgn="auto" hangingPunct="1">
              <a:spcAft>
                <a:spcPts val="0"/>
              </a:spcAft>
              <a:buFont typeface="Arial" pitchFamily="34" charset="0"/>
              <a:buChar char="•"/>
              <a:defRPr/>
            </a:pPr>
            <a:r>
              <a:rPr lang="en-US" sz="2000" dirty="0"/>
              <a:t>Should occur as soon as reasonable possible after the evacuation event</a:t>
            </a:r>
          </a:p>
          <a:p>
            <a:pPr marL="640080" lvl="1" indent="-237744" eaLnBrk="1" fontAlgn="auto" hangingPunct="1">
              <a:spcAft>
                <a:spcPts val="0"/>
              </a:spcAft>
              <a:buFont typeface="Arial" pitchFamily="34" charset="0"/>
              <a:buChar char="•"/>
              <a:defRPr/>
            </a:pPr>
            <a:endParaRPr lang="en-US" sz="1200" dirty="0"/>
          </a:p>
        </p:txBody>
      </p:sp>
    </p:spTree>
    <p:extLst>
      <p:ext uri="{BB962C8B-B14F-4D97-AF65-F5344CB8AC3E}">
        <p14:creationId xmlns:p14="http://schemas.microsoft.com/office/powerpoint/2010/main" val="1534219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E2D34-1A49-441B-A4E7-E031CD1311A8}"/>
              </a:ext>
            </a:extLst>
          </p:cNvPr>
          <p:cNvSpPr>
            <a:spLocks noGrp="1"/>
          </p:cNvSpPr>
          <p:nvPr>
            <p:ph type="title"/>
          </p:nvPr>
        </p:nvSpPr>
        <p:spPr/>
        <p:txBody>
          <a:bodyPr/>
          <a:lstStyle/>
          <a:p>
            <a:pPr algn="ctr"/>
            <a:r>
              <a:rPr lang="en-US" dirty="0">
                <a:solidFill>
                  <a:schemeClr val="tx2">
                    <a:satMod val="130000"/>
                  </a:schemeClr>
                </a:solidFill>
              </a:rPr>
              <a:t>Evacuation Drills</a:t>
            </a:r>
            <a:endParaRPr lang="en-US" dirty="0"/>
          </a:p>
        </p:txBody>
      </p:sp>
      <p:sp>
        <p:nvSpPr>
          <p:cNvPr id="3" name="Content Placeholder 2">
            <a:extLst>
              <a:ext uri="{FF2B5EF4-FFF2-40B4-BE49-F238E27FC236}">
                <a16:creationId xmlns:a16="http://schemas.microsoft.com/office/drawing/2014/main" id="{69AD2100-802C-443C-86E1-D7EE084C17BF}"/>
              </a:ext>
            </a:extLst>
          </p:cNvPr>
          <p:cNvSpPr>
            <a:spLocks noGrp="1"/>
          </p:cNvSpPr>
          <p:nvPr>
            <p:ph idx="1"/>
          </p:nvPr>
        </p:nvSpPr>
        <p:spPr>
          <a:xfrm>
            <a:off x="609600" y="1752600"/>
            <a:ext cx="8001000" cy="4068763"/>
          </a:xfrm>
        </p:spPr>
        <p:txBody>
          <a:bodyPr/>
          <a:lstStyle/>
          <a:p>
            <a:r>
              <a:rPr lang="en-US" sz="3200" dirty="0"/>
              <a:t>One unannounced fire drill will be held annually</a:t>
            </a:r>
          </a:p>
          <a:p>
            <a:endParaRPr lang="en-US" sz="3200" dirty="0"/>
          </a:p>
          <a:p>
            <a:endParaRPr lang="en-US" sz="3200" dirty="0"/>
          </a:p>
          <a:p>
            <a:r>
              <a:rPr lang="en-US" sz="3200" dirty="0"/>
              <a:t>One In-Building evacuation drill will be held annually</a:t>
            </a:r>
          </a:p>
        </p:txBody>
      </p:sp>
    </p:spTree>
    <p:extLst>
      <p:ext uri="{BB962C8B-B14F-4D97-AF65-F5344CB8AC3E}">
        <p14:creationId xmlns:p14="http://schemas.microsoft.com/office/powerpoint/2010/main" val="22754629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Floor Monitor Equipment</a:t>
            </a:r>
          </a:p>
        </p:txBody>
      </p:sp>
      <p:sp>
        <p:nvSpPr>
          <p:cNvPr id="45059" name="Rectangle 3"/>
          <p:cNvSpPr>
            <a:spLocks noGrp="1" noChangeArrowheads="1"/>
          </p:cNvSpPr>
          <p:nvPr>
            <p:ph idx="1"/>
          </p:nvPr>
        </p:nvSpPr>
        <p:spPr/>
        <p:txBody>
          <a:bodyPr>
            <a:normAutofit/>
          </a:bodyPr>
          <a:lstStyle/>
          <a:p>
            <a:pPr marL="539496" indent="-457200" eaLnBrk="1" fontAlgn="auto" hangingPunct="1">
              <a:spcAft>
                <a:spcPts val="0"/>
              </a:spcAft>
              <a:buFont typeface="Arial" panose="020B0604020202020204" pitchFamily="34" charset="0"/>
              <a:buChar char="●"/>
              <a:defRPr/>
            </a:pPr>
            <a:r>
              <a:rPr lang="en-US" sz="3000" dirty="0"/>
              <a:t>Floor Monitors should be provided with the following equipment</a:t>
            </a:r>
          </a:p>
          <a:p>
            <a:pPr marL="365760" indent="-283464" eaLnBrk="1" fontAlgn="auto" hangingPunct="1">
              <a:spcAft>
                <a:spcPts val="0"/>
              </a:spcAft>
              <a:buFont typeface="Arial" pitchFamily="34" charset="0"/>
              <a:buChar char="•"/>
              <a:defRPr/>
            </a:pPr>
            <a:endParaRPr lang="en-US" sz="2200" dirty="0"/>
          </a:p>
          <a:p>
            <a:pPr marL="568325" lvl="1" indent="-111125" eaLnBrk="1" fontAlgn="auto" hangingPunct="1">
              <a:spcAft>
                <a:spcPts val="0"/>
              </a:spcAft>
              <a:buFont typeface="Arial" pitchFamily="34" charset="0"/>
              <a:buChar char="•"/>
              <a:defRPr/>
            </a:pPr>
            <a:r>
              <a:rPr lang="en-US" sz="2200" dirty="0"/>
              <a:t>Reflective Vest</a:t>
            </a:r>
          </a:p>
          <a:p>
            <a:pPr marL="568325" lvl="1" indent="-111125" eaLnBrk="1" fontAlgn="auto" hangingPunct="1">
              <a:spcAft>
                <a:spcPts val="0"/>
              </a:spcAft>
              <a:buFont typeface="Arial" pitchFamily="34" charset="0"/>
              <a:buChar char="•"/>
              <a:defRPr/>
            </a:pPr>
            <a:endParaRPr lang="en-US" sz="2200" dirty="0"/>
          </a:p>
          <a:p>
            <a:pPr marL="568325" lvl="1" indent="-111125" eaLnBrk="1" fontAlgn="auto" hangingPunct="1">
              <a:spcAft>
                <a:spcPts val="0"/>
              </a:spcAft>
              <a:buFont typeface="Arial" pitchFamily="34" charset="0"/>
              <a:buChar char="•"/>
              <a:defRPr/>
            </a:pPr>
            <a:r>
              <a:rPr lang="en-US" sz="2200" dirty="0"/>
              <a:t>Flashlight</a:t>
            </a:r>
          </a:p>
          <a:p>
            <a:pPr marL="568325" lvl="1" indent="-111125" eaLnBrk="1" fontAlgn="auto" hangingPunct="1">
              <a:spcAft>
                <a:spcPts val="0"/>
              </a:spcAft>
              <a:buFont typeface="Arial" pitchFamily="34" charset="0"/>
              <a:buChar char="•"/>
              <a:defRPr/>
            </a:pPr>
            <a:endParaRPr lang="en-US" sz="2200" dirty="0"/>
          </a:p>
          <a:p>
            <a:pPr marL="568325" lvl="1" indent="-111125" eaLnBrk="1" fontAlgn="auto" hangingPunct="1">
              <a:spcAft>
                <a:spcPts val="0"/>
              </a:spcAft>
              <a:buFont typeface="Arial" pitchFamily="34" charset="0"/>
              <a:buChar char="•"/>
              <a:defRPr/>
            </a:pPr>
            <a:r>
              <a:rPr lang="en-US" sz="2200" dirty="0"/>
              <a:t>Whistle</a:t>
            </a:r>
          </a:p>
          <a:p>
            <a:pPr marL="886968" lvl="2" eaLnBrk="1" fontAlgn="auto" hangingPunct="1">
              <a:spcAft>
                <a:spcPts val="0"/>
              </a:spcAft>
              <a:buFont typeface="Wingdings 2"/>
              <a:buChar char=""/>
              <a:defRPr/>
            </a:pPr>
            <a:endParaRPr lang="en-US" dirty="0"/>
          </a:p>
          <a:p>
            <a:pPr marL="640080" lvl="1" indent="-237744" eaLnBrk="1" fontAlgn="auto" hangingPunct="1">
              <a:spcAft>
                <a:spcPts val="0"/>
              </a:spcAft>
              <a:buFont typeface="Verdana"/>
              <a:buChar char="◦"/>
              <a:defRPr/>
            </a:pPr>
            <a:endParaRPr lang="en-US" dirty="0"/>
          </a:p>
          <a:p>
            <a:pPr marL="365760" indent="-283464" eaLnBrk="1" fontAlgn="auto" hangingPunct="1">
              <a:spcAft>
                <a:spcPts val="0"/>
              </a:spcAft>
              <a:buFont typeface="Wingdings 2"/>
              <a:buChar char=""/>
              <a:defRPr/>
            </a:pPr>
            <a:endParaRPr lang="en-US" dirty="0"/>
          </a:p>
        </p:txBody>
      </p:sp>
    </p:spTree>
    <p:extLst>
      <p:ext uri="{BB962C8B-B14F-4D97-AF65-F5344CB8AC3E}">
        <p14:creationId xmlns:p14="http://schemas.microsoft.com/office/powerpoint/2010/main" val="10480381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a:xfrm>
            <a:off x="990600" y="76200"/>
            <a:ext cx="7407275" cy="935037"/>
          </a:xfrm>
        </p:spPr>
        <p:txBody>
          <a:bodyPr/>
          <a:lstStyle/>
          <a:p>
            <a:pPr algn="ctr" eaLnBrk="1" fontAlgn="auto" hangingPunct="1">
              <a:spcAft>
                <a:spcPts val="0"/>
              </a:spcAft>
              <a:defRPr/>
            </a:pPr>
            <a:r>
              <a:rPr lang="en-US" sz="5400" dirty="0">
                <a:solidFill>
                  <a:schemeClr val="tx2">
                    <a:satMod val="130000"/>
                  </a:schemeClr>
                </a:solidFill>
              </a:rPr>
              <a:t>Questions ?</a:t>
            </a:r>
          </a:p>
        </p:txBody>
      </p:sp>
      <p:sp>
        <p:nvSpPr>
          <p:cNvPr id="12" name="Subtitle 11"/>
          <p:cNvSpPr>
            <a:spLocks noGrp="1"/>
          </p:cNvSpPr>
          <p:nvPr>
            <p:ph type="subTitle" idx="1"/>
          </p:nvPr>
        </p:nvSpPr>
        <p:spPr>
          <a:xfrm>
            <a:off x="838200" y="2514600"/>
            <a:ext cx="7407275" cy="2819400"/>
          </a:xfrm>
        </p:spPr>
        <p:txBody>
          <a:bodyPr>
            <a:normAutofit/>
          </a:bodyPr>
          <a:lstStyle/>
          <a:p>
            <a:pPr algn="ctr" eaLnBrk="1" fontAlgn="auto" hangingPunct="1">
              <a:spcAft>
                <a:spcPts val="0"/>
              </a:spcAft>
              <a:buFont typeface="Wingdings 2"/>
              <a:buNone/>
              <a:defRPr/>
            </a:pPr>
            <a:r>
              <a:rPr lang="en-US" dirty="0"/>
              <a:t>Jiles Manning</a:t>
            </a:r>
          </a:p>
          <a:p>
            <a:pPr algn="ctr" eaLnBrk="1" fontAlgn="auto" hangingPunct="1">
              <a:spcAft>
                <a:spcPts val="0"/>
              </a:spcAft>
              <a:buFont typeface="Wingdings 2"/>
              <a:buNone/>
              <a:defRPr/>
            </a:pPr>
            <a:r>
              <a:rPr lang="en-US" dirty="0"/>
              <a:t>Safety and Health Coordinator</a:t>
            </a:r>
          </a:p>
          <a:p>
            <a:pPr algn="ctr" eaLnBrk="1" fontAlgn="auto" hangingPunct="1">
              <a:spcAft>
                <a:spcPts val="0"/>
              </a:spcAft>
              <a:buFont typeface="Wingdings 2"/>
              <a:buNone/>
              <a:defRPr/>
            </a:pPr>
            <a:endParaRPr lang="en-US" dirty="0"/>
          </a:p>
          <a:p>
            <a:pPr algn="ctr" eaLnBrk="1" fontAlgn="auto" hangingPunct="1">
              <a:spcAft>
                <a:spcPts val="0"/>
              </a:spcAft>
              <a:buFont typeface="Wingdings 2"/>
              <a:buNone/>
              <a:defRPr/>
            </a:pPr>
            <a:r>
              <a:rPr lang="en-US" dirty="0"/>
              <a:t>jiles.manning@labor.nc.gov</a:t>
            </a:r>
          </a:p>
          <a:p>
            <a:pPr algn="ctr" eaLnBrk="1" fontAlgn="auto" hangingPunct="1">
              <a:spcAft>
                <a:spcPts val="0"/>
              </a:spcAft>
              <a:buFont typeface="Wingdings 2"/>
              <a:buNone/>
              <a:defRPr/>
            </a:pPr>
            <a:r>
              <a:rPr lang="en-US" dirty="0"/>
              <a:t>(919) 807-1365</a:t>
            </a:r>
          </a:p>
          <a:p>
            <a:pPr algn="ctr" eaLnBrk="1" fontAlgn="auto" hangingPunct="1">
              <a:spcAft>
                <a:spcPts val="0"/>
              </a:spcAft>
              <a:buFont typeface="Wingdings 2"/>
              <a:buNone/>
              <a:defRPr/>
            </a:pPr>
            <a:endParaRPr lang="en-US" dirty="0"/>
          </a:p>
          <a:p>
            <a:pPr algn="ctr" eaLnBrk="1" fontAlgn="auto" hangingPunct="1">
              <a:spcAft>
                <a:spcPts val="0"/>
              </a:spcAft>
              <a:buFont typeface="Wingdings 2"/>
              <a:buNone/>
              <a:defRPr/>
            </a:pPr>
            <a:endParaRPr lang="en-US" dirty="0"/>
          </a:p>
          <a:p>
            <a:pPr algn="ctr" eaLnBrk="1" fontAlgn="auto" hangingPunct="1">
              <a:spcAft>
                <a:spcPts val="0"/>
              </a:spcAft>
              <a:buFont typeface="Wingdings 2"/>
              <a:buNone/>
              <a:defRPr/>
            </a:pPr>
            <a:endParaRPr lang="en-US" dirty="0"/>
          </a:p>
          <a:p>
            <a:pPr algn="ctr" eaLnBrk="1" fontAlgn="auto" hangingPunct="1">
              <a:spcAft>
                <a:spcPts val="0"/>
              </a:spcAft>
              <a:buFont typeface="Wingdings 2"/>
              <a:buNone/>
              <a:defRPr/>
            </a:pPr>
            <a:endParaRPr lang="en-US" dirty="0"/>
          </a:p>
        </p:txBody>
      </p:sp>
    </p:spTree>
    <p:extLst>
      <p:ext uri="{BB962C8B-B14F-4D97-AF65-F5344CB8AC3E}">
        <p14:creationId xmlns:p14="http://schemas.microsoft.com/office/powerpoint/2010/main" val="11303874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553998"/>
          </a:xfrm>
        </p:spPr>
        <p:txBody>
          <a:bodyPr/>
          <a:lstStyle/>
          <a:p>
            <a:pPr algn="ctr"/>
            <a:r>
              <a:rPr lang="en-US" dirty="0">
                <a:solidFill>
                  <a:schemeClr val="tx2">
                    <a:satMod val="130000"/>
                  </a:schemeClr>
                </a:solidFill>
              </a:rPr>
              <a:t>Building Emergency Coordinator</a:t>
            </a:r>
            <a:endParaRPr lang="en-US" dirty="0"/>
          </a:p>
        </p:txBody>
      </p:sp>
      <p:sp>
        <p:nvSpPr>
          <p:cNvPr id="3" name="Content Placeholder 2"/>
          <p:cNvSpPr>
            <a:spLocks noGrp="1"/>
          </p:cNvSpPr>
          <p:nvPr>
            <p:ph idx="1"/>
          </p:nvPr>
        </p:nvSpPr>
        <p:spPr>
          <a:xfrm>
            <a:off x="609600" y="1752600"/>
            <a:ext cx="8001000" cy="4191000"/>
          </a:xfrm>
        </p:spPr>
        <p:txBody>
          <a:bodyPr/>
          <a:lstStyle/>
          <a:p>
            <a:pPr>
              <a:spcAft>
                <a:spcPts val="600"/>
              </a:spcAft>
            </a:pPr>
            <a:r>
              <a:rPr lang="en-US" dirty="0"/>
              <a:t>Policy 8: Fire Safety states:</a:t>
            </a:r>
          </a:p>
          <a:p>
            <a:pPr>
              <a:spcAft>
                <a:spcPts val="600"/>
              </a:spcAft>
            </a:pPr>
            <a:endParaRPr lang="en-US" dirty="0"/>
          </a:p>
          <a:p>
            <a:pPr lvl="1">
              <a:spcAft>
                <a:spcPts val="600"/>
              </a:spcAft>
            </a:pPr>
            <a:r>
              <a:rPr lang="en-US" dirty="0"/>
              <a:t>The Employee Safety &amp; Health Steering Committee, in conjunction with the Unit Safety &amp; Health Committees that have offices in the building, shall appoint a Building Emergency Coordinator and Alternate for each Departmental building; to oversee building evacuations, upon agreement by the employees and approval of these employees’ supervisors</a:t>
            </a:r>
          </a:p>
        </p:txBody>
      </p:sp>
      <p:sp>
        <p:nvSpPr>
          <p:cNvPr id="4" name="Content Placeholder 3"/>
          <p:cNvSpPr>
            <a:spLocks noGrp="1"/>
          </p:cNvSpPr>
          <p:nvPr>
            <p:ph sz="quarter" idx="10"/>
          </p:nvPr>
        </p:nvSpPr>
        <p:spPr/>
        <p:txBody>
          <a:bodyPr/>
          <a:lstStyle/>
          <a:p>
            <a:endParaRPr lang="en-US"/>
          </a:p>
        </p:txBody>
      </p:sp>
    </p:spTree>
    <p:extLst>
      <p:ext uri="{BB962C8B-B14F-4D97-AF65-F5344CB8AC3E}">
        <p14:creationId xmlns:p14="http://schemas.microsoft.com/office/powerpoint/2010/main" val="18168241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553998"/>
          </a:xfrm>
        </p:spPr>
        <p:txBody>
          <a:bodyPr/>
          <a:lstStyle/>
          <a:p>
            <a:pPr algn="ctr"/>
            <a:r>
              <a:rPr lang="en-US" dirty="0">
                <a:solidFill>
                  <a:schemeClr val="tx2">
                    <a:satMod val="130000"/>
                  </a:schemeClr>
                </a:solidFill>
              </a:rPr>
              <a:t>Building Emergency Coordinator</a:t>
            </a:r>
            <a:endParaRPr lang="en-US" dirty="0"/>
          </a:p>
        </p:txBody>
      </p:sp>
      <p:sp>
        <p:nvSpPr>
          <p:cNvPr id="3" name="Content Placeholder 2"/>
          <p:cNvSpPr>
            <a:spLocks noGrp="1"/>
          </p:cNvSpPr>
          <p:nvPr>
            <p:ph idx="1"/>
          </p:nvPr>
        </p:nvSpPr>
        <p:spPr>
          <a:xfrm>
            <a:off x="609600" y="1447800"/>
            <a:ext cx="8001000" cy="4724400"/>
          </a:xfrm>
        </p:spPr>
        <p:txBody>
          <a:bodyPr/>
          <a:lstStyle/>
          <a:p>
            <a:r>
              <a:rPr lang="en-US" sz="2400" dirty="0"/>
              <a:t>The Building Emergency Coordinator (BEC) and Alternate shall be selected from persons whose job duties require their regular attendance within the office.  </a:t>
            </a:r>
          </a:p>
          <a:p>
            <a:endParaRPr lang="en-US" sz="2400" dirty="0"/>
          </a:p>
          <a:p>
            <a:r>
              <a:rPr lang="en-US" sz="2400" dirty="0"/>
              <a:t>The BEC is authorized to:</a:t>
            </a:r>
          </a:p>
          <a:p>
            <a:pPr lvl="1"/>
            <a:r>
              <a:rPr lang="en-US" sz="2000" dirty="0"/>
              <a:t>Initiate evacuations and drills</a:t>
            </a:r>
          </a:p>
          <a:p>
            <a:pPr lvl="1"/>
            <a:r>
              <a:rPr lang="en-US" sz="2000" dirty="0"/>
              <a:t>Initiate alternate alarm procedures in the event of alarm failure</a:t>
            </a:r>
          </a:p>
          <a:p>
            <a:pPr lvl="1"/>
            <a:r>
              <a:rPr lang="en-US" sz="2000" dirty="0"/>
              <a:t>Coordinate with emergency personnel</a:t>
            </a:r>
          </a:p>
          <a:p>
            <a:pPr lvl="1"/>
            <a:r>
              <a:rPr lang="en-US" sz="2000" dirty="0"/>
              <a:t>Meet with the Employee Safety &amp; Health Steering Committee and the Unit Safety &amp; Health Committees</a:t>
            </a:r>
          </a:p>
          <a:p>
            <a:pPr lvl="1"/>
            <a:r>
              <a:rPr lang="en-US" sz="2000" dirty="0"/>
              <a:t>Perform the duties described within the Emergency Evacuation Plan</a:t>
            </a:r>
          </a:p>
        </p:txBody>
      </p:sp>
      <p:sp>
        <p:nvSpPr>
          <p:cNvPr id="4" name="Content Placeholder 3"/>
          <p:cNvSpPr>
            <a:spLocks noGrp="1"/>
          </p:cNvSpPr>
          <p:nvPr>
            <p:ph sz="quarter" idx="10"/>
          </p:nvPr>
        </p:nvSpPr>
        <p:spPr/>
        <p:txBody>
          <a:bodyPr/>
          <a:lstStyle/>
          <a:p>
            <a:endParaRPr lang="en-US"/>
          </a:p>
        </p:txBody>
      </p:sp>
    </p:spTree>
    <p:extLst>
      <p:ext uri="{BB962C8B-B14F-4D97-AF65-F5344CB8AC3E}">
        <p14:creationId xmlns:p14="http://schemas.microsoft.com/office/powerpoint/2010/main" val="6183123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748937" y="228600"/>
            <a:ext cx="7791450" cy="715962"/>
          </a:xfrm>
        </p:spPr>
        <p:txBody>
          <a:bodyPr>
            <a:noAutofit/>
          </a:bodyPr>
          <a:lstStyle/>
          <a:p>
            <a:pPr algn="ctr" eaLnBrk="1" fontAlgn="auto" hangingPunct="1">
              <a:spcAft>
                <a:spcPts val="0"/>
              </a:spcAft>
              <a:defRPr/>
            </a:pPr>
            <a:r>
              <a:rPr lang="en-US" sz="3600" dirty="0">
                <a:solidFill>
                  <a:schemeClr val="tx2">
                    <a:satMod val="130000"/>
                  </a:schemeClr>
                </a:solidFill>
              </a:rPr>
              <a:t>Floor Monitors</a:t>
            </a:r>
          </a:p>
        </p:txBody>
      </p:sp>
      <p:sp>
        <p:nvSpPr>
          <p:cNvPr id="29698" name="Rectangle 3"/>
          <p:cNvSpPr>
            <a:spLocks noGrp="1" noChangeArrowheads="1"/>
          </p:cNvSpPr>
          <p:nvPr>
            <p:ph idx="1"/>
          </p:nvPr>
        </p:nvSpPr>
        <p:spPr>
          <a:xfrm>
            <a:off x="367937" y="1295400"/>
            <a:ext cx="8553450" cy="4343400"/>
          </a:xfrm>
        </p:spPr>
        <p:txBody>
          <a:bodyPr>
            <a:normAutofit fontScale="92500"/>
          </a:bodyPr>
          <a:lstStyle/>
          <a:p>
            <a:pPr marL="365760" indent="-283464" eaLnBrk="1" fontAlgn="auto" hangingPunct="1">
              <a:spcAft>
                <a:spcPts val="0"/>
              </a:spcAft>
              <a:buFont typeface="Wingdings 2"/>
              <a:buChar char=""/>
              <a:defRPr/>
            </a:pPr>
            <a:r>
              <a:rPr lang="en-US" sz="4400" dirty="0"/>
              <a:t>Policy 8: Fire Safety also states:</a:t>
            </a:r>
          </a:p>
          <a:p>
            <a:pPr marL="365760" indent="-283464" eaLnBrk="1" fontAlgn="auto" hangingPunct="1">
              <a:spcAft>
                <a:spcPts val="0"/>
              </a:spcAft>
              <a:buFont typeface="Wingdings 2"/>
              <a:buChar char=""/>
              <a:defRPr/>
            </a:pPr>
            <a:endParaRPr lang="en-US" sz="2300" dirty="0"/>
          </a:p>
          <a:p>
            <a:pPr marL="859536" lvl="1" indent="-457200" eaLnBrk="1" fontAlgn="auto" hangingPunct="1">
              <a:spcAft>
                <a:spcPts val="0"/>
              </a:spcAft>
              <a:buFont typeface="Arial" panose="020B0604020202020204" pitchFamily="34" charset="0"/>
              <a:buChar char="•"/>
              <a:defRPr/>
            </a:pPr>
            <a:r>
              <a:rPr lang="en-US" sz="2600" dirty="0"/>
              <a:t>Where the Department has an office with at least four employees, at least two monitors shall be appointed by the Building Emergency Coordinator for each floor of a building, upon agreement by the employee and approval by the employee’s supervisor. </a:t>
            </a:r>
          </a:p>
          <a:p>
            <a:pPr marL="859536" lvl="1" indent="-457200" eaLnBrk="1" fontAlgn="auto" hangingPunct="1">
              <a:spcAft>
                <a:spcPts val="0"/>
              </a:spcAft>
              <a:buFont typeface="Arial" panose="020B0604020202020204" pitchFamily="34" charset="0"/>
              <a:buChar char="•"/>
              <a:defRPr/>
            </a:pPr>
            <a:endParaRPr lang="en-US" sz="2600" dirty="0"/>
          </a:p>
          <a:p>
            <a:pPr marL="859536" lvl="1" indent="-457200" eaLnBrk="1" fontAlgn="auto" hangingPunct="1">
              <a:spcAft>
                <a:spcPts val="0"/>
              </a:spcAft>
              <a:buFont typeface="Arial" panose="020B0604020202020204" pitchFamily="34" charset="0"/>
              <a:buChar char="•"/>
              <a:defRPr/>
            </a:pPr>
            <a:r>
              <a:rPr lang="en-US" sz="2600" dirty="0"/>
              <a:t>The floor monitors shall be selected from persons whose job duties require their regular attendance within the office. </a:t>
            </a:r>
          </a:p>
          <a:p>
            <a:pPr marL="640080" lvl="1" indent="-237744" eaLnBrk="1" fontAlgn="auto" hangingPunct="1">
              <a:spcAft>
                <a:spcPts val="0"/>
              </a:spcAft>
              <a:buFont typeface="Verdana"/>
              <a:buChar char="◦"/>
              <a:defRPr/>
            </a:pPr>
            <a:endParaRPr lang="en-US" sz="2300" dirty="0"/>
          </a:p>
          <a:p>
            <a:pPr marL="640080" lvl="1" indent="-237744" eaLnBrk="1" fontAlgn="auto" hangingPunct="1">
              <a:spcAft>
                <a:spcPts val="0"/>
              </a:spcAft>
              <a:buFont typeface="Verdana"/>
              <a:buChar char="◦"/>
              <a:defRPr/>
            </a:pPr>
            <a:endParaRPr lang="en-US" sz="2300" dirty="0"/>
          </a:p>
        </p:txBody>
      </p:sp>
    </p:spTree>
    <p:extLst>
      <p:ext uri="{BB962C8B-B14F-4D97-AF65-F5344CB8AC3E}">
        <p14:creationId xmlns:p14="http://schemas.microsoft.com/office/powerpoint/2010/main" val="37169551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863" y="304800"/>
            <a:ext cx="7772400" cy="553998"/>
          </a:xfrm>
        </p:spPr>
        <p:txBody>
          <a:bodyPr/>
          <a:lstStyle/>
          <a:p>
            <a:pPr algn="ctr" eaLnBrk="1" fontAlgn="auto" hangingPunct="1">
              <a:spcAft>
                <a:spcPts val="0"/>
              </a:spcAft>
              <a:defRPr/>
            </a:pPr>
            <a:r>
              <a:rPr lang="en-US" sz="3600" dirty="0">
                <a:solidFill>
                  <a:schemeClr val="tx2">
                    <a:satMod val="130000"/>
                  </a:schemeClr>
                </a:solidFill>
              </a:rPr>
              <a:t>Floor Monitors</a:t>
            </a:r>
          </a:p>
        </p:txBody>
      </p:sp>
      <p:sp>
        <p:nvSpPr>
          <p:cNvPr id="3" name="Content Placeholder 2"/>
          <p:cNvSpPr>
            <a:spLocks noGrp="1"/>
          </p:cNvSpPr>
          <p:nvPr>
            <p:ph idx="1"/>
          </p:nvPr>
        </p:nvSpPr>
        <p:spPr>
          <a:xfrm>
            <a:off x="685800" y="1267097"/>
            <a:ext cx="7715250" cy="4953000"/>
          </a:xfrm>
        </p:spPr>
        <p:txBody>
          <a:bodyPr>
            <a:normAutofit fontScale="47500" lnSpcReduction="20000"/>
          </a:bodyPr>
          <a:lstStyle/>
          <a:p>
            <a:pPr marL="365760" indent="-283464" eaLnBrk="1" fontAlgn="auto" hangingPunct="1">
              <a:spcAft>
                <a:spcPts val="300"/>
              </a:spcAft>
              <a:buFont typeface="Wingdings 2"/>
              <a:buChar char=""/>
              <a:defRPr/>
            </a:pPr>
            <a:r>
              <a:rPr lang="en-US" sz="8400" dirty="0"/>
              <a:t>The floor monitors shall: </a:t>
            </a:r>
          </a:p>
          <a:p>
            <a:pPr marL="365760" indent="-283464" eaLnBrk="1" fontAlgn="auto" hangingPunct="1">
              <a:spcAft>
                <a:spcPts val="300"/>
              </a:spcAft>
              <a:buFont typeface="Wingdings 2"/>
              <a:buChar char=""/>
              <a:defRPr/>
            </a:pPr>
            <a:endParaRPr lang="en-US" sz="4000" dirty="0"/>
          </a:p>
          <a:p>
            <a:pPr marL="1093787" lvl="1" indent="-685800" eaLnBrk="1" fontAlgn="auto" hangingPunct="1">
              <a:spcAft>
                <a:spcPts val="300"/>
              </a:spcAft>
              <a:buFont typeface="Arial" panose="020B0604020202020204" pitchFamily="34" charset="0"/>
              <a:buChar char="•"/>
              <a:defRPr/>
            </a:pPr>
            <a:r>
              <a:rPr lang="en-US" sz="5000" dirty="0"/>
              <a:t>Assure that all persons have evacuated their floor in the event of an alarm.</a:t>
            </a:r>
          </a:p>
          <a:p>
            <a:pPr marL="1093787" lvl="1" indent="-685800" eaLnBrk="1" fontAlgn="auto" hangingPunct="1">
              <a:spcAft>
                <a:spcPts val="300"/>
              </a:spcAft>
              <a:buFont typeface="Arial" panose="020B0604020202020204" pitchFamily="34" charset="0"/>
              <a:buChar char="•"/>
              <a:defRPr/>
            </a:pPr>
            <a:endParaRPr lang="en-US" sz="5000" dirty="0"/>
          </a:p>
          <a:p>
            <a:pPr marL="1093787" lvl="1" indent="-685800" eaLnBrk="1" fontAlgn="auto" hangingPunct="1">
              <a:spcAft>
                <a:spcPts val="300"/>
              </a:spcAft>
              <a:buFont typeface="Arial" panose="020B0604020202020204" pitchFamily="34" charset="0"/>
              <a:buChar char="•"/>
              <a:defRPr/>
            </a:pPr>
            <a:r>
              <a:rPr lang="en-US" sz="5000" dirty="0"/>
              <a:t>Assist persons in evacuating as needed.</a:t>
            </a:r>
          </a:p>
          <a:p>
            <a:pPr marL="1093787" lvl="1" indent="-685800" eaLnBrk="1" fontAlgn="auto" hangingPunct="1">
              <a:spcAft>
                <a:spcPts val="300"/>
              </a:spcAft>
              <a:buFont typeface="Arial" panose="020B0604020202020204" pitchFamily="34" charset="0"/>
              <a:buChar char="•"/>
              <a:defRPr/>
            </a:pPr>
            <a:endParaRPr lang="en-US" sz="5000" dirty="0"/>
          </a:p>
          <a:p>
            <a:pPr marL="1093787" lvl="1" indent="-685800" eaLnBrk="1" fontAlgn="auto" hangingPunct="1">
              <a:spcAft>
                <a:spcPts val="300"/>
              </a:spcAft>
              <a:buFont typeface="Arial" panose="020B0604020202020204" pitchFamily="34" charset="0"/>
              <a:buChar char="•"/>
              <a:defRPr/>
            </a:pPr>
            <a:r>
              <a:rPr lang="en-US" sz="5000" dirty="0"/>
              <a:t>Perform procedures necessary to account for all persons on their floor once evacuation is complete.</a:t>
            </a:r>
          </a:p>
          <a:p>
            <a:pPr marL="1093787" lvl="1" indent="-685800" eaLnBrk="1" fontAlgn="auto" hangingPunct="1">
              <a:spcAft>
                <a:spcPts val="300"/>
              </a:spcAft>
              <a:buFont typeface="Arial" panose="020B0604020202020204" pitchFamily="34" charset="0"/>
              <a:buChar char="•"/>
              <a:defRPr/>
            </a:pPr>
            <a:endParaRPr lang="en-US" sz="5000" dirty="0"/>
          </a:p>
          <a:p>
            <a:pPr marL="1093787" lvl="1" indent="-685800" eaLnBrk="1" fontAlgn="auto" hangingPunct="1">
              <a:spcAft>
                <a:spcPts val="300"/>
              </a:spcAft>
              <a:buFont typeface="Arial" panose="020B0604020202020204" pitchFamily="34" charset="0"/>
              <a:buChar char="•"/>
              <a:defRPr/>
            </a:pPr>
            <a:r>
              <a:rPr lang="en-US" sz="5000" dirty="0"/>
              <a:t>Perform the duties described within the Emergency Evacuation Plan.</a:t>
            </a:r>
          </a:p>
          <a:p>
            <a:pPr marL="692150" lvl="1" indent="-284163" eaLnBrk="1" fontAlgn="auto" hangingPunct="1">
              <a:spcAft>
                <a:spcPts val="300"/>
              </a:spcAft>
              <a:buFont typeface="+mj-lt"/>
              <a:buAutoNum type="arabicPeriod"/>
              <a:defRPr/>
            </a:pPr>
            <a:endParaRPr lang="en-US" sz="4400" dirty="0"/>
          </a:p>
        </p:txBody>
      </p:sp>
    </p:spTree>
    <p:extLst>
      <p:ext uri="{BB962C8B-B14F-4D97-AF65-F5344CB8AC3E}">
        <p14:creationId xmlns:p14="http://schemas.microsoft.com/office/powerpoint/2010/main" val="34784492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457200"/>
            <a:ext cx="7772400" cy="692331"/>
          </a:xfrm>
        </p:spPr>
        <p:txBody>
          <a:bodyPr>
            <a:noAutofit/>
          </a:bodyPr>
          <a:lstStyle/>
          <a:p>
            <a:pPr algn="ctr" eaLnBrk="1" fontAlgn="auto" hangingPunct="1">
              <a:spcAft>
                <a:spcPts val="0"/>
              </a:spcAft>
              <a:defRPr/>
            </a:pPr>
            <a:r>
              <a:rPr lang="en-US" sz="3200" dirty="0">
                <a:solidFill>
                  <a:schemeClr val="tx2">
                    <a:satMod val="130000"/>
                  </a:schemeClr>
                </a:solidFill>
              </a:rPr>
              <a:t>Evacuations</a:t>
            </a:r>
          </a:p>
        </p:txBody>
      </p:sp>
      <p:sp>
        <p:nvSpPr>
          <p:cNvPr id="4" name="Content Placeholder 3"/>
          <p:cNvSpPr>
            <a:spLocks noGrp="1"/>
          </p:cNvSpPr>
          <p:nvPr>
            <p:ph idx="1"/>
          </p:nvPr>
        </p:nvSpPr>
        <p:spPr/>
        <p:txBody>
          <a:bodyPr>
            <a:normAutofit/>
          </a:bodyPr>
          <a:lstStyle/>
          <a:p>
            <a:pPr marL="365760" indent="-283464" eaLnBrk="1" fontAlgn="auto" hangingPunct="1">
              <a:spcAft>
                <a:spcPts val="600"/>
              </a:spcAft>
              <a:buFont typeface="Wingdings 2"/>
              <a:buChar char=""/>
              <a:defRPr/>
            </a:pPr>
            <a:r>
              <a:rPr lang="en-US" dirty="0"/>
              <a:t>Evacuation Types</a:t>
            </a:r>
          </a:p>
          <a:p>
            <a:pPr marL="745236" lvl="1" indent="-342900" eaLnBrk="1" fontAlgn="auto" hangingPunct="1">
              <a:spcAft>
                <a:spcPts val="600"/>
              </a:spcAft>
              <a:buFont typeface="Arial" panose="020B0604020202020204" pitchFamily="34" charset="0"/>
              <a:buChar char="•"/>
              <a:defRPr/>
            </a:pPr>
            <a:r>
              <a:rPr lang="en-US" dirty="0"/>
              <a:t>Building Evacuation</a:t>
            </a:r>
          </a:p>
          <a:p>
            <a:pPr marL="1138936" lvl="2" indent="-342900" eaLnBrk="1" fontAlgn="auto" hangingPunct="1">
              <a:spcAft>
                <a:spcPts val="600"/>
              </a:spcAft>
              <a:buFont typeface="Arial" panose="020B0604020202020204" pitchFamily="34" charset="0"/>
              <a:buChar char="•"/>
              <a:defRPr/>
            </a:pPr>
            <a:r>
              <a:rPr lang="en-US" dirty="0"/>
              <a:t>Fire </a:t>
            </a:r>
          </a:p>
          <a:p>
            <a:pPr marL="1138936" lvl="2" indent="-342900" eaLnBrk="1" fontAlgn="auto" hangingPunct="1">
              <a:spcAft>
                <a:spcPts val="600"/>
              </a:spcAft>
              <a:buFont typeface="Arial" panose="020B0604020202020204" pitchFamily="34" charset="0"/>
              <a:buChar char="•"/>
              <a:defRPr/>
            </a:pPr>
            <a:r>
              <a:rPr lang="en-US" dirty="0"/>
              <a:t>Extended Power Outage </a:t>
            </a:r>
          </a:p>
          <a:p>
            <a:pPr marL="745236" lvl="1" indent="-342900" eaLnBrk="1" fontAlgn="auto" hangingPunct="1">
              <a:spcAft>
                <a:spcPts val="600"/>
              </a:spcAft>
              <a:buFont typeface="Arial" panose="020B0604020202020204" pitchFamily="34" charset="0"/>
              <a:buChar char="•"/>
              <a:defRPr/>
            </a:pPr>
            <a:endParaRPr lang="en-US" dirty="0"/>
          </a:p>
          <a:p>
            <a:pPr marL="745236" lvl="1" indent="-342900" eaLnBrk="1" fontAlgn="auto" hangingPunct="1">
              <a:spcAft>
                <a:spcPts val="600"/>
              </a:spcAft>
              <a:buFont typeface="Arial" panose="020B0604020202020204" pitchFamily="34" charset="0"/>
              <a:buChar char="•"/>
              <a:defRPr/>
            </a:pPr>
            <a:r>
              <a:rPr lang="en-US" dirty="0"/>
              <a:t>In-Building Evacuation</a:t>
            </a:r>
          </a:p>
          <a:p>
            <a:pPr marL="1138936" lvl="2" indent="-342900" eaLnBrk="1" fontAlgn="auto" hangingPunct="1">
              <a:spcAft>
                <a:spcPts val="600"/>
              </a:spcAft>
              <a:buFont typeface="Arial" panose="020B0604020202020204" pitchFamily="34" charset="0"/>
              <a:buChar char="•"/>
              <a:defRPr/>
            </a:pPr>
            <a:r>
              <a:rPr lang="en-US" dirty="0"/>
              <a:t>Weather Emergency</a:t>
            </a:r>
          </a:p>
          <a:p>
            <a:pPr marL="1138936" lvl="2" indent="-342900" eaLnBrk="1" fontAlgn="auto" hangingPunct="1">
              <a:spcAft>
                <a:spcPts val="600"/>
              </a:spcAft>
              <a:buFont typeface="Arial" panose="020B0604020202020204" pitchFamily="34" charset="0"/>
              <a:buChar char="•"/>
              <a:defRPr/>
            </a:pPr>
            <a:r>
              <a:rPr lang="en-US" dirty="0"/>
              <a:t>Tornado</a:t>
            </a:r>
          </a:p>
        </p:txBody>
      </p:sp>
    </p:spTree>
    <p:extLst>
      <p:ext uri="{BB962C8B-B14F-4D97-AF65-F5344CB8AC3E}">
        <p14:creationId xmlns:p14="http://schemas.microsoft.com/office/powerpoint/2010/main" val="26171761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Evacuations</a:t>
            </a:r>
          </a:p>
        </p:txBody>
      </p:sp>
      <p:sp>
        <p:nvSpPr>
          <p:cNvPr id="20483" name="Subtitle 11"/>
          <p:cNvSpPr>
            <a:spLocks noGrp="1"/>
          </p:cNvSpPr>
          <p:nvPr>
            <p:ph idx="1"/>
          </p:nvPr>
        </p:nvSpPr>
        <p:spPr>
          <a:xfrm>
            <a:off x="823118" y="1905000"/>
            <a:ext cx="7497763" cy="3886200"/>
          </a:xfrm>
        </p:spPr>
        <p:txBody>
          <a:bodyPr/>
          <a:lstStyle/>
          <a:p>
            <a:pPr eaLnBrk="1" hangingPunct="1">
              <a:buFont typeface="Arial" panose="020B0604020202020204" pitchFamily="34" charset="0"/>
              <a:buChar char="●"/>
            </a:pPr>
            <a:r>
              <a:rPr lang="en-US" altLang="en-US" dirty="0"/>
              <a:t>Building Evacuation</a:t>
            </a:r>
          </a:p>
          <a:p>
            <a:pPr eaLnBrk="1" hangingPunct="1">
              <a:buFont typeface="Arial" panose="020B0604020202020204" pitchFamily="34" charset="0"/>
              <a:buChar char="●"/>
            </a:pPr>
            <a:endParaRPr lang="en-US" altLang="en-US" dirty="0"/>
          </a:p>
          <a:p>
            <a:pPr lvl="1" eaLnBrk="1" hangingPunct="1">
              <a:buFont typeface="Arial" panose="020B0604020202020204" pitchFamily="34" charset="0"/>
              <a:buChar char="•"/>
            </a:pPr>
            <a:r>
              <a:rPr lang="en-US" altLang="en-US" dirty="0"/>
              <a:t>A building evacuation will be initiated if there is a fire or other emergency within the building which creates life threatening hazards or conditions to employees, visitors, and state contract employees</a:t>
            </a:r>
          </a:p>
        </p:txBody>
      </p:sp>
    </p:spTree>
    <p:extLst>
      <p:ext uri="{BB962C8B-B14F-4D97-AF65-F5344CB8AC3E}">
        <p14:creationId xmlns:p14="http://schemas.microsoft.com/office/powerpoint/2010/main" val="34881639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Evacuations</a:t>
            </a:r>
          </a:p>
        </p:txBody>
      </p:sp>
      <p:sp>
        <p:nvSpPr>
          <p:cNvPr id="21507" name="Rectangle 3"/>
          <p:cNvSpPr>
            <a:spLocks noGrp="1" noChangeArrowheads="1"/>
          </p:cNvSpPr>
          <p:nvPr>
            <p:ph idx="1"/>
          </p:nvPr>
        </p:nvSpPr>
        <p:spPr/>
        <p:txBody>
          <a:bodyPr/>
          <a:lstStyle/>
          <a:p>
            <a:pPr lvl="1" eaLnBrk="1" hangingPunct="1">
              <a:buFont typeface="Arial" panose="020B0604020202020204" pitchFamily="34" charset="0"/>
              <a:buChar char="•"/>
            </a:pPr>
            <a:endParaRPr lang="en-US" altLang="en-US" dirty="0"/>
          </a:p>
          <a:p>
            <a:pPr lvl="1" eaLnBrk="1" hangingPunct="1">
              <a:buFont typeface="Arial" panose="020B0604020202020204" pitchFamily="34" charset="0"/>
              <a:buChar char="•"/>
            </a:pPr>
            <a:r>
              <a:rPr lang="en-US" altLang="en-US" dirty="0"/>
              <a:t>Fire alarm system is triggered by:</a:t>
            </a:r>
          </a:p>
          <a:p>
            <a:pPr lvl="2" eaLnBrk="1" hangingPunct="1">
              <a:buFont typeface="Arial" panose="020B0604020202020204" pitchFamily="34" charset="0"/>
              <a:buChar char="•"/>
            </a:pPr>
            <a:r>
              <a:rPr lang="en-US" altLang="en-US" dirty="0"/>
              <a:t>Smoke detectors</a:t>
            </a:r>
          </a:p>
          <a:p>
            <a:pPr lvl="2" eaLnBrk="1" hangingPunct="1">
              <a:buFont typeface="Arial" panose="020B0604020202020204" pitchFamily="34" charset="0"/>
              <a:buChar char="•"/>
            </a:pPr>
            <a:r>
              <a:rPr lang="en-US" altLang="en-US" dirty="0"/>
              <a:t>Pull Stations</a:t>
            </a:r>
          </a:p>
          <a:p>
            <a:pPr lvl="2" eaLnBrk="1" hangingPunct="1">
              <a:buFont typeface="Arial" panose="020B0604020202020204" pitchFamily="34" charset="0"/>
              <a:buChar char="•"/>
            </a:pPr>
            <a:endParaRPr lang="en-US" altLang="en-US" dirty="0"/>
          </a:p>
          <a:p>
            <a:pPr lvl="1" eaLnBrk="1" hangingPunct="1">
              <a:buFont typeface="Arial" panose="020B0604020202020204" pitchFamily="34" charset="0"/>
              <a:buChar char="•"/>
            </a:pPr>
            <a:r>
              <a:rPr lang="en-US" altLang="en-US" dirty="0"/>
              <a:t>If the fire alarm goes off, all employees, visitors, and state contract staff shall immediately evacuate the building</a:t>
            </a:r>
          </a:p>
          <a:p>
            <a:pPr lvl="1" eaLnBrk="1" hangingPunct="1">
              <a:buFont typeface="Arial" panose="020B0604020202020204" pitchFamily="34" charset="0"/>
              <a:buChar char="•"/>
            </a:pPr>
            <a:endParaRPr lang="en-US" altLang="en-US" dirty="0"/>
          </a:p>
          <a:p>
            <a:pPr lvl="1" eaLnBrk="1" hangingPunct="1">
              <a:buFont typeface="Arial" panose="020B0604020202020204" pitchFamily="34" charset="0"/>
              <a:buChar char="•"/>
            </a:pPr>
            <a:r>
              <a:rPr lang="en-US" altLang="en-US" dirty="0"/>
              <a:t>If the fire alarm is not operable, the alternative notification for an evacuation will be a verbal announcement.</a:t>
            </a:r>
          </a:p>
          <a:p>
            <a:pPr lvl="1" eaLnBrk="1" hangingPunct="1">
              <a:buFont typeface="Arial" panose="020B0604020202020204" pitchFamily="34" charset="0"/>
              <a:buChar char="•"/>
            </a:pPr>
            <a:endParaRPr lang="en-US" altLang="en-US" sz="600" dirty="0"/>
          </a:p>
          <a:p>
            <a:pPr lvl="2" eaLnBrk="1" hangingPunct="1"/>
            <a:endParaRPr lang="en-US" altLang="en-US" dirty="0"/>
          </a:p>
        </p:txBody>
      </p:sp>
    </p:spTree>
    <p:extLst>
      <p:ext uri="{BB962C8B-B14F-4D97-AF65-F5344CB8AC3E}">
        <p14:creationId xmlns:p14="http://schemas.microsoft.com/office/powerpoint/2010/main" val="11187704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07">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eaLnBrk="1" fontAlgn="auto" hangingPunct="1">
              <a:spcAft>
                <a:spcPts val="0"/>
              </a:spcAft>
              <a:defRPr/>
            </a:pPr>
            <a:r>
              <a:rPr lang="en-US" dirty="0">
                <a:solidFill>
                  <a:schemeClr val="tx2">
                    <a:satMod val="130000"/>
                  </a:schemeClr>
                </a:solidFill>
              </a:rPr>
              <a:t>Evacuations</a:t>
            </a:r>
          </a:p>
        </p:txBody>
      </p:sp>
      <p:sp>
        <p:nvSpPr>
          <p:cNvPr id="21507" name="Rectangle 3"/>
          <p:cNvSpPr>
            <a:spLocks noGrp="1" noChangeArrowheads="1"/>
          </p:cNvSpPr>
          <p:nvPr>
            <p:ph idx="1"/>
          </p:nvPr>
        </p:nvSpPr>
        <p:spPr/>
        <p:txBody>
          <a:bodyPr/>
          <a:lstStyle/>
          <a:p>
            <a:pPr lvl="1" eaLnBrk="1" hangingPunct="1">
              <a:buFont typeface="Arial" panose="020B0604020202020204" pitchFamily="34" charset="0"/>
              <a:buChar char="•"/>
            </a:pPr>
            <a:endParaRPr lang="en-US" altLang="en-US" dirty="0"/>
          </a:p>
          <a:p>
            <a:pPr lvl="1" eaLnBrk="1" hangingPunct="1">
              <a:buFont typeface="Arial" panose="020B0604020202020204" pitchFamily="34" charset="0"/>
              <a:buChar char="•"/>
            </a:pPr>
            <a:r>
              <a:rPr lang="en-US" altLang="en-US" dirty="0"/>
              <a:t>Evacuation Routes</a:t>
            </a:r>
          </a:p>
          <a:p>
            <a:pPr lvl="2" eaLnBrk="1" hangingPunct="1">
              <a:buFont typeface="Arial" panose="020B0604020202020204" pitchFamily="34" charset="0"/>
              <a:buChar char="•"/>
            </a:pPr>
            <a:endParaRPr lang="en-US" altLang="en-US" dirty="0"/>
          </a:p>
          <a:p>
            <a:pPr lvl="2" eaLnBrk="1" hangingPunct="1">
              <a:buFont typeface="Arial" panose="020B0604020202020204" pitchFamily="34" charset="0"/>
              <a:buChar char="•"/>
            </a:pPr>
            <a:r>
              <a:rPr lang="en-US" altLang="en-US" dirty="0"/>
              <a:t>Identified on maps located throughout the building</a:t>
            </a:r>
          </a:p>
          <a:p>
            <a:pPr lvl="2" eaLnBrk="1" hangingPunct="1">
              <a:buFont typeface="Arial" panose="020B0604020202020204" pitchFamily="34" charset="0"/>
              <a:buChar char="•"/>
            </a:pPr>
            <a:endParaRPr lang="en-US" altLang="en-US" dirty="0"/>
          </a:p>
          <a:p>
            <a:pPr lvl="2" eaLnBrk="1" hangingPunct="1">
              <a:buFont typeface="Arial" panose="020B0604020202020204" pitchFamily="34" charset="0"/>
              <a:buChar char="•"/>
            </a:pPr>
            <a:r>
              <a:rPr lang="en-US" altLang="en-US" dirty="0"/>
              <a:t>Primary and Secondary evacuation routes are identified</a:t>
            </a:r>
          </a:p>
          <a:p>
            <a:pPr lvl="1" eaLnBrk="1" hangingPunct="1">
              <a:buFont typeface="Arial" panose="020B0604020202020204" pitchFamily="34" charset="0"/>
              <a:buChar char="•"/>
            </a:pPr>
            <a:endParaRPr lang="en-US" altLang="en-US" dirty="0"/>
          </a:p>
          <a:p>
            <a:pPr marL="914400" lvl="2" indent="0" eaLnBrk="1" hangingPunct="1">
              <a:buNone/>
            </a:pPr>
            <a:endParaRPr lang="en-US" altLang="en-US" dirty="0"/>
          </a:p>
          <a:p>
            <a:pPr lvl="1" eaLnBrk="1" hangingPunct="1">
              <a:buFont typeface="Arial" panose="020B0604020202020204" pitchFamily="34" charset="0"/>
              <a:buChar char="•"/>
            </a:pPr>
            <a:endParaRPr lang="en-US" altLang="en-US" sz="600" dirty="0"/>
          </a:p>
          <a:p>
            <a:pPr lvl="2" eaLnBrk="1" hangingPunct="1"/>
            <a:endParaRPr lang="en-US" altLang="en-US" dirty="0"/>
          </a:p>
        </p:txBody>
      </p:sp>
    </p:spTree>
    <p:extLst>
      <p:ext uri="{BB962C8B-B14F-4D97-AF65-F5344CB8AC3E}">
        <p14:creationId xmlns:p14="http://schemas.microsoft.com/office/powerpoint/2010/main" val="17432707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theme/theme1.xml><?xml version="1.0" encoding="utf-8"?>
<a:theme xmlns:a="http://schemas.openxmlformats.org/drawingml/2006/main" name="NCDOL  Standard">
  <a:themeElements>
    <a:clrScheme name="NCDOL  Standard 8">
      <a:dk1>
        <a:srgbClr val="000000"/>
      </a:dk1>
      <a:lt1>
        <a:srgbClr val="FFFFFF"/>
      </a:lt1>
      <a:dk2>
        <a:srgbClr val="0000FF"/>
      </a:dk2>
      <a:lt2>
        <a:srgbClr val="000080"/>
      </a:lt2>
      <a:accent1>
        <a:srgbClr val="FF00FF"/>
      </a:accent1>
      <a:accent2>
        <a:srgbClr val="FF0000"/>
      </a:accent2>
      <a:accent3>
        <a:srgbClr val="FFFFFF"/>
      </a:accent3>
      <a:accent4>
        <a:srgbClr val="000000"/>
      </a:accent4>
      <a:accent5>
        <a:srgbClr val="FFAAFF"/>
      </a:accent5>
      <a:accent6>
        <a:srgbClr val="E70000"/>
      </a:accent6>
      <a:hlink>
        <a:srgbClr val="000000"/>
      </a:hlink>
      <a:folHlink>
        <a:srgbClr val="C0C0C0"/>
      </a:folHlink>
    </a:clrScheme>
    <a:fontScheme name="NCDOL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sng"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sng" strike="noStrike" cap="none" normalizeH="0" baseline="0" smtClean="0">
            <a:ln>
              <a:noFill/>
            </a:ln>
            <a:solidFill>
              <a:schemeClr val="tx1"/>
            </a:solidFill>
            <a:effectLst/>
            <a:latin typeface="Times New Roman" pitchFamily="18" charset="0"/>
          </a:defRPr>
        </a:defPPr>
      </a:lstStyle>
    </a:lnDef>
  </a:objectDefaults>
  <a:extraClrSchemeLst>
    <a:extraClrScheme>
      <a:clrScheme name="NCDOL  Standard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CDOL  Standard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NCDOL  Standard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CDOL  Standard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CDOL  Standard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CDOL  Standard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NCDOL  Standard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NCDOL  Standard 8">
        <a:dk1>
          <a:srgbClr val="000000"/>
        </a:dk1>
        <a:lt1>
          <a:srgbClr val="FFFFFF"/>
        </a:lt1>
        <a:dk2>
          <a:srgbClr val="0000FF"/>
        </a:dk2>
        <a:lt2>
          <a:srgbClr val="000080"/>
        </a:lt2>
        <a:accent1>
          <a:srgbClr val="FF00FF"/>
        </a:accent1>
        <a:accent2>
          <a:srgbClr val="FF0000"/>
        </a:accent2>
        <a:accent3>
          <a:srgbClr val="FFFFFF"/>
        </a:accent3>
        <a:accent4>
          <a:srgbClr val="000000"/>
        </a:accent4>
        <a:accent5>
          <a:srgbClr val="FFAAFF"/>
        </a:accent5>
        <a:accent6>
          <a:srgbClr val="E70000"/>
        </a:accent6>
        <a:hlink>
          <a:srgbClr val="000000"/>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34873</TotalTime>
  <Pages>1</Pages>
  <Words>1285</Words>
  <Application>Microsoft Office PowerPoint</Application>
  <PresentationFormat>Letter Paper (8.5x11 in)</PresentationFormat>
  <Paragraphs>185</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Symbol</vt:lpstr>
      <vt:lpstr>Times New Roman</vt:lpstr>
      <vt:lpstr>Verdana</vt:lpstr>
      <vt:lpstr>Wingdings</vt:lpstr>
      <vt:lpstr>Wingdings 2</vt:lpstr>
      <vt:lpstr>NCDOL  Standard</vt:lpstr>
      <vt:lpstr>Labor Building  Floor Monitor Training</vt:lpstr>
      <vt:lpstr>Building Emergency Coordinator</vt:lpstr>
      <vt:lpstr>Building Emergency Coordinator</vt:lpstr>
      <vt:lpstr>Floor Monitors</vt:lpstr>
      <vt:lpstr>Floor Monitors</vt:lpstr>
      <vt:lpstr>Evacuations</vt:lpstr>
      <vt:lpstr>Evacuations</vt:lpstr>
      <vt:lpstr>Evacuations</vt:lpstr>
      <vt:lpstr>Evacuations</vt:lpstr>
      <vt:lpstr>Evacuations</vt:lpstr>
      <vt:lpstr>Evacuations</vt:lpstr>
      <vt:lpstr>Evacuations</vt:lpstr>
      <vt:lpstr>Evacuations</vt:lpstr>
      <vt:lpstr>Evacuations</vt:lpstr>
      <vt:lpstr>Evacuation Drills</vt:lpstr>
      <vt:lpstr>Floor Monitor Equipment</vt:lpstr>
      <vt:lpstr>Questions ?</vt:lpstr>
    </vt:vector>
  </TitlesOfParts>
  <Manager>Standards Review By Bobby Davis</Manager>
  <Company>NC OSH/ETTA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Powered Industrial Trucks (29 DFR 1910.178)</dc:title>
  <dc:subject>For Web and Leader Led Training</dc:subject>
  <dc:creator>Bob O'Neal</dc:creator>
  <cp:keywords>Review by Standards Supervisor:2-24-2010</cp:keywords>
  <dc:description>WLagoe reviewed: 032010</dc:description>
  <cp:lastModifiedBy>Manning, Jiles</cp:lastModifiedBy>
  <cp:revision>2810</cp:revision>
  <cp:lastPrinted>2019-05-06T04:57:46Z</cp:lastPrinted>
  <dcterms:created xsi:type="dcterms:W3CDTF">2001-05-15T12:53:32Z</dcterms:created>
  <dcterms:modified xsi:type="dcterms:W3CDTF">2023-02-08T21:15:07Z</dcterms:modified>
  <cp:category>Format Review by Andy on 12-30-08</cp:category>
</cp:coreProperties>
</file>