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35"/>
  </p:notesMasterIdLst>
  <p:handoutMasterIdLst>
    <p:handoutMasterId r:id="rId36"/>
  </p:handoutMasterIdLst>
  <p:sldIdLst>
    <p:sldId id="593" r:id="rId3"/>
    <p:sldId id="765" r:id="rId4"/>
    <p:sldId id="640" r:id="rId5"/>
    <p:sldId id="601" r:id="rId6"/>
    <p:sldId id="602" r:id="rId7"/>
    <p:sldId id="603" r:id="rId8"/>
    <p:sldId id="605" r:id="rId9"/>
    <p:sldId id="606" r:id="rId10"/>
    <p:sldId id="759" r:id="rId11"/>
    <p:sldId id="611" r:id="rId12"/>
    <p:sldId id="613" r:id="rId13"/>
    <p:sldId id="679" r:id="rId14"/>
    <p:sldId id="615" r:id="rId15"/>
    <p:sldId id="617" r:id="rId16"/>
    <p:sldId id="619" r:id="rId17"/>
    <p:sldId id="687" r:id="rId18"/>
    <p:sldId id="624" r:id="rId19"/>
    <p:sldId id="762" r:id="rId20"/>
    <p:sldId id="625" r:id="rId21"/>
    <p:sldId id="626" r:id="rId22"/>
    <p:sldId id="627" r:id="rId23"/>
    <p:sldId id="691" r:id="rId24"/>
    <p:sldId id="754" r:id="rId25"/>
    <p:sldId id="763" r:id="rId26"/>
    <p:sldId id="760" r:id="rId27"/>
    <p:sldId id="761" r:id="rId28"/>
    <p:sldId id="740" r:id="rId29"/>
    <p:sldId id="752" r:id="rId30"/>
    <p:sldId id="692" r:id="rId31"/>
    <p:sldId id="649" r:id="rId32"/>
    <p:sldId id="775" r:id="rId33"/>
    <p:sldId id="637" r:id="rId34"/>
  </p:sldIdLst>
  <p:sldSz cx="9144000" cy="6858000" type="screen4x3"/>
  <p:notesSz cx="7010400" cy="92964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C0C0C0"/>
    <a:srgbClr val="000080"/>
    <a:srgbClr val="DDDDDD"/>
    <a:srgbClr val="E7E7E7"/>
    <a:srgbClr val="012D9A"/>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17" d="100"/>
          <a:sy n="117" d="100"/>
        </p:scale>
        <p:origin x="30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560"/>
    </p:cViewPr>
  </p:sorterViewPr>
  <p:notesViewPr>
    <p:cSldViewPr>
      <p:cViewPr>
        <p:scale>
          <a:sx n="125" d="100"/>
          <a:sy n="125" d="100"/>
        </p:scale>
        <p:origin x="2076" y="-120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11</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12</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13</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14</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15</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16</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17</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18</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en-US" dirty="0"/>
              <a:t>ETTA doesn’t have a Spanish Outreach trainer at this time. </a:t>
            </a:r>
          </a:p>
        </p:txBody>
      </p:sp>
    </p:spTree>
    <p:extLst>
      <p:ext uri="{BB962C8B-B14F-4D97-AF65-F5344CB8AC3E}">
        <p14:creationId xmlns:p14="http://schemas.microsoft.com/office/powerpoint/2010/main" val="43970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19</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sz="1000" dirty="0">
                <a:latin typeface="+mn-lt"/>
              </a:rPr>
              <a:t>Withdrew: </a:t>
            </a:r>
            <a:r>
              <a:rPr lang="en-US" sz="1000" dirty="0">
                <a:effectLst/>
                <a:latin typeface="+mn-lt"/>
                <a:ea typeface="Calibri" panose="020F0502020204030204" pitchFamily="34" charset="0"/>
              </a:rPr>
              <a:t>Emerson Automation Solutions – work site closed</a:t>
            </a:r>
          </a:p>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r>
              <a:rPr lang="en-US" sz="1000" dirty="0"/>
              <a:t>2022 Safety Award Season reverting to normal schedule and may be a hybrid of virtual and in-person. </a:t>
            </a:r>
          </a:p>
        </p:txBody>
      </p:sp>
    </p:spTree>
    <p:extLst>
      <p:ext uri="{BB962C8B-B14F-4D97-AF65-F5344CB8AC3E}">
        <p14:creationId xmlns:p14="http://schemas.microsoft.com/office/powerpoint/2010/main" val="9928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21</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22</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23</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24</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25</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27</a:t>
            </a:fld>
            <a:endParaRPr lang="en-US" dirty="0"/>
          </a:p>
        </p:txBody>
      </p:sp>
    </p:spTree>
    <p:extLst>
      <p:ext uri="{BB962C8B-B14F-4D97-AF65-F5344CB8AC3E}">
        <p14:creationId xmlns:p14="http://schemas.microsoft.com/office/powerpoint/2010/main" val="16403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28</a:t>
            </a:fld>
            <a:endParaRPr lang="en-US"/>
          </a:p>
        </p:txBody>
      </p:sp>
    </p:spTree>
    <p:extLst>
      <p:ext uri="{BB962C8B-B14F-4D97-AF65-F5344CB8AC3E}">
        <p14:creationId xmlns:p14="http://schemas.microsoft.com/office/powerpoint/2010/main" val="90164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126177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a:p>
        </p:txBody>
      </p:sp>
    </p:spTree>
    <p:extLst>
      <p:ext uri="{BB962C8B-B14F-4D97-AF65-F5344CB8AC3E}">
        <p14:creationId xmlns:p14="http://schemas.microsoft.com/office/powerpoint/2010/main" val="417386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4</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32</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32</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5</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6</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7</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6753" y="4649005"/>
            <a:ext cx="5140960" cy="4182177"/>
          </a:xfrm>
          <a:noFill/>
          <a:ln/>
        </p:spPr>
        <p:txBody>
          <a:bodyPr/>
          <a:lstStyle/>
          <a:p>
            <a:pPr eaLnBrk="1" hangingPunct="1"/>
            <a:endParaRPr lang="en-US" dirty="0"/>
          </a:p>
          <a:p>
            <a:pPr eaLnBrk="1" hangingPunct="1"/>
            <a:r>
              <a:rPr lang="en-US" dirty="0"/>
              <a:t>Will be posting a new billboard on the May 2022 fall prevention standdown and for heat stress.</a:t>
            </a:r>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8</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9</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17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10</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151032" y="6248400"/>
            <a:ext cx="1840568" cy="246221"/>
          </a:xfrm>
          <a:prstGeom prst="rect">
            <a:avLst/>
          </a:prstGeom>
          <a:noFill/>
        </p:spPr>
        <p:txBody>
          <a:bodyPr wrap="none" rtlCol="0">
            <a:spAutoFit/>
          </a:bodyPr>
          <a:lstStyle/>
          <a:p>
            <a:r>
              <a:rPr lang="en-US" sz="1000" dirty="0"/>
              <a:t>For Public Official’s Use Only</a:t>
            </a:r>
          </a:p>
        </p:txBody>
      </p:sp>
      <p:pic>
        <p:nvPicPr>
          <p:cNvPr id="3" name="Picture 2" descr="A picture containing company name&#10;&#10;Description automatically generated">
            <a:extLst>
              <a:ext uri="{FF2B5EF4-FFF2-40B4-BE49-F238E27FC236}">
                <a16:creationId xmlns:a16="http://schemas.microsoft.com/office/drawing/2014/main" id="{A5969548-DEED-42A1-80FF-EE92239FD17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3.pn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27.png"/><Relationship Id="rId10" Type="http://schemas.openxmlformats.org/officeDocument/2006/relationships/image" Target="../media/image28.jpeg"/><Relationship Id="rId4" Type="http://schemas.openxmlformats.org/officeDocument/2006/relationships/image" Target="../media/image14.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29.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35.jpeg"/><Relationship Id="rId11" Type="http://schemas.openxmlformats.org/officeDocument/2006/relationships/image" Target="../media/image24.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and Health Division</a:t>
            </a:r>
            <a:br>
              <a:rPr lang="en-US" sz="4000" dirty="0">
                <a:solidFill>
                  <a:schemeClr val="bg2"/>
                </a:solidFill>
              </a:rPr>
            </a:br>
            <a:br>
              <a:rPr lang="en-US" sz="4000" dirty="0">
                <a:solidFill>
                  <a:schemeClr val="bg2"/>
                </a:solidFill>
              </a:rPr>
            </a:br>
            <a:r>
              <a:rPr lang="en-US" sz="2800" dirty="0">
                <a:solidFill>
                  <a:schemeClr val="bg2"/>
                </a:solidFill>
              </a:rPr>
              <a:t>1</a:t>
            </a:r>
            <a:r>
              <a:rPr lang="en-US" sz="2800" baseline="30000" dirty="0">
                <a:solidFill>
                  <a:schemeClr val="bg2"/>
                </a:solidFill>
              </a:rPr>
              <a:t>st</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2023*</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541282"/>
            <a:ext cx="7162800" cy="1145698"/>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dirty="0">
                <a:solidFill>
                  <a:schemeClr val="bg1">
                    <a:lumMod val="50000"/>
                  </a:schemeClr>
                </a:solidFill>
              </a:rPr>
              <a:t>Wanda Lagoe CSP ARM CPM</a:t>
            </a:r>
          </a:p>
          <a:p>
            <a:pPr eaLnBrk="0" hangingPunct="0">
              <a:lnSpc>
                <a:spcPct val="110000"/>
              </a:lnSpc>
              <a:buClr>
                <a:srgbClr val="910046"/>
              </a:buClr>
              <a:buSzPct val="84000"/>
              <a:buFont typeface="Wingdings" pitchFamily="2" charset="2"/>
              <a:buNone/>
            </a:pPr>
            <a:r>
              <a:rPr lang="en-US" sz="1600" dirty="0">
                <a:solidFill>
                  <a:schemeClr val="bg1">
                    <a:lumMod val="50000"/>
                  </a:schemeClr>
                </a:solidFill>
              </a:rPr>
              <a:t>Education, Training and Technical Assistance</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35111705"/>
              </p:ext>
            </p:extLst>
          </p:nvPr>
        </p:nvGraphicFramePr>
        <p:xfrm>
          <a:off x="609600" y="3777863"/>
          <a:ext cx="7929235" cy="2164457"/>
        </p:xfrm>
        <a:graphic>
          <a:graphicData uri="http://schemas.openxmlformats.org/drawingml/2006/table">
            <a:tbl>
              <a:tblPr firstRow="1" bandRow="1">
                <a:tableStyleId>{073A0DAA-6AF3-43AB-8588-CEC1D06C72B9}</a:tableStyleId>
              </a:tblPr>
              <a:tblGrid>
                <a:gridCol w="4269588">
                  <a:extLst>
                    <a:ext uri="{9D8B030D-6E8A-4147-A177-3AD203B41FA5}">
                      <a16:colId xmlns:a16="http://schemas.microsoft.com/office/drawing/2014/main" val="20000"/>
                    </a:ext>
                  </a:extLst>
                </a:gridCol>
                <a:gridCol w="1016569">
                  <a:extLst>
                    <a:ext uri="{9D8B030D-6E8A-4147-A177-3AD203B41FA5}">
                      <a16:colId xmlns:a16="http://schemas.microsoft.com/office/drawing/2014/main" val="20001"/>
                    </a:ext>
                  </a:extLst>
                </a:gridCol>
                <a:gridCol w="1194468">
                  <a:extLst>
                    <a:ext uri="{9D8B030D-6E8A-4147-A177-3AD203B41FA5}">
                      <a16:colId xmlns:a16="http://schemas.microsoft.com/office/drawing/2014/main" val="20002"/>
                    </a:ext>
                  </a:extLst>
                </a:gridCol>
                <a:gridCol w="1448610">
                  <a:extLst>
                    <a:ext uri="{9D8B030D-6E8A-4147-A177-3AD203B41FA5}">
                      <a16:colId xmlns:a16="http://schemas.microsoft.com/office/drawing/2014/main" val="20003"/>
                    </a:ext>
                  </a:extLst>
                </a:gridCol>
              </a:tblGrid>
              <a:tr h="652773">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7921">
                <a:tc>
                  <a:txBody>
                    <a:bodyPr/>
                    <a:lstStyle/>
                    <a:p>
                      <a:pPr algn="r"/>
                      <a:r>
                        <a:rPr lang="en-US" sz="1600" i="1" dirty="0"/>
                        <a:t>Compliance Inspections</a:t>
                      </a:r>
                    </a:p>
                  </a:txBody>
                  <a:tcPr>
                    <a:solidFill>
                      <a:schemeClr val="bg1">
                        <a:lumMod val="85000"/>
                      </a:schemeClr>
                    </a:solidFill>
                  </a:tcPr>
                </a:tc>
                <a:tc>
                  <a:txBody>
                    <a:bodyPr/>
                    <a:lstStyle/>
                    <a:p>
                      <a:pPr algn="ctr"/>
                      <a:r>
                        <a:rPr lang="en-US" sz="1600" i="0" dirty="0"/>
                        <a:t>6</a:t>
                      </a:r>
                    </a:p>
                  </a:txBody>
                  <a:tcPr>
                    <a:solidFill>
                      <a:schemeClr val="bg1">
                        <a:lumMod val="85000"/>
                      </a:schemeClr>
                    </a:solidFill>
                  </a:tcPr>
                </a:tc>
                <a:tc>
                  <a:txBody>
                    <a:bodyPr/>
                    <a:lstStyle/>
                    <a:p>
                      <a:pPr algn="ctr"/>
                      <a:r>
                        <a:rPr lang="en-US" sz="1600" b="1" i="1" dirty="0"/>
                        <a:t>6</a:t>
                      </a:r>
                    </a:p>
                  </a:txBody>
                  <a:tcPr>
                    <a:solidFill>
                      <a:schemeClr val="bg1">
                        <a:lumMod val="85000"/>
                      </a:schemeClr>
                    </a:solidFill>
                  </a:tcPr>
                </a:tc>
                <a:tc>
                  <a:txBody>
                    <a:bodyPr/>
                    <a:lstStyle/>
                    <a:p>
                      <a:pPr algn="ctr"/>
                      <a:r>
                        <a:rPr lang="en-US" sz="1600" i="0" dirty="0"/>
                        <a:t>24</a:t>
                      </a:r>
                    </a:p>
                  </a:txBody>
                  <a:tcPr>
                    <a:solidFill>
                      <a:schemeClr val="bg1">
                        <a:lumMod val="85000"/>
                      </a:schemeClr>
                    </a:solidFill>
                  </a:tcPr>
                </a:tc>
                <a:extLst>
                  <a:ext uri="{0D108BD9-81ED-4DB2-BD59-A6C34878D82A}">
                    <a16:rowId xmlns:a16="http://schemas.microsoft.com/office/drawing/2014/main" val="10001"/>
                  </a:ext>
                </a:extLst>
              </a:tr>
              <a:tr h="377921">
                <a:tc>
                  <a:txBody>
                    <a:bodyPr/>
                    <a:lstStyle/>
                    <a:p>
                      <a:pPr algn="r"/>
                      <a:r>
                        <a:rPr lang="en-US" sz="1600" i="1" dirty="0"/>
                        <a:t>Consultative Visits</a:t>
                      </a:r>
                    </a:p>
                  </a:txBody>
                  <a:tcPr>
                    <a:solidFill>
                      <a:schemeClr val="bg1">
                        <a:lumMod val="95000"/>
                      </a:schemeClr>
                    </a:solidFill>
                  </a:tcPr>
                </a:tc>
                <a:tc>
                  <a:txBody>
                    <a:bodyPr/>
                    <a:lstStyle/>
                    <a:p>
                      <a:pPr algn="ctr"/>
                      <a:r>
                        <a:rPr lang="en-US" sz="1600" i="0" dirty="0"/>
                        <a:t>9</a:t>
                      </a:r>
                    </a:p>
                  </a:txBody>
                  <a:tcPr>
                    <a:solidFill>
                      <a:schemeClr val="bg1">
                        <a:lumMod val="95000"/>
                      </a:schemeClr>
                    </a:solidFill>
                  </a:tcPr>
                </a:tc>
                <a:tc>
                  <a:txBody>
                    <a:bodyPr/>
                    <a:lstStyle/>
                    <a:p>
                      <a:pPr algn="ctr"/>
                      <a:r>
                        <a:rPr lang="en-US" sz="1600" b="1" i="1" dirty="0"/>
                        <a:t>9</a:t>
                      </a:r>
                    </a:p>
                  </a:txBody>
                  <a:tcPr>
                    <a:solidFill>
                      <a:schemeClr val="bg1">
                        <a:lumMod val="95000"/>
                      </a:schemeClr>
                    </a:solidFill>
                  </a:tcPr>
                </a:tc>
                <a:tc>
                  <a:txBody>
                    <a:bodyPr/>
                    <a:lstStyle/>
                    <a:p>
                      <a:pPr algn="ctr"/>
                      <a:r>
                        <a:rPr lang="en-US" sz="1600" i="0" dirty="0"/>
                        <a:t>30</a:t>
                      </a:r>
                    </a:p>
                  </a:txBody>
                  <a:tcPr>
                    <a:solidFill>
                      <a:schemeClr val="bg1">
                        <a:lumMod val="95000"/>
                      </a:schemeClr>
                    </a:solidFill>
                  </a:tcPr>
                </a:tc>
                <a:extLst>
                  <a:ext uri="{0D108BD9-81ED-4DB2-BD59-A6C34878D82A}">
                    <a16:rowId xmlns:a16="http://schemas.microsoft.com/office/drawing/2014/main" val="10002"/>
                  </a:ext>
                </a:extLst>
              </a:tr>
              <a:tr h="377921">
                <a:tc>
                  <a:txBody>
                    <a:bodyPr/>
                    <a:lstStyle/>
                    <a:p>
                      <a:pPr algn="r"/>
                      <a:r>
                        <a:rPr lang="en-US" sz="1600" i="1" dirty="0"/>
                        <a:t>OSH Outreach Events</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b="1" i="1" dirty="0"/>
                        <a:t>0</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7921">
                <a:tc>
                  <a:txBody>
                    <a:bodyPr/>
                    <a:lstStyle/>
                    <a:p>
                      <a:pPr algn="r"/>
                      <a:r>
                        <a:rPr lang="en-US" sz="1600" i="1" dirty="0"/>
                        <a:t>People Trained</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b="1" i="1" dirty="0"/>
                        <a:t>0</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625F9761-94C6-4672-835D-B0543BFC9B3B}"/>
              </a:ext>
            </a:extLst>
          </p:cNvPr>
          <p:cNvSpPr txBox="1"/>
          <p:nvPr/>
        </p:nvSpPr>
        <p:spPr>
          <a:xfrm>
            <a:off x="533400" y="3463214"/>
            <a:ext cx="3090911" cy="246221"/>
          </a:xfrm>
          <a:prstGeom prst="rect">
            <a:avLst/>
          </a:prstGeom>
          <a:noFill/>
        </p:spPr>
        <p:txBody>
          <a:bodyPr wrap="none" rtlCol="0">
            <a:spAutoFit/>
          </a:bodyPr>
          <a:lstStyle/>
          <a:p>
            <a:r>
              <a:rPr lang="en-US" sz="1000" i="1" dirty="0"/>
              <a:t>*TRC/DART rate based on the 3-digit NAICS code </a:t>
            </a:r>
          </a:p>
        </p:txBody>
      </p:sp>
      <p:sp>
        <p:nvSpPr>
          <p:cNvPr id="2" name="TextBox 1">
            <a:extLst>
              <a:ext uri="{FF2B5EF4-FFF2-40B4-BE49-F238E27FC236}">
                <a16:creationId xmlns:a16="http://schemas.microsoft.com/office/drawing/2014/main" id="{BA8DB354-726B-4EE4-C9C9-C87025E786C1}"/>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graphicFrame>
        <p:nvGraphicFramePr>
          <p:cNvPr id="3" name="Group 128">
            <a:extLst>
              <a:ext uri="{FF2B5EF4-FFF2-40B4-BE49-F238E27FC236}">
                <a16:creationId xmlns:a16="http://schemas.microsoft.com/office/drawing/2014/main" id="{6C786AA1-AFBF-5CF5-CE39-E0982600A58E}"/>
              </a:ext>
            </a:extLst>
          </p:cNvPr>
          <p:cNvGraphicFramePr>
            <a:graphicFrameLocks noGrp="1"/>
          </p:cNvGraphicFramePr>
          <p:nvPr>
            <p:extLst>
              <p:ext uri="{D42A27DB-BD31-4B8C-83A1-F6EECF244321}">
                <p14:modId xmlns:p14="http://schemas.microsoft.com/office/powerpoint/2010/main" val="366344134"/>
              </p:ext>
            </p:extLst>
          </p:nvPr>
        </p:nvGraphicFramePr>
        <p:xfrm>
          <a:off x="609600" y="1219200"/>
          <a:ext cx="7929234" cy="217558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022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3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1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3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9.3</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34%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11.5</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27%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7.3</a:t>
                      </a:r>
                    </a:p>
                  </a:txBody>
                  <a:tcPr anchor="ctr" horzOverflow="overflow">
                    <a:solidFill>
                      <a:schemeClr val="bg1">
                        <a:lumMod val="95000"/>
                      </a:schemeClr>
                    </a:solidFill>
                  </a:tcPr>
                </a:tc>
                <a:tc>
                  <a:txBody>
                    <a:bodyPr/>
                    <a:lstStyle/>
                    <a:p>
                      <a:pPr algn="ctr"/>
                      <a:r>
                        <a:rPr lang="en-US" sz="1200" b="1" i="1" dirty="0"/>
                        <a:t>16%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93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7.2</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40%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4.3</a:t>
                      </a:r>
                    </a:p>
                  </a:txBody>
                  <a:tcPr anchor="ctr" horzOverflow="overflow">
                    <a:solidFill>
                      <a:schemeClr val="bg1">
                        <a:lumMod val="85000"/>
                      </a:schemeClr>
                    </a:solidFill>
                  </a:tcPr>
                </a:tc>
                <a:tc>
                  <a:txBody>
                    <a:bodyPr/>
                    <a:lstStyle/>
                    <a:p>
                      <a:pPr algn="ctr"/>
                      <a:r>
                        <a:rPr lang="en-US" sz="1200" i="1" dirty="0"/>
                        <a:t>9.3</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5.3</a:t>
                      </a:r>
                    </a:p>
                  </a:txBody>
                  <a:tcPr anchor="ctr" horzOverflow="overflow">
                    <a:solidFill>
                      <a:schemeClr val="bg1">
                        <a:lumMod val="85000"/>
                      </a:schemeClr>
                    </a:solidFill>
                  </a:tcPr>
                </a:tc>
                <a:tc>
                  <a:txBody>
                    <a:bodyPr/>
                    <a:lstStyle/>
                    <a:p>
                      <a:pPr algn="ctr"/>
                      <a:r>
                        <a:rPr lang="en-US" sz="1200" b="1" i="1" dirty="0"/>
                        <a:t>19%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873318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42672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921582" y="4800600"/>
            <a:ext cx="1676400" cy="114300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2775177345"/>
              </p:ext>
            </p:extLst>
          </p:nvPr>
        </p:nvGraphicFramePr>
        <p:xfrm>
          <a:off x="609598" y="1219200"/>
          <a:ext cx="7924802" cy="3258982"/>
        </p:xfrm>
        <a:graphic>
          <a:graphicData uri="http://schemas.openxmlformats.org/drawingml/2006/table">
            <a:tbl>
              <a:tblPr firstRow="1" bandRow="1">
                <a:tableStyleId>{073A0DAA-6AF3-43AB-8588-CEC1D06C72B9}</a:tableStyleId>
              </a:tblPr>
              <a:tblGrid>
                <a:gridCol w="3393155">
                  <a:extLst>
                    <a:ext uri="{9D8B030D-6E8A-4147-A177-3AD203B41FA5}">
                      <a16:colId xmlns:a16="http://schemas.microsoft.com/office/drawing/2014/main" val="20000"/>
                    </a:ext>
                  </a:extLst>
                </a:gridCol>
                <a:gridCol w="1406373">
                  <a:extLst>
                    <a:ext uri="{9D8B030D-6E8A-4147-A177-3AD203B41FA5}">
                      <a16:colId xmlns:a16="http://schemas.microsoft.com/office/drawing/2014/main" val="20001"/>
                    </a:ext>
                  </a:extLst>
                </a:gridCol>
                <a:gridCol w="1339402">
                  <a:extLst>
                    <a:ext uri="{9D8B030D-6E8A-4147-A177-3AD203B41FA5}">
                      <a16:colId xmlns:a16="http://schemas.microsoft.com/office/drawing/2014/main" val="20002"/>
                    </a:ext>
                  </a:extLst>
                </a:gridCol>
                <a:gridCol w="1785872">
                  <a:extLst>
                    <a:ext uri="{9D8B030D-6E8A-4147-A177-3AD203B41FA5}">
                      <a16:colId xmlns:a16="http://schemas.microsoft.com/office/drawing/2014/main" val="20003"/>
                    </a:ext>
                  </a:extLst>
                </a:gridCol>
              </a:tblGrid>
              <a:tr h="550129">
                <a:tc>
                  <a:txBody>
                    <a:bodyPr/>
                    <a:lstStyle/>
                    <a:p>
                      <a:pPr algn="r"/>
                      <a:r>
                        <a:rPr lang="en-US" sz="1600" dirty="0">
                          <a:solidFill>
                            <a:schemeClr val="tx1"/>
                          </a:solidFill>
                        </a:rPr>
                        <a:t>COMPLIANCE INSPECTIONS</a:t>
                      </a:r>
                    </a:p>
                  </a:txBody>
                  <a:tcPr anchor="ctr">
                    <a:solidFill>
                      <a:schemeClr val="bg1">
                        <a:lumMod val="75000"/>
                      </a:schemeClr>
                    </a:solidFill>
                  </a:tcPr>
                </a:tc>
                <a:tc>
                  <a:txBody>
                    <a:bodyPr/>
                    <a:lstStyle/>
                    <a:p>
                      <a:pPr algn="ctr"/>
                      <a:r>
                        <a:rPr lang="en-US" sz="1600" b="1" dirty="0">
                          <a:solidFill>
                            <a:schemeClr val="tx1"/>
                          </a:solidFill>
                        </a:rPr>
                        <a:t>1</a:t>
                      </a:r>
                      <a:r>
                        <a:rPr lang="en-US" sz="1600" b="1" baseline="30000" dirty="0">
                          <a:solidFill>
                            <a:schemeClr val="tx1"/>
                          </a:solidFill>
                        </a:rPr>
                        <a:t>st </a:t>
                      </a:r>
                      <a:r>
                        <a:rPr lang="en-US" sz="1600" b="1" dirty="0">
                          <a:solidFill>
                            <a:schemeClr val="tx1"/>
                          </a:solidFill>
                        </a:rPr>
                        <a:t>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6979">
                <a:tc>
                  <a:txBody>
                    <a:bodyPr/>
                    <a:lstStyle/>
                    <a:p>
                      <a:pPr algn="r"/>
                      <a:r>
                        <a:rPr lang="en-US" sz="1600" i="1" dirty="0"/>
                        <a:t>Silica</a:t>
                      </a:r>
                    </a:p>
                  </a:txBody>
                  <a:tcPr anchor="ctr">
                    <a:solidFill>
                      <a:schemeClr val="bg1">
                        <a:lumMod val="85000"/>
                      </a:schemeClr>
                    </a:solidFill>
                  </a:tcPr>
                </a:tc>
                <a:tc>
                  <a:txBody>
                    <a:bodyPr/>
                    <a:lstStyle/>
                    <a:p>
                      <a:pPr algn="ctr"/>
                      <a:r>
                        <a:rPr lang="en-US" sz="1600" i="0" dirty="0"/>
                        <a:t>8</a:t>
                      </a:r>
                    </a:p>
                  </a:txBody>
                  <a:tcPr anchor="ctr">
                    <a:solidFill>
                      <a:schemeClr val="bg1">
                        <a:lumMod val="85000"/>
                      </a:schemeClr>
                    </a:solidFill>
                  </a:tcPr>
                </a:tc>
                <a:tc>
                  <a:txBody>
                    <a:bodyPr/>
                    <a:lstStyle/>
                    <a:p>
                      <a:pPr algn="ctr"/>
                      <a:r>
                        <a:rPr lang="en-US" sz="1600" b="1" i="1" dirty="0"/>
                        <a:t>8</a:t>
                      </a:r>
                    </a:p>
                  </a:txBody>
                  <a:tcPr anchor="ctr">
                    <a:solidFill>
                      <a:schemeClr val="bg1">
                        <a:lumMod val="85000"/>
                      </a:schemeClr>
                    </a:solidFill>
                  </a:tcPr>
                </a:tc>
                <a:tc rowSpan="6">
                  <a:txBody>
                    <a:bodyPr/>
                    <a:lstStyle/>
                    <a:p>
                      <a:pPr algn="ctr"/>
                      <a:r>
                        <a:rPr lang="en-US" sz="1600" b="1" i="0" dirty="0"/>
                        <a:t>60</a:t>
                      </a:r>
                    </a:p>
                  </a:txBody>
                  <a:tcPr anchor="b">
                    <a:solidFill>
                      <a:schemeClr val="bg1">
                        <a:lumMod val="85000"/>
                      </a:schemeClr>
                    </a:solidFill>
                  </a:tcPr>
                </a:tc>
                <a:extLst>
                  <a:ext uri="{0D108BD9-81ED-4DB2-BD59-A6C34878D82A}">
                    <a16:rowId xmlns:a16="http://schemas.microsoft.com/office/drawing/2014/main" val="10001"/>
                  </a:ext>
                </a:extLst>
              </a:tr>
              <a:tr h="386979">
                <a:tc>
                  <a:txBody>
                    <a:bodyPr/>
                    <a:lstStyle/>
                    <a:p>
                      <a:pPr algn="r"/>
                      <a:r>
                        <a:rPr lang="en-US" sz="1600" i="1" dirty="0"/>
                        <a:t>Asbestos</a:t>
                      </a:r>
                    </a:p>
                  </a:txBody>
                  <a:tcPr anchor="ctr">
                    <a:solidFill>
                      <a:schemeClr val="bg1">
                        <a:lumMod val="95000"/>
                      </a:schemeClr>
                    </a:solidFill>
                  </a:tcPr>
                </a:tc>
                <a:tc>
                  <a:txBody>
                    <a:bodyPr/>
                    <a:lstStyle/>
                    <a:p>
                      <a:pPr algn="ctr"/>
                      <a:r>
                        <a:rPr lang="en-US" sz="1600" i="0" dirty="0"/>
                        <a:t>2</a:t>
                      </a:r>
                    </a:p>
                  </a:txBody>
                  <a:tcPr anchor="ctr">
                    <a:solidFill>
                      <a:schemeClr val="bg1">
                        <a:lumMod val="95000"/>
                      </a:schemeClr>
                    </a:solidFill>
                  </a:tcPr>
                </a:tc>
                <a:tc>
                  <a:txBody>
                    <a:bodyPr/>
                    <a:lstStyle/>
                    <a:p>
                      <a:pPr algn="ctr"/>
                      <a:r>
                        <a:rPr lang="en-US" sz="1600" b="1" i="1" dirty="0"/>
                        <a:t>2</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6979">
                <a:tc>
                  <a:txBody>
                    <a:bodyPr/>
                    <a:lstStyle/>
                    <a:p>
                      <a:pPr algn="r"/>
                      <a:r>
                        <a:rPr lang="en-US" sz="1600" i="1" dirty="0" err="1"/>
                        <a:t>Isocyanates</a:t>
                      </a:r>
                      <a:endParaRPr lang="en-US" sz="1600" i="1" dirty="0"/>
                    </a:p>
                  </a:txBody>
                  <a:tcPr anchor="ctr">
                    <a:solidFill>
                      <a:schemeClr val="bg1">
                        <a:lumMod val="85000"/>
                      </a:schemeClr>
                    </a:solidFill>
                  </a:tcPr>
                </a:tc>
                <a:tc>
                  <a:txBody>
                    <a:bodyPr/>
                    <a:lstStyle/>
                    <a:p>
                      <a:pPr algn="ctr"/>
                      <a:r>
                        <a:rPr lang="en-US" sz="1600" i="0" dirty="0"/>
                        <a:t>3</a:t>
                      </a:r>
                    </a:p>
                  </a:txBody>
                  <a:tcPr anchor="ctr">
                    <a:solidFill>
                      <a:schemeClr val="bg1">
                        <a:lumMod val="85000"/>
                      </a:schemeClr>
                    </a:solidFill>
                  </a:tcPr>
                </a:tc>
                <a:tc>
                  <a:txBody>
                    <a:bodyPr/>
                    <a:lstStyle/>
                    <a:p>
                      <a:pPr algn="ctr"/>
                      <a:r>
                        <a:rPr lang="en-US" sz="1600" b="1" i="1" dirty="0"/>
                        <a:t>3</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6979">
                <a:tc>
                  <a:txBody>
                    <a:bodyPr/>
                    <a:lstStyle/>
                    <a:p>
                      <a:pPr algn="r"/>
                      <a:r>
                        <a:rPr lang="en-US" sz="1600" i="1" dirty="0"/>
                        <a:t>Lead</a:t>
                      </a:r>
                    </a:p>
                  </a:txBody>
                  <a:tcPr anchor="ctr">
                    <a:solidFill>
                      <a:schemeClr val="bg1">
                        <a:lumMod val="95000"/>
                      </a:schemeClr>
                    </a:solidFill>
                  </a:tcPr>
                </a:tc>
                <a:tc>
                  <a:txBody>
                    <a:bodyPr/>
                    <a:lstStyle/>
                    <a:p>
                      <a:pPr algn="ctr"/>
                      <a:r>
                        <a:rPr lang="en-US" sz="1600" i="0" dirty="0"/>
                        <a:t>5</a:t>
                      </a:r>
                    </a:p>
                  </a:txBody>
                  <a:tcPr anchor="ctr">
                    <a:solidFill>
                      <a:schemeClr val="bg1">
                        <a:lumMod val="95000"/>
                      </a:schemeClr>
                    </a:solidFill>
                  </a:tcPr>
                </a:tc>
                <a:tc>
                  <a:txBody>
                    <a:bodyPr/>
                    <a:lstStyle/>
                    <a:p>
                      <a:pPr algn="ctr"/>
                      <a:r>
                        <a:rPr lang="en-US" sz="1600" b="1" i="1" dirty="0"/>
                        <a:t>5</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6979">
                <a:tc>
                  <a:txBody>
                    <a:bodyPr/>
                    <a:lstStyle/>
                    <a:p>
                      <a:pPr algn="r"/>
                      <a:r>
                        <a:rPr lang="en-US" sz="1600" i="1" dirty="0" err="1"/>
                        <a:t>Hexavalent</a:t>
                      </a:r>
                      <a:r>
                        <a:rPr lang="en-US" sz="1600" i="1" dirty="0"/>
                        <a:t> Chromium</a:t>
                      </a:r>
                    </a:p>
                  </a:txBody>
                  <a:tcPr anchor="ctr">
                    <a:solidFill>
                      <a:schemeClr val="bg1">
                        <a:lumMod val="85000"/>
                      </a:schemeClr>
                    </a:solidFill>
                  </a:tcPr>
                </a:tc>
                <a:tc>
                  <a:txBody>
                    <a:bodyPr/>
                    <a:lstStyle/>
                    <a:p>
                      <a:pPr algn="ctr"/>
                      <a:r>
                        <a:rPr lang="en-US" sz="1600" i="0" dirty="0"/>
                        <a:t>5</a:t>
                      </a:r>
                    </a:p>
                  </a:txBody>
                  <a:tcPr anchor="ctr">
                    <a:solidFill>
                      <a:schemeClr val="bg1">
                        <a:lumMod val="85000"/>
                      </a:schemeClr>
                    </a:solidFill>
                  </a:tcPr>
                </a:tc>
                <a:tc>
                  <a:txBody>
                    <a:bodyPr/>
                    <a:lstStyle/>
                    <a:p>
                      <a:pPr algn="ctr"/>
                      <a:r>
                        <a:rPr lang="en-US" sz="1600" b="1" i="1" dirty="0"/>
                        <a:t>5</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6979">
                <a:tc>
                  <a:txBody>
                    <a:bodyPr/>
                    <a:lstStyle/>
                    <a:p>
                      <a:pPr algn="r"/>
                      <a:r>
                        <a:rPr lang="en-US" sz="1600" b="1" i="1" dirty="0"/>
                        <a:t>Total</a:t>
                      </a:r>
                    </a:p>
                  </a:txBody>
                  <a:tcPr anchor="ctr">
                    <a:solidFill>
                      <a:schemeClr val="bg1">
                        <a:lumMod val="95000"/>
                      </a:schemeClr>
                    </a:solidFill>
                  </a:tcPr>
                </a:tc>
                <a:tc>
                  <a:txBody>
                    <a:bodyPr/>
                    <a:lstStyle/>
                    <a:p>
                      <a:pPr algn="ctr"/>
                      <a:r>
                        <a:rPr lang="en-US" sz="1600" b="1" i="1" dirty="0"/>
                        <a:t>23</a:t>
                      </a:r>
                    </a:p>
                  </a:txBody>
                  <a:tcPr anchor="ctr">
                    <a:solidFill>
                      <a:schemeClr val="bg1">
                        <a:lumMod val="95000"/>
                      </a:schemeClr>
                    </a:solidFill>
                  </a:tcPr>
                </a:tc>
                <a:tc>
                  <a:txBody>
                    <a:bodyPr/>
                    <a:lstStyle/>
                    <a:p>
                      <a:pPr algn="ctr"/>
                      <a:r>
                        <a:rPr lang="en-US" sz="1600" b="1" i="1" dirty="0"/>
                        <a:t>23</a:t>
                      </a:r>
                    </a:p>
                  </a:txBody>
                  <a:tcPr anchor="ct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6979">
                <a:tc>
                  <a:txBody>
                    <a:bodyPr/>
                    <a:lstStyle/>
                    <a:p>
                      <a:pPr algn="r"/>
                      <a:r>
                        <a:rPr lang="en-US" sz="1600" b="0" i="1" dirty="0"/>
                        <a:t>Program Improvements</a:t>
                      </a:r>
                    </a:p>
                  </a:txBody>
                  <a:tcPr anchor="ctr">
                    <a:solidFill>
                      <a:schemeClr val="bg1">
                        <a:lumMod val="85000"/>
                      </a:schemeClr>
                    </a:solidFill>
                  </a:tcPr>
                </a:tc>
                <a:tc>
                  <a:txBody>
                    <a:bodyPr/>
                    <a:lstStyle/>
                    <a:p>
                      <a:pPr algn="ctr"/>
                      <a:r>
                        <a:rPr lang="en-US" sz="1600" b="0" i="0" dirty="0"/>
                        <a:t>4</a:t>
                      </a:r>
                    </a:p>
                  </a:txBody>
                  <a:tcPr anchor="ctr">
                    <a:solidFill>
                      <a:schemeClr val="bg1">
                        <a:lumMod val="85000"/>
                      </a:schemeClr>
                    </a:solidFill>
                  </a:tcPr>
                </a:tc>
                <a:tc>
                  <a:txBody>
                    <a:bodyPr/>
                    <a:lstStyle/>
                    <a:p>
                      <a:pPr algn="ctr"/>
                      <a:r>
                        <a:rPr lang="en-US" sz="1600" b="1" i="1" dirty="0"/>
                        <a:t>4</a:t>
                      </a:r>
                    </a:p>
                  </a:txBody>
                  <a:tcPr anchor="ctr">
                    <a:solidFill>
                      <a:schemeClr val="bg1">
                        <a:lumMod val="85000"/>
                      </a:schemeClr>
                    </a:solidFill>
                  </a:tcPr>
                </a:tc>
                <a:tc>
                  <a:txBody>
                    <a:bodyPr/>
                    <a:lstStyle/>
                    <a:p>
                      <a:pPr algn="ctr"/>
                      <a:r>
                        <a:rPr lang="en-US" sz="16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7" cstate="print">
            <a:extLst>
              <a:ext uri="{28A0092B-C50C-407E-A947-70E740481C1C}">
                <a14:useLocalDpi xmlns:a14="http://schemas.microsoft.com/office/drawing/2010/main" val="0"/>
              </a:ext>
            </a:extLst>
          </a:blip>
          <a:srcRect t="29183"/>
          <a:stretch/>
        </p:blipFill>
        <p:spPr bwMode="auto">
          <a:xfrm>
            <a:off x="1756870" y="4800600"/>
            <a:ext cx="2586530" cy="1143000"/>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6B63F37E-0923-CA6E-9895-223082781ED4}"/>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31" name="Picture 30"/>
          <p:cNvPicPr/>
          <p:nvPr/>
        </p:nvPicPr>
        <p:blipFill rotWithShape="1">
          <a:blip r:embed="rId3" cstate="print">
            <a:extLst>
              <a:ext uri="{28A0092B-C50C-407E-A947-70E740481C1C}">
                <a14:useLocalDpi xmlns:a14="http://schemas.microsoft.com/office/drawing/2010/main" val="0"/>
              </a:ext>
            </a:extLst>
          </a:blip>
          <a:srcRect b="34189"/>
          <a:stretch/>
        </p:blipFill>
        <p:spPr bwMode="auto">
          <a:xfrm>
            <a:off x="5714999" y="4545565"/>
            <a:ext cx="2817811"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56556"/>
            <a:ext cx="1186543" cy="215444"/>
          </a:xfrm>
          <a:prstGeom prst="rect">
            <a:avLst/>
          </a:prstGeom>
          <a:noFill/>
        </p:spPr>
        <p:txBody>
          <a:bodyPr wrap="none" rtlCol="0">
            <a:spAutoFit/>
          </a:bodyPr>
          <a:lstStyle/>
          <a:p>
            <a:r>
              <a:rPr lang="en-US" sz="800" dirty="0"/>
              <a:t>NCDOL Photo Library</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958" y="4530829"/>
            <a:ext cx="2147842" cy="1431896"/>
          </a:xfrm>
          <a:prstGeom prst="rect">
            <a:avLst/>
          </a:prstGeom>
        </p:spPr>
      </p:pic>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a:extLst>
              <a:ext uri="{28A0092B-C50C-407E-A947-70E740481C1C}">
                <a14:useLocalDpi xmlns:a14="http://schemas.microsoft.com/office/drawing/2010/main" val="0"/>
              </a:ext>
            </a:extLst>
          </a:blip>
          <a:srcRect t="29183"/>
          <a:stretch/>
        </p:blipFill>
        <p:spPr bwMode="auto">
          <a:xfrm>
            <a:off x="620604" y="4530829"/>
            <a:ext cx="3251353" cy="1431896"/>
          </a:xfrm>
          <a:prstGeom prst="rect">
            <a:avLst/>
          </a:prstGeom>
          <a:ln>
            <a:noFill/>
          </a:ln>
          <a:extLst>
            <a:ext uri="{53640926-AAD7-44D8-BBD7-CCE9431645EC}">
              <a14:shadowObscured xmlns:a14="http://schemas.microsoft.com/office/drawing/2010/main"/>
            </a:ext>
          </a:extLst>
        </p:spPr>
      </p:pic>
      <p:graphicFrame>
        <p:nvGraphicFramePr>
          <p:cNvPr id="11" name="Group 154">
            <a:extLst>
              <a:ext uri="{FF2B5EF4-FFF2-40B4-BE49-F238E27FC236}">
                <a16:creationId xmlns:a16="http://schemas.microsoft.com/office/drawing/2014/main" id="{42AC1C1F-976F-421D-A487-22F72FB005EF}"/>
              </a:ext>
            </a:extLst>
          </p:cNvPr>
          <p:cNvGraphicFramePr>
            <a:graphicFrameLocks noGrp="1"/>
          </p:cNvGraphicFramePr>
          <p:nvPr>
            <p:extLst>
              <p:ext uri="{D42A27DB-BD31-4B8C-83A1-F6EECF244321}">
                <p14:modId xmlns:p14="http://schemas.microsoft.com/office/powerpoint/2010/main" val="1195628916"/>
              </p:ext>
            </p:extLst>
          </p:nvPr>
        </p:nvGraphicFramePr>
        <p:xfrm>
          <a:off x="647670" y="1157611"/>
          <a:ext cx="7875726" cy="3224430"/>
        </p:xfrm>
        <a:graphic>
          <a:graphicData uri="http://schemas.openxmlformats.org/drawingml/2006/table">
            <a:tbl>
              <a:tblPr>
                <a:tableStyleId>{00A15C55-8517-42AA-B614-E9B94910E393}</a:tableStyleId>
              </a:tblPr>
              <a:tblGrid>
                <a:gridCol w="2006428">
                  <a:extLst>
                    <a:ext uri="{9D8B030D-6E8A-4147-A177-3AD203B41FA5}">
                      <a16:colId xmlns:a16="http://schemas.microsoft.com/office/drawing/2014/main" val="20000"/>
                    </a:ext>
                  </a:extLst>
                </a:gridCol>
                <a:gridCol w="1030728">
                  <a:extLst>
                    <a:ext uri="{9D8B030D-6E8A-4147-A177-3AD203B41FA5}">
                      <a16:colId xmlns:a16="http://schemas.microsoft.com/office/drawing/2014/main" val="20001"/>
                    </a:ext>
                  </a:extLst>
                </a:gridCol>
                <a:gridCol w="1320241">
                  <a:extLst>
                    <a:ext uri="{9D8B030D-6E8A-4147-A177-3AD203B41FA5}">
                      <a16:colId xmlns:a16="http://schemas.microsoft.com/office/drawing/2014/main" val="20002"/>
                    </a:ext>
                  </a:extLst>
                </a:gridCol>
                <a:gridCol w="1264041">
                  <a:extLst>
                    <a:ext uri="{9D8B030D-6E8A-4147-A177-3AD203B41FA5}">
                      <a16:colId xmlns:a16="http://schemas.microsoft.com/office/drawing/2014/main" val="20003"/>
                    </a:ext>
                  </a:extLst>
                </a:gridCol>
                <a:gridCol w="1114870">
                  <a:extLst>
                    <a:ext uri="{9D8B030D-6E8A-4147-A177-3AD203B41FA5}">
                      <a16:colId xmlns:a16="http://schemas.microsoft.com/office/drawing/2014/main" val="20004"/>
                    </a:ext>
                  </a:extLst>
                </a:gridCol>
                <a:gridCol w="1139418">
                  <a:extLst>
                    <a:ext uri="{9D8B030D-6E8A-4147-A177-3AD203B41FA5}">
                      <a16:colId xmlns:a16="http://schemas.microsoft.com/office/drawing/2014/main" val="20005"/>
                    </a:ext>
                  </a:extLst>
                </a:gridCol>
              </a:tblGrid>
              <a:tr h="336010">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extLst>
                  <a:ext uri="{0D108BD9-81ED-4DB2-BD59-A6C34878D82A}">
                    <a16:rowId xmlns:a16="http://schemas.microsoft.com/office/drawing/2014/main" val="10000"/>
                  </a:ext>
                </a:extLst>
              </a:tr>
              <a:tr h="37615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HEALTH HAZARDS</a:t>
                      </a:r>
                      <a:endParaRPr kumimoji="0" lang="en-US" sz="11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Average Severity Rate*</a:t>
                      </a:r>
                    </a:p>
                  </a:txBody>
                  <a:tcPr anchor="ctr" horzOverflow="overflow">
                    <a:solidFill>
                      <a:schemeClr val="bg1">
                        <a:lumMod val="85000"/>
                      </a:schemeClr>
                    </a:solidFill>
                  </a:tcPr>
                </a:tc>
                <a:extLst>
                  <a:ext uri="{0D108BD9-81ED-4DB2-BD59-A6C34878D82A}">
                    <a16:rowId xmlns:a16="http://schemas.microsoft.com/office/drawing/2014/main" val="10001"/>
                  </a:ext>
                </a:extLst>
              </a:tr>
              <a:tr h="46424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 </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 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extLst>
                  <a:ext uri="{0D108BD9-81ED-4DB2-BD59-A6C34878D82A}">
                    <a16:rowId xmlns:a16="http://schemas.microsoft.com/office/drawing/2014/main" val="10002"/>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Silica</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1.18</a:t>
                      </a:r>
                    </a:p>
                  </a:txBody>
                  <a:tcPr anchor="ctr" horzOverflow="overflow">
                    <a:solidFill>
                      <a:schemeClr val="bg1">
                        <a:lumMod val="95000"/>
                      </a:schemeClr>
                    </a:solidFill>
                  </a:tcPr>
                </a:tc>
                <a:extLst>
                  <a:ext uri="{0D108BD9-81ED-4DB2-BD59-A6C34878D82A}">
                    <a16:rowId xmlns:a16="http://schemas.microsoft.com/office/drawing/2014/main" val="10003"/>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Asbestos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0.00</a:t>
                      </a:r>
                    </a:p>
                  </a:txBody>
                  <a:tcPr anchor="ctr" horzOverflow="overflow">
                    <a:solidFill>
                      <a:schemeClr val="bg1">
                        <a:lumMod val="85000"/>
                      </a:schemeClr>
                    </a:solidFill>
                  </a:tcPr>
                </a:tc>
                <a:extLst>
                  <a:ext uri="{0D108BD9-81ED-4DB2-BD59-A6C34878D82A}">
                    <a16:rowId xmlns:a16="http://schemas.microsoft.com/office/drawing/2014/main" val="10004"/>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a:ln>
                            <a:noFill/>
                          </a:ln>
                          <a:effectLst/>
                        </a:rPr>
                        <a:t>Isocyanates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0.11</a:t>
                      </a:r>
                    </a:p>
                  </a:txBody>
                  <a:tcPr anchor="ctr" horzOverflow="overflow">
                    <a:solidFill>
                      <a:schemeClr val="bg1">
                        <a:lumMod val="95000"/>
                      </a:schemeClr>
                    </a:solidFill>
                  </a:tcPr>
                </a:tc>
                <a:extLst>
                  <a:ext uri="{0D108BD9-81ED-4DB2-BD59-A6C34878D82A}">
                    <a16:rowId xmlns:a16="http://schemas.microsoft.com/office/drawing/2014/main" val="10005"/>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Lead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1.41</a:t>
                      </a:r>
                    </a:p>
                  </a:txBody>
                  <a:tcPr anchor="ctr" horzOverflow="overflow">
                    <a:solidFill>
                      <a:schemeClr val="bg1">
                        <a:lumMod val="85000"/>
                      </a:schemeClr>
                    </a:solidFill>
                  </a:tcPr>
                </a:tc>
                <a:extLst>
                  <a:ext uri="{0D108BD9-81ED-4DB2-BD59-A6C34878D82A}">
                    <a16:rowId xmlns:a16="http://schemas.microsoft.com/office/drawing/2014/main" val="10006"/>
                  </a:ext>
                </a:extLst>
              </a:tr>
              <a:tr h="380890">
                <a:tc>
                  <a:txBody>
                    <a:bodyPr/>
                    <a:lstStyle/>
                    <a:p>
                      <a:pPr algn="r"/>
                      <a:r>
                        <a:rPr lang="en-US" sz="14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0.12</a:t>
                      </a:r>
                    </a:p>
                  </a:txBody>
                  <a:tcPr anchor="ctr" horzOverflow="overflow">
                    <a:solidFill>
                      <a:schemeClr val="bg1">
                        <a:lumMod val="95000"/>
                      </a:schemeClr>
                    </a:solidFill>
                  </a:tcPr>
                </a:tc>
                <a:extLst>
                  <a:ext uri="{0D108BD9-81ED-4DB2-BD59-A6C34878D82A}">
                    <a16:rowId xmlns:a16="http://schemas.microsoft.com/office/drawing/2014/main" val="10007"/>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2" name="TextBox 1">
            <a:extLst>
              <a:ext uri="{FF2B5EF4-FFF2-40B4-BE49-F238E27FC236}">
                <a16:creationId xmlns:a16="http://schemas.microsoft.com/office/drawing/2014/main" id="{4162414B-0CF5-A75A-E24B-69EDD576B4B8}"/>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136244126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2484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4483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41960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7338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2954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133600" y="4267200"/>
            <a:ext cx="1600200" cy="457200"/>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1682440160"/>
              </p:ext>
            </p:extLst>
          </p:nvPr>
        </p:nvGraphicFramePr>
        <p:xfrm>
          <a:off x="609600" y="1123675"/>
          <a:ext cx="7924793" cy="3169281"/>
        </p:xfrm>
        <a:graphic>
          <a:graphicData uri="http://schemas.openxmlformats.org/drawingml/2006/table">
            <a:tbl>
              <a:tblPr/>
              <a:tblGrid>
                <a:gridCol w="5257794">
                  <a:extLst>
                    <a:ext uri="{9D8B030D-6E8A-4147-A177-3AD203B41FA5}">
                      <a16:colId xmlns:a16="http://schemas.microsoft.com/office/drawing/2014/main" val="20000"/>
                    </a:ext>
                  </a:extLst>
                </a:gridCol>
                <a:gridCol w="1295403">
                  <a:extLst>
                    <a:ext uri="{9D8B030D-6E8A-4147-A177-3AD203B41FA5}">
                      <a16:colId xmlns:a16="http://schemas.microsoft.com/office/drawing/2014/main" val="20001"/>
                    </a:ext>
                  </a:extLst>
                </a:gridCol>
                <a:gridCol w="1371596">
                  <a:extLst>
                    <a:ext uri="{9D8B030D-6E8A-4147-A177-3AD203B41FA5}">
                      <a16:colId xmlns:a16="http://schemas.microsoft.com/office/drawing/2014/main" val="20002"/>
                    </a:ext>
                  </a:extLst>
                </a:gridCol>
              </a:tblGrid>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12878924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5927867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69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FFY Goal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3007567827"/>
              </p:ext>
            </p:extLst>
          </p:nvPr>
        </p:nvGraphicFramePr>
        <p:xfrm>
          <a:off x="609600" y="4811995"/>
          <a:ext cx="7924794" cy="1162360"/>
        </p:xfrm>
        <a:graphic>
          <a:graphicData uri="http://schemas.openxmlformats.org/drawingml/2006/table">
            <a:tbl>
              <a:tblPr firstRow="1" bandRow="1">
                <a:tableStyleId>{00A15C55-8517-42AA-B614-E9B94910E393}</a:tableStyleId>
              </a:tblPr>
              <a:tblGrid>
                <a:gridCol w="4453306">
                  <a:extLst>
                    <a:ext uri="{9D8B030D-6E8A-4147-A177-3AD203B41FA5}">
                      <a16:colId xmlns:a16="http://schemas.microsoft.com/office/drawing/2014/main" val="20000"/>
                    </a:ext>
                  </a:extLst>
                </a:gridCol>
                <a:gridCol w="1192849">
                  <a:extLst>
                    <a:ext uri="{9D8B030D-6E8A-4147-A177-3AD203B41FA5}">
                      <a16:colId xmlns:a16="http://schemas.microsoft.com/office/drawing/2014/main" val="20001"/>
                    </a:ext>
                  </a:extLst>
                </a:gridCol>
                <a:gridCol w="1025392">
                  <a:extLst>
                    <a:ext uri="{9D8B030D-6E8A-4147-A177-3AD203B41FA5}">
                      <a16:colId xmlns:a16="http://schemas.microsoft.com/office/drawing/2014/main" val="20002"/>
                    </a:ext>
                  </a:extLst>
                </a:gridCol>
                <a:gridCol w="1253247">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500" b="1" dirty="0">
                          <a:solidFill>
                            <a:schemeClr val="tx1"/>
                          </a:solidFill>
                        </a:rPr>
                        <a:t>1</a:t>
                      </a:r>
                      <a:r>
                        <a:rPr lang="en-US" sz="1500" b="1" baseline="30000" dirty="0">
                          <a:solidFill>
                            <a:schemeClr val="tx1"/>
                          </a:solidFill>
                        </a:rPr>
                        <a:t>st</a:t>
                      </a:r>
                      <a:r>
                        <a:rPr lang="en-US" sz="15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dirty="0">
                          <a:solidFill>
                            <a:schemeClr val="tx1"/>
                          </a:solidFill>
                        </a:rPr>
                        <a:t>Total</a:t>
                      </a:r>
                    </a:p>
                  </a:txBody>
                  <a:tcPr anchor="ctr">
                    <a:solidFill>
                      <a:schemeClr val="bg1">
                        <a:lumMod val="75000"/>
                      </a:schemeClr>
                    </a:solidFill>
                  </a:tcPr>
                </a:tc>
                <a:tc>
                  <a:txBody>
                    <a:bodyPr/>
                    <a:lstStyle/>
                    <a:p>
                      <a:pPr algn="ctr"/>
                      <a:r>
                        <a:rPr lang="en-US" sz="15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i="0" dirty="0"/>
                        <a:t>5</a:t>
                      </a:r>
                    </a:p>
                  </a:txBody>
                  <a:tcPr>
                    <a:solidFill>
                      <a:schemeClr val="bg1">
                        <a:lumMod val="85000"/>
                      </a:schemeClr>
                    </a:solidFill>
                  </a:tcPr>
                </a:tc>
                <a:tc>
                  <a:txBody>
                    <a:bodyPr/>
                    <a:lstStyle/>
                    <a:p>
                      <a:pPr algn="ctr"/>
                      <a:r>
                        <a:rPr lang="en-US" sz="1500" b="1" i="1" dirty="0"/>
                        <a:t>5</a:t>
                      </a:r>
                    </a:p>
                  </a:txBody>
                  <a:tcPr>
                    <a:solidFill>
                      <a:schemeClr val="bg1">
                        <a:lumMod val="85000"/>
                      </a:schemeClr>
                    </a:solidFill>
                  </a:tcPr>
                </a:tc>
                <a:tc>
                  <a:txBody>
                    <a:bodyPr/>
                    <a:lstStyle/>
                    <a:p>
                      <a:pPr algn="ctr"/>
                      <a:r>
                        <a:rPr lang="en-US" sz="1500" i="0" dirty="0"/>
                        <a:t>20</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i="0" dirty="0"/>
                        <a:t>105</a:t>
                      </a:r>
                    </a:p>
                  </a:txBody>
                  <a:tcPr>
                    <a:solidFill>
                      <a:schemeClr val="bg1">
                        <a:lumMod val="95000"/>
                      </a:schemeClr>
                    </a:solidFill>
                  </a:tcPr>
                </a:tc>
                <a:tc>
                  <a:txBody>
                    <a:bodyPr/>
                    <a:lstStyle/>
                    <a:p>
                      <a:pPr algn="ctr"/>
                      <a:r>
                        <a:rPr lang="en-US" sz="1500" b="1" i="1" dirty="0"/>
                        <a:t>105</a:t>
                      </a:r>
                    </a:p>
                  </a:txBody>
                  <a:tcPr>
                    <a:solidFill>
                      <a:schemeClr val="bg1">
                        <a:lumMod val="95000"/>
                      </a:schemeClr>
                    </a:solidFill>
                  </a:tcPr>
                </a:tc>
                <a:tc>
                  <a:txBody>
                    <a:bodyPr/>
                    <a:lstStyle/>
                    <a:p>
                      <a:pPr algn="ctr"/>
                      <a:r>
                        <a:rPr lang="en-US" sz="1500" i="0" dirty="0"/>
                        <a:t>300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21" name="Picture 20">
            <a:extLst>
              <a:ext uri="{FF2B5EF4-FFF2-40B4-BE49-F238E27FC236}">
                <a16:creationId xmlns:a16="http://schemas.microsoft.com/office/drawing/2014/main" id="{E04CEF98-7FF5-4825-A76F-427E18843974}"/>
              </a:ext>
            </a:extLst>
          </p:cNvPr>
          <p:cNvPicPr/>
          <p:nvPr/>
        </p:nvPicPr>
        <p:blipFill rotWithShape="1">
          <a:blip r:embed="rId10" cstate="print">
            <a:extLst>
              <a:ext uri="{28A0092B-C50C-407E-A947-70E740481C1C}">
                <a14:useLocalDpi xmlns:a14="http://schemas.microsoft.com/office/drawing/2010/main" val="0"/>
              </a:ext>
            </a:extLst>
          </a:blip>
          <a:srcRect t="31035"/>
          <a:stretch/>
        </p:blipFill>
        <p:spPr bwMode="auto">
          <a:xfrm>
            <a:off x="609600" y="4267200"/>
            <a:ext cx="757873" cy="451246"/>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842579CD-1F2D-DFE3-225D-4495DE2E2573}"/>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215913940"/>
              </p:ext>
            </p:extLst>
          </p:nvPr>
        </p:nvGraphicFramePr>
        <p:xfrm>
          <a:off x="609600" y="3886199"/>
          <a:ext cx="7924799" cy="1981201"/>
        </p:xfrm>
        <a:graphic>
          <a:graphicData uri="http://schemas.openxmlformats.org/drawingml/2006/table">
            <a:tbl>
              <a:tblPr firstRow="1" bandRow="1">
                <a:tableStyleId>{073A0DAA-6AF3-43AB-8588-CEC1D06C72B9}</a:tableStyleId>
              </a:tblPr>
              <a:tblGrid>
                <a:gridCol w="4133520">
                  <a:extLst>
                    <a:ext uri="{9D8B030D-6E8A-4147-A177-3AD203B41FA5}">
                      <a16:colId xmlns:a16="http://schemas.microsoft.com/office/drawing/2014/main" val="20000"/>
                    </a:ext>
                  </a:extLst>
                </a:gridCol>
                <a:gridCol w="1117168">
                  <a:extLst>
                    <a:ext uri="{9D8B030D-6E8A-4147-A177-3AD203B41FA5}">
                      <a16:colId xmlns:a16="http://schemas.microsoft.com/office/drawing/2014/main" val="20001"/>
                    </a:ext>
                  </a:extLst>
                </a:gridCol>
                <a:gridCol w="922106">
                  <a:extLst>
                    <a:ext uri="{9D8B030D-6E8A-4147-A177-3AD203B41FA5}">
                      <a16:colId xmlns:a16="http://schemas.microsoft.com/office/drawing/2014/main" val="20002"/>
                    </a:ext>
                  </a:extLst>
                </a:gridCol>
                <a:gridCol w="1752005">
                  <a:extLst>
                    <a:ext uri="{9D8B030D-6E8A-4147-A177-3AD203B41FA5}">
                      <a16:colId xmlns:a16="http://schemas.microsoft.com/office/drawing/2014/main" val="20003"/>
                    </a:ext>
                  </a:extLst>
                </a:gridCol>
              </a:tblGrid>
              <a:tr h="447782">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600" i="1" dirty="0"/>
                        <a:t>Compliance Inspections</a:t>
                      </a:r>
                    </a:p>
                  </a:txBody>
                  <a:tcPr>
                    <a:solidFill>
                      <a:schemeClr val="bg1">
                        <a:lumMod val="95000"/>
                      </a:schemeClr>
                    </a:solidFill>
                  </a:tcPr>
                </a:tc>
                <a:tc>
                  <a:txBody>
                    <a:bodyPr/>
                    <a:lstStyle/>
                    <a:p>
                      <a:pPr algn="ctr"/>
                      <a:r>
                        <a:rPr lang="en-US" sz="1600" i="0" dirty="0"/>
                        <a:t>5</a:t>
                      </a:r>
                    </a:p>
                  </a:txBody>
                  <a:tcPr>
                    <a:solidFill>
                      <a:schemeClr val="bg1">
                        <a:lumMod val="95000"/>
                      </a:schemeClr>
                    </a:solidFill>
                  </a:tcPr>
                </a:tc>
                <a:tc>
                  <a:txBody>
                    <a:bodyPr/>
                    <a:lstStyle/>
                    <a:p>
                      <a:pPr algn="ctr"/>
                      <a:r>
                        <a:rPr lang="en-US" sz="1600" b="1" i="1" dirty="0"/>
                        <a:t>5</a:t>
                      </a:r>
                    </a:p>
                  </a:txBody>
                  <a:tcPr>
                    <a:solidFill>
                      <a:schemeClr val="bg1">
                        <a:lumMod val="95000"/>
                      </a:schemeClr>
                    </a:solidFill>
                  </a:tcPr>
                </a:tc>
                <a:tc>
                  <a:txBody>
                    <a:bodyPr/>
                    <a:lstStyle/>
                    <a:p>
                      <a:pPr algn="ctr"/>
                      <a:r>
                        <a:rPr lang="en-US" sz="1600" i="0" dirty="0"/>
                        <a:t>25</a:t>
                      </a:r>
                    </a:p>
                  </a:txBody>
                  <a:tcP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600" i="1" dirty="0"/>
                        <a:t>Consultative Visits</a:t>
                      </a:r>
                    </a:p>
                  </a:txBody>
                  <a:tcPr>
                    <a:solidFill>
                      <a:schemeClr val="bg1">
                        <a:lumMod val="85000"/>
                      </a:schemeClr>
                    </a:solidFill>
                  </a:tcPr>
                </a:tc>
                <a:tc>
                  <a:txBody>
                    <a:bodyPr/>
                    <a:lstStyle/>
                    <a:p>
                      <a:pPr algn="ctr"/>
                      <a:r>
                        <a:rPr lang="en-US" sz="1600" i="0" dirty="0"/>
                        <a:t>7</a:t>
                      </a:r>
                    </a:p>
                  </a:txBody>
                  <a:tcPr>
                    <a:solidFill>
                      <a:schemeClr val="bg1">
                        <a:lumMod val="85000"/>
                      </a:schemeClr>
                    </a:solidFill>
                  </a:tcPr>
                </a:tc>
                <a:tc>
                  <a:txBody>
                    <a:bodyPr/>
                    <a:lstStyle/>
                    <a:p>
                      <a:pPr algn="ctr"/>
                      <a:r>
                        <a:rPr lang="en-US" sz="1600" b="1" i="1" dirty="0"/>
                        <a:t>7</a:t>
                      </a:r>
                    </a:p>
                  </a:txBody>
                  <a:tcPr>
                    <a:solidFill>
                      <a:schemeClr val="bg1">
                        <a:lumMod val="85000"/>
                      </a:schemeClr>
                    </a:solidFill>
                  </a:tcPr>
                </a:tc>
                <a:tc>
                  <a:txBody>
                    <a:bodyPr/>
                    <a:lstStyle/>
                    <a:p>
                      <a:pPr algn="ctr"/>
                      <a:r>
                        <a:rPr lang="en-US" sz="1600" i="0" dirty="0"/>
                        <a:t>12</a:t>
                      </a:r>
                    </a:p>
                  </a:txBody>
                  <a:tcP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600" i="1" dirty="0"/>
                        <a:t>OSH Outreach Events</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b="1" i="1" dirty="0"/>
                        <a:t>0</a:t>
                      </a:r>
                    </a:p>
                  </a:txBody>
                  <a:tcPr>
                    <a:solidFill>
                      <a:schemeClr val="bg1">
                        <a:lumMod val="95000"/>
                      </a:schemeClr>
                    </a:solidFill>
                  </a:tcPr>
                </a:tc>
                <a:tc>
                  <a:txBody>
                    <a:bodyPr/>
                    <a:lstStyle/>
                    <a:p>
                      <a:pPr algn="ctr"/>
                      <a:r>
                        <a:rPr lang="en-US" sz="1600" i="0" dirty="0"/>
                        <a:t>2</a:t>
                      </a:r>
                    </a:p>
                  </a:txBody>
                  <a:tcP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600" i="1" dirty="0"/>
                        <a:t>People Trained</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b="1" i="1" dirty="0"/>
                        <a:t>0</a:t>
                      </a:r>
                    </a:p>
                  </a:txBody>
                  <a:tcPr>
                    <a:solidFill>
                      <a:schemeClr val="bg1">
                        <a:lumMod val="85000"/>
                      </a:schemeClr>
                    </a:solidFill>
                  </a:tcPr>
                </a:tc>
                <a:tc>
                  <a:txBody>
                    <a:bodyPr/>
                    <a:lstStyle/>
                    <a:p>
                      <a:pPr algn="ctr"/>
                      <a:r>
                        <a:rPr lang="en-US" sz="1600" i="0" dirty="0"/>
                        <a:t>40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8F13D5FB-0358-8C37-B78B-DAB5A3034219}"/>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graphicFrame>
        <p:nvGraphicFramePr>
          <p:cNvPr id="3" name="Group 128">
            <a:extLst>
              <a:ext uri="{FF2B5EF4-FFF2-40B4-BE49-F238E27FC236}">
                <a16:creationId xmlns:a16="http://schemas.microsoft.com/office/drawing/2014/main" id="{54243133-F3A1-FEFB-9D69-252178E81C99}"/>
              </a:ext>
            </a:extLst>
          </p:cNvPr>
          <p:cNvGraphicFramePr>
            <a:graphicFrameLocks noGrp="1"/>
          </p:cNvGraphicFramePr>
          <p:nvPr>
            <p:extLst>
              <p:ext uri="{D42A27DB-BD31-4B8C-83A1-F6EECF244321}">
                <p14:modId xmlns:p14="http://schemas.microsoft.com/office/powerpoint/2010/main" val="2150035265"/>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6%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anchor="ctr" horzOverflow="overflow">
                    <a:solidFill>
                      <a:schemeClr val="bg1">
                        <a:lumMod val="95000"/>
                      </a:schemeClr>
                    </a:solidFill>
                  </a:tcPr>
                </a:tc>
                <a:tc>
                  <a:txBody>
                    <a:bodyPr/>
                    <a:lstStyle/>
                    <a:p>
                      <a:pPr algn="ctr"/>
                      <a:r>
                        <a:rPr lang="en-US" sz="1200" b="1" i="1" dirty="0"/>
                        <a:t>25%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3.0</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2.6</a:t>
                      </a:r>
                    </a:p>
                  </a:txBody>
                  <a:tcPr anchor="ctr" horzOverflow="overflow">
                    <a:solidFill>
                      <a:schemeClr val="bg1">
                        <a:lumMod val="85000"/>
                      </a:schemeClr>
                    </a:solidFill>
                  </a:tcPr>
                </a:tc>
                <a:tc>
                  <a:txBody>
                    <a:bodyPr/>
                    <a:lstStyle/>
                    <a:p>
                      <a:pPr algn="ctr"/>
                      <a:r>
                        <a:rPr lang="en-US" sz="1200" i="1" dirty="0"/>
                        <a:t>3.9</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3.6</a:t>
                      </a:r>
                    </a:p>
                  </a:txBody>
                  <a:tcPr anchor="ctr" horzOverflow="overflow">
                    <a:solidFill>
                      <a:schemeClr val="bg1">
                        <a:lumMod val="85000"/>
                      </a:schemeClr>
                    </a:solidFill>
                  </a:tcPr>
                </a:tc>
                <a:tc>
                  <a:txBody>
                    <a:bodyPr/>
                    <a:lstStyle/>
                    <a:p>
                      <a:pPr algn="ctr"/>
                      <a:r>
                        <a:rPr lang="en-US" sz="1200" b="1" i="1" dirty="0"/>
                        <a:t>23%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5365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27016"/>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1103547071"/>
              </p:ext>
            </p:extLst>
          </p:nvPr>
        </p:nvGraphicFramePr>
        <p:xfrm>
          <a:off x="609597" y="3657599"/>
          <a:ext cx="7929234" cy="2286002"/>
        </p:xfrm>
        <a:graphic>
          <a:graphicData uri="http://schemas.openxmlformats.org/drawingml/2006/table">
            <a:tbl>
              <a:tblPr firstRow="1" bandRow="1">
                <a:tableStyleId>{073A0DAA-6AF3-43AB-8588-CEC1D06C72B9}</a:tableStyleId>
              </a:tblPr>
              <a:tblGrid>
                <a:gridCol w="4340733">
                  <a:extLst>
                    <a:ext uri="{9D8B030D-6E8A-4147-A177-3AD203B41FA5}">
                      <a16:colId xmlns:a16="http://schemas.microsoft.com/office/drawing/2014/main" val="20000"/>
                    </a:ext>
                  </a:extLst>
                </a:gridCol>
                <a:gridCol w="1183835">
                  <a:extLst>
                    <a:ext uri="{9D8B030D-6E8A-4147-A177-3AD203B41FA5}">
                      <a16:colId xmlns:a16="http://schemas.microsoft.com/office/drawing/2014/main" val="20001"/>
                    </a:ext>
                  </a:extLst>
                </a:gridCol>
                <a:gridCol w="881711">
                  <a:extLst>
                    <a:ext uri="{9D8B030D-6E8A-4147-A177-3AD203B41FA5}">
                      <a16:colId xmlns:a16="http://schemas.microsoft.com/office/drawing/2014/main" val="20002"/>
                    </a:ext>
                  </a:extLst>
                </a:gridCol>
                <a:gridCol w="1522955">
                  <a:extLst>
                    <a:ext uri="{9D8B030D-6E8A-4147-A177-3AD203B41FA5}">
                      <a16:colId xmlns:a16="http://schemas.microsoft.com/office/drawing/2014/main" val="20003"/>
                    </a:ext>
                  </a:extLst>
                </a:gridCol>
              </a:tblGrid>
              <a:tr h="66821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4446">
                <a:tc>
                  <a:txBody>
                    <a:bodyPr/>
                    <a:lstStyle/>
                    <a:p>
                      <a:pPr algn="r"/>
                      <a:r>
                        <a:rPr lang="en-US" sz="1600" i="1" dirty="0"/>
                        <a:t>Compliance Inspections</a:t>
                      </a:r>
                    </a:p>
                  </a:txBody>
                  <a:tcPr>
                    <a:solidFill>
                      <a:schemeClr val="bg1">
                        <a:lumMod val="95000"/>
                      </a:schemeClr>
                    </a:solidFill>
                  </a:tcPr>
                </a:tc>
                <a:tc>
                  <a:txBody>
                    <a:bodyPr/>
                    <a:lstStyle/>
                    <a:p>
                      <a:pPr algn="ctr"/>
                      <a:r>
                        <a:rPr lang="en-US" sz="1600" i="0" dirty="0"/>
                        <a:t>2</a:t>
                      </a:r>
                    </a:p>
                  </a:txBody>
                  <a:tcPr>
                    <a:solidFill>
                      <a:schemeClr val="bg1">
                        <a:lumMod val="95000"/>
                      </a:schemeClr>
                    </a:solidFill>
                  </a:tcPr>
                </a:tc>
                <a:tc>
                  <a:txBody>
                    <a:bodyPr/>
                    <a:lstStyle/>
                    <a:p>
                      <a:pPr algn="ctr"/>
                      <a:r>
                        <a:rPr lang="en-US" sz="1600" b="1" i="1" dirty="0"/>
                        <a:t>2</a:t>
                      </a:r>
                    </a:p>
                  </a:txBody>
                  <a:tcPr>
                    <a:solidFill>
                      <a:schemeClr val="bg1">
                        <a:lumMod val="95000"/>
                      </a:schemeClr>
                    </a:solidFill>
                  </a:tcPr>
                </a:tc>
                <a:tc>
                  <a:txBody>
                    <a:bodyPr/>
                    <a:lstStyle/>
                    <a:p>
                      <a:pPr algn="ctr"/>
                      <a:r>
                        <a:rPr lang="en-US" sz="1600" i="0" dirty="0"/>
                        <a:t>20</a:t>
                      </a:r>
                    </a:p>
                  </a:txBody>
                  <a:tcPr>
                    <a:solidFill>
                      <a:schemeClr val="bg1">
                        <a:lumMod val="95000"/>
                      </a:schemeClr>
                    </a:solidFill>
                  </a:tcPr>
                </a:tc>
                <a:extLst>
                  <a:ext uri="{0D108BD9-81ED-4DB2-BD59-A6C34878D82A}">
                    <a16:rowId xmlns:a16="http://schemas.microsoft.com/office/drawing/2014/main" val="10001"/>
                  </a:ext>
                </a:extLst>
              </a:tr>
              <a:tr h="404446">
                <a:tc>
                  <a:txBody>
                    <a:bodyPr/>
                    <a:lstStyle/>
                    <a:p>
                      <a:pPr algn="r"/>
                      <a:r>
                        <a:rPr lang="en-US" sz="1600" i="1" dirty="0"/>
                        <a:t>Consultative Visits</a:t>
                      </a:r>
                    </a:p>
                  </a:txBody>
                  <a:tcPr>
                    <a:solidFill>
                      <a:schemeClr val="bg1">
                        <a:lumMod val="85000"/>
                      </a:schemeClr>
                    </a:solidFill>
                  </a:tcPr>
                </a:tc>
                <a:tc>
                  <a:txBody>
                    <a:bodyPr/>
                    <a:lstStyle/>
                    <a:p>
                      <a:pPr algn="ctr"/>
                      <a:r>
                        <a:rPr lang="en-US" sz="1600" i="0" dirty="0"/>
                        <a:t>5</a:t>
                      </a:r>
                    </a:p>
                  </a:txBody>
                  <a:tcPr>
                    <a:solidFill>
                      <a:schemeClr val="bg1">
                        <a:lumMod val="85000"/>
                      </a:schemeClr>
                    </a:solidFill>
                  </a:tcPr>
                </a:tc>
                <a:tc>
                  <a:txBody>
                    <a:bodyPr/>
                    <a:lstStyle/>
                    <a:p>
                      <a:pPr algn="ctr"/>
                      <a:r>
                        <a:rPr lang="en-US" sz="1600" b="1" i="1" dirty="0"/>
                        <a:t>5</a:t>
                      </a:r>
                    </a:p>
                  </a:txBody>
                  <a:tcPr>
                    <a:solidFill>
                      <a:schemeClr val="bg1">
                        <a:lumMod val="85000"/>
                      </a:schemeClr>
                    </a:solidFill>
                  </a:tcPr>
                </a:tc>
                <a:tc>
                  <a:txBody>
                    <a:bodyPr/>
                    <a:lstStyle/>
                    <a:p>
                      <a:pPr algn="ctr"/>
                      <a:r>
                        <a:rPr lang="en-US" sz="1600" i="0" dirty="0"/>
                        <a:t>3</a:t>
                      </a:r>
                    </a:p>
                  </a:txBody>
                  <a:tcPr>
                    <a:solidFill>
                      <a:schemeClr val="bg1">
                        <a:lumMod val="85000"/>
                      </a:schemeClr>
                    </a:solidFill>
                  </a:tcPr>
                </a:tc>
                <a:extLst>
                  <a:ext uri="{0D108BD9-81ED-4DB2-BD59-A6C34878D82A}">
                    <a16:rowId xmlns:a16="http://schemas.microsoft.com/office/drawing/2014/main" val="10002"/>
                  </a:ext>
                </a:extLst>
              </a:tr>
              <a:tr h="404446">
                <a:tc>
                  <a:txBody>
                    <a:bodyPr/>
                    <a:lstStyle/>
                    <a:p>
                      <a:pPr algn="r"/>
                      <a:r>
                        <a:rPr lang="en-US" sz="1600" i="1" dirty="0"/>
                        <a:t>OSH Outreach Events</a:t>
                      </a:r>
                    </a:p>
                  </a:txBody>
                  <a:tcPr>
                    <a:solidFill>
                      <a:schemeClr val="bg1">
                        <a:lumMod val="95000"/>
                      </a:schemeClr>
                    </a:solidFill>
                  </a:tcPr>
                </a:tc>
                <a:tc>
                  <a:txBody>
                    <a:bodyPr/>
                    <a:lstStyle/>
                    <a:p>
                      <a:pPr algn="ctr"/>
                      <a:r>
                        <a:rPr lang="en-US" sz="1600" i="0" dirty="0"/>
                        <a:t>1</a:t>
                      </a:r>
                    </a:p>
                  </a:txBody>
                  <a:tcPr>
                    <a:solidFill>
                      <a:schemeClr val="bg1">
                        <a:lumMod val="95000"/>
                      </a:schemeClr>
                    </a:solidFill>
                  </a:tcPr>
                </a:tc>
                <a:tc>
                  <a:txBody>
                    <a:bodyPr/>
                    <a:lstStyle/>
                    <a:p>
                      <a:pPr algn="ctr"/>
                      <a:r>
                        <a:rPr lang="en-US" sz="1600" b="1" i="1" dirty="0"/>
                        <a:t>1</a:t>
                      </a:r>
                    </a:p>
                  </a:txBody>
                  <a:tcPr>
                    <a:solidFill>
                      <a:schemeClr val="bg1">
                        <a:lumMod val="95000"/>
                      </a:schemeClr>
                    </a:solidFill>
                  </a:tcPr>
                </a:tc>
                <a:tc>
                  <a:txBody>
                    <a:bodyPr/>
                    <a:lstStyle/>
                    <a:p>
                      <a:pPr algn="ctr"/>
                      <a:r>
                        <a:rPr lang="en-US" sz="1600" i="0" dirty="0"/>
                        <a:t>2</a:t>
                      </a:r>
                    </a:p>
                  </a:txBody>
                  <a:tcPr>
                    <a:solidFill>
                      <a:schemeClr val="bg1">
                        <a:lumMod val="95000"/>
                      </a:schemeClr>
                    </a:solidFill>
                  </a:tcPr>
                </a:tc>
                <a:extLst>
                  <a:ext uri="{0D108BD9-81ED-4DB2-BD59-A6C34878D82A}">
                    <a16:rowId xmlns:a16="http://schemas.microsoft.com/office/drawing/2014/main" val="10003"/>
                  </a:ext>
                </a:extLst>
              </a:tr>
              <a:tr h="404446">
                <a:tc>
                  <a:txBody>
                    <a:bodyPr/>
                    <a:lstStyle/>
                    <a:p>
                      <a:pPr algn="r"/>
                      <a:r>
                        <a:rPr lang="en-US" sz="1600" i="1" dirty="0"/>
                        <a:t>People Trained</a:t>
                      </a:r>
                    </a:p>
                  </a:txBody>
                  <a:tcPr>
                    <a:solidFill>
                      <a:schemeClr val="bg1">
                        <a:lumMod val="85000"/>
                      </a:schemeClr>
                    </a:solidFill>
                  </a:tcPr>
                </a:tc>
                <a:tc>
                  <a:txBody>
                    <a:bodyPr/>
                    <a:lstStyle/>
                    <a:p>
                      <a:pPr algn="ctr"/>
                      <a:r>
                        <a:rPr lang="en-US" sz="1600" i="0" dirty="0"/>
                        <a:t>11</a:t>
                      </a:r>
                    </a:p>
                  </a:txBody>
                  <a:tcPr>
                    <a:solidFill>
                      <a:schemeClr val="bg1">
                        <a:lumMod val="85000"/>
                      </a:schemeClr>
                    </a:solidFill>
                  </a:tcPr>
                </a:tc>
                <a:tc>
                  <a:txBody>
                    <a:bodyPr/>
                    <a:lstStyle/>
                    <a:p>
                      <a:pPr algn="ctr"/>
                      <a:r>
                        <a:rPr lang="en-US" sz="1600" b="1" i="1" dirty="0"/>
                        <a:t>11</a:t>
                      </a:r>
                    </a:p>
                  </a:txBody>
                  <a:tcPr>
                    <a:solidFill>
                      <a:schemeClr val="bg1">
                        <a:lumMod val="85000"/>
                      </a:schemeClr>
                    </a:solidFill>
                  </a:tcPr>
                </a:tc>
                <a:tc>
                  <a:txBody>
                    <a:bodyPr/>
                    <a:lstStyle/>
                    <a:p>
                      <a:pPr algn="ctr"/>
                      <a:r>
                        <a:rPr lang="en-US" sz="1600" i="0" dirty="0"/>
                        <a:t>40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EE5139D4-7D34-9B02-70DB-F4DD17B34D22}"/>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graphicFrame>
        <p:nvGraphicFramePr>
          <p:cNvPr id="3" name="Table 2">
            <a:extLst>
              <a:ext uri="{FF2B5EF4-FFF2-40B4-BE49-F238E27FC236}">
                <a16:creationId xmlns:a16="http://schemas.microsoft.com/office/drawing/2014/main" id="{9FB9DCE9-DD93-7A7D-3455-CE0E2ADB2D5A}"/>
              </a:ext>
            </a:extLst>
          </p:cNvPr>
          <p:cNvGraphicFramePr>
            <a:graphicFrameLocks noGrp="1"/>
          </p:cNvGraphicFramePr>
          <p:nvPr>
            <p:extLst>
              <p:ext uri="{D42A27DB-BD31-4B8C-83A1-F6EECF244321}">
                <p14:modId xmlns:p14="http://schemas.microsoft.com/office/powerpoint/2010/main" val="270351157"/>
              </p:ext>
            </p:extLst>
          </p:nvPr>
        </p:nvGraphicFramePr>
        <p:xfrm>
          <a:off x="609600" y="1143001"/>
          <a:ext cx="7929234" cy="206553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4.9</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anchor="ctr" horzOverflow="overflow">
                    <a:solidFill>
                      <a:schemeClr val="bg1">
                        <a:lumMod val="95000"/>
                      </a:schemeClr>
                    </a:solidFill>
                  </a:tcPr>
                </a:tc>
                <a:tc>
                  <a:txBody>
                    <a:bodyPr/>
                    <a:lstStyle/>
                    <a:p>
                      <a:pPr algn="ctr"/>
                      <a:r>
                        <a:rPr lang="en-US" sz="1200" b="1" i="1" dirty="0"/>
                        <a:t>26%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3.1</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3.2</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4.1</a:t>
                      </a:r>
                    </a:p>
                  </a:txBody>
                  <a:tcPr anchor="ctr" horzOverflow="overflow">
                    <a:solidFill>
                      <a:schemeClr val="bg1">
                        <a:lumMod val="85000"/>
                      </a:schemeClr>
                    </a:solidFill>
                  </a:tcPr>
                </a:tc>
                <a:tc>
                  <a:txBody>
                    <a:bodyPr/>
                    <a:lstStyle/>
                    <a:p>
                      <a:pPr algn="ctr"/>
                      <a:r>
                        <a:rPr lang="en-US" sz="1200" b="1" i="1" dirty="0"/>
                        <a:t>22%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944670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srcRect t="22143"/>
          <a:stretch>
            <a:fillRect/>
          </a:stretch>
        </p:blipFill>
        <p:spPr bwMode="auto">
          <a:xfrm>
            <a:off x="609600" y="4643063"/>
            <a:ext cx="3124200" cy="1300536"/>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srcRect l="49448" t="20285"/>
          <a:stretch>
            <a:fillRect/>
          </a:stretch>
        </p:blipFill>
        <p:spPr bwMode="auto">
          <a:xfrm>
            <a:off x="6477001" y="4643063"/>
            <a:ext cx="1981200" cy="1300537"/>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3353714300"/>
              </p:ext>
            </p:extLst>
          </p:nvPr>
        </p:nvGraphicFramePr>
        <p:xfrm>
          <a:off x="609599" y="1282114"/>
          <a:ext cx="7848602" cy="3213684"/>
        </p:xfrm>
        <a:graphic>
          <a:graphicData uri="http://schemas.openxmlformats.org/drawingml/2006/table">
            <a:tbl>
              <a:tblPr firstRow="1" bandRow="1">
                <a:tableStyleId>{073A0DAA-6AF3-43AB-8588-CEC1D06C72B9}</a:tableStyleId>
              </a:tblPr>
              <a:tblGrid>
                <a:gridCol w="4267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13872">
                  <a:extLst>
                    <a:ext uri="{9D8B030D-6E8A-4147-A177-3AD203B41FA5}">
                      <a16:colId xmlns:a16="http://schemas.microsoft.com/office/drawing/2014/main" val="20002"/>
                    </a:ext>
                  </a:extLst>
                </a:gridCol>
                <a:gridCol w="1576929">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i="0" dirty="0"/>
                        <a:t>40</a:t>
                      </a:r>
                    </a:p>
                  </a:txBody>
                  <a:tcPr anchor="ctr">
                    <a:solidFill>
                      <a:schemeClr val="bg1">
                        <a:lumMod val="95000"/>
                      </a:schemeClr>
                    </a:solidFill>
                  </a:tcPr>
                </a:tc>
                <a:tc>
                  <a:txBody>
                    <a:bodyPr/>
                    <a:lstStyle/>
                    <a:p>
                      <a:pPr algn="ctr"/>
                      <a:r>
                        <a:rPr lang="en-US" sz="1600" b="1" i="1" dirty="0"/>
                        <a:t>40</a:t>
                      </a:r>
                    </a:p>
                  </a:txBody>
                  <a:tcPr anchor="ctr">
                    <a:solidFill>
                      <a:schemeClr val="bg1">
                        <a:lumMod val="95000"/>
                      </a:schemeClr>
                    </a:solidFill>
                  </a:tcPr>
                </a:tc>
                <a:tc>
                  <a:txBody>
                    <a:bodyPr/>
                    <a:lstStyle/>
                    <a:p>
                      <a:pPr algn="ctr"/>
                      <a:r>
                        <a:rPr lang="en-US" sz="1600" i="0" dirty="0"/>
                        <a:t>150</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i="0" dirty="0"/>
                        <a:t>43</a:t>
                      </a:r>
                    </a:p>
                  </a:txBody>
                  <a:tcPr anchor="ctr">
                    <a:solidFill>
                      <a:schemeClr val="bg1">
                        <a:lumMod val="85000"/>
                      </a:schemeClr>
                    </a:solidFill>
                  </a:tcPr>
                </a:tc>
                <a:tc>
                  <a:txBody>
                    <a:bodyPr/>
                    <a:lstStyle/>
                    <a:p>
                      <a:pPr algn="ctr"/>
                      <a:r>
                        <a:rPr lang="en-US" sz="1600" b="1" i="1" dirty="0"/>
                        <a:t>43</a:t>
                      </a:r>
                    </a:p>
                  </a:txBody>
                  <a:tcPr anchor="ctr">
                    <a:solidFill>
                      <a:schemeClr val="bg1">
                        <a:lumMod val="85000"/>
                      </a:schemeClr>
                    </a:solidFill>
                  </a:tcPr>
                </a:tc>
                <a:tc>
                  <a:txBody>
                    <a:bodyPr/>
                    <a:lstStyle/>
                    <a:p>
                      <a:pPr algn="ctr"/>
                      <a:r>
                        <a:rPr lang="en-US" sz="1600" i="0" dirty="0"/>
                        <a:t>100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i="0" dirty="0"/>
                        <a:t>13</a:t>
                      </a:r>
                    </a:p>
                  </a:txBody>
                  <a:tcPr anchor="ctr">
                    <a:solidFill>
                      <a:schemeClr val="bg1">
                        <a:lumMod val="95000"/>
                      </a:schemeClr>
                    </a:solidFill>
                  </a:tcPr>
                </a:tc>
                <a:tc>
                  <a:txBody>
                    <a:bodyPr/>
                    <a:lstStyle/>
                    <a:p>
                      <a:pPr algn="ctr"/>
                      <a:r>
                        <a:rPr lang="en-US" sz="1600" b="1" i="1" dirty="0"/>
                        <a:t>13</a:t>
                      </a:r>
                    </a:p>
                  </a:txBody>
                  <a:tcPr anchor="ctr">
                    <a:solidFill>
                      <a:schemeClr val="bg1">
                        <a:lumMod val="95000"/>
                      </a:schemeClr>
                    </a:solidFill>
                  </a:tcPr>
                </a:tc>
                <a:tc>
                  <a:txBody>
                    <a:bodyPr/>
                    <a:lstStyle/>
                    <a:p>
                      <a:pPr algn="ctr"/>
                      <a:r>
                        <a:rPr lang="en-US" sz="16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600" i="1" dirty="0"/>
                        <a:t>People Trained</a:t>
                      </a:r>
                    </a:p>
                  </a:txBody>
                  <a:tcPr anchor="ctr">
                    <a:solidFill>
                      <a:schemeClr val="bg1">
                        <a:lumMod val="85000"/>
                      </a:schemeClr>
                    </a:solidFill>
                  </a:tcPr>
                </a:tc>
                <a:tc>
                  <a:txBody>
                    <a:bodyPr/>
                    <a:lstStyle/>
                    <a:p>
                      <a:pPr algn="ctr"/>
                      <a:r>
                        <a:rPr lang="en-US" sz="1600" i="0" dirty="0"/>
                        <a:t>286</a:t>
                      </a:r>
                    </a:p>
                  </a:txBody>
                  <a:tcPr anchor="ctr">
                    <a:solidFill>
                      <a:schemeClr val="bg1">
                        <a:lumMod val="85000"/>
                      </a:schemeClr>
                    </a:solidFill>
                  </a:tcPr>
                </a:tc>
                <a:tc>
                  <a:txBody>
                    <a:bodyPr/>
                    <a:lstStyle/>
                    <a:p>
                      <a:pPr algn="ctr"/>
                      <a:r>
                        <a:rPr lang="en-US" sz="1600" b="1" i="1" dirty="0"/>
                        <a:t>286</a:t>
                      </a:r>
                    </a:p>
                  </a:txBody>
                  <a:tcPr anchor="ctr">
                    <a:solidFill>
                      <a:schemeClr val="bg1">
                        <a:lumMod val="85000"/>
                      </a:schemeClr>
                    </a:solidFill>
                  </a:tcPr>
                </a:tc>
                <a:tc>
                  <a:txBody>
                    <a:bodyPr/>
                    <a:lstStyle/>
                    <a:p>
                      <a:pPr algn="ctr"/>
                      <a:r>
                        <a:rPr lang="en-US" sz="16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0D9F63B3-8653-4682-9B4B-0E7C5BADFAA2}"/>
              </a:ext>
            </a:extLst>
          </p:cNvPr>
          <p:cNvPicPr/>
          <p:nvPr/>
        </p:nvPicPr>
        <p:blipFill>
          <a:blip r:embed="rId5" cstate="print"/>
          <a:srcRect r="24038" b="30983"/>
          <a:stretch>
            <a:fillRect/>
          </a:stretch>
        </p:blipFill>
        <p:spPr bwMode="auto">
          <a:xfrm>
            <a:off x="4737601" y="4648200"/>
            <a:ext cx="1739399" cy="1300537"/>
          </a:xfrm>
          <a:prstGeom prst="rect">
            <a:avLst/>
          </a:prstGeom>
          <a:noFill/>
          <a:ln w="9525">
            <a:noFill/>
            <a:miter lim="800000"/>
            <a:headEnd/>
            <a:tailEnd/>
          </a:ln>
        </p:spPr>
      </p:pic>
      <p:pic>
        <p:nvPicPr>
          <p:cNvPr id="10" name="Picture 9"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6" cstate="print">
            <a:extLst>
              <a:ext uri="{28A0092B-C50C-407E-A947-70E740481C1C}">
                <a14:useLocalDpi xmlns:a14="http://schemas.microsoft.com/office/drawing/2010/main" val="0"/>
              </a:ext>
            </a:extLst>
          </a:blip>
          <a:srcRect t="29183"/>
          <a:stretch/>
        </p:blipFill>
        <p:spPr bwMode="auto">
          <a:xfrm>
            <a:off x="2957946" y="4643062"/>
            <a:ext cx="2680854" cy="1300537"/>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06B6A24E-1B23-7A16-FDBC-DA79266DDFE9}"/>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284297831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467" y="1997983"/>
            <a:ext cx="2283934" cy="2116817"/>
          </a:xfrm>
          <a:prstGeom prst="rect">
            <a:avLst/>
          </a:prstGeom>
        </p:spPr>
      </p:pic>
      <p:pic>
        <p:nvPicPr>
          <p:cNvPr id="11" name="Picture 10">
            <a:extLst>
              <a:ext uri="{FF2B5EF4-FFF2-40B4-BE49-F238E27FC236}">
                <a16:creationId xmlns:a16="http://schemas.microsoft.com/office/drawing/2014/main" id="{DC6691E1-9254-4EEF-9D0A-5CC204A853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26" y="2052696"/>
            <a:ext cx="2753832" cy="2065374"/>
          </a:xfrm>
          <a:prstGeom prst="rect">
            <a:avLst/>
          </a:prstGeom>
        </p:spPr>
      </p:pic>
      <p:graphicFrame>
        <p:nvGraphicFramePr>
          <p:cNvPr id="15" name="Table 14">
            <a:extLst>
              <a:ext uri="{FF2B5EF4-FFF2-40B4-BE49-F238E27FC236}">
                <a16:creationId xmlns:a16="http://schemas.microsoft.com/office/drawing/2014/main" id="{99A5D6F9-4B36-4324-BFAB-1A818AB4F113}"/>
              </a:ext>
            </a:extLst>
          </p:cNvPr>
          <p:cNvGraphicFramePr>
            <a:graphicFrameLocks noGrp="1"/>
          </p:cNvGraphicFramePr>
          <p:nvPr>
            <p:extLst>
              <p:ext uri="{D42A27DB-BD31-4B8C-83A1-F6EECF244321}">
                <p14:modId xmlns:p14="http://schemas.microsoft.com/office/powerpoint/2010/main" val="3773238747"/>
              </p:ext>
            </p:extLst>
          </p:nvPr>
        </p:nvGraphicFramePr>
        <p:xfrm>
          <a:off x="609600" y="4038600"/>
          <a:ext cx="7914174" cy="1842324"/>
        </p:xfrm>
        <a:graphic>
          <a:graphicData uri="http://schemas.openxmlformats.org/drawingml/2006/table">
            <a:tbl>
              <a:tblPr firstRow="1" bandRow="1">
                <a:tableStyleId>{073A0DAA-6AF3-43AB-8588-CEC1D06C72B9}</a:tableStyleId>
              </a:tblPr>
              <a:tblGrid>
                <a:gridCol w="4293651">
                  <a:extLst>
                    <a:ext uri="{9D8B030D-6E8A-4147-A177-3AD203B41FA5}">
                      <a16:colId xmlns:a16="http://schemas.microsoft.com/office/drawing/2014/main" val="20000"/>
                    </a:ext>
                  </a:extLst>
                </a:gridCol>
                <a:gridCol w="1163769">
                  <a:extLst>
                    <a:ext uri="{9D8B030D-6E8A-4147-A177-3AD203B41FA5}">
                      <a16:colId xmlns:a16="http://schemas.microsoft.com/office/drawing/2014/main" val="20001"/>
                    </a:ext>
                  </a:extLst>
                </a:gridCol>
                <a:gridCol w="1002384">
                  <a:extLst>
                    <a:ext uri="{9D8B030D-6E8A-4147-A177-3AD203B41FA5}">
                      <a16:colId xmlns:a16="http://schemas.microsoft.com/office/drawing/2014/main" val="20002"/>
                    </a:ext>
                  </a:extLst>
                </a:gridCol>
                <a:gridCol w="1454370">
                  <a:extLst>
                    <a:ext uri="{9D8B030D-6E8A-4147-A177-3AD203B41FA5}">
                      <a16:colId xmlns:a16="http://schemas.microsoft.com/office/drawing/2014/main" val="20003"/>
                    </a:ext>
                  </a:extLst>
                </a:gridCol>
              </a:tblGrid>
              <a:tr h="501204">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2471">
                <a:tc>
                  <a:txBody>
                    <a:bodyPr/>
                    <a:lstStyle/>
                    <a:p>
                      <a:pPr algn="r"/>
                      <a:r>
                        <a:rPr lang="en-US" sz="1600" b="0" i="1" dirty="0"/>
                        <a:t>Compliance</a:t>
                      </a:r>
                      <a:r>
                        <a:rPr lang="en-US" sz="1600" b="0" i="1" baseline="0" dirty="0"/>
                        <a:t> Inspections</a:t>
                      </a:r>
                      <a:endParaRPr lang="en-US" sz="1600" b="0" i="1" dirty="0"/>
                    </a:p>
                  </a:txBody>
                  <a:tcPr>
                    <a:solidFill>
                      <a:schemeClr val="bg1">
                        <a:lumMod val="85000"/>
                      </a:schemeClr>
                    </a:solidFill>
                  </a:tcPr>
                </a:tc>
                <a:tc>
                  <a:txBody>
                    <a:bodyPr/>
                    <a:lstStyle/>
                    <a:p>
                      <a:pPr algn="ctr"/>
                      <a:r>
                        <a:rPr lang="en-US" sz="1600" b="0" i="0" dirty="0"/>
                        <a:t>22</a:t>
                      </a:r>
                    </a:p>
                  </a:txBody>
                  <a:tcPr>
                    <a:solidFill>
                      <a:schemeClr val="bg1">
                        <a:lumMod val="85000"/>
                      </a:schemeClr>
                    </a:solidFill>
                  </a:tcPr>
                </a:tc>
                <a:tc>
                  <a:txBody>
                    <a:bodyPr/>
                    <a:lstStyle/>
                    <a:p>
                      <a:pPr algn="ctr"/>
                      <a:r>
                        <a:rPr lang="en-US" sz="1600" b="1" i="1" dirty="0"/>
                        <a:t>22</a:t>
                      </a:r>
                    </a:p>
                  </a:txBody>
                  <a:tcPr>
                    <a:solidFill>
                      <a:schemeClr val="bg1">
                        <a:lumMod val="85000"/>
                      </a:schemeClr>
                    </a:solidFill>
                  </a:tcPr>
                </a:tc>
                <a:tc>
                  <a:txBody>
                    <a:bodyPr/>
                    <a:lstStyle/>
                    <a:p>
                      <a:pPr algn="ctr"/>
                      <a:r>
                        <a:rPr lang="en-US" sz="1600" b="0" i="0" dirty="0"/>
                        <a:t>95</a:t>
                      </a:r>
                    </a:p>
                  </a:txBody>
                  <a:tcPr>
                    <a:solidFill>
                      <a:schemeClr val="bg1">
                        <a:lumMod val="85000"/>
                      </a:schemeClr>
                    </a:solidFill>
                  </a:tcPr>
                </a:tc>
                <a:extLst>
                  <a:ext uri="{0D108BD9-81ED-4DB2-BD59-A6C34878D82A}">
                    <a16:rowId xmlns:a16="http://schemas.microsoft.com/office/drawing/2014/main" val="10001"/>
                  </a:ext>
                </a:extLst>
              </a:tr>
              <a:tr h="332471">
                <a:tc>
                  <a:txBody>
                    <a:bodyPr/>
                    <a:lstStyle/>
                    <a:p>
                      <a:pPr algn="r"/>
                      <a:r>
                        <a:rPr lang="en-US" sz="1600" b="0" i="1" dirty="0"/>
                        <a:t>Consultative Visits</a:t>
                      </a:r>
                    </a:p>
                  </a:txBody>
                  <a:tcPr>
                    <a:solidFill>
                      <a:schemeClr val="bg1">
                        <a:lumMod val="95000"/>
                      </a:schemeClr>
                    </a:solidFill>
                  </a:tcPr>
                </a:tc>
                <a:tc>
                  <a:txBody>
                    <a:bodyPr/>
                    <a:lstStyle/>
                    <a:p>
                      <a:pPr algn="ctr"/>
                      <a:r>
                        <a:rPr lang="en-US" sz="1600" b="0" i="0" dirty="0"/>
                        <a:t>44</a:t>
                      </a:r>
                    </a:p>
                  </a:txBody>
                  <a:tcPr>
                    <a:solidFill>
                      <a:schemeClr val="bg1">
                        <a:lumMod val="95000"/>
                      </a:schemeClr>
                    </a:solidFill>
                  </a:tcPr>
                </a:tc>
                <a:tc>
                  <a:txBody>
                    <a:bodyPr/>
                    <a:lstStyle/>
                    <a:p>
                      <a:pPr algn="ctr"/>
                      <a:r>
                        <a:rPr lang="en-US" sz="1600" b="1" i="1" dirty="0"/>
                        <a:t>44</a:t>
                      </a:r>
                    </a:p>
                  </a:txBody>
                  <a:tcPr>
                    <a:solidFill>
                      <a:schemeClr val="bg1">
                        <a:lumMod val="95000"/>
                      </a:schemeClr>
                    </a:solidFill>
                  </a:tcPr>
                </a:tc>
                <a:tc>
                  <a:txBody>
                    <a:bodyPr/>
                    <a:lstStyle/>
                    <a:p>
                      <a:pPr algn="ctr"/>
                      <a:r>
                        <a:rPr lang="en-US" sz="1600" b="0" i="0" dirty="0"/>
                        <a:t>190</a:t>
                      </a:r>
                    </a:p>
                  </a:txBody>
                  <a:tcPr>
                    <a:solidFill>
                      <a:schemeClr val="bg1">
                        <a:lumMod val="95000"/>
                      </a:schemeClr>
                    </a:solidFill>
                  </a:tcPr>
                </a:tc>
                <a:extLst>
                  <a:ext uri="{0D108BD9-81ED-4DB2-BD59-A6C34878D82A}">
                    <a16:rowId xmlns:a16="http://schemas.microsoft.com/office/drawing/2014/main" val="10002"/>
                  </a:ext>
                </a:extLst>
              </a:tr>
              <a:tr h="332471">
                <a:tc>
                  <a:txBody>
                    <a:bodyPr/>
                    <a:lstStyle/>
                    <a:p>
                      <a:pPr algn="r"/>
                      <a:r>
                        <a:rPr lang="en-US" sz="1600" i="1" dirty="0"/>
                        <a:t>OSH Outreach </a:t>
                      </a:r>
                      <a:r>
                        <a:rPr lang="en-US" sz="1600" b="0" i="1" dirty="0"/>
                        <a:t>Events/Booths</a:t>
                      </a:r>
                    </a:p>
                  </a:txBody>
                  <a:tcPr>
                    <a:solidFill>
                      <a:schemeClr val="bg1">
                        <a:lumMod val="85000"/>
                      </a:schemeClr>
                    </a:solidFill>
                  </a:tcPr>
                </a:tc>
                <a:tc>
                  <a:txBody>
                    <a:bodyPr/>
                    <a:lstStyle/>
                    <a:p>
                      <a:pPr algn="ctr"/>
                      <a:r>
                        <a:rPr lang="en-US" sz="1600" b="0" i="0" dirty="0"/>
                        <a:t>2</a:t>
                      </a:r>
                    </a:p>
                  </a:txBody>
                  <a:tcPr>
                    <a:solidFill>
                      <a:schemeClr val="bg1">
                        <a:lumMod val="85000"/>
                      </a:schemeClr>
                    </a:solidFill>
                  </a:tcPr>
                </a:tc>
                <a:tc>
                  <a:txBody>
                    <a:bodyPr/>
                    <a:lstStyle/>
                    <a:p>
                      <a:pPr algn="ctr"/>
                      <a:r>
                        <a:rPr lang="en-US" sz="1600" b="1" i="1" dirty="0"/>
                        <a:t>2</a:t>
                      </a:r>
                    </a:p>
                  </a:txBody>
                  <a:tcPr>
                    <a:solidFill>
                      <a:schemeClr val="bg1">
                        <a:lumMod val="85000"/>
                      </a:schemeClr>
                    </a:solidFill>
                  </a:tcPr>
                </a:tc>
                <a:tc>
                  <a:txBody>
                    <a:bodyPr/>
                    <a:lstStyle/>
                    <a:p>
                      <a:pPr algn="ctr"/>
                      <a:r>
                        <a:rPr lang="en-US" sz="1600" b="0" i="0" dirty="0"/>
                        <a:t>6</a:t>
                      </a:r>
                    </a:p>
                  </a:txBody>
                  <a:tcPr>
                    <a:solidFill>
                      <a:schemeClr val="bg1">
                        <a:lumMod val="85000"/>
                      </a:schemeClr>
                    </a:solidFill>
                  </a:tcPr>
                </a:tc>
                <a:extLst>
                  <a:ext uri="{0D108BD9-81ED-4DB2-BD59-A6C34878D82A}">
                    <a16:rowId xmlns:a16="http://schemas.microsoft.com/office/drawing/2014/main" val="10003"/>
                  </a:ext>
                </a:extLst>
              </a:tr>
              <a:tr h="332471">
                <a:tc>
                  <a:txBody>
                    <a:bodyPr/>
                    <a:lstStyle/>
                    <a:p>
                      <a:pPr algn="r"/>
                      <a:r>
                        <a:rPr lang="en-US" sz="1600" b="0" i="1" dirty="0"/>
                        <a:t>Trained</a:t>
                      </a:r>
                    </a:p>
                  </a:txBody>
                  <a:tcPr>
                    <a:solidFill>
                      <a:schemeClr val="bg1">
                        <a:lumMod val="95000"/>
                      </a:schemeClr>
                    </a:solidFill>
                  </a:tcPr>
                </a:tc>
                <a:tc>
                  <a:txBody>
                    <a:bodyPr/>
                    <a:lstStyle/>
                    <a:p>
                      <a:pPr algn="ctr"/>
                      <a:r>
                        <a:rPr lang="en-US" sz="1600" b="0" i="0" dirty="0"/>
                        <a:t>128</a:t>
                      </a:r>
                    </a:p>
                  </a:txBody>
                  <a:tcPr>
                    <a:solidFill>
                      <a:schemeClr val="bg1">
                        <a:lumMod val="95000"/>
                      </a:schemeClr>
                    </a:solidFill>
                  </a:tcPr>
                </a:tc>
                <a:tc>
                  <a:txBody>
                    <a:bodyPr/>
                    <a:lstStyle/>
                    <a:p>
                      <a:pPr algn="ctr"/>
                      <a:r>
                        <a:rPr lang="en-US" sz="1600" b="1" i="1" dirty="0"/>
                        <a:t>128</a:t>
                      </a:r>
                    </a:p>
                  </a:txBody>
                  <a:tcPr>
                    <a:solidFill>
                      <a:schemeClr val="bg1">
                        <a:lumMod val="95000"/>
                      </a:schemeClr>
                    </a:solidFill>
                  </a:tcPr>
                </a:tc>
                <a:tc>
                  <a:txBody>
                    <a:bodyPr/>
                    <a:lstStyle/>
                    <a:p>
                      <a:pPr algn="ctr"/>
                      <a:r>
                        <a:rPr lang="en-US" sz="1600" b="0" i="0" dirty="0"/>
                        <a:t>600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B7249E22-764F-D118-0D18-102724382B2A}"/>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graphicFrame>
        <p:nvGraphicFramePr>
          <p:cNvPr id="3" name="Table 2">
            <a:extLst>
              <a:ext uri="{FF2B5EF4-FFF2-40B4-BE49-F238E27FC236}">
                <a16:creationId xmlns:a16="http://schemas.microsoft.com/office/drawing/2014/main" id="{ED8330BE-8D69-C511-477B-FC22E201F1F2}"/>
              </a:ext>
            </a:extLst>
          </p:cNvPr>
          <p:cNvGraphicFramePr>
            <a:graphicFrameLocks noGrp="1"/>
          </p:cNvGraphicFramePr>
          <p:nvPr>
            <p:extLst>
              <p:ext uri="{D42A27DB-BD31-4B8C-83A1-F6EECF244321}">
                <p14:modId xmlns:p14="http://schemas.microsoft.com/office/powerpoint/2010/main" val="3382158347"/>
              </p:ext>
            </p:extLst>
          </p:nvPr>
        </p:nvGraphicFramePr>
        <p:xfrm>
          <a:off x="622006" y="1142282"/>
          <a:ext cx="7871753" cy="914400"/>
        </p:xfrm>
        <a:graphic>
          <a:graphicData uri="http://schemas.openxmlformats.org/drawingml/2006/table">
            <a:tbl>
              <a:tblPr>
                <a:tableStyleId>{00A15C55-8517-42AA-B614-E9B94910E393}</a:tableStyleId>
              </a:tblPr>
              <a:tblGrid>
                <a:gridCol w="1385099">
                  <a:extLst>
                    <a:ext uri="{9D8B030D-6E8A-4147-A177-3AD203B41FA5}">
                      <a16:colId xmlns:a16="http://schemas.microsoft.com/office/drawing/2014/main" val="2905845199"/>
                    </a:ext>
                  </a:extLst>
                </a:gridCol>
                <a:gridCol w="1731374">
                  <a:extLst>
                    <a:ext uri="{9D8B030D-6E8A-4147-A177-3AD203B41FA5}">
                      <a16:colId xmlns:a16="http://schemas.microsoft.com/office/drawing/2014/main" val="2304304097"/>
                    </a:ext>
                  </a:extLst>
                </a:gridCol>
                <a:gridCol w="1471668">
                  <a:extLst>
                    <a:ext uri="{9D8B030D-6E8A-4147-A177-3AD203B41FA5}">
                      <a16:colId xmlns:a16="http://schemas.microsoft.com/office/drawing/2014/main" val="3480243544"/>
                    </a:ext>
                  </a:extLst>
                </a:gridCol>
                <a:gridCol w="1471668">
                  <a:extLst>
                    <a:ext uri="{9D8B030D-6E8A-4147-A177-3AD203B41FA5}">
                      <a16:colId xmlns:a16="http://schemas.microsoft.com/office/drawing/2014/main" val="1664255718"/>
                    </a:ext>
                  </a:extLst>
                </a:gridCol>
                <a:gridCol w="1811944">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2.5</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2.8</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Tree>
    <p:extLst>
      <p:ext uri="{BB962C8B-B14F-4D97-AF65-F5344CB8AC3E}">
        <p14:creationId xmlns:p14="http://schemas.microsoft.com/office/powerpoint/2010/main" val="91119137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1869448424"/>
              </p:ext>
            </p:extLst>
          </p:nvPr>
        </p:nvGraphicFramePr>
        <p:xfrm>
          <a:off x="609600" y="1171967"/>
          <a:ext cx="7848601" cy="4796206"/>
        </p:xfrm>
        <a:graphic>
          <a:graphicData uri="http://schemas.openxmlformats.org/drawingml/2006/table">
            <a:tbl>
              <a:tblPr firstRow="1" bandRow="1">
                <a:tableStyleId>{073A0DAA-6AF3-43AB-8588-CEC1D06C72B9}</a:tableStyleId>
              </a:tblPr>
              <a:tblGrid>
                <a:gridCol w="5562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914401">
                  <a:extLst>
                    <a:ext uri="{9D8B030D-6E8A-4147-A177-3AD203B41FA5}">
                      <a16:colId xmlns:a16="http://schemas.microsoft.com/office/drawing/2014/main" val="20003"/>
                    </a:ext>
                  </a:extLst>
                </a:gridCol>
              </a:tblGrid>
              <a:tr h="342209">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100" dirty="0">
                          <a:solidFill>
                            <a:schemeClr val="tx1"/>
                          </a:solidFill>
                        </a:rPr>
                        <a:t>1</a:t>
                      </a:r>
                      <a:r>
                        <a:rPr lang="en-US" sz="1100" baseline="30000" dirty="0">
                          <a:solidFill>
                            <a:schemeClr val="tx1"/>
                          </a:solidFill>
                        </a:rPr>
                        <a:t>st</a:t>
                      </a:r>
                      <a:r>
                        <a:rPr lang="en-US" sz="1100" dirty="0">
                          <a:solidFill>
                            <a:schemeClr val="tx1"/>
                          </a:solidFill>
                        </a:rPr>
                        <a:t> Qtr.</a:t>
                      </a:r>
                    </a:p>
                  </a:txBody>
                  <a:tcPr anchor="ctr">
                    <a:solidFill>
                      <a:schemeClr val="bg1">
                        <a:lumMod val="75000"/>
                      </a:schemeClr>
                    </a:solidFill>
                  </a:tcPr>
                </a:tc>
                <a:tc>
                  <a:txBody>
                    <a:bodyPr/>
                    <a:lstStyle/>
                    <a:p>
                      <a:pPr algn="ctr"/>
                      <a:r>
                        <a:rPr lang="en-US" sz="1100" b="1" i="1" dirty="0">
                          <a:solidFill>
                            <a:schemeClr val="tx1"/>
                          </a:solidFill>
                        </a:rPr>
                        <a:t>Total</a:t>
                      </a:r>
                    </a:p>
                  </a:txBody>
                  <a:tcPr anchor="ctr">
                    <a:solidFill>
                      <a:schemeClr val="bg1">
                        <a:lumMod val="75000"/>
                      </a:schemeClr>
                    </a:solidFill>
                  </a:tcPr>
                </a:tc>
                <a:tc>
                  <a:txBody>
                    <a:bodyPr/>
                    <a:lstStyle/>
                    <a:p>
                      <a:pPr algn="ctr"/>
                      <a:r>
                        <a:rPr lang="en-US" sz="11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85174">
                <a:tc>
                  <a:txBody>
                    <a:bodyPr/>
                    <a:lstStyle/>
                    <a:p>
                      <a:pPr algn="r"/>
                      <a:r>
                        <a:rPr lang="en-US" sz="1400" b="0" i="1" dirty="0"/>
                        <a:t>General Industry</a:t>
                      </a:r>
                      <a:r>
                        <a:rPr lang="en-US" sz="1400" i="1" dirty="0"/>
                        <a:t>—</a:t>
                      </a:r>
                      <a:r>
                        <a:rPr lang="en-US" sz="1400" b="0" i="1" dirty="0"/>
                        <a:t>10-Hour Course</a:t>
                      </a:r>
                    </a:p>
                  </a:txBody>
                  <a:tcPr anchor="ctr">
                    <a:solidFill>
                      <a:schemeClr val="bg1">
                        <a:lumMod val="95000"/>
                      </a:schemeClr>
                    </a:solidFill>
                  </a:tcPr>
                </a:tc>
                <a:tc>
                  <a:txBody>
                    <a:bodyPr/>
                    <a:lstStyle/>
                    <a:p>
                      <a:pPr algn="ctr"/>
                      <a:r>
                        <a:rPr lang="en-US" sz="1400" b="0" i="0" dirty="0">
                          <a:latin typeface="+mj-lt"/>
                        </a:rPr>
                        <a:t>2</a:t>
                      </a:r>
                    </a:p>
                  </a:txBody>
                  <a:tcPr anchor="ctr">
                    <a:solidFill>
                      <a:schemeClr val="bg1">
                        <a:lumMod val="95000"/>
                      </a:schemeClr>
                    </a:solidFill>
                  </a:tcPr>
                </a:tc>
                <a:tc>
                  <a:txBody>
                    <a:bodyPr/>
                    <a:lstStyle/>
                    <a:p>
                      <a:pPr algn="ctr"/>
                      <a:r>
                        <a:rPr lang="en-US" sz="1400" b="1" i="1" dirty="0">
                          <a:latin typeface="+mj-lt"/>
                        </a:rPr>
                        <a:t>2</a:t>
                      </a:r>
                    </a:p>
                  </a:txBody>
                  <a:tcPr anchor="ctr">
                    <a:solidFill>
                      <a:schemeClr val="bg1">
                        <a:lumMod val="95000"/>
                      </a:schemeClr>
                    </a:solidFill>
                  </a:tcPr>
                </a:tc>
                <a:tc>
                  <a:txBody>
                    <a:bodyPr/>
                    <a:lstStyle/>
                    <a:p>
                      <a:pPr algn="ctr"/>
                      <a:r>
                        <a:rPr lang="en-US" sz="1400" i="0" dirty="0">
                          <a:latin typeface="+mj-lt"/>
                        </a:rPr>
                        <a:t>4</a:t>
                      </a:r>
                    </a:p>
                  </a:txBody>
                  <a:tcPr anchor="ctr">
                    <a:solidFill>
                      <a:schemeClr val="bg1">
                        <a:lumMod val="95000"/>
                      </a:schemeClr>
                    </a:solidFill>
                  </a:tcPr>
                </a:tc>
                <a:extLst>
                  <a:ext uri="{0D108BD9-81ED-4DB2-BD59-A6C34878D82A}">
                    <a16:rowId xmlns:a16="http://schemas.microsoft.com/office/drawing/2014/main" val="10001"/>
                  </a:ext>
                </a:extLst>
              </a:tr>
              <a:tr h="285174">
                <a:tc>
                  <a:txBody>
                    <a:bodyPr/>
                    <a:lstStyle/>
                    <a:p>
                      <a:pPr algn="r"/>
                      <a:r>
                        <a:rPr lang="en-US" sz="1400" b="0" i="1" dirty="0"/>
                        <a:t>General Industry</a:t>
                      </a:r>
                      <a:r>
                        <a:rPr lang="en-US" sz="1400" i="1" dirty="0"/>
                        <a:t>—</a:t>
                      </a:r>
                      <a:r>
                        <a:rPr lang="en-US" sz="1400" b="0" i="1" dirty="0"/>
                        <a:t>30-Hour Course</a:t>
                      </a:r>
                    </a:p>
                  </a:txBody>
                  <a:tcPr anchor="ctr">
                    <a:solidFill>
                      <a:schemeClr val="bg1">
                        <a:lumMod val="85000"/>
                      </a:schemeClr>
                    </a:solidFill>
                  </a:tcPr>
                </a:tc>
                <a:tc>
                  <a:txBody>
                    <a:bodyPr/>
                    <a:lstStyle/>
                    <a:p>
                      <a:pPr algn="ctr"/>
                      <a:r>
                        <a:rPr lang="en-US" sz="1400" b="0" i="0" dirty="0">
                          <a:latin typeface="+mj-lt"/>
                        </a:rPr>
                        <a:t>1</a:t>
                      </a:r>
                    </a:p>
                  </a:txBody>
                  <a:tcPr anchor="ctr">
                    <a:solidFill>
                      <a:schemeClr val="bg1">
                        <a:lumMod val="85000"/>
                      </a:schemeClr>
                    </a:solidFill>
                  </a:tcPr>
                </a:tc>
                <a:tc>
                  <a:txBody>
                    <a:bodyPr/>
                    <a:lstStyle/>
                    <a:p>
                      <a:pPr algn="ctr"/>
                      <a:r>
                        <a:rPr lang="en-US" sz="1400" b="1" i="1" dirty="0">
                          <a:latin typeface="+mj-lt"/>
                        </a:rPr>
                        <a:t>1</a:t>
                      </a:r>
                    </a:p>
                  </a:txBody>
                  <a:tcPr anchor="ctr">
                    <a:solidFill>
                      <a:schemeClr val="bg1">
                        <a:lumMod val="85000"/>
                      </a:schemeClr>
                    </a:solidFill>
                  </a:tcPr>
                </a:tc>
                <a:tc>
                  <a:txBody>
                    <a:bodyPr/>
                    <a:lstStyle/>
                    <a:p>
                      <a:pPr algn="ctr"/>
                      <a:r>
                        <a:rPr lang="en-US" sz="1400" i="0" dirty="0">
                          <a:latin typeface="+mj-lt"/>
                        </a:rPr>
                        <a:t>1</a:t>
                      </a:r>
                    </a:p>
                  </a:txBody>
                  <a:tcPr anchor="ctr">
                    <a:solidFill>
                      <a:schemeClr val="bg1">
                        <a:lumMod val="85000"/>
                      </a:schemeClr>
                    </a:solidFill>
                  </a:tcPr>
                </a:tc>
                <a:extLst>
                  <a:ext uri="{0D108BD9-81ED-4DB2-BD59-A6C34878D82A}">
                    <a16:rowId xmlns:a16="http://schemas.microsoft.com/office/drawing/2014/main" val="10002"/>
                  </a:ext>
                </a:extLst>
              </a:tr>
              <a:tr h="484796">
                <a:tc>
                  <a:txBody>
                    <a:bodyPr/>
                    <a:lstStyle/>
                    <a:p>
                      <a:pPr algn="r"/>
                      <a:r>
                        <a:rPr lang="en-US" sz="1400" b="0" i="1" dirty="0"/>
                        <a:t>NC #500/502</a:t>
                      </a:r>
                      <a:r>
                        <a:rPr lang="en-US" sz="1400" i="1" dirty="0"/>
                        <a:t>—</a:t>
                      </a:r>
                      <a:r>
                        <a:rPr lang="en-US" sz="1400" b="0" i="1" dirty="0"/>
                        <a:t>Construction Train-the-Trainer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1" dirty="0"/>
                        <a:t>NC</a:t>
                      </a:r>
                      <a:r>
                        <a:rPr lang="en-US" sz="1400" b="0" i="1" baseline="0" dirty="0"/>
                        <a:t> #501/503</a:t>
                      </a:r>
                      <a:r>
                        <a:rPr lang="en-US" sz="1400" i="1" dirty="0"/>
                        <a:t>—</a:t>
                      </a:r>
                      <a:r>
                        <a:rPr lang="en-US" sz="1400" b="0" i="1" baseline="0" dirty="0"/>
                        <a:t>General Industry Train-the-Trainer Course</a:t>
                      </a:r>
                      <a:endParaRPr lang="en-US" sz="1400" b="0" i="1" dirty="0"/>
                    </a:p>
                  </a:txBody>
                  <a:tcPr anchor="ctr">
                    <a:solidFill>
                      <a:schemeClr val="bg1">
                        <a:lumMod val="95000"/>
                      </a:schemeClr>
                    </a:solidFill>
                  </a:tcPr>
                </a:tc>
                <a:tc>
                  <a:txBody>
                    <a:bodyPr/>
                    <a:lstStyle/>
                    <a:p>
                      <a:pPr algn="ctr"/>
                      <a:r>
                        <a:rPr lang="en-US" sz="1400" b="0" i="0" dirty="0">
                          <a:latin typeface="+mj-lt"/>
                        </a:rPr>
                        <a:t>1</a:t>
                      </a:r>
                    </a:p>
                  </a:txBody>
                  <a:tcPr anchor="ctr">
                    <a:solidFill>
                      <a:schemeClr val="bg1">
                        <a:lumMod val="95000"/>
                      </a:schemeClr>
                    </a:solidFill>
                  </a:tcPr>
                </a:tc>
                <a:tc>
                  <a:txBody>
                    <a:bodyPr/>
                    <a:lstStyle/>
                    <a:p>
                      <a:pPr algn="ctr"/>
                      <a:r>
                        <a:rPr lang="en-US" sz="1400" b="1" i="1" dirty="0">
                          <a:latin typeface="+mj-lt"/>
                        </a:rPr>
                        <a:t>1</a:t>
                      </a:r>
                    </a:p>
                  </a:txBody>
                  <a:tcPr anchor="ctr">
                    <a:solidFill>
                      <a:schemeClr val="bg1">
                        <a:lumMod val="95000"/>
                      </a:schemeClr>
                    </a:solidFill>
                  </a:tcPr>
                </a:tc>
                <a:tc>
                  <a:txBody>
                    <a:bodyPr/>
                    <a:lstStyle/>
                    <a:p>
                      <a:pPr algn="ctr"/>
                      <a:r>
                        <a:rPr lang="en-US" sz="1400" i="0" dirty="0">
                          <a:latin typeface="+mj-lt"/>
                        </a:rPr>
                        <a:t>1</a:t>
                      </a:r>
                    </a:p>
                  </a:txBody>
                  <a:tcPr anchor="ctr">
                    <a:solidFill>
                      <a:schemeClr val="bg1">
                        <a:lumMod val="95000"/>
                      </a:schemeClr>
                    </a:solidFill>
                  </a:tcPr>
                </a:tc>
                <a:extLst>
                  <a:ext uri="{0D108BD9-81ED-4DB2-BD59-A6C34878D82A}">
                    <a16:rowId xmlns:a16="http://schemas.microsoft.com/office/drawing/2014/main" val="10003"/>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10-Hour Course</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30-Hour Course </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j-lt"/>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7"/>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j-lt"/>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OSH Workshops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j-lt"/>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j-lt"/>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j-lt"/>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321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Train-the-Trainer Program (Construction/General Industry)</a:t>
                      </a:r>
                      <a:r>
                        <a:rPr lang="en-US" sz="1400" i="1" dirty="0"/>
                        <a:t>—</a:t>
                      </a:r>
                      <a:r>
                        <a:rPr kumimoji="0" lang="en-US" sz="14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j-lt"/>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321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Train-the-Trainer Program (Construction/General Industry)</a:t>
                      </a:r>
                      <a:r>
                        <a:rPr lang="en-US" sz="1400" i="1" dirty="0"/>
                        <a:t>—Trained</a:t>
                      </a:r>
                      <a:r>
                        <a:rPr kumimoji="0" lang="en-US" sz="14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104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j-lt"/>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2" name="TextBox 1">
            <a:extLst>
              <a:ext uri="{FF2B5EF4-FFF2-40B4-BE49-F238E27FC236}">
                <a16:creationId xmlns:a16="http://schemas.microsoft.com/office/drawing/2014/main" id="{96A1CE33-346E-9EDA-3B1C-A21FFC1E71B6}"/>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50505198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065" y="3442575"/>
            <a:ext cx="874335" cy="655751"/>
          </a:xfrm>
          <a:prstGeom prst="rect">
            <a:avLst/>
          </a:prstGeom>
        </p:spPr>
      </p:pic>
      <p:pic>
        <p:nvPicPr>
          <p:cNvPr id="4" name="Picture 3" descr="A picture containing person, indoor, wall, kitchen&#10;&#10;Description automatically generated">
            <a:extLst>
              <a:ext uri="{FF2B5EF4-FFF2-40B4-BE49-F238E27FC236}">
                <a16:creationId xmlns:a16="http://schemas.microsoft.com/office/drawing/2014/main" id="{4BC1C2A1-A56E-4A3D-A212-3559D1936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435788"/>
            <a:ext cx="737859" cy="983812"/>
          </a:xfrm>
          <a:prstGeom prst="rect">
            <a:avLst/>
          </a:prstGeom>
        </p:spPr>
      </p:pic>
      <p:pic>
        <p:nvPicPr>
          <p:cNvPr id="8" name="Picture 7">
            <a:extLst>
              <a:ext uri="{FF2B5EF4-FFF2-40B4-BE49-F238E27FC236}">
                <a16:creationId xmlns:a16="http://schemas.microsoft.com/office/drawing/2014/main" id="{3EA84F6F-8581-4012-B2A4-3CC53CA58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3442575"/>
            <a:ext cx="1007007" cy="67117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164F304-ACF1-4FFD-A214-E481ED063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71850" y="3333751"/>
            <a:ext cx="1066800" cy="800100"/>
          </a:xfrm>
          <a:prstGeom prst="rect">
            <a:avLst/>
          </a:prstGeom>
        </p:spPr>
      </p:pic>
      <p:graphicFrame>
        <p:nvGraphicFramePr>
          <p:cNvPr id="25" name="Table 24">
            <a:extLst>
              <a:ext uri="{FF2B5EF4-FFF2-40B4-BE49-F238E27FC236}">
                <a16:creationId xmlns:a16="http://schemas.microsoft.com/office/drawing/2014/main" id="{CE8126AB-37E6-4A60-B7F0-D130CF4C2189}"/>
              </a:ext>
            </a:extLst>
          </p:cNvPr>
          <p:cNvGraphicFramePr>
            <a:graphicFrameLocks noGrp="1"/>
          </p:cNvGraphicFramePr>
          <p:nvPr>
            <p:extLst>
              <p:ext uri="{D42A27DB-BD31-4B8C-83A1-F6EECF244321}">
                <p14:modId xmlns:p14="http://schemas.microsoft.com/office/powerpoint/2010/main" val="2814660164"/>
              </p:ext>
            </p:extLst>
          </p:nvPr>
        </p:nvGraphicFramePr>
        <p:xfrm>
          <a:off x="609599" y="1130183"/>
          <a:ext cx="7924798" cy="2298817"/>
        </p:xfrm>
        <a:graphic>
          <a:graphicData uri="http://schemas.openxmlformats.org/drawingml/2006/table">
            <a:tbl>
              <a:tblPr firstRow="1" bandRow="1">
                <a:tableStyleId>{00A15C55-8517-42AA-B614-E9B94910E393}</a:tableStyleId>
              </a:tblPr>
              <a:tblGrid>
                <a:gridCol w="2853805">
                  <a:extLst>
                    <a:ext uri="{9D8B030D-6E8A-4147-A177-3AD203B41FA5}">
                      <a16:colId xmlns:a16="http://schemas.microsoft.com/office/drawing/2014/main" val="20000"/>
                    </a:ext>
                  </a:extLst>
                </a:gridCol>
                <a:gridCol w="1004319">
                  <a:extLst>
                    <a:ext uri="{9D8B030D-6E8A-4147-A177-3AD203B41FA5}">
                      <a16:colId xmlns:a16="http://schemas.microsoft.com/office/drawing/2014/main" val="20001"/>
                    </a:ext>
                  </a:extLst>
                </a:gridCol>
                <a:gridCol w="834189">
                  <a:extLst>
                    <a:ext uri="{9D8B030D-6E8A-4147-A177-3AD203B41FA5}">
                      <a16:colId xmlns:a16="http://schemas.microsoft.com/office/drawing/2014/main" val="20002"/>
                    </a:ext>
                  </a:extLst>
                </a:gridCol>
                <a:gridCol w="1098888">
                  <a:extLst>
                    <a:ext uri="{9D8B030D-6E8A-4147-A177-3AD203B41FA5}">
                      <a16:colId xmlns:a16="http://schemas.microsoft.com/office/drawing/2014/main" val="20003"/>
                    </a:ext>
                  </a:extLst>
                </a:gridCol>
                <a:gridCol w="2133597">
                  <a:extLst>
                    <a:ext uri="{9D8B030D-6E8A-4147-A177-3AD203B41FA5}">
                      <a16:colId xmlns:a16="http://schemas.microsoft.com/office/drawing/2014/main" val="20004"/>
                    </a:ext>
                  </a:extLst>
                </a:gridCol>
              </a:tblGrid>
              <a:tr h="774817">
                <a:tc>
                  <a:txBody>
                    <a:bodyPr/>
                    <a:lstStyle/>
                    <a:p>
                      <a:pPr algn="r"/>
                      <a:r>
                        <a:rPr lang="en-US" sz="1600" b="1" dirty="0">
                          <a:solidFill>
                            <a:schemeClr val="tx1"/>
                          </a:solidFill>
                        </a:rPr>
                        <a:t>STAR SITES</a:t>
                      </a:r>
                      <a:r>
                        <a:rPr lang="en-US" sz="1500" b="1" i="1" dirty="0">
                          <a:solidFill>
                            <a:schemeClr val="tx1"/>
                          </a:solidFill>
                        </a:rPr>
                        <a:t>—</a:t>
                      </a:r>
                      <a:r>
                        <a:rPr lang="en-US" sz="1200" b="1" dirty="0">
                          <a:solidFill>
                            <a:schemeClr val="tx1"/>
                          </a:solidFill>
                        </a:rPr>
                        <a:t>New, </a:t>
                      </a:r>
                    </a:p>
                    <a:p>
                      <a:pPr algn="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FFY Goal</a:t>
                      </a:r>
                    </a:p>
                  </a:txBody>
                  <a:tcPr anchor="ctr">
                    <a:solidFill>
                      <a:schemeClr val="bg1">
                        <a:lumMod val="75000"/>
                      </a:schemeClr>
                    </a:solidFill>
                  </a:tcPr>
                </a:tc>
                <a:tc>
                  <a:txBody>
                    <a:bodyPr/>
                    <a:lstStyle/>
                    <a:p>
                      <a:pPr algn="ctr"/>
                      <a:r>
                        <a:rPr lang="en-US" sz="14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0" i="0" dirty="0"/>
                        <a:t>3</a:t>
                      </a:r>
                    </a:p>
                  </a:txBody>
                  <a:tcPr>
                    <a:solidFill>
                      <a:schemeClr val="bg1">
                        <a:lumMod val="85000"/>
                      </a:schemeClr>
                    </a:solidFill>
                  </a:tcPr>
                </a:tc>
                <a:tc>
                  <a:txBody>
                    <a:bodyPr/>
                    <a:lstStyle/>
                    <a:p>
                      <a:pPr algn="ctr"/>
                      <a:r>
                        <a:rPr lang="en-US" sz="1400" b="1" i="1" dirty="0"/>
                        <a:t>3</a:t>
                      </a:r>
                    </a:p>
                  </a:txBody>
                  <a:tcPr>
                    <a:solidFill>
                      <a:schemeClr val="bg1">
                        <a:lumMod val="85000"/>
                      </a:schemeClr>
                    </a:solidFill>
                  </a:tcPr>
                </a:tc>
                <a:tc rowSpan="4">
                  <a:txBody>
                    <a:bodyPr/>
                    <a:lstStyle/>
                    <a:p>
                      <a:pPr algn="ctr"/>
                      <a:endParaRPr lang="en-US" sz="1400" b="1" i="0" dirty="0"/>
                    </a:p>
                  </a:txBody>
                  <a:tcPr>
                    <a:solidFill>
                      <a:schemeClr val="bg1">
                        <a:lumMod val="85000"/>
                      </a:schemeClr>
                    </a:solidFill>
                  </a:tcPr>
                </a:tc>
                <a:tc>
                  <a:txBody>
                    <a:bodyPr/>
                    <a:lstStyle/>
                    <a:p>
                      <a:pPr algn="ctr"/>
                      <a:r>
                        <a:rPr lang="en-US" sz="1400" b="0" i="0" dirty="0"/>
                        <a:t>101</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24</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400" b="0" i="0" dirty="0"/>
                        <a:t>18</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20</a:t>
                      </a:r>
                    </a:p>
                  </a:txBody>
                  <a:tcPr anchor="ctr">
                    <a:solidFill>
                      <a:schemeClr val="bg1">
                        <a:lumMod val="85000"/>
                      </a:schemeClr>
                    </a:solidFill>
                  </a:tcPr>
                </a:tc>
                <a:tc>
                  <a:txBody>
                    <a:bodyPr/>
                    <a:lstStyle/>
                    <a:p>
                      <a:pPr algn="ctr"/>
                      <a:r>
                        <a:rPr lang="en-US" sz="1400" b="1" i="1"/>
                        <a:t>148</a:t>
                      </a:r>
                      <a:endParaRPr lang="en-US" sz="1400" b="1" i="1" dirty="0"/>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pic>
        <p:nvPicPr>
          <p:cNvPr id="27" name="Picture 26">
            <a:extLst>
              <a:ext uri="{FF2B5EF4-FFF2-40B4-BE49-F238E27FC236}">
                <a16:creationId xmlns:a16="http://schemas.microsoft.com/office/drawing/2014/main" id="{E04CEF98-7FF5-4825-A76F-427E18843974}"/>
              </a:ext>
            </a:extLst>
          </p:cNvPr>
          <p:cNvPicPr/>
          <p:nvPr/>
        </p:nvPicPr>
        <p:blipFill rotWithShape="1">
          <a:blip r:embed="rId7" cstate="print">
            <a:extLst>
              <a:ext uri="{28A0092B-C50C-407E-A947-70E740481C1C}">
                <a14:useLocalDpi xmlns:a14="http://schemas.microsoft.com/office/drawing/2010/main" val="0"/>
              </a:ext>
            </a:extLst>
          </a:blip>
          <a:srcRect t="31035"/>
          <a:stretch/>
        </p:blipFill>
        <p:spPr bwMode="auto">
          <a:xfrm>
            <a:off x="4851227" y="3442575"/>
            <a:ext cx="939973" cy="671173"/>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AC0B77A0-C97D-4FED-9EEC-2406DC33F1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226" y="3442574"/>
            <a:ext cx="900661" cy="675496"/>
          </a:xfrm>
          <a:prstGeom prst="rect">
            <a:avLst/>
          </a:prstGeom>
        </p:spPr>
      </p:pic>
      <p:pic>
        <p:nvPicPr>
          <p:cNvPr id="29" name="Picture 28">
            <a:extLst>
              <a:ext uri="{FF2B5EF4-FFF2-40B4-BE49-F238E27FC236}">
                <a16:creationId xmlns:a16="http://schemas.microsoft.com/office/drawing/2014/main" id="{E19D09E4-99BC-4A84-B4F4-99B0BD1772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1248" y="3435788"/>
            <a:ext cx="656152" cy="682282"/>
          </a:xfrm>
          <a:prstGeom prst="rect">
            <a:avLst/>
          </a:prstGeom>
        </p:spPr>
      </p:pic>
      <p:pic>
        <p:nvPicPr>
          <p:cNvPr id="31" name="Picture 30">
            <a:extLst>
              <a:ext uri="{FF2B5EF4-FFF2-40B4-BE49-F238E27FC236}">
                <a16:creationId xmlns:a16="http://schemas.microsoft.com/office/drawing/2014/main" id="{1569D059-DC38-4CBC-AB75-512CB9B054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200" y="3435788"/>
            <a:ext cx="800101" cy="741557"/>
          </a:xfrm>
          <a:prstGeom prst="rect">
            <a:avLst/>
          </a:prstGeom>
        </p:spPr>
      </p:pic>
      <p:sp>
        <p:nvSpPr>
          <p:cNvPr id="33" name="TextBox 32">
            <a:extLst>
              <a:ext uri="{FF2B5EF4-FFF2-40B4-BE49-F238E27FC236}">
                <a16:creationId xmlns:a16="http://schemas.microsoft.com/office/drawing/2014/main" id="{4DEFB68C-F86A-423A-B953-1525FF198296}"/>
              </a:ext>
            </a:extLst>
          </p:cNvPr>
          <p:cNvSpPr txBox="1"/>
          <p:nvPr/>
        </p:nvSpPr>
        <p:spPr>
          <a:xfrm>
            <a:off x="563297" y="3249031"/>
            <a:ext cx="1186543" cy="215444"/>
          </a:xfrm>
          <a:prstGeom prst="rect">
            <a:avLst/>
          </a:prstGeom>
          <a:noFill/>
        </p:spPr>
        <p:txBody>
          <a:bodyPr wrap="none" rtlCol="0">
            <a:spAutoFit/>
          </a:bodyPr>
          <a:lstStyle/>
          <a:p>
            <a:r>
              <a:rPr lang="en-US" sz="800" dirty="0"/>
              <a:t>NCDOL Photo Library</a:t>
            </a:r>
          </a:p>
        </p:txBody>
      </p:sp>
      <p:sp>
        <p:nvSpPr>
          <p:cNvPr id="34" name="TextBox 33">
            <a:extLst>
              <a:ext uri="{FF2B5EF4-FFF2-40B4-BE49-F238E27FC236}">
                <a16:creationId xmlns:a16="http://schemas.microsoft.com/office/drawing/2014/main" id="{453CF3E6-7196-4221-AC34-6CFCAD6A8945}"/>
              </a:ext>
            </a:extLst>
          </p:cNvPr>
          <p:cNvSpPr txBox="1"/>
          <p:nvPr/>
        </p:nvSpPr>
        <p:spPr>
          <a:xfrm>
            <a:off x="7545082" y="1066800"/>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35" name="Picture 34" descr="C:\Users\wllagoe.EADS\Pictures\Picture 028.jpg">
            <a:extLst>
              <a:ext uri="{FF2B5EF4-FFF2-40B4-BE49-F238E27FC236}">
                <a16:creationId xmlns:a16="http://schemas.microsoft.com/office/drawing/2014/main" id="{33FDA8A6-F82E-447B-B850-8A965743FB6D}"/>
              </a:ext>
            </a:extLst>
          </p:cNvPr>
          <p:cNvPicPr/>
          <p:nvPr/>
        </p:nvPicPr>
        <p:blipFill>
          <a:blip r:embed="rId11" cstate="print"/>
          <a:srcRect t="36156" r="23415"/>
          <a:stretch>
            <a:fillRect/>
          </a:stretch>
        </p:blipFill>
        <p:spPr bwMode="auto">
          <a:xfrm>
            <a:off x="6553200" y="3429000"/>
            <a:ext cx="978074" cy="655709"/>
          </a:xfrm>
          <a:prstGeom prst="rect">
            <a:avLst/>
          </a:prstGeom>
          <a:noFill/>
          <a:ln w="9525">
            <a:noFill/>
            <a:miter lim="800000"/>
            <a:headEnd/>
            <a:tailEnd/>
          </a:ln>
        </p:spPr>
      </p:pic>
      <p:pic>
        <p:nvPicPr>
          <p:cNvPr id="37" name="Picture 36" descr="C:\Documents and Settings\Wanda Lagoe\My Documents\My Pictures\Logging\Picture 087.jpg">
            <a:extLst>
              <a:ext uri="{FF2B5EF4-FFF2-40B4-BE49-F238E27FC236}">
                <a16:creationId xmlns:a16="http://schemas.microsoft.com/office/drawing/2014/main" id="{2F8900CB-5232-4162-909C-9DB783491E01}"/>
              </a:ext>
            </a:extLst>
          </p:cNvPr>
          <p:cNvPicPr/>
          <p:nvPr/>
        </p:nvPicPr>
        <p:blipFill>
          <a:blip r:embed="rId12" cstate="print"/>
          <a:srcRect/>
          <a:stretch>
            <a:fillRect/>
          </a:stretch>
        </p:blipFill>
        <p:spPr bwMode="auto">
          <a:xfrm>
            <a:off x="7487170" y="3429000"/>
            <a:ext cx="1047230" cy="655709"/>
          </a:xfrm>
          <a:prstGeom prst="rect">
            <a:avLst/>
          </a:prstGeom>
          <a:noFill/>
          <a:ln w="9525">
            <a:noFill/>
            <a:miter lim="800000"/>
            <a:headEnd/>
            <a:tailEnd/>
          </a:ln>
        </p:spPr>
      </p:pic>
      <p:graphicFrame>
        <p:nvGraphicFramePr>
          <p:cNvPr id="19" name="Table 18">
            <a:extLst>
              <a:ext uri="{FF2B5EF4-FFF2-40B4-BE49-F238E27FC236}">
                <a16:creationId xmlns:a16="http://schemas.microsoft.com/office/drawing/2014/main" id="{3EC5151A-800B-4CD6-AB67-415283BF0B9A}"/>
              </a:ext>
            </a:extLst>
          </p:cNvPr>
          <p:cNvGraphicFramePr>
            <a:graphicFrameLocks noGrp="1"/>
          </p:cNvGraphicFramePr>
          <p:nvPr>
            <p:extLst>
              <p:ext uri="{D42A27DB-BD31-4B8C-83A1-F6EECF244321}">
                <p14:modId xmlns:p14="http://schemas.microsoft.com/office/powerpoint/2010/main" val="456597454"/>
              </p:ext>
            </p:extLst>
          </p:nvPr>
        </p:nvGraphicFramePr>
        <p:xfrm>
          <a:off x="609598" y="4102626"/>
          <a:ext cx="7914176" cy="1840974"/>
        </p:xfrm>
        <a:graphic>
          <a:graphicData uri="http://schemas.openxmlformats.org/drawingml/2006/table">
            <a:tbl>
              <a:tblPr firstRow="1" bandRow="1">
                <a:tableStyleId>{00A15C55-8517-42AA-B614-E9B94910E393}</a:tableStyleId>
              </a:tblPr>
              <a:tblGrid>
                <a:gridCol w="4565872">
                  <a:extLst>
                    <a:ext uri="{9D8B030D-6E8A-4147-A177-3AD203B41FA5}">
                      <a16:colId xmlns:a16="http://schemas.microsoft.com/office/drawing/2014/main" val="20000"/>
                    </a:ext>
                  </a:extLst>
                </a:gridCol>
                <a:gridCol w="989271">
                  <a:extLst>
                    <a:ext uri="{9D8B030D-6E8A-4147-A177-3AD203B41FA5}">
                      <a16:colId xmlns:a16="http://schemas.microsoft.com/office/drawing/2014/main" val="20001"/>
                    </a:ext>
                  </a:extLst>
                </a:gridCol>
                <a:gridCol w="1065370">
                  <a:extLst>
                    <a:ext uri="{9D8B030D-6E8A-4147-A177-3AD203B41FA5}">
                      <a16:colId xmlns:a16="http://schemas.microsoft.com/office/drawing/2014/main" val="20002"/>
                    </a:ext>
                  </a:extLst>
                </a:gridCol>
                <a:gridCol w="1293663">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rowSpan="2">
                  <a:txBody>
                    <a:bodyPr/>
                    <a:lstStyle/>
                    <a:p>
                      <a:pPr algn="ctr"/>
                      <a:endParaRPr lang="en-US" sz="1400" b="1" i="0" dirty="0"/>
                    </a:p>
                  </a:txBody>
                  <a:tcPr anchor="ct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1" i="1"/>
                        <a:t>4</a:t>
                      </a:r>
                      <a:endParaRPr lang="en-US" sz="1400" b="1" i="1" dirty="0"/>
                    </a:p>
                  </a:txBody>
                  <a:tcPr anchor="ct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1" i="1"/>
                        <a:t>4</a:t>
                      </a:r>
                      <a:endParaRPr lang="en-US" sz="1400" b="1" i="1" dirty="0"/>
                    </a:p>
                  </a:txBody>
                  <a:tcPr anchor="ctr">
                    <a:solidFill>
                      <a:schemeClr val="bg1">
                        <a:lumMod val="85000"/>
                      </a:schemeClr>
                    </a:solidFill>
                  </a:tcPr>
                </a:tc>
                <a:tc>
                  <a:txBody>
                    <a:bodyPr/>
                    <a:lstStyle/>
                    <a:p>
                      <a:pPr algn="ctr"/>
                      <a:r>
                        <a:rPr lang="en-US" sz="1400" b="0" i="0"/>
                        <a:t>10</a:t>
                      </a:r>
                      <a:endParaRPr lang="en-US" sz="1400" b="0" i="0" dirty="0"/>
                    </a:p>
                  </a:txBody>
                  <a:tcPr anchor="ct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nchor="ctr">
                    <a:solidFill>
                      <a:schemeClr val="bg1">
                        <a:lumMod val="95000"/>
                      </a:schemeClr>
                    </a:solidFill>
                  </a:tcPr>
                </a:tc>
                <a:tc>
                  <a:txBody>
                    <a:bodyPr/>
                    <a:lstStyle/>
                    <a:p>
                      <a:pPr algn="ctr"/>
                      <a:r>
                        <a:rPr lang="en-US" sz="1400" b="0" i="0" dirty="0"/>
                        <a:t>29</a:t>
                      </a:r>
                    </a:p>
                  </a:txBody>
                  <a:tcPr anchor="ctr">
                    <a:solidFill>
                      <a:schemeClr val="bg1">
                        <a:lumMod val="95000"/>
                      </a:schemeClr>
                    </a:solidFill>
                  </a:tcPr>
                </a:tc>
                <a:tc>
                  <a:txBody>
                    <a:bodyPr/>
                    <a:lstStyle/>
                    <a:p>
                      <a:pPr algn="ctr"/>
                      <a:r>
                        <a:rPr lang="en-US" sz="1400" b="1" i="1"/>
                        <a:t>29</a:t>
                      </a:r>
                      <a:endParaRPr lang="en-US" sz="1400" b="1" i="1" dirty="0"/>
                    </a:p>
                  </a:txBody>
                  <a:tcPr anchor="ctr">
                    <a:solidFill>
                      <a:schemeClr val="bg1">
                        <a:lumMod val="95000"/>
                      </a:schemeClr>
                    </a:solidFill>
                  </a:tcPr>
                </a:tc>
                <a:tc>
                  <a:txBody>
                    <a:bodyPr/>
                    <a:lstStyle/>
                    <a:p>
                      <a:pPr algn="ctr"/>
                      <a:r>
                        <a:rPr lang="en-US" sz="1400" b="0" i="0" dirty="0"/>
                        <a:t>100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50268893-0032-6C4A-CF85-CD04B336BA24}"/>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71797329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a:extLst>
              <a:ext uri="{FF2B5EF4-FFF2-40B4-BE49-F238E27FC236}">
                <a16:creationId xmlns:a16="http://schemas.microsoft.com/office/drawing/2014/main" id="{23867ABB-BA8D-43BB-A1FD-072C832271F5}"/>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300" i="1" dirty="0">
                <a:solidFill>
                  <a:schemeClr val="bg2"/>
                </a:solidFill>
              </a:rPr>
              <a:t>Work-Related Fatalities in North Carolina</a:t>
            </a:r>
          </a:p>
        </p:txBody>
      </p:sp>
      <p:sp>
        <p:nvSpPr>
          <p:cNvPr id="12" name="TextBox 11">
            <a:extLst>
              <a:ext uri="{FF2B5EF4-FFF2-40B4-BE49-F238E27FC236}">
                <a16:creationId xmlns:a16="http://schemas.microsoft.com/office/drawing/2014/main" id="{14E6F43C-D533-4718-8F8A-541A1EFEACA8}"/>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pic>
        <p:nvPicPr>
          <p:cNvPr id="3" name="Picture 2" descr="Chart, bar chart&#10;&#10;Description automatically generated">
            <a:extLst>
              <a:ext uri="{FF2B5EF4-FFF2-40B4-BE49-F238E27FC236}">
                <a16:creationId xmlns:a16="http://schemas.microsoft.com/office/drawing/2014/main" id="{03B6D032-379A-0892-A895-1B40B49745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295400"/>
            <a:ext cx="7924800" cy="4509721"/>
          </a:xfrm>
          <a:prstGeom prst="rect">
            <a:avLst/>
          </a:prstGeom>
        </p:spPr>
      </p:pic>
    </p:spTree>
    <p:extLst>
      <p:ext uri="{BB962C8B-B14F-4D97-AF65-F5344CB8AC3E}">
        <p14:creationId xmlns:p14="http://schemas.microsoft.com/office/powerpoint/2010/main" val="197154602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391507" y="3028747"/>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4285503235"/>
              </p:ext>
            </p:extLst>
          </p:nvPr>
        </p:nvGraphicFramePr>
        <p:xfrm>
          <a:off x="609599" y="4572000"/>
          <a:ext cx="7881258" cy="1249680"/>
        </p:xfrm>
        <a:graphic>
          <a:graphicData uri="http://schemas.openxmlformats.org/drawingml/2006/table">
            <a:tbl>
              <a:tblPr firstRow="1" bandRow="1">
                <a:tableStyleId>{00A15C55-8517-42AA-B614-E9B94910E393}</a:tableStyleId>
              </a:tblPr>
              <a:tblGrid>
                <a:gridCol w="5279678">
                  <a:extLst>
                    <a:ext uri="{9D8B030D-6E8A-4147-A177-3AD203B41FA5}">
                      <a16:colId xmlns:a16="http://schemas.microsoft.com/office/drawing/2014/main" val="20000"/>
                    </a:ext>
                  </a:extLst>
                </a:gridCol>
                <a:gridCol w="1300790">
                  <a:extLst>
                    <a:ext uri="{9D8B030D-6E8A-4147-A177-3AD203B41FA5}">
                      <a16:colId xmlns:a16="http://schemas.microsoft.com/office/drawing/2014/main" val="20001"/>
                    </a:ext>
                  </a:extLst>
                </a:gridCol>
                <a:gridCol w="1300790">
                  <a:extLst>
                    <a:ext uri="{9D8B030D-6E8A-4147-A177-3AD203B41FA5}">
                      <a16:colId xmlns:a16="http://schemas.microsoft.com/office/drawing/2014/main" val="20002"/>
                    </a:ext>
                  </a:extLst>
                </a:gridCol>
              </a:tblGrid>
              <a:tr h="272722">
                <a:tc gridSpan="2">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2">
                  <a:txBody>
                    <a:bodyPr/>
                    <a:lstStyle/>
                    <a:p>
                      <a:pPr algn="r"/>
                      <a:r>
                        <a:rPr lang="en-US" sz="1400" i="1" dirty="0"/>
                        <a:t>CY 2022 Safety Awards Season* (Silver, Gold, Million Hour)</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a:txBody>
                    <a:bodyPr/>
                    <a:lstStyle/>
                    <a:p>
                      <a:pPr algn="ctr"/>
                      <a:r>
                        <a:rPr lang="en-US" sz="1400" b="1" i="1" dirty="0"/>
                        <a:t>2,132</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5" name="Picture 14">
            <a:extLst>
              <a:ext uri="{FF2B5EF4-FFF2-40B4-BE49-F238E27FC236}">
                <a16:creationId xmlns:a16="http://schemas.microsoft.com/office/drawing/2014/main" id="{66EB9E5D-B07C-4237-99AC-4280B566F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568348"/>
            <a:ext cx="1896153" cy="1264103"/>
          </a:xfrm>
          <a:prstGeom prst="rect">
            <a:avLst/>
          </a:prstGeom>
        </p:spPr>
      </p:pic>
      <p:pic>
        <p:nvPicPr>
          <p:cNvPr id="16" name="Picture 15" descr="A picture containing text, person, outdoor, group&#10;&#10;Description automatically generated">
            <a:extLst>
              <a:ext uri="{FF2B5EF4-FFF2-40B4-BE49-F238E27FC236}">
                <a16:creationId xmlns:a16="http://schemas.microsoft.com/office/drawing/2014/main" id="{68D774BD-E169-4D8E-964D-D657663F9826}"/>
              </a:ext>
            </a:extLst>
          </p:cNvPr>
          <p:cNvPicPr/>
          <p:nvPr/>
        </p:nvPicPr>
        <p:blipFill rotWithShape="1">
          <a:blip r:embed="rId4" cstate="print">
            <a:extLst>
              <a:ext uri="{28A0092B-C50C-407E-A947-70E740481C1C}">
                <a14:useLocalDpi xmlns:a14="http://schemas.microsoft.com/office/drawing/2010/main" val="0"/>
              </a:ext>
            </a:extLst>
          </a:blip>
          <a:srcRect t="29183"/>
          <a:stretch/>
        </p:blipFill>
        <p:spPr bwMode="auto">
          <a:xfrm>
            <a:off x="634848" y="2915434"/>
            <a:ext cx="2870352" cy="917018"/>
          </a:xfrm>
          <a:prstGeom prst="rect">
            <a:avLst/>
          </a:prstGeom>
          <a:ln>
            <a:noFill/>
          </a:ln>
          <a:extLst>
            <a:ext uri="{53640926-AAD7-44D8-BBD7-CCE9431645EC}">
              <a14:shadowObscured xmlns:a14="http://schemas.microsoft.com/office/drawing/2010/main"/>
            </a:ext>
          </a:extLst>
        </p:spPr>
      </p:pic>
      <p:pic>
        <p:nvPicPr>
          <p:cNvPr id="3" name="Picture 2" descr="A group of people posing for a photo&#10;&#10;Description automatically generated">
            <a:extLst>
              <a:ext uri="{FF2B5EF4-FFF2-40B4-BE49-F238E27FC236}">
                <a16:creationId xmlns:a16="http://schemas.microsoft.com/office/drawing/2014/main" id="{7CEAFCBC-F04A-4597-9BBD-7192742690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66" t="13750" r="6942" b="22500"/>
          <a:stretch/>
        </p:blipFill>
        <p:spPr>
          <a:xfrm rot="10800000" flipH="1" flipV="1">
            <a:off x="5370873" y="2701987"/>
            <a:ext cx="1854275" cy="999721"/>
          </a:xfrm>
          <a:prstGeom prst="rect">
            <a:avLst/>
          </a:prstGeom>
        </p:spPr>
      </p:pic>
      <p:graphicFrame>
        <p:nvGraphicFramePr>
          <p:cNvPr id="17" name="Table 16">
            <a:extLst>
              <a:ext uri="{FF2B5EF4-FFF2-40B4-BE49-F238E27FC236}">
                <a16:creationId xmlns:a16="http://schemas.microsoft.com/office/drawing/2014/main" id="{ED5D4AF0-D255-4E46-833D-013632DBDB46}"/>
              </a:ext>
            </a:extLst>
          </p:cNvPr>
          <p:cNvGraphicFramePr>
            <a:graphicFrameLocks noGrp="1"/>
          </p:cNvGraphicFramePr>
          <p:nvPr>
            <p:extLst>
              <p:ext uri="{D42A27DB-BD31-4B8C-83A1-F6EECF244321}">
                <p14:modId xmlns:p14="http://schemas.microsoft.com/office/powerpoint/2010/main" val="3435643041"/>
              </p:ext>
            </p:extLst>
          </p:nvPr>
        </p:nvGraphicFramePr>
        <p:xfrm>
          <a:off x="623454" y="3657600"/>
          <a:ext cx="7885698" cy="810798"/>
        </p:xfrm>
        <a:graphic>
          <a:graphicData uri="http://schemas.openxmlformats.org/drawingml/2006/table">
            <a:tbl>
              <a:tblPr firstRow="1" bandRow="1">
                <a:tableStyleId>{00A15C55-8517-42AA-B614-E9B94910E393}</a:tableStyleId>
              </a:tblPr>
              <a:tblGrid>
                <a:gridCol w="5283333">
                  <a:extLst>
                    <a:ext uri="{9D8B030D-6E8A-4147-A177-3AD203B41FA5}">
                      <a16:colId xmlns:a16="http://schemas.microsoft.com/office/drawing/2014/main" val="20000"/>
                    </a:ext>
                  </a:extLst>
                </a:gridCol>
                <a:gridCol w="1256013">
                  <a:extLst>
                    <a:ext uri="{9D8B030D-6E8A-4147-A177-3AD203B41FA5}">
                      <a16:colId xmlns:a16="http://schemas.microsoft.com/office/drawing/2014/main" val="20001"/>
                    </a:ext>
                  </a:extLst>
                </a:gridCol>
                <a:gridCol w="1346352">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2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95000"/>
                      </a:schemeClr>
                    </a:solidFill>
                  </a:tcPr>
                </a:tc>
                <a:tc>
                  <a:txBody>
                    <a:bodyPr/>
                    <a:lstStyle/>
                    <a:p>
                      <a:pPr algn="ctr"/>
                      <a:r>
                        <a:rPr lang="en-US" sz="1300" b="0" i="0" dirty="0"/>
                        <a:t>27</a:t>
                      </a:r>
                    </a:p>
                  </a:txBody>
                  <a:tcPr anchor="ctr">
                    <a:solidFill>
                      <a:schemeClr val="bg1">
                        <a:lumMod val="95000"/>
                      </a:schemeClr>
                    </a:solidFill>
                  </a:tcPr>
                </a:tc>
                <a:tc>
                  <a:txBody>
                    <a:bodyPr/>
                    <a:lstStyle/>
                    <a:p>
                      <a:pPr algn="ctr"/>
                      <a:r>
                        <a:rPr lang="en-US" sz="1300" b="1" i="1" dirty="0"/>
                        <a:t>27</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2C58014A-903F-4C3D-A154-041FC94A55A4}"/>
              </a:ext>
            </a:extLst>
          </p:cNvPr>
          <p:cNvGraphicFramePr>
            <a:graphicFrameLocks noGrp="1"/>
          </p:cNvGraphicFramePr>
          <p:nvPr>
            <p:extLst>
              <p:ext uri="{D42A27DB-BD31-4B8C-83A1-F6EECF244321}">
                <p14:modId xmlns:p14="http://schemas.microsoft.com/office/powerpoint/2010/main" val="851341587"/>
              </p:ext>
            </p:extLst>
          </p:nvPr>
        </p:nvGraphicFramePr>
        <p:xfrm>
          <a:off x="609600" y="1143001"/>
          <a:ext cx="7924800" cy="1754609"/>
        </p:xfrm>
        <a:graphic>
          <a:graphicData uri="http://schemas.openxmlformats.org/drawingml/2006/table">
            <a:tbl>
              <a:tblPr firstRow="1" bandRow="1">
                <a:tableStyleId>{00A15C55-8517-42AA-B614-E9B94910E393}</a:tableStyleId>
              </a:tblPr>
              <a:tblGrid>
                <a:gridCol w="2733188">
                  <a:extLst>
                    <a:ext uri="{9D8B030D-6E8A-4147-A177-3AD203B41FA5}">
                      <a16:colId xmlns:a16="http://schemas.microsoft.com/office/drawing/2014/main" val="20000"/>
                    </a:ext>
                  </a:extLst>
                </a:gridCol>
                <a:gridCol w="924412">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429665">
                <a:tc>
                  <a:txBody>
                    <a:bodyPr/>
                    <a:lstStyle/>
                    <a:p>
                      <a:pPr algn="r"/>
                      <a:r>
                        <a:rPr lang="en-US" sz="1600" b="1" dirty="0">
                          <a:solidFill>
                            <a:schemeClr val="tx1"/>
                          </a:solidFill>
                        </a:rPr>
                        <a:t>SHARP SITES</a:t>
                      </a:r>
                      <a:r>
                        <a:rPr lang="en-US" sz="1200" b="1" i="0" dirty="0">
                          <a:solidFill>
                            <a:schemeClr val="tx1"/>
                          </a:solidFill>
                        </a:rPr>
                        <a:t>—New/Renewal</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FFY Goal</a:t>
                      </a:r>
                      <a:endParaRPr lang="en-US" sz="14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Approved 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0</a:t>
                      </a:r>
                    </a:p>
                  </a:txBody>
                  <a:tcPr anchor="ctr">
                    <a:solidFill>
                      <a:schemeClr val="bg1">
                        <a:lumMod val="85000"/>
                      </a:schemeClr>
                    </a:solidFill>
                  </a:tcPr>
                </a:tc>
                <a:tc rowSpan="3">
                  <a:txBody>
                    <a:bodyPr/>
                    <a:lstStyle/>
                    <a:p>
                      <a:pPr algn="ctr"/>
                      <a:endParaRPr lang="en-US" sz="1400" b="1" i="0" dirty="0"/>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extLst>
                  <a:ext uri="{0D108BD9-81ED-4DB2-BD59-A6C34878D82A}">
                    <a16:rowId xmlns:a16="http://schemas.microsoft.com/office/drawing/2014/main" val="10001"/>
                  </a:ext>
                </a:extLst>
              </a:tr>
              <a:tr h="401491">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12</a:t>
                      </a:r>
                    </a:p>
                  </a:txBody>
                  <a:tcPr anchor="ctr">
                    <a:solidFill>
                      <a:schemeClr val="bg1">
                        <a:lumMod val="95000"/>
                      </a:schemeClr>
                    </a:solidFill>
                  </a:tcPr>
                </a:tc>
                <a:tc>
                  <a:txBody>
                    <a:bodyPr/>
                    <a:lstStyle/>
                    <a:p>
                      <a:pPr algn="ctr"/>
                      <a:r>
                        <a:rPr lang="en-US" sz="1400" b="1" i="1" dirty="0"/>
                        <a:t>12</a:t>
                      </a:r>
                    </a:p>
                  </a:txBody>
                  <a:tcPr anchor="ctr">
                    <a:solidFill>
                      <a:schemeClr val="bg1">
                        <a:lumMod val="95000"/>
                      </a:schemeClr>
                    </a:solidFill>
                  </a:tcPr>
                </a:tc>
                <a:tc vMerge="1">
                  <a:txBody>
                    <a:bodyPr/>
                    <a:lstStyle/>
                    <a:p>
                      <a:endParaRPr lang="en-US"/>
                    </a:p>
                  </a:txBody>
                  <a:tcPr/>
                </a:tc>
                <a:tc>
                  <a:txBody>
                    <a:bodyPr/>
                    <a:lstStyle/>
                    <a:p>
                      <a:pPr algn="ctr"/>
                      <a:r>
                        <a:rPr lang="en-US" sz="1400" b="0" i="0" dirty="0"/>
                        <a:t>105</a:t>
                      </a:r>
                    </a:p>
                  </a:txBody>
                  <a:tcPr anchor="ctr">
                    <a:solidFill>
                      <a:schemeClr val="bg1">
                        <a:lumMod val="95000"/>
                      </a:schemeClr>
                    </a:solidFill>
                  </a:tcPr>
                </a:tc>
                <a:extLst>
                  <a:ext uri="{0D108BD9-81ED-4DB2-BD59-A6C34878D82A}">
                    <a16:rowId xmlns:a16="http://schemas.microsoft.com/office/drawing/2014/main" val="10002"/>
                  </a:ext>
                </a:extLst>
              </a:tr>
              <a:tr h="313853">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7</a:t>
                      </a:r>
                    </a:p>
                  </a:txBody>
                  <a:tcPr anchor="ctr">
                    <a:solidFill>
                      <a:schemeClr val="bg1">
                        <a:lumMod val="85000"/>
                      </a:schemeClr>
                    </a:solidFill>
                  </a:tcPr>
                </a:tc>
                <a:tc>
                  <a:txBody>
                    <a:bodyPr/>
                    <a:lstStyle/>
                    <a:p>
                      <a:pPr algn="ctr"/>
                      <a:r>
                        <a:rPr lang="en-US" sz="1400" b="1" i="1" dirty="0"/>
                        <a:t>7</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0" dirty="0"/>
                        <a:t>46</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19</a:t>
                      </a:r>
                    </a:p>
                  </a:txBody>
                  <a:tcPr anchor="ctr">
                    <a:solidFill>
                      <a:schemeClr val="bg1">
                        <a:lumMod val="95000"/>
                      </a:schemeClr>
                    </a:solidFill>
                  </a:tcPr>
                </a:tc>
                <a:tc>
                  <a:txBody>
                    <a:bodyPr/>
                    <a:lstStyle/>
                    <a:p>
                      <a:pPr algn="ctr"/>
                      <a:r>
                        <a:rPr lang="en-US" sz="1400" b="1" i="1" dirty="0"/>
                        <a:t>19</a:t>
                      </a:r>
                    </a:p>
                  </a:txBody>
                  <a:tcPr anchor="ctr">
                    <a:solidFill>
                      <a:schemeClr val="bg1">
                        <a:lumMod val="95000"/>
                      </a:schemeClr>
                    </a:solidFill>
                  </a:tcPr>
                </a:tc>
                <a:tc>
                  <a:txBody>
                    <a:bodyPr/>
                    <a:lstStyle/>
                    <a:p>
                      <a:pPr algn="ctr"/>
                      <a:r>
                        <a:rPr lang="en-US" sz="1400" b="0" i="0" dirty="0"/>
                        <a:t>60</a:t>
                      </a:r>
                    </a:p>
                  </a:txBody>
                  <a:tcPr anchor="ctr">
                    <a:solidFill>
                      <a:schemeClr val="bg1">
                        <a:lumMod val="95000"/>
                      </a:schemeClr>
                    </a:solidFill>
                  </a:tcPr>
                </a:tc>
                <a:tc>
                  <a:txBody>
                    <a:bodyPr/>
                    <a:lstStyle/>
                    <a:p>
                      <a:pPr algn="ctr"/>
                      <a:r>
                        <a:rPr lang="en-US" sz="1400" b="1" i="1" dirty="0"/>
                        <a:t>154</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D651D29B-348C-B84E-5B84-42E5D4D5DFF2}"/>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1337360634"/>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172" y="469954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982" y="3553075"/>
            <a:ext cx="926432" cy="905845"/>
          </a:xfrm>
          <a:prstGeom prst="rect">
            <a:avLst/>
          </a:prstGeom>
        </p:spPr>
      </p:pic>
      <p:sp>
        <p:nvSpPr>
          <p:cNvPr id="12" name="Content Placeholder 8"/>
          <p:cNvSpPr>
            <a:spLocks noGrp="1"/>
          </p:cNvSpPr>
          <p:nvPr>
            <p:ph idx="1"/>
          </p:nvPr>
        </p:nvSpPr>
        <p:spPr>
          <a:xfrm>
            <a:off x="533400" y="1295400"/>
            <a:ext cx="7086600" cy="4419600"/>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p>
          <a:p>
            <a:pPr lvl="1">
              <a:spcBef>
                <a:spcPts val="600"/>
              </a:spcBef>
            </a:pPr>
            <a:r>
              <a:rPr lang="en-US" i="1" dirty="0"/>
              <a:t>Tree Care Industry Association</a:t>
            </a:r>
            <a:endParaRPr lang="en-US" dirty="0"/>
          </a:p>
        </p:txBody>
      </p:sp>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4" name="TextBox 3">
            <a:extLst>
              <a:ext uri="{FF2B5EF4-FFF2-40B4-BE49-F238E27FC236}">
                <a16:creationId xmlns:a16="http://schemas.microsoft.com/office/drawing/2014/main" id="{083DB478-FB4B-4F60-A591-76742E01DA08}"/>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419600"/>
          </a:xfrm>
        </p:spPr>
        <p:txBody>
          <a:bodyPr/>
          <a:lstStyle/>
          <a:p>
            <a:r>
              <a:rPr lang="en-US" b="1" dirty="0"/>
              <a:t>Partnerships</a:t>
            </a:r>
          </a:p>
          <a:p>
            <a:endParaRPr lang="en-US" sz="1000" b="1" dirty="0"/>
          </a:p>
          <a:p>
            <a:pPr lvl="1"/>
            <a:r>
              <a:rPr lang="en-US" i="1" dirty="0"/>
              <a:t>Barringer Construction</a:t>
            </a:r>
          </a:p>
          <a:p>
            <a:pPr lvl="1"/>
            <a:endParaRPr lang="en-US" sz="1000" i="1" dirty="0"/>
          </a:p>
          <a:p>
            <a:pPr lvl="2"/>
            <a:r>
              <a:rPr lang="en-US" dirty="0"/>
              <a:t>Charlotte - Foundry Building Including Ancillary Buildings </a:t>
            </a:r>
            <a:r>
              <a:rPr lang="en-US" sz="1600" dirty="0"/>
              <a:t>(2020 – 2023)</a:t>
            </a:r>
            <a:endParaRPr lang="en-US" sz="1600" i="1" dirty="0"/>
          </a:p>
          <a:p>
            <a:pPr lvl="2"/>
            <a:endParaRPr lang="en-US" i="1" dirty="0"/>
          </a:p>
          <a:p>
            <a:pPr lvl="1"/>
            <a:r>
              <a:rPr lang="en-US" i="1" dirty="0"/>
              <a:t>Holder – Edison Foard – Leeper, A Joint Venture</a:t>
            </a:r>
          </a:p>
          <a:p>
            <a:pPr lvl="1"/>
            <a:endParaRPr lang="en-US" sz="1000" i="1" dirty="0"/>
          </a:p>
          <a:p>
            <a:pPr lvl="2"/>
            <a:r>
              <a:rPr lang="en-US" dirty="0"/>
              <a:t>Charlotte - Charlotte Douglas International Airport – Terminal Lobby Expansion </a:t>
            </a:r>
            <a:r>
              <a:rPr lang="en-US" sz="1600" dirty="0"/>
              <a:t>(2021 – 2023)</a:t>
            </a:r>
          </a:p>
          <a:p>
            <a:pPr lvl="2"/>
            <a:endParaRPr lang="en-US" sz="1600" dirty="0"/>
          </a:p>
          <a:p>
            <a:pPr lvl="1"/>
            <a:r>
              <a:rPr lang="en-US" i="1" dirty="0"/>
              <a:t>Jacobs Engineering Group</a:t>
            </a:r>
          </a:p>
          <a:p>
            <a:pPr lvl="1"/>
            <a:endParaRPr lang="en-US" sz="1000" i="1" dirty="0"/>
          </a:p>
          <a:p>
            <a:pPr lvl="2"/>
            <a:r>
              <a:rPr lang="en-US" dirty="0"/>
              <a:t>Holly Springs - Biotech Manufacturing Facility and Campus </a:t>
            </a:r>
            <a:r>
              <a:rPr lang="en-US" sz="1600" dirty="0"/>
              <a:t>(2022 – 2024)</a:t>
            </a:r>
          </a:p>
          <a:p>
            <a:pPr lvl="1"/>
            <a:endParaRPr lang="en-US" i="1" dirty="0"/>
          </a:p>
          <a:p>
            <a:endParaRPr lang="en-US" dirty="0"/>
          </a:p>
        </p:txBody>
      </p:sp>
      <p:sp>
        <p:nvSpPr>
          <p:cNvPr id="2" name="TextBox 1">
            <a:extLst>
              <a:ext uri="{FF2B5EF4-FFF2-40B4-BE49-F238E27FC236}">
                <a16:creationId xmlns:a16="http://schemas.microsoft.com/office/drawing/2014/main" id="{AE354310-C776-79F1-FF42-62BAAF3171E6}"/>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74972244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461665"/>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a:t>
            </a:r>
          </a:p>
          <a:p>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228102761"/>
              </p:ext>
            </p:extLst>
          </p:nvPr>
        </p:nvGraphicFramePr>
        <p:xfrm>
          <a:off x="1752600" y="1188720"/>
          <a:ext cx="4648200" cy="868680"/>
        </p:xfrm>
        <a:graphic>
          <a:graphicData uri="http://schemas.openxmlformats.org/drawingml/2006/table">
            <a:tbl>
              <a:tblPr firstRow="1" bandRow="1">
                <a:tableStyleId>{00A15C55-8517-42AA-B614-E9B94910E393}</a:tableStyleId>
              </a:tblPr>
              <a:tblGrid>
                <a:gridCol w="1447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6" name="Content Placeholder 5">
            <a:extLst>
              <a:ext uri="{FF2B5EF4-FFF2-40B4-BE49-F238E27FC236}">
                <a16:creationId xmlns:a16="http://schemas.microsoft.com/office/drawing/2014/main" id="{BA485394-8038-495F-AE24-F06C6D272A39}"/>
              </a:ext>
            </a:extLst>
          </p:cNvPr>
          <p:cNvGraphicFramePr>
            <a:graphicFrameLocks/>
          </p:cNvGraphicFramePr>
          <p:nvPr>
            <p:extLst>
              <p:ext uri="{D42A27DB-BD31-4B8C-83A1-F6EECF244321}">
                <p14:modId xmlns:p14="http://schemas.microsoft.com/office/powerpoint/2010/main" val="2089599535"/>
              </p:ext>
            </p:extLst>
          </p:nvPr>
        </p:nvGraphicFramePr>
        <p:xfrm>
          <a:off x="533396" y="4648200"/>
          <a:ext cx="8000988" cy="880195"/>
        </p:xfrm>
        <a:graphic>
          <a:graphicData uri="http://schemas.openxmlformats.org/drawingml/2006/table">
            <a:tbl>
              <a:tblPr firstRow="1" bandRow="1">
                <a:tableStyleId>{00A15C55-8517-42AA-B614-E9B94910E393}</a:tableStyleId>
              </a:tblPr>
              <a:tblGrid>
                <a:gridCol w="4267204">
                  <a:extLst>
                    <a:ext uri="{9D8B030D-6E8A-4147-A177-3AD203B41FA5}">
                      <a16:colId xmlns:a16="http://schemas.microsoft.com/office/drawing/2014/main" val="20000"/>
                    </a:ext>
                  </a:extLst>
                </a:gridCol>
                <a:gridCol w="1600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584">
                  <a:extLst>
                    <a:ext uri="{9D8B030D-6E8A-4147-A177-3AD203B41FA5}">
                      <a16:colId xmlns:a16="http://schemas.microsoft.com/office/drawing/2014/main" val="2096285780"/>
                    </a:ext>
                  </a:extLst>
                </a:gridCol>
              </a:tblGrid>
              <a:tr h="392515">
                <a:tc>
                  <a:txBody>
                    <a:bodyPr/>
                    <a:lstStyle/>
                    <a:p>
                      <a:pPr algn="ctr"/>
                      <a:r>
                        <a:rPr lang="en-US" sz="13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85000"/>
                      </a:schemeClr>
                    </a:solidFill>
                  </a:tcPr>
                </a:tc>
                <a:tc>
                  <a:txBody>
                    <a:bodyPr/>
                    <a:lstStyle/>
                    <a:p>
                      <a:pPr algn="ctr"/>
                      <a:r>
                        <a:rPr lang="en-US" sz="1300" b="1" i="1" dirty="0">
                          <a:solidFill>
                            <a:schemeClr val="tx1"/>
                          </a:solidFill>
                        </a:rPr>
                        <a:t>Cumulative Total</a:t>
                      </a:r>
                    </a:p>
                  </a:txBody>
                  <a:tcPr anchor="ctr">
                    <a:solidFill>
                      <a:schemeClr val="bg1">
                        <a:lumMod val="85000"/>
                      </a:schemeClr>
                    </a:solidFill>
                  </a:tcPr>
                </a:tc>
                <a:tc>
                  <a:txBody>
                    <a:bodyPr/>
                    <a:lstStyle/>
                    <a:p>
                      <a:pPr algn="ctr"/>
                      <a:r>
                        <a:rPr lang="en-US" sz="1300" b="1" i="0" dirty="0">
                          <a:solidFill>
                            <a:schemeClr val="tx1"/>
                          </a:solidFill>
                        </a:rPr>
                        <a:t>FFY 2022</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200" b="0" i="1" dirty="0"/>
                        <a:t>Complaints Not in OSH Jurisdiction*</a:t>
                      </a:r>
                    </a:p>
                  </a:txBody>
                  <a:tcPr anchor="ctr">
                    <a:solidFill>
                      <a:schemeClr val="bg1">
                        <a:lumMod val="95000"/>
                      </a:schemeClr>
                    </a:solidFill>
                  </a:tcPr>
                </a:tc>
                <a:tc>
                  <a:txBody>
                    <a:bodyPr/>
                    <a:lstStyle/>
                    <a:p>
                      <a:pPr algn="ctr"/>
                      <a:r>
                        <a:rPr lang="en-US" sz="1200" b="0" i="0" dirty="0"/>
                        <a:t>860</a:t>
                      </a:r>
                    </a:p>
                  </a:txBody>
                  <a:tcPr anchor="ctr">
                    <a:solidFill>
                      <a:schemeClr val="bg1">
                        <a:lumMod val="95000"/>
                      </a:schemeClr>
                    </a:solidFill>
                  </a:tcPr>
                </a:tc>
                <a:tc>
                  <a:txBody>
                    <a:bodyPr/>
                    <a:lstStyle/>
                    <a:p>
                      <a:pPr algn="ctr"/>
                      <a:r>
                        <a:rPr lang="en-US" sz="1200" b="1" i="1" dirty="0"/>
                        <a:t>860</a:t>
                      </a:r>
                    </a:p>
                  </a:txBody>
                  <a:tcPr anchor="ctr">
                    <a:solidFill>
                      <a:schemeClr val="bg1">
                        <a:lumMod val="95000"/>
                      </a:schemeClr>
                    </a:solidFill>
                  </a:tcPr>
                </a:tc>
                <a:tc>
                  <a:txBody>
                    <a:bodyPr/>
                    <a:lstStyle/>
                    <a:p>
                      <a:pPr algn="ctr"/>
                      <a:r>
                        <a:rPr lang="en-US" sz="1200" b="0" i="1" dirty="0"/>
                        <a:t>4,122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44758B0A-12F3-4021-ACD2-2C5940DD5555}"/>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graphicFrame>
        <p:nvGraphicFramePr>
          <p:cNvPr id="10" name="Content Placeholder 5">
            <a:extLst>
              <a:ext uri="{FF2B5EF4-FFF2-40B4-BE49-F238E27FC236}">
                <a16:creationId xmlns:a16="http://schemas.microsoft.com/office/drawing/2014/main" id="{6C396B26-295D-43E7-A0A1-EAFA0117410A}"/>
              </a:ext>
            </a:extLst>
          </p:cNvPr>
          <p:cNvGraphicFramePr>
            <a:graphicFrameLocks/>
          </p:cNvGraphicFramePr>
          <p:nvPr>
            <p:extLst>
              <p:ext uri="{D42A27DB-BD31-4B8C-83A1-F6EECF244321}">
                <p14:modId xmlns:p14="http://schemas.microsoft.com/office/powerpoint/2010/main" val="2392348393"/>
              </p:ext>
            </p:extLst>
          </p:nvPr>
        </p:nvGraphicFramePr>
        <p:xfrm>
          <a:off x="533396" y="1904999"/>
          <a:ext cx="8000988" cy="2133601"/>
        </p:xfrm>
        <a:graphic>
          <a:graphicData uri="http://schemas.openxmlformats.org/drawingml/2006/table">
            <a:tbl>
              <a:tblPr firstRow="1" bandRow="1">
                <a:tableStyleId>{00A15C55-8517-42AA-B614-E9B94910E393}</a:tableStyleId>
              </a:tblPr>
              <a:tblGrid>
                <a:gridCol w="1219204">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584">
                  <a:extLst>
                    <a:ext uri="{9D8B030D-6E8A-4147-A177-3AD203B41FA5}">
                      <a16:colId xmlns:a16="http://schemas.microsoft.com/office/drawing/2014/main" val="2129303459"/>
                    </a:ext>
                  </a:extLst>
                </a:gridCol>
              </a:tblGrid>
              <a:tr h="588773">
                <a:tc>
                  <a:txBody>
                    <a:bodyPr/>
                    <a:lstStyle/>
                    <a:p>
                      <a:pPr algn="r"/>
                      <a:r>
                        <a:rPr lang="en-US" sz="1400" b="1" dirty="0">
                          <a:solidFill>
                            <a:schemeClr val="tx1"/>
                          </a:solidFill>
                        </a:rPr>
                        <a:t>ACTIVITY</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Cumulative Total</a:t>
                      </a:r>
                    </a:p>
                  </a:txBody>
                  <a:tcPr anchor="ctr">
                    <a:solidFill>
                      <a:schemeClr val="bg1">
                        <a:lumMod val="75000"/>
                      </a:schemeClr>
                    </a:solidFill>
                  </a:tcPr>
                </a:tc>
                <a:tc>
                  <a:txBody>
                    <a:bodyPr/>
                    <a:lstStyle/>
                    <a:p>
                      <a:pPr algn="ctr"/>
                      <a:r>
                        <a:rPr lang="en-US" sz="1300" b="1" i="0" dirty="0">
                          <a:solidFill>
                            <a:schemeClr val="tx1"/>
                          </a:solidFill>
                        </a:rPr>
                        <a:t>FFY 2022</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400" b="0" i="1" dirty="0"/>
                        <a:t>Complaints</a:t>
                      </a:r>
                    </a:p>
                  </a:txBody>
                  <a:tcPr anchor="ctr">
                    <a:solidFill>
                      <a:schemeClr val="bg1">
                        <a:lumMod val="85000"/>
                      </a:schemeClr>
                    </a:solidFill>
                  </a:tcPr>
                </a:tc>
                <a:tc>
                  <a:txBody>
                    <a:bodyPr/>
                    <a:lstStyle/>
                    <a:p>
                      <a:pPr algn="ctr"/>
                      <a:r>
                        <a:rPr lang="en-US" sz="1400" i="0" dirty="0"/>
                        <a:t>289</a:t>
                      </a:r>
                    </a:p>
                  </a:txBody>
                  <a:tcPr anchor="ctr">
                    <a:solidFill>
                      <a:schemeClr val="bg1">
                        <a:lumMod val="85000"/>
                      </a:schemeClr>
                    </a:solidFill>
                  </a:tcPr>
                </a:tc>
                <a:tc>
                  <a:txBody>
                    <a:bodyPr/>
                    <a:lstStyle/>
                    <a:p>
                      <a:pPr algn="ctr"/>
                      <a:r>
                        <a:rPr lang="en-US" sz="1400" i="0" dirty="0"/>
                        <a:t>415</a:t>
                      </a:r>
                    </a:p>
                  </a:txBody>
                  <a:tcPr anchor="ctr">
                    <a:solidFill>
                      <a:schemeClr val="bg1">
                        <a:lumMod val="85000"/>
                      </a:schemeClr>
                    </a:solidFill>
                  </a:tcPr>
                </a:tc>
                <a:tc>
                  <a:txBody>
                    <a:bodyPr/>
                    <a:lstStyle/>
                    <a:p>
                      <a:pPr algn="ctr"/>
                      <a:r>
                        <a:rPr lang="en-US" sz="1400" i="0" dirty="0"/>
                        <a:t>4</a:t>
                      </a:r>
                    </a:p>
                  </a:txBody>
                  <a:tcPr anchor="ctr">
                    <a:solidFill>
                      <a:schemeClr val="bg1">
                        <a:lumMod val="85000"/>
                      </a:schemeClr>
                    </a:solidFill>
                  </a:tcPr>
                </a:tc>
                <a:tc>
                  <a:txBody>
                    <a:bodyPr/>
                    <a:lstStyle/>
                    <a:p>
                      <a:pPr algn="ctr"/>
                      <a:r>
                        <a:rPr lang="en-US" sz="1400" b="1" i="1" dirty="0"/>
                        <a:t>708</a:t>
                      </a:r>
                    </a:p>
                  </a:txBody>
                  <a:tcPr anchor="ctr">
                    <a:solidFill>
                      <a:schemeClr val="bg1">
                        <a:lumMod val="85000"/>
                      </a:schemeClr>
                    </a:solidFill>
                  </a:tcPr>
                </a:tc>
                <a:tc>
                  <a:txBody>
                    <a:bodyPr/>
                    <a:lstStyle/>
                    <a:p>
                      <a:pPr algn="ctr"/>
                      <a:r>
                        <a:rPr lang="en-US" sz="1400" b="0" i="1" dirty="0"/>
                        <a:t>3,575</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400" b="0" i="1" dirty="0"/>
                        <a:t>Referrals</a:t>
                      </a:r>
                    </a:p>
                  </a:txBody>
                  <a:tcPr anchor="ctr">
                    <a:solidFill>
                      <a:schemeClr val="bg1">
                        <a:lumMod val="95000"/>
                      </a:schemeClr>
                    </a:solidFill>
                  </a:tcPr>
                </a:tc>
                <a:tc>
                  <a:txBody>
                    <a:bodyPr/>
                    <a:lstStyle/>
                    <a:p>
                      <a:pPr algn="ctr"/>
                      <a:r>
                        <a:rPr lang="en-US" sz="1400" i="0" dirty="0"/>
                        <a:t>67</a:t>
                      </a:r>
                    </a:p>
                  </a:txBody>
                  <a:tcPr anchor="ctr">
                    <a:solidFill>
                      <a:schemeClr val="bg1">
                        <a:lumMod val="95000"/>
                      </a:schemeClr>
                    </a:solidFill>
                  </a:tcPr>
                </a:tc>
                <a:tc>
                  <a:txBody>
                    <a:bodyPr/>
                    <a:lstStyle/>
                    <a:p>
                      <a:pPr algn="ctr"/>
                      <a:r>
                        <a:rPr lang="en-US" sz="1400" i="0" dirty="0"/>
                        <a:t>94</a:t>
                      </a:r>
                    </a:p>
                  </a:txBody>
                  <a:tcPr anchor="ctr">
                    <a:solidFill>
                      <a:schemeClr val="bg1">
                        <a:lumMod val="95000"/>
                      </a:schemeClr>
                    </a:solidFill>
                  </a:tcPr>
                </a:tc>
                <a:tc>
                  <a:txBody>
                    <a:bodyPr/>
                    <a:lstStyle/>
                    <a:p>
                      <a:pPr algn="ctr"/>
                      <a:r>
                        <a:rPr lang="en-US" sz="1400" i="0" dirty="0"/>
                        <a:t>3</a:t>
                      </a:r>
                    </a:p>
                  </a:txBody>
                  <a:tcPr anchor="ctr">
                    <a:solidFill>
                      <a:schemeClr val="bg1">
                        <a:lumMod val="95000"/>
                      </a:schemeClr>
                    </a:solidFill>
                  </a:tcPr>
                </a:tc>
                <a:tc>
                  <a:txBody>
                    <a:bodyPr/>
                    <a:lstStyle/>
                    <a:p>
                      <a:pPr algn="ctr"/>
                      <a:r>
                        <a:rPr lang="en-US" sz="1400" b="1" i="1" dirty="0"/>
                        <a:t>164</a:t>
                      </a:r>
                    </a:p>
                  </a:txBody>
                  <a:tcPr anchor="ctr">
                    <a:solidFill>
                      <a:schemeClr val="bg1">
                        <a:lumMod val="95000"/>
                      </a:schemeClr>
                    </a:solidFill>
                  </a:tcPr>
                </a:tc>
                <a:tc>
                  <a:txBody>
                    <a:bodyPr/>
                    <a:lstStyle/>
                    <a:p>
                      <a:pPr algn="ctr"/>
                      <a:r>
                        <a:rPr lang="en-US" sz="1400" b="0" i="1" dirty="0"/>
                        <a:t>777</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400" b="0" i="1" dirty="0"/>
                        <a:t>Fat/Cat</a:t>
                      </a:r>
                    </a:p>
                  </a:txBody>
                  <a:tcPr anchor="ctr">
                    <a:solidFill>
                      <a:schemeClr val="bg1">
                        <a:lumMod val="85000"/>
                      </a:schemeClr>
                    </a:solidFill>
                  </a:tcPr>
                </a:tc>
                <a:tc>
                  <a:txBody>
                    <a:bodyPr/>
                    <a:lstStyle/>
                    <a:p>
                      <a:pPr algn="ctr"/>
                      <a:r>
                        <a:rPr lang="en-US" sz="1400" i="0" dirty="0"/>
                        <a:t>23</a:t>
                      </a:r>
                    </a:p>
                  </a:txBody>
                  <a:tcPr anchor="ctr">
                    <a:solidFill>
                      <a:schemeClr val="bg1">
                        <a:lumMod val="85000"/>
                      </a:schemeClr>
                    </a:solidFill>
                  </a:tcPr>
                </a:tc>
                <a:tc>
                  <a:txBody>
                    <a:bodyPr/>
                    <a:lstStyle/>
                    <a:p>
                      <a:pPr algn="ctr"/>
                      <a:r>
                        <a:rPr lang="en-US" sz="1400" i="0" dirty="0"/>
                        <a:t>22</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b="1" i="1" dirty="0"/>
                        <a:t>47</a:t>
                      </a:r>
                    </a:p>
                  </a:txBody>
                  <a:tcPr anchor="ctr">
                    <a:solidFill>
                      <a:schemeClr val="bg1">
                        <a:lumMod val="85000"/>
                      </a:schemeClr>
                    </a:solidFill>
                  </a:tcPr>
                </a:tc>
                <a:tc>
                  <a:txBody>
                    <a:bodyPr/>
                    <a:lstStyle/>
                    <a:p>
                      <a:pPr algn="ctr"/>
                      <a:r>
                        <a:rPr lang="en-US" sz="1400" b="0" i="1" dirty="0"/>
                        <a:t>228</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379</a:t>
                      </a:r>
                    </a:p>
                  </a:txBody>
                  <a:tcPr anchor="ctr">
                    <a:solidFill>
                      <a:schemeClr val="bg1">
                        <a:lumMod val="95000"/>
                      </a:schemeClr>
                    </a:solidFill>
                  </a:tcPr>
                </a:tc>
                <a:tc>
                  <a:txBody>
                    <a:bodyPr/>
                    <a:lstStyle/>
                    <a:p>
                      <a:pPr algn="ctr"/>
                      <a:r>
                        <a:rPr lang="en-US" sz="1400" b="1" i="1" dirty="0"/>
                        <a:t>531</a:t>
                      </a:r>
                    </a:p>
                  </a:txBody>
                  <a:tcPr anchor="ctr">
                    <a:solidFill>
                      <a:schemeClr val="bg1">
                        <a:lumMod val="95000"/>
                      </a:schemeClr>
                    </a:solidFill>
                  </a:tcPr>
                </a:tc>
                <a:tc>
                  <a:txBody>
                    <a:bodyPr/>
                    <a:lstStyle/>
                    <a:p>
                      <a:pPr algn="ctr"/>
                      <a:r>
                        <a:rPr lang="en-US" sz="1400" b="1" i="1" dirty="0"/>
                        <a:t>9</a:t>
                      </a:r>
                    </a:p>
                  </a:txBody>
                  <a:tcPr anchor="ctr">
                    <a:solidFill>
                      <a:schemeClr val="bg1">
                        <a:lumMod val="95000"/>
                      </a:schemeClr>
                    </a:solidFill>
                  </a:tcPr>
                </a:tc>
                <a:tc>
                  <a:txBody>
                    <a:bodyPr/>
                    <a:lstStyle/>
                    <a:p>
                      <a:pPr algn="ctr"/>
                      <a:r>
                        <a:rPr lang="en-US" sz="1400" b="1" i="1" dirty="0"/>
                        <a:t>919*</a:t>
                      </a:r>
                    </a:p>
                  </a:txBody>
                  <a:tcPr anchor="ctr">
                    <a:solidFill>
                      <a:schemeClr val="bg1">
                        <a:lumMod val="95000"/>
                      </a:schemeClr>
                    </a:solidFill>
                  </a:tcPr>
                </a:tc>
                <a:tc>
                  <a:txBody>
                    <a:bodyPr/>
                    <a:lstStyle/>
                    <a:p>
                      <a:pPr algn="ctr"/>
                      <a:r>
                        <a:rPr lang="en-US" sz="1400" b="0" i="1" dirty="0"/>
                        <a:t>4,580*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EC1D0276-FCD2-ED3F-7388-4FE60B771EA3}"/>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359534326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3" name="TextBox 2">
            <a:extLst>
              <a:ext uri="{FF2B5EF4-FFF2-40B4-BE49-F238E27FC236}">
                <a16:creationId xmlns:a16="http://schemas.microsoft.com/office/drawing/2014/main" id="{3DB8F43E-6C0E-9D6A-BA71-45F28466B26B}"/>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graphicFrame>
        <p:nvGraphicFramePr>
          <p:cNvPr id="2" name="Table 1">
            <a:extLst>
              <a:ext uri="{FF2B5EF4-FFF2-40B4-BE49-F238E27FC236}">
                <a16:creationId xmlns:a16="http://schemas.microsoft.com/office/drawing/2014/main" id="{A0DFFC6B-3040-E3BD-D70C-E7FB3B7237E6}"/>
              </a:ext>
            </a:extLst>
          </p:cNvPr>
          <p:cNvGraphicFramePr>
            <a:graphicFrameLocks noGrp="1"/>
          </p:cNvGraphicFramePr>
          <p:nvPr>
            <p:extLst>
              <p:ext uri="{D42A27DB-BD31-4B8C-83A1-F6EECF244321}">
                <p14:modId xmlns:p14="http://schemas.microsoft.com/office/powerpoint/2010/main" val="4145753677"/>
              </p:ext>
            </p:extLst>
          </p:nvPr>
        </p:nvGraphicFramePr>
        <p:xfrm>
          <a:off x="609600" y="1117935"/>
          <a:ext cx="7924797" cy="4816638"/>
        </p:xfrm>
        <a:graphic>
          <a:graphicData uri="http://schemas.openxmlformats.org/drawingml/2006/table">
            <a:tbl>
              <a:tblPr firstRow="1" bandRow="1">
                <a:tableStyleId>{00A15C55-8517-42AA-B614-E9B94910E393}</a:tableStyleId>
              </a:tblPr>
              <a:tblGrid>
                <a:gridCol w="5105397">
                  <a:extLst>
                    <a:ext uri="{9D8B030D-6E8A-4147-A177-3AD203B41FA5}">
                      <a16:colId xmlns:a16="http://schemas.microsoft.com/office/drawing/2014/main" val="20000"/>
                    </a:ext>
                  </a:extLst>
                </a:gridCol>
                <a:gridCol w="19050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320860">
                <a:tc gridSpan="3">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Qtr.—COURSE</a:t>
                      </a:r>
                    </a:p>
                  </a:txBody>
                  <a:tcPr anchor="ctr">
                    <a:solidFill>
                      <a:schemeClr val="bg1">
                        <a:lumMod val="8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291691">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858962413"/>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ASH Preoccupancy Inspection System</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8</a:t>
                      </a:r>
                    </a:p>
                  </a:txBody>
                  <a:tcPr anchor="ctr">
                    <a:solidFill>
                      <a:schemeClr val="bg1">
                        <a:lumMod val="95000"/>
                      </a:schemeClr>
                    </a:solidFill>
                  </a:tcPr>
                </a:tc>
                <a:extLst>
                  <a:ext uri="{0D108BD9-81ED-4DB2-BD59-A6C34878D82A}">
                    <a16:rowId xmlns:a16="http://schemas.microsoft.com/office/drawing/2014/main" val="1411204487"/>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CPR/AED</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8</a:t>
                      </a:r>
                    </a:p>
                  </a:txBody>
                  <a:tcPr anchor="ctr">
                    <a:solidFill>
                      <a:schemeClr val="bg1">
                        <a:lumMod val="85000"/>
                      </a:schemeClr>
                    </a:solidFill>
                  </a:tcPr>
                </a:tc>
                <a:extLst>
                  <a:ext uri="{0D108BD9-81ED-4DB2-BD59-A6C34878D82A}">
                    <a16:rowId xmlns:a16="http://schemas.microsoft.com/office/drawing/2014/main" val="3327352061"/>
                  </a:ext>
                </a:extLst>
              </a:tr>
              <a:tr h="495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How to Document A Willful Trench Violation in 5 Minutes or Less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116</a:t>
                      </a:r>
                    </a:p>
                  </a:txBody>
                  <a:tcPr anchor="ctr">
                    <a:solidFill>
                      <a:schemeClr val="bg1">
                        <a:lumMod val="95000"/>
                      </a:schemeClr>
                    </a:solidFill>
                  </a:tcPr>
                </a:tc>
                <a:extLst>
                  <a:ext uri="{0D108BD9-81ED-4DB2-BD59-A6C34878D82A}">
                    <a16:rowId xmlns:a16="http://schemas.microsoft.com/office/drawing/2014/main" val="540180623"/>
                  </a:ext>
                </a:extLst>
              </a:tr>
              <a:tr h="36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Machine Guarding and Lockout/Tagout</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61</a:t>
                      </a:r>
                    </a:p>
                  </a:txBody>
                  <a:tcPr anchor="ctr">
                    <a:solidFill>
                      <a:schemeClr val="bg1">
                        <a:lumMod val="85000"/>
                      </a:schemeClr>
                    </a:solidFill>
                  </a:tcPr>
                </a:tc>
                <a:extLst>
                  <a:ext uri="{0D108BD9-81ED-4DB2-BD59-A6C34878D82A}">
                    <a16:rowId xmlns:a16="http://schemas.microsoft.com/office/drawing/2014/main" val="146789299"/>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Proposed Heat Standard</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121</a:t>
                      </a:r>
                    </a:p>
                  </a:txBody>
                  <a:tcPr anchor="ctr">
                    <a:solidFill>
                      <a:schemeClr val="bg1">
                        <a:lumMod val="95000"/>
                      </a:schemeClr>
                    </a:solidFill>
                  </a:tcPr>
                </a:tc>
                <a:extLst>
                  <a:ext uri="{0D108BD9-81ED-4DB2-BD59-A6C34878D82A}">
                    <a16:rowId xmlns:a16="http://schemas.microsoft.com/office/drawing/2014/main" val="3731875675"/>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Process Safety Management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19</a:t>
                      </a:r>
                    </a:p>
                  </a:txBody>
                  <a:tcPr anchor="ctr">
                    <a:solidFill>
                      <a:schemeClr val="bg1">
                        <a:lumMod val="85000"/>
                      </a:schemeClr>
                    </a:solidFill>
                  </a:tcPr>
                </a:tc>
                <a:extLst>
                  <a:ext uri="{0D108BD9-81ED-4DB2-BD59-A6C34878D82A}">
                    <a16:rowId xmlns:a16="http://schemas.microsoft.com/office/drawing/2014/main" val="1237680614"/>
                  </a:ext>
                </a:extLst>
              </a:tr>
              <a:tr h="512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Using Toxicology and Physical Properties to Determine Sampling Priorities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45</a:t>
                      </a:r>
                    </a:p>
                  </a:txBody>
                  <a:tcPr anchor="ctr">
                    <a:solidFill>
                      <a:schemeClr val="bg1">
                        <a:lumMod val="95000"/>
                      </a:schemeClr>
                    </a:solidFill>
                  </a:tcPr>
                </a:tc>
                <a:extLst>
                  <a:ext uri="{0D108BD9-81ED-4DB2-BD59-A6C34878D82A}">
                    <a16:rowId xmlns:a16="http://schemas.microsoft.com/office/drawing/2014/main" val="3133196972"/>
                  </a:ext>
                </a:extLst>
              </a:tr>
              <a:tr h="291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n-lt"/>
                          <a:ea typeface="Calibri" panose="020F0502020204030204" pitchFamily="34" charset="0"/>
                          <a:cs typeface="Times New Roman" panose="02020603050405020304" pitchFamily="18" charset="0"/>
                        </a:rPr>
                        <a:t>Significant Cases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400" b="0" i="0" dirty="0">
                          <a:effectLst/>
                          <a:latin typeface="+mn-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400" b="1" i="1" dirty="0">
                          <a:effectLst/>
                          <a:latin typeface="+mn-lt"/>
                          <a:ea typeface="Calibri" panose="020F0502020204030204" pitchFamily="34" charset="0"/>
                          <a:cs typeface="Times New Roman" panose="02020603050405020304" pitchFamily="18" charset="0"/>
                        </a:rPr>
                        <a:t>120</a:t>
                      </a:r>
                    </a:p>
                  </a:txBody>
                  <a:tcPr anchor="ctr">
                    <a:solidFill>
                      <a:schemeClr val="bg1">
                        <a:lumMod val="85000"/>
                      </a:schemeClr>
                    </a:solidFill>
                  </a:tcPr>
                </a:tc>
                <a:extLst>
                  <a:ext uri="{0D108BD9-81ED-4DB2-BD59-A6C34878D82A}">
                    <a16:rowId xmlns:a16="http://schemas.microsoft.com/office/drawing/2014/main" val="2700774114"/>
                  </a:ext>
                </a:extLst>
              </a:tr>
              <a:tr h="291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4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2667116058"/>
                  </a:ext>
                </a:extLst>
              </a:tr>
              <a:tr h="495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effectLst/>
                          <a:latin typeface="+mj-lt"/>
                          <a:ea typeface="Calibri" panose="020F0502020204030204" pitchFamily="34" charset="0"/>
                          <a:cs typeface="Times New Roman" panose="02020603050405020304" pitchFamily="18" charset="0"/>
                        </a:rPr>
                        <a:t>Fall Protection, Hazard Communication, Powered Industrial Trucks, Office Ergonomics </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400" b="0" i="0" dirty="0">
                          <a:effectLst/>
                          <a:latin typeface="+mj-lt"/>
                          <a:ea typeface="Calibri" panose="020F0502020204030204" pitchFamily="34" charset="0"/>
                          <a:cs typeface="Times New Roman" panose="02020603050405020304" pitchFamily="18" charset="0"/>
                        </a:rPr>
                        <a:t>6</a:t>
                      </a: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6</a:t>
                      </a:r>
                    </a:p>
                  </a:txBody>
                  <a:tcPr anchor="ctr">
                    <a:solidFill>
                      <a:schemeClr val="bg1">
                        <a:lumMod val="95000"/>
                      </a:schemeClr>
                    </a:solidFill>
                  </a:tcPr>
                </a:tc>
                <a:extLst>
                  <a:ext uri="{0D108BD9-81ED-4DB2-BD59-A6C34878D82A}">
                    <a16:rowId xmlns:a16="http://schemas.microsoft.com/office/drawing/2014/main" val="3811935829"/>
                  </a:ext>
                </a:extLst>
              </a:tr>
              <a:tr h="291691">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j-lt"/>
                          <a:ea typeface="Calibri" panose="020F0502020204030204" pitchFamily="34" charset="0"/>
                          <a:cs typeface="Times New Roman" panose="02020603050405020304" pitchFamily="18" charset="0"/>
                        </a:rPr>
                        <a:t>Total Trained</a:t>
                      </a:r>
                    </a:p>
                  </a:txBody>
                  <a:tcPr anchor="ctr">
                    <a:solidFill>
                      <a:schemeClr val="bg1">
                        <a:lumMod val="8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400" b="1" i="1" dirty="0">
                          <a:effectLst/>
                          <a:latin typeface="+mj-lt"/>
                          <a:ea typeface="Calibri" panose="020F0502020204030204" pitchFamily="34" charset="0"/>
                          <a:cs typeface="Times New Roman" panose="02020603050405020304" pitchFamily="18" charset="0"/>
                        </a:rPr>
                        <a:t>504</a:t>
                      </a:r>
                    </a:p>
                  </a:txBody>
                  <a:tcPr anchor="ctr">
                    <a:solidFill>
                      <a:schemeClr val="bg1">
                        <a:lumMod val="85000"/>
                      </a:schemeClr>
                    </a:solidFill>
                  </a:tcPr>
                </a:tc>
                <a:extLst>
                  <a:ext uri="{0D108BD9-81ED-4DB2-BD59-A6C34878D82A}">
                    <a16:rowId xmlns:a16="http://schemas.microsoft.com/office/drawing/2014/main" val="2879108275"/>
                  </a:ext>
                </a:extLst>
              </a:tr>
            </a:tbl>
          </a:graphicData>
        </a:graphic>
      </p:graphicFrame>
    </p:spTree>
    <p:extLst>
      <p:ext uri="{BB962C8B-B14F-4D97-AF65-F5344CB8AC3E}">
        <p14:creationId xmlns:p14="http://schemas.microsoft.com/office/powerpoint/2010/main" val="380566125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264488333"/>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tc>
                  <a:txBody>
                    <a:bodyPr/>
                    <a:lstStyle/>
                    <a:p>
                      <a:pPr algn="ctr"/>
                      <a:r>
                        <a:rPr lang="en-US" sz="1400" b="0" i="1" dirty="0"/>
                        <a:t>61%</a:t>
                      </a:r>
                    </a:p>
                  </a:txBody>
                  <a:tcPr anchor="ctr">
                    <a:solidFill>
                      <a:schemeClr val="bg1">
                        <a:lumMod val="95000"/>
                      </a:schemeClr>
                    </a:solidFill>
                  </a:tcPr>
                </a:tc>
                <a:tc>
                  <a:txBody>
                    <a:bodyPr/>
                    <a:lstStyle/>
                    <a:p>
                      <a:pPr algn="ctr"/>
                      <a:r>
                        <a:rPr lang="en-US" sz="1400" b="0" i="1" dirty="0"/>
                        <a:t>20</a:t>
                      </a:r>
                    </a:p>
                  </a:txBody>
                  <a:tcPr anchor="ctr">
                    <a:solidFill>
                      <a:schemeClr val="bg1">
                        <a:lumMod val="95000"/>
                      </a:schemeClr>
                    </a:solidFill>
                  </a:tcPr>
                </a:tc>
                <a:tc>
                  <a:txBody>
                    <a:bodyPr/>
                    <a:lstStyle/>
                    <a:p>
                      <a:pPr algn="ctr"/>
                      <a:r>
                        <a:rPr lang="en-US" sz="1400" b="0" i="1" dirty="0"/>
                        <a:t>74%</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19%</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22%</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2191488764"/>
              </p:ext>
            </p:extLst>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50%</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dirty="0">
                          <a:solidFill>
                            <a:schemeClr val="tx1"/>
                          </a:solidFill>
                        </a:rPr>
                        <a:t>53%</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20%</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7%</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26%</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40%</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graphicFrame>
        <p:nvGraphicFramePr>
          <p:cNvPr id="4" name="Table 3">
            <a:extLst>
              <a:ext uri="{FF2B5EF4-FFF2-40B4-BE49-F238E27FC236}">
                <a16:creationId xmlns:a16="http://schemas.microsoft.com/office/drawing/2014/main" id="{B17A884F-40D0-E02D-A6E2-E284CC8296C3}"/>
              </a:ext>
            </a:extLst>
          </p:cNvPr>
          <p:cNvGraphicFramePr>
            <a:graphicFrameLocks noGrp="1"/>
          </p:cNvGraphicFramePr>
          <p:nvPr>
            <p:extLst>
              <p:ext uri="{D42A27DB-BD31-4B8C-83A1-F6EECF244321}">
                <p14:modId xmlns:p14="http://schemas.microsoft.com/office/powerpoint/2010/main" val="3729841489"/>
              </p:ext>
            </p:extLst>
          </p:nvPr>
        </p:nvGraphicFramePr>
        <p:xfrm>
          <a:off x="609600" y="2995137"/>
          <a:ext cx="8001000" cy="1653063"/>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56543">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24130">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38%</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18%</a:t>
                      </a:r>
                    </a:p>
                  </a:txBody>
                  <a:tcPr anchor="ctr">
                    <a:solidFill>
                      <a:schemeClr val="bg1">
                        <a:lumMod val="95000"/>
                      </a:schemeClr>
                    </a:solidFill>
                  </a:tcPr>
                </a:tc>
                <a:extLst>
                  <a:ext uri="{0D108BD9-81ED-4DB2-BD59-A6C34878D82A}">
                    <a16:rowId xmlns:a16="http://schemas.microsoft.com/office/drawing/2014/main" val="10001"/>
                  </a:ext>
                </a:extLst>
              </a:tr>
              <a:tr h="324130">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24%</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extLst>
                  <a:ext uri="{0D108BD9-81ED-4DB2-BD59-A6C34878D82A}">
                    <a16:rowId xmlns:a16="http://schemas.microsoft.com/office/drawing/2014/main" val="10002"/>
                  </a:ext>
                </a:extLst>
              </a:tr>
              <a:tr h="324130">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38%</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69%</a:t>
                      </a:r>
                    </a:p>
                  </a:txBody>
                  <a:tcPr anchor="ctr">
                    <a:solidFill>
                      <a:schemeClr val="bg1">
                        <a:lumMod val="95000"/>
                      </a:schemeClr>
                    </a:solidFill>
                  </a:tcPr>
                </a:tc>
                <a:extLst>
                  <a:ext uri="{0D108BD9-81ED-4DB2-BD59-A6C34878D82A}">
                    <a16:rowId xmlns:a16="http://schemas.microsoft.com/office/drawing/2014/main" val="10003"/>
                  </a:ext>
                </a:extLst>
              </a:tr>
              <a:tr h="324130">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23*</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2A52A375-F2C9-B164-EBF0-2180B3C80931}"/>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
        <p:nvSpPr>
          <p:cNvPr id="5" name="TextBox 4">
            <a:extLst>
              <a:ext uri="{FF2B5EF4-FFF2-40B4-BE49-F238E27FC236}">
                <a16:creationId xmlns:a16="http://schemas.microsoft.com/office/drawing/2014/main" id="{0424A614-21A7-79CF-805D-25B3C61EA233}"/>
              </a:ext>
            </a:extLst>
          </p:cNvPr>
          <p:cNvSpPr txBox="1"/>
          <p:nvPr/>
        </p:nvSpPr>
        <p:spPr>
          <a:xfrm>
            <a:off x="609600" y="4648200"/>
            <a:ext cx="4581703" cy="215444"/>
          </a:xfrm>
          <a:prstGeom prst="rect">
            <a:avLst/>
          </a:prstGeom>
          <a:noFill/>
        </p:spPr>
        <p:txBody>
          <a:bodyPr wrap="none" rtlCol="0">
            <a:spAutoFit/>
          </a:bodyPr>
          <a:lstStyle/>
          <a:p>
            <a:r>
              <a:rPr lang="en-US" sz="800" b="1" i="1" dirty="0">
                <a:effectLst/>
                <a:latin typeface="Calibri" panose="020F0502020204030204" pitchFamily="34" charset="0"/>
                <a:ea typeface="Calibri" panose="020F0502020204030204" pitchFamily="34" charset="0"/>
              </a:rPr>
              <a:t>*Note:  </a:t>
            </a:r>
            <a:r>
              <a:rPr lang="en-US" sz="800" i="1" dirty="0">
                <a:effectLst/>
                <a:latin typeface="Calibri" panose="020F0502020204030204" pitchFamily="34" charset="0"/>
                <a:ea typeface="Calibri" panose="020F0502020204030204" pitchFamily="34" charset="0"/>
              </a:rPr>
              <a:t>East Compliance lost CSHO positions to the </a:t>
            </a:r>
            <a:r>
              <a:rPr lang="en-US" sz="800" i="1">
                <a:effectLst/>
                <a:latin typeface="Calibri" panose="020F0502020204030204" pitchFamily="34" charset="0"/>
                <a:ea typeface="Calibri" panose="020F0502020204030204" pitchFamily="34" charset="0"/>
              </a:rPr>
              <a:t>West Compliance when </a:t>
            </a:r>
            <a:r>
              <a:rPr lang="en-US" sz="800" i="1" dirty="0">
                <a:effectLst/>
                <a:latin typeface="Calibri" panose="020F0502020204030204" pitchFamily="34" charset="0"/>
                <a:ea typeface="Calibri" panose="020F0502020204030204" pitchFamily="34" charset="0"/>
              </a:rPr>
              <a:t>D11 was eliminated/dissolved </a:t>
            </a:r>
          </a:p>
        </p:txBody>
      </p:sp>
    </p:spTree>
    <p:extLst>
      <p:ext uri="{BB962C8B-B14F-4D97-AF65-F5344CB8AC3E}">
        <p14:creationId xmlns:p14="http://schemas.microsoft.com/office/powerpoint/2010/main" val="1281301439"/>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19261165"/>
              </p:ext>
            </p:extLst>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tc>
                  <a:txBody>
                    <a:bodyPr/>
                    <a:lstStyle/>
                    <a:p>
                      <a:pPr algn="ctr"/>
                      <a:r>
                        <a:rPr lang="en-US" sz="1400" b="0" i="1" dirty="0"/>
                        <a:t>82%</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9%</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90929205"/>
              </p:ext>
            </p:extLst>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285354">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2574757">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50%</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3</a:t>
                      </a:r>
                    </a:p>
                  </a:txBody>
                  <a:tcPr anchor="ctr">
                    <a:solidFill>
                      <a:schemeClr val="bg1">
                        <a:lumMod val="85000"/>
                      </a:schemeClr>
                    </a:solidFill>
                  </a:tcPr>
                </a:tc>
                <a:tc>
                  <a:txBody>
                    <a:bodyPr/>
                    <a:lstStyle/>
                    <a:p>
                      <a:pPr algn="ctr"/>
                      <a:r>
                        <a:rPr lang="en-US" sz="1400" b="0" i="1" dirty="0"/>
                        <a:t>38%</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1</a:t>
                      </a:r>
                    </a:p>
                  </a:txBody>
                  <a:tcPr anchor="ctr">
                    <a:solidFill>
                      <a:schemeClr val="bg1">
                        <a:lumMod val="95000"/>
                      </a:schemeClr>
                    </a:solidFill>
                  </a:tcPr>
                </a:tc>
                <a:tc>
                  <a:txBody>
                    <a:bodyPr/>
                    <a:lstStyle/>
                    <a:p>
                      <a:pPr algn="ctr"/>
                      <a:r>
                        <a:rPr lang="en-US" sz="1400" b="0" i="1" dirty="0"/>
                        <a:t>12%</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8</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EB11F83B-DDB9-4AEC-A321-7C7F317083D6}"/>
              </a:ext>
            </a:extLst>
          </p:cNvPr>
          <p:cNvGraphicFramePr>
            <a:graphicFrameLocks noGrp="1"/>
          </p:cNvGraphicFramePr>
          <p:nvPr>
            <p:extLst>
              <p:ext uri="{D42A27DB-BD31-4B8C-83A1-F6EECF244321}">
                <p14:modId xmlns:p14="http://schemas.microsoft.com/office/powerpoint/2010/main" val="2003929656"/>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30042">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78969">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11</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tc>
                  <a:txBody>
                    <a:bodyPr/>
                    <a:lstStyle/>
                    <a:p>
                      <a:pPr algn="ctr"/>
                      <a:r>
                        <a:rPr lang="en-US" sz="1400" b="0" i="1" dirty="0"/>
                        <a:t>6</a:t>
                      </a:r>
                    </a:p>
                  </a:txBody>
                  <a:tcPr>
                    <a:solidFill>
                      <a:schemeClr val="bg1">
                        <a:lumMod val="95000"/>
                      </a:schemeClr>
                    </a:solidFill>
                  </a:tcPr>
                </a:tc>
                <a:tc>
                  <a:txBody>
                    <a:bodyPr/>
                    <a:lstStyle/>
                    <a:p>
                      <a:pPr algn="ctr"/>
                      <a:r>
                        <a:rPr lang="en-US" sz="1400" b="0" i="1" dirty="0"/>
                        <a:t>91%</a:t>
                      </a:r>
                    </a:p>
                  </a:txBody>
                  <a:tcPr>
                    <a:solidFill>
                      <a:schemeClr val="bg1">
                        <a:lumMod val="95000"/>
                      </a:schemeClr>
                    </a:solidFill>
                  </a:tcPr>
                </a:tc>
                <a:extLst>
                  <a:ext uri="{0D108BD9-81ED-4DB2-BD59-A6C34878D82A}">
                    <a16:rowId xmlns:a16="http://schemas.microsoft.com/office/drawing/2014/main" val="10001"/>
                  </a:ext>
                </a:extLst>
              </a:tr>
              <a:tr h="278969">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78969">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extLst>
                  <a:ext uri="{0D108BD9-81ED-4DB2-BD59-A6C34878D82A}">
                    <a16:rowId xmlns:a16="http://schemas.microsoft.com/office/drawing/2014/main" val="10003"/>
                  </a:ext>
                </a:extLst>
              </a:tr>
              <a:tr h="278969">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7</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71588409-EF94-3332-DBFA-C60C8183B494}"/>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423210186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kern="0" dirty="0"/>
              <a:t>Operational Procedure Notice (OPN)</a:t>
            </a:r>
          </a:p>
          <a:p>
            <a:pPr eaLnBrk="1" hangingPunct="1"/>
            <a:endParaRPr lang="en-US" sz="800" b="1" kern="0" dirty="0"/>
          </a:p>
          <a:p>
            <a:pPr lvl="1" eaLnBrk="1" hangingPunct="1"/>
            <a:r>
              <a:rPr lang="en-US" sz="2000" i="1" kern="0" dirty="0"/>
              <a:t>OPN 128X</a:t>
            </a:r>
            <a:r>
              <a:rPr lang="en-US" sz="2000" i="1" dirty="0"/>
              <a:t>—Public Sector Surveys and Inspections</a:t>
            </a:r>
          </a:p>
          <a:p>
            <a:pPr lvl="1" eaLnBrk="1" hangingPunct="1"/>
            <a:endParaRPr lang="en-US" sz="600" i="1" kern="0" dirty="0"/>
          </a:p>
          <a:p>
            <a:pPr lvl="2"/>
            <a:r>
              <a:rPr lang="en-US" sz="1800" dirty="0">
                <a:solidFill>
                  <a:srgbClr val="000000"/>
                </a:solidFill>
                <a:effectLst/>
                <a:ea typeface="Calibri" panose="020F0502020204030204" pitchFamily="34" charset="0"/>
              </a:rPr>
              <a:t>Changed reference years for OSHA 300 logs and DART rates</a:t>
            </a:r>
            <a:r>
              <a:rPr lang="en-US" sz="1800" dirty="0"/>
              <a:t>.</a:t>
            </a:r>
          </a:p>
          <a:p>
            <a:pPr lvl="1" eaLnBrk="1" hangingPunct="1"/>
            <a:endParaRPr lang="en-US" sz="1800" i="1" kern="0" dirty="0"/>
          </a:p>
          <a:p>
            <a:pPr lvl="1" eaLnBrk="1" hangingPunct="1"/>
            <a:r>
              <a:rPr lang="en-US" sz="2000" i="1" kern="0" dirty="0"/>
              <a:t>OPN 145D</a:t>
            </a:r>
            <a:r>
              <a:rPr lang="en-US" sz="2000" i="1" dirty="0"/>
              <a:t>—Special Emphasis Program: Grocery and Related Product Merchant Wholesalers</a:t>
            </a:r>
          </a:p>
          <a:p>
            <a:pPr lvl="1" eaLnBrk="1" hangingPunct="1"/>
            <a:endParaRPr lang="en-US" sz="600" i="1" dirty="0"/>
          </a:p>
          <a:p>
            <a:pPr lvl="2" eaLnBrk="1" hangingPunct="1"/>
            <a:r>
              <a:rPr lang="en-US" sz="1800" dirty="0">
                <a:effectLst/>
                <a:ea typeface="Calibri" panose="020F0502020204030204" pitchFamily="34" charset="0"/>
              </a:rPr>
              <a:t>Revisions from previous version include updated statistics and other minor edits.</a:t>
            </a:r>
            <a:endParaRPr lang="en-US" sz="1800" i="1" kern="0" dirty="0"/>
          </a:p>
          <a:p>
            <a:pPr lvl="1" eaLnBrk="1" hangingPunct="1"/>
            <a:endParaRPr lang="en-US" sz="1800" i="1" kern="0" dirty="0"/>
          </a:p>
          <a:p>
            <a:pPr eaLnBrk="1" hangingPunct="1"/>
            <a:r>
              <a:rPr lang="en-US" sz="2400" b="1" kern="0" dirty="0"/>
              <a:t>Field Operations Manual (FOM)</a:t>
            </a:r>
          </a:p>
          <a:p>
            <a:pPr lvl="1" eaLnBrk="1" hangingPunct="1">
              <a:spcBef>
                <a:spcPts val="600"/>
              </a:spcBef>
            </a:pPr>
            <a:r>
              <a:rPr lang="en-US" sz="2000" i="1" kern="0" dirty="0"/>
              <a:t>FOM Chapter 6</a:t>
            </a:r>
            <a:r>
              <a:rPr lang="en-US" sz="2000" i="1" dirty="0"/>
              <a:t>—Penalties</a:t>
            </a:r>
          </a:p>
          <a:p>
            <a:pPr lvl="2" eaLnBrk="1" hangingPunct="1">
              <a:spcBef>
                <a:spcPts val="600"/>
              </a:spcBef>
            </a:pPr>
            <a:r>
              <a:rPr lang="en-US" sz="1800" dirty="0">
                <a:effectLst/>
                <a:latin typeface="+mj-lt"/>
                <a:ea typeface="Calibri" panose="020F0502020204030204" pitchFamily="34" charset="0"/>
              </a:rPr>
              <a:t>Provides guidance in the calculation of penalties and adjustment factors to be used; </a:t>
            </a:r>
            <a:r>
              <a:rPr lang="en-US" sz="1800" b="0" i="0" dirty="0">
                <a:effectLst/>
                <a:latin typeface="Arial" panose="020B0604020202020204" pitchFamily="34" charset="0"/>
              </a:rPr>
              <a:t>guidance was clarified for situations where employers failed to report incidents required per 29 CFR 1904.39.</a:t>
            </a:r>
            <a:endParaRPr lang="en-US" sz="1800" b="1" i="1" kern="0" dirty="0">
              <a:latin typeface="+mj-lt"/>
            </a:endParaRPr>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2" name="TextBox 1">
            <a:extLst>
              <a:ext uri="{FF2B5EF4-FFF2-40B4-BE49-F238E27FC236}">
                <a16:creationId xmlns:a16="http://schemas.microsoft.com/office/drawing/2014/main" id="{FE1298ED-DFA0-8C63-C91F-1BCBCE978666}"/>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2201334782"/>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sz="2400" b="1" dirty="0"/>
              <a:t>Compliance Directive (CPL)</a:t>
            </a:r>
          </a:p>
          <a:p>
            <a:endParaRPr lang="en-US" sz="800" b="1" dirty="0"/>
          </a:p>
          <a:p>
            <a:pPr lvl="1"/>
            <a:r>
              <a:rPr lang="en-US" sz="2000" i="1" dirty="0"/>
              <a:t>CPL 02-01-063—Compliance Directive for Cranes and Derricks in Construction Standard</a:t>
            </a:r>
          </a:p>
          <a:p>
            <a:pPr lvl="1"/>
            <a:endParaRPr lang="en-US" sz="800" i="1" dirty="0"/>
          </a:p>
          <a:p>
            <a:pPr lvl="2"/>
            <a:r>
              <a:rPr lang="en-US" sz="1800" dirty="0">
                <a:solidFill>
                  <a:srgbClr val="000000"/>
                </a:solidFill>
                <a:effectLst/>
                <a:ea typeface="Calibri" panose="020F0502020204030204" pitchFamily="34" charset="0"/>
              </a:rPr>
              <a:t>This instruction provides </a:t>
            </a:r>
            <a:r>
              <a:rPr lang="en-US" sz="1800" dirty="0">
                <a:effectLst/>
                <a:ea typeface="Calibri" panose="020F0502020204030204" pitchFamily="34" charset="0"/>
              </a:rPr>
              <a:t>guidelines for enforcement procedures and inspection guidance conducted for equipment covered by Subpart CC.</a:t>
            </a:r>
            <a:endParaRPr lang="en-US" sz="1800" dirty="0">
              <a:solidFill>
                <a:srgbClr val="000000"/>
              </a:solidFill>
              <a:effectLst/>
              <a:ea typeface="Calibri" panose="020F0502020204030204" pitchFamily="34" charset="0"/>
            </a:endParaRPr>
          </a:p>
          <a:p>
            <a:pPr lvl="2"/>
            <a:endParaRPr lang="en-US" sz="1800" i="1" dirty="0">
              <a:solidFill>
                <a:srgbClr val="000000"/>
              </a:solidFill>
              <a:latin typeface="+mj-lt"/>
            </a:endParaRPr>
          </a:p>
          <a:p>
            <a:r>
              <a:rPr lang="en-US" sz="2400" b="1" dirty="0">
                <a:solidFill>
                  <a:srgbClr val="000000"/>
                </a:solidFill>
                <a:latin typeface="+mj-lt"/>
              </a:rPr>
              <a:t>Standards Notice (SN)</a:t>
            </a:r>
          </a:p>
          <a:p>
            <a:endParaRPr lang="en-US" sz="800" b="1" dirty="0">
              <a:solidFill>
                <a:srgbClr val="000000"/>
              </a:solidFill>
              <a:latin typeface="+mj-lt"/>
            </a:endParaRPr>
          </a:p>
          <a:p>
            <a:pPr lvl="1"/>
            <a:r>
              <a:rPr lang="en-US" sz="2000" i="1" dirty="0">
                <a:solidFill>
                  <a:srgbClr val="000000"/>
                </a:solidFill>
                <a:latin typeface="+mj-lt"/>
              </a:rPr>
              <a:t>SN 78</a:t>
            </a:r>
            <a:r>
              <a:rPr lang="en-US" sz="800" i="1" dirty="0"/>
              <a:t> </a:t>
            </a:r>
            <a:r>
              <a:rPr lang="en-US" sz="2000" i="1" dirty="0"/>
              <a:t>—Pump Jack Scaffold Systems – Workbench Used as a </a:t>
            </a:r>
            <a:r>
              <a:rPr lang="en-US" sz="2000" i="1" dirty="0" err="1"/>
              <a:t>Toprail</a:t>
            </a:r>
            <a:endParaRPr lang="en-US" sz="2000" i="1" dirty="0"/>
          </a:p>
          <a:p>
            <a:pPr lvl="1"/>
            <a:endParaRPr lang="en-US" sz="800" dirty="0"/>
          </a:p>
          <a:p>
            <a:pPr lvl="2"/>
            <a:r>
              <a:rPr lang="en-US" sz="1800" dirty="0">
                <a:effectLst/>
                <a:latin typeface="+mj-lt"/>
                <a:ea typeface="Calibri" panose="020F0502020204030204" pitchFamily="34" charset="0"/>
              </a:rPr>
              <a:t>This standards notice was created to provide additional clarification on when the use of workbenches as </a:t>
            </a:r>
            <a:r>
              <a:rPr lang="en-US" sz="1800" dirty="0" err="1">
                <a:effectLst/>
                <a:latin typeface="+mj-lt"/>
                <a:ea typeface="Calibri" panose="020F0502020204030204" pitchFamily="34" charset="0"/>
              </a:rPr>
              <a:t>toprails</a:t>
            </a:r>
            <a:r>
              <a:rPr lang="en-US" sz="1800" dirty="0">
                <a:effectLst/>
                <a:latin typeface="+mj-lt"/>
                <a:ea typeface="Calibri" panose="020F0502020204030204" pitchFamily="34" charset="0"/>
              </a:rPr>
              <a:t> on pump jack scaffolds is acceptable.</a:t>
            </a:r>
            <a:endParaRPr lang="en-US" sz="500" b="1" i="1" kern="0" dirty="0">
              <a:latin typeface="+mj-lt"/>
            </a:endParaRPr>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2" name="TextBox 1">
            <a:extLst>
              <a:ext uri="{FF2B5EF4-FFF2-40B4-BE49-F238E27FC236}">
                <a16:creationId xmlns:a16="http://schemas.microsoft.com/office/drawing/2014/main" id="{472806F3-49E5-9251-172E-7302235A7C2F}"/>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200145391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extLst>
              <p:ext uri="{D42A27DB-BD31-4B8C-83A1-F6EECF244321}">
                <p14:modId xmlns:p14="http://schemas.microsoft.com/office/powerpoint/2010/main" val="234635573"/>
              </p:ext>
            </p:extLst>
          </p:nvPr>
        </p:nvGraphicFramePr>
        <p:xfrm>
          <a:off x="609600" y="1143000"/>
          <a:ext cx="7848600" cy="4835240"/>
        </p:xfrm>
        <a:graphic>
          <a:graphicData uri="http://schemas.openxmlformats.org/drawingml/2006/table">
            <a:tbl>
              <a:tblPr firstRow="1" bandRow="1">
                <a:tableStyleId>{073A0DAA-6AF3-43AB-8588-CEC1D06C72B9}</a:tableStyleId>
              </a:tblPr>
              <a:tblGrid>
                <a:gridCol w="2792291">
                  <a:extLst>
                    <a:ext uri="{9D8B030D-6E8A-4147-A177-3AD203B41FA5}">
                      <a16:colId xmlns:a16="http://schemas.microsoft.com/office/drawing/2014/main" val="4257082247"/>
                    </a:ext>
                  </a:extLst>
                </a:gridCol>
                <a:gridCol w="5056309">
                  <a:extLst>
                    <a:ext uri="{9D8B030D-6E8A-4147-A177-3AD203B41FA5}">
                      <a16:colId xmlns:a16="http://schemas.microsoft.com/office/drawing/2014/main" val="4285241588"/>
                    </a:ext>
                  </a:extLst>
                </a:gridCol>
              </a:tblGrid>
              <a:tr h="422564">
                <a:tc gridSpan="2">
                  <a:txBody>
                    <a:bodyPr/>
                    <a:lstStyle/>
                    <a:p>
                      <a:pPr algn="ctr"/>
                      <a:r>
                        <a:rPr lang="en-US" sz="2000" b="1" dirty="0">
                          <a:solidFill>
                            <a:schemeClr val="tx1"/>
                          </a:solidFill>
                        </a:rPr>
                        <a:t>Bureau Staffing</a:t>
                      </a:r>
                    </a:p>
                  </a:txBody>
                  <a:tcPr anchor="ct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422564">
                <a:tc>
                  <a:txBody>
                    <a:bodyPr/>
                    <a:lstStyle/>
                    <a:p>
                      <a:pPr algn="r"/>
                      <a:r>
                        <a:rPr lang="en-US" b="0" dirty="0"/>
                        <a:t>Jaleesa Thomas</a:t>
                      </a:r>
                    </a:p>
                  </a:txBody>
                  <a:tcPr anchor="ctr"/>
                </a:tc>
                <a:tc>
                  <a:txBody>
                    <a:bodyPr/>
                    <a:lstStyle/>
                    <a:p>
                      <a:pPr algn="ctr"/>
                      <a:r>
                        <a:rPr lang="en-US" b="0" i="1" dirty="0"/>
                        <a:t>Information Officer</a:t>
                      </a:r>
                    </a:p>
                  </a:txBody>
                  <a:tcPr anchor="ctr"/>
                </a:tc>
                <a:extLst>
                  <a:ext uri="{0D108BD9-81ED-4DB2-BD59-A6C34878D82A}">
                    <a16:rowId xmlns:a16="http://schemas.microsoft.com/office/drawing/2014/main" val="3680436942"/>
                  </a:ext>
                </a:extLst>
              </a:tr>
              <a:tr h="422564">
                <a:tc>
                  <a:txBody>
                    <a:bodyPr/>
                    <a:lstStyle/>
                    <a:p>
                      <a:pPr algn="r"/>
                      <a:r>
                        <a:rPr lang="en-US" sz="1800" b="0" kern="1200" dirty="0">
                          <a:solidFill>
                            <a:schemeClr val="dk1"/>
                          </a:solidFill>
                          <a:effectLst/>
                          <a:latin typeface="+mn-lt"/>
                          <a:ea typeface="+mn-ea"/>
                          <a:cs typeface="+mn-cs"/>
                        </a:rPr>
                        <a:t>Norma Velasco</a:t>
                      </a:r>
                      <a:endParaRPr 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Administrative Assistant II</a:t>
                      </a:r>
                    </a:p>
                  </a:txBody>
                  <a:tcPr anchor="ctr"/>
                </a:tc>
                <a:extLst>
                  <a:ext uri="{0D108BD9-81ED-4DB2-BD59-A6C34878D82A}">
                    <a16:rowId xmlns:a16="http://schemas.microsoft.com/office/drawing/2014/main" val="3921484080"/>
                  </a:ext>
                </a:extLst>
              </a:tr>
              <a:tr h="422564">
                <a:tc>
                  <a:txBody>
                    <a:bodyPr/>
                    <a:lstStyle/>
                    <a:p>
                      <a:pPr algn="r"/>
                      <a:r>
                        <a:rPr lang="en-US" sz="1800" b="0" kern="1200" dirty="0">
                          <a:solidFill>
                            <a:schemeClr val="dk1"/>
                          </a:solidFill>
                          <a:effectLst/>
                          <a:latin typeface="+mn-lt"/>
                          <a:ea typeface="+mn-ea"/>
                          <a:cs typeface="+mn-cs"/>
                        </a:rPr>
                        <a:t>James Agosto</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84281044"/>
                  </a:ext>
                </a:extLst>
              </a:tr>
              <a:tr h="422564">
                <a:tc>
                  <a:txBody>
                    <a:bodyPr/>
                    <a:lstStyle/>
                    <a:p>
                      <a:pPr algn="r"/>
                      <a:r>
                        <a:rPr lang="en-US" b="0" dirty="0"/>
                        <a:t>David Bailey</a:t>
                      </a:r>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1293101927"/>
                  </a:ext>
                </a:extLst>
              </a:tr>
              <a:tr h="422564">
                <a:tc>
                  <a:txBody>
                    <a:bodyPr/>
                    <a:lstStyle/>
                    <a:p>
                      <a:pPr algn="r"/>
                      <a:r>
                        <a:rPr lang="en-US" sz="1800" kern="1200" dirty="0">
                          <a:solidFill>
                            <a:schemeClr val="dk1"/>
                          </a:solidFill>
                          <a:effectLst/>
                          <a:latin typeface="+mn-lt"/>
                          <a:ea typeface="+mn-ea"/>
                          <a:cs typeface="+mn-cs"/>
                        </a:rPr>
                        <a:t>Dianne Daniels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610311915"/>
                  </a:ext>
                </a:extLst>
              </a:tr>
              <a:tr h="422564">
                <a:tc>
                  <a:txBody>
                    <a:bodyPr/>
                    <a:lstStyle/>
                    <a:p>
                      <a:pPr algn="r"/>
                      <a:r>
                        <a:rPr lang="en-US" sz="1800" kern="1200" dirty="0">
                          <a:solidFill>
                            <a:schemeClr val="dk1"/>
                          </a:solidFill>
                          <a:effectLst/>
                          <a:latin typeface="+mn-lt"/>
                          <a:ea typeface="+mn-ea"/>
                          <a:cs typeface="+mn-cs"/>
                        </a:rPr>
                        <a:t>Vacant/Interviews </a:t>
                      </a:r>
                      <a:r>
                        <a:rPr lang="en-US" sz="1600" kern="1200" dirty="0">
                          <a:solidFill>
                            <a:schemeClr val="dk1"/>
                          </a:solidFill>
                          <a:effectLst/>
                          <a:latin typeface="+mn-lt"/>
                          <a:ea typeface="+mn-ea"/>
                          <a:cs typeface="+mn-cs"/>
                        </a:rPr>
                        <a:t>2/28/2023</a:t>
                      </a:r>
                      <a:endParaRPr lang="en-US" sz="1600"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3689851666"/>
                  </a:ext>
                </a:extLst>
              </a:tr>
              <a:tr h="422564">
                <a:tc>
                  <a:txBody>
                    <a:bodyPr/>
                    <a:lstStyle/>
                    <a:p>
                      <a:pPr algn="r"/>
                      <a:r>
                        <a:rPr lang="en-US" sz="1800" kern="1200" dirty="0">
                          <a:solidFill>
                            <a:schemeClr val="dk1"/>
                          </a:solidFill>
                          <a:effectLst/>
                          <a:latin typeface="+mn-lt"/>
                          <a:ea typeface="+mn-ea"/>
                          <a:cs typeface="+mn-cs"/>
                        </a:rPr>
                        <a:t>Erin Smith</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1858028"/>
                  </a:ext>
                </a:extLst>
              </a:tr>
              <a:tr h="422564">
                <a:tc>
                  <a:txBody>
                    <a:bodyPr/>
                    <a:lstStyle/>
                    <a:p>
                      <a:pPr algn="r"/>
                      <a:r>
                        <a:rPr lang="en-US" b="0" dirty="0"/>
                        <a:t>Theodore Place</a:t>
                      </a:r>
                    </a:p>
                  </a:txBody>
                  <a:tcPr anchor="ctr"/>
                </a:tc>
                <a:tc>
                  <a:txBody>
                    <a:bodyPr/>
                    <a:lstStyle/>
                    <a:p>
                      <a:pPr algn="ctr"/>
                      <a:r>
                        <a:rPr lang="en-US" b="0" i="1" dirty="0"/>
                        <a:t>Investigator</a:t>
                      </a:r>
                    </a:p>
                  </a:txBody>
                  <a:tcPr anchor="ctr"/>
                </a:tc>
                <a:extLst>
                  <a:ext uri="{0D108BD9-81ED-4DB2-BD59-A6C34878D82A}">
                    <a16:rowId xmlns:a16="http://schemas.microsoft.com/office/drawing/2014/main" val="1086128519"/>
                  </a:ext>
                </a:extLst>
              </a:tr>
              <a:tr h="422564">
                <a:tc>
                  <a:txBody>
                    <a:bodyPr/>
                    <a:lstStyle/>
                    <a:p>
                      <a:pPr algn="r"/>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310495853"/>
                  </a:ext>
                </a:extLst>
              </a:tr>
              <a:tr h="422564">
                <a:tc>
                  <a:txBody>
                    <a:bodyPr/>
                    <a:lstStyle/>
                    <a:p>
                      <a:pPr algn="r"/>
                      <a:r>
                        <a:rPr lang="en-US" sz="1800" kern="1200" dirty="0">
                          <a:solidFill>
                            <a:schemeClr val="dk1"/>
                          </a:solidFill>
                          <a:effectLst/>
                          <a:latin typeface="+mn-lt"/>
                          <a:ea typeface="+mn-ea"/>
                          <a:cs typeface="+mn-cs"/>
                        </a:rPr>
                        <a:t>Harriet Hopkins</a:t>
                      </a:r>
                      <a:endParaRPr lang="en-US" b="0" dirty="0"/>
                    </a:p>
                  </a:txBody>
                  <a:tcPr anchor="ctr"/>
                </a:tc>
                <a:tc>
                  <a:txBody>
                    <a:bodyPr/>
                    <a:lstStyle/>
                    <a:p>
                      <a:pPr algn="ctr"/>
                      <a:r>
                        <a:rPr lang="en-US" b="0" i="1" dirty="0"/>
                        <a:t>Administrator</a:t>
                      </a:r>
                    </a:p>
                  </a:txBody>
                  <a:tcPr anchor="ct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2" name="TextBox 1">
            <a:extLst>
              <a:ext uri="{FF2B5EF4-FFF2-40B4-BE49-F238E27FC236}">
                <a16:creationId xmlns:a16="http://schemas.microsoft.com/office/drawing/2014/main" id="{A47A24F0-3616-0A7A-2CB2-F254EDCCD7A8}"/>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295201947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print"/>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print"/>
          <a:srcRect l="7038" r="10850" b="19922"/>
          <a:stretch>
            <a:fillRect/>
          </a:stretch>
        </p:blipFill>
        <p:spPr bwMode="auto">
          <a:xfrm>
            <a:off x="6858000" y="44958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print"/>
          <a:srcRect t="9766"/>
          <a:stretch>
            <a:fillRect/>
          </a:stretch>
        </p:blipFill>
        <p:spPr bwMode="auto">
          <a:xfrm>
            <a:off x="5943600" y="4495800"/>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print"/>
          <a:srcRect t="22143"/>
          <a:stretch>
            <a:fillRect/>
          </a:stretch>
        </p:blipFill>
        <p:spPr bwMode="auto">
          <a:xfrm>
            <a:off x="4149683" y="4495801"/>
            <a:ext cx="1870117"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pic>
        <p:nvPicPr>
          <p:cNvPr id="4" name="Picture 3" descr="A group of people posing for a photo&#10;&#10;Description automatically generated">
            <a:extLst>
              <a:ext uri="{FF2B5EF4-FFF2-40B4-BE49-F238E27FC236}">
                <a16:creationId xmlns:a16="http://schemas.microsoft.com/office/drawing/2014/main" id="{1E8210A7-217E-47C7-8BCC-8B617626DA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3204633"/>
            <a:ext cx="1762901" cy="2350534"/>
          </a:xfrm>
          <a:prstGeom prst="rect">
            <a:avLst/>
          </a:prstGeom>
        </p:spPr>
      </p:pic>
      <p:pic>
        <p:nvPicPr>
          <p:cNvPr id="15" name="Picture 14" descr="C:\Users\wllagoe.EADS\Pictures\Construction\IMG_1163.JPG">
            <a:extLst>
              <a:ext uri="{FF2B5EF4-FFF2-40B4-BE49-F238E27FC236}">
                <a16:creationId xmlns:a16="http://schemas.microsoft.com/office/drawing/2014/main" id="{59F34FCC-3681-495D-A6B1-76BEAC9EECAF}"/>
              </a:ext>
            </a:extLst>
          </p:cNvPr>
          <p:cNvPicPr/>
          <p:nvPr/>
        </p:nvPicPr>
        <p:blipFill>
          <a:blip r:embed="rId8" cstate="print"/>
          <a:srcRect l="18429" t="24573" r="35898" b="22008"/>
          <a:stretch>
            <a:fillRect/>
          </a:stretch>
        </p:blipFill>
        <p:spPr bwMode="auto">
          <a:xfrm>
            <a:off x="1406481" y="4495800"/>
            <a:ext cx="1336719" cy="879638"/>
          </a:xfrm>
          <a:prstGeom prst="rect">
            <a:avLst/>
          </a:prstGeom>
          <a:noFill/>
          <a:ln w="9525">
            <a:noFill/>
            <a:miter lim="800000"/>
            <a:headEnd/>
            <a:tailEnd/>
          </a:ln>
        </p:spPr>
      </p:pic>
      <p:graphicFrame>
        <p:nvGraphicFramePr>
          <p:cNvPr id="26" name="Table 25">
            <a:extLst>
              <a:ext uri="{FF2B5EF4-FFF2-40B4-BE49-F238E27FC236}">
                <a16:creationId xmlns:a16="http://schemas.microsoft.com/office/drawing/2014/main" id="{CFEE63DB-11B8-4EEC-9071-716A3F6210B8}"/>
              </a:ext>
            </a:extLst>
          </p:cNvPr>
          <p:cNvGraphicFramePr>
            <a:graphicFrameLocks noGrp="1"/>
          </p:cNvGraphicFramePr>
          <p:nvPr>
            <p:extLst>
              <p:ext uri="{D42A27DB-BD31-4B8C-83A1-F6EECF244321}">
                <p14:modId xmlns:p14="http://schemas.microsoft.com/office/powerpoint/2010/main" val="1511210746"/>
              </p:ext>
            </p:extLst>
          </p:nvPr>
        </p:nvGraphicFramePr>
        <p:xfrm>
          <a:off x="609603" y="5181600"/>
          <a:ext cx="7924796" cy="640080"/>
        </p:xfrm>
        <a:graphic>
          <a:graphicData uri="http://schemas.openxmlformats.org/drawingml/2006/table">
            <a:tbl>
              <a:tblPr firstRow="1" bandRow="1">
                <a:tableStyleId>{00A15C55-8517-42AA-B614-E9B94910E393}</a:tableStyleId>
              </a:tblPr>
              <a:tblGrid>
                <a:gridCol w="1862548">
                  <a:extLst>
                    <a:ext uri="{9D8B030D-6E8A-4147-A177-3AD203B41FA5}">
                      <a16:colId xmlns:a16="http://schemas.microsoft.com/office/drawing/2014/main" val="20000"/>
                    </a:ext>
                  </a:extLst>
                </a:gridCol>
                <a:gridCol w="776228">
                  <a:extLst>
                    <a:ext uri="{9D8B030D-6E8A-4147-A177-3AD203B41FA5}">
                      <a16:colId xmlns:a16="http://schemas.microsoft.com/office/drawing/2014/main" val="20001"/>
                    </a:ext>
                  </a:extLst>
                </a:gridCol>
                <a:gridCol w="3406837">
                  <a:extLst>
                    <a:ext uri="{9D8B030D-6E8A-4147-A177-3AD203B41FA5}">
                      <a16:colId xmlns:a16="http://schemas.microsoft.com/office/drawing/2014/main" val="20002"/>
                    </a:ext>
                  </a:extLst>
                </a:gridCol>
                <a:gridCol w="938113">
                  <a:extLst>
                    <a:ext uri="{9D8B030D-6E8A-4147-A177-3AD203B41FA5}">
                      <a16:colId xmlns:a16="http://schemas.microsoft.com/office/drawing/2014/main" val="20003"/>
                    </a:ext>
                  </a:extLst>
                </a:gridCol>
                <a:gridCol w="941070">
                  <a:extLst>
                    <a:ext uri="{9D8B030D-6E8A-4147-A177-3AD203B41FA5}">
                      <a16:colId xmlns:a16="http://schemas.microsoft.com/office/drawing/2014/main" val="20004"/>
                    </a:ext>
                  </a:extLst>
                </a:gridCol>
              </a:tblGrid>
              <a:tr h="335280">
                <a:tc gridSpan="2">
                  <a:txBody>
                    <a:bodyPr/>
                    <a:lstStyle/>
                    <a:p>
                      <a:pPr algn="ctr"/>
                      <a:r>
                        <a:rPr lang="en-US" sz="1400" b="1" i="0">
                          <a:solidFill>
                            <a:schemeClr val="tx1"/>
                          </a:solidFill>
                        </a:rPr>
                        <a:t>                       FFY 2022</a:t>
                      </a:r>
                      <a:endParaRPr lang="en-US" sz="14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400" b="1" i="0" u="none" dirty="0">
                          <a:solidFill>
                            <a:schemeClr val="tx1"/>
                          </a:solidFill>
                        </a:rPr>
                        <a:t>FFY 2023</a:t>
                      </a:r>
                      <a:endParaRPr lang="en-US" sz="1400" b="0" i="0" u="none" dirty="0">
                        <a:solidFill>
                          <a:schemeClr val="tx1"/>
                        </a:solidFill>
                      </a:endParaRPr>
                    </a:p>
                  </a:txBody>
                  <a:tcPr anchor="ctr">
                    <a:solidFill>
                      <a:schemeClr val="bg1">
                        <a:lumMod val="75000"/>
                      </a:schemeClr>
                    </a:solidFill>
                  </a:tcPr>
                </a:tc>
                <a:tc>
                  <a:txBody>
                    <a:bodyPr/>
                    <a:lstStyle/>
                    <a:p>
                      <a:pPr algn="ctr"/>
                      <a:r>
                        <a:rPr lang="en-US" sz="1400" b="1" i="0" u="none" dirty="0">
                          <a:solidFill>
                            <a:schemeClr val="tx1"/>
                          </a:solidFill>
                        </a:rPr>
                        <a:t>1</a:t>
                      </a:r>
                      <a:r>
                        <a:rPr lang="en-US" sz="1400" b="1" i="0" u="none" baseline="30000" dirty="0">
                          <a:solidFill>
                            <a:schemeClr val="tx1"/>
                          </a:solidFill>
                        </a:rPr>
                        <a:t>st</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28600">
                <a:tc>
                  <a:txBody>
                    <a:bodyPr/>
                    <a:lstStyle/>
                    <a:p>
                      <a:pPr algn="r"/>
                      <a:r>
                        <a:rPr lang="en-US" sz="1400" b="0" i="1" baseline="0" dirty="0">
                          <a:solidFill>
                            <a:schemeClr val="tx1"/>
                          </a:solidFill>
                        </a:rPr>
                        <a:t>Total Fatalities</a:t>
                      </a:r>
                      <a:endParaRPr lang="en-US" sz="1400" b="0" i="1" dirty="0">
                        <a:solidFill>
                          <a:schemeClr val="tx1"/>
                        </a:solidFill>
                      </a:endParaRPr>
                    </a:p>
                  </a:txBody>
                  <a:tcPr>
                    <a:solidFill>
                      <a:schemeClr val="bg1">
                        <a:lumMod val="85000"/>
                      </a:schemeClr>
                    </a:solidFill>
                  </a:tcPr>
                </a:tc>
                <a:tc>
                  <a:txBody>
                    <a:bodyPr/>
                    <a:lstStyle/>
                    <a:p>
                      <a:pPr algn="ctr"/>
                      <a:r>
                        <a:rPr lang="en-US" sz="1400" b="0" i="1" dirty="0">
                          <a:solidFill>
                            <a:schemeClr val="tx1"/>
                          </a:solidFill>
                        </a:rPr>
                        <a:t>66</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baseline="0" dirty="0">
                          <a:solidFill>
                            <a:schemeClr val="tx1"/>
                          </a:solidFill>
                        </a:rPr>
                        <a:t>Fatalities</a:t>
                      </a:r>
                      <a:endParaRPr lang="en-US" sz="1400" b="0" i="1" dirty="0">
                        <a:solidFill>
                          <a:schemeClr val="tx1"/>
                        </a:solidFill>
                      </a:endParaRPr>
                    </a:p>
                  </a:txBody>
                  <a:tcPr>
                    <a:solidFill>
                      <a:schemeClr val="bg1">
                        <a:lumMod val="85000"/>
                      </a:schemeClr>
                    </a:solidFill>
                  </a:tcPr>
                </a:tc>
                <a:tc>
                  <a:txBody>
                    <a:bodyPr/>
                    <a:lstStyle/>
                    <a:p>
                      <a:pPr algn="ctr"/>
                      <a:r>
                        <a:rPr lang="en-US" sz="1400" b="0" i="0" u="none" dirty="0">
                          <a:solidFill>
                            <a:schemeClr val="tx1"/>
                          </a:solidFill>
                        </a:rPr>
                        <a:t>11</a:t>
                      </a:r>
                    </a:p>
                  </a:txBody>
                  <a:tcPr>
                    <a:solidFill>
                      <a:schemeClr val="bg1">
                        <a:lumMod val="95000"/>
                      </a:schemeClr>
                    </a:solidFill>
                  </a:tcPr>
                </a:tc>
                <a:tc>
                  <a:txBody>
                    <a:bodyPr/>
                    <a:lstStyle/>
                    <a:p>
                      <a:pPr algn="ctr"/>
                      <a:r>
                        <a:rPr lang="en-US" sz="1400" b="1" i="1" u="none" dirty="0">
                          <a:solidFill>
                            <a:schemeClr val="tx1"/>
                          </a:solidFill>
                        </a:rPr>
                        <a:t>11</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27" name="Content Placeholder 4">
            <a:extLst>
              <a:ext uri="{FF2B5EF4-FFF2-40B4-BE49-F238E27FC236}">
                <a16:creationId xmlns:a16="http://schemas.microsoft.com/office/drawing/2014/main" id="{AAD3E768-7072-47CB-9788-28C3F0D4C743}"/>
              </a:ext>
            </a:extLst>
          </p:cNvPr>
          <p:cNvGraphicFramePr>
            <a:graphicFrameLocks/>
          </p:cNvGraphicFramePr>
          <p:nvPr>
            <p:extLst>
              <p:ext uri="{D42A27DB-BD31-4B8C-83A1-F6EECF244321}">
                <p14:modId xmlns:p14="http://schemas.microsoft.com/office/powerpoint/2010/main" val="641064349"/>
              </p:ext>
            </p:extLst>
          </p:nvPr>
        </p:nvGraphicFramePr>
        <p:xfrm>
          <a:off x="609600" y="1143000"/>
          <a:ext cx="7924795" cy="3466053"/>
        </p:xfrm>
        <a:graphic>
          <a:graphicData uri="http://schemas.openxmlformats.org/drawingml/2006/table">
            <a:tbl>
              <a:tblPr firstRow="1" bandRow="1">
                <a:tableStyleId>{00A15C55-8517-42AA-B614-E9B94910E393}</a:tableStyleId>
              </a:tblPr>
              <a:tblGrid>
                <a:gridCol w="2216266">
                  <a:extLst>
                    <a:ext uri="{9D8B030D-6E8A-4147-A177-3AD203B41FA5}">
                      <a16:colId xmlns:a16="http://schemas.microsoft.com/office/drawing/2014/main" val="20000"/>
                    </a:ext>
                  </a:extLst>
                </a:gridCol>
                <a:gridCol w="907934">
                  <a:extLst>
                    <a:ext uri="{9D8B030D-6E8A-4147-A177-3AD203B41FA5}">
                      <a16:colId xmlns:a16="http://schemas.microsoft.com/office/drawing/2014/main" val="20001"/>
                    </a:ext>
                  </a:extLst>
                </a:gridCol>
                <a:gridCol w="856455">
                  <a:extLst>
                    <a:ext uri="{9D8B030D-6E8A-4147-A177-3AD203B41FA5}">
                      <a16:colId xmlns:a16="http://schemas.microsoft.com/office/drawing/2014/main" val="20002"/>
                    </a:ext>
                  </a:extLst>
                </a:gridCol>
                <a:gridCol w="2220371">
                  <a:extLst>
                    <a:ext uri="{9D8B030D-6E8A-4147-A177-3AD203B41FA5}">
                      <a16:colId xmlns:a16="http://schemas.microsoft.com/office/drawing/2014/main" val="20003"/>
                    </a:ext>
                  </a:extLst>
                </a:gridCol>
                <a:gridCol w="861881">
                  <a:extLst>
                    <a:ext uri="{9D8B030D-6E8A-4147-A177-3AD203B41FA5}">
                      <a16:colId xmlns:a16="http://schemas.microsoft.com/office/drawing/2014/main" val="20004"/>
                    </a:ext>
                  </a:extLst>
                </a:gridCol>
                <a:gridCol w="861888">
                  <a:extLst>
                    <a:ext uri="{9D8B030D-6E8A-4147-A177-3AD203B41FA5}">
                      <a16:colId xmlns:a16="http://schemas.microsoft.com/office/drawing/2014/main" val="20005"/>
                    </a:ext>
                  </a:extLst>
                </a:gridCol>
              </a:tblGrid>
              <a:tr h="416351">
                <a:tc>
                  <a:txBody>
                    <a:bodyPr/>
                    <a:lstStyle/>
                    <a:p>
                      <a:pPr algn="ctr"/>
                      <a:r>
                        <a:rPr lang="en-US" sz="1400" b="1" baseline="0" dirty="0">
                          <a:solidFill>
                            <a:schemeClr val="tx1"/>
                          </a:solidFill>
                        </a:rPr>
                        <a:t>FATALITY TYPE</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 </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algn="ctr"/>
                      <a:r>
                        <a:rPr lang="en-US" sz="1400" b="1" baseline="0" dirty="0">
                          <a:solidFill>
                            <a:schemeClr val="tx1"/>
                          </a:solidFill>
                        </a:rPr>
                        <a:t>FATALITY TYPE</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048">
                <a:tc>
                  <a:txBody>
                    <a:bodyPr/>
                    <a:lstStyle/>
                    <a:p>
                      <a:pPr algn="r"/>
                      <a:r>
                        <a:rPr lang="en-US" sz="1400" b="0" i="1" dirty="0"/>
                        <a:t>Struck By</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b="1" i="1" u="none" dirty="0"/>
                        <a:t>4</a:t>
                      </a:r>
                    </a:p>
                  </a:txBody>
                  <a:tcPr anchor="ctr">
                    <a:solidFill>
                      <a:schemeClr val="bg1">
                        <a:lumMod val="95000"/>
                      </a:schemeClr>
                    </a:solidFill>
                  </a:tcPr>
                </a:tc>
                <a:tc>
                  <a:txBody>
                    <a:bodyPr/>
                    <a:lstStyle/>
                    <a:p>
                      <a:pPr algn="r"/>
                      <a:r>
                        <a:rPr lang="en-US" sz="14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1"/>
                  </a:ext>
                </a:extLst>
              </a:tr>
              <a:tr h="388595">
                <a:tc>
                  <a:txBody>
                    <a:bodyPr/>
                    <a:lstStyle/>
                    <a:p>
                      <a:pPr algn="r"/>
                      <a:r>
                        <a:rPr lang="en-US" sz="1400" b="0" i="1" dirty="0"/>
                        <a:t>Caught In/Between</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b="1" i="1" u="none" dirty="0"/>
                        <a:t>1</a:t>
                      </a:r>
                    </a:p>
                  </a:txBody>
                  <a:tcPr anchor="ctr">
                    <a:solidFill>
                      <a:schemeClr val="bg1">
                        <a:lumMod val="85000"/>
                      </a:schemeClr>
                    </a:solidFill>
                  </a:tcPr>
                </a:tc>
                <a:tc>
                  <a:txBody>
                    <a:bodyPr/>
                    <a:lstStyle/>
                    <a:p>
                      <a:pPr algn="r"/>
                      <a:r>
                        <a:rPr lang="en-US" sz="14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88595">
                <a:tc>
                  <a:txBody>
                    <a:bodyPr/>
                    <a:lstStyle/>
                    <a:p>
                      <a:pPr algn="r"/>
                      <a:r>
                        <a:rPr lang="en-US" sz="1400" b="0" i="1" dirty="0"/>
                        <a:t>Bite/Sting/Scratch</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b="1" i="1" u="none" dirty="0"/>
                        <a:t>0</a:t>
                      </a:r>
                    </a:p>
                  </a:txBody>
                  <a:tcPr anchor="ctr">
                    <a:solidFill>
                      <a:schemeClr val="bg1">
                        <a:lumMod val="95000"/>
                      </a:schemeClr>
                    </a:solidFill>
                  </a:tcPr>
                </a:tc>
                <a:tc>
                  <a:txBody>
                    <a:bodyPr/>
                    <a:lstStyle/>
                    <a:p>
                      <a:pPr algn="r"/>
                      <a:r>
                        <a:rPr lang="en-US" sz="14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41258">
                <a:tc>
                  <a:txBody>
                    <a:bodyPr/>
                    <a:lstStyle/>
                    <a:p>
                      <a:pPr algn="r"/>
                      <a:r>
                        <a:rPr lang="en-US" sz="1400" b="0" i="1" dirty="0"/>
                        <a:t>Fall (Same</a:t>
                      </a:r>
                      <a:r>
                        <a:rPr lang="en-US" sz="1400" b="0" i="1" baseline="0" dirty="0"/>
                        <a:t> Level)</a:t>
                      </a:r>
                      <a:endParaRPr lang="en-US" sz="1400" b="0" i="1" dirty="0"/>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u="none" dirty="0"/>
                        <a:t>0</a:t>
                      </a:r>
                    </a:p>
                  </a:txBody>
                  <a:tcPr anchor="ctr">
                    <a:solidFill>
                      <a:schemeClr val="bg1">
                        <a:lumMod val="85000"/>
                      </a:schemeClr>
                    </a:solidFill>
                  </a:tcPr>
                </a:tc>
                <a:tc>
                  <a:txBody>
                    <a:bodyPr/>
                    <a:lstStyle/>
                    <a:p>
                      <a:pPr algn="r"/>
                      <a:r>
                        <a:rPr lang="en-US" sz="14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9844">
                <a:tc>
                  <a:txBody>
                    <a:bodyPr/>
                    <a:lstStyle/>
                    <a:p>
                      <a:pPr algn="r"/>
                      <a:r>
                        <a:rPr lang="en-US" sz="1400" b="0" i="1" dirty="0"/>
                        <a:t>Fall (From Elevation)</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b="1" i="1" u="none" dirty="0"/>
                        <a:t>1</a:t>
                      </a:r>
                    </a:p>
                  </a:txBody>
                  <a:tcPr anchor="ctr">
                    <a:solidFill>
                      <a:schemeClr val="bg1">
                        <a:lumMod val="95000"/>
                      </a:schemeClr>
                    </a:solidFill>
                  </a:tcPr>
                </a:tc>
                <a:tc>
                  <a:txBody>
                    <a:bodyPr/>
                    <a:lstStyle/>
                    <a:p>
                      <a:pPr algn="r"/>
                      <a:r>
                        <a:rPr lang="en-US" sz="14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67048">
                <a:tc>
                  <a:txBody>
                    <a:bodyPr/>
                    <a:lstStyle/>
                    <a:p>
                      <a:pPr algn="r"/>
                      <a:r>
                        <a:rPr lang="en-US" sz="1400" b="0" i="1" dirty="0"/>
                        <a:t>Struck Against</a:t>
                      </a:r>
                    </a:p>
                  </a:txBody>
                  <a:tcPr anchor="ctr">
                    <a:solidFill>
                      <a:schemeClr val="bg1">
                        <a:lumMod val="85000"/>
                      </a:schemeClr>
                    </a:solidFill>
                  </a:tcPr>
                </a:tc>
                <a:tc>
                  <a:txBody>
                    <a:bodyPr/>
                    <a:lstStyle/>
                    <a:p>
                      <a:pPr algn="ctr"/>
                      <a:r>
                        <a:rPr lang="en-US" sz="1400" i="0" u="none" dirty="0"/>
                        <a:t>0</a:t>
                      </a:r>
                    </a:p>
                  </a:txBody>
                  <a:tcPr anchor="ctr">
                    <a:solidFill>
                      <a:schemeClr val="bg1">
                        <a:lumMod val="85000"/>
                      </a:schemeClr>
                    </a:solidFill>
                  </a:tcPr>
                </a:tc>
                <a:tc>
                  <a:txBody>
                    <a:bodyPr/>
                    <a:lstStyle/>
                    <a:p>
                      <a:pPr algn="ctr"/>
                      <a:r>
                        <a:rPr lang="en-US" sz="1400" b="1" i="1" u="none" dirty="0"/>
                        <a:t>0</a:t>
                      </a:r>
                    </a:p>
                  </a:txBody>
                  <a:tcPr anchor="ctr">
                    <a:solidFill>
                      <a:schemeClr val="bg1">
                        <a:lumMod val="85000"/>
                      </a:schemeClr>
                    </a:solidFill>
                  </a:tcPr>
                </a:tc>
                <a:tc>
                  <a:txBody>
                    <a:bodyPr/>
                    <a:lstStyle/>
                    <a:p>
                      <a:pPr algn="r"/>
                      <a:r>
                        <a:rPr lang="en-US" sz="14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extLst>
                  <a:ext uri="{0D108BD9-81ED-4DB2-BD59-A6C34878D82A}">
                    <a16:rowId xmlns:a16="http://schemas.microsoft.com/office/drawing/2014/main" val="10006"/>
                  </a:ext>
                </a:extLst>
              </a:tr>
              <a:tr h="267048">
                <a:tc>
                  <a:txBody>
                    <a:bodyPr/>
                    <a:lstStyle/>
                    <a:p>
                      <a:pPr algn="r"/>
                      <a:r>
                        <a:rPr lang="en-US" sz="1400" b="0" i="1" dirty="0"/>
                        <a:t>Rubbed/Abraded</a:t>
                      </a:r>
                    </a:p>
                  </a:txBody>
                  <a:tcPr anchor="ctr">
                    <a:solidFill>
                      <a:schemeClr val="bg1">
                        <a:lumMod val="95000"/>
                      </a:schemeClr>
                    </a:solidFill>
                  </a:tcPr>
                </a:tc>
                <a:tc>
                  <a:txBody>
                    <a:bodyPr/>
                    <a:lstStyle/>
                    <a:p>
                      <a:pPr algn="ctr"/>
                      <a:r>
                        <a:rPr lang="en-US" sz="1400" b="0" i="0" u="none" dirty="0"/>
                        <a:t>0</a:t>
                      </a:r>
                    </a:p>
                  </a:txBody>
                  <a:tcPr anchor="ctr">
                    <a:solidFill>
                      <a:schemeClr val="bg1">
                        <a:lumMod val="95000"/>
                      </a:schemeClr>
                    </a:solidFill>
                  </a:tcPr>
                </a:tc>
                <a:tc>
                  <a:txBody>
                    <a:bodyPr/>
                    <a:lstStyle/>
                    <a:p>
                      <a:pPr algn="ctr"/>
                      <a:r>
                        <a:rPr lang="en-US" sz="1400" b="1" i="1" u="none" dirty="0"/>
                        <a:t>0</a:t>
                      </a:r>
                    </a:p>
                  </a:txBody>
                  <a:tcPr anchor="ctr">
                    <a:solidFill>
                      <a:schemeClr val="bg1">
                        <a:lumMod val="95000"/>
                      </a:schemeClr>
                    </a:solidFill>
                  </a:tcPr>
                </a:tc>
                <a:tc>
                  <a:txBody>
                    <a:bodyPr/>
                    <a:lstStyle/>
                    <a:p>
                      <a:pPr algn="r"/>
                      <a:r>
                        <a:rPr lang="en-US" sz="1400" b="0" i="1" u="none" dirty="0"/>
                        <a:t>Other</a:t>
                      </a:r>
                    </a:p>
                  </a:txBody>
                  <a:tcPr anchor="ctr">
                    <a:solidFill>
                      <a:schemeClr val="bg1">
                        <a:lumMod val="95000"/>
                      </a:schemeClr>
                    </a:solidFill>
                  </a:tcPr>
                </a:tc>
                <a:tc>
                  <a:txBody>
                    <a:bodyPr/>
                    <a:lstStyle/>
                    <a:p>
                      <a:pPr algn="ctr"/>
                      <a:r>
                        <a:rPr lang="en-US" sz="1400" b="0" i="0" u="none" dirty="0"/>
                        <a:t>3</a:t>
                      </a:r>
                    </a:p>
                  </a:txBody>
                  <a:tcPr anchor="ctr">
                    <a:solidFill>
                      <a:schemeClr val="bg1">
                        <a:lumMod val="95000"/>
                      </a:schemeClr>
                    </a:solidFill>
                  </a:tcPr>
                </a:tc>
                <a:tc>
                  <a:txBody>
                    <a:bodyPr/>
                    <a:lstStyle/>
                    <a:p>
                      <a:pPr algn="ctr"/>
                      <a:r>
                        <a:rPr lang="en-US" sz="1400" b="1" i="1" u="none" dirty="0"/>
                        <a:t>3*</a:t>
                      </a:r>
                    </a:p>
                  </a:txBody>
                  <a:tcPr anchor="ctr">
                    <a:solidFill>
                      <a:schemeClr val="bg1">
                        <a:lumMod val="95000"/>
                      </a:schemeClr>
                    </a:solidFill>
                  </a:tcPr>
                </a:tc>
                <a:extLst>
                  <a:ext uri="{0D108BD9-81ED-4DB2-BD59-A6C34878D82A}">
                    <a16:rowId xmlns:a16="http://schemas.microsoft.com/office/drawing/2014/main" val="10007"/>
                  </a:ext>
                </a:extLst>
              </a:tr>
              <a:tr h="377010">
                <a:tc>
                  <a:txBody>
                    <a:bodyPr/>
                    <a:lstStyle/>
                    <a:p>
                      <a:pPr algn="r"/>
                      <a:r>
                        <a:rPr lang="en-US" sz="1400" b="0" i="1" dirty="0"/>
                        <a:t>COVID-19</a:t>
                      </a:r>
                    </a:p>
                  </a:txBody>
                  <a:tcPr anchor="ctr">
                    <a:solidFill>
                      <a:schemeClr val="bg1">
                        <a:lumMod val="85000"/>
                      </a:schemeClr>
                    </a:solidFill>
                  </a:tcPr>
                </a:tc>
                <a:tc>
                  <a:txBody>
                    <a:bodyPr/>
                    <a:lstStyle/>
                    <a:p>
                      <a:pPr algn="ctr"/>
                      <a:r>
                        <a:rPr lang="en-US" sz="1400" b="0" i="0" u="none" dirty="0"/>
                        <a:t>0</a:t>
                      </a:r>
                    </a:p>
                  </a:txBody>
                  <a:tcPr anchor="ctr">
                    <a:solidFill>
                      <a:schemeClr val="bg1">
                        <a:lumMod val="85000"/>
                      </a:schemeClr>
                    </a:solidFill>
                  </a:tcPr>
                </a:tc>
                <a:tc>
                  <a:txBody>
                    <a:bodyPr/>
                    <a:lstStyle/>
                    <a:p>
                      <a:pPr algn="ctr"/>
                      <a:r>
                        <a:rPr lang="en-US" sz="1400" b="1" i="1" u="none" dirty="0"/>
                        <a:t>0</a:t>
                      </a:r>
                    </a:p>
                  </a:txBody>
                  <a:tcPr anchor="ctr">
                    <a:solidFill>
                      <a:schemeClr val="bg1">
                        <a:lumMod val="85000"/>
                      </a:schemeClr>
                    </a:solidFill>
                  </a:tcPr>
                </a:tc>
                <a:tc>
                  <a:txBody>
                    <a:bodyPr/>
                    <a:lstStyle/>
                    <a:p>
                      <a:pPr algn="r"/>
                      <a:r>
                        <a:rPr lang="en-US" sz="1400" b="0" i="1" u="none" dirty="0"/>
                        <a:t>Criminal Activity</a:t>
                      </a:r>
                    </a:p>
                  </a:txBody>
                  <a:tcPr anchor="ctr">
                    <a:solidFill>
                      <a:schemeClr val="bg1">
                        <a:lumMod val="85000"/>
                      </a:schemeClr>
                    </a:solidFill>
                  </a:tcPr>
                </a:tc>
                <a:tc>
                  <a:txBody>
                    <a:bodyPr/>
                    <a:lstStyle/>
                    <a:p>
                      <a:pPr algn="ctr"/>
                      <a:r>
                        <a:rPr lang="en-US" sz="1400" b="0" i="0" u="none" dirty="0"/>
                        <a:t>3</a:t>
                      </a:r>
                    </a:p>
                  </a:txBody>
                  <a:tcPr anchor="ctr">
                    <a:solidFill>
                      <a:schemeClr val="bg1">
                        <a:lumMod val="85000"/>
                      </a:schemeClr>
                    </a:solidFill>
                  </a:tcPr>
                </a:tc>
                <a:tc>
                  <a:txBody>
                    <a:bodyPr/>
                    <a:lstStyle/>
                    <a:p>
                      <a:pPr algn="ctr"/>
                      <a:r>
                        <a:rPr lang="en-US" sz="1400" b="1" i="1" u="none" dirty="0"/>
                        <a:t>3*</a:t>
                      </a:r>
                    </a:p>
                  </a:txBody>
                  <a:tcPr anchor="ctr">
                    <a:solidFill>
                      <a:schemeClr val="bg1">
                        <a:lumMod val="85000"/>
                      </a:schemeClr>
                    </a:solidFill>
                  </a:tcPr>
                </a:tc>
                <a:extLst>
                  <a:ext uri="{0D108BD9-81ED-4DB2-BD59-A6C34878D82A}">
                    <a16:rowId xmlns:a16="http://schemas.microsoft.com/office/drawing/2014/main" val="70483192"/>
                  </a:ext>
                </a:extLst>
              </a:tr>
            </a:tbl>
          </a:graphicData>
        </a:graphic>
      </p:graphicFrame>
      <p:sp>
        <p:nvSpPr>
          <p:cNvPr id="3" name="TextBox 2">
            <a:extLst>
              <a:ext uri="{FF2B5EF4-FFF2-40B4-BE49-F238E27FC236}">
                <a16:creationId xmlns:a16="http://schemas.microsoft.com/office/drawing/2014/main" id="{1E6EED2E-F919-35B0-34E6-00CCAD6BD64D}"/>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
        <p:nvSpPr>
          <p:cNvPr id="5" name="TextBox 4">
            <a:extLst>
              <a:ext uri="{FF2B5EF4-FFF2-40B4-BE49-F238E27FC236}">
                <a16:creationId xmlns:a16="http://schemas.microsoft.com/office/drawing/2014/main" id="{5529C5DF-CE3F-1DA8-0B0D-114F6D684818}"/>
              </a:ext>
            </a:extLst>
          </p:cNvPr>
          <p:cNvSpPr txBox="1"/>
          <p:nvPr/>
        </p:nvSpPr>
        <p:spPr>
          <a:xfrm>
            <a:off x="533400" y="5821199"/>
            <a:ext cx="2141933" cy="215444"/>
          </a:xfrm>
          <a:prstGeom prst="rect">
            <a:avLst/>
          </a:prstGeom>
          <a:noFill/>
        </p:spPr>
        <p:txBody>
          <a:bodyPr wrap="none" rtlCol="0">
            <a:spAutoFit/>
          </a:bodyPr>
          <a:lstStyle/>
          <a:p>
            <a:r>
              <a:rPr lang="en-US" sz="800" i="1" dirty="0"/>
              <a:t>* Criminal Activity is also included in Other.</a:t>
            </a:r>
          </a:p>
        </p:txBody>
      </p:sp>
    </p:spTree>
    <p:extLst>
      <p:ext uri="{BB962C8B-B14F-4D97-AF65-F5344CB8AC3E}">
        <p14:creationId xmlns:p14="http://schemas.microsoft.com/office/powerpoint/2010/main" val="3532101452"/>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2985321458"/>
              </p:ext>
            </p:extLst>
          </p:nvPr>
        </p:nvGraphicFramePr>
        <p:xfrm>
          <a:off x="609600" y="1142997"/>
          <a:ext cx="7924800" cy="4648206"/>
        </p:xfrm>
        <a:graphic>
          <a:graphicData uri="http://schemas.openxmlformats.org/drawingml/2006/table">
            <a:tbl>
              <a:tblPr firstRow="1" bandRow="1">
                <a:tableStyleId>{073A0DAA-6AF3-43AB-8588-CEC1D06C72B9}</a:tableStyleId>
              </a:tblPr>
              <a:tblGrid>
                <a:gridCol w="5469231">
                  <a:extLst>
                    <a:ext uri="{9D8B030D-6E8A-4147-A177-3AD203B41FA5}">
                      <a16:colId xmlns:a16="http://schemas.microsoft.com/office/drawing/2014/main" val="20000"/>
                    </a:ext>
                  </a:extLst>
                </a:gridCol>
                <a:gridCol w="1227787">
                  <a:extLst>
                    <a:ext uri="{9D8B030D-6E8A-4147-A177-3AD203B41FA5}">
                      <a16:colId xmlns:a16="http://schemas.microsoft.com/office/drawing/2014/main" val="20001"/>
                    </a:ext>
                  </a:extLst>
                </a:gridCol>
                <a:gridCol w="1227782">
                  <a:extLst>
                    <a:ext uri="{9D8B030D-6E8A-4147-A177-3AD203B41FA5}">
                      <a16:colId xmlns:a16="http://schemas.microsoft.com/office/drawing/2014/main" val="20002"/>
                    </a:ext>
                  </a:extLst>
                </a:gridCol>
              </a:tblGrid>
              <a:tr h="701027">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latin typeface="+mn-lt"/>
                        </a:rPr>
                        <a:t>OSH Complaint Disposition </a:t>
                      </a:r>
                    </a:p>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u="none" strike="noStrike" cap="none" normalizeH="0" baseline="0" dirty="0">
                          <a:ln>
                            <a:noFill/>
                          </a:ln>
                          <a:solidFill>
                            <a:schemeClr val="tx1"/>
                          </a:solidFill>
                          <a:effectLst/>
                          <a:latin typeface="+mn-lt"/>
                        </a:rPr>
                        <a:t>(</a:t>
                      </a:r>
                      <a:r>
                        <a:rPr lang="en-US" sz="1200" b="1" kern="1200" dirty="0">
                          <a:solidFill>
                            <a:schemeClr val="tx1"/>
                          </a:solidFill>
                          <a:effectLst/>
                          <a:latin typeface="+mn-lt"/>
                          <a:ea typeface="+mn-ea"/>
                          <a:cs typeface="+mn-cs"/>
                        </a:rPr>
                        <a:t>Does not Include Section 11(c) Referrals)</a:t>
                      </a:r>
                      <a:endParaRPr kumimoji="0" lang="en-US" sz="1200" u="none" strike="noStrike" cap="none" normalizeH="0" baseline="0" dirty="0">
                        <a:ln>
                          <a:noFill/>
                        </a:ln>
                        <a:solidFill>
                          <a:schemeClr val="tx1"/>
                        </a:solidFill>
                        <a:effectLst/>
                        <a:latin typeface="+mn-lt"/>
                      </a:endParaRPr>
                    </a:p>
                  </a:txBody>
                  <a:tcPr anchor="ctr" horzOverflow="overflow">
                    <a:solidFill>
                      <a:schemeClr val="bg1">
                        <a:lumMod val="75000"/>
                      </a:schemeClr>
                    </a:solidFill>
                  </a:tcPr>
                </a:tc>
                <a:tc>
                  <a:txBody>
                    <a:bodyPr/>
                    <a:lstStyle/>
                    <a:p>
                      <a:pPr algn="ctr"/>
                      <a:r>
                        <a:rPr lang="en-US" sz="1800" dirty="0">
                          <a:solidFill>
                            <a:schemeClr val="tx1"/>
                          </a:solidFill>
                          <a:latin typeface="+mn-lt"/>
                        </a:rPr>
                        <a:t>1</a:t>
                      </a:r>
                      <a:r>
                        <a:rPr lang="en-US" sz="1800" baseline="30000" dirty="0">
                          <a:solidFill>
                            <a:schemeClr val="tx1"/>
                          </a:solidFill>
                          <a:latin typeface="+mn-lt"/>
                        </a:rPr>
                        <a:t>st</a:t>
                      </a:r>
                      <a:r>
                        <a:rPr lang="en-US" sz="1800" dirty="0">
                          <a:solidFill>
                            <a:schemeClr val="tx1"/>
                          </a:solidFill>
                          <a:latin typeface="+mn-lt"/>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latin typeface="+mn-lt"/>
                        </a:rPr>
                        <a:t>Total</a:t>
                      </a:r>
                      <a:endParaRPr kumimoji="0" lang="en-US" sz="1800" b="1" i="1"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0431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Administrative Closure</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6</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6</a:t>
                      </a:r>
                    </a:p>
                  </a:txBody>
                  <a:tcPr anchor="ctr">
                    <a:solidFill>
                      <a:schemeClr val="bg1">
                        <a:lumMod val="95000"/>
                      </a:schemeClr>
                    </a:solidFill>
                  </a:tcPr>
                </a:tc>
                <a:extLst>
                  <a:ext uri="{0D108BD9-81ED-4DB2-BD59-A6C34878D82A}">
                    <a16:rowId xmlns:a16="http://schemas.microsoft.com/office/drawing/2014/main" val="10001"/>
                  </a:ext>
                </a:extLst>
              </a:tr>
              <a:tr h="38946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Withdrawn (Includes Requested RTS Letters)</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13</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13</a:t>
                      </a:r>
                    </a:p>
                  </a:txBody>
                  <a:tcPr anchor="ctr">
                    <a:solidFill>
                      <a:schemeClr val="bg1">
                        <a:lumMod val="85000"/>
                      </a:schemeClr>
                    </a:solidFill>
                  </a:tcPr>
                </a:tc>
                <a:extLst>
                  <a:ext uri="{0D108BD9-81ED-4DB2-BD59-A6C34878D82A}">
                    <a16:rowId xmlns:a16="http://schemas.microsoft.com/office/drawing/2014/main" val="10002"/>
                  </a:ext>
                </a:extLst>
              </a:tr>
              <a:tr h="38946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Merit (Included in SAMM 15 Merit)</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4</a:t>
                      </a:r>
                    </a:p>
                  </a:txBody>
                  <a:tcPr anchor="ctr">
                    <a:solidFill>
                      <a:schemeClr val="bg1">
                        <a:lumMod val="95000"/>
                      </a:schemeClr>
                    </a:solidFill>
                  </a:tcPr>
                </a:tc>
                <a:extLst>
                  <a:ext uri="{0D108BD9-81ED-4DB2-BD59-A6C34878D82A}">
                    <a16:rowId xmlns:a16="http://schemas.microsoft.com/office/drawing/2014/main" val="10003"/>
                  </a:ext>
                </a:extLst>
              </a:tr>
              <a:tr h="38946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Total SAMM 15 Merit</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7</a:t>
                      </a:r>
                    </a:p>
                  </a:txBody>
                  <a:tcPr anchor="ctr">
                    <a:solidFill>
                      <a:schemeClr val="bg1">
                        <a:lumMod val="85000"/>
                      </a:schemeClr>
                    </a:solidFill>
                  </a:tcPr>
                </a:tc>
                <a:extLst>
                  <a:ext uri="{0D108BD9-81ED-4DB2-BD59-A6C34878D82A}">
                    <a16:rowId xmlns:a16="http://schemas.microsoft.com/office/drawing/2014/main" val="10004"/>
                  </a:ext>
                </a:extLst>
              </a:tr>
              <a:tr h="41947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Total SAMM 15 Percent Merit</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21%</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21%</a:t>
                      </a:r>
                    </a:p>
                  </a:txBody>
                  <a:tcPr anchor="ctr">
                    <a:solidFill>
                      <a:schemeClr val="bg1">
                        <a:lumMod val="95000"/>
                      </a:schemeClr>
                    </a:solidFill>
                  </a:tcPr>
                </a:tc>
                <a:extLst>
                  <a:ext uri="{0D108BD9-81ED-4DB2-BD59-A6C34878D82A}">
                    <a16:rowId xmlns:a16="http://schemas.microsoft.com/office/drawing/2014/main" val="10005"/>
                  </a:ext>
                </a:extLst>
              </a:tr>
              <a:tr h="43318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Dismissal Right-to-Sue (Includes No Merit and Unresponsive)</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8</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8</a:t>
                      </a:r>
                    </a:p>
                  </a:txBody>
                  <a:tcPr anchor="ctr">
                    <a:solidFill>
                      <a:schemeClr val="bg1">
                        <a:lumMod val="85000"/>
                      </a:schemeClr>
                    </a:solidFill>
                  </a:tcPr>
                </a:tc>
                <a:extLst>
                  <a:ext uri="{0D108BD9-81ED-4DB2-BD59-A6C34878D82A}">
                    <a16:rowId xmlns:a16="http://schemas.microsoft.com/office/drawing/2014/main" val="10006"/>
                  </a:ext>
                </a:extLst>
              </a:tr>
              <a:tr h="38946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Settled Other (Included in SAMM 15)</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3</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3</a:t>
                      </a:r>
                    </a:p>
                  </a:txBody>
                  <a:tcPr anchor="ctr">
                    <a:solidFill>
                      <a:schemeClr val="bg1">
                        <a:lumMod val="95000"/>
                      </a:schemeClr>
                    </a:solidFill>
                  </a:tcPr>
                </a:tc>
                <a:extLst>
                  <a:ext uri="{0D108BD9-81ED-4DB2-BD59-A6C34878D82A}">
                    <a16:rowId xmlns:a16="http://schemas.microsoft.com/office/drawing/2014/main" val="10008"/>
                  </a:ext>
                </a:extLst>
              </a:tr>
              <a:tr h="58365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Total Cases Closed by Disposition</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34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34</a:t>
                      </a:r>
                    </a:p>
                  </a:txBody>
                  <a:tcPr anchor="ctr">
                    <a:solidFill>
                      <a:schemeClr val="bg1">
                        <a:lumMod val="85000"/>
                      </a:schemeClr>
                    </a:solidFill>
                  </a:tcPr>
                </a:tc>
                <a:extLst>
                  <a:ext uri="{0D108BD9-81ED-4DB2-BD59-A6C34878D82A}">
                    <a16:rowId xmlns:a16="http://schemas.microsoft.com/office/drawing/2014/main" val="3081740305"/>
                  </a:ext>
                </a:extLst>
              </a:tr>
              <a:tr h="54870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400" b="1" i="1" kern="1200" dirty="0">
                          <a:solidFill>
                            <a:schemeClr val="dk1"/>
                          </a:solidFill>
                          <a:effectLst/>
                          <a:latin typeface="+mn-lt"/>
                          <a:ea typeface="+mn-ea"/>
                          <a:cs typeface="+mn-cs"/>
                        </a:rPr>
                        <a:t>Total Damages Paid This Quarter </a:t>
                      </a:r>
                      <a:r>
                        <a:rPr lang="en-US" sz="1000" b="0" i="1" kern="1200" dirty="0">
                          <a:solidFill>
                            <a:schemeClr val="dk1"/>
                          </a:solidFill>
                          <a:effectLst/>
                          <a:latin typeface="+mn-lt"/>
                          <a:ea typeface="+mn-ea"/>
                          <a:cs typeface="+mn-cs"/>
                        </a:rPr>
                        <a:t>(Includes Settlements With Aid of the Bureau During Informal Discussions or Referral to Mediation Program.)</a:t>
                      </a:r>
                      <a:endParaRPr kumimoji="0" lang="en-US" sz="1000" b="0" i="1" u="none" strike="noStrike" cap="none" normalizeH="0" baseline="0" dirty="0">
                        <a:ln>
                          <a:noFill/>
                        </a:ln>
                        <a:solidFill>
                          <a:schemeClr val="tx1"/>
                        </a:solidFill>
                        <a:effectLst/>
                        <a:latin typeface="+mn-lt"/>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$40,000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$40,000</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4" name="TextBox 3">
            <a:extLst>
              <a:ext uri="{FF2B5EF4-FFF2-40B4-BE49-F238E27FC236}">
                <a16:creationId xmlns:a16="http://schemas.microsoft.com/office/drawing/2014/main" id="{79D316D7-95B2-E7F1-ECAF-4B596DC1E5A3}"/>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3577080882"/>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2879334220"/>
              </p:ext>
            </p:extLst>
          </p:nvPr>
        </p:nvGraphicFramePr>
        <p:xfrm>
          <a:off x="609600" y="1142996"/>
          <a:ext cx="7924800" cy="4495803"/>
        </p:xfrm>
        <a:graphic>
          <a:graphicData uri="http://schemas.openxmlformats.org/drawingml/2006/table">
            <a:tbl>
              <a:tblPr firstRow="1" bandRow="1">
                <a:tableStyleId>{073A0DAA-6AF3-43AB-8588-CEC1D06C72B9}</a:tableStyleId>
              </a:tblPr>
              <a:tblGrid>
                <a:gridCol w="5469234">
                  <a:extLst>
                    <a:ext uri="{9D8B030D-6E8A-4147-A177-3AD203B41FA5}">
                      <a16:colId xmlns:a16="http://schemas.microsoft.com/office/drawing/2014/main" val="20000"/>
                    </a:ext>
                  </a:extLst>
                </a:gridCol>
                <a:gridCol w="1227783">
                  <a:extLst>
                    <a:ext uri="{9D8B030D-6E8A-4147-A177-3AD203B41FA5}">
                      <a16:colId xmlns:a16="http://schemas.microsoft.com/office/drawing/2014/main" val="20002"/>
                    </a:ext>
                  </a:extLst>
                </a:gridCol>
                <a:gridCol w="1227783">
                  <a:extLst>
                    <a:ext uri="{9D8B030D-6E8A-4147-A177-3AD203B41FA5}">
                      <a16:colId xmlns:a16="http://schemas.microsoft.com/office/drawing/2014/main" val="3651584820"/>
                    </a:ext>
                  </a:extLst>
                </a:gridCol>
              </a:tblGrid>
              <a:tr h="567218">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1</a:t>
                      </a:r>
                      <a:r>
                        <a:rPr kumimoji="0" lang="en-US" sz="1800" b="1" i="0" u="none" strike="noStrike" cap="none" normalizeH="0" baseline="30000" dirty="0">
                          <a:ln>
                            <a:noFill/>
                          </a:ln>
                          <a:solidFill>
                            <a:schemeClr val="tx1"/>
                          </a:solidFill>
                          <a:effectLst/>
                          <a:latin typeface="+mn-lt"/>
                          <a:cs typeface="Arial" charset="0"/>
                        </a:rPr>
                        <a:t>st</a:t>
                      </a:r>
                      <a:r>
                        <a:rPr kumimoji="0" lang="en-US" sz="18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latin typeface="+mn-lt"/>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484969">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500" b="0" i="1" u="none" strike="noStrike" cap="none" normalizeH="0" baseline="0" dirty="0">
                          <a:ln>
                            <a:noFill/>
                          </a:ln>
                          <a:solidFill>
                            <a:schemeClr val="tx1"/>
                          </a:solidFill>
                          <a:effectLst/>
                          <a:latin typeface="+mn-lt"/>
                          <a:cs typeface="Arial" charset="0"/>
                        </a:rPr>
                        <a:t># of New Docketed Cases</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500" b="0" i="0" dirty="0">
                          <a:solidFill>
                            <a:srgbClr val="000000"/>
                          </a:solidFill>
                          <a:effectLst/>
                          <a:latin typeface="+mj-lt"/>
                          <a:ea typeface="Calibri" panose="020F0502020204030204" pitchFamily="34" charset="0"/>
                        </a:rPr>
                        <a:t>43</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500" b="1" i="1" dirty="0">
                          <a:solidFill>
                            <a:srgbClr val="000000"/>
                          </a:solidFill>
                          <a:effectLst/>
                          <a:latin typeface="+mj-lt"/>
                          <a:ea typeface="Calibri" panose="020F0502020204030204" pitchFamily="34" charset="0"/>
                        </a:rPr>
                        <a:t>43</a:t>
                      </a:r>
                    </a:p>
                  </a:txBody>
                  <a:tcPr anchor="ctr">
                    <a:solidFill>
                      <a:schemeClr val="bg1">
                        <a:lumMod val="95000"/>
                      </a:schemeClr>
                    </a:solidFill>
                  </a:tcPr>
                </a:tc>
                <a:extLst>
                  <a:ext uri="{0D108BD9-81ED-4DB2-BD59-A6C34878D82A}">
                    <a16:rowId xmlns:a16="http://schemas.microsoft.com/office/drawing/2014/main" val="10001"/>
                  </a:ext>
                </a:extLst>
              </a:tr>
              <a:tr h="351575">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500" b="0" i="1" u="none" strike="noStrike" cap="none" normalizeH="0" baseline="0" dirty="0">
                          <a:ln>
                            <a:noFill/>
                          </a:ln>
                          <a:solidFill>
                            <a:schemeClr val="tx1"/>
                          </a:solidFill>
                          <a:effectLst/>
                          <a:latin typeface="+mn-lt"/>
                          <a:cs typeface="Arial" charset="0"/>
                        </a:rPr>
                        <a:t># of Administrative Closures (Included in Disposition Chart)</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500" b="0" i="0" dirty="0">
                          <a:solidFill>
                            <a:srgbClr val="000000"/>
                          </a:solidFill>
                          <a:effectLst/>
                          <a:latin typeface="+mj-lt"/>
                          <a:ea typeface="Calibri" panose="020F0502020204030204" pitchFamily="34" charset="0"/>
                        </a:rPr>
                        <a:t>NA</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500" b="1" i="1" dirty="0">
                          <a:solidFill>
                            <a:srgbClr val="000000"/>
                          </a:solidFill>
                          <a:effectLst/>
                          <a:latin typeface="+mj-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10002"/>
                  </a:ext>
                </a:extLst>
              </a:tr>
              <a:tr h="351575">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500" b="0" i="1" u="none" strike="noStrike" cap="none" normalizeH="0" baseline="0" dirty="0">
                          <a:ln>
                            <a:noFill/>
                          </a:ln>
                          <a:solidFill>
                            <a:schemeClr val="tx1"/>
                          </a:solidFill>
                          <a:effectLst/>
                          <a:latin typeface="+mn-lt"/>
                          <a:cs typeface="Arial" charset="0"/>
                        </a:rPr>
                        <a:t># of Cases Completed</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500" b="0" i="0" dirty="0">
                          <a:solidFill>
                            <a:srgbClr val="000000"/>
                          </a:solidFill>
                          <a:effectLst/>
                          <a:latin typeface="+mj-lt"/>
                          <a:ea typeface="Calibri" panose="020F0502020204030204" pitchFamily="34" charset="0"/>
                        </a:rPr>
                        <a:t>34</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500" b="1" i="1" dirty="0">
                          <a:solidFill>
                            <a:srgbClr val="000000"/>
                          </a:solidFill>
                          <a:effectLst/>
                          <a:latin typeface="+mj-lt"/>
                          <a:ea typeface="Calibri" panose="020F0502020204030204" pitchFamily="34" charset="0"/>
                        </a:rPr>
                        <a:t>34</a:t>
                      </a:r>
                    </a:p>
                  </a:txBody>
                  <a:tcPr anchor="ctr">
                    <a:solidFill>
                      <a:schemeClr val="bg1">
                        <a:lumMod val="95000"/>
                      </a:schemeClr>
                    </a:solidFill>
                  </a:tcPr>
                </a:tc>
                <a:extLst>
                  <a:ext uri="{0D108BD9-81ED-4DB2-BD59-A6C34878D82A}">
                    <a16:rowId xmlns:a16="http://schemas.microsoft.com/office/drawing/2014/main" val="10003"/>
                  </a:ext>
                </a:extLst>
              </a:tr>
              <a:tr h="351575">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500" b="0" i="1" u="none" strike="noStrike" cap="none" normalizeH="0" baseline="0" dirty="0">
                          <a:ln>
                            <a:noFill/>
                          </a:ln>
                          <a:solidFill>
                            <a:schemeClr val="tx1"/>
                          </a:solidFill>
                          <a:effectLst/>
                          <a:latin typeface="+mn-lt"/>
                          <a:cs typeface="Arial" charset="0"/>
                        </a:rPr>
                        <a:t># Completed Within 90 Days</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500" b="0" i="0" dirty="0">
                          <a:solidFill>
                            <a:srgbClr val="000000"/>
                          </a:solidFill>
                          <a:effectLst/>
                          <a:latin typeface="+mj-lt"/>
                          <a:ea typeface="Calibri" panose="020F0502020204030204" pitchFamily="34" charset="0"/>
                        </a:rPr>
                        <a:t>2</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500" b="1" i="1" dirty="0">
                          <a:solidFill>
                            <a:srgbClr val="000000"/>
                          </a:solidFill>
                          <a:effectLst/>
                          <a:latin typeface="+mj-lt"/>
                          <a:ea typeface="Calibri" panose="020F0502020204030204" pitchFamily="34" charset="0"/>
                        </a:rPr>
                        <a:t>2</a:t>
                      </a:r>
                    </a:p>
                  </a:txBody>
                  <a:tcPr anchor="ctr">
                    <a:solidFill>
                      <a:schemeClr val="bg1">
                        <a:lumMod val="85000"/>
                      </a:schemeClr>
                    </a:solidFill>
                  </a:tcPr>
                </a:tc>
                <a:extLst>
                  <a:ext uri="{0D108BD9-81ED-4DB2-BD59-A6C34878D82A}">
                    <a16:rowId xmlns:a16="http://schemas.microsoft.com/office/drawing/2014/main" val="10004"/>
                  </a:ext>
                </a:extLst>
              </a:tr>
              <a:tr h="335641">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defRPr/>
                      </a:pPr>
                      <a:r>
                        <a:rPr kumimoji="0" lang="en-US" sz="1500" b="0" i="1" u="none" strike="noStrike" cap="none" normalizeH="0" baseline="0" dirty="0">
                          <a:ln>
                            <a:noFill/>
                          </a:ln>
                          <a:solidFill>
                            <a:schemeClr val="tx1"/>
                          </a:solidFill>
                          <a:effectLst/>
                          <a:latin typeface="+mn-lt"/>
                          <a:cs typeface="Arial" charset="0"/>
                        </a:rPr>
                        <a:t>% Completed Within 90 Days – SAMM 14 </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500" b="0" i="0" dirty="0">
                          <a:solidFill>
                            <a:srgbClr val="000000"/>
                          </a:solidFill>
                          <a:effectLst/>
                          <a:latin typeface="+mj-lt"/>
                          <a:ea typeface="Calibri" panose="020F0502020204030204" pitchFamily="34" charset="0"/>
                        </a:rPr>
                        <a:t>6%</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500" b="1" i="1" dirty="0">
                          <a:solidFill>
                            <a:srgbClr val="000000"/>
                          </a:solidFill>
                          <a:effectLst/>
                          <a:latin typeface="+mj-lt"/>
                          <a:ea typeface="Calibri" panose="020F0502020204030204" pitchFamily="34" charset="0"/>
                        </a:rPr>
                        <a:t>6%</a:t>
                      </a:r>
                    </a:p>
                  </a:txBody>
                  <a:tcPr anchor="ctr">
                    <a:solidFill>
                      <a:schemeClr val="bg1">
                        <a:lumMod val="95000"/>
                      </a:schemeClr>
                    </a:solidFill>
                  </a:tcPr>
                </a:tc>
                <a:extLst>
                  <a:ext uri="{0D108BD9-81ED-4DB2-BD59-A6C34878D82A}">
                    <a16:rowId xmlns:a16="http://schemas.microsoft.com/office/drawing/2014/main" val="10005"/>
                  </a:ext>
                </a:extLst>
              </a:tr>
              <a:tr h="519608">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500" b="0" i="1" u="none" strike="noStrike" cap="none" normalizeH="0" baseline="0" dirty="0">
                          <a:ln>
                            <a:noFill/>
                          </a:ln>
                          <a:solidFill>
                            <a:schemeClr val="tx1"/>
                          </a:solidFill>
                          <a:effectLst/>
                          <a:latin typeface="+mn-lt"/>
                          <a:cs typeface="Arial" charset="0"/>
                        </a:rPr>
                        <a:t>Average # Days to Complete – SAMM 16</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500" b="0" i="0" dirty="0">
                          <a:solidFill>
                            <a:srgbClr val="000000"/>
                          </a:solidFill>
                          <a:effectLst/>
                          <a:latin typeface="+mj-lt"/>
                          <a:ea typeface="Calibri" panose="020F0502020204030204" pitchFamily="34" charset="0"/>
                        </a:rPr>
                        <a:t>294</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500" b="1" i="1" dirty="0">
                          <a:solidFill>
                            <a:srgbClr val="000000"/>
                          </a:solidFill>
                          <a:effectLst/>
                          <a:latin typeface="+mj-lt"/>
                          <a:ea typeface="Calibri" panose="020F0502020204030204" pitchFamily="34" charset="0"/>
                        </a:rPr>
                        <a:t>294</a:t>
                      </a:r>
                    </a:p>
                  </a:txBody>
                  <a:tcPr anchor="ctr">
                    <a:solidFill>
                      <a:schemeClr val="bg1">
                        <a:lumMod val="85000"/>
                      </a:schemeClr>
                    </a:solidFill>
                  </a:tcPr>
                </a:tc>
                <a:extLst>
                  <a:ext uri="{0D108BD9-81ED-4DB2-BD59-A6C34878D82A}">
                    <a16:rowId xmlns:a16="http://schemas.microsoft.com/office/drawing/2014/main" val="10006"/>
                  </a:ext>
                </a:extLst>
              </a:tr>
              <a:tr h="351575">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defRPr/>
                      </a:pPr>
                      <a:r>
                        <a:rPr kumimoji="0" lang="en-US" sz="1500" b="0" i="1" u="none" strike="noStrike" cap="none" normalizeH="0" baseline="0" dirty="0">
                          <a:ln>
                            <a:noFill/>
                          </a:ln>
                          <a:solidFill>
                            <a:schemeClr val="tx1"/>
                          </a:solidFill>
                          <a:effectLst/>
                          <a:latin typeface="+mn-lt"/>
                          <a:cs typeface="Arial" charset="0"/>
                        </a:rPr>
                        <a:t># of  Pending Cases</a:t>
                      </a: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500" b="0" i="0" dirty="0">
                          <a:solidFill>
                            <a:srgbClr val="000000"/>
                          </a:solidFill>
                          <a:effectLst/>
                          <a:latin typeface="+mj-lt"/>
                          <a:ea typeface="Calibri" panose="020F0502020204030204" pitchFamily="34" charset="0"/>
                        </a:rPr>
                        <a:t>151</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500" b="1" i="1" dirty="0">
                          <a:solidFill>
                            <a:srgbClr val="000000"/>
                          </a:solidFill>
                          <a:effectLst/>
                          <a:latin typeface="+mj-lt"/>
                          <a:ea typeface="Calibri" panose="020F0502020204030204" pitchFamily="34" charset="0"/>
                        </a:rPr>
                        <a:t>151</a:t>
                      </a:r>
                    </a:p>
                  </a:txBody>
                  <a:tcPr anchor="ctr">
                    <a:solidFill>
                      <a:schemeClr val="bg1">
                        <a:lumMod val="95000"/>
                      </a:schemeClr>
                    </a:solidFill>
                  </a:tcPr>
                </a:tc>
                <a:extLst>
                  <a:ext uri="{0D108BD9-81ED-4DB2-BD59-A6C34878D82A}">
                    <a16:rowId xmlns:a16="http://schemas.microsoft.com/office/drawing/2014/main" val="10008"/>
                  </a:ext>
                </a:extLst>
              </a:tr>
              <a:tr h="523896">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kumimoji="0" lang="en-US" sz="1500" b="0" i="1" u="none" strike="noStrike" cap="none" normalizeH="0" baseline="0" dirty="0">
                          <a:ln>
                            <a:noFill/>
                          </a:ln>
                          <a:solidFill>
                            <a:schemeClr val="tx1"/>
                          </a:solidFill>
                          <a:effectLst/>
                          <a:latin typeface="+mn-lt"/>
                          <a:cs typeface="Arial" charset="0"/>
                        </a:rPr>
                        <a:t>% Pending Over 90 Days</a:t>
                      </a:r>
                    </a:p>
                  </a:txBody>
                  <a:tcPr anchor="ctr" horzOverflow="overflow">
                    <a:solidFill>
                      <a:schemeClr val="bg1">
                        <a:lumMod val="85000"/>
                      </a:schemeClr>
                    </a:solidFill>
                  </a:tcPr>
                </a:tc>
                <a:tc>
                  <a:txBody>
                    <a:bodyPr/>
                    <a:lstStyle/>
                    <a:p>
                      <a:pPr marL="0" marR="0" algn="ctr">
                        <a:lnSpc>
                          <a:spcPct val="107000"/>
                        </a:lnSpc>
                        <a:spcBef>
                          <a:spcPts val="600"/>
                        </a:spcBef>
                        <a:spcAft>
                          <a:spcPts val="600"/>
                        </a:spcAft>
                      </a:pPr>
                      <a:r>
                        <a:rPr lang="en-US" sz="1500" b="0" i="0" dirty="0">
                          <a:solidFill>
                            <a:srgbClr val="000000"/>
                          </a:solidFill>
                          <a:effectLst/>
                          <a:latin typeface="+mj-lt"/>
                          <a:ea typeface="Calibri" panose="020F0502020204030204" pitchFamily="34" charset="0"/>
                        </a:rPr>
                        <a:t>68%</a:t>
                      </a:r>
                    </a:p>
                  </a:txBody>
                  <a:tcPr anchor="ctr">
                    <a:solidFill>
                      <a:schemeClr val="bg1">
                        <a:lumMod val="85000"/>
                      </a:schemeClr>
                    </a:solidFill>
                  </a:tcPr>
                </a:tc>
                <a:tc>
                  <a:txBody>
                    <a:bodyPr/>
                    <a:lstStyle/>
                    <a:p>
                      <a:pPr marL="0" marR="0" algn="ctr">
                        <a:lnSpc>
                          <a:spcPct val="107000"/>
                        </a:lnSpc>
                        <a:spcBef>
                          <a:spcPts val="600"/>
                        </a:spcBef>
                        <a:spcAft>
                          <a:spcPts val="600"/>
                        </a:spcAft>
                      </a:pPr>
                      <a:r>
                        <a:rPr lang="en-US" sz="1500" b="1" i="1" dirty="0">
                          <a:solidFill>
                            <a:srgbClr val="000000"/>
                          </a:solidFill>
                          <a:effectLst/>
                          <a:latin typeface="+mj-lt"/>
                          <a:ea typeface="Calibri" panose="020F0502020204030204" pitchFamily="34" charset="0"/>
                        </a:rPr>
                        <a:t>68%</a:t>
                      </a:r>
                    </a:p>
                  </a:txBody>
                  <a:tcPr anchor="ctr">
                    <a:solidFill>
                      <a:schemeClr val="bg1">
                        <a:lumMod val="85000"/>
                      </a:schemeClr>
                    </a:solidFill>
                  </a:tcPr>
                </a:tc>
                <a:extLst>
                  <a:ext uri="{0D108BD9-81ED-4DB2-BD59-A6C34878D82A}">
                    <a16:rowId xmlns:a16="http://schemas.microsoft.com/office/drawing/2014/main" val="3081740305"/>
                  </a:ext>
                </a:extLst>
              </a:tr>
              <a:tr h="658171">
                <a:tc>
                  <a:txBody>
                    <a:bodyPr/>
                    <a:lstStyle/>
                    <a:p>
                      <a:pPr marL="0" marR="0" lvl="0" indent="0" algn="r" defTabSz="914400" rtl="0" eaLnBrk="1" fontAlgn="base" latinLnBrk="0" hangingPunct="1">
                        <a:lnSpc>
                          <a:spcPct val="100000"/>
                        </a:lnSpc>
                        <a:spcBef>
                          <a:spcPts val="600"/>
                        </a:spcBef>
                        <a:spcAft>
                          <a:spcPts val="600"/>
                        </a:spcAft>
                        <a:buClr>
                          <a:srgbClr val="910046"/>
                        </a:buClr>
                        <a:buSzPct val="84000"/>
                        <a:buFont typeface="Wingdings" pitchFamily="2" charset="2"/>
                        <a:buNone/>
                        <a:tabLst/>
                      </a:pPr>
                      <a:r>
                        <a:rPr lang="en-US" sz="1500" b="0" i="1" kern="1200" dirty="0">
                          <a:solidFill>
                            <a:schemeClr val="dk1"/>
                          </a:solidFill>
                          <a:effectLst/>
                          <a:latin typeface="+mn-lt"/>
                          <a:ea typeface="+mn-ea"/>
                          <a:cs typeface="+mn-cs"/>
                        </a:rPr>
                        <a:t>Average # of Days Pending</a:t>
                      </a:r>
                      <a:endParaRPr kumimoji="0" lang="en-US" sz="1500" b="0" i="1" u="none" strike="noStrike" cap="none" normalizeH="0" baseline="0" dirty="0">
                        <a:ln>
                          <a:noFill/>
                        </a:ln>
                        <a:solidFill>
                          <a:schemeClr val="tx1"/>
                        </a:solidFill>
                        <a:effectLst/>
                        <a:latin typeface="+mn-lt"/>
                        <a:cs typeface="Arial" charset="0"/>
                      </a:endParaRPr>
                    </a:p>
                  </a:txBody>
                  <a:tcPr anchor="ctr" horzOverflow="overflow">
                    <a:solidFill>
                      <a:schemeClr val="bg1">
                        <a:lumMod val="95000"/>
                      </a:schemeClr>
                    </a:solidFill>
                  </a:tcPr>
                </a:tc>
                <a:tc>
                  <a:txBody>
                    <a:bodyPr/>
                    <a:lstStyle/>
                    <a:p>
                      <a:pPr marL="0" marR="0" algn="ctr">
                        <a:lnSpc>
                          <a:spcPct val="107000"/>
                        </a:lnSpc>
                        <a:spcBef>
                          <a:spcPts val="600"/>
                        </a:spcBef>
                        <a:spcAft>
                          <a:spcPts val="600"/>
                        </a:spcAft>
                      </a:pPr>
                      <a:r>
                        <a:rPr lang="en-US" sz="1500" b="0" i="0" dirty="0">
                          <a:solidFill>
                            <a:srgbClr val="000000"/>
                          </a:solidFill>
                          <a:effectLst/>
                          <a:latin typeface="+mj-lt"/>
                          <a:ea typeface="Calibri" panose="020F0502020204030204" pitchFamily="34" charset="0"/>
                        </a:rPr>
                        <a:t>163</a:t>
                      </a:r>
                    </a:p>
                  </a:txBody>
                  <a:tcPr anchor="ctr">
                    <a:solidFill>
                      <a:schemeClr val="bg1">
                        <a:lumMod val="95000"/>
                      </a:schemeClr>
                    </a:solidFill>
                  </a:tcPr>
                </a:tc>
                <a:tc>
                  <a:txBody>
                    <a:bodyPr/>
                    <a:lstStyle/>
                    <a:p>
                      <a:pPr marL="0" marR="0" algn="ctr">
                        <a:lnSpc>
                          <a:spcPct val="107000"/>
                        </a:lnSpc>
                        <a:spcBef>
                          <a:spcPts val="600"/>
                        </a:spcBef>
                        <a:spcAft>
                          <a:spcPts val="600"/>
                        </a:spcAft>
                      </a:pPr>
                      <a:r>
                        <a:rPr lang="en-US" sz="1500" b="1" i="1" dirty="0">
                          <a:solidFill>
                            <a:srgbClr val="000000"/>
                          </a:solidFill>
                          <a:effectLst/>
                          <a:latin typeface="+mj-lt"/>
                          <a:ea typeface="Calibri" panose="020F0502020204030204" pitchFamily="34" charset="0"/>
                        </a:rPr>
                        <a:t>163</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2" name="TextBox 1">
            <a:extLst>
              <a:ext uri="{FF2B5EF4-FFF2-40B4-BE49-F238E27FC236}">
                <a16:creationId xmlns:a16="http://schemas.microsoft.com/office/drawing/2014/main" id="{45DCA692-C976-D001-8DAD-4DE83671C1BF}"/>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
        <p:nvSpPr>
          <p:cNvPr id="3" name="TextBox 2">
            <a:extLst>
              <a:ext uri="{FF2B5EF4-FFF2-40B4-BE49-F238E27FC236}">
                <a16:creationId xmlns:a16="http://schemas.microsoft.com/office/drawing/2014/main" id="{8F43DDBB-3222-9066-FA3E-E6C252BE966E}"/>
              </a:ext>
            </a:extLst>
          </p:cNvPr>
          <p:cNvSpPr txBox="1"/>
          <p:nvPr/>
        </p:nvSpPr>
        <p:spPr>
          <a:xfrm>
            <a:off x="609600" y="5420380"/>
            <a:ext cx="7880684" cy="523220"/>
          </a:xfrm>
          <a:prstGeom prst="rect">
            <a:avLst/>
          </a:prstGeom>
          <a:noFill/>
        </p:spPr>
        <p:txBody>
          <a:bodyPr wrap="none" rtlCol="0">
            <a:spAutoFit/>
          </a:bodyPr>
          <a:lstStyle/>
          <a:p>
            <a:pPr marL="0" marR="0">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1000" b="1" i="1" dirty="0">
                <a:effectLst/>
                <a:latin typeface="+mj-lt"/>
                <a:ea typeface="Calibri" panose="020F0502020204030204" pitchFamily="34" charset="0"/>
              </a:rPr>
              <a:t>Overview: </a:t>
            </a:r>
            <a:r>
              <a:rPr lang="en-US" sz="1000" i="1" dirty="0">
                <a:effectLst/>
                <a:latin typeface="+mj-lt"/>
                <a:ea typeface="Calibri" panose="020F0502020204030204" pitchFamily="34" charset="0"/>
              </a:rPr>
              <a:t>These numbers are from OnBase. They have been compared to data pulled from IMIS and OIS combined for the first quarter</a:t>
            </a:r>
            <a:r>
              <a:rPr lang="en-US" sz="1800" b="1" i="1" dirty="0">
                <a:effectLst/>
                <a:latin typeface="Times New Roman" panose="02020603050405020304" pitchFamily="18" charset="0"/>
                <a:ea typeface="Calibri" panose="020F0502020204030204" pitchFamily="34" charset="0"/>
              </a:rPr>
              <a:t>.</a:t>
            </a:r>
            <a:endParaRPr lang="en-US" sz="800" i="1" dirty="0"/>
          </a:p>
        </p:txBody>
      </p:sp>
    </p:spTree>
    <p:extLst>
      <p:ext uri="{BB962C8B-B14F-4D97-AF65-F5344CB8AC3E}">
        <p14:creationId xmlns:p14="http://schemas.microsoft.com/office/powerpoint/2010/main" val="415837310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2" name="TextBox 1">
            <a:extLst>
              <a:ext uri="{FF2B5EF4-FFF2-40B4-BE49-F238E27FC236}">
                <a16:creationId xmlns:a16="http://schemas.microsoft.com/office/drawing/2014/main" id="{3E69A08F-73D1-6755-FD66-444CD3D7F6F7}"/>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446830331"/>
              </p:ext>
            </p:extLst>
          </p:nvPr>
        </p:nvGraphicFramePr>
        <p:xfrm>
          <a:off x="609596" y="1194138"/>
          <a:ext cx="7924804" cy="4673264"/>
        </p:xfrm>
        <a:graphic>
          <a:graphicData uri="http://schemas.openxmlformats.org/drawingml/2006/table">
            <a:tbl>
              <a:tblPr>
                <a:tableStyleId>{00A15C55-8517-42AA-B614-E9B94910E393}</a:tableStyleId>
              </a:tblPr>
              <a:tblGrid>
                <a:gridCol w="4718544">
                  <a:extLst>
                    <a:ext uri="{9D8B030D-6E8A-4147-A177-3AD203B41FA5}">
                      <a16:colId xmlns:a16="http://schemas.microsoft.com/office/drawing/2014/main" val="20000"/>
                    </a:ext>
                  </a:extLst>
                </a:gridCol>
                <a:gridCol w="1029117">
                  <a:extLst>
                    <a:ext uri="{9D8B030D-6E8A-4147-A177-3AD203B41FA5}">
                      <a16:colId xmlns:a16="http://schemas.microsoft.com/office/drawing/2014/main" val="20001"/>
                    </a:ext>
                  </a:extLst>
                </a:gridCol>
                <a:gridCol w="971116">
                  <a:extLst>
                    <a:ext uri="{9D8B030D-6E8A-4147-A177-3AD203B41FA5}">
                      <a16:colId xmlns:a16="http://schemas.microsoft.com/office/drawing/2014/main" val="20002"/>
                    </a:ext>
                  </a:extLst>
                </a:gridCol>
                <a:gridCol w="1206027">
                  <a:extLst>
                    <a:ext uri="{9D8B030D-6E8A-4147-A177-3AD203B41FA5}">
                      <a16:colId xmlns:a16="http://schemas.microsoft.com/office/drawing/2014/main" val="20003"/>
                    </a:ext>
                  </a:extLst>
                </a:gridCol>
              </a:tblGrid>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solidFill>
                            <a:schemeClr val="tx1"/>
                          </a:solidFill>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Safety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205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205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1,100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Health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114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705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486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486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44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44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1,647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Arial" charset="0"/>
                          <a:cs typeface="Arial" charset="0"/>
                        </a:rPr>
                        <a:t>1,647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4,800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Private Sector and Public Sector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340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340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dk1"/>
                          </a:solidFill>
                          <a:effectLst/>
                          <a:latin typeface="+mn-lt"/>
                          <a:cs typeface="+mn-cs"/>
                        </a:rPr>
                        <a:t>1,315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Program Improvements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408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408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2,060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11622">
                <a:tc>
                  <a:txBody>
                    <a:bodyPr/>
                    <a:lstStyle/>
                    <a:p>
                      <a:pPr algn="r"/>
                      <a:r>
                        <a:rPr lang="en-US" sz="1200" i="1" dirty="0"/>
                        <a:t>People Trained in Special Emphasis Program Areas</a:t>
                      </a:r>
                      <a:endParaRPr lang="en-US" sz="1200" b="0" i="1" dirty="0"/>
                    </a:p>
                  </a:txBody>
                  <a:tcPr anchor="ctr">
                    <a:solidFill>
                      <a:schemeClr val="bg1">
                        <a:lumMod val="85000"/>
                      </a:schemeClr>
                    </a:solidFill>
                  </a:tcPr>
                </a:tc>
                <a:tc>
                  <a:txBody>
                    <a:bodyPr/>
                    <a:lstStyle/>
                    <a:p>
                      <a:pPr algn="ctr"/>
                      <a:r>
                        <a:rPr lang="en-US" sz="1200" b="0" i="0" dirty="0"/>
                        <a:t>1,530</a:t>
                      </a:r>
                    </a:p>
                  </a:txBody>
                  <a:tcPr anchor="ctr">
                    <a:solidFill>
                      <a:schemeClr val="bg1">
                        <a:lumMod val="85000"/>
                      </a:schemeClr>
                    </a:solidFill>
                  </a:tcPr>
                </a:tc>
                <a:tc>
                  <a:txBody>
                    <a:bodyPr/>
                    <a:lstStyle/>
                    <a:p>
                      <a:pPr algn="ctr"/>
                      <a:r>
                        <a:rPr lang="en-US" sz="1200" b="1" i="1" dirty="0"/>
                        <a:t>1,530</a:t>
                      </a:r>
                    </a:p>
                  </a:txBody>
                  <a:tcPr anchor="ctr">
                    <a:solidFill>
                      <a:schemeClr val="bg1">
                        <a:lumMod val="85000"/>
                      </a:schemeClr>
                    </a:solidFill>
                  </a:tcPr>
                </a:tc>
                <a:tc>
                  <a:txBody>
                    <a:bodyPr/>
                    <a:lstStyle/>
                    <a:p>
                      <a:pPr algn="ctr"/>
                      <a:r>
                        <a:rPr lang="en-US" sz="1200" i="0" dirty="0"/>
                        <a:t>3,200</a:t>
                      </a:r>
                      <a:endParaRPr lang="en-US" sz="1200" b="0" i="0" dirty="0"/>
                    </a:p>
                  </a:txBody>
                  <a:tcPr anchor="ctr">
                    <a:solidFill>
                      <a:schemeClr val="bg1">
                        <a:lumMod val="85000"/>
                      </a:schemeClr>
                    </a:solidFill>
                  </a:tcPr>
                </a:tc>
                <a:extLst>
                  <a:ext uri="{0D108BD9-81ED-4DB2-BD59-A6C34878D82A}">
                    <a16:rowId xmlns:a16="http://schemas.microsoft.com/office/drawing/2014/main" val="10010"/>
                  </a:ext>
                </a:extLst>
              </a:tr>
              <a:tr h="436775">
                <a:tc>
                  <a:txBody>
                    <a:bodyPr/>
                    <a:lstStyle/>
                    <a:p>
                      <a:pPr algn="r"/>
                      <a:r>
                        <a:rPr lang="en-US" sz="1200" i="1" dirty="0"/>
                        <a:t>People Trained at OSH</a:t>
                      </a:r>
                      <a:r>
                        <a:rPr lang="en-US" sz="1200" i="1" baseline="0" dirty="0"/>
                        <a:t> </a:t>
                      </a:r>
                      <a:r>
                        <a:rPr lang="en-US" sz="1200" i="1" dirty="0"/>
                        <a:t>Division Sponsored Events</a:t>
                      </a:r>
                      <a:endParaRPr lang="en-US" sz="1200" b="0" i="1" dirty="0"/>
                    </a:p>
                  </a:txBody>
                  <a:tcPr anchor="ctr">
                    <a:solidFill>
                      <a:schemeClr val="bg1">
                        <a:lumMod val="95000"/>
                      </a:schemeClr>
                    </a:solidFill>
                  </a:tcPr>
                </a:tc>
                <a:tc>
                  <a:txBody>
                    <a:bodyPr/>
                    <a:lstStyle/>
                    <a:p>
                      <a:pPr algn="ctr"/>
                      <a:r>
                        <a:rPr lang="en-US" sz="1200" b="0" i="0" dirty="0"/>
                        <a:t>1,076</a:t>
                      </a:r>
                    </a:p>
                  </a:txBody>
                  <a:tcPr anchor="ctr">
                    <a:solidFill>
                      <a:schemeClr val="bg1">
                        <a:lumMod val="95000"/>
                      </a:schemeClr>
                    </a:solidFill>
                  </a:tcPr>
                </a:tc>
                <a:tc>
                  <a:txBody>
                    <a:bodyPr/>
                    <a:lstStyle/>
                    <a:p>
                      <a:pPr algn="ctr"/>
                      <a:r>
                        <a:rPr lang="en-US" sz="1200" b="1" i="1" dirty="0"/>
                        <a:t>1,076</a:t>
                      </a:r>
                    </a:p>
                  </a:txBody>
                  <a:tcPr anchor="ctr">
                    <a:solidFill>
                      <a:schemeClr val="bg1">
                        <a:lumMod val="95000"/>
                      </a:schemeClr>
                    </a:solidFill>
                  </a:tcPr>
                </a:tc>
                <a:tc>
                  <a:txBody>
                    <a:bodyPr/>
                    <a:lstStyle/>
                    <a:p>
                      <a:pPr algn="ctr"/>
                      <a:r>
                        <a:rPr lang="en-US" sz="1200" i="0" dirty="0"/>
                        <a:t>5,350</a:t>
                      </a:r>
                      <a:endParaRPr lang="en-US" sz="12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2" name="TextBox 1">
            <a:extLst>
              <a:ext uri="{FF2B5EF4-FFF2-40B4-BE49-F238E27FC236}">
                <a16:creationId xmlns:a16="http://schemas.microsoft.com/office/drawing/2014/main" id="{E95C4F2A-8187-C2D7-9CB6-3BD052894AE3}"/>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176571417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srcRect t="22143"/>
          <a:stretch>
            <a:fillRect/>
          </a:stretch>
        </p:blipFill>
        <p:spPr bwMode="auto">
          <a:xfrm>
            <a:off x="609600" y="4330245"/>
            <a:ext cx="3429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4114985061"/>
              </p:ext>
            </p:extLst>
          </p:nvPr>
        </p:nvGraphicFramePr>
        <p:xfrm>
          <a:off x="609598" y="1121656"/>
          <a:ext cx="7924795" cy="1406101"/>
        </p:xfrm>
        <a:graphic>
          <a:graphicData uri="http://schemas.openxmlformats.org/drawingml/2006/table">
            <a:tbl>
              <a:tblPr firstRow="1" bandRow="1">
                <a:tableStyleId>{00A15C55-8517-42AA-B614-E9B94910E393}</a:tableStyleId>
              </a:tblPr>
              <a:tblGrid>
                <a:gridCol w="4270356">
                  <a:extLst>
                    <a:ext uri="{9D8B030D-6E8A-4147-A177-3AD203B41FA5}">
                      <a16:colId xmlns:a16="http://schemas.microsoft.com/office/drawing/2014/main" val="20000"/>
                    </a:ext>
                  </a:extLst>
                </a:gridCol>
                <a:gridCol w="1139846">
                  <a:extLst>
                    <a:ext uri="{9D8B030D-6E8A-4147-A177-3AD203B41FA5}">
                      <a16:colId xmlns:a16="http://schemas.microsoft.com/office/drawing/2014/main" val="20001"/>
                    </a:ext>
                  </a:extLst>
                </a:gridCol>
                <a:gridCol w="1062199">
                  <a:extLst>
                    <a:ext uri="{9D8B030D-6E8A-4147-A177-3AD203B41FA5}">
                      <a16:colId xmlns:a16="http://schemas.microsoft.com/office/drawing/2014/main" val="20002"/>
                    </a:ext>
                  </a:extLst>
                </a:gridCol>
                <a:gridCol w="1452394">
                  <a:extLst>
                    <a:ext uri="{9D8B030D-6E8A-4147-A177-3AD203B41FA5}">
                      <a16:colId xmlns:a16="http://schemas.microsoft.com/office/drawing/2014/main" val="20003"/>
                    </a:ext>
                  </a:extLst>
                </a:gridCol>
              </a:tblGrid>
              <a:tr h="762733">
                <a:tc>
                  <a:txBody>
                    <a:bodyPr/>
                    <a:lstStyle/>
                    <a:p>
                      <a:pPr algn="ctr"/>
                      <a:r>
                        <a:rPr lang="en-US" sz="1600" dirty="0">
                          <a:solidFill>
                            <a:schemeClr val="tx1"/>
                          </a:solidFill>
                        </a:rPr>
                        <a:t>Education, Training and Technical Assistance (ETTA)</a:t>
                      </a:r>
                      <a:endParaRPr lang="en-US" sz="16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300" i="1" dirty="0"/>
                        <a:t>Publications Distributed</a:t>
                      </a:r>
                      <a:endParaRPr lang="en-US" sz="1300" b="0" i="1" dirty="0"/>
                    </a:p>
                  </a:txBody>
                  <a:tcPr anchor="ctr">
                    <a:solidFill>
                      <a:schemeClr val="bg1">
                        <a:lumMod val="95000"/>
                      </a:schemeClr>
                    </a:solidFill>
                  </a:tcPr>
                </a:tc>
                <a:tc>
                  <a:txBody>
                    <a:bodyPr/>
                    <a:lstStyle/>
                    <a:p>
                      <a:pPr algn="ctr"/>
                      <a:r>
                        <a:rPr lang="en-US" sz="1300" b="0" i="0" dirty="0"/>
                        <a:t>8,840</a:t>
                      </a:r>
                    </a:p>
                  </a:txBody>
                  <a:tcPr anchor="ctr">
                    <a:solidFill>
                      <a:schemeClr val="bg1">
                        <a:lumMod val="95000"/>
                      </a:schemeClr>
                    </a:solidFill>
                  </a:tcPr>
                </a:tc>
                <a:tc>
                  <a:txBody>
                    <a:bodyPr/>
                    <a:lstStyle/>
                    <a:p>
                      <a:pPr algn="ctr"/>
                      <a:r>
                        <a:rPr lang="en-US" sz="1300" b="1" i="1" dirty="0"/>
                        <a:t>8,840</a:t>
                      </a:r>
                    </a:p>
                  </a:txBody>
                  <a:tcPr anchor="ctr">
                    <a:solidFill>
                      <a:schemeClr val="bg1">
                        <a:lumMod val="95000"/>
                      </a:schemeClr>
                    </a:solidFill>
                  </a:tcPr>
                </a:tc>
                <a:tc>
                  <a:txBody>
                    <a:bodyPr/>
                    <a:lstStyle/>
                    <a:p>
                      <a:pPr algn="ctr"/>
                      <a:r>
                        <a:rPr lang="en-US" sz="1300" i="0"/>
                        <a:t>45,000</a:t>
                      </a:r>
                      <a:endParaRPr lang="en-US" sz="1300" b="0" i="0" dirty="0"/>
                    </a:p>
                  </a:txBody>
                  <a:tcPr anchor="ct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300" i="1" dirty="0"/>
                        <a:t>Standards Interpretations</a:t>
                      </a:r>
                      <a:endParaRPr lang="en-US" sz="1300" b="0" i="1" dirty="0"/>
                    </a:p>
                  </a:txBody>
                  <a:tcPr anchor="ctr">
                    <a:solidFill>
                      <a:schemeClr val="bg1">
                        <a:lumMod val="85000"/>
                      </a:schemeClr>
                    </a:solidFill>
                  </a:tcPr>
                </a:tc>
                <a:tc>
                  <a:txBody>
                    <a:bodyPr/>
                    <a:lstStyle/>
                    <a:p>
                      <a:pPr algn="ctr"/>
                      <a:r>
                        <a:rPr lang="en-US" sz="1300" b="0" i="0" dirty="0"/>
                        <a:t>517</a:t>
                      </a:r>
                    </a:p>
                  </a:txBody>
                  <a:tcPr anchor="ctr">
                    <a:solidFill>
                      <a:schemeClr val="bg1">
                        <a:lumMod val="85000"/>
                      </a:schemeClr>
                    </a:solidFill>
                  </a:tcPr>
                </a:tc>
                <a:tc>
                  <a:txBody>
                    <a:bodyPr/>
                    <a:lstStyle/>
                    <a:p>
                      <a:pPr algn="ctr"/>
                      <a:r>
                        <a:rPr lang="en-US" sz="1300" b="1" i="1" dirty="0"/>
                        <a:t>517</a:t>
                      </a:r>
                    </a:p>
                  </a:txBody>
                  <a:tcPr anchor="ctr">
                    <a:solidFill>
                      <a:schemeClr val="bg1">
                        <a:lumMod val="85000"/>
                      </a:schemeClr>
                    </a:solidFill>
                  </a:tcPr>
                </a:tc>
                <a:tc>
                  <a:txBody>
                    <a:bodyPr/>
                    <a:lstStyle/>
                    <a:p>
                      <a:pPr algn="ctr"/>
                      <a:r>
                        <a:rPr lang="en-US" sz="1300" i="0" dirty="0"/>
                        <a:t>NA</a:t>
                      </a:r>
                      <a:endParaRPr lang="en-US" sz="13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picture containing text, person, outdoor, group&#10;&#10;Description automatically generated">
            <a:extLst>
              <a:ext uri="{FF2B5EF4-FFF2-40B4-BE49-F238E27FC236}">
                <a16:creationId xmlns:a16="http://schemas.microsoft.com/office/drawing/2014/main" id="{205D5A48-37B8-4C92-AFC8-36AB88310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8822" y="4474455"/>
            <a:ext cx="2463349" cy="1469144"/>
          </a:xfrm>
          <a:prstGeom prst="rect">
            <a:avLst/>
          </a:prstGeom>
        </p:spPr>
      </p:pic>
      <p:graphicFrame>
        <p:nvGraphicFramePr>
          <p:cNvPr id="12" name="Table 11">
            <a:extLst>
              <a:ext uri="{FF2B5EF4-FFF2-40B4-BE49-F238E27FC236}">
                <a16:creationId xmlns:a16="http://schemas.microsoft.com/office/drawing/2014/main" id="{C8F0C54A-8378-43A9-A7DD-1783CEE5F220}"/>
              </a:ext>
            </a:extLst>
          </p:cNvPr>
          <p:cNvGraphicFramePr>
            <a:graphicFrameLocks noGrp="1"/>
          </p:cNvGraphicFramePr>
          <p:nvPr>
            <p:extLst>
              <p:ext uri="{D42A27DB-BD31-4B8C-83A1-F6EECF244321}">
                <p14:modId xmlns:p14="http://schemas.microsoft.com/office/powerpoint/2010/main" val="2378951492"/>
              </p:ext>
            </p:extLst>
          </p:nvPr>
        </p:nvGraphicFramePr>
        <p:xfrm>
          <a:off x="609599" y="2594282"/>
          <a:ext cx="7924794" cy="1886504"/>
        </p:xfrm>
        <a:graphic>
          <a:graphicData uri="http://schemas.openxmlformats.org/drawingml/2006/table">
            <a:tbl>
              <a:tblPr firstRow="1" bandRow="1">
                <a:tableStyleId>{00A15C55-8517-42AA-B614-E9B94910E393}</a:tableStyleId>
              </a:tblPr>
              <a:tblGrid>
                <a:gridCol w="426720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447793">
                  <a:extLst>
                    <a:ext uri="{9D8B030D-6E8A-4147-A177-3AD203B41FA5}">
                      <a16:colId xmlns:a16="http://schemas.microsoft.com/office/drawing/2014/main" val="20003"/>
                    </a:ext>
                  </a:extLst>
                </a:gridCol>
              </a:tblGrid>
              <a:tr h="656160">
                <a:tc>
                  <a:txBody>
                    <a:bodyPr/>
                    <a:lstStyle/>
                    <a:p>
                      <a:pPr algn="ctr"/>
                      <a:r>
                        <a:rPr lang="en-US" sz="1600" b="1" dirty="0">
                          <a:solidFill>
                            <a:schemeClr val="tx1"/>
                          </a:solidFill>
                        </a:rPr>
                        <a:t>Agricultural</a:t>
                      </a:r>
                      <a:r>
                        <a:rPr lang="en-US" sz="1600" b="1" baseline="0" dirty="0">
                          <a:solidFill>
                            <a:schemeClr val="tx1"/>
                          </a:solidFill>
                        </a:rPr>
                        <a:t> Safety and Health (</a:t>
                      </a:r>
                      <a:r>
                        <a:rPr lang="en-US" sz="1600" b="1" dirty="0">
                          <a:solidFill>
                            <a:schemeClr val="tx1"/>
                          </a:solidFill>
                        </a:rPr>
                        <a:t>ASH)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7586">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1,018</a:t>
                      </a:r>
                    </a:p>
                  </a:txBody>
                  <a:tcPr>
                    <a:solidFill>
                      <a:schemeClr val="bg1">
                        <a:lumMod val="95000"/>
                      </a:schemeClr>
                    </a:solidFill>
                  </a:tcPr>
                </a:tc>
                <a:tc>
                  <a:txBody>
                    <a:bodyPr/>
                    <a:lstStyle/>
                    <a:p>
                      <a:pPr algn="ctr"/>
                      <a:r>
                        <a:rPr lang="en-US" sz="1300" b="1" i="1" dirty="0"/>
                        <a:t>1,018</a:t>
                      </a:r>
                    </a:p>
                  </a:txBody>
                  <a:tcPr>
                    <a:solidFill>
                      <a:schemeClr val="bg1">
                        <a:lumMod val="95000"/>
                      </a:schemeClr>
                    </a:solidFill>
                  </a:tcPr>
                </a:tc>
                <a:tc>
                  <a:txBody>
                    <a:bodyPr/>
                    <a:lstStyle/>
                    <a:p>
                      <a:pPr algn="ctr"/>
                      <a:r>
                        <a:rPr lang="en-US" sz="1300" i="0" dirty="0"/>
                        <a:t>2,400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07586">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10</a:t>
                      </a:r>
                    </a:p>
                  </a:txBody>
                  <a:tcPr>
                    <a:solidFill>
                      <a:schemeClr val="bg1">
                        <a:lumMod val="85000"/>
                      </a:schemeClr>
                    </a:solidFill>
                  </a:tcPr>
                </a:tc>
                <a:tc>
                  <a:txBody>
                    <a:bodyPr/>
                    <a:lstStyle/>
                    <a:p>
                      <a:pPr algn="ctr"/>
                      <a:r>
                        <a:rPr lang="en-US" sz="1300" b="1" i="1" dirty="0"/>
                        <a:t>10</a:t>
                      </a:r>
                    </a:p>
                  </a:txBody>
                  <a:tcPr>
                    <a:solidFill>
                      <a:schemeClr val="bg1">
                        <a:lumMod val="85000"/>
                      </a:schemeClr>
                    </a:solidFill>
                  </a:tcPr>
                </a:tc>
                <a:tc>
                  <a:txBody>
                    <a:bodyPr/>
                    <a:lstStyle/>
                    <a:p>
                      <a:pPr algn="ctr"/>
                      <a:r>
                        <a:rPr lang="en-US" sz="1300" i="0" dirty="0"/>
                        <a:t>50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307586">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180</a:t>
                      </a:r>
                    </a:p>
                  </a:txBody>
                  <a:tcPr>
                    <a:solidFill>
                      <a:schemeClr val="bg1">
                        <a:lumMod val="95000"/>
                      </a:schemeClr>
                    </a:solidFill>
                  </a:tcPr>
                </a:tc>
                <a:tc>
                  <a:txBody>
                    <a:bodyPr/>
                    <a:lstStyle/>
                    <a:p>
                      <a:pPr algn="ctr"/>
                      <a:r>
                        <a:rPr lang="en-US" sz="1300" b="1" i="1" dirty="0"/>
                        <a:t>180</a:t>
                      </a:r>
                    </a:p>
                  </a:txBody>
                  <a:tcPr>
                    <a:solidFill>
                      <a:schemeClr val="bg1">
                        <a:lumMod val="95000"/>
                      </a:schemeClr>
                    </a:solidFill>
                  </a:tcPr>
                </a:tc>
                <a:tc>
                  <a:txBody>
                    <a:bodyPr/>
                    <a:lstStyle/>
                    <a:p>
                      <a:pPr algn="ctr"/>
                      <a:r>
                        <a:rPr lang="en-US" sz="1300" i="0" dirty="0"/>
                        <a:t>1,750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307586">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270</a:t>
                      </a:r>
                    </a:p>
                  </a:txBody>
                  <a:tcPr>
                    <a:solidFill>
                      <a:schemeClr val="bg1">
                        <a:lumMod val="85000"/>
                      </a:schemeClr>
                    </a:solidFill>
                  </a:tcPr>
                </a:tc>
                <a:tc>
                  <a:txBody>
                    <a:bodyPr/>
                    <a:lstStyle/>
                    <a:p>
                      <a:pPr algn="ctr"/>
                      <a:r>
                        <a:rPr lang="en-US" sz="1300" b="1" i="1" dirty="0"/>
                        <a:t>270</a:t>
                      </a:r>
                    </a:p>
                  </a:txBody>
                  <a:tcPr>
                    <a:solidFill>
                      <a:schemeClr val="bg1">
                        <a:lumMod val="85000"/>
                      </a:schemeClr>
                    </a:solidFill>
                  </a:tcPr>
                </a:tc>
                <a:tc>
                  <a:txBody>
                    <a:bodyPr/>
                    <a:lstStyle/>
                    <a:p>
                      <a:pPr algn="ctr"/>
                      <a:r>
                        <a:rPr lang="en-US" sz="1300" i="0" dirty="0"/>
                        <a:t>1,875</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F825611E-8F6B-35E1-8B08-11264BFCFD89}"/>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78950303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3" name="Picture 2" descr="A picture containing outdoor, grass, sky, tree&#10;&#10;Description automatically generated">
            <a:extLst>
              <a:ext uri="{FF2B5EF4-FFF2-40B4-BE49-F238E27FC236}">
                <a16:creationId xmlns:a16="http://schemas.microsoft.com/office/drawing/2014/main" id="{4B09A2E3-8E83-4C2B-916B-871889784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571423"/>
            <a:ext cx="1371600" cy="1828800"/>
          </a:xfrm>
          <a:prstGeom prst="rect">
            <a:avLst/>
          </a:prstGeom>
        </p:spPr>
      </p:pic>
      <p:pic>
        <p:nvPicPr>
          <p:cNvPr id="9" name="Picture 8" descr="DSC_1207-2">
            <a:extLst>
              <a:ext uri="{FF2B5EF4-FFF2-40B4-BE49-F238E27FC236}">
                <a16:creationId xmlns:a16="http://schemas.microsoft.com/office/drawing/2014/main" id="{87DF699E-69AF-4672-9136-711D66EF6FEE}"/>
              </a:ext>
            </a:extLst>
          </p:cNvPr>
          <p:cNvPicPr>
            <a:picLocks noGrp="1" noChangeAspect="1"/>
          </p:cNvPicPr>
          <p:nvPr isPhoto="1"/>
        </p:nvPicPr>
        <p:blipFill>
          <a:blip r:embed="rId4" cstate="email">
            <a:extLst>
              <a:ext uri="{28A0092B-C50C-407E-A947-70E740481C1C}">
                <a14:useLocalDpi xmlns:a14="http://schemas.microsoft.com/office/drawing/2010/main"/>
              </a:ext>
            </a:extLst>
          </a:blip>
          <a:stretch>
            <a:fillRect/>
          </a:stretch>
        </p:blipFill>
        <p:spPr>
          <a:xfrm>
            <a:off x="6781800" y="3089644"/>
            <a:ext cx="1752600" cy="1454658"/>
          </a:xfrm>
          <a:prstGeom prst="rect">
            <a:avLst/>
          </a:prstGeom>
        </p:spPr>
      </p:pic>
      <p:sp>
        <p:nvSpPr>
          <p:cNvPr id="2" name="TextBox 1">
            <a:extLst>
              <a:ext uri="{FF2B5EF4-FFF2-40B4-BE49-F238E27FC236}">
                <a16:creationId xmlns:a16="http://schemas.microsoft.com/office/drawing/2014/main" id="{38991FB9-9528-56D8-C2C9-83217D68B845}"/>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37926143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259392219"/>
              </p:ext>
            </p:extLst>
          </p:nvPr>
        </p:nvGraphicFramePr>
        <p:xfrm>
          <a:off x="609600" y="1143001"/>
          <a:ext cx="7924800" cy="1331327"/>
        </p:xfrm>
        <a:graphic>
          <a:graphicData uri="http://schemas.openxmlformats.org/drawingml/2006/table">
            <a:tbl>
              <a:tblPr>
                <a:tableStyleId>{00A15C55-8517-42AA-B614-E9B94910E393}</a:tableStyleId>
              </a:tblPr>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44129">
                  <a:extLst>
                    <a:ext uri="{9D8B030D-6E8A-4147-A177-3AD203B41FA5}">
                      <a16:colId xmlns:a16="http://schemas.microsoft.com/office/drawing/2014/main" val="20002"/>
                    </a:ext>
                  </a:extLst>
                </a:gridCol>
                <a:gridCol w="1713271">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273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cs typeface="Arial" charset="0"/>
                        </a:rPr>
                        <a:t>NAICS 23</a:t>
                      </a:r>
                      <a:r>
                        <a:rPr lang="en-US" sz="1600" b="1" dirty="0"/>
                        <a:t>—CONSTRUCTION</a:t>
                      </a:r>
                      <a:endParaRPr kumimoji="0" lang="en-US" sz="16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FFY 2022</a:t>
                      </a:r>
                    </a:p>
                  </a:txBody>
                  <a:tcPr anchor="ctr" horzOverflow="overflow">
                    <a:solidFill>
                      <a:schemeClr val="bg1">
                        <a:lumMod val="75000"/>
                      </a:schemeClr>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1</a:t>
                      </a:r>
                      <a:r>
                        <a:rPr kumimoji="0" lang="en-US" sz="1600" b="1" i="0" u="none" strike="noStrike" cap="none" normalizeH="0" baseline="30000" dirty="0">
                          <a:ln>
                            <a:noFill/>
                          </a:ln>
                          <a:solidFill>
                            <a:schemeClr val="tx1"/>
                          </a:solidFill>
                          <a:effectLst/>
                          <a:latin typeface="Arial" charset="0"/>
                          <a:cs typeface="Arial" charset="0"/>
                        </a:rPr>
                        <a:t>st </a:t>
                      </a:r>
                      <a:r>
                        <a:rPr kumimoji="0" lang="en-US" sz="16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434034">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chemeClr val="tx1"/>
                          </a:solidFill>
                          <a:effectLst/>
                          <a:latin typeface="Arial" charset="0"/>
                          <a:cs typeface="Arial" charset="0"/>
                        </a:rPr>
                        <a:t>Total Fatalities</a:t>
                      </a:r>
                    </a:p>
                  </a:txBody>
                  <a:tcPr anchor="ctr" horzOverflow="overflow">
                    <a:solidFill>
                      <a:schemeClr val="bg1">
                        <a:lumMod val="9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1" u="none" strike="noStrike" cap="none" normalizeH="0" baseline="0" dirty="0">
                          <a:ln>
                            <a:noFill/>
                          </a:ln>
                          <a:effectLst/>
                        </a:rPr>
                        <a:t>22</a:t>
                      </a:r>
                    </a:p>
                  </a:txBody>
                  <a:tcPr anchor="ct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2</a:t>
                      </a:r>
                    </a:p>
                  </a:txBody>
                  <a:tcPr anchor="ctr" horzOverflow="overflow">
                    <a:solidFill>
                      <a:schemeClr val="bg1">
                        <a:lumMod val="95000"/>
                      </a:schemeClr>
                    </a:solidFill>
                  </a:tcP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N/A</a:t>
                      </a:r>
                    </a:p>
                  </a:txBody>
                  <a:tcPr anchor="ctr" horzOverflow="overflow">
                    <a:solidFill>
                      <a:schemeClr val="bg1">
                        <a:lumMod val="85000"/>
                      </a:schemeClr>
                    </a:solidFill>
                  </a:tcPr>
                </a:tc>
                <a:tc rowSpan="2">
                  <a:txBody>
                    <a:bodyPr/>
                    <a:lstStyle/>
                    <a:p>
                      <a:pPr algn="ctr"/>
                      <a:r>
                        <a:rPr lang="en-US" sz="1600" dirty="0"/>
                        <a:t>N/A</a:t>
                      </a:r>
                    </a:p>
                  </a:txBody>
                  <a:tcPr anchor="ctr" horzOverflow="overflow">
                    <a:solidFill>
                      <a:schemeClr val="bg1">
                        <a:lumMod val="85000"/>
                      </a:schemeClr>
                    </a:solidFill>
                  </a:tcPr>
                </a:tc>
                <a:extLst>
                  <a:ext uri="{0D108BD9-81ED-4DB2-BD59-A6C34878D82A}">
                    <a16:rowId xmlns:a16="http://schemas.microsoft.com/office/drawing/2014/main" val="3885475826"/>
                  </a:ext>
                </a:extLst>
              </a:tr>
              <a:tr h="398842">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chemeClr val="tx1"/>
                          </a:solidFill>
                          <a:effectLst/>
                          <a:latin typeface="Arial" charset="0"/>
                          <a:cs typeface="Arial" charset="0"/>
                        </a:rPr>
                        <a:t>FFY 2022 3</a:t>
                      </a:r>
                      <a:r>
                        <a:rPr kumimoji="0" lang="en-US" sz="1600" b="0" i="1" u="none" strike="noStrike" cap="none" normalizeH="0" baseline="30000" dirty="0">
                          <a:ln>
                            <a:noFill/>
                          </a:ln>
                          <a:solidFill>
                            <a:schemeClr val="tx1"/>
                          </a:solidFill>
                          <a:effectLst/>
                          <a:latin typeface="Arial" charset="0"/>
                          <a:cs typeface="Arial" charset="0"/>
                        </a:rPr>
                        <a:t>rd</a:t>
                      </a:r>
                      <a:r>
                        <a:rPr kumimoji="0" lang="en-US" sz="1600" b="0" i="1" u="none" strike="noStrike" cap="none" normalizeH="0" baseline="0" dirty="0">
                          <a:ln>
                            <a:noFill/>
                          </a:ln>
                          <a:solidFill>
                            <a:schemeClr val="tx1"/>
                          </a:solidFill>
                          <a:effectLst/>
                          <a:latin typeface="Arial" charset="0"/>
                          <a:cs typeface="Arial" charset="0"/>
                        </a:rPr>
                        <a:t> Qtr. Fatality Rate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rgbClr val="000000"/>
                          </a:solidFill>
                          <a:effectLst/>
                          <a:latin typeface="Arial" charset="0"/>
                          <a:cs typeface="Arial" charset="0"/>
                        </a:rPr>
                        <a:t>0.0025</a:t>
                      </a:r>
                    </a:p>
                  </a:txBody>
                  <a:tcPr anchor="ctr" horzOverflow="overflow">
                    <a:solidFill>
                      <a:schemeClr val="bg1">
                        <a:lumMod val="8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highlight>
                          <a:srgbClr val="FFFF00"/>
                        </a:highlight>
                        <a:latin typeface="Arial" charset="0"/>
                        <a:cs typeface="Arial" charset="0"/>
                      </a:endParaRPr>
                    </a:p>
                  </a:txBody>
                  <a:tcPr horzOverflow="overflow">
                    <a:solidFill>
                      <a:schemeClr val="bg1">
                        <a:lumMod val="85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i="1" dirty="0"/>
                    </a:p>
                  </a:txBody>
                  <a:tcPr horzOverflow="overflow">
                    <a:solidFill>
                      <a:schemeClr val="bg1">
                        <a:lumMod val="85000"/>
                      </a:schemeClr>
                    </a:solidFill>
                  </a:tcPr>
                </a:tc>
                <a:extLst>
                  <a:ext uri="{0D108BD9-81ED-4DB2-BD59-A6C34878D82A}">
                    <a16:rowId xmlns:a16="http://schemas.microsoft.com/office/drawing/2014/main" val="1646401180"/>
                  </a:ext>
                </a:extLst>
              </a:tr>
            </a:tbl>
          </a:graphicData>
        </a:graphic>
      </p:graphicFrame>
      <p:graphicFrame>
        <p:nvGraphicFramePr>
          <p:cNvPr id="8" name="Table 7">
            <a:extLst>
              <a:ext uri="{FF2B5EF4-FFF2-40B4-BE49-F238E27FC236}">
                <a16:creationId xmlns:a16="http://schemas.microsoft.com/office/drawing/2014/main" id="{551D7D50-EAB8-4089-9442-23CB7A3F44C9}"/>
              </a:ext>
            </a:extLst>
          </p:cNvPr>
          <p:cNvGraphicFramePr>
            <a:graphicFrameLocks noGrp="1"/>
          </p:cNvGraphicFramePr>
          <p:nvPr>
            <p:extLst>
              <p:ext uri="{D42A27DB-BD31-4B8C-83A1-F6EECF244321}">
                <p14:modId xmlns:p14="http://schemas.microsoft.com/office/powerpoint/2010/main" val="1424221011"/>
              </p:ext>
            </p:extLst>
          </p:nvPr>
        </p:nvGraphicFramePr>
        <p:xfrm>
          <a:off x="609598" y="3130732"/>
          <a:ext cx="7924801" cy="2739931"/>
        </p:xfrm>
        <a:graphic>
          <a:graphicData uri="http://schemas.openxmlformats.org/drawingml/2006/table">
            <a:tbl>
              <a:tblPr firstRow="1" bandRow="1">
                <a:tableStyleId>{00A15C55-8517-42AA-B614-E9B94910E393}</a:tableStyleId>
              </a:tblPr>
              <a:tblGrid>
                <a:gridCol w="2172355">
                  <a:extLst>
                    <a:ext uri="{9D8B030D-6E8A-4147-A177-3AD203B41FA5}">
                      <a16:colId xmlns:a16="http://schemas.microsoft.com/office/drawing/2014/main" val="20000"/>
                    </a:ext>
                  </a:extLst>
                </a:gridCol>
                <a:gridCol w="768807">
                  <a:extLst>
                    <a:ext uri="{9D8B030D-6E8A-4147-A177-3AD203B41FA5}">
                      <a16:colId xmlns:a16="http://schemas.microsoft.com/office/drawing/2014/main" val="20001"/>
                    </a:ext>
                  </a:extLst>
                </a:gridCol>
                <a:gridCol w="1022287">
                  <a:extLst>
                    <a:ext uri="{9D8B030D-6E8A-4147-A177-3AD203B41FA5}">
                      <a16:colId xmlns:a16="http://schemas.microsoft.com/office/drawing/2014/main" val="20002"/>
                    </a:ext>
                  </a:extLst>
                </a:gridCol>
                <a:gridCol w="2300135">
                  <a:extLst>
                    <a:ext uri="{9D8B030D-6E8A-4147-A177-3AD203B41FA5}">
                      <a16:colId xmlns:a16="http://schemas.microsoft.com/office/drawing/2014/main" val="20003"/>
                    </a:ext>
                  </a:extLst>
                </a:gridCol>
                <a:gridCol w="766712">
                  <a:extLst>
                    <a:ext uri="{9D8B030D-6E8A-4147-A177-3AD203B41FA5}">
                      <a16:colId xmlns:a16="http://schemas.microsoft.com/office/drawing/2014/main" val="20004"/>
                    </a:ext>
                  </a:extLst>
                </a:gridCol>
                <a:gridCol w="894505">
                  <a:extLst>
                    <a:ext uri="{9D8B030D-6E8A-4147-A177-3AD203B41FA5}">
                      <a16:colId xmlns:a16="http://schemas.microsoft.com/office/drawing/2014/main" val="20005"/>
                    </a:ext>
                  </a:extLst>
                </a:gridCol>
              </a:tblGrid>
              <a:tr h="390053">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75307">
                <a:tc>
                  <a:txBody>
                    <a:bodyPr/>
                    <a:lstStyle/>
                    <a:p>
                      <a:pPr algn="r"/>
                      <a:r>
                        <a:rPr lang="en-US" sz="1400" b="0" i="1" dirty="0">
                          <a:solidFill>
                            <a:schemeClr val="tx1"/>
                          </a:solidFill>
                        </a:rPr>
                        <a:t>Struck By</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a:txBody>
                    <a:bodyPr/>
                    <a:lstStyle/>
                    <a:p>
                      <a:pPr algn="r"/>
                      <a:r>
                        <a:rPr lang="en-US" sz="14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326082">
                <a:tc>
                  <a:txBody>
                    <a:bodyPr/>
                    <a:lstStyle/>
                    <a:p>
                      <a:pPr algn="r"/>
                      <a:r>
                        <a:rPr lang="en-US" sz="14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4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284324">
                <a:tc>
                  <a:txBody>
                    <a:bodyPr/>
                    <a:lstStyle/>
                    <a:p>
                      <a:pPr algn="r"/>
                      <a:r>
                        <a:rPr lang="en-US" sz="14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4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0000"/>
                          </a:solidFill>
                          <a:effectLst/>
                          <a:uLnTx/>
                          <a:uFillTx/>
                          <a:latin typeface="Arial"/>
                          <a:ea typeface="+mn-ea"/>
                          <a:cs typeface="+mn-cs"/>
                        </a:rPr>
                        <a:t>0</a:t>
                      </a:r>
                      <a:endParaRPr kumimoji="0" lang="en-US" sz="1400" b="1" i="1"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extLst>
                  <a:ext uri="{0D108BD9-81ED-4DB2-BD59-A6C34878D82A}">
                    <a16:rowId xmlns:a16="http://schemas.microsoft.com/office/drawing/2014/main" val="10003"/>
                  </a:ext>
                </a:extLst>
              </a:tr>
              <a:tr h="398055">
                <a:tc>
                  <a:txBody>
                    <a:bodyPr/>
                    <a:lstStyle/>
                    <a:p>
                      <a:pPr algn="r"/>
                      <a:r>
                        <a:rPr lang="en-US" sz="1400" b="0" i="1" dirty="0"/>
                        <a:t>Fall (Same</a:t>
                      </a:r>
                      <a:r>
                        <a:rPr lang="en-US" sz="1400" b="0" i="1" baseline="0" dirty="0"/>
                        <a:t> Level)</a:t>
                      </a:r>
                      <a:endParaRPr lang="en-US" sz="14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algn="r"/>
                      <a:r>
                        <a:rPr lang="en-US" sz="14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326082">
                <a:tc>
                  <a:txBody>
                    <a:bodyPr/>
                    <a:lstStyle/>
                    <a:p>
                      <a:pPr algn="r"/>
                      <a:r>
                        <a:rPr lang="en-US" sz="14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4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75307">
                <a:tc>
                  <a:txBody>
                    <a:bodyPr/>
                    <a:lstStyle/>
                    <a:p>
                      <a:pPr algn="r"/>
                      <a:r>
                        <a:rPr lang="en-US" sz="14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4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385259">
                <a:tc>
                  <a:txBody>
                    <a:bodyPr/>
                    <a:lstStyle/>
                    <a:p>
                      <a:pPr algn="r"/>
                      <a:r>
                        <a:rPr lang="en-US" sz="14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4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E7DEB474-7178-30FD-477C-BF3F9C96042B}"/>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spTree>
    <p:extLst>
      <p:ext uri="{BB962C8B-B14F-4D97-AF65-F5344CB8AC3E}">
        <p14:creationId xmlns:p14="http://schemas.microsoft.com/office/powerpoint/2010/main" val="47613049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sp>
        <p:nvSpPr>
          <p:cNvPr id="2" name="TextBox 1">
            <a:extLst>
              <a:ext uri="{FF2B5EF4-FFF2-40B4-BE49-F238E27FC236}">
                <a16:creationId xmlns:a16="http://schemas.microsoft.com/office/drawing/2014/main" id="{8BA75915-CD5B-3730-44C8-A997116ADA3A}"/>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pic>
        <p:nvPicPr>
          <p:cNvPr id="4" name="Picture 3" descr="C:\Users\wllagoe.EADS\Pictures\Construction\IMAG0613.jpg">
            <a:extLst>
              <a:ext uri="{FF2B5EF4-FFF2-40B4-BE49-F238E27FC236}">
                <a16:creationId xmlns:a16="http://schemas.microsoft.com/office/drawing/2014/main" id="{EB1F8121-3A86-BD93-33D7-5005589A61FA}"/>
              </a:ext>
            </a:extLst>
          </p:cNvPr>
          <p:cNvPicPr/>
          <p:nvPr/>
        </p:nvPicPr>
        <p:blipFill>
          <a:blip r:embed="rId3" cstate="print"/>
          <a:srcRect/>
          <a:stretch>
            <a:fillRect/>
          </a:stretch>
        </p:blipFill>
        <p:spPr bwMode="auto">
          <a:xfrm>
            <a:off x="6514615" y="3046932"/>
            <a:ext cx="1174154" cy="534468"/>
          </a:xfrm>
          <a:prstGeom prst="rect">
            <a:avLst/>
          </a:prstGeom>
          <a:noFill/>
          <a:ln w="9525">
            <a:noFill/>
            <a:miter lim="800000"/>
            <a:headEnd/>
            <a:tailEnd/>
          </a:ln>
        </p:spPr>
      </p:pic>
      <p:pic>
        <p:nvPicPr>
          <p:cNvPr id="5" name="Picture 4" descr="C:\Documents and Settings\Wanda Lagoe\My Documents\My Pictures\Logging\Water quality discussion with NCDENR.JPG">
            <a:extLst>
              <a:ext uri="{FF2B5EF4-FFF2-40B4-BE49-F238E27FC236}">
                <a16:creationId xmlns:a16="http://schemas.microsoft.com/office/drawing/2014/main" id="{C1F07C7F-C4D0-55E7-9260-4071D1DC930C}"/>
              </a:ext>
            </a:extLst>
          </p:cNvPr>
          <p:cNvPicPr/>
          <p:nvPr/>
        </p:nvPicPr>
        <p:blipFill>
          <a:blip r:embed="rId4" cstate="print"/>
          <a:srcRect/>
          <a:stretch>
            <a:fillRect/>
          </a:stretch>
        </p:blipFill>
        <p:spPr bwMode="auto">
          <a:xfrm>
            <a:off x="4509291" y="3090907"/>
            <a:ext cx="940530" cy="490493"/>
          </a:xfrm>
          <a:prstGeom prst="rect">
            <a:avLst/>
          </a:prstGeom>
          <a:noFill/>
          <a:ln w="9525">
            <a:noFill/>
            <a:miter lim="800000"/>
            <a:headEnd/>
            <a:tailEnd/>
          </a:ln>
        </p:spPr>
      </p:pic>
      <p:pic>
        <p:nvPicPr>
          <p:cNvPr id="6" name="Picture 5" descr="C:\Documents and Settings\Wanda Lagoe\My Documents\My Pictures\Logging\Picture 087.jpg">
            <a:extLst>
              <a:ext uri="{FF2B5EF4-FFF2-40B4-BE49-F238E27FC236}">
                <a16:creationId xmlns:a16="http://schemas.microsoft.com/office/drawing/2014/main" id="{A0010C87-07F0-170A-E1BB-EFBCF8B3252F}"/>
              </a:ext>
            </a:extLst>
          </p:cNvPr>
          <p:cNvPicPr/>
          <p:nvPr/>
        </p:nvPicPr>
        <p:blipFill>
          <a:blip r:embed="rId5" cstate="print"/>
          <a:srcRect/>
          <a:stretch>
            <a:fillRect/>
          </a:stretch>
        </p:blipFill>
        <p:spPr bwMode="auto">
          <a:xfrm>
            <a:off x="3804823" y="3059747"/>
            <a:ext cx="759746" cy="521653"/>
          </a:xfrm>
          <a:prstGeom prst="rect">
            <a:avLst/>
          </a:prstGeom>
          <a:noFill/>
          <a:ln w="9525">
            <a:noFill/>
            <a:miter lim="800000"/>
            <a:headEnd/>
            <a:tailEnd/>
          </a:ln>
        </p:spPr>
      </p:pic>
      <p:pic>
        <p:nvPicPr>
          <p:cNvPr id="9" name="Picture 8" descr="C:\Documents and Settings\Wanda Lagoe\My Documents\My Pictures\Logging\ProLogger LD.JPG">
            <a:extLst>
              <a:ext uri="{FF2B5EF4-FFF2-40B4-BE49-F238E27FC236}">
                <a16:creationId xmlns:a16="http://schemas.microsoft.com/office/drawing/2014/main" id="{DE43DF52-9471-93A4-CCF3-3239280FDF2C}"/>
              </a:ext>
            </a:extLst>
          </p:cNvPr>
          <p:cNvPicPr/>
          <p:nvPr/>
        </p:nvPicPr>
        <p:blipFill>
          <a:blip r:embed="rId6" cstate="print"/>
          <a:srcRect/>
          <a:stretch>
            <a:fillRect/>
          </a:stretch>
        </p:blipFill>
        <p:spPr bwMode="auto">
          <a:xfrm>
            <a:off x="1373555" y="3059747"/>
            <a:ext cx="828814" cy="521653"/>
          </a:xfrm>
          <a:prstGeom prst="rect">
            <a:avLst/>
          </a:prstGeom>
          <a:noFill/>
          <a:ln w="9525">
            <a:noFill/>
            <a:miter lim="800000"/>
            <a:headEnd/>
            <a:tailEnd/>
          </a:ln>
        </p:spPr>
      </p:pic>
      <p:pic>
        <p:nvPicPr>
          <p:cNvPr id="11" name="Picture 10" descr="C:\Documents and Settings\Wanda Lagoe\My Documents\My Pictures\Construction\IMAG0614 (2).JPG">
            <a:extLst>
              <a:ext uri="{FF2B5EF4-FFF2-40B4-BE49-F238E27FC236}">
                <a16:creationId xmlns:a16="http://schemas.microsoft.com/office/drawing/2014/main" id="{E3243F7A-BE5C-1DF0-8D86-49D7761AA2C0}"/>
              </a:ext>
            </a:extLst>
          </p:cNvPr>
          <p:cNvPicPr/>
          <p:nvPr/>
        </p:nvPicPr>
        <p:blipFill>
          <a:blip r:embed="rId7" cstate="print"/>
          <a:srcRect/>
          <a:stretch>
            <a:fillRect/>
          </a:stretch>
        </p:blipFill>
        <p:spPr bwMode="auto">
          <a:xfrm>
            <a:off x="2285278" y="3059747"/>
            <a:ext cx="1540817" cy="521653"/>
          </a:xfrm>
          <a:prstGeom prst="rect">
            <a:avLst/>
          </a:prstGeom>
          <a:noFill/>
          <a:ln w="9525">
            <a:noFill/>
            <a:miter lim="800000"/>
            <a:headEnd/>
            <a:tailEnd/>
          </a:ln>
        </p:spPr>
      </p:pic>
      <p:pic>
        <p:nvPicPr>
          <p:cNvPr id="12" name="4720B3CC-1855-4662-8F19-3F136855D639">
            <a:extLst>
              <a:ext uri="{FF2B5EF4-FFF2-40B4-BE49-F238E27FC236}">
                <a16:creationId xmlns:a16="http://schemas.microsoft.com/office/drawing/2014/main" id="{DD72139B-BA43-FDFF-AC20-5ECCD20F54C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2475" y="3059936"/>
            <a:ext cx="509895" cy="7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D8F1B152-ECCC-4526-96CC-CB41BB035581">
            <a:extLst>
              <a:ext uri="{FF2B5EF4-FFF2-40B4-BE49-F238E27FC236}">
                <a16:creationId xmlns:a16="http://schemas.microsoft.com/office/drawing/2014/main" id="{F2F89337-1690-A6FD-CB1C-B9FA92D7992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843"/>
          <a:stretch/>
        </p:blipFill>
        <p:spPr bwMode="auto">
          <a:xfrm>
            <a:off x="7645717" y="3051704"/>
            <a:ext cx="881252" cy="68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9BB3873A-2B4A-4C26-8FD6-26392F01A019">
            <a:extLst>
              <a:ext uri="{FF2B5EF4-FFF2-40B4-BE49-F238E27FC236}">
                <a16:creationId xmlns:a16="http://schemas.microsoft.com/office/drawing/2014/main" id="{B009F695-CEC7-32AE-AFAF-8AACAA8A3AA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4844" t="34460" r="22656" b="20157"/>
          <a:stretch/>
        </p:blipFill>
        <p:spPr bwMode="auto">
          <a:xfrm>
            <a:off x="6025548" y="3059748"/>
            <a:ext cx="453670" cy="53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70098A66-1910-4614-8FD6-70A003F0C3CA">
            <a:extLst>
              <a:ext uri="{FF2B5EF4-FFF2-40B4-BE49-F238E27FC236}">
                <a16:creationId xmlns:a16="http://schemas.microsoft.com/office/drawing/2014/main" id="{20FE514B-653B-2F67-C49A-6A64E416A6D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844" t="29843" b="5156"/>
          <a:stretch/>
        </p:blipFill>
        <p:spPr bwMode="auto">
          <a:xfrm>
            <a:off x="605166" y="3050575"/>
            <a:ext cx="694995" cy="55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Group 128">
            <a:extLst>
              <a:ext uri="{FF2B5EF4-FFF2-40B4-BE49-F238E27FC236}">
                <a16:creationId xmlns:a16="http://schemas.microsoft.com/office/drawing/2014/main" id="{99A11704-069D-E26F-6457-A08C4506DD85}"/>
              </a:ext>
            </a:extLst>
          </p:cNvPr>
          <p:cNvGraphicFramePr>
            <a:graphicFrameLocks noGrp="1"/>
          </p:cNvGraphicFramePr>
          <p:nvPr>
            <p:extLst>
              <p:ext uri="{D42A27DB-BD31-4B8C-83A1-F6EECF244321}">
                <p14:modId xmlns:p14="http://schemas.microsoft.com/office/powerpoint/2010/main" val="2531005553"/>
              </p:ext>
            </p:extLst>
          </p:nvPr>
        </p:nvGraphicFramePr>
        <p:xfrm>
          <a:off x="609600" y="1143001"/>
          <a:ext cx="7929234" cy="191674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79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534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2.0</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10%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algn="ctr"/>
                      <a:r>
                        <a:rPr lang="en-US" sz="1200" b="1" i="1" dirty="0"/>
                        <a:t>28%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1.0</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1.1</a:t>
                      </a: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b="1" i="1" dirty="0"/>
                        <a:t>31%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9" name="Group 22">
            <a:extLst>
              <a:ext uri="{FF2B5EF4-FFF2-40B4-BE49-F238E27FC236}">
                <a16:creationId xmlns:a16="http://schemas.microsoft.com/office/drawing/2014/main" id="{A77483FF-06FF-0A6B-C0E1-668FA8CADDBA}"/>
              </a:ext>
            </a:extLst>
          </p:cNvPr>
          <p:cNvGraphicFramePr>
            <a:graphicFrameLocks noGrp="1"/>
          </p:cNvGraphicFramePr>
          <p:nvPr>
            <p:extLst>
              <p:ext uri="{D42A27DB-BD31-4B8C-83A1-F6EECF244321}">
                <p14:modId xmlns:p14="http://schemas.microsoft.com/office/powerpoint/2010/main" val="3215312482"/>
              </p:ext>
            </p:extLst>
          </p:nvPr>
        </p:nvGraphicFramePr>
        <p:xfrm>
          <a:off x="609600" y="3581400"/>
          <a:ext cx="7929233" cy="2362200"/>
        </p:xfrm>
        <a:graphic>
          <a:graphicData uri="http://schemas.openxmlformats.org/drawingml/2006/table">
            <a:tbl>
              <a:tblPr>
                <a:tableStyleId>{00A15C55-8517-42AA-B614-E9B94910E393}</a:tableStyleId>
              </a:tblPr>
              <a:tblGrid>
                <a:gridCol w="5410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95033">
                  <a:extLst>
                    <a:ext uri="{9D8B030D-6E8A-4147-A177-3AD203B41FA5}">
                      <a16:colId xmlns:a16="http://schemas.microsoft.com/office/drawing/2014/main" val="20003"/>
                    </a:ext>
                  </a:extLst>
                </a:gridCol>
              </a:tblGrid>
              <a:tr h="7174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Compliance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131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131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800</a:t>
                      </a:r>
                    </a:p>
                  </a:txBody>
                  <a:tcPr anchor="ctr" horzOverflow="overflow">
                    <a:solidFill>
                      <a:schemeClr val="bg1">
                        <a:lumMod val="95000"/>
                      </a:schemeClr>
                    </a:solidFill>
                  </a:tcPr>
                </a:tc>
                <a:extLst>
                  <a:ext uri="{0D108BD9-81ED-4DB2-BD59-A6C34878D82A}">
                    <a16:rowId xmlns:a16="http://schemas.microsoft.com/office/drawing/2014/main" val="10001"/>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Consultative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290</a:t>
                      </a:r>
                    </a:p>
                  </a:txBody>
                  <a:tcPr anchor="ctr" horzOverflow="overflow">
                    <a:solidFill>
                      <a:schemeClr val="bg1">
                        <a:lumMod val="85000"/>
                      </a:schemeClr>
                    </a:solidFill>
                  </a:tcPr>
                </a:tc>
                <a:extLst>
                  <a:ext uri="{0D108BD9-81ED-4DB2-BD59-A6C34878D82A}">
                    <a16:rowId xmlns:a16="http://schemas.microsoft.com/office/drawing/2014/main" val="10002"/>
                  </a:ext>
                </a:extLst>
              </a:tr>
              <a:tr h="4950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OSH Outreach Events (10- and 30- Hour Construction Courses)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383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People Trained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122581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375A6B19-C21E-42F1-A78E-4B3DEECA2DD6}"/>
              </a:ext>
            </a:extLst>
          </p:cNvPr>
          <p:cNvGraphicFramePr>
            <a:graphicFrameLocks noGrp="1"/>
          </p:cNvGraphicFramePr>
          <p:nvPr>
            <p:extLst>
              <p:ext uri="{D42A27DB-BD31-4B8C-83A1-F6EECF244321}">
                <p14:modId xmlns:p14="http://schemas.microsoft.com/office/powerpoint/2010/main" val="3546568567"/>
              </p:ext>
            </p:extLst>
          </p:nvPr>
        </p:nvGraphicFramePr>
        <p:xfrm>
          <a:off x="605170" y="2590800"/>
          <a:ext cx="7896726" cy="1636012"/>
        </p:xfrm>
        <a:graphic>
          <a:graphicData uri="http://schemas.openxmlformats.org/drawingml/2006/table">
            <a:tbl>
              <a:tblPr firstRow="1" bandRow="1">
                <a:tableStyleId>{00A15C55-8517-42AA-B614-E9B94910E393}</a:tableStyleId>
              </a:tblPr>
              <a:tblGrid>
                <a:gridCol w="4571273">
                  <a:extLst>
                    <a:ext uri="{9D8B030D-6E8A-4147-A177-3AD203B41FA5}">
                      <a16:colId xmlns:a16="http://schemas.microsoft.com/office/drawing/2014/main" val="20000"/>
                    </a:ext>
                  </a:extLst>
                </a:gridCol>
                <a:gridCol w="1015130">
                  <a:extLst>
                    <a:ext uri="{9D8B030D-6E8A-4147-A177-3AD203B41FA5}">
                      <a16:colId xmlns:a16="http://schemas.microsoft.com/office/drawing/2014/main" val="20002"/>
                    </a:ext>
                  </a:extLst>
                </a:gridCol>
                <a:gridCol w="1015130">
                  <a:extLst>
                    <a:ext uri="{9D8B030D-6E8A-4147-A177-3AD203B41FA5}">
                      <a16:colId xmlns:a16="http://schemas.microsoft.com/office/drawing/2014/main" val="3871786859"/>
                    </a:ext>
                  </a:extLst>
                </a:gridCol>
                <a:gridCol w="1295193">
                  <a:extLst>
                    <a:ext uri="{9D8B030D-6E8A-4147-A177-3AD203B41FA5}">
                      <a16:colId xmlns:a16="http://schemas.microsoft.com/office/drawing/2014/main" val="20003"/>
                    </a:ext>
                  </a:extLst>
                </a:gridCol>
              </a:tblGrid>
              <a:tr h="416812">
                <a:tc>
                  <a:txBody>
                    <a:bodyPr/>
                    <a:lstStyle/>
                    <a:p>
                      <a:pPr algn="r"/>
                      <a:r>
                        <a:rPr lang="en-US" sz="1400" dirty="0">
                          <a:solidFill>
                            <a:schemeClr val="tx1"/>
                          </a:solidFill>
                        </a:rPr>
                        <a:t>SEP ACTIVITY</a:t>
                      </a:r>
                    </a:p>
                  </a:txBody>
                  <a:tcPr anchor="ctr">
                    <a:solidFill>
                      <a:schemeClr val="bg1">
                        <a:lumMod val="75000"/>
                      </a:schemeClr>
                    </a:solidFill>
                  </a:tcPr>
                </a:tc>
                <a:tc>
                  <a:txBody>
                    <a:bodyPr/>
                    <a:lstStyle/>
                    <a:p>
                      <a:pPr algn="ctr"/>
                      <a:r>
                        <a:rPr lang="en-US" sz="1400" b="1" i="0" u="none" dirty="0">
                          <a:solidFill>
                            <a:schemeClr val="tx1"/>
                          </a:solidFill>
                        </a:rPr>
                        <a:t>1</a:t>
                      </a:r>
                      <a:r>
                        <a:rPr lang="en-US" sz="1400" b="1" i="0" u="none" baseline="30000" dirty="0">
                          <a:solidFill>
                            <a:schemeClr val="tx1"/>
                          </a:solidFill>
                        </a:rPr>
                        <a:t>st</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5847">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b="0" i="0" u="none" dirty="0"/>
                        <a:t>4</a:t>
                      </a:r>
                    </a:p>
                  </a:txBody>
                  <a:tcPr anchor="ctr">
                    <a:solidFill>
                      <a:schemeClr val="bg1">
                        <a:lumMod val="85000"/>
                      </a:schemeClr>
                    </a:solidFill>
                  </a:tcPr>
                </a:tc>
                <a:tc>
                  <a:txBody>
                    <a:bodyPr/>
                    <a:lstStyle/>
                    <a:p>
                      <a:pPr algn="ctr"/>
                      <a:r>
                        <a:rPr lang="en-US" sz="1400" b="1" i="1" u="none" dirty="0"/>
                        <a:t>4</a:t>
                      </a:r>
                    </a:p>
                  </a:txBody>
                  <a:tcPr anchor="ctr">
                    <a:solidFill>
                      <a:schemeClr val="bg1">
                        <a:lumMod val="85000"/>
                      </a:schemeClr>
                    </a:solidFill>
                  </a:tcPr>
                </a:tc>
                <a:tc>
                  <a:txBody>
                    <a:bodyPr/>
                    <a:lstStyle/>
                    <a:p>
                      <a:pPr algn="ctr"/>
                      <a:r>
                        <a:rPr lang="en-US" sz="1400" i="0" dirty="0"/>
                        <a:t>20</a:t>
                      </a:r>
                    </a:p>
                  </a:txBody>
                  <a:tcPr anchor="ctr">
                    <a:solidFill>
                      <a:schemeClr val="bg1">
                        <a:lumMod val="85000"/>
                      </a:schemeClr>
                    </a:solidFill>
                  </a:tcPr>
                </a:tc>
                <a:extLst>
                  <a:ext uri="{0D108BD9-81ED-4DB2-BD59-A6C34878D82A}">
                    <a16:rowId xmlns:a16="http://schemas.microsoft.com/office/drawing/2014/main" val="10001"/>
                  </a:ext>
                </a:extLst>
              </a:tr>
              <a:tr h="295847">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b="0" i="0" u="none" dirty="0"/>
                        <a:t>5</a:t>
                      </a:r>
                    </a:p>
                  </a:txBody>
                  <a:tcPr anchor="ctr">
                    <a:solidFill>
                      <a:schemeClr val="bg1">
                        <a:lumMod val="95000"/>
                      </a:schemeClr>
                    </a:solidFill>
                  </a:tcPr>
                </a:tc>
                <a:tc>
                  <a:txBody>
                    <a:bodyPr/>
                    <a:lstStyle/>
                    <a:p>
                      <a:pPr algn="ctr"/>
                      <a:r>
                        <a:rPr lang="en-US" sz="1400" b="1" i="1" u="none" dirty="0"/>
                        <a:t>5</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2"/>
                  </a:ext>
                </a:extLst>
              </a:tr>
              <a:tr h="295847">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b="0" i="0" u="none" dirty="0"/>
                        <a:t>2</a:t>
                      </a:r>
                    </a:p>
                  </a:txBody>
                  <a:tcPr anchor="ctr">
                    <a:solidFill>
                      <a:schemeClr val="bg1">
                        <a:lumMod val="85000"/>
                      </a:schemeClr>
                    </a:solidFill>
                  </a:tcPr>
                </a:tc>
                <a:tc>
                  <a:txBody>
                    <a:bodyPr/>
                    <a:lstStyle/>
                    <a:p>
                      <a:pPr algn="ctr"/>
                      <a:r>
                        <a:rPr lang="en-US" sz="1400" b="1" i="1" u="none" dirty="0"/>
                        <a:t>2</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extLst>
                  <a:ext uri="{0D108BD9-81ED-4DB2-BD59-A6C34878D82A}">
                    <a16:rowId xmlns:a16="http://schemas.microsoft.com/office/drawing/2014/main" val="10003"/>
                  </a:ext>
                </a:extLst>
              </a:tr>
              <a:tr h="295847">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b="0" i="0" u="none" dirty="0"/>
                        <a:t>26</a:t>
                      </a:r>
                    </a:p>
                  </a:txBody>
                  <a:tcPr anchor="ctr">
                    <a:solidFill>
                      <a:schemeClr val="bg1">
                        <a:lumMod val="95000"/>
                      </a:schemeClr>
                    </a:solidFill>
                  </a:tcPr>
                </a:tc>
                <a:tc>
                  <a:txBody>
                    <a:bodyPr/>
                    <a:lstStyle/>
                    <a:p>
                      <a:pPr algn="ctr"/>
                      <a:r>
                        <a:rPr lang="en-US" sz="1400" b="1" i="1" u="none" dirty="0"/>
                        <a:t>26</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7A18FE85-3BE5-4A9E-A6D9-68FCE9B9D090}"/>
              </a:ext>
            </a:extLst>
          </p:cNvPr>
          <p:cNvGraphicFramePr>
            <a:graphicFrameLocks noGrp="1"/>
          </p:cNvGraphicFramePr>
          <p:nvPr>
            <p:extLst>
              <p:ext uri="{D42A27DB-BD31-4B8C-83A1-F6EECF244321}">
                <p14:modId xmlns:p14="http://schemas.microsoft.com/office/powerpoint/2010/main" val="3535593910"/>
              </p:ext>
            </p:extLst>
          </p:nvPr>
        </p:nvGraphicFramePr>
        <p:xfrm>
          <a:off x="609595" y="4343400"/>
          <a:ext cx="7896726" cy="1524000"/>
        </p:xfrm>
        <a:graphic>
          <a:graphicData uri="http://schemas.openxmlformats.org/drawingml/2006/table">
            <a:tbl>
              <a:tblPr>
                <a:tableStyleId>{00A15C55-8517-42AA-B614-E9B94910E393}</a:tableStyleId>
              </a:tblPr>
              <a:tblGrid>
                <a:gridCol w="3947261">
                  <a:extLst>
                    <a:ext uri="{9D8B030D-6E8A-4147-A177-3AD203B41FA5}">
                      <a16:colId xmlns:a16="http://schemas.microsoft.com/office/drawing/2014/main" val="20000"/>
                    </a:ext>
                  </a:extLst>
                </a:gridCol>
                <a:gridCol w="1277996">
                  <a:extLst>
                    <a:ext uri="{9D8B030D-6E8A-4147-A177-3AD203B41FA5}">
                      <a16:colId xmlns:a16="http://schemas.microsoft.com/office/drawing/2014/main" val="20001"/>
                    </a:ext>
                  </a:extLst>
                </a:gridCol>
                <a:gridCol w="1183077">
                  <a:extLst>
                    <a:ext uri="{9D8B030D-6E8A-4147-A177-3AD203B41FA5}">
                      <a16:colId xmlns:a16="http://schemas.microsoft.com/office/drawing/2014/main" val="20002"/>
                    </a:ext>
                  </a:extLst>
                </a:gridCol>
                <a:gridCol w="1488392">
                  <a:extLst>
                    <a:ext uri="{9D8B030D-6E8A-4147-A177-3AD203B41FA5}">
                      <a16:colId xmlns:a16="http://schemas.microsoft.com/office/drawing/2014/main" val="20004"/>
                    </a:ext>
                  </a:extLst>
                </a:gridCol>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2022</a:t>
                      </a:r>
                    </a:p>
                  </a:txBody>
                  <a:tcPr anchor="ctr" horzOverflow="overflow">
                    <a:solidFill>
                      <a:schemeClr val="bg1">
                        <a:lumMod val="75000"/>
                      </a:schemeClr>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FFY 2022</a:t>
                      </a:r>
                    </a:p>
                  </a:txBody>
                  <a:tcPr anchor="ctr" horzOverflow="overflow">
                    <a:solidFill>
                      <a:schemeClr val="bg1">
                        <a:lumMod val="75000"/>
                      </a:schemeClr>
                    </a:solidFill>
                  </a:tcPr>
                </a:tc>
                <a:extLst>
                  <a:ext uri="{0D108BD9-81ED-4DB2-BD59-A6C34878D82A}">
                    <a16:rowId xmlns:a16="http://schemas.microsoft.com/office/drawing/2014/main" val="10000"/>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0"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b="1" i="1" dirty="0"/>
                        <a:t>0</a:t>
                      </a:r>
                    </a:p>
                  </a:txBody>
                  <a:tcPr horzOverflow="overflow">
                    <a:solidFill>
                      <a:schemeClr val="bg1">
                        <a:lumMod val="95000"/>
                      </a:schemeClr>
                    </a:solidFill>
                  </a:tcPr>
                </a:tc>
                <a:extLst>
                  <a:ext uri="{0D108BD9-81ED-4DB2-BD59-A6C34878D82A}">
                    <a16:rowId xmlns:a16="http://schemas.microsoft.com/office/drawing/2014/main" val="10001"/>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latin typeface="+mn-lt"/>
                        </a:rPr>
                        <a:t>NAICS 56173</a:t>
                      </a:r>
                      <a:r>
                        <a:rPr lang="en-US" sz="1400" b="1" dirty="0">
                          <a:latin typeface="+mn-lt"/>
                        </a:rPr>
                        <a:t>—</a:t>
                      </a:r>
                      <a:r>
                        <a:rPr kumimoji="0" lang="en-US" sz="1400" b="1" i="0" u="none" strike="noStrike" cap="none" normalizeH="0" baseline="0" dirty="0">
                          <a:ln>
                            <a:noFill/>
                          </a:ln>
                          <a:solidFill>
                            <a:schemeClr val="tx1"/>
                          </a:solidFill>
                          <a:effectLst/>
                          <a:latin typeface="+mn-lt"/>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FFY 2022</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mn-lt"/>
                          <a:cs typeface="Arial" charset="0"/>
                        </a:rPr>
                        <a:t>FFY 2022</a:t>
                      </a:r>
                    </a:p>
                  </a:txBody>
                  <a:tcPr anchor="ctr" horzOverflow="overflow">
                    <a:solidFill>
                      <a:schemeClr val="bg1">
                        <a:lumMod val="75000"/>
                      </a:schemeClr>
                    </a:solidFill>
                  </a:tcPr>
                </a:tc>
                <a:extLst>
                  <a:ext uri="{0D108BD9-81ED-4DB2-BD59-A6C34878D82A}">
                    <a16:rowId xmlns:a16="http://schemas.microsoft.com/office/drawing/2014/main" val="10002"/>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latin typeface="+mn-lt"/>
                        </a:rPr>
                        <a:t>Total Fatalities</a:t>
                      </a:r>
                      <a:endParaRPr kumimoji="0" lang="en-US" sz="1400" b="0" i="1" u="none" strike="noStrike" cap="none" normalizeH="0" baseline="0" dirty="0">
                        <a:ln>
                          <a:noFill/>
                        </a:ln>
                        <a:solidFill>
                          <a:schemeClr val="tx1"/>
                        </a:solidFill>
                        <a:effectLst/>
                        <a:latin typeface="+mn-lt"/>
                        <a:cs typeface="Arial" charset="0"/>
                      </a:endParaRPr>
                    </a:p>
                  </a:txBody>
                  <a:tcPr horzOverflow="overflow">
                    <a:solidFill>
                      <a:schemeClr val="bg1">
                        <a:lumMod val="85000"/>
                      </a:schemeClr>
                    </a:solidFill>
                  </a:tcPr>
                </a:tc>
                <a:tc>
                  <a:txBody>
                    <a:bodyPr/>
                    <a:lstStyle/>
                    <a:p>
                      <a:pPr algn="ctr"/>
                      <a:r>
                        <a:rPr lang="en-US" sz="1400" i="0" dirty="0">
                          <a:latin typeface="+mn-lt"/>
                        </a:rPr>
                        <a:t>4</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b="1" i="1" dirty="0">
                          <a:latin typeface="+mn-lt"/>
                        </a:rPr>
                        <a:t>0</a:t>
                      </a:r>
                    </a:p>
                  </a:txBody>
                  <a:tcPr anchor="ctr" horzOverflow="overflow">
                    <a:solidFill>
                      <a:schemeClr val="bg1">
                        <a:lumMod val="85000"/>
                      </a:schemeClr>
                    </a:solidFill>
                  </a:tcPr>
                </a:tc>
                <a:extLst>
                  <a:ext uri="{0D108BD9-81ED-4DB2-BD59-A6C34878D82A}">
                    <a16:rowId xmlns:a16="http://schemas.microsoft.com/office/drawing/2014/main" val="10003"/>
                  </a:ext>
                </a:extLst>
              </a:tr>
              <a:tr h="304800">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mn-lt"/>
                          <a:cs typeface="Arial" charset="0"/>
                        </a:rPr>
                        <a:t>FFY 2022 3</a:t>
                      </a:r>
                      <a:r>
                        <a:rPr kumimoji="0" lang="en-US" sz="1400" b="0" i="1" u="none" strike="noStrike" cap="none" normalizeH="0" baseline="30000" dirty="0">
                          <a:ln>
                            <a:noFill/>
                          </a:ln>
                          <a:solidFill>
                            <a:schemeClr val="tx1"/>
                          </a:solidFill>
                          <a:effectLst/>
                          <a:latin typeface="+mn-lt"/>
                          <a:cs typeface="Arial" charset="0"/>
                        </a:rPr>
                        <a:t>rd </a:t>
                      </a:r>
                      <a:r>
                        <a:rPr kumimoji="0" lang="en-US" sz="1400" b="0" i="1" u="none" strike="noStrike" cap="none" normalizeH="0" baseline="0" dirty="0">
                          <a:ln>
                            <a:noFill/>
                          </a:ln>
                          <a:solidFill>
                            <a:schemeClr val="tx1"/>
                          </a:solidFill>
                          <a:effectLst/>
                          <a:latin typeface="+mn-lt"/>
                          <a:cs typeface="Arial" charset="0"/>
                        </a:rPr>
                        <a:t>Qtr. Combined Fatality Rate</a:t>
                      </a:r>
                    </a:p>
                  </a:txBody>
                  <a:tcPr horzOverflow="overflow">
                    <a:solidFill>
                      <a:schemeClr val="bg1">
                        <a:lumMod val="95000"/>
                      </a:schemeClr>
                    </a:solidFill>
                  </a:tcPr>
                </a:tc>
                <a:tc hMerge="1">
                  <a:txBody>
                    <a:bodyPr/>
                    <a:lstStyle/>
                    <a:p>
                      <a:pPr algn="ctr"/>
                      <a:endParaRPr lang="en-US" sz="1400" i="0" dirty="0"/>
                    </a:p>
                  </a:txBody>
                  <a:tcP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b="0" i="1" dirty="0">
                          <a:latin typeface="+mn-lt"/>
                        </a:rPr>
                        <a:t>0.0028</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F55886CC-9259-4416-BADA-90AAA454459B}"/>
              </a:ext>
            </a:extLst>
          </p:cNvPr>
          <p:cNvSpPr txBox="1"/>
          <p:nvPr/>
        </p:nvSpPr>
        <p:spPr>
          <a:xfrm>
            <a:off x="533400" y="4724400"/>
            <a:ext cx="1627369" cy="215444"/>
          </a:xfrm>
          <a:prstGeom prst="rect">
            <a:avLst/>
          </a:prstGeom>
          <a:noFill/>
        </p:spPr>
        <p:txBody>
          <a:bodyPr wrap="none" rtlCol="0">
            <a:spAutoFit/>
          </a:bodyPr>
          <a:lstStyle/>
          <a:p>
            <a:r>
              <a:rPr lang="en-US" sz="800" i="1" dirty="0"/>
              <a:t>* TRC/DART Data not available</a:t>
            </a:r>
          </a:p>
        </p:txBody>
      </p:sp>
      <p:sp>
        <p:nvSpPr>
          <p:cNvPr id="2" name="TextBox 1">
            <a:extLst>
              <a:ext uri="{FF2B5EF4-FFF2-40B4-BE49-F238E27FC236}">
                <a16:creationId xmlns:a16="http://schemas.microsoft.com/office/drawing/2014/main" id="{0B2712E3-490B-A8D3-1661-CE0409AAD5DE}"/>
              </a:ext>
            </a:extLst>
          </p:cNvPr>
          <p:cNvSpPr txBox="1"/>
          <p:nvPr/>
        </p:nvSpPr>
        <p:spPr>
          <a:xfrm>
            <a:off x="6477000" y="685800"/>
            <a:ext cx="2286000" cy="369332"/>
          </a:xfrm>
          <a:prstGeom prst="rect">
            <a:avLst/>
          </a:prstGeom>
          <a:noFill/>
        </p:spPr>
        <p:txBody>
          <a:bodyPr wrap="square" rtlCol="0">
            <a:spAutoFit/>
          </a:bodyPr>
          <a:lstStyle/>
          <a:p>
            <a:r>
              <a:rPr lang="en-US" i="1" dirty="0"/>
              <a:t>FFY 2023—1</a:t>
            </a:r>
            <a:r>
              <a:rPr lang="en-US" i="1" baseline="30000" dirty="0"/>
              <a:t>st</a:t>
            </a:r>
            <a:r>
              <a:rPr lang="en-US" i="1" dirty="0"/>
              <a:t> Qtr.</a:t>
            </a:r>
          </a:p>
        </p:txBody>
      </p:sp>
      <p:graphicFrame>
        <p:nvGraphicFramePr>
          <p:cNvPr id="3" name="Group 128">
            <a:extLst>
              <a:ext uri="{FF2B5EF4-FFF2-40B4-BE49-F238E27FC236}">
                <a16:creationId xmlns:a16="http://schemas.microsoft.com/office/drawing/2014/main" id="{D354ED07-F520-8C25-2333-D17F550B55DC}"/>
              </a:ext>
            </a:extLst>
          </p:cNvPr>
          <p:cNvGraphicFramePr>
            <a:graphicFrameLocks noGrp="1"/>
          </p:cNvGraphicFramePr>
          <p:nvPr>
            <p:extLst>
              <p:ext uri="{D42A27DB-BD31-4B8C-83A1-F6EECF244321}">
                <p14:modId xmlns:p14="http://schemas.microsoft.com/office/powerpoint/2010/main" val="1506347567"/>
              </p:ext>
            </p:extLst>
          </p:nvPr>
        </p:nvGraphicFramePr>
        <p:xfrm>
          <a:off x="605170" y="1143000"/>
          <a:ext cx="7896723" cy="1371600"/>
        </p:xfrm>
        <a:graphic>
          <a:graphicData uri="http://schemas.openxmlformats.org/drawingml/2006/table">
            <a:tbl>
              <a:tblPr>
                <a:tableStyleId>{00A15C55-8517-42AA-B614-E9B94910E393}</a:tableStyleId>
              </a:tblPr>
              <a:tblGrid>
                <a:gridCol w="615586">
                  <a:extLst>
                    <a:ext uri="{9D8B030D-6E8A-4147-A177-3AD203B41FA5}">
                      <a16:colId xmlns:a16="http://schemas.microsoft.com/office/drawing/2014/main" val="20000"/>
                    </a:ext>
                  </a:extLst>
                </a:gridCol>
                <a:gridCol w="769483">
                  <a:extLst>
                    <a:ext uri="{9D8B030D-6E8A-4147-A177-3AD203B41FA5}">
                      <a16:colId xmlns:a16="http://schemas.microsoft.com/office/drawing/2014/main" val="20001"/>
                    </a:ext>
                  </a:extLst>
                </a:gridCol>
                <a:gridCol w="654060">
                  <a:extLst>
                    <a:ext uri="{9D8B030D-6E8A-4147-A177-3AD203B41FA5}">
                      <a16:colId xmlns:a16="http://schemas.microsoft.com/office/drawing/2014/main" val="20002"/>
                    </a:ext>
                  </a:extLst>
                </a:gridCol>
                <a:gridCol w="577112">
                  <a:extLst>
                    <a:ext uri="{9D8B030D-6E8A-4147-A177-3AD203B41FA5}">
                      <a16:colId xmlns:a16="http://schemas.microsoft.com/office/drawing/2014/main" val="20003"/>
                    </a:ext>
                  </a:extLst>
                </a:gridCol>
                <a:gridCol w="846430">
                  <a:extLst>
                    <a:ext uri="{9D8B030D-6E8A-4147-A177-3AD203B41FA5}">
                      <a16:colId xmlns:a16="http://schemas.microsoft.com/office/drawing/2014/main" val="20004"/>
                    </a:ext>
                  </a:extLst>
                </a:gridCol>
                <a:gridCol w="846430">
                  <a:extLst>
                    <a:ext uri="{9D8B030D-6E8A-4147-A177-3AD203B41FA5}">
                      <a16:colId xmlns:a16="http://schemas.microsoft.com/office/drawing/2014/main" val="20005"/>
                    </a:ext>
                  </a:extLst>
                </a:gridCol>
                <a:gridCol w="692534">
                  <a:extLst>
                    <a:ext uri="{9D8B030D-6E8A-4147-A177-3AD203B41FA5}">
                      <a16:colId xmlns:a16="http://schemas.microsoft.com/office/drawing/2014/main" val="20006"/>
                    </a:ext>
                  </a:extLst>
                </a:gridCol>
                <a:gridCol w="692534">
                  <a:extLst>
                    <a:ext uri="{9D8B030D-6E8A-4147-A177-3AD203B41FA5}">
                      <a16:colId xmlns:a16="http://schemas.microsoft.com/office/drawing/2014/main" val="20007"/>
                    </a:ext>
                  </a:extLst>
                </a:gridCol>
                <a:gridCol w="538640">
                  <a:extLst>
                    <a:ext uri="{9D8B030D-6E8A-4147-A177-3AD203B41FA5}">
                      <a16:colId xmlns:a16="http://schemas.microsoft.com/office/drawing/2014/main" val="20008"/>
                    </a:ext>
                  </a:extLst>
                </a:gridCol>
                <a:gridCol w="1663914">
                  <a:extLst>
                    <a:ext uri="{9D8B030D-6E8A-4147-A177-3AD203B41FA5}">
                      <a16:colId xmlns:a16="http://schemas.microsoft.com/office/drawing/2014/main" val="20009"/>
                    </a:ext>
                  </a:extLst>
                </a:gridCol>
              </a:tblGrid>
              <a:tr h="343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56173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317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11%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3.2</a:t>
                      </a:r>
                    </a:p>
                  </a:txBody>
                  <a:tcPr anchor="ctr" horzOverflow="overflow">
                    <a:solidFill>
                      <a:schemeClr val="bg1">
                        <a:lumMod val="85000"/>
                      </a:schemeClr>
                    </a:solidFill>
                  </a:tcPr>
                </a:tc>
                <a:tc>
                  <a:txBody>
                    <a:bodyPr/>
                    <a:lstStyle/>
                    <a:p>
                      <a:pPr algn="ctr"/>
                      <a:r>
                        <a:rPr lang="en-US" sz="1200" b="1" i="1" dirty="0"/>
                        <a:t>12%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16%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1.9</a:t>
                      </a:r>
                    </a:p>
                  </a:txBody>
                  <a:tcPr anchor="ctr" horzOverflow="overflow">
                    <a:solidFill>
                      <a:schemeClr val="bg1">
                        <a:lumMod val="95000"/>
                      </a:schemeClr>
                    </a:solidFill>
                  </a:tcPr>
                </a:tc>
                <a:tc>
                  <a:txBody>
                    <a:bodyPr/>
                    <a:lstStyle/>
                    <a:p>
                      <a:pPr algn="ctr"/>
                      <a:r>
                        <a:rPr lang="en-US" sz="1200" i="1" dirty="0"/>
                        <a:t>2.0</a:t>
                      </a:r>
                    </a:p>
                  </a:txBody>
                  <a:tcPr anchor="ctr" horzOverflow="overflow">
                    <a:solidFill>
                      <a:schemeClr val="bg1">
                        <a:lumMod val="95000"/>
                      </a:schemeClr>
                    </a:solidFill>
                  </a:tcPr>
                </a:tc>
                <a:tc gridSpan="2">
                  <a:txBody>
                    <a:bodyPr/>
                    <a:lstStyle/>
                    <a:p>
                      <a:pPr algn="ctr"/>
                      <a:r>
                        <a:rPr lang="en-US" sz="1200" b="1" i="1" dirty="0"/>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2.0</a:t>
                      </a:r>
                    </a:p>
                  </a:txBody>
                  <a:tcPr anchor="ctr" horzOverflow="overflow">
                    <a:solidFill>
                      <a:schemeClr val="bg1">
                        <a:lumMod val="95000"/>
                      </a:schemeClr>
                    </a:solidFill>
                  </a:tcPr>
                </a:tc>
                <a:tc>
                  <a:txBody>
                    <a:bodyPr/>
                    <a:lstStyle/>
                    <a:p>
                      <a:pPr algn="ctr"/>
                      <a:r>
                        <a:rPr lang="en-US" sz="1200" b="1" i="1" dirty="0"/>
                        <a:t>5%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50440858"/>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51149</TotalTime>
  <Words>3025</Words>
  <Application>Microsoft Office PowerPoint</Application>
  <PresentationFormat>On-screen Show (4:3)</PresentationFormat>
  <Paragraphs>1262</Paragraphs>
  <Slides>32</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Symbol</vt:lpstr>
      <vt:lpstr>Times New Roman</vt:lpstr>
      <vt:lpstr>Wingdings</vt:lpstr>
      <vt:lpstr>NCDOL  Standard</vt:lpstr>
      <vt:lpstr>1_NCDOL  Standard</vt:lpstr>
      <vt:lpstr>North Carolina Department of Labor Occupational Safety and Health Division  1st Quarter Report Federal Fiscal Year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3287</cp:revision>
  <cp:lastPrinted>2019-02-22T12:54:39Z</cp:lastPrinted>
  <dcterms:created xsi:type="dcterms:W3CDTF">2000-08-10T17:22:10Z</dcterms:created>
  <dcterms:modified xsi:type="dcterms:W3CDTF">2023-02-28T19:55:17Z</dcterms:modified>
</cp:coreProperties>
</file>