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342" r:id="rId2"/>
    <p:sldId id="375" r:id="rId3"/>
    <p:sldId id="376" r:id="rId4"/>
    <p:sldId id="407" r:id="rId5"/>
    <p:sldId id="378" r:id="rId6"/>
    <p:sldId id="377" r:id="rId7"/>
    <p:sldId id="379" r:id="rId8"/>
    <p:sldId id="380" r:id="rId9"/>
    <p:sldId id="385" r:id="rId10"/>
    <p:sldId id="408" r:id="rId11"/>
    <p:sldId id="381" r:id="rId12"/>
    <p:sldId id="382" r:id="rId13"/>
    <p:sldId id="383" r:id="rId14"/>
    <p:sldId id="384" r:id="rId15"/>
    <p:sldId id="387" r:id="rId16"/>
    <p:sldId id="386" r:id="rId17"/>
    <p:sldId id="388" r:id="rId18"/>
    <p:sldId id="398" r:id="rId19"/>
    <p:sldId id="389" r:id="rId20"/>
    <p:sldId id="391" r:id="rId21"/>
    <p:sldId id="392" r:id="rId22"/>
    <p:sldId id="404" r:id="rId23"/>
    <p:sldId id="405" r:id="rId24"/>
    <p:sldId id="406" r:id="rId25"/>
    <p:sldId id="393" r:id="rId26"/>
    <p:sldId id="394" r:id="rId27"/>
    <p:sldId id="395" r:id="rId28"/>
    <p:sldId id="409" r:id="rId29"/>
    <p:sldId id="396" r:id="rId30"/>
    <p:sldId id="397" r:id="rId31"/>
    <p:sldId id="400" r:id="rId32"/>
    <p:sldId id="403" r:id="rId33"/>
    <p:sldId id="401" r:id="rId34"/>
    <p:sldId id="402" r:id="rId35"/>
  </p:sldIdLst>
  <p:sldSz cx="9144000" cy="6858000" type="letter"/>
  <p:notesSz cx="7010400" cy="9296400"/>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12D9A"/>
    <a:srgbClr val="FF9900"/>
    <a:srgbClr val="008000"/>
    <a:srgbClr val="33CC33"/>
    <a:srgbClr val="000000"/>
    <a:srgbClr val="FFFFFF"/>
    <a:srgbClr val="FF00FF"/>
    <a:srgbClr val="FFFF66"/>
    <a:srgbClr val="910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574F61-EA52-4981-BBF1-1C8EB6B9BF34}" v="1" dt="2022-09-19T11:43:12.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31" autoAdjust="0"/>
    <p:restoredTop sz="95097" autoAdjust="0"/>
  </p:normalViewPr>
  <p:slideViewPr>
    <p:cSldViewPr>
      <p:cViewPr varScale="1">
        <p:scale>
          <a:sx n="79" d="100"/>
          <a:sy n="79" d="100"/>
        </p:scale>
        <p:origin x="1133" y="7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360"/>
    </p:cViewPr>
  </p:sorterViewPr>
  <p:notesViewPr>
    <p:cSldViewPr>
      <p:cViewPr>
        <p:scale>
          <a:sx n="100" d="100"/>
          <a:sy n="100" d="100"/>
        </p:scale>
        <p:origin x="1224" y="-570"/>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Sullivan" userId="33229e4a0ff70cfa" providerId="LiveId" clId="{98574F61-EA52-4981-BBF1-1C8EB6B9BF34}"/>
    <pc:docChg chg="custSel addSld modSld">
      <pc:chgData name="Paul Sullivan" userId="33229e4a0ff70cfa" providerId="LiveId" clId="{98574F61-EA52-4981-BBF1-1C8EB6B9BF34}" dt="2022-09-19T11:48:39.765" v="54" actId="20577"/>
      <pc:docMkLst>
        <pc:docMk/>
      </pc:docMkLst>
      <pc:sldChg chg="delSp modSp new mod">
        <pc:chgData name="Paul Sullivan" userId="33229e4a0ff70cfa" providerId="LiveId" clId="{98574F61-EA52-4981-BBF1-1C8EB6B9BF34}" dt="2022-09-19T11:48:39.765" v="54" actId="20577"/>
        <pc:sldMkLst>
          <pc:docMk/>
          <pc:sldMk cId="3272729959" sldId="409"/>
        </pc:sldMkLst>
        <pc:spChg chg="mod">
          <ac:chgData name="Paul Sullivan" userId="33229e4a0ff70cfa" providerId="LiveId" clId="{98574F61-EA52-4981-BBF1-1C8EB6B9BF34}" dt="2022-09-19T11:48:39.765" v="54" actId="20577"/>
          <ac:spMkLst>
            <pc:docMk/>
            <pc:sldMk cId="3272729959" sldId="409"/>
            <ac:spMk id="2" creationId="{D02B6C7D-BEE0-A9AC-B73A-55BFFF1EDEA2}"/>
          </ac:spMkLst>
        </pc:spChg>
        <pc:spChg chg="mod">
          <ac:chgData name="Paul Sullivan" userId="33229e4a0ff70cfa" providerId="LiveId" clId="{98574F61-EA52-4981-BBF1-1C8EB6B9BF34}" dt="2022-09-19T11:47:49.413" v="37" actId="13926"/>
          <ac:spMkLst>
            <pc:docMk/>
            <pc:sldMk cId="3272729959" sldId="409"/>
            <ac:spMk id="3" creationId="{12C64D21-15D0-55EF-8F73-7A6FA1313AFA}"/>
          </ac:spMkLst>
        </pc:spChg>
        <pc:spChg chg="del">
          <ac:chgData name="Paul Sullivan" userId="33229e4a0ff70cfa" providerId="LiveId" clId="{98574F61-EA52-4981-BBF1-1C8EB6B9BF34}" dt="2022-09-19T11:43:12.654" v="1" actId="478"/>
          <ac:spMkLst>
            <pc:docMk/>
            <pc:sldMk cId="3272729959" sldId="409"/>
            <ac:spMk id="4" creationId="{8CFADF4C-6FD9-D235-87C6-2E9BD478547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37840" cy="465221"/>
          </a:xfrm>
          <a:prstGeom prst="rect">
            <a:avLst/>
          </a:prstGeom>
          <a:noFill/>
          <a:ln w="9525">
            <a:noFill/>
            <a:miter lim="800000"/>
            <a:headEnd/>
            <a:tailEnd/>
          </a:ln>
          <a:effectLst/>
        </p:spPr>
        <p:txBody>
          <a:bodyPr vert="horz" wrap="square" lIns="19710" tIns="0" rIns="19710" bIns="0" numCol="1" anchor="t" anchorCtr="0" compatLnSpc="1">
            <a:prstTxWarp prst="textNoShape">
              <a:avLst/>
            </a:prstTxWarp>
          </a:bodyPr>
          <a:lstStyle>
            <a:lvl1pPr defTabSz="946218">
              <a:defRPr sz="1000" i="1" u="none"/>
            </a:lvl1pPr>
          </a:lstStyle>
          <a:p>
            <a:pPr>
              <a:defRPr/>
            </a:pPr>
            <a:endParaRPr lang="en-US"/>
          </a:p>
        </p:txBody>
      </p:sp>
      <p:sp>
        <p:nvSpPr>
          <p:cNvPr id="3075" name="Rectangle 3"/>
          <p:cNvSpPr>
            <a:spLocks noGrp="1" noChangeArrowheads="1"/>
          </p:cNvSpPr>
          <p:nvPr>
            <p:ph type="dt" sz="quarter" idx="1"/>
          </p:nvPr>
        </p:nvSpPr>
        <p:spPr bwMode="auto">
          <a:xfrm>
            <a:off x="3972560" y="0"/>
            <a:ext cx="3037840" cy="465221"/>
          </a:xfrm>
          <a:prstGeom prst="rect">
            <a:avLst/>
          </a:prstGeom>
          <a:noFill/>
          <a:ln w="9525">
            <a:noFill/>
            <a:miter lim="800000"/>
            <a:headEnd/>
            <a:tailEnd/>
          </a:ln>
          <a:effectLst/>
        </p:spPr>
        <p:txBody>
          <a:bodyPr vert="horz" wrap="square" lIns="19710" tIns="0" rIns="19710" bIns="0" numCol="1" anchor="t" anchorCtr="0" compatLnSpc="1">
            <a:prstTxWarp prst="textNoShape">
              <a:avLst/>
            </a:prstTxWarp>
          </a:bodyPr>
          <a:lstStyle>
            <a:lvl1pPr algn="r" defTabSz="946218">
              <a:defRPr sz="1000" i="1" u="none"/>
            </a:lvl1pPr>
          </a:lstStyle>
          <a:p>
            <a:pPr>
              <a:defRPr/>
            </a:pPr>
            <a:endParaRPr lang="en-US"/>
          </a:p>
        </p:txBody>
      </p:sp>
      <p:sp>
        <p:nvSpPr>
          <p:cNvPr id="3076" name="Rectangle 4"/>
          <p:cNvSpPr>
            <a:spLocks noGrp="1" noChangeArrowheads="1"/>
          </p:cNvSpPr>
          <p:nvPr>
            <p:ph type="ftr" sz="quarter" idx="2"/>
          </p:nvPr>
        </p:nvSpPr>
        <p:spPr bwMode="auto">
          <a:xfrm>
            <a:off x="1" y="8831180"/>
            <a:ext cx="3037840" cy="465221"/>
          </a:xfrm>
          <a:prstGeom prst="rect">
            <a:avLst/>
          </a:prstGeom>
          <a:noFill/>
          <a:ln w="9525">
            <a:noFill/>
            <a:miter lim="800000"/>
            <a:headEnd/>
            <a:tailEnd/>
          </a:ln>
          <a:effectLst/>
        </p:spPr>
        <p:txBody>
          <a:bodyPr vert="horz" wrap="square" lIns="19710" tIns="0" rIns="19710" bIns="0" numCol="1" anchor="b" anchorCtr="0" compatLnSpc="1">
            <a:prstTxWarp prst="textNoShape">
              <a:avLst/>
            </a:prstTxWarp>
          </a:bodyPr>
          <a:lstStyle>
            <a:lvl1pPr defTabSz="946218">
              <a:defRPr sz="1000" i="1" u="none"/>
            </a:lvl1pPr>
          </a:lstStyle>
          <a:p>
            <a:pPr>
              <a:defRPr/>
            </a:pPr>
            <a:endParaRPr lang="en-US"/>
          </a:p>
        </p:txBody>
      </p:sp>
      <p:sp>
        <p:nvSpPr>
          <p:cNvPr id="3077" name="Rectangle 5"/>
          <p:cNvSpPr>
            <a:spLocks noGrp="1" noChangeArrowheads="1"/>
          </p:cNvSpPr>
          <p:nvPr>
            <p:ph type="sldNum" sz="quarter" idx="3"/>
          </p:nvPr>
        </p:nvSpPr>
        <p:spPr bwMode="auto">
          <a:xfrm>
            <a:off x="3972560" y="8831180"/>
            <a:ext cx="3037840" cy="465221"/>
          </a:xfrm>
          <a:prstGeom prst="rect">
            <a:avLst/>
          </a:prstGeom>
          <a:noFill/>
          <a:ln w="9525">
            <a:noFill/>
            <a:miter lim="800000"/>
            <a:headEnd/>
            <a:tailEnd/>
          </a:ln>
          <a:effectLst/>
        </p:spPr>
        <p:txBody>
          <a:bodyPr vert="horz" wrap="square" lIns="19710" tIns="0" rIns="19710" bIns="0" numCol="1" anchor="b" anchorCtr="0" compatLnSpc="1">
            <a:prstTxWarp prst="textNoShape">
              <a:avLst/>
            </a:prstTxWarp>
          </a:bodyPr>
          <a:lstStyle>
            <a:lvl1pPr algn="r" defTabSz="946218">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0"/>
            <a:ext cx="3037840" cy="465221"/>
          </a:xfrm>
          <a:prstGeom prst="rect">
            <a:avLst/>
          </a:prstGeom>
          <a:noFill/>
          <a:ln w="9525">
            <a:noFill/>
            <a:miter lim="800000"/>
            <a:headEnd/>
            <a:tailEnd/>
          </a:ln>
          <a:effectLst/>
        </p:spPr>
        <p:txBody>
          <a:bodyPr vert="horz" wrap="square" lIns="19710" tIns="0" rIns="19710" bIns="0" numCol="1" anchor="t" anchorCtr="0" compatLnSpc="1">
            <a:prstTxWarp prst="textNoShape">
              <a:avLst/>
            </a:prstTxWarp>
          </a:bodyPr>
          <a:lstStyle>
            <a:lvl1pPr defTabSz="946218">
              <a:defRPr sz="1000" i="1" u="none"/>
            </a:lvl1pPr>
          </a:lstStyle>
          <a:p>
            <a:pPr>
              <a:defRPr/>
            </a:pPr>
            <a:endParaRPr lang="en-US"/>
          </a:p>
        </p:txBody>
      </p:sp>
      <p:sp>
        <p:nvSpPr>
          <p:cNvPr id="2051" name="Rectangle 3"/>
          <p:cNvSpPr>
            <a:spLocks noGrp="1" noChangeArrowheads="1"/>
          </p:cNvSpPr>
          <p:nvPr>
            <p:ph type="dt" idx="1"/>
          </p:nvPr>
        </p:nvSpPr>
        <p:spPr bwMode="auto">
          <a:xfrm>
            <a:off x="3972560" y="0"/>
            <a:ext cx="3037840" cy="465221"/>
          </a:xfrm>
          <a:prstGeom prst="rect">
            <a:avLst/>
          </a:prstGeom>
          <a:noFill/>
          <a:ln w="9525">
            <a:noFill/>
            <a:miter lim="800000"/>
            <a:headEnd/>
            <a:tailEnd/>
          </a:ln>
          <a:effectLst/>
        </p:spPr>
        <p:txBody>
          <a:bodyPr vert="horz" wrap="square" lIns="19710" tIns="0" rIns="19710" bIns="0" numCol="1" anchor="t" anchorCtr="0" compatLnSpc="1">
            <a:prstTxWarp prst="textNoShape">
              <a:avLst/>
            </a:prstTxWarp>
          </a:bodyPr>
          <a:lstStyle>
            <a:lvl1pPr algn="r" defTabSz="946218">
              <a:defRPr sz="1000" i="1" u="none"/>
            </a:lvl1pPr>
          </a:lstStyle>
          <a:p>
            <a:pPr>
              <a:defRPr/>
            </a:pPr>
            <a:endParaRPr lang="en-US"/>
          </a:p>
        </p:txBody>
      </p:sp>
      <p:sp>
        <p:nvSpPr>
          <p:cNvPr id="2052" name="Rectangle 4"/>
          <p:cNvSpPr>
            <a:spLocks noGrp="1" noChangeArrowheads="1"/>
          </p:cNvSpPr>
          <p:nvPr>
            <p:ph type="ftr" sz="quarter" idx="4"/>
          </p:nvPr>
        </p:nvSpPr>
        <p:spPr bwMode="auto">
          <a:xfrm>
            <a:off x="1" y="8831180"/>
            <a:ext cx="3037840" cy="465221"/>
          </a:xfrm>
          <a:prstGeom prst="rect">
            <a:avLst/>
          </a:prstGeom>
          <a:noFill/>
          <a:ln w="9525">
            <a:noFill/>
            <a:miter lim="800000"/>
            <a:headEnd/>
            <a:tailEnd/>
          </a:ln>
          <a:effectLst/>
        </p:spPr>
        <p:txBody>
          <a:bodyPr vert="horz" wrap="square" lIns="19710" tIns="0" rIns="19710" bIns="0" numCol="1" anchor="b" anchorCtr="0" compatLnSpc="1">
            <a:prstTxWarp prst="textNoShape">
              <a:avLst/>
            </a:prstTxWarp>
          </a:bodyPr>
          <a:lstStyle>
            <a:lvl1pPr defTabSz="946218">
              <a:defRPr sz="1000" i="1" u="none"/>
            </a:lvl1pPr>
          </a:lstStyle>
          <a:p>
            <a:pPr>
              <a:defRPr/>
            </a:pPr>
            <a:endParaRPr lang="en-US"/>
          </a:p>
        </p:txBody>
      </p:sp>
      <p:sp>
        <p:nvSpPr>
          <p:cNvPr id="2053" name="Rectangle 5"/>
          <p:cNvSpPr>
            <a:spLocks noGrp="1" noChangeArrowheads="1"/>
          </p:cNvSpPr>
          <p:nvPr>
            <p:ph type="sldNum" sz="quarter" idx="5"/>
          </p:nvPr>
        </p:nvSpPr>
        <p:spPr bwMode="auto">
          <a:xfrm>
            <a:off x="3972560" y="8831180"/>
            <a:ext cx="3037840" cy="465221"/>
          </a:xfrm>
          <a:prstGeom prst="rect">
            <a:avLst/>
          </a:prstGeom>
          <a:noFill/>
          <a:ln w="9525">
            <a:noFill/>
            <a:miter lim="800000"/>
            <a:headEnd/>
            <a:tailEnd/>
          </a:ln>
          <a:effectLst/>
        </p:spPr>
        <p:txBody>
          <a:bodyPr vert="horz" wrap="square" lIns="19710" tIns="0" rIns="19710" bIns="0" numCol="1" anchor="b" anchorCtr="0" compatLnSpc="1">
            <a:prstTxWarp prst="textNoShape">
              <a:avLst/>
            </a:prstTxWarp>
          </a:bodyPr>
          <a:lstStyle>
            <a:lvl1pPr algn="r" defTabSz="946218">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34720" y="4416393"/>
            <a:ext cx="5140960" cy="4183780"/>
          </a:xfrm>
          <a:prstGeom prst="rect">
            <a:avLst/>
          </a:prstGeom>
          <a:noFill/>
          <a:ln w="9525">
            <a:noFill/>
            <a:miter lim="800000"/>
            <a:headEnd/>
            <a:tailEnd/>
          </a:ln>
          <a:effectLst/>
        </p:spPr>
        <p:txBody>
          <a:bodyPr vert="horz" wrap="square" lIns="95261" tIns="47630" rIns="95261" bIns="4763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190625" y="703263"/>
            <a:ext cx="4629150"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83">
              <a:defRPr sz="3600" u="sng">
                <a:solidFill>
                  <a:schemeClr val="tx1"/>
                </a:solidFill>
                <a:latin typeface="Times New Roman" panose="02020603050405020304" pitchFamily="18" charset="0"/>
              </a:defRPr>
            </a:lvl1pPr>
            <a:lvl2pPr marL="732044" indent="-281555" defTabSz="918183">
              <a:defRPr sz="3600" u="sng">
                <a:solidFill>
                  <a:schemeClr val="tx1"/>
                </a:solidFill>
                <a:latin typeface="Times New Roman" panose="02020603050405020304" pitchFamily="18" charset="0"/>
              </a:defRPr>
            </a:lvl2pPr>
            <a:lvl3pPr marL="1126221" indent="-225245" defTabSz="918183">
              <a:defRPr sz="3600" u="sng">
                <a:solidFill>
                  <a:schemeClr val="tx1"/>
                </a:solidFill>
                <a:latin typeface="Times New Roman" panose="02020603050405020304" pitchFamily="18" charset="0"/>
              </a:defRPr>
            </a:lvl3pPr>
            <a:lvl4pPr marL="1576710" indent="-225245" defTabSz="918183">
              <a:defRPr sz="3600" u="sng">
                <a:solidFill>
                  <a:schemeClr val="tx1"/>
                </a:solidFill>
                <a:latin typeface="Times New Roman" panose="02020603050405020304" pitchFamily="18" charset="0"/>
              </a:defRPr>
            </a:lvl4pPr>
            <a:lvl5pPr marL="2027197" indent="-225245" defTabSz="918183">
              <a:defRPr sz="3600" u="sng">
                <a:solidFill>
                  <a:schemeClr val="tx1"/>
                </a:solidFill>
                <a:latin typeface="Times New Roman" panose="02020603050405020304" pitchFamily="18" charset="0"/>
              </a:defRPr>
            </a:lvl5pPr>
            <a:lvl6pPr marL="2477686" indent="-225245" defTabSz="918183" eaLnBrk="0" fontAlgn="base" hangingPunct="0">
              <a:spcBef>
                <a:spcPct val="0"/>
              </a:spcBef>
              <a:spcAft>
                <a:spcPct val="0"/>
              </a:spcAft>
              <a:defRPr sz="3600" u="sng">
                <a:solidFill>
                  <a:schemeClr val="tx1"/>
                </a:solidFill>
                <a:latin typeface="Times New Roman" panose="02020603050405020304" pitchFamily="18" charset="0"/>
              </a:defRPr>
            </a:lvl6pPr>
            <a:lvl7pPr marL="2928174" indent="-225245" defTabSz="918183" eaLnBrk="0" fontAlgn="base" hangingPunct="0">
              <a:spcBef>
                <a:spcPct val="0"/>
              </a:spcBef>
              <a:spcAft>
                <a:spcPct val="0"/>
              </a:spcAft>
              <a:defRPr sz="3600" u="sng">
                <a:solidFill>
                  <a:schemeClr val="tx1"/>
                </a:solidFill>
                <a:latin typeface="Times New Roman" panose="02020603050405020304" pitchFamily="18" charset="0"/>
              </a:defRPr>
            </a:lvl7pPr>
            <a:lvl8pPr marL="3378663" indent="-225245" defTabSz="918183" eaLnBrk="0" fontAlgn="base" hangingPunct="0">
              <a:spcBef>
                <a:spcPct val="0"/>
              </a:spcBef>
              <a:spcAft>
                <a:spcPct val="0"/>
              </a:spcAft>
              <a:defRPr sz="3600" u="sng">
                <a:solidFill>
                  <a:schemeClr val="tx1"/>
                </a:solidFill>
                <a:latin typeface="Times New Roman" panose="02020603050405020304" pitchFamily="18" charset="0"/>
              </a:defRPr>
            </a:lvl8pPr>
            <a:lvl9pPr marL="3829151" indent="-225245" defTabSz="918183" eaLnBrk="0" fontAlgn="base" hangingPunct="0">
              <a:spcBef>
                <a:spcPct val="0"/>
              </a:spcBef>
              <a:spcAft>
                <a:spcPct val="0"/>
              </a:spcAft>
              <a:defRPr sz="3600" u="sng">
                <a:solidFill>
                  <a:schemeClr val="tx1"/>
                </a:solidFill>
                <a:latin typeface="Times New Roman" panose="02020603050405020304" pitchFamily="18" charset="0"/>
              </a:defRPr>
            </a:lvl9pPr>
          </a:lstStyle>
          <a:p>
            <a:fld id="{2757F4DE-90AE-4950-972E-B9722BC10802}" type="slidenum">
              <a:rPr lang="en-US" altLang="en-US" sz="1000" u="none"/>
              <a:pPr/>
              <a:t>1</a:t>
            </a:fld>
            <a:endParaRPr lang="en-US" altLang="en-US" sz="1000" u="none"/>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Created:</a:t>
            </a:r>
            <a:r>
              <a:rPr lang="en-US" altLang="en-US" baseline="0" dirty="0">
                <a:latin typeface="Arial" panose="020B0604020202020204" pitchFamily="34" charset="0"/>
              </a:rPr>
              <a:t> March 2017</a:t>
            </a:r>
            <a:endParaRPr lang="en-US" altLang="en-US" dirty="0">
              <a:latin typeface="Arial" panose="020B0604020202020204" pitchFamily="34" charset="0"/>
            </a:endParaRPr>
          </a:p>
          <a:p>
            <a:r>
              <a:rPr lang="en-US" altLang="en-US" dirty="0">
                <a:latin typeface="Arial" panose="020B06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rial" panose="020B0604020202020204" pitchFamily="34" charset="0"/>
            </a:endParaRPr>
          </a:p>
          <a:p>
            <a:r>
              <a:rPr lang="en-US" altLang="en-US" dirty="0">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latin typeface="Arial" panose="020B0604020202020204" pitchFamily="34" charset="0"/>
            </a:endParaRPr>
          </a:p>
          <a:p>
            <a:r>
              <a:rPr lang="en-US" altLang="en-US" dirty="0">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latin typeface="Arial" panose="020B0604020202020204" pitchFamily="34" charset="0"/>
            </a:endParaRPr>
          </a:p>
          <a:p>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434408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
        <p:nvSpPr>
          <p:cNvPr id="7" name="TextBox 6"/>
          <p:cNvSpPr txBox="1"/>
          <p:nvPr userDrawn="1"/>
        </p:nvSpPr>
        <p:spPr>
          <a:xfrm>
            <a:off x="5715000" y="6248400"/>
            <a:ext cx="2971800" cy="215444"/>
          </a:xfrm>
          <a:prstGeom prst="rect">
            <a:avLst/>
          </a:prstGeom>
          <a:noFill/>
        </p:spPr>
        <p:txBody>
          <a:bodyPr wrap="square">
            <a:spAutoFit/>
          </a:bodyPr>
          <a:lstStyle/>
          <a:p>
            <a:pPr algn="r">
              <a:defRPr/>
            </a:pPr>
            <a:r>
              <a:rPr lang="en-US" sz="800" u="none" dirty="0">
                <a:solidFill>
                  <a:schemeClr val="tx2">
                    <a:lumMod val="50000"/>
                  </a:schemeClr>
                </a:solidFill>
                <a:latin typeface="Arial" panose="020B0604020202020204" pitchFamily="34" charset="0"/>
                <a:cs typeface="Arial" panose="020B0604020202020204" pitchFamily="34" charset="0"/>
              </a:rPr>
              <a:t>Presentation Not for Public Release</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19157"/>
          <a:stretch/>
        </p:blipFill>
        <p:spPr>
          <a:xfrm>
            <a:off x="166319" y="6062472"/>
            <a:ext cx="2348281" cy="643127"/>
          </a:xfrm>
          <a:prstGeom prst="rect">
            <a:avLst/>
          </a:prstGeom>
        </p:spPr>
      </p:pic>
    </p:spTree>
    <p:extLst>
      <p:ext uri="{BB962C8B-B14F-4D97-AF65-F5344CB8AC3E}">
        <p14:creationId xmlns:p14="http://schemas.microsoft.com/office/powerpoint/2010/main" val="9087531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lvl2pPr marL="800100" indent="-3429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4388483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98218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19024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0252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0476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5613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1"/>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FC2180A9-7A83-412D-A8AC-5AF60A8AA507}" type="datetime1">
              <a:rPr lang="en-US" smtClean="0"/>
              <a:t>9/19/2022</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38036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6" name="Picture 5"/>
          <p:cNvPicPr>
            <a:picLocks noChangeAspect="1"/>
          </p:cNvPicPr>
          <p:nvPr userDrawn="1"/>
        </p:nvPicPr>
        <p:blipFill rotWithShape="1">
          <a:blip r:embed="rId10" cstate="print">
            <a:extLst>
              <a:ext uri="{28A0092B-C50C-407E-A947-70E740481C1C}">
                <a14:useLocalDpi xmlns:a14="http://schemas.microsoft.com/office/drawing/2010/main" val="0"/>
              </a:ext>
            </a:extLst>
          </a:blip>
          <a:srcRect b="19157"/>
          <a:stretch/>
        </p:blipFill>
        <p:spPr>
          <a:xfrm>
            <a:off x="166319" y="6062472"/>
            <a:ext cx="2348281" cy="643127"/>
          </a:xfrm>
          <a:prstGeom prst="rect">
            <a:avLst/>
          </a:prstGeom>
        </p:spPr>
      </p:pic>
      <p:sp>
        <p:nvSpPr>
          <p:cNvPr id="3" name="TextBox 2">
            <a:extLst>
              <a:ext uri="{FF2B5EF4-FFF2-40B4-BE49-F238E27FC236}">
                <a16:creationId xmlns:a16="http://schemas.microsoft.com/office/drawing/2014/main" id="{9FBD1C80-A77B-7105-EC1A-2CBA436F58C4}"/>
              </a:ext>
            </a:extLst>
          </p:cNvPr>
          <p:cNvSpPr txBox="1"/>
          <p:nvPr userDrawn="1"/>
        </p:nvSpPr>
        <p:spPr>
          <a:xfrm>
            <a:off x="5715000" y="6248400"/>
            <a:ext cx="2971800" cy="215444"/>
          </a:xfrm>
          <a:prstGeom prst="rect">
            <a:avLst/>
          </a:prstGeom>
          <a:noFill/>
        </p:spPr>
        <p:txBody>
          <a:bodyPr wrap="square">
            <a:spAutoFit/>
          </a:bodyPr>
          <a:lstStyle/>
          <a:p>
            <a:pPr algn="r">
              <a:defRPr/>
            </a:pPr>
            <a:r>
              <a:rPr lang="en-US" sz="800" u="none" dirty="0">
                <a:solidFill>
                  <a:schemeClr val="tx2">
                    <a:lumMod val="50000"/>
                  </a:schemeClr>
                </a:solidFill>
                <a:latin typeface="Arial" panose="020B0604020202020204" pitchFamily="34" charset="0"/>
                <a:cs typeface="Arial" panose="020B0604020202020204" pitchFamily="34" charset="0"/>
              </a:rPr>
              <a:t>Presentation Not for Public Release</a:t>
            </a:r>
          </a:p>
        </p:txBody>
      </p:sp>
    </p:spTree>
  </p:cSld>
  <p:clrMap bg1="lt1" tx1="dk1" bg2="lt2" tx2="dk2" accent1="accent1" accent2="accent2" accent3="accent3" accent4="accent4" accent5="accent5" accent6="accent6" hlink="hlink" folHlink="folHlink"/>
  <p:sldLayoutIdLst>
    <p:sldLayoutId id="2147483975" r:id="rId1"/>
    <p:sldLayoutId id="2147483967" r:id="rId2"/>
    <p:sldLayoutId id="2147483968" r:id="rId3"/>
    <p:sldLayoutId id="2147483969" r:id="rId4"/>
    <p:sldLayoutId id="2147483970" r:id="rId5"/>
    <p:sldLayoutId id="2147483971" r:id="rId6"/>
    <p:sldLayoutId id="2147483972" r:id="rId7"/>
    <p:sldLayoutId id="2147483978" r:id="rId8"/>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693033"/>
            <a:ext cx="7924800" cy="975908"/>
          </a:xfrm>
        </p:spPr>
        <p:txBody>
          <a:bodyPr/>
          <a:lstStyle/>
          <a:p>
            <a:pPr algn="ctr"/>
            <a:r>
              <a:rPr lang="en-US" altLang="en-US" sz="4000" dirty="0"/>
              <a:t>OSHNC Civil Penalty Changes</a:t>
            </a:r>
            <a:br>
              <a:rPr lang="en-US" altLang="en-US" sz="4000" dirty="0"/>
            </a:br>
            <a:endParaRPr lang="en-US" altLang="en-US" sz="1800" dirty="0"/>
          </a:p>
        </p:txBody>
      </p:sp>
      <p:sp>
        <p:nvSpPr>
          <p:cNvPr id="4" name="Rectangle 4"/>
          <p:cNvSpPr>
            <a:spLocks noChangeArrowheads="1"/>
          </p:cNvSpPr>
          <p:nvPr/>
        </p:nvSpPr>
        <p:spPr bwMode="auto">
          <a:xfrm>
            <a:off x="609600" y="4304650"/>
            <a:ext cx="7994745" cy="215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550" tIns="41275" rIns="82550" bIns="41275" anchor="ct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ctr">
              <a:lnSpc>
                <a:spcPct val="110000"/>
              </a:lnSpc>
              <a:buClr>
                <a:srgbClr val="910046"/>
              </a:buClr>
              <a:buSzPct val="84000"/>
              <a:buFont typeface="Wingdings" panose="05000000000000000000" pitchFamily="2" charset="2"/>
              <a:buNone/>
            </a:pPr>
            <a:r>
              <a:rPr lang="en-US" altLang="en-US" sz="2400" b="1" u="none" dirty="0">
                <a:solidFill>
                  <a:srgbClr val="012D9A"/>
                </a:solidFill>
                <a:latin typeface="Arial" panose="020B0604020202020204" pitchFamily="34" charset="0"/>
              </a:rPr>
              <a:t>September 2022</a:t>
            </a:r>
          </a:p>
          <a:p>
            <a:pPr>
              <a:lnSpc>
                <a:spcPct val="110000"/>
              </a:lnSpc>
              <a:buClr>
                <a:srgbClr val="910046"/>
              </a:buClr>
              <a:buSzPct val="84000"/>
              <a:buFont typeface="Wingdings" panose="05000000000000000000" pitchFamily="2" charset="2"/>
              <a:buNone/>
            </a:pPr>
            <a:endParaRPr lang="en-US" altLang="en-US" sz="1400" b="1" u="none" dirty="0">
              <a:solidFill>
                <a:srgbClr val="012D9A"/>
              </a:solidFill>
              <a:latin typeface="Arial" panose="020B0604020202020204" pitchFamily="34" charset="0"/>
            </a:endParaRPr>
          </a:p>
          <a:p>
            <a:pPr>
              <a:lnSpc>
                <a:spcPct val="110000"/>
              </a:lnSpc>
              <a:buClr>
                <a:srgbClr val="910046"/>
              </a:buClr>
              <a:buSzPct val="84000"/>
              <a:buFont typeface="Wingdings" panose="05000000000000000000" pitchFamily="2" charset="2"/>
              <a:buNone/>
            </a:pPr>
            <a:endParaRPr lang="en-US" altLang="en-US" sz="1400" b="1" u="none" dirty="0">
              <a:solidFill>
                <a:srgbClr val="012D9A"/>
              </a:solidFill>
              <a:latin typeface="Arial" panose="020B0604020202020204" pitchFamily="34" charset="0"/>
            </a:endParaRPr>
          </a:p>
          <a:p>
            <a:pPr>
              <a:lnSpc>
                <a:spcPct val="110000"/>
              </a:lnSpc>
              <a:buClr>
                <a:srgbClr val="910046"/>
              </a:buClr>
              <a:buSzPct val="84000"/>
              <a:buFont typeface="Wingdings" panose="05000000000000000000" pitchFamily="2" charset="2"/>
              <a:buNone/>
            </a:pPr>
            <a:r>
              <a:rPr lang="en-US" altLang="en-US" sz="1800" b="1" dirty="0">
                <a:solidFill>
                  <a:srgbClr val="012D9A"/>
                </a:solidFill>
                <a:latin typeface="Arial" panose="020B0604020202020204" pitchFamily="34" charset="0"/>
              </a:rPr>
              <a:t>Presented by</a:t>
            </a:r>
            <a:r>
              <a:rPr lang="en-US" altLang="en-US" sz="1800" dirty="0">
                <a:solidFill>
                  <a:srgbClr val="777777"/>
                </a:solidFill>
                <a:latin typeface="Arial" panose="020B0604020202020204" pitchFamily="34" charset="0"/>
              </a:rPr>
              <a:t>: </a:t>
            </a:r>
          </a:p>
          <a:p>
            <a:pPr>
              <a:lnSpc>
                <a:spcPct val="110000"/>
              </a:lnSpc>
              <a:buClr>
                <a:srgbClr val="910046"/>
              </a:buClr>
              <a:buSzPct val="84000"/>
              <a:buFont typeface="Wingdings" panose="05000000000000000000" pitchFamily="2" charset="2"/>
              <a:buNone/>
            </a:pPr>
            <a:r>
              <a:rPr lang="en-US" altLang="en-US" sz="1800" u="none" dirty="0">
                <a:solidFill>
                  <a:srgbClr val="012D9A"/>
                </a:solidFill>
                <a:latin typeface="Arial" panose="020B0604020202020204" pitchFamily="34" charset="0"/>
              </a:rPr>
              <a:t>Paul Sullivan, CIH, CSP</a:t>
            </a:r>
          </a:p>
          <a:p>
            <a:pPr>
              <a:lnSpc>
                <a:spcPct val="110000"/>
              </a:lnSpc>
              <a:buClr>
                <a:srgbClr val="910046"/>
              </a:buClr>
              <a:buSzPct val="84000"/>
              <a:buFont typeface="Wingdings" panose="05000000000000000000" pitchFamily="2" charset="2"/>
              <a:buNone/>
            </a:pPr>
            <a:r>
              <a:rPr lang="en-US" altLang="en-US" sz="1800" u="none" dirty="0">
                <a:solidFill>
                  <a:srgbClr val="012D9A"/>
                </a:solidFill>
                <a:latin typeface="Arial" panose="020B0604020202020204" pitchFamily="34" charset="0"/>
              </a:rPr>
              <a:t>Assistant Deputy Commissioner</a:t>
            </a:r>
          </a:p>
          <a:p>
            <a:pPr>
              <a:lnSpc>
                <a:spcPct val="110000"/>
              </a:lnSpc>
              <a:buClr>
                <a:srgbClr val="910046"/>
              </a:buClr>
              <a:buSzPct val="84000"/>
              <a:buFont typeface="Wingdings" panose="05000000000000000000" pitchFamily="2" charset="2"/>
              <a:buNone/>
            </a:pPr>
            <a:r>
              <a:rPr lang="en-US" altLang="en-US" sz="1800" u="none" dirty="0">
                <a:solidFill>
                  <a:srgbClr val="012D9A"/>
                </a:solidFill>
                <a:latin typeface="Arial" panose="020B0604020202020204" pitchFamily="34" charset="0"/>
              </a:rPr>
              <a:t>NC Dept. of Labor/Occupational Safety &amp; Health Division   </a:t>
            </a:r>
          </a:p>
        </p:txBody>
      </p:sp>
      <p:pic>
        <p:nvPicPr>
          <p:cNvPr id="3" name="Picture 2">
            <a:extLst>
              <a:ext uri="{FF2B5EF4-FFF2-40B4-BE49-F238E27FC236}">
                <a16:creationId xmlns:a16="http://schemas.microsoft.com/office/drawing/2014/main" id="{274A610E-F900-4F24-9A65-6892A7A18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5537" y="2027396"/>
            <a:ext cx="4114800" cy="1800225"/>
          </a:xfrm>
          <a:prstGeom prst="rect">
            <a:avLst/>
          </a:prstGeom>
        </p:spPr>
      </p:pic>
      <p:sp>
        <p:nvSpPr>
          <p:cNvPr id="2" name="TextBox 1">
            <a:extLst>
              <a:ext uri="{FF2B5EF4-FFF2-40B4-BE49-F238E27FC236}">
                <a16:creationId xmlns:a16="http://schemas.microsoft.com/office/drawing/2014/main" id="{83CC1676-E87F-4D3F-A4AD-9E53BABFA84F}"/>
              </a:ext>
            </a:extLst>
          </p:cNvPr>
          <p:cNvSpPr txBox="1"/>
          <p:nvPr/>
        </p:nvSpPr>
        <p:spPr>
          <a:xfrm>
            <a:off x="4495800" y="3581400"/>
            <a:ext cx="2596537" cy="246221"/>
          </a:xfrm>
          <a:prstGeom prst="rect">
            <a:avLst/>
          </a:prstGeom>
          <a:noFill/>
        </p:spPr>
        <p:txBody>
          <a:bodyPr wrap="square" rtlCol="0">
            <a:spAutoFit/>
          </a:bodyPr>
          <a:lstStyle/>
          <a:p>
            <a:r>
              <a:rPr lang="en-US" sz="1000" b="1" u="none" dirty="0">
                <a:solidFill>
                  <a:srgbClr val="012D9A"/>
                </a:solidFill>
                <a:latin typeface="+mn-lt"/>
              </a:rPr>
              <a:t>Josh Dobson, Commissioner of Labor</a:t>
            </a:r>
          </a:p>
        </p:txBody>
      </p:sp>
    </p:spTree>
    <p:extLst>
      <p:ext uri="{BB962C8B-B14F-4D97-AF65-F5344CB8AC3E}">
        <p14:creationId xmlns:p14="http://schemas.microsoft.com/office/powerpoint/2010/main" val="234430175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9FB7-6F15-7470-2599-0F2FF24AF109}"/>
              </a:ext>
            </a:extLst>
          </p:cNvPr>
          <p:cNvSpPr>
            <a:spLocks noGrp="1"/>
          </p:cNvSpPr>
          <p:nvPr>
            <p:ph type="title"/>
          </p:nvPr>
        </p:nvSpPr>
        <p:spPr/>
        <p:txBody>
          <a:bodyPr/>
          <a:lstStyle/>
          <a:p>
            <a:r>
              <a:rPr lang="en-US" dirty="0"/>
              <a:t>SAMM Report in OE</a:t>
            </a:r>
          </a:p>
        </p:txBody>
      </p:sp>
      <p:sp>
        <p:nvSpPr>
          <p:cNvPr id="3" name="Content Placeholder 2">
            <a:extLst>
              <a:ext uri="{FF2B5EF4-FFF2-40B4-BE49-F238E27FC236}">
                <a16:creationId xmlns:a16="http://schemas.microsoft.com/office/drawing/2014/main" id="{84FD2DC1-D9A9-2C86-72B2-DD9650EAF638}"/>
              </a:ext>
            </a:extLst>
          </p:cNvPr>
          <p:cNvSpPr>
            <a:spLocks noGrp="1"/>
          </p:cNvSpPr>
          <p:nvPr>
            <p:ph idx="1"/>
          </p:nvPr>
        </p:nvSpPr>
        <p:spPr/>
        <p:txBody>
          <a:bodyPr/>
          <a:lstStyle/>
          <a:p>
            <a:r>
              <a:rPr lang="en-US" dirty="0"/>
              <a:t>Any CSHO or supervisor can look up their penalty data in OSHA Express.</a:t>
            </a:r>
          </a:p>
          <a:p>
            <a:endParaRPr lang="en-US" dirty="0"/>
          </a:p>
          <a:p>
            <a:endParaRPr lang="en-US" dirty="0"/>
          </a:p>
        </p:txBody>
      </p:sp>
      <p:pic>
        <p:nvPicPr>
          <p:cNvPr id="6" name="Picture 5">
            <a:extLst>
              <a:ext uri="{FF2B5EF4-FFF2-40B4-BE49-F238E27FC236}">
                <a16:creationId xmlns:a16="http://schemas.microsoft.com/office/drawing/2014/main" id="{7B347699-D1EA-EC5E-C199-93FC2607F6B2}"/>
              </a:ext>
            </a:extLst>
          </p:cNvPr>
          <p:cNvPicPr>
            <a:picLocks noChangeAspect="1"/>
          </p:cNvPicPr>
          <p:nvPr/>
        </p:nvPicPr>
        <p:blipFill rotWithShape="1">
          <a:blip r:embed="rId2"/>
          <a:srcRect l="5000" t="28212" r="51667" b="18542"/>
          <a:stretch/>
        </p:blipFill>
        <p:spPr>
          <a:xfrm>
            <a:off x="1828800" y="2286000"/>
            <a:ext cx="5181600" cy="3581400"/>
          </a:xfrm>
          <a:prstGeom prst="rect">
            <a:avLst/>
          </a:prstGeom>
          <a:ln>
            <a:solidFill>
              <a:schemeClr val="tx1"/>
            </a:solidFill>
          </a:ln>
        </p:spPr>
      </p:pic>
      <p:sp>
        <p:nvSpPr>
          <p:cNvPr id="7" name="Rectangle 6">
            <a:extLst>
              <a:ext uri="{FF2B5EF4-FFF2-40B4-BE49-F238E27FC236}">
                <a16:creationId xmlns:a16="http://schemas.microsoft.com/office/drawing/2014/main" id="{E5F347E1-E31E-681B-9EB3-821813E5BD4E}"/>
              </a:ext>
            </a:extLst>
          </p:cNvPr>
          <p:cNvSpPr/>
          <p:nvPr/>
        </p:nvSpPr>
        <p:spPr bwMode="auto">
          <a:xfrm>
            <a:off x="5486400" y="2514600"/>
            <a:ext cx="15240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solidFill>
                <a:schemeClr val="tx1"/>
              </a:solidFill>
              <a:effectLst/>
              <a:latin typeface="Times New Roman" pitchFamily="18" charset="0"/>
            </a:endParaRPr>
          </a:p>
        </p:txBody>
      </p:sp>
    </p:spTree>
    <p:extLst>
      <p:ext uri="{BB962C8B-B14F-4D97-AF65-F5344CB8AC3E}">
        <p14:creationId xmlns:p14="http://schemas.microsoft.com/office/powerpoint/2010/main" val="11692092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3C88B-D31F-6F72-F02B-C39F7876D76C}"/>
              </a:ext>
            </a:extLst>
          </p:cNvPr>
          <p:cNvSpPr>
            <a:spLocks noGrp="1"/>
          </p:cNvSpPr>
          <p:nvPr>
            <p:ph type="title"/>
          </p:nvPr>
        </p:nvSpPr>
        <p:spPr/>
        <p:txBody>
          <a:bodyPr/>
          <a:lstStyle/>
          <a:p>
            <a:r>
              <a:rPr lang="en-US" dirty="0"/>
              <a:t>OSHNC Penalty Changes</a:t>
            </a:r>
          </a:p>
        </p:txBody>
      </p:sp>
      <p:sp>
        <p:nvSpPr>
          <p:cNvPr id="3" name="Content Placeholder 2">
            <a:extLst>
              <a:ext uri="{FF2B5EF4-FFF2-40B4-BE49-F238E27FC236}">
                <a16:creationId xmlns:a16="http://schemas.microsoft.com/office/drawing/2014/main" id="{1CEF72BC-9AA9-1BBE-4853-AF7798FE10DD}"/>
              </a:ext>
            </a:extLst>
          </p:cNvPr>
          <p:cNvSpPr>
            <a:spLocks noGrp="1"/>
          </p:cNvSpPr>
          <p:nvPr>
            <p:ph idx="1"/>
          </p:nvPr>
        </p:nvSpPr>
        <p:spPr/>
        <p:txBody>
          <a:bodyPr/>
          <a:lstStyle/>
          <a:p>
            <a:r>
              <a:rPr lang="en-US" dirty="0"/>
              <a:t>Instead of possibly jeopardizing the OSHNC Section 18 state-plan approval, the Commissioner decided to request the penalty changes as part of our budget bill during the 2022 NC General Assembly short session.</a:t>
            </a:r>
          </a:p>
        </p:txBody>
      </p:sp>
      <p:pic>
        <p:nvPicPr>
          <p:cNvPr id="1026" name="Picture 2" descr="House chamber panoramic photo">
            <a:extLst>
              <a:ext uri="{FF2B5EF4-FFF2-40B4-BE49-F238E27FC236}">
                <a16:creationId xmlns:a16="http://schemas.microsoft.com/office/drawing/2014/main" id="{A6AD9B94-AC76-1756-4A66-FDC0C86A2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733800"/>
            <a:ext cx="4876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7602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79BD-F2F8-8C96-8DF3-6F72C0C7AE29}"/>
              </a:ext>
            </a:extLst>
          </p:cNvPr>
          <p:cNvSpPr>
            <a:spLocks noGrp="1"/>
          </p:cNvSpPr>
          <p:nvPr>
            <p:ph type="title"/>
          </p:nvPr>
        </p:nvSpPr>
        <p:spPr/>
        <p:txBody>
          <a:bodyPr/>
          <a:lstStyle/>
          <a:p>
            <a:r>
              <a:rPr lang="en-US" dirty="0"/>
              <a:t>OSHNC Penalty Changes</a:t>
            </a:r>
          </a:p>
        </p:txBody>
      </p:sp>
      <p:sp>
        <p:nvSpPr>
          <p:cNvPr id="3" name="Content Placeholder 2">
            <a:extLst>
              <a:ext uri="{FF2B5EF4-FFF2-40B4-BE49-F238E27FC236}">
                <a16:creationId xmlns:a16="http://schemas.microsoft.com/office/drawing/2014/main" id="{7E4EBC01-16C1-B0F0-6650-E2AF982288EA}"/>
              </a:ext>
            </a:extLst>
          </p:cNvPr>
          <p:cNvSpPr>
            <a:spLocks noGrp="1"/>
          </p:cNvSpPr>
          <p:nvPr>
            <p:ph idx="1"/>
          </p:nvPr>
        </p:nvSpPr>
        <p:spPr/>
        <p:txBody>
          <a:bodyPr/>
          <a:lstStyle/>
          <a:p>
            <a:r>
              <a:rPr lang="en-US" dirty="0"/>
              <a:t>The penalty changes were passed by the General Assembly as part of the budget bill that was signed by Governor Roy Cooper.</a:t>
            </a:r>
          </a:p>
          <a:p>
            <a:endParaRPr lang="en-US" dirty="0"/>
          </a:p>
          <a:p>
            <a:r>
              <a:rPr lang="en-US" dirty="0"/>
              <a:t>Instead of setting specific new maximums and minimums, the new language revises NCGS 95-138 allow for future penalty changes based on the CPI.</a:t>
            </a:r>
          </a:p>
        </p:txBody>
      </p:sp>
    </p:spTree>
    <p:extLst>
      <p:ext uri="{BB962C8B-B14F-4D97-AF65-F5344CB8AC3E}">
        <p14:creationId xmlns:p14="http://schemas.microsoft.com/office/powerpoint/2010/main" val="19895308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D35E-78B1-E097-F0FA-EC8C364F62B1}"/>
              </a:ext>
            </a:extLst>
          </p:cNvPr>
          <p:cNvSpPr>
            <a:spLocks noGrp="1"/>
          </p:cNvSpPr>
          <p:nvPr>
            <p:ph type="title"/>
          </p:nvPr>
        </p:nvSpPr>
        <p:spPr/>
        <p:txBody>
          <a:bodyPr/>
          <a:lstStyle/>
          <a:p>
            <a:r>
              <a:rPr lang="en-US" dirty="0"/>
              <a:t>Revisions to NCGS 95-138</a:t>
            </a:r>
          </a:p>
        </p:txBody>
      </p:sp>
      <p:pic>
        <p:nvPicPr>
          <p:cNvPr id="6" name="Picture 5">
            <a:extLst>
              <a:ext uri="{FF2B5EF4-FFF2-40B4-BE49-F238E27FC236}">
                <a16:creationId xmlns:a16="http://schemas.microsoft.com/office/drawing/2014/main" id="{E9DE68D9-E8EE-4395-3A0B-38A5BFE01EF8}"/>
              </a:ext>
            </a:extLst>
          </p:cNvPr>
          <p:cNvPicPr>
            <a:picLocks noChangeAspect="1"/>
          </p:cNvPicPr>
          <p:nvPr/>
        </p:nvPicPr>
        <p:blipFill rotWithShape="1">
          <a:blip r:embed="rId2"/>
          <a:srcRect l="12500" t="15926" r="13333" b="4074"/>
          <a:stretch/>
        </p:blipFill>
        <p:spPr>
          <a:xfrm>
            <a:off x="571500" y="1143000"/>
            <a:ext cx="8001000" cy="4854539"/>
          </a:xfrm>
          <a:prstGeom prst="rect">
            <a:avLst/>
          </a:prstGeom>
          <a:ln>
            <a:solidFill>
              <a:schemeClr val="tx1"/>
            </a:solidFill>
          </a:ln>
        </p:spPr>
      </p:pic>
      <p:sp>
        <p:nvSpPr>
          <p:cNvPr id="7" name="Oval 6">
            <a:extLst>
              <a:ext uri="{FF2B5EF4-FFF2-40B4-BE49-F238E27FC236}">
                <a16:creationId xmlns:a16="http://schemas.microsoft.com/office/drawing/2014/main" id="{42EB0D36-657F-9215-261F-9D12C46D6F01}"/>
              </a:ext>
            </a:extLst>
          </p:cNvPr>
          <p:cNvSpPr/>
          <p:nvPr/>
        </p:nvSpPr>
        <p:spPr bwMode="auto">
          <a:xfrm>
            <a:off x="457200" y="2514600"/>
            <a:ext cx="1828800" cy="7620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noFill/>
              <a:effectLst/>
              <a:latin typeface="Times New Roman" pitchFamily="18" charset="0"/>
            </a:endParaRPr>
          </a:p>
        </p:txBody>
      </p:sp>
    </p:spTree>
    <p:extLst>
      <p:ext uri="{BB962C8B-B14F-4D97-AF65-F5344CB8AC3E}">
        <p14:creationId xmlns:p14="http://schemas.microsoft.com/office/powerpoint/2010/main" val="1116806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1862-9C1F-8B03-E09E-89A558125CE4}"/>
              </a:ext>
            </a:extLst>
          </p:cNvPr>
          <p:cNvSpPr>
            <a:spLocks noGrp="1"/>
          </p:cNvSpPr>
          <p:nvPr>
            <p:ph type="title"/>
          </p:nvPr>
        </p:nvSpPr>
        <p:spPr>
          <a:xfrm>
            <a:off x="533400" y="318087"/>
            <a:ext cx="8077200" cy="673447"/>
          </a:xfrm>
        </p:spPr>
        <p:txBody>
          <a:bodyPr/>
          <a:lstStyle/>
          <a:p>
            <a:r>
              <a:rPr lang="en-US" dirty="0"/>
              <a:t>New language for NCGS 95-138(a)(1)</a:t>
            </a:r>
          </a:p>
        </p:txBody>
      </p:sp>
      <p:sp>
        <p:nvSpPr>
          <p:cNvPr id="3" name="Content Placeholder 2">
            <a:extLst>
              <a:ext uri="{FF2B5EF4-FFF2-40B4-BE49-F238E27FC236}">
                <a16:creationId xmlns:a16="http://schemas.microsoft.com/office/drawing/2014/main" id="{6180F4E8-BB0F-79E4-4BDA-7923B93E7C63}"/>
              </a:ext>
            </a:extLst>
          </p:cNvPr>
          <p:cNvSpPr>
            <a:spLocks noGrp="1"/>
          </p:cNvSpPr>
          <p:nvPr>
            <p:ph idx="1"/>
          </p:nvPr>
        </p:nvSpPr>
        <p:spPr>
          <a:xfrm>
            <a:off x="762000" y="3733800"/>
            <a:ext cx="8001000" cy="2132666"/>
          </a:xfrm>
        </p:spPr>
        <p:txBody>
          <a:bodyPr>
            <a:normAutofit fontScale="70000" lnSpcReduction="20000"/>
          </a:bodyPr>
          <a:lstStyle/>
          <a:p>
            <a:r>
              <a:rPr lang="en-US" dirty="0"/>
              <a:t>Federal OSHA sets new maximum and minimum penalties each year based on the CPI.</a:t>
            </a:r>
          </a:p>
          <a:p>
            <a:endParaRPr lang="en-US" dirty="0"/>
          </a:p>
          <a:p>
            <a:r>
              <a:rPr lang="en-US" dirty="0"/>
              <a:t>They are published in the Federal Register under 29 CFR 1903.15(d).</a:t>
            </a:r>
          </a:p>
          <a:p>
            <a:endParaRPr lang="en-US" dirty="0"/>
          </a:p>
          <a:p>
            <a:r>
              <a:rPr lang="en-US" dirty="0"/>
              <a:t>The penalties are then incorporated by reference into the NC Administrative Code.</a:t>
            </a:r>
          </a:p>
        </p:txBody>
      </p:sp>
      <p:pic>
        <p:nvPicPr>
          <p:cNvPr id="6" name="Picture 5">
            <a:extLst>
              <a:ext uri="{FF2B5EF4-FFF2-40B4-BE49-F238E27FC236}">
                <a16:creationId xmlns:a16="http://schemas.microsoft.com/office/drawing/2014/main" id="{C0462570-CCCD-0C31-96AE-E70DD6ED34BD}"/>
              </a:ext>
            </a:extLst>
          </p:cNvPr>
          <p:cNvPicPr>
            <a:picLocks noChangeAspect="1"/>
          </p:cNvPicPr>
          <p:nvPr/>
        </p:nvPicPr>
        <p:blipFill rotWithShape="1">
          <a:blip r:embed="rId2"/>
          <a:srcRect l="12500" t="41470" r="13333" b="27778"/>
          <a:stretch/>
        </p:blipFill>
        <p:spPr>
          <a:xfrm>
            <a:off x="1" y="1495136"/>
            <a:ext cx="9144000" cy="2132666"/>
          </a:xfrm>
          <a:prstGeom prst="rect">
            <a:avLst/>
          </a:prstGeom>
          <a:ln>
            <a:solidFill>
              <a:schemeClr val="tx1"/>
            </a:solidFill>
          </a:ln>
        </p:spPr>
      </p:pic>
    </p:spTree>
    <p:extLst>
      <p:ext uri="{BB962C8B-B14F-4D97-AF65-F5344CB8AC3E}">
        <p14:creationId xmlns:p14="http://schemas.microsoft.com/office/powerpoint/2010/main" val="292215114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7344B-E60F-CC4B-CE43-7BCD4FA9506A}"/>
              </a:ext>
            </a:extLst>
          </p:cNvPr>
          <p:cNvSpPr>
            <a:spLocks noGrp="1"/>
          </p:cNvSpPr>
          <p:nvPr>
            <p:ph type="title"/>
          </p:nvPr>
        </p:nvSpPr>
        <p:spPr/>
        <p:txBody>
          <a:bodyPr/>
          <a:lstStyle/>
          <a:p>
            <a:r>
              <a:rPr lang="en-US" dirty="0"/>
              <a:t>New Penalties under 1903.15(d)</a:t>
            </a:r>
          </a:p>
        </p:txBody>
      </p:sp>
      <p:pic>
        <p:nvPicPr>
          <p:cNvPr id="6" name="Picture 5">
            <a:extLst>
              <a:ext uri="{FF2B5EF4-FFF2-40B4-BE49-F238E27FC236}">
                <a16:creationId xmlns:a16="http://schemas.microsoft.com/office/drawing/2014/main" id="{5E136A92-45C9-E9BB-730B-69BCC6F27833}"/>
              </a:ext>
            </a:extLst>
          </p:cNvPr>
          <p:cNvPicPr>
            <a:picLocks noChangeAspect="1"/>
          </p:cNvPicPr>
          <p:nvPr/>
        </p:nvPicPr>
        <p:blipFill rotWithShape="1">
          <a:blip r:embed="rId2"/>
          <a:srcRect l="24166" t="29260" r="26203" b="11481"/>
          <a:stretch/>
        </p:blipFill>
        <p:spPr>
          <a:xfrm>
            <a:off x="1066800" y="1219200"/>
            <a:ext cx="7010400" cy="4710608"/>
          </a:xfrm>
          <a:prstGeom prst="rect">
            <a:avLst/>
          </a:prstGeom>
          <a:ln>
            <a:solidFill>
              <a:schemeClr val="tx1"/>
            </a:solidFill>
          </a:ln>
        </p:spPr>
      </p:pic>
    </p:spTree>
    <p:extLst>
      <p:ext uri="{BB962C8B-B14F-4D97-AF65-F5344CB8AC3E}">
        <p14:creationId xmlns:p14="http://schemas.microsoft.com/office/powerpoint/2010/main" val="424751631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C3A0A-F1B8-3282-D08A-391BB0262A8E}"/>
              </a:ext>
            </a:extLst>
          </p:cNvPr>
          <p:cNvSpPr>
            <a:spLocks noGrp="1"/>
          </p:cNvSpPr>
          <p:nvPr>
            <p:ph type="title"/>
          </p:nvPr>
        </p:nvSpPr>
        <p:spPr/>
        <p:txBody>
          <a:bodyPr/>
          <a:lstStyle/>
          <a:p>
            <a:r>
              <a:rPr lang="en-US" dirty="0"/>
              <a:t>NC Administrative Code</a:t>
            </a:r>
          </a:p>
        </p:txBody>
      </p:sp>
      <p:pic>
        <p:nvPicPr>
          <p:cNvPr id="6" name="Picture 5">
            <a:extLst>
              <a:ext uri="{FF2B5EF4-FFF2-40B4-BE49-F238E27FC236}">
                <a16:creationId xmlns:a16="http://schemas.microsoft.com/office/drawing/2014/main" id="{B7B54DDD-53AB-6B57-2EBC-999A4723607A}"/>
              </a:ext>
            </a:extLst>
          </p:cNvPr>
          <p:cNvPicPr>
            <a:picLocks noChangeAspect="1"/>
          </p:cNvPicPr>
          <p:nvPr/>
        </p:nvPicPr>
        <p:blipFill rotWithShape="1">
          <a:blip r:embed="rId2"/>
          <a:srcRect l="9999" t="21852" r="15000" b="30741"/>
          <a:stretch/>
        </p:blipFill>
        <p:spPr>
          <a:xfrm>
            <a:off x="32326" y="1676400"/>
            <a:ext cx="9111674" cy="3239706"/>
          </a:xfrm>
          <a:prstGeom prst="rect">
            <a:avLst/>
          </a:prstGeom>
          <a:ln>
            <a:solidFill>
              <a:schemeClr val="tx1"/>
            </a:solidFill>
          </a:ln>
        </p:spPr>
      </p:pic>
    </p:spTree>
    <p:extLst>
      <p:ext uri="{BB962C8B-B14F-4D97-AF65-F5344CB8AC3E}">
        <p14:creationId xmlns:p14="http://schemas.microsoft.com/office/powerpoint/2010/main" val="37486916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08FCF-8862-3A38-68D2-82F6534835B2}"/>
              </a:ext>
            </a:extLst>
          </p:cNvPr>
          <p:cNvSpPr>
            <a:spLocks noGrp="1"/>
          </p:cNvSpPr>
          <p:nvPr>
            <p:ph type="title"/>
          </p:nvPr>
        </p:nvSpPr>
        <p:spPr/>
        <p:txBody>
          <a:bodyPr/>
          <a:lstStyle/>
          <a:p>
            <a:r>
              <a:rPr lang="en-US" dirty="0"/>
              <a:t>Effective October 1, 2022…</a:t>
            </a:r>
          </a:p>
        </p:txBody>
      </p:sp>
      <p:sp>
        <p:nvSpPr>
          <p:cNvPr id="3" name="Content Placeholder 2">
            <a:extLst>
              <a:ext uri="{FF2B5EF4-FFF2-40B4-BE49-F238E27FC236}">
                <a16:creationId xmlns:a16="http://schemas.microsoft.com/office/drawing/2014/main" id="{44595C48-3CAE-F612-29DF-7D97CDDDE7EC}"/>
              </a:ext>
            </a:extLst>
          </p:cNvPr>
          <p:cNvSpPr>
            <a:spLocks noGrp="1"/>
          </p:cNvSpPr>
          <p:nvPr>
            <p:ph idx="1"/>
          </p:nvPr>
        </p:nvSpPr>
        <p:spPr/>
        <p:txBody>
          <a:bodyPr/>
          <a:lstStyle/>
          <a:p>
            <a:r>
              <a:rPr lang="en-US" dirty="0"/>
              <a:t>Changes to FOM Chapter VI will go into effect.</a:t>
            </a:r>
          </a:p>
          <a:p>
            <a:endParaRPr lang="en-US" dirty="0"/>
          </a:p>
          <a:p>
            <a:endParaRPr lang="en-US" dirty="0"/>
          </a:p>
        </p:txBody>
      </p:sp>
      <p:pic>
        <p:nvPicPr>
          <p:cNvPr id="6" name="Picture 5">
            <a:extLst>
              <a:ext uri="{FF2B5EF4-FFF2-40B4-BE49-F238E27FC236}">
                <a16:creationId xmlns:a16="http://schemas.microsoft.com/office/drawing/2014/main" id="{629A4EDF-D501-882C-EEF1-493E7F4A24F5}"/>
              </a:ext>
            </a:extLst>
          </p:cNvPr>
          <p:cNvPicPr>
            <a:picLocks noChangeAspect="1"/>
          </p:cNvPicPr>
          <p:nvPr/>
        </p:nvPicPr>
        <p:blipFill rotWithShape="1">
          <a:blip r:embed="rId2"/>
          <a:srcRect l="12500" t="27778" r="35000" b="14235"/>
          <a:stretch/>
        </p:blipFill>
        <p:spPr>
          <a:xfrm>
            <a:off x="1143000" y="1766887"/>
            <a:ext cx="6722738" cy="4176713"/>
          </a:xfrm>
          <a:prstGeom prst="rect">
            <a:avLst/>
          </a:prstGeom>
          <a:ln>
            <a:solidFill>
              <a:schemeClr val="tx1"/>
            </a:solidFill>
          </a:ln>
        </p:spPr>
      </p:pic>
    </p:spTree>
    <p:extLst>
      <p:ext uri="{BB962C8B-B14F-4D97-AF65-F5344CB8AC3E}">
        <p14:creationId xmlns:p14="http://schemas.microsoft.com/office/powerpoint/2010/main" val="82406567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659CA-E60A-CE11-13DF-C67C45504837}"/>
              </a:ext>
            </a:extLst>
          </p:cNvPr>
          <p:cNvSpPr>
            <a:spLocks noGrp="1"/>
          </p:cNvSpPr>
          <p:nvPr>
            <p:ph type="title"/>
          </p:nvPr>
        </p:nvSpPr>
        <p:spPr/>
        <p:txBody>
          <a:bodyPr/>
          <a:lstStyle/>
          <a:p>
            <a:r>
              <a:rPr lang="en-US" dirty="0"/>
              <a:t>Very Important…</a:t>
            </a:r>
          </a:p>
        </p:txBody>
      </p:sp>
      <p:sp>
        <p:nvSpPr>
          <p:cNvPr id="3" name="Content Placeholder 2">
            <a:extLst>
              <a:ext uri="{FF2B5EF4-FFF2-40B4-BE49-F238E27FC236}">
                <a16:creationId xmlns:a16="http://schemas.microsoft.com/office/drawing/2014/main" id="{CA07995E-2695-26E2-1506-3671D43919C2}"/>
              </a:ext>
            </a:extLst>
          </p:cNvPr>
          <p:cNvSpPr>
            <a:spLocks noGrp="1"/>
          </p:cNvSpPr>
          <p:nvPr>
            <p:ph idx="1"/>
          </p:nvPr>
        </p:nvSpPr>
        <p:spPr/>
        <p:txBody>
          <a:bodyPr/>
          <a:lstStyle/>
          <a:p>
            <a:r>
              <a:rPr lang="en-US" dirty="0"/>
              <a:t>These penalty changes are effective for citations </a:t>
            </a:r>
            <a:r>
              <a:rPr lang="en-US" i="1" dirty="0"/>
              <a:t>issued</a:t>
            </a:r>
            <a:r>
              <a:rPr lang="en-US" dirty="0"/>
              <a:t> on or after October 1, 2022.</a:t>
            </a:r>
          </a:p>
          <a:p>
            <a:endParaRPr lang="en-US" dirty="0"/>
          </a:p>
          <a:p>
            <a:r>
              <a:rPr lang="en-US" dirty="0"/>
              <a:t>If you have any draft citations in OSHA Express that are not issued by COB on Friday, September 30, 2022, you will need to re-calculate the penalties in OE the next week prior to issuance.</a:t>
            </a:r>
          </a:p>
        </p:txBody>
      </p:sp>
      <p:pic>
        <p:nvPicPr>
          <p:cNvPr id="6" name="Picture 5" descr="White calendar with a blue pen on top">
            <a:extLst>
              <a:ext uri="{FF2B5EF4-FFF2-40B4-BE49-F238E27FC236}">
                <a16:creationId xmlns:a16="http://schemas.microsoft.com/office/drawing/2014/main" id="{5B5339BE-D018-85F4-2C77-64E0BC0F3A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4343400"/>
            <a:ext cx="2205182" cy="1470121"/>
          </a:xfrm>
          <a:prstGeom prst="rect">
            <a:avLst/>
          </a:prstGeom>
        </p:spPr>
      </p:pic>
    </p:spTree>
    <p:extLst>
      <p:ext uri="{BB962C8B-B14F-4D97-AF65-F5344CB8AC3E}">
        <p14:creationId xmlns:p14="http://schemas.microsoft.com/office/powerpoint/2010/main" val="35212652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4E796-48BE-6CCC-DD39-4B4CC49983D4}"/>
              </a:ext>
            </a:extLst>
          </p:cNvPr>
          <p:cNvSpPr>
            <a:spLocks noGrp="1"/>
          </p:cNvSpPr>
          <p:nvPr>
            <p:ph type="title"/>
          </p:nvPr>
        </p:nvSpPr>
        <p:spPr/>
        <p:txBody>
          <a:bodyPr/>
          <a:lstStyle/>
          <a:p>
            <a:r>
              <a:rPr lang="en-US" dirty="0"/>
              <a:t>New Gravity-Based Penalties</a:t>
            </a:r>
          </a:p>
        </p:txBody>
      </p:sp>
      <p:pic>
        <p:nvPicPr>
          <p:cNvPr id="11" name="Picture 10">
            <a:extLst>
              <a:ext uri="{FF2B5EF4-FFF2-40B4-BE49-F238E27FC236}">
                <a16:creationId xmlns:a16="http://schemas.microsoft.com/office/drawing/2014/main" id="{1F0BC162-A8D8-104B-A9E8-C90BA8E8F36E}"/>
              </a:ext>
            </a:extLst>
          </p:cNvPr>
          <p:cNvPicPr>
            <a:picLocks noChangeAspect="1"/>
          </p:cNvPicPr>
          <p:nvPr/>
        </p:nvPicPr>
        <p:blipFill rotWithShape="1">
          <a:blip r:embed="rId2"/>
          <a:srcRect l="35834" t="38149" r="23333" b="21852"/>
          <a:stretch/>
        </p:blipFill>
        <p:spPr>
          <a:xfrm>
            <a:off x="169461" y="1143000"/>
            <a:ext cx="8805077" cy="4851777"/>
          </a:xfrm>
          <a:prstGeom prst="rect">
            <a:avLst/>
          </a:prstGeom>
        </p:spPr>
      </p:pic>
    </p:spTree>
    <p:extLst>
      <p:ext uri="{BB962C8B-B14F-4D97-AF65-F5344CB8AC3E}">
        <p14:creationId xmlns:p14="http://schemas.microsoft.com/office/powerpoint/2010/main" val="7937830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EF5D8-031A-8B4A-8790-E25E934870E4}"/>
              </a:ext>
            </a:extLst>
          </p:cNvPr>
          <p:cNvSpPr>
            <a:spLocks noGrp="1"/>
          </p:cNvSpPr>
          <p:nvPr>
            <p:ph type="title"/>
          </p:nvPr>
        </p:nvSpPr>
        <p:spPr>
          <a:xfrm>
            <a:off x="609600" y="291379"/>
            <a:ext cx="7924800" cy="615553"/>
          </a:xfrm>
        </p:spPr>
        <p:txBody>
          <a:bodyPr/>
          <a:lstStyle/>
          <a:p>
            <a:r>
              <a:rPr lang="en-US" sz="4000" dirty="0"/>
              <a:t>Objectives</a:t>
            </a:r>
          </a:p>
        </p:txBody>
      </p:sp>
      <p:sp>
        <p:nvSpPr>
          <p:cNvPr id="3" name="Content Placeholder 2">
            <a:extLst>
              <a:ext uri="{FF2B5EF4-FFF2-40B4-BE49-F238E27FC236}">
                <a16:creationId xmlns:a16="http://schemas.microsoft.com/office/drawing/2014/main" id="{2FCA56F2-9524-6242-8E6F-61C7AC72F53D}"/>
              </a:ext>
            </a:extLst>
          </p:cNvPr>
          <p:cNvSpPr>
            <a:spLocks noGrp="1"/>
          </p:cNvSpPr>
          <p:nvPr>
            <p:ph idx="1"/>
          </p:nvPr>
        </p:nvSpPr>
        <p:spPr>
          <a:xfrm>
            <a:off x="609600" y="1219200"/>
            <a:ext cx="8001000" cy="4724400"/>
          </a:xfrm>
        </p:spPr>
        <p:txBody>
          <a:bodyPr/>
          <a:lstStyle/>
          <a:p>
            <a:r>
              <a:rPr lang="en-US" dirty="0"/>
              <a:t>Develop an understanding of the following:</a:t>
            </a:r>
          </a:p>
          <a:p>
            <a:endParaRPr lang="en-US" dirty="0"/>
          </a:p>
          <a:p>
            <a:pPr lvl="1"/>
            <a:r>
              <a:rPr lang="en-US" dirty="0"/>
              <a:t>The reasons for the upcoming civil penalty increases for OSHNC Compliance.</a:t>
            </a:r>
          </a:p>
          <a:p>
            <a:pPr marL="0" indent="0">
              <a:buNone/>
            </a:pPr>
            <a:endParaRPr lang="en-US" dirty="0"/>
          </a:p>
          <a:p>
            <a:pPr lvl="1"/>
            <a:r>
              <a:rPr lang="en-US" dirty="0"/>
              <a:t>The changes to the maximum and minimum penalties, the new gravity-based penalties, and new recordkeeping penalties.</a:t>
            </a:r>
          </a:p>
          <a:p>
            <a:pPr lvl="1"/>
            <a:endParaRPr lang="en-US" dirty="0"/>
          </a:p>
          <a:p>
            <a:pPr lvl="1"/>
            <a:r>
              <a:rPr lang="en-US" dirty="0"/>
              <a:t>The new Statute of Limitations language in NCGS 95-137.</a:t>
            </a:r>
          </a:p>
          <a:p>
            <a:pPr marL="0" indent="0">
              <a:buNone/>
            </a:pPr>
            <a:r>
              <a:rPr lang="en-US" dirty="0"/>
              <a:t> </a:t>
            </a:r>
          </a:p>
          <a:p>
            <a:endParaRPr lang="en-US" dirty="0"/>
          </a:p>
          <a:p>
            <a:endParaRPr lang="en-US" dirty="0"/>
          </a:p>
        </p:txBody>
      </p:sp>
    </p:spTree>
    <p:extLst>
      <p:ext uri="{BB962C8B-B14F-4D97-AF65-F5344CB8AC3E}">
        <p14:creationId xmlns:p14="http://schemas.microsoft.com/office/powerpoint/2010/main" val="18163845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4E796-48BE-6CCC-DD39-4B4CC49983D4}"/>
              </a:ext>
            </a:extLst>
          </p:cNvPr>
          <p:cNvSpPr>
            <a:spLocks noGrp="1"/>
          </p:cNvSpPr>
          <p:nvPr>
            <p:ph type="title"/>
          </p:nvPr>
        </p:nvSpPr>
        <p:spPr/>
        <p:txBody>
          <a:bodyPr/>
          <a:lstStyle/>
          <a:p>
            <a:r>
              <a:rPr lang="en-US" dirty="0"/>
              <a:t>New Gravity-Based Penalties</a:t>
            </a:r>
          </a:p>
        </p:txBody>
      </p:sp>
      <p:pic>
        <p:nvPicPr>
          <p:cNvPr id="11" name="Picture 10">
            <a:extLst>
              <a:ext uri="{FF2B5EF4-FFF2-40B4-BE49-F238E27FC236}">
                <a16:creationId xmlns:a16="http://schemas.microsoft.com/office/drawing/2014/main" id="{1F0BC162-A8D8-104B-A9E8-C90BA8E8F36E}"/>
              </a:ext>
            </a:extLst>
          </p:cNvPr>
          <p:cNvPicPr>
            <a:picLocks noChangeAspect="1"/>
          </p:cNvPicPr>
          <p:nvPr/>
        </p:nvPicPr>
        <p:blipFill rotWithShape="1">
          <a:blip r:embed="rId2"/>
          <a:srcRect l="35834" t="38149" r="23333" b="21852"/>
          <a:stretch/>
        </p:blipFill>
        <p:spPr>
          <a:xfrm>
            <a:off x="169461" y="1143000"/>
            <a:ext cx="8805077" cy="4851777"/>
          </a:xfrm>
          <a:prstGeom prst="rect">
            <a:avLst/>
          </a:prstGeom>
        </p:spPr>
      </p:pic>
      <p:sp>
        <p:nvSpPr>
          <p:cNvPr id="3" name="TextBox 2">
            <a:extLst>
              <a:ext uri="{FF2B5EF4-FFF2-40B4-BE49-F238E27FC236}">
                <a16:creationId xmlns:a16="http://schemas.microsoft.com/office/drawing/2014/main" id="{6F68BF66-F940-17C6-55F2-533F2CA312AC}"/>
              </a:ext>
            </a:extLst>
          </p:cNvPr>
          <p:cNvSpPr txBox="1"/>
          <p:nvPr/>
        </p:nvSpPr>
        <p:spPr>
          <a:xfrm>
            <a:off x="249382" y="1905000"/>
            <a:ext cx="5410200" cy="1384995"/>
          </a:xfrm>
          <a:prstGeom prst="rect">
            <a:avLst/>
          </a:prstGeom>
          <a:solidFill>
            <a:schemeClr val="bg1"/>
          </a:solidFill>
          <a:ln w="28575">
            <a:solidFill>
              <a:srgbClr val="FF0000"/>
            </a:solidFill>
          </a:ln>
        </p:spPr>
        <p:txBody>
          <a:bodyPr wrap="square" rtlCol="0">
            <a:spAutoFit/>
          </a:bodyPr>
          <a:lstStyle/>
          <a:p>
            <a:r>
              <a:rPr lang="en-US" sz="2800" u="none" dirty="0">
                <a:solidFill>
                  <a:srgbClr val="FF0000"/>
                </a:solidFill>
              </a:rPr>
              <a:t>When the maximum penalty changes in future years based on the CPI, only the H/G GBP will change.</a:t>
            </a:r>
          </a:p>
        </p:txBody>
      </p:sp>
      <p:sp>
        <p:nvSpPr>
          <p:cNvPr id="4" name="Rectangle 3">
            <a:extLst>
              <a:ext uri="{FF2B5EF4-FFF2-40B4-BE49-F238E27FC236}">
                <a16:creationId xmlns:a16="http://schemas.microsoft.com/office/drawing/2014/main" id="{ED2EEE3E-0669-DF77-1E05-E9FEE5793169}"/>
              </a:ext>
            </a:extLst>
          </p:cNvPr>
          <p:cNvSpPr/>
          <p:nvPr/>
        </p:nvSpPr>
        <p:spPr bwMode="auto">
          <a:xfrm>
            <a:off x="6400800" y="1905000"/>
            <a:ext cx="2514600" cy="533400"/>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cxnSp>
        <p:nvCxnSpPr>
          <p:cNvPr id="6" name="Straight Arrow Connector 5">
            <a:extLst>
              <a:ext uri="{FF2B5EF4-FFF2-40B4-BE49-F238E27FC236}">
                <a16:creationId xmlns:a16="http://schemas.microsoft.com/office/drawing/2014/main" id="{A80C05C2-B1A3-F4F1-3138-BE60DC28B3E1}"/>
              </a:ext>
            </a:extLst>
          </p:cNvPr>
          <p:cNvCxnSpPr>
            <a:cxnSpLocks/>
          </p:cNvCxnSpPr>
          <p:nvPr/>
        </p:nvCxnSpPr>
        <p:spPr bwMode="auto">
          <a:xfrm flipV="1">
            <a:off x="5655862" y="2438400"/>
            <a:ext cx="744938" cy="176864"/>
          </a:xfrm>
          <a:prstGeom prst="straightConnector1">
            <a:avLst/>
          </a:prstGeom>
          <a:solidFill>
            <a:schemeClr val="accent1"/>
          </a:solidFill>
          <a:ln w="28575"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978850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4E796-48BE-6CCC-DD39-4B4CC49983D4}"/>
              </a:ext>
            </a:extLst>
          </p:cNvPr>
          <p:cNvSpPr>
            <a:spLocks noGrp="1"/>
          </p:cNvSpPr>
          <p:nvPr>
            <p:ph type="title"/>
          </p:nvPr>
        </p:nvSpPr>
        <p:spPr/>
        <p:txBody>
          <a:bodyPr/>
          <a:lstStyle/>
          <a:p>
            <a:r>
              <a:rPr lang="en-US" dirty="0"/>
              <a:t>New Gravity-Based Penalties</a:t>
            </a:r>
          </a:p>
        </p:txBody>
      </p:sp>
      <p:pic>
        <p:nvPicPr>
          <p:cNvPr id="11" name="Picture 10">
            <a:extLst>
              <a:ext uri="{FF2B5EF4-FFF2-40B4-BE49-F238E27FC236}">
                <a16:creationId xmlns:a16="http://schemas.microsoft.com/office/drawing/2014/main" id="{1F0BC162-A8D8-104B-A9E8-C90BA8E8F36E}"/>
              </a:ext>
            </a:extLst>
          </p:cNvPr>
          <p:cNvPicPr>
            <a:picLocks noChangeAspect="1"/>
          </p:cNvPicPr>
          <p:nvPr/>
        </p:nvPicPr>
        <p:blipFill rotWithShape="1">
          <a:blip r:embed="rId2"/>
          <a:srcRect l="35834" t="38149" r="23333" b="21852"/>
          <a:stretch/>
        </p:blipFill>
        <p:spPr>
          <a:xfrm>
            <a:off x="169461" y="1143000"/>
            <a:ext cx="8805077" cy="4851777"/>
          </a:xfrm>
          <a:prstGeom prst="rect">
            <a:avLst/>
          </a:prstGeom>
        </p:spPr>
      </p:pic>
      <p:sp>
        <p:nvSpPr>
          <p:cNvPr id="3" name="TextBox 2">
            <a:extLst>
              <a:ext uri="{FF2B5EF4-FFF2-40B4-BE49-F238E27FC236}">
                <a16:creationId xmlns:a16="http://schemas.microsoft.com/office/drawing/2014/main" id="{6F68BF66-F940-17C6-55F2-533F2CA312AC}"/>
              </a:ext>
            </a:extLst>
          </p:cNvPr>
          <p:cNvSpPr txBox="1"/>
          <p:nvPr/>
        </p:nvSpPr>
        <p:spPr>
          <a:xfrm>
            <a:off x="249382" y="1905000"/>
            <a:ext cx="5410200" cy="1384995"/>
          </a:xfrm>
          <a:prstGeom prst="rect">
            <a:avLst/>
          </a:prstGeom>
          <a:solidFill>
            <a:schemeClr val="bg1"/>
          </a:solidFill>
          <a:ln w="28575">
            <a:solidFill>
              <a:srgbClr val="FF0000"/>
            </a:solidFill>
          </a:ln>
        </p:spPr>
        <p:txBody>
          <a:bodyPr wrap="square" rtlCol="0">
            <a:spAutoFit/>
          </a:bodyPr>
          <a:lstStyle/>
          <a:p>
            <a:r>
              <a:rPr lang="en-US" sz="2800" u="none" dirty="0">
                <a:solidFill>
                  <a:srgbClr val="FF0000"/>
                </a:solidFill>
              </a:rPr>
              <a:t>The other GBPs will remain the same…at least for the foreseeable future.</a:t>
            </a:r>
          </a:p>
        </p:txBody>
      </p:sp>
      <p:sp>
        <p:nvSpPr>
          <p:cNvPr id="4" name="Rectangle 3">
            <a:extLst>
              <a:ext uri="{FF2B5EF4-FFF2-40B4-BE49-F238E27FC236}">
                <a16:creationId xmlns:a16="http://schemas.microsoft.com/office/drawing/2014/main" id="{ED2EEE3E-0669-DF77-1E05-E9FEE5793169}"/>
              </a:ext>
            </a:extLst>
          </p:cNvPr>
          <p:cNvSpPr/>
          <p:nvPr/>
        </p:nvSpPr>
        <p:spPr bwMode="auto">
          <a:xfrm>
            <a:off x="6400800" y="2362200"/>
            <a:ext cx="2514600" cy="3551382"/>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cxnSp>
        <p:nvCxnSpPr>
          <p:cNvPr id="6" name="Straight Arrow Connector 5">
            <a:extLst>
              <a:ext uri="{FF2B5EF4-FFF2-40B4-BE49-F238E27FC236}">
                <a16:creationId xmlns:a16="http://schemas.microsoft.com/office/drawing/2014/main" id="{A80C05C2-B1A3-F4F1-3138-BE60DC28B3E1}"/>
              </a:ext>
            </a:extLst>
          </p:cNvPr>
          <p:cNvCxnSpPr>
            <a:cxnSpLocks/>
          </p:cNvCxnSpPr>
          <p:nvPr/>
        </p:nvCxnSpPr>
        <p:spPr bwMode="auto">
          <a:xfrm>
            <a:off x="5655862" y="2615264"/>
            <a:ext cx="744938" cy="674731"/>
          </a:xfrm>
          <a:prstGeom prst="straightConnector1">
            <a:avLst/>
          </a:prstGeom>
          <a:solidFill>
            <a:schemeClr val="accent1"/>
          </a:solidFill>
          <a:ln w="28575"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3345283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BF5D-9283-4769-12CF-5F31A522DD0A}"/>
              </a:ext>
            </a:extLst>
          </p:cNvPr>
          <p:cNvSpPr>
            <a:spLocks noGrp="1"/>
          </p:cNvSpPr>
          <p:nvPr>
            <p:ph type="title"/>
          </p:nvPr>
        </p:nvSpPr>
        <p:spPr>
          <a:xfrm>
            <a:off x="609600" y="291379"/>
            <a:ext cx="7924800" cy="492443"/>
          </a:xfrm>
        </p:spPr>
        <p:txBody>
          <a:bodyPr/>
          <a:lstStyle/>
          <a:p>
            <a:r>
              <a:rPr lang="en-US" sz="3200" dirty="0"/>
              <a:t>Reporting &amp; Recordkeeping Citations</a:t>
            </a:r>
          </a:p>
        </p:txBody>
      </p:sp>
      <p:sp>
        <p:nvSpPr>
          <p:cNvPr id="3" name="Content Placeholder 2">
            <a:extLst>
              <a:ext uri="{FF2B5EF4-FFF2-40B4-BE49-F238E27FC236}">
                <a16:creationId xmlns:a16="http://schemas.microsoft.com/office/drawing/2014/main" id="{64D9CF69-8F51-B3C5-2957-9F546B032303}"/>
              </a:ext>
            </a:extLst>
          </p:cNvPr>
          <p:cNvSpPr>
            <a:spLocks noGrp="1"/>
          </p:cNvSpPr>
          <p:nvPr>
            <p:ph idx="1"/>
          </p:nvPr>
        </p:nvSpPr>
        <p:spPr/>
        <p:txBody>
          <a:bodyPr>
            <a:normAutofit/>
          </a:bodyPr>
          <a:lstStyle/>
          <a:p>
            <a:r>
              <a:rPr lang="en-US" dirty="0"/>
              <a:t>The unadjusted penalties for all recordkeeping and reporting citations will be doubling.</a:t>
            </a:r>
          </a:p>
          <a:p>
            <a:endParaRPr lang="en-US" dirty="0"/>
          </a:p>
          <a:p>
            <a:r>
              <a:rPr lang="en-US" dirty="0"/>
              <a:t>Reporting violation increases:</a:t>
            </a:r>
          </a:p>
          <a:p>
            <a:endParaRPr lang="en-US" dirty="0"/>
          </a:p>
          <a:p>
            <a:pPr lvl="1"/>
            <a:r>
              <a:rPr lang="en-US" dirty="0"/>
              <a:t>Fatality reporting:  </a:t>
            </a:r>
            <a:r>
              <a:rPr lang="en-US" b="1" dirty="0"/>
              <a:t>$5k to $10k </a:t>
            </a:r>
            <a:r>
              <a:rPr lang="en-US" dirty="0"/>
              <a:t>(also includes more than one in-patient hospitalization, an amputation of more than one digit or the loss of an eye).</a:t>
            </a:r>
          </a:p>
          <a:p>
            <a:pPr marL="457200" lvl="1" indent="0">
              <a:buNone/>
            </a:pPr>
            <a:endParaRPr lang="en-US" dirty="0"/>
          </a:p>
          <a:p>
            <a:pPr lvl="1"/>
            <a:r>
              <a:rPr lang="en-US" dirty="0"/>
              <a:t>Hospitalization, single-digit amputation reporting:  </a:t>
            </a:r>
            <a:r>
              <a:rPr lang="en-US" b="1" dirty="0"/>
              <a:t>$2.5k to $5k.</a:t>
            </a:r>
          </a:p>
        </p:txBody>
      </p:sp>
    </p:spTree>
    <p:extLst>
      <p:ext uri="{BB962C8B-B14F-4D97-AF65-F5344CB8AC3E}">
        <p14:creationId xmlns:p14="http://schemas.microsoft.com/office/powerpoint/2010/main" val="315069068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BF5D-9283-4769-12CF-5F31A522DD0A}"/>
              </a:ext>
            </a:extLst>
          </p:cNvPr>
          <p:cNvSpPr>
            <a:spLocks noGrp="1"/>
          </p:cNvSpPr>
          <p:nvPr>
            <p:ph type="title"/>
          </p:nvPr>
        </p:nvSpPr>
        <p:spPr>
          <a:xfrm>
            <a:off x="609600" y="291379"/>
            <a:ext cx="7924800" cy="492443"/>
          </a:xfrm>
        </p:spPr>
        <p:txBody>
          <a:bodyPr/>
          <a:lstStyle/>
          <a:p>
            <a:r>
              <a:rPr lang="en-US" sz="3200" dirty="0"/>
              <a:t>Reporting &amp; Recordkeeping Citations</a:t>
            </a:r>
          </a:p>
        </p:txBody>
      </p:sp>
      <p:sp>
        <p:nvSpPr>
          <p:cNvPr id="3" name="Content Placeholder 2">
            <a:extLst>
              <a:ext uri="{FF2B5EF4-FFF2-40B4-BE49-F238E27FC236}">
                <a16:creationId xmlns:a16="http://schemas.microsoft.com/office/drawing/2014/main" id="{64D9CF69-8F51-B3C5-2957-9F546B032303}"/>
              </a:ext>
            </a:extLst>
          </p:cNvPr>
          <p:cNvSpPr>
            <a:spLocks noGrp="1"/>
          </p:cNvSpPr>
          <p:nvPr>
            <p:ph idx="1"/>
          </p:nvPr>
        </p:nvSpPr>
        <p:spPr/>
        <p:txBody>
          <a:bodyPr>
            <a:normAutofit/>
          </a:bodyPr>
          <a:lstStyle/>
          <a:p>
            <a:r>
              <a:rPr lang="en-US" dirty="0"/>
              <a:t>Migrant Housing Act </a:t>
            </a:r>
          </a:p>
          <a:p>
            <a:pPr marL="0" indent="0">
              <a:buNone/>
            </a:pPr>
            <a:endParaRPr lang="en-US" dirty="0"/>
          </a:p>
          <a:p>
            <a:pPr lvl="1"/>
            <a:r>
              <a:rPr lang="en-US" dirty="0"/>
              <a:t>NCGS §95-226(a) for failing to register migrant housing increases from </a:t>
            </a:r>
            <a:r>
              <a:rPr lang="en-US" b="1" dirty="0"/>
              <a:t>$5k to $10k.</a:t>
            </a:r>
          </a:p>
          <a:p>
            <a:pPr lvl="1"/>
            <a:endParaRPr lang="en-US" dirty="0"/>
          </a:p>
          <a:p>
            <a:pPr lvl="1"/>
            <a:r>
              <a:rPr lang="en-US" dirty="0"/>
              <a:t>NCGS §95-226(d) for occupying migrant housing without a certificate increases from </a:t>
            </a:r>
            <a:r>
              <a:rPr lang="en-US" b="1" dirty="0"/>
              <a:t>$3k to $6k.</a:t>
            </a:r>
          </a:p>
        </p:txBody>
      </p:sp>
    </p:spTree>
    <p:extLst>
      <p:ext uri="{BB962C8B-B14F-4D97-AF65-F5344CB8AC3E}">
        <p14:creationId xmlns:p14="http://schemas.microsoft.com/office/powerpoint/2010/main" val="315953896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BF5D-9283-4769-12CF-5F31A522DD0A}"/>
              </a:ext>
            </a:extLst>
          </p:cNvPr>
          <p:cNvSpPr>
            <a:spLocks noGrp="1"/>
          </p:cNvSpPr>
          <p:nvPr>
            <p:ph type="title"/>
          </p:nvPr>
        </p:nvSpPr>
        <p:spPr>
          <a:xfrm>
            <a:off x="609600" y="291379"/>
            <a:ext cx="7924800" cy="492443"/>
          </a:xfrm>
        </p:spPr>
        <p:txBody>
          <a:bodyPr/>
          <a:lstStyle/>
          <a:p>
            <a:r>
              <a:rPr lang="en-US" sz="3200" dirty="0"/>
              <a:t>Reporting &amp; Recordkeeping Citations</a:t>
            </a:r>
          </a:p>
        </p:txBody>
      </p:sp>
      <p:sp>
        <p:nvSpPr>
          <p:cNvPr id="3" name="Content Placeholder 2">
            <a:extLst>
              <a:ext uri="{FF2B5EF4-FFF2-40B4-BE49-F238E27FC236}">
                <a16:creationId xmlns:a16="http://schemas.microsoft.com/office/drawing/2014/main" id="{64D9CF69-8F51-B3C5-2957-9F546B032303}"/>
              </a:ext>
            </a:extLst>
          </p:cNvPr>
          <p:cNvSpPr>
            <a:spLocks noGrp="1"/>
          </p:cNvSpPr>
          <p:nvPr>
            <p:ph idx="1"/>
          </p:nvPr>
        </p:nvSpPr>
        <p:spPr/>
        <p:txBody>
          <a:bodyPr>
            <a:normAutofit/>
          </a:bodyPr>
          <a:lstStyle/>
          <a:p>
            <a:r>
              <a:rPr lang="en-US" dirty="0"/>
              <a:t>Citations for the following recordkeeping violations are increasing from </a:t>
            </a:r>
            <a:r>
              <a:rPr lang="en-US" b="1" dirty="0"/>
              <a:t>$1k to $2k</a:t>
            </a:r>
            <a:r>
              <a:rPr lang="en-US" dirty="0"/>
              <a:t>:</a:t>
            </a:r>
          </a:p>
          <a:p>
            <a:endParaRPr lang="en-US" dirty="0"/>
          </a:p>
          <a:p>
            <a:pPr lvl="1"/>
            <a:r>
              <a:rPr lang="en-US" dirty="0"/>
              <a:t>Not maintaining OSHA 300/301 records</a:t>
            </a:r>
          </a:p>
          <a:p>
            <a:pPr lvl="1"/>
            <a:r>
              <a:rPr lang="en-US" dirty="0"/>
              <a:t>OSHA 300 log recording violations</a:t>
            </a:r>
          </a:p>
          <a:p>
            <a:pPr lvl="1"/>
            <a:r>
              <a:rPr lang="en-US" dirty="0"/>
              <a:t>Refusal to post an OSHA poster (must be approved by Director’s Office)</a:t>
            </a:r>
          </a:p>
          <a:p>
            <a:pPr lvl="1"/>
            <a:r>
              <a:rPr lang="en-US" dirty="0"/>
              <a:t>Failure to create, certify, and post OSHA 300A summary.</a:t>
            </a:r>
          </a:p>
          <a:p>
            <a:pPr lvl="1"/>
            <a:r>
              <a:rPr lang="en-US" dirty="0"/>
              <a:t>Failure to submit abatement certification docs</a:t>
            </a:r>
          </a:p>
          <a:p>
            <a:pPr marL="457200" lvl="1" indent="0">
              <a:buNone/>
            </a:pPr>
            <a:endParaRPr lang="en-US" dirty="0"/>
          </a:p>
        </p:txBody>
      </p:sp>
    </p:spTree>
    <p:extLst>
      <p:ext uri="{BB962C8B-B14F-4D97-AF65-F5344CB8AC3E}">
        <p14:creationId xmlns:p14="http://schemas.microsoft.com/office/powerpoint/2010/main" val="234174576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02D1-E7C1-D2DD-5EA8-E2EDE73297C2}"/>
              </a:ext>
            </a:extLst>
          </p:cNvPr>
          <p:cNvSpPr>
            <a:spLocks noGrp="1"/>
          </p:cNvSpPr>
          <p:nvPr>
            <p:ph type="title"/>
          </p:nvPr>
        </p:nvSpPr>
        <p:spPr/>
        <p:txBody>
          <a:bodyPr/>
          <a:lstStyle/>
          <a:p>
            <a:r>
              <a:rPr lang="en-US" dirty="0"/>
              <a:t>What else is changing?</a:t>
            </a:r>
          </a:p>
        </p:txBody>
      </p:sp>
      <p:sp>
        <p:nvSpPr>
          <p:cNvPr id="3" name="Content Placeholder 2">
            <a:extLst>
              <a:ext uri="{FF2B5EF4-FFF2-40B4-BE49-F238E27FC236}">
                <a16:creationId xmlns:a16="http://schemas.microsoft.com/office/drawing/2014/main" id="{284A46DE-B9A3-06F9-D26F-2A4E108379E3}"/>
              </a:ext>
            </a:extLst>
          </p:cNvPr>
          <p:cNvSpPr>
            <a:spLocks noGrp="1"/>
          </p:cNvSpPr>
          <p:nvPr>
            <p:ph idx="1"/>
          </p:nvPr>
        </p:nvSpPr>
        <p:spPr/>
        <p:txBody>
          <a:bodyPr/>
          <a:lstStyle/>
          <a:p>
            <a:r>
              <a:rPr lang="en-US" dirty="0"/>
              <a:t>The size credit will be increasing by 10% </a:t>
            </a:r>
          </a:p>
        </p:txBody>
      </p:sp>
      <p:pic>
        <p:nvPicPr>
          <p:cNvPr id="6" name="Picture 5">
            <a:extLst>
              <a:ext uri="{FF2B5EF4-FFF2-40B4-BE49-F238E27FC236}">
                <a16:creationId xmlns:a16="http://schemas.microsoft.com/office/drawing/2014/main" id="{9ED36705-8576-E2F1-8DB1-650AA5493B88}"/>
              </a:ext>
            </a:extLst>
          </p:cNvPr>
          <p:cNvPicPr>
            <a:picLocks noChangeAspect="1"/>
          </p:cNvPicPr>
          <p:nvPr/>
        </p:nvPicPr>
        <p:blipFill rotWithShape="1">
          <a:blip r:embed="rId2"/>
          <a:srcRect l="31666" t="42592" r="31667" b="14445"/>
          <a:stretch/>
        </p:blipFill>
        <p:spPr>
          <a:xfrm>
            <a:off x="1485900" y="1875559"/>
            <a:ext cx="6172200" cy="4068041"/>
          </a:xfrm>
          <a:prstGeom prst="rect">
            <a:avLst/>
          </a:prstGeom>
        </p:spPr>
      </p:pic>
    </p:spTree>
    <p:extLst>
      <p:ext uri="{BB962C8B-B14F-4D97-AF65-F5344CB8AC3E}">
        <p14:creationId xmlns:p14="http://schemas.microsoft.com/office/powerpoint/2010/main" val="155774855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43A5-8340-255B-C94B-FBEE478CE1C3}"/>
              </a:ext>
            </a:extLst>
          </p:cNvPr>
          <p:cNvSpPr>
            <a:spLocks noGrp="1"/>
          </p:cNvSpPr>
          <p:nvPr>
            <p:ph type="title"/>
          </p:nvPr>
        </p:nvSpPr>
        <p:spPr/>
        <p:txBody>
          <a:bodyPr/>
          <a:lstStyle/>
          <a:p>
            <a:r>
              <a:rPr lang="en-US" dirty="0"/>
              <a:t>What else is changing?</a:t>
            </a:r>
          </a:p>
        </p:txBody>
      </p:sp>
      <p:sp>
        <p:nvSpPr>
          <p:cNvPr id="3" name="Content Placeholder 2">
            <a:extLst>
              <a:ext uri="{FF2B5EF4-FFF2-40B4-BE49-F238E27FC236}">
                <a16:creationId xmlns:a16="http://schemas.microsoft.com/office/drawing/2014/main" id="{64BA7083-65E2-4C2A-3669-4728CF62A17C}"/>
              </a:ext>
            </a:extLst>
          </p:cNvPr>
          <p:cNvSpPr>
            <a:spLocks noGrp="1"/>
          </p:cNvSpPr>
          <p:nvPr>
            <p:ph idx="1"/>
          </p:nvPr>
        </p:nvSpPr>
        <p:spPr>
          <a:xfrm>
            <a:off x="609600" y="1219200"/>
            <a:ext cx="8001000" cy="1219200"/>
          </a:xfrm>
        </p:spPr>
        <p:txBody>
          <a:bodyPr/>
          <a:lstStyle/>
          <a:p>
            <a:r>
              <a:rPr lang="en-US" dirty="0"/>
              <a:t>If a penalty is assessed, it will not be less than $750. </a:t>
            </a:r>
          </a:p>
        </p:txBody>
      </p:sp>
      <p:pic>
        <p:nvPicPr>
          <p:cNvPr id="6" name="Picture 5">
            <a:extLst>
              <a:ext uri="{FF2B5EF4-FFF2-40B4-BE49-F238E27FC236}">
                <a16:creationId xmlns:a16="http://schemas.microsoft.com/office/drawing/2014/main" id="{509F2F8D-57C5-B5E8-23BE-7C2377A4CFB4}"/>
              </a:ext>
            </a:extLst>
          </p:cNvPr>
          <p:cNvPicPr>
            <a:picLocks noChangeAspect="1"/>
          </p:cNvPicPr>
          <p:nvPr/>
        </p:nvPicPr>
        <p:blipFill rotWithShape="1">
          <a:blip r:embed="rId2"/>
          <a:srcRect l="16667" t="41110" r="28333" b="35186"/>
          <a:stretch/>
        </p:blipFill>
        <p:spPr>
          <a:xfrm>
            <a:off x="304800" y="2743200"/>
            <a:ext cx="8486775" cy="2057400"/>
          </a:xfrm>
          <a:prstGeom prst="rect">
            <a:avLst/>
          </a:prstGeom>
          <a:ln>
            <a:solidFill>
              <a:schemeClr val="tx1"/>
            </a:solidFill>
          </a:ln>
        </p:spPr>
      </p:pic>
    </p:spTree>
    <p:extLst>
      <p:ext uri="{BB962C8B-B14F-4D97-AF65-F5344CB8AC3E}">
        <p14:creationId xmlns:p14="http://schemas.microsoft.com/office/powerpoint/2010/main" val="341451223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A9B3F-5781-6645-B6F7-6BE417DAD304}"/>
              </a:ext>
            </a:extLst>
          </p:cNvPr>
          <p:cNvSpPr>
            <a:spLocks noGrp="1"/>
          </p:cNvSpPr>
          <p:nvPr>
            <p:ph type="title"/>
          </p:nvPr>
        </p:nvSpPr>
        <p:spPr/>
        <p:txBody>
          <a:bodyPr/>
          <a:lstStyle/>
          <a:p>
            <a:r>
              <a:rPr lang="en-US" dirty="0"/>
              <a:t>Example Penalty Chart</a:t>
            </a:r>
          </a:p>
        </p:txBody>
      </p:sp>
      <p:sp>
        <p:nvSpPr>
          <p:cNvPr id="3" name="Content Placeholder 2">
            <a:extLst>
              <a:ext uri="{FF2B5EF4-FFF2-40B4-BE49-F238E27FC236}">
                <a16:creationId xmlns:a16="http://schemas.microsoft.com/office/drawing/2014/main" id="{38400FDC-918F-413C-5186-0C607A23B7C8}"/>
              </a:ext>
            </a:extLst>
          </p:cNvPr>
          <p:cNvSpPr>
            <a:spLocks noGrp="1"/>
          </p:cNvSpPr>
          <p:nvPr>
            <p:ph idx="1"/>
          </p:nvPr>
        </p:nvSpPr>
        <p:spPr>
          <a:xfrm>
            <a:off x="549564" y="3733800"/>
            <a:ext cx="8001000" cy="2133600"/>
          </a:xfrm>
        </p:spPr>
        <p:txBody>
          <a:bodyPr>
            <a:normAutofit fontScale="85000" lnSpcReduction="10000"/>
          </a:bodyPr>
          <a:lstStyle/>
          <a:p>
            <a:r>
              <a:rPr lang="en-US" dirty="0"/>
              <a:t>Note that the H/G penalties will likely include cents.</a:t>
            </a:r>
          </a:p>
          <a:p>
            <a:endParaRPr lang="en-US" dirty="0"/>
          </a:p>
          <a:p>
            <a:r>
              <a:rPr lang="en-US" dirty="0"/>
              <a:t>Typical H/G penalties for small employers will change as follows:</a:t>
            </a:r>
          </a:p>
          <a:p>
            <a:pPr lvl="1"/>
            <a:r>
              <a:rPr lang="en-US" dirty="0"/>
              <a:t>With history credit - $2100 to $2900.40</a:t>
            </a:r>
          </a:p>
          <a:p>
            <a:pPr lvl="1"/>
            <a:r>
              <a:rPr lang="en-US" dirty="0"/>
              <a:t>W/o history credit - $2800 to $4350.60</a:t>
            </a:r>
          </a:p>
        </p:txBody>
      </p:sp>
      <p:pic>
        <p:nvPicPr>
          <p:cNvPr id="9" name="Picture 8">
            <a:extLst>
              <a:ext uri="{FF2B5EF4-FFF2-40B4-BE49-F238E27FC236}">
                <a16:creationId xmlns:a16="http://schemas.microsoft.com/office/drawing/2014/main" id="{DEF9DBED-13E4-4C46-F728-3A44894CFF2B}"/>
              </a:ext>
            </a:extLst>
          </p:cNvPr>
          <p:cNvPicPr>
            <a:picLocks noChangeAspect="1"/>
          </p:cNvPicPr>
          <p:nvPr/>
        </p:nvPicPr>
        <p:blipFill>
          <a:blip r:embed="rId2"/>
          <a:stretch>
            <a:fillRect/>
          </a:stretch>
        </p:blipFill>
        <p:spPr>
          <a:xfrm>
            <a:off x="0" y="1189282"/>
            <a:ext cx="9144000" cy="2269736"/>
          </a:xfrm>
          <a:prstGeom prst="rect">
            <a:avLst/>
          </a:prstGeom>
          <a:ln>
            <a:solidFill>
              <a:schemeClr val="tx1"/>
            </a:solidFill>
          </a:ln>
        </p:spPr>
      </p:pic>
      <p:sp>
        <p:nvSpPr>
          <p:cNvPr id="10" name="Rectangle 9">
            <a:extLst>
              <a:ext uri="{FF2B5EF4-FFF2-40B4-BE49-F238E27FC236}">
                <a16:creationId xmlns:a16="http://schemas.microsoft.com/office/drawing/2014/main" id="{648D5A23-ED0D-EC40-32A8-579840314286}"/>
              </a:ext>
            </a:extLst>
          </p:cNvPr>
          <p:cNvSpPr/>
          <p:nvPr/>
        </p:nvSpPr>
        <p:spPr bwMode="auto">
          <a:xfrm>
            <a:off x="4114800" y="1676400"/>
            <a:ext cx="762000" cy="1782618"/>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16237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6C7D-BEE0-A9AC-B73A-55BFFF1EDEA2}"/>
              </a:ext>
            </a:extLst>
          </p:cNvPr>
          <p:cNvSpPr>
            <a:spLocks noGrp="1"/>
          </p:cNvSpPr>
          <p:nvPr>
            <p:ph type="title"/>
          </p:nvPr>
        </p:nvSpPr>
        <p:spPr/>
        <p:txBody>
          <a:bodyPr/>
          <a:lstStyle/>
          <a:p>
            <a:r>
              <a:rPr lang="en-US" dirty="0"/>
              <a:t>Repeat Violations (FOM Ch. VI)</a:t>
            </a:r>
          </a:p>
        </p:txBody>
      </p:sp>
      <p:sp>
        <p:nvSpPr>
          <p:cNvPr id="3" name="Content Placeholder 2">
            <a:extLst>
              <a:ext uri="{FF2B5EF4-FFF2-40B4-BE49-F238E27FC236}">
                <a16:creationId xmlns:a16="http://schemas.microsoft.com/office/drawing/2014/main" id="{12C64D21-15D0-55EF-8F73-7A6FA1313AFA}"/>
              </a:ext>
            </a:extLst>
          </p:cNvPr>
          <p:cNvSpPr>
            <a:spLocks noGrp="1"/>
          </p:cNvSpPr>
          <p:nvPr>
            <p:ph idx="1"/>
          </p:nvPr>
        </p:nvSpPr>
        <p:spPr/>
        <p:txBody>
          <a:bodyPr>
            <a:normAutofit fontScale="70000" lnSpcReduction="20000"/>
          </a:bodyPr>
          <a:lstStyle/>
          <a:p>
            <a:r>
              <a:rPr lang="en-US" dirty="0"/>
              <a:t>b.	Penalty Increase Factors.  NCGS §95-138(a) of the act provides that an employer who </a:t>
            </a:r>
            <a:r>
              <a:rPr lang="en-US" dirty="0">
                <a:highlight>
                  <a:srgbClr val="FFFF00"/>
                </a:highlight>
              </a:rPr>
              <a:t>repeatedly violates the act may be assessed a civil penalty of up to $145,027</a:t>
            </a:r>
            <a:r>
              <a:rPr lang="en-US" dirty="0"/>
              <a:t>, for each violation. In accordance with FOM Chapter IV.F.5, a multiplier of the amount of the penalty assessed for each repeat violation will be as follows: The GBP will be doubled for the first repeat violation, multiplied by 5 if the violation has been cited twice before, and multiplied by 10 if the violation has previously been cited three or more times. </a:t>
            </a:r>
          </a:p>
          <a:p>
            <a:endParaRPr lang="en-US" dirty="0"/>
          </a:p>
          <a:p>
            <a:pPr marL="0" indent="0">
              <a:buNone/>
            </a:pPr>
            <a:endParaRPr lang="en-US" dirty="0"/>
          </a:p>
          <a:p>
            <a:r>
              <a:rPr lang="en-US" dirty="0"/>
              <a:t>c.	Non-serious, No Initial Penalty. </a:t>
            </a:r>
            <a:r>
              <a:rPr lang="en-US" dirty="0">
                <a:highlight>
                  <a:srgbClr val="FFFF00"/>
                </a:highlight>
              </a:rPr>
              <a:t>For a repeat non-serious violation that had no initial penalty, a $750 GBP will be assessed. </a:t>
            </a:r>
            <a:r>
              <a:rPr lang="en-US" dirty="0"/>
              <a:t>This GBP will be reduced by the appropriate size factors. It will then be doubled for the first repeat violation, multiplied by 5 if the violation has been cited twice before, and multiplied by 10 if the violation has previously been cited three or more times. </a:t>
            </a:r>
            <a:r>
              <a:rPr lang="en-US" dirty="0">
                <a:highlight>
                  <a:srgbClr val="FFFF00"/>
                </a:highlight>
              </a:rPr>
              <a:t>In no case will the final penalty be less than $750. </a:t>
            </a:r>
          </a:p>
          <a:p>
            <a:endParaRPr lang="en-US" dirty="0"/>
          </a:p>
        </p:txBody>
      </p:sp>
    </p:spTree>
    <p:extLst>
      <p:ext uri="{BB962C8B-B14F-4D97-AF65-F5344CB8AC3E}">
        <p14:creationId xmlns:p14="http://schemas.microsoft.com/office/powerpoint/2010/main" val="327272995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6A079-946D-FC3D-CA13-2FFD8028C07F}"/>
              </a:ext>
            </a:extLst>
          </p:cNvPr>
          <p:cNvSpPr>
            <a:spLocks noGrp="1"/>
          </p:cNvSpPr>
          <p:nvPr>
            <p:ph type="title"/>
          </p:nvPr>
        </p:nvSpPr>
        <p:spPr/>
        <p:txBody>
          <a:bodyPr/>
          <a:lstStyle/>
          <a:p>
            <a:r>
              <a:rPr lang="en-US" dirty="0"/>
              <a:t>What else is changing?</a:t>
            </a:r>
          </a:p>
        </p:txBody>
      </p:sp>
      <p:sp>
        <p:nvSpPr>
          <p:cNvPr id="3" name="Content Placeholder 2">
            <a:extLst>
              <a:ext uri="{FF2B5EF4-FFF2-40B4-BE49-F238E27FC236}">
                <a16:creationId xmlns:a16="http://schemas.microsoft.com/office/drawing/2014/main" id="{1CAF0E28-E6D5-C214-8396-5FC8CD7E5166}"/>
              </a:ext>
            </a:extLst>
          </p:cNvPr>
          <p:cNvSpPr>
            <a:spLocks noGrp="1"/>
          </p:cNvSpPr>
          <p:nvPr>
            <p:ph idx="1"/>
          </p:nvPr>
        </p:nvSpPr>
        <p:spPr/>
        <p:txBody>
          <a:bodyPr/>
          <a:lstStyle/>
          <a:p>
            <a:r>
              <a:rPr lang="en-US" dirty="0"/>
              <a:t>That’s about it.  All other penalty calculation procedures will remain the same.</a:t>
            </a:r>
          </a:p>
          <a:p>
            <a:endParaRPr lang="en-US" dirty="0"/>
          </a:p>
          <a:p>
            <a:r>
              <a:rPr lang="en-US" dirty="0"/>
              <a:t>Here is what will NOT change:</a:t>
            </a:r>
          </a:p>
          <a:p>
            <a:pPr lvl="1"/>
            <a:r>
              <a:rPr lang="en-US" dirty="0"/>
              <a:t>Good faith credit (still 0%, 10%, 25% or 40%).</a:t>
            </a:r>
          </a:p>
          <a:p>
            <a:pPr lvl="1"/>
            <a:r>
              <a:rPr lang="en-US" dirty="0"/>
              <a:t>History credit (still 0% or 10%)</a:t>
            </a:r>
          </a:p>
          <a:p>
            <a:pPr marL="457200" lvl="1" indent="0">
              <a:buNone/>
            </a:pPr>
            <a:endParaRPr lang="en-US" dirty="0"/>
          </a:p>
          <a:p>
            <a:pPr lvl="1"/>
            <a:r>
              <a:rPr lang="en-US" dirty="0"/>
              <a:t>Grouping procedures.  Just a reminder…two or more violations can be grouped, but they </a:t>
            </a:r>
            <a:r>
              <a:rPr lang="en-US" u="sng" dirty="0"/>
              <a:t>must</a:t>
            </a:r>
            <a:r>
              <a:rPr lang="en-US" dirty="0"/>
              <a:t> be “so closely related as to constitute a single hazardous condition.”</a:t>
            </a:r>
          </a:p>
          <a:p>
            <a:pPr lvl="1"/>
            <a:endParaRPr lang="en-US" dirty="0"/>
          </a:p>
        </p:txBody>
      </p:sp>
    </p:spTree>
    <p:extLst>
      <p:ext uri="{BB962C8B-B14F-4D97-AF65-F5344CB8AC3E}">
        <p14:creationId xmlns:p14="http://schemas.microsoft.com/office/powerpoint/2010/main" val="40047234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7828-EAFC-56A7-5CE4-7B4886F5F227}"/>
              </a:ext>
            </a:extLst>
          </p:cNvPr>
          <p:cNvSpPr>
            <a:spLocks noGrp="1"/>
          </p:cNvSpPr>
          <p:nvPr>
            <p:ph type="title"/>
          </p:nvPr>
        </p:nvSpPr>
        <p:spPr>
          <a:xfrm>
            <a:off x="609600" y="291379"/>
            <a:ext cx="7924800" cy="492443"/>
          </a:xfrm>
        </p:spPr>
        <p:txBody>
          <a:bodyPr/>
          <a:lstStyle/>
          <a:p>
            <a:r>
              <a:rPr lang="en-US" sz="3200" dirty="0"/>
              <a:t>Current Penalties in the OSH Act of NC</a:t>
            </a:r>
          </a:p>
        </p:txBody>
      </p:sp>
      <p:pic>
        <p:nvPicPr>
          <p:cNvPr id="6" name="Picture 5">
            <a:extLst>
              <a:ext uri="{FF2B5EF4-FFF2-40B4-BE49-F238E27FC236}">
                <a16:creationId xmlns:a16="http://schemas.microsoft.com/office/drawing/2014/main" id="{BE761E83-7F04-ADB6-5BF9-9125D44A9945}"/>
              </a:ext>
            </a:extLst>
          </p:cNvPr>
          <p:cNvPicPr>
            <a:picLocks noChangeAspect="1"/>
          </p:cNvPicPr>
          <p:nvPr/>
        </p:nvPicPr>
        <p:blipFill rotWithShape="1">
          <a:blip r:embed="rId2"/>
          <a:srcRect l="19166" t="30741" r="20833" b="21852"/>
          <a:stretch/>
        </p:blipFill>
        <p:spPr>
          <a:xfrm>
            <a:off x="0" y="1447800"/>
            <a:ext cx="9144000" cy="4064000"/>
          </a:xfrm>
          <a:prstGeom prst="rect">
            <a:avLst/>
          </a:prstGeom>
        </p:spPr>
      </p:pic>
    </p:spTree>
    <p:extLst>
      <p:ext uri="{BB962C8B-B14F-4D97-AF65-F5344CB8AC3E}">
        <p14:creationId xmlns:p14="http://schemas.microsoft.com/office/powerpoint/2010/main" val="267536725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CCB1B-7704-1014-8BF5-CC685AB1DE92}"/>
              </a:ext>
            </a:extLst>
          </p:cNvPr>
          <p:cNvSpPr>
            <a:spLocks noGrp="1"/>
          </p:cNvSpPr>
          <p:nvPr>
            <p:ph type="title"/>
          </p:nvPr>
        </p:nvSpPr>
        <p:spPr/>
        <p:txBody>
          <a:bodyPr/>
          <a:lstStyle/>
          <a:p>
            <a:r>
              <a:rPr lang="en-US" dirty="0"/>
              <a:t>Informal Conferences/Settlements</a:t>
            </a:r>
          </a:p>
        </p:txBody>
      </p:sp>
      <p:sp>
        <p:nvSpPr>
          <p:cNvPr id="3" name="Content Placeholder 2">
            <a:extLst>
              <a:ext uri="{FF2B5EF4-FFF2-40B4-BE49-F238E27FC236}">
                <a16:creationId xmlns:a16="http://schemas.microsoft.com/office/drawing/2014/main" id="{E883E0F5-AA54-F964-F6BA-7F110AA96F36}"/>
              </a:ext>
            </a:extLst>
          </p:cNvPr>
          <p:cNvSpPr>
            <a:spLocks noGrp="1"/>
          </p:cNvSpPr>
          <p:nvPr>
            <p:ph idx="1"/>
          </p:nvPr>
        </p:nvSpPr>
        <p:spPr>
          <a:xfrm>
            <a:off x="609600" y="1219200"/>
            <a:ext cx="8001000" cy="4724400"/>
          </a:xfrm>
        </p:spPr>
        <p:txBody>
          <a:bodyPr>
            <a:normAutofit fontScale="92500" lnSpcReduction="20000"/>
          </a:bodyPr>
          <a:lstStyle/>
          <a:p>
            <a:r>
              <a:rPr lang="en-US" dirty="0"/>
              <a:t>There will be no changes to the procedures in Chapter XIII regarding BC approval for informal or formal settlements:</a:t>
            </a:r>
          </a:p>
          <a:p>
            <a:pPr marL="0" indent="0">
              <a:buNone/>
            </a:pPr>
            <a:endParaRPr lang="en-US" sz="1600" dirty="0"/>
          </a:p>
          <a:p>
            <a:pPr marL="741363" lvl="2" indent="0">
              <a:buNone/>
            </a:pPr>
            <a:r>
              <a:rPr lang="en-US" dirty="0">
                <a:solidFill>
                  <a:srgbClr val="002060"/>
                </a:solidFill>
              </a:rPr>
              <a:t>A case file that requires bureau chief approval for citation issuance or closing the case file also requires bureau chief approval for settlement. </a:t>
            </a:r>
            <a:r>
              <a:rPr lang="en-US" b="1" dirty="0">
                <a:solidFill>
                  <a:srgbClr val="002060"/>
                </a:solidFill>
              </a:rPr>
              <a:t>A settlement agreement with a penalty reduction greater than 35% requires bureau chief approval.</a:t>
            </a:r>
          </a:p>
          <a:p>
            <a:endParaRPr lang="en-US" dirty="0"/>
          </a:p>
          <a:p>
            <a:r>
              <a:rPr lang="en-US" dirty="0"/>
              <a:t>Most ISA penalty reductions have been in the 15-25% range.  We’ll likely see more settlements in the 35%+ range with the higher penalties.</a:t>
            </a:r>
          </a:p>
          <a:p>
            <a:endParaRPr lang="en-US" dirty="0"/>
          </a:p>
          <a:p>
            <a:r>
              <a:rPr lang="en-US" dirty="0"/>
              <a:t>Try to avoid penalty-only contestments.  If the ER agrees with the citations and penalty is the </a:t>
            </a:r>
            <a:r>
              <a:rPr lang="en-US" i="1" dirty="0"/>
              <a:t>only</a:t>
            </a:r>
            <a:r>
              <a:rPr lang="en-US" dirty="0"/>
              <a:t> issue, please discuss with the BC.</a:t>
            </a:r>
          </a:p>
          <a:p>
            <a:endParaRPr lang="en-US" dirty="0"/>
          </a:p>
          <a:p>
            <a:endParaRPr lang="en-US" dirty="0"/>
          </a:p>
        </p:txBody>
      </p:sp>
    </p:spTree>
    <p:extLst>
      <p:ext uri="{BB962C8B-B14F-4D97-AF65-F5344CB8AC3E}">
        <p14:creationId xmlns:p14="http://schemas.microsoft.com/office/powerpoint/2010/main" val="201635664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4B2CF-2DEF-20DE-C6D5-E526CB26D87D}"/>
              </a:ext>
            </a:extLst>
          </p:cNvPr>
          <p:cNvSpPr>
            <a:spLocks noGrp="1"/>
          </p:cNvSpPr>
          <p:nvPr>
            <p:ph type="title"/>
          </p:nvPr>
        </p:nvSpPr>
        <p:spPr/>
        <p:txBody>
          <a:bodyPr/>
          <a:lstStyle/>
          <a:p>
            <a:r>
              <a:rPr lang="en-US" dirty="0"/>
              <a:t>Penalty CFR Cases – APN 16K </a:t>
            </a:r>
          </a:p>
        </p:txBody>
      </p:sp>
      <p:pic>
        <p:nvPicPr>
          <p:cNvPr id="6" name="Picture 5">
            <a:extLst>
              <a:ext uri="{FF2B5EF4-FFF2-40B4-BE49-F238E27FC236}">
                <a16:creationId xmlns:a16="http://schemas.microsoft.com/office/drawing/2014/main" id="{6E4A18A4-145B-FEA3-5337-8CDEC8E52C5E}"/>
              </a:ext>
            </a:extLst>
          </p:cNvPr>
          <p:cNvPicPr>
            <a:picLocks noChangeAspect="1"/>
          </p:cNvPicPr>
          <p:nvPr/>
        </p:nvPicPr>
        <p:blipFill rotWithShape="1">
          <a:blip r:embed="rId2"/>
          <a:srcRect l="23384" t="29582" r="20783" b="8148"/>
          <a:stretch/>
        </p:blipFill>
        <p:spPr>
          <a:xfrm>
            <a:off x="914400" y="1189182"/>
            <a:ext cx="7505002" cy="4708236"/>
          </a:xfrm>
          <a:prstGeom prst="rect">
            <a:avLst/>
          </a:prstGeom>
        </p:spPr>
      </p:pic>
    </p:spTree>
    <p:extLst>
      <p:ext uri="{BB962C8B-B14F-4D97-AF65-F5344CB8AC3E}">
        <p14:creationId xmlns:p14="http://schemas.microsoft.com/office/powerpoint/2010/main" val="189622904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2667-5D61-E855-20DF-88E0FC98DC12}"/>
              </a:ext>
            </a:extLst>
          </p:cNvPr>
          <p:cNvSpPr>
            <a:spLocks noGrp="1"/>
          </p:cNvSpPr>
          <p:nvPr>
            <p:ph type="title"/>
          </p:nvPr>
        </p:nvSpPr>
        <p:spPr/>
        <p:txBody>
          <a:bodyPr/>
          <a:lstStyle/>
          <a:p>
            <a:r>
              <a:rPr lang="en-US" dirty="0"/>
              <a:t>Penalty CFR Cases – APN 16K</a:t>
            </a:r>
          </a:p>
        </p:txBody>
      </p:sp>
      <p:sp>
        <p:nvSpPr>
          <p:cNvPr id="3" name="Content Placeholder 2">
            <a:extLst>
              <a:ext uri="{FF2B5EF4-FFF2-40B4-BE49-F238E27FC236}">
                <a16:creationId xmlns:a16="http://schemas.microsoft.com/office/drawing/2014/main" id="{0A7740BB-98D2-4372-287B-BB6E8A157D4E}"/>
              </a:ext>
            </a:extLst>
          </p:cNvPr>
          <p:cNvSpPr>
            <a:spLocks noGrp="1"/>
          </p:cNvSpPr>
          <p:nvPr>
            <p:ph idx="1"/>
          </p:nvPr>
        </p:nvSpPr>
        <p:spPr>
          <a:xfrm>
            <a:off x="609600" y="1219200"/>
            <a:ext cx="8001000" cy="3505200"/>
          </a:xfrm>
        </p:spPr>
        <p:txBody>
          <a:bodyPr/>
          <a:lstStyle/>
          <a:p>
            <a:r>
              <a:rPr lang="en-US" dirty="0"/>
              <a:t>There will be no change to the private sector CFR threshold ($50k).  </a:t>
            </a:r>
            <a:r>
              <a:rPr lang="en-US" dirty="0">
                <a:solidFill>
                  <a:srgbClr val="002060"/>
                </a:solidFill>
              </a:rPr>
              <a:t>We will likely increase the public sector threshold to $15,000.</a:t>
            </a:r>
          </a:p>
          <a:p>
            <a:endParaRPr lang="en-US" dirty="0"/>
          </a:p>
          <a:p>
            <a:pPr lvl="1"/>
            <a:r>
              <a:rPr lang="en-US" dirty="0"/>
              <a:t>When citations are issued, public sector employers are more likely to contest than private sector employers (8.5% vs 5.6% since FY2021).  That’s one reason CFR is important for these cases.</a:t>
            </a:r>
          </a:p>
          <a:p>
            <a:endParaRPr lang="en-US" dirty="0"/>
          </a:p>
        </p:txBody>
      </p:sp>
      <p:pic>
        <p:nvPicPr>
          <p:cNvPr id="6" name="Picture 5">
            <a:extLst>
              <a:ext uri="{FF2B5EF4-FFF2-40B4-BE49-F238E27FC236}">
                <a16:creationId xmlns:a16="http://schemas.microsoft.com/office/drawing/2014/main" id="{0F911AA1-ECB6-8B63-C977-8414D703AF07}"/>
              </a:ext>
            </a:extLst>
          </p:cNvPr>
          <p:cNvPicPr>
            <a:picLocks noChangeAspect="1"/>
          </p:cNvPicPr>
          <p:nvPr/>
        </p:nvPicPr>
        <p:blipFill rotWithShape="1">
          <a:blip r:embed="rId2"/>
          <a:srcRect l="23384" t="71849" r="42464" b="22654"/>
          <a:stretch/>
        </p:blipFill>
        <p:spPr>
          <a:xfrm>
            <a:off x="304800" y="4892675"/>
            <a:ext cx="8416285" cy="762000"/>
          </a:xfrm>
          <a:prstGeom prst="rect">
            <a:avLst/>
          </a:prstGeom>
          <a:ln>
            <a:solidFill>
              <a:schemeClr val="tx1"/>
            </a:solidFill>
          </a:ln>
        </p:spPr>
      </p:pic>
    </p:spTree>
    <p:extLst>
      <p:ext uri="{BB962C8B-B14F-4D97-AF65-F5344CB8AC3E}">
        <p14:creationId xmlns:p14="http://schemas.microsoft.com/office/powerpoint/2010/main" val="321315276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4500D-8385-FCA5-B558-4F0047F4C49F}"/>
              </a:ext>
            </a:extLst>
          </p:cNvPr>
          <p:cNvSpPr>
            <a:spLocks noGrp="1"/>
          </p:cNvSpPr>
          <p:nvPr>
            <p:ph type="title"/>
          </p:nvPr>
        </p:nvSpPr>
        <p:spPr/>
        <p:txBody>
          <a:bodyPr/>
          <a:lstStyle/>
          <a:p>
            <a:r>
              <a:rPr lang="en-US" dirty="0"/>
              <a:t>Change to Statute of Limitations</a:t>
            </a:r>
          </a:p>
        </p:txBody>
      </p:sp>
      <p:pic>
        <p:nvPicPr>
          <p:cNvPr id="6" name="Picture 5">
            <a:extLst>
              <a:ext uri="{FF2B5EF4-FFF2-40B4-BE49-F238E27FC236}">
                <a16:creationId xmlns:a16="http://schemas.microsoft.com/office/drawing/2014/main" id="{A75ACA6B-7D2B-8C58-92E8-5A195E05D388}"/>
              </a:ext>
            </a:extLst>
          </p:cNvPr>
          <p:cNvPicPr>
            <a:picLocks noChangeAspect="1"/>
          </p:cNvPicPr>
          <p:nvPr/>
        </p:nvPicPr>
        <p:blipFill rotWithShape="1">
          <a:blip r:embed="rId2"/>
          <a:srcRect l="12500" t="31063" r="14066" b="27455"/>
          <a:stretch/>
        </p:blipFill>
        <p:spPr>
          <a:xfrm>
            <a:off x="31008" y="1676400"/>
            <a:ext cx="9112992" cy="2895600"/>
          </a:xfrm>
          <a:prstGeom prst="rect">
            <a:avLst/>
          </a:prstGeom>
          <a:ln>
            <a:solidFill>
              <a:schemeClr val="tx1"/>
            </a:solidFill>
          </a:ln>
        </p:spPr>
      </p:pic>
    </p:spTree>
    <p:extLst>
      <p:ext uri="{BB962C8B-B14F-4D97-AF65-F5344CB8AC3E}">
        <p14:creationId xmlns:p14="http://schemas.microsoft.com/office/powerpoint/2010/main" val="45425976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8941-F9D8-C884-8E67-EFDFF5B857BC}"/>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47306711-0D89-08D8-1072-094E25E4F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5537" y="2027396"/>
            <a:ext cx="4114800" cy="1800225"/>
          </a:xfrm>
          <a:prstGeom prst="rect">
            <a:avLst/>
          </a:prstGeom>
        </p:spPr>
      </p:pic>
      <p:sp>
        <p:nvSpPr>
          <p:cNvPr id="8" name="TextBox 7">
            <a:extLst>
              <a:ext uri="{FF2B5EF4-FFF2-40B4-BE49-F238E27FC236}">
                <a16:creationId xmlns:a16="http://schemas.microsoft.com/office/drawing/2014/main" id="{3145E158-0260-9D53-D0FB-261E7ED3CF06}"/>
              </a:ext>
            </a:extLst>
          </p:cNvPr>
          <p:cNvSpPr txBox="1"/>
          <p:nvPr/>
        </p:nvSpPr>
        <p:spPr>
          <a:xfrm>
            <a:off x="4495800" y="3581400"/>
            <a:ext cx="2596537" cy="246221"/>
          </a:xfrm>
          <a:prstGeom prst="rect">
            <a:avLst/>
          </a:prstGeom>
          <a:noFill/>
        </p:spPr>
        <p:txBody>
          <a:bodyPr wrap="square" rtlCol="0">
            <a:spAutoFit/>
          </a:bodyPr>
          <a:lstStyle/>
          <a:p>
            <a:r>
              <a:rPr lang="en-US" sz="1000" b="1" u="none" dirty="0">
                <a:solidFill>
                  <a:srgbClr val="012D9A"/>
                </a:solidFill>
                <a:latin typeface="+mn-lt"/>
              </a:rPr>
              <a:t>Josh Dobson, Commissioner of Labor</a:t>
            </a:r>
          </a:p>
        </p:txBody>
      </p:sp>
    </p:spTree>
    <p:extLst>
      <p:ext uri="{BB962C8B-B14F-4D97-AF65-F5344CB8AC3E}">
        <p14:creationId xmlns:p14="http://schemas.microsoft.com/office/powerpoint/2010/main" val="52461631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0C3DE-FC25-1DB0-F056-DC1F24082745}"/>
              </a:ext>
            </a:extLst>
          </p:cNvPr>
          <p:cNvSpPr>
            <a:spLocks noGrp="1"/>
          </p:cNvSpPr>
          <p:nvPr>
            <p:ph type="title"/>
          </p:nvPr>
        </p:nvSpPr>
        <p:spPr/>
        <p:txBody>
          <a:bodyPr/>
          <a:lstStyle/>
          <a:p>
            <a:r>
              <a:rPr lang="en-US" dirty="0"/>
              <a:t>Serious Violations</a:t>
            </a:r>
          </a:p>
        </p:txBody>
      </p:sp>
      <p:sp>
        <p:nvSpPr>
          <p:cNvPr id="3" name="Content Placeholder 2">
            <a:extLst>
              <a:ext uri="{FF2B5EF4-FFF2-40B4-BE49-F238E27FC236}">
                <a16:creationId xmlns:a16="http://schemas.microsoft.com/office/drawing/2014/main" id="{B22FAA17-E88D-A758-7AF5-5A2A0B67C5E6}"/>
              </a:ext>
            </a:extLst>
          </p:cNvPr>
          <p:cNvSpPr>
            <a:spLocks noGrp="1"/>
          </p:cNvSpPr>
          <p:nvPr>
            <p:ph idx="1"/>
          </p:nvPr>
        </p:nvSpPr>
        <p:spPr/>
        <p:txBody>
          <a:bodyPr>
            <a:normAutofit fontScale="85000" lnSpcReduction="10000"/>
          </a:bodyPr>
          <a:lstStyle/>
          <a:p>
            <a:r>
              <a:rPr lang="en-US" dirty="0"/>
              <a:t>NCGS 95-127 defines a Serious violation:</a:t>
            </a:r>
          </a:p>
          <a:p>
            <a:endParaRPr lang="en-US" sz="1000" dirty="0"/>
          </a:p>
          <a:p>
            <a:pPr lvl="1"/>
            <a:r>
              <a:rPr lang="en-US" b="0" i="0" dirty="0">
                <a:solidFill>
                  <a:srgbClr val="002060"/>
                </a:solidFill>
                <a:effectLst/>
              </a:rPr>
              <a:t>A violation that shall be deemed to exist in a place of employment if there is a </a:t>
            </a:r>
            <a:r>
              <a:rPr lang="en-US" i="0" dirty="0">
                <a:solidFill>
                  <a:srgbClr val="002060"/>
                </a:solidFill>
                <a:effectLst/>
              </a:rPr>
              <a:t>substantial probability that death or serious physical harm could result from a condition which exists, or from one or more practices, means, methods, operations, or processes </a:t>
            </a:r>
            <a:r>
              <a:rPr lang="en-US" b="0" i="0" dirty="0">
                <a:solidFill>
                  <a:srgbClr val="002060"/>
                </a:solidFill>
                <a:effectLst/>
              </a:rPr>
              <a:t>which have been adopted or are in use at such place of employment…</a:t>
            </a:r>
          </a:p>
          <a:p>
            <a:endParaRPr lang="en-US" dirty="0">
              <a:solidFill>
                <a:srgbClr val="000000"/>
              </a:solidFill>
              <a:latin typeface="Times New Roman" panose="02020603050405020304" pitchFamily="18" charset="0"/>
            </a:endParaRPr>
          </a:p>
          <a:p>
            <a:r>
              <a:rPr lang="en-US" dirty="0"/>
              <a:t>All violations are either Serious or Non-serious based on the observed conditions for this inspection.  It doesn’t matter what was cited previously.</a:t>
            </a:r>
          </a:p>
          <a:p>
            <a:pPr marL="0" indent="0">
              <a:buNone/>
            </a:pPr>
            <a:endParaRPr lang="en-US" dirty="0"/>
          </a:p>
          <a:p>
            <a:pPr lvl="1"/>
            <a:r>
              <a:rPr lang="en-US" dirty="0"/>
              <a:t>Willful and Repeat designations are simply penalty multipliers that are added if applicable.  They have nothing to do with the assessed severity.</a:t>
            </a:r>
          </a:p>
        </p:txBody>
      </p:sp>
    </p:spTree>
    <p:extLst>
      <p:ext uri="{BB962C8B-B14F-4D97-AF65-F5344CB8AC3E}">
        <p14:creationId xmlns:p14="http://schemas.microsoft.com/office/powerpoint/2010/main" val="2845828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F728-60E1-7271-8F5C-B32C430EBE0E}"/>
              </a:ext>
            </a:extLst>
          </p:cNvPr>
          <p:cNvSpPr>
            <a:spLocks noGrp="1"/>
          </p:cNvSpPr>
          <p:nvPr>
            <p:ph type="title"/>
          </p:nvPr>
        </p:nvSpPr>
        <p:spPr/>
        <p:txBody>
          <a:bodyPr/>
          <a:lstStyle/>
          <a:p>
            <a:r>
              <a:rPr lang="en-US" dirty="0"/>
              <a:t>Current Penalties in FOM Chapter 6</a:t>
            </a:r>
          </a:p>
        </p:txBody>
      </p:sp>
      <p:sp>
        <p:nvSpPr>
          <p:cNvPr id="7" name="Content Placeholder 6">
            <a:extLst>
              <a:ext uri="{FF2B5EF4-FFF2-40B4-BE49-F238E27FC236}">
                <a16:creationId xmlns:a16="http://schemas.microsoft.com/office/drawing/2014/main" id="{DC64B6BD-E366-7253-028A-F710481280CF}"/>
              </a:ext>
            </a:extLst>
          </p:cNvPr>
          <p:cNvSpPr>
            <a:spLocks noGrp="1"/>
          </p:cNvSpPr>
          <p:nvPr>
            <p:ph idx="1"/>
          </p:nvPr>
        </p:nvSpPr>
        <p:spPr>
          <a:xfrm>
            <a:off x="609600" y="5004206"/>
            <a:ext cx="7772400" cy="939394"/>
          </a:xfrm>
        </p:spPr>
        <p:txBody>
          <a:bodyPr/>
          <a:lstStyle/>
          <a:p>
            <a:r>
              <a:rPr lang="en-US" dirty="0"/>
              <a:t>Willful penalties are x10</a:t>
            </a:r>
          </a:p>
          <a:p>
            <a:r>
              <a:rPr lang="en-US" dirty="0"/>
              <a:t>Repeat penalties are x2, x5, or x10</a:t>
            </a:r>
          </a:p>
        </p:txBody>
      </p:sp>
      <p:pic>
        <p:nvPicPr>
          <p:cNvPr id="6" name="Picture 5">
            <a:extLst>
              <a:ext uri="{FF2B5EF4-FFF2-40B4-BE49-F238E27FC236}">
                <a16:creationId xmlns:a16="http://schemas.microsoft.com/office/drawing/2014/main" id="{3AF692A9-BEAE-5EBA-7A22-AF6CCEE676C4}"/>
              </a:ext>
            </a:extLst>
          </p:cNvPr>
          <p:cNvPicPr>
            <a:picLocks noChangeAspect="1"/>
          </p:cNvPicPr>
          <p:nvPr/>
        </p:nvPicPr>
        <p:blipFill rotWithShape="1">
          <a:blip r:embed="rId2"/>
          <a:srcRect l="35000" t="26297" r="25833" b="33703"/>
          <a:stretch/>
        </p:blipFill>
        <p:spPr>
          <a:xfrm>
            <a:off x="1143000" y="1158875"/>
            <a:ext cx="6400800" cy="3677056"/>
          </a:xfrm>
          <a:prstGeom prst="rect">
            <a:avLst/>
          </a:prstGeom>
        </p:spPr>
      </p:pic>
    </p:spTree>
    <p:extLst>
      <p:ext uri="{BB962C8B-B14F-4D97-AF65-F5344CB8AC3E}">
        <p14:creationId xmlns:p14="http://schemas.microsoft.com/office/powerpoint/2010/main" val="42437694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D4EA-CF85-4AC6-455C-2AED2CD52EF9}"/>
              </a:ext>
            </a:extLst>
          </p:cNvPr>
          <p:cNvSpPr>
            <a:spLocks noGrp="1"/>
          </p:cNvSpPr>
          <p:nvPr>
            <p:ph type="title"/>
          </p:nvPr>
        </p:nvSpPr>
        <p:spPr/>
        <p:txBody>
          <a:bodyPr/>
          <a:lstStyle/>
          <a:p>
            <a:r>
              <a:rPr lang="en-US" dirty="0"/>
              <a:t>Why the increase in penalties?</a:t>
            </a:r>
          </a:p>
        </p:txBody>
      </p:sp>
      <p:sp>
        <p:nvSpPr>
          <p:cNvPr id="3" name="Content Placeholder 2">
            <a:extLst>
              <a:ext uri="{FF2B5EF4-FFF2-40B4-BE49-F238E27FC236}">
                <a16:creationId xmlns:a16="http://schemas.microsoft.com/office/drawing/2014/main" id="{02616996-898B-2F65-EED3-08FA7C90FD36}"/>
              </a:ext>
            </a:extLst>
          </p:cNvPr>
          <p:cNvSpPr>
            <a:spLocks noGrp="1"/>
          </p:cNvSpPr>
          <p:nvPr>
            <p:ph idx="1"/>
          </p:nvPr>
        </p:nvSpPr>
        <p:spPr>
          <a:xfrm>
            <a:off x="609600" y="1219200"/>
            <a:ext cx="8001000" cy="4724400"/>
          </a:xfrm>
        </p:spPr>
        <p:txBody>
          <a:bodyPr>
            <a:normAutofit fontScale="77500" lnSpcReduction="20000"/>
          </a:bodyPr>
          <a:lstStyle/>
          <a:p>
            <a:r>
              <a:rPr lang="en-US" b="0" i="0" dirty="0">
                <a:effectLst/>
              </a:rPr>
              <a:t>In November 2015, President Obama signed the Bipartisan Budget Act of 2015 into law.  Title VII of the Budget Act, entitled the Federal Civil Penalties Inflation Adjustment Act Improvements Act of 2015</a:t>
            </a:r>
            <a:r>
              <a:rPr lang="en-US" dirty="0"/>
              <a:t>, </a:t>
            </a:r>
            <a:r>
              <a:rPr lang="en-US" b="0" i="0" dirty="0">
                <a:effectLst/>
              </a:rPr>
              <a:t>required mandatory upward adjustments of multiple civil penalties, including those proposed by OSHA. </a:t>
            </a:r>
          </a:p>
          <a:p>
            <a:endParaRPr lang="en-US" dirty="0"/>
          </a:p>
          <a:p>
            <a:r>
              <a:rPr lang="en-US" dirty="0"/>
              <a:t>Federal </a:t>
            </a:r>
            <a:r>
              <a:rPr lang="en-US" b="0" i="0" dirty="0">
                <a:effectLst/>
              </a:rPr>
              <a:t>OSHA was required to issue an interim final rule containing a “catch up adjustment” to its civil penalties – and were not required to follow notice-and-comment rulemaking provisions. The changes to the penalty amounts depended upon the cost-of-living adjustments established by the Consumer Price Index (CPI). The initial catch-up adjustment amount </a:t>
            </a:r>
            <a:r>
              <a:rPr lang="en-US" dirty="0"/>
              <a:t>was </a:t>
            </a:r>
            <a:r>
              <a:rPr lang="en-US" b="0" i="0" dirty="0">
                <a:effectLst/>
              </a:rPr>
              <a:t>the percentage difference between the CPI in October 2015 and the CPI in October 1990, which was the year that OSHA penalties were last adjusted – which was approximately 78%.</a:t>
            </a:r>
          </a:p>
          <a:p>
            <a:endParaRPr lang="en-US" dirty="0"/>
          </a:p>
        </p:txBody>
      </p:sp>
    </p:spTree>
    <p:extLst>
      <p:ext uri="{BB962C8B-B14F-4D97-AF65-F5344CB8AC3E}">
        <p14:creationId xmlns:p14="http://schemas.microsoft.com/office/powerpoint/2010/main" val="30236421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37449-188B-B7FD-0A56-A59CF80AE3EF}"/>
              </a:ext>
            </a:extLst>
          </p:cNvPr>
          <p:cNvSpPr>
            <a:spLocks noGrp="1"/>
          </p:cNvSpPr>
          <p:nvPr>
            <p:ph type="title"/>
          </p:nvPr>
        </p:nvSpPr>
        <p:spPr/>
        <p:txBody>
          <a:bodyPr/>
          <a:lstStyle/>
          <a:p>
            <a:r>
              <a:rPr lang="en-US" dirty="0"/>
              <a:t>Why does NC have to follow suit?</a:t>
            </a:r>
          </a:p>
        </p:txBody>
      </p:sp>
      <p:sp>
        <p:nvSpPr>
          <p:cNvPr id="3" name="Content Placeholder 2">
            <a:extLst>
              <a:ext uri="{FF2B5EF4-FFF2-40B4-BE49-F238E27FC236}">
                <a16:creationId xmlns:a16="http://schemas.microsoft.com/office/drawing/2014/main" id="{1E67DD6F-DD89-38D7-CD4F-13D8576B66E5}"/>
              </a:ext>
            </a:extLst>
          </p:cNvPr>
          <p:cNvSpPr>
            <a:spLocks noGrp="1"/>
          </p:cNvSpPr>
          <p:nvPr>
            <p:ph idx="1"/>
          </p:nvPr>
        </p:nvSpPr>
        <p:spPr/>
        <p:txBody>
          <a:bodyPr>
            <a:normAutofit fontScale="62500" lnSpcReduction="20000"/>
          </a:bodyPr>
          <a:lstStyle/>
          <a:p>
            <a:r>
              <a:rPr lang="en-US" sz="3800" dirty="0">
                <a:solidFill>
                  <a:srgbClr val="333333"/>
                </a:solidFill>
                <a:latin typeface="Helvetica Neue"/>
              </a:rPr>
              <a:t>Section 18 of the Federal OSH Act states:</a:t>
            </a:r>
          </a:p>
          <a:p>
            <a:pPr marL="0" indent="0" algn="l">
              <a:buNone/>
            </a:pPr>
            <a:endParaRPr lang="en-US" sz="3800" dirty="0">
              <a:solidFill>
                <a:srgbClr val="333333"/>
              </a:solidFill>
              <a:latin typeface="Helvetica Neue"/>
            </a:endParaRPr>
          </a:p>
          <a:p>
            <a:pPr marL="0" indent="0" algn="l">
              <a:buNone/>
            </a:pPr>
            <a:r>
              <a:rPr lang="en-US" dirty="0">
                <a:solidFill>
                  <a:srgbClr val="002060"/>
                </a:solidFill>
                <a:latin typeface="Helvetica Neue"/>
              </a:rPr>
              <a:t>(c) </a:t>
            </a:r>
            <a:r>
              <a:rPr lang="en-US" b="0" i="0" dirty="0">
                <a:solidFill>
                  <a:srgbClr val="002060"/>
                </a:solidFill>
                <a:effectLst/>
                <a:latin typeface="Helvetica Neue"/>
              </a:rPr>
              <a:t>The Secretary shall approve the plan submitted by a State under subsection (b), or any modification thereof, if such plan in his judgement:</a:t>
            </a:r>
          </a:p>
          <a:p>
            <a:pPr marL="0" indent="0" algn="l">
              <a:buNone/>
            </a:pPr>
            <a:endParaRPr lang="en-US" b="0" i="0" dirty="0">
              <a:solidFill>
                <a:srgbClr val="002060"/>
              </a:solidFill>
              <a:effectLst/>
              <a:latin typeface="Helvetica Neue"/>
            </a:endParaRPr>
          </a:p>
          <a:p>
            <a:pPr marL="0" indent="0" algn="l">
              <a:buNone/>
            </a:pPr>
            <a:r>
              <a:rPr lang="en-US" dirty="0">
                <a:solidFill>
                  <a:srgbClr val="002060"/>
                </a:solidFill>
                <a:latin typeface="Helvetica Neue"/>
              </a:rPr>
              <a:t>(1) </a:t>
            </a:r>
            <a:r>
              <a:rPr lang="en-US" b="0" i="0" dirty="0">
                <a:solidFill>
                  <a:srgbClr val="002060"/>
                </a:solidFill>
                <a:effectLst/>
                <a:latin typeface="Helvetica Neue"/>
              </a:rPr>
              <a:t>designates a State agency or agencies as the agency or agencies responsible for administering the plan throughout the State,</a:t>
            </a:r>
          </a:p>
          <a:p>
            <a:pPr algn="l"/>
            <a:endParaRPr lang="en-US" b="0" i="0" dirty="0">
              <a:solidFill>
                <a:srgbClr val="002060"/>
              </a:solidFill>
              <a:effectLst/>
              <a:latin typeface="Helvetica Neue"/>
            </a:endParaRPr>
          </a:p>
          <a:p>
            <a:pPr marL="0" indent="0" algn="l">
              <a:buNone/>
            </a:pPr>
            <a:r>
              <a:rPr lang="en-US" dirty="0">
                <a:solidFill>
                  <a:srgbClr val="002060"/>
                </a:solidFill>
                <a:latin typeface="Helvetica Neue"/>
              </a:rPr>
              <a:t>(2) </a:t>
            </a:r>
            <a:r>
              <a:rPr lang="en-US" b="0" i="0" dirty="0">
                <a:solidFill>
                  <a:srgbClr val="002060"/>
                </a:solidFill>
                <a:effectLst/>
                <a:latin typeface="Helvetica Neue"/>
              </a:rPr>
              <a:t>provides for the development and enforcement of safety and health standards relating to one or more safety or health issues, which standards (</a:t>
            </a:r>
            <a:r>
              <a:rPr lang="en-US" b="1" i="0" dirty="0">
                <a:solidFill>
                  <a:srgbClr val="002060"/>
                </a:solidFill>
                <a:effectLst/>
                <a:latin typeface="Helvetica Neue"/>
              </a:rPr>
              <a:t>and the enforcement of which standards</a:t>
            </a:r>
            <a:r>
              <a:rPr lang="en-US" b="0" i="0" dirty="0">
                <a:solidFill>
                  <a:srgbClr val="002060"/>
                </a:solidFill>
                <a:effectLst/>
                <a:latin typeface="Helvetica Neue"/>
              </a:rPr>
              <a:t>) </a:t>
            </a:r>
            <a:r>
              <a:rPr lang="en-US" b="1" i="0" dirty="0">
                <a:solidFill>
                  <a:srgbClr val="002060"/>
                </a:solidFill>
                <a:effectLst/>
                <a:latin typeface="Helvetica Neue"/>
              </a:rPr>
              <a:t>are or will be at least as effective </a:t>
            </a:r>
            <a:r>
              <a:rPr lang="en-US" b="0" i="0" dirty="0">
                <a:solidFill>
                  <a:srgbClr val="002060"/>
                </a:solidFill>
                <a:effectLst/>
                <a:latin typeface="Helvetica Neue"/>
              </a:rPr>
              <a:t>in providing safe and healthful employment and places of employment as the standards promulgated under section 6 which relate to the same issues, and which standards, when applicable to products which are distributed or used in interstate commerce, are required by compelling local conditions and do not unduly burden interstate commerce.</a:t>
            </a:r>
          </a:p>
          <a:p>
            <a:pPr marL="514350" indent="-514350" algn="l">
              <a:buAutoNum type="arabicParenBoth" startAt="2"/>
            </a:pPr>
            <a:endParaRPr lang="en-US" b="0" i="0" dirty="0">
              <a:solidFill>
                <a:srgbClr val="333333"/>
              </a:solidFill>
              <a:effectLst/>
              <a:latin typeface="Helvetica Neue"/>
            </a:endParaRPr>
          </a:p>
          <a:p>
            <a:r>
              <a:rPr lang="en-US" sz="3800" dirty="0">
                <a:solidFill>
                  <a:srgbClr val="333333"/>
                </a:solidFill>
                <a:latin typeface="Helvetica Neue"/>
              </a:rPr>
              <a:t>OSHNC must be “at least as effective” as Federal OSHA with regard to enforcement procedures.</a:t>
            </a:r>
            <a:endParaRPr lang="en-US" sz="3800" b="0" i="0" dirty="0">
              <a:solidFill>
                <a:srgbClr val="333333"/>
              </a:solidFill>
              <a:effectLst/>
              <a:latin typeface="Helvetica Neue"/>
            </a:endParaRPr>
          </a:p>
        </p:txBody>
      </p:sp>
      <p:sp>
        <p:nvSpPr>
          <p:cNvPr id="4" name="Rectangle 3">
            <a:extLst>
              <a:ext uri="{FF2B5EF4-FFF2-40B4-BE49-F238E27FC236}">
                <a16:creationId xmlns:a16="http://schemas.microsoft.com/office/drawing/2014/main" id="{2EBDC937-F338-D78E-3273-5D14987FB6A3}"/>
              </a:ext>
            </a:extLst>
          </p:cNvPr>
          <p:cNvSpPr/>
          <p:nvPr/>
        </p:nvSpPr>
        <p:spPr bwMode="auto">
          <a:xfrm>
            <a:off x="609600" y="1676400"/>
            <a:ext cx="7772400" cy="3352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570846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05903-48C8-924B-DDBF-843B414B2719}"/>
              </a:ext>
            </a:extLst>
          </p:cNvPr>
          <p:cNvSpPr>
            <a:spLocks noGrp="1"/>
          </p:cNvSpPr>
          <p:nvPr>
            <p:ph type="title"/>
          </p:nvPr>
        </p:nvSpPr>
        <p:spPr/>
        <p:txBody>
          <a:bodyPr/>
          <a:lstStyle/>
          <a:p>
            <a:r>
              <a:rPr lang="en-US" dirty="0"/>
              <a:t>FY2021 FAME Report</a:t>
            </a:r>
          </a:p>
        </p:txBody>
      </p:sp>
      <p:sp>
        <p:nvSpPr>
          <p:cNvPr id="3" name="Content Placeholder 2">
            <a:extLst>
              <a:ext uri="{FF2B5EF4-FFF2-40B4-BE49-F238E27FC236}">
                <a16:creationId xmlns:a16="http://schemas.microsoft.com/office/drawing/2014/main" id="{14730A2A-0292-10F6-DA5A-B6B139EFCF4B}"/>
              </a:ext>
            </a:extLst>
          </p:cNvPr>
          <p:cNvSpPr>
            <a:spLocks noGrp="1"/>
          </p:cNvSpPr>
          <p:nvPr>
            <p:ph idx="1"/>
          </p:nvPr>
        </p:nvSpPr>
        <p:spPr/>
        <p:txBody>
          <a:bodyPr/>
          <a:lstStyle/>
          <a:p>
            <a:r>
              <a:rPr lang="en-US" dirty="0"/>
              <a:t>Federal OSHA audits all State OSHA programs and issue a </a:t>
            </a:r>
            <a:r>
              <a:rPr lang="en-US" b="0" i="0" dirty="0">
                <a:solidFill>
                  <a:srgbClr val="222222"/>
                </a:solidFill>
                <a:effectLst/>
                <a:latin typeface="Helvetica Neue"/>
              </a:rPr>
              <a:t>Federal Annual Monitoring and Evaluation (FAME) Report for each.</a:t>
            </a:r>
          </a:p>
          <a:p>
            <a:endParaRPr lang="en-US" dirty="0">
              <a:solidFill>
                <a:srgbClr val="222222"/>
              </a:solidFill>
              <a:latin typeface="Helvetica Neue"/>
            </a:endParaRPr>
          </a:p>
          <a:p>
            <a:r>
              <a:rPr lang="en-US" dirty="0">
                <a:solidFill>
                  <a:srgbClr val="222222"/>
                </a:solidFill>
                <a:latin typeface="Helvetica Neue"/>
              </a:rPr>
              <a:t>The recent FAME for OSHNC had only one “finding” and no “observations.”  </a:t>
            </a:r>
            <a:endParaRPr lang="en-US" b="0" i="0" dirty="0">
              <a:solidFill>
                <a:srgbClr val="222222"/>
              </a:solidFill>
              <a:effectLst/>
              <a:latin typeface="Helvetica Neue"/>
            </a:endParaRPr>
          </a:p>
          <a:p>
            <a:endParaRPr lang="en-US" dirty="0"/>
          </a:p>
        </p:txBody>
      </p:sp>
      <p:pic>
        <p:nvPicPr>
          <p:cNvPr id="6" name="Picture 5">
            <a:extLst>
              <a:ext uri="{FF2B5EF4-FFF2-40B4-BE49-F238E27FC236}">
                <a16:creationId xmlns:a16="http://schemas.microsoft.com/office/drawing/2014/main" id="{CE42DA63-59D2-A6D5-2097-56419123346D}"/>
              </a:ext>
            </a:extLst>
          </p:cNvPr>
          <p:cNvPicPr>
            <a:picLocks noChangeAspect="1"/>
          </p:cNvPicPr>
          <p:nvPr/>
        </p:nvPicPr>
        <p:blipFill rotWithShape="1">
          <a:blip r:embed="rId2"/>
          <a:srcRect l="17500" t="58890" r="19167" b="14392"/>
          <a:stretch/>
        </p:blipFill>
        <p:spPr>
          <a:xfrm>
            <a:off x="115454" y="3886200"/>
            <a:ext cx="8913092" cy="2115128"/>
          </a:xfrm>
          <a:prstGeom prst="rect">
            <a:avLst/>
          </a:prstGeom>
        </p:spPr>
      </p:pic>
    </p:spTree>
    <p:extLst>
      <p:ext uri="{BB962C8B-B14F-4D97-AF65-F5344CB8AC3E}">
        <p14:creationId xmlns:p14="http://schemas.microsoft.com/office/powerpoint/2010/main" val="30735712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6A0F1-462C-6F07-B65D-380C9ECB4536}"/>
              </a:ext>
            </a:extLst>
          </p:cNvPr>
          <p:cNvSpPr>
            <a:spLocks noGrp="1"/>
          </p:cNvSpPr>
          <p:nvPr>
            <p:ph type="title"/>
          </p:nvPr>
        </p:nvSpPr>
        <p:spPr>
          <a:xfrm>
            <a:off x="593436" y="517359"/>
            <a:ext cx="8229600" cy="369332"/>
          </a:xfrm>
        </p:spPr>
        <p:txBody>
          <a:bodyPr/>
          <a:lstStyle/>
          <a:p>
            <a:r>
              <a:rPr lang="en-US" sz="2400" dirty="0"/>
              <a:t>State Plan Activity Mandated Measures (SAMMs)</a:t>
            </a:r>
          </a:p>
        </p:txBody>
      </p:sp>
      <p:sp>
        <p:nvSpPr>
          <p:cNvPr id="3" name="Content Placeholder 2">
            <a:extLst>
              <a:ext uri="{FF2B5EF4-FFF2-40B4-BE49-F238E27FC236}">
                <a16:creationId xmlns:a16="http://schemas.microsoft.com/office/drawing/2014/main" id="{0729566C-277C-490B-18B1-B6E196E021F4}"/>
              </a:ext>
            </a:extLst>
          </p:cNvPr>
          <p:cNvSpPr>
            <a:spLocks noGrp="1"/>
          </p:cNvSpPr>
          <p:nvPr>
            <p:ph idx="1"/>
          </p:nvPr>
        </p:nvSpPr>
        <p:spPr>
          <a:xfrm>
            <a:off x="571500" y="1219200"/>
            <a:ext cx="8001000" cy="4724400"/>
          </a:xfrm>
        </p:spPr>
        <p:txBody>
          <a:bodyPr/>
          <a:lstStyle/>
          <a:p>
            <a:r>
              <a:rPr lang="en-US" dirty="0"/>
              <a:t>The latest FAME has the following data about OSHNC penalties:</a:t>
            </a:r>
          </a:p>
          <a:p>
            <a:endParaRPr lang="en-US" dirty="0"/>
          </a:p>
          <a:p>
            <a:pPr marL="0" indent="0">
              <a:buNone/>
            </a:pPr>
            <a:endParaRPr lang="en-US" dirty="0"/>
          </a:p>
        </p:txBody>
      </p:sp>
      <p:graphicFrame>
        <p:nvGraphicFramePr>
          <p:cNvPr id="7" name="Table 7">
            <a:extLst>
              <a:ext uri="{FF2B5EF4-FFF2-40B4-BE49-F238E27FC236}">
                <a16:creationId xmlns:a16="http://schemas.microsoft.com/office/drawing/2014/main" id="{8F22E9E3-6CBC-1B73-DA2A-E5B998219575}"/>
              </a:ext>
            </a:extLst>
          </p:cNvPr>
          <p:cNvGraphicFramePr>
            <a:graphicFrameLocks noGrp="1"/>
          </p:cNvGraphicFramePr>
          <p:nvPr>
            <p:extLst>
              <p:ext uri="{D42A27DB-BD31-4B8C-83A1-F6EECF244321}">
                <p14:modId xmlns:p14="http://schemas.microsoft.com/office/powerpoint/2010/main" val="2404893090"/>
              </p:ext>
            </p:extLst>
          </p:nvPr>
        </p:nvGraphicFramePr>
        <p:xfrm>
          <a:off x="289791" y="2209800"/>
          <a:ext cx="8564418" cy="3566160"/>
        </p:xfrm>
        <a:graphic>
          <a:graphicData uri="http://schemas.openxmlformats.org/drawingml/2006/table">
            <a:tbl>
              <a:tblPr firstRow="1" bandRow="1">
                <a:tableStyleId>{5C22544A-7EE6-4342-B048-85BDC9FD1C3A}</a:tableStyleId>
              </a:tblPr>
              <a:tblGrid>
                <a:gridCol w="2349593">
                  <a:extLst>
                    <a:ext uri="{9D8B030D-6E8A-4147-A177-3AD203B41FA5}">
                      <a16:colId xmlns:a16="http://schemas.microsoft.com/office/drawing/2014/main" val="4207794955"/>
                    </a:ext>
                  </a:extLst>
                </a:gridCol>
                <a:gridCol w="1236874">
                  <a:extLst>
                    <a:ext uri="{9D8B030D-6E8A-4147-A177-3AD203B41FA5}">
                      <a16:colId xmlns:a16="http://schemas.microsoft.com/office/drawing/2014/main" val="3336795214"/>
                    </a:ext>
                  </a:extLst>
                </a:gridCol>
                <a:gridCol w="1391484">
                  <a:extLst>
                    <a:ext uri="{9D8B030D-6E8A-4147-A177-3AD203B41FA5}">
                      <a16:colId xmlns:a16="http://schemas.microsoft.com/office/drawing/2014/main" val="469682636"/>
                    </a:ext>
                  </a:extLst>
                </a:gridCol>
                <a:gridCol w="3586467">
                  <a:extLst>
                    <a:ext uri="{9D8B030D-6E8A-4147-A177-3AD203B41FA5}">
                      <a16:colId xmlns:a16="http://schemas.microsoft.com/office/drawing/2014/main" val="1614406097"/>
                    </a:ext>
                  </a:extLst>
                </a:gridCol>
              </a:tblGrid>
              <a:tr h="370840">
                <a:tc>
                  <a:txBody>
                    <a:bodyPr/>
                    <a:lstStyle/>
                    <a:p>
                      <a:endParaRPr lang="en-US" dirty="0"/>
                    </a:p>
                  </a:txBody>
                  <a:tcPr/>
                </a:tc>
                <a:tc>
                  <a:txBody>
                    <a:bodyPr/>
                    <a:lstStyle/>
                    <a:p>
                      <a:r>
                        <a:rPr lang="en-US" dirty="0"/>
                        <a:t>OSHNC Average</a:t>
                      </a:r>
                    </a:p>
                  </a:txBody>
                  <a:tcPr/>
                </a:tc>
                <a:tc>
                  <a:txBody>
                    <a:bodyPr/>
                    <a:lstStyle/>
                    <a:p>
                      <a:r>
                        <a:rPr lang="en-US" dirty="0"/>
                        <a:t>Evaluation Criteria</a:t>
                      </a:r>
                    </a:p>
                  </a:txBody>
                  <a:tcPr/>
                </a:tc>
                <a:tc>
                  <a:txBody>
                    <a:bodyPr/>
                    <a:lstStyle/>
                    <a:p>
                      <a:endParaRPr lang="en-US" dirty="0"/>
                    </a:p>
                  </a:txBody>
                  <a:tcPr/>
                </a:tc>
                <a:extLst>
                  <a:ext uri="{0D108BD9-81ED-4DB2-BD59-A6C34878D82A}">
                    <a16:rowId xmlns:a16="http://schemas.microsoft.com/office/drawing/2014/main" val="3192347130"/>
                  </a:ext>
                </a:extLst>
              </a:tr>
              <a:tr h="868680">
                <a:tc>
                  <a:txBody>
                    <a:bodyPr/>
                    <a:lstStyle/>
                    <a:p>
                      <a:r>
                        <a:rPr lang="en-US" dirty="0"/>
                        <a:t>Average current serious penalty in private sector - total (</a:t>
                      </a:r>
                      <a:r>
                        <a:rPr lang="en-US" b="1" dirty="0"/>
                        <a:t>1 to greater than 250 workers</a:t>
                      </a:r>
                      <a:r>
                        <a:rPr lang="en-US" dirty="0"/>
                        <a:t>)</a:t>
                      </a:r>
                    </a:p>
                  </a:txBody>
                  <a:tcPr/>
                </a:tc>
                <a:tc>
                  <a:txBody>
                    <a:bodyPr/>
                    <a:lstStyle/>
                    <a:p>
                      <a:r>
                        <a:rPr lang="en-US" dirty="0"/>
                        <a:t>$1902.40</a:t>
                      </a:r>
                    </a:p>
                  </a:txBody>
                  <a:tcPr/>
                </a:tc>
                <a:tc>
                  <a:txBody>
                    <a:bodyPr/>
                    <a:lstStyle/>
                    <a:p>
                      <a:r>
                        <a:rPr lang="en-US" dirty="0"/>
                        <a:t>+/- 25% of $3100.37 </a:t>
                      </a:r>
                    </a:p>
                  </a:txBody>
                  <a:tcPr/>
                </a:tc>
                <a:tc>
                  <a:txBody>
                    <a:bodyPr/>
                    <a:lstStyle/>
                    <a:p>
                      <a:r>
                        <a:rPr lang="en-US" dirty="0"/>
                        <a:t>The further review level is based on a three-year national average. The range of acceptable data not requiring further review is from </a:t>
                      </a:r>
                      <a:r>
                        <a:rPr lang="en-US" b="1" dirty="0"/>
                        <a:t>$2325.28 to $3875.46.</a:t>
                      </a:r>
                    </a:p>
                  </a:txBody>
                  <a:tcPr/>
                </a:tc>
                <a:extLst>
                  <a:ext uri="{0D108BD9-81ED-4DB2-BD59-A6C34878D82A}">
                    <a16:rowId xmlns:a16="http://schemas.microsoft.com/office/drawing/2014/main" val="1420663428"/>
                  </a:ext>
                </a:extLst>
              </a:tr>
              <a:tr h="868680">
                <a:tc>
                  <a:txBody>
                    <a:bodyPr/>
                    <a:lstStyle/>
                    <a:p>
                      <a:r>
                        <a:rPr lang="en-US" dirty="0"/>
                        <a:t>Average current serious penalty in private sector (</a:t>
                      </a:r>
                      <a:r>
                        <a:rPr lang="en-US" b="1" dirty="0"/>
                        <a:t>greater than 250 workers</a:t>
                      </a:r>
                      <a:r>
                        <a:rPr lang="en-US" dirty="0"/>
                        <a:t>)</a:t>
                      </a:r>
                    </a:p>
                  </a:txBody>
                  <a:tcPr/>
                </a:tc>
                <a:tc>
                  <a:txBody>
                    <a:bodyPr/>
                    <a:lstStyle/>
                    <a:p>
                      <a:r>
                        <a:rPr lang="en-US" dirty="0"/>
                        <a:t>$4953.21</a:t>
                      </a:r>
                    </a:p>
                  </a:txBody>
                  <a:tcPr/>
                </a:tc>
                <a:tc>
                  <a:txBody>
                    <a:bodyPr/>
                    <a:lstStyle/>
                    <a:p>
                      <a:r>
                        <a:rPr lang="en-US" dirty="0"/>
                        <a:t>+/- 25% of $6575.70</a:t>
                      </a:r>
                    </a:p>
                  </a:txBody>
                  <a:tcPr/>
                </a:tc>
                <a:tc>
                  <a:txBody>
                    <a:bodyPr/>
                    <a:lstStyle/>
                    <a:p>
                      <a:r>
                        <a:rPr lang="en-US" dirty="0"/>
                        <a:t>The further review level is based on a three-year national average. The range of acceptable data not requiring further review is from </a:t>
                      </a:r>
                      <a:r>
                        <a:rPr lang="en-US" b="1" dirty="0"/>
                        <a:t>$4931.78 to $8219.63.</a:t>
                      </a:r>
                    </a:p>
                  </a:txBody>
                  <a:tcPr/>
                </a:tc>
                <a:extLst>
                  <a:ext uri="{0D108BD9-81ED-4DB2-BD59-A6C34878D82A}">
                    <a16:rowId xmlns:a16="http://schemas.microsoft.com/office/drawing/2014/main" val="1685749302"/>
                  </a:ext>
                </a:extLst>
              </a:tr>
            </a:tbl>
          </a:graphicData>
        </a:graphic>
      </p:graphicFrame>
    </p:spTree>
    <p:extLst>
      <p:ext uri="{BB962C8B-B14F-4D97-AF65-F5344CB8AC3E}">
        <p14:creationId xmlns:p14="http://schemas.microsoft.com/office/powerpoint/2010/main" val="403206783"/>
      </p:ext>
    </p:extLst>
  </p:cSld>
  <p:clrMapOvr>
    <a:masterClrMapping/>
  </p:clrMapOvr>
  <p:transition/>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32437</TotalTime>
  <Pages>1</Pages>
  <Words>1982</Words>
  <Application>Microsoft Office PowerPoint</Application>
  <PresentationFormat>Letter Paper (8.5x11 in)</PresentationFormat>
  <Paragraphs>158</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Helvetica Neue</vt:lpstr>
      <vt:lpstr>Symbol</vt:lpstr>
      <vt:lpstr>Times New Roman</vt:lpstr>
      <vt:lpstr>Wingdings</vt:lpstr>
      <vt:lpstr>NCDOL  Standard</vt:lpstr>
      <vt:lpstr>OSHNC Civil Penalty Changes </vt:lpstr>
      <vt:lpstr>Objectives</vt:lpstr>
      <vt:lpstr>Current Penalties in the OSH Act of NC</vt:lpstr>
      <vt:lpstr>Serious Violations</vt:lpstr>
      <vt:lpstr>Current Penalties in FOM Chapter 6</vt:lpstr>
      <vt:lpstr>Why the increase in penalties?</vt:lpstr>
      <vt:lpstr>Why does NC have to follow suit?</vt:lpstr>
      <vt:lpstr>FY2021 FAME Report</vt:lpstr>
      <vt:lpstr>State Plan Activity Mandated Measures (SAMMs)</vt:lpstr>
      <vt:lpstr>SAMM Report in OE</vt:lpstr>
      <vt:lpstr>OSHNC Penalty Changes</vt:lpstr>
      <vt:lpstr>OSHNC Penalty Changes</vt:lpstr>
      <vt:lpstr>Revisions to NCGS 95-138</vt:lpstr>
      <vt:lpstr>New language for NCGS 95-138(a)(1)</vt:lpstr>
      <vt:lpstr>New Penalties under 1903.15(d)</vt:lpstr>
      <vt:lpstr>NC Administrative Code</vt:lpstr>
      <vt:lpstr>Effective October 1, 2022…</vt:lpstr>
      <vt:lpstr>Very Important…</vt:lpstr>
      <vt:lpstr>New Gravity-Based Penalties</vt:lpstr>
      <vt:lpstr>New Gravity-Based Penalties</vt:lpstr>
      <vt:lpstr>New Gravity-Based Penalties</vt:lpstr>
      <vt:lpstr>Reporting &amp; Recordkeeping Citations</vt:lpstr>
      <vt:lpstr>Reporting &amp; Recordkeeping Citations</vt:lpstr>
      <vt:lpstr>Reporting &amp; Recordkeeping Citations</vt:lpstr>
      <vt:lpstr>What else is changing?</vt:lpstr>
      <vt:lpstr>What else is changing?</vt:lpstr>
      <vt:lpstr>Example Penalty Chart</vt:lpstr>
      <vt:lpstr>Repeat Violations (FOM Ch. VI)</vt:lpstr>
      <vt:lpstr>What else is changing?</vt:lpstr>
      <vt:lpstr>Informal Conferences/Settlements</vt:lpstr>
      <vt:lpstr>Penalty CFR Cases – APN 16K </vt:lpstr>
      <vt:lpstr>Penalty CFR Cases – APN 16K</vt:lpstr>
      <vt:lpstr>Change to Statute of Limitations</vt:lpstr>
      <vt:lpstr>Questions?</vt:lpstr>
    </vt:vector>
  </TitlesOfParts>
  <Manager>Standards Review By Bobby Davis</Manager>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Powered Industrial Trucks (29 DFR 1910.178)</dc:title>
  <dc:subject>For Web and Leader Led Training</dc:subject>
  <dc:creator>Bob O'Neal</dc:creator>
  <cp:keywords>Review by Standards Supervisor:2-24-2010</cp:keywords>
  <dc:description>WLagoe reviewed: 032010</dc:description>
  <cp:lastModifiedBy>Paul Sullivan</cp:lastModifiedBy>
  <cp:revision>2876</cp:revision>
  <cp:lastPrinted>2017-10-12T19:56:12Z</cp:lastPrinted>
  <dcterms:created xsi:type="dcterms:W3CDTF">2001-05-15T12:53:32Z</dcterms:created>
  <dcterms:modified xsi:type="dcterms:W3CDTF">2022-09-19T11:48:50Z</dcterms:modified>
  <cp:category>Format Review by Andy on 12-30-08</cp:category>
</cp:coreProperties>
</file>