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982" r:id="rId2"/>
  </p:sldMasterIdLst>
  <p:notesMasterIdLst>
    <p:notesMasterId r:id="rId17"/>
  </p:notesMasterIdLst>
  <p:handoutMasterIdLst>
    <p:handoutMasterId r:id="rId18"/>
  </p:handoutMasterIdLst>
  <p:sldIdLst>
    <p:sldId id="273" r:id="rId3"/>
    <p:sldId id="342" r:id="rId4"/>
    <p:sldId id="266" r:id="rId5"/>
    <p:sldId id="267" r:id="rId6"/>
    <p:sldId id="268" r:id="rId7"/>
    <p:sldId id="269" r:id="rId8"/>
    <p:sldId id="258" r:id="rId9"/>
    <p:sldId id="259" r:id="rId10"/>
    <p:sldId id="261" r:id="rId11"/>
    <p:sldId id="262" r:id="rId12"/>
    <p:sldId id="272" r:id="rId13"/>
    <p:sldId id="343" r:id="rId14"/>
    <p:sldId id="344" r:id="rId15"/>
    <p:sldId id="341" r:id="rId16"/>
  </p:sldIdLst>
  <p:sldSz cx="9144000" cy="6858000" type="letter"/>
  <p:notesSz cx="7004050" cy="9290050"/>
  <p:defaultTextStyle>
    <a:defPPr>
      <a:defRPr lang="en-US"/>
    </a:defPPr>
    <a:lvl1pPr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5pPr>
    <a:lvl6pPr marL="2286000" algn="l" defTabSz="914400" rtl="0" eaLnBrk="1" latinLnBrk="0" hangingPunct="1">
      <a:defRPr sz="3600" u="sng" kern="1200">
        <a:solidFill>
          <a:schemeClr val="tx1"/>
        </a:solidFill>
        <a:latin typeface="Times New Roman" panose="02020603050405020304" pitchFamily="18" charset="0"/>
        <a:ea typeface="+mn-ea"/>
        <a:cs typeface="+mn-cs"/>
      </a:defRPr>
    </a:lvl6pPr>
    <a:lvl7pPr marL="2743200" algn="l" defTabSz="914400" rtl="0" eaLnBrk="1" latinLnBrk="0" hangingPunct="1">
      <a:defRPr sz="3600" u="sng" kern="1200">
        <a:solidFill>
          <a:schemeClr val="tx1"/>
        </a:solidFill>
        <a:latin typeface="Times New Roman" panose="02020603050405020304" pitchFamily="18" charset="0"/>
        <a:ea typeface="+mn-ea"/>
        <a:cs typeface="+mn-cs"/>
      </a:defRPr>
    </a:lvl7pPr>
    <a:lvl8pPr marL="3200400" algn="l" defTabSz="914400" rtl="0" eaLnBrk="1" latinLnBrk="0" hangingPunct="1">
      <a:defRPr sz="3600" u="sng" kern="1200">
        <a:solidFill>
          <a:schemeClr val="tx1"/>
        </a:solidFill>
        <a:latin typeface="Times New Roman" panose="02020603050405020304" pitchFamily="18" charset="0"/>
        <a:ea typeface="+mn-ea"/>
        <a:cs typeface="+mn-cs"/>
      </a:defRPr>
    </a:lvl8pPr>
    <a:lvl9pPr marL="3657600" algn="l" defTabSz="914400" rtl="0" eaLnBrk="1" latinLnBrk="0" hangingPunct="1">
      <a:defRPr sz="3600" u="sng"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D9A"/>
    <a:srgbClr val="008000"/>
    <a:srgbClr val="33CC33"/>
    <a:srgbClr val="000000"/>
    <a:srgbClr val="FFFFFF"/>
    <a:srgbClr val="FF5050"/>
    <a:srgbClr val="FF00FF"/>
    <a:srgbClr val="FFFF66"/>
    <a:srgbClr val="910046"/>
    <a:srgbClr val="0070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67159" autoAdjust="0"/>
  </p:normalViewPr>
  <p:slideViewPr>
    <p:cSldViewPr>
      <p:cViewPr varScale="1">
        <p:scale>
          <a:sx n="85" d="100"/>
          <a:sy n="85" d="100"/>
        </p:scale>
        <p:origin x="196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p:scale>
          <a:sx n="100" d="100"/>
          <a:sy n="100" d="100"/>
        </p:scale>
        <p:origin x="720" y="-1157"/>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 y="2"/>
            <a:ext cx="3035089" cy="464903"/>
          </a:xfrm>
          <a:prstGeom prst="rect">
            <a:avLst/>
          </a:prstGeom>
          <a:noFill/>
          <a:ln w="9525">
            <a:noFill/>
            <a:miter lim="800000"/>
            <a:headEnd/>
            <a:tailEnd/>
          </a:ln>
          <a:effectLst/>
        </p:spPr>
        <p:txBody>
          <a:bodyPr vert="horz" wrap="square" lIns="19694" tIns="0" rIns="19694" bIns="0" numCol="1" anchor="t" anchorCtr="0" compatLnSpc="1">
            <a:prstTxWarp prst="textNoShape">
              <a:avLst/>
            </a:prstTxWarp>
          </a:bodyPr>
          <a:lstStyle>
            <a:lvl1pPr defTabSz="945460">
              <a:defRPr sz="1000" i="1" u="none"/>
            </a:lvl1pPr>
          </a:lstStyle>
          <a:p>
            <a:pPr>
              <a:defRPr/>
            </a:pPr>
            <a:endParaRPr lang="en-US"/>
          </a:p>
        </p:txBody>
      </p:sp>
      <p:sp>
        <p:nvSpPr>
          <p:cNvPr id="3075" name="Rectangle 3"/>
          <p:cNvSpPr>
            <a:spLocks noGrp="1" noChangeArrowheads="1"/>
          </p:cNvSpPr>
          <p:nvPr>
            <p:ph type="dt" sz="quarter" idx="1"/>
          </p:nvPr>
        </p:nvSpPr>
        <p:spPr bwMode="auto">
          <a:xfrm>
            <a:off x="3968962" y="2"/>
            <a:ext cx="3035089" cy="464903"/>
          </a:xfrm>
          <a:prstGeom prst="rect">
            <a:avLst/>
          </a:prstGeom>
          <a:noFill/>
          <a:ln w="9525">
            <a:noFill/>
            <a:miter lim="800000"/>
            <a:headEnd/>
            <a:tailEnd/>
          </a:ln>
          <a:effectLst/>
        </p:spPr>
        <p:txBody>
          <a:bodyPr vert="horz" wrap="square" lIns="19694" tIns="0" rIns="19694" bIns="0" numCol="1" anchor="t" anchorCtr="0" compatLnSpc="1">
            <a:prstTxWarp prst="textNoShape">
              <a:avLst/>
            </a:prstTxWarp>
          </a:bodyPr>
          <a:lstStyle>
            <a:lvl1pPr algn="r" defTabSz="945460">
              <a:defRPr sz="1000" i="1" u="none"/>
            </a:lvl1pPr>
          </a:lstStyle>
          <a:p>
            <a:pPr>
              <a:defRPr/>
            </a:pPr>
            <a:endParaRPr lang="en-US"/>
          </a:p>
        </p:txBody>
      </p:sp>
      <p:sp>
        <p:nvSpPr>
          <p:cNvPr id="3076" name="Rectangle 4"/>
          <p:cNvSpPr>
            <a:spLocks noGrp="1" noChangeArrowheads="1"/>
          </p:cNvSpPr>
          <p:nvPr>
            <p:ph type="ftr" sz="quarter" idx="2"/>
          </p:nvPr>
        </p:nvSpPr>
        <p:spPr bwMode="auto">
          <a:xfrm>
            <a:off x="1" y="8825148"/>
            <a:ext cx="3035089" cy="464903"/>
          </a:xfrm>
          <a:prstGeom prst="rect">
            <a:avLst/>
          </a:prstGeom>
          <a:noFill/>
          <a:ln w="9525">
            <a:noFill/>
            <a:miter lim="800000"/>
            <a:headEnd/>
            <a:tailEnd/>
          </a:ln>
          <a:effectLst/>
        </p:spPr>
        <p:txBody>
          <a:bodyPr vert="horz" wrap="square" lIns="19694" tIns="0" rIns="19694" bIns="0" numCol="1" anchor="b" anchorCtr="0" compatLnSpc="1">
            <a:prstTxWarp prst="textNoShape">
              <a:avLst/>
            </a:prstTxWarp>
          </a:bodyPr>
          <a:lstStyle>
            <a:lvl1pPr defTabSz="945460">
              <a:defRPr sz="1000" i="1" u="none"/>
            </a:lvl1pPr>
          </a:lstStyle>
          <a:p>
            <a:pPr>
              <a:defRPr/>
            </a:pPr>
            <a:endParaRPr lang="en-US"/>
          </a:p>
        </p:txBody>
      </p:sp>
      <p:sp>
        <p:nvSpPr>
          <p:cNvPr id="3077" name="Rectangle 5"/>
          <p:cNvSpPr>
            <a:spLocks noGrp="1" noChangeArrowheads="1"/>
          </p:cNvSpPr>
          <p:nvPr>
            <p:ph type="sldNum" sz="quarter" idx="3"/>
          </p:nvPr>
        </p:nvSpPr>
        <p:spPr bwMode="auto">
          <a:xfrm>
            <a:off x="3968962" y="8825148"/>
            <a:ext cx="3035089" cy="464903"/>
          </a:xfrm>
          <a:prstGeom prst="rect">
            <a:avLst/>
          </a:prstGeom>
          <a:noFill/>
          <a:ln w="9525">
            <a:noFill/>
            <a:miter lim="800000"/>
            <a:headEnd/>
            <a:tailEnd/>
          </a:ln>
          <a:effectLst/>
        </p:spPr>
        <p:txBody>
          <a:bodyPr vert="horz" wrap="square" lIns="19694" tIns="0" rIns="19694" bIns="0" numCol="1" anchor="b" anchorCtr="0" compatLnSpc="1">
            <a:prstTxWarp prst="textNoShape">
              <a:avLst/>
            </a:prstTxWarp>
          </a:bodyPr>
          <a:lstStyle>
            <a:lvl1pPr algn="r" defTabSz="945460">
              <a:defRPr sz="1000" i="1" u="none"/>
            </a:lvl1pPr>
          </a:lstStyle>
          <a:p>
            <a:fld id="{DDAC06DB-EFDA-4CD5-821B-BDAACBD20BA2}" type="slidenum">
              <a:rPr lang="en-US" altLang="en-US"/>
              <a:pPr/>
              <a:t>‹#›</a:t>
            </a:fld>
            <a:endParaRPr lang="en-US" altLang="en-US"/>
          </a:p>
        </p:txBody>
      </p:sp>
    </p:spTree>
    <p:extLst>
      <p:ext uri="{BB962C8B-B14F-4D97-AF65-F5344CB8AC3E}">
        <p14:creationId xmlns:p14="http://schemas.microsoft.com/office/powerpoint/2010/main" val="334473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2"/>
            <a:ext cx="3035089" cy="464903"/>
          </a:xfrm>
          <a:prstGeom prst="rect">
            <a:avLst/>
          </a:prstGeom>
          <a:noFill/>
          <a:ln w="9525">
            <a:noFill/>
            <a:miter lim="800000"/>
            <a:headEnd/>
            <a:tailEnd/>
          </a:ln>
          <a:effectLst/>
        </p:spPr>
        <p:txBody>
          <a:bodyPr vert="horz" wrap="square" lIns="19694" tIns="0" rIns="19694" bIns="0" numCol="1" anchor="t" anchorCtr="0" compatLnSpc="1">
            <a:prstTxWarp prst="textNoShape">
              <a:avLst/>
            </a:prstTxWarp>
          </a:bodyPr>
          <a:lstStyle>
            <a:lvl1pPr defTabSz="945460">
              <a:defRPr sz="1000" i="1" u="none"/>
            </a:lvl1pPr>
          </a:lstStyle>
          <a:p>
            <a:pPr>
              <a:defRPr/>
            </a:pPr>
            <a:endParaRPr lang="en-US"/>
          </a:p>
        </p:txBody>
      </p:sp>
      <p:sp>
        <p:nvSpPr>
          <p:cNvPr id="2051" name="Rectangle 3"/>
          <p:cNvSpPr>
            <a:spLocks noGrp="1" noChangeArrowheads="1"/>
          </p:cNvSpPr>
          <p:nvPr>
            <p:ph type="dt" idx="1"/>
          </p:nvPr>
        </p:nvSpPr>
        <p:spPr bwMode="auto">
          <a:xfrm>
            <a:off x="3968962" y="2"/>
            <a:ext cx="3035089" cy="464903"/>
          </a:xfrm>
          <a:prstGeom prst="rect">
            <a:avLst/>
          </a:prstGeom>
          <a:noFill/>
          <a:ln w="9525">
            <a:noFill/>
            <a:miter lim="800000"/>
            <a:headEnd/>
            <a:tailEnd/>
          </a:ln>
          <a:effectLst/>
        </p:spPr>
        <p:txBody>
          <a:bodyPr vert="horz" wrap="square" lIns="19694" tIns="0" rIns="19694" bIns="0" numCol="1" anchor="t" anchorCtr="0" compatLnSpc="1">
            <a:prstTxWarp prst="textNoShape">
              <a:avLst/>
            </a:prstTxWarp>
          </a:bodyPr>
          <a:lstStyle>
            <a:lvl1pPr algn="r" defTabSz="945460">
              <a:defRPr sz="1000" i="1" u="none"/>
            </a:lvl1pPr>
          </a:lstStyle>
          <a:p>
            <a:pPr>
              <a:defRPr/>
            </a:pPr>
            <a:endParaRPr lang="en-US"/>
          </a:p>
        </p:txBody>
      </p:sp>
      <p:sp>
        <p:nvSpPr>
          <p:cNvPr id="2052" name="Rectangle 4"/>
          <p:cNvSpPr>
            <a:spLocks noGrp="1" noChangeArrowheads="1"/>
          </p:cNvSpPr>
          <p:nvPr>
            <p:ph type="ftr" sz="quarter" idx="4"/>
          </p:nvPr>
        </p:nvSpPr>
        <p:spPr bwMode="auto">
          <a:xfrm>
            <a:off x="1" y="8825148"/>
            <a:ext cx="3035089" cy="464903"/>
          </a:xfrm>
          <a:prstGeom prst="rect">
            <a:avLst/>
          </a:prstGeom>
          <a:noFill/>
          <a:ln w="9525">
            <a:noFill/>
            <a:miter lim="800000"/>
            <a:headEnd/>
            <a:tailEnd/>
          </a:ln>
          <a:effectLst/>
        </p:spPr>
        <p:txBody>
          <a:bodyPr vert="horz" wrap="square" lIns="19694" tIns="0" rIns="19694" bIns="0" numCol="1" anchor="b" anchorCtr="0" compatLnSpc="1">
            <a:prstTxWarp prst="textNoShape">
              <a:avLst/>
            </a:prstTxWarp>
          </a:bodyPr>
          <a:lstStyle>
            <a:lvl1pPr defTabSz="945460">
              <a:defRPr sz="1000" i="1" u="none"/>
            </a:lvl1pPr>
          </a:lstStyle>
          <a:p>
            <a:pPr>
              <a:defRPr/>
            </a:pPr>
            <a:endParaRPr lang="en-US"/>
          </a:p>
        </p:txBody>
      </p:sp>
      <p:sp>
        <p:nvSpPr>
          <p:cNvPr id="2053" name="Rectangle 5"/>
          <p:cNvSpPr>
            <a:spLocks noGrp="1" noChangeArrowheads="1"/>
          </p:cNvSpPr>
          <p:nvPr>
            <p:ph type="sldNum" sz="quarter" idx="5"/>
          </p:nvPr>
        </p:nvSpPr>
        <p:spPr bwMode="auto">
          <a:xfrm>
            <a:off x="3968962" y="8825148"/>
            <a:ext cx="3035089" cy="464903"/>
          </a:xfrm>
          <a:prstGeom prst="rect">
            <a:avLst/>
          </a:prstGeom>
          <a:noFill/>
          <a:ln w="9525">
            <a:noFill/>
            <a:miter lim="800000"/>
            <a:headEnd/>
            <a:tailEnd/>
          </a:ln>
          <a:effectLst/>
        </p:spPr>
        <p:txBody>
          <a:bodyPr vert="horz" wrap="square" lIns="19694" tIns="0" rIns="19694" bIns="0" numCol="1" anchor="b" anchorCtr="0" compatLnSpc="1">
            <a:prstTxWarp prst="textNoShape">
              <a:avLst/>
            </a:prstTxWarp>
          </a:bodyPr>
          <a:lstStyle>
            <a:lvl1pPr algn="r" defTabSz="945460">
              <a:defRPr sz="1000" i="1" u="none"/>
            </a:lvl1pPr>
          </a:lstStyle>
          <a:p>
            <a:fld id="{DB3F8F3D-5445-4B2D-8E34-6319E2745A18}" type="slidenum">
              <a:rPr lang="en-US" altLang="en-US"/>
              <a:pPr/>
              <a:t>‹#›</a:t>
            </a:fld>
            <a:endParaRPr lang="en-US" altLang="en-US"/>
          </a:p>
        </p:txBody>
      </p:sp>
      <p:sp>
        <p:nvSpPr>
          <p:cNvPr id="2054" name="Rectangle 6"/>
          <p:cNvSpPr>
            <a:spLocks noGrp="1" noChangeArrowheads="1"/>
          </p:cNvSpPr>
          <p:nvPr>
            <p:ph type="body" sz="quarter" idx="3"/>
          </p:nvPr>
        </p:nvSpPr>
        <p:spPr bwMode="auto">
          <a:xfrm>
            <a:off x="933874" y="4413376"/>
            <a:ext cx="5136303" cy="4180922"/>
          </a:xfrm>
          <a:prstGeom prst="rect">
            <a:avLst/>
          </a:prstGeom>
          <a:noFill/>
          <a:ln w="9525">
            <a:noFill/>
            <a:miter lim="800000"/>
            <a:headEnd/>
            <a:tailEnd/>
          </a:ln>
          <a:effectLst/>
        </p:spPr>
        <p:txBody>
          <a:bodyPr vert="horz" wrap="square" lIns="95185" tIns="47592" rIns="95185" bIns="47592"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5" name="Rectangle 7"/>
          <p:cNvSpPr>
            <a:spLocks noGrp="1" noRot="1" noChangeAspect="1" noChangeArrowheads="1" noTextEdit="1"/>
          </p:cNvSpPr>
          <p:nvPr>
            <p:ph type="sldImg" idx="2"/>
          </p:nvPr>
        </p:nvSpPr>
        <p:spPr bwMode="auto">
          <a:xfrm>
            <a:off x="1189038" y="703263"/>
            <a:ext cx="4625975" cy="34702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8000096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BEECCE40-6B11-4764-B904-27187397AD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97CF91B7-95C3-4872-8092-5DDEDE442799}" type="slidenum">
              <a:rPr lang="en-US" altLang="en-US" sz="1200">
                <a:solidFill>
                  <a:srgbClr val="000000"/>
                </a:solidFill>
              </a:rPr>
              <a:pPr>
                <a:spcBef>
                  <a:spcPct val="0"/>
                </a:spcBef>
              </a:pPr>
              <a:t>1</a:t>
            </a:fld>
            <a:endParaRPr lang="en-US" altLang="en-US" sz="1200">
              <a:solidFill>
                <a:srgbClr val="000000"/>
              </a:solidFill>
            </a:endParaRPr>
          </a:p>
        </p:txBody>
      </p:sp>
      <p:sp>
        <p:nvSpPr>
          <p:cNvPr id="6147" name="Rectangle 1">
            <a:extLst>
              <a:ext uri="{FF2B5EF4-FFF2-40B4-BE49-F238E27FC236}">
                <a16:creationId xmlns:a16="http://schemas.microsoft.com/office/drawing/2014/main" id="{38A05DCD-E816-49E4-98AE-526F5F6EDA47}"/>
              </a:ext>
            </a:extLst>
          </p:cNvPr>
          <p:cNvSpPr>
            <a:spLocks noGrp="1" noRot="1" noChangeAspect="1" noChangeArrowheads="1" noTextEdit="1"/>
          </p:cNvSpPr>
          <p:nvPr>
            <p:ph type="sldImg"/>
          </p:nvPr>
        </p:nvSpPr>
        <p:spPr>
          <a:ln/>
        </p:spPr>
      </p:sp>
      <p:sp>
        <p:nvSpPr>
          <p:cNvPr id="6148" name="Rectangle 2">
            <a:extLst>
              <a:ext uri="{FF2B5EF4-FFF2-40B4-BE49-F238E27FC236}">
                <a16:creationId xmlns:a16="http://schemas.microsoft.com/office/drawing/2014/main" id="{1840992E-2443-4436-9B6D-6AA13279E7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r>
              <a:rPr lang="en-US" altLang="en-US" b="1" dirty="0"/>
              <a:t>Part Three </a:t>
            </a:r>
            <a:r>
              <a:rPr lang="en-US" altLang="en-US" dirty="0"/>
              <a:t>		</a:t>
            </a:r>
            <a:r>
              <a:rPr lang="en-US" altLang="en-US" dirty="0" err="1"/>
              <a:t>Approx</a:t>
            </a:r>
            <a:r>
              <a:rPr lang="en-US" altLang="en-US" dirty="0"/>
              <a:t> 1 hour</a:t>
            </a:r>
          </a:p>
          <a:p>
            <a:pPr eaLnBrk="1" hangingPunct="1">
              <a:lnSpc>
                <a:spcPct val="95000"/>
              </a:lnSpc>
              <a:spcBef>
                <a:spcPct val="0"/>
              </a:spcBef>
            </a:pPr>
            <a:endParaRPr lang="en-US" altLang="en-US" dirty="0"/>
          </a:p>
          <a:p>
            <a:pPr eaLnBrk="1" hangingPunct="1">
              <a:lnSpc>
                <a:spcPct val="95000"/>
              </a:lnSpc>
              <a:spcBef>
                <a:spcPct val="0"/>
              </a:spcBef>
            </a:pPr>
            <a:r>
              <a:rPr lang="en-US" altLang="en-US" b="1" dirty="0"/>
              <a:t>Materials needed: </a:t>
            </a:r>
            <a:r>
              <a:rPr lang="en-US" altLang="en-US" dirty="0"/>
              <a:t> 	Laptop</a:t>
            </a:r>
          </a:p>
          <a:p>
            <a:pPr eaLnBrk="1" hangingPunct="1">
              <a:lnSpc>
                <a:spcPct val="95000"/>
              </a:lnSpc>
              <a:spcBef>
                <a:spcPct val="0"/>
              </a:spcBef>
            </a:pPr>
            <a:r>
              <a:rPr lang="en-US" altLang="en-US" dirty="0"/>
              <a:t>		Projector</a:t>
            </a:r>
          </a:p>
          <a:p>
            <a:pPr eaLnBrk="1" hangingPunct="1">
              <a:lnSpc>
                <a:spcPct val="95000"/>
              </a:lnSpc>
              <a:spcBef>
                <a:spcPct val="0"/>
              </a:spcBef>
            </a:pPr>
            <a:r>
              <a:rPr lang="en-US" altLang="en-US" dirty="0"/>
              <a:t>		</a:t>
            </a:r>
          </a:p>
          <a:p>
            <a:pPr eaLnBrk="1" hangingPunct="1">
              <a:lnSpc>
                <a:spcPct val="95000"/>
              </a:lnSpc>
              <a:spcBef>
                <a:spcPct val="0"/>
              </a:spcBef>
            </a:pPr>
            <a:r>
              <a:rPr lang="en-US" altLang="en-US" dirty="0"/>
              <a:t>		</a:t>
            </a:r>
          </a:p>
        </p:txBody>
      </p:sp>
      <p:sp>
        <p:nvSpPr>
          <p:cNvPr id="6149" name="Date Placeholder 4">
            <a:extLst>
              <a:ext uri="{FF2B5EF4-FFF2-40B4-BE49-F238E27FC236}">
                <a16:creationId xmlns:a16="http://schemas.microsoft.com/office/drawing/2014/main" id="{531736A4-370A-4A1E-83A6-8D9E6B51F4DB}"/>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F48923B0-DB12-4347-B3D8-D82D3C0AD285}" type="datetime1">
              <a:rPr lang="en-US" altLang="en-US" sz="1200" smtClean="0"/>
              <a:pPr>
                <a:spcBef>
                  <a:spcPct val="0"/>
                </a:spcBef>
              </a:pPr>
              <a:t>2/24/2021</a:t>
            </a:fld>
            <a:endParaRPr lang="en-US" altLang="en-US" sz="1200"/>
          </a:p>
        </p:txBody>
      </p:sp>
      <p:sp>
        <p:nvSpPr>
          <p:cNvPr id="6150" name="Header Placeholder 5">
            <a:extLst>
              <a:ext uri="{FF2B5EF4-FFF2-40B4-BE49-F238E27FC236}">
                <a16:creationId xmlns:a16="http://schemas.microsoft.com/office/drawing/2014/main" id="{B36D4982-14A8-48F5-9056-AD77BC9CD9AE}"/>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87CC717F-DA2D-4359-9BBF-25A21E9C40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8E35BF25-E26A-461D-AA80-D2DC77220C16}" type="slidenum">
              <a:rPr lang="en-US" altLang="en-US" sz="1200"/>
              <a:pPr>
                <a:spcBef>
                  <a:spcPct val="0"/>
                </a:spcBef>
              </a:pPr>
              <a:t>10</a:t>
            </a:fld>
            <a:endParaRPr lang="en-US" altLang="en-US" sz="1200"/>
          </a:p>
        </p:txBody>
      </p:sp>
      <p:sp>
        <p:nvSpPr>
          <p:cNvPr id="24579" name="Rectangle 1">
            <a:extLst>
              <a:ext uri="{FF2B5EF4-FFF2-40B4-BE49-F238E27FC236}">
                <a16:creationId xmlns:a16="http://schemas.microsoft.com/office/drawing/2014/main" id="{96C85502-2425-4850-A428-C4203FCCC669}"/>
              </a:ext>
            </a:extLst>
          </p:cNvPr>
          <p:cNvSpPr>
            <a:spLocks noGrp="1" noRot="1" noChangeAspect="1" noChangeArrowheads="1" noTextEdit="1"/>
          </p:cNvSpPr>
          <p:nvPr>
            <p:ph type="sldImg"/>
          </p:nvPr>
        </p:nvSpPr>
        <p:spPr>
          <a:ln/>
        </p:spPr>
      </p:sp>
      <p:sp>
        <p:nvSpPr>
          <p:cNvPr id="24580" name="Rectangle 2">
            <a:extLst>
              <a:ext uri="{FF2B5EF4-FFF2-40B4-BE49-F238E27FC236}">
                <a16:creationId xmlns:a16="http://schemas.microsoft.com/office/drawing/2014/main" id="{F14AB8A2-5548-4C7F-BC7B-B1E2FDB518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r>
              <a:rPr lang="en-US" altLang="en-US">
                <a:solidFill>
                  <a:srgbClr val="000000"/>
                </a:solidFill>
                <a:cs typeface="Times New Roman" panose="02020603050405020304" pitchFamily="18" charset="0"/>
              </a:rPr>
              <a:t>Background: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This section contains background information that answers questions about who the victim is, and the time, date, location of the accident, as well as other necessary details. Make sure you obtain all of this information for possible later reference.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Description of the accident: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This section presents a descriptive narrative of the events leading up to, including and immediately after the accident. It's important that the narrative paint a vivid "word picture" so that someone unfamiliar with the accident can clearly see what happened.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Findings: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The findings section describes the hazardous conditions, unsafe behaviors and the system weaknesses your analysis has uncovered. Each description of surface and root cause will also include justification for the finding. The justification will explain how you came to your conclusion. </a:t>
            </a:r>
            <a:endParaRPr lang="en-US" altLang="en-US">
              <a:cs typeface="Times New Roman" panose="02020603050405020304" pitchFamily="18" charset="0"/>
            </a:endParaRPr>
          </a:p>
          <a:p>
            <a:pPr eaLnBrk="1" hangingPunct="1">
              <a:lnSpc>
                <a:spcPct val="95000"/>
              </a:lnSpc>
              <a:spcBef>
                <a:spcPct val="0"/>
              </a:spcBef>
            </a:pPr>
            <a:r>
              <a:rPr lang="en-US" altLang="en-US">
                <a:solidFill>
                  <a:srgbClr val="000000"/>
                </a:solidFill>
                <a:cs typeface="Times New Roman" panose="02020603050405020304" pitchFamily="18" charset="0"/>
              </a:rPr>
              <a:t>Unfortunately, the most common failure found in accident reports is that they address only surface causes. Consequently, similar accidents recur. These report forms may have a format that "forces" the investigator to list only surface causes for accidents. The form does not "report" the system weaknesses associated with each surface cause. Consequently, the investigator believes the job is done without ferreting out the system weaknesses representing the root causes. </a:t>
            </a:r>
          </a:p>
        </p:txBody>
      </p:sp>
      <p:sp>
        <p:nvSpPr>
          <p:cNvPr id="24581" name="Date Placeholder 4">
            <a:extLst>
              <a:ext uri="{FF2B5EF4-FFF2-40B4-BE49-F238E27FC236}">
                <a16:creationId xmlns:a16="http://schemas.microsoft.com/office/drawing/2014/main" id="{D4B4F629-1C1D-4522-8819-56EC4628AB36}"/>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E4E8C65D-3EA0-4DA8-8A01-CC07CAD60BC7}" type="datetime1">
              <a:rPr lang="en-US" altLang="en-US" sz="1200" smtClean="0"/>
              <a:pPr>
                <a:spcBef>
                  <a:spcPct val="0"/>
                </a:spcBef>
              </a:pPr>
              <a:t>2/24/2021</a:t>
            </a:fld>
            <a:endParaRPr lang="en-US" altLang="en-US" sz="1200"/>
          </a:p>
        </p:txBody>
      </p:sp>
      <p:sp>
        <p:nvSpPr>
          <p:cNvPr id="24582" name="Header Placeholder 5">
            <a:extLst>
              <a:ext uri="{FF2B5EF4-FFF2-40B4-BE49-F238E27FC236}">
                <a16:creationId xmlns:a16="http://schemas.microsoft.com/office/drawing/2014/main" id="{725E0DBF-7CEF-40D6-85FE-B2C8BA00C9E0}"/>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F569A513-1066-4620-97CF-D0423E964FB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1277D138-DF0C-4686-B1E0-3EC18A9C3BB8}" type="slidenum">
              <a:rPr lang="en-US" altLang="en-US" sz="1200"/>
              <a:pPr>
                <a:spcBef>
                  <a:spcPct val="0"/>
                </a:spcBef>
              </a:pPr>
              <a:t>11</a:t>
            </a:fld>
            <a:endParaRPr lang="en-US" altLang="en-US" sz="1200"/>
          </a:p>
        </p:txBody>
      </p:sp>
      <p:sp>
        <p:nvSpPr>
          <p:cNvPr id="26627" name="Rectangle 1">
            <a:extLst>
              <a:ext uri="{FF2B5EF4-FFF2-40B4-BE49-F238E27FC236}">
                <a16:creationId xmlns:a16="http://schemas.microsoft.com/office/drawing/2014/main" id="{F779E7E9-368E-4E89-AF34-EC9EF9381BF2}"/>
              </a:ext>
            </a:extLst>
          </p:cNvPr>
          <p:cNvSpPr>
            <a:spLocks noGrp="1" noRot="1" noChangeAspect="1" noChangeArrowheads="1" noTextEdit="1"/>
          </p:cNvSpPr>
          <p:nvPr>
            <p:ph type="sldImg"/>
          </p:nvPr>
        </p:nvSpPr>
        <p:spPr>
          <a:ln/>
        </p:spPr>
      </p:sp>
      <p:sp>
        <p:nvSpPr>
          <p:cNvPr id="26628" name="Rectangle 2">
            <a:extLst>
              <a:ext uri="{FF2B5EF4-FFF2-40B4-BE49-F238E27FC236}">
                <a16:creationId xmlns:a16="http://schemas.microsoft.com/office/drawing/2014/main" id="{F189F7EB-7C78-456E-B260-51E148AFF7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endParaRPr lang="en-US" altLang="en-US">
              <a:solidFill>
                <a:srgbClr val="000000"/>
              </a:solidFill>
              <a:cs typeface="Times New Roman" panose="02020603050405020304" pitchFamily="18" charset="0"/>
            </a:endParaRPr>
          </a:p>
        </p:txBody>
      </p:sp>
      <p:sp>
        <p:nvSpPr>
          <p:cNvPr id="26629" name="Date Placeholder 4">
            <a:extLst>
              <a:ext uri="{FF2B5EF4-FFF2-40B4-BE49-F238E27FC236}">
                <a16:creationId xmlns:a16="http://schemas.microsoft.com/office/drawing/2014/main" id="{5014399F-7EB0-46BE-90E7-DBC875355AEF}"/>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E17C6CD0-D11F-4AF4-BF89-6C2BF3A6B5B4}" type="datetime1">
              <a:rPr lang="en-US" altLang="en-US" sz="1200" smtClean="0"/>
              <a:pPr>
                <a:spcBef>
                  <a:spcPct val="0"/>
                </a:spcBef>
              </a:pPr>
              <a:t>2/24/2021</a:t>
            </a:fld>
            <a:endParaRPr lang="en-US" altLang="en-US" sz="1200"/>
          </a:p>
        </p:txBody>
      </p:sp>
      <p:sp>
        <p:nvSpPr>
          <p:cNvPr id="26630" name="Header Placeholder 5">
            <a:extLst>
              <a:ext uri="{FF2B5EF4-FFF2-40B4-BE49-F238E27FC236}">
                <a16:creationId xmlns:a16="http://schemas.microsoft.com/office/drawing/2014/main" id="{2CC0F618-64A2-42D4-9FB2-15648429890B}"/>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13</a:t>
            </a:fld>
            <a:endParaRPr lang="en-US" altLang="en-US"/>
          </a:p>
        </p:txBody>
      </p:sp>
    </p:spTree>
    <p:extLst>
      <p:ext uri="{BB962C8B-B14F-4D97-AF65-F5344CB8AC3E}">
        <p14:creationId xmlns:p14="http://schemas.microsoft.com/office/powerpoint/2010/main" val="1210203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5460">
              <a:defRPr sz="3600" u="sng">
                <a:solidFill>
                  <a:schemeClr val="tx1"/>
                </a:solidFill>
                <a:latin typeface="Times New Roman" panose="02020603050405020304" pitchFamily="18" charset="0"/>
              </a:defRPr>
            </a:lvl1pPr>
            <a:lvl2pPr marL="753790" indent="-289920" defTabSz="945460">
              <a:defRPr sz="3600" u="sng">
                <a:solidFill>
                  <a:schemeClr val="tx1"/>
                </a:solidFill>
                <a:latin typeface="Times New Roman" panose="02020603050405020304" pitchFamily="18" charset="0"/>
              </a:defRPr>
            </a:lvl2pPr>
            <a:lvl3pPr marL="1159678" indent="-231936" defTabSz="945460">
              <a:defRPr sz="3600" u="sng">
                <a:solidFill>
                  <a:schemeClr val="tx1"/>
                </a:solidFill>
                <a:latin typeface="Times New Roman" panose="02020603050405020304" pitchFamily="18" charset="0"/>
              </a:defRPr>
            </a:lvl3pPr>
            <a:lvl4pPr marL="1623549" indent="-231936" defTabSz="945460">
              <a:defRPr sz="3600" u="sng">
                <a:solidFill>
                  <a:schemeClr val="tx1"/>
                </a:solidFill>
                <a:latin typeface="Times New Roman" panose="02020603050405020304" pitchFamily="18" charset="0"/>
              </a:defRPr>
            </a:lvl4pPr>
            <a:lvl5pPr marL="2087420" indent="-231936" defTabSz="945460">
              <a:defRPr sz="3600" u="sng">
                <a:solidFill>
                  <a:schemeClr val="tx1"/>
                </a:solidFill>
                <a:latin typeface="Times New Roman" panose="02020603050405020304" pitchFamily="18" charset="0"/>
              </a:defRPr>
            </a:lvl5pPr>
            <a:lvl6pPr marL="2551290" indent="-231936" defTabSz="945460" eaLnBrk="0" fontAlgn="base" hangingPunct="0">
              <a:spcBef>
                <a:spcPct val="0"/>
              </a:spcBef>
              <a:spcAft>
                <a:spcPct val="0"/>
              </a:spcAft>
              <a:defRPr sz="3600" u="sng">
                <a:solidFill>
                  <a:schemeClr val="tx1"/>
                </a:solidFill>
                <a:latin typeface="Times New Roman" panose="02020603050405020304" pitchFamily="18" charset="0"/>
              </a:defRPr>
            </a:lvl6pPr>
            <a:lvl7pPr marL="3015162" indent="-231936" defTabSz="945460" eaLnBrk="0" fontAlgn="base" hangingPunct="0">
              <a:spcBef>
                <a:spcPct val="0"/>
              </a:spcBef>
              <a:spcAft>
                <a:spcPct val="0"/>
              </a:spcAft>
              <a:defRPr sz="3600" u="sng">
                <a:solidFill>
                  <a:schemeClr val="tx1"/>
                </a:solidFill>
                <a:latin typeface="Times New Roman" panose="02020603050405020304" pitchFamily="18" charset="0"/>
              </a:defRPr>
            </a:lvl7pPr>
            <a:lvl8pPr marL="3479033" indent="-231936" defTabSz="945460" eaLnBrk="0" fontAlgn="base" hangingPunct="0">
              <a:spcBef>
                <a:spcPct val="0"/>
              </a:spcBef>
              <a:spcAft>
                <a:spcPct val="0"/>
              </a:spcAft>
              <a:defRPr sz="3600" u="sng">
                <a:solidFill>
                  <a:schemeClr val="tx1"/>
                </a:solidFill>
                <a:latin typeface="Times New Roman" panose="02020603050405020304" pitchFamily="18" charset="0"/>
              </a:defRPr>
            </a:lvl8pPr>
            <a:lvl9pPr marL="3942904" indent="-231936" defTabSz="945460" eaLnBrk="0" fontAlgn="base" hangingPunct="0">
              <a:spcBef>
                <a:spcPct val="0"/>
              </a:spcBef>
              <a:spcAft>
                <a:spcPct val="0"/>
              </a:spcAft>
              <a:defRPr sz="3600" u="sng">
                <a:solidFill>
                  <a:schemeClr val="tx1"/>
                </a:solidFill>
                <a:latin typeface="Times New Roman" panose="02020603050405020304" pitchFamily="18" charset="0"/>
              </a:defRPr>
            </a:lvl9pPr>
          </a:lstStyle>
          <a:p>
            <a:fld id="{2F3C2436-C4E8-4546-A4FE-45BE9A2A79F2}" type="slidenum">
              <a:rPr lang="en-US" altLang="en-US" sz="1000" u="none"/>
              <a:pPr/>
              <a:t>14</a:t>
            </a:fld>
            <a:endParaRPr lang="en-US" altLang="en-US" sz="1000" u="none"/>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01130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3F8F3D-5445-4B2D-8E34-6319E2745A18}" type="slidenum">
              <a:rPr lang="en-US" altLang="en-US" smtClean="0"/>
              <a:pPr/>
              <a:t>2</a:t>
            </a:fld>
            <a:endParaRPr lang="en-US" altLang="en-US"/>
          </a:p>
        </p:txBody>
      </p:sp>
    </p:spTree>
    <p:extLst>
      <p:ext uri="{BB962C8B-B14F-4D97-AF65-F5344CB8AC3E}">
        <p14:creationId xmlns:p14="http://schemas.microsoft.com/office/powerpoint/2010/main" val="3632283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EDB0D034-1F94-473E-82FA-AA7ED62FA5C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6A035E30-4C97-40D6-9512-B1F21AB4814C}" type="slidenum">
              <a:rPr lang="en-US" altLang="en-US" sz="1200"/>
              <a:pPr>
                <a:spcBef>
                  <a:spcPct val="0"/>
                </a:spcBef>
              </a:pPr>
              <a:t>3</a:t>
            </a:fld>
            <a:endParaRPr lang="en-US" altLang="en-US" sz="1200"/>
          </a:p>
        </p:txBody>
      </p:sp>
      <p:sp>
        <p:nvSpPr>
          <p:cNvPr id="10243" name="Rectangle 1">
            <a:extLst>
              <a:ext uri="{FF2B5EF4-FFF2-40B4-BE49-F238E27FC236}">
                <a16:creationId xmlns:a16="http://schemas.microsoft.com/office/drawing/2014/main" id="{E729E288-A06C-4835-B590-2A35E922B91B}"/>
              </a:ext>
            </a:extLst>
          </p:cNvPr>
          <p:cNvSpPr>
            <a:spLocks noGrp="1" noRot="1" noChangeAspect="1" noChangeArrowheads="1" noTextEdit="1"/>
          </p:cNvSpPr>
          <p:nvPr>
            <p:ph type="sldImg"/>
          </p:nvPr>
        </p:nvSpPr>
        <p:spPr>
          <a:ln/>
        </p:spPr>
      </p:sp>
      <p:sp>
        <p:nvSpPr>
          <p:cNvPr id="10244" name="Rectangle 2">
            <a:extLst>
              <a:ext uri="{FF2B5EF4-FFF2-40B4-BE49-F238E27FC236}">
                <a16:creationId xmlns:a16="http://schemas.microsoft.com/office/drawing/2014/main" id="{C0282A7C-563D-4C7A-857E-3EB961BD21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endParaRPr lang="en-US" altLang="en-US">
              <a:solidFill>
                <a:srgbClr val="000000"/>
              </a:solidFill>
              <a:cs typeface="Times New Roman" panose="02020603050405020304" pitchFamily="18" charset="0"/>
            </a:endParaRPr>
          </a:p>
        </p:txBody>
      </p:sp>
      <p:sp>
        <p:nvSpPr>
          <p:cNvPr id="10245" name="Date Placeholder 4">
            <a:extLst>
              <a:ext uri="{FF2B5EF4-FFF2-40B4-BE49-F238E27FC236}">
                <a16:creationId xmlns:a16="http://schemas.microsoft.com/office/drawing/2014/main" id="{4C82E110-6A32-46E5-BD19-F1767DD81679}"/>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14BB04B9-F3E8-43BA-8D4F-F86CE150FD42}" type="datetime1">
              <a:rPr lang="en-US" altLang="en-US" sz="1200" smtClean="0"/>
              <a:pPr>
                <a:spcBef>
                  <a:spcPct val="0"/>
                </a:spcBef>
              </a:pPr>
              <a:t>2/24/2021</a:t>
            </a:fld>
            <a:endParaRPr lang="en-US" altLang="en-US" sz="1200"/>
          </a:p>
        </p:txBody>
      </p:sp>
      <p:sp>
        <p:nvSpPr>
          <p:cNvPr id="10246" name="Header Placeholder 5">
            <a:extLst>
              <a:ext uri="{FF2B5EF4-FFF2-40B4-BE49-F238E27FC236}">
                <a16:creationId xmlns:a16="http://schemas.microsoft.com/office/drawing/2014/main" id="{78A8FFD4-74E1-47C5-93DD-B138B259AC7E}"/>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F61A1F36-D4AD-4E90-BBAE-65A556A3C7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1F585180-F4E0-4B83-9D79-4B7D629C5B91}" type="slidenum">
              <a:rPr lang="en-US" altLang="en-US" sz="1200"/>
              <a:pPr>
                <a:spcBef>
                  <a:spcPct val="0"/>
                </a:spcBef>
              </a:pPr>
              <a:t>4</a:t>
            </a:fld>
            <a:endParaRPr lang="en-US" altLang="en-US" sz="1200"/>
          </a:p>
        </p:txBody>
      </p:sp>
      <p:sp>
        <p:nvSpPr>
          <p:cNvPr id="12291" name="Rectangle 1">
            <a:extLst>
              <a:ext uri="{FF2B5EF4-FFF2-40B4-BE49-F238E27FC236}">
                <a16:creationId xmlns:a16="http://schemas.microsoft.com/office/drawing/2014/main" id="{42FA7745-F9A7-484D-98BD-96F054E0953C}"/>
              </a:ext>
            </a:extLst>
          </p:cNvPr>
          <p:cNvSpPr>
            <a:spLocks noGrp="1" noRot="1" noChangeAspect="1" noChangeArrowheads="1" noTextEdit="1"/>
          </p:cNvSpPr>
          <p:nvPr>
            <p:ph type="sldImg"/>
          </p:nvPr>
        </p:nvSpPr>
        <p:spPr>
          <a:ln/>
        </p:spPr>
      </p:sp>
      <p:sp>
        <p:nvSpPr>
          <p:cNvPr id="12292" name="Rectangle 2">
            <a:extLst>
              <a:ext uri="{FF2B5EF4-FFF2-40B4-BE49-F238E27FC236}">
                <a16:creationId xmlns:a16="http://schemas.microsoft.com/office/drawing/2014/main" id="{40D13561-987A-4AF9-94AC-8FA80F1A2E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endParaRPr lang="en-US" altLang="en-US">
              <a:solidFill>
                <a:srgbClr val="000000"/>
              </a:solidFill>
              <a:cs typeface="Times New Roman" panose="02020603050405020304" pitchFamily="18" charset="0"/>
            </a:endParaRPr>
          </a:p>
        </p:txBody>
      </p:sp>
      <p:sp>
        <p:nvSpPr>
          <p:cNvPr id="12293" name="Date Placeholder 4">
            <a:extLst>
              <a:ext uri="{FF2B5EF4-FFF2-40B4-BE49-F238E27FC236}">
                <a16:creationId xmlns:a16="http://schemas.microsoft.com/office/drawing/2014/main" id="{65B1EAC9-E3B0-4979-9202-E9D8C38DB6BD}"/>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D96C8AF8-1CA3-4B23-8666-1337A5896FFC}" type="datetime1">
              <a:rPr lang="en-US" altLang="en-US" sz="1200" smtClean="0"/>
              <a:pPr>
                <a:spcBef>
                  <a:spcPct val="0"/>
                </a:spcBef>
              </a:pPr>
              <a:t>2/24/2021</a:t>
            </a:fld>
            <a:endParaRPr lang="en-US" altLang="en-US" sz="1200"/>
          </a:p>
        </p:txBody>
      </p:sp>
      <p:sp>
        <p:nvSpPr>
          <p:cNvPr id="12294" name="Header Placeholder 5">
            <a:extLst>
              <a:ext uri="{FF2B5EF4-FFF2-40B4-BE49-F238E27FC236}">
                <a16:creationId xmlns:a16="http://schemas.microsoft.com/office/drawing/2014/main" id="{8B1FBB2E-F23D-42F4-95C9-84141DB95A42}"/>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C9414FDF-8821-4B81-8CBD-E14BE9687E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0AA1DE3E-B493-422B-A166-F69B96864361}" type="slidenum">
              <a:rPr lang="en-US" altLang="en-US" sz="1200"/>
              <a:pPr>
                <a:spcBef>
                  <a:spcPct val="0"/>
                </a:spcBef>
              </a:pPr>
              <a:t>5</a:t>
            </a:fld>
            <a:endParaRPr lang="en-US" altLang="en-US" sz="1200"/>
          </a:p>
        </p:txBody>
      </p:sp>
      <p:sp>
        <p:nvSpPr>
          <p:cNvPr id="14339" name="Rectangle 1">
            <a:extLst>
              <a:ext uri="{FF2B5EF4-FFF2-40B4-BE49-F238E27FC236}">
                <a16:creationId xmlns:a16="http://schemas.microsoft.com/office/drawing/2014/main" id="{87131440-1C3B-4562-BAD8-E8641D5C7A4C}"/>
              </a:ext>
            </a:extLst>
          </p:cNvPr>
          <p:cNvSpPr>
            <a:spLocks noGrp="1" noRot="1" noChangeAspect="1" noChangeArrowheads="1" noTextEdit="1"/>
          </p:cNvSpPr>
          <p:nvPr>
            <p:ph type="sldImg"/>
          </p:nvPr>
        </p:nvSpPr>
        <p:spPr>
          <a:ln/>
        </p:spPr>
      </p:sp>
      <p:sp>
        <p:nvSpPr>
          <p:cNvPr id="14340" name="Rectangle 2">
            <a:extLst>
              <a:ext uri="{FF2B5EF4-FFF2-40B4-BE49-F238E27FC236}">
                <a16:creationId xmlns:a16="http://schemas.microsoft.com/office/drawing/2014/main" id="{B0B075AF-DC74-4A37-A851-A0BCFEF469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endParaRPr lang="en-US" altLang="en-US" dirty="0">
              <a:solidFill>
                <a:srgbClr val="000000"/>
              </a:solidFill>
              <a:cs typeface="Times New Roman" panose="02020603050405020304" pitchFamily="18" charset="0"/>
            </a:endParaRPr>
          </a:p>
        </p:txBody>
      </p:sp>
      <p:sp>
        <p:nvSpPr>
          <p:cNvPr id="14341" name="Date Placeholder 4">
            <a:extLst>
              <a:ext uri="{FF2B5EF4-FFF2-40B4-BE49-F238E27FC236}">
                <a16:creationId xmlns:a16="http://schemas.microsoft.com/office/drawing/2014/main" id="{3D0C7BBD-D511-4B48-B912-991AC778320C}"/>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AF498DDE-25DA-48A3-892C-18EBE079E391}" type="datetime1">
              <a:rPr lang="en-US" altLang="en-US" sz="1200" smtClean="0"/>
              <a:pPr>
                <a:spcBef>
                  <a:spcPct val="0"/>
                </a:spcBef>
              </a:pPr>
              <a:t>2/24/2021</a:t>
            </a:fld>
            <a:endParaRPr lang="en-US" altLang="en-US" sz="1200"/>
          </a:p>
        </p:txBody>
      </p:sp>
      <p:sp>
        <p:nvSpPr>
          <p:cNvPr id="14342" name="Header Placeholder 5">
            <a:extLst>
              <a:ext uri="{FF2B5EF4-FFF2-40B4-BE49-F238E27FC236}">
                <a16:creationId xmlns:a16="http://schemas.microsoft.com/office/drawing/2014/main" id="{C4BC5140-A9B8-4895-B34B-6C475BBEC481}"/>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7E1481E7-EDF7-4109-8296-7BDA04B936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E788CFF2-9B20-406C-A5C9-378FD0FC733A}" type="slidenum">
              <a:rPr lang="en-US" altLang="en-US" sz="1200"/>
              <a:pPr>
                <a:spcBef>
                  <a:spcPct val="0"/>
                </a:spcBef>
              </a:pPr>
              <a:t>6</a:t>
            </a:fld>
            <a:endParaRPr lang="en-US" altLang="en-US" sz="1200"/>
          </a:p>
        </p:txBody>
      </p:sp>
      <p:sp>
        <p:nvSpPr>
          <p:cNvPr id="16387" name="Rectangle 1">
            <a:extLst>
              <a:ext uri="{FF2B5EF4-FFF2-40B4-BE49-F238E27FC236}">
                <a16:creationId xmlns:a16="http://schemas.microsoft.com/office/drawing/2014/main" id="{B2C449A1-C8FC-4A8C-8B92-3BF9A3A2284C}"/>
              </a:ext>
            </a:extLst>
          </p:cNvPr>
          <p:cNvSpPr>
            <a:spLocks noGrp="1" noRot="1" noChangeAspect="1" noChangeArrowheads="1" noTextEdit="1"/>
          </p:cNvSpPr>
          <p:nvPr>
            <p:ph type="sldImg"/>
          </p:nvPr>
        </p:nvSpPr>
        <p:spPr>
          <a:ln/>
        </p:spPr>
      </p:sp>
      <p:sp>
        <p:nvSpPr>
          <p:cNvPr id="16388" name="Rectangle 2">
            <a:extLst>
              <a:ext uri="{FF2B5EF4-FFF2-40B4-BE49-F238E27FC236}">
                <a16:creationId xmlns:a16="http://schemas.microsoft.com/office/drawing/2014/main" id="{06A16E44-E60D-40C4-8EB3-5BD19D0B9B3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1" hangingPunct="1">
              <a:lnSpc>
                <a:spcPct val="95000"/>
              </a:lnSpc>
              <a:spcBef>
                <a:spcPct val="0"/>
              </a:spcBef>
            </a:pPr>
            <a:endParaRPr lang="en-US" altLang="en-US">
              <a:solidFill>
                <a:srgbClr val="000000"/>
              </a:solidFill>
              <a:cs typeface="Times New Roman" panose="02020603050405020304" pitchFamily="18" charset="0"/>
            </a:endParaRPr>
          </a:p>
        </p:txBody>
      </p:sp>
      <p:sp>
        <p:nvSpPr>
          <p:cNvPr id="16389" name="Date Placeholder 4">
            <a:extLst>
              <a:ext uri="{FF2B5EF4-FFF2-40B4-BE49-F238E27FC236}">
                <a16:creationId xmlns:a16="http://schemas.microsoft.com/office/drawing/2014/main" id="{3301ABB1-F864-45E1-9786-9B5AAACE519C}"/>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EDABC9E9-0A5D-4E3E-A20A-AA0F68E9C49F}" type="datetime1">
              <a:rPr lang="en-US" altLang="en-US" sz="1200" smtClean="0"/>
              <a:pPr>
                <a:spcBef>
                  <a:spcPct val="0"/>
                </a:spcBef>
              </a:pPr>
              <a:t>2/24/2021</a:t>
            </a:fld>
            <a:endParaRPr lang="en-US" altLang="en-US" sz="1200"/>
          </a:p>
        </p:txBody>
      </p:sp>
      <p:sp>
        <p:nvSpPr>
          <p:cNvPr id="16390" name="Header Placeholder 5">
            <a:extLst>
              <a:ext uri="{FF2B5EF4-FFF2-40B4-BE49-F238E27FC236}">
                <a16:creationId xmlns:a16="http://schemas.microsoft.com/office/drawing/2014/main" id="{703F61DF-8B77-4555-AFF3-73BCE925A549}"/>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743797C-F52E-4239-B6C2-86D08B981607}"/>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EACA82C3-DA90-4F71-96BB-D568F0587C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40EDBD5-ED73-41B4-84B2-4DF49D58272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3EEDD891-AD79-4266-8CE1-047423B6ECCC}" type="slidenum">
              <a:rPr lang="en-US" altLang="en-US" sz="1200"/>
              <a:pPr>
                <a:spcBef>
                  <a:spcPct val="0"/>
                </a:spcBef>
              </a:pPr>
              <a:t>7</a:t>
            </a:fld>
            <a:endParaRPr lang="en-US" altLang="en-US" sz="1200"/>
          </a:p>
        </p:txBody>
      </p:sp>
      <p:sp>
        <p:nvSpPr>
          <p:cNvPr id="18437" name="Date Placeholder 4">
            <a:extLst>
              <a:ext uri="{FF2B5EF4-FFF2-40B4-BE49-F238E27FC236}">
                <a16:creationId xmlns:a16="http://schemas.microsoft.com/office/drawing/2014/main" id="{F2ED2286-424C-4819-832B-DEEBD629F9A4}"/>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F3284EE7-7C1B-4C69-8BB3-B6F097E326F0}" type="datetime1">
              <a:rPr lang="en-US" altLang="en-US" sz="1200" smtClean="0"/>
              <a:pPr>
                <a:spcBef>
                  <a:spcPct val="0"/>
                </a:spcBef>
              </a:pPr>
              <a:t>2/24/2021</a:t>
            </a:fld>
            <a:endParaRPr lang="en-US" altLang="en-US" sz="1200"/>
          </a:p>
        </p:txBody>
      </p:sp>
      <p:sp>
        <p:nvSpPr>
          <p:cNvPr id="18438" name="Header Placeholder 5">
            <a:extLst>
              <a:ext uri="{FF2B5EF4-FFF2-40B4-BE49-F238E27FC236}">
                <a16:creationId xmlns:a16="http://schemas.microsoft.com/office/drawing/2014/main" id="{EC69B7B1-F477-46C6-B46B-4126ACB3D778}"/>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B7481B47-CE87-4921-928F-B915F3BC1285}"/>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D8775069-7026-4897-B82E-852A5F75CDD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0484" name="Slide Number Placeholder 3">
            <a:extLst>
              <a:ext uri="{FF2B5EF4-FFF2-40B4-BE49-F238E27FC236}">
                <a16:creationId xmlns:a16="http://schemas.microsoft.com/office/drawing/2014/main" id="{4E6C3ABC-148B-42A7-A6D6-2A1E626E51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FB31550B-D5C1-4637-B4FD-375863754284}" type="slidenum">
              <a:rPr lang="en-US" altLang="en-US" sz="1200"/>
              <a:pPr>
                <a:spcBef>
                  <a:spcPct val="0"/>
                </a:spcBef>
              </a:pPr>
              <a:t>8</a:t>
            </a:fld>
            <a:endParaRPr lang="en-US" altLang="en-US" sz="1200"/>
          </a:p>
        </p:txBody>
      </p:sp>
      <p:sp>
        <p:nvSpPr>
          <p:cNvPr id="20485" name="Date Placeholder 4">
            <a:extLst>
              <a:ext uri="{FF2B5EF4-FFF2-40B4-BE49-F238E27FC236}">
                <a16:creationId xmlns:a16="http://schemas.microsoft.com/office/drawing/2014/main" id="{78E84618-FAD1-4459-BB84-D633BF8AFE2E}"/>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EE9923D8-0047-4387-852E-DC3B7CCD9EA4}" type="datetime1">
              <a:rPr lang="en-US" altLang="en-US" sz="1200" smtClean="0"/>
              <a:pPr>
                <a:spcBef>
                  <a:spcPct val="0"/>
                </a:spcBef>
              </a:pPr>
              <a:t>2/24/2021</a:t>
            </a:fld>
            <a:endParaRPr lang="en-US" altLang="en-US" sz="1200"/>
          </a:p>
        </p:txBody>
      </p:sp>
      <p:sp>
        <p:nvSpPr>
          <p:cNvPr id="20486" name="Header Placeholder 5">
            <a:extLst>
              <a:ext uri="{FF2B5EF4-FFF2-40B4-BE49-F238E27FC236}">
                <a16:creationId xmlns:a16="http://schemas.microsoft.com/office/drawing/2014/main" id="{45F624BC-AFE5-4179-86D8-1181F6ADA6EB}"/>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DC9CD569-DCF2-476C-B11D-C006D5575057}"/>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AF868530-2F7A-4A30-93E6-1D271EC566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2532" name="Slide Number Placeholder 3">
            <a:extLst>
              <a:ext uri="{FF2B5EF4-FFF2-40B4-BE49-F238E27FC236}">
                <a16:creationId xmlns:a16="http://schemas.microsoft.com/office/drawing/2014/main" id="{64DD7674-9C81-402E-91DB-4FCC8F32757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CDE5BC7B-F17E-48B9-AA06-FD429A299A58}" type="slidenum">
              <a:rPr lang="en-US" altLang="en-US" sz="1200"/>
              <a:pPr>
                <a:spcBef>
                  <a:spcPct val="0"/>
                </a:spcBef>
              </a:pPr>
              <a:t>9</a:t>
            </a:fld>
            <a:endParaRPr lang="en-US" altLang="en-US" sz="1200"/>
          </a:p>
        </p:txBody>
      </p:sp>
      <p:sp>
        <p:nvSpPr>
          <p:cNvPr id="22533" name="Date Placeholder 4">
            <a:extLst>
              <a:ext uri="{FF2B5EF4-FFF2-40B4-BE49-F238E27FC236}">
                <a16:creationId xmlns:a16="http://schemas.microsoft.com/office/drawing/2014/main" id="{C586066A-878F-4B87-A863-938EBAC4C7B7}"/>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fld id="{6316736A-3B62-480D-BB5E-5C77D95A21BF}" type="datetime1">
              <a:rPr lang="en-US" altLang="en-US" sz="1200" smtClean="0"/>
              <a:pPr>
                <a:spcBef>
                  <a:spcPct val="0"/>
                </a:spcBef>
              </a:pPr>
              <a:t>2/24/2021</a:t>
            </a:fld>
            <a:endParaRPr lang="en-US" altLang="en-US" sz="1200"/>
          </a:p>
        </p:txBody>
      </p:sp>
      <p:sp>
        <p:nvSpPr>
          <p:cNvPr id="22534" name="Header Placeholder 5">
            <a:extLst>
              <a:ext uri="{FF2B5EF4-FFF2-40B4-BE49-F238E27FC236}">
                <a16:creationId xmlns:a16="http://schemas.microsoft.com/office/drawing/2014/main" id="{DA51A715-2501-49E5-B917-BC3D8C19E3BD}"/>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100">
                <a:solidFill>
                  <a:schemeClr val="tx1"/>
                </a:solidFill>
                <a:latin typeface="Times New Roman" panose="02020603050405020304" pitchFamily="18" charset="0"/>
              </a:defRPr>
            </a:lvl1pPr>
            <a:lvl2pPr marL="742950" indent="-285750">
              <a:spcBef>
                <a:spcPct val="30000"/>
              </a:spcBef>
              <a:defRPr sz="1100">
                <a:solidFill>
                  <a:schemeClr val="tx1"/>
                </a:solidFill>
                <a:latin typeface="Times New Roman" panose="02020603050405020304" pitchFamily="18" charset="0"/>
              </a:defRPr>
            </a:lvl2pPr>
            <a:lvl3pPr marL="1143000" indent="-228600">
              <a:spcBef>
                <a:spcPct val="30000"/>
              </a:spcBef>
              <a:defRPr sz="1100">
                <a:solidFill>
                  <a:schemeClr val="tx1"/>
                </a:solidFill>
                <a:latin typeface="Times New Roman" panose="02020603050405020304" pitchFamily="18" charset="0"/>
              </a:defRPr>
            </a:lvl3pPr>
            <a:lvl4pPr marL="1600200" indent="-228600">
              <a:spcBef>
                <a:spcPct val="30000"/>
              </a:spcBef>
              <a:defRPr sz="1100">
                <a:solidFill>
                  <a:schemeClr val="tx1"/>
                </a:solidFill>
                <a:latin typeface="Times New Roman" panose="02020603050405020304" pitchFamily="18" charset="0"/>
              </a:defRPr>
            </a:lvl4pPr>
            <a:lvl5pPr marL="2057400" indent="-228600">
              <a:spcBef>
                <a:spcPct val="30000"/>
              </a:spcBef>
              <a:defRPr sz="11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1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1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1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100">
                <a:solidFill>
                  <a:schemeClr val="tx1"/>
                </a:solidFill>
                <a:latin typeface="Times New Roman" panose="02020603050405020304" pitchFamily="18" charset="0"/>
              </a:defRPr>
            </a:lvl9pPr>
          </a:lstStyle>
          <a:p>
            <a:pPr>
              <a:spcBef>
                <a:spcPct val="0"/>
              </a:spcBef>
            </a:pPr>
            <a:r>
              <a:rPr lang="en-US" altLang="en-US" sz="1200"/>
              <a:t>NCDOL – Accident Investigation</a:t>
            </a:r>
          </a:p>
          <a:p>
            <a:pPr>
              <a:spcBef>
                <a:spcPct val="0"/>
              </a:spcBef>
            </a:pPr>
            <a:r>
              <a:rPr lang="en-US" altLang="en-US" sz="1200"/>
              <a:t>Part Three:  Documenting Your Findings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Line 22"/>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6" name="Line 24"/>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a:p>
        </p:txBody>
      </p:sp>
      <p:sp>
        <p:nvSpPr>
          <p:cNvPr id="7" name="TextBox 6"/>
          <p:cNvSpPr txBox="1"/>
          <p:nvPr userDrawn="1"/>
        </p:nvSpPr>
        <p:spPr>
          <a:xfrm>
            <a:off x="6400800" y="6186071"/>
            <a:ext cx="2168525" cy="276225"/>
          </a:xfrm>
          <a:prstGeom prst="rect">
            <a:avLst/>
          </a:prstGeom>
          <a:noFill/>
        </p:spPr>
        <p:txBody>
          <a:bodyPr wrap="none">
            <a:spAutoFit/>
          </a:bodyPr>
          <a:lstStyle/>
          <a:p>
            <a:pPr>
              <a:defRPr/>
            </a:pPr>
            <a:r>
              <a:rPr lang="en-US" sz="1200" u="none" dirty="0">
                <a:solidFill>
                  <a:srgbClr val="012D9A"/>
                </a:solidFill>
                <a:latin typeface="+mn-lt"/>
              </a:rPr>
              <a:t>For Public Officials’ Use Only</a:t>
            </a:r>
          </a:p>
        </p:txBody>
      </p:sp>
      <p:sp>
        <p:nvSpPr>
          <p:cNvPr id="312329" name="Rectangle 9"/>
          <p:cNvSpPr>
            <a:spLocks noGrp="1" noChangeArrowheads="1"/>
          </p:cNvSpPr>
          <p:nvPr>
            <p:ph type="ctrTitle" sz="quarter"/>
          </p:nvPr>
        </p:nvSpPr>
        <p:spPr bwMode="auto">
          <a:xfrm>
            <a:off x="2260600" y="2900363"/>
            <a:ext cx="6235700" cy="752475"/>
          </a:xfrm>
        </p:spPr>
        <p:txBody>
          <a:bodyPr lIns="82550" tIns="41275" rIns="82550" bIns="41275" anchor="ctr"/>
          <a:lstStyle>
            <a:lvl1pPr>
              <a:defRPr sz="4400"/>
            </a:lvl1pPr>
          </a:lstStyle>
          <a:p>
            <a:endParaRPr lang="en-US" dirty="0"/>
          </a:p>
        </p:txBody>
      </p:sp>
      <p:sp>
        <p:nvSpPr>
          <p:cNvPr id="312330" name="Rectangle 10"/>
          <p:cNvSpPr>
            <a:spLocks noGrp="1" noChangeArrowheads="1"/>
          </p:cNvSpPr>
          <p:nvPr>
            <p:ph type="subTitle" sz="quarter" idx="1"/>
          </p:nvPr>
        </p:nvSpPr>
        <p:spPr>
          <a:xfrm>
            <a:off x="2819400" y="4435475"/>
            <a:ext cx="5721350" cy="509588"/>
          </a:xfrm>
        </p:spPr>
        <p:txBody>
          <a:bodyPr lIns="82550" tIns="41275" rIns="82550" bIns="41275" anchor="ctr">
            <a:spAutoFit/>
          </a:bodyPr>
          <a:lstStyle>
            <a:lvl1pPr marL="287338" indent="-287338">
              <a:defRPr>
                <a:solidFill>
                  <a:srgbClr val="012D9A"/>
                </a:solidFill>
              </a:defRPr>
            </a:lvl1pPr>
          </a:lstStyle>
          <a:p>
            <a:endParaRPr lang="en-US" dirty="0"/>
          </a:p>
        </p:txBody>
      </p:sp>
      <p:pic>
        <p:nvPicPr>
          <p:cNvPr id="17" name="Picture 16" descr="A close up of a logo&#10;&#10;Description automatically generated">
            <a:extLst>
              <a:ext uri="{FF2B5EF4-FFF2-40B4-BE49-F238E27FC236}">
                <a16:creationId xmlns:a16="http://schemas.microsoft.com/office/drawing/2014/main" id="{7F5E1657-DA92-4B44-AB0C-FF7501AEDB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3085" y="6081296"/>
            <a:ext cx="2580116" cy="762000"/>
          </a:xfrm>
          <a:prstGeom prst="rect">
            <a:avLst/>
          </a:prstGeom>
        </p:spPr>
      </p:pic>
    </p:spTree>
    <p:extLst>
      <p:ext uri="{BB962C8B-B14F-4D97-AF65-F5344CB8AC3E}">
        <p14:creationId xmlns:p14="http://schemas.microsoft.com/office/powerpoint/2010/main" val="90875319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521A-C2C3-42B0-85A8-ADAD1C9CAD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D7FCF0-9D70-41C5-89E8-68676D322E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19250-3FB1-498A-8DD7-773A81C27228}"/>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F74AF007-1585-4D0D-A52E-7B1545AC84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802DFE-2CF7-48ED-9D43-8AA71BB7D094}"/>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371468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267A4-5F54-4524-ADCC-1593E644DE5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70B389-ECA5-4BB0-8F70-7DABE861BC8C}"/>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F5F327-7AF0-4664-90C7-DCF10F7DB67A}"/>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25D92FBE-93B0-476F-8176-F12D879D3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25151A-E663-4C19-9FAC-AF0A58B2A2EA}"/>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4049332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E07AD-A695-42F7-A578-862EEA6089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716CBD-D657-4A24-BA20-4AFD81BCA43B}"/>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F7D164-D9D1-4397-8562-B9EBC1739CEE}"/>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FF4F36-B09A-4BBB-9ED5-E1C40F4B4E91}"/>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6" name="Footer Placeholder 5">
            <a:extLst>
              <a:ext uri="{FF2B5EF4-FFF2-40B4-BE49-F238E27FC236}">
                <a16:creationId xmlns:a16="http://schemas.microsoft.com/office/drawing/2014/main" id="{B417FB5D-9144-41DC-BC92-40C6665D0A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8E8FEF-D000-4BB6-AFEB-C2982391FDD7}"/>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1253645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6D8B0-5D10-4F2A-9527-60B4ED2BA08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358059-C957-4561-BCD4-F2CC336922D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36F973-2C58-42D7-8ECE-54F763AC6312}"/>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B4FE35-746D-46FB-A320-1C6643FB5DC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68AD41-B3C5-48B6-A82E-ED5E1A7B8A1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EEBC2D-95D4-4D06-AD1D-AC618D33AE41}"/>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8" name="Footer Placeholder 7">
            <a:extLst>
              <a:ext uri="{FF2B5EF4-FFF2-40B4-BE49-F238E27FC236}">
                <a16:creationId xmlns:a16="http://schemas.microsoft.com/office/drawing/2014/main" id="{CBE7894B-0874-4DEE-8E2F-89D908A2FE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BBC919-247C-48F8-AF3D-97840AAA32CE}"/>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1427823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5376C-AF94-4CA4-BC96-E3B7A053EF4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2662E-B8E1-48A3-A9F1-EA8A1B68F27A}"/>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4" name="Footer Placeholder 3">
            <a:extLst>
              <a:ext uri="{FF2B5EF4-FFF2-40B4-BE49-F238E27FC236}">
                <a16:creationId xmlns:a16="http://schemas.microsoft.com/office/drawing/2014/main" id="{CB6965AD-CBF2-4764-B762-EF810A8738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315FCD-730F-488F-BF8A-7B229DEA5D73}"/>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3138532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E0505D-F766-4E25-8E6E-6BAA194DB688}"/>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3" name="Footer Placeholder 2">
            <a:extLst>
              <a:ext uri="{FF2B5EF4-FFF2-40B4-BE49-F238E27FC236}">
                <a16:creationId xmlns:a16="http://schemas.microsoft.com/office/drawing/2014/main" id="{D0EDAF7C-97AB-4B20-9657-93C623AB8F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D2294-EF58-4920-A1DC-3578017B0076}"/>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3340622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73B90-98BD-4437-BE5F-AC181C40319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17332F-D384-4C31-A010-C5E00319E087}"/>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04A8AAE-C3D5-4D65-9108-F4BEAE6F47C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075A70-826E-4C43-BAD7-DCBC4FC96F97}"/>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6" name="Footer Placeholder 5">
            <a:extLst>
              <a:ext uri="{FF2B5EF4-FFF2-40B4-BE49-F238E27FC236}">
                <a16:creationId xmlns:a16="http://schemas.microsoft.com/office/drawing/2014/main" id="{4B7B1E88-E12D-4F59-99EA-E26E37554C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9396FE-A616-471F-9AE9-0761036D8FBA}"/>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21449529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21F9F-D842-44AF-81E7-4D4392640F8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7464A4-42A6-46FD-8F33-7FABD671DFA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157B24-1E80-401E-B3FD-D1FC41C95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2668C2-D788-4B1C-BACD-4074141503EC}"/>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6" name="Footer Placeholder 5">
            <a:extLst>
              <a:ext uri="{FF2B5EF4-FFF2-40B4-BE49-F238E27FC236}">
                <a16:creationId xmlns:a16="http://schemas.microsoft.com/office/drawing/2014/main" id="{7CABDD3E-3186-4450-AB7C-9A58045929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DE5D06-06F8-4B7E-B843-EECA1A649496}"/>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2189329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A01EF-3ACC-4BFE-86D7-B84EDC79E1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9DA895-B29B-4EDE-A857-FDABE7D4E7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54F9C-7FA4-47A0-8387-AB32E8CEBE41}"/>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C519602D-0CA6-4346-AFAA-F9E13C82FE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07F63-8829-452C-87C0-818263FC18B7}"/>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22693178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BB27FA-FB4C-4822-AD09-F0963EA1192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D7DCB8-483F-4CEC-89F0-5687FAA5E238}"/>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D01A55-CE29-41BD-9592-D7E93E108B33}"/>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37174C64-6EFF-4951-BB99-673167140D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794DA7-5CD4-4483-B1FC-532C2256F093}"/>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3081143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43884834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998218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519024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4002526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404765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533400"/>
            <a:ext cx="211455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533400"/>
            <a:ext cx="619125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456133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1"/>
          </p:nvPr>
        </p:nvSpPr>
        <p:spPr>
          <a:xfrm>
            <a:off x="251460" y="1165860"/>
            <a:ext cx="836676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DA35C96-37D0-457C-A94F-6ABFD07E68E3}"/>
              </a:ext>
            </a:extLst>
          </p:cNvPr>
          <p:cNvSpPr>
            <a:spLocks noGrp="1" noChangeArrowheads="1"/>
          </p:cNvSpPr>
          <p:nvPr>
            <p:ph type="sldNum" sz="quarter" idx="12"/>
          </p:nvPr>
        </p:nvSpPr>
        <p:spPr>
          <a:ln/>
        </p:spPr>
        <p:txBody>
          <a:bodyPr/>
          <a:lstStyle>
            <a:lvl1pPr>
              <a:defRPr/>
            </a:lvl1pPr>
          </a:lstStyle>
          <a:p>
            <a:pPr>
              <a:defRPr/>
            </a:pPr>
            <a:fld id="{FB37BA7F-8628-40D1-9473-E354556F6A0A}" type="slidenum">
              <a:rPr lang="en-US" altLang="en-US"/>
              <a:pPr>
                <a:defRPr/>
              </a:pPr>
              <a:t>‹#›</a:t>
            </a:fld>
            <a:endParaRPr lang="en-US" altLang="en-US"/>
          </a:p>
        </p:txBody>
      </p:sp>
    </p:spTree>
    <p:extLst>
      <p:ext uri="{BB962C8B-B14F-4D97-AF65-F5344CB8AC3E}">
        <p14:creationId xmlns:p14="http://schemas.microsoft.com/office/powerpoint/2010/main" val="21058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F698-C30B-4F24-8A34-A4A38CD6DDC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D48DFF-4F80-47D5-8FB3-4FE403CDCBD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B0BAA80-3A5D-439F-AEC5-4804E60AC5D5}"/>
              </a:ext>
            </a:extLst>
          </p:cNvPr>
          <p:cNvSpPr>
            <a:spLocks noGrp="1"/>
          </p:cNvSpPr>
          <p:nvPr>
            <p:ph type="dt" sz="half" idx="10"/>
          </p:nvPr>
        </p:nvSpPr>
        <p:spPr/>
        <p:txBody>
          <a:body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8A51C521-DEBD-4CAE-949A-9CECCB7A24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9EA1F9-B4E2-488F-BCD4-E7C77CBC4330}"/>
              </a:ext>
            </a:extLst>
          </p:cNvPr>
          <p:cNvSpPr>
            <a:spLocks noGrp="1"/>
          </p:cNvSpPr>
          <p:nvPr>
            <p:ph type="sldNum" sz="quarter" idx="12"/>
          </p:nvPr>
        </p:nvSpPr>
        <p:spPr/>
        <p:txBody>
          <a:bodyPr/>
          <a:lstStyle/>
          <a:p>
            <a:fld id="{141F9AF5-2BD5-42D1-B24F-542C9991B38D}" type="slidenum">
              <a:rPr lang="en-US" smtClean="0"/>
              <a:t>‹#›</a:t>
            </a:fld>
            <a:endParaRPr lang="en-US"/>
          </a:p>
        </p:txBody>
      </p:sp>
    </p:spTree>
    <p:extLst>
      <p:ext uri="{BB962C8B-B14F-4D97-AF65-F5344CB8AC3E}">
        <p14:creationId xmlns:p14="http://schemas.microsoft.com/office/powerpoint/2010/main" val="2410244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4"/>
          <p:cNvSpPr>
            <a:spLocks noGrp="1" noChangeArrowheads="1"/>
          </p:cNvSpPr>
          <p:nvPr>
            <p:ph type="title"/>
          </p:nvPr>
        </p:nvSpPr>
        <p:spPr bwMode="gray">
          <a:xfrm>
            <a:off x="609600" y="457200"/>
            <a:ext cx="7924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038" tIns="0" rIns="46038" bIns="0" numCol="1" anchor="t" anchorCtr="0" compatLnSpc="1">
            <a:prstTxWarp prst="textNoShape">
              <a:avLst/>
            </a:prstTxWarp>
            <a:spAutoFit/>
          </a:bodyPr>
          <a:lstStyle/>
          <a:p>
            <a:pPr lvl="0"/>
            <a:r>
              <a:rPr lang="en-US" altLang="en-US"/>
              <a:t>Title of Slide in Caps &amp; Lower Case</a:t>
            </a:r>
          </a:p>
        </p:txBody>
      </p:sp>
      <p:sp>
        <p:nvSpPr>
          <p:cNvPr id="1048" name="Line 24"/>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1049" name="Line 25"/>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dirty="0"/>
          </a:p>
        </p:txBody>
      </p:sp>
      <p:sp>
        <p:nvSpPr>
          <p:cNvPr id="1029" name="Rectangle 28"/>
          <p:cNvSpPr>
            <a:spLocks noGrp="1" noChangeArrowheads="1"/>
          </p:cNvSpPr>
          <p:nvPr>
            <p:ph type="body" idx="1"/>
          </p:nvPr>
        </p:nvSpPr>
        <p:spPr bwMode="auto">
          <a:xfrm>
            <a:off x="609600" y="1295400"/>
            <a:ext cx="8001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 name="TextBox 13"/>
          <p:cNvSpPr txBox="1"/>
          <p:nvPr userDrawn="1"/>
        </p:nvSpPr>
        <p:spPr>
          <a:xfrm>
            <a:off x="6365875" y="6186071"/>
            <a:ext cx="2168525" cy="276225"/>
          </a:xfrm>
          <a:prstGeom prst="rect">
            <a:avLst/>
          </a:prstGeom>
          <a:noFill/>
        </p:spPr>
        <p:txBody>
          <a:bodyPr wrap="none">
            <a:spAutoFit/>
          </a:bodyPr>
          <a:lstStyle/>
          <a:p>
            <a:pPr>
              <a:defRPr/>
            </a:pPr>
            <a:r>
              <a:rPr lang="en-US" sz="1200" u="none" baseline="0" dirty="0">
                <a:solidFill>
                  <a:srgbClr val="012D9A"/>
                </a:solidFill>
                <a:latin typeface="+mn-lt"/>
              </a:rPr>
              <a:t>For Public Officials’ Use Only</a:t>
            </a:r>
          </a:p>
        </p:txBody>
      </p:sp>
      <p:grpSp>
        <p:nvGrpSpPr>
          <p:cNvPr id="15" name="Group 14"/>
          <p:cNvGrpSpPr/>
          <p:nvPr userDrawn="1"/>
        </p:nvGrpSpPr>
        <p:grpSpPr>
          <a:xfrm>
            <a:off x="245885" y="6082034"/>
            <a:ext cx="2192516" cy="637526"/>
            <a:chOff x="2758832" y="3594150"/>
            <a:chExt cx="1982740" cy="526135"/>
          </a:xfrm>
        </p:grpSpPr>
        <p:pic>
          <p:nvPicPr>
            <p:cNvPr id="16" name="Picture 15"/>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2758832" y="3594150"/>
              <a:ext cx="1318811" cy="526135"/>
            </a:xfrm>
            <a:prstGeom prst="rect">
              <a:avLst/>
            </a:prstGeom>
          </p:spPr>
        </p:pic>
        <p:sp>
          <p:nvSpPr>
            <p:cNvPr id="17" name="TextBox 16"/>
            <p:cNvSpPr txBox="1"/>
            <p:nvPr userDrawn="1"/>
          </p:nvSpPr>
          <p:spPr>
            <a:xfrm>
              <a:off x="3501202" y="3803096"/>
              <a:ext cx="1240370" cy="304801"/>
            </a:xfrm>
            <a:prstGeom prst="rect">
              <a:avLst/>
            </a:prstGeom>
            <a:noFill/>
          </p:spPr>
          <p:txBody>
            <a:bodyPr wrap="square" rtlCol="0">
              <a:spAutoFit/>
            </a:bodyPr>
            <a:lstStyle/>
            <a:p>
              <a:pPr algn="r"/>
              <a:r>
                <a:rPr lang="en-US" sz="900" b="0" i="1" u="none" dirty="0">
                  <a:solidFill>
                    <a:srgbClr val="012D9A"/>
                  </a:solidFill>
                  <a:latin typeface="Arial Rounded MT Bold" panose="020F0704030504030204" pitchFamily="34" charset="0"/>
                </a:rPr>
                <a:t>OSH Division</a:t>
              </a:r>
            </a:p>
            <a:p>
              <a:pPr algn="r"/>
              <a:r>
                <a:rPr lang="en-US" sz="900" b="0" i="1" u="none" dirty="0">
                  <a:solidFill>
                    <a:srgbClr val="012D9A"/>
                  </a:solidFill>
                  <a:latin typeface="Arial Rounded MT Bold" panose="020F0704030504030204" pitchFamily="34" charset="0"/>
                </a:rPr>
                <a:t> Internal Training</a:t>
              </a:r>
              <a:endParaRPr lang="en-US" sz="1400" b="0" i="1" u="none" dirty="0">
                <a:solidFill>
                  <a:schemeClr val="tx2">
                    <a:lumMod val="75000"/>
                  </a:schemeClr>
                </a:solidFill>
                <a:latin typeface="+mj-lt"/>
              </a:endParaRPr>
            </a:p>
          </p:txBody>
        </p:sp>
      </p:grpSp>
    </p:spTree>
  </p:cSld>
  <p:clrMap bg1="lt1" tx1="dk1" bg2="lt2" tx2="dk2" accent1="accent1" accent2="accent2" accent3="accent3" accent4="accent4" accent5="accent5" accent6="accent6" hlink="hlink" folHlink="folHlink"/>
  <p:sldLayoutIdLst>
    <p:sldLayoutId id="2147483975" r:id="rId1"/>
    <p:sldLayoutId id="2147483967" r:id="rId2"/>
    <p:sldLayoutId id="2147483968" r:id="rId3"/>
    <p:sldLayoutId id="2147483969" r:id="rId4"/>
    <p:sldLayoutId id="2147483970" r:id="rId5"/>
    <p:sldLayoutId id="2147483971" r:id="rId6"/>
    <p:sldLayoutId id="2147483972" r:id="rId7"/>
    <p:sldLayoutId id="2147483994" r:id="rId8"/>
  </p:sldLayoutIdLst>
  <p:transition/>
  <p:txStyles>
    <p:title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p:titleStyle>
    <p:body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C05D6-E259-4388-B692-78ED10EF7BCA}"/>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19DC1A-5DFF-4F4E-9FAC-62F1D8546A3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AAA0-8BD5-44E7-AC4E-1817D1A7937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9E208B-B2FD-4B12-9854-05741B2267B2}" type="datetimeFigureOut">
              <a:rPr lang="en-US" smtClean="0"/>
              <a:t>2/24/2021</a:t>
            </a:fld>
            <a:endParaRPr lang="en-US"/>
          </a:p>
        </p:txBody>
      </p:sp>
      <p:sp>
        <p:nvSpPr>
          <p:cNvPr id="5" name="Footer Placeholder 4">
            <a:extLst>
              <a:ext uri="{FF2B5EF4-FFF2-40B4-BE49-F238E27FC236}">
                <a16:creationId xmlns:a16="http://schemas.microsoft.com/office/drawing/2014/main" id="{45798A38-72AF-499C-96DB-1E400CC6DAF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093AC6-16B3-4529-9A79-A97C74E39A1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F9AF5-2BD5-42D1-B24F-542C9991B38D}" type="slidenum">
              <a:rPr lang="en-US" smtClean="0"/>
              <a:t>‹#›</a:t>
            </a:fld>
            <a:endParaRPr lang="en-US"/>
          </a:p>
        </p:txBody>
      </p:sp>
    </p:spTree>
    <p:extLst>
      <p:ext uri="{BB962C8B-B14F-4D97-AF65-F5344CB8AC3E}">
        <p14:creationId xmlns:p14="http://schemas.microsoft.com/office/powerpoint/2010/main" val="3972404948"/>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7" r:id="rId5"/>
    <p:sldLayoutId id="2147483988" r:id="rId6"/>
    <p:sldLayoutId id="2147483989" r:id="rId7"/>
    <p:sldLayoutId id="2147483990" r:id="rId8"/>
    <p:sldLayoutId id="2147483991" r:id="rId9"/>
    <p:sldLayoutId id="2147483992" r:id="rId10"/>
    <p:sldLayoutId id="214748399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16.png"/><Relationship Id="rId10" Type="http://schemas.openxmlformats.org/officeDocument/2006/relationships/image" Target="../media/image15.png"/><Relationship Id="rId4" Type="http://schemas.openxmlformats.org/officeDocument/2006/relationships/image" Target="../media/image4.png"/><Relationship Id="rId9"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3.png"/><Relationship Id="rId7"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5">
            <a:extLst>
              <a:ext uri="{FF2B5EF4-FFF2-40B4-BE49-F238E27FC236}">
                <a16:creationId xmlns:a16="http://schemas.microsoft.com/office/drawing/2014/main" id="{FA541436-63C8-4C5E-9306-68602747F1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6">
            <a:extLst>
              <a:ext uri="{FF2B5EF4-FFF2-40B4-BE49-F238E27FC236}">
                <a16:creationId xmlns:a16="http://schemas.microsoft.com/office/drawing/2014/main" id="{A138978F-3C06-43D7-BCB8-4725BC4747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7">
            <a:extLst>
              <a:ext uri="{FF2B5EF4-FFF2-40B4-BE49-F238E27FC236}">
                <a16:creationId xmlns:a16="http://schemas.microsoft.com/office/drawing/2014/main" id="{987D1C7E-8D92-4BD8-B321-697A6E53BF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247924"/>
            <a:ext cx="2254568" cy="277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9">
            <a:extLst>
              <a:ext uri="{FF2B5EF4-FFF2-40B4-BE49-F238E27FC236}">
                <a16:creationId xmlns:a16="http://schemas.microsoft.com/office/drawing/2014/main" id="{62A7521F-739B-442E-B713-51458FB6A73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0">
            <a:extLst>
              <a:ext uri="{FF2B5EF4-FFF2-40B4-BE49-F238E27FC236}">
                <a16:creationId xmlns:a16="http://schemas.microsoft.com/office/drawing/2014/main" id="{A96007F0-E7D5-4ECC-80DC-4888DCF4EBB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3439002"/>
            <a:ext cx="6249353" cy="945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itle 13">
            <a:extLst>
              <a:ext uri="{FF2B5EF4-FFF2-40B4-BE49-F238E27FC236}">
                <a16:creationId xmlns:a16="http://schemas.microsoft.com/office/drawing/2014/main" id="{3D1F7A67-8D75-4049-BED3-798F8B3DFDDD}"/>
              </a:ext>
            </a:extLst>
          </p:cNvPr>
          <p:cNvSpPr>
            <a:spLocks noGrp="1" noChangeArrowheads="1"/>
          </p:cNvSpPr>
          <p:nvPr>
            <p:ph type="ctrTitle"/>
          </p:nvPr>
        </p:nvSpPr>
        <p:spPr>
          <a:xfrm>
            <a:off x="662940" y="2047232"/>
            <a:ext cx="7772400" cy="1259063"/>
          </a:xfrm>
        </p:spPr>
        <p:txBody>
          <a:bodyPr/>
          <a:lstStyle/>
          <a:p>
            <a:r>
              <a:rPr lang="en-US" altLang="en-US" sz="3240" dirty="0"/>
              <a:t>Part Three</a:t>
            </a:r>
            <a:br>
              <a:rPr lang="en-US" altLang="en-US" dirty="0"/>
            </a:br>
            <a:r>
              <a:rPr lang="en-US" altLang="en-US" dirty="0"/>
              <a:t>Accident Investigation</a:t>
            </a:r>
          </a:p>
        </p:txBody>
      </p:sp>
      <p:sp>
        <p:nvSpPr>
          <p:cNvPr id="5129" name="Rectangle 2">
            <a:extLst>
              <a:ext uri="{FF2B5EF4-FFF2-40B4-BE49-F238E27FC236}">
                <a16:creationId xmlns:a16="http://schemas.microsoft.com/office/drawing/2014/main" id="{9FCD32E8-80EB-4FDE-8EC8-B3D221EEF5DD}"/>
              </a:ext>
            </a:extLst>
          </p:cNvPr>
          <p:cNvSpPr>
            <a:spLocks noGrp="1" noChangeArrowheads="1"/>
          </p:cNvSpPr>
          <p:nvPr>
            <p:ph type="subTitle" idx="1"/>
          </p:nvPr>
        </p:nvSpPr>
        <p:spPr>
          <a:xfrm>
            <a:off x="662940" y="3774811"/>
            <a:ext cx="8481060" cy="514243"/>
          </a:xfrm>
        </p:spPr>
        <p:txBody>
          <a:bodyPr/>
          <a:lstStyle/>
          <a:p>
            <a:r>
              <a:rPr lang="en-US" altLang="en-US"/>
              <a:t>Documenting Your Findings</a:t>
            </a:r>
          </a:p>
        </p:txBody>
      </p:sp>
      <p:sp>
        <p:nvSpPr>
          <p:cNvPr id="5130" name="Text Box 12">
            <a:extLst>
              <a:ext uri="{FF2B5EF4-FFF2-40B4-BE49-F238E27FC236}">
                <a16:creationId xmlns:a16="http://schemas.microsoft.com/office/drawing/2014/main" id="{71334BD4-B0E8-442D-9390-8DAA594533EC}"/>
              </a:ext>
            </a:extLst>
          </p:cNvPr>
          <p:cNvSpPr txBox="1">
            <a:spLocks noChangeArrowheads="1"/>
          </p:cNvSpPr>
          <p:nvPr/>
        </p:nvSpPr>
        <p:spPr bwMode="auto">
          <a:xfrm>
            <a:off x="753665" y="5749284"/>
            <a:ext cx="8028147" cy="210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spcBef>
                <a:spcPts val="1200"/>
              </a:spcBef>
              <a:spcAft>
                <a:spcPts val="1200"/>
              </a:spcAft>
              <a:buChar char="•"/>
              <a:defRPr sz="2800" b="1">
                <a:solidFill>
                  <a:schemeClr val="tx1"/>
                </a:solidFill>
                <a:latin typeface="Arial" panose="020B0604020202020204" pitchFamily="34" charset="0"/>
                <a:cs typeface="Arial" panose="020B0604020202020204" pitchFamily="34" charset="0"/>
              </a:defRPr>
            </a:lvl1pPr>
            <a:lvl2pPr marL="742950" indent="-285750">
              <a:spcBef>
                <a:spcPts val="1200"/>
              </a:spcBef>
              <a:spcAft>
                <a:spcPts val="1200"/>
              </a:spcAft>
              <a:buChar char="–"/>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Bef>
                <a:spcPct val="0"/>
              </a:spcBef>
              <a:spcAft>
                <a:spcPct val="0"/>
              </a:spcAft>
              <a:buFontTx/>
              <a:buNone/>
            </a:pPr>
            <a:r>
              <a:rPr lang="en-US" altLang="en-US" sz="1440" u="none" dirty="0">
                <a:solidFill>
                  <a:srgbClr val="012D9A"/>
                </a:solidFill>
              </a:rPr>
              <a:t>Presented by</a:t>
            </a:r>
            <a:r>
              <a:rPr lang="en-US" altLang="en-US" sz="1440" b="0" u="none" dirty="0">
                <a:solidFill>
                  <a:srgbClr val="777777"/>
                </a:solidFill>
              </a:rPr>
              <a:t>: ETTA, OSH Division, (919) 707-7826</a:t>
            </a:r>
          </a:p>
        </p:txBody>
      </p:sp>
      <p:pic>
        <p:nvPicPr>
          <p:cNvPr id="5131" name="Picture 13">
            <a:extLst>
              <a:ext uri="{FF2B5EF4-FFF2-40B4-BE49-F238E27FC236}">
                <a16:creationId xmlns:a16="http://schemas.microsoft.com/office/drawing/2014/main" id="{0EA9C454-692D-4354-8BEE-95D7E797870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1524" y="2666048"/>
            <a:ext cx="7240905" cy="694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a:extLst>
              <a:ext uri="{FF2B5EF4-FFF2-40B4-BE49-F238E27FC236}">
                <a16:creationId xmlns:a16="http://schemas.microsoft.com/office/drawing/2014/main" id="{D0D7542E-49B0-43EC-B6B3-152F8E9D1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5">
            <a:extLst>
              <a:ext uri="{FF2B5EF4-FFF2-40B4-BE49-F238E27FC236}">
                <a16:creationId xmlns:a16="http://schemas.microsoft.com/office/drawing/2014/main" id="{D62CB123-2686-427F-9674-F0E678E009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7">
            <a:extLst>
              <a:ext uri="{FF2B5EF4-FFF2-40B4-BE49-F238E27FC236}">
                <a16:creationId xmlns:a16="http://schemas.microsoft.com/office/drawing/2014/main" id="{FCFFB45B-6E99-42D2-ACA6-9862773A1B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9">
            <a:extLst>
              <a:ext uri="{FF2B5EF4-FFF2-40B4-BE49-F238E27FC236}">
                <a16:creationId xmlns:a16="http://schemas.microsoft.com/office/drawing/2014/main" id="{21995350-4754-4CC3-9959-E3ADEBB5B26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10">
            <a:extLst>
              <a:ext uri="{FF2B5EF4-FFF2-40B4-BE49-F238E27FC236}">
                <a16:creationId xmlns:a16="http://schemas.microsoft.com/office/drawing/2014/main" id="{C8A02A26-E98B-4F9D-9AFC-E46ED1371A2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1294448"/>
            <a:ext cx="8002429"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0" name="Rectangle 1">
            <a:extLst>
              <a:ext uri="{FF2B5EF4-FFF2-40B4-BE49-F238E27FC236}">
                <a16:creationId xmlns:a16="http://schemas.microsoft.com/office/drawing/2014/main" id="{C5A49B2C-54A3-426F-B6D1-2E08C821114D}"/>
              </a:ext>
            </a:extLst>
          </p:cNvPr>
          <p:cNvSpPr>
            <a:spLocks noGrp="1" noChangeArrowheads="1"/>
          </p:cNvSpPr>
          <p:nvPr>
            <p:ph type="title"/>
          </p:nvPr>
        </p:nvSpPr>
        <p:spPr/>
        <p:txBody>
          <a:bodyPr/>
          <a:lstStyle/>
          <a:p>
            <a:r>
              <a:rPr lang="en-US" altLang="en-US"/>
              <a:t>Accident Investigation Findings</a:t>
            </a:r>
          </a:p>
        </p:txBody>
      </p:sp>
      <p:sp>
        <p:nvSpPr>
          <p:cNvPr id="23561" name="Rectangle 2">
            <a:extLst>
              <a:ext uri="{FF2B5EF4-FFF2-40B4-BE49-F238E27FC236}">
                <a16:creationId xmlns:a16="http://schemas.microsoft.com/office/drawing/2014/main" id="{11259045-2269-43E7-A035-B4FA01BEA1D2}"/>
              </a:ext>
            </a:extLst>
          </p:cNvPr>
          <p:cNvSpPr>
            <a:spLocks noGrp="1" noChangeArrowheads="1"/>
          </p:cNvSpPr>
          <p:nvPr>
            <p:ph type="body" sz="quarter" idx="11"/>
          </p:nvPr>
        </p:nvSpPr>
        <p:spPr>
          <a:xfrm>
            <a:off x="608648" y="1294448"/>
            <a:ext cx="8009572" cy="4672012"/>
          </a:xfrm>
        </p:spPr>
        <p:txBody>
          <a:bodyPr/>
          <a:lstStyle/>
          <a:p>
            <a:pPr>
              <a:buFontTx/>
              <a:buNone/>
            </a:pPr>
            <a:r>
              <a:rPr lang="en-US" altLang="en-US" dirty="0"/>
              <a:t>Narrative should cover:</a:t>
            </a:r>
          </a:p>
          <a:p>
            <a:pPr lvl="1"/>
            <a:r>
              <a:rPr lang="en-US" altLang="en-US" dirty="0"/>
              <a:t>Background – who, what, where, why, when, and how</a:t>
            </a:r>
          </a:p>
          <a:p>
            <a:pPr lvl="1"/>
            <a:r>
              <a:rPr lang="en-US" altLang="en-US" dirty="0"/>
              <a:t>Description of accident – sequence of events</a:t>
            </a:r>
          </a:p>
          <a:p>
            <a:pPr lvl="1"/>
            <a:r>
              <a:rPr lang="en-US" altLang="en-US" dirty="0"/>
              <a:t>Findings – causes</a:t>
            </a:r>
          </a:p>
          <a:p>
            <a:pPr lvl="1"/>
            <a:r>
              <a:rPr lang="en-US" altLang="en-US" dirty="0"/>
              <a:t>Corrective measures</a:t>
            </a:r>
          </a:p>
        </p:txBody>
      </p:sp>
      <p:pic>
        <p:nvPicPr>
          <p:cNvPr id="23562" name="Picture 11">
            <a:extLst>
              <a:ext uri="{FF2B5EF4-FFF2-40B4-BE49-F238E27FC236}">
                <a16:creationId xmlns:a16="http://schemas.microsoft.com/office/drawing/2014/main" id="{BB80D6C9-C7F4-4DD1-AEC9-9899D30EDB7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3" name="Picture 12">
            <a:extLst>
              <a:ext uri="{FF2B5EF4-FFF2-40B4-BE49-F238E27FC236}">
                <a16:creationId xmlns:a16="http://schemas.microsoft.com/office/drawing/2014/main" id="{5D13D5A5-4FDD-4601-83DF-85126D9E010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3448" y="3200400"/>
            <a:ext cx="3467577" cy="2677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a:extLst>
              <a:ext uri="{FF2B5EF4-FFF2-40B4-BE49-F238E27FC236}">
                <a16:creationId xmlns:a16="http://schemas.microsoft.com/office/drawing/2014/main" id="{30845905-B278-4ACF-A32C-5B981DA69F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5">
            <a:extLst>
              <a:ext uri="{FF2B5EF4-FFF2-40B4-BE49-F238E27FC236}">
                <a16:creationId xmlns:a16="http://schemas.microsoft.com/office/drawing/2014/main" id="{2D187DA3-D080-48A8-9DA9-5D38A4AA1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6">
            <a:extLst>
              <a:ext uri="{FF2B5EF4-FFF2-40B4-BE49-F238E27FC236}">
                <a16:creationId xmlns:a16="http://schemas.microsoft.com/office/drawing/2014/main" id="{54358FC9-9934-468A-8272-FA390DF165E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324" y="6107907"/>
            <a:ext cx="1448753" cy="63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7">
            <a:extLst>
              <a:ext uri="{FF2B5EF4-FFF2-40B4-BE49-F238E27FC236}">
                <a16:creationId xmlns:a16="http://schemas.microsoft.com/office/drawing/2014/main" id="{3602A11B-2BAE-41C5-9DCB-043B2D2B120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9">
            <a:extLst>
              <a:ext uri="{FF2B5EF4-FFF2-40B4-BE49-F238E27FC236}">
                <a16:creationId xmlns:a16="http://schemas.microsoft.com/office/drawing/2014/main" id="{57A7B87C-39DB-49E7-938B-B653D90C496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10">
            <a:extLst>
              <a:ext uri="{FF2B5EF4-FFF2-40B4-BE49-F238E27FC236}">
                <a16:creationId xmlns:a16="http://schemas.microsoft.com/office/drawing/2014/main" id="{F06F307B-E2C8-43AD-8B26-34698C05888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648" y="1294448"/>
            <a:ext cx="8002429"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8" name="Rectangle 1">
            <a:extLst>
              <a:ext uri="{FF2B5EF4-FFF2-40B4-BE49-F238E27FC236}">
                <a16:creationId xmlns:a16="http://schemas.microsoft.com/office/drawing/2014/main" id="{98F1E8DD-7E68-47EA-941A-1FCC3FAB4C00}"/>
              </a:ext>
            </a:extLst>
          </p:cNvPr>
          <p:cNvSpPr>
            <a:spLocks noGrp="1" noChangeArrowheads="1"/>
          </p:cNvSpPr>
          <p:nvPr>
            <p:ph type="title"/>
          </p:nvPr>
        </p:nvSpPr>
        <p:spPr/>
        <p:txBody>
          <a:bodyPr/>
          <a:lstStyle/>
          <a:p>
            <a:r>
              <a:rPr lang="en-US" altLang="en-US"/>
              <a:t>Accident Investigation Findings</a:t>
            </a:r>
          </a:p>
        </p:txBody>
      </p:sp>
      <p:sp>
        <p:nvSpPr>
          <p:cNvPr id="25609" name="Rectangle 2">
            <a:extLst>
              <a:ext uri="{FF2B5EF4-FFF2-40B4-BE49-F238E27FC236}">
                <a16:creationId xmlns:a16="http://schemas.microsoft.com/office/drawing/2014/main" id="{08776EFF-6D7B-41DA-8E53-6A07C4633539}"/>
              </a:ext>
            </a:extLst>
          </p:cNvPr>
          <p:cNvSpPr>
            <a:spLocks noGrp="1" noChangeArrowheads="1"/>
          </p:cNvSpPr>
          <p:nvPr>
            <p:ph type="body" sz="quarter" idx="11"/>
          </p:nvPr>
        </p:nvSpPr>
        <p:spPr>
          <a:xfrm>
            <a:off x="608648" y="1257300"/>
            <a:ext cx="8009572" cy="4709159"/>
          </a:xfrm>
        </p:spPr>
        <p:txBody>
          <a:bodyPr/>
          <a:lstStyle/>
          <a:p>
            <a:pPr>
              <a:buFontTx/>
              <a:buNone/>
            </a:pPr>
            <a:r>
              <a:rPr lang="en-US" altLang="en-US" dirty="0"/>
              <a:t>Properly collecting and documenting findings to</a:t>
            </a:r>
          </a:p>
          <a:p>
            <a:pPr>
              <a:buFontTx/>
              <a:buNone/>
            </a:pPr>
            <a:r>
              <a:rPr lang="en-US" altLang="en-US" dirty="0"/>
              <a:t>support OSHA violations:</a:t>
            </a:r>
          </a:p>
          <a:p>
            <a:pPr lvl="1">
              <a:buFontTx/>
              <a:buNone/>
            </a:pPr>
            <a:endParaRPr lang="en-US" altLang="en-US" dirty="0"/>
          </a:p>
        </p:txBody>
      </p:sp>
      <p:pic>
        <p:nvPicPr>
          <p:cNvPr id="25610" name="Picture 11">
            <a:extLst>
              <a:ext uri="{FF2B5EF4-FFF2-40B4-BE49-F238E27FC236}">
                <a16:creationId xmlns:a16="http://schemas.microsoft.com/office/drawing/2014/main" id="{110D0A43-4CD7-4722-9E7F-C93A06100DA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1" name="Picture 12">
            <a:extLst>
              <a:ext uri="{FF2B5EF4-FFF2-40B4-BE49-F238E27FC236}">
                <a16:creationId xmlns:a16="http://schemas.microsoft.com/office/drawing/2014/main" id="{0529D768-0F5D-4DBE-95E1-61FA73504B1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2362200"/>
            <a:ext cx="3467577" cy="2677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168B5-0E46-48BD-B800-C1407475B231}"/>
              </a:ext>
            </a:extLst>
          </p:cNvPr>
          <p:cNvSpPr>
            <a:spLocks noGrp="1"/>
          </p:cNvSpPr>
          <p:nvPr>
            <p:ph type="title"/>
          </p:nvPr>
        </p:nvSpPr>
        <p:spPr>
          <a:xfrm>
            <a:off x="609600" y="457200"/>
            <a:ext cx="7924800" cy="549275"/>
          </a:xfrm>
        </p:spPr>
        <p:txBody>
          <a:bodyPr/>
          <a:lstStyle/>
          <a:p>
            <a:r>
              <a:rPr lang="en-US" altLang="en-US" dirty="0"/>
              <a:t>Practice</a:t>
            </a:r>
            <a:endParaRPr lang="en-US" dirty="0"/>
          </a:p>
        </p:txBody>
      </p:sp>
      <p:sp>
        <p:nvSpPr>
          <p:cNvPr id="3" name="Text Placeholder 2">
            <a:extLst>
              <a:ext uri="{FF2B5EF4-FFF2-40B4-BE49-F238E27FC236}">
                <a16:creationId xmlns:a16="http://schemas.microsoft.com/office/drawing/2014/main" id="{04D5B67A-A7C7-4198-9C02-ED3B6A72FA31}"/>
              </a:ext>
            </a:extLst>
          </p:cNvPr>
          <p:cNvSpPr>
            <a:spLocks noGrp="1"/>
          </p:cNvSpPr>
          <p:nvPr>
            <p:ph type="body" sz="quarter" idx="11"/>
          </p:nvPr>
        </p:nvSpPr>
        <p:spPr>
          <a:xfrm>
            <a:off x="609600" y="1143000"/>
            <a:ext cx="8008620" cy="4823460"/>
          </a:xfrm>
        </p:spPr>
        <p:txBody>
          <a:bodyPr/>
          <a:lstStyle/>
          <a:p>
            <a:r>
              <a:rPr lang="en-US" altLang="en-US" dirty="0"/>
              <a:t>Let’s practice the documentation techniques on our case study:</a:t>
            </a:r>
          </a:p>
          <a:p>
            <a:pPr marL="0" indent="0">
              <a:buNone/>
            </a:pPr>
            <a:endParaRPr lang="en-US" altLang="en-US" dirty="0"/>
          </a:p>
          <a:p>
            <a:pPr lvl="1"/>
            <a:r>
              <a:rPr lang="en-US" altLang="en-US" dirty="0"/>
              <a:t>Make a diagram (freehand sketch) of the case study, including a detailed sketch and approximate scale.</a:t>
            </a:r>
          </a:p>
          <a:p>
            <a:pPr lvl="1"/>
            <a:endParaRPr lang="en-US" altLang="en-US" dirty="0"/>
          </a:p>
          <a:p>
            <a:pPr lvl="1"/>
            <a:r>
              <a:rPr lang="en-US" altLang="en-US" dirty="0"/>
              <a:t>List any safety plans you may need to collect.</a:t>
            </a:r>
          </a:p>
          <a:p>
            <a:pPr marL="457200" lvl="1" indent="0">
              <a:buNone/>
            </a:pPr>
            <a:endParaRPr lang="en-US" altLang="en-US" dirty="0"/>
          </a:p>
          <a:p>
            <a:pPr lvl="1"/>
            <a:r>
              <a:rPr lang="en-US" altLang="en-US" dirty="0"/>
              <a:t>Note:  Your job is purely documentation, not causation of the accident.</a:t>
            </a:r>
          </a:p>
          <a:p>
            <a:pPr lvl="1"/>
            <a:endParaRPr lang="en-US" altLang="en-US" dirty="0"/>
          </a:p>
          <a:p>
            <a:pPr lvl="1"/>
            <a:endParaRPr lang="en-US" altLang="en-US" dirty="0"/>
          </a:p>
          <a:p>
            <a:pPr lvl="1"/>
            <a:endParaRPr lang="en-US" altLang="en-US" dirty="0"/>
          </a:p>
          <a:p>
            <a:pPr lvl="1"/>
            <a:endParaRPr lang="en-US" altLang="en-US" dirty="0"/>
          </a:p>
          <a:p>
            <a:endParaRPr lang="en-US" dirty="0"/>
          </a:p>
        </p:txBody>
      </p:sp>
    </p:spTree>
    <p:extLst>
      <p:ext uri="{BB962C8B-B14F-4D97-AF65-F5344CB8AC3E}">
        <p14:creationId xmlns:p14="http://schemas.microsoft.com/office/powerpoint/2010/main" val="2242845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2DF56-D3B1-47BF-8208-62E3906243B9}"/>
              </a:ext>
            </a:extLst>
          </p:cNvPr>
          <p:cNvSpPr>
            <a:spLocks noGrp="1"/>
          </p:cNvSpPr>
          <p:nvPr>
            <p:ph type="title"/>
          </p:nvPr>
        </p:nvSpPr>
        <p:spPr>
          <a:xfrm>
            <a:off x="609600" y="457200"/>
            <a:ext cx="7924800" cy="553998"/>
          </a:xfrm>
        </p:spPr>
        <p:txBody>
          <a:bodyPr/>
          <a:lstStyle/>
          <a:p>
            <a:r>
              <a:rPr lang="en-US" altLang="en-US" dirty="0"/>
              <a:t>Summary</a:t>
            </a:r>
            <a:endParaRPr lang="en-US" dirty="0"/>
          </a:p>
        </p:txBody>
      </p:sp>
      <p:sp>
        <p:nvSpPr>
          <p:cNvPr id="3" name="Text Placeholder 2">
            <a:extLst>
              <a:ext uri="{FF2B5EF4-FFF2-40B4-BE49-F238E27FC236}">
                <a16:creationId xmlns:a16="http://schemas.microsoft.com/office/drawing/2014/main" id="{551B7840-14E7-4557-BFFF-92A8B530A676}"/>
              </a:ext>
            </a:extLst>
          </p:cNvPr>
          <p:cNvSpPr>
            <a:spLocks noGrp="1"/>
          </p:cNvSpPr>
          <p:nvPr>
            <p:ph type="body" sz="quarter" idx="11"/>
          </p:nvPr>
        </p:nvSpPr>
        <p:spPr>
          <a:xfrm>
            <a:off x="609600" y="1219200"/>
            <a:ext cx="8008620" cy="4747260"/>
          </a:xfrm>
        </p:spPr>
        <p:txBody>
          <a:bodyPr/>
          <a:lstStyle/>
          <a:p>
            <a:r>
              <a:rPr lang="en-US" altLang="en-US" dirty="0">
                <a:solidFill>
                  <a:srgbClr val="000000"/>
                </a:solidFill>
              </a:rPr>
              <a:t>During this module, we discussed methods to:</a:t>
            </a:r>
            <a:endParaRPr lang="en-US" altLang="en-US" dirty="0"/>
          </a:p>
          <a:p>
            <a:pPr marL="0" indent="0">
              <a:buNone/>
            </a:pPr>
            <a:endParaRPr lang="en-US" altLang="en-US" dirty="0">
              <a:solidFill>
                <a:srgbClr val="000000"/>
              </a:solidFill>
            </a:endParaRPr>
          </a:p>
          <a:p>
            <a:pPr lvl="1"/>
            <a:r>
              <a:rPr lang="en-US" altLang="en-US" dirty="0">
                <a:solidFill>
                  <a:srgbClr val="000000"/>
                </a:solidFill>
              </a:rPr>
              <a:t>Identify the benefits of properly documenting the accident investigation	</a:t>
            </a:r>
          </a:p>
          <a:p>
            <a:pPr marL="457200" lvl="1" indent="0">
              <a:buNone/>
            </a:pPr>
            <a:endParaRPr lang="en-US" altLang="en-US" dirty="0">
              <a:solidFill>
                <a:srgbClr val="000000"/>
              </a:solidFill>
            </a:endParaRPr>
          </a:p>
          <a:p>
            <a:pPr lvl="1"/>
            <a:r>
              <a:rPr lang="en-US" altLang="en-US" dirty="0">
                <a:solidFill>
                  <a:srgbClr val="000000"/>
                </a:solidFill>
              </a:rPr>
              <a:t>Identify strategies for photographing the accident investigation and developing diagrams and drawings</a:t>
            </a:r>
          </a:p>
          <a:p>
            <a:pPr marL="457200" lvl="1" indent="0">
              <a:buNone/>
            </a:pPr>
            <a:endParaRPr lang="en-US" altLang="en-US" dirty="0"/>
          </a:p>
          <a:p>
            <a:pPr lvl="1"/>
            <a:r>
              <a:rPr lang="en-US" altLang="en-US" dirty="0">
                <a:solidFill>
                  <a:srgbClr val="000000"/>
                </a:solidFill>
              </a:rPr>
              <a:t>Properly collect and document findings to support violations.</a:t>
            </a:r>
            <a:endParaRPr lang="en-US" altLang="en-US" dirty="0"/>
          </a:p>
          <a:p>
            <a:pPr lvl="1"/>
            <a:endParaRPr lang="en-US" altLang="en-US" dirty="0"/>
          </a:p>
          <a:p>
            <a:pPr lvl="1"/>
            <a:endParaRPr lang="en-US" dirty="0"/>
          </a:p>
        </p:txBody>
      </p:sp>
    </p:spTree>
    <p:extLst>
      <p:ext uri="{BB962C8B-B14F-4D97-AF65-F5344CB8AC3E}">
        <p14:creationId xmlns:p14="http://schemas.microsoft.com/office/powerpoint/2010/main" val="3225844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457200"/>
            <a:ext cx="8305800" cy="549275"/>
          </a:xfrm>
        </p:spPr>
        <p:txBody>
          <a:bodyPr/>
          <a:lstStyle/>
          <a:p>
            <a:r>
              <a:rPr lang="en-US" altLang="en-US"/>
              <a:t>Thank You For Attending!</a:t>
            </a:r>
          </a:p>
        </p:txBody>
      </p:sp>
      <p:sp>
        <p:nvSpPr>
          <p:cNvPr id="87043" name="Rectangle 3"/>
          <p:cNvSpPr>
            <a:spLocks noGrp="1" noChangeArrowheads="1"/>
          </p:cNvSpPr>
          <p:nvPr>
            <p:ph type="body" idx="1"/>
          </p:nvPr>
        </p:nvSpPr>
        <p:spPr>
          <a:xfrm>
            <a:off x="1333500" y="3009900"/>
            <a:ext cx="6705600" cy="838200"/>
          </a:xfrm>
        </p:spPr>
        <p:txBody>
          <a:bodyPr/>
          <a:lstStyle/>
          <a:p>
            <a:pPr algn="ctr">
              <a:buFont typeface="Wingdings" panose="05000000000000000000" pitchFamily="2" charset="2"/>
              <a:buNone/>
            </a:pPr>
            <a:r>
              <a:rPr lang="en-US" altLang="en-US" sz="6000" dirty="0">
                <a:solidFill>
                  <a:srgbClr val="000000"/>
                </a:solidFill>
              </a:rPr>
              <a:t>Final Questions?</a:t>
            </a:r>
            <a:endParaRPr lang="en-US" altLang="en-US" sz="6000" dirty="0"/>
          </a:p>
        </p:txBody>
      </p:sp>
      <p:sp>
        <p:nvSpPr>
          <p:cNvPr id="87044" name="Text Box 5"/>
          <p:cNvSpPr txBox="1">
            <a:spLocks noChangeArrowheads="1"/>
          </p:cNvSpPr>
          <p:nvPr/>
        </p:nvSpPr>
        <p:spPr bwMode="auto">
          <a:xfrm>
            <a:off x="1447800" y="3200400"/>
            <a:ext cx="6477000" cy="954107"/>
          </a:xfrm>
          <a:prstGeom prst="rect">
            <a:avLst/>
          </a:prstGeom>
          <a:noFill/>
          <a:ln w="12700">
            <a:no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defRPr sz="3600" u="sng">
                <a:solidFill>
                  <a:schemeClr val="tx1"/>
                </a:solidFill>
                <a:latin typeface="Times New Roman" panose="02020603050405020304" pitchFamily="18" charset="0"/>
              </a:defRPr>
            </a:lvl1pPr>
            <a:lvl2pPr marL="742950" indent="-285750">
              <a:defRPr sz="3600" u="sng">
                <a:solidFill>
                  <a:schemeClr val="tx1"/>
                </a:solidFill>
                <a:latin typeface="Times New Roman" panose="02020603050405020304" pitchFamily="18" charset="0"/>
              </a:defRPr>
            </a:lvl2pPr>
            <a:lvl3pPr marL="1143000" indent="-228600">
              <a:defRPr sz="3600" u="sng">
                <a:solidFill>
                  <a:schemeClr val="tx1"/>
                </a:solidFill>
                <a:latin typeface="Times New Roman" panose="02020603050405020304" pitchFamily="18" charset="0"/>
              </a:defRPr>
            </a:lvl3pPr>
            <a:lvl4pPr marL="1600200" indent="-228600">
              <a:defRPr sz="3600" u="sng">
                <a:solidFill>
                  <a:schemeClr val="tx1"/>
                </a:solidFill>
                <a:latin typeface="Times New Roman" panose="02020603050405020304" pitchFamily="18" charset="0"/>
              </a:defRPr>
            </a:lvl4pPr>
            <a:lvl5pPr marL="2057400" indent="-228600">
              <a:defRPr sz="36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defRPr>
            </a:lvl9pPr>
          </a:lstStyle>
          <a:p>
            <a:pPr algn="ctr"/>
            <a:endParaRPr lang="en-US" altLang="en-US" sz="2800" b="1" u="none" dirty="0">
              <a:solidFill>
                <a:srgbClr val="FF0000"/>
              </a:solidFill>
              <a:latin typeface="Arial" panose="020B0604020202020204" pitchFamily="34" charset="0"/>
            </a:endParaRPr>
          </a:p>
          <a:p>
            <a:pPr algn="ctr"/>
            <a:endParaRPr lang="en-US" altLang="en-US" sz="2800" u="none" dirty="0">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A873D-7976-4A9C-A7C3-C860FC4E7CDC}"/>
              </a:ext>
            </a:extLst>
          </p:cNvPr>
          <p:cNvSpPr>
            <a:spLocks noGrp="1"/>
          </p:cNvSpPr>
          <p:nvPr>
            <p:ph type="title"/>
          </p:nvPr>
        </p:nvSpPr>
        <p:spPr>
          <a:xfrm>
            <a:off x="609600" y="457200"/>
            <a:ext cx="7924800" cy="549275"/>
          </a:xfrm>
        </p:spPr>
        <p:txBody>
          <a:bodyPr/>
          <a:lstStyle/>
          <a:p>
            <a:r>
              <a:rPr lang="en-US" dirty="0"/>
              <a:t>Objectives</a:t>
            </a:r>
          </a:p>
        </p:txBody>
      </p:sp>
      <p:sp>
        <p:nvSpPr>
          <p:cNvPr id="3" name="Text Placeholder 2">
            <a:extLst>
              <a:ext uri="{FF2B5EF4-FFF2-40B4-BE49-F238E27FC236}">
                <a16:creationId xmlns:a16="http://schemas.microsoft.com/office/drawing/2014/main" id="{C54C108E-7018-4F5C-BA3B-FB29E33769E7}"/>
              </a:ext>
            </a:extLst>
          </p:cNvPr>
          <p:cNvSpPr>
            <a:spLocks noGrp="1"/>
          </p:cNvSpPr>
          <p:nvPr>
            <p:ph type="body" sz="quarter" idx="11"/>
          </p:nvPr>
        </p:nvSpPr>
        <p:spPr>
          <a:xfrm>
            <a:off x="609600" y="1143000"/>
            <a:ext cx="8008620" cy="4823460"/>
          </a:xfrm>
        </p:spPr>
        <p:txBody>
          <a:bodyPr/>
          <a:lstStyle/>
          <a:p>
            <a:r>
              <a:rPr lang="en-US" dirty="0"/>
              <a:t>At the conclusion of this module, students will be able to:</a:t>
            </a:r>
          </a:p>
          <a:p>
            <a:pPr marL="0" indent="0">
              <a:buNone/>
            </a:pPr>
            <a:endParaRPr lang="en-US" dirty="0"/>
          </a:p>
          <a:p>
            <a:pPr lvl="1"/>
            <a:r>
              <a:rPr lang="en-US" dirty="0"/>
              <a:t>Recognize the benefits of properly documenting the accident investigation</a:t>
            </a:r>
          </a:p>
          <a:p>
            <a:pPr marL="457200" lvl="1" indent="0">
              <a:buNone/>
            </a:pPr>
            <a:endParaRPr lang="en-US" dirty="0"/>
          </a:p>
          <a:p>
            <a:pPr lvl="1"/>
            <a:r>
              <a:rPr lang="en-US" dirty="0"/>
              <a:t>Identify strategies for photographing the accident investigation and developing diagrams and drawings</a:t>
            </a:r>
          </a:p>
          <a:p>
            <a:pPr marL="457200" lvl="1" indent="0">
              <a:buNone/>
            </a:pPr>
            <a:endParaRPr lang="en-US" dirty="0"/>
          </a:p>
          <a:p>
            <a:pPr lvl="1"/>
            <a:r>
              <a:rPr lang="en-US" dirty="0"/>
              <a:t>Properly collect and document findings to support violations (Note: Documenting citations in OSHA Express is covered in Technical Writing).</a:t>
            </a:r>
          </a:p>
        </p:txBody>
      </p:sp>
    </p:spTree>
    <p:extLst>
      <p:ext uri="{BB962C8B-B14F-4D97-AF65-F5344CB8AC3E}">
        <p14:creationId xmlns:p14="http://schemas.microsoft.com/office/powerpoint/2010/main" val="250021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a:extLst>
              <a:ext uri="{FF2B5EF4-FFF2-40B4-BE49-F238E27FC236}">
                <a16:creationId xmlns:a16="http://schemas.microsoft.com/office/drawing/2014/main" id="{46DECA44-6050-48E6-BD61-9B5FCE85B8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5">
            <a:extLst>
              <a:ext uri="{FF2B5EF4-FFF2-40B4-BE49-F238E27FC236}">
                <a16:creationId xmlns:a16="http://schemas.microsoft.com/office/drawing/2014/main" id="{57F78833-FF43-435A-96C0-C1B098B7D9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7">
            <a:extLst>
              <a:ext uri="{FF2B5EF4-FFF2-40B4-BE49-F238E27FC236}">
                <a16:creationId xmlns:a16="http://schemas.microsoft.com/office/drawing/2014/main" id="{FDD07FB9-59E4-423D-A969-154EA78DA2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9">
            <a:extLst>
              <a:ext uri="{FF2B5EF4-FFF2-40B4-BE49-F238E27FC236}">
                <a16:creationId xmlns:a16="http://schemas.microsoft.com/office/drawing/2014/main" id="{AB00EAEA-7470-41B2-BC77-67764FCACA2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0">
            <a:extLst>
              <a:ext uri="{FF2B5EF4-FFF2-40B4-BE49-F238E27FC236}">
                <a16:creationId xmlns:a16="http://schemas.microsoft.com/office/drawing/2014/main" id="{AE857CC1-20EB-4868-BB97-0EC481A7161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Rectangle 1">
            <a:extLst>
              <a:ext uri="{FF2B5EF4-FFF2-40B4-BE49-F238E27FC236}">
                <a16:creationId xmlns:a16="http://schemas.microsoft.com/office/drawing/2014/main" id="{BCB648A7-2FFF-4536-9640-E762FA10E236}"/>
              </a:ext>
            </a:extLst>
          </p:cNvPr>
          <p:cNvSpPr>
            <a:spLocks noGrp="1" noChangeArrowheads="1"/>
          </p:cNvSpPr>
          <p:nvPr>
            <p:ph type="title"/>
          </p:nvPr>
        </p:nvSpPr>
        <p:spPr/>
        <p:txBody>
          <a:bodyPr/>
          <a:lstStyle/>
          <a:p>
            <a:r>
              <a:rPr lang="en-US" altLang="en-US"/>
              <a:t>Why Document?</a:t>
            </a:r>
          </a:p>
        </p:txBody>
      </p:sp>
      <p:sp>
        <p:nvSpPr>
          <p:cNvPr id="9225" name="Rectangle 2">
            <a:extLst>
              <a:ext uri="{FF2B5EF4-FFF2-40B4-BE49-F238E27FC236}">
                <a16:creationId xmlns:a16="http://schemas.microsoft.com/office/drawing/2014/main" id="{151867F7-1B5C-4C97-8FCE-B9A10D7C4089}"/>
              </a:ext>
            </a:extLst>
          </p:cNvPr>
          <p:cNvSpPr>
            <a:spLocks noGrp="1" noChangeArrowheads="1"/>
          </p:cNvSpPr>
          <p:nvPr>
            <p:ph type="body" sz="quarter" idx="11"/>
          </p:nvPr>
        </p:nvSpPr>
        <p:spPr/>
        <p:txBody>
          <a:bodyPr/>
          <a:lstStyle/>
          <a:p>
            <a:pPr lvl="1"/>
            <a:r>
              <a:rPr lang="en-US" altLang="en-US"/>
              <a:t>A complete and accurate record of investigation is necessary so that investigators can analyze the evidence, develop hypotheses, run tests, draw conclusions, and communicate observations at a later date.</a:t>
            </a:r>
          </a:p>
          <a:p>
            <a:pPr lvl="1"/>
            <a:r>
              <a:rPr lang="en-US" altLang="en-US"/>
              <a:t>A complete and accurate documentation is essential if your opinions and conclusions are to withstand the test of critical review and cross-examination.</a:t>
            </a:r>
          </a:p>
        </p:txBody>
      </p:sp>
      <p:pic>
        <p:nvPicPr>
          <p:cNvPr id="9226" name="Picture 11">
            <a:extLst>
              <a:ext uri="{FF2B5EF4-FFF2-40B4-BE49-F238E27FC236}">
                <a16:creationId xmlns:a16="http://schemas.microsoft.com/office/drawing/2014/main" id="{F1A80DCB-5672-4B15-8B38-AC3AFC5F274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924" y="1294448"/>
            <a:ext cx="8078153"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a:extLst>
              <a:ext uri="{FF2B5EF4-FFF2-40B4-BE49-F238E27FC236}">
                <a16:creationId xmlns:a16="http://schemas.microsoft.com/office/drawing/2014/main" id="{01083B61-A473-4686-8D5A-688F84D260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5">
            <a:extLst>
              <a:ext uri="{FF2B5EF4-FFF2-40B4-BE49-F238E27FC236}">
                <a16:creationId xmlns:a16="http://schemas.microsoft.com/office/drawing/2014/main" id="{B0A9FAE9-570F-473A-9FB9-81BDEC33E5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7">
            <a:extLst>
              <a:ext uri="{FF2B5EF4-FFF2-40B4-BE49-F238E27FC236}">
                <a16:creationId xmlns:a16="http://schemas.microsoft.com/office/drawing/2014/main" id="{1B869E5B-9C1F-4251-B080-F5AE33627BA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9">
            <a:extLst>
              <a:ext uri="{FF2B5EF4-FFF2-40B4-BE49-F238E27FC236}">
                <a16:creationId xmlns:a16="http://schemas.microsoft.com/office/drawing/2014/main" id="{84043FDC-7A34-43F1-A022-48678DCEF17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0">
            <a:extLst>
              <a:ext uri="{FF2B5EF4-FFF2-40B4-BE49-F238E27FC236}">
                <a16:creationId xmlns:a16="http://schemas.microsoft.com/office/drawing/2014/main" id="{B22B037D-39ED-41F0-815C-1CD69CC6A0D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Rectangle 1">
            <a:extLst>
              <a:ext uri="{FF2B5EF4-FFF2-40B4-BE49-F238E27FC236}">
                <a16:creationId xmlns:a16="http://schemas.microsoft.com/office/drawing/2014/main" id="{EF25E4CD-0EED-4A68-B410-6048F299D64F}"/>
              </a:ext>
            </a:extLst>
          </p:cNvPr>
          <p:cNvSpPr>
            <a:spLocks noGrp="1" noChangeArrowheads="1"/>
          </p:cNvSpPr>
          <p:nvPr>
            <p:ph type="title"/>
          </p:nvPr>
        </p:nvSpPr>
        <p:spPr/>
        <p:txBody>
          <a:bodyPr/>
          <a:lstStyle/>
          <a:p>
            <a:r>
              <a:rPr lang="en-US" altLang="en-US"/>
              <a:t>Investigation Photography</a:t>
            </a:r>
          </a:p>
        </p:txBody>
      </p:sp>
      <p:sp>
        <p:nvSpPr>
          <p:cNvPr id="11273" name="Rectangle 2">
            <a:extLst>
              <a:ext uri="{FF2B5EF4-FFF2-40B4-BE49-F238E27FC236}">
                <a16:creationId xmlns:a16="http://schemas.microsoft.com/office/drawing/2014/main" id="{DD3906F9-47CB-4518-AF4A-9E943A3CDBBB}"/>
              </a:ext>
            </a:extLst>
          </p:cNvPr>
          <p:cNvSpPr>
            <a:spLocks noGrp="1" noChangeArrowheads="1"/>
          </p:cNvSpPr>
          <p:nvPr>
            <p:ph type="body" sz="quarter" idx="11"/>
          </p:nvPr>
        </p:nvSpPr>
        <p:spPr/>
        <p:txBody>
          <a:bodyPr/>
          <a:lstStyle/>
          <a:p>
            <a:pPr lvl="1"/>
            <a:r>
              <a:rPr lang="en-US" altLang="en-US"/>
              <a:t>Photos and digital images may be the most effective way of preserving an accident scene.</a:t>
            </a:r>
          </a:p>
          <a:p>
            <a:pPr lvl="1"/>
            <a:r>
              <a:rPr lang="en-US" altLang="en-US"/>
              <a:t>Lighting is very important. Unless outdoors, most accident scenes have limited lighting.</a:t>
            </a:r>
          </a:p>
          <a:p>
            <a:pPr lvl="1"/>
            <a:r>
              <a:rPr lang="en-US" altLang="en-US"/>
              <a:t>A good camera flash attachment is essential, and portable lighting may be required.</a:t>
            </a:r>
          </a:p>
          <a:p>
            <a:pPr lvl="1"/>
            <a:r>
              <a:rPr lang="en-US" altLang="en-US"/>
              <a:t>Single-lens reflective digital camera is preferred by most investigators.</a:t>
            </a:r>
          </a:p>
          <a:p>
            <a:pPr lvl="1"/>
            <a:r>
              <a:rPr lang="en-US" altLang="en-US"/>
              <a:t>The most important photo in the case may be the one that you failed to take, so always take as many images as necessary.</a:t>
            </a:r>
          </a:p>
        </p:txBody>
      </p:sp>
      <p:pic>
        <p:nvPicPr>
          <p:cNvPr id="11274" name="Picture 11">
            <a:extLst>
              <a:ext uri="{FF2B5EF4-FFF2-40B4-BE49-F238E27FC236}">
                <a16:creationId xmlns:a16="http://schemas.microsoft.com/office/drawing/2014/main" id="{9AB50501-1E14-458E-B28A-C45CD6EE262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924" y="1294448"/>
            <a:ext cx="8078153"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a:extLst>
              <a:ext uri="{FF2B5EF4-FFF2-40B4-BE49-F238E27FC236}">
                <a16:creationId xmlns:a16="http://schemas.microsoft.com/office/drawing/2014/main" id="{8AF687BC-4621-4886-8A1A-8A8B1E0F92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5">
            <a:extLst>
              <a:ext uri="{FF2B5EF4-FFF2-40B4-BE49-F238E27FC236}">
                <a16:creationId xmlns:a16="http://schemas.microsoft.com/office/drawing/2014/main" id="{A83F1FAD-2D8A-44CD-AF98-AF4C53F471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7">
            <a:extLst>
              <a:ext uri="{FF2B5EF4-FFF2-40B4-BE49-F238E27FC236}">
                <a16:creationId xmlns:a16="http://schemas.microsoft.com/office/drawing/2014/main" id="{1ADF95CB-067E-49B9-AE5C-1BB7B27CD4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9">
            <a:extLst>
              <a:ext uri="{FF2B5EF4-FFF2-40B4-BE49-F238E27FC236}">
                <a16:creationId xmlns:a16="http://schemas.microsoft.com/office/drawing/2014/main" id="{8E595B59-BE7C-41D3-B2AA-04938DD3D95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10">
            <a:extLst>
              <a:ext uri="{FF2B5EF4-FFF2-40B4-BE49-F238E27FC236}">
                <a16:creationId xmlns:a16="http://schemas.microsoft.com/office/drawing/2014/main" id="{2FCA8723-2411-4EFF-8344-BE55BC239AB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Rectangle 1">
            <a:extLst>
              <a:ext uri="{FF2B5EF4-FFF2-40B4-BE49-F238E27FC236}">
                <a16:creationId xmlns:a16="http://schemas.microsoft.com/office/drawing/2014/main" id="{985A439D-0F8D-4DE7-AA56-F3BED3387E0C}"/>
              </a:ext>
            </a:extLst>
          </p:cNvPr>
          <p:cNvSpPr>
            <a:spLocks noGrp="1" noChangeArrowheads="1"/>
          </p:cNvSpPr>
          <p:nvPr>
            <p:ph type="title"/>
          </p:nvPr>
        </p:nvSpPr>
        <p:spPr/>
        <p:txBody>
          <a:bodyPr/>
          <a:lstStyle/>
          <a:p>
            <a:r>
              <a:rPr lang="en-US" altLang="en-US"/>
              <a:t>Diagrams, Drawings, and Plans</a:t>
            </a:r>
          </a:p>
        </p:txBody>
      </p:sp>
      <p:sp>
        <p:nvSpPr>
          <p:cNvPr id="13321" name="Rectangle 2">
            <a:extLst>
              <a:ext uri="{FF2B5EF4-FFF2-40B4-BE49-F238E27FC236}">
                <a16:creationId xmlns:a16="http://schemas.microsoft.com/office/drawing/2014/main" id="{4ADE84D2-E1FC-4E3D-A426-191171866FFC}"/>
              </a:ext>
            </a:extLst>
          </p:cNvPr>
          <p:cNvSpPr>
            <a:spLocks noGrp="1" noChangeArrowheads="1"/>
          </p:cNvSpPr>
          <p:nvPr>
            <p:ph type="body" sz="quarter" idx="11"/>
          </p:nvPr>
        </p:nvSpPr>
        <p:spPr/>
        <p:txBody>
          <a:bodyPr/>
          <a:lstStyle/>
          <a:p>
            <a:pPr lvl="1"/>
            <a:r>
              <a:rPr lang="en-US" altLang="en-US"/>
              <a:t>Diagrams (freehand sketches) and drawings (formal renderings) can help document the accident scene only if clear, concise and accurate.</a:t>
            </a:r>
          </a:p>
          <a:p>
            <a:pPr lvl="1"/>
            <a:r>
              <a:rPr lang="en-US" altLang="en-US"/>
              <a:t>Diagrams and drawings can be used to enhance the understanding of the investigators’ photographs.</a:t>
            </a:r>
          </a:p>
          <a:p>
            <a:pPr lvl="1"/>
            <a:r>
              <a:rPr lang="en-US" altLang="en-US"/>
              <a:t>Diagrams and drawings should always include a north arrow, legend, and scale.</a:t>
            </a:r>
          </a:p>
          <a:p>
            <a:pPr lvl="1"/>
            <a:endParaRPr lang="en-US" altLang="en-US"/>
          </a:p>
        </p:txBody>
      </p:sp>
      <p:pic>
        <p:nvPicPr>
          <p:cNvPr id="13322" name="Picture 11">
            <a:extLst>
              <a:ext uri="{FF2B5EF4-FFF2-40B4-BE49-F238E27FC236}">
                <a16:creationId xmlns:a16="http://schemas.microsoft.com/office/drawing/2014/main" id="{DE21BD4D-FE05-47EE-9005-E3A94B038C6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924" y="1294448"/>
            <a:ext cx="8078153"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230F1277-00E4-486E-B978-578E37F05394}"/>
              </a:ext>
            </a:extLst>
          </p:cNvPr>
          <p:cNvSpPr txBox="1"/>
          <p:nvPr/>
        </p:nvSpPr>
        <p:spPr>
          <a:xfrm>
            <a:off x="689372" y="5029826"/>
            <a:ext cx="7932420" cy="646331"/>
          </a:xfrm>
          <a:prstGeom prst="rect">
            <a:avLst/>
          </a:prstGeom>
          <a:solidFill>
            <a:srgbClr val="FFCC99"/>
          </a:solidFill>
          <a:ln>
            <a:solidFill>
              <a:schemeClr val="tx2"/>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82293" rIns="82293">
            <a:spAutoFit/>
          </a:bodyPr>
          <a:lstStyle/>
          <a:p>
            <a:pPr eaLnBrk="1" hangingPunct="1">
              <a:defRPr/>
            </a:pPr>
            <a:r>
              <a:rPr lang="en-US" sz="1800" dirty="0">
                <a:solidFill>
                  <a:srgbClr val="000000"/>
                </a:solidFill>
                <a:latin typeface="Arial" charset="0"/>
              </a:rPr>
              <a:t>Show details and mark positions relative to each other with approximate measurements on diagrams and drawings.</a:t>
            </a:r>
            <a:endParaRPr lang="en-US" sz="1800" dirty="0">
              <a:latin typeface="Arial" pitchFamily="34" charset="0"/>
              <a:cs typeface="Arial" pitchFamily="34" charset="0"/>
            </a:endParaRPr>
          </a:p>
        </p:txBody>
      </p:sp>
      <p:pic>
        <p:nvPicPr>
          <p:cNvPr id="13326" name="Picture 14">
            <a:extLst>
              <a:ext uri="{FF2B5EF4-FFF2-40B4-BE49-F238E27FC236}">
                <a16:creationId xmlns:a16="http://schemas.microsoft.com/office/drawing/2014/main" id="{65BF767C-B8AE-4B36-84C2-92E8958BB15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163984" y="3686800"/>
            <a:ext cx="1637348" cy="1098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a:extLst>
              <a:ext uri="{FF2B5EF4-FFF2-40B4-BE49-F238E27FC236}">
                <a16:creationId xmlns:a16="http://schemas.microsoft.com/office/drawing/2014/main" id="{4B83ECC7-D485-4B9E-9166-F774519014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5">
            <a:extLst>
              <a:ext uri="{FF2B5EF4-FFF2-40B4-BE49-F238E27FC236}">
                <a16:creationId xmlns:a16="http://schemas.microsoft.com/office/drawing/2014/main" id="{AC452112-6B53-4C22-86FC-374CE154067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7">
            <a:extLst>
              <a:ext uri="{FF2B5EF4-FFF2-40B4-BE49-F238E27FC236}">
                <a16:creationId xmlns:a16="http://schemas.microsoft.com/office/drawing/2014/main" id="{6CEBAE76-8EC8-4BA2-9EAA-17F648406C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9">
            <a:extLst>
              <a:ext uri="{FF2B5EF4-FFF2-40B4-BE49-F238E27FC236}">
                <a16:creationId xmlns:a16="http://schemas.microsoft.com/office/drawing/2014/main" id="{DD297BE6-F2D2-4DE4-BD00-EE0F0107EDC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10">
            <a:extLst>
              <a:ext uri="{FF2B5EF4-FFF2-40B4-BE49-F238E27FC236}">
                <a16:creationId xmlns:a16="http://schemas.microsoft.com/office/drawing/2014/main" id="{35C4DCB4-D09A-484A-B9B9-7DE2CE21297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8" name="Rectangle 1">
            <a:extLst>
              <a:ext uri="{FF2B5EF4-FFF2-40B4-BE49-F238E27FC236}">
                <a16:creationId xmlns:a16="http://schemas.microsoft.com/office/drawing/2014/main" id="{C908AF2B-CDA9-4D52-BEC0-BA0C6D4FFAF7}"/>
              </a:ext>
            </a:extLst>
          </p:cNvPr>
          <p:cNvSpPr>
            <a:spLocks noGrp="1" noChangeArrowheads="1"/>
          </p:cNvSpPr>
          <p:nvPr>
            <p:ph type="title"/>
          </p:nvPr>
        </p:nvSpPr>
        <p:spPr/>
        <p:txBody>
          <a:bodyPr/>
          <a:lstStyle/>
          <a:p>
            <a:r>
              <a:rPr lang="en-US" altLang="en-US"/>
              <a:t>What Other Information is Needed?</a:t>
            </a:r>
          </a:p>
        </p:txBody>
      </p:sp>
      <p:sp>
        <p:nvSpPr>
          <p:cNvPr id="15369" name="Rectangle 2">
            <a:extLst>
              <a:ext uri="{FF2B5EF4-FFF2-40B4-BE49-F238E27FC236}">
                <a16:creationId xmlns:a16="http://schemas.microsoft.com/office/drawing/2014/main" id="{0B7731AE-2531-4E50-B5DB-7FF867E28C56}"/>
              </a:ext>
            </a:extLst>
          </p:cNvPr>
          <p:cNvSpPr>
            <a:spLocks noGrp="1" noChangeArrowheads="1"/>
          </p:cNvSpPr>
          <p:nvPr>
            <p:ph type="body" sz="quarter" idx="11"/>
          </p:nvPr>
        </p:nvSpPr>
        <p:spPr/>
        <p:txBody>
          <a:bodyPr/>
          <a:lstStyle/>
          <a:p>
            <a:pPr lvl="1"/>
            <a:r>
              <a:rPr lang="en-US" altLang="en-US" dirty="0"/>
              <a:t>Police and fire reports, photos and videos</a:t>
            </a:r>
          </a:p>
          <a:p>
            <a:pPr lvl="1"/>
            <a:r>
              <a:rPr lang="en-US" altLang="en-US" dirty="0"/>
              <a:t>Weather reports</a:t>
            </a:r>
          </a:p>
          <a:p>
            <a:pPr lvl="1"/>
            <a:r>
              <a:rPr lang="en-US" altLang="en-US" dirty="0"/>
              <a:t>Interview notes</a:t>
            </a:r>
          </a:p>
          <a:p>
            <a:pPr lvl="1"/>
            <a:r>
              <a:rPr lang="en-US" altLang="en-US" dirty="0"/>
              <a:t>Personal observations</a:t>
            </a:r>
          </a:p>
          <a:p>
            <a:pPr lvl="1"/>
            <a:r>
              <a:rPr lang="en-US" altLang="en-US" dirty="0"/>
              <a:t>Medical Examiner reports</a:t>
            </a:r>
          </a:p>
          <a:p>
            <a:pPr lvl="1"/>
            <a:r>
              <a:rPr lang="en-US" altLang="en-US" dirty="0"/>
              <a:t>EMS records</a:t>
            </a:r>
          </a:p>
          <a:p>
            <a:pPr lvl="1"/>
            <a:r>
              <a:rPr lang="en-US" altLang="en-US" dirty="0"/>
              <a:t>Medical Records</a:t>
            </a:r>
          </a:p>
          <a:p>
            <a:pPr lvl="1"/>
            <a:r>
              <a:rPr lang="en-US" altLang="en-US" dirty="0"/>
              <a:t>Security camera footage</a:t>
            </a:r>
          </a:p>
          <a:p>
            <a:pPr lvl="1"/>
            <a:endParaRPr lang="en-US" altLang="en-US" dirty="0"/>
          </a:p>
        </p:txBody>
      </p:sp>
      <p:pic>
        <p:nvPicPr>
          <p:cNvPr id="9" name="Picture 12">
            <a:extLst>
              <a:ext uri="{FF2B5EF4-FFF2-40B4-BE49-F238E27FC236}">
                <a16:creationId xmlns:a16="http://schemas.microsoft.com/office/drawing/2014/main" id="{AD76996B-7EF2-496F-820B-103E2C75882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86400" y="3581401"/>
            <a:ext cx="2933224" cy="2210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9A19A316-DB57-4071-83C9-B0097FC7C0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5">
            <a:extLst>
              <a:ext uri="{FF2B5EF4-FFF2-40B4-BE49-F238E27FC236}">
                <a16:creationId xmlns:a16="http://schemas.microsoft.com/office/drawing/2014/main" id="{ECC2C528-26CB-406C-92BA-307996B830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7">
            <a:extLst>
              <a:ext uri="{FF2B5EF4-FFF2-40B4-BE49-F238E27FC236}">
                <a16:creationId xmlns:a16="http://schemas.microsoft.com/office/drawing/2014/main" id="{9CC30789-E75B-441E-A449-8DE453249A8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9">
            <a:extLst>
              <a:ext uri="{FF2B5EF4-FFF2-40B4-BE49-F238E27FC236}">
                <a16:creationId xmlns:a16="http://schemas.microsoft.com/office/drawing/2014/main" id="{4784E37B-E226-4261-8E72-9B513277E8D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10">
            <a:extLst>
              <a:ext uri="{FF2B5EF4-FFF2-40B4-BE49-F238E27FC236}">
                <a16:creationId xmlns:a16="http://schemas.microsoft.com/office/drawing/2014/main" id="{8D2B9A6B-2322-42C7-BE4E-58B1DFA583E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1294448"/>
            <a:ext cx="8002429"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6" name="Rectangle 1">
            <a:extLst>
              <a:ext uri="{FF2B5EF4-FFF2-40B4-BE49-F238E27FC236}">
                <a16:creationId xmlns:a16="http://schemas.microsoft.com/office/drawing/2014/main" id="{6605D06F-96F5-4C43-91A6-C4BD13D470EC}"/>
              </a:ext>
            </a:extLst>
          </p:cNvPr>
          <p:cNvSpPr>
            <a:spLocks noGrp="1" noChangeArrowheads="1"/>
          </p:cNvSpPr>
          <p:nvPr>
            <p:ph type="title"/>
          </p:nvPr>
        </p:nvSpPr>
        <p:spPr/>
        <p:txBody>
          <a:bodyPr/>
          <a:lstStyle/>
          <a:p>
            <a:r>
              <a:rPr lang="en-US" altLang="en-US"/>
              <a:t>Accident Investigation Findings</a:t>
            </a:r>
          </a:p>
        </p:txBody>
      </p:sp>
      <p:sp>
        <p:nvSpPr>
          <p:cNvPr id="17417" name="Rectangle 2">
            <a:extLst>
              <a:ext uri="{FF2B5EF4-FFF2-40B4-BE49-F238E27FC236}">
                <a16:creationId xmlns:a16="http://schemas.microsoft.com/office/drawing/2014/main" id="{D1BCF934-AD22-47E2-A1AE-F48EE125FD9C}"/>
              </a:ext>
            </a:extLst>
          </p:cNvPr>
          <p:cNvSpPr>
            <a:spLocks noGrp="1" noChangeArrowheads="1"/>
          </p:cNvSpPr>
          <p:nvPr>
            <p:ph type="body" sz="quarter" idx="11"/>
          </p:nvPr>
        </p:nvSpPr>
        <p:spPr/>
        <p:txBody>
          <a:bodyPr/>
          <a:lstStyle/>
          <a:p>
            <a:pPr lvl="1"/>
            <a:r>
              <a:rPr lang="en-US" altLang="en-US"/>
              <a:t>Chronology of events</a:t>
            </a:r>
          </a:p>
          <a:p>
            <a:pPr lvl="1"/>
            <a:r>
              <a:rPr lang="en-US" altLang="en-US"/>
              <a:t>Report and obtain facts (not opinions)</a:t>
            </a:r>
          </a:p>
          <a:p>
            <a:pPr lvl="2"/>
            <a:r>
              <a:rPr lang="en-US" altLang="en-US"/>
              <a:t>Phil is a painter.</a:t>
            </a:r>
          </a:p>
          <a:p>
            <a:pPr lvl="2"/>
            <a:r>
              <a:rPr lang="en-US" altLang="en-US"/>
              <a:t>Phil stands on a ladder while painting the ceiling.</a:t>
            </a:r>
          </a:p>
          <a:p>
            <a:pPr lvl="2"/>
            <a:r>
              <a:rPr lang="en-US" altLang="en-US"/>
              <a:t>Phil overextends himself and falls to the floor.</a:t>
            </a:r>
          </a:p>
          <a:p>
            <a:pPr lvl="2"/>
            <a:r>
              <a:rPr lang="en-US" altLang="en-US"/>
              <a:t>Phil broke his leg.</a:t>
            </a:r>
          </a:p>
        </p:txBody>
      </p:sp>
      <p:pic>
        <p:nvPicPr>
          <p:cNvPr id="17418" name="Picture 11">
            <a:extLst>
              <a:ext uri="{FF2B5EF4-FFF2-40B4-BE49-F238E27FC236}">
                <a16:creationId xmlns:a16="http://schemas.microsoft.com/office/drawing/2014/main" id="{EFFA775F-A89E-4080-A08B-687556BF58A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05125" y="4037648"/>
            <a:ext cx="1481613" cy="1830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2">
            <a:extLst>
              <a:ext uri="{FF2B5EF4-FFF2-40B4-BE49-F238E27FC236}">
                <a16:creationId xmlns:a16="http://schemas.microsoft.com/office/drawing/2014/main" id="{960AB4A0-73FE-4674-8E3A-E21C5D0A772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B33F32BE-730E-49CA-A960-71299BD966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5">
            <a:extLst>
              <a:ext uri="{FF2B5EF4-FFF2-40B4-BE49-F238E27FC236}">
                <a16:creationId xmlns:a16="http://schemas.microsoft.com/office/drawing/2014/main" id="{E9617D3A-11CE-4BFE-9D10-3AE367892A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7">
            <a:extLst>
              <a:ext uri="{FF2B5EF4-FFF2-40B4-BE49-F238E27FC236}">
                <a16:creationId xmlns:a16="http://schemas.microsoft.com/office/drawing/2014/main" id="{E57E240C-53CE-4084-A65A-E8065D160A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9">
            <a:extLst>
              <a:ext uri="{FF2B5EF4-FFF2-40B4-BE49-F238E27FC236}">
                <a16:creationId xmlns:a16="http://schemas.microsoft.com/office/drawing/2014/main" id="{0A427954-9EAC-4C8B-98BE-877DB072875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10">
            <a:extLst>
              <a:ext uri="{FF2B5EF4-FFF2-40B4-BE49-F238E27FC236}">
                <a16:creationId xmlns:a16="http://schemas.microsoft.com/office/drawing/2014/main" id="{724AB6B6-6E9D-4EB5-9E5A-5B9D07DDBC5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1294448"/>
            <a:ext cx="8002429"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Rectangle 1">
            <a:extLst>
              <a:ext uri="{FF2B5EF4-FFF2-40B4-BE49-F238E27FC236}">
                <a16:creationId xmlns:a16="http://schemas.microsoft.com/office/drawing/2014/main" id="{7E01689B-AB58-4216-A331-481A1405EF1F}"/>
              </a:ext>
            </a:extLst>
          </p:cNvPr>
          <p:cNvSpPr>
            <a:spLocks noGrp="1" noChangeArrowheads="1"/>
          </p:cNvSpPr>
          <p:nvPr>
            <p:ph type="title"/>
          </p:nvPr>
        </p:nvSpPr>
        <p:spPr/>
        <p:txBody>
          <a:bodyPr/>
          <a:lstStyle/>
          <a:p>
            <a:r>
              <a:rPr lang="en-US" altLang="en-US"/>
              <a:t>Accident Investigation Findings</a:t>
            </a:r>
          </a:p>
        </p:txBody>
      </p:sp>
      <p:sp>
        <p:nvSpPr>
          <p:cNvPr id="19465" name="Rectangle 2">
            <a:extLst>
              <a:ext uri="{FF2B5EF4-FFF2-40B4-BE49-F238E27FC236}">
                <a16:creationId xmlns:a16="http://schemas.microsoft.com/office/drawing/2014/main" id="{81B40C36-5D5C-47D0-B628-DFD1FB86755B}"/>
              </a:ext>
            </a:extLst>
          </p:cNvPr>
          <p:cNvSpPr>
            <a:spLocks noGrp="1" noChangeArrowheads="1"/>
          </p:cNvSpPr>
          <p:nvPr>
            <p:ph type="body" sz="quarter" idx="11"/>
          </p:nvPr>
        </p:nvSpPr>
        <p:spPr/>
        <p:txBody>
          <a:bodyPr/>
          <a:lstStyle/>
          <a:p>
            <a:pPr lvl="1"/>
            <a:r>
              <a:rPr lang="en-US" altLang="en-US"/>
              <a:t>What will prevent a reoccurrence?</a:t>
            </a:r>
          </a:p>
          <a:p>
            <a:pPr lvl="1"/>
            <a:r>
              <a:rPr lang="en-US" altLang="en-US"/>
              <a:t>What could be done differently?</a:t>
            </a:r>
          </a:p>
          <a:p>
            <a:pPr lvl="1"/>
            <a:r>
              <a:rPr lang="en-US" altLang="en-US"/>
              <a:t>Will it be adequate to prevent recurrences?</a:t>
            </a:r>
          </a:p>
          <a:p>
            <a:pPr lvl="1"/>
            <a:r>
              <a:rPr lang="en-US" altLang="en-US"/>
              <a:t>Will it address the violation and citations?</a:t>
            </a:r>
          </a:p>
          <a:p>
            <a:pPr lvl="1"/>
            <a:r>
              <a:rPr lang="en-US" altLang="en-US"/>
              <a:t>Does it properly identify all parties involved?</a:t>
            </a:r>
          </a:p>
          <a:p>
            <a:pPr lvl="1"/>
            <a:r>
              <a:rPr lang="en-US" altLang="en-US"/>
              <a:t>Ensure completeness. DETAILS!!!!</a:t>
            </a:r>
          </a:p>
        </p:txBody>
      </p:sp>
      <p:pic>
        <p:nvPicPr>
          <p:cNvPr id="19466" name="Picture 11">
            <a:extLst>
              <a:ext uri="{FF2B5EF4-FFF2-40B4-BE49-F238E27FC236}">
                <a16:creationId xmlns:a16="http://schemas.microsoft.com/office/drawing/2014/main" id="{5B8394DF-F019-4762-A2E8-C4FE0D96CFB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648" y="457200"/>
            <a:ext cx="7926705" cy="554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250BF9A1-5D3E-4F71-A092-3D8DDFD30D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8" y="1065848"/>
            <a:ext cx="7926705" cy="1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5">
            <a:extLst>
              <a:ext uri="{FF2B5EF4-FFF2-40B4-BE49-F238E27FC236}">
                <a16:creationId xmlns:a16="http://schemas.microsoft.com/office/drawing/2014/main" id="{5E39D53F-C60C-4263-99DF-0781831BD6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19325"/>
            <a:ext cx="7772400" cy="1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7">
            <a:extLst>
              <a:ext uri="{FF2B5EF4-FFF2-40B4-BE49-F238E27FC236}">
                <a16:creationId xmlns:a16="http://schemas.microsoft.com/office/drawing/2014/main" id="{540C6BA1-A0FE-42F9-9987-CACA7EE135D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0772" y="6170772"/>
            <a:ext cx="2254568" cy="278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9">
            <a:extLst>
              <a:ext uri="{FF2B5EF4-FFF2-40B4-BE49-F238E27FC236}">
                <a16:creationId xmlns:a16="http://schemas.microsoft.com/office/drawing/2014/main" id="{D440649E-20AE-4BE5-8A6F-B86E31B000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9624" y="6210777"/>
            <a:ext cx="724376" cy="648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10">
            <a:extLst>
              <a:ext uri="{FF2B5EF4-FFF2-40B4-BE49-F238E27FC236}">
                <a16:creationId xmlns:a16="http://schemas.microsoft.com/office/drawing/2014/main" id="{9663FCAA-A031-42FC-8983-73112F64B4E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648" y="1294448"/>
            <a:ext cx="8002429" cy="4527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2" name="Rectangle 1">
            <a:extLst>
              <a:ext uri="{FF2B5EF4-FFF2-40B4-BE49-F238E27FC236}">
                <a16:creationId xmlns:a16="http://schemas.microsoft.com/office/drawing/2014/main" id="{D1153D13-CC07-4DDF-8CB7-EA7602CFD8BA}"/>
              </a:ext>
            </a:extLst>
          </p:cNvPr>
          <p:cNvSpPr>
            <a:spLocks noGrp="1" noChangeArrowheads="1"/>
          </p:cNvSpPr>
          <p:nvPr>
            <p:ph type="title"/>
          </p:nvPr>
        </p:nvSpPr>
        <p:spPr/>
        <p:txBody>
          <a:bodyPr/>
          <a:lstStyle/>
          <a:p>
            <a:r>
              <a:rPr lang="en-US" altLang="en-US"/>
              <a:t>Accident Investigation Findings</a:t>
            </a:r>
          </a:p>
        </p:txBody>
      </p:sp>
      <p:sp>
        <p:nvSpPr>
          <p:cNvPr id="11273" name="Rectangle 2">
            <a:extLst>
              <a:ext uri="{FF2B5EF4-FFF2-40B4-BE49-F238E27FC236}">
                <a16:creationId xmlns:a16="http://schemas.microsoft.com/office/drawing/2014/main" id="{0AA05944-8F1E-4B21-BD3E-0510041E25F0}"/>
              </a:ext>
            </a:extLst>
          </p:cNvPr>
          <p:cNvSpPr>
            <a:spLocks noGrp="1" noChangeArrowheads="1"/>
          </p:cNvSpPr>
          <p:nvPr>
            <p:ph type="body" sz="quarter" idx="11"/>
          </p:nvPr>
        </p:nvSpPr>
        <p:spPr>
          <a:xfrm>
            <a:off x="685800" y="1264444"/>
            <a:ext cx="7932420" cy="4702015"/>
          </a:xfrm>
        </p:spPr>
        <p:txBody>
          <a:bodyPr/>
          <a:lstStyle/>
          <a:p>
            <a:pPr>
              <a:defRPr/>
            </a:pPr>
            <a:r>
              <a:rPr lang="en-US" dirty="0">
                <a:latin typeface="Arial" charset="0"/>
                <a:cs typeface="Arial" charset="0"/>
              </a:rPr>
              <a:t>Interviews – </a:t>
            </a:r>
            <a:r>
              <a:rPr lang="en-US" b="0" dirty="0">
                <a:latin typeface="Arial" charset="0"/>
                <a:cs typeface="Arial" charset="0"/>
              </a:rPr>
              <a:t>managers/supervisors/employees/next of kin/witnesses</a:t>
            </a:r>
          </a:p>
          <a:p>
            <a:pPr>
              <a:defRPr/>
            </a:pPr>
            <a:r>
              <a:rPr lang="en-US" dirty="0">
                <a:latin typeface="Arial" charset="0"/>
                <a:cs typeface="Arial" charset="0"/>
              </a:rPr>
              <a:t>Material conditions – </a:t>
            </a:r>
            <a:r>
              <a:rPr lang="en-US" b="0" dirty="0">
                <a:latin typeface="Arial" charset="0"/>
                <a:cs typeface="Arial" charset="0"/>
              </a:rPr>
              <a:t>maintenance records/chain of custody.</a:t>
            </a:r>
          </a:p>
          <a:p>
            <a:pPr>
              <a:defRPr/>
            </a:pPr>
            <a:r>
              <a:rPr lang="en-US" dirty="0">
                <a:latin typeface="Arial" charset="0"/>
                <a:cs typeface="Arial" charset="0"/>
              </a:rPr>
              <a:t>Documentation – </a:t>
            </a:r>
            <a:r>
              <a:rPr lang="en-US" b="0" dirty="0">
                <a:latin typeface="Arial" charset="0"/>
                <a:cs typeface="Arial" charset="0"/>
              </a:rPr>
              <a:t>procedures/training records/coroner/law enforcement/medical.</a:t>
            </a:r>
          </a:p>
          <a:p>
            <a:pPr algn="ctr">
              <a:buFontTx/>
              <a:buNone/>
              <a:defRPr/>
            </a:pPr>
            <a:r>
              <a:rPr lang="en-US" dirty="0">
                <a:solidFill>
                  <a:srgbClr val="C00000"/>
                </a:solidFill>
                <a:effectLst>
                  <a:outerShdw blurRad="38100" dist="38100" dir="2700000" algn="tl">
                    <a:srgbClr val="000000">
                      <a:alpha val="43137"/>
                    </a:srgbClr>
                  </a:outerShdw>
                </a:effectLst>
                <a:latin typeface="Arial" charset="0"/>
                <a:cs typeface="Arial" charset="0"/>
              </a:rPr>
              <a:t>Present facts in the written report not opinions</a:t>
            </a:r>
          </a:p>
        </p:txBody>
      </p:sp>
      <p:pic>
        <p:nvPicPr>
          <p:cNvPr id="21514" name="Picture 11">
            <a:extLst>
              <a:ext uri="{FF2B5EF4-FFF2-40B4-BE49-F238E27FC236}">
                <a16:creationId xmlns:a16="http://schemas.microsoft.com/office/drawing/2014/main" id="{BE9367A4-3D99-4FD1-8140-34668D48C6A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8648" y="457200"/>
            <a:ext cx="7926705" cy="550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NCDOL  Standard">
  <a:themeElements>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fontScheme name="NCDOL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lnDef>
  </a:objectDefaults>
  <a:extraClrSchemeLst>
    <a:extraClrScheme>
      <a:clrScheme name="NCDOL  Standard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CDOL  Standard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NCDOL  Standard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CDOL  Standard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CDOL  Standard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CDOL  Standard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NCDOL  Standard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28338</TotalTime>
  <Pages>1</Pages>
  <Words>982</Words>
  <Application>Microsoft Office PowerPoint</Application>
  <PresentationFormat>Letter Paper (8.5x11 in)</PresentationFormat>
  <Paragraphs>139</Paragraphs>
  <Slides>14</Slides>
  <Notes>13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14</vt:i4>
      </vt:variant>
    </vt:vector>
  </HeadingPairs>
  <TitlesOfParts>
    <vt:vector size="23" baseType="lpstr">
      <vt:lpstr>Arial</vt:lpstr>
      <vt:lpstr>Arial Rounded MT Bold</vt:lpstr>
      <vt:lpstr>Calibri</vt:lpstr>
      <vt:lpstr>Calibri Light</vt:lpstr>
      <vt:lpstr>Symbol</vt:lpstr>
      <vt:lpstr>Times New Roman</vt:lpstr>
      <vt:lpstr>Wingdings</vt:lpstr>
      <vt:lpstr>NCDOL  Standard</vt:lpstr>
      <vt:lpstr>Custom Design</vt:lpstr>
      <vt:lpstr>Part Three Accident Investigation</vt:lpstr>
      <vt:lpstr>Objectives</vt:lpstr>
      <vt:lpstr>Why Document?</vt:lpstr>
      <vt:lpstr>Investigation Photography</vt:lpstr>
      <vt:lpstr>Diagrams, Drawings, and Plans</vt:lpstr>
      <vt:lpstr>What Other Information is Needed?</vt:lpstr>
      <vt:lpstr>Accident Investigation Findings</vt:lpstr>
      <vt:lpstr>Accident Investigation Findings</vt:lpstr>
      <vt:lpstr>Accident Investigation Findings</vt:lpstr>
      <vt:lpstr>Accident Investigation Findings</vt:lpstr>
      <vt:lpstr>Accident Investigation Findings</vt:lpstr>
      <vt:lpstr>Practice</vt:lpstr>
      <vt:lpstr>Summary</vt:lpstr>
      <vt:lpstr>Thank You For Attending!</vt:lpstr>
    </vt:vector>
  </TitlesOfParts>
  <Manager>Standards Review By Bobby Davis</Manager>
  <Company>NC OSH/ETTA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Powered Industrial Trucks (29 DFR 1910.178)</dc:title>
  <dc:subject>For Web and Leader Led Training</dc:subject>
  <dc:creator>Bob O'Neal</dc:creator>
  <cp:keywords>Review by Standards Supervisor:2-24-2010</cp:keywords>
  <dc:description>WLagoe reviewed: 032010</dc:description>
  <cp:lastModifiedBy>Collyer, Marcy</cp:lastModifiedBy>
  <cp:revision>2843</cp:revision>
  <cp:lastPrinted>2020-12-30T14:21:22Z</cp:lastPrinted>
  <dcterms:created xsi:type="dcterms:W3CDTF">2001-05-15T12:53:32Z</dcterms:created>
  <dcterms:modified xsi:type="dcterms:W3CDTF">2021-02-24T14:14:47Z</dcterms:modified>
  <cp:category>Format Review by Andy on 12-30-08</cp:category>
</cp:coreProperties>
</file>