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42"/>
  </p:notesMasterIdLst>
  <p:handoutMasterIdLst>
    <p:handoutMasterId r:id="rId43"/>
  </p:handoutMasterIdLst>
  <p:sldIdLst>
    <p:sldId id="593" r:id="rId3"/>
    <p:sldId id="666" r:id="rId4"/>
    <p:sldId id="758" r:id="rId5"/>
    <p:sldId id="757" r:id="rId6"/>
    <p:sldId id="640" r:id="rId7"/>
    <p:sldId id="601" r:id="rId8"/>
    <p:sldId id="602" r:id="rId9"/>
    <p:sldId id="603" r:id="rId10"/>
    <p:sldId id="605" r:id="rId11"/>
    <p:sldId id="606" r:id="rId12"/>
    <p:sldId id="759" r:id="rId13"/>
    <p:sldId id="611" r:id="rId14"/>
    <p:sldId id="613" r:id="rId15"/>
    <p:sldId id="679" r:id="rId16"/>
    <p:sldId id="615" r:id="rId17"/>
    <p:sldId id="617" r:id="rId18"/>
    <p:sldId id="619" r:id="rId19"/>
    <p:sldId id="687" r:id="rId20"/>
    <p:sldId id="624" r:id="rId21"/>
    <p:sldId id="762" r:id="rId22"/>
    <p:sldId id="676" r:id="rId23"/>
    <p:sldId id="625" r:id="rId24"/>
    <p:sldId id="626" r:id="rId25"/>
    <p:sldId id="627" r:id="rId26"/>
    <p:sldId id="691" r:id="rId27"/>
    <p:sldId id="754" r:id="rId28"/>
    <p:sldId id="763" r:id="rId29"/>
    <p:sldId id="766" r:id="rId30"/>
    <p:sldId id="771" r:id="rId31"/>
    <p:sldId id="773" r:id="rId32"/>
    <p:sldId id="760" r:id="rId33"/>
    <p:sldId id="761" r:id="rId34"/>
    <p:sldId id="752" r:id="rId35"/>
    <p:sldId id="774" r:id="rId36"/>
    <p:sldId id="692" r:id="rId37"/>
    <p:sldId id="689" r:id="rId38"/>
    <p:sldId id="649" r:id="rId39"/>
    <p:sldId id="775" r:id="rId40"/>
    <p:sldId id="637" r:id="rId41"/>
  </p:sldIdLst>
  <p:sldSz cx="9144000" cy="6858000" type="screen4x3"/>
  <p:notesSz cx="7010400" cy="9296400"/>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000080"/>
    <a:srgbClr val="DDDDDD"/>
    <a:srgbClr val="E7E7E7"/>
    <a:srgbClr val="012D9A"/>
    <a:srgbClr val="010101"/>
    <a:srgbClr val="012D9E"/>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4390C3-DE4F-4095-A05A-934AE0C20E04}" v="108" dt="2022-11-30T19:16:08.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802" autoAdjust="0"/>
  </p:normalViewPr>
  <p:slideViewPr>
    <p:cSldViewPr>
      <p:cViewPr varScale="1">
        <p:scale>
          <a:sx n="108" d="100"/>
          <a:sy n="108" d="100"/>
        </p:scale>
        <p:origin x="120"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125" d="100"/>
          <a:sy n="125" d="100"/>
        </p:scale>
        <p:origin x="2076" y="-120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oe, Wanda" userId="2d4a1ad1-61eb-4762-a917-567052f6c7c6" providerId="ADAL" clId="{BA4390C3-DE4F-4095-A05A-934AE0C20E04}"/>
    <pc:docChg chg="modSld">
      <pc:chgData name="Lagoe, Wanda" userId="2d4a1ad1-61eb-4762-a917-567052f6c7c6" providerId="ADAL" clId="{BA4390C3-DE4F-4095-A05A-934AE0C20E04}" dt="2022-12-01T19:32:04.604" v="7" actId="114"/>
      <pc:docMkLst>
        <pc:docMk/>
      </pc:docMkLst>
      <pc:sldChg chg="modSp mod">
        <pc:chgData name="Lagoe, Wanda" userId="2d4a1ad1-61eb-4762-a917-567052f6c7c6" providerId="ADAL" clId="{BA4390C3-DE4F-4095-A05A-934AE0C20E04}" dt="2022-12-01T19:31:33.192" v="1" actId="20577"/>
        <pc:sldMkLst>
          <pc:docMk/>
          <pc:sldMk cId="476130495" sldId="605"/>
        </pc:sldMkLst>
        <pc:graphicFrameChg chg="modGraphic">
          <ac:chgData name="Lagoe, Wanda" userId="2d4a1ad1-61eb-4762-a917-567052f6c7c6" providerId="ADAL" clId="{BA4390C3-DE4F-4095-A05A-934AE0C20E04}" dt="2022-12-01T19:31:33.192" v="1" actId="20577"/>
          <ac:graphicFrameMkLst>
            <pc:docMk/>
            <pc:sldMk cId="476130495" sldId="605"/>
            <ac:graphicFrameMk id="15" creationId="{DC0736CC-5E4C-441A-81D9-4971BB49DC64}"/>
          </ac:graphicFrameMkLst>
        </pc:graphicFrameChg>
      </pc:sldChg>
      <pc:sldChg chg="modSp mod">
        <pc:chgData name="Lagoe, Wanda" userId="2d4a1ad1-61eb-4762-a917-567052f6c7c6" providerId="ADAL" clId="{BA4390C3-DE4F-4095-A05A-934AE0C20E04}" dt="2022-12-01T19:31:52.666" v="3" actId="20577"/>
        <pc:sldMkLst>
          <pc:docMk/>
          <pc:sldMk cId="1362441262" sldId="679"/>
        </pc:sldMkLst>
        <pc:graphicFrameChg chg="modGraphic">
          <ac:chgData name="Lagoe, Wanda" userId="2d4a1ad1-61eb-4762-a917-567052f6c7c6" providerId="ADAL" clId="{BA4390C3-DE4F-4095-A05A-934AE0C20E04}" dt="2022-12-01T19:31:52.666" v="3" actId="20577"/>
          <ac:graphicFrameMkLst>
            <pc:docMk/>
            <pc:sldMk cId="1362441262" sldId="679"/>
            <ac:graphicFrameMk id="3" creationId="{E353F02B-2224-D1AB-37A1-F643C08C8AD0}"/>
          </ac:graphicFrameMkLst>
        </pc:graphicFrameChg>
      </pc:sldChg>
      <pc:sldChg chg="modSp mod">
        <pc:chgData name="Lagoe, Wanda" userId="2d4a1ad1-61eb-4762-a917-567052f6c7c6" providerId="ADAL" clId="{BA4390C3-DE4F-4095-A05A-934AE0C20E04}" dt="2022-12-01T19:32:04.604" v="7" actId="114"/>
        <pc:sldMkLst>
          <pc:docMk/>
          <pc:sldMk cId="4158373100" sldId="775"/>
        </pc:sldMkLst>
        <pc:graphicFrameChg chg="modGraphic">
          <ac:chgData name="Lagoe, Wanda" userId="2d4a1ad1-61eb-4762-a917-567052f6c7c6" providerId="ADAL" clId="{BA4390C3-DE4F-4095-A05A-934AE0C20E04}" dt="2022-12-01T19:32:04.604" v="7" actId="114"/>
          <ac:graphicFrameMkLst>
            <pc:docMk/>
            <pc:sldMk cId="4158373100" sldId="775"/>
            <ac:graphicFrameMk id="7"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10</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11</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5517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12</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13</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07E484AA-AFFC-45C6-8E9D-24DE805D3E04}" type="slidenum">
              <a:rPr lang="en-US" smtClean="0">
                <a:cs typeface="Arial" charset="0"/>
              </a:rPr>
              <a:pPr/>
              <a:t>14</a:t>
            </a:fld>
            <a:endParaRPr lang="en-US">
              <a:cs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42932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15</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16</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17</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18</a:t>
            </a:fld>
            <a:endParaRPr lang="en-US"/>
          </a:p>
        </p:txBody>
      </p:sp>
    </p:spTree>
    <p:extLst>
      <p:ext uri="{BB962C8B-B14F-4D97-AF65-F5344CB8AC3E}">
        <p14:creationId xmlns:p14="http://schemas.microsoft.com/office/powerpoint/2010/main" val="150381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19</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9C04E28-086C-4D0A-8694-6886FBE4A781}" type="slidenum">
              <a:rPr lang="en-US" smtClean="0"/>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a:t>North Carolina’s Total Recordable cases and DART rate continue to be lower that the National Average. </a:t>
            </a:r>
          </a:p>
          <a:p>
            <a:pPr eaLnBrk="1" hangingPunct="1"/>
            <a:endParaRPr lang="en-US" dirty="0"/>
          </a:p>
          <a:p>
            <a:pPr eaLnBrk="1" hangingPunct="1"/>
            <a:r>
              <a:rPr lang="en-US" dirty="0"/>
              <a:t>The DART rate stands for "Days Away, Restrictions and Transfers". This number is also based on trending over 200,000 hours but its not based on total injuries. Its based only on those injuries and illnesses severe enough to warrant "Days Away, Restrictions and Transfers".</a:t>
            </a:r>
          </a:p>
          <a:p>
            <a:pPr eaLnBrk="1" hangingPunct="1"/>
            <a:endParaRPr lang="en-US" dirty="0"/>
          </a:p>
          <a:p>
            <a:pPr eaLnBrk="1" hangingPunct="1"/>
            <a:r>
              <a:rPr lang="en-US" dirty="0"/>
              <a:t>The Total Recordable Case Rate (TRC) equals the division of all recordable cases by the hours worked, multiplied by 200'000 for standardization.</a:t>
            </a:r>
          </a:p>
        </p:txBody>
      </p:sp>
    </p:spTree>
    <p:extLst>
      <p:ext uri="{BB962C8B-B14F-4D97-AF65-F5344CB8AC3E}">
        <p14:creationId xmlns:p14="http://schemas.microsoft.com/office/powerpoint/2010/main" val="239040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20</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21</a:t>
            </a:fld>
            <a:endParaRPr lang="en-US"/>
          </a:p>
        </p:txBody>
      </p:sp>
    </p:spTree>
    <p:extLst>
      <p:ext uri="{BB962C8B-B14F-4D97-AF65-F5344CB8AC3E}">
        <p14:creationId xmlns:p14="http://schemas.microsoft.com/office/powerpoint/2010/main" val="3768825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22</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r>
              <a:rPr lang="en-US" sz="1000" dirty="0">
                <a:latin typeface="+mn-lt"/>
              </a:rPr>
              <a:t>Withdrew: </a:t>
            </a:r>
            <a:r>
              <a:rPr lang="en-US" sz="1000" dirty="0">
                <a:effectLst/>
                <a:latin typeface="+mn-lt"/>
                <a:ea typeface="Calibri" panose="020F0502020204030204" pitchFamily="34" charset="0"/>
              </a:rPr>
              <a:t>Emerson Automation Solutions – work site closed</a:t>
            </a:r>
          </a:p>
          <a:p>
            <a:pPr eaLnBrk="1" hangingPunct="1"/>
            <a:endParaRPr lang="en-US" dirty="0"/>
          </a:p>
        </p:txBody>
      </p:sp>
    </p:spTree>
    <p:extLst>
      <p:ext uri="{BB962C8B-B14F-4D97-AF65-F5344CB8AC3E}">
        <p14:creationId xmlns:p14="http://schemas.microsoft.com/office/powerpoint/2010/main" val="3411961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23</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r>
              <a:rPr lang="en-US" sz="1000" dirty="0"/>
              <a:t>2022 Safety Award Season reverting to normal schedule and may be a hybrid of virtual and in-person. </a:t>
            </a:r>
          </a:p>
        </p:txBody>
      </p:sp>
    </p:spTree>
    <p:extLst>
      <p:ext uri="{BB962C8B-B14F-4D97-AF65-F5344CB8AC3E}">
        <p14:creationId xmlns:p14="http://schemas.microsoft.com/office/powerpoint/2010/main" val="99288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24</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8292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25</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9402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26</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27</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92655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28</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75020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29</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6538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9E50ACA-DCEA-4FD4-BDBC-31BB36F89356}" type="slidenum">
              <a:rPr lang="en-US" smtClean="0"/>
              <a:pPr>
                <a:defRPr/>
              </a:pPr>
              <a:t>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97097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30</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99739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31</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32</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33</a:t>
            </a:fld>
            <a:endParaRPr lang="en-US"/>
          </a:p>
        </p:txBody>
      </p:sp>
    </p:spTree>
    <p:extLst>
      <p:ext uri="{BB962C8B-B14F-4D97-AF65-F5344CB8AC3E}">
        <p14:creationId xmlns:p14="http://schemas.microsoft.com/office/powerpoint/2010/main" val="90164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34</a:t>
            </a:fld>
            <a:endParaRPr lang="en-US"/>
          </a:p>
        </p:txBody>
      </p:sp>
    </p:spTree>
    <p:extLst>
      <p:ext uri="{BB962C8B-B14F-4D97-AF65-F5344CB8AC3E}">
        <p14:creationId xmlns:p14="http://schemas.microsoft.com/office/powerpoint/2010/main" val="797760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36</a:t>
            </a:fld>
            <a:endParaRPr lang="en-US"/>
          </a:p>
        </p:txBody>
      </p:sp>
    </p:spTree>
    <p:extLst>
      <p:ext uri="{BB962C8B-B14F-4D97-AF65-F5344CB8AC3E}">
        <p14:creationId xmlns:p14="http://schemas.microsoft.com/office/powerpoint/2010/main" val="4202804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37</a:t>
            </a:fld>
            <a:endParaRPr lang="en-US"/>
          </a:p>
        </p:txBody>
      </p:sp>
    </p:spTree>
    <p:extLst>
      <p:ext uri="{BB962C8B-B14F-4D97-AF65-F5344CB8AC3E}">
        <p14:creationId xmlns:p14="http://schemas.microsoft.com/office/powerpoint/2010/main" val="126177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38</a:t>
            </a:fld>
            <a:endParaRPr lang="en-US"/>
          </a:p>
        </p:txBody>
      </p:sp>
    </p:spTree>
    <p:extLst>
      <p:ext uri="{BB962C8B-B14F-4D97-AF65-F5344CB8AC3E}">
        <p14:creationId xmlns:p14="http://schemas.microsoft.com/office/powerpoint/2010/main" val="4173868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39</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39</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D39A47-32F8-4B3D-96B7-3D04E806AABF}" type="slidenum">
              <a:rPr lang="en-US" smtClean="0"/>
              <a:pPr>
                <a:defRPr/>
              </a:pPr>
              <a:t>4</a:t>
            </a:fld>
            <a:endParaRPr lang="en-US"/>
          </a:p>
        </p:txBody>
      </p:sp>
    </p:spTree>
    <p:extLst>
      <p:ext uri="{BB962C8B-B14F-4D97-AF65-F5344CB8AC3E}">
        <p14:creationId xmlns:p14="http://schemas.microsoft.com/office/powerpoint/2010/main" val="114299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6</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7</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8</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445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9</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686753" y="4649005"/>
            <a:ext cx="5140960" cy="4182177"/>
          </a:xfrm>
          <a:noFill/>
          <a:ln/>
        </p:spPr>
        <p:txBody>
          <a:bodyPr/>
          <a:lstStyle/>
          <a:p>
            <a:pPr eaLnBrk="1" hangingPunct="1"/>
            <a:r>
              <a:rPr lang="en-US" dirty="0"/>
              <a:t>s</a:t>
            </a:r>
          </a:p>
          <a:p>
            <a:pPr eaLnBrk="1" hangingPunct="1"/>
            <a:r>
              <a:rPr lang="en-US" dirty="0"/>
              <a:t>Will be posting a new billboard on the May 2022 fall prevention standdown and for heat stress.</a:t>
            </a:r>
          </a:p>
        </p:txBody>
      </p:sp>
    </p:spTree>
    <p:extLst>
      <p:ext uri="{BB962C8B-B14F-4D97-AF65-F5344CB8AC3E}">
        <p14:creationId xmlns:p14="http://schemas.microsoft.com/office/powerpoint/2010/main" val="299773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7151032" y="6248400"/>
            <a:ext cx="1840568" cy="246221"/>
          </a:xfrm>
          <a:prstGeom prst="rect">
            <a:avLst/>
          </a:prstGeom>
          <a:noFill/>
        </p:spPr>
        <p:txBody>
          <a:bodyPr wrap="none" rtlCol="0">
            <a:spAutoFit/>
          </a:bodyPr>
          <a:lstStyle/>
          <a:p>
            <a:r>
              <a:rPr lang="en-US" sz="1000" dirty="0"/>
              <a:t>For Public Official’s Use Only</a:t>
            </a:r>
          </a:p>
        </p:txBody>
      </p:sp>
      <p:pic>
        <p:nvPicPr>
          <p:cNvPr id="3" name="Picture 2" descr="A picture containing company name&#10;&#10;Description automatically generated">
            <a:extLst>
              <a:ext uri="{FF2B5EF4-FFF2-40B4-BE49-F238E27FC236}">
                <a16:creationId xmlns:a16="http://schemas.microsoft.com/office/drawing/2014/main" id="{A5969548-DEED-42A1-80FF-EE92239FD1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8.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31.png"/><Relationship Id="rId10" Type="http://schemas.openxmlformats.org/officeDocument/2006/relationships/image" Target="../media/image32.jpeg"/><Relationship Id="rId4" Type="http://schemas.openxmlformats.org/officeDocument/2006/relationships/image" Target="../media/image18.jpe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33.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48.jpe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2.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3877985"/>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sz="2800" dirty="0">
                <a:solidFill>
                  <a:schemeClr val="bg2"/>
                </a:solidFill>
              </a:rPr>
              <a:t>4</a:t>
            </a:r>
            <a:r>
              <a:rPr lang="en-US" sz="2800" baseline="30000" dirty="0">
                <a:solidFill>
                  <a:schemeClr val="bg2"/>
                </a:solidFill>
              </a:rPr>
              <a:t>th </a:t>
            </a:r>
            <a:r>
              <a:rPr lang="en-US" sz="2800" dirty="0">
                <a:solidFill>
                  <a:schemeClr val="bg2"/>
                </a:solidFill>
              </a:rPr>
              <a:t>Quarter Report</a:t>
            </a:r>
            <a:br>
              <a:rPr lang="en-US" sz="2800" dirty="0">
                <a:solidFill>
                  <a:schemeClr val="bg2"/>
                </a:solidFill>
              </a:rPr>
            </a:br>
            <a:r>
              <a:rPr lang="en-US" sz="2400" i="1" dirty="0">
                <a:solidFill>
                  <a:schemeClr val="bg2"/>
                </a:solidFill>
              </a:rPr>
              <a:t>Federal Fiscal Year 2022*</a:t>
            </a: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541282"/>
            <a:ext cx="7162800" cy="1145698"/>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 </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Wanda Lagoe CSP ARM CPM</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pic>
        <p:nvPicPr>
          <p:cNvPr id="9" name="Picture 8" descr="C:\Users\wllagoe.EADS\Pictures\Construction\IMAG0613.jpg">
            <a:extLst>
              <a:ext uri="{FF2B5EF4-FFF2-40B4-BE49-F238E27FC236}">
                <a16:creationId xmlns:a16="http://schemas.microsoft.com/office/drawing/2014/main" id="{B22BFFE6-CE09-4C0A-8DA1-F5C7DD309089}"/>
              </a:ext>
            </a:extLst>
          </p:cNvPr>
          <p:cNvPicPr/>
          <p:nvPr/>
        </p:nvPicPr>
        <p:blipFill>
          <a:blip r:embed="rId3" cstate="print"/>
          <a:srcRect/>
          <a:stretch>
            <a:fillRect/>
          </a:stretch>
        </p:blipFill>
        <p:spPr bwMode="auto">
          <a:xfrm>
            <a:off x="6400800" y="2894532"/>
            <a:ext cx="1295400" cy="534468"/>
          </a:xfrm>
          <a:prstGeom prst="rect">
            <a:avLst/>
          </a:prstGeom>
          <a:noFill/>
          <a:ln w="9525">
            <a:noFill/>
            <a:miter lim="800000"/>
            <a:headEnd/>
            <a:tailEnd/>
          </a:ln>
        </p:spPr>
      </p:pic>
      <p:pic>
        <p:nvPicPr>
          <p:cNvPr id="12" name="Picture 11" descr="C:\Documents and Settings\Wanda Lagoe\My Documents\My Pictures\Logging\Water quality discussion with NCDENR.JPG">
            <a:extLst>
              <a:ext uri="{FF2B5EF4-FFF2-40B4-BE49-F238E27FC236}">
                <a16:creationId xmlns:a16="http://schemas.microsoft.com/office/drawing/2014/main" id="{4D280AF1-9C0B-44DF-9BD9-6040B85EC9B3}"/>
              </a:ext>
            </a:extLst>
          </p:cNvPr>
          <p:cNvPicPr/>
          <p:nvPr/>
        </p:nvPicPr>
        <p:blipFill>
          <a:blip r:embed="rId4" cstate="print"/>
          <a:srcRect/>
          <a:stretch>
            <a:fillRect/>
          </a:stretch>
        </p:blipFill>
        <p:spPr bwMode="auto">
          <a:xfrm>
            <a:off x="4419600" y="2938507"/>
            <a:ext cx="1037652" cy="490493"/>
          </a:xfrm>
          <a:prstGeom prst="rect">
            <a:avLst/>
          </a:prstGeom>
          <a:noFill/>
          <a:ln w="9525">
            <a:noFill/>
            <a:miter lim="800000"/>
            <a:headEnd/>
            <a:tailEnd/>
          </a:ln>
        </p:spPr>
      </p:pic>
      <p:pic>
        <p:nvPicPr>
          <p:cNvPr id="13" name="Picture 12" descr="C:\Documents and Settings\Wanda Lagoe\My Documents\My Pictures\Logging\Picture 087.jpg">
            <a:extLst>
              <a:ext uri="{FF2B5EF4-FFF2-40B4-BE49-F238E27FC236}">
                <a16:creationId xmlns:a16="http://schemas.microsoft.com/office/drawing/2014/main" id="{7CABC7F7-8810-4B46-83C9-B6C446D3F88B}"/>
              </a:ext>
            </a:extLst>
          </p:cNvPr>
          <p:cNvPicPr/>
          <p:nvPr/>
        </p:nvPicPr>
        <p:blipFill>
          <a:blip r:embed="rId5" cstate="print"/>
          <a:srcRect/>
          <a:stretch>
            <a:fillRect/>
          </a:stretch>
        </p:blipFill>
        <p:spPr bwMode="auto">
          <a:xfrm>
            <a:off x="3733800" y="2907347"/>
            <a:ext cx="838200" cy="521653"/>
          </a:xfrm>
          <a:prstGeom prst="rect">
            <a:avLst/>
          </a:prstGeom>
          <a:noFill/>
          <a:ln w="9525">
            <a:noFill/>
            <a:miter lim="800000"/>
            <a:headEnd/>
            <a:tailEnd/>
          </a:ln>
        </p:spPr>
      </p:pic>
      <p:pic>
        <p:nvPicPr>
          <p:cNvPr id="14" name="Picture 13" descr="C:\Documents and Settings\Wanda Lagoe\My Documents\My Pictures\Logging\ProLogger LD.JPG">
            <a:extLst>
              <a:ext uri="{FF2B5EF4-FFF2-40B4-BE49-F238E27FC236}">
                <a16:creationId xmlns:a16="http://schemas.microsoft.com/office/drawing/2014/main" id="{88D37657-3B8D-4C14-8FF5-5620BD9120B6}"/>
              </a:ext>
            </a:extLst>
          </p:cNvPr>
          <p:cNvPicPr/>
          <p:nvPr/>
        </p:nvPicPr>
        <p:blipFill>
          <a:blip r:embed="rId6" cstate="print"/>
          <a:srcRect/>
          <a:stretch>
            <a:fillRect/>
          </a:stretch>
        </p:blipFill>
        <p:spPr bwMode="auto">
          <a:xfrm>
            <a:off x="1295400" y="2907347"/>
            <a:ext cx="914400" cy="521653"/>
          </a:xfrm>
          <a:prstGeom prst="rect">
            <a:avLst/>
          </a:prstGeom>
          <a:noFill/>
          <a:ln w="9525">
            <a:noFill/>
            <a:miter lim="800000"/>
            <a:headEnd/>
            <a:tailEnd/>
          </a:ln>
        </p:spPr>
      </p:pic>
      <p:pic>
        <p:nvPicPr>
          <p:cNvPr id="15" name="Picture 14" descr="C:\Documents and Settings\Wanda Lagoe\My Documents\My Pictures\Construction\IMAG0614 (2).JPG">
            <a:extLst>
              <a:ext uri="{FF2B5EF4-FFF2-40B4-BE49-F238E27FC236}">
                <a16:creationId xmlns:a16="http://schemas.microsoft.com/office/drawing/2014/main" id="{7934C900-58DE-4361-AE40-BB49ECA0BB0F}"/>
              </a:ext>
            </a:extLst>
          </p:cNvPr>
          <p:cNvPicPr/>
          <p:nvPr/>
        </p:nvPicPr>
        <p:blipFill>
          <a:blip r:embed="rId7" cstate="print"/>
          <a:srcRect/>
          <a:stretch>
            <a:fillRect/>
          </a:stretch>
        </p:blipFill>
        <p:spPr bwMode="auto">
          <a:xfrm>
            <a:off x="2133600" y="2907347"/>
            <a:ext cx="1699926" cy="521653"/>
          </a:xfrm>
          <a:prstGeom prst="rect">
            <a:avLst/>
          </a:prstGeom>
          <a:noFill/>
          <a:ln w="9525">
            <a:noFill/>
            <a:miter lim="800000"/>
            <a:headEnd/>
            <a:tailEnd/>
          </a:ln>
        </p:spPr>
      </p:pic>
      <p:pic>
        <p:nvPicPr>
          <p:cNvPr id="1026" name="4720B3CC-1855-4662-8F19-3F136855D639">
            <a:extLst>
              <a:ext uri="{FF2B5EF4-FFF2-40B4-BE49-F238E27FC236}">
                <a16:creationId xmlns:a16="http://schemas.microsoft.com/office/drawing/2014/main" id="{50F0AFE0-742A-44FA-8103-EB64DF0968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7253" y="2907536"/>
            <a:ext cx="562548" cy="75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D8F1B152-ECCC-4526-96CC-CB41BB035581">
            <a:extLst>
              <a:ext uri="{FF2B5EF4-FFF2-40B4-BE49-F238E27FC236}">
                <a16:creationId xmlns:a16="http://schemas.microsoft.com/office/drawing/2014/main" id="{67CCCE92-19BB-466A-9C18-4FF0FCFDCF6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9843"/>
          <a:stretch/>
        </p:blipFill>
        <p:spPr bwMode="auto">
          <a:xfrm>
            <a:off x="7562148" y="2899304"/>
            <a:ext cx="972252" cy="68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9BB3873A-2B4A-4C26-8FD6-26392F01A019">
            <a:extLst>
              <a:ext uri="{FF2B5EF4-FFF2-40B4-BE49-F238E27FC236}">
                <a16:creationId xmlns:a16="http://schemas.microsoft.com/office/drawing/2014/main" id="{C6C2933D-25DB-4F7F-AE81-8B34995C207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844" t="34460" r="22656" b="20157"/>
          <a:stretch/>
        </p:blipFill>
        <p:spPr bwMode="auto">
          <a:xfrm>
            <a:off x="5986131" y="2907348"/>
            <a:ext cx="500517" cy="53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70098A66-1910-4614-8FD6-70A003F0C3CA">
            <a:extLst>
              <a:ext uri="{FF2B5EF4-FFF2-40B4-BE49-F238E27FC236}">
                <a16:creationId xmlns:a16="http://schemas.microsoft.com/office/drawing/2014/main" id="{C38A2A13-0349-4E5C-B45A-0B1DE47F5BE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44" t="29843" b="5156"/>
          <a:stretch/>
        </p:blipFill>
        <p:spPr bwMode="auto">
          <a:xfrm>
            <a:off x="605168" y="2907347"/>
            <a:ext cx="766762" cy="55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Group 128">
            <a:extLst>
              <a:ext uri="{FF2B5EF4-FFF2-40B4-BE49-F238E27FC236}">
                <a16:creationId xmlns:a16="http://schemas.microsoft.com/office/drawing/2014/main" id="{A40BED90-2594-408F-94C0-8BE0A3F98E65}"/>
              </a:ext>
            </a:extLst>
          </p:cNvPr>
          <p:cNvGraphicFramePr>
            <a:graphicFrameLocks noGrp="1"/>
          </p:cNvGraphicFramePr>
          <p:nvPr>
            <p:extLst>
              <p:ext uri="{D42A27DB-BD31-4B8C-83A1-F6EECF244321}">
                <p14:modId xmlns:p14="http://schemas.microsoft.com/office/powerpoint/2010/main" val="3463550008"/>
              </p:ext>
            </p:extLst>
          </p:nvPr>
        </p:nvGraphicFramePr>
        <p:xfrm>
          <a:off x="609600" y="1143001"/>
          <a:ext cx="7929234" cy="1752601"/>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298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4890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2021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36682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2.0</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10%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No Change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algn="ctr"/>
                      <a:r>
                        <a:rPr lang="en-US" sz="1200" b="1" i="1" dirty="0"/>
                        <a:t>28%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36682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1.0</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9% Increase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1.1</a:t>
                      </a:r>
                    </a:p>
                  </a:txBody>
                  <a:tcPr anchor="ctr" horzOverflow="overflow">
                    <a:solidFill>
                      <a:schemeClr val="bg1">
                        <a:lumMod val="95000"/>
                      </a:schemeClr>
                    </a:solidFill>
                  </a:tcPr>
                </a:tc>
                <a:tc>
                  <a:txBody>
                    <a:bodyPr/>
                    <a:lstStyle/>
                    <a:p>
                      <a:pPr algn="ctr"/>
                      <a:r>
                        <a:rPr lang="en-US" sz="1200" i="1" dirty="0"/>
                        <a:t>1.6</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No Change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b="1" i="1" dirty="0"/>
                        <a:t>31%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2" name="Group 22">
            <a:extLst>
              <a:ext uri="{FF2B5EF4-FFF2-40B4-BE49-F238E27FC236}">
                <a16:creationId xmlns:a16="http://schemas.microsoft.com/office/drawing/2014/main" id="{6702C111-C743-938A-C4D0-1A014B12FD82}"/>
              </a:ext>
            </a:extLst>
          </p:cNvPr>
          <p:cNvGraphicFramePr>
            <a:graphicFrameLocks noGrp="1"/>
          </p:cNvGraphicFramePr>
          <p:nvPr>
            <p:extLst>
              <p:ext uri="{D42A27DB-BD31-4B8C-83A1-F6EECF244321}">
                <p14:modId xmlns:p14="http://schemas.microsoft.com/office/powerpoint/2010/main" val="1775370835"/>
              </p:ext>
            </p:extLst>
          </p:nvPr>
        </p:nvGraphicFramePr>
        <p:xfrm>
          <a:off x="609600" y="3429000"/>
          <a:ext cx="7929232" cy="2514600"/>
        </p:xfrm>
        <a:graphic>
          <a:graphicData uri="http://schemas.openxmlformats.org/drawingml/2006/table">
            <a:tbl>
              <a:tblPr>
                <a:tableStyleId>{00A15C55-8517-42AA-B614-E9B94910E393}</a:tableStyleId>
              </a:tblPr>
              <a:tblGrid>
                <a:gridCol w="3581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85800">
                  <a:extLst>
                    <a:ext uri="{9D8B030D-6E8A-4147-A177-3AD203B41FA5}">
                      <a16:colId xmlns:a16="http://schemas.microsoft.com/office/drawing/2014/main" val="2418808380"/>
                    </a:ext>
                  </a:extLst>
                </a:gridCol>
                <a:gridCol w="685800">
                  <a:extLst>
                    <a:ext uri="{9D8B030D-6E8A-4147-A177-3AD203B41FA5}">
                      <a16:colId xmlns:a16="http://schemas.microsoft.com/office/drawing/2014/main" val="1993328383"/>
                    </a:ext>
                  </a:extLst>
                </a:gridCol>
                <a:gridCol w="685800">
                  <a:extLst>
                    <a:ext uri="{9D8B030D-6E8A-4147-A177-3AD203B41FA5}">
                      <a16:colId xmlns:a16="http://schemas.microsoft.com/office/drawing/2014/main" val="3926630708"/>
                    </a:ext>
                  </a:extLst>
                </a:gridCol>
                <a:gridCol w="728935">
                  <a:extLst>
                    <a:ext uri="{9D8B030D-6E8A-4147-A177-3AD203B41FA5}">
                      <a16:colId xmlns:a16="http://schemas.microsoft.com/office/drawing/2014/main" val="20002"/>
                    </a:ext>
                  </a:extLst>
                </a:gridCol>
                <a:gridCol w="799497">
                  <a:extLst>
                    <a:ext uri="{9D8B030D-6E8A-4147-A177-3AD203B41FA5}">
                      <a16:colId xmlns:a16="http://schemas.microsoft.com/office/drawing/2014/main" val="20003"/>
                    </a:ext>
                  </a:extLst>
                </a:gridCol>
              </a:tblGrid>
              <a:tr h="7637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SEP ACTIVITY</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1</a:t>
                      </a:r>
                      <a:r>
                        <a:rPr kumimoji="0" lang="en-US" sz="1100" b="1" u="none" strike="noStrike" cap="none" normalizeH="0" baseline="30000" dirty="0">
                          <a:ln>
                            <a:noFill/>
                          </a:ln>
                          <a:effectLst/>
                        </a:rPr>
                        <a:t>st</a:t>
                      </a:r>
                      <a:r>
                        <a:rPr kumimoji="0" lang="en-US" sz="1100" b="1" u="none" strike="noStrike" cap="none" normalizeH="0" baseline="0" dirty="0">
                          <a:ln>
                            <a:noFill/>
                          </a:ln>
                          <a:effectLst/>
                        </a:rPr>
                        <a:t> Qtr.</a:t>
                      </a:r>
                      <a:endParaRPr kumimoji="0" lang="en-US" sz="11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2</a:t>
                      </a:r>
                      <a:r>
                        <a:rPr kumimoji="0" lang="en-US" sz="1100" b="1" i="0" u="none" strike="noStrike" cap="none" normalizeH="0" baseline="30000" dirty="0">
                          <a:ln>
                            <a:noFill/>
                          </a:ln>
                          <a:solidFill>
                            <a:schemeClr val="tx1"/>
                          </a:solidFill>
                          <a:effectLst/>
                          <a:latin typeface="Arial" charset="0"/>
                          <a:cs typeface="Arial" charset="0"/>
                        </a:rPr>
                        <a:t>nd</a:t>
                      </a:r>
                      <a:r>
                        <a:rPr kumimoji="0" lang="en-US" sz="11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3</a:t>
                      </a:r>
                      <a:r>
                        <a:rPr kumimoji="0" lang="en-US" sz="1100" b="1" i="0" u="none" strike="noStrike" cap="none" normalizeH="0" baseline="30000" dirty="0">
                          <a:ln>
                            <a:noFill/>
                          </a:ln>
                          <a:solidFill>
                            <a:schemeClr val="tx1"/>
                          </a:solidFill>
                          <a:effectLst/>
                          <a:latin typeface="Arial" charset="0"/>
                          <a:cs typeface="Arial" charset="0"/>
                        </a:rPr>
                        <a:t>rd</a:t>
                      </a:r>
                      <a:r>
                        <a:rPr kumimoji="0" lang="en-US" sz="11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4</a:t>
                      </a:r>
                      <a:r>
                        <a:rPr kumimoji="0" lang="en-US" sz="1100" b="1" i="0" u="none" strike="noStrike" cap="none" normalizeH="0" baseline="30000" dirty="0">
                          <a:ln>
                            <a:noFill/>
                          </a:ln>
                          <a:solidFill>
                            <a:schemeClr val="tx1"/>
                          </a:solidFill>
                          <a:effectLst/>
                          <a:latin typeface="Arial" charset="0"/>
                          <a:cs typeface="Arial" charset="0"/>
                        </a:rPr>
                        <a:t>th</a:t>
                      </a:r>
                      <a:r>
                        <a:rPr kumimoji="0" lang="en-US" sz="11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FFY Goal</a:t>
                      </a:r>
                      <a:endParaRPr kumimoji="0" lang="en-US" sz="11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0796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Compliance Inspections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253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269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253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1,019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40796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Consultative Visits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98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429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250</a:t>
                      </a:r>
                    </a:p>
                  </a:txBody>
                  <a:tcPr anchor="ctr" horzOverflow="overflow">
                    <a:solidFill>
                      <a:schemeClr val="bg1">
                        <a:lumMod val="85000"/>
                      </a:schemeClr>
                    </a:solidFill>
                  </a:tcPr>
                </a:tc>
                <a:extLst>
                  <a:ext uri="{0D108BD9-81ED-4DB2-BD59-A6C34878D82A}">
                    <a16:rowId xmlns:a16="http://schemas.microsoft.com/office/drawing/2014/main" val="10002"/>
                  </a:ext>
                </a:extLst>
              </a:tr>
              <a:tr h="52697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OSH Outreach Events (10- and 30- Hour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Construction Courses)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extLst>
                  <a:ext uri="{0D108BD9-81ED-4DB2-BD59-A6C34878D82A}">
                    <a16:rowId xmlns:a16="http://schemas.microsoft.com/office/drawing/2014/main" val="10003"/>
                  </a:ext>
                </a:extLst>
              </a:tr>
              <a:tr h="40796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People Trained</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185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83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317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217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mj-lt"/>
                          <a:cs typeface="Arial" charset="0"/>
                        </a:rPr>
                        <a:t>802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1,000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6BCDE60A-A394-F2F9-FF08-881C37A03B95}"/>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122122581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graphicFrame>
        <p:nvGraphicFramePr>
          <p:cNvPr id="8" name="Group 128">
            <a:extLst>
              <a:ext uri="{FF2B5EF4-FFF2-40B4-BE49-F238E27FC236}">
                <a16:creationId xmlns:a16="http://schemas.microsoft.com/office/drawing/2014/main" id="{6024546C-85EC-485B-B7A3-7BA186771B09}"/>
              </a:ext>
            </a:extLst>
          </p:cNvPr>
          <p:cNvGraphicFramePr>
            <a:graphicFrameLocks noGrp="1"/>
          </p:cNvGraphicFramePr>
          <p:nvPr>
            <p:extLst>
              <p:ext uri="{D42A27DB-BD31-4B8C-83A1-F6EECF244321}">
                <p14:modId xmlns:p14="http://schemas.microsoft.com/office/powerpoint/2010/main" val="2954495509"/>
              </p:ext>
            </p:extLst>
          </p:nvPr>
        </p:nvGraphicFramePr>
        <p:xfrm>
          <a:off x="605170" y="1143000"/>
          <a:ext cx="7896723" cy="1371600"/>
        </p:xfrm>
        <a:graphic>
          <a:graphicData uri="http://schemas.openxmlformats.org/drawingml/2006/table">
            <a:tbl>
              <a:tblPr>
                <a:tableStyleId>{00A15C55-8517-42AA-B614-E9B94910E393}</a:tableStyleId>
              </a:tblPr>
              <a:tblGrid>
                <a:gridCol w="615586">
                  <a:extLst>
                    <a:ext uri="{9D8B030D-6E8A-4147-A177-3AD203B41FA5}">
                      <a16:colId xmlns:a16="http://schemas.microsoft.com/office/drawing/2014/main" val="20000"/>
                    </a:ext>
                  </a:extLst>
                </a:gridCol>
                <a:gridCol w="769483">
                  <a:extLst>
                    <a:ext uri="{9D8B030D-6E8A-4147-A177-3AD203B41FA5}">
                      <a16:colId xmlns:a16="http://schemas.microsoft.com/office/drawing/2014/main" val="20001"/>
                    </a:ext>
                  </a:extLst>
                </a:gridCol>
                <a:gridCol w="654060">
                  <a:extLst>
                    <a:ext uri="{9D8B030D-6E8A-4147-A177-3AD203B41FA5}">
                      <a16:colId xmlns:a16="http://schemas.microsoft.com/office/drawing/2014/main" val="20002"/>
                    </a:ext>
                  </a:extLst>
                </a:gridCol>
                <a:gridCol w="577112">
                  <a:extLst>
                    <a:ext uri="{9D8B030D-6E8A-4147-A177-3AD203B41FA5}">
                      <a16:colId xmlns:a16="http://schemas.microsoft.com/office/drawing/2014/main" val="20003"/>
                    </a:ext>
                  </a:extLst>
                </a:gridCol>
                <a:gridCol w="846430">
                  <a:extLst>
                    <a:ext uri="{9D8B030D-6E8A-4147-A177-3AD203B41FA5}">
                      <a16:colId xmlns:a16="http://schemas.microsoft.com/office/drawing/2014/main" val="20004"/>
                    </a:ext>
                  </a:extLst>
                </a:gridCol>
                <a:gridCol w="846430">
                  <a:extLst>
                    <a:ext uri="{9D8B030D-6E8A-4147-A177-3AD203B41FA5}">
                      <a16:colId xmlns:a16="http://schemas.microsoft.com/office/drawing/2014/main" val="20005"/>
                    </a:ext>
                  </a:extLst>
                </a:gridCol>
                <a:gridCol w="692534">
                  <a:extLst>
                    <a:ext uri="{9D8B030D-6E8A-4147-A177-3AD203B41FA5}">
                      <a16:colId xmlns:a16="http://schemas.microsoft.com/office/drawing/2014/main" val="20006"/>
                    </a:ext>
                  </a:extLst>
                </a:gridCol>
                <a:gridCol w="692534">
                  <a:extLst>
                    <a:ext uri="{9D8B030D-6E8A-4147-A177-3AD203B41FA5}">
                      <a16:colId xmlns:a16="http://schemas.microsoft.com/office/drawing/2014/main" val="20007"/>
                    </a:ext>
                  </a:extLst>
                </a:gridCol>
                <a:gridCol w="538640">
                  <a:extLst>
                    <a:ext uri="{9D8B030D-6E8A-4147-A177-3AD203B41FA5}">
                      <a16:colId xmlns:a16="http://schemas.microsoft.com/office/drawing/2014/main" val="20008"/>
                    </a:ext>
                  </a:extLst>
                </a:gridCol>
                <a:gridCol w="1663914">
                  <a:extLst>
                    <a:ext uri="{9D8B030D-6E8A-4147-A177-3AD203B41FA5}">
                      <a16:colId xmlns:a16="http://schemas.microsoft.com/office/drawing/2014/main" val="20009"/>
                    </a:ext>
                  </a:extLst>
                </a:gridCol>
              </a:tblGrid>
              <a:tr h="343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56173</a:t>
                      </a: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317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2021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11%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3.0</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6%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3.2</a:t>
                      </a:r>
                    </a:p>
                  </a:txBody>
                  <a:tcPr anchor="ctr" horzOverflow="overflow">
                    <a:solidFill>
                      <a:schemeClr val="bg1">
                        <a:lumMod val="85000"/>
                      </a:schemeClr>
                    </a:solidFill>
                  </a:tcPr>
                </a:tc>
                <a:tc>
                  <a:txBody>
                    <a:bodyPr/>
                    <a:lstStyle/>
                    <a:p>
                      <a:pPr algn="ctr"/>
                      <a:r>
                        <a:rPr lang="en-US" sz="1200" b="1" i="1" dirty="0"/>
                        <a:t>12%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1.6</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16% Increase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1.9</a:t>
                      </a:r>
                    </a:p>
                  </a:txBody>
                  <a:tcPr anchor="ctr" horzOverflow="overflow">
                    <a:solidFill>
                      <a:schemeClr val="bg1">
                        <a:lumMod val="95000"/>
                      </a:schemeClr>
                    </a:solidFill>
                  </a:tcPr>
                </a:tc>
                <a:tc>
                  <a:txBody>
                    <a:bodyPr/>
                    <a:lstStyle/>
                    <a:p>
                      <a:pPr algn="ctr"/>
                      <a:r>
                        <a:rPr lang="en-US" sz="1200" i="1" dirty="0"/>
                        <a:t>2.0</a:t>
                      </a:r>
                    </a:p>
                  </a:txBody>
                  <a:tcPr anchor="ctr" horzOverflow="overflow">
                    <a:solidFill>
                      <a:schemeClr val="bg1">
                        <a:lumMod val="95000"/>
                      </a:schemeClr>
                    </a:solidFill>
                  </a:tcPr>
                </a:tc>
                <a:tc gridSpan="2">
                  <a:txBody>
                    <a:bodyPr/>
                    <a:lstStyle/>
                    <a:p>
                      <a:pPr algn="ctr"/>
                      <a:r>
                        <a:rPr lang="en-US" sz="1200" b="1" i="1" dirty="0"/>
                        <a:t>No Change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2.0</a:t>
                      </a:r>
                    </a:p>
                  </a:txBody>
                  <a:tcPr anchor="ctr" horzOverflow="overflow">
                    <a:solidFill>
                      <a:schemeClr val="bg1">
                        <a:lumMod val="95000"/>
                      </a:schemeClr>
                    </a:solidFill>
                  </a:tcPr>
                </a:tc>
                <a:tc>
                  <a:txBody>
                    <a:bodyPr/>
                    <a:lstStyle/>
                    <a:p>
                      <a:pPr algn="ctr"/>
                      <a:r>
                        <a:rPr lang="en-US" sz="1200" b="1" i="1" dirty="0"/>
                        <a:t>5%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7A18FE85-3BE5-4A9E-A6D9-68FCE9B9D090}"/>
              </a:ext>
            </a:extLst>
          </p:cNvPr>
          <p:cNvGraphicFramePr>
            <a:graphicFrameLocks noGrp="1"/>
          </p:cNvGraphicFramePr>
          <p:nvPr/>
        </p:nvGraphicFramePr>
        <p:xfrm>
          <a:off x="609595" y="4343400"/>
          <a:ext cx="7892298" cy="1524000"/>
        </p:xfrm>
        <a:graphic>
          <a:graphicData uri="http://schemas.openxmlformats.org/drawingml/2006/table">
            <a:tbl>
              <a:tblPr>
                <a:tableStyleId>{00A15C55-8517-42AA-B614-E9B94910E393}</a:tableStyleId>
              </a:tblPr>
              <a:tblGrid>
                <a:gridCol w="2808356">
                  <a:extLst>
                    <a:ext uri="{9D8B030D-6E8A-4147-A177-3AD203B41FA5}">
                      <a16:colId xmlns:a16="http://schemas.microsoft.com/office/drawing/2014/main" val="20000"/>
                    </a:ext>
                  </a:extLst>
                </a:gridCol>
                <a:gridCol w="909254">
                  <a:extLst>
                    <a:ext uri="{9D8B030D-6E8A-4147-A177-3AD203B41FA5}">
                      <a16:colId xmlns:a16="http://schemas.microsoft.com/office/drawing/2014/main" val="20001"/>
                    </a:ext>
                  </a:extLst>
                </a:gridCol>
                <a:gridCol w="348440">
                  <a:extLst>
                    <a:ext uri="{9D8B030D-6E8A-4147-A177-3AD203B41FA5}">
                      <a16:colId xmlns:a16="http://schemas.microsoft.com/office/drawing/2014/main" val="20002"/>
                    </a:ext>
                  </a:extLst>
                </a:gridCol>
                <a:gridCol w="870176">
                  <a:extLst>
                    <a:ext uri="{9D8B030D-6E8A-4147-A177-3AD203B41FA5}">
                      <a16:colId xmlns:a16="http://schemas.microsoft.com/office/drawing/2014/main" val="20004"/>
                    </a:ext>
                  </a:extLst>
                </a:gridCol>
                <a:gridCol w="739018">
                  <a:extLst>
                    <a:ext uri="{9D8B030D-6E8A-4147-A177-3AD203B41FA5}">
                      <a16:colId xmlns:a16="http://schemas.microsoft.com/office/drawing/2014/main" val="3753210091"/>
                    </a:ext>
                  </a:extLst>
                </a:gridCol>
                <a:gridCol w="739018">
                  <a:extLst>
                    <a:ext uri="{9D8B030D-6E8A-4147-A177-3AD203B41FA5}">
                      <a16:colId xmlns:a16="http://schemas.microsoft.com/office/drawing/2014/main" val="3178009178"/>
                    </a:ext>
                  </a:extLst>
                </a:gridCol>
                <a:gridCol w="739018">
                  <a:extLst>
                    <a:ext uri="{9D8B030D-6E8A-4147-A177-3AD203B41FA5}">
                      <a16:colId xmlns:a16="http://schemas.microsoft.com/office/drawing/2014/main" val="2690553511"/>
                    </a:ext>
                  </a:extLst>
                </a:gridCol>
                <a:gridCol w="739018">
                  <a:extLst>
                    <a:ext uri="{9D8B030D-6E8A-4147-A177-3AD203B41FA5}">
                      <a16:colId xmlns:a16="http://schemas.microsoft.com/office/drawing/2014/main" val="4092892867"/>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dirty="0">
                          <a:ln>
                            <a:noFill/>
                          </a:ln>
                          <a:effectLst/>
                        </a:rPr>
                        <a:t>NAICS 11331*</a:t>
                      </a:r>
                      <a:r>
                        <a:rPr lang="en-US" sz="1200" b="1" dirty="0"/>
                        <a:t>—</a:t>
                      </a:r>
                      <a:r>
                        <a:rPr kumimoji="0" lang="en-US" sz="12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FFY 2021</a:t>
                      </a:r>
                    </a:p>
                  </a:txBody>
                  <a:tcPr anchor="ctr" horzOverflow="overflow">
                    <a:solidFill>
                      <a:schemeClr val="bg1">
                        <a:lumMod val="75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1</a:t>
                      </a:r>
                      <a:r>
                        <a:rPr kumimoji="0" lang="en-US" sz="1200" b="1" i="0" u="none" strike="noStrike" cap="none" normalizeH="0" baseline="30000" dirty="0">
                          <a:ln>
                            <a:noFill/>
                          </a:ln>
                          <a:solidFill>
                            <a:schemeClr val="tx1"/>
                          </a:solidFill>
                          <a:effectLst/>
                          <a:latin typeface="Arial" charset="0"/>
                          <a:cs typeface="Arial" charset="0"/>
                        </a:rPr>
                        <a:t>st</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a:t>
                      </a:r>
                      <a:r>
                        <a:rPr kumimoji="0" lang="en-US" sz="1200" b="1" i="0" u="none" strike="noStrike" cap="none" normalizeH="0" baseline="30000" dirty="0">
                          <a:ln>
                            <a:noFill/>
                          </a:ln>
                          <a:solidFill>
                            <a:schemeClr val="tx1"/>
                          </a:solidFill>
                          <a:effectLst/>
                          <a:latin typeface="Arial" charset="0"/>
                          <a:cs typeface="Arial" charset="0"/>
                        </a:rPr>
                        <a:t>nd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3</a:t>
                      </a:r>
                      <a:r>
                        <a:rPr kumimoji="0" lang="en-US" sz="1200" b="1" i="0" u="none" strike="noStrike" cap="none" normalizeH="0" baseline="30000" dirty="0">
                          <a:ln>
                            <a:noFill/>
                          </a:ln>
                          <a:solidFill>
                            <a:schemeClr val="tx1"/>
                          </a:solidFill>
                          <a:effectLst/>
                          <a:latin typeface="Arial" charset="0"/>
                          <a:cs typeface="Arial" charset="0"/>
                        </a:rPr>
                        <a:t>rd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4</a:t>
                      </a:r>
                      <a:r>
                        <a:rPr kumimoji="0" lang="en-US" sz="1200" b="1" i="0" u="none" strike="noStrike" cap="none" normalizeH="0" baseline="30000" dirty="0">
                          <a:ln>
                            <a:noFill/>
                          </a:ln>
                          <a:solidFill>
                            <a:schemeClr val="tx1"/>
                          </a:solidFill>
                          <a:effectLst/>
                          <a:latin typeface="Arial" charset="0"/>
                          <a:cs typeface="Arial" charset="0"/>
                        </a:rPr>
                        <a:t>th</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Total Fatalities</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200" i="0" dirty="0"/>
                        <a:t>1</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200" b="0" i="0" dirty="0"/>
                        <a:t>0</a:t>
                      </a:r>
                    </a:p>
                  </a:txBody>
                  <a:tcPr horzOverflow="overflow">
                    <a:solidFill>
                      <a:schemeClr val="bg1">
                        <a:lumMod val="95000"/>
                      </a:schemeClr>
                    </a:solidFill>
                  </a:tcPr>
                </a:tc>
                <a:tc>
                  <a:txBody>
                    <a:bodyPr/>
                    <a:lstStyle/>
                    <a:p>
                      <a:pPr algn="ctr"/>
                      <a:r>
                        <a:rPr lang="en-US" sz="1200" b="0" i="0" dirty="0"/>
                        <a:t>0</a:t>
                      </a:r>
                    </a:p>
                  </a:txBody>
                  <a:tcPr horzOverflow="overflow">
                    <a:solidFill>
                      <a:schemeClr val="bg1">
                        <a:lumMod val="95000"/>
                      </a:schemeClr>
                    </a:solidFill>
                  </a:tcPr>
                </a:tc>
                <a:tc>
                  <a:txBody>
                    <a:bodyPr/>
                    <a:lstStyle/>
                    <a:p>
                      <a:pPr algn="ctr"/>
                      <a:r>
                        <a:rPr lang="en-US" sz="1200" b="0" i="0" dirty="0"/>
                        <a:t>0</a:t>
                      </a:r>
                    </a:p>
                  </a:txBody>
                  <a:tcPr horzOverflow="overflow">
                    <a:solidFill>
                      <a:schemeClr val="bg1">
                        <a:lumMod val="95000"/>
                      </a:schemeClr>
                    </a:solidFill>
                  </a:tcPr>
                </a:tc>
                <a:tc>
                  <a:txBody>
                    <a:bodyPr/>
                    <a:lstStyle/>
                    <a:p>
                      <a:pPr algn="ctr"/>
                      <a:r>
                        <a:rPr lang="en-US" sz="1200" b="0" i="0" dirty="0"/>
                        <a:t>1</a:t>
                      </a:r>
                    </a:p>
                  </a:txBody>
                  <a:tcPr horzOverflow="overflow">
                    <a:solidFill>
                      <a:schemeClr val="bg1">
                        <a:lumMod val="95000"/>
                      </a:schemeClr>
                    </a:solidFill>
                  </a:tcPr>
                </a:tc>
                <a:tc>
                  <a:txBody>
                    <a:bodyPr/>
                    <a:lstStyle/>
                    <a:p>
                      <a:pPr algn="ctr"/>
                      <a:r>
                        <a:rPr lang="en-US" sz="12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dirty="0">
                          <a:ln>
                            <a:noFill/>
                          </a:ln>
                          <a:effectLst/>
                          <a:latin typeface="+mn-lt"/>
                        </a:rPr>
                        <a:t>NAICS 56173</a:t>
                      </a:r>
                      <a:r>
                        <a:rPr lang="en-US" sz="1200" b="1" dirty="0">
                          <a:latin typeface="+mn-lt"/>
                        </a:rPr>
                        <a:t>—</a:t>
                      </a:r>
                      <a:r>
                        <a:rPr kumimoji="0" lang="en-US" sz="1200" b="1" i="0" u="none" strike="noStrike" cap="none" normalizeH="0" baseline="0" dirty="0">
                          <a:ln>
                            <a:noFill/>
                          </a:ln>
                          <a:solidFill>
                            <a:schemeClr val="tx1"/>
                          </a:solidFill>
                          <a:effectLst/>
                          <a:latin typeface="+mn-lt"/>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FFY 2021</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1</a:t>
                      </a:r>
                      <a:r>
                        <a:rPr kumimoji="0" lang="en-US" sz="1200" b="1" i="0" u="none" strike="noStrike" cap="none" normalizeH="0" baseline="30000" dirty="0">
                          <a:ln>
                            <a:noFill/>
                          </a:ln>
                          <a:solidFill>
                            <a:schemeClr val="tx1"/>
                          </a:solidFill>
                          <a:effectLst/>
                          <a:latin typeface="+mn-lt"/>
                          <a:cs typeface="Arial" charset="0"/>
                        </a:rPr>
                        <a:t>st</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chemeClr val="tx1"/>
                          </a:solidFill>
                          <a:effectLst/>
                          <a:latin typeface="+mn-lt"/>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2"/>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latin typeface="+mn-lt"/>
                        </a:rPr>
                        <a:t>Total Fatalities</a:t>
                      </a:r>
                      <a:endParaRPr kumimoji="0" lang="en-US" sz="1200" b="0" i="1" u="none" strike="noStrike" cap="none" normalizeH="0" baseline="0" dirty="0">
                        <a:ln>
                          <a:noFill/>
                        </a:ln>
                        <a:solidFill>
                          <a:schemeClr val="tx1"/>
                        </a:solidFill>
                        <a:effectLst/>
                        <a:latin typeface="+mn-lt"/>
                        <a:cs typeface="Arial" charset="0"/>
                      </a:endParaRPr>
                    </a:p>
                  </a:txBody>
                  <a:tcPr horzOverflow="overflow">
                    <a:solidFill>
                      <a:schemeClr val="bg1">
                        <a:lumMod val="85000"/>
                      </a:schemeClr>
                    </a:solidFill>
                  </a:tcPr>
                </a:tc>
                <a:tc>
                  <a:txBody>
                    <a:bodyPr/>
                    <a:lstStyle/>
                    <a:p>
                      <a:pPr algn="ctr"/>
                      <a:r>
                        <a:rPr lang="en-US" sz="1200" i="0" dirty="0">
                          <a:latin typeface="+mn-lt"/>
                        </a:rPr>
                        <a:t>5</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200" b="0" i="0" dirty="0">
                          <a:latin typeface="+mn-lt"/>
                        </a:rPr>
                        <a:t>0</a:t>
                      </a:r>
                    </a:p>
                  </a:txBody>
                  <a:tcPr anchor="ctr" horzOverflow="overflow">
                    <a:solidFill>
                      <a:schemeClr val="bg1">
                        <a:lumMod val="85000"/>
                      </a:schemeClr>
                    </a:solidFill>
                  </a:tcPr>
                </a:tc>
                <a:tc>
                  <a:txBody>
                    <a:bodyPr/>
                    <a:lstStyle/>
                    <a:p>
                      <a:pPr algn="ctr"/>
                      <a:r>
                        <a:rPr lang="en-US" sz="1200" b="0" i="0" dirty="0">
                          <a:latin typeface="+mn-lt"/>
                        </a:rPr>
                        <a:t>1</a:t>
                      </a:r>
                    </a:p>
                  </a:txBody>
                  <a:tcPr anchor="ctr" horzOverflow="overflow">
                    <a:solidFill>
                      <a:schemeClr val="bg1">
                        <a:lumMod val="85000"/>
                      </a:schemeClr>
                    </a:solidFill>
                  </a:tcPr>
                </a:tc>
                <a:tc>
                  <a:txBody>
                    <a:bodyPr/>
                    <a:lstStyle/>
                    <a:p>
                      <a:pPr algn="ctr"/>
                      <a:r>
                        <a:rPr lang="en-US" sz="1200" b="0" i="0" dirty="0">
                          <a:latin typeface="+mn-lt"/>
                        </a:rPr>
                        <a:t>1</a:t>
                      </a:r>
                    </a:p>
                  </a:txBody>
                  <a:tcPr anchor="ctr" horzOverflow="overflow">
                    <a:solidFill>
                      <a:schemeClr val="bg1">
                        <a:lumMod val="85000"/>
                      </a:schemeClr>
                    </a:solidFill>
                  </a:tcPr>
                </a:tc>
                <a:tc>
                  <a:txBody>
                    <a:bodyPr/>
                    <a:lstStyle/>
                    <a:p>
                      <a:pPr algn="ctr"/>
                      <a:r>
                        <a:rPr lang="en-US" sz="1200" b="0" i="0" dirty="0">
                          <a:latin typeface="+mn-lt"/>
                        </a:rPr>
                        <a:t>2</a:t>
                      </a:r>
                    </a:p>
                  </a:txBody>
                  <a:tcPr anchor="ctr" horzOverflow="overflow">
                    <a:solidFill>
                      <a:schemeClr val="bg1">
                        <a:lumMod val="85000"/>
                      </a:schemeClr>
                    </a:solidFill>
                  </a:tcPr>
                </a:tc>
                <a:tc>
                  <a:txBody>
                    <a:bodyPr/>
                    <a:lstStyle/>
                    <a:p>
                      <a:pPr algn="ctr"/>
                      <a:r>
                        <a:rPr lang="en-US" sz="1200" b="1" i="1" dirty="0">
                          <a:latin typeface="+mn-lt"/>
                        </a:rPr>
                        <a:t>4</a:t>
                      </a:r>
                    </a:p>
                  </a:txBody>
                  <a:tcPr anchor="ctr" horzOverflow="overflow">
                    <a:solidFill>
                      <a:schemeClr val="bg1">
                        <a:lumMod val="85000"/>
                      </a:schemeClr>
                    </a:solidFill>
                  </a:tcPr>
                </a:tc>
                <a:extLst>
                  <a:ext uri="{0D108BD9-81ED-4DB2-BD59-A6C34878D82A}">
                    <a16:rowId xmlns:a16="http://schemas.microsoft.com/office/drawing/2014/main" val="10003"/>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chemeClr val="tx1"/>
                          </a:solidFill>
                          <a:effectLst/>
                          <a:latin typeface="+mn-lt"/>
                          <a:cs typeface="Arial" charset="0"/>
                        </a:rPr>
                        <a:t>FFY 2021 4</a:t>
                      </a:r>
                      <a:r>
                        <a:rPr kumimoji="0" lang="en-US" sz="1100" b="0" i="1" u="none" strike="noStrike" cap="none" normalizeH="0" baseline="30000" dirty="0">
                          <a:ln>
                            <a:noFill/>
                          </a:ln>
                          <a:solidFill>
                            <a:schemeClr val="tx1"/>
                          </a:solidFill>
                          <a:effectLst/>
                          <a:latin typeface="+mn-lt"/>
                          <a:cs typeface="Arial" charset="0"/>
                        </a:rPr>
                        <a:t>th</a:t>
                      </a:r>
                      <a:r>
                        <a:rPr kumimoji="0" lang="en-US" sz="1100" b="0" i="1" u="none" strike="noStrike" cap="none" normalizeH="0" baseline="0" dirty="0">
                          <a:ln>
                            <a:noFill/>
                          </a:ln>
                          <a:solidFill>
                            <a:schemeClr val="tx1"/>
                          </a:solidFill>
                          <a:effectLst/>
                          <a:latin typeface="+mn-lt"/>
                          <a:cs typeface="Arial" charset="0"/>
                        </a:rPr>
                        <a:t> Qtr. Combined Fatality Rate</a:t>
                      </a:r>
                    </a:p>
                  </a:txBody>
                  <a:tcPr horzOverflow="overflow">
                    <a:solidFill>
                      <a:schemeClr val="bg1">
                        <a:lumMod val="95000"/>
                      </a:schemeClr>
                    </a:solidFill>
                  </a:tcPr>
                </a:tc>
                <a:tc gridSpan="2">
                  <a:txBody>
                    <a:bodyPr/>
                    <a:lstStyle/>
                    <a:p>
                      <a:pPr algn="l"/>
                      <a:r>
                        <a:rPr lang="en-US" sz="1100" b="0" i="1" dirty="0"/>
                        <a:t>.0028</a:t>
                      </a:r>
                    </a:p>
                  </a:txBody>
                  <a:tcP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100" b="0" i="0" dirty="0">
                          <a:latin typeface="+mn-lt"/>
                        </a:rPr>
                        <a:t>.0000</a:t>
                      </a:r>
                    </a:p>
                  </a:txBody>
                  <a:tcPr anchor="ctr" horzOverflow="overflow">
                    <a:solidFill>
                      <a:schemeClr val="bg1">
                        <a:lumMod val="95000"/>
                      </a:schemeClr>
                    </a:solidFill>
                  </a:tcPr>
                </a:tc>
                <a:tc>
                  <a:txBody>
                    <a:bodyPr/>
                    <a:lstStyle/>
                    <a:p>
                      <a:pPr algn="l"/>
                      <a:r>
                        <a:rPr lang="en-US" sz="1100" b="0" i="0" dirty="0">
                          <a:latin typeface="+mn-lt"/>
                        </a:rPr>
                        <a:t>.0028</a:t>
                      </a:r>
                    </a:p>
                  </a:txBody>
                  <a:tcPr anchor="ctr" horzOverflow="overflow">
                    <a:solidFill>
                      <a:schemeClr val="bg1">
                        <a:lumMod val="95000"/>
                      </a:schemeClr>
                    </a:solidFill>
                  </a:tcPr>
                </a:tc>
                <a:tc>
                  <a:txBody>
                    <a:bodyPr/>
                    <a:lstStyle/>
                    <a:p>
                      <a:pPr algn="ctr"/>
                      <a:r>
                        <a:rPr lang="en-US" sz="1100" dirty="0"/>
                        <a:t>NA</a:t>
                      </a:r>
                    </a:p>
                  </a:txBody>
                  <a:tcPr anchor="ctr" horzOverflow="overflow">
                    <a:solidFill>
                      <a:schemeClr val="bg1">
                        <a:lumMod val="95000"/>
                      </a:schemeClr>
                    </a:solidFill>
                  </a:tcPr>
                </a:tc>
                <a:tc>
                  <a:txBody>
                    <a:bodyPr/>
                    <a:lstStyle/>
                    <a:p>
                      <a:pPr algn="ctr"/>
                      <a:r>
                        <a:rPr lang="en-US" sz="1100" b="0" dirty="0"/>
                        <a:t>NA</a:t>
                      </a:r>
                    </a:p>
                  </a:txBody>
                  <a:tcPr anchor="ctr" horzOverflow="overflow">
                    <a:solidFill>
                      <a:schemeClr val="bg1">
                        <a:lumMod val="95000"/>
                      </a:schemeClr>
                    </a:solidFill>
                  </a:tcPr>
                </a:tc>
                <a:tc>
                  <a:txBody>
                    <a:bodyPr/>
                    <a:lstStyle/>
                    <a:p>
                      <a:pPr algn="ctr"/>
                      <a:r>
                        <a:rPr lang="en-US" sz="1100" b="0" i="1" dirty="0">
                          <a:latin typeface="+mn-lt"/>
                        </a:rPr>
                        <a:t>NA</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F55886CC-9259-4416-BADA-90AAA454459B}"/>
              </a:ext>
            </a:extLst>
          </p:cNvPr>
          <p:cNvSpPr txBox="1"/>
          <p:nvPr/>
        </p:nvSpPr>
        <p:spPr>
          <a:xfrm>
            <a:off x="533400" y="4724400"/>
            <a:ext cx="1627369" cy="215444"/>
          </a:xfrm>
          <a:prstGeom prst="rect">
            <a:avLst/>
          </a:prstGeom>
          <a:noFill/>
        </p:spPr>
        <p:txBody>
          <a:bodyPr wrap="none" rtlCol="0">
            <a:spAutoFit/>
          </a:bodyPr>
          <a:lstStyle/>
          <a:p>
            <a:r>
              <a:rPr lang="en-US" sz="800" i="1" dirty="0"/>
              <a:t>* TRC/DART Data not available</a:t>
            </a:r>
          </a:p>
        </p:txBody>
      </p:sp>
      <p:graphicFrame>
        <p:nvGraphicFramePr>
          <p:cNvPr id="2" name="Table 1">
            <a:extLst>
              <a:ext uri="{FF2B5EF4-FFF2-40B4-BE49-F238E27FC236}">
                <a16:creationId xmlns:a16="http://schemas.microsoft.com/office/drawing/2014/main" id="{D7F83057-48A6-FCE6-65E9-88FB20FFC878}"/>
              </a:ext>
            </a:extLst>
          </p:cNvPr>
          <p:cNvGraphicFramePr>
            <a:graphicFrameLocks noGrp="1"/>
          </p:cNvGraphicFramePr>
          <p:nvPr>
            <p:extLst>
              <p:ext uri="{D42A27DB-BD31-4B8C-83A1-F6EECF244321}">
                <p14:modId xmlns:p14="http://schemas.microsoft.com/office/powerpoint/2010/main" val="2833696335"/>
              </p:ext>
            </p:extLst>
          </p:nvPr>
        </p:nvGraphicFramePr>
        <p:xfrm>
          <a:off x="605170" y="2590800"/>
          <a:ext cx="7896726" cy="1600200"/>
        </p:xfrm>
        <a:graphic>
          <a:graphicData uri="http://schemas.openxmlformats.org/drawingml/2006/table">
            <a:tbl>
              <a:tblPr firstRow="1" bandRow="1">
                <a:tableStyleId>{00A15C55-8517-42AA-B614-E9B94910E393}</a:tableStyleId>
              </a:tblPr>
              <a:tblGrid>
                <a:gridCol w="3299004">
                  <a:extLst>
                    <a:ext uri="{9D8B030D-6E8A-4147-A177-3AD203B41FA5}">
                      <a16:colId xmlns:a16="http://schemas.microsoft.com/office/drawing/2014/main" val="20000"/>
                    </a:ext>
                  </a:extLst>
                </a:gridCol>
                <a:gridCol w="732601">
                  <a:extLst>
                    <a:ext uri="{9D8B030D-6E8A-4147-A177-3AD203B41FA5}">
                      <a16:colId xmlns:a16="http://schemas.microsoft.com/office/drawing/2014/main" val="20002"/>
                    </a:ext>
                  </a:extLst>
                </a:gridCol>
                <a:gridCol w="732601">
                  <a:extLst>
                    <a:ext uri="{9D8B030D-6E8A-4147-A177-3AD203B41FA5}">
                      <a16:colId xmlns:a16="http://schemas.microsoft.com/office/drawing/2014/main" val="2674886371"/>
                    </a:ext>
                  </a:extLst>
                </a:gridCol>
                <a:gridCol w="732601">
                  <a:extLst>
                    <a:ext uri="{9D8B030D-6E8A-4147-A177-3AD203B41FA5}">
                      <a16:colId xmlns:a16="http://schemas.microsoft.com/office/drawing/2014/main" val="3915852414"/>
                    </a:ext>
                  </a:extLst>
                </a:gridCol>
                <a:gridCol w="732601">
                  <a:extLst>
                    <a:ext uri="{9D8B030D-6E8A-4147-A177-3AD203B41FA5}">
                      <a16:colId xmlns:a16="http://schemas.microsoft.com/office/drawing/2014/main" val="3633825923"/>
                    </a:ext>
                  </a:extLst>
                </a:gridCol>
                <a:gridCol w="732601">
                  <a:extLst>
                    <a:ext uri="{9D8B030D-6E8A-4147-A177-3AD203B41FA5}">
                      <a16:colId xmlns:a16="http://schemas.microsoft.com/office/drawing/2014/main" val="3871786859"/>
                    </a:ext>
                  </a:extLst>
                </a:gridCol>
                <a:gridCol w="934717">
                  <a:extLst>
                    <a:ext uri="{9D8B030D-6E8A-4147-A177-3AD203B41FA5}">
                      <a16:colId xmlns:a16="http://schemas.microsoft.com/office/drawing/2014/main" val="20003"/>
                    </a:ext>
                  </a:extLst>
                </a:gridCol>
              </a:tblGrid>
              <a:tr h="416812">
                <a:tc>
                  <a:txBody>
                    <a:bodyPr/>
                    <a:lstStyle/>
                    <a:p>
                      <a:pPr algn="r"/>
                      <a:r>
                        <a:rPr lang="en-US" sz="1400" dirty="0">
                          <a:solidFill>
                            <a:schemeClr val="tx1"/>
                          </a:solidFill>
                        </a:rPr>
                        <a:t>SEP ACTIVITY</a:t>
                      </a:r>
                    </a:p>
                  </a:txBody>
                  <a:tcPr anchor="ctr">
                    <a:solidFill>
                      <a:schemeClr val="bg1">
                        <a:lumMod val="75000"/>
                      </a:schemeClr>
                    </a:solidFill>
                  </a:tcPr>
                </a:tc>
                <a:tc>
                  <a:txBody>
                    <a:bodyPr/>
                    <a:lstStyle/>
                    <a:p>
                      <a:pPr algn="ctr"/>
                      <a:r>
                        <a:rPr lang="en-US" sz="1200" b="1" i="0" u="none" dirty="0">
                          <a:solidFill>
                            <a:schemeClr val="tx1"/>
                          </a:solidFill>
                        </a:rPr>
                        <a:t>1</a:t>
                      </a:r>
                      <a:r>
                        <a:rPr lang="en-US" sz="1200" b="1" i="0" u="none" baseline="30000" dirty="0">
                          <a:solidFill>
                            <a:schemeClr val="tx1"/>
                          </a:solidFill>
                        </a:rPr>
                        <a:t>st</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2</a:t>
                      </a:r>
                      <a:r>
                        <a:rPr lang="en-US" sz="1200" b="1" i="0" u="none" baseline="30000" dirty="0">
                          <a:solidFill>
                            <a:schemeClr val="tx1"/>
                          </a:solidFill>
                        </a:rPr>
                        <a:t>nd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3</a:t>
                      </a:r>
                      <a:r>
                        <a:rPr lang="en-US" sz="1200" b="1" i="0" u="none" baseline="30000" dirty="0">
                          <a:solidFill>
                            <a:schemeClr val="tx1"/>
                          </a:solidFill>
                        </a:rPr>
                        <a:t>rd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4</a:t>
                      </a:r>
                      <a:r>
                        <a:rPr lang="en-US" sz="1200" b="1" i="0" u="none" baseline="30000" dirty="0">
                          <a:solidFill>
                            <a:schemeClr val="tx1"/>
                          </a:solidFill>
                        </a:rPr>
                        <a:t>th</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5847">
                <a:tc>
                  <a:txBody>
                    <a:bodyPr/>
                    <a:lstStyle/>
                    <a:p>
                      <a:pPr algn="r"/>
                      <a:r>
                        <a:rPr lang="en-US" sz="1200" i="1" dirty="0"/>
                        <a:t>Compliance Inspections</a:t>
                      </a:r>
                    </a:p>
                  </a:txBody>
                  <a:tcPr anchor="ctr">
                    <a:solidFill>
                      <a:schemeClr val="bg1">
                        <a:lumMod val="85000"/>
                      </a:schemeClr>
                    </a:solidFill>
                  </a:tcPr>
                </a:tc>
                <a:tc>
                  <a:txBody>
                    <a:bodyPr/>
                    <a:lstStyle/>
                    <a:p>
                      <a:pPr algn="ctr"/>
                      <a:r>
                        <a:rPr lang="en-US" sz="1200" b="0" i="0" u="none" dirty="0"/>
                        <a:t>5</a:t>
                      </a:r>
                    </a:p>
                  </a:txBody>
                  <a:tcPr anchor="ctr">
                    <a:solidFill>
                      <a:schemeClr val="bg1">
                        <a:lumMod val="85000"/>
                      </a:schemeClr>
                    </a:solidFill>
                  </a:tcPr>
                </a:tc>
                <a:tc>
                  <a:txBody>
                    <a:bodyPr/>
                    <a:lstStyle/>
                    <a:p>
                      <a:pPr algn="ctr"/>
                      <a:r>
                        <a:rPr lang="en-US" sz="1200" b="0" i="0" u="none" dirty="0"/>
                        <a:t>5</a:t>
                      </a:r>
                    </a:p>
                  </a:txBody>
                  <a:tcPr anchor="ctr">
                    <a:solidFill>
                      <a:schemeClr val="bg1">
                        <a:lumMod val="85000"/>
                      </a:schemeClr>
                    </a:solidFill>
                  </a:tcPr>
                </a:tc>
                <a:tc>
                  <a:txBody>
                    <a:bodyPr/>
                    <a:lstStyle/>
                    <a:p>
                      <a:pPr algn="ctr"/>
                      <a:r>
                        <a:rPr lang="en-US" sz="1200" b="0" i="0" u="none" dirty="0"/>
                        <a:t>7</a:t>
                      </a:r>
                    </a:p>
                  </a:txBody>
                  <a:tcPr anchor="ctr">
                    <a:solidFill>
                      <a:schemeClr val="bg1">
                        <a:lumMod val="85000"/>
                      </a:schemeClr>
                    </a:solidFill>
                  </a:tcPr>
                </a:tc>
                <a:tc>
                  <a:txBody>
                    <a:bodyPr/>
                    <a:lstStyle/>
                    <a:p>
                      <a:pPr algn="ctr"/>
                      <a:r>
                        <a:rPr lang="en-US" sz="1200" b="0" i="0" u="none" dirty="0"/>
                        <a:t>13</a:t>
                      </a:r>
                    </a:p>
                  </a:txBody>
                  <a:tcPr anchor="ctr">
                    <a:solidFill>
                      <a:schemeClr val="bg1">
                        <a:lumMod val="85000"/>
                      </a:schemeClr>
                    </a:solidFill>
                  </a:tcPr>
                </a:tc>
                <a:tc>
                  <a:txBody>
                    <a:bodyPr/>
                    <a:lstStyle/>
                    <a:p>
                      <a:pPr algn="ctr"/>
                      <a:r>
                        <a:rPr lang="en-US" sz="1200" b="1" i="1" u="none" dirty="0"/>
                        <a:t>30</a:t>
                      </a:r>
                    </a:p>
                  </a:txBody>
                  <a:tcPr anchor="ctr">
                    <a:solidFill>
                      <a:schemeClr val="bg1">
                        <a:lumMod val="85000"/>
                      </a:schemeClr>
                    </a:solidFill>
                  </a:tcPr>
                </a:tc>
                <a:tc>
                  <a:txBody>
                    <a:bodyPr/>
                    <a:lstStyle/>
                    <a:p>
                      <a:pPr algn="ctr"/>
                      <a:r>
                        <a:rPr lang="en-US" sz="1200" i="0" dirty="0"/>
                        <a:t>25</a:t>
                      </a:r>
                    </a:p>
                  </a:txBody>
                  <a:tcPr anchor="ctr">
                    <a:solidFill>
                      <a:schemeClr val="bg1">
                        <a:lumMod val="85000"/>
                      </a:schemeClr>
                    </a:solidFill>
                  </a:tcPr>
                </a:tc>
                <a:extLst>
                  <a:ext uri="{0D108BD9-81ED-4DB2-BD59-A6C34878D82A}">
                    <a16:rowId xmlns:a16="http://schemas.microsoft.com/office/drawing/2014/main" val="10001"/>
                  </a:ext>
                </a:extLst>
              </a:tr>
              <a:tr h="295847">
                <a:tc>
                  <a:txBody>
                    <a:bodyPr/>
                    <a:lstStyle/>
                    <a:p>
                      <a:pPr algn="r"/>
                      <a:r>
                        <a:rPr lang="en-US" sz="1200" i="1" dirty="0"/>
                        <a:t>Consultative Visits</a:t>
                      </a:r>
                    </a:p>
                  </a:txBody>
                  <a:tcPr anchor="ctr">
                    <a:solidFill>
                      <a:schemeClr val="bg1">
                        <a:lumMod val="95000"/>
                      </a:schemeClr>
                    </a:solidFill>
                  </a:tcPr>
                </a:tc>
                <a:tc>
                  <a:txBody>
                    <a:bodyPr/>
                    <a:lstStyle/>
                    <a:p>
                      <a:pPr algn="ctr"/>
                      <a:r>
                        <a:rPr lang="en-US" sz="1200" b="0" i="0" u="none" dirty="0"/>
                        <a:t>3</a:t>
                      </a:r>
                    </a:p>
                  </a:txBody>
                  <a:tcPr anchor="ctr">
                    <a:solidFill>
                      <a:schemeClr val="bg1">
                        <a:lumMod val="95000"/>
                      </a:schemeClr>
                    </a:solidFill>
                  </a:tcPr>
                </a:tc>
                <a:tc>
                  <a:txBody>
                    <a:bodyPr/>
                    <a:lstStyle/>
                    <a:p>
                      <a:pPr algn="ctr"/>
                      <a:r>
                        <a:rPr lang="en-US" sz="1200" b="0" i="0" u="none" dirty="0"/>
                        <a:t>1</a:t>
                      </a:r>
                    </a:p>
                  </a:txBody>
                  <a:tcPr anchor="ctr">
                    <a:solidFill>
                      <a:schemeClr val="bg1">
                        <a:lumMod val="95000"/>
                      </a:schemeClr>
                    </a:solidFill>
                  </a:tcPr>
                </a:tc>
                <a:tc>
                  <a:txBody>
                    <a:bodyPr/>
                    <a:lstStyle/>
                    <a:p>
                      <a:pPr algn="ctr"/>
                      <a:r>
                        <a:rPr lang="en-US" sz="1200" b="0" i="0" u="none" dirty="0"/>
                        <a:t>10</a:t>
                      </a:r>
                    </a:p>
                  </a:txBody>
                  <a:tcPr anchor="ctr">
                    <a:solidFill>
                      <a:schemeClr val="bg1">
                        <a:lumMod val="95000"/>
                      </a:schemeClr>
                    </a:solidFill>
                  </a:tcPr>
                </a:tc>
                <a:tc>
                  <a:txBody>
                    <a:bodyPr/>
                    <a:lstStyle/>
                    <a:p>
                      <a:pPr algn="ctr"/>
                      <a:r>
                        <a:rPr lang="en-US" sz="1200" b="0" i="0" u="none" dirty="0"/>
                        <a:t>3</a:t>
                      </a:r>
                    </a:p>
                  </a:txBody>
                  <a:tcPr anchor="ctr">
                    <a:solidFill>
                      <a:schemeClr val="bg1">
                        <a:lumMod val="95000"/>
                      </a:schemeClr>
                    </a:solidFill>
                  </a:tcPr>
                </a:tc>
                <a:tc>
                  <a:txBody>
                    <a:bodyPr/>
                    <a:lstStyle/>
                    <a:p>
                      <a:pPr algn="ctr"/>
                      <a:r>
                        <a:rPr lang="en-US" sz="1200" b="1" i="1" u="none" dirty="0"/>
                        <a:t>17</a:t>
                      </a:r>
                    </a:p>
                  </a:txBody>
                  <a:tcPr anchor="ctr">
                    <a:solidFill>
                      <a:schemeClr val="bg1">
                        <a:lumMod val="95000"/>
                      </a:schemeClr>
                    </a:solidFill>
                  </a:tcPr>
                </a:tc>
                <a:tc>
                  <a:txBody>
                    <a:bodyPr/>
                    <a:lstStyle/>
                    <a:p>
                      <a:pPr algn="ctr"/>
                      <a:r>
                        <a:rPr lang="en-US" sz="1200" i="0" dirty="0"/>
                        <a:t>15</a:t>
                      </a:r>
                    </a:p>
                  </a:txBody>
                  <a:tcPr anchor="ctr">
                    <a:solidFill>
                      <a:schemeClr val="bg1">
                        <a:lumMod val="95000"/>
                      </a:schemeClr>
                    </a:solidFill>
                  </a:tcPr>
                </a:tc>
                <a:extLst>
                  <a:ext uri="{0D108BD9-81ED-4DB2-BD59-A6C34878D82A}">
                    <a16:rowId xmlns:a16="http://schemas.microsoft.com/office/drawing/2014/main" val="10002"/>
                  </a:ext>
                </a:extLst>
              </a:tr>
              <a:tr h="295847">
                <a:tc>
                  <a:txBody>
                    <a:bodyPr/>
                    <a:lstStyle/>
                    <a:p>
                      <a:pPr algn="r"/>
                      <a:r>
                        <a:rPr lang="en-US" sz="1200" i="1" dirty="0"/>
                        <a:t>OSH Training and Outreach Events</a:t>
                      </a:r>
                    </a:p>
                  </a:txBody>
                  <a:tcPr anchor="ctr">
                    <a:solidFill>
                      <a:schemeClr val="bg1">
                        <a:lumMod val="85000"/>
                      </a:schemeClr>
                    </a:solidFill>
                  </a:tcPr>
                </a:tc>
                <a:tc>
                  <a:txBody>
                    <a:bodyPr/>
                    <a:lstStyle/>
                    <a:p>
                      <a:pPr algn="ctr"/>
                      <a:r>
                        <a:rPr lang="en-US" sz="1200" b="0" i="0" u="none" dirty="0"/>
                        <a:t>1</a:t>
                      </a:r>
                    </a:p>
                  </a:txBody>
                  <a:tcPr anchor="ctr">
                    <a:solidFill>
                      <a:schemeClr val="bg1">
                        <a:lumMod val="85000"/>
                      </a:schemeClr>
                    </a:solidFill>
                  </a:tcPr>
                </a:tc>
                <a:tc>
                  <a:txBody>
                    <a:bodyPr/>
                    <a:lstStyle/>
                    <a:p>
                      <a:pPr algn="ctr"/>
                      <a:r>
                        <a:rPr lang="en-US" sz="1200" b="0" i="0" u="none" dirty="0"/>
                        <a:t>5</a:t>
                      </a:r>
                    </a:p>
                  </a:txBody>
                  <a:tcPr anchor="ctr">
                    <a:solidFill>
                      <a:schemeClr val="bg1">
                        <a:lumMod val="85000"/>
                      </a:schemeClr>
                    </a:solidFill>
                  </a:tcPr>
                </a:tc>
                <a:tc>
                  <a:txBody>
                    <a:bodyPr/>
                    <a:lstStyle/>
                    <a:p>
                      <a:pPr algn="ctr"/>
                      <a:r>
                        <a:rPr lang="en-US" sz="1200" b="0" i="0" u="none" dirty="0"/>
                        <a:t>3</a:t>
                      </a:r>
                    </a:p>
                  </a:txBody>
                  <a:tcPr anchor="ctr">
                    <a:solidFill>
                      <a:schemeClr val="bg1">
                        <a:lumMod val="85000"/>
                      </a:schemeClr>
                    </a:solidFill>
                  </a:tcPr>
                </a:tc>
                <a:tc>
                  <a:txBody>
                    <a:bodyPr/>
                    <a:lstStyle/>
                    <a:p>
                      <a:pPr algn="ctr"/>
                      <a:r>
                        <a:rPr lang="en-US" sz="1200" b="0" i="0" u="none" dirty="0"/>
                        <a:t>2</a:t>
                      </a:r>
                    </a:p>
                  </a:txBody>
                  <a:tcPr anchor="ctr">
                    <a:solidFill>
                      <a:schemeClr val="bg1">
                        <a:lumMod val="85000"/>
                      </a:schemeClr>
                    </a:solidFill>
                  </a:tcPr>
                </a:tc>
                <a:tc>
                  <a:txBody>
                    <a:bodyPr/>
                    <a:lstStyle/>
                    <a:p>
                      <a:pPr algn="ctr"/>
                      <a:r>
                        <a:rPr lang="en-US" sz="1200" b="1" i="1" u="none" dirty="0"/>
                        <a:t>11</a:t>
                      </a:r>
                    </a:p>
                  </a:txBody>
                  <a:tcPr anchor="ctr">
                    <a:solidFill>
                      <a:schemeClr val="bg1">
                        <a:lumMod val="85000"/>
                      </a:schemeClr>
                    </a:solidFill>
                  </a:tcPr>
                </a:tc>
                <a:tc>
                  <a:txBody>
                    <a:bodyPr/>
                    <a:lstStyle/>
                    <a:p>
                      <a:pPr algn="ctr"/>
                      <a:r>
                        <a:rPr lang="en-US" sz="1200" i="0" dirty="0"/>
                        <a:t>3</a:t>
                      </a:r>
                    </a:p>
                  </a:txBody>
                  <a:tcPr anchor="ctr">
                    <a:solidFill>
                      <a:schemeClr val="bg1">
                        <a:lumMod val="85000"/>
                      </a:schemeClr>
                    </a:solidFill>
                  </a:tcPr>
                </a:tc>
                <a:extLst>
                  <a:ext uri="{0D108BD9-81ED-4DB2-BD59-A6C34878D82A}">
                    <a16:rowId xmlns:a16="http://schemas.microsoft.com/office/drawing/2014/main" val="10003"/>
                  </a:ext>
                </a:extLst>
              </a:tr>
              <a:tr h="295847">
                <a:tc>
                  <a:txBody>
                    <a:bodyPr/>
                    <a:lstStyle/>
                    <a:p>
                      <a:pPr algn="r"/>
                      <a:r>
                        <a:rPr lang="en-US" sz="1200" i="1" dirty="0"/>
                        <a:t>People </a:t>
                      </a:r>
                      <a:r>
                        <a:rPr lang="en-US" sz="1200" i="1" baseline="0" dirty="0"/>
                        <a:t>Trained</a:t>
                      </a:r>
                      <a:endParaRPr lang="en-US" sz="1200" i="1" dirty="0"/>
                    </a:p>
                  </a:txBody>
                  <a:tcPr anchor="ctr">
                    <a:solidFill>
                      <a:schemeClr val="bg1">
                        <a:lumMod val="95000"/>
                      </a:schemeClr>
                    </a:solidFill>
                  </a:tcPr>
                </a:tc>
                <a:tc>
                  <a:txBody>
                    <a:bodyPr/>
                    <a:lstStyle/>
                    <a:p>
                      <a:pPr algn="ctr"/>
                      <a:r>
                        <a:rPr lang="en-US" sz="1200" b="0" i="0" u="none" dirty="0"/>
                        <a:t>9</a:t>
                      </a:r>
                    </a:p>
                  </a:txBody>
                  <a:tcPr anchor="ctr">
                    <a:solidFill>
                      <a:schemeClr val="bg1">
                        <a:lumMod val="95000"/>
                      </a:schemeClr>
                    </a:solidFill>
                  </a:tcPr>
                </a:tc>
                <a:tc>
                  <a:txBody>
                    <a:bodyPr/>
                    <a:lstStyle/>
                    <a:p>
                      <a:pPr algn="ctr"/>
                      <a:r>
                        <a:rPr lang="en-US" sz="1200" b="0" i="0" u="none" dirty="0"/>
                        <a:t>125</a:t>
                      </a:r>
                    </a:p>
                  </a:txBody>
                  <a:tcPr anchor="ctr">
                    <a:solidFill>
                      <a:schemeClr val="bg1">
                        <a:lumMod val="95000"/>
                      </a:schemeClr>
                    </a:solidFill>
                  </a:tcPr>
                </a:tc>
                <a:tc>
                  <a:txBody>
                    <a:bodyPr/>
                    <a:lstStyle/>
                    <a:p>
                      <a:pPr algn="ctr"/>
                      <a:r>
                        <a:rPr lang="en-US" sz="1200" b="0" i="0" u="none" dirty="0"/>
                        <a:t>122</a:t>
                      </a:r>
                    </a:p>
                  </a:txBody>
                  <a:tcPr anchor="ctr">
                    <a:solidFill>
                      <a:schemeClr val="bg1">
                        <a:lumMod val="95000"/>
                      </a:schemeClr>
                    </a:solidFill>
                  </a:tcPr>
                </a:tc>
                <a:tc>
                  <a:txBody>
                    <a:bodyPr/>
                    <a:lstStyle/>
                    <a:p>
                      <a:pPr algn="ctr"/>
                      <a:r>
                        <a:rPr lang="en-US" sz="1200" b="0" i="0" u="none" dirty="0"/>
                        <a:t>18</a:t>
                      </a:r>
                    </a:p>
                  </a:txBody>
                  <a:tcPr anchor="ctr">
                    <a:solidFill>
                      <a:schemeClr val="bg1">
                        <a:lumMod val="95000"/>
                      </a:schemeClr>
                    </a:solidFill>
                  </a:tcPr>
                </a:tc>
                <a:tc>
                  <a:txBody>
                    <a:bodyPr/>
                    <a:lstStyle/>
                    <a:p>
                      <a:pPr algn="ctr"/>
                      <a:r>
                        <a:rPr lang="en-US" sz="1200" b="1" i="1" u="none" dirty="0"/>
                        <a:t>264</a:t>
                      </a:r>
                    </a:p>
                  </a:txBody>
                  <a:tcPr anchor="ctr">
                    <a:solidFill>
                      <a:schemeClr val="bg1">
                        <a:lumMod val="95000"/>
                      </a:schemeClr>
                    </a:solidFill>
                  </a:tcPr>
                </a:tc>
                <a:tc>
                  <a:txBody>
                    <a:bodyPr/>
                    <a:lstStyle/>
                    <a:p>
                      <a:pPr algn="ctr"/>
                      <a:r>
                        <a:rPr lang="en-US" sz="1200" i="0" dirty="0"/>
                        <a:t>75</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9E3C296-6EB4-1317-D9D1-B270E862ED60}"/>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2650440858"/>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10" name="Group 128">
            <a:extLst>
              <a:ext uri="{FF2B5EF4-FFF2-40B4-BE49-F238E27FC236}">
                <a16:creationId xmlns:a16="http://schemas.microsoft.com/office/drawing/2014/main" id="{C696BACC-6F62-43F5-A065-FFA1D02F96CD}"/>
              </a:ext>
            </a:extLst>
          </p:cNvPr>
          <p:cNvGraphicFramePr>
            <a:graphicFrameLocks noGrp="1"/>
          </p:cNvGraphicFramePr>
          <p:nvPr>
            <p:extLst>
              <p:ext uri="{D42A27DB-BD31-4B8C-83A1-F6EECF244321}">
                <p14:modId xmlns:p14="http://schemas.microsoft.com/office/powerpoint/2010/main" val="2378955541"/>
              </p:ext>
            </p:extLst>
          </p:nvPr>
        </p:nvGraphicFramePr>
        <p:xfrm>
          <a:off x="609600" y="1219200"/>
          <a:ext cx="7929234" cy="2175586"/>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68022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534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1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2021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139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9.3</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34%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11.5</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27%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7.3</a:t>
                      </a:r>
                    </a:p>
                  </a:txBody>
                  <a:tcPr anchor="ctr" horzOverflow="overflow">
                    <a:solidFill>
                      <a:schemeClr val="bg1">
                        <a:lumMod val="95000"/>
                      </a:schemeClr>
                    </a:solidFill>
                  </a:tcPr>
                </a:tc>
                <a:tc>
                  <a:txBody>
                    <a:bodyPr/>
                    <a:lstStyle/>
                    <a:p>
                      <a:pPr algn="ctr"/>
                      <a:r>
                        <a:rPr lang="en-US" sz="1200" b="1" i="1" dirty="0"/>
                        <a:t>16%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932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1" dirty="0"/>
                        <a:t>7.2</a:t>
                      </a:r>
                    </a:p>
                  </a:txBody>
                  <a:tcPr anchor="ct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40%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4.3</a:t>
                      </a:r>
                    </a:p>
                  </a:txBody>
                  <a:tcPr anchor="ctr" horzOverflow="overflow">
                    <a:solidFill>
                      <a:schemeClr val="bg1">
                        <a:lumMod val="85000"/>
                      </a:schemeClr>
                    </a:solidFill>
                  </a:tcPr>
                </a:tc>
                <a:tc>
                  <a:txBody>
                    <a:bodyPr/>
                    <a:lstStyle/>
                    <a:p>
                      <a:pPr algn="ctr"/>
                      <a:r>
                        <a:rPr lang="en-US" sz="1200" i="1" dirty="0"/>
                        <a:t>9.3</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43%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5.3</a:t>
                      </a:r>
                    </a:p>
                  </a:txBody>
                  <a:tcPr anchor="ctr" horzOverflow="overflow">
                    <a:solidFill>
                      <a:schemeClr val="bg1">
                        <a:lumMod val="85000"/>
                      </a:schemeClr>
                    </a:solidFill>
                  </a:tcPr>
                </a:tc>
                <a:tc>
                  <a:txBody>
                    <a:bodyPr/>
                    <a:lstStyle/>
                    <a:p>
                      <a:pPr algn="ctr"/>
                      <a:r>
                        <a:rPr lang="en-US" sz="1200" b="1" i="1" dirty="0"/>
                        <a:t>19%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625F9761-94C6-4672-835D-B0543BFC9B3B}"/>
              </a:ext>
            </a:extLst>
          </p:cNvPr>
          <p:cNvSpPr txBox="1"/>
          <p:nvPr/>
        </p:nvSpPr>
        <p:spPr>
          <a:xfrm>
            <a:off x="533400" y="3463214"/>
            <a:ext cx="3090911" cy="246221"/>
          </a:xfrm>
          <a:prstGeom prst="rect">
            <a:avLst/>
          </a:prstGeom>
          <a:noFill/>
        </p:spPr>
        <p:txBody>
          <a:bodyPr wrap="none" rtlCol="0">
            <a:spAutoFit/>
          </a:bodyPr>
          <a:lstStyle/>
          <a:p>
            <a:r>
              <a:rPr lang="en-US" sz="1000" i="1" dirty="0"/>
              <a:t>*TRC/DART rate based on the 3-digit NAICS code </a:t>
            </a:r>
          </a:p>
        </p:txBody>
      </p:sp>
      <p:graphicFrame>
        <p:nvGraphicFramePr>
          <p:cNvPr id="2" name="Table 1">
            <a:extLst>
              <a:ext uri="{FF2B5EF4-FFF2-40B4-BE49-F238E27FC236}">
                <a16:creationId xmlns:a16="http://schemas.microsoft.com/office/drawing/2014/main" id="{43E8DE12-EAEB-2B11-8C70-F3D76463B645}"/>
              </a:ext>
            </a:extLst>
          </p:cNvPr>
          <p:cNvGraphicFramePr>
            <a:graphicFrameLocks noGrp="1"/>
          </p:cNvGraphicFramePr>
          <p:nvPr/>
        </p:nvGraphicFramePr>
        <p:xfrm>
          <a:off x="609600" y="3777863"/>
          <a:ext cx="7929236" cy="2164457"/>
        </p:xfrm>
        <a:graphic>
          <a:graphicData uri="http://schemas.openxmlformats.org/drawingml/2006/table">
            <a:tbl>
              <a:tblPr firstRow="1" bandRow="1">
                <a:tableStyleId>{073A0DAA-6AF3-43AB-8588-CEC1D06C72B9}</a:tableStyleId>
              </a:tblPr>
              <a:tblGrid>
                <a:gridCol w="3083591">
                  <a:extLst>
                    <a:ext uri="{9D8B030D-6E8A-4147-A177-3AD203B41FA5}">
                      <a16:colId xmlns:a16="http://schemas.microsoft.com/office/drawing/2014/main" val="20000"/>
                    </a:ext>
                  </a:extLst>
                </a:gridCol>
                <a:gridCol w="734189">
                  <a:extLst>
                    <a:ext uri="{9D8B030D-6E8A-4147-A177-3AD203B41FA5}">
                      <a16:colId xmlns:a16="http://schemas.microsoft.com/office/drawing/2014/main" val="20001"/>
                    </a:ext>
                  </a:extLst>
                </a:gridCol>
                <a:gridCol w="734189">
                  <a:extLst>
                    <a:ext uri="{9D8B030D-6E8A-4147-A177-3AD203B41FA5}">
                      <a16:colId xmlns:a16="http://schemas.microsoft.com/office/drawing/2014/main" val="3806223414"/>
                    </a:ext>
                  </a:extLst>
                </a:gridCol>
                <a:gridCol w="734189">
                  <a:extLst>
                    <a:ext uri="{9D8B030D-6E8A-4147-A177-3AD203B41FA5}">
                      <a16:colId xmlns:a16="http://schemas.microsoft.com/office/drawing/2014/main" val="2123730848"/>
                    </a:ext>
                  </a:extLst>
                </a:gridCol>
                <a:gridCol w="734189">
                  <a:extLst>
                    <a:ext uri="{9D8B030D-6E8A-4147-A177-3AD203B41FA5}">
                      <a16:colId xmlns:a16="http://schemas.microsoft.com/office/drawing/2014/main" val="3308013028"/>
                    </a:ext>
                  </a:extLst>
                </a:gridCol>
                <a:gridCol w="862671">
                  <a:extLst>
                    <a:ext uri="{9D8B030D-6E8A-4147-A177-3AD203B41FA5}">
                      <a16:colId xmlns:a16="http://schemas.microsoft.com/office/drawing/2014/main" val="20002"/>
                    </a:ext>
                  </a:extLst>
                </a:gridCol>
                <a:gridCol w="1046218">
                  <a:extLst>
                    <a:ext uri="{9D8B030D-6E8A-4147-A177-3AD203B41FA5}">
                      <a16:colId xmlns:a16="http://schemas.microsoft.com/office/drawing/2014/main" val="20003"/>
                    </a:ext>
                  </a:extLst>
                </a:gridCol>
              </a:tblGrid>
              <a:tr h="652773">
                <a:tc>
                  <a:txBody>
                    <a:bodyPr/>
                    <a:lstStyle/>
                    <a:p>
                      <a:pPr algn="r"/>
                      <a:r>
                        <a:rPr lang="en-US" sz="1200" dirty="0">
                          <a:solidFill>
                            <a:schemeClr val="tx1"/>
                          </a:solidFill>
                        </a:rPr>
                        <a:t>SEP 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7921">
                <a:tc>
                  <a:txBody>
                    <a:bodyPr/>
                    <a:lstStyle/>
                    <a:p>
                      <a:pPr algn="r"/>
                      <a:r>
                        <a:rPr lang="en-US" sz="1100" i="1" dirty="0"/>
                        <a:t>Compliance Inspections</a:t>
                      </a:r>
                    </a:p>
                  </a:txBody>
                  <a:tcPr anchor="ctr">
                    <a:solidFill>
                      <a:schemeClr val="bg1">
                        <a:lumMod val="85000"/>
                      </a:schemeClr>
                    </a:solidFill>
                  </a:tcPr>
                </a:tc>
                <a:tc>
                  <a:txBody>
                    <a:bodyPr/>
                    <a:lstStyle/>
                    <a:p>
                      <a:pPr algn="ctr"/>
                      <a:r>
                        <a:rPr lang="en-US" sz="1100" i="0" dirty="0"/>
                        <a:t>10</a:t>
                      </a:r>
                    </a:p>
                  </a:txBody>
                  <a:tcPr anchor="ctr">
                    <a:solidFill>
                      <a:schemeClr val="bg1">
                        <a:lumMod val="85000"/>
                      </a:schemeClr>
                    </a:solidFill>
                  </a:tcPr>
                </a:tc>
                <a:tc>
                  <a:txBody>
                    <a:bodyPr/>
                    <a:lstStyle/>
                    <a:p>
                      <a:pPr algn="ctr"/>
                      <a:r>
                        <a:rPr lang="en-US" sz="1100" i="0" dirty="0"/>
                        <a:t>18</a:t>
                      </a:r>
                    </a:p>
                  </a:txBody>
                  <a:tcPr anchor="ctr">
                    <a:solidFill>
                      <a:schemeClr val="bg1">
                        <a:lumMod val="85000"/>
                      </a:schemeClr>
                    </a:solidFill>
                  </a:tcPr>
                </a:tc>
                <a:tc>
                  <a:txBody>
                    <a:bodyPr/>
                    <a:lstStyle/>
                    <a:p>
                      <a:pPr algn="ctr"/>
                      <a:r>
                        <a:rPr lang="en-US" sz="1100" i="0" dirty="0"/>
                        <a:t>9</a:t>
                      </a:r>
                    </a:p>
                  </a:txBody>
                  <a:tcPr anchor="ctr">
                    <a:solidFill>
                      <a:schemeClr val="bg1">
                        <a:lumMod val="85000"/>
                      </a:schemeClr>
                    </a:solidFill>
                  </a:tcPr>
                </a:tc>
                <a:tc>
                  <a:txBody>
                    <a:bodyPr/>
                    <a:lstStyle/>
                    <a:p>
                      <a:pPr algn="ctr"/>
                      <a:r>
                        <a:rPr lang="en-US" sz="1100" i="0" dirty="0"/>
                        <a:t>5</a:t>
                      </a:r>
                    </a:p>
                  </a:txBody>
                  <a:tcPr anchor="ctr">
                    <a:solidFill>
                      <a:schemeClr val="bg1">
                        <a:lumMod val="85000"/>
                      </a:schemeClr>
                    </a:solidFill>
                  </a:tcPr>
                </a:tc>
                <a:tc>
                  <a:txBody>
                    <a:bodyPr/>
                    <a:lstStyle/>
                    <a:p>
                      <a:pPr algn="ctr"/>
                      <a:r>
                        <a:rPr lang="en-US" sz="1100" b="1" i="1" dirty="0"/>
                        <a:t>33</a:t>
                      </a:r>
                    </a:p>
                  </a:txBody>
                  <a:tcPr anchor="ctr">
                    <a:solidFill>
                      <a:schemeClr val="bg1">
                        <a:lumMod val="85000"/>
                      </a:schemeClr>
                    </a:solidFill>
                  </a:tcPr>
                </a:tc>
                <a:tc>
                  <a:txBody>
                    <a:bodyPr/>
                    <a:lstStyle/>
                    <a:p>
                      <a:pPr algn="ctr"/>
                      <a:r>
                        <a:rPr lang="en-US" sz="1100" i="0" dirty="0"/>
                        <a:t>24</a:t>
                      </a:r>
                    </a:p>
                  </a:txBody>
                  <a:tcPr anchor="ctr">
                    <a:solidFill>
                      <a:schemeClr val="bg1">
                        <a:lumMod val="85000"/>
                      </a:schemeClr>
                    </a:solidFill>
                  </a:tcPr>
                </a:tc>
                <a:extLst>
                  <a:ext uri="{0D108BD9-81ED-4DB2-BD59-A6C34878D82A}">
                    <a16:rowId xmlns:a16="http://schemas.microsoft.com/office/drawing/2014/main" val="10001"/>
                  </a:ext>
                </a:extLst>
              </a:tr>
              <a:tr h="377921">
                <a:tc>
                  <a:txBody>
                    <a:bodyPr/>
                    <a:lstStyle/>
                    <a:p>
                      <a:pPr algn="r"/>
                      <a:r>
                        <a:rPr lang="en-US" sz="1100" i="1" dirty="0"/>
                        <a:t>Consultative Visits</a:t>
                      </a:r>
                    </a:p>
                  </a:txBody>
                  <a:tcPr anchor="ctr">
                    <a:solidFill>
                      <a:schemeClr val="bg1">
                        <a:lumMod val="95000"/>
                      </a:schemeClr>
                    </a:solidFill>
                  </a:tcPr>
                </a:tc>
                <a:tc>
                  <a:txBody>
                    <a:bodyPr/>
                    <a:lstStyle/>
                    <a:p>
                      <a:pPr algn="ctr"/>
                      <a:r>
                        <a:rPr lang="en-US" sz="1100" i="0" dirty="0"/>
                        <a:t>6</a:t>
                      </a:r>
                    </a:p>
                  </a:txBody>
                  <a:tcPr anchor="ctr">
                    <a:solidFill>
                      <a:schemeClr val="bg1">
                        <a:lumMod val="95000"/>
                      </a:schemeClr>
                    </a:solidFill>
                  </a:tcPr>
                </a:tc>
                <a:tc>
                  <a:txBody>
                    <a:bodyPr/>
                    <a:lstStyle/>
                    <a:p>
                      <a:pPr algn="ctr"/>
                      <a:r>
                        <a:rPr lang="en-US" sz="1100" i="0" dirty="0"/>
                        <a:t>9</a:t>
                      </a:r>
                    </a:p>
                  </a:txBody>
                  <a:tcPr anchor="ctr">
                    <a:solidFill>
                      <a:schemeClr val="bg1">
                        <a:lumMod val="95000"/>
                      </a:schemeClr>
                    </a:solidFill>
                  </a:tcPr>
                </a:tc>
                <a:tc>
                  <a:txBody>
                    <a:bodyPr/>
                    <a:lstStyle/>
                    <a:p>
                      <a:pPr algn="ctr"/>
                      <a:r>
                        <a:rPr lang="en-US" sz="1100" i="0" dirty="0"/>
                        <a:t>16</a:t>
                      </a:r>
                    </a:p>
                  </a:txBody>
                  <a:tcPr anchor="ctr">
                    <a:solidFill>
                      <a:schemeClr val="bg1">
                        <a:lumMod val="95000"/>
                      </a:schemeClr>
                    </a:solidFill>
                  </a:tcPr>
                </a:tc>
                <a:tc>
                  <a:txBody>
                    <a:bodyPr/>
                    <a:lstStyle/>
                    <a:p>
                      <a:pPr algn="ctr"/>
                      <a:r>
                        <a:rPr lang="en-US" sz="1100" i="0" dirty="0"/>
                        <a:t>10</a:t>
                      </a:r>
                    </a:p>
                  </a:txBody>
                  <a:tcPr anchor="ctr">
                    <a:solidFill>
                      <a:schemeClr val="bg1">
                        <a:lumMod val="95000"/>
                      </a:schemeClr>
                    </a:solidFill>
                  </a:tcPr>
                </a:tc>
                <a:tc>
                  <a:txBody>
                    <a:bodyPr/>
                    <a:lstStyle/>
                    <a:p>
                      <a:pPr algn="ctr"/>
                      <a:r>
                        <a:rPr lang="en-US" sz="1100" b="1" i="1" dirty="0"/>
                        <a:t>41</a:t>
                      </a:r>
                    </a:p>
                  </a:txBody>
                  <a:tcPr anchor="ctr">
                    <a:solidFill>
                      <a:schemeClr val="bg1">
                        <a:lumMod val="95000"/>
                      </a:schemeClr>
                    </a:solidFill>
                  </a:tcPr>
                </a:tc>
                <a:tc>
                  <a:txBody>
                    <a:bodyPr/>
                    <a:lstStyle/>
                    <a:p>
                      <a:pPr algn="ctr"/>
                      <a:r>
                        <a:rPr lang="en-US" sz="1100" i="0" dirty="0"/>
                        <a:t>35</a:t>
                      </a:r>
                    </a:p>
                  </a:txBody>
                  <a:tcPr anchor="ctr">
                    <a:solidFill>
                      <a:schemeClr val="bg1">
                        <a:lumMod val="95000"/>
                      </a:schemeClr>
                    </a:solidFill>
                  </a:tcPr>
                </a:tc>
                <a:extLst>
                  <a:ext uri="{0D108BD9-81ED-4DB2-BD59-A6C34878D82A}">
                    <a16:rowId xmlns:a16="http://schemas.microsoft.com/office/drawing/2014/main" val="10002"/>
                  </a:ext>
                </a:extLst>
              </a:tr>
              <a:tr h="377921">
                <a:tc>
                  <a:txBody>
                    <a:bodyPr/>
                    <a:lstStyle/>
                    <a:p>
                      <a:pPr algn="r"/>
                      <a:r>
                        <a:rPr lang="en-US" sz="1100" i="1" dirty="0"/>
                        <a:t>OSH Outreach Events</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b="1" i="1" dirty="0"/>
                        <a:t>3</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extLst>
                  <a:ext uri="{0D108BD9-81ED-4DB2-BD59-A6C34878D82A}">
                    <a16:rowId xmlns:a16="http://schemas.microsoft.com/office/drawing/2014/main" val="10003"/>
                  </a:ext>
                </a:extLst>
              </a:tr>
              <a:tr h="377921">
                <a:tc>
                  <a:txBody>
                    <a:bodyPr/>
                    <a:lstStyle/>
                    <a:p>
                      <a:pPr algn="r"/>
                      <a:r>
                        <a:rPr lang="en-US" sz="1100" i="1" dirty="0"/>
                        <a:t>People Trained</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8</a:t>
                      </a:r>
                    </a:p>
                  </a:txBody>
                  <a:tcPr anchor="ctr">
                    <a:solidFill>
                      <a:schemeClr val="bg1">
                        <a:lumMod val="95000"/>
                      </a:schemeClr>
                    </a:solidFill>
                  </a:tcPr>
                </a:tc>
                <a:tc>
                  <a:txBody>
                    <a:bodyPr/>
                    <a:lstStyle/>
                    <a:p>
                      <a:pPr algn="ctr"/>
                      <a:r>
                        <a:rPr lang="en-US" sz="1100" i="0" dirty="0"/>
                        <a:t>19</a:t>
                      </a:r>
                    </a:p>
                  </a:txBody>
                  <a:tcPr anchor="ctr">
                    <a:solidFill>
                      <a:schemeClr val="bg1">
                        <a:lumMod val="95000"/>
                      </a:schemeClr>
                    </a:solidFill>
                  </a:tcPr>
                </a:tc>
                <a:tc>
                  <a:txBody>
                    <a:bodyPr/>
                    <a:lstStyle/>
                    <a:p>
                      <a:pPr algn="ctr"/>
                      <a:r>
                        <a:rPr lang="en-US" sz="1100" b="1" i="1" dirty="0"/>
                        <a:t>27</a:t>
                      </a:r>
                    </a:p>
                  </a:txBody>
                  <a:tcPr anchor="ctr">
                    <a:solidFill>
                      <a:schemeClr val="bg1">
                        <a:lumMod val="95000"/>
                      </a:schemeClr>
                    </a:solidFill>
                  </a:tcPr>
                </a:tc>
                <a:tc>
                  <a:txBody>
                    <a:bodyPr/>
                    <a:lstStyle/>
                    <a:p>
                      <a:pPr algn="ctr"/>
                      <a:r>
                        <a:rPr lang="en-US" sz="1100" i="0" dirty="0"/>
                        <a:t>40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CCFFE0E4-6FB9-D267-F0D9-BE59D8BC31FC}"/>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22873318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478179"/>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17" name="Picture 7" descr="C:\Documents and Settings\Wanda Lagoe\My Documents\My Pictures\Partnerships\Crane 178.jpg"/>
          <p:cNvPicPr>
            <a:picLocks noChangeAspect="1" noChangeArrowheads="1"/>
          </p:cNvPicPr>
          <p:nvPr/>
        </p:nvPicPr>
        <p:blipFill>
          <a:blip r:embed="rId3" cstate="print"/>
          <a:srcRect l="44705"/>
          <a:stretch>
            <a:fillRect/>
          </a:stretch>
        </p:blipFill>
        <p:spPr bwMode="auto">
          <a:xfrm>
            <a:off x="609600" y="4800601"/>
            <a:ext cx="1406771" cy="1143000"/>
          </a:xfrm>
          <a:prstGeom prst="rect">
            <a:avLst/>
          </a:prstGeom>
          <a:noFill/>
          <a:ln w="9525">
            <a:noFill/>
            <a:miter lim="800000"/>
            <a:headEnd/>
            <a:tailEnd/>
          </a:ln>
        </p:spPr>
      </p:pic>
      <p:pic>
        <p:nvPicPr>
          <p:cNvPr id="20" name="Picture 19" descr="C:\Users\wllagoe.EADS\Pictures\Construction\IMAG0613.jpg"/>
          <p:cNvPicPr/>
          <p:nvPr/>
        </p:nvPicPr>
        <p:blipFill>
          <a:blip r:embed="rId4" cstate="print"/>
          <a:srcRect/>
          <a:stretch>
            <a:fillRect/>
          </a:stretch>
        </p:blipFill>
        <p:spPr bwMode="auto">
          <a:xfrm>
            <a:off x="4267200" y="4800600"/>
            <a:ext cx="2209800" cy="1143000"/>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58114" y="4737556"/>
            <a:ext cx="1186543" cy="215444"/>
          </a:xfrm>
          <a:prstGeom prst="rect">
            <a:avLst/>
          </a:prstGeom>
          <a:noFill/>
        </p:spPr>
        <p:txBody>
          <a:bodyPr wrap="none" rtlCol="0">
            <a:spAutoFit/>
          </a:bodyPr>
          <a:lstStyle/>
          <a:p>
            <a:r>
              <a:rPr lang="en-US" sz="800" dirty="0"/>
              <a:t>NCDOL Photo Library</a:t>
            </a:r>
          </a:p>
        </p:txBody>
      </p:sp>
      <p:pic>
        <p:nvPicPr>
          <p:cNvPr id="21" name="Picture 20"/>
          <p:cNvPicPr/>
          <p:nvPr/>
        </p:nvPicPr>
        <p:blipFill>
          <a:blip r:embed="rId5" cstate="print"/>
          <a:srcRect/>
          <a:stretch>
            <a:fillRect/>
          </a:stretch>
        </p:blipFill>
        <p:spPr bwMode="auto">
          <a:xfrm>
            <a:off x="6781800" y="4800600"/>
            <a:ext cx="1752600" cy="1143000"/>
          </a:xfrm>
          <a:prstGeom prst="rect">
            <a:avLst/>
          </a:prstGeom>
          <a:noFill/>
          <a:ln w="9525">
            <a:noFill/>
            <a:miter lim="800000"/>
            <a:headEnd/>
            <a:tailEnd/>
          </a:ln>
        </p:spPr>
      </p:pic>
      <p:pic>
        <p:nvPicPr>
          <p:cNvPr id="22" name="Picture 21" descr="C:\Users\wllagoe.EADS\Pictures\Picture 028.jpg"/>
          <p:cNvPicPr/>
          <p:nvPr/>
        </p:nvPicPr>
        <p:blipFill>
          <a:blip r:embed="rId6" cstate="print"/>
          <a:srcRect t="36156" r="23415"/>
          <a:stretch>
            <a:fillRect/>
          </a:stretch>
        </p:blipFill>
        <p:spPr bwMode="auto">
          <a:xfrm>
            <a:off x="5921582" y="4800600"/>
            <a:ext cx="1676400" cy="1143000"/>
          </a:xfrm>
          <a:prstGeom prst="rect">
            <a:avLst/>
          </a:prstGeom>
          <a:noFill/>
          <a:ln w="9525">
            <a:noFill/>
            <a:miter lim="800000"/>
            <a:headEnd/>
            <a:tailEnd/>
          </a:ln>
        </p:spPr>
      </p:pic>
      <p:pic>
        <p:nvPicPr>
          <p:cNvPr id="12" name="Picture 11"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7" cstate="print">
            <a:extLst>
              <a:ext uri="{28A0092B-C50C-407E-A947-70E740481C1C}">
                <a14:useLocalDpi xmlns:a14="http://schemas.microsoft.com/office/drawing/2010/main" val="0"/>
              </a:ext>
            </a:extLst>
          </a:blip>
          <a:srcRect t="29183"/>
          <a:stretch/>
        </p:blipFill>
        <p:spPr bwMode="auto">
          <a:xfrm>
            <a:off x="1756870" y="4800600"/>
            <a:ext cx="2586530" cy="1143000"/>
          </a:xfrm>
          <a:prstGeom prst="rect">
            <a:avLst/>
          </a:prstGeom>
          <a:ln>
            <a:no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2F6D36EC-173B-4BD2-D638-63CD437C1C7E}"/>
              </a:ext>
            </a:extLst>
          </p:cNvPr>
          <p:cNvGraphicFramePr>
            <a:graphicFrameLocks noGrp="1"/>
          </p:cNvGraphicFramePr>
          <p:nvPr>
            <p:extLst>
              <p:ext uri="{D42A27DB-BD31-4B8C-83A1-F6EECF244321}">
                <p14:modId xmlns:p14="http://schemas.microsoft.com/office/powerpoint/2010/main" val="1548187900"/>
              </p:ext>
            </p:extLst>
          </p:nvPr>
        </p:nvGraphicFramePr>
        <p:xfrm>
          <a:off x="609598" y="1219200"/>
          <a:ext cx="7924803" cy="3258982"/>
        </p:xfrm>
        <a:graphic>
          <a:graphicData uri="http://schemas.openxmlformats.org/drawingml/2006/table">
            <a:tbl>
              <a:tblPr firstRow="1" bandRow="1">
                <a:tableStyleId>{073A0DAA-6AF3-43AB-8588-CEC1D06C72B9}</a:tableStyleId>
              </a:tblPr>
              <a:tblGrid>
                <a:gridCol w="2286002">
                  <a:extLst>
                    <a:ext uri="{9D8B030D-6E8A-4147-A177-3AD203B41FA5}">
                      <a16:colId xmlns:a16="http://schemas.microsoft.com/office/drawing/2014/main" val="20000"/>
                    </a:ext>
                  </a:extLst>
                </a:gridCol>
                <a:gridCol w="846044">
                  <a:extLst>
                    <a:ext uri="{9D8B030D-6E8A-4147-A177-3AD203B41FA5}">
                      <a16:colId xmlns:a16="http://schemas.microsoft.com/office/drawing/2014/main" val="20001"/>
                    </a:ext>
                  </a:extLst>
                </a:gridCol>
                <a:gridCol w="917762">
                  <a:extLst>
                    <a:ext uri="{9D8B030D-6E8A-4147-A177-3AD203B41FA5}">
                      <a16:colId xmlns:a16="http://schemas.microsoft.com/office/drawing/2014/main" val="1444791463"/>
                    </a:ext>
                  </a:extLst>
                </a:gridCol>
                <a:gridCol w="917762">
                  <a:extLst>
                    <a:ext uri="{9D8B030D-6E8A-4147-A177-3AD203B41FA5}">
                      <a16:colId xmlns:a16="http://schemas.microsoft.com/office/drawing/2014/main" val="1428704586"/>
                    </a:ext>
                  </a:extLst>
                </a:gridCol>
                <a:gridCol w="917762">
                  <a:extLst>
                    <a:ext uri="{9D8B030D-6E8A-4147-A177-3AD203B41FA5}">
                      <a16:colId xmlns:a16="http://schemas.microsoft.com/office/drawing/2014/main" val="231512883"/>
                    </a:ext>
                  </a:extLst>
                </a:gridCol>
                <a:gridCol w="874058">
                  <a:extLst>
                    <a:ext uri="{9D8B030D-6E8A-4147-A177-3AD203B41FA5}">
                      <a16:colId xmlns:a16="http://schemas.microsoft.com/office/drawing/2014/main" val="20002"/>
                    </a:ext>
                  </a:extLst>
                </a:gridCol>
                <a:gridCol w="1165413">
                  <a:extLst>
                    <a:ext uri="{9D8B030D-6E8A-4147-A177-3AD203B41FA5}">
                      <a16:colId xmlns:a16="http://schemas.microsoft.com/office/drawing/2014/main" val="20003"/>
                    </a:ext>
                  </a:extLst>
                </a:gridCol>
              </a:tblGrid>
              <a:tr h="550129">
                <a:tc>
                  <a:txBody>
                    <a:bodyPr/>
                    <a:lstStyle/>
                    <a:p>
                      <a:pPr algn="r"/>
                      <a:r>
                        <a:rPr lang="en-US" sz="1200" dirty="0">
                          <a:solidFill>
                            <a:schemeClr val="tx1"/>
                          </a:solidFill>
                        </a:rPr>
                        <a:t>COMPLIANCE INSPECTIONS</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 </a:t>
                      </a:r>
                      <a:r>
                        <a:rPr lang="en-US" sz="1200" b="1" dirty="0">
                          <a:solidFill>
                            <a:schemeClr val="tx1"/>
                          </a:solidFill>
                        </a:rPr>
                        <a:t>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6979">
                <a:tc>
                  <a:txBody>
                    <a:bodyPr/>
                    <a:lstStyle/>
                    <a:p>
                      <a:pPr algn="r"/>
                      <a:r>
                        <a:rPr lang="en-US" sz="1200" i="1" dirty="0"/>
                        <a:t>Silica</a:t>
                      </a:r>
                    </a:p>
                  </a:txBody>
                  <a:tcPr anchor="ctr">
                    <a:solidFill>
                      <a:schemeClr val="bg1">
                        <a:lumMod val="85000"/>
                      </a:schemeClr>
                    </a:solidFill>
                  </a:tcPr>
                </a:tc>
                <a:tc>
                  <a:txBody>
                    <a:bodyPr/>
                    <a:lstStyle/>
                    <a:p>
                      <a:pPr algn="ctr"/>
                      <a:r>
                        <a:rPr lang="en-US" sz="1200" i="0" dirty="0"/>
                        <a:t>6</a:t>
                      </a:r>
                    </a:p>
                  </a:txBody>
                  <a:tcPr anchor="ctr">
                    <a:solidFill>
                      <a:schemeClr val="bg1">
                        <a:lumMod val="85000"/>
                      </a:schemeClr>
                    </a:solidFill>
                  </a:tcPr>
                </a:tc>
                <a:tc>
                  <a:txBody>
                    <a:bodyPr/>
                    <a:lstStyle/>
                    <a:p>
                      <a:pPr algn="ctr"/>
                      <a:r>
                        <a:rPr lang="en-US" sz="1200" i="0" dirty="0"/>
                        <a:t>18</a:t>
                      </a:r>
                    </a:p>
                  </a:txBody>
                  <a:tcPr anchor="ctr">
                    <a:solidFill>
                      <a:schemeClr val="bg1">
                        <a:lumMod val="85000"/>
                      </a:schemeClr>
                    </a:solidFill>
                  </a:tcPr>
                </a:tc>
                <a:tc>
                  <a:txBody>
                    <a:bodyPr/>
                    <a:lstStyle/>
                    <a:p>
                      <a:pPr algn="ctr"/>
                      <a:r>
                        <a:rPr lang="en-US" sz="1200" i="0" dirty="0"/>
                        <a:t>13</a:t>
                      </a:r>
                    </a:p>
                  </a:txBody>
                  <a:tcPr anchor="ctr">
                    <a:solidFill>
                      <a:schemeClr val="bg1">
                        <a:lumMod val="85000"/>
                      </a:schemeClr>
                    </a:solidFill>
                  </a:tcPr>
                </a:tc>
                <a:tc>
                  <a:txBody>
                    <a:bodyPr/>
                    <a:lstStyle/>
                    <a:p>
                      <a:pPr algn="ctr"/>
                      <a:r>
                        <a:rPr lang="en-US" sz="1200" i="0" dirty="0"/>
                        <a:t>17</a:t>
                      </a:r>
                    </a:p>
                  </a:txBody>
                  <a:tcPr anchor="ctr">
                    <a:solidFill>
                      <a:schemeClr val="bg1">
                        <a:lumMod val="85000"/>
                      </a:schemeClr>
                    </a:solidFill>
                  </a:tcPr>
                </a:tc>
                <a:tc>
                  <a:txBody>
                    <a:bodyPr/>
                    <a:lstStyle/>
                    <a:p>
                      <a:pPr algn="ctr"/>
                      <a:r>
                        <a:rPr lang="en-US" sz="1200" b="1" i="1" dirty="0"/>
                        <a:t>54</a:t>
                      </a:r>
                    </a:p>
                  </a:txBody>
                  <a:tcPr anchor="ctr">
                    <a:solidFill>
                      <a:schemeClr val="bg1">
                        <a:lumMod val="85000"/>
                      </a:schemeClr>
                    </a:solidFill>
                  </a:tcPr>
                </a:tc>
                <a:tc rowSpan="6">
                  <a:txBody>
                    <a:bodyPr/>
                    <a:lstStyle/>
                    <a:p>
                      <a:pPr algn="ctr"/>
                      <a:r>
                        <a:rPr lang="en-US" sz="1200" b="0" i="0" dirty="0"/>
                        <a:t>60</a:t>
                      </a:r>
                    </a:p>
                  </a:txBody>
                  <a:tcPr anchor="b">
                    <a:solidFill>
                      <a:schemeClr val="bg1">
                        <a:lumMod val="85000"/>
                      </a:schemeClr>
                    </a:solidFill>
                  </a:tcPr>
                </a:tc>
                <a:extLst>
                  <a:ext uri="{0D108BD9-81ED-4DB2-BD59-A6C34878D82A}">
                    <a16:rowId xmlns:a16="http://schemas.microsoft.com/office/drawing/2014/main" val="10001"/>
                  </a:ext>
                </a:extLst>
              </a:tr>
              <a:tr h="386979">
                <a:tc>
                  <a:txBody>
                    <a:bodyPr/>
                    <a:lstStyle/>
                    <a:p>
                      <a:pPr algn="r"/>
                      <a:r>
                        <a:rPr lang="en-US" sz="1200" i="1" dirty="0"/>
                        <a:t>Asbestos</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algn="ctr"/>
                      <a:r>
                        <a:rPr lang="en-US" sz="1200" i="0" dirty="0"/>
                        <a:t>6</a:t>
                      </a:r>
                    </a:p>
                  </a:txBody>
                  <a:tcPr anchor="ctr">
                    <a:solidFill>
                      <a:schemeClr val="bg1">
                        <a:lumMod val="95000"/>
                      </a:schemeClr>
                    </a:solidFill>
                  </a:tcPr>
                </a:tc>
                <a:tc>
                  <a:txBody>
                    <a:bodyPr/>
                    <a:lstStyle/>
                    <a:p>
                      <a:pPr algn="ctr"/>
                      <a:r>
                        <a:rPr lang="en-US" sz="1200" i="0" dirty="0"/>
                        <a:t>10</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tc>
                  <a:txBody>
                    <a:bodyPr/>
                    <a:lstStyle/>
                    <a:p>
                      <a:pPr algn="ctr"/>
                      <a:r>
                        <a:rPr lang="en-US" sz="1200" b="1" i="1" dirty="0"/>
                        <a:t>19</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6979">
                <a:tc>
                  <a:txBody>
                    <a:bodyPr/>
                    <a:lstStyle/>
                    <a:p>
                      <a:pPr algn="r"/>
                      <a:r>
                        <a:rPr lang="en-US" sz="1200" i="1" dirty="0" err="1"/>
                        <a:t>Isocyanates</a:t>
                      </a:r>
                      <a:endParaRPr lang="en-US" sz="1200" i="1" dirty="0"/>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5</a:t>
                      </a:r>
                    </a:p>
                  </a:txBody>
                  <a:tcPr anchor="ctr">
                    <a:solidFill>
                      <a:schemeClr val="bg1">
                        <a:lumMod val="85000"/>
                      </a:schemeClr>
                    </a:solidFill>
                  </a:tcPr>
                </a:tc>
                <a:tc>
                  <a:txBody>
                    <a:bodyPr/>
                    <a:lstStyle/>
                    <a:p>
                      <a:pPr algn="ctr"/>
                      <a:r>
                        <a:rPr lang="en-US" sz="1200" i="0" dirty="0"/>
                        <a:t>7</a:t>
                      </a:r>
                    </a:p>
                  </a:txBody>
                  <a:tcPr anchor="ctr">
                    <a:solidFill>
                      <a:schemeClr val="bg1">
                        <a:lumMod val="85000"/>
                      </a:schemeClr>
                    </a:solidFill>
                  </a:tcPr>
                </a:tc>
                <a:tc>
                  <a:txBody>
                    <a:bodyPr/>
                    <a:lstStyle/>
                    <a:p>
                      <a:pPr algn="ctr"/>
                      <a:r>
                        <a:rPr lang="en-US" sz="1200" i="0" dirty="0"/>
                        <a:t>5</a:t>
                      </a:r>
                    </a:p>
                  </a:txBody>
                  <a:tcPr anchor="ctr">
                    <a:solidFill>
                      <a:schemeClr val="bg1">
                        <a:lumMod val="85000"/>
                      </a:schemeClr>
                    </a:solidFill>
                  </a:tcPr>
                </a:tc>
                <a:tc>
                  <a:txBody>
                    <a:bodyPr/>
                    <a:lstStyle/>
                    <a:p>
                      <a:pPr algn="ctr"/>
                      <a:r>
                        <a:rPr lang="en-US" sz="1200" b="1" i="1" dirty="0"/>
                        <a:t>18</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6979">
                <a:tc>
                  <a:txBody>
                    <a:bodyPr/>
                    <a:lstStyle/>
                    <a:p>
                      <a:pPr algn="r"/>
                      <a:r>
                        <a:rPr lang="en-US" sz="1200" i="1" dirty="0"/>
                        <a:t>Lead</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algn="ctr"/>
                      <a:r>
                        <a:rPr lang="en-US" sz="1200" i="0" dirty="0"/>
                        <a:t>3</a:t>
                      </a:r>
                    </a:p>
                  </a:txBody>
                  <a:tcPr anchor="ctr">
                    <a:solidFill>
                      <a:schemeClr val="bg1">
                        <a:lumMod val="95000"/>
                      </a:schemeClr>
                    </a:solidFill>
                  </a:tcPr>
                </a:tc>
                <a:tc>
                  <a:txBody>
                    <a:bodyPr/>
                    <a:lstStyle/>
                    <a:p>
                      <a:pPr algn="ctr"/>
                      <a:r>
                        <a:rPr lang="en-US" sz="1200" i="0" dirty="0"/>
                        <a:t>3</a:t>
                      </a:r>
                    </a:p>
                  </a:txBody>
                  <a:tcPr anchor="ctr">
                    <a:solidFill>
                      <a:schemeClr val="bg1">
                        <a:lumMod val="95000"/>
                      </a:schemeClr>
                    </a:solidFill>
                  </a:tcPr>
                </a:tc>
                <a:tc>
                  <a:txBody>
                    <a:bodyPr/>
                    <a:lstStyle/>
                    <a:p>
                      <a:pPr algn="ctr"/>
                      <a:r>
                        <a:rPr lang="en-US" sz="1200" i="0" dirty="0"/>
                        <a:t>3</a:t>
                      </a:r>
                    </a:p>
                  </a:txBody>
                  <a:tcPr anchor="ctr">
                    <a:solidFill>
                      <a:schemeClr val="bg1">
                        <a:lumMod val="95000"/>
                      </a:schemeClr>
                    </a:solidFill>
                  </a:tcPr>
                </a:tc>
                <a:tc>
                  <a:txBody>
                    <a:bodyPr/>
                    <a:lstStyle/>
                    <a:p>
                      <a:pPr algn="ctr"/>
                      <a:r>
                        <a:rPr lang="en-US" sz="1200" b="1" i="1" dirty="0"/>
                        <a:t>10</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6979">
                <a:tc>
                  <a:txBody>
                    <a:bodyPr/>
                    <a:lstStyle/>
                    <a:p>
                      <a:pPr algn="r"/>
                      <a:r>
                        <a:rPr lang="en-US" sz="1200" i="1" dirty="0" err="1"/>
                        <a:t>Hexavalent</a:t>
                      </a:r>
                      <a:r>
                        <a:rPr lang="en-US" sz="1200" i="1" dirty="0"/>
                        <a:t> Chromium</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2</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b="1" i="1" dirty="0"/>
                        <a:t>4</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6979">
                <a:tc>
                  <a:txBody>
                    <a:bodyPr/>
                    <a:lstStyle/>
                    <a:p>
                      <a:pPr algn="r"/>
                      <a:r>
                        <a:rPr lang="en-US" sz="1200" b="1" i="1" dirty="0"/>
                        <a:t>Total</a:t>
                      </a:r>
                    </a:p>
                  </a:txBody>
                  <a:tcPr anchor="ctr">
                    <a:solidFill>
                      <a:schemeClr val="bg1">
                        <a:lumMod val="95000"/>
                      </a:schemeClr>
                    </a:solidFill>
                  </a:tcPr>
                </a:tc>
                <a:tc>
                  <a:txBody>
                    <a:bodyPr/>
                    <a:lstStyle/>
                    <a:p>
                      <a:pPr algn="ctr"/>
                      <a:r>
                        <a:rPr lang="en-US" sz="1200" b="1" i="1" dirty="0"/>
                        <a:t>10*</a:t>
                      </a:r>
                    </a:p>
                  </a:txBody>
                  <a:tcPr anchor="ctr">
                    <a:solidFill>
                      <a:schemeClr val="bg1">
                        <a:lumMod val="95000"/>
                      </a:schemeClr>
                    </a:solidFill>
                  </a:tcPr>
                </a:tc>
                <a:tc>
                  <a:txBody>
                    <a:bodyPr/>
                    <a:lstStyle/>
                    <a:p>
                      <a:pPr algn="ctr"/>
                      <a:r>
                        <a:rPr lang="en-US" sz="1200" b="1" i="1" dirty="0"/>
                        <a:t>34*</a:t>
                      </a:r>
                    </a:p>
                  </a:txBody>
                  <a:tcPr anchor="ctr">
                    <a:solidFill>
                      <a:schemeClr val="bg1">
                        <a:lumMod val="95000"/>
                      </a:schemeClr>
                    </a:solidFill>
                  </a:tcPr>
                </a:tc>
                <a:tc>
                  <a:txBody>
                    <a:bodyPr/>
                    <a:lstStyle/>
                    <a:p>
                      <a:pPr algn="ctr"/>
                      <a:r>
                        <a:rPr lang="en-US" sz="1200" b="1" i="1" dirty="0"/>
                        <a:t>34*</a:t>
                      </a:r>
                    </a:p>
                  </a:txBody>
                  <a:tcPr anchor="ctr">
                    <a:solidFill>
                      <a:schemeClr val="bg1">
                        <a:lumMod val="95000"/>
                      </a:schemeClr>
                    </a:solidFill>
                  </a:tcPr>
                </a:tc>
                <a:tc>
                  <a:txBody>
                    <a:bodyPr/>
                    <a:lstStyle/>
                    <a:p>
                      <a:pPr algn="ctr"/>
                      <a:r>
                        <a:rPr lang="en-US" sz="1200" b="1" i="1" dirty="0"/>
                        <a:t>27</a:t>
                      </a:r>
                    </a:p>
                  </a:txBody>
                  <a:tcPr anchor="ctr">
                    <a:solidFill>
                      <a:schemeClr val="bg1">
                        <a:lumMod val="95000"/>
                      </a:schemeClr>
                    </a:solidFill>
                  </a:tcPr>
                </a:tc>
                <a:tc>
                  <a:txBody>
                    <a:bodyPr/>
                    <a:lstStyle/>
                    <a:p>
                      <a:pPr algn="ctr"/>
                      <a:r>
                        <a:rPr lang="en-US" sz="1200" b="1" i="1" dirty="0"/>
                        <a:t>105</a:t>
                      </a:r>
                    </a:p>
                  </a:txBody>
                  <a:tcPr anchor="ct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6979">
                <a:tc>
                  <a:txBody>
                    <a:bodyPr/>
                    <a:lstStyle/>
                    <a:p>
                      <a:pPr algn="r"/>
                      <a:r>
                        <a:rPr lang="en-US" sz="1200" b="0" i="1" dirty="0"/>
                        <a:t>Program Improvements</a:t>
                      </a:r>
                    </a:p>
                  </a:txBody>
                  <a:tcPr anchor="ctr">
                    <a:solidFill>
                      <a:schemeClr val="bg1">
                        <a:lumMod val="85000"/>
                      </a:schemeClr>
                    </a:solidFill>
                  </a:tcPr>
                </a:tc>
                <a:tc>
                  <a:txBody>
                    <a:bodyPr/>
                    <a:lstStyle/>
                    <a:p>
                      <a:pPr algn="ctr"/>
                      <a:r>
                        <a:rPr lang="en-US" sz="1200" b="0" i="0" dirty="0"/>
                        <a:t>4</a:t>
                      </a:r>
                    </a:p>
                  </a:txBody>
                  <a:tcPr anchor="ctr">
                    <a:solidFill>
                      <a:schemeClr val="bg1">
                        <a:lumMod val="85000"/>
                      </a:schemeClr>
                    </a:solidFill>
                  </a:tcPr>
                </a:tc>
                <a:tc>
                  <a:txBody>
                    <a:bodyPr/>
                    <a:lstStyle/>
                    <a:p>
                      <a:pPr algn="ctr"/>
                      <a:r>
                        <a:rPr lang="en-US" sz="1200" b="0" i="0" dirty="0"/>
                        <a:t>12</a:t>
                      </a:r>
                    </a:p>
                  </a:txBody>
                  <a:tcPr anchor="ctr">
                    <a:solidFill>
                      <a:schemeClr val="bg1">
                        <a:lumMod val="85000"/>
                      </a:schemeClr>
                    </a:solidFill>
                  </a:tcPr>
                </a:tc>
                <a:tc>
                  <a:txBody>
                    <a:bodyPr/>
                    <a:lstStyle/>
                    <a:p>
                      <a:pPr algn="ctr"/>
                      <a:r>
                        <a:rPr lang="en-US" sz="1200" b="0" i="0" dirty="0"/>
                        <a:t>7</a:t>
                      </a:r>
                    </a:p>
                  </a:txBody>
                  <a:tcPr anchor="ctr">
                    <a:solidFill>
                      <a:schemeClr val="bg1">
                        <a:lumMod val="85000"/>
                      </a:schemeClr>
                    </a:solidFill>
                  </a:tcPr>
                </a:tc>
                <a:tc>
                  <a:txBody>
                    <a:bodyPr/>
                    <a:lstStyle/>
                    <a:p>
                      <a:pPr algn="ctr"/>
                      <a:r>
                        <a:rPr lang="en-US" sz="1200" b="0" i="0" dirty="0"/>
                        <a:t>18</a:t>
                      </a:r>
                    </a:p>
                  </a:txBody>
                  <a:tcPr anchor="ctr">
                    <a:solidFill>
                      <a:schemeClr val="bg1">
                        <a:lumMod val="85000"/>
                      </a:schemeClr>
                    </a:solidFill>
                  </a:tcPr>
                </a:tc>
                <a:tc>
                  <a:txBody>
                    <a:bodyPr/>
                    <a:lstStyle/>
                    <a:p>
                      <a:pPr algn="ctr"/>
                      <a:r>
                        <a:rPr lang="en-US" sz="1200" b="1" i="1" dirty="0"/>
                        <a:t>41</a:t>
                      </a:r>
                    </a:p>
                  </a:txBody>
                  <a:tcPr anchor="ctr">
                    <a:solidFill>
                      <a:schemeClr val="bg1">
                        <a:lumMod val="85000"/>
                      </a:schemeClr>
                    </a:solidFill>
                  </a:tcPr>
                </a:tc>
                <a:tc>
                  <a:txBody>
                    <a:bodyPr/>
                    <a:lstStyle/>
                    <a:p>
                      <a:pPr algn="ctr"/>
                      <a:r>
                        <a:rPr lang="en-US" sz="1200" b="0"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9E7DC51B-5808-5E5A-62C4-BBE5FC3EDD28}"/>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205323740"/>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8" name="TextBox 17"/>
          <p:cNvSpPr txBox="1"/>
          <p:nvPr/>
        </p:nvSpPr>
        <p:spPr>
          <a:xfrm>
            <a:off x="7179359" y="4355974"/>
            <a:ext cx="797013" cy="215444"/>
          </a:xfrm>
          <a:prstGeom prst="rect">
            <a:avLst/>
          </a:prstGeom>
          <a:noFill/>
        </p:spPr>
        <p:txBody>
          <a:bodyPr wrap="none" rtlCol="0">
            <a:spAutoFit/>
          </a:bodyPr>
          <a:lstStyle/>
          <a:p>
            <a:r>
              <a:rPr lang="en-US" sz="800" i="1" dirty="0"/>
              <a:t>* All Samples</a:t>
            </a:r>
          </a:p>
        </p:txBody>
      </p:sp>
      <p:pic>
        <p:nvPicPr>
          <p:cNvPr id="31" name="Picture 30"/>
          <p:cNvPicPr/>
          <p:nvPr/>
        </p:nvPicPr>
        <p:blipFill rotWithShape="1">
          <a:blip r:embed="rId3" cstate="print">
            <a:extLst>
              <a:ext uri="{28A0092B-C50C-407E-A947-70E740481C1C}">
                <a14:useLocalDpi xmlns:a14="http://schemas.microsoft.com/office/drawing/2010/main" val="0"/>
              </a:ext>
            </a:extLst>
          </a:blip>
          <a:srcRect b="34189"/>
          <a:stretch/>
        </p:blipFill>
        <p:spPr bwMode="auto">
          <a:xfrm>
            <a:off x="5714999" y="4545565"/>
            <a:ext cx="2817811" cy="141716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511629" y="4356556"/>
            <a:ext cx="1186543" cy="215444"/>
          </a:xfrm>
          <a:prstGeom prst="rect">
            <a:avLst/>
          </a:prstGeom>
          <a:noFill/>
        </p:spPr>
        <p:txBody>
          <a:bodyPr wrap="none" rtlCol="0">
            <a:spAutoFit/>
          </a:bodyPr>
          <a:lstStyle/>
          <a:p>
            <a:r>
              <a:rPr lang="en-US" sz="800" dirty="0"/>
              <a:t>NCDOL Photo Library</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958" y="4530829"/>
            <a:ext cx="2147842" cy="1431896"/>
          </a:xfrm>
          <a:prstGeom prst="rect">
            <a:avLst/>
          </a:prstGeom>
        </p:spPr>
      </p:pic>
      <p:pic>
        <p:nvPicPr>
          <p:cNvPr id="12" name="Picture 11"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5">
            <a:extLst>
              <a:ext uri="{28A0092B-C50C-407E-A947-70E740481C1C}">
                <a14:useLocalDpi xmlns:a14="http://schemas.microsoft.com/office/drawing/2010/main" val="0"/>
              </a:ext>
            </a:extLst>
          </a:blip>
          <a:srcRect t="29183"/>
          <a:stretch/>
        </p:blipFill>
        <p:spPr bwMode="auto">
          <a:xfrm>
            <a:off x="620604" y="4530829"/>
            <a:ext cx="3251353" cy="1431896"/>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BD42B65-FE4E-1C75-362A-70299F73A0AA}"/>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graphicFrame>
        <p:nvGraphicFramePr>
          <p:cNvPr id="3" name="Group 154">
            <a:extLst>
              <a:ext uri="{FF2B5EF4-FFF2-40B4-BE49-F238E27FC236}">
                <a16:creationId xmlns:a16="http://schemas.microsoft.com/office/drawing/2014/main" id="{E353F02B-2224-D1AB-37A1-F643C08C8AD0}"/>
              </a:ext>
            </a:extLst>
          </p:cNvPr>
          <p:cNvGraphicFramePr>
            <a:graphicFrameLocks noGrp="1"/>
          </p:cNvGraphicFramePr>
          <p:nvPr>
            <p:extLst>
              <p:ext uri="{D42A27DB-BD31-4B8C-83A1-F6EECF244321}">
                <p14:modId xmlns:p14="http://schemas.microsoft.com/office/powerpoint/2010/main" val="2494743403"/>
              </p:ext>
            </p:extLst>
          </p:nvPr>
        </p:nvGraphicFramePr>
        <p:xfrm>
          <a:off x="609601" y="1157611"/>
          <a:ext cx="7923209" cy="3096423"/>
        </p:xfrm>
        <a:graphic>
          <a:graphicData uri="http://schemas.openxmlformats.org/drawingml/2006/table">
            <a:tbl>
              <a:tblPr>
                <a:tableStyleId>{00A15C55-8517-42AA-B614-E9B94910E393}</a:tableStyleId>
              </a:tblPr>
              <a:tblGrid>
                <a:gridCol w="1348931">
                  <a:extLst>
                    <a:ext uri="{9D8B030D-6E8A-4147-A177-3AD203B41FA5}">
                      <a16:colId xmlns:a16="http://schemas.microsoft.com/office/drawing/2014/main" val="20000"/>
                    </a:ext>
                  </a:extLst>
                </a:gridCol>
                <a:gridCol w="392423">
                  <a:extLst>
                    <a:ext uri="{9D8B030D-6E8A-4147-A177-3AD203B41FA5}">
                      <a16:colId xmlns:a16="http://schemas.microsoft.com/office/drawing/2014/main" val="20001"/>
                    </a:ext>
                  </a:extLst>
                </a:gridCol>
                <a:gridCol w="454555">
                  <a:extLst>
                    <a:ext uri="{9D8B030D-6E8A-4147-A177-3AD203B41FA5}">
                      <a16:colId xmlns:a16="http://schemas.microsoft.com/office/drawing/2014/main" val="2313247660"/>
                    </a:ext>
                  </a:extLst>
                </a:gridCol>
                <a:gridCol w="454555">
                  <a:extLst>
                    <a:ext uri="{9D8B030D-6E8A-4147-A177-3AD203B41FA5}">
                      <a16:colId xmlns:a16="http://schemas.microsoft.com/office/drawing/2014/main" val="2017277483"/>
                    </a:ext>
                  </a:extLst>
                </a:gridCol>
                <a:gridCol w="454555">
                  <a:extLst>
                    <a:ext uri="{9D8B030D-6E8A-4147-A177-3AD203B41FA5}">
                      <a16:colId xmlns:a16="http://schemas.microsoft.com/office/drawing/2014/main" val="2467450666"/>
                    </a:ext>
                  </a:extLst>
                </a:gridCol>
                <a:gridCol w="501546">
                  <a:extLst>
                    <a:ext uri="{9D8B030D-6E8A-4147-A177-3AD203B41FA5}">
                      <a16:colId xmlns:a16="http://schemas.microsoft.com/office/drawing/2014/main" val="20002"/>
                    </a:ext>
                  </a:extLst>
                </a:gridCol>
                <a:gridCol w="441621">
                  <a:extLst>
                    <a:ext uri="{9D8B030D-6E8A-4147-A177-3AD203B41FA5}">
                      <a16:colId xmlns:a16="http://schemas.microsoft.com/office/drawing/2014/main" val="20003"/>
                    </a:ext>
                  </a:extLst>
                </a:gridCol>
                <a:gridCol w="441621">
                  <a:extLst>
                    <a:ext uri="{9D8B030D-6E8A-4147-A177-3AD203B41FA5}">
                      <a16:colId xmlns:a16="http://schemas.microsoft.com/office/drawing/2014/main" val="258635105"/>
                    </a:ext>
                  </a:extLst>
                </a:gridCol>
                <a:gridCol w="441621">
                  <a:extLst>
                    <a:ext uri="{9D8B030D-6E8A-4147-A177-3AD203B41FA5}">
                      <a16:colId xmlns:a16="http://schemas.microsoft.com/office/drawing/2014/main" val="1091916900"/>
                    </a:ext>
                  </a:extLst>
                </a:gridCol>
                <a:gridCol w="515224">
                  <a:extLst>
                    <a:ext uri="{9D8B030D-6E8A-4147-A177-3AD203B41FA5}">
                      <a16:colId xmlns:a16="http://schemas.microsoft.com/office/drawing/2014/main" val="4249004147"/>
                    </a:ext>
                  </a:extLst>
                </a:gridCol>
                <a:gridCol w="520437">
                  <a:extLst>
                    <a:ext uri="{9D8B030D-6E8A-4147-A177-3AD203B41FA5}">
                      <a16:colId xmlns:a16="http://schemas.microsoft.com/office/drawing/2014/main" val="20004"/>
                    </a:ext>
                  </a:extLst>
                </a:gridCol>
                <a:gridCol w="500665">
                  <a:extLst>
                    <a:ext uri="{9D8B030D-6E8A-4147-A177-3AD203B41FA5}">
                      <a16:colId xmlns:a16="http://schemas.microsoft.com/office/drawing/2014/main" val="20005"/>
                    </a:ext>
                  </a:extLst>
                </a:gridCol>
                <a:gridCol w="477823">
                  <a:extLst>
                    <a:ext uri="{9D8B030D-6E8A-4147-A177-3AD203B41FA5}">
                      <a16:colId xmlns:a16="http://schemas.microsoft.com/office/drawing/2014/main" val="3550970842"/>
                    </a:ext>
                  </a:extLst>
                </a:gridCol>
                <a:gridCol w="427583">
                  <a:extLst>
                    <a:ext uri="{9D8B030D-6E8A-4147-A177-3AD203B41FA5}">
                      <a16:colId xmlns:a16="http://schemas.microsoft.com/office/drawing/2014/main" val="2554777509"/>
                    </a:ext>
                  </a:extLst>
                </a:gridCol>
                <a:gridCol w="550049">
                  <a:extLst>
                    <a:ext uri="{9D8B030D-6E8A-4147-A177-3AD203B41FA5}">
                      <a16:colId xmlns:a16="http://schemas.microsoft.com/office/drawing/2014/main" val="3937469794"/>
                    </a:ext>
                  </a:extLst>
                </a:gridCol>
              </a:tblGrid>
              <a:tr h="336010">
                <a:tc gridSpan="1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COMPLIANCE INSPECTION RESULTS</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7615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HEALTH HAZARDS</a:t>
                      </a:r>
                      <a:endParaRPr kumimoji="0" lang="en-US" sz="1100" b="1" i="0" u="none" strike="noStrike" cap="none" normalizeH="0" baseline="0" dirty="0">
                        <a:ln>
                          <a:noFill/>
                        </a:ln>
                        <a:solidFill>
                          <a:srgbClr val="FFFFFF"/>
                        </a:solidFill>
                        <a:effectLst/>
                        <a:latin typeface="Arial" charset="0"/>
                        <a:cs typeface="Arial" charset="0"/>
                      </a:endParaRPr>
                    </a:p>
                  </a:txBody>
                  <a:tcPr anchor="ctr" horzOverflow="overflow">
                    <a:solidFill>
                      <a:schemeClr val="bg1">
                        <a:lumMod val="7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Number of Samples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(Detectable Results)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Number  With Overexposures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a:ln>
                            <a:noFill/>
                          </a:ln>
                          <a:effectLst/>
                        </a:rPr>
                        <a:t>Average Severity Rate*</a:t>
                      </a:r>
                    </a:p>
                  </a:txBody>
                  <a:tcPr anchor="ctr" horzOverflow="overflow">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u="none" strike="noStrike" cap="none" normalizeH="0" baseline="0" dirty="0">
                        <a:ln>
                          <a:noFill/>
                        </a:ln>
                        <a:effectLst/>
                      </a:endParaRPr>
                    </a:p>
                  </a:txBody>
                  <a:tcPr anchor="ctr" horzOverflow="overflow">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u="none" strike="noStrike" cap="none" normalizeH="0" baseline="0" dirty="0">
                        <a:ln>
                          <a:noFill/>
                        </a:ln>
                        <a:effectLst/>
                      </a:endParaRPr>
                    </a:p>
                  </a:txBody>
                  <a:tcPr anchor="ctr" horzOverflow="overflow">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u="none" strike="noStrike" cap="none" normalizeH="0" baseline="0" dirty="0">
                        <a:ln>
                          <a:noFill/>
                        </a:ln>
                        <a:effectLst/>
                      </a:endParaRPr>
                    </a:p>
                  </a:txBody>
                  <a:tcPr anchor="ctr" horzOverflow="overflow">
                    <a:solidFill>
                      <a:schemeClr val="bg1">
                        <a:lumMod val="85000"/>
                      </a:schemeClr>
                    </a:solidFill>
                  </a:tcPr>
                </a:tc>
                <a:extLst>
                  <a:ext uri="{0D108BD9-81ED-4DB2-BD59-A6C34878D82A}">
                    <a16:rowId xmlns:a16="http://schemas.microsoft.com/office/drawing/2014/main" val="10001"/>
                  </a:ext>
                </a:extLst>
              </a:tr>
              <a:tr h="46424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1</a:t>
                      </a:r>
                      <a:r>
                        <a:rPr kumimoji="0" lang="en-US" sz="900" b="1" i="0" u="none" strike="noStrike" cap="none" normalizeH="0" baseline="30000" dirty="0">
                          <a:ln>
                            <a:noFill/>
                          </a:ln>
                          <a:solidFill>
                            <a:schemeClr val="tx1"/>
                          </a:solidFill>
                          <a:effectLst/>
                          <a:latin typeface="Arial" charset="0"/>
                          <a:cs typeface="Arial" charset="0"/>
                        </a:rPr>
                        <a:t>st</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2</a:t>
                      </a:r>
                      <a:r>
                        <a:rPr kumimoji="0" lang="en-US" sz="900" b="1" i="0" u="none" strike="noStrike" cap="none" normalizeH="0" baseline="30000" dirty="0">
                          <a:ln>
                            <a:noFill/>
                          </a:ln>
                          <a:solidFill>
                            <a:schemeClr val="tx1"/>
                          </a:solidFill>
                          <a:effectLst/>
                          <a:latin typeface="Arial" charset="0"/>
                          <a:cs typeface="Arial" charset="0"/>
                        </a:rPr>
                        <a:t>nd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3</a:t>
                      </a:r>
                      <a:r>
                        <a:rPr kumimoji="0" lang="en-US" sz="900" b="1" i="0" u="none" strike="noStrike" cap="none" normalizeH="0" baseline="30000" dirty="0">
                          <a:ln>
                            <a:noFill/>
                          </a:ln>
                          <a:solidFill>
                            <a:schemeClr val="tx1"/>
                          </a:solidFill>
                          <a:effectLst/>
                          <a:latin typeface="Arial" charset="0"/>
                          <a:cs typeface="Arial" charset="0"/>
                        </a:rPr>
                        <a:t>rd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4</a:t>
                      </a:r>
                      <a:r>
                        <a:rPr kumimoji="0" lang="en-US" sz="900" b="1" i="0" u="none" strike="noStrike" cap="none" normalizeH="0" baseline="30000" dirty="0">
                          <a:ln>
                            <a:noFill/>
                          </a:ln>
                          <a:solidFill>
                            <a:schemeClr val="tx1"/>
                          </a:solidFill>
                          <a:effectLst/>
                          <a:latin typeface="Arial" charset="0"/>
                          <a:cs typeface="Arial" charset="0"/>
                        </a:rPr>
                        <a:t>th</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1</a:t>
                      </a:r>
                      <a:r>
                        <a:rPr kumimoji="0" lang="en-US" sz="900" b="1" i="0" u="none" strike="noStrike" cap="none" normalizeH="0" baseline="30000" dirty="0">
                          <a:ln>
                            <a:noFill/>
                          </a:ln>
                          <a:solidFill>
                            <a:schemeClr val="tx1"/>
                          </a:solidFill>
                          <a:effectLst/>
                          <a:latin typeface="Arial" charset="0"/>
                          <a:cs typeface="Arial" charset="0"/>
                        </a:rPr>
                        <a:t>st </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2</a:t>
                      </a:r>
                      <a:r>
                        <a:rPr kumimoji="0" lang="en-US" sz="900" b="1" i="0" u="none" strike="noStrike" cap="none" normalizeH="0" baseline="30000" dirty="0">
                          <a:ln>
                            <a:noFill/>
                          </a:ln>
                          <a:solidFill>
                            <a:schemeClr val="tx1"/>
                          </a:solidFill>
                          <a:effectLst/>
                          <a:latin typeface="Arial" charset="0"/>
                          <a:cs typeface="Arial" charset="0"/>
                        </a:rPr>
                        <a:t>nd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3</a:t>
                      </a:r>
                      <a:r>
                        <a:rPr kumimoji="0" lang="en-US" sz="900" b="1" i="0" u="none" strike="noStrike" cap="none" normalizeH="0" baseline="30000" dirty="0">
                          <a:ln>
                            <a:noFill/>
                          </a:ln>
                          <a:solidFill>
                            <a:schemeClr val="tx1"/>
                          </a:solidFill>
                          <a:effectLst/>
                          <a:latin typeface="Arial" charset="0"/>
                          <a:cs typeface="Arial" charset="0"/>
                        </a:rPr>
                        <a:t>rd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4</a:t>
                      </a:r>
                      <a:r>
                        <a:rPr kumimoji="0" lang="en-US" sz="900" b="1" i="0" u="none" strike="noStrike" cap="none" normalizeH="0" baseline="30000" dirty="0">
                          <a:ln>
                            <a:noFill/>
                          </a:ln>
                          <a:solidFill>
                            <a:schemeClr val="tx1"/>
                          </a:solidFill>
                          <a:effectLst/>
                          <a:latin typeface="Arial" charset="0"/>
                          <a:cs typeface="Arial" charset="0"/>
                        </a:rPr>
                        <a:t>th</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 1</a:t>
                      </a:r>
                      <a:r>
                        <a:rPr kumimoji="0" lang="en-US" sz="900" b="1" i="0" u="none" strike="noStrike" cap="none" normalizeH="0" baseline="30000" dirty="0">
                          <a:ln>
                            <a:noFill/>
                          </a:ln>
                          <a:solidFill>
                            <a:schemeClr val="tx1"/>
                          </a:solidFill>
                          <a:effectLst/>
                          <a:latin typeface="Arial" charset="0"/>
                          <a:cs typeface="Arial" charset="0"/>
                        </a:rPr>
                        <a:t>st</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2</a:t>
                      </a:r>
                      <a:r>
                        <a:rPr kumimoji="0" lang="en-US" sz="900" b="1" i="0" u="none" strike="noStrike" cap="none" normalizeH="0" baseline="30000" dirty="0">
                          <a:ln>
                            <a:noFill/>
                          </a:ln>
                          <a:solidFill>
                            <a:schemeClr val="tx1"/>
                          </a:solidFill>
                          <a:effectLst/>
                          <a:latin typeface="Arial" charset="0"/>
                          <a:cs typeface="Arial" charset="0"/>
                        </a:rPr>
                        <a:t>nd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3</a:t>
                      </a:r>
                      <a:r>
                        <a:rPr kumimoji="0" lang="en-US" sz="900" b="1" i="0" u="none" strike="noStrike" cap="none" normalizeH="0" baseline="30000" dirty="0">
                          <a:ln>
                            <a:noFill/>
                          </a:ln>
                          <a:solidFill>
                            <a:schemeClr val="tx1"/>
                          </a:solidFill>
                          <a:effectLst/>
                          <a:latin typeface="Arial" charset="0"/>
                          <a:cs typeface="Arial" charset="0"/>
                        </a:rPr>
                        <a:t>rd</a:t>
                      </a:r>
                      <a:r>
                        <a:rPr kumimoji="0" lang="en-US" sz="9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4</a:t>
                      </a:r>
                      <a:r>
                        <a:rPr kumimoji="0" lang="en-US" sz="900" b="1" i="0" u="none" strike="noStrike" cap="none" normalizeH="0" baseline="30000" dirty="0">
                          <a:ln>
                            <a:noFill/>
                          </a:ln>
                          <a:solidFill>
                            <a:schemeClr val="tx1"/>
                          </a:solidFill>
                          <a:effectLst/>
                          <a:latin typeface="Arial" charset="0"/>
                          <a:cs typeface="Arial" charset="0"/>
                        </a:rPr>
                        <a:t>th</a:t>
                      </a:r>
                      <a:r>
                        <a:rPr kumimoji="0" lang="en-US" sz="9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extLst>
                  <a:ext uri="{0D108BD9-81ED-4DB2-BD59-A6C34878D82A}">
                    <a16:rowId xmlns:a16="http://schemas.microsoft.com/office/drawing/2014/main" val="10002"/>
                  </a:ext>
                </a:extLst>
              </a:tr>
              <a:tr h="35144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effectLst/>
                        </a:rPr>
                        <a:t>Silica</a:t>
                      </a:r>
                      <a:endParaRPr kumimoji="0" lang="en-US" sz="9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0.79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0.18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0.99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0.37</a:t>
                      </a:r>
                    </a:p>
                  </a:txBody>
                  <a:tcPr anchor="ctr" horzOverflow="overflow">
                    <a:solidFill>
                      <a:schemeClr val="bg1">
                        <a:lumMod val="95000"/>
                      </a:schemeClr>
                    </a:solidFill>
                  </a:tcPr>
                </a:tc>
                <a:extLst>
                  <a:ext uri="{0D108BD9-81ED-4DB2-BD59-A6C34878D82A}">
                    <a16:rowId xmlns:a16="http://schemas.microsoft.com/office/drawing/2014/main" val="10003"/>
                  </a:ext>
                </a:extLst>
              </a:tr>
              <a:tr h="2621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effectLst/>
                        </a:rPr>
                        <a:t>Asbestos</a:t>
                      </a:r>
                      <a:endParaRPr kumimoji="0" lang="en-US" sz="9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extLst>
                  <a:ext uri="{0D108BD9-81ED-4DB2-BD59-A6C34878D82A}">
                    <a16:rowId xmlns:a16="http://schemas.microsoft.com/office/drawing/2014/main" val="10004"/>
                  </a:ext>
                </a:extLst>
              </a:tr>
              <a:tr h="35144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err="1">
                          <a:ln>
                            <a:noFill/>
                          </a:ln>
                          <a:effectLst/>
                        </a:rPr>
                        <a:t>Isocyanates</a:t>
                      </a:r>
                      <a:endParaRPr kumimoji="0" lang="en-US" sz="9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0.04</a:t>
                      </a:r>
                    </a:p>
                  </a:txBody>
                  <a:tcPr anchor="ctr" horzOverflow="overflow">
                    <a:solidFill>
                      <a:schemeClr val="bg1">
                        <a:lumMod val="95000"/>
                      </a:schemeClr>
                    </a:solidFill>
                  </a:tcPr>
                </a:tc>
                <a:extLst>
                  <a:ext uri="{0D108BD9-81ED-4DB2-BD59-A6C34878D82A}">
                    <a16:rowId xmlns:a16="http://schemas.microsoft.com/office/drawing/2014/main" val="10005"/>
                  </a:ext>
                </a:extLst>
              </a:tr>
              <a:tr h="2621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effectLst/>
                        </a:rPr>
                        <a:t>Lead</a:t>
                      </a:r>
                      <a:endParaRPr kumimoji="0" lang="en-US" sz="9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0.13</a:t>
                      </a:r>
                    </a:p>
                  </a:txBody>
                  <a:tcPr anchor="ctr" horzOverflow="overflow">
                    <a:solidFill>
                      <a:schemeClr val="bg1">
                        <a:lumMod val="85000"/>
                      </a:schemeClr>
                    </a:solidFill>
                  </a:tcPr>
                </a:tc>
                <a:extLst>
                  <a:ext uri="{0D108BD9-81ED-4DB2-BD59-A6C34878D82A}">
                    <a16:rowId xmlns:a16="http://schemas.microsoft.com/office/drawing/2014/main" val="10006"/>
                  </a:ext>
                </a:extLst>
              </a:tr>
              <a:tr h="380890">
                <a:tc>
                  <a:txBody>
                    <a:bodyPr/>
                    <a:lstStyle/>
                    <a:p>
                      <a:pPr algn="r"/>
                      <a:r>
                        <a:rPr lang="en-US" sz="900" b="0" i="1" dirty="0"/>
                        <a:t>Hexavalent Chromium</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a:t>
                      </a:r>
                    </a:p>
                  </a:txBody>
                  <a:tcPr anchor="ctr" horzOverflow="overflow">
                    <a:solidFill>
                      <a:schemeClr val="bg1">
                        <a:lumMod val="95000"/>
                      </a:schemeClr>
                    </a:solidFill>
                  </a:tcPr>
                </a:tc>
                <a:extLst>
                  <a:ext uri="{0D108BD9-81ED-4DB2-BD59-A6C34878D82A}">
                    <a16:rowId xmlns:a16="http://schemas.microsoft.com/office/drawing/2014/main" val="10007"/>
                  </a:ext>
                </a:extLst>
              </a:tr>
              <a:tr h="26213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rgbClr val="000000"/>
                          </a:solidFill>
                          <a:effectLst/>
                          <a:latin typeface="Arial" charset="0"/>
                          <a:cs typeface="Arial" charset="0"/>
                        </a:rPr>
                        <a:t>Total</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6244126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a:stretch>
            <a:fillRect/>
          </a:stretch>
        </p:blipFill>
        <p:spPr bwMode="auto">
          <a:xfrm>
            <a:off x="7467600" y="4267200"/>
            <a:ext cx="1066800" cy="457200"/>
          </a:xfrm>
          <a:prstGeom prst="rect">
            <a:avLst/>
          </a:prstGeom>
          <a:noFill/>
          <a:ln w="9525">
            <a:noFill/>
            <a:miter lim="800000"/>
            <a:headEnd/>
            <a:tailEnd/>
          </a:ln>
        </p:spPr>
      </p:pic>
      <p:pic>
        <p:nvPicPr>
          <p:cNvPr id="11" name="Picture 10" descr="C:\Users\wllagoe.EADS\Pictures\Construction\IMAG0613.jpg"/>
          <p:cNvPicPr/>
          <p:nvPr/>
        </p:nvPicPr>
        <p:blipFill>
          <a:blip r:embed="rId4" cstate="print"/>
          <a:srcRect/>
          <a:stretch>
            <a:fillRect/>
          </a:stretch>
        </p:blipFill>
        <p:spPr bwMode="auto">
          <a:xfrm>
            <a:off x="6248400" y="4267200"/>
            <a:ext cx="1219200" cy="457200"/>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5448300" y="4267200"/>
            <a:ext cx="800100" cy="457200"/>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6" cstate="print"/>
          <a:srcRect/>
          <a:stretch>
            <a:fillRect/>
          </a:stretch>
        </p:blipFill>
        <p:spPr bwMode="auto">
          <a:xfrm>
            <a:off x="4419600" y="4267200"/>
            <a:ext cx="1047750" cy="457200"/>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7" cstate="print"/>
          <a:srcRect/>
          <a:stretch>
            <a:fillRect/>
          </a:stretch>
        </p:blipFill>
        <p:spPr bwMode="auto">
          <a:xfrm>
            <a:off x="3733800" y="4267200"/>
            <a:ext cx="685800" cy="457200"/>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8" cstate="print"/>
          <a:srcRect/>
          <a:stretch>
            <a:fillRect/>
          </a:stretch>
        </p:blipFill>
        <p:spPr bwMode="auto">
          <a:xfrm>
            <a:off x="1295400" y="4267200"/>
            <a:ext cx="838200" cy="457200"/>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9" cstate="print"/>
          <a:srcRect/>
          <a:stretch>
            <a:fillRect/>
          </a:stretch>
        </p:blipFill>
        <p:spPr bwMode="auto">
          <a:xfrm>
            <a:off x="2133600" y="4267200"/>
            <a:ext cx="1600200" cy="457200"/>
          </a:xfrm>
          <a:prstGeom prst="rect">
            <a:avLst/>
          </a:prstGeom>
          <a:noFill/>
          <a:ln w="9525">
            <a:noFill/>
            <a:miter lim="800000"/>
            <a:headEnd/>
            <a:tailEnd/>
          </a:ln>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graphicFrame>
        <p:nvGraphicFramePr>
          <p:cNvPr id="29" name="Table 28">
            <a:extLst>
              <a:ext uri="{FF2B5EF4-FFF2-40B4-BE49-F238E27FC236}">
                <a16:creationId xmlns:a16="http://schemas.microsoft.com/office/drawing/2014/main" id="{47772DB8-6532-4B44-AB52-CB000016EA5A}"/>
              </a:ext>
            </a:extLst>
          </p:cNvPr>
          <p:cNvGraphicFramePr>
            <a:graphicFrameLocks noGrp="1"/>
          </p:cNvGraphicFramePr>
          <p:nvPr/>
        </p:nvGraphicFramePr>
        <p:xfrm>
          <a:off x="609600" y="4811995"/>
          <a:ext cx="7924793" cy="1131606"/>
        </p:xfrm>
        <a:graphic>
          <a:graphicData uri="http://schemas.openxmlformats.org/drawingml/2006/table">
            <a:tbl>
              <a:tblPr firstRow="1" bandRow="1">
                <a:tableStyleId>{00A15C55-8517-42AA-B614-E9B94910E393}</a:tableStyleId>
              </a:tblPr>
              <a:tblGrid>
                <a:gridCol w="3067938">
                  <a:extLst>
                    <a:ext uri="{9D8B030D-6E8A-4147-A177-3AD203B41FA5}">
                      <a16:colId xmlns:a16="http://schemas.microsoft.com/office/drawing/2014/main" val="20000"/>
                    </a:ext>
                  </a:extLst>
                </a:gridCol>
                <a:gridCol w="821768">
                  <a:extLst>
                    <a:ext uri="{9D8B030D-6E8A-4147-A177-3AD203B41FA5}">
                      <a16:colId xmlns:a16="http://schemas.microsoft.com/office/drawing/2014/main" val="20001"/>
                    </a:ext>
                  </a:extLst>
                </a:gridCol>
                <a:gridCol w="821768">
                  <a:extLst>
                    <a:ext uri="{9D8B030D-6E8A-4147-A177-3AD203B41FA5}">
                      <a16:colId xmlns:a16="http://schemas.microsoft.com/office/drawing/2014/main" val="3206209524"/>
                    </a:ext>
                  </a:extLst>
                </a:gridCol>
                <a:gridCol w="821768">
                  <a:extLst>
                    <a:ext uri="{9D8B030D-6E8A-4147-A177-3AD203B41FA5}">
                      <a16:colId xmlns:a16="http://schemas.microsoft.com/office/drawing/2014/main" val="1025126502"/>
                    </a:ext>
                  </a:extLst>
                </a:gridCol>
                <a:gridCol w="821768">
                  <a:extLst>
                    <a:ext uri="{9D8B030D-6E8A-4147-A177-3AD203B41FA5}">
                      <a16:colId xmlns:a16="http://schemas.microsoft.com/office/drawing/2014/main" val="388476244"/>
                    </a:ext>
                  </a:extLst>
                </a:gridCol>
                <a:gridCol w="706405">
                  <a:extLst>
                    <a:ext uri="{9D8B030D-6E8A-4147-A177-3AD203B41FA5}">
                      <a16:colId xmlns:a16="http://schemas.microsoft.com/office/drawing/2014/main" val="20002"/>
                    </a:ext>
                  </a:extLst>
                </a:gridCol>
                <a:gridCol w="863378">
                  <a:extLst>
                    <a:ext uri="{9D8B030D-6E8A-4147-A177-3AD203B41FA5}">
                      <a16:colId xmlns:a16="http://schemas.microsoft.com/office/drawing/2014/main" val="20003"/>
                    </a:ext>
                  </a:extLst>
                </a:gridCol>
              </a:tblGrid>
              <a:tr h="522280">
                <a:tc>
                  <a:txBody>
                    <a:bodyPr/>
                    <a:lstStyle/>
                    <a:p>
                      <a:pPr algn="r"/>
                      <a:r>
                        <a:rPr lang="en-US" sz="1200" b="1" dirty="0">
                          <a:solidFill>
                            <a:schemeClr val="tx1"/>
                          </a:solidFill>
                        </a:rPr>
                        <a:t>SEP ACTIVITY</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algn="ctr"/>
                      <a:r>
                        <a:rPr lang="en-US" sz="12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200" b="0" i="1" dirty="0"/>
                        <a:t>OSH Outreach Events</a:t>
                      </a:r>
                    </a:p>
                  </a:txBody>
                  <a:tcPr>
                    <a:solidFill>
                      <a:schemeClr val="bg1">
                        <a:lumMod val="85000"/>
                      </a:schemeClr>
                    </a:solidFill>
                  </a:tcPr>
                </a:tc>
                <a:tc>
                  <a:txBody>
                    <a:bodyPr/>
                    <a:lstStyle/>
                    <a:p>
                      <a:pPr algn="ctr"/>
                      <a:r>
                        <a:rPr lang="en-US" sz="1200" i="0" dirty="0"/>
                        <a:t>7</a:t>
                      </a:r>
                    </a:p>
                  </a:txBody>
                  <a:tcPr>
                    <a:solidFill>
                      <a:schemeClr val="bg1">
                        <a:lumMod val="85000"/>
                      </a:schemeClr>
                    </a:solidFill>
                  </a:tcPr>
                </a:tc>
                <a:tc>
                  <a:txBody>
                    <a:bodyPr/>
                    <a:lstStyle/>
                    <a:p>
                      <a:pPr algn="ctr"/>
                      <a:r>
                        <a:rPr lang="en-US" sz="1200" i="0" dirty="0"/>
                        <a:t>3</a:t>
                      </a:r>
                    </a:p>
                  </a:txBody>
                  <a:tcPr>
                    <a:solidFill>
                      <a:schemeClr val="bg1">
                        <a:lumMod val="85000"/>
                      </a:schemeClr>
                    </a:solidFill>
                  </a:tcPr>
                </a:tc>
                <a:tc>
                  <a:txBody>
                    <a:bodyPr/>
                    <a:lstStyle/>
                    <a:p>
                      <a:pPr algn="ctr"/>
                      <a:r>
                        <a:rPr lang="en-US" sz="1200" i="0" dirty="0"/>
                        <a:t>3</a:t>
                      </a:r>
                    </a:p>
                  </a:txBody>
                  <a:tcPr>
                    <a:solidFill>
                      <a:schemeClr val="bg1">
                        <a:lumMod val="85000"/>
                      </a:schemeClr>
                    </a:solidFill>
                  </a:tcPr>
                </a:tc>
                <a:tc>
                  <a:txBody>
                    <a:bodyPr/>
                    <a:lstStyle/>
                    <a:p>
                      <a:pPr algn="ctr"/>
                      <a:r>
                        <a:rPr lang="en-US" sz="1200" i="0" dirty="0"/>
                        <a:t>13</a:t>
                      </a:r>
                    </a:p>
                  </a:txBody>
                  <a:tcPr>
                    <a:solidFill>
                      <a:schemeClr val="bg1">
                        <a:lumMod val="85000"/>
                      </a:schemeClr>
                    </a:solidFill>
                  </a:tcPr>
                </a:tc>
                <a:tc>
                  <a:txBody>
                    <a:bodyPr/>
                    <a:lstStyle/>
                    <a:p>
                      <a:pPr algn="ctr"/>
                      <a:r>
                        <a:rPr lang="en-US" sz="1200" b="1" i="1" dirty="0"/>
                        <a:t>26</a:t>
                      </a:r>
                    </a:p>
                  </a:txBody>
                  <a:tcPr>
                    <a:solidFill>
                      <a:schemeClr val="bg1">
                        <a:lumMod val="85000"/>
                      </a:schemeClr>
                    </a:solidFill>
                  </a:tcPr>
                </a:tc>
                <a:tc>
                  <a:txBody>
                    <a:bodyPr/>
                    <a:lstStyle/>
                    <a:p>
                      <a:pPr algn="ctr"/>
                      <a:r>
                        <a:rPr lang="en-US" sz="1200" i="0" dirty="0"/>
                        <a:t>20</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200" b="0" i="1" dirty="0"/>
                        <a:t>People </a:t>
                      </a:r>
                      <a:r>
                        <a:rPr lang="en-US" sz="1200" b="0" i="1" baseline="0" dirty="0"/>
                        <a:t>Trained</a:t>
                      </a:r>
                      <a:endParaRPr lang="en-US" sz="1200" b="0" i="1" dirty="0"/>
                    </a:p>
                  </a:txBody>
                  <a:tcPr>
                    <a:solidFill>
                      <a:schemeClr val="bg1">
                        <a:lumMod val="95000"/>
                      </a:schemeClr>
                    </a:solidFill>
                  </a:tcPr>
                </a:tc>
                <a:tc>
                  <a:txBody>
                    <a:bodyPr/>
                    <a:lstStyle/>
                    <a:p>
                      <a:pPr algn="ctr"/>
                      <a:r>
                        <a:rPr lang="en-US" sz="1200" i="0" dirty="0"/>
                        <a:t>76</a:t>
                      </a:r>
                    </a:p>
                  </a:txBody>
                  <a:tcPr>
                    <a:solidFill>
                      <a:schemeClr val="bg1">
                        <a:lumMod val="95000"/>
                      </a:schemeClr>
                    </a:solidFill>
                  </a:tcPr>
                </a:tc>
                <a:tc>
                  <a:txBody>
                    <a:bodyPr/>
                    <a:lstStyle/>
                    <a:p>
                      <a:pPr algn="ctr"/>
                      <a:r>
                        <a:rPr lang="en-US" sz="1200" i="0" dirty="0"/>
                        <a:t>59</a:t>
                      </a:r>
                    </a:p>
                  </a:txBody>
                  <a:tcPr>
                    <a:solidFill>
                      <a:schemeClr val="bg1">
                        <a:lumMod val="95000"/>
                      </a:schemeClr>
                    </a:solidFill>
                  </a:tcPr>
                </a:tc>
                <a:tc>
                  <a:txBody>
                    <a:bodyPr/>
                    <a:lstStyle/>
                    <a:p>
                      <a:pPr algn="ctr"/>
                      <a:r>
                        <a:rPr lang="en-US" sz="1200" i="0" dirty="0"/>
                        <a:t>41</a:t>
                      </a:r>
                    </a:p>
                  </a:txBody>
                  <a:tcPr>
                    <a:solidFill>
                      <a:schemeClr val="bg1">
                        <a:lumMod val="95000"/>
                      </a:schemeClr>
                    </a:solidFill>
                  </a:tcPr>
                </a:tc>
                <a:tc>
                  <a:txBody>
                    <a:bodyPr/>
                    <a:lstStyle/>
                    <a:p>
                      <a:pPr algn="ctr"/>
                      <a:r>
                        <a:rPr lang="en-US" sz="1200" i="0" dirty="0"/>
                        <a:t>224</a:t>
                      </a:r>
                    </a:p>
                  </a:txBody>
                  <a:tcPr>
                    <a:solidFill>
                      <a:schemeClr val="bg1">
                        <a:lumMod val="95000"/>
                      </a:schemeClr>
                    </a:solidFill>
                  </a:tcPr>
                </a:tc>
                <a:tc>
                  <a:txBody>
                    <a:bodyPr/>
                    <a:lstStyle/>
                    <a:p>
                      <a:pPr algn="ctr"/>
                      <a:r>
                        <a:rPr lang="en-US" sz="1200" b="1" i="1" dirty="0"/>
                        <a:t>400</a:t>
                      </a:r>
                    </a:p>
                  </a:txBody>
                  <a:tcPr>
                    <a:solidFill>
                      <a:schemeClr val="bg1">
                        <a:lumMod val="95000"/>
                      </a:schemeClr>
                    </a:solidFill>
                  </a:tcPr>
                </a:tc>
                <a:tc>
                  <a:txBody>
                    <a:bodyPr/>
                    <a:lstStyle/>
                    <a:p>
                      <a:pPr algn="ctr"/>
                      <a:r>
                        <a:rPr lang="en-US" sz="1200" i="0" dirty="0"/>
                        <a:t>300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21" name="Picture 20">
            <a:extLst>
              <a:ext uri="{FF2B5EF4-FFF2-40B4-BE49-F238E27FC236}">
                <a16:creationId xmlns:a16="http://schemas.microsoft.com/office/drawing/2014/main" id="{E04CEF98-7FF5-4825-A76F-427E18843974}"/>
              </a:ext>
            </a:extLst>
          </p:cNvPr>
          <p:cNvPicPr/>
          <p:nvPr/>
        </p:nvPicPr>
        <p:blipFill rotWithShape="1">
          <a:blip r:embed="rId10" cstate="print">
            <a:extLst>
              <a:ext uri="{28A0092B-C50C-407E-A947-70E740481C1C}">
                <a14:useLocalDpi xmlns:a14="http://schemas.microsoft.com/office/drawing/2010/main" val="0"/>
              </a:ext>
            </a:extLst>
          </a:blip>
          <a:srcRect t="31035"/>
          <a:stretch/>
        </p:blipFill>
        <p:spPr bwMode="auto">
          <a:xfrm>
            <a:off x="609600" y="4267200"/>
            <a:ext cx="757873" cy="451246"/>
          </a:xfrm>
          <a:prstGeom prst="rect">
            <a:avLst/>
          </a:prstGeom>
          <a:ln>
            <a:no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4695C468-26AD-3CB1-FE73-AE9026012347}"/>
              </a:ext>
            </a:extLst>
          </p:cNvPr>
          <p:cNvGraphicFramePr>
            <a:graphicFrameLocks noGrp="1"/>
          </p:cNvGraphicFramePr>
          <p:nvPr>
            <p:extLst>
              <p:ext uri="{D42A27DB-BD31-4B8C-83A1-F6EECF244321}">
                <p14:modId xmlns:p14="http://schemas.microsoft.com/office/powerpoint/2010/main" val="3014874826"/>
              </p:ext>
            </p:extLst>
          </p:nvPr>
        </p:nvGraphicFramePr>
        <p:xfrm>
          <a:off x="609600" y="1123675"/>
          <a:ext cx="7924795" cy="3138748"/>
        </p:xfrm>
        <a:graphic>
          <a:graphicData uri="http://schemas.openxmlformats.org/drawingml/2006/table">
            <a:tbl>
              <a:tblPr/>
              <a:tblGrid>
                <a:gridCol w="3527807">
                  <a:extLst>
                    <a:ext uri="{9D8B030D-6E8A-4147-A177-3AD203B41FA5}">
                      <a16:colId xmlns:a16="http://schemas.microsoft.com/office/drawing/2014/main" val="20000"/>
                    </a:ext>
                  </a:extLst>
                </a:gridCol>
                <a:gridCol w="869173">
                  <a:extLst>
                    <a:ext uri="{9D8B030D-6E8A-4147-A177-3AD203B41FA5}">
                      <a16:colId xmlns:a16="http://schemas.microsoft.com/office/drawing/2014/main" val="20001"/>
                    </a:ext>
                  </a:extLst>
                </a:gridCol>
                <a:gridCol w="869173">
                  <a:extLst>
                    <a:ext uri="{9D8B030D-6E8A-4147-A177-3AD203B41FA5}">
                      <a16:colId xmlns:a16="http://schemas.microsoft.com/office/drawing/2014/main" val="3507921706"/>
                    </a:ext>
                  </a:extLst>
                </a:gridCol>
                <a:gridCol w="869173">
                  <a:extLst>
                    <a:ext uri="{9D8B030D-6E8A-4147-A177-3AD203B41FA5}">
                      <a16:colId xmlns:a16="http://schemas.microsoft.com/office/drawing/2014/main" val="862470825"/>
                    </a:ext>
                  </a:extLst>
                </a:gridCol>
                <a:gridCol w="869173">
                  <a:extLst>
                    <a:ext uri="{9D8B030D-6E8A-4147-A177-3AD203B41FA5}">
                      <a16:colId xmlns:a16="http://schemas.microsoft.com/office/drawing/2014/main" val="1274579139"/>
                    </a:ext>
                  </a:extLst>
                </a:gridCol>
                <a:gridCol w="920296">
                  <a:extLst>
                    <a:ext uri="{9D8B030D-6E8A-4147-A177-3AD203B41FA5}">
                      <a16:colId xmlns:a16="http://schemas.microsoft.com/office/drawing/2014/main" val="20002"/>
                    </a:ext>
                  </a:extLst>
                </a:gridCol>
              </a:tblGrid>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chemeClr val="tx1"/>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212878924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2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1</a:t>
                      </a:r>
                      <a:r>
                        <a:rPr kumimoji="0" lang="en-US" sz="1200" b="1" i="0" u="none" strike="noStrike" cap="none" normalizeH="0" baseline="30000" dirty="0">
                          <a:ln>
                            <a:noFill/>
                          </a:ln>
                          <a:solidFill>
                            <a:schemeClr val="tx1"/>
                          </a:solidFill>
                          <a:effectLst/>
                          <a:latin typeface="Arial" charset="0"/>
                          <a:cs typeface="Arial" charset="0"/>
                        </a:rPr>
                        <a:t>st</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2</a:t>
                      </a:r>
                      <a:r>
                        <a:rPr kumimoji="0" lang="en-US" sz="1200" b="1" i="0" u="none" strike="noStrike" cap="none" normalizeH="0" baseline="30000" dirty="0">
                          <a:ln>
                            <a:noFill/>
                          </a:ln>
                          <a:solidFill>
                            <a:schemeClr val="tx1"/>
                          </a:solidFill>
                          <a:effectLst/>
                          <a:latin typeface="Arial" charset="0"/>
                          <a:cs typeface="Arial" charset="0"/>
                        </a:rPr>
                        <a:t>nd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3</a:t>
                      </a:r>
                      <a:r>
                        <a:rPr kumimoji="0" lang="en-US" sz="1200" b="1" i="0" u="none" strike="noStrike" cap="none" normalizeH="0" baseline="30000" dirty="0">
                          <a:ln>
                            <a:noFill/>
                          </a:ln>
                          <a:solidFill>
                            <a:schemeClr val="tx1"/>
                          </a:solidFill>
                          <a:effectLst/>
                          <a:latin typeface="Arial" charset="0"/>
                          <a:cs typeface="Arial" charset="0"/>
                        </a:rPr>
                        <a:t>rd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4</a:t>
                      </a:r>
                      <a:r>
                        <a:rPr kumimoji="0" lang="en-US" sz="1200" b="1" i="0" u="none" strike="noStrike" cap="none" normalizeH="0" baseline="30000" dirty="0">
                          <a:ln>
                            <a:noFill/>
                          </a:ln>
                          <a:solidFill>
                            <a:schemeClr val="tx1"/>
                          </a:solidFill>
                          <a:effectLst/>
                          <a:latin typeface="Arial" charset="0"/>
                          <a:cs typeface="Arial" charset="0"/>
                        </a:rPr>
                        <a:t>th</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85927867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128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4569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err="1">
                          <a:ln>
                            <a:noFill/>
                          </a:ln>
                          <a:solidFill>
                            <a:srgbClr val="000000"/>
                          </a:solidFill>
                          <a:effectLst/>
                          <a:latin typeface="Arial" charset="0"/>
                          <a:cs typeface="Arial" charset="0"/>
                        </a:rPr>
                        <a:t>Isocyanates</a:t>
                      </a:r>
                      <a:endParaRPr kumimoji="0" lang="en-US" sz="12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58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195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F70F09B4-DCB7-65DE-838F-79500E6A6DA9}"/>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2137920218"/>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sp>
        <p:nvSpPr>
          <p:cNvPr id="14" name="TextBox 13">
            <a:extLst>
              <a:ext uri="{FF2B5EF4-FFF2-40B4-BE49-F238E27FC236}">
                <a16:creationId xmlns:a16="http://schemas.microsoft.com/office/drawing/2014/main" id="{50135AF9-74AA-4FC5-8F27-F3EF29F65060}"/>
              </a:ext>
            </a:extLst>
          </p:cNvPr>
          <p:cNvSpPr txBox="1"/>
          <p:nvPr/>
        </p:nvSpPr>
        <p:spPr>
          <a:xfrm>
            <a:off x="503903" y="3411379"/>
            <a:ext cx="3090911" cy="246221"/>
          </a:xfrm>
          <a:prstGeom prst="rect">
            <a:avLst/>
          </a:prstGeom>
          <a:noFill/>
        </p:spPr>
        <p:txBody>
          <a:bodyPr wrap="none" rtlCol="0">
            <a:spAutoFit/>
          </a:bodyPr>
          <a:lstStyle/>
          <a:p>
            <a:r>
              <a:rPr lang="en-US" sz="1000" i="1" dirty="0"/>
              <a:t>*TRC/DART rate based on the 3-digit NAICS code </a:t>
            </a:r>
          </a:p>
        </p:txBody>
      </p:sp>
      <p:graphicFrame>
        <p:nvGraphicFramePr>
          <p:cNvPr id="11" name="Group 128">
            <a:extLst>
              <a:ext uri="{FF2B5EF4-FFF2-40B4-BE49-F238E27FC236}">
                <a16:creationId xmlns:a16="http://schemas.microsoft.com/office/drawing/2014/main" id="{064B118D-9DC0-4C70-8BD5-619131924002}"/>
              </a:ext>
            </a:extLst>
          </p:cNvPr>
          <p:cNvGraphicFramePr>
            <a:graphicFrameLocks noGrp="1"/>
          </p:cNvGraphicFramePr>
          <p:nvPr>
            <p:extLst>
              <p:ext uri="{D42A27DB-BD31-4B8C-83A1-F6EECF244321}">
                <p14:modId xmlns:p14="http://schemas.microsoft.com/office/powerpoint/2010/main" val="2779961074"/>
              </p:ext>
            </p:extLst>
          </p:nvPr>
        </p:nvGraphicFramePr>
        <p:xfrm>
          <a:off x="609599" y="1143000"/>
          <a:ext cx="7924800" cy="2180512"/>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761574">
                  <a:extLst>
                    <a:ext uri="{9D8B030D-6E8A-4147-A177-3AD203B41FA5}">
                      <a16:colId xmlns:a16="http://schemas.microsoft.com/office/drawing/2014/main" val="20007"/>
                    </a:ext>
                  </a:extLst>
                </a:gridCol>
                <a:gridCol w="761574">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616921">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7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36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2021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272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3.8</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6%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4.8</a:t>
                      </a:r>
                    </a:p>
                  </a:txBody>
                  <a:tcPr anchor="ctr" horzOverflow="overflow">
                    <a:solidFill>
                      <a:schemeClr val="bg1">
                        <a:lumMod val="95000"/>
                      </a:schemeClr>
                    </a:solidFill>
                  </a:tcPr>
                </a:tc>
                <a:tc>
                  <a:txBody>
                    <a:bodyPr/>
                    <a:lstStyle/>
                    <a:p>
                      <a:pPr algn="ctr"/>
                      <a:r>
                        <a:rPr lang="en-US" sz="1200" b="1" i="1" dirty="0"/>
                        <a:t>25%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2726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1" dirty="0"/>
                        <a:t>3.0</a:t>
                      </a:r>
                    </a:p>
                  </a:txBody>
                  <a:tcPr anchor="ct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13%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2.6</a:t>
                      </a:r>
                    </a:p>
                  </a:txBody>
                  <a:tcPr anchor="ctr" horzOverflow="overflow">
                    <a:solidFill>
                      <a:schemeClr val="bg1">
                        <a:lumMod val="85000"/>
                      </a:schemeClr>
                    </a:solidFill>
                  </a:tcPr>
                </a:tc>
                <a:tc>
                  <a:txBody>
                    <a:bodyPr/>
                    <a:lstStyle/>
                    <a:p>
                      <a:pPr algn="ctr"/>
                      <a:r>
                        <a:rPr lang="en-US" sz="1200" i="1" dirty="0"/>
                        <a:t>3.9</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8%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3.6</a:t>
                      </a:r>
                    </a:p>
                  </a:txBody>
                  <a:tcPr anchor="ctr" horzOverflow="overflow">
                    <a:solidFill>
                      <a:schemeClr val="bg1">
                        <a:lumMod val="85000"/>
                      </a:schemeClr>
                    </a:solidFill>
                  </a:tcPr>
                </a:tc>
                <a:tc>
                  <a:txBody>
                    <a:bodyPr/>
                    <a:lstStyle/>
                    <a:p>
                      <a:pPr algn="ctr"/>
                      <a:r>
                        <a:rPr lang="en-US" sz="1200" b="1" i="1" dirty="0"/>
                        <a:t>23%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D76BB523-0878-B9E6-B29A-CA1960CD32A5}"/>
              </a:ext>
            </a:extLst>
          </p:cNvPr>
          <p:cNvGraphicFramePr>
            <a:graphicFrameLocks noGrp="1"/>
          </p:cNvGraphicFramePr>
          <p:nvPr/>
        </p:nvGraphicFramePr>
        <p:xfrm>
          <a:off x="609600" y="3886199"/>
          <a:ext cx="7924798" cy="1981201"/>
        </p:xfrm>
        <a:graphic>
          <a:graphicData uri="http://schemas.openxmlformats.org/drawingml/2006/table">
            <a:tbl>
              <a:tblPr firstRow="1" bandRow="1">
                <a:tableStyleId>{073A0DAA-6AF3-43AB-8588-CEC1D06C72B9}</a:tableStyleId>
              </a:tblPr>
              <a:tblGrid>
                <a:gridCol w="2650097">
                  <a:extLst>
                    <a:ext uri="{9D8B030D-6E8A-4147-A177-3AD203B41FA5}">
                      <a16:colId xmlns:a16="http://schemas.microsoft.com/office/drawing/2014/main" val="20000"/>
                    </a:ext>
                  </a:extLst>
                </a:gridCol>
                <a:gridCol w="883366">
                  <a:extLst>
                    <a:ext uri="{9D8B030D-6E8A-4147-A177-3AD203B41FA5}">
                      <a16:colId xmlns:a16="http://schemas.microsoft.com/office/drawing/2014/main" val="20001"/>
                    </a:ext>
                  </a:extLst>
                </a:gridCol>
                <a:gridCol w="815414">
                  <a:extLst>
                    <a:ext uri="{9D8B030D-6E8A-4147-A177-3AD203B41FA5}">
                      <a16:colId xmlns:a16="http://schemas.microsoft.com/office/drawing/2014/main" val="751723335"/>
                    </a:ext>
                  </a:extLst>
                </a:gridCol>
                <a:gridCol w="857875">
                  <a:extLst>
                    <a:ext uri="{9D8B030D-6E8A-4147-A177-3AD203B41FA5}">
                      <a16:colId xmlns:a16="http://schemas.microsoft.com/office/drawing/2014/main" val="2410995812"/>
                    </a:ext>
                  </a:extLst>
                </a:gridCol>
                <a:gridCol w="857875">
                  <a:extLst>
                    <a:ext uri="{9D8B030D-6E8A-4147-A177-3AD203B41FA5}">
                      <a16:colId xmlns:a16="http://schemas.microsoft.com/office/drawing/2014/main" val="4012768222"/>
                    </a:ext>
                  </a:extLst>
                </a:gridCol>
                <a:gridCol w="641437">
                  <a:extLst>
                    <a:ext uri="{9D8B030D-6E8A-4147-A177-3AD203B41FA5}">
                      <a16:colId xmlns:a16="http://schemas.microsoft.com/office/drawing/2014/main" val="20002"/>
                    </a:ext>
                  </a:extLst>
                </a:gridCol>
                <a:gridCol w="1218734">
                  <a:extLst>
                    <a:ext uri="{9D8B030D-6E8A-4147-A177-3AD203B41FA5}">
                      <a16:colId xmlns:a16="http://schemas.microsoft.com/office/drawing/2014/main" val="20003"/>
                    </a:ext>
                  </a:extLst>
                </a:gridCol>
              </a:tblGrid>
              <a:tr h="447782">
                <a:tc>
                  <a:txBody>
                    <a:bodyPr/>
                    <a:lstStyle/>
                    <a:p>
                      <a:pPr algn="r"/>
                      <a:r>
                        <a:rPr lang="en-US" sz="1200" dirty="0">
                          <a:solidFill>
                            <a:schemeClr val="tx1"/>
                          </a:solidFill>
                        </a:rPr>
                        <a:t>SEP 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152">
                <a:tc>
                  <a:txBody>
                    <a:bodyPr/>
                    <a:lstStyle/>
                    <a:p>
                      <a:pPr algn="r"/>
                      <a:r>
                        <a:rPr lang="en-US" sz="1200" i="1" dirty="0"/>
                        <a:t>Compliance Inspections</a:t>
                      </a:r>
                    </a:p>
                  </a:txBody>
                  <a:tcPr>
                    <a:solidFill>
                      <a:schemeClr val="bg1">
                        <a:lumMod val="95000"/>
                      </a:schemeClr>
                    </a:solidFill>
                  </a:tcPr>
                </a:tc>
                <a:tc>
                  <a:txBody>
                    <a:bodyPr/>
                    <a:lstStyle/>
                    <a:p>
                      <a:pPr algn="ctr"/>
                      <a:r>
                        <a:rPr lang="en-US" sz="1200" i="0" dirty="0"/>
                        <a:t>7</a:t>
                      </a:r>
                    </a:p>
                  </a:txBody>
                  <a:tcPr anchor="ctr">
                    <a:solidFill>
                      <a:schemeClr val="bg1">
                        <a:lumMod val="95000"/>
                      </a:schemeClr>
                    </a:solidFill>
                  </a:tcPr>
                </a:tc>
                <a:tc>
                  <a:txBody>
                    <a:bodyPr/>
                    <a:lstStyle/>
                    <a:p>
                      <a:pPr algn="ctr"/>
                      <a:r>
                        <a:rPr lang="en-US" sz="1200" i="0" dirty="0"/>
                        <a:t>12</a:t>
                      </a:r>
                    </a:p>
                  </a:txBody>
                  <a:tcPr anchor="ctr">
                    <a:solidFill>
                      <a:schemeClr val="bg1">
                        <a:lumMod val="95000"/>
                      </a:schemeClr>
                    </a:solidFill>
                  </a:tcPr>
                </a:tc>
                <a:tc>
                  <a:txBody>
                    <a:bodyPr/>
                    <a:lstStyle/>
                    <a:p>
                      <a:pPr algn="ctr"/>
                      <a:r>
                        <a:rPr lang="en-US" sz="1200" i="0" dirty="0"/>
                        <a:t>14</a:t>
                      </a:r>
                    </a:p>
                  </a:txBody>
                  <a:tcPr anchor="ctr">
                    <a:solidFill>
                      <a:schemeClr val="bg1">
                        <a:lumMod val="95000"/>
                      </a:schemeClr>
                    </a:solidFill>
                  </a:tcPr>
                </a:tc>
                <a:tc>
                  <a:txBody>
                    <a:bodyPr/>
                    <a:lstStyle/>
                    <a:p>
                      <a:pPr algn="ctr"/>
                      <a:r>
                        <a:rPr lang="en-US" sz="1200" i="0" dirty="0"/>
                        <a:t>6</a:t>
                      </a:r>
                    </a:p>
                  </a:txBody>
                  <a:tcPr anchor="ctr">
                    <a:solidFill>
                      <a:schemeClr val="bg1">
                        <a:lumMod val="95000"/>
                      </a:schemeClr>
                    </a:solidFill>
                  </a:tcPr>
                </a:tc>
                <a:tc>
                  <a:txBody>
                    <a:bodyPr/>
                    <a:lstStyle/>
                    <a:p>
                      <a:pPr algn="ctr"/>
                      <a:r>
                        <a:rPr lang="en-US" sz="1200" b="1" i="1" dirty="0"/>
                        <a:t>39</a:t>
                      </a:r>
                    </a:p>
                  </a:txBody>
                  <a:tcPr anchor="ctr">
                    <a:solidFill>
                      <a:schemeClr val="bg1">
                        <a:lumMod val="95000"/>
                      </a:schemeClr>
                    </a:solidFill>
                  </a:tcPr>
                </a:tc>
                <a:tc>
                  <a:txBody>
                    <a:bodyPr/>
                    <a:lstStyle/>
                    <a:p>
                      <a:pPr algn="ctr"/>
                      <a:r>
                        <a:rPr lang="en-US" sz="1200" i="0" dirty="0"/>
                        <a:t>25</a:t>
                      </a:r>
                    </a:p>
                  </a:txBody>
                  <a:tcPr anchor="ctr">
                    <a:solidFill>
                      <a:schemeClr val="bg1">
                        <a:lumMod val="95000"/>
                      </a:schemeClr>
                    </a:solidFill>
                  </a:tcPr>
                </a:tc>
                <a:extLst>
                  <a:ext uri="{0D108BD9-81ED-4DB2-BD59-A6C34878D82A}">
                    <a16:rowId xmlns:a16="http://schemas.microsoft.com/office/drawing/2014/main" val="10001"/>
                  </a:ext>
                </a:extLst>
              </a:tr>
              <a:tr h="373152">
                <a:tc>
                  <a:txBody>
                    <a:bodyPr/>
                    <a:lstStyle/>
                    <a:p>
                      <a:pPr algn="r"/>
                      <a:r>
                        <a:rPr lang="en-US" sz="1200" i="1" dirty="0"/>
                        <a:t>Consultative Visits</a:t>
                      </a:r>
                    </a:p>
                  </a:txBody>
                  <a:tcPr>
                    <a:solidFill>
                      <a:schemeClr val="bg1">
                        <a:lumMod val="85000"/>
                      </a:schemeClr>
                    </a:solidFill>
                  </a:tcPr>
                </a:tc>
                <a:tc>
                  <a:txBody>
                    <a:bodyPr/>
                    <a:lstStyle/>
                    <a:p>
                      <a:pPr algn="ctr"/>
                      <a:r>
                        <a:rPr lang="en-US" sz="1200" i="0" dirty="0"/>
                        <a:t>4</a:t>
                      </a:r>
                    </a:p>
                  </a:txBody>
                  <a:tcPr anchor="ctr">
                    <a:solidFill>
                      <a:schemeClr val="bg1">
                        <a:lumMod val="85000"/>
                      </a:schemeClr>
                    </a:solidFill>
                  </a:tcPr>
                </a:tc>
                <a:tc>
                  <a:txBody>
                    <a:bodyPr/>
                    <a:lstStyle/>
                    <a:p>
                      <a:pPr algn="ctr"/>
                      <a:r>
                        <a:rPr lang="en-US" sz="1200" i="0" dirty="0"/>
                        <a:t>9</a:t>
                      </a:r>
                    </a:p>
                  </a:txBody>
                  <a:tcPr anchor="ctr">
                    <a:solidFill>
                      <a:schemeClr val="bg1">
                        <a:lumMod val="85000"/>
                      </a:schemeClr>
                    </a:solidFill>
                  </a:tcPr>
                </a:tc>
                <a:tc>
                  <a:txBody>
                    <a:bodyPr/>
                    <a:lstStyle/>
                    <a:p>
                      <a:pPr algn="ctr"/>
                      <a:r>
                        <a:rPr lang="en-US" sz="1200" i="0" dirty="0"/>
                        <a:t>5</a:t>
                      </a:r>
                    </a:p>
                  </a:txBody>
                  <a:tcPr anchor="ctr">
                    <a:solidFill>
                      <a:schemeClr val="bg1">
                        <a:lumMod val="85000"/>
                      </a:schemeClr>
                    </a:solidFill>
                  </a:tcPr>
                </a:tc>
                <a:tc>
                  <a:txBody>
                    <a:bodyPr/>
                    <a:lstStyle/>
                    <a:p>
                      <a:pPr algn="ctr"/>
                      <a:r>
                        <a:rPr lang="en-US" sz="1200" i="0" dirty="0"/>
                        <a:t>6</a:t>
                      </a:r>
                    </a:p>
                  </a:txBody>
                  <a:tcPr anchor="ctr">
                    <a:solidFill>
                      <a:schemeClr val="bg1">
                        <a:lumMod val="85000"/>
                      </a:schemeClr>
                    </a:solidFill>
                  </a:tcPr>
                </a:tc>
                <a:tc>
                  <a:txBody>
                    <a:bodyPr/>
                    <a:lstStyle/>
                    <a:p>
                      <a:pPr algn="ctr"/>
                      <a:r>
                        <a:rPr lang="en-US" sz="1200" b="1" i="1" dirty="0"/>
                        <a:t>24</a:t>
                      </a:r>
                    </a:p>
                  </a:txBody>
                  <a:tcPr anchor="ctr">
                    <a:solidFill>
                      <a:schemeClr val="bg1">
                        <a:lumMod val="85000"/>
                      </a:schemeClr>
                    </a:solidFill>
                  </a:tcPr>
                </a:tc>
                <a:tc>
                  <a:txBody>
                    <a:bodyPr/>
                    <a:lstStyle/>
                    <a:p>
                      <a:pPr algn="ctr"/>
                      <a:r>
                        <a:rPr lang="en-US" sz="1200" i="0" dirty="0"/>
                        <a:t>12</a:t>
                      </a:r>
                    </a:p>
                  </a:txBody>
                  <a:tcPr anchor="ctr">
                    <a:solidFill>
                      <a:schemeClr val="bg1">
                        <a:lumMod val="85000"/>
                      </a:schemeClr>
                    </a:solidFill>
                  </a:tcPr>
                </a:tc>
                <a:extLst>
                  <a:ext uri="{0D108BD9-81ED-4DB2-BD59-A6C34878D82A}">
                    <a16:rowId xmlns:a16="http://schemas.microsoft.com/office/drawing/2014/main" val="10002"/>
                  </a:ext>
                </a:extLst>
              </a:tr>
              <a:tr h="413963">
                <a:tc>
                  <a:txBody>
                    <a:bodyPr/>
                    <a:lstStyle/>
                    <a:p>
                      <a:pPr algn="r"/>
                      <a:r>
                        <a:rPr lang="en-US" sz="1200" i="1" dirty="0"/>
                        <a:t>OSH Outreach Events</a:t>
                      </a:r>
                    </a:p>
                  </a:txBody>
                  <a:tcP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b="1" i="1" dirty="0"/>
                        <a:t>2</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extLst>
                  <a:ext uri="{0D108BD9-81ED-4DB2-BD59-A6C34878D82A}">
                    <a16:rowId xmlns:a16="http://schemas.microsoft.com/office/drawing/2014/main" val="10003"/>
                  </a:ext>
                </a:extLst>
              </a:tr>
              <a:tr h="373152">
                <a:tc>
                  <a:txBody>
                    <a:bodyPr/>
                    <a:lstStyle/>
                    <a:p>
                      <a:pPr algn="r"/>
                      <a:r>
                        <a:rPr lang="en-US" sz="1200" i="1" dirty="0"/>
                        <a:t>People Trained</a:t>
                      </a:r>
                    </a:p>
                  </a:txBody>
                  <a:tcP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9</a:t>
                      </a:r>
                    </a:p>
                  </a:txBody>
                  <a:tcPr anchor="ctr">
                    <a:solidFill>
                      <a:schemeClr val="bg1">
                        <a:lumMod val="85000"/>
                      </a:schemeClr>
                    </a:solidFill>
                  </a:tcPr>
                </a:tc>
                <a:tc>
                  <a:txBody>
                    <a:bodyPr/>
                    <a:lstStyle/>
                    <a:p>
                      <a:pPr algn="ctr"/>
                      <a:r>
                        <a:rPr lang="en-US" sz="1200" i="0" dirty="0"/>
                        <a:t>52</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b="1" i="1" dirty="0"/>
                        <a:t>61</a:t>
                      </a:r>
                    </a:p>
                  </a:txBody>
                  <a:tcPr anchor="ctr">
                    <a:solidFill>
                      <a:schemeClr val="bg1">
                        <a:lumMod val="85000"/>
                      </a:schemeClr>
                    </a:solidFill>
                  </a:tcPr>
                </a:tc>
                <a:tc>
                  <a:txBody>
                    <a:bodyPr/>
                    <a:lstStyle/>
                    <a:p>
                      <a:pPr algn="ctr"/>
                      <a:r>
                        <a:rPr lang="en-US" sz="1200" i="0" dirty="0"/>
                        <a:t>40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85571ED1-46D1-02CC-16B6-0BBD7CF040E0}"/>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4035365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sp>
        <p:nvSpPr>
          <p:cNvPr id="13" name="TextBox 12">
            <a:extLst>
              <a:ext uri="{FF2B5EF4-FFF2-40B4-BE49-F238E27FC236}">
                <a16:creationId xmlns:a16="http://schemas.microsoft.com/office/drawing/2014/main" id="{37D48171-6321-482D-B6AB-902B0C9D3FD2}"/>
              </a:ext>
            </a:extLst>
          </p:cNvPr>
          <p:cNvSpPr txBox="1"/>
          <p:nvPr/>
        </p:nvSpPr>
        <p:spPr>
          <a:xfrm>
            <a:off x="533400" y="3327016"/>
            <a:ext cx="3077497" cy="246221"/>
          </a:xfrm>
          <a:prstGeom prst="rect">
            <a:avLst/>
          </a:prstGeom>
          <a:noFill/>
        </p:spPr>
        <p:txBody>
          <a:bodyPr wrap="square" rtlCol="0">
            <a:spAutoFit/>
          </a:bodyPr>
          <a:lstStyle/>
          <a:p>
            <a:r>
              <a:rPr lang="en-US" sz="1000" i="1" dirty="0"/>
              <a:t>*DART/TRC rate based on the 4-digit NAICS code </a:t>
            </a: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nvGraphicFramePr>
        <p:xfrm>
          <a:off x="609597" y="3657599"/>
          <a:ext cx="7929233" cy="2151185"/>
        </p:xfrm>
        <a:graphic>
          <a:graphicData uri="http://schemas.openxmlformats.org/drawingml/2006/table">
            <a:tbl>
              <a:tblPr firstRow="1" bandRow="1">
                <a:tableStyleId>{073A0DAA-6AF3-43AB-8588-CEC1D06C72B9}</a:tableStyleId>
              </a:tblPr>
              <a:tblGrid>
                <a:gridCol w="2997951">
                  <a:extLst>
                    <a:ext uri="{9D8B030D-6E8A-4147-A177-3AD203B41FA5}">
                      <a16:colId xmlns:a16="http://schemas.microsoft.com/office/drawing/2014/main" val="20000"/>
                    </a:ext>
                  </a:extLst>
                </a:gridCol>
                <a:gridCol w="817622">
                  <a:extLst>
                    <a:ext uri="{9D8B030D-6E8A-4147-A177-3AD203B41FA5}">
                      <a16:colId xmlns:a16="http://schemas.microsoft.com/office/drawing/2014/main" val="20001"/>
                    </a:ext>
                  </a:extLst>
                </a:gridCol>
                <a:gridCol w="817622">
                  <a:extLst>
                    <a:ext uri="{9D8B030D-6E8A-4147-A177-3AD203B41FA5}">
                      <a16:colId xmlns:a16="http://schemas.microsoft.com/office/drawing/2014/main" val="256526876"/>
                    </a:ext>
                  </a:extLst>
                </a:gridCol>
                <a:gridCol w="817622">
                  <a:extLst>
                    <a:ext uri="{9D8B030D-6E8A-4147-A177-3AD203B41FA5}">
                      <a16:colId xmlns:a16="http://schemas.microsoft.com/office/drawing/2014/main" val="1816921039"/>
                    </a:ext>
                  </a:extLst>
                </a:gridCol>
                <a:gridCol w="817622">
                  <a:extLst>
                    <a:ext uri="{9D8B030D-6E8A-4147-A177-3AD203B41FA5}">
                      <a16:colId xmlns:a16="http://schemas.microsoft.com/office/drawing/2014/main" val="1457439684"/>
                    </a:ext>
                  </a:extLst>
                </a:gridCol>
                <a:gridCol w="608958">
                  <a:extLst>
                    <a:ext uri="{9D8B030D-6E8A-4147-A177-3AD203B41FA5}">
                      <a16:colId xmlns:a16="http://schemas.microsoft.com/office/drawing/2014/main" val="20002"/>
                    </a:ext>
                  </a:extLst>
                </a:gridCol>
                <a:gridCol w="1051836">
                  <a:extLst>
                    <a:ext uri="{9D8B030D-6E8A-4147-A177-3AD203B41FA5}">
                      <a16:colId xmlns:a16="http://schemas.microsoft.com/office/drawing/2014/main" val="20003"/>
                    </a:ext>
                  </a:extLst>
                </a:gridCol>
              </a:tblGrid>
              <a:tr h="533401">
                <a:tc>
                  <a:txBody>
                    <a:bodyPr/>
                    <a:lstStyle/>
                    <a:p>
                      <a:pPr algn="r"/>
                      <a:r>
                        <a:rPr lang="en-US" sz="1200" dirty="0">
                          <a:solidFill>
                            <a:schemeClr val="tx1"/>
                          </a:solidFill>
                        </a:rPr>
                        <a:t>SEP 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04446">
                <a:tc>
                  <a:txBody>
                    <a:bodyPr/>
                    <a:lstStyle/>
                    <a:p>
                      <a:pPr algn="r"/>
                      <a:r>
                        <a:rPr lang="en-US" sz="1200" i="1" dirty="0"/>
                        <a:t>Compliance Inspections</a:t>
                      </a:r>
                    </a:p>
                  </a:txBody>
                  <a:tcPr anchor="ctr">
                    <a:solidFill>
                      <a:schemeClr val="bg1">
                        <a:lumMod val="95000"/>
                      </a:schemeClr>
                    </a:solidFill>
                  </a:tcPr>
                </a:tc>
                <a:tc>
                  <a:txBody>
                    <a:bodyPr/>
                    <a:lstStyle/>
                    <a:p>
                      <a:pPr algn="ctr"/>
                      <a:r>
                        <a:rPr lang="en-US" sz="1200" i="0" dirty="0"/>
                        <a:t>7</a:t>
                      </a:r>
                    </a:p>
                  </a:txBody>
                  <a:tcPr anchor="ctr">
                    <a:solidFill>
                      <a:schemeClr val="bg1">
                        <a:lumMod val="95000"/>
                      </a:schemeClr>
                    </a:solidFill>
                  </a:tcPr>
                </a:tc>
                <a:tc>
                  <a:txBody>
                    <a:bodyPr/>
                    <a:lstStyle/>
                    <a:p>
                      <a:pPr algn="ctr"/>
                      <a:r>
                        <a:rPr lang="en-US" sz="1200" i="0" dirty="0"/>
                        <a:t>6</a:t>
                      </a:r>
                    </a:p>
                  </a:txBody>
                  <a:tcPr anchor="ctr">
                    <a:solidFill>
                      <a:schemeClr val="bg1">
                        <a:lumMod val="95000"/>
                      </a:schemeClr>
                    </a:solidFill>
                  </a:tcPr>
                </a:tc>
                <a:tc>
                  <a:txBody>
                    <a:bodyPr/>
                    <a:lstStyle/>
                    <a:p>
                      <a:pPr algn="ctr"/>
                      <a:r>
                        <a:rPr lang="en-US" sz="1200" i="0" dirty="0"/>
                        <a:t>4</a:t>
                      </a:r>
                    </a:p>
                  </a:txBody>
                  <a:tcPr anchor="ctr">
                    <a:solidFill>
                      <a:schemeClr val="bg1">
                        <a:lumMod val="95000"/>
                      </a:schemeClr>
                    </a:solidFill>
                  </a:tcPr>
                </a:tc>
                <a:tc>
                  <a:txBody>
                    <a:bodyPr/>
                    <a:lstStyle/>
                    <a:p>
                      <a:pPr algn="ctr"/>
                      <a:r>
                        <a:rPr lang="en-US" sz="1200" i="0" dirty="0"/>
                        <a:t>4</a:t>
                      </a:r>
                    </a:p>
                  </a:txBody>
                  <a:tcPr anchor="ctr">
                    <a:solidFill>
                      <a:schemeClr val="bg1">
                        <a:lumMod val="95000"/>
                      </a:schemeClr>
                    </a:solidFill>
                  </a:tcPr>
                </a:tc>
                <a:tc>
                  <a:txBody>
                    <a:bodyPr/>
                    <a:lstStyle/>
                    <a:p>
                      <a:pPr algn="ctr"/>
                      <a:r>
                        <a:rPr lang="en-US" sz="1200" b="1" i="1" dirty="0"/>
                        <a:t>21</a:t>
                      </a:r>
                    </a:p>
                  </a:txBody>
                  <a:tcPr anchor="ctr">
                    <a:solidFill>
                      <a:schemeClr val="bg1">
                        <a:lumMod val="95000"/>
                      </a:schemeClr>
                    </a:solidFill>
                  </a:tcPr>
                </a:tc>
                <a:tc>
                  <a:txBody>
                    <a:bodyPr/>
                    <a:lstStyle/>
                    <a:p>
                      <a:pPr algn="ctr"/>
                      <a:r>
                        <a:rPr lang="en-US" sz="1200" i="0" dirty="0"/>
                        <a:t>20</a:t>
                      </a:r>
                    </a:p>
                  </a:txBody>
                  <a:tcPr anchor="ctr">
                    <a:solidFill>
                      <a:schemeClr val="bg1">
                        <a:lumMod val="95000"/>
                      </a:schemeClr>
                    </a:solidFill>
                  </a:tcPr>
                </a:tc>
                <a:extLst>
                  <a:ext uri="{0D108BD9-81ED-4DB2-BD59-A6C34878D82A}">
                    <a16:rowId xmlns:a16="http://schemas.microsoft.com/office/drawing/2014/main" val="10001"/>
                  </a:ext>
                </a:extLst>
              </a:tr>
              <a:tr h="404446">
                <a:tc>
                  <a:txBody>
                    <a:bodyPr/>
                    <a:lstStyle/>
                    <a:p>
                      <a:pPr algn="r"/>
                      <a:r>
                        <a:rPr lang="en-US" sz="1200" i="1" dirty="0"/>
                        <a:t>Consultative Visits</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b="1" i="1" dirty="0"/>
                        <a:t>3</a:t>
                      </a:r>
                    </a:p>
                  </a:txBody>
                  <a:tcPr anchor="ctr">
                    <a:solidFill>
                      <a:schemeClr val="bg1">
                        <a:lumMod val="85000"/>
                      </a:schemeClr>
                    </a:solidFill>
                  </a:tcPr>
                </a:tc>
                <a:tc>
                  <a:txBody>
                    <a:bodyPr/>
                    <a:lstStyle/>
                    <a:p>
                      <a:pPr algn="ctr"/>
                      <a:r>
                        <a:rPr lang="en-US" sz="1200" i="0" dirty="0"/>
                        <a:t>3</a:t>
                      </a:r>
                    </a:p>
                  </a:txBody>
                  <a:tcPr anchor="ctr">
                    <a:solidFill>
                      <a:schemeClr val="bg1">
                        <a:lumMod val="85000"/>
                      </a:schemeClr>
                    </a:solidFill>
                  </a:tcPr>
                </a:tc>
                <a:extLst>
                  <a:ext uri="{0D108BD9-81ED-4DB2-BD59-A6C34878D82A}">
                    <a16:rowId xmlns:a16="http://schemas.microsoft.com/office/drawing/2014/main" val="10002"/>
                  </a:ext>
                </a:extLst>
              </a:tr>
              <a:tr h="404446">
                <a:tc>
                  <a:txBody>
                    <a:bodyPr/>
                    <a:lstStyle/>
                    <a:p>
                      <a:pPr algn="r"/>
                      <a:r>
                        <a:rPr lang="en-US" sz="1200" i="1" dirty="0"/>
                        <a:t>OSH Outreach Events</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tc>
                  <a:txBody>
                    <a:bodyPr/>
                    <a:lstStyle/>
                    <a:p>
                      <a:pPr algn="ctr"/>
                      <a:r>
                        <a:rPr lang="en-US" sz="1200" b="1" i="1" dirty="0"/>
                        <a:t>3</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extLst>
                  <a:ext uri="{0D108BD9-81ED-4DB2-BD59-A6C34878D82A}">
                    <a16:rowId xmlns:a16="http://schemas.microsoft.com/office/drawing/2014/main" val="10003"/>
                  </a:ext>
                </a:extLst>
              </a:tr>
              <a:tr h="404446">
                <a:tc>
                  <a:txBody>
                    <a:bodyPr/>
                    <a:lstStyle/>
                    <a:p>
                      <a:pPr algn="r"/>
                      <a:r>
                        <a:rPr lang="en-US" sz="1200" i="1" dirty="0"/>
                        <a:t>People Trained</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9</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6</a:t>
                      </a:r>
                    </a:p>
                  </a:txBody>
                  <a:tcPr anchor="ctr">
                    <a:solidFill>
                      <a:schemeClr val="bg1">
                        <a:lumMod val="85000"/>
                      </a:schemeClr>
                    </a:solidFill>
                  </a:tcPr>
                </a:tc>
                <a:tc>
                  <a:txBody>
                    <a:bodyPr/>
                    <a:lstStyle/>
                    <a:p>
                      <a:pPr algn="ctr"/>
                      <a:r>
                        <a:rPr lang="en-US" sz="1200" b="1" i="1" dirty="0"/>
                        <a:t>15</a:t>
                      </a:r>
                    </a:p>
                  </a:txBody>
                  <a:tcPr anchor="ctr">
                    <a:solidFill>
                      <a:schemeClr val="bg1">
                        <a:lumMod val="85000"/>
                      </a:schemeClr>
                    </a:solidFill>
                  </a:tcPr>
                </a:tc>
                <a:tc>
                  <a:txBody>
                    <a:bodyPr/>
                    <a:lstStyle/>
                    <a:p>
                      <a:pPr algn="ctr"/>
                      <a:r>
                        <a:rPr lang="en-US" sz="1200" i="0" dirty="0"/>
                        <a:t>40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C0320F5F-6800-40B4-9B0D-469B5995DA25}"/>
              </a:ext>
            </a:extLst>
          </p:cNvPr>
          <p:cNvGraphicFramePr>
            <a:graphicFrameLocks noGrp="1"/>
          </p:cNvGraphicFramePr>
          <p:nvPr>
            <p:extLst>
              <p:ext uri="{D42A27DB-BD31-4B8C-83A1-F6EECF244321}">
                <p14:modId xmlns:p14="http://schemas.microsoft.com/office/powerpoint/2010/main" val="3731040656"/>
              </p:ext>
            </p:extLst>
          </p:nvPr>
        </p:nvGraphicFramePr>
        <p:xfrm>
          <a:off x="609600" y="1143001"/>
          <a:ext cx="7929234" cy="2065533"/>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25267">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40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063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2021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4.1</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4.9</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9%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5.4</a:t>
                      </a:r>
                    </a:p>
                  </a:txBody>
                  <a:tcPr anchor="ctr" horzOverflow="overflow">
                    <a:solidFill>
                      <a:schemeClr val="bg1">
                        <a:lumMod val="95000"/>
                      </a:schemeClr>
                    </a:solidFill>
                  </a:tcPr>
                </a:tc>
                <a:tc>
                  <a:txBody>
                    <a:bodyPr/>
                    <a:lstStyle/>
                    <a:p>
                      <a:pPr algn="ctr"/>
                      <a:r>
                        <a:rPr lang="en-US" sz="1200" b="1" i="1" dirty="0"/>
                        <a:t>26%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1" dirty="0"/>
                        <a:t>3.1</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3.2</a:t>
                      </a: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4.1</a:t>
                      </a:r>
                    </a:p>
                  </a:txBody>
                  <a:tcPr anchor="ctr" horzOverflow="overflow">
                    <a:solidFill>
                      <a:schemeClr val="bg1">
                        <a:lumMod val="85000"/>
                      </a:schemeClr>
                    </a:solidFill>
                  </a:tcPr>
                </a:tc>
                <a:tc>
                  <a:txBody>
                    <a:bodyPr/>
                    <a:lstStyle/>
                    <a:p>
                      <a:pPr algn="ctr"/>
                      <a:r>
                        <a:rPr lang="en-US" sz="1200" b="1" i="1" dirty="0"/>
                        <a:t>22%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4F0FD7A9-E5F0-DEA3-B3D6-FA61C38A7AD9}"/>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209446707"/>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endParaRPr lang="en-US" sz="2400" b="1" i="1" dirty="0">
              <a:solidFill>
                <a:schemeClr val="bg2"/>
              </a:solidFill>
            </a:endParaRPr>
          </a:p>
        </p:txBody>
      </p:sp>
      <p:pic>
        <p:nvPicPr>
          <p:cNvPr id="7" name="Picture 6" descr="C:\Users\wllagoe.EADS\Pictures\Construction\IMAG0613.jpg">
            <a:extLst>
              <a:ext uri="{FF2B5EF4-FFF2-40B4-BE49-F238E27FC236}">
                <a16:creationId xmlns:a16="http://schemas.microsoft.com/office/drawing/2014/main" id="{F7453A58-2417-4EBB-8076-8BF80D092D61}"/>
              </a:ext>
            </a:extLst>
          </p:cNvPr>
          <p:cNvPicPr/>
          <p:nvPr/>
        </p:nvPicPr>
        <p:blipFill>
          <a:blip r:embed="rId3" cstate="print"/>
          <a:srcRect t="22143"/>
          <a:stretch>
            <a:fillRect/>
          </a:stretch>
        </p:blipFill>
        <p:spPr bwMode="auto">
          <a:xfrm>
            <a:off x="609600" y="4643063"/>
            <a:ext cx="3124200" cy="1300536"/>
          </a:xfrm>
          <a:prstGeom prst="rect">
            <a:avLst/>
          </a:prstGeom>
          <a:noFill/>
          <a:ln w="9525">
            <a:noFill/>
            <a:miter lim="800000"/>
            <a:headEnd/>
            <a:tailEnd/>
          </a:ln>
        </p:spPr>
      </p:pic>
      <p:pic>
        <p:nvPicPr>
          <p:cNvPr id="8" name="Picture 7" descr="C:\Documents and Settings\Wanda Lagoe\My Documents\My Pictures\Partnerships\Crane 178.jpg">
            <a:extLst>
              <a:ext uri="{FF2B5EF4-FFF2-40B4-BE49-F238E27FC236}">
                <a16:creationId xmlns:a16="http://schemas.microsoft.com/office/drawing/2014/main" id="{36EFBE6E-5EED-41AA-837C-8E99B29F7CEF}"/>
              </a:ext>
            </a:extLst>
          </p:cNvPr>
          <p:cNvPicPr/>
          <p:nvPr/>
        </p:nvPicPr>
        <p:blipFill>
          <a:blip r:embed="rId4" cstate="print"/>
          <a:srcRect l="49448" t="20285"/>
          <a:stretch>
            <a:fillRect/>
          </a:stretch>
        </p:blipFill>
        <p:spPr bwMode="auto">
          <a:xfrm>
            <a:off x="6477001" y="4643063"/>
            <a:ext cx="1981200" cy="1300537"/>
          </a:xfrm>
          <a:prstGeom prst="rect">
            <a:avLst/>
          </a:prstGeom>
          <a:noFill/>
          <a:ln w="9525">
            <a:noFill/>
            <a:miter lim="800000"/>
            <a:headEnd/>
            <a:tailEnd/>
          </a:ln>
        </p:spPr>
      </p:pic>
      <p:pic>
        <p:nvPicPr>
          <p:cNvPr id="9" name="Picture 8">
            <a:extLst>
              <a:ext uri="{FF2B5EF4-FFF2-40B4-BE49-F238E27FC236}">
                <a16:creationId xmlns:a16="http://schemas.microsoft.com/office/drawing/2014/main" id="{0D9F63B3-8653-4682-9B4B-0E7C5BADFAA2}"/>
              </a:ext>
            </a:extLst>
          </p:cNvPr>
          <p:cNvPicPr/>
          <p:nvPr/>
        </p:nvPicPr>
        <p:blipFill>
          <a:blip r:embed="rId5" cstate="print"/>
          <a:srcRect r="24038" b="30983"/>
          <a:stretch>
            <a:fillRect/>
          </a:stretch>
        </p:blipFill>
        <p:spPr bwMode="auto">
          <a:xfrm>
            <a:off x="4737601" y="4648200"/>
            <a:ext cx="1739399" cy="1300537"/>
          </a:xfrm>
          <a:prstGeom prst="rect">
            <a:avLst/>
          </a:prstGeom>
          <a:noFill/>
          <a:ln w="9525">
            <a:noFill/>
            <a:miter lim="800000"/>
            <a:headEnd/>
            <a:tailEnd/>
          </a:ln>
        </p:spPr>
      </p:pic>
      <p:pic>
        <p:nvPicPr>
          <p:cNvPr id="10" name="Picture 9" descr="A picture containing text, person, outdoor, group&#10;&#10;Description automatically generated">
            <a:extLst>
              <a:ext uri="{FF2B5EF4-FFF2-40B4-BE49-F238E27FC236}">
                <a16:creationId xmlns:a16="http://schemas.microsoft.com/office/drawing/2014/main" id="{6552971A-C9DC-4E94-9CF2-6EEE95FB42DD}"/>
              </a:ext>
            </a:extLst>
          </p:cNvPr>
          <p:cNvPicPr/>
          <p:nvPr/>
        </p:nvPicPr>
        <p:blipFill rotWithShape="1">
          <a:blip r:embed="rId6" cstate="print">
            <a:extLst>
              <a:ext uri="{28A0092B-C50C-407E-A947-70E740481C1C}">
                <a14:useLocalDpi xmlns:a14="http://schemas.microsoft.com/office/drawing/2010/main" val="0"/>
              </a:ext>
            </a:extLst>
          </a:blip>
          <a:srcRect t="29183"/>
          <a:stretch/>
        </p:blipFill>
        <p:spPr bwMode="auto">
          <a:xfrm>
            <a:off x="2957946" y="4643062"/>
            <a:ext cx="2680854" cy="1300537"/>
          </a:xfrm>
          <a:prstGeom prst="rect">
            <a:avLst/>
          </a:prstGeom>
          <a:ln>
            <a:no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4E4E189C-D5F7-B691-4D94-097BD5E010CD}"/>
              </a:ext>
            </a:extLst>
          </p:cNvPr>
          <p:cNvGraphicFramePr>
            <a:graphicFrameLocks noGrp="1"/>
          </p:cNvGraphicFramePr>
          <p:nvPr>
            <p:extLst>
              <p:ext uri="{D42A27DB-BD31-4B8C-83A1-F6EECF244321}">
                <p14:modId xmlns:p14="http://schemas.microsoft.com/office/powerpoint/2010/main" val="244839534"/>
              </p:ext>
            </p:extLst>
          </p:nvPr>
        </p:nvGraphicFramePr>
        <p:xfrm>
          <a:off x="609599" y="1282114"/>
          <a:ext cx="7848604" cy="3213684"/>
        </p:xfrm>
        <a:graphic>
          <a:graphicData uri="http://schemas.openxmlformats.org/drawingml/2006/table">
            <a:tbl>
              <a:tblPr firstRow="1" bandRow="1">
                <a:tableStyleId>{073A0DAA-6AF3-43AB-8588-CEC1D06C72B9}</a:tableStyleId>
              </a:tblPr>
              <a:tblGrid>
                <a:gridCol w="2774496">
                  <a:extLst>
                    <a:ext uri="{9D8B030D-6E8A-4147-A177-3AD203B41FA5}">
                      <a16:colId xmlns:a16="http://schemas.microsoft.com/office/drawing/2014/main" val="20000"/>
                    </a:ext>
                  </a:extLst>
                </a:gridCol>
                <a:gridCol w="847763">
                  <a:extLst>
                    <a:ext uri="{9D8B030D-6E8A-4147-A177-3AD203B41FA5}">
                      <a16:colId xmlns:a16="http://schemas.microsoft.com/office/drawing/2014/main" val="20001"/>
                    </a:ext>
                  </a:extLst>
                </a:gridCol>
                <a:gridCol w="847763">
                  <a:extLst>
                    <a:ext uri="{9D8B030D-6E8A-4147-A177-3AD203B41FA5}">
                      <a16:colId xmlns:a16="http://schemas.microsoft.com/office/drawing/2014/main" val="403202783"/>
                    </a:ext>
                  </a:extLst>
                </a:gridCol>
                <a:gridCol w="847763">
                  <a:extLst>
                    <a:ext uri="{9D8B030D-6E8A-4147-A177-3AD203B41FA5}">
                      <a16:colId xmlns:a16="http://schemas.microsoft.com/office/drawing/2014/main" val="3575408589"/>
                    </a:ext>
                  </a:extLst>
                </a:gridCol>
                <a:gridCol w="847763">
                  <a:extLst>
                    <a:ext uri="{9D8B030D-6E8A-4147-A177-3AD203B41FA5}">
                      <a16:colId xmlns:a16="http://schemas.microsoft.com/office/drawing/2014/main" val="277596590"/>
                    </a:ext>
                  </a:extLst>
                </a:gridCol>
                <a:gridCol w="617120">
                  <a:extLst>
                    <a:ext uri="{9D8B030D-6E8A-4147-A177-3AD203B41FA5}">
                      <a16:colId xmlns:a16="http://schemas.microsoft.com/office/drawing/2014/main" val="20002"/>
                    </a:ext>
                  </a:extLst>
                </a:gridCol>
                <a:gridCol w="1065936">
                  <a:extLst>
                    <a:ext uri="{9D8B030D-6E8A-4147-A177-3AD203B41FA5}">
                      <a16:colId xmlns:a16="http://schemas.microsoft.com/office/drawing/2014/main" val="20003"/>
                    </a:ext>
                  </a:extLst>
                </a:gridCol>
              </a:tblGrid>
              <a:tr h="93938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68574">
                <a:tc>
                  <a:txBody>
                    <a:bodyPr/>
                    <a:lstStyle/>
                    <a:p>
                      <a:pPr algn="r"/>
                      <a:r>
                        <a:rPr lang="en-US" sz="1400" i="1" dirty="0"/>
                        <a:t>Compliance Inspections</a:t>
                      </a:r>
                    </a:p>
                  </a:txBody>
                  <a:tcPr anchor="ctr">
                    <a:solidFill>
                      <a:schemeClr val="bg1">
                        <a:lumMod val="95000"/>
                      </a:schemeClr>
                    </a:solidFill>
                  </a:tcPr>
                </a:tc>
                <a:tc>
                  <a:txBody>
                    <a:bodyPr/>
                    <a:lstStyle/>
                    <a:p>
                      <a:pPr algn="ctr"/>
                      <a:r>
                        <a:rPr lang="en-US" sz="1400" i="0" dirty="0"/>
                        <a:t>50</a:t>
                      </a:r>
                    </a:p>
                  </a:txBody>
                  <a:tcPr anchor="ctr">
                    <a:solidFill>
                      <a:schemeClr val="bg1">
                        <a:lumMod val="95000"/>
                      </a:schemeClr>
                    </a:solidFill>
                  </a:tcPr>
                </a:tc>
                <a:tc>
                  <a:txBody>
                    <a:bodyPr/>
                    <a:lstStyle/>
                    <a:p>
                      <a:pPr algn="ctr"/>
                      <a:r>
                        <a:rPr lang="en-US" sz="1400" i="0" dirty="0"/>
                        <a:t>30</a:t>
                      </a:r>
                    </a:p>
                  </a:txBody>
                  <a:tcPr anchor="ctr">
                    <a:solidFill>
                      <a:schemeClr val="bg1">
                        <a:lumMod val="95000"/>
                      </a:schemeClr>
                    </a:solidFill>
                  </a:tcPr>
                </a:tc>
                <a:tc>
                  <a:txBody>
                    <a:bodyPr/>
                    <a:lstStyle/>
                    <a:p>
                      <a:pPr algn="ctr"/>
                      <a:r>
                        <a:rPr lang="en-US" sz="1400" i="0" dirty="0"/>
                        <a:t>40</a:t>
                      </a:r>
                    </a:p>
                  </a:txBody>
                  <a:tcPr anchor="ctr">
                    <a:solidFill>
                      <a:schemeClr val="bg1">
                        <a:lumMod val="95000"/>
                      </a:schemeClr>
                    </a:solidFill>
                  </a:tcPr>
                </a:tc>
                <a:tc>
                  <a:txBody>
                    <a:bodyPr/>
                    <a:lstStyle/>
                    <a:p>
                      <a:pPr algn="ctr"/>
                      <a:r>
                        <a:rPr lang="en-US" sz="1400" i="0" dirty="0"/>
                        <a:t>44</a:t>
                      </a:r>
                    </a:p>
                  </a:txBody>
                  <a:tcPr anchor="ctr">
                    <a:solidFill>
                      <a:schemeClr val="bg1">
                        <a:lumMod val="95000"/>
                      </a:schemeClr>
                    </a:solidFill>
                  </a:tcPr>
                </a:tc>
                <a:tc>
                  <a:txBody>
                    <a:bodyPr/>
                    <a:lstStyle/>
                    <a:p>
                      <a:pPr algn="ctr"/>
                      <a:r>
                        <a:rPr lang="en-US" sz="1400" b="1" i="1" dirty="0"/>
                        <a:t>168</a:t>
                      </a:r>
                    </a:p>
                  </a:txBody>
                  <a:tcPr anchor="ctr">
                    <a:solidFill>
                      <a:schemeClr val="bg1">
                        <a:lumMod val="95000"/>
                      </a:schemeClr>
                    </a:solidFill>
                  </a:tcPr>
                </a:tc>
                <a:tc>
                  <a:txBody>
                    <a:bodyPr/>
                    <a:lstStyle/>
                    <a:p>
                      <a:pPr algn="ctr"/>
                      <a:r>
                        <a:rPr lang="en-US" sz="1400" i="0" dirty="0"/>
                        <a:t>150</a:t>
                      </a:r>
                    </a:p>
                  </a:txBody>
                  <a:tcPr anchor="ctr">
                    <a:solidFill>
                      <a:schemeClr val="bg1">
                        <a:lumMod val="95000"/>
                      </a:schemeClr>
                    </a:solidFill>
                  </a:tcPr>
                </a:tc>
                <a:extLst>
                  <a:ext uri="{0D108BD9-81ED-4DB2-BD59-A6C34878D82A}">
                    <a16:rowId xmlns:a16="http://schemas.microsoft.com/office/drawing/2014/main" val="10001"/>
                  </a:ext>
                </a:extLst>
              </a:tr>
              <a:tr h="568574">
                <a:tc>
                  <a:txBody>
                    <a:bodyPr/>
                    <a:lstStyle/>
                    <a:p>
                      <a:pPr algn="r"/>
                      <a:r>
                        <a:rPr lang="en-US" sz="1400" i="1" dirty="0"/>
                        <a:t>Consultative Visits</a:t>
                      </a:r>
                    </a:p>
                  </a:txBody>
                  <a:tcPr anchor="ctr">
                    <a:solidFill>
                      <a:schemeClr val="bg1">
                        <a:lumMod val="85000"/>
                      </a:schemeClr>
                    </a:solidFill>
                  </a:tcPr>
                </a:tc>
                <a:tc>
                  <a:txBody>
                    <a:bodyPr/>
                    <a:lstStyle/>
                    <a:p>
                      <a:pPr algn="ctr"/>
                      <a:r>
                        <a:rPr lang="en-US" sz="1400" i="0" dirty="0"/>
                        <a:t>35</a:t>
                      </a:r>
                    </a:p>
                  </a:txBody>
                  <a:tcPr anchor="ctr">
                    <a:solidFill>
                      <a:schemeClr val="bg1">
                        <a:lumMod val="85000"/>
                      </a:schemeClr>
                    </a:solidFill>
                  </a:tcPr>
                </a:tc>
                <a:tc>
                  <a:txBody>
                    <a:bodyPr/>
                    <a:lstStyle/>
                    <a:p>
                      <a:pPr algn="ctr"/>
                      <a:r>
                        <a:rPr lang="en-US" sz="1400" i="0" dirty="0"/>
                        <a:t>41</a:t>
                      </a:r>
                    </a:p>
                  </a:txBody>
                  <a:tcPr anchor="ctr">
                    <a:solidFill>
                      <a:schemeClr val="bg1">
                        <a:lumMod val="85000"/>
                      </a:schemeClr>
                    </a:solidFill>
                  </a:tcPr>
                </a:tc>
                <a:tc>
                  <a:txBody>
                    <a:bodyPr/>
                    <a:lstStyle/>
                    <a:p>
                      <a:pPr algn="ctr"/>
                      <a:r>
                        <a:rPr lang="en-US" sz="1400" i="0" dirty="0"/>
                        <a:t>41</a:t>
                      </a:r>
                    </a:p>
                  </a:txBody>
                  <a:tcPr anchor="ctr">
                    <a:solidFill>
                      <a:schemeClr val="bg1">
                        <a:lumMod val="85000"/>
                      </a:schemeClr>
                    </a:solidFill>
                  </a:tcPr>
                </a:tc>
                <a:tc>
                  <a:txBody>
                    <a:bodyPr/>
                    <a:lstStyle/>
                    <a:p>
                      <a:pPr algn="ctr"/>
                      <a:r>
                        <a:rPr lang="en-US" sz="1400" i="0" dirty="0"/>
                        <a:t>59</a:t>
                      </a:r>
                    </a:p>
                  </a:txBody>
                  <a:tcPr anchor="ctr">
                    <a:solidFill>
                      <a:schemeClr val="bg1">
                        <a:lumMod val="85000"/>
                      </a:schemeClr>
                    </a:solidFill>
                  </a:tcPr>
                </a:tc>
                <a:tc>
                  <a:txBody>
                    <a:bodyPr/>
                    <a:lstStyle/>
                    <a:p>
                      <a:pPr algn="ctr"/>
                      <a:r>
                        <a:rPr lang="en-US" sz="1400" b="1" i="1" dirty="0"/>
                        <a:t>176</a:t>
                      </a:r>
                    </a:p>
                  </a:txBody>
                  <a:tcPr anchor="ctr">
                    <a:solidFill>
                      <a:schemeClr val="bg1">
                        <a:lumMod val="85000"/>
                      </a:schemeClr>
                    </a:solidFill>
                  </a:tcPr>
                </a:tc>
                <a:tc>
                  <a:txBody>
                    <a:bodyPr/>
                    <a:lstStyle/>
                    <a:p>
                      <a:pPr algn="ctr"/>
                      <a:r>
                        <a:rPr lang="en-US" sz="1400" i="0" dirty="0"/>
                        <a:t>100</a:t>
                      </a:r>
                    </a:p>
                  </a:txBody>
                  <a:tcPr anchor="ctr">
                    <a:solidFill>
                      <a:schemeClr val="bg1">
                        <a:lumMod val="85000"/>
                      </a:schemeClr>
                    </a:solidFill>
                  </a:tcPr>
                </a:tc>
                <a:extLst>
                  <a:ext uri="{0D108BD9-81ED-4DB2-BD59-A6C34878D82A}">
                    <a16:rowId xmlns:a16="http://schemas.microsoft.com/office/drawing/2014/main" val="10002"/>
                  </a:ext>
                </a:extLst>
              </a:tr>
              <a:tr h="568574">
                <a:tc>
                  <a:txBody>
                    <a:bodyPr/>
                    <a:lstStyle/>
                    <a:p>
                      <a:pPr algn="r"/>
                      <a:r>
                        <a:rPr lang="en-US" sz="1400" i="1" dirty="0"/>
                        <a:t>OSH Outreach Events</a:t>
                      </a:r>
                    </a:p>
                  </a:txBody>
                  <a:tcPr anchor="ctr">
                    <a:solidFill>
                      <a:schemeClr val="bg1">
                        <a:lumMod val="95000"/>
                      </a:schemeClr>
                    </a:solidFill>
                  </a:tcPr>
                </a:tc>
                <a:tc>
                  <a:txBody>
                    <a:bodyPr/>
                    <a:lstStyle/>
                    <a:p>
                      <a:pPr algn="ctr"/>
                      <a:r>
                        <a:rPr lang="en-US" sz="1400" i="0" dirty="0"/>
                        <a:t>11</a:t>
                      </a:r>
                    </a:p>
                  </a:txBody>
                  <a:tcPr anchor="ctr">
                    <a:solidFill>
                      <a:schemeClr val="bg1">
                        <a:lumMod val="95000"/>
                      </a:schemeClr>
                    </a:solidFill>
                  </a:tcPr>
                </a:tc>
                <a:tc>
                  <a:txBody>
                    <a:bodyPr/>
                    <a:lstStyle/>
                    <a:p>
                      <a:pPr algn="ctr"/>
                      <a:r>
                        <a:rPr lang="en-US" sz="1400" i="0" dirty="0"/>
                        <a:t>15</a:t>
                      </a:r>
                    </a:p>
                  </a:txBody>
                  <a:tcPr anchor="ctr">
                    <a:solidFill>
                      <a:schemeClr val="bg1">
                        <a:lumMod val="95000"/>
                      </a:schemeClr>
                    </a:solidFill>
                  </a:tcPr>
                </a:tc>
                <a:tc>
                  <a:txBody>
                    <a:bodyPr/>
                    <a:lstStyle/>
                    <a:p>
                      <a:pPr algn="ctr"/>
                      <a:r>
                        <a:rPr lang="en-US" sz="1400" i="0" dirty="0"/>
                        <a:t>6</a:t>
                      </a:r>
                    </a:p>
                  </a:txBody>
                  <a:tcPr anchor="ctr">
                    <a:solidFill>
                      <a:schemeClr val="bg1">
                        <a:lumMod val="95000"/>
                      </a:schemeClr>
                    </a:solidFill>
                  </a:tcPr>
                </a:tc>
                <a:tc>
                  <a:txBody>
                    <a:bodyPr/>
                    <a:lstStyle/>
                    <a:p>
                      <a:pPr algn="ctr"/>
                      <a:r>
                        <a:rPr lang="en-US" sz="1400" i="0" dirty="0"/>
                        <a:t>7</a:t>
                      </a:r>
                    </a:p>
                  </a:txBody>
                  <a:tcPr anchor="ctr">
                    <a:solidFill>
                      <a:schemeClr val="bg1">
                        <a:lumMod val="95000"/>
                      </a:schemeClr>
                    </a:solidFill>
                  </a:tcPr>
                </a:tc>
                <a:tc>
                  <a:txBody>
                    <a:bodyPr/>
                    <a:lstStyle/>
                    <a:p>
                      <a:pPr algn="ctr"/>
                      <a:r>
                        <a:rPr lang="en-US" sz="1400" b="1" i="1" dirty="0"/>
                        <a:t>39</a:t>
                      </a:r>
                    </a:p>
                  </a:txBody>
                  <a:tcPr anchor="ctr">
                    <a:solidFill>
                      <a:schemeClr val="bg1">
                        <a:lumMod val="95000"/>
                      </a:schemeClr>
                    </a:solidFill>
                  </a:tcPr>
                </a:tc>
                <a:tc>
                  <a:txBody>
                    <a:bodyPr/>
                    <a:lstStyle/>
                    <a:p>
                      <a:pPr algn="ctr"/>
                      <a:r>
                        <a:rPr lang="en-US" sz="1400" i="0" dirty="0"/>
                        <a:t>15</a:t>
                      </a:r>
                    </a:p>
                  </a:txBody>
                  <a:tcPr anchor="ctr">
                    <a:solidFill>
                      <a:schemeClr val="bg1">
                        <a:lumMod val="95000"/>
                      </a:schemeClr>
                    </a:solidFill>
                  </a:tcPr>
                </a:tc>
                <a:extLst>
                  <a:ext uri="{0D108BD9-81ED-4DB2-BD59-A6C34878D82A}">
                    <a16:rowId xmlns:a16="http://schemas.microsoft.com/office/drawing/2014/main" val="10003"/>
                  </a:ext>
                </a:extLst>
              </a:tr>
              <a:tr h="568574">
                <a:tc>
                  <a:txBody>
                    <a:bodyPr/>
                    <a:lstStyle/>
                    <a:p>
                      <a:pPr algn="r"/>
                      <a:r>
                        <a:rPr lang="en-US" sz="1400" i="1" dirty="0"/>
                        <a:t>People Trained</a:t>
                      </a:r>
                    </a:p>
                  </a:txBody>
                  <a:tcPr anchor="ctr">
                    <a:solidFill>
                      <a:schemeClr val="bg1">
                        <a:lumMod val="85000"/>
                      </a:schemeClr>
                    </a:solidFill>
                  </a:tcPr>
                </a:tc>
                <a:tc>
                  <a:txBody>
                    <a:bodyPr/>
                    <a:lstStyle/>
                    <a:p>
                      <a:pPr algn="ctr"/>
                      <a:r>
                        <a:rPr lang="en-US" sz="1400" i="0" dirty="0"/>
                        <a:t>139</a:t>
                      </a:r>
                    </a:p>
                  </a:txBody>
                  <a:tcPr anchor="ctr">
                    <a:solidFill>
                      <a:schemeClr val="bg1">
                        <a:lumMod val="85000"/>
                      </a:schemeClr>
                    </a:solidFill>
                  </a:tcPr>
                </a:tc>
                <a:tc>
                  <a:txBody>
                    <a:bodyPr/>
                    <a:lstStyle/>
                    <a:p>
                      <a:pPr algn="ctr"/>
                      <a:r>
                        <a:rPr lang="en-US" sz="1400" i="0" dirty="0"/>
                        <a:t>296</a:t>
                      </a:r>
                    </a:p>
                  </a:txBody>
                  <a:tcPr anchor="ctr">
                    <a:solidFill>
                      <a:schemeClr val="bg1">
                        <a:lumMod val="85000"/>
                      </a:schemeClr>
                    </a:solidFill>
                  </a:tcPr>
                </a:tc>
                <a:tc>
                  <a:txBody>
                    <a:bodyPr/>
                    <a:lstStyle/>
                    <a:p>
                      <a:pPr algn="ctr"/>
                      <a:r>
                        <a:rPr lang="en-US" sz="1400" i="0" dirty="0"/>
                        <a:t>118</a:t>
                      </a:r>
                    </a:p>
                  </a:txBody>
                  <a:tcPr anchor="ctr">
                    <a:solidFill>
                      <a:schemeClr val="bg1">
                        <a:lumMod val="85000"/>
                      </a:schemeClr>
                    </a:solidFill>
                  </a:tcPr>
                </a:tc>
                <a:tc>
                  <a:txBody>
                    <a:bodyPr/>
                    <a:lstStyle/>
                    <a:p>
                      <a:pPr algn="ctr"/>
                      <a:r>
                        <a:rPr lang="en-US" sz="1400" i="0" dirty="0"/>
                        <a:t>128</a:t>
                      </a:r>
                    </a:p>
                  </a:txBody>
                  <a:tcPr anchor="ctr">
                    <a:solidFill>
                      <a:schemeClr val="bg1">
                        <a:lumMod val="85000"/>
                      </a:schemeClr>
                    </a:solidFill>
                  </a:tcPr>
                </a:tc>
                <a:tc>
                  <a:txBody>
                    <a:bodyPr/>
                    <a:lstStyle/>
                    <a:p>
                      <a:pPr algn="ctr"/>
                      <a:r>
                        <a:rPr lang="en-US" sz="1400" b="1" i="1" dirty="0"/>
                        <a:t>681</a:t>
                      </a:r>
                    </a:p>
                  </a:txBody>
                  <a:tcPr anchor="ctr">
                    <a:solidFill>
                      <a:schemeClr val="bg1">
                        <a:lumMod val="85000"/>
                      </a:schemeClr>
                    </a:solidFill>
                  </a:tcPr>
                </a:tc>
                <a:tc>
                  <a:txBody>
                    <a:bodyPr/>
                    <a:lstStyle/>
                    <a:p>
                      <a:pPr algn="ctr"/>
                      <a:r>
                        <a:rPr lang="en-US" sz="1400" i="0" dirty="0"/>
                        <a:t>400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8A06D774-00C7-9FC1-BCF2-F51E66FA54A1}"/>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284297831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10" name="Picture 9">
            <a:extLst>
              <a:ext uri="{FF2B5EF4-FFF2-40B4-BE49-F238E27FC236}">
                <a16:creationId xmlns:a16="http://schemas.microsoft.com/office/drawing/2014/main" id="{6758BCFA-B916-4044-989C-CAE2C753F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997984"/>
            <a:ext cx="3174146" cy="2116099"/>
          </a:xfrm>
          <a:prstGeom prst="rect">
            <a:avLst/>
          </a:prstGeom>
        </p:spPr>
      </p:pic>
      <p:pic>
        <p:nvPicPr>
          <p:cNvPr id="3074" name="Picture 2">
            <a:extLst>
              <a:ext uri="{FF2B5EF4-FFF2-40B4-BE49-F238E27FC236}">
                <a16:creationId xmlns:a16="http://schemas.microsoft.com/office/drawing/2014/main" id="{DEBE143E-4A5D-40E7-BAA9-5462E00F640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66" t="15646" b="8929"/>
          <a:stretch/>
        </p:blipFill>
        <p:spPr bwMode="auto">
          <a:xfrm>
            <a:off x="634758" y="2056682"/>
            <a:ext cx="2718042" cy="19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indoor, wall&#10;&#10;Description automatically generated">
            <a:extLst>
              <a:ext uri="{FF2B5EF4-FFF2-40B4-BE49-F238E27FC236}">
                <a16:creationId xmlns:a16="http://schemas.microsoft.com/office/drawing/2014/main" id="{59C10D64-829A-4D41-A31C-AA1BD158B5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67" t="7778" r="45000" b="35556"/>
          <a:stretch/>
        </p:blipFill>
        <p:spPr>
          <a:xfrm>
            <a:off x="6446550" y="1828800"/>
            <a:ext cx="2047208" cy="2269731"/>
          </a:xfrm>
          <a:prstGeom prst="rect">
            <a:avLst/>
          </a:prstGeom>
        </p:spPr>
      </p:pic>
      <p:graphicFrame>
        <p:nvGraphicFramePr>
          <p:cNvPr id="19" name="Table 18">
            <a:extLst>
              <a:ext uri="{FF2B5EF4-FFF2-40B4-BE49-F238E27FC236}">
                <a16:creationId xmlns:a16="http://schemas.microsoft.com/office/drawing/2014/main" id="{63602754-32F7-4A09-B7D4-5E83BBAD96B7}"/>
              </a:ext>
            </a:extLst>
          </p:cNvPr>
          <p:cNvGraphicFramePr>
            <a:graphicFrameLocks noGrp="1"/>
          </p:cNvGraphicFramePr>
          <p:nvPr>
            <p:extLst>
              <p:ext uri="{D42A27DB-BD31-4B8C-83A1-F6EECF244321}">
                <p14:modId xmlns:p14="http://schemas.microsoft.com/office/powerpoint/2010/main" val="2453120858"/>
              </p:ext>
            </p:extLst>
          </p:nvPr>
        </p:nvGraphicFramePr>
        <p:xfrm>
          <a:off x="622006" y="1142282"/>
          <a:ext cx="7871753" cy="914400"/>
        </p:xfrm>
        <a:graphic>
          <a:graphicData uri="http://schemas.openxmlformats.org/drawingml/2006/table">
            <a:tbl>
              <a:tblPr>
                <a:tableStyleId>{00A15C55-8517-42AA-B614-E9B94910E393}</a:tableStyleId>
              </a:tblPr>
              <a:tblGrid>
                <a:gridCol w="1385099">
                  <a:extLst>
                    <a:ext uri="{9D8B030D-6E8A-4147-A177-3AD203B41FA5}">
                      <a16:colId xmlns:a16="http://schemas.microsoft.com/office/drawing/2014/main" val="2905845199"/>
                    </a:ext>
                  </a:extLst>
                </a:gridCol>
                <a:gridCol w="1731374">
                  <a:extLst>
                    <a:ext uri="{9D8B030D-6E8A-4147-A177-3AD203B41FA5}">
                      <a16:colId xmlns:a16="http://schemas.microsoft.com/office/drawing/2014/main" val="2304304097"/>
                    </a:ext>
                  </a:extLst>
                </a:gridCol>
                <a:gridCol w="1471668">
                  <a:extLst>
                    <a:ext uri="{9D8B030D-6E8A-4147-A177-3AD203B41FA5}">
                      <a16:colId xmlns:a16="http://schemas.microsoft.com/office/drawing/2014/main" val="3480243544"/>
                    </a:ext>
                  </a:extLst>
                </a:gridCol>
                <a:gridCol w="1471668">
                  <a:extLst>
                    <a:ext uri="{9D8B030D-6E8A-4147-A177-3AD203B41FA5}">
                      <a16:colId xmlns:a16="http://schemas.microsoft.com/office/drawing/2014/main" val="1664255718"/>
                    </a:ext>
                  </a:extLst>
                </a:gridCol>
                <a:gridCol w="1811944">
                  <a:extLst>
                    <a:ext uri="{9D8B030D-6E8A-4147-A177-3AD203B41FA5}">
                      <a16:colId xmlns:a16="http://schemas.microsoft.com/office/drawing/2014/main" val="1770119636"/>
                    </a:ext>
                  </a:extLst>
                </a:gridCol>
              </a:tblGrid>
              <a:tr h="31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2021</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2351168724"/>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12%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4.8</a:t>
                      </a:r>
                    </a:p>
                  </a:txBody>
                  <a:tcPr horzOverflow="overflow">
                    <a:solidFill>
                      <a:schemeClr val="bg1">
                        <a:lumMod val="95000"/>
                      </a:schemeClr>
                    </a:solidFill>
                  </a:tcPr>
                </a:tc>
                <a:extLst>
                  <a:ext uri="{0D108BD9-81ED-4DB2-BD59-A6C34878D82A}">
                    <a16:rowId xmlns:a16="http://schemas.microsoft.com/office/drawing/2014/main" val="1436359459"/>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2.5</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2.8</a:t>
                      </a:r>
                    </a:p>
                  </a:txBody>
                  <a:tcPr horzOverflow="overflow">
                    <a:solidFill>
                      <a:schemeClr val="bg1">
                        <a:lumMod val="85000"/>
                      </a:schemeClr>
                    </a:solidFill>
                  </a:tcPr>
                </a:tc>
                <a:extLst>
                  <a:ext uri="{0D108BD9-81ED-4DB2-BD59-A6C34878D82A}">
                    <a16:rowId xmlns:a16="http://schemas.microsoft.com/office/drawing/2014/main" val="1217531349"/>
                  </a:ext>
                </a:extLst>
              </a:tr>
            </a:tbl>
          </a:graphicData>
        </a:graphic>
      </p:graphicFrame>
      <p:graphicFrame>
        <p:nvGraphicFramePr>
          <p:cNvPr id="2" name="Table 1">
            <a:extLst>
              <a:ext uri="{FF2B5EF4-FFF2-40B4-BE49-F238E27FC236}">
                <a16:creationId xmlns:a16="http://schemas.microsoft.com/office/drawing/2014/main" id="{49F4D6D8-083A-BDB4-50C6-091A3447F81C}"/>
              </a:ext>
            </a:extLst>
          </p:cNvPr>
          <p:cNvGraphicFramePr>
            <a:graphicFrameLocks noGrp="1"/>
          </p:cNvGraphicFramePr>
          <p:nvPr>
            <p:extLst>
              <p:ext uri="{D42A27DB-BD31-4B8C-83A1-F6EECF244321}">
                <p14:modId xmlns:p14="http://schemas.microsoft.com/office/powerpoint/2010/main" val="2578665735"/>
              </p:ext>
            </p:extLst>
          </p:nvPr>
        </p:nvGraphicFramePr>
        <p:xfrm>
          <a:off x="634758" y="4038600"/>
          <a:ext cx="7859000" cy="1831088"/>
        </p:xfrm>
        <a:graphic>
          <a:graphicData uri="http://schemas.openxmlformats.org/drawingml/2006/table">
            <a:tbl>
              <a:tblPr firstRow="1" bandRow="1">
                <a:tableStyleId>{073A0DAA-6AF3-43AB-8588-CEC1D06C72B9}</a:tableStyleId>
              </a:tblPr>
              <a:tblGrid>
                <a:gridCol w="2958562">
                  <a:extLst>
                    <a:ext uri="{9D8B030D-6E8A-4147-A177-3AD203B41FA5}">
                      <a16:colId xmlns:a16="http://schemas.microsoft.com/office/drawing/2014/main" val="20000"/>
                    </a:ext>
                  </a:extLst>
                </a:gridCol>
                <a:gridCol w="801900">
                  <a:extLst>
                    <a:ext uri="{9D8B030D-6E8A-4147-A177-3AD203B41FA5}">
                      <a16:colId xmlns:a16="http://schemas.microsoft.com/office/drawing/2014/main" val="20001"/>
                    </a:ext>
                  </a:extLst>
                </a:gridCol>
                <a:gridCol w="801900">
                  <a:extLst>
                    <a:ext uri="{9D8B030D-6E8A-4147-A177-3AD203B41FA5}">
                      <a16:colId xmlns:a16="http://schemas.microsoft.com/office/drawing/2014/main" val="781074996"/>
                    </a:ext>
                  </a:extLst>
                </a:gridCol>
                <a:gridCol w="801900">
                  <a:extLst>
                    <a:ext uri="{9D8B030D-6E8A-4147-A177-3AD203B41FA5}">
                      <a16:colId xmlns:a16="http://schemas.microsoft.com/office/drawing/2014/main" val="15421708"/>
                    </a:ext>
                  </a:extLst>
                </a:gridCol>
                <a:gridCol w="801900">
                  <a:extLst>
                    <a:ext uri="{9D8B030D-6E8A-4147-A177-3AD203B41FA5}">
                      <a16:colId xmlns:a16="http://schemas.microsoft.com/office/drawing/2014/main" val="3250201517"/>
                    </a:ext>
                  </a:extLst>
                </a:gridCol>
                <a:gridCol w="690698">
                  <a:extLst>
                    <a:ext uri="{9D8B030D-6E8A-4147-A177-3AD203B41FA5}">
                      <a16:colId xmlns:a16="http://schemas.microsoft.com/office/drawing/2014/main" val="20002"/>
                    </a:ext>
                  </a:extLst>
                </a:gridCol>
                <a:gridCol w="1002140">
                  <a:extLst>
                    <a:ext uri="{9D8B030D-6E8A-4147-A177-3AD203B41FA5}">
                      <a16:colId xmlns:a16="http://schemas.microsoft.com/office/drawing/2014/main" val="20003"/>
                    </a:ext>
                  </a:extLst>
                </a:gridCol>
              </a:tblGrid>
              <a:tr h="501204">
                <a:tc>
                  <a:txBody>
                    <a:bodyPr/>
                    <a:lstStyle/>
                    <a:p>
                      <a:pPr algn="r"/>
                      <a:r>
                        <a:rPr lang="en-US" sz="1200" dirty="0">
                          <a:solidFill>
                            <a:schemeClr val="tx1"/>
                          </a:solidFill>
                        </a:rPr>
                        <a:t>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32471">
                <a:tc>
                  <a:txBody>
                    <a:bodyPr/>
                    <a:lstStyle/>
                    <a:p>
                      <a:pPr algn="r"/>
                      <a:r>
                        <a:rPr lang="en-US" sz="1200" b="0" i="1" dirty="0"/>
                        <a:t>Compliance</a:t>
                      </a:r>
                      <a:r>
                        <a:rPr lang="en-US" sz="1200" b="0" i="1" baseline="0" dirty="0"/>
                        <a:t> Inspections</a:t>
                      </a:r>
                      <a:endParaRPr lang="en-US" sz="1200" b="0" i="1" dirty="0"/>
                    </a:p>
                  </a:txBody>
                  <a:tcPr anchor="ctr">
                    <a:solidFill>
                      <a:schemeClr val="bg1">
                        <a:lumMod val="85000"/>
                      </a:schemeClr>
                    </a:solidFill>
                  </a:tcPr>
                </a:tc>
                <a:tc>
                  <a:txBody>
                    <a:bodyPr/>
                    <a:lstStyle/>
                    <a:p>
                      <a:pPr algn="ctr"/>
                      <a:r>
                        <a:rPr lang="en-US" sz="1200" b="0" i="0" dirty="0"/>
                        <a:t>17</a:t>
                      </a:r>
                    </a:p>
                  </a:txBody>
                  <a:tcPr anchor="ctr">
                    <a:solidFill>
                      <a:schemeClr val="bg1">
                        <a:lumMod val="85000"/>
                      </a:schemeClr>
                    </a:solidFill>
                  </a:tcPr>
                </a:tc>
                <a:tc>
                  <a:txBody>
                    <a:bodyPr/>
                    <a:lstStyle/>
                    <a:p>
                      <a:pPr algn="ctr"/>
                      <a:r>
                        <a:rPr lang="en-US" sz="1200" b="0" i="0" dirty="0"/>
                        <a:t>24</a:t>
                      </a:r>
                    </a:p>
                  </a:txBody>
                  <a:tcPr anchor="ctr">
                    <a:solidFill>
                      <a:schemeClr val="bg1">
                        <a:lumMod val="85000"/>
                      </a:schemeClr>
                    </a:solidFill>
                  </a:tcPr>
                </a:tc>
                <a:tc>
                  <a:txBody>
                    <a:bodyPr/>
                    <a:lstStyle/>
                    <a:p>
                      <a:pPr algn="ctr"/>
                      <a:r>
                        <a:rPr lang="en-US" sz="1200" b="0" i="0" dirty="0"/>
                        <a:t>37</a:t>
                      </a:r>
                    </a:p>
                  </a:txBody>
                  <a:tcPr anchor="ctr">
                    <a:solidFill>
                      <a:schemeClr val="bg1">
                        <a:lumMod val="85000"/>
                      </a:schemeClr>
                    </a:solidFill>
                  </a:tcPr>
                </a:tc>
                <a:tc>
                  <a:txBody>
                    <a:bodyPr/>
                    <a:lstStyle/>
                    <a:p>
                      <a:pPr algn="ctr"/>
                      <a:r>
                        <a:rPr lang="en-US" sz="1200" b="0" i="0" dirty="0"/>
                        <a:t>16</a:t>
                      </a:r>
                    </a:p>
                  </a:txBody>
                  <a:tcPr anchor="ctr">
                    <a:solidFill>
                      <a:schemeClr val="bg1">
                        <a:lumMod val="85000"/>
                      </a:schemeClr>
                    </a:solidFill>
                  </a:tcPr>
                </a:tc>
                <a:tc>
                  <a:txBody>
                    <a:bodyPr/>
                    <a:lstStyle/>
                    <a:p>
                      <a:pPr algn="ctr"/>
                      <a:r>
                        <a:rPr lang="en-US" sz="1200" b="1" i="1" dirty="0"/>
                        <a:t>94</a:t>
                      </a:r>
                    </a:p>
                  </a:txBody>
                  <a:tcPr anchor="ctr">
                    <a:solidFill>
                      <a:schemeClr val="bg1">
                        <a:lumMod val="85000"/>
                      </a:schemeClr>
                    </a:solidFill>
                  </a:tcPr>
                </a:tc>
                <a:tc>
                  <a:txBody>
                    <a:bodyPr/>
                    <a:lstStyle/>
                    <a:p>
                      <a:pPr algn="ctr"/>
                      <a:r>
                        <a:rPr lang="en-US" sz="1200" b="0" i="0" dirty="0"/>
                        <a:t>100</a:t>
                      </a:r>
                    </a:p>
                  </a:txBody>
                  <a:tcPr anchor="ctr">
                    <a:solidFill>
                      <a:schemeClr val="bg1">
                        <a:lumMod val="85000"/>
                      </a:schemeClr>
                    </a:solidFill>
                  </a:tcPr>
                </a:tc>
                <a:extLst>
                  <a:ext uri="{0D108BD9-81ED-4DB2-BD59-A6C34878D82A}">
                    <a16:rowId xmlns:a16="http://schemas.microsoft.com/office/drawing/2014/main" val="10001"/>
                  </a:ext>
                </a:extLst>
              </a:tr>
              <a:tr h="332471">
                <a:tc>
                  <a:txBody>
                    <a:bodyPr/>
                    <a:lstStyle/>
                    <a:p>
                      <a:pPr algn="r"/>
                      <a:r>
                        <a:rPr lang="en-US" sz="1200" b="0" i="1" dirty="0"/>
                        <a:t>Consultative Visits</a:t>
                      </a:r>
                    </a:p>
                  </a:txBody>
                  <a:tcPr anchor="ctr">
                    <a:solidFill>
                      <a:schemeClr val="bg1">
                        <a:lumMod val="95000"/>
                      </a:schemeClr>
                    </a:solidFill>
                  </a:tcPr>
                </a:tc>
                <a:tc>
                  <a:txBody>
                    <a:bodyPr/>
                    <a:lstStyle/>
                    <a:p>
                      <a:pPr algn="ctr"/>
                      <a:r>
                        <a:rPr lang="en-US" sz="1200" b="0" i="0" dirty="0"/>
                        <a:t>75</a:t>
                      </a:r>
                    </a:p>
                  </a:txBody>
                  <a:tcPr anchor="ctr">
                    <a:solidFill>
                      <a:schemeClr val="bg1">
                        <a:lumMod val="95000"/>
                      </a:schemeClr>
                    </a:solidFill>
                  </a:tcPr>
                </a:tc>
                <a:tc>
                  <a:txBody>
                    <a:bodyPr/>
                    <a:lstStyle/>
                    <a:p>
                      <a:pPr algn="ctr"/>
                      <a:r>
                        <a:rPr lang="en-US" sz="1200" b="0" i="0" dirty="0"/>
                        <a:t>48</a:t>
                      </a:r>
                    </a:p>
                  </a:txBody>
                  <a:tcPr anchor="ctr">
                    <a:solidFill>
                      <a:schemeClr val="bg1">
                        <a:lumMod val="95000"/>
                      </a:schemeClr>
                    </a:solidFill>
                  </a:tcPr>
                </a:tc>
                <a:tc>
                  <a:txBody>
                    <a:bodyPr/>
                    <a:lstStyle/>
                    <a:p>
                      <a:pPr algn="ctr"/>
                      <a:r>
                        <a:rPr lang="en-US" sz="1200" b="0" i="0" dirty="0"/>
                        <a:t>84</a:t>
                      </a:r>
                    </a:p>
                  </a:txBody>
                  <a:tcPr anchor="ctr">
                    <a:solidFill>
                      <a:schemeClr val="bg1">
                        <a:lumMod val="95000"/>
                      </a:schemeClr>
                    </a:solidFill>
                  </a:tcPr>
                </a:tc>
                <a:tc>
                  <a:txBody>
                    <a:bodyPr/>
                    <a:lstStyle/>
                    <a:p>
                      <a:pPr algn="ctr"/>
                      <a:r>
                        <a:rPr lang="en-US" sz="1200" b="0" i="0" dirty="0"/>
                        <a:t>40</a:t>
                      </a:r>
                    </a:p>
                  </a:txBody>
                  <a:tcPr anchor="ctr">
                    <a:solidFill>
                      <a:schemeClr val="bg1">
                        <a:lumMod val="95000"/>
                      </a:schemeClr>
                    </a:solidFill>
                  </a:tcPr>
                </a:tc>
                <a:tc>
                  <a:txBody>
                    <a:bodyPr/>
                    <a:lstStyle/>
                    <a:p>
                      <a:pPr algn="ctr"/>
                      <a:r>
                        <a:rPr lang="en-US" sz="1200" b="1" i="1" dirty="0"/>
                        <a:t>247</a:t>
                      </a:r>
                    </a:p>
                  </a:txBody>
                  <a:tcPr anchor="ctr">
                    <a:solidFill>
                      <a:schemeClr val="bg1">
                        <a:lumMod val="95000"/>
                      </a:schemeClr>
                    </a:solidFill>
                  </a:tcPr>
                </a:tc>
                <a:tc>
                  <a:txBody>
                    <a:bodyPr/>
                    <a:lstStyle/>
                    <a:p>
                      <a:pPr algn="ctr"/>
                      <a:r>
                        <a:rPr lang="en-US" sz="1200" b="0" i="0" dirty="0"/>
                        <a:t>210</a:t>
                      </a:r>
                    </a:p>
                  </a:txBody>
                  <a:tcPr anchor="ctr">
                    <a:solidFill>
                      <a:schemeClr val="bg1">
                        <a:lumMod val="95000"/>
                      </a:schemeClr>
                    </a:solidFill>
                  </a:tcPr>
                </a:tc>
                <a:extLst>
                  <a:ext uri="{0D108BD9-81ED-4DB2-BD59-A6C34878D82A}">
                    <a16:rowId xmlns:a16="http://schemas.microsoft.com/office/drawing/2014/main" val="10002"/>
                  </a:ext>
                </a:extLst>
              </a:tr>
              <a:tr h="332471">
                <a:tc>
                  <a:txBody>
                    <a:bodyPr/>
                    <a:lstStyle/>
                    <a:p>
                      <a:pPr algn="r"/>
                      <a:r>
                        <a:rPr lang="en-US" sz="1200" i="1" dirty="0"/>
                        <a:t>OSH Outreach </a:t>
                      </a:r>
                      <a:r>
                        <a:rPr lang="en-US" sz="1200" b="0" i="1" dirty="0"/>
                        <a:t>Events/Booths</a:t>
                      </a:r>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11</a:t>
                      </a:r>
                    </a:p>
                  </a:txBody>
                  <a:tcPr anchor="ctr">
                    <a:solidFill>
                      <a:schemeClr val="bg1">
                        <a:lumMod val="85000"/>
                      </a:schemeClr>
                    </a:solidFill>
                  </a:tcPr>
                </a:tc>
                <a:tc>
                  <a:txBody>
                    <a:bodyPr/>
                    <a:lstStyle/>
                    <a:p>
                      <a:pPr algn="ctr"/>
                      <a:r>
                        <a:rPr lang="en-US" sz="1200" b="0" i="0" dirty="0"/>
                        <a:t>7</a:t>
                      </a:r>
                    </a:p>
                  </a:txBody>
                  <a:tcPr anchor="ctr">
                    <a:solidFill>
                      <a:schemeClr val="bg1">
                        <a:lumMod val="85000"/>
                      </a:schemeClr>
                    </a:solidFill>
                  </a:tcPr>
                </a:tc>
                <a:tc>
                  <a:txBody>
                    <a:bodyPr/>
                    <a:lstStyle/>
                    <a:p>
                      <a:pPr algn="ctr"/>
                      <a:r>
                        <a:rPr lang="en-US" sz="1200" b="0" i="0" dirty="0"/>
                        <a:t>7</a:t>
                      </a:r>
                    </a:p>
                  </a:txBody>
                  <a:tcPr anchor="ctr">
                    <a:solidFill>
                      <a:schemeClr val="bg1">
                        <a:lumMod val="85000"/>
                      </a:schemeClr>
                    </a:solidFill>
                  </a:tcPr>
                </a:tc>
                <a:tc>
                  <a:txBody>
                    <a:bodyPr/>
                    <a:lstStyle/>
                    <a:p>
                      <a:pPr algn="ctr"/>
                      <a:r>
                        <a:rPr lang="en-US" sz="1200" b="1" i="1" dirty="0"/>
                        <a:t>26</a:t>
                      </a:r>
                    </a:p>
                  </a:txBody>
                  <a:tcPr anchor="ctr">
                    <a:solidFill>
                      <a:schemeClr val="bg1">
                        <a:lumMod val="85000"/>
                      </a:schemeClr>
                    </a:solidFill>
                  </a:tcPr>
                </a:tc>
                <a:tc>
                  <a:txBody>
                    <a:bodyPr/>
                    <a:lstStyle/>
                    <a:p>
                      <a:pPr algn="ctr"/>
                      <a:r>
                        <a:rPr lang="en-US" sz="1200" b="0" i="0" dirty="0"/>
                        <a:t>6</a:t>
                      </a:r>
                    </a:p>
                  </a:txBody>
                  <a:tcPr anchor="ctr">
                    <a:solidFill>
                      <a:schemeClr val="bg1">
                        <a:lumMod val="85000"/>
                      </a:schemeClr>
                    </a:solidFill>
                  </a:tcPr>
                </a:tc>
                <a:extLst>
                  <a:ext uri="{0D108BD9-81ED-4DB2-BD59-A6C34878D82A}">
                    <a16:rowId xmlns:a16="http://schemas.microsoft.com/office/drawing/2014/main" val="10003"/>
                  </a:ext>
                </a:extLst>
              </a:tr>
              <a:tr h="332471">
                <a:tc>
                  <a:txBody>
                    <a:bodyPr/>
                    <a:lstStyle/>
                    <a:p>
                      <a:pPr algn="r"/>
                      <a:r>
                        <a:rPr lang="en-US" sz="1200" b="0" i="1" dirty="0"/>
                        <a:t>Trained</a:t>
                      </a:r>
                    </a:p>
                  </a:txBody>
                  <a:tcPr anchor="ctr">
                    <a:solidFill>
                      <a:schemeClr val="bg1">
                        <a:lumMod val="95000"/>
                      </a:schemeClr>
                    </a:solidFill>
                  </a:tcPr>
                </a:tc>
                <a:tc>
                  <a:txBody>
                    <a:bodyPr/>
                    <a:lstStyle/>
                    <a:p>
                      <a:pPr algn="ctr"/>
                      <a:r>
                        <a:rPr lang="en-US" sz="1200" b="0" i="0" dirty="0"/>
                        <a:t>46</a:t>
                      </a:r>
                    </a:p>
                  </a:txBody>
                  <a:tcPr anchor="ctr">
                    <a:solidFill>
                      <a:schemeClr val="bg1">
                        <a:lumMod val="95000"/>
                      </a:schemeClr>
                    </a:solidFill>
                  </a:tcPr>
                </a:tc>
                <a:tc>
                  <a:txBody>
                    <a:bodyPr/>
                    <a:lstStyle/>
                    <a:p>
                      <a:pPr algn="ctr"/>
                      <a:r>
                        <a:rPr lang="en-US" sz="1200" b="0" i="0" dirty="0"/>
                        <a:t>410</a:t>
                      </a:r>
                    </a:p>
                  </a:txBody>
                  <a:tcPr anchor="ctr">
                    <a:solidFill>
                      <a:schemeClr val="bg1">
                        <a:lumMod val="95000"/>
                      </a:schemeClr>
                    </a:solidFill>
                  </a:tcPr>
                </a:tc>
                <a:tc>
                  <a:txBody>
                    <a:bodyPr/>
                    <a:lstStyle/>
                    <a:p>
                      <a:pPr algn="ctr"/>
                      <a:r>
                        <a:rPr lang="en-US" sz="1200" b="0" i="0" dirty="0"/>
                        <a:t>184</a:t>
                      </a:r>
                    </a:p>
                  </a:txBody>
                  <a:tcPr anchor="ctr">
                    <a:solidFill>
                      <a:schemeClr val="bg1">
                        <a:lumMod val="95000"/>
                      </a:schemeClr>
                    </a:solidFill>
                  </a:tcPr>
                </a:tc>
                <a:tc>
                  <a:txBody>
                    <a:bodyPr/>
                    <a:lstStyle/>
                    <a:p>
                      <a:pPr algn="ctr"/>
                      <a:r>
                        <a:rPr lang="en-US" sz="1200" b="0" i="0" dirty="0"/>
                        <a:t>304</a:t>
                      </a:r>
                    </a:p>
                  </a:txBody>
                  <a:tcPr anchor="ctr">
                    <a:solidFill>
                      <a:schemeClr val="bg1">
                        <a:lumMod val="95000"/>
                      </a:schemeClr>
                    </a:solidFill>
                  </a:tcPr>
                </a:tc>
                <a:tc>
                  <a:txBody>
                    <a:bodyPr/>
                    <a:lstStyle/>
                    <a:p>
                      <a:pPr algn="ctr"/>
                      <a:r>
                        <a:rPr lang="en-US" sz="1200" b="1" i="1" dirty="0"/>
                        <a:t>944</a:t>
                      </a:r>
                    </a:p>
                  </a:txBody>
                  <a:tcPr anchor="ctr">
                    <a:solidFill>
                      <a:schemeClr val="bg1">
                        <a:lumMod val="95000"/>
                      </a:schemeClr>
                    </a:solidFill>
                  </a:tcPr>
                </a:tc>
                <a:tc>
                  <a:txBody>
                    <a:bodyPr/>
                    <a:lstStyle/>
                    <a:p>
                      <a:pPr algn="ctr"/>
                      <a:r>
                        <a:rPr lang="en-US" sz="1200" b="0" i="0" dirty="0"/>
                        <a:t>600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3D9DAD4A-C1D9-80E3-240B-867128C48508}"/>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91119137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p:cNvSpPr>
            <a:spLocks noGrp="1"/>
          </p:cNvSpPr>
          <p:nvPr>
            <p:ph idx="1"/>
          </p:nvPr>
        </p:nvSpPr>
        <p:spPr>
          <a:xfrm>
            <a:off x="440966" y="3124200"/>
            <a:ext cx="8001000" cy="304800"/>
          </a:xfrm>
        </p:spPr>
        <p:txBody>
          <a:bodyPr/>
          <a:lstStyle/>
          <a:p>
            <a:pPr algn="r">
              <a:buFont typeface="Symbol" pitchFamily="18" charset="2"/>
              <a:buNone/>
            </a:pPr>
            <a:r>
              <a:rPr lang="en-US" sz="1000" dirty="0"/>
              <a:t>*</a:t>
            </a:r>
            <a:r>
              <a:rPr lang="en-US" sz="1000" i="1" dirty="0"/>
              <a:t>All industries including state and local government    CY = Calendar Year</a:t>
            </a:r>
          </a:p>
        </p:txBody>
      </p:sp>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rgbClr val="000080"/>
                </a:solidFill>
              </a:rPr>
              <a:t>TRC and DART Rate Comparison</a:t>
            </a:r>
          </a:p>
        </p:txBody>
      </p:sp>
      <p:graphicFrame>
        <p:nvGraphicFramePr>
          <p:cNvPr id="15" name="Table 14"/>
          <p:cNvGraphicFramePr>
            <a:graphicFrameLocks noGrp="1"/>
          </p:cNvGraphicFramePr>
          <p:nvPr>
            <p:extLst>
              <p:ext uri="{D42A27DB-BD31-4B8C-83A1-F6EECF244321}">
                <p14:modId xmlns:p14="http://schemas.microsoft.com/office/powerpoint/2010/main" val="3806815232"/>
              </p:ext>
            </p:extLst>
          </p:nvPr>
        </p:nvGraphicFramePr>
        <p:xfrm>
          <a:off x="609600" y="1143000"/>
          <a:ext cx="7841510" cy="1981200"/>
        </p:xfrm>
        <a:graphic>
          <a:graphicData uri="http://schemas.openxmlformats.org/drawingml/2006/table">
            <a:tbl>
              <a:tblPr firstRow="1" bandRow="1">
                <a:tableStyleId>{00A15C55-8517-42AA-B614-E9B94910E393}</a:tableStyleId>
              </a:tblPr>
              <a:tblGrid>
                <a:gridCol w="1357184">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2355110">
                  <a:extLst>
                    <a:ext uri="{9D8B030D-6E8A-4147-A177-3AD203B41FA5}">
                      <a16:colId xmlns:a16="http://schemas.microsoft.com/office/drawing/2014/main" val="20005"/>
                    </a:ext>
                  </a:extLst>
                </a:gridCol>
              </a:tblGrid>
              <a:tr h="640080">
                <a:tc>
                  <a:txBody>
                    <a:bodyPr/>
                    <a:lstStyle/>
                    <a:p>
                      <a:pPr algn="ctr"/>
                      <a:r>
                        <a:rPr lang="en-US" sz="1500" dirty="0">
                          <a:solidFill>
                            <a:schemeClr val="tx1"/>
                          </a:solidFill>
                        </a:rPr>
                        <a:t>CY 2021</a:t>
                      </a:r>
                    </a:p>
                  </a:txBody>
                  <a:tcPr anchor="ctr">
                    <a:solidFill>
                      <a:schemeClr val="bg1">
                        <a:lumMod val="75000"/>
                      </a:schemeClr>
                    </a:solidFill>
                  </a:tcPr>
                </a:tc>
                <a:tc gridSpan="2">
                  <a:txBody>
                    <a:bodyPr/>
                    <a:lstStyle/>
                    <a:p>
                      <a:pPr algn="ctr"/>
                      <a:r>
                        <a:rPr lang="en-US" sz="1500" b="1" dirty="0">
                          <a:solidFill>
                            <a:schemeClr val="tx1"/>
                          </a:solidFill>
                        </a:rPr>
                        <a:t>North Carolina</a:t>
                      </a:r>
                    </a:p>
                  </a:txBody>
                  <a:tcPr anchor="ctr">
                    <a:solidFill>
                      <a:schemeClr val="bg1">
                        <a:lumMod val="75000"/>
                      </a:schemeClr>
                    </a:solidFill>
                  </a:tcPr>
                </a:tc>
                <a:tc hMerge="1">
                  <a:txBody>
                    <a:bodyPr/>
                    <a:lstStyle/>
                    <a:p>
                      <a:endParaRPr lang="en-US"/>
                    </a:p>
                  </a:txBody>
                  <a:tcPr/>
                </a:tc>
                <a:tc gridSpan="2">
                  <a:txBody>
                    <a:bodyPr/>
                    <a:lstStyle/>
                    <a:p>
                      <a:pPr algn="ctr"/>
                      <a:r>
                        <a:rPr lang="en-US" sz="1500" b="1" dirty="0">
                          <a:solidFill>
                            <a:schemeClr val="tx1"/>
                          </a:solidFill>
                        </a:rPr>
                        <a:t>National Average</a:t>
                      </a:r>
                    </a:p>
                  </a:txBody>
                  <a:tcPr anchor="ctr">
                    <a:solidFill>
                      <a:schemeClr val="bg1">
                        <a:lumMod val="75000"/>
                      </a:schemeClr>
                    </a:solidFill>
                  </a:tcPr>
                </a:tc>
                <a:tc hMerge="1">
                  <a:txBody>
                    <a:bodyPr/>
                    <a:lstStyle/>
                    <a:p>
                      <a:endParaRPr lang="en-US"/>
                    </a:p>
                  </a:txBody>
                  <a:tcPr/>
                </a:tc>
                <a:tc>
                  <a:txBody>
                    <a:bodyPr/>
                    <a:lstStyle/>
                    <a:p>
                      <a:pPr algn="ctr"/>
                      <a:r>
                        <a:rPr lang="en-US" sz="1500" b="1" dirty="0">
                          <a:solidFill>
                            <a:schemeClr val="tx1"/>
                          </a:solidFill>
                        </a:rPr>
                        <a:t>Comparison</a:t>
                      </a:r>
                    </a:p>
                  </a:txBody>
                  <a:tcPr anchor="ctr">
                    <a:solidFill>
                      <a:schemeClr val="bg1">
                        <a:lumMod val="75000"/>
                      </a:schemeClr>
                    </a:solidFill>
                  </a:tcPr>
                </a:tc>
                <a:extLst>
                  <a:ext uri="{0D108BD9-81ED-4DB2-BD59-A6C34878D82A}">
                    <a16:rowId xmlns:a16="http://schemas.microsoft.com/office/drawing/2014/main" val="10000"/>
                  </a:ext>
                </a:extLst>
              </a:tr>
              <a:tr h="609600">
                <a:tc>
                  <a:txBody>
                    <a:bodyPr/>
                    <a:lstStyle/>
                    <a:p>
                      <a:pPr algn="r"/>
                      <a:r>
                        <a:rPr lang="en-US" sz="1400" i="1" dirty="0"/>
                        <a:t>TRC Rate</a:t>
                      </a:r>
                    </a:p>
                  </a:txBody>
                  <a:tcPr anchor="ctr">
                    <a:solidFill>
                      <a:schemeClr val="bg1">
                        <a:lumMod val="95000"/>
                      </a:schemeClr>
                    </a:solidFill>
                  </a:tcPr>
                </a:tc>
                <a:tc>
                  <a:txBody>
                    <a:bodyPr/>
                    <a:lstStyle/>
                    <a:p>
                      <a:pPr algn="ctr"/>
                      <a:r>
                        <a:rPr lang="en-US" sz="1400" i="1" dirty="0"/>
                        <a:t>2.2</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2.4*</a:t>
                      </a:r>
                    </a:p>
                  </a:txBody>
                  <a:tcPr anchor="ctr">
                    <a:solidFill>
                      <a:schemeClr val="bg1">
                        <a:lumMod val="95000"/>
                      </a:schemeClr>
                    </a:solidFill>
                  </a:tcPr>
                </a:tc>
                <a:tc>
                  <a:txBody>
                    <a:bodyPr/>
                    <a:lstStyle/>
                    <a:p>
                      <a:pPr algn="ctr"/>
                      <a:r>
                        <a:rPr lang="en-US" sz="1400" i="1" dirty="0"/>
                        <a:t>2.7</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2.9*</a:t>
                      </a:r>
                    </a:p>
                  </a:txBody>
                  <a:tcPr anchor="ctr">
                    <a:solidFill>
                      <a:schemeClr val="bg1">
                        <a:lumMod val="95000"/>
                      </a:schemeClr>
                    </a:solidFill>
                  </a:tcPr>
                </a:tc>
                <a:tc>
                  <a:txBody>
                    <a:bodyPr/>
                    <a:lstStyle/>
                    <a:p>
                      <a:pPr algn="ctr"/>
                      <a:r>
                        <a:rPr lang="en-US" sz="1400" b="0" i="1" dirty="0"/>
                        <a:t>19% Lower/17% Lower*</a:t>
                      </a:r>
                    </a:p>
                  </a:txBody>
                  <a:tcPr anchor="ctr">
                    <a:solidFill>
                      <a:schemeClr val="bg1">
                        <a:lumMod val="95000"/>
                      </a:schemeClr>
                    </a:solidFill>
                  </a:tcPr>
                </a:tc>
                <a:extLst>
                  <a:ext uri="{0D108BD9-81ED-4DB2-BD59-A6C34878D82A}">
                    <a16:rowId xmlns:a16="http://schemas.microsoft.com/office/drawing/2014/main" val="10001"/>
                  </a:ext>
                </a:extLst>
              </a:tr>
              <a:tr h="731520">
                <a:tc>
                  <a:txBody>
                    <a:bodyPr/>
                    <a:lstStyle/>
                    <a:p>
                      <a:pPr algn="r"/>
                      <a:r>
                        <a:rPr lang="en-US" sz="1400" i="1" dirty="0"/>
                        <a:t>DART Rate</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1.4*</a:t>
                      </a:r>
                    </a:p>
                  </a:txBody>
                  <a:tcPr anchor="ctr">
                    <a:solidFill>
                      <a:schemeClr val="bg1">
                        <a:lumMod val="85000"/>
                      </a:schemeClr>
                    </a:solidFill>
                  </a:tcPr>
                </a:tc>
                <a:tc>
                  <a:txBody>
                    <a:bodyPr/>
                    <a:lstStyle/>
                    <a:p>
                      <a:pPr algn="ctr"/>
                      <a:r>
                        <a:rPr lang="en-US" sz="1400" i="1" dirty="0"/>
                        <a:t>1.7</a:t>
                      </a:r>
                    </a:p>
                  </a:txBody>
                  <a:tcPr anchor="ctr">
                    <a:solidFill>
                      <a:schemeClr val="bg1">
                        <a:lumMod val="85000"/>
                      </a:schemeClr>
                    </a:solidFill>
                  </a:tcPr>
                </a:tc>
                <a:tc>
                  <a:txBody>
                    <a:bodyPr/>
                    <a:lstStyle/>
                    <a:p>
                      <a:pPr algn="ctr"/>
                      <a:r>
                        <a:rPr lang="en-US" sz="1400" i="1" dirty="0"/>
                        <a:t>1.8*</a:t>
                      </a:r>
                    </a:p>
                  </a:txBody>
                  <a:tcPr anchor="ctr">
                    <a:solidFill>
                      <a:schemeClr val="bg1">
                        <a:lumMod val="85000"/>
                      </a:schemeClr>
                    </a:solidFill>
                  </a:tcPr>
                </a:tc>
                <a:tc>
                  <a:txBody>
                    <a:bodyPr/>
                    <a:lstStyle/>
                    <a:p>
                      <a:pPr algn="ctr"/>
                      <a:r>
                        <a:rPr lang="en-US" sz="1400" b="0" i="1" dirty="0"/>
                        <a:t>24% Lower/22% Lower*</a:t>
                      </a:r>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3" name="Picture 2" descr="A group of people wearing safety vests&#10;&#10;Description automatically generated with medium confidence">
            <a:extLst>
              <a:ext uri="{FF2B5EF4-FFF2-40B4-BE49-F238E27FC236}">
                <a16:creationId xmlns:a16="http://schemas.microsoft.com/office/drawing/2014/main" id="{FAC75DAA-B82B-4026-8598-A4BEFD1DB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33" y="3570509"/>
            <a:ext cx="3564949" cy="2376633"/>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99AF6198-5277-4474-AC35-26572364AA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6" r="10831"/>
          <a:stretch/>
        </p:blipFill>
        <p:spPr>
          <a:xfrm>
            <a:off x="5562600" y="3570509"/>
            <a:ext cx="2895600" cy="237663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F63F4D0-34E3-4F01-8B54-60929084B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227" y="3567744"/>
            <a:ext cx="1589373" cy="2376633"/>
          </a:xfrm>
          <a:prstGeom prst="rect">
            <a:avLst/>
          </a:prstGeom>
        </p:spPr>
      </p:pic>
      <p:sp>
        <p:nvSpPr>
          <p:cNvPr id="2" name="TextBox 1">
            <a:extLst>
              <a:ext uri="{FF2B5EF4-FFF2-40B4-BE49-F238E27FC236}">
                <a16:creationId xmlns:a16="http://schemas.microsoft.com/office/drawing/2014/main" id="{06CF3024-1EEE-E00C-A8E1-0CCC9DF43094}"/>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159859611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chemeClr val="bg2"/>
              </a:solidFill>
            </a:endParaRPr>
          </a:p>
        </p:txBody>
      </p:sp>
      <p:sp>
        <p:nvSpPr>
          <p:cNvPr id="2" name="TextBox 1">
            <a:extLst>
              <a:ext uri="{FF2B5EF4-FFF2-40B4-BE49-F238E27FC236}">
                <a16:creationId xmlns:a16="http://schemas.microsoft.com/office/drawing/2014/main" id="{D14C4C4A-6F9B-44EB-796A-73A21428F7C8}"/>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graphicFrame>
        <p:nvGraphicFramePr>
          <p:cNvPr id="3" name="Table 2">
            <a:extLst>
              <a:ext uri="{FF2B5EF4-FFF2-40B4-BE49-F238E27FC236}">
                <a16:creationId xmlns:a16="http://schemas.microsoft.com/office/drawing/2014/main" id="{D0328A20-BFBE-EB67-B68E-E6263A9A74DF}"/>
              </a:ext>
            </a:extLst>
          </p:cNvPr>
          <p:cNvGraphicFramePr>
            <a:graphicFrameLocks noGrp="1"/>
          </p:cNvGraphicFramePr>
          <p:nvPr/>
        </p:nvGraphicFramePr>
        <p:xfrm>
          <a:off x="609600" y="1171966"/>
          <a:ext cx="7848602" cy="4695427"/>
        </p:xfrm>
        <a:graphic>
          <a:graphicData uri="http://schemas.openxmlformats.org/drawingml/2006/table">
            <a:tbl>
              <a:tblPr firstRow="1" bandRow="1">
                <a:tableStyleId>{073A0DAA-6AF3-43AB-8588-CEC1D06C72B9}</a:tableStyleId>
              </a:tblPr>
              <a:tblGrid>
                <a:gridCol w="4064454">
                  <a:extLst>
                    <a:ext uri="{9D8B030D-6E8A-4147-A177-3AD203B41FA5}">
                      <a16:colId xmlns:a16="http://schemas.microsoft.com/office/drawing/2014/main" val="20000"/>
                    </a:ext>
                  </a:extLst>
                </a:gridCol>
                <a:gridCol w="630691">
                  <a:extLst>
                    <a:ext uri="{9D8B030D-6E8A-4147-A177-3AD203B41FA5}">
                      <a16:colId xmlns:a16="http://schemas.microsoft.com/office/drawing/2014/main" val="20001"/>
                    </a:ext>
                  </a:extLst>
                </a:gridCol>
                <a:gridCol w="630691">
                  <a:extLst>
                    <a:ext uri="{9D8B030D-6E8A-4147-A177-3AD203B41FA5}">
                      <a16:colId xmlns:a16="http://schemas.microsoft.com/office/drawing/2014/main" val="4175369081"/>
                    </a:ext>
                  </a:extLst>
                </a:gridCol>
                <a:gridCol w="630691">
                  <a:extLst>
                    <a:ext uri="{9D8B030D-6E8A-4147-A177-3AD203B41FA5}">
                      <a16:colId xmlns:a16="http://schemas.microsoft.com/office/drawing/2014/main" val="655551711"/>
                    </a:ext>
                  </a:extLst>
                </a:gridCol>
                <a:gridCol w="630691">
                  <a:extLst>
                    <a:ext uri="{9D8B030D-6E8A-4147-A177-3AD203B41FA5}">
                      <a16:colId xmlns:a16="http://schemas.microsoft.com/office/drawing/2014/main" val="2965129749"/>
                    </a:ext>
                  </a:extLst>
                </a:gridCol>
                <a:gridCol w="490538">
                  <a:extLst>
                    <a:ext uri="{9D8B030D-6E8A-4147-A177-3AD203B41FA5}">
                      <a16:colId xmlns:a16="http://schemas.microsoft.com/office/drawing/2014/main" val="20002"/>
                    </a:ext>
                  </a:extLst>
                </a:gridCol>
                <a:gridCol w="770846">
                  <a:extLst>
                    <a:ext uri="{9D8B030D-6E8A-4147-A177-3AD203B41FA5}">
                      <a16:colId xmlns:a16="http://schemas.microsoft.com/office/drawing/2014/main" val="20003"/>
                    </a:ext>
                  </a:extLst>
                </a:gridCol>
              </a:tblGrid>
              <a:tr h="376080">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000" dirty="0">
                          <a:solidFill>
                            <a:schemeClr val="tx1"/>
                          </a:solidFill>
                        </a:rPr>
                        <a:t>1</a:t>
                      </a:r>
                      <a:r>
                        <a:rPr lang="en-US" sz="1000" baseline="30000" dirty="0">
                          <a:solidFill>
                            <a:schemeClr val="tx1"/>
                          </a:solidFill>
                        </a:rPr>
                        <a:t>st</a:t>
                      </a:r>
                      <a:r>
                        <a:rPr lang="en-US" sz="1000" dirty="0">
                          <a:solidFill>
                            <a:schemeClr val="tx1"/>
                          </a:solidFill>
                        </a:rPr>
                        <a:t> Qtr.</a:t>
                      </a:r>
                    </a:p>
                  </a:txBody>
                  <a:tcPr anchor="ctr">
                    <a:solidFill>
                      <a:schemeClr val="bg1">
                        <a:lumMod val="75000"/>
                      </a:schemeClr>
                    </a:solidFill>
                  </a:tcPr>
                </a:tc>
                <a:tc>
                  <a:txBody>
                    <a:bodyPr/>
                    <a:lstStyle/>
                    <a:p>
                      <a:pPr algn="ctr"/>
                      <a:r>
                        <a:rPr lang="en-US" sz="1000" dirty="0">
                          <a:solidFill>
                            <a:schemeClr val="tx1"/>
                          </a:solidFill>
                        </a:rPr>
                        <a:t>2</a:t>
                      </a:r>
                      <a:r>
                        <a:rPr lang="en-US" sz="1000" baseline="30000" dirty="0">
                          <a:solidFill>
                            <a:schemeClr val="tx1"/>
                          </a:solidFill>
                        </a:rPr>
                        <a:t>nd</a:t>
                      </a:r>
                      <a:r>
                        <a:rPr lang="en-US" sz="1000" dirty="0">
                          <a:solidFill>
                            <a:schemeClr val="tx1"/>
                          </a:solidFill>
                        </a:rPr>
                        <a:t> Qtr.</a:t>
                      </a:r>
                    </a:p>
                  </a:txBody>
                  <a:tcPr anchor="ctr">
                    <a:solidFill>
                      <a:schemeClr val="bg1">
                        <a:lumMod val="75000"/>
                      </a:schemeClr>
                    </a:solidFill>
                  </a:tcPr>
                </a:tc>
                <a:tc>
                  <a:txBody>
                    <a:bodyPr/>
                    <a:lstStyle/>
                    <a:p>
                      <a:pPr algn="ctr"/>
                      <a:r>
                        <a:rPr lang="en-US" sz="1000" dirty="0">
                          <a:solidFill>
                            <a:schemeClr val="tx1"/>
                          </a:solidFill>
                        </a:rPr>
                        <a:t>3</a:t>
                      </a:r>
                      <a:r>
                        <a:rPr lang="en-US" sz="1000" baseline="30000" dirty="0">
                          <a:solidFill>
                            <a:schemeClr val="tx1"/>
                          </a:solidFill>
                        </a:rPr>
                        <a:t>rd</a:t>
                      </a:r>
                      <a:r>
                        <a:rPr lang="en-US" sz="1000" dirty="0">
                          <a:solidFill>
                            <a:schemeClr val="tx1"/>
                          </a:solidFill>
                        </a:rPr>
                        <a:t> Qtr.</a:t>
                      </a:r>
                    </a:p>
                  </a:txBody>
                  <a:tcPr anchor="ctr">
                    <a:solidFill>
                      <a:schemeClr val="bg1">
                        <a:lumMod val="75000"/>
                      </a:schemeClr>
                    </a:solidFill>
                  </a:tcPr>
                </a:tc>
                <a:tc>
                  <a:txBody>
                    <a:bodyPr/>
                    <a:lstStyle/>
                    <a:p>
                      <a:pPr algn="ctr"/>
                      <a:r>
                        <a:rPr lang="en-US" sz="1000" dirty="0">
                          <a:solidFill>
                            <a:schemeClr val="tx1"/>
                          </a:solidFill>
                        </a:rPr>
                        <a:t>4</a:t>
                      </a:r>
                      <a:r>
                        <a:rPr lang="en-US" sz="1000" baseline="30000" dirty="0">
                          <a:solidFill>
                            <a:schemeClr val="tx1"/>
                          </a:solidFill>
                        </a:rPr>
                        <a:t>th</a:t>
                      </a:r>
                      <a:r>
                        <a:rPr lang="en-US" sz="1000" dirty="0">
                          <a:solidFill>
                            <a:schemeClr val="tx1"/>
                          </a:solidFill>
                        </a:rPr>
                        <a:t> Qtr.</a:t>
                      </a:r>
                    </a:p>
                  </a:txBody>
                  <a:tcPr anchor="ctr">
                    <a:solidFill>
                      <a:schemeClr val="bg1">
                        <a:lumMod val="75000"/>
                      </a:schemeClr>
                    </a:solidFill>
                  </a:tcPr>
                </a:tc>
                <a:tc>
                  <a:txBody>
                    <a:bodyPr/>
                    <a:lstStyle/>
                    <a:p>
                      <a:pPr algn="ctr"/>
                      <a:r>
                        <a:rPr lang="en-US" sz="1000" b="1" i="1" dirty="0">
                          <a:solidFill>
                            <a:schemeClr val="tx1"/>
                          </a:solidFill>
                        </a:rPr>
                        <a:t>Total</a:t>
                      </a:r>
                    </a:p>
                  </a:txBody>
                  <a:tcPr anchor="ctr">
                    <a:solidFill>
                      <a:schemeClr val="bg1">
                        <a:lumMod val="75000"/>
                      </a:schemeClr>
                    </a:solidFill>
                  </a:tcPr>
                </a:tc>
                <a:tc>
                  <a:txBody>
                    <a:bodyPr/>
                    <a:lstStyle/>
                    <a:p>
                      <a:pPr algn="ctr"/>
                      <a:r>
                        <a:rPr lang="en-US" sz="10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3220">
                <a:tc>
                  <a:txBody>
                    <a:bodyPr/>
                    <a:lstStyle/>
                    <a:p>
                      <a:pPr algn="r"/>
                      <a:r>
                        <a:rPr lang="en-US" sz="1000" b="0" i="1" dirty="0"/>
                        <a:t>General Industry</a:t>
                      </a:r>
                      <a:r>
                        <a:rPr lang="en-US" sz="1000" i="1" dirty="0"/>
                        <a:t>—</a:t>
                      </a:r>
                      <a:r>
                        <a:rPr lang="en-US" sz="1000" b="0" i="1" dirty="0"/>
                        <a:t>10-Hour Course</a:t>
                      </a:r>
                    </a:p>
                  </a:txBody>
                  <a:tcPr anchor="ctr">
                    <a:solidFill>
                      <a:schemeClr val="bg1">
                        <a:lumMod val="95000"/>
                      </a:schemeClr>
                    </a:solidFill>
                  </a:tcPr>
                </a:tc>
                <a:tc>
                  <a:txBody>
                    <a:bodyPr/>
                    <a:lstStyle/>
                    <a:p>
                      <a:pPr algn="ctr"/>
                      <a:r>
                        <a:rPr lang="en-US" sz="1000" b="0" i="0" dirty="0"/>
                        <a:t>2</a:t>
                      </a:r>
                    </a:p>
                  </a:txBody>
                  <a:tcPr anchor="ctr">
                    <a:solidFill>
                      <a:schemeClr val="bg1">
                        <a:lumMod val="95000"/>
                      </a:schemeClr>
                    </a:solidFill>
                  </a:tcPr>
                </a:tc>
                <a:tc>
                  <a:txBody>
                    <a:bodyPr/>
                    <a:lstStyle/>
                    <a:p>
                      <a:pPr algn="ctr"/>
                      <a:r>
                        <a:rPr lang="en-US" sz="1000" b="0" i="0" dirty="0"/>
                        <a:t>2</a:t>
                      </a:r>
                    </a:p>
                  </a:txBody>
                  <a:tcPr anchor="ctr">
                    <a:solidFill>
                      <a:schemeClr val="bg1">
                        <a:lumMod val="95000"/>
                      </a:schemeClr>
                    </a:solidFill>
                  </a:tcPr>
                </a:tc>
                <a:tc>
                  <a:txBody>
                    <a:bodyPr/>
                    <a:lstStyle/>
                    <a:p>
                      <a:pPr algn="ctr"/>
                      <a:r>
                        <a:rPr lang="en-US" sz="1000" b="0" i="0" dirty="0"/>
                        <a:t>0</a:t>
                      </a:r>
                    </a:p>
                  </a:txBody>
                  <a:tcPr anchor="ctr">
                    <a:solidFill>
                      <a:schemeClr val="bg1">
                        <a:lumMod val="95000"/>
                      </a:schemeClr>
                    </a:solidFill>
                  </a:tcPr>
                </a:tc>
                <a:tc>
                  <a:txBody>
                    <a:bodyPr/>
                    <a:lstStyle/>
                    <a:p>
                      <a:pPr algn="ctr"/>
                      <a:r>
                        <a:rPr lang="en-US" sz="1000" b="0" i="0" dirty="0"/>
                        <a:t>0</a:t>
                      </a:r>
                    </a:p>
                  </a:txBody>
                  <a:tcPr anchor="ctr">
                    <a:solidFill>
                      <a:schemeClr val="bg1">
                        <a:lumMod val="95000"/>
                      </a:schemeClr>
                    </a:solidFill>
                  </a:tcPr>
                </a:tc>
                <a:tc>
                  <a:txBody>
                    <a:bodyPr/>
                    <a:lstStyle/>
                    <a:p>
                      <a:pPr algn="ctr"/>
                      <a:r>
                        <a:rPr lang="en-US" sz="1000" b="1" i="1" dirty="0"/>
                        <a:t>4</a:t>
                      </a:r>
                    </a:p>
                  </a:txBody>
                  <a:tcPr anchor="ctr">
                    <a:solidFill>
                      <a:schemeClr val="bg1">
                        <a:lumMod val="95000"/>
                      </a:schemeClr>
                    </a:solidFill>
                  </a:tcPr>
                </a:tc>
                <a:tc>
                  <a:txBody>
                    <a:bodyPr/>
                    <a:lstStyle/>
                    <a:p>
                      <a:pPr algn="ctr"/>
                      <a:r>
                        <a:rPr lang="en-US" sz="1000" i="0" dirty="0"/>
                        <a:t>4</a:t>
                      </a:r>
                    </a:p>
                  </a:txBody>
                  <a:tcPr anchor="ctr">
                    <a:solidFill>
                      <a:schemeClr val="bg1">
                        <a:lumMod val="95000"/>
                      </a:schemeClr>
                    </a:solidFill>
                  </a:tcPr>
                </a:tc>
                <a:extLst>
                  <a:ext uri="{0D108BD9-81ED-4DB2-BD59-A6C34878D82A}">
                    <a16:rowId xmlns:a16="http://schemas.microsoft.com/office/drawing/2014/main" val="10001"/>
                  </a:ext>
                </a:extLst>
              </a:tr>
              <a:tr h="293220">
                <a:tc>
                  <a:txBody>
                    <a:bodyPr/>
                    <a:lstStyle/>
                    <a:p>
                      <a:pPr algn="r"/>
                      <a:r>
                        <a:rPr lang="en-US" sz="1000" b="0" i="1" dirty="0"/>
                        <a:t>General Industry</a:t>
                      </a:r>
                      <a:r>
                        <a:rPr lang="en-US" sz="1000" i="1" dirty="0"/>
                        <a:t>—</a:t>
                      </a:r>
                      <a:r>
                        <a:rPr lang="en-US" sz="1000" b="0" i="1" dirty="0"/>
                        <a:t>30-Hour Course</a:t>
                      </a:r>
                    </a:p>
                  </a:txBody>
                  <a:tcPr anchor="ctr">
                    <a:solidFill>
                      <a:schemeClr val="bg1">
                        <a:lumMod val="85000"/>
                      </a:schemeClr>
                    </a:solidFill>
                  </a:tcPr>
                </a:tc>
                <a:tc>
                  <a:txBody>
                    <a:bodyPr/>
                    <a:lstStyle/>
                    <a:p>
                      <a:pPr algn="ctr"/>
                      <a:r>
                        <a:rPr lang="en-US" sz="1000" b="0" i="0" dirty="0"/>
                        <a:t>1</a:t>
                      </a:r>
                    </a:p>
                  </a:txBody>
                  <a:tcPr anchor="ctr">
                    <a:solidFill>
                      <a:schemeClr val="bg1">
                        <a:lumMod val="85000"/>
                      </a:schemeClr>
                    </a:solidFill>
                  </a:tcPr>
                </a:tc>
                <a:tc>
                  <a:txBody>
                    <a:bodyPr/>
                    <a:lstStyle/>
                    <a:p>
                      <a:pPr algn="ctr"/>
                      <a:r>
                        <a:rPr lang="en-US" sz="1000" b="0" i="0" dirty="0"/>
                        <a:t>1</a:t>
                      </a:r>
                    </a:p>
                  </a:txBody>
                  <a:tcPr anchor="ctr">
                    <a:solidFill>
                      <a:schemeClr val="bg1">
                        <a:lumMod val="85000"/>
                      </a:schemeClr>
                    </a:solidFill>
                  </a:tcPr>
                </a:tc>
                <a:tc>
                  <a:txBody>
                    <a:bodyPr/>
                    <a:lstStyle/>
                    <a:p>
                      <a:pPr algn="ctr"/>
                      <a:r>
                        <a:rPr lang="en-US" sz="1000" b="0" i="0" dirty="0"/>
                        <a:t>0</a:t>
                      </a:r>
                    </a:p>
                  </a:txBody>
                  <a:tcPr anchor="ctr">
                    <a:solidFill>
                      <a:schemeClr val="bg1">
                        <a:lumMod val="85000"/>
                      </a:schemeClr>
                    </a:solidFill>
                  </a:tcPr>
                </a:tc>
                <a:tc>
                  <a:txBody>
                    <a:bodyPr/>
                    <a:lstStyle/>
                    <a:p>
                      <a:pPr algn="ctr"/>
                      <a:r>
                        <a:rPr lang="en-US" sz="1000" b="0" i="0" dirty="0"/>
                        <a:t>0</a:t>
                      </a:r>
                    </a:p>
                  </a:txBody>
                  <a:tcPr anchor="ctr">
                    <a:solidFill>
                      <a:schemeClr val="bg1">
                        <a:lumMod val="85000"/>
                      </a:schemeClr>
                    </a:solidFill>
                  </a:tcPr>
                </a:tc>
                <a:tc>
                  <a:txBody>
                    <a:bodyPr/>
                    <a:lstStyle/>
                    <a:p>
                      <a:pPr algn="ctr"/>
                      <a:r>
                        <a:rPr lang="en-US" sz="1000" b="1" i="1" dirty="0"/>
                        <a:t>2</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extLst>
                  <a:ext uri="{0D108BD9-81ED-4DB2-BD59-A6C34878D82A}">
                    <a16:rowId xmlns:a16="http://schemas.microsoft.com/office/drawing/2014/main" val="10002"/>
                  </a:ext>
                </a:extLst>
              </a:tr>
              <a:tr h="498475">
                <a:tc>
                  <a:txBody>
                    <a:bodyPr/>
                    <a:lstStyle/>
                    <a:p>
                      <a:pPr algn="r"/>
                      <a:r>
                        <a:rPr lang="en-US" sz="1000" b="0" i="1" dirty="0"/>
                        <a:t>NC #500/502</a:t>
                      </a:r>
                      <a:r>
                        <a:rPr lang="en-US" sz="1000" i="1" dirty="0"/>
                        <a:t>—</a:t>
                      </a:r>
                      <a:r>
                        <a:rPr lang="en-US" sz="1000" b="0" i="1" dirty="0"/>
                        <a:t>Construction Train-the-Trainer Course/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00" b="0" i="1" dirty="0"/>
                        <a:t>NC</a:t>
                      </a:r>
                      <a:r>
                        <a:rPr lang="en-US" sz="1000" b="0" i="1" baseline="0" dirty="0"/>
                        <a:t> #501/503</a:t>
                      </a:r>
                      <a:r>
                        <a:rPr lang="en-US" sz="1000" i="1" dirty="0"/>
                        <a:t>—</a:t>
                      </a:r>
                      <a:r>
                        <a:rPr lang="en-US" sz="1000" b="0" i="1" baseline="0" dirty="0"/>
                        <a:t>General Industry Train-the-Trainer Course</a:t>
                      </a:r>
                      <a:endParaRPr lang="en-US" sz="1000" b="0" i="1" dirty="0"/>
                    </a:p>
                  </a:txBody>
                  <a:tcPr anchor="ctr">
                    <a:solidFill>
                      <a:schemeClr val="bg1">
                        <a:lumMod val="95000"/>
                      </a:schemeClr>
                    </a:solidFill>
                  </a:tcPr>
                </a:tc>
                <a:tc>
                  <a:txBody>
                    <a:bodyPr/>
                    <a:lstStyle/>
                    <a:p>
                      <a:pPr algn="ctr"/>
                      <a:r>
                        <a:rPr lang="en-US" sz="1000" b="0" i="0" dirty="0"/>
                        <a:t>0</a:t>
                      </a:r>
                    </a:p>
                  </a:txBody>
                  <a:tcPr anchor="ctr">
                    <a:solidFill>
                      <a:schemeClr val="bg1">
                        <a:lumMod val="95000"/>
                      </a:schemeClr>
                    </a:solidFill>
                  </a:tcPr>
                </a:tc>
                <a:tc>
                  <a:txBody>
                    <a:bodyPr/>
                    <a:lstStyle/>
                    <a:p>
                      <a:pPr algn="ctr"/>
                      <a:r>
                        <a:rPr lang="en-US" sz="1000" b="0" i="0" dirty="0"/>
                        <a:t>0</a:t>
                      </a:r>
                    </a:p>
                  </a:txBody>
                  <a:tcPr anchor="ctr">
                    <a:solidFill>
                      <a:schemeClr val="bg1">
                        <a:lumMod val="95000"/>
                      </a:schemeClr>
                    </a:solidFill>
                  </a:tcPr>
                </a:tc>
                <a:tc>
                  <a:txBody>
                    <a:bodyPr/>
                    <a:lstStyle/>
                    <a:p>
                      <a:pPr algn="ctr"/>
                      <a:r>
                        <a:rPr lang="en-US" sz="1000" b="0" i="0" dirty="0"/>
                        <a:t>0</a:t>
                      </a:r>
                    </a:p>
                  </a:txBody>
                  <a:tcPr anchor="ctr">
                    <a:solidFill>
                      <a:schemeClr val="bg1">
                        <a:lumMod val="95000"/>
                      </a:schemeClr>
                    </a:solidFill>
                  </a:tcPr>
                </a:tc>
                <a:tc>
                  <a:txBody>
                    <a:bodyPr/>
                    <a:lstStyle/>
                    <a:p>
                      <a:pPr algn="ctr"/>
                      <a:r>
                        <a:rPr lang="en-US" sz="1000" b="0" i="0" dirty="0"/>
                        <a:t>1</a:t>
                      </a:r>
                    </a:p>
                  </a:txBody>
                  <a:tcPr anchor="ctr">
                    <a:solidFill>
                      <a:schemeClr val="bg1">
                        <a:lumMod val="95000"/>
                      </a:schemeClr>
                    </a:solidFill>
                  </a:tcPr>
                </a:tc>
                <a:tc>
                  <a:txBody>
                    <a:bodyPr/>
                    <a:lstStyle/>
                    <a:p>
                      <a:pPr algn="ctr"/>
                      <a:r>
                        <a:rPr lang="en-US" sz="1000" b="1" i="1" dirty="0"/>
                        <a:t>1</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extLst>
                  <a:ext uri="{0D108BD9-81ED-4DB2-BD59-A6C34878D82A}">
                    <a16:rowId xmlns:a16="http://schemas.microsoft.com/office/drawing/2014/main" val="10003"/>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Construction</a:t>
                      </a:r>
                      <a:r>
                        <a:rPr lang="en-US" sz="1000" i="1" dirty="0"/>
                        <a:t>—</a:t>
                      </a:r>
                      <a:r>
                        <a:rPr kumimoji="0" lang="en-US" sz="1000" b="0" i="1" u="none" strike="noStrike" cap="none" normalizeH="0" baseline="0" dirty="0">
                          <a:ln>
                            <a:noFill/>
                          </a:ln>
                          <a:effectLst/>
                        </a:rPr>
                        <a:t>10-Hour Course</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extLst>
                  <a:ext uri="{0D108BD9-81ED-4DB2-BD59-A6C34878D82A}">
                    <a16:rowId xmlns:a16="http://schemas.microsoft.com/office/drawing/2014/main" val="10004"/>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Construction</a:t>
                      </a:r>
                      <a:r>
                        <a:rPr lang="en-US" sz="1000" i="1" dirty="0"/>
                        <a:t>—</a:t>
                      </a:r>
                      <a:r>
                        <a:rPr kumimoji="0" lang="en-US" sz="1000" b="0" i="1" u="none" strike="noStrike" cap="none" normalizeH="0" baseline="0" dirty="0">
                          <a:ln>
                            <a:noFill/>
                          </a:ln>
                          <a:effectLst/>
                        </a:rPr>
                        <a:t>30-Hour Course </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extLst>
                  <a:ext uri="{0D108BD9-81ED-4DB2-BD59-A6C34878D82A}">
                    <a16:rowId xmlns:a16="http://schemas.microsoft.com/office/drawing/2014/main" val="10005"/>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6"/>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84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7"/>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86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OSH Workshops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9"/>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0"/>
                  </a:ext>
                </a:extLst>
              </a:tr>
              <a:tr h="29322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1"/>
                  </a:ext>
                </a:extLst>
              </a:tr>
              <a:tr h="4443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Train-the-Trainer Program (Construction/General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Industry)</a:t>
                      </a:r>
                      <a:r>
                        <a:rPr lang="en-US" sz="1000" i="1" dirty="0"/>
                        <a:t>—</a:t>
                      </a:r>
                      <a:r>
                        <a:rPr kumimoji="0" lang="en-US" sz="10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2"/>
                  </a:ext>
                </a:extLst>
              </a:tr>
              <a:tr h="4443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Train-the-Trainer Program (Construction/General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Industry)</a:t>
                      </a:r>
                      <a:r>
                        <a:rPr lang="en-US" sz="1000" i="1" dirty="0"/>
                        <a:t>—Trained</a:t>
                      </a:r>
                      <a:r>
                        <a:rPr kumimoji="0" lang="en-US" sz="10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77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05051982"/>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43000"/>
            <a:ext cx="8001000" cy="4525963"/>
          </a:xfrm>
        </p:spPr>
        <p:txBody>
          <a:bodyPr/>
          <a:lstStyle/>
          <a:p>
            <a:r>
              <a:rPr lang="en-US" b="1" dirty="0"/>
              <a:t>Inside NC Labor Podcasts</a:t>
            </a:r>
          </a:p>
          <a:p>
            <a:endParaRPr lang="en-US" sz="800" b="1" dirty="0"/>
          </a:p>
          <a:p>
            <a:pPr lvl="1"/>
            <a:r>
              <a:rPr lang="en-US" i="1" dirty="0"/>
              <a:t>57 episodes</a:t>
            </a:r>
          </a:p>
          <a:p>
            <a:endParaRPr lang="en-US" sz="2000" b="1" dirty="0"/>
          </a:p>
          <a:p>
            <a:r>
              <a:rPr lang="en-US" b="1" dirty="0"/>
              <a:t>Facebook </a:t>
            </a:r>
          </a:p>
          <a:p>
            <a:endParaRPr lang="en-US" sz="800" b="1" dirty="0"/>
          </a:p>
          <a:p>
            <a:pPr lvl="1"/>
            <a:r>
              <a:rPr lang="en-US" i="1" dirty="0"/>
              <a:t>2,176 followers</a:t>
            </a:r>
          </a:p>
          <a:p>
            <a:pPr lvl="2"/>
            <a:endParaRPr lang="en-US" i="1" dirty="0"/>
          </a:p>
          <a:p>
            <a:r>
              <a:rPr lang="en-US" b="1" dirty="0"/>
              <a:t>Instagram</a:t>
            </a:r>
          </a:p>
          <a:p>
            <a:endParaRPr lang="en-US" sz="800" i="1" dirty="0"/>
          </a:p>
          <a:p>
            <a:pPr lvl="1"/>
            <a:r>
              <a:rPr lang="en-US" i="1" dirty="0"/>
              <a:t>707 followers</a:t>
            </a:r>
          </a:p>
          <a:p>
            <a:pPr lvl="1"/>
            <a:endParaRPr lang="en-US" sz="2000" i="1" dirty="0"/>
          </a:p>
          <a:p>
            <a:r>
              <a:rPr lang="en-US" b="1" dirty="0"/>
              <a:t>Twitter</a:t>
            </a:r>
          </a:p>
          <a:p>
            <a:pPr lvl="1"/>
            <a:r>
              <a:rPr lang="en-US" i="1" dirty="0"/>
              <a:t>2,177 followers</a:t>
            </a:r>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Social Media</a:t>
            </a:r>
            <a:endParaRPr lang="en-US" sz="2400" b="1" i="1" dirty="0">
              <a:solidFill>
                <a:schemeClr val="bg2"/>
              </a:solidFill>
            </a:endParaRPr>
          </a:p>
        </p:txBody>
      </p:sp>
      <p:pic>
        <p:nvPicPr>
          <p:cNvPr id="4" name="Picture 3">
            <a:extLst>
              <a:ext uri="{FF2B5EF4-FFF2-40B4-BE49-F238E27FC236}">
                <a16:creationId xmlns:a16="http://schemas.microsoft.com/office/drawing/2014/main" id="{A5C84FB4-DFC0-83B4-19AB-6AD9BECE734B}"/>
              </a:ext>
            </a:extLst>
          </p:cNvPr>
          <p:cNvPicPr>
            <a:picLocks noChangeAspect="1"/>
          </p:cNvPicPr>
          <p:nvPr/>
        </p:nvPicPr>
        <p:blipFill rotWithShape="1">
          <a:blip r:embed="rId3"/>
          <a:srcRect l="73333" t="47031" r="10833" b="22596"/>
          <a:stretch/>
        </p:blipFill>
        <p:spPr>
          <a:xfrm>
            <a:off x="5399580" y="1514390"/>
            <a:ext cx="2971800" cy="1600200"/>
          </a:xfrm>
          <a:prstGeom prst="rect">
            <a:avLst/>
          </a:prstGeom>
        </p:spPr>
      </p:pic>
      <p:pic>
        <p:nvPicPr>
          <p:cNvPr id="6" name="Picture 5">
            <a:extLst>
              <a:ext uri="{FF2B5EF4-FFF2-40B4-BE49-F238E27FC236}">
                <a16:creationId xmlns:a16="http://schemas.microsoft.com/office/drawing/2014/main" id="{03D8A19B-B152-2743-B8FF-F1A2E7F74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3405981"/>
            <a:ext cx="1905266" cy="1143160"/>
          </a:xfrm>
          <a:prstGeom prst="rect">
            <a:avLst/>
          </a:prstGeom>
        </p:spPr>
      </p:pic>
      <p:pic>
        <p:nvPicPr>
          <p:cNvPr id="10" name="Picture 9">
            <a:extLst>
              <a:ext uri="{FF2B5EF4-FFF2-40B4-BE49-F238E27FC236}">
                <a16:creationId xmlns:a16="http://schemas.microsoft.com/office/drawing/2014/main" id="{3960C13E-9883-1EF3-C879-FF947DB75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4491823"/>
            <a:ext cx="1676634" cy="685896"/>
          </a:xfrm>
          <a:prstGeom prst="rect">
            <a:avLst/>
          </a:prstGeom>
        </p:spPr>
      </p:pic>
      <p:pic>
        <p:nvPicPr>
          <p:cNvPr id="13" name="Picture 12">
            <a:extLst>
              <a:ext uri="{FF2B5EF4-FFF2-40B4-BE49-F238E27FC236}">
                <a16:creationId xmlns:a16="http://schemas.microsoft.com/office/drawing/2014/main" id="{FFA381E4-6F59-82DB-07AD-FB1C910F3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6114" y="4571840"/>
            <a:ext cx="1905266" cy="1143160"/>
          </a:xfrm>
          <a:prstGeom prst="rect">
            <a:avLst/>
          </a:prstGeom>
        </p:spPr>
      </p:pic>
      <p:sp>
        <p:nvSpPr>
          <p:cNvPr id="2" name="TextBox 1">
            <a:extLst>
              <a:ext uri="{FF2B5EF4-FFF2-40B4-BE49-F238E27FC236}">
                <a16:creationId xmlns:a16="http://schemas.microsoft.com/office/drawing/2014/main" id="{02F38A58-04C3-E6CC-C5B5-BCB0085041E6}"/>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8927049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pic>
        <p:nvPicPr>
          <p:cNvPr id="4" name="Picture 3" descr="A picture containing person, indoor, wall, kitchen&#10;&#10;Description automatically generated">
            <a:extLst>
              <a:ext uri="{FF2B5EF4-FFF2-40B4-BE49-F238E27FC236}">
                <a16:creationId xmlns:a16="http://schemas.microsoft.com/office/drawing/2014/main" id="{4BC1C2A1-A56E-4A3D-A212-3559D1936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356753"/>
            <a:ext cx="737859" cy="983812"/>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164F304-ACF1-4FFD-A214-E481ED063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9572" y="3413903"/>
            <a:ext cx="1066800" cy="800100"/>
          </a:xfrm>
          <a:prstGeom prst="rect">
            <a:avLst/>
          </a:prstGeom>
        </p:spPr>
      </p:pic>
      <p:pic>
        <p:nvPicPr>
          <p:cNvPr id="27" name="Picture 26">
            <a:extLst>
              <a:ext uri="{FF2B5EF4-FFF2-40B4-BE49-F238E27FC236}">
                <a16:creationId xmlns:a16="http://schemas.microsoft.com/office/drawing/2014/main" id="{E04CEF98-7FF5-4825-A76F-427E18843974}"/>
              </a:ext>
            </a:extLst>
          </p:cNvPr>
          <p:cNvPicPr/>
          <p:nvPr/>
        </p:nvPicPr>
        <p:blipFill rotWithShape="1">
          <a:blip r:embed="rId5" cstate="print">
            <a:extLst>
              <a:ext uri="{28A0092B-C50C-407E-A947-70E740481C1C}">
                <a14:useLocalDpi xmlns:a14="http://schemas.microsoft.com/office/drawing/2010/main" val="0"/>
              </a:ext>
            </a:extLst>
          </a:blip>
          <a:srcRect t="31035"/>
          <a:stretch/>
        </p:blipFill>
        <p:spPr bwMode="auto">
          <a:xfrm>
            <a:off x="3733800" y="3443627"/>
            <a:ext cx="939973" cy="671173"/>
          </a:xfrm>
          <a:prstGeom prst="rect">
            <a:avLst/>
          </a:prstGeom>
          <a:ln>
            <a:noFill/>
          </a:ln>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4DEFB68C-F86A-423A-B953-1525FF198296}"/>
              </a:ext>
            </a:extLst>
          </p:cNvPr>
          <p:cNvSpPr txBox="1"/>
          <p:nvPr/>
        </p:nvSpPr>
        <p:spPr>
          <a:xfrm>
            <a:off x="563297" y="3249031"/>
            <a:ext cx="1186543" cy="215444"/>
          </a:xfrm>
          <a:prstGeom prst="rect">
            <a:avLst/>
          </a:prstGeom>
          <a:noFill/>
        </p:spPr>
        <p:txBody>
          <a:bodyPr wrap="none" rtlCol="0">
            <a:spAutoFit/>
          </a:bodyPr>
          <a:lstStyle/>
          <a:p>
            <a:r>
              <a:rPr lang="en-US" sz="800" dirty="0"/>
              <a:t>NCDOL Photo Library</a:t>
            </a:r>
          </a:p>
        </p:txBody>
      </p:sp>
      <p:sp>
        <p:nvSpPr>
          <p:cNvPr id="34" name="TextBox 33">
            <a:extLst>
              <a:ext uri="{FF2B5EF4-FFF2-40B4-BE49-F238E27FC236}">
                <a16:creationId xmlns:a16="http://schemas.microsoft.com/office/drawing/2014/main" id="{453CF3E6-7196-4221-AC34-6CFCAD6A8945}"/>
              </a:ext>
            </a:extLst>
          </p:cNvPr>
          <p:cNvSpPr txBox="1"/>
          <p:nvPr/>
        </p:nvSpPr>
        <p:spPr>
          <a:xfrm>
            <a:off x="7545082" y="1066800"/>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35" name="Picture 34" descr="C:\Users\wllagoe.EADS\Pictures\Picture 028.jpg">
            <a:extLst>
              <a:ext uri="{FF2B5EF4-FFF2-40B4-BE49-F238E27FC236}">
                <a16:creationId xmlns:a16="http://schemas.microsoft.com/office/drawing/2014/main" id="{33FDA8A6-F82E-447B-B850-8A965743FB6D}"/>
              </a:ext>
            </a:extLst>
          </p:cNvPr>
          <p:cNvPicPr/>
          <p:nvPr/>
        </p:nvPicPr>
        <p:blipFill>
          <a:blip r:embed="rId6" cstate="print"/>
          <a:srcRect t="36156" r="23415"/>
          <a:stretch>
            <a:fillRect/>
          </a:stretch>
        </p:blipFill>
        <p:spPr bwMode="auto">
          <a:xfrm>
            <a:off x="6324600" y="3429000"/>
            <a:ext cx="978074" cy="655709"/>
          </a:xfrm>
          <a:prstGeom prst="rect">
            <a:avLst/>
          </a:prstGeom>
          <a:noFill/>
          <a:ln w="9525">
            <a:noFill/>
            <a:miter lim="800000"/>
            <a:headEnd/>
            <a:tailEnd/>
          </a:ln>
        </p:spPr>
      </p:pic>
      <p:pic>
        <p:nvPicPr>
          <p:cNvPr id="20" name="Picture 19" descr="A group of people posing for a photo&#10;&#10;Description automatically generated">
            <a:extLst>
              <a:ext uri="{FF2B5EF4-FFF2-40B4-BE49-F238E27FC236}">
                <a16:creationId xmlns:a16="http://schemas.microsoft.com/office/drawing/2014/main" id="{EED3493B-F01D-4D3D-AF4E-83953A8E4E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833" t="21463" r="15001" b="23744"/>
          <a:stretch/>
        </p:blipFill>
        <p:spPr>
          <a:xfrm>
            <a:off x="1447800" y="3357414"/>
            <a:ext cx="1244739" cy="768306"/>
          </a:xfrm>
          <a:prstGeom prst="rect">
            <a:avLst/>
          </a:prstGeom>
        </p:spPr>
      </p:pic>
      <p:pic>
        <p:nvPicPr>
          <p:cNvPr id="3" name="Picture 2" descr="A couple of people posing for the camera&#10;&#10;Description automatically generated with low confidence">
            <a:extLst>
              <a:ext uri="{FF2B5EF4-FFF2-40B4-BE49-F238E27FC236}">
                <a16:creationId xmlns:a16="http://schemas.microsoft.com/office/drawing/2014/main" id="{CEBC6AC5-1694-4699-A246-B082F31909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22" t="12963" r="35555" b="17818"/>
          <a:stretch/>
        </p:blipFill>
        <p:spPr>
          <a:xfrm rot="5400000">
            <a:off x="2768327" y="3338981"/>
            <a:ext cx="882877" cy="1085530"/>
          </a:xfrm>
          <a:prstGeom prst="rect">
            <a:avLst/>
          </a:prstGeom>
        </p:spPr>
      </p:pic>
      <p:pic>
        <p:nvPicPr>
          <p:cNvPr id="6" name="Picture 5" descr="A group of people holding certificates&#10;&#10;Description automatically generated with medium confidence">
            <a:extLst>
              <a:ext uri="{FF2B5EF4-FFF2-40B4-BE49-F238E27FC236}">
                <a16:creationId xmlns:a16="http://schemas.microsoft.com/office/drawing/2014/main" id="{A6D29E12-31F7-4F70-81AF-26AD265DD5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9051" y="3422780"/>
            <a:ext cx="1272111" cy="85072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153B39F3-05AC-46BB-8802-C6A63D19CD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5128"/>
          <a:stretch/>
        </p:blipFill>
        <p:spPr>
          <a:xfrm>
            <a:off x="4701801" y="3434954"/>
            <a:ext cx="1013199" cy="679846"/>
          </a:xfrm>
          <a:prstGeom prst="rect">
            <a:avLst/>
          </a:prstGeom>
        </p:spPr>
      </p:pic>
      <p:graphicFrame>
        <p:nvGraphicFramePr>
          <p:cNvPr id="26" name="Table 25">
            <a:extLst>
              <a:ext uri="{FF2B5EF4-FFF2-40B4-BE49-F238E27FC236}">
                <a16:creationId xmlns:a16="http://schemas.microsoft.com/office/drawing/2014/main" id="{387E824A-85C9-46BD-BBE9-B1768B9A6917}"/>
              </a:ext>
            </a:extLst>
          </p:cNvPr>
          <p:cNvGraphicFramePr>
            <a:graphicFrameLocks noGrp="1"/>
          </p:cNvGraphicFramePr>
          <p:nvPr>
            <p:extLst>
              <p:ext uri="{D42A27DB-BD31-4B8C-83A1-F6EECF244321}">
                <p14:modId xmlns:p14="http://schemas.microsoft.com/office/powerpoint/2010/main" val="3065135823"/>
              </p:ext>
            </p:extLst>
          </p:nvPr>
        </p:nvGraphicFramePr>
        <p:xfrm>
          <a:off x="609599" y="1130183"/>
          <a:ext cx="7924798" cy="2336581"/>
        </p:xfrm>
        <a:graphic>
          <a:graphicData uri="http://schemas.openxmlformats.org/drawingml/2006/table">
            <a:tbl>
              <a:tblPr firstRow="1" bandRow="1">
                <a:tableStyleId>{00A15C55-8517-42AA-B614-E9B94910E393}</a:tableStyleId>
              </a:tblPr>
              <a:tblGrid>
                <a:gridCol w="2133601">
                  <a:extLst>
                    <a:ext uri="{9D8B030D-6E8A-4147-A177-3AD203B41FA5}">
                      <a16:colId xmlns:a16="http://schemas.microsoft.com/office/drawing/2014/main" val="20000"/>
                    </a:ext>
                  </a:extLst>
                </a:gridCol>
                <a:gridCol w="661749">
                  <a:extLst>
                    <a:ext uri="{9D8B030D-6E8A-4147-A177-3AD203B41FA5}">
                      <a16:colId xmlns:a16="http://schemas.microsoft.com/office/drawing/2014/main" val="20001"/>
                    </a:ext>
                  </a:extLst>
                </a:gridCol>
                <a:gridCol w="862251">
                  <a:extLst>
                    <a:ext uri="{9D8B030D-6E8A-4147-A177-3AD203B41FA5}">
                      <a16:colId xmlns:a16="http://schemas.microsoft.com/office/drawing/2014/main" val="970076241"/>
                    </a:ext>
                  </a:extLst>
                </a:gridCol>
                <a:gridCol w="762000">
                  <a:extLst>
                    <a:ext uri="{9D8B030D-6E8A-4147-A177-3AD203B41FA5}">
                      <a16:colId xmlns:a16="http://schemas.microsoft.com/office/drawing/2014/main" val="353394901"/>
                    </a:ext>
                  </a:extLst>
                </a:gridCol>
                <a:gridCol w="685800">
                  <a:extLst>
                    <a:ext uri="{9D8B030D-6E8A-4147-A177-3AD203B41FA5}">
                      <a16:colId xmlns:a16="http://schemas.microsoft.com/office/drawing/2014/main" val="523320100"/>
                    </a:ext>
                  </a:extLst>
                </a:gridCol>
                <a:gridCol w="6096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95397">
                  <a:extLst>
                    <a:ext uri="{9D8B030D-6E8A-4147-A177-3AD203B41FA5}">
                      <a16:colId xmlns:a16="http://schemas.microsoft.com/office/drawing/2014/main" val="20004"/>
                    </a:ext>
                  </a:extLst>
                </a:gridCol>
              </a:tblGrid>
              <a:tr h="809473">
                <a:tc>
                  <a:txBody>
                    <a:bodyPr/>
                    <a:lstStyle/>
                    <a:p>
                      <a:pPr algn="r"/>
                      <a:r>
                        <a:rPr lang="en-US" sz="1600" b="1" dirty="0">
                          <a:solidFill>
                            <a:schemeClr val="tx1"/>
                          </a:solidFill>
                        </a:rPr>
                        <a:t>STAR SITES</a:t>
                      </a:r>
                      <a:r>
                        <a:rPr lang="en-US" sz="1500" b="1" i="1" dirty="0">
                          <a:solidFill>
                            <a:schemeClr val="tx1"/>
                          </a:solidFill>
                        </a:rPr>
                        <a:t>—</a:t>
                      </a:r>
                      <a:r>
                        <a:rPr lang="en-US" sz="1200" b="1" dirty="0">
                          <a:solidFill>
                            <a:schemeClr val="tx1"/>
                          </a:solidFill>
                        </a:rPr>
                        <a:t>New, </a:t>
                      </a:r>
                    </a:p>
                    <a:p>
                      <a:pPr algn="r"/>
                      <a:r>
                        <a:rPr lang="en-US" sz="12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FFY Goal</a:t>
                      </a:r>
                    </a:p>
                  </a:txBody>
                  <a:tcPr anchor="ctr">
                    <a:solidFill>
                      <a:schemeClr val="bg1">
                        <a:lumMod val="75000"/>
                      </a:schemeClr>
                    </a:solidFill>
                  </a:tcPr>
                </a:tc>
                <a:tc>
                  <a:txBody>
                    <a:bodyPr/>
                    <a:lstStyle/>
                    <a:p>
                      <a:pPr algn="ctr"/>
                      <a:r>
                        <a:rPr lang="en-US" sz="1200" b="1" dirty="0">
                          <a:solidFill>
                            <a:schemeClr val="tx1"/>
                          </a:solidFill>
                        </a:rPr>
                        <a:t>Approved </a:t>
                      </a:r>
                      <a:r>
                        <a:rPr lang="en-US" sz="1200" b="1">
                          <a:solidFill>
                            <a:schemeClr val="tx1"/>
                          </a:solidFill>
                        </a:rPr>
                        <a:t>Star Sites</a:t>
                      </a:r>
                      <a:endParaRPr lang="en-US" sz="1200" b="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05577">
                <a:tc>
                  <a:txBody>
                    <a:bodyPr/>
                    <a:lstStyle/>
                    <a:p>
                      <a:pPr algn="r"/>
                      <a:r>
                        <a:rPr lang="en-US" sz="1300" i="1" dirty="0"/>
                        <a:t>Carolina Star</a:t>
                      </a:r>
                      <a:endParaRPr lang="en-US" sz="1300" b="0" i="1" dirty="0"/>
                    </a:p>
                  </a:txBody>
                  <a:tcPr>
                    <a:solidFill>
                      <a:schemeClr val="bg1">
                        <a:lumMod val="85000"/>
                      </a:schemeClr>
                    </a:solidFill>
                  </a:tcPr>
                </a:tc>
                <a:tc>
                  <a:txBody>
                    <a:bodyPr/>
                    <a:lstStyle/>
                    <a:p>
                      <a:pPr algn="ctr"/>
                      <a:r>
                        <a:rPr lang="en-US" sz="1300" b="0" i="0" dirty="0"/>
                        <a:t>5</a:t>
                      </a:r>
                    </a:p>
                  </a:txBody>
                  <a:tcPr>
                    <a:solidFill>
                      <a:schemeClr val="bg1">
                        <a:lumMod val="85000"/>
                      </a:schemeClr>
                    </a:solidFill>
                  </a:tcPr>
                </a:tc>
                <a:tc>
                  <a:txBody>
                    <a:bodyPr/>
                    <a:lstStyle/>
                    <a:p>
                      <a:pPr algn="ctr"/>
                      <a:r>
                        <a:rPr lang="en-US" sz="1300" b="0" i="0" dirty="0"/>
                        <a:t>1</a:t>
                      </a:r>
                    </a:p>
                  </a:txBody>
                  <a:tcPr>
                    <a:solidFill>
                      <a:schemeClr val="bg1">
                        <a:lumMod val="85000"/>
                      </a:schemeClr>
                    </a:solidFill>
                  </a:tcPr>
                </a:tc>
                <a:tc>
                  <a:txBody>
                    <a:bodyPr/>
                    <a:lstStyle/>
                    <a:p>
                      <a:pPr algn="ctr"/>
                      <a:r>
                        <a:rPr lang="en-US" sz="1300" b="0" i="0" dirty="0"/>
                        <a:t>6</a:t>
                      </a:r>
                    </a:p>
                  </a:txBody>
                  <a:tcPr>
                    <a:solidFill>
                      <a:schemeClr val="bg1">
                        <a:lumMod val="85000"/>
                      </a:schemeClr>
                    </a:solidFill>
                  </a:tcPr>
                </a:tc>
                <a:tc>
                  <a:txBody>
                    <a:bodyPr/>
                    <a:lstStyle/>
                    <a:p>
                      <a:pPr algn="ctr"/>
                      <a:r>
                        <a:rPr lang="en-US" sz="1300" b="0" i="0" dirty="0"/>
                        <a:t>11</a:t>
                      </a:r>
                    </a:p>
                  </a:txBody>
                  <a:tcPr>
                    <a:solidFill>
                      <a:schemeClr val="bg1">
                        <a:lumMod val="85000"/>
                      </a:schemeClr>
                    </a:solidFill>
                  </a:tcPr>
                </a:tc>
                <a:tc>
                  <a:txBody>
                    <a:bodyPr/>
                    <a:lstStyle/>
                    <a:p>
                      <a:pPr algn="ctr"/>
                      <a:r>
                        <a:rPr lang="en-US" sz="1300" b="1" i="1" dirty="0"/>
                        <a:t>23</a:t>
                      </a:r>
                    </a:p>
                  </a:txBody>
                  <a:tcPr>
                    <a:solidFill>
                      <a:schemeClr val="bg1">
                        <a:lumMod val="85000"/>
                      </a:schemeClr>
                    </a:solidFill>
                  </a:tcPr>
                </a:tc>
                <a:tc rowSpan="4">
                  <a:txBody>
                    <a:bodyPr/>
                    <a:lstStyle/>
                    <a:p>
                      <a:pPr algn="ctr"/>
                      <a:endParaRPr lang="en-US" sz="1300" b="1" i="0" dirty="0"/>
                    </a:p>
                  </a:txBody>
                  <a:tcPr>
                    <a:solidFill>
                      <a:schemeClr val="bg1">
                        <a:lumMod val="85000"/>
                      </a:schemeClr>
                    </a:solidFill>
                  </a:tcPr>
                </a:tc>
                <a:tc>
                  <a:txBody>
                    <a:bodyPr/>
                    <a:lstStyle/>
                    <a:p>
                      <a:pPr algn="ctr"/>
                      <a:r>
                        <a:rPr lang="en-US" sz="1400" b="0" i="0" dirty="0"/>
                        <a:t>102</a:t>
                      </a:r>
                    </a:p>
                  </a:txBody>
                  <a:tcPr>
                    <a:solidFill>
                      <a:schemeClr val="bg1">
                        <a:lumMod val="85000"/>
                      </a:schemeClr>
                    </a:solidFill>
                  </a:tcPr>
                </a:tc>
                <a:extLst>
                  <a:ext uri="{0D108BD9-81ED-4DB2-BD59-A6C34878D82A}">
                    <a16:rowId xmlns:a16="http://schemas.microsoft.com/office/drawing/2014/main" val="10001"/>
                  </a:ext>
                </a:extLst>
              </a:tr>
              <a:tr h="305577">
                <a:tc>
                  <a:txBody>
                    <a:bodyPr/>
                    <a:lstStyle/>
                    <a:p>
                      <a:pPr algn="r"/>
                      <a:r>
                        <a:rPr lang="en-US" sz="1300" i="1" dirty="0"/>
                        <a:t>Building Star</a:t>
                      </a:r>
                      <a:endParaRPr lang="en-US" sz="1300" b="0" i="1" dirty="0"/>
                    </a:p>
                  </a:txBody>
                  <a:tcPr>
                    <a:solidFill>
                      <a:schemeClr val="bg1">
                        <a:lumMod val="95000"/>
                      </a:schemeClr>
                    </a:solidFill>
                  </a:tcPr>
                </a:tc>
                <a:tc>
                  <a:txBody>
                    <a:bodyPr/>
                    <a:lstStyle/>
                    <a:p>
                      <a:pPr algn="ctr"/>
                      <a:r>
                        <a:rPr lang="en-US" sz="1300" b="0" i="0" dirty="0"/>
                        <a:t>2</a:t>
                      </a:r>
                    </a:p>
                  </a:txBody>
                  <a:tcPr>
                    <a:solidFill>
                      <a:schemeClr val="bg1">
                        <a:lumMod val="95000"/>
                      </a:schemeClr>
                    </a:solidFill>
                  </a:tcPr>
                </a:tc>
                <a:tc>
                  <a:txBody>
                    <a:bodyPr/>
                    <a:lstStyle/>
                    <a:p>
                      <a:pPr algn="ctr"/>
                      <a:r>
                        <a:rPr lang="en-US" sz="1300" b="0" i="0" dirty="0"/>
                        <a:t>1</a:t>
                      </a:r>
                    </a:p>
                  </a:txBody>
                  <a:tcPr>
                    <a:solidFill>
                      <a:schemeClr val="bg1">
                        <a:lumMod val="95000"/>
                      </a:schemeClr>
                    </a:solidFill>
                  </a:tcPr>
                </a:tc>
                <a:tc>
                  <a:txBody>
                    <a:bodyPr/>
                    <a:lstStyle/>
                    <a:p>
                      <a:pPr algn="ctr"/>
                      <a:r>
                        <a:rPr lang="en-US" sz="1300" b="0" i="0" dirty="0"/>
                        <a:t>2</a:t>
                      </a:r>
                    </a:p>
                  </a:txBody>
                  <a:tcPr>
                    <a:solidFill>
                      <a:schemeClr val="bg1">
                        <a:lumMod val="95000"/>
                      </a:schemeClr>
                    </a:solidFill>
                  </a:tcPr>
                </a:tc>
                <a:tc>
                  <a:txBody>
                    <a:bodyPr/>
                    <a:lstStyle/>
                    <a:p>
                      <a:pPr algn="ctr"/>
                      <a:r>
                        <a:rPr lang="en-US" sz="1300" b="0" i="0" dirty="0"/>
                        <a:t>3</a:t>
                      </a:r>
                    </a:p>
                  </a:txBody>
                  <a:tcPr>
                    <a:solidFill>
                      <a:schemeClr val="bg1">
                        <a:lumMod val="95000"/>
                      </a:schemeClr>
                    </a:solidFill>
                  </a:tcPr>
                </a:tc>
                <a:tc>
                  <a:txBody>
                    <a:bodyPr/>
                    <a:lstStyle/>
                    <a:p>
                      <a:pPr algn="ctr"/>
                      <a:r>
                        <a:rPr lang="en-US" sz="1300" b="1" i="1" dirty="0"/>
                        <a:t>8</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23</a:t>
                      </a:r>
                    </a:p>
                  </a:txBody>
                  <a:tcPr>
                    <a:solidFill>
                      <a:schemeClr val="bg1">
                        <a:lumMod val="95000"/>
                      </a:schemeClr>
                    </a:solidFill>
                  </a:tcPr>
                </a:tc>
                <a:extLst>
                  <a:ext uri="{0D108BD9-81ED-4DB2-BD59-A6C34878D82A}">
                    <a16:rowId xmlns:a16="http://schemas.microsoft.com/office/drawing/2014/main" val="10002"/>
                  </a:ext>
                </a:extLst>
              </a:tr>
              <a:tr h="305577">
                <a:tc>
                  <a:txBody>
                    <a:bodyPr/>
                    <a:lstStyle/>
                    <a:p>
                      <a:pPr algn="r"/>
                      <a:r>
                        <a:rPr lang="en-US" sz="1300" i="1" dirty="0"/>
                        <a:t>Rising Star</a:t>
                      </a:r>
                      <a:endParaRPr lang="en-US" sz="1300" b="0" i="1" dirty="0"/>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0" i="0" dirty="0"/>
                        <a:t>1</a:t>
                      </a:r>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1" i="1" dirty="0"/>
                        <a:t>1</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400" b="0" i="0" dirty="0"/>
                        <a:t>4</a:t>
                      </a:r>
                    </a:p>
                  </a:txBody>
                  <a:tcPr>
                    <a:solidFill>
                      <a:schemeClr val="bg1">
                        <a:lumMod val="85000"/>
                      </a:schemeClr>
                    </a:solidFill>
                  </a:tcPr>
                </a:tc>
                <a:extLst>
                  <a:ext uri="{0D108BD9-81ED-4DB2-BD59-A6C34878D82A}">
                    <a16:rowId xmlns:a16="http://schemas.microsoft.com/office/drawing/2014/main" val="10003"/>
                  </a:ext>
                </a:extLst>
              </a:tr>
              <a:tr h="305577">
                <a:tc>
                  <a:txBody>
                    <a:bodyPr/>
                    <a:lstStyle/>
                    <a:p>
                      <a:pPr algn="r"/>
                      <a:r>
                        <a:rPr lang="en-US" sz="1300" i="1" dirty="0"/>
                        <a:t>Public Sector Star</a:t>
                      </a:r>
                      <a:endParaRPr lang="en-US" sz="1300" b="0" i="1" dirty="0"/>
                    </a:p>
                  </a:txBody>
                  <a:tcPr>
                    <a:solidFill>
                      <a:schemeClr val="bg1">
                        <a:lumMod val="95000"/>
                      </a:schemeClr>
                    </a:solidFill>
                  </a:tcPr>
                </a:tc>
                <a:tc>
                  <a:txBody>
                    <a:bodyPr/>
                    <a:lstStyle/>
                    <a:p>
                      <a:pPr algn="ctr"/>
                      <a:r>
                        <a:rPr lang="en-US" sz="1300" b="0" i="0" dirty="0"/>
                        <a:t>0</a:t>
                      </a:r>
                    </a:p>
                  </a:txBody>
                  <a:tcPr>
                    <a:solidFill>
                      <a:schemeClr val="bg1">
                        <a:lumMod val="95000"/>
                      </a:schemeClr>
                    </a:solidFill>
                  </a:tcPr>
                </a:tc>
                <a:tc>
                  <a:txBody>
                    <a:bodyPr/>
                    <a:lstStyle/>
                    <a:p>
                      <a:pPr algn="ctr"/>
                      <a:r>
                        <a:rPr lang="en-US" sz="1300" b="0" i="0" dirty="0"/>
                        <a:t>1</a:t>
                      </a:r>
                    </a:p>
                  </a:txBody>
                  <a:tcPr>
                    <a:solidFill>
                      <a:schemeClr val="bg1">
                        <a:lumMod val="95000"/>
                      </a:schemeClr>
                    </a:solidFill>
                  </a:tcPr>
                </a:tc>
                <a:tc>
                  <a:txBody>
                    <a:bodyPr/>
                    <a:lstStyle/>
                    <a:p>
                      <a:pPr algn="ctr"/>
                      <a:r>
                        <a:rPr lang="en-US" sz="1300" b="0" i="0" dirty="0"/>
                        <a:t>1</a:t>
                      </a:r>
                    </a:p>
                  </a:txBody>
                  <a:tcPr>
                    <a:solidFill>
                      <a:schemeClr val="bg1">
                        <a:lumMod val="95000"/>
                      </a:schemeClr>
                    </a:solidFill>
                  </a:tcPr>
                </a:tc>
                <a:tc>
                  <a:txBody>
                    <a:bodyPr/>
                    <a:lstStyle/>
                    <a:p>
                      <a:pPr algn="ctr"/>
                      <a:r>
                        <a:rPr lang="en-US" sz="1300" b="0" i="0" dirty="0"/>
                        <a:t>5</a:t>
                      </a:r>
                    </a:p>
                  </a:txBody>
                  <a:tcPr>
                    <a:solidFill>
                      <a:schemeClr val="bg1">
                        <a:lumMod val="95000"/>
                      </a:schemeClr>
                    </a:solidFill>
                  </a:tcPr>
                </a:tc>
                <a:tc>
                  <a:txBody>
                    <a:bodyPr/>
                    <a:lstStyle/>
                    <a:p>
                      <a:pPr algn="ctr"/>
                      <a:r>
                        <a:rPr lang="en-US" sz="1300" b="1" i="1" dirty="0"/>
                        <a:t>7</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400" b="0" i="0" dirty="0"/>
                        <a:t>18</a:t>
                      </a:r>
                    </a:p>
                  </a:txBody>
                  <a:tcPr>
                    <a:solidFill>
                      <a:schemeClr val="bg1">
                        <a:lumMod val="95000"/>
                      </a:schemeClr>
                    </a:solidFill>
                  </a:tcPr>
                </a:tc>
                <a:extLst>
                  <a:ext uri="{0D108BD9-81ED-4DB2-BD59-A6C34878D82A}">
                    <a16:rowId xmlns:a16="http://schemas.microsoft.com/office/drawing/2014/main" val="10004"/>
                  </a:ext>
                </a:extLst>
              </a:tr>
              <a:tr h="302512">
                <a:tc>
                  <a:txBody>
                    <a:bodyPr/>
                    <a:lstStyle/>
                    <a:p>
                      <a:pPr algn="r"/>
                      <a:r>
                        <a:rPr lang="en-US" sz="1300" b="1" i="1" dirty="0"/>
                        <a:t>Total</a:t>
                      </a:r>
                    </a:p>
                  </a:txBody>
                  <a:tcPr anchor="ctr">
                    <a:solidFill>
                      <a:schemeClr val="bg1">
                        <a:lumMod val="85000"/>
                      </a:schemeClr>
                    </a:solidFill>
                  </a:tcPr>
                </a:tc>
                <a:tc>
                  <a:txBody>
                    <a:bodyPr/>
                    <a:lstStyle/>
                    <a:p>
                      <a:pPr algn="ctr"/>
                      <a:r>
                        <a:rPr lang="en-US" sz="1300" b="1" i="1" dirty="0"/>
                        <a:t>7</a:t>
                      </a:r>
                    </a:p>
                  </a:txBody>
                  <a:tcPr anchor="ctr">
                    <a:solidFill>
                      <a:schemeClr val="bg1">
                        <a:lumMod val="85000"/>
                      </a:schemeClr>
                    </a:solidFill>
                  </a:tcPr>
                </a:tc>
                <a:tc>
                  <a:txBody>
                    <a:bodyPr/>
                    <a:lstStyle/>
                    <a:p>
                      <a:pPr algn="ctr"/>
                      <a:r>
                        <a:rPr lang="en-US" sz="1300" b="1" i="1" dirty="0"/>
                        <a:t>3</a:t>
                      </a:r>
                    </a:p>
                  </a:txBody>
                  <a:tcPr anchor="ctr">
                    <a:solidFill>
                      <a:schemeClr val="bg1">
                        <a:lumMod val="85000"/>
                      </a:schemeClr>
                    </a:solidFill>
                  </a:tcPr>
                </a:tc>
                <a:tc>
                  <a:txBody>
                    <a:bodyPr/>
                    <a:lstStyle/>
                    <a:p>
                      <a:pPr algn="ctr"/>
                      <a:r>
                        <a:rPr lang="en-US" sz="1300" b="1" i="1" dirty="0"/>
                        <a:t>10</a:t>
                      </a:r>
                    </a:p>
                  </a:txBody>
                  <a:tcPr anchor="ctr">
                    <a:solidFill>
                      <a:schemeClr val="bg1">
                        <a:lumMod val="85000"/>
                      </a:schemeClr>
                    </a:solidFill>
                  </a:tcPr>
                </a:tc>
                <a:tc>
                  <a:txBody>
                    <a:bodyPr/>
                    <a:lstStyle/>
                    <a:p>
                      <a:pPr algn="ctr"/>
                      <a:r>
                        <a:rPr lang="en-US" sz="1300" b="1" i="1" dirty="0"/>
                        <a:t>19</a:t>
                      </a:r>
                    </a:p>
                  </a:txBody>
                  <a:tcPr anchor="ctr">
                    <a:solidFill>
                      <a:schemeClr val="bg1">
                        <a:lumMod val="85000"/>
                      </a:schemeClr>
                    </a:solidFill>
                  </a:tcPr>
                </a:tc>
                <a:tc>
                  <a:txBody>
                    <a:bodyPr/>
                    <a:lstStyle/>
                    <a:p>
                      <a:pPr algn="ctr"/>
                      <a:r>
                        <a:rPr lang="en-US" sz="1300" b="1" i="1" dirty="0"/>
                        <a:t>39</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t>20</a:t>
                      </a:r>
                    </a:p>
                  </a:txBody>
                  <a:tcPr anchor="ctr">
                    <a:solidFill>
                      <a:schemeClr val="bg1">
                        <a:lumMod val="85000"/>
                      </a:schemeClr>
                    </a:solidFill>
                  </a:tcPr>
                </a:tc>
                <a:tc>
                  <a:txBody>
                    <a:bodyPr/>
                    <a:lstStyle/>
                    <a:p>
                      <a:pPr algn="ctr"/>
                      <a:r>
                        <a:rPr lang="en-US" sz="1400" b="1" i="1" dirty="0"/>
                        <a:t>147</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graphicFrame>
        <p:nvGraphicFramePr>
          <p:cNvPr id="30" name="Table 29">
            <a:extLst>
              <a:ext uri="{FF2B5EF4-FFF2-40B4-BE49-F238E27FC236}">
                <a16:creationId xmlns:a16="http://schemas.microsoft.com/office/drawing/2014/main" id="{6574540D-B8F7-4FC6-831C-C700DEEF26D2}"/>
              </a:ext>
            </a:extLst>
          </p:cNvPr>
          <p:cNvGraphicFramePr>
            <a:graphicFrameLocks noGrp="1"/>
          </p:cNvGraphicFramePr>
          <p:nvPr>
            <p:extLst>
              <p:ext uri="{D42A27DB-BD31-4B8C-83A1-F6EECF244321}">
                <p14:modId xmlns:p14="http://schemas.microsoft.com/office/powerpoint/2010/main" val="2361270365"/>
              </p:ext>
            </p:extLst>
          </p:nvPr>
        </p:nvGraphicFramePr>
        <p:xfrm>
          <a:off x="609598" y="4102626"/>
          <a:ext cx="7914176" cy="1840974"/>
        </p:xfrm>
        <a:graphic>
          <a:graphicData uri="http://schemas.openxmlformats.org/drawingml/2006/table">
            <a:tbl>
              <a:tblPr firstRow="1" bandRow="1">
                <a:tableStyleId>{00A15C55-8517-42AA-B614-E9B94910E393}</a:tableStyleId>
              </a:tblPr>
              <a:tblGrid>
                <a:gridCol w="3320635">
                  <a:extLst>
                    <a:ext uri="{9D8B030D-6E8A-4147-A177-3AD203B41FA5}">
                      <a16:colId xmlns:a16="http://schemas.microsoft.com/office/drawing/2014/main" val="20000"/>
                    </a:ext>
                  </a:extLst>
                </a:gridCol>
                <a:gridCol w="719470">
                  <a:extLst>
                    <a:ext uri="{9D8B030D-6E8A-4147-A177-3AD203B41FA5}">
                      <a16:colId xmlns:a16="http://schemas.microsoft.com/office/drawing/2014/main" val="20001"/>
                    </a:ext>
                  </a:extLst>
                </a:gridCol>
                <a:gridCol w="719470">
                  <a:extLst>
                    <a:ext uri="{9D8B030D-6E8A-4147-A177-3AD203B41FA5}">
                      <a16:colId xmlns:a16="http://schemas.microsoft.com/office/drawing/2014/main" val="1751428470"/>
                    </a:ext>
                  </a:extLst>
                </a:gridCol>
                <a:gridCol w="719470">
                  <a:extLst>
                    <a:ext uri="{9D8B030D-6E8A-4147-A177-3AD203B41FA5}">
                      <a16:colId xmlns:a16="http://schemas.microsoft.com/office/drawing/2014/main" val="1391103086"/>
                    </a:ext>
                  </a:extLst>
                </a:gridCol>
                <a:gridCol w="719470">
                  <a:extLst>
                    <a:ext uri="{9D8B030D-6E8A-4147-A177-3AD203B41FA5}">
                      <a16:colId xmlns:a16="http://schemas.microsoft.com/office/drawing/2014/main" val="1592474934"/>
                    </a:ext>
                  </a:extLst>
                </a:gridCol>
                <a:gridCol w="774815">
                  <a:extLst>
                    <a:ext uri="{9D8B030D-6E8A-4147-A177-3AD203B41FA5}">
                      <a16:colId xmlns:a16="http://schemas.microsoft.com/office/drawing/2014/main" val="20002"/>
                    </a:ext>
                  </a:extLst>
                </a:gridCol>
                <a:gridCol w="940846">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nchor="ctr">
                    <a:solidFill>
                      <a:schemeClr val="bg1">
                        <a:lumMod val="85000"/>
                      </a:schemeClr>
                    </a:solidFill>
                  </a:tcPr>
                </a:tc>
                <a:tc>
                  <a:txBody>
                    <a:bodyPr/>
                    <a:lstStyle/>
                    <a:p>
                      <a:pPr algn="ctr"/>
                      <a:r>
                        <a:rPr lang="en-US" sz="1300" b="0" i="0" dirty="0"/>
                        <a:t>1</a:t>
                      </a:r>
                    </a:p>
                  </a:txBody>
                  <a:tcPr anchor="ctr">
                    <a:solidFill>
                      <a:schemeClr val="bg1">
                        <a:lumMod val="85000"/>
                      </a:schemeClr>
                    </a:solidFill>
                  </a:tcPr>
                </a:tc>
                <a:tc>
                  <a:txBody>
                    <a:bodyPr/>
                    <a:lstStyle/>
                    <a:p>
                      <a:pPr algn="ctr"/>
                      <a:r>
                        <a:rPr lang="en-US" sz="1300" b="0" i="0" dirty="0"/>
                        <a:t>0</a:t>
                      </a:r>
                    </a:p>
                  </a:txBody>
                  <a:tcPr anchor="ctr">
                    <a:solidFill>
                      <a:schemeClr val="bg1">
                        <a:lumMod val="85000"/>
                      </a:schemeClr>
                    </a:solidFill>
                  </a:tcPr>
                </a:tc>
                <a:tc>
                  <a:txBody>
                    <a:bodyPr/>
                    <a:lstStyle/>
                    <a:p>
                      <a:pPr algn="ctr"/>
                      <a:r>
                        <a:rPr lang="en-US" sz="1300" b="0" i="0" dirty="0"/>
                        <a:t>2</a:t>
                      </a:r>
                    </a:p>
                  </a:txBody>
                  <a:tcPr anchor="ctr">
                    <a:solidFill>
                      <a:schemeClr val="bg1">
                        <a:lumMod val="85000"/>
                      </a:schemeClr>
                    </a:solidFill>
                  </a:tcPr>
                </a:tc>
                <a:tc>
                  <a:txBody>
                    <a:bodyPr/>
                    <a:lstStyle/>
                    <a:p>
                      <a:pPr algn="ctr"/>
                      <a:r>
                        <a:rPr lang="en-US" sz="1300" b="0" i="0" dirty="0"/>
                        <a:t>1</a:t>
                      </a:r>
                    </a:p>
                  </a:txBody>
                  <a:tcPr anchor="ctr">
                    <a:solidFill>
                      <a:schemeClr val="bg1">
                        <a:lumMod val="85000"/>
                      </a:schemeClr>
                    </a:solidFill>
                  </a:tcPr>
                </a:tc>
                <a:tc>
                  <a:txBody>
                    <a:bodyPr/>
                    <a:lstStyle/>
                    <a:p>
                      <a:pPr algn="ctr"/>
                      <a:r>
                        <a:rPr lang="en-US" sz="1300" b="1" i="1" dirty="0"/>
                        <a:t>4</a:t>
                      </a:r>
                    </a:p>
                  </a:txBody>
                  <a:tcPr anchor="ctr">
                    <a:solidFill>
                      <a:schemeClr val="bg1">
                        <a:lumMod val="85000"/>
                      </a:schemeClr>
                    </a:solidFill>
                  </a:tcPr>
                </a:tc>
                <a:tc rowSpan="2">
                  <a:txBody>
                    <a:bodyPr/>
                    <a:lstStyle/>
                    <a:p>
                      <a:pPr algn="ctr"/>
                      <a:endParaRPr lang="en-US" sz="1300" b="1" i="0" dirty="0"/>
                    </a:p>
                  </a:txBody>
                  <a:tcPr anchor="ct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nchor="ctr">
                    <a:solidFill>
                      <a:schemeClr val="bg1">
                        <a:lumMod val="95000"/>
                      </a:schemeClr>
                    </a:solidFill>
                  </a:tcPr>
                </a:tc>
                <a:tc>
                  <a:txBody>
                    <a:bodyPr/>
                    <a:lstStyle/>
                    <a:p>
                      <a:pPr algn="ctr"/>
                      <a:r>
                        <a:rPr lang="en-US" sz="1300" b="0" i="0" dirty="0"/>
                        <a:t>0</a:t>
                      </a:r>
                    </a:p>
                  </a:txBody>
                  <a:tcPr anchor="ctr">
                    <a:solidFill>
                      <a:schemeClr val="bg1">
                        <a:lumMod val="95000"/>
                      </a:schemeClr>
                    </a:solidFill>
                  </a:tcPr>
                </a:tc>
                <a:tc>
                  <a:txBody>
                    <a:bodyPr/>
                    <a:lstStyle/>
                    <a:p>
                      <a:pPr algn="ctr"/>
                      <a:r>
                        <a:rPr lang="en-US" sz="1300" b="0" i="0" dirty="0"/>
                        <a:t>0</a:t>
                      </a:r>
                    </a:p>
                  </a:txBody>
                  <a:tcPr anchor="ctr">
                    <a:solidFill>
                      <a:schemeClr val="bg1">
                        <a:lumMod val="95000"/>
                      </a:schemeClr>
                    </a:solidFill>
                  </a:tcPr>
                </a:tc>
                <a:tc>
                  <a:txBody>
                    <a:bodyPr/>
                    <a:lstStyle/>
                    <a:p>
                      <a:pPr algn="ctr"/>
                      <a:r>
                        <a:rPr lang="en-US" sz="1300" b="0" i="0" dirty="0"/>
                        <a:t>3</a:t>
                      </a:r>
                    </a:p>
                  </a:txBody>
                  <a:tcPr anchor="ctr">
                    <a:solidFill>
                      <a:schemeClr val="bg1">
                        <a:lumMod val="95000"/>
                      </a:schemeClr>
                    </a:solidFill>
                  </a:tcPr>
                </a:tc>
                <a:tc>
                  <a:txBody>
                    <a:bodyPr/>
                    <a:lstStyle/>
                    <a:p>
                      <a:pPr algn="ctr"/>
                      <a:r>
                        <a:rPr lang="en-US" sz="1300" b="0" i="0" dirty="0"/>
                        <a:t>4</a:t>
                      </a:r>
                    </a:p>
                  </a:txBody>
                  <a:tcPr anchor="ctr">
                    <a:solidFill>
                      <a:schemeClr val="bg1">
                        <a:lumMod val="95000"/>
                      </a:schemeClr>
                    </a:solidFill>
                  </a:tcPr>
                </a:tc>
                <a:tc>
                  <a:txBody>
                    <a:bodyPr/>
                    <a:lstStyle/>
                    <a:p>
                      <a:pPr algn="ctr"/>
                      <a:r>
                        <a:rPr lang="en-US" sz="1300" b="1" i="1" dirty="0"/>
                        <a:t>7</a:t>
                      </a:r>
                    </a:p>
                  </a:txBody>
                  <a:tcPr anchor="ct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nchor="ctr">
                    <a:solidFill>
                      <a:schemeClr val="bg1">
                        <a:lumMod val="85000"/>
                      </a:schemeClr>
                    </a:solidFill>
                  </a:tcPr>
                </a:tc>
                <a:tc>
                  <a:txBody>
                    <a:bodyPr/>
                    <a:lstStyle/>
                    <a:p>
                      <a:pPr algn="ctr"/>
                      <a:r>
                        <a:rPr lang="en-US" sz="1300" b="0" i="0" dirty="0"/>
                        <a:t>5</a:t>
                      </a:r>
                    </a:p>
                  </a:txBody>
                  <a:tcPr anchor="ctr">
                    <a:solidFill>
                      <a:schemeClr val="bg1">
                        <a:lumMod val="85000"/>
                      </a:schemeClr>
                    </a:solidFill>
                  </a:tcPr>
                </a:tc>
                <a:tc>
                  <a:txBody>
                    <a:bodyPr/>
                    <a:lstStyle/>
                    <a:p>
                      <a:pPr algn="ctr"/>
                      <a:r>
                        <a:rPr lang="en-US" sz="1300" b="0" i="0" dirty="0"/>
                        <a:t>6</a:t>
                      </a:r>
                    </a:p>
                  </a:txBody>
                  <a:tcPr anchor="ctr">
                    <a:solidFill>
                      <a:schemeClr val="bg1">
                        <a:lumMod val="85000"/>
                      </a:schemeClr>
                    </a:solidFill>
                  </a:tcPr>
                </a:tc>
                <a:tc>
                  <a:txBody>
                    <a:bodyPr/>
                    <a:lstStyle/>
                    <a:p>
                      <a:pPr algn="ctr"/>
                      <a:r>
                        <a:rPr lang="en-US" sz="1300" b="0" i="0" dirty="0"/>
                        <a:t>4</a:t>
                      </a:r>
                    </a:p>
                  </a:txBody>
                  <a:tcPr anchor="ctr">
                    <a:solidFill>
                      <a:schemeClr val="bg1">
                        <a:lumMod val="85000"/>
                      </a:schemeClr>
                    </a:solidFill>
                  </a:tcPr>
                </a:tc>
                <a:tc>
                  <a:txBody>
                    <a:bodyPr/>
                    <a:lstStyle/>
                    <a:p>
                      <a:pPr algn="ctr"/>
                      <a:r>
                        <a:rPr lang="en-US" sz="1300" b="0" i="0" dirty="0"/>
                        <a:t>9</a:t>
                      </a:r>
                    </a:p>
                  </a:txBody>
                  <a:tcPr anchor="ctr">
                    <a:solidFill>
                      <a:schemeClr val="bg1">
                        <a:lumMod val="85000"/>
                      </a:schemeClr>
                    </a:solidFill>
                  </a:tcPr>
                </a:tc>
                <a:tc>
                  <a:txBody>
                    <a:bodyPr/>
                    <a:lstStyle/>
                    <a:p>
                      <a:pPr algn="ctr"/>
                      <a:r>
                        <a:rPr lang="en-US" sz="1300" b="1" i="1" dirty="0"/>
                        <a:t>24</a:t>
                      </a:r>
                    </a:p>
                  </a:txBody>
                  <a:tcPr anchor="ctr">
                    <a:solidFill>
                      <a:schemeClr val="bg1">
                        <a:lumMod val="85000"/>
                      </a:schemeClr>
                    </a:solidFill>
                  </a:tcPr>
                </a:tc>
                <a:tc>
                  <a:txBody>
                    <a:bodyPr/>
                    <a:lstStyle/>
                    <a:p>
                      <a:pPr algn="ctr"/>
                      <a:r>
                        <a:rPr lang="en-US" sz="1300" b="0" i="0" dirty="0"/>
                        <a:t>10</a:t>
                      </a:r>
                    </a:p>
                  </a:txBody>
                  <a:tcPr anchor="ct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nchor="ctr">
                    <a:solidFill>
                      <a:schemeClr val="bg1">
                        <a:lumMod val="95000"/>
                      </a:schemeClr>
                    </a:solidFill>
                  </a:tcPr>
                </a:tc>
                <a:tc>
                  <a:txBody>
                    <a:bodyPr/>
                    <a:lstStyle/>
                    <a:p>
                      <a:pPr algn="ctr"/>
                      <a:r>
                        <a:rPr lang="en-US" sz="1300" b="0" i="0" dirty="0"/>
                        <a:t>28</a:t>
                      </a:r>
                    </a:p>
                  </a:txBody>
                  <a:tcPr anchor="ctr">
                    <a:solidFill>
                      <a:schemeClr val="bg1">
                        <a:lumMod val="95000"/>
                      </a:schemeClr>
                    </a:solidFill>
                  </a:tcPr>
                </a:tc>
                <a:tc>
                  <a:txBody>
                    <a:bodyPr/>
                    <a:lstStyle/>
                    <a:p>
                      <a:pPr algn="ctr"/>
                      <a:r>
                        <a:rPr lang="en-US" sz="1300" b="0" i="0"/>
                        <a:t>42</a:t>
                      </a:r>
                      <a:endParaRPr lang="en-US" sz="1300" b="0" i="0" dirty="0"/>
                    </a:p>
                  </a:txBody>
                  <a:tcPr anchor="ctr">
                    <a:solidFill>
                      <a:schemeClr val="bg1">
                        <a:lumMod val="95000"/>
                      </a:schemeClr>
                    </a:solidFill>
                  </a:tcPr>
                </a:tc>
                <a:tc>
                  <a:txBody>
                    <a:bodyPr/>
                    <a:lstStyle/>
                    <a:p>
                      <a:pPr algn="ctr"/>
                      <a:r>
                        <a:rPr lang="en-US" sz="1300" b="0" i="0" dirty="0"/>
                        <a:t>52</a:t>
                      </a:r>
                    </a:p>
                  </a:txBody>
                  <a:tcPr anchor="ctr">
                    <a:solidFill>
                      <a:schemeClr val="bg1">
                        <a:lumMod val="95000"/>
                      </a:schemeClr>
                    </a:solidFill>
                  </a:tcPr>
                </a:tc>
                <a:tc>
                  <a:txBody>
                    <a:bodyPr/>
                    <a:lstStyle/>
                    <a:p>
                      <a:pPr algn="ctr"/>
                      <a:r>
                        <a:rPr lang="en-US" sz="1300" b="0" i="0" dirty="0"/>
                        <a:t>44</a:t>
                      </a:r>
                    </a:p>
                  </a:txBody>
                  <a:tcPr anchor="ctr">
                    <a:solidFill>
                      <a:schemeClr val="bg1">
                        <a:lumMod val="95000"/>
                      </a:schemeClr>
                    </a:solidFill>
                  </a:tcPr>
                </a:tc>
                <a:tc>
                  <a:txBody>
                    <a:bodyPr/>
                    <a:lstStyle/>
                    <a:p>
                      <a:pPr algn="ctr"/>
                      <a:r>
                        <a:rPr lang="en-US" sz="1300" b="1" i="1" dirty="0"/>
                        <a:t>166</a:t>
                      </a:r>
                    </a:p>
                  </a:txBody>
                  <a:tcPr anchor="ctr">
                    <a:solidFill>
                      <a:schemeClr val="bg1">
                        <a:lumMod val="95000"/>
                      </a:schemeClr>
                    </a:solidFill>
                  </a:tcPr>
                </a:tc>
                <a:tc>
                  <a:txBody>
                    <a:bodyPr/>
                    <a:lstStyle/>
                    <a:p>
                      <a:pPr algn="ctr"/>
                      <a:r>
                        <a:rPr lang="en-US" sz="1300" b="0" i="0" dirty="0"/>
                        <a:t>100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08E01D04-A45E-46AA-7BB9-E6343541331B}"/>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717973296"/>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391507" y="3028747"/>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1512672037"/>
              </p:ext>
            </p:extLst>
          </p:nvPr>
        </p:nvGraphicFramePr>
        <p:xfrm>
          <a:off x="609599" y="4572001"/>
          <a:ext cx="7899551" cy="1158240"/>
        </p:xfrm>
        <a:graphic>
          <a:graphicData uri="http://schemas.openxmlformats.org/drawingml/2006/table">
            <a:tbl>
              <a:tblPr firstRow="1" bandRow="1">
                <a:tableStyleId>{00A15C55-8517-42AA-B614-E9B94910E393}</a:tableStyleId>
              </a:tblPr>
              <a:tblGrid>
                <a:gridCol w="3539411">
                  <a:extLst>
                    <a:ext uri="{9D8B030D-6E8A-4147-A177-3AD203B41FA5}">
                      <a16:colId xmlns:a16="http://schemas.microsoft.com/office/drawing/2014/main" val="20000"/>
                    </a:ext>
                  </a:extLst>
                </a:gridCol>
                <a:gridCol w="872028">
                  <a:extLst>
                    <a:ext uri="{9D8B030D-6E8A-4147-A177-3AD203B41FA5}">
                      <a16:colId xmlns:a16="http://schemas.microsoft.com/office/drawing/2014/main" val="20001"/>
                    </a:ext>
                  </a:extLst>
                </a:gridCol>
                <a:gridCol w="872028">
                  <a:extLst>
                    <a:ext uri="{9D8B030D-6E8A-4147-A177-3AD203B41FA5}">
                      <a16:colId xmlns:a16="http://schemas.microsoft.com/office/drawing/2014/main" val="1625057320"/>
                    </a:ext>
                  </a:extLst>
                </a:gridCol>
                <a:gridCol w="872028">
                  <a:extLst>
                    <a:ext uri="{9D8B030D-6E8A-4147-A177-3AD203B41FA5}">
                      <a16:colId xmlns:a16="http://schemas.microsoft.com/office/drawing/2014/main" val="784248808"/>
                    </a:ext>
                  </a:extLst>
                </a:gridCol>
                <a:gridCol w="872028">
                  <a:extLst>
                    <a:ext uri="{9D8B030D-6E8A-4147-A177-3AD203B41FA5}">
                      <a16:colId xmlns:a16="http://schemas.microsoft.com/office/drawing/2014/main" val="1574844461"/>
                    </a:ext>
                  </a:extLst>
                </a:gridCol>
                <a:gridCol w="872028">
                  <a:extLst>
                    <a:ext uri="{9D8B030D-6E8A-4147-A177-3AD203B41FA5}">
                      <a16:colId xmlns:a16="http://schemas.microsoft.com/office/drawing/2014/main" val="20002"/>
                    </a:ext>
                  </a:extLst>
                </a:gridCol>
              </a:tblGrid>
              <a:tr h="318525">
                <a:tc gridSpan="5">
                  <a:txBody>
                    <a:bodyPr/>
                    <a:lstStyle/>
                    <a:p>
                      <a:pPr algn="r"/>
                      <a:r>
                        <a:rPr lang="en-US" sz="1600" b="1" dirty="0">
                          <a:solidFill>
                            <a:schemeClr val="tx1"/>
                          </a:solidFill>
                        </a:rPr>
                        <a:t>SAFETY AWARDS</a:t>
                      </a:r>
                    </a:p>
                  </a:txBody>
                  <a:tcPr anchor="ctr">
                    <a:solidFill>
                      <a:schemeClr val="bg1">
                        <a:lumMod val="75000"/>
                      </a:schemeClr>
                    </a:solidFill>
                  </a:tcPr>
                </a:tc>
                <a:tc hMerge="1">
                  <a:txBody>
                    <a:bodyPr/>
                    <a:lstStyle/>
                    <a:p>
                      <a:pPr algn="ctr"/>
                      <a:endParaRPr lang="en-US" sz="1300" b="1" dirty="0">
                        <a:solidFill>
                          <a:schemeClr val="tx1"/>
                        </a:solidFill>
                      </a:endParaRPr>
                    </a:p>
                  </a:txBody>
                  <a:tcP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0611">
                <a:tc gridSpan="5">
                  <a:txBody>
                    <a:bodyPr/>
                    <a:lstStyle/>
                    <a:p>
                      <a:pPr algn="r"/>
                      <a:r>
                        <a:rPr lang="en-US" sz="1200" i="1" dirty="0"/>
                        <a:t>CY 2022 Safety Awards Season* (Silver, Gold, Million Hour)</a:t>
                      </a:r>
                      <a:endParaRPr lang="en-US" sz="1200" b="0" i="1" dirty="0"/>
                    </a:p>
                  </a:txBody>
                  <a:tcPr anchor="ctr">
                    <a:solidFill>
                      <a:schemeClr val="bg1">
                        <a:lumMod val="95000"/>
                      </a:schemeClr>
                    </a:solidFill>
                  </a:tcPr>
                </a:tc>
                <a:tc hMerge="1">
                  <a:txBody>
                    <a:bodyPr/>
                    <a:lstStyle/>
                    <a:p>
                      <a:pPr algn="ctr"/>
                      <a:endParaRPr lang="en-US" sz="12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200" b="0" i="1" dirty="0"/>
                    </a:p>
                  </a:txBody>
                  <a:tcPr anchor="ctr">
                    <a:solidFill>
                      <a:schemeClr val="bg1">
                        <a:lumMod val="95000"/>
                      </a:schemeClr>
                    </a:solidFill>
                  </a:tcPr>
                </a:tc>
                <a:tc>
                  <a:txBody>
                    <a:bodyPr/>
                    <a:lstStyle/>
                    <a:p>
                      <a:pPr algn="ctr"/>
                      <a:r>
                        <a:rPr lang="en-US" sz="1200" b="1" i="1" dirty="0"/>
                        <a:t>2,132</a:t>
                      </a:r>
                    </a:p>
                  </a:txBody>
                  <a:tcPr anchor="ctr">
                    <a:solidFill>
                      <a:schemeClr val="bg1">
                        <a:lumMod val="95000"/>
                      </a:schemeClr>
                    </a:solidFill>
                  </a:tcPr>
                </a:tc>
                <a:extLst>
                  <a:ext uri="{0D108BD9-81ED-4DB2-BD59-A6C34878D82A}">
                    <a16:rowId xmlns:a16="http://schemas.microsoft.com/office/drawing/2014/main" val="10001"/>
                  </a:ext>
                </a:extLst>
              </a:tr>
              <a:tr h="260611">
                <a:tc>
                  <a:txBody>
                    <a:bodyPr/>
                    <a:lstStyle/>
                    <a:p>
                      <a:endParaRPr lang="en-US" sz="1200" b="0" i="1" dirty="0"/>
                    </a:p>
                  </a:txBody>
                  <a:tcPr anchor="ctr">
                    <a:solidFill>
                      <a:schemeClr val="bg1">
                        <a:lumMod val="8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8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8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8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60611">
                <a:tc>
                  <a:txBody>
                    <a:bodyPr/>
                    <a:lstStyle/>
                    <a:p>
                      <a:pPr algn="r"/>
                      <a:r>
                        <a:rPr lang="en-US" sz="1200" i="1" dirty="0"/>
                        <a:t>Million </a:t>
                      </a:r>
                      <a:r>
                        <a:rPr lang="en-US" sz="1200" i="1" baseline="0" dirty="0"/>
                        <a:t>Hour Awards</a:t>
                      </a:r>
                      <a:endParaRPr lang="en-US" sz="1200" b="0" i="1" dirty="0"/>
                    </a:p>
                  </a:txBody>
                  <a:tcPr anchor="ctr">
                    <a:solidFill>
                      <a:schemeClr val="bg1">
                        <a:lumMod val="95000"/>
                      </a:schemeClr>
                    </a:solidFill>
                  </a:tcPr>
                </a:tc>
                <a:tc>
                  <a:txBody>
                    <a:bodyPr/>
                    <a:lstStyle/>
                    <a:p>
                      <a:pPr algn="ctr"/>
                      <a:r>
                        <a:rPr lang="en-US" sz="1200" b="0" i="0" dirty="0"/>
                        <a:t>9</a:t>
                      </a:r>
                    </a:p>
                  </a:txBody>
                  <a:tcPr anchor="ctr">
                    <a:solidFill>
                      <a:schemeClr val="bg1">
                        <a:lumMod val="95000"/>
                      </a:schemeClr>
                    </a:solidFill>
                  </a:tcPr>
                </a:tc>
                <a:tc>
                  <a:txBody>
                    <a:bodyPr/>
                    <a:lstStyle/>
                    <a:p>
                      <a:pPr algn="ctr"/>
                      <a:r>
                        <a:rPr lang="en-US" sz="1200" b="0" i="0" dirty="0"/>
                        <a:t>36</a:t>
                      </a:r>
                    </a:p>
                  </a:txBody>
                  <a:tcPr anchor="ctr">
                    <a:solidFill>
                      <a:schemeClr val="bg1">
                        <a:lumMod val="95000"/>
                      </a:schemeClr>
                    </a:solidFill>
                  </a:tcPr>
                </a:tc>
                <a:tc>
                  <a:txBody>
                    <a:bodyPr/>
                    <a:lstStyle/>
                    <a:p>
                      <a:pPr algn="ctr"/>
                      <a:r>
                        <a:rPr lang="en-US" sz="1200" b="0" i="0" dirty="0"/>
                        <a:t>3</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1" i="1" dirty="0"/>
                        <a:t>50</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pic>
        <p:nvPicPr>
          <p:cNvPr id="15" name="Picture 14">
            <a:extLst>
              <a:ext uri="{FF2B5EF4-FFF2-40B4-BE49-F238E27FC236}">
                <a16:creationId xmlns:a16="http://schemas.microsoft.com/office/drawing/2014/main" id="{66EB9E5D-B07C-4237-99AC-4280B566F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568348"/>
            <a:ext cx="1896153" cy="1264103"/>
          </a:xfrm>
          <a:prstGeom prst="rect">
            <a:avLst/>
          </a:prstGeom>
        </p:spPr>
      </p:pic>
      <p:pic>
        <p:nvPicPr>
          <p:cNvPr id="16" name="Picture 15" descr="A picture containing text, person, outdoor, group&#10;&#10;Description automatically generated">
            <a:extLst>
              <a:ext uri="{FF2B5EF4-FFF2-40B4-BE49-F238E27FC236}">
                <a16:creationId xmlns:a16="http://schemas.microsoft.com/office/drawing/2014/main" id="{68D774BD-E169-4D8E-964D-D657663F9826}"/>
              </a:ext>
            </a:extLst>
          </p:cNvPr>
          <p:cNvPicPr/>
          <p:nvPr/>
        </p:nvPicPr>
        <p:blipFill rotWithShape="1">
          <a:blip r:embed="rId4" cstate="print">
            <a:extLst>
              <a:ext uri="{28A0092B-C50C-407E-A947-70E740481C1C}">
                <a14:useLocalDpi xmlns:a14="http://schemas.microsoft.com/office/drawing/2010/main" val="0"/>
              </a:ext>
            </a:extLst>
          </a:blip>
          <a:srcRect t="29183"/>
          <a:stretch/>
        </p:blipFill>
        <p:spPr bwMode="auto">
          <a:xfrm>
            <a:off x="634848" y="2915434"/>
            <a:ext cx="2870352" cy="917018"/>
          </a:xfrm>
          <a:prstGeom prst="rect">
            <a:avLst/>
          </a:prstGeom>
          <a:ln>
            <a:noFill/>
          </a:ln>
          <a:extLst>
            <a:ext uri="{53640926-AAD7-44D8-BBD7-CCE9431645EC}">
              <a14:shadowObscured xmlns:a14="http://schemas.microsoft.com/office/drawing/2010/main"/>
            </a:ext>
          </a:extLst>
        </p:spPr>
      </p:pic>
      <p:pic>
        <p:nvPicPr>
          <p:cNvPr id="13" name="Picture 12" descr="A group of people posing for a photo&#10;&#10;Description automatically generated">
            <a:extLst>
              <a:ext uri="{FF2B5EF4-FFF2-40B4-BE49-F238E27FC236}">
                <a16:creationId xmlns:a16="http://schemas.microsoft.com/office/drawing/2014/main" id="{CC495425-EFB0-41E1-B2CB-D6561373D6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33" t="21463" r="15001" b="23744"/>
          <a:stretch/>
        </p:blipFill>
        <p:spPr>
          <a:xfrm>
            <a:off x="5401353" y="2971800"/>
            <a:ext cx="1128762" cy="696720"/>
          </a:xfrm>
          <a:prstGeom prst="rect">
            <a:avLst/>
          </a:prstGeom>
        </p:spPr>
      </p:pic>
      <p:graphicFrame>
        <p:nvGraphicFramePr>
          <p:cNvPr id="19" name="Table 18">
            <a:extLst>
              <a:ext uri="{FF2B5EF4-FFF2-40B4-BE49-F238E27FC236}">
                <a16:creationId xmlns:a16="http://schemas.microsoft.com/office/drawing/2014/main" id="{98163C63-44D2-46B5-9A82-3D346A4E7606}"/>
              </a:ext>
            </a:extLst>
          </p:cNvPr>
          <p:cNvGraphicFramePr>
            <a:graphicFrameLocks noGrp="1"/>
          </p:cNvGraphicFramePr>
          <p:nvPr>
            <p:extLst>
              <p:ext uri="{D42A27DB-BD31-4B8C-83A1-F6EECF244321}">
                <p14:modId xmlns:p14="http://schemas.microsoft.com/office/powerpoint/2010/main" val="3718919716"/>
              </p:ext>
            </p:extLst>
          </p:nvPr>
        </p:nvGraphicFramePr>
        <p:xfrm>
          <a:off x="623454" y="1185642"/>
          <a:ext cx="7924803" cy="1828170"/>
        </p:xfrm>
        <a:graphic>
          <a:graphicData uri="http://schemas.openxmlformats.org/drawingml/2006/table">
            <a:tbl>
              <a:tblPr firstRow="1" bandRow="1">
                <a:tableStyleId>{00A15C55-8517-42AA-B614-E9B94910E393}</a:tableStyleId>
              </a:tblPr>
              <a:tblGrid>
                <a:gridCol w="2231441">
                  <a:extLst>
                    <a:ext uri="{9D8B030D-6E8A-4147-A177-3AD203B41FA5}">
                      <a16:colId xmlns:a16="http://schemas.microsoft.com/office/drawing/2014/main" val="20000"/>
                    </a:ext>
                  </a:extLst>
                </a:gridCol>
                <a:gridCol w="631179">
                  <a:extLst>
                    <a:ext uri="{9D8B030D-6E8A-4147-A177-3AD203B41FA5}">
                      <a16:colId xmlns:a16="http://schemas.microsoft.com/office/drawing/2014/main" val="20001"/>
                    </a:ext>
                  </a:extLst>
                </a:gridCol>
                <a:gridCol w="701310">
                  <a:extLst>
                    <a:ext uri="{9D8B030D-6E8A-4147-A177-3AD203B41FA5}">
                      <a16:colId xmlns:a16="http://schemas.microsoft.com/office/drawing/2014/main" val="1667393193"/>
                    </a:ext>
                  </a:extLst>
                </a:gridCol>
                <a:gridCol w="631179">
                  <a:extLst>
                    <a:ext uri="{9D8B030D-6E8A-4147-A177-3AD203B41FA5}">
                      <a16:colId xmlns:a16="http://schemas.microsoft.com/office/drawing/2014/main" val="20002"/>
                    </a:ext>
                  </a:extLst>
                </a:gridCol>
                <a:gridCol w="631179">
                  <a:extLst>
                    <a:ext uri="{9D8B030D-6E8A-4147-A177-3AD203B41FA5}">
                      <a16:colId xmlns:a16="http://schemas.microsoft.com/office/drawing/2014/main" val="3261195419"/>
                    </a:ext>
                  </a:extLst>
                </a:gridCol>
                <a:gridCol w="561048">
                  <a:extLst>
                    <a:ext uri="{9D8B030D-6E8A-4147-A177-3AD203B41FA5}">
                      <a16:colId xmlns:a16="http://schemas.microsoft.com/office/drawing/2014/main" val="3957773215"/>
                    </a:ext>
                  </a:extLst>
                </a:gridCol>
                <a:gridCol w="701310">
                  <a:extLst>
                    <a:ext uri="{9D8B030D-6E8A-4147-A177-3AD203B41FA5}">
                      <a16:colId xmlns:a16="http://schemas.microsoft.com/office/drawing/2014/main" val="20003"/>
                    </a:ext>
                  </a:extLst>
                </a:gridCol>
                <a:gridCol w="1836157">
                  <a:extLst>
                    <a:ext uri="{9D8B030D-6E8A-4147-A177-3AD203B41FA5}">
                      <a16:colId xmlns:a16="http://schemas.microsoft.com/office/drawing/2014/main" val="20004"/>
                    </a:ext>
                  </a:extLst>
                </a:gridCol>
              </a:tblGrid>
              <a:tr h="429665">
                <a:tc>
                  <a:txBody>
                    <a:bodyPr/>
                    <a:lstStyle/>
                    <a:p>
                      <a:pPr algn="r"/>
                      <a:r>
                        <a:rPr lang="en-US" sz="1600" b="1" dirty="0">
                          <a:solidFill>
                            <a:schemeClr val="tx1"/>
                          </a:solidFill>
                        </a:rPr>
                        <a:t>SHARP SITES</a:t>
                      </a:r>
                      <a:r>
                        <a:rPr lang="en-US" sz="1200" b="1" i="0" dirty="0">
                          <a:solidFill>
                            <a:schemeClr val="tx1"/>
                          </a:solidFill>
                        </a:rPr>
                        <a:t>—New/Renewal</a:t>
                      </a:r>
                    </a:p>
                  </a:txBody>
                  <a:tcPr anchor="ctr">
                    <a:solidFill>
                      <a:schemeClr val="bg1">
                        <a:lumMod val="75000"/>
                      </a:schemeClr>
                    </a:solidFill>
                  </a:tcPr>
                </a:tc>
                <a:tc>
                  <a:txBody>
                    <a:bodyPr/>
                    <a:lstStyle/>
                    <a:p>
                      <a:pPr algn="ct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algn="ctr"/>
                      <a:r>
                        <a:rPr lang="en-US" sz="1000" b="1" i="1" dirty="0">
                          <a:solidFill>
                            <a:schemeClr val="tx1"/>
                          </a:solidFill>
                        </a:rPr>
                        <a:t>3</a:t>
                      </a:r>
                      <a:r>
                        <a:rPr lang="en-US" sz="1000" b="1" i="1" baseline="30000" dirty="0">
                          <a:solidFill>
                            <a:schemeClr val="tx1"/>
                          </a:solidFill>
                        </a:rPr>
                        <a:t>rd</a:t>
                      </a:r>
                      <a:r>
                        <a:rPr lang="en-US" sz="1000" b="1" i="1" dirty="0">
                          <a:solidFill>
                            <a:schemeClr val="tx1"/>
                          </a:solidFill>
                        </a:rPr>
                        <a:t> Qtr.</a:t>
                      </a:r>
                    </a:p>
                  </a:txBody>
                  <a:tcPr anchor="ctr">
                    <a:solidFill>
                      <a:schemeClr val="bg1">
                        <a:lumMod val="75000"/>
                      </a:schemeClr>
                    </a:solidFill>
                  </a:tcPr>
                </a:tc>
                <a:tc>
                  <a:txBody>
                    <a:bodyPr/>
                    <a:lstStyle/>
                    <a:p>
                      <a:pPr algn="ctr"/>
                      <a:r>
                        <a:rPr lang="en-US" sz="1000" b="1" i="1" dirty="0">
                          <a:solidFill>
                            <a:schemeClr val="tx1"/>
                          </a:solidFill>
                        </a:rPr>
                        <a:t>4</a:t>
                      </a:r>
                      <a:r>
                        <a:rPr lang="en-US" sz="1000" b="1" i="1" baseline="30000" dirty="0">
                          <a:solidFill>
                            <a:schemeClr val="tx1"/>
                          </a:solidFill>
                        </a:rPr>
                        <a:t>th</a:t>
                      </a:r>
                      <a:r>
                        <a:rPr lang="en-US" sz="1000" b="1" i="1" dirty="0">
                          <a:solidFill>
                            <a:schemeClr val="tx1"/>
                          </a:solidFill>
                        </a:rPr>
                        <a:t> Qtr.</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FFY Goal</a:t>
                      </a:r>
                      <a:endParaRPr lang="en-US" sz="1000" b="1" dirty="0">
                        <a:solidFill>
                          <a:schemeClr val="tx1"/>
                        </a:solidFill>
                      </a:endParaRPr>
                    </a:p>
                  </a:txBody>
                  <a:tcPr anchor="ctr">
                    <a:solidFill>
                      <a:schemeClr val="bg1">
                        <a:lumMod val="75000"/>
                      </a:schemeClr>
                    </a:solidFill>
                  </a:tcPr>
                </a:tc>
                <a:tc>
                  <a:txBody>
                    <a:bodyPr/>
                    <a:lstStyle/>
                    <a:p>
                      <a:pPr algn="ctr"/>
                      <a:r>
                        <a:rPr lang="en-US" sz="1000" dirty="0">
                          <a:solidFill>
                            <a:schemeClr val="tx1"/>
                          </a:solidFill>
                        </a:rPr>
                        <a:t>Approved SHARP Sites*</a:t>
                      </a:r>
                    </a:p>
                  </a:txBody>
                  <a:tcPr anchor="ctr">
                    <a:solidFill>
                      <a:schemeClr val="bg1">
                        <a:lumMod val="75000"/>
                      </a:schemeClr>
                    </a:solidFill>
                  </a:tcPr>
                </a:tc>
                <a:extLst>
                  <a:ext uri="{0D108BD9-81ED-4DB2-BD59-A6C34878D82A}">
                    <a16:rowId xmlns:a16="http://schemas.microsoft.com/office/drawing/2014/main" val="10000"/>
                  </a:ext>
                </a:extLst>
              </a:tr>
              <a:tr h="297333">
                <a:tc>
                  <a:txBody>
                    <a:bodyPr/>
                    <a:lstStyle/>
                    <a:p>
                      <a:pPr algn="r"/>
                      <a:r>
                        <a:rPr lang="en-US" sz="1200" i="1" dirty="0"/>
                        <a:t>SHARP—Construction</a:t>
                      </a:r>
                      <a:endParaRPr lang="en-US" sz="1200" b="0" i="1" dirty="0"/>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2</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1" i="1" dirty="0"/>
                        <a:t>3</a:t>
                      </a:r>
                    </a:p>
                  </a:txBody>
                  <a:tcPr anchor="ctr">
                    <a:solidFill>
                      <a:schemeClr val="bg1">
                        <a:lumMod val="85000"/>
                      </a:schemeClr>
                    </a:solidFill>
                  </a:tcPr>
                </a:tc>
                <a:tc rowSpan="3">
                  <a:txBody>
                    <a:bodyPr/>
                    <a:lstStyle/>
                    <a:p>
                      <a:pPr algn="ctr"/>
                      <a:endParaRPr lang="en-US" sz="1200" b="1" i="0" dirty="0"/>
                    </a:p>
                  </a:txBody>
                  <a:tcPr anchor="ctr">
                    <a:solidFill>
                      <a:schemeClr val="bg1">
                        <a:lumMod val="85000"/>
                      </a:schemeClr>
                    </a:solidFill>
                  </a:tcPr>
                </a:tc>
                <a:tc>
                  <a:txBody>
                    <a:bodyPr/>
                    <a:lstStyle/>
                    <a:p>
                      <a:pPr algn="ctr"/>
                      <a:r>
                        <a:rPr lang="en-US" sz="1200" b="0" i="0" dirty="0"/>
                        <a:t>6</a:t>
                      </a:r>
                    </a:p>
                  </a:txBody>
                  <a:tcPr anchor="ctr">
                    <a:solidFill>
                      <a:schemeClr val="bg1">
                        <a:lumMod val="85000"/>
                      </a:schemeClr>
                    </a:solidFill>
                  </a:tcPr>
                </a:tc>
                <a:extLst>
                  <a:ext uri="{0D108BD9-81ED-4DB2-BD59-A6C34878D82A}">
                    <a16:rowId xmlns:a16="http://schemas.microsoft.com/office/drawing/2014/main" val="10001"/>
                  </a:ext>
                </a:extLst>
              </a:tr>
              <a:tr h="401491">
                <a:tc>
                  <a:txBody>
                    <a:bodyPr/>
                    <a:lstStyle/>
                    <a:p>
                      <a:pPr algn="r"/>
                      <a:r>
                        <a:rPr lang="en-US" sz="1200" i="1" dirty="0"/>
                        <a:t>SHARP—General Industry</a:t>
                      </a:r>
                      <a:endParaRPr lang="en-US" sz="1200" b="0" i="1" dirty="0"/>
                    </a:p>
                  </a:txBody>
                  <a:tcPr anchor="ctr">
                    <a:solidFill>
                      <a:schemeClr val="bg1">
                        <a:lumMod val="95000"/>
                      </a:schemeClr>
                    </a:solidFill>
                  </a:tcPr>
                </a:tc>
                <a:tc>
                  <a:txBody>
                    <a:bodyPr/>
                    <a:lstStyle/>
                    <a:p>
                      <a:pPr algn="ctr"/>
                      <a:r>
                        <a:rPr lang="en-US" sz="1200" b="0" i="0" dirty="0"/>
                        <a:t>15</a:t>
                      </a:r>
                    </a:p>
                  </a:txBody>
                  <a:tcPr anchor="ctr">
                    <a:solidFill>
                      <a:schemeClr val="bg1">
                        <a:lumMod val="95000"/>
                      </a:schemeClr>
                    </a:solidFill>
                  </a:tcPr>
                </a:tc>
                <a:tc>
                  <a:txBody>
                    <a:bodyPr/>
                    <a:lstStyle/>
                    <a:p>
                      <a:pPr algn="ctr"/>
                      <a:r>
                        <a:rPr lang="en-US" sz="1200" b="0" i="0" dirty="0"/>
                        <a:t>14</a:t>
                      </a:r>
                    </a:p>
                  </a:txBody>
                  <a:tcPr anchor="ctr">
                    <a:solidFill>
                      <a:schemeClr val="bg1">
                        <a:lumMod val="95000"/>
                      </a:schemeClr>
                    </a:solidFill>
                  </a:tcPr>
                </a:tc>
                <a:tc>
                  <a:txBody>
                    <a:bodyPr/>
                    <a:lstStyle/>
                    <a:p>
                      <a:pPr algn="ctr"/>
                      <a:r>
                        <a:rPr lang="en-US" sz="1200" b="0" i="0" dirty="0"/>
                        <a:t>19</a:t>
                      </a:r>
                    </a:p>
                  </a:txBody>
                  <a:tcPr anchor="ctr">
                    <a:solidFill>
                      <a:schemeClr val="bg1">
                        <a:lumMod val="95000"/>
                      </a:schemeClr>
                    </a:solidFill>
                  </a:tcPr>
                </a:tc>
                <a:tc>
                  <a:txBody>
                    <a:bodyPr/>
                    <a:lstStyle/>
                    <a:p>
                      <a:pPr algn="ctr"/>
                      <a:r>
                        <a:rPr lang="en-US" sz="1200" b="0" i="0" dirty="0"/>
                        <a:t>16</a:t>
                      </a:r>
                    </a:p>
                  </a:txBody>
                  <a:tcPr anchor="ctr">
                    <a:solidFill>
                      <a:schemeClr val="bg1">
                        <a:lumMod val="95000"/>
                      </a:schemeClr>
                    </a:solidFill>
                  </a:tcPr>
                </a:tc>
                <a:tc>
                  <a:txBody>
                    <a:bodyPr/>
                    <a:lstStyle/>
                    <a:p>
                      <a:pPr algn="ctr"/>
                      <a:r>
                        <a:rPr lang="en-US" sz="1200" b="1" i="1" dirty="0"/>
                        <a:t>64</a:t>
                      </a:r>
                    </a:p>
                  </a:txBody>
                  <a:tcPr anchor="ctr">
                    <a:solidFill>
                      <a:schemeClr val="bg1">
                        <a:lumMod val="95000"/>
                      </a:schemeClr>
                    </a:solidFill>
                  </a:tcPr>
                </a:tc>
                <a:tc vMerge="1">
                  <a:txBody>
                    <a:bodyPr/>
                    <a:lstStyle/>
                    <a:p>
                      <a:endParaRPr lang="en-US"/>
                    </a:p>
                  </a:txBody>
                  <a:tcPr/>
                </a:tc>
                <a:tc>
                  <a:txBody>
                    <a:bodyPr/>
                    <a:lstStyle/>
                    <a:p>
                      <a:pPr algn="ctr"/>
                      <a:r>
                        <a:rPr lang="en-US" sz="1200" b="0" i="0" dirty="0"/>
                        <a:t>105</a:t>
                      </a:r>
                    </a:p>
                  </a:txBody>
                  <a:tcPr anchor="ctr">
                    <a:solidFill>
                      <a:schemeClr val="bg1">
                        <a:lumMod val="95000"/>
                      </a:schemeClr>
                    </a:solidFill>
                  </a:tcPr>
                </a:tc>
                <a:extLst>
                  <a:ext uri="{0D108BD9-81ED-4DB2-BD59-A6C34878D82A}">
                    <a16:rowId xmlns:a16="http://schemas.microsoft.com/office/drawing/2014/main" val="10002"/>
                  </a:ext>
                </a:extLst>
              </a:tr>
              <a:tr h="313853">
                <a:tc>
                  <a:txBody>
                    <a:bodyPr/>
                    <a:lstStyle/>
                    <a:p>
                      <a:pPr algn="r"/>
                      <a:r>
                        <a:rPr lang="en-US" sz="1200" i="1" dirty="0"/>
                        <a:t>SHARP—Public Sector</a:t>
                      </a:r>
                      <a:endParaRPr lang="en-US" sz="1200" b="0" i="1" dirty="0"/>
                    </a:p>
                  </a:txBody>
                  <a:tcPr anchor="ctr">
                    <a:solidFill>
                      <a:schemeClr val="bg1">
                        <a:lumMod val="85000"/>
                      </a:schemeClr>
                    </a:solidFill>
                  </a:tcPr>
                </a:tc>
                <a:tc>
                  <a:txBody>
                    <a:bodyPr/>
                    <a:lstStyle/>
                    <a:p>
                      <a:pPr algn="ctr"/>
                      <a:r>
                        <a:rPr lang="en-US" sz="1200" b="0" i="0" dirty="0"/>
                        <a:t>9</a:t>
                      </a:r>
                    </a:p>
                  </a:txBody>
                  <a:tcPr anchor="ctr">
                    <a:solidFill>
                      <a:schemeClr val="bg1">
                        <a:lumMod val="85000"/>
                      </a:schemeClr>
                    </a:solidFill>
                  </a:tcPr>
                </a:tc>
                <a:tc>
                  <a:txBody>
                    <a:bodyPr/>
                    <a:lstStyle/>
                    <a:p>
                      <a:pPr algn="ctr"/>
                      <a:r>
                        <a:rPr lang="en-US" sz="1200" b="0" i="0" dirty="0"/>
                        <a:t>9</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3</a:t>
                      </a:r>
                    </a:p>
                  </a:txBody>
                  <a:tcPr anchor="ctr">
                    <a:solidFill>
                      <a:schemeClr val="bg1">
                        <a:lumMod val="85000"/>
                      </a:schemeClr>
                    </a:solidFill>
                  </a:tcPr>
                </a:tc>
                <a:tc>
                  <a:txBody>
                    <a:bodyPr/>
                    <a:lstStyle/>
                    <a:p>
                      <a:pPr algn="ctr"/>
                      <a:r>
                        <a:rPr lang="en-US" sz="1200" b="1" i="1" dirty="0"/>
                        <a:t>21</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200" b="0" i="0" dirty="0"/>
                        <a:t>49</a:t>
                      </a:r>
                    </a:p>
                  </a:txBody>
                  <a:tcPr anchor="ctr">
                    <a:solidFill>
                      <a:schemeClr val="bg1">
                        <a:lumMod val="85000"/>
                      </a:schemeClr>
                    </a:solidFill>
                  </a:tcPr>
                </a:tc>
                <a:extLst>
                  <a:ext uri="{0D108BD9-81ED-4DB2-BD59-A6C34878D82A}">
                    <a16:rowId xmlns:a16="http://schemas.microsoft.com/office/drawing/2014/main" val="10003"/>
                  </a:ext>
                </a:extLst>
              </a:tr>
              <a:tr h="297333">
                <a:tc>
                  <a:txBody>
                    <a:bodyPr/>
                    <a:lstStyle/>
                    <a:p>
                      <a:pPr algn="r"/>
                      <a:r>
                        <a:rPr lang="en-US" sz="1200" b="1" i="1" dirty="0"/>
                        <a:t>Totals</a:t>
                      </a:r>
                    </a:p>
                  </a:txBody>
                  <a:tcPr anchor="ctr">
                    <a:solidFill>
                      <a:schemeClr val="bg1">
                        <a:lumMod val="95000"/>
                      </a:schemeClr>
                    </a:solidFill>
                  </a:tcPr>
                </a:tc>
                <a:tc>
                  <a:txBody>
                    <a:bodyPr/>
                    <a:lstStyle/>
                    <a:p>
                      <a:pPr algn="ctr"/>
                      <a:r>
                        <a:rPr lang="en-US" sz="1200" b="1" i="1" dirty="0"/>
                        <a:t>25</a:t>
                      </a:r>
                    </a:p>
                  </a:txBody>
                  <a:tcPr anchor="ctr">
                    <a:solidFill>
                      <a:schemeClr val="bg1">
                        <a:lumMod val="95000"/>
                      </a:schemeClr>
                    </a:solidFill>
                  </a:tcPr>
                </a:tc>
                <a:tc>
                  <a:txBody>
                    <a:bodyPr/>
                    <a:lstStyle/>
                    <a:p>
                      <a:pPr algn="ctr"/>
                      <a:r>
                        <a:rPr lang="en-US" sz="1200" b="1" i="1" dirty="0"/>
                        <a:t>23</a:t>
                      </a:r>
                    </a:p>
                  </a:txBody>
                  <a:tcPr anchor="ctr">
                    <a:solidFill>
                      <a:schemeClr val="bg1">
                        <a:lumMod val="95000"/>
                      </a:schemeClr>
                    </a:solidFill>
                  </a:tcPr>
                </a:tc>
                <a:tc>
                  <a:txBody>
                    <a:bodyPr/>
                    <a:lstStyle/>
                    <a:p>
                      <a:pPr algn="ctr"/>
                      <a:r>
                        <a:rPr lang="en-US" sz="1200" b="1" i="1" dirty="0"/>
                        <a:t>21</a:t>
                      </a:r>
                    </a:p>
                  </a:txBody>
                  <a:tcPr anchor="ctr">
                    <a:solidFill>
                      <a:schemeClr val="bg1">
                        <a:lumMod val="95000"/>
                      </a:schemeClr>
                    </a:solidFill>
                  </a:tcPr>
                </a:tc>
                <a:tc>
                  <a:txBody>
                    <a:bodyPr/>
                    <a:lstStyle/>
                    <a:p>
                      <a:pPr algn="ctr"/>
                      <a:r>
                        <a:rPr lang="en-US" sz="1200" b="1" i="1" dirty="0"/>
                        <a:t>19</a:t>
                      </a:r>
                    </a:p>
                  </a:txBody>
                  <a:tcPr anchor="ctr">
                    <a:solidFill>
                      <a:schemeClr val="bg1">
                        <a:lumMod val="95000"/>
                      </a:schemeClr>
                    </a:solidFill>
                  </a:tcPr>
                </a:tc>
                <a:tc>
                  <a:txBody>
                    <a:bodyPr/>
                    <a:lstStyle/>
                    <a:p>
                      <a:pPr algn="ctr"/>
                      <a:r>
                        <a:rPr lang="en-US" sz="1200" b="1" i="1" dirty="0"/>
                        <a:t>88</a:t>
                      </a:r>
                    </a:p>
                  </a:txBody>
                  <a:tcPr anchor="ctr">
                    <a:solidFill>
                      <a:schemeClr val="bg1">
                        <a:lumMod val="95000"/>
                      </a:schemeClr>
                    </a:solidFill>
                  </a:tcPr>
                </a:tc>
                <a:tc>
                  <a:txBody>
                    <a:bodyPr/>
                    <a:lstStyle/>
                    <a:p>
                      <a:pPr algn="ctr"/>
                      <a:r>
                        <a:rPr lang="en-US" sz="1200" b="0" i="0" dirty="0"/>
                        <a:t>60</a:t>
                      </a:r>
                    </a:p>
                  </a:txBody>
                  <a:tcPr anchor="ctr">
                    <a:solidFill>
                      <a:schemeClr val="bg1">
                        <a:lumMod val="95000"/>
                      </a:schemeClr>
                    </a:solidFill>
                  </a:tcPr>
                </a:tc>
                <a:tc>
                  <a:txBody>
                    <a:bodyPr/>
                    <a:lstStyle/>
                    <a:p>
                      <a:pPr algn="ctr"/>
                      <a:r>
                        <a:rPr lang="en-US" sz="1200" b="1" i="1" dirty="0"/>
                        <a:t>160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20" name="Table 19">
            <a:extLst>
              <a:ext uri="{FF2B5EF4-FFF2-40B4-BE49-F238E27FC236}">
                <a16:creationId xmlns:a16="http://schemas.microsoft.com/office/drawing/2014/main" id="{F821BE23-746D-46C9-8CA5-6BABCAEE1069}"/>
              </a:ext>
            </a:extLst>
          </p:cNvPr>
          <p:cNvGraphicFramePr>
            <a:graphicFrameLocks noGrp="1"/>
          </p:cNvGraphicFramePr>
          <p:nvPr/>
        </p:nvGraphicFramePr>
        <p:xfrm>
          <a:off x="623454" y="3657600"/>
          <a:ext cx="7885697" cy="810798"/>
        </p:xfrm>
        <a:graphic>
          <a:graphicData uri="http://schemas.openxmlformats.org/drawingml/2006/table">
            <a:tbl>
              <a:tblPr firstRow="1" bandRow="1">
                <a:tableStyleId>{00A15C55-8517-42AA-B614-E9B94910E393}</a:tableStyleId>
              </a:tblPr>
              <a:tblGrid>
                <a:gridCol w="3575057">
                  <a:extLst>
                    <a:ext uri="{9D8B030D-6E8A-4147-A177-3AD203B41FA5}">
                      <a16:colId xmlns:a16="http://schemas.microsoft.com/office/drawing/2014/main" val="20000"/>
                    </a:ext>
                  </a:extLst>
                </a:gridCol>
                <a:gridCol w="849902">
                  <a:extLst>
                    <a:ext uri="{9D8B030D-6E8A-4147-A177-3AD203B41FA5}">
                      <a16:colId xmlns:a16="http://schemas.microsoft.com/office/drawing/2014/main" val="20001"/>
                    </a:ext>
                  </a:extLst>
                </a:gridCol>
                <a:gridCol w="849902">
                  <a:extLst>
                    <a:ext uri="{9D8B030D-6E8A-4147-A177-3AD203B41FA5}">
                      <a16:colId xmlns:a16="http://schemas.microsoft.com/office/drawing/2014/main" val="1348665078"/>
                    </a:ext>
                  </a:extLst>
                </a:gridCol>
                <a:gridCol w="849902">
                  <a:extLst>
                    <a:ext uri="{9D8B030D-6E8A-4147-A177-3AD203B41FA5}">
                      <a16:colId xmlns:a16="http://schemas.microsoft.com/office/drawing/2014/main" val="2841719295"/>
                    </a:ext>
                  </a:extLst>
                </a:gridCol>
                <a:gridCol w="849902">
                  <a:extLst>
                    <a:ext uri="{9D8B030D-6E8A-4147-A177-3AD203B41FA5}">
                      <a16:colId xmlns:a16="http://schemas.microsoft.com/office/drawing/2014/main" val="2867834854"/>
                    </a:ext>
                  </a:extLst>
                </a:gridCol>
                <a:gridCol w="911032">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200" b="1" i="0" dirty="0">
                          <a:solidFill>
                            <a:schemeClr val="tx1"/>
                          </a:solidFill>
                        </a:rPr>
                        <a:t>—NEW</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a:solidFill>
                            <a:schemeClr val="tx1"/>
                          </a:solidFill>
                        </a:rPr>
                        <a:t>4</a:t>
                      </a:r>
                      <a:r>
                        <a:rPr lang="en-US" sz="1200" b="1" baseline="30000">
                          <a:solidFill>
                            <a:schemeClr val="tx1"/>
                          </a:solidFill>
                        </a:rPr>
                        <a:t>th</a:t>
                      </a:r>
                      <a:r>
                        <a:rPr lang="en-US" sz="1200" b="1">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95000"/>
                      </a:schemeClr>
                    </a:solidFill>
                  </a:tcPr>
                </a:tc>
                <a:tc>
                  <a:txBody>
                    <a:bodyPr/>
                    <a:lstStyle/>
                    <a:p>
                      <a:pPr algn="ctr"/>
                      <a:r>
                        <a:rPr lang="en-US" sz="1200" b="0" i="0" dirty="0"/>
                        <a:t>29</a:t>
                      </a:r>
                    </a:p>
                  </a:txBody>
                  <a:tcPr anchor="ctr">
                    <a:solidFill>
                      <a:schemeClr val="bg1">
                        <a:lumMod val="95000"/>
                      </a:schemeClr>
                    </a:solidFill>
                  </a:tcPr>
                </a:tc>
                <a:tc>
                  <a:txBody>
                    <a:bodyPr/>
                    <a:lstStyle/>
                    <a:p>
                      <a:pPr algn="ctr"/>
                      <a:r>
                        <a:rPr lang="en-US" sz="1200" b="0" i="0" dirty="0"/>
                        <a:t>202</a:t>
                      </a:r>
                    </a:p>
                  </a:txBody>
                  <a:tcPr anchor="ctr">
                    <a:solidFill>
                      <a:schemeClr val="bg1">
                        <a:lumMod val="95000"/>
                      </a:schemeClr>
                    </a:solidFill>
                  </a:tcPr>
                </a:tc>
                <a:tc>
                  <a:txBody>
                    <a:bodyPr/>
                    <a:lstStyle/>
                    <a:p>
                      <a:pPr algn="ctr"/>
                      <a:r>
                        <a:rPr lang="en-US" sz="1200" b="0" i="0" dirty="0"/>
                        <a:t>45</a:t>
                      </a:r>
                    </a:p>
                  </a:txBody>
                  <a:tcPr anchor="ctr">
                    <a:solidFill>
                      <a:schemeClr val="bg1">
                        <a:lumMod val="95000"/>
                      </a:schemeClr>
                    </a:solidFill>
                  </a:tcPr>
                </a:tc>
                <a:tc>
                  <a:txBody>
                    <a:bodyPr/>
                    <a:lstStyle/>
                    <a:p>
                      <a:pPr algn="ctr"/>
                      <a:r>
                        <a:rPr lang="en-US" sz="1200" b="0" i="0" dirty="0"/>
                        <a:t>7</a:t>
                      </a:r>
                    </a:p>
                  </a:txBody>
                  <a:tcPr anchor="ctr">
                    <a:solidFill>
                      <a:schemeClr val="bg1">
                        <a:lumMod val="95000"/>
                      </a:schemeClr>
                    </a:solidFill>
                  </a:tcPr>
                </a:tc>
                <a:tc>
                  <a:txBody>
                    <a:bodyPr/>
                    <a:lstStyle/>
                    <a:p>
                      <a:pPr algn="ctr"/>
                      <a:r>
                        <a:rPr lang="en-US" sz="1200" b="1" i="1" dirty="0"/>
                        <a:t>283</a:t>
                      </a:r>
                    </a:p>
                  </a:txBody>
                  <a:tcPr anchor="c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97AF04F5-4AD0-BE40-D2BF-FDA655C9B7E9}"/>
              </a:ext>
            </a:extLst>
          </p:cNvPr>
          <p:cNvSpPr txBox="1"/>
          <p:nvPr/>
        </p:nvSpPr>
        <p:spPr>
          <a:xfrm>
            <a:off x="598054" y="5807605"/>
            <a:ext cx="1598515" cy="215444"/>
          </a:xfrm>
          <a:prstGeom prst="rect">
            <a:avLst/>
          </a:prstGeom>
          <a:noFill/>
        </p:spPr>
        <p:txBody>
          <a:bodyPr wrap="none" rtlCol="0">
            <a:spAutoFit/>
          </a:bodyPr>
          <a:lstStyle/>
          <a:p>
            <a:r>
              <a:rPr lang="en-US" sz="800" dirty="0"/>
              <a:t>*CY 2022 Preliminary numbers</a:t>
            </a:r>
          </a:p>
        </p:txBody>
      </p:sp>
      <p:sp>
        <p:nvSpPr>
          <p:cNvPr id="3" name="TextBox 2">
            <a:extLst>
              <a:ext uri="{FF2B5EF4-FFF2-40B4-BE49-F238E27FC236}">
                <a16:creationId xmlns:a16="http://schemas.microsoft.com/office/drawing/2014/main" id="{BF582C2B-854C-453F-EA02-AEECE0407828}"/>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1337360634"/>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476084"/>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481" y="2633096"/>
            <a:ext cx="926432" cy="905845"/>
          </a:xfrm>
          <a:prstGeom prst="rect">
            <a:avLst/>
          </a:prstGeom>
        </p:spPr>
      </p:pic>
      <p:sp>
        <p:nvSpPr>
          <p:cNvPr id="12" name="Content Placeholder 8"/>
          <p:cNvSpPr>
            <a:spLocks noGrp="1"/>
          </p:cNvSpPr>
          <p:nvPr>
            <p:ph idx="1"/>
          </p:nvPr>
        </p:nvSpPr>
        <p:spPr>
          <a:xfrm>
            <a:off x="533400" y="1295400"/>
            <a:ext cx="7086600" cy="4419600"/>
          </a:xfrm>
        </p:spPr>
        <p:txBody>
          <a:bodyPr/>
          <a:lstStyle/>
          <a:p>
            <a:r>
              <a:rPr lang="en-US" b="1" dirty="0"/>
              <a:t>Alliances</a:t>
            </a:r>
          </a:p>
          <a:p>
            <a:pPr lvl="1">
              <a:spcBef>
                <a:spcPts val="600"/>
              </a:spcBef>
            </a:pPr>
            <a:r>
              <a:rPr lang="en-US" i="1" dirty="0"/>
              <a:t>Carolinas AGC</a:t>
            </a:r>
          </a:p>
          <a:p>
            <a:pPr lvl="1">
              <a:spcBef>
                <a:spcPts val="600"/>
              </a:spcBef>
            </a:pPr>
            <a:r>
              <a:rPr lang="en-US" i="1" dirty="0"/>
              <a:t>Lamar Advertising Company</a:t>
            </a:r>
          </a:p>
          <a:p>
            <a:pPr lvl="1">
              <a:spcBef>
                <a:spcPts val="600"/>
              </a:spcBef>
            </a:pPr>
            <a:r>
              <a:rPr lang="en-US" i="1" dirty="0"/>
              <a:t>Mexican Consulate</a:t>
            </a:r>
          </a:p>
          <a:p>
            <a:pPr lvl="1">
              <a:spcBef>
                <a:spcPts val="600"/>
              </a:spcBef>
            </a:pPr>
            <a:r>
              <a:rPr lang="en-US" i="1" dirty="0"/>
              <a:t>N.C. State – Industry Expansion Solutions</a:t>
            </a:r>
          </a:p>
          <a:p>
            <a:pPr lvl="1">
              <a:spcBef>
                <a:spcPts val="600"/>
              </a:spcBef>
            </a:pPr>
            <a:r>
              <a:rPr lang="en-US" i="1" dirty="0"/>
              <a:t>Safety and Health Council of NC</a:t>
            </a:r>
          </a:p>
          <a:p>
            <a:pPr lvl="1">
              <a:spcBef>
                <a:spcPts val="600"/>
              </a:spcBef>
            </a:pPr>
            <a:r>
              <a:rPr lang="en-US" i="1" dirty="0"/>
              <a:t>NUCA of the Carolinas</a:t>
            </a:r>
          </a:p>
          <a:p>
            <a:pPr lvl="1">
              <a:spcBef>
                <a:spcPts val="600"/>
              </a:spcBef>
            </a:pPr>
            <a:r>
              <a:rPr lang="en-US" i="1" dirty="0"/>
              <a:t>NCALGESO</a:t>
            </a:r>
          </a:p>
          <a:p>
            <a:pPr lvl="1">
              <a:spcBef>
                <a:spcPts val="600"/>
              </a:spcBef>
            </a:pPr>
            <a:r>
              <a:rPr lang="en-US" i="1" dirty="0"/>
              <a:t>Tree Care Industry Association </a:t>
            </a:r>
            <a:r>
              <a:rPr lang="en-US" sz="1000" i="1" dirty="0"/>
              <a:t>(Signing 11/10/2022)</a:t>
            </a:r>
            <a:endParaRPr lang="en-US" sz="1000" dirty="0"/>
          </a:p>
        </p:txBody>
      </p:sp>
      <p:sp>
        <p:nvSpPr>
          <p:cNvPr id="9" name="Text Box 3">
            <a:extLst>
              <a:ext uri="{FF2B5EF4-FFF2-40B4-BE49-F238E27FC236}">
                <a16:creationId xmlns:a16="http://schemas.microsoft.com/office/drawing/2014/main" id="{D6AA9AB2-CA8E-4742-9E6B-0B79AB35D509}"/>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4" name="TextBox 3">
            <a:extLst>
              <a:ext uri="{FF2B5EF4-FFF2-40B4-BE49-F238E27FC236}">
                <a16:creationId xmlns:a16="http://schemas.microsoft.com/office/drawing/2014/main" id="{BF6A9C35-9749-ABFF-7E18-E5479C5D74FD}"/>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137939322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19200"/>
            <a:ext cx="7924800" cy="4419600"/>
          </a:xfrm>
        </p:spPr>
        <p:txBody>
          <a:bodyPr/>
          <a:lstStyle/>
          <a:p>
            <a:r>
              <a:rPr lang="en-US" b="1" dirty="0"/>
              <a:t>Partnerships</a:t>
            </a:r>
          </a:p>
          <a:p>
            <a:endParaRPr lang="en-US" sz="1000" b="1" dirty="0"/>
          </a:p>
          <a:p>
            <a:pPr lvl="1"/>
            <a:r>
              <a:rPr lang="en-US" i="1" dirty="0"/>
              <a:t>Barringer Construction</a:t>
            </a:r>
          </a:p>
          <a:p>
            <a:pPr lvl="1"/>
            <a:endParaRPr lang="en-US" sz="1000" i="1" dirty="0"/>
          </a:p>
          <a:p>
            <a:pPr lvl="2"/>
            <a:r>
              <a:rPr lang="en-US" dirty="0"/>
              <a:t>Charlotte - Foundry Building Including Ancillary Buildings </a:t>
            </a:r>
            <a:r>
              <a:rPr lang="en-US" sz="1600" dirty="0"/>
              <a:t>(2020 – 2023)</a:t>
            </a:r>
            <a:endParaRPr lang="en-US" sz="1600" i="1" dirty="0"/>
          </a:p>
          <a:p>
            <a:pPr lvl="2"/>
            <a:endParaRPr lang="en-US" i="1" dirty="0"/>
          </a:p>
          <a:p>
            <a:pPr lvl="1"/>
            <a:r>
              <a:rPr lang="en-US" i="1" dirty="0"/>
              <a:t>Holder – Edison Foard – Leeper, A Joint Venture</a:t>
            </a:r>
          </a:p>
          <a:p>
            <a:pPr lvl="1"/>
            <a:endParaRPr lang="en-US" sz="1000" i="1" dirty="0"/>
          </a:p>
          <a:p>
            <a:pPr lvl="2"/>
            <a:r>
              <a:rPr lang="en-US" dirty="0"/>
              <a:t>Charlotte - Charlotte Douglas International Airport – Terminal Lobby Expansion </a:t>
            </a:r>
            <a:r>
              <a:rPr lang="en-US" sz="1600" dirty="0"/>
              <a:t>(2021 – 2023)</a:t>
            </a:r>
          </a:p>
          <a:p>
            <a:pPr lvl="1"/>
            <a:endParaRPr lang="en-US" dirty="0"/>
          </a:p>
          <a:p>
            <a:pPr lvl="1"/>
            <a:r>
              <a:rPr lang="en-US" i="1" dirty="0"/>
              <a:t>Jacobs Engineering Group</a:t>
            </a:r>
          </a:p>
          <a:p>
            <a:pPr lvl="1"/>
            <a:endParaRPr lang="en-US" sz="1000" i="1" dirty="0"/>
          </a:p>
          <a:p>
            <a:pPr lvl="2"/>
            <a:r>
              <a:rPr lang="en-US" dirty="0"/>
              <a:t>Holly Springs - Biotech Manufacturing Facility and Campus </a:t>
            </a:r>
            <a:r>
              <a:rPr lang="en-US" sz="1600" dirty="0"/>
              <a:t>(2022 – 2024)</a:t>
            </a:r>
          </a:p>
          <a:p>
            <a:pPr lvl="1"/>
            <a:endParaRPr lang="en-US" i="1" dirty="0"/>
          </a:p>
          <a:p>
            <a:endParaRPr lang="en-US" dirty="0"/>
          </a:p>
        </p:txBody>
      </p:sp>
      <p:sp>
        <p:nvSpPr>
          <p:cNvPr id="2" name="TextBox 1">
            <a:extLst>
              <a:ext uri="{FF2B5EF4-FFF2-40B4-BE49-F238E27FC236}">
                <a16:creationId xmlns:a16="http://schemas.microsoft.com/office/drawing/2014/main" id="{8032323D-8EFD-37B2-510D-AE344353B8B9}"/>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74972244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615553"/>
          </a:xfrm>
          <a:prstGeom prst="rect">
            <a:avLst/>
          </a:prstGeom>
        </p:spPr>
        <p:txBody>
          <a:bodyPr wrap="square">
            <a:spAutoFit/>
          </a:bodyPr>
          <a:lstStyle/>
          <a:p>
            <a:r>
              <a:rPr lang="en-US" sz="1000" b="1" i="1" dirty="0"/>
              <a:t>*712</a:t>
            </a:r>
            <a:r>
              <a:rPr lang="en-US" sz="1000" i="1" dirty="0"/>
              <a:t> of the total were COVID-related.</a:t>
            </a:r>
          </a:p>
          <a:p>
            <a:r>
              <a:rPr lang="en-US" sz="1000" b="1" i="1" dirty="0"/>
              <a:t>**</a:t>
            </a:r>
            <a:r>
              <a:rPr lang="en-US" sz="1000" i="1" dirty="0"/>
              <a:t>Includes calls that were processed but not necessarily inspected. Fat/Cat includes calls regarding heart attacks and other natural causes</a:t>
            </a:r>
            <a:r>
              <a:rPr lang="en-US" sz="1200" i="1" dirty="0"/>
              <a:t>.</a:t>
            </a:r>
          </a:p>
          <a:p>
            <a:r>
              <a:rPr lang="en-US" sz="1200" i="1" dirty="0"/>
              <a:t>  </a:t>
            </a:r>
          </a:p>
        </p:txBody>
      </p:sp>
      <p:graphicFrame>
        <p:nvGraphicFramePr>
          <p:cNvPr id="11" name="Table 10"/>
          <p:cNvGraphicFramePr>
            <a:graphicFrameLocks noGrp="1"/>
          </p:cNvGraphicFramePr>
          <p:nvPr/>
        </p:nvGraphicFramePr>
        <p:xfrm>
          <a:off x="1524000" y="1188720"/>
          <a:ext cx="5486400" cy="868680"/>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a:t>
                      </a:r>
                    </a:p>
                    <a:p>
                      <a:pPr algn="ctr"/>
                      <a:r>
                        <a:rPr lang="en-US" sz="1200" dirty="0">
                          <a:solidFill>
                            <a:schemeClr val="tx1"/>
                          </a:solidFill>
                        </a:rPr>
                        <a:t>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graphicFrame>
        <p:nvGraphicFramePr>
          <p:cNvPr id="16" name="Content Placeholder 5">
            <a:extLst>
              <a:ext uri="{FF2B5EF4-FFF2-40B4-BE49-F238E27FC236}">
                <a16:creationId xmlns:a16="http://schemas.microsoft.com/office/drawing/2014/main" id="{BA485394-8038-495F-AE24-F06C6D272A39}"/>
              </a:ext>
            </a:extLst>
          </p:cNvPr>
          <p:cNvGraphicFramePr>
            <a:graphicFrameLocks/>
          </p:cNvGraphicFramePr>
          <p:nvPr/>
        </p:nvGraphicFramePr>
        <p:xfrm>
          <a:off x="533396" y="4648200"/>
          <a:ext cx="8000991" cy="788755"/>
        </p:xfrm>
        <a:graphic>
          <a:graphicData uri="http://schemas.openxmlformats.org/drawingml/2006/table">
            <a:tbl>
              <a:tblPr firstRow="1" bandRow="1">
                <a:tableStyleId>{00A15C55-8517-42AA-B614-E9B94910E393}</a:tableStyleId>
              </a:tblPr>
              <a:tblGrid>
                <a:gridCol w="2381253">
                  <a:extLst>
                    <a:ext uri="{9D8B030D-6E8A-4147-A177-3AD203B41FA5}">
                      <a16:colId xmlns:a16="http://schemas.microsoft.com/office/drawing/2014/main" val="20000"/>
                    </a:ext>
                  </a:extLst>
                </a:gridCol>
                <a:gridCol w="762001">
                  <a:extLst>
                    <a:ext uri="{9D8B030D-6E8A-4147-A177-3AD203B41FA5}">
                      <a16:colId xmlns:a16="http://schemas.microsoft.com/office/drawing/2014/main" val="20003"/>
                    </a:ext>
                  </a:extLst>
                </a:gridCol>
                <a:gridCol w="857251">
                  <a:extLst>
                    <a:ext uri="{9D8B030D-6E8A-4147-A177-3AD203B41FA5}">
                      <a16:colId xmlns:a16="http://schemas.microsoft.com/office/drawing/2014/main" val="3872778592"/>
                    </a:ext>
                  </a:extLst>
                </a:gridCol>
                <a:gridCol w="857251">
                  <a:extLst>
                    <a:ext uri="{9D8B030D-6E8A-4147-A177-3AD203B41FA5}">
                      <a16:colId xmlns:a16="http://schemas.microsoft.com/office/drawing/2014/main" val="2134648810"/>
                    </a:ext>
                  </a:extLst>
                </a:gridCol>
                <a:gridCol w="857251">
                  <a:extLst>
                    <a:ext uri="{9D8B030D-6E8A-4147-A177-3AD203B41FA5}">
                      <a16:colId xmlns:a16="http://schemas.microsoft.com/office/drawing/2014/main" val="1868499555"/>
                    </a:ext>
                  </a:extLst>
                </a:gridCol>
                <a:gridCol w="1142992">
                  <a:extLst>
                    <a:ext uri="{9D8B030D-6E8A-4147-A177-3AD203B41FA5}">
                      <a16:colId xmlns:a16="http://schemas.microsoft.com/office/drawing/2014/main" val="20004"/>
                    </a:ext>
                  </a:extLst>
                </a:gridCol>
                <a:gridCol w="1142992">
                  <a:extLst>
                    <a:ext uri="{9D8B030D-6E8A-4147-A177-3AD203B41FA5}">
                      <a16:colId xmlns:a16="http://schemas.microsoft.com/office/drawing/2014/main" val="1348254475"/>
                    </a:ext>
                  </a:extLst>
                </a:gridCol>
              </a:tblGrid>
              <a:tr h="392515">
                <a:tc>
                  <a:txBody>
                    <a:bodyPr/>
                    <a:lstStyle/>
                    <a:p>
                      <a:pPr algn="ctr"/>
                      <a:r>
                        <a:rPr lang="en-US" sz="1000" b="1" dirty="0">
                          <a:solidFill>
                            <a:schemeClr val="tx1"/>
                          </a:solidFill>
                        </a:rPr>
                        <a:t>ACTIVITY</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85000"/>
                      </a:schemeClr>
                    </a:solidFill>
                  </a:tcPr>
                </a:tc>
                <a:tc>
                  <a:txBody>
                    <a:bodyPr/>
                    <a:lstStyle/>
                    <a:p>
                      <a:pPr algn="ctr"/>
                      <a:r>
                        <a:rPr lang="en-US" sz="1000" b="1" i="1" dirty="0">
                          <a:solidFill>
                            <a:schemeClr val="tx1"/>
                          </a:solidFill>
                        </a:rPr>
                        <a:t>Cumulative Total</a:t>
                      </a:r>
                    </a:p>
                  </a:txBody>
                  <a:tcPr anchor="ctr">
                    <a:solidFill>
                      <a:schemeClr val="bg1">
                        <a:lumMod val="85000"/>
                      </a:schemeClr>
                    </a:solidFill>
                  </a:tcPr>
                </a:tc>
                <a:tc>
                  <a:txBody>
                    <a:bodyPr/>
                    <a:lstStyle/>
                    <a:p>
                      <a:pPr algn="ctr"/>
                      <a:r>
                        <a:rPr lang="en-US" sz="1000" b="1" i="0" dirty="0">
                          <a:solidFill>
                            <a:schemeClr val="tx1"/>
                          </a:solidFill>
                        </a:rPr>
                        <a:t>FFY 2021</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000" b="0" i="1" dirty="0"/>
                        <a:t>Complaints Not in OSH Jurisdiction*</a:t>
                      </a:r>
                    </a:p>
                  </a:txBody>
                  <a:tcPr anchor="ctr">
                    <a:solidFill>
                      <a:schemeClr val="bg1">
                        <a:lumMod val="95000"/>
                      </a:schemeClr>
                    </a:solidFill>
                  </a:tcPr>
                </a:tc>
                <a:tc>
                  <a:txBody>
                    <a:bodyPr/>
                    <a:lstStyle/>
                    <a:p>
                      <a:pPr algn="ctr"/>
                      <a:r>
                        <a:rPr lang="en-US" sz="1000" b="0" i="0" dirty="0"/>
                        <a:t>824</a:t>
                      </a:r>
                    </a:p>
                  </a:txBody>
                  <a:tcPr anchor="ctr">
                    <a:solidFill>
                      <a:schemeClr val="bg1">
                        <a:lumMod val="95000"/>
                      </a:schemeClr>
                    </a:solidFill>
                  </a:tcPr>
                </a:tc>
                <a:tc>
                  <a:txBody>
                    <a:bodyPr/>
                    <a:lstStyle/>
                    <a:p>
                      <a:pPr algn="ctr"/>
                      <a:r>
                        <a:rPr lang="en-US" sz="1000" b="0" i="0" dirty="0"/>
                        <a:t>919</a:t>
                      </a:r>
                    </a:p>
                  </a:txBody>
                  <a:tcPr anchor="ctr">
                    <a:solidFill>
                      <a:schemeClr val="bg1">
                        <a:lumMod val="95000"/>
                      </a:schemeClr>
                    </a:solidFill>
                  </a:tcPr>
                </a:tc>
                <a:tc>
                  <a:txBody>
                    <a:bodyPr/>
                    <a:lstStyle/>
                    <a:p>
                      <a:pPr algn="ctr"/>
                      <a:r>
                        <a:rPr lang="en-US" sz="1000" b="0" i="0" dirty="0"/>
                        <a:t>1,078</a:t>
                      </a:r>
                    </a:p>
                  </a:txBody>
                  <a:tcPr anchor="ctr">
                    <a:solidFill>
                      <a:schemeClr val="bg1">
                        <a:lumMod val="95000"/>
                      </a:schemeClr>
                    </a:solidFill>
                  </a:tcPr>
                </a:tc>
                <a:tc>
                  <a:txBody>
                    <a:bodyPr/>
                    <a:lstStyle/>
                    <a:p>
                      <a:pPr algn="ctr"/>
                      <a:r>
                        <a:rPr lang="en-US" sz="1000" b="0" i="0" dirty="0"/>
                        <a:t>1,301</a:t>
                      </a:r>
                    </a:p>
                  </a:txBody>
                  <a:tcPr anchor="ctr">
                    <a:solidFill>
                      <a:schemeClr val="bg1">
                        <a:lumMod val="95000"/>
                      </a:schemeClr>
                    </a:solidFill>
                  </a:tcPr>
                </a:tc>
                <a:tc>
                  <a:txBody>
                    <a:bodyPr/>
                    <a:lstStyle/>
                    <a:p>
                      <a:pPr algn="ctr"/>
                      <a:r>
                        <a:rPr lang="en-US" sz="1000" b="1" i="1" dirty="0"/>
                        <a:t>4,122**</a:t>
                      </a:r>
                    </a:p>
                  </a:txBody>
                  <a:tcPr anchor="ctr">
                    <a:solidFill>
                      <a:schemeClr val="bg1">
                        <a:lumMod val="95000"/>
                      </a:schemeClr>
                    </a:solidFill>
                  </a:tcPr>
                </a:tc>
                <a:tc>
                  <a:txBody>
                    <a:bodyPr/>
                    <a:lstStyle/>
                    <a:p>
                      <a:pPr algn="ctr"/>
                      <a:r>
                        <a:rPr lang="en-US" sz="1000" b="0" i="0" dirty="0"/>
                        <a:t>3,232</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9" name="Rectangle 18">
            <a:extLst>
              <a:ext uri="{FF2B5EF4-FFF2-40B4-BE49-F238E27FC236}">
                <a16:creationId xmlns:a16="http://schemas.microsoft.com/office/drawing/2014/main" id="{44758B0A-12F3-4021-ACD2-2C5940DD5555}"/>
              </a:ext>
            </a:extLst>
          </p:cNvPr>
          <p:cNvSpPr/>
          <p:nvPr/>
        </p:nvSpPr>
        <p:spPr>
          <a:xfrm>
            <a:off x="457200" y="5562600"/>
            <a:ext cx="8153400" cy="246221"/>
          </a:xfrm>
          <a:prstGeom prst="rect">
            <a:avLst/>
          </a:prstGeom>
        </p:spPr>
        <p:txBody>
          <a:bodyPr wrap="square">
            <a:spAutoFit/>
          </a:bodyPr>
          <a:lstStyle/>
          <a:p>
            <a:r>
              <a:rPr lang="en-US" sz="1000" i="1" dirty="0"/>
              <a:t>*Includes complaints related to wage and hour, discrimination, worker's compensation questions, beyond statute of limitation time frame, etc.</a:t>
            </a:r>
            <a:endParaRPr lang="en-US" sz="1200" i="1" dirty="0"/>
          </a:p>
        </p:txBody>
      </p:sp>
      <p:graphicFrame>
        <p:nvGraphicFramePr>
          <p:cNvPr id="10" name="Content Placeholder 5">
            <a:extLst>
              <a:ext uri="{FF2B5EF4-FFF2-40B4-BE49-F238E27FC236}">
                <a16:creationId xmlns:a16="http://schemas.microsoft.com/office/drawing/2014/main" id="{6C396B26-295D-43E7-A0A1-EAFA0117410A}"/>
              </a:ext>
            </a:extLst>
          </p:cNvPr>
          <p:cNvGraphicFramePr>
            <a:graphicFrameLocks/>
          </p:cNvGraphicFramePr>
          <p:nvPr/>
        </p:nvGraphicFramePr>
        <p:xfrm>
          <a:off x="533396" y="1904999"/>
          <a:ext cx="8000990" cy="2133601"/>
        </p:xfrm>
        <a:graphic>
          <a:graphicData uri="http://schemas.openxmlformats.org/drawingml/2006/table">
            <a:tbl>
              <a:tblPr firstRow="1" bandRow="1">
                <a:tableStyleId>{00A15C55-8517-42AA-B614-E9B94910E393}</a:tableStyleId>
              </a:tblPr>
              <a:tblGrid>
                <a:gridCol w="990604">
                  <a:extLst>
                    <a:ext uri="{9D8B030D-6E8A-4147-A177-3AD203B41FA5}">
                      <a16:colId xmlns:a16="http://schemas.microsoft.com/office/drawing/2014/main" val="20000"/>
                    </a:ext>
                  </a:extLst>
                </a:gridCol>
                <a:gridCol w="469899">
                  <a:extLst>
                    <a:ext uri="{9D8B030D-6E8A-4147-A177-3AD203B41FA5}">
                      <a16:colId xmlns:a16="http://schemas.microsoft.com/office/drawing/2014/main" val="20001"/>
                    </a:ext>
                  </a:extLst>
                </a:gridCol>
                <a:gridCol w="444500">
                  <a:extLst>
                    <a:ext uri="{9D8B030D-6E8A-4147-A177-3AD203B41FA5}">
                      <a16:colId xmlns:a16="http://schemas.microsoft.com/office/drawing/2014/main" val="503540409"/>
                    </a:ext>
                  </a:extLst>
                </a:gridCol>
                <a:gridCol w="444500">
                  <a:extLst>
                    <a:ext uri="{9D8B030D-6E8A-4147-A177-3AD203B41FA5}">
                      <a16:colId xmlns:a16="http://schemas.microsoft.com/office/drawing/2014/main" val="3929843611"/>
                    </a:ext>
                  </a:extLst>
                </a:gridCol>
                <a:gridCol w="469901">
                  <a:extLst>
                    <a:ext uri="{9D8B030D-6E8A-4147-A177-3AD203B41FA5}">
                      <a16:colId xmlns:a16="http://schemas.microsoft.com/office/drawing/2014/main" val="162181433"/>
                    </a:ext>
                  </a:extLst>
                </a:gridCol>
                <a:gridCol w="419099">
                  <a:extLst>
                    <a:ext uri="{9D8B030D-6E8A-4147-A177-3AD203B41FA5}">
                      <a16:colId xmlns:a16="http://schemas.microsoft.com/office/drawing/2014/main" val="20002"/>
                    </a:ext>
                  </a:extLst>
                </a:gridCol>
                <a:gridCol w="508000">
                  <a:extLst>
                    <a:ext uri="{9D8B030D-6E8A-4147-A177-3AD203B41FA5}">
                      <a16:colId xmlns:a16="http://schemas.microsoft.com/office/drawing/2014/main" val="2313552314"/>
                    </a:ext>
                  </a:extLst>
                </a:gridCol>
                <a:gridCol w="444500">
                  <a:extLst>
                    <a:ext uri="{9D8B030D-6E8A-4147-A177-3AD203B41FA5}">
                      <a16:colId xmlns:a16="http://schemas.microsoft.com/office/drawing/2014/main" val="3278963764"/>
                    </a:ext>
                  </a:extLst>
                </a:gridCol>
                <a:gridCol w="457201">
                  <a:extLst>
                    <a:ext uri="{9D8B030D-6E8A-4147-A177-3AD203B41FA5}">
                      <a16:colId xmlns:a16="http://schemas.microsoft.com/office/drawing/2014/main" val="1403044809"/>
                    </a:ext>
                  </a:extLst>
                </a:gridCol>
                <a:gridCol w="431799">
                  <a:extLst>
                    <a:ext uri="{9D8B030D-6E8A-4147-A177-3AD203B41FA5}">
                      <a16:colId xmlns:a16="http://schemas.microsoft.com/office/drawing/2014/main" val="20003"/>
                    </a:ext>
                  </a:extLst>
                </a:gridCol>
                <a:gridCol w="508000">
                  <a:extLst>
                    <a:ext uri="{9D8B030D-6E8A-4147-A177-3AD203B41FA5}">
                      <a16:colId xmlns:a16="http://schemas.microsoft.com/office/drawing/2014/main" val="1828917285"/>
                    </a:ext>
                  </a:extLst>
                </a:gridCol>
                <a:gridCol w="444500">
                  <a:extLst>
                    <a:ext uri="{9D8B030D-6E8A-4147-A177-3AD203B41FA5}">
                      <a16:colId xmlns:a16="http://schemas.microsoft.com/office/drawing/2014/main" val="1085411270"/>
                    </a:ext>
                  </a:extLst>
                </a:gridCol>
                <a:gridCol w="444500">
                  <a:extLst>
                    <a:ext uri="{9D8B030D-6E8A-4147-A177-3AD203B41FA5}">
                      <a16:colId xmlns:a16="http://schemas.microsoft.com/office/drawing/2014/main" val="3907283747"/>
                    </a:ext>
                  </a:extLst>
                </a:gridCol>
                <a:gridCol w="952500">
                  <a:extLst>
                    <a:ext uri="{9D8B030D-6E8A-4147-A177-3AD203B41FA5}">
                      <a16:colId xmlns:a16="http://schemas.microsoft.com/office/drawing/2014/main" val="20004"/>
                    </a:ext>
                  </a:extLst>
                </a:gridCol>
                <a:gridCol w="571487">
                  <a:extLst>
                    <a:ext uri="{9D8B030D-6E8A-4147-A177-3AD203B41FA5}">
                      <a16:colId xmlns:a16="http://schemas.microsoft.com/office/drawing/2014/main" val="2129303459"/>
                    </a:ext>
                  </a:extLst>
                </a:gridCol>
              </a:tblGrid>
              <a:tr h="588773">
                <a:tc>
                  <a:txBody>
                    <a:bodyPr/>
                    <a:lstStyle/>
                    <a:p>
                      <a:pPr algn="r"/>
                      <a:r>
                        <a:rPr lang="en-US" sz="1000" b="1" dirty="0">
                          <a:solidFill>
                            <a:schemeClr val="tx1"/>
                          </a:solidFill>
                        </a:rPr>
                        <a:t>ACTIVITY</a:t>
                      </a:r>
                    </a:p>
                  </a:txBody>
                  <a:tcPr anchor="ctr">
                    <a:solidFill>
                      <a:schemeClr val="bg1">
                        <a:lumMod val="75000"/>
                      </a:schemeClr>
                    </a:solidFill>
                  </a:tcPr>
                </a:tc>
                <a:tc>
                  <a:txBody>
                    <a:bodyPr/>
                    <a:lstStyle/>
                    <a:p>
                      <a:pPr algn="ct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algn="ctr"/>
                      <a:r>
                        <a:rPr lang="en-US" sz="1000" b="1" i="1" dirty="0">
                          <a:solidFill>
                            <a:schemeClr val="tx1"/>
                          </a:solidFill>
                        </a:rPr>
                        <a:t>Cumulative Total</a:t>
                      </a:r>
                    </a:p>
                  </a:txBody>
                  <a:tcPr anchor="ctr">
                    <a:solidFill>
                      <a:schemeClr val="bg1">
                        <a:lumMod val="75000"/>
                      </a:schemeClr>
                    </a:solidFill>
                  </a:tcPr>
                </a:tc>
                <a:tc>
                  <a:txBody>
                    <a:bodyPr/>
                    <a:lstStyle/>
                    <a:p>
                      <a:pPr algn="ctr"/>
                      <a:r>
                        <a:rPr lang="en-US" sz="1000" b="1" i="0" dirty="0">
                          <a:solidFill>
                            <a:schemeClr val="tx1"/>
                          </a:solidFill>
                        </a:rPr>
                        <a:t>FFY 2021</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000" b="0" i="1" dirty="0"/>
                        <a:t>Complaints</a:t>
                      </a:r>
                    </a:p>
                  </a:txBody>
                  <a:tcPr anchor="ctr">
                    <a:solidFill>
                      <a:schemeClr val="bg1">
                        <a:lumMod val="85000"/>
                      </a:schemeClr>
                    </a:solidFill>
                  </a:tcPr>
                </a:tc>
                <a:tc>
                  <a:txBody>
                    <a:bodyPr/>
                    <a:lstStyle/>
                    <a:p>
                      <a:pPr algn="ctr"/>
                      <a:r>
                        <a:rPr lang="en-US" sz="1000" i="0" dirty="0"/>
                        <a:t>319</a:t>
                      </a:r>
                    </a:p>
                  </a:txBody>
                  <a:tcPr anchor="ctr">
                    <a:solidFill>
                      <a:schemeClr val="bg1">
                        <a:lumMod val="85000"/>
                      </a:schemeClr>
                    </a:solidFill>
                  </a:tcPr>
                </a:tc>
                <a:tc>
                  <a:txBody>
                    <a:bodyPr/>
                    <a:lstStyle/>
                    <a:p>
                      <a:pPr algn="ctr"/>
                      <a:r>
                        <a:rPr lang="en-US" sz="1000" i="0" dirty="0"/>
                        <a:t>395</a:t>
                      </a:r>
                    </a:p>
                  </a:txBody>
                  <a:tcPr anchor="ctr">
                    <a:solidFill>
                      <a:schemeClr val="bg1">
                        <a:lumMod val="85000"/>
                      </a:schemeClr>
                    </a:solidFill>
                  </a:tcPr>
                </a:tc>
                <a:tc>
                  <a:txBody>
                    <a:bodyPr/>
                    <a:lstStyle/>
                    <a:p>
                      <a:pPr algn="ctr"/>
                      <a:r>
                        <a:rPr lang="en-US" sz="1000" i="0" dirty="0"/>
                        <a:t>419</a:t>
                      </a:r>
                    </a:p>
                  </a:txBody>
                  <a:tcPr anchor="ctr">
                    <a:solidFill>
                      <a:schemeClr val="bg1">
                        <a:lumMod val="85000"/>
                      </a:schemeClr>
                    </a:solidFill>
                  </a:tcPr>
                </a:tc>
                <a:tc>
                  <a:txBody>
                    <a:bodyPr/>
                    <a:lstStyle/>
                    <a:p>
                      <a:pPr algn="ctr"/>
                      <a:r>
                        <a:rPr lang="en-US" sz="1000" i="0" dirty="0"/>
                        <a:t>506</a:t>
                      </a:r>
                    </a:p>
                  </a:txBody>
                  <a:tcPr anchor="ctr">
                    <a:solidFill>
                      <a:schemeClr val="bg1">
                        <a:lumMod val="85000"/>
                      </a:schemeClr>
                    </a:solidFill>
                  </a:tcPr>
                </a:tc>
                <a:tc>
                  <a:txBody>
                    <a:bodyPr/>
                    <a:lstStyle/>
                    <a:p>
                      <a:pPr algn="ctr"/>
                      <a:r>
                        <a:rPr lang="en-US" sz="1000" i="0" dirty="0"/>
                        <a:t>365</a:t>
                      </a:r>
                    </a:p>
                  </a:txBody>
                  <a:tcPr anchor="ctr">
                    <a:solidFill>
                      <a:schemeClr val="bg1">
                        <a:lumMod val="85000"/>
                      </a:schemeClr>
                    </a:solidFill>
                  </a:tcPr>
                </a:tc>
                <a:tc>
                  <a:txBody>
                    <a:bodyPr/>
                    <a:lstStyle/>
                    <a:p>
                      <a:pPr algn="ctr"/>
                      <a:r>
                        <a:rPr lang="en-US" sz="1000" i="0" dirty="0"/>
                        <a:t>521</a:t>
                      </a:r>
                    </a:p>
                  </a:txBody>
                  <a:tcPr anchor="ctr">
                    <a:solidFill>
                      <a:schemeClr val="bg1">
                        <a:lumMod val="85000"/>
                      </a:schemeClr>
                    </a:solidFill>
                  </a:tcPr>
                </a:tc>
                <a:tc>
                  <a:txBody>
                    <a:bodyPr/>
                    <a:lstStyle/>
                    <a:p>
                      <a:pPr algn="ctr"/>
                      <a:r>
                        <a:rPr lang="en-US" sz="1000" i="0" dirty="0"/>
                        <a:t>437</a:t>
                      </a:r>
                    </a:p>
                  </a:txBody>
                  <a:tcPr anchor="ctr">
                    <a:solidFill>
                      <a:schemeClr val="bg1">
                        <a:lumMod val="85000"/>
                      </a:schemeClr>
                    </a:solidFill>
                  </a:tcPr>
                </a:tc>
                <a:tc>
                  <a:txBody>
                    <a:bodyPr/>
                    <a:lstStyle/>
                    <a:p>
                      <a:pPr algn="ctr"/>
                      <a:r>
                        <a:rPr lang="en-US" sz="1000" i="0" dirty="0"/>
                        <a:t>590</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i="0" dirty="0"/>
                        <a:t>7</a:t>
                      </a:r>
                    </a:p>
                  </a:txBody>
                  <a:tcPr anchor="ctr">
                    <a:solidFill>
                      <a:schemeClr val="bg1">
                        <a:lumMod val="85000"/>
                      </a:schemeClr>
                    </a:solidFill>
                  </a:tcPr>
                </a:tc>
                <a:tc>
                  <a:txBody>
                    <a:bodyPr/>
                    <a:lstStyle/>
                    <a:p>
                      <a:pPr algn="ctr"/>
                      <a:r>
                        <a:rPr lang="en-US" sz="1000" i="0" dirty="0"/>
                        <a:t>6</a:t>
                      </a:r>
                    </a:p>
                  </a:txBody>
                  <a:tcPr anchor="ctr">
                    <a:solidFill>
                      <a:schemeClr val="bg1">
                        <a:lumMod val="85000"/>
                      </a:schemeClr>
                    </a:solidFill>
                  </a:tcPr>
                </a:tc>
                <a:tc>
                  <a:txBody>
                    <a:bodyPr/>
                    <a:lstStyle/>
                    <a:p>
                      <a:pPr algn="ctr"/>
                      <a:r>
                        <a:rPr lang="en-US" sz="1000" i="0" dirty="0"/>
                        <a:t>7</a:t>
                      </a:r>
                    </a:p>
                  </a:txBody>
                  <a:tcPr anchor="ctr">
                    <a:solidFill>
                      <a:schemeClr val="bg1">
                        <a:lumMod val="85000"/>
                      </a:schemeClr>
                    </a:solidFill>
                  </a:tcPr>
                </a:tc>
                <a:tc>
                  <a:txBody>
                    <a:bodyPr/>
                    <a:lstStyle/>
                    <a:p>
                      <a:pPr algn="ctr"/>
                      <a:r>
                        <a:rPr lang="en-US" sz="1000" b="1" i="1" dirty="0"/>
                        <a:t>3,575</a:t>
                      </a:r>
                    </a:p>
                  </a:txBody>
                  <a:tcPr anchor="ctr">
                    <a:solidFill>
                      <a:schemeClr val="bg1">
                        <a:lumMod val="85000"/>
                      </a:schemeClr>
                    </a:solidFill>
                  </a:tcPr>
                </a:tc>
                <a:tc>
                  <a:txBody>
                    <a:bodyPr/>
                    <a:lstStyle/>
                    <a:p>
                      <a:pPr algn="ctr"/>
                      <a:r>
                        <a:rPr lang="en-US" sz="1000" b="0" i="0" dirty="0"/>
                        <a:t>4,321</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000" b="0" i="1" dirty="0"/>
                        <a:t>Referrals</a:t>
                      </a:r>
                    </a:p>
                  </a:txBody>
                  <a:tcPr anchor="ctr">
                    <a:solidFill>
                      <a:schemeClr val="bg1">
                        <a:lumMod val="95000"/>
                      </a:schemeClr>
                    </a:solidFill>
                  </a:tcPr>
                </a:tc>
                <a:tc>
                  <a:txBody>
                    <a:bodyPr/>
                    <a:lstStyle/>
                    <a:p>
                      <a:pPr algn="ctr"/>
                      <a:r>
                        <a:rPr lang="en-US" sz="1000" i="0" dirty="0"/>
                        <a:t>79</a:t>
                      </a:r>
                    </a:p>
                  </a:txBody>
                  <a:tcPr anchor="ctr">
                    <a:solidFill>
                      <a:schemeClr val="bg1">
                        <a:lumMod val="95000"/>
                      </a:schemeClr>
                    </a:solidFill>
                  </a:tcPr>
                </a:tc>
                <a:tc>
                  <a:txBody>
                    <a:bodyPr/>
                    <a:lstStyle/>
                    <a:p>
                      <a:pPr algn="ctr"/>
                      <a:r>
                        <a:rPr lang="en-US" sz="1000" i="0" dirty="0"/>
                        <a:t>77</a:t>
                      </a:r>
                    </a:p>
                  </a:txBody>
                  <a:tcPr anchor="ctr">
                    <a:solidFill>
                      <a:schemeClr val="bg1">
                        <a:lumMod val="95000"/>
                      </a:schemeClr>
                    </a:solidFill>
                  </a:tcPr>
                </a:tc>
                <a:tc>
                  <a:txBody>
                    <a:bodyPr/>
                    <a:lstStyle/>
                    <a:p>
                      <a:pPr algn="ctr"/>
                      <a:r>
                        <a:rPr lang="en-US" sz="1000" i="0" dirty="0"/>
                        <a:t>94</a:t>
                      </a:r>
                    </a:p>
                  </a:txBody>
                  <a:tcPr anchor="ctr">
                    <a:solidFill>
                      <a:schemeClr val="bg1">
                        <a:lumMod val="95000"/>
                      </a:schemeClr>
                    </a:solidFill>
                  </a:tcPr>
                </a:tc>
                <a:tc>
                  <a:txBody>
                    <a:bodyPr/>
                    <a:lstStyle/>
                    <a:p>
                      <a:pPr algn="ctr"/>
                      <a:r>
                        <a:rPr lang="en-US" sz="1000" i="0" dirty="0"/>
                        <a:t>324</a:t>
                      </a:r>
                    </a:p>
                  </a:txBody>
                  <a:tcPr anchor="ctr">
                    <a:solidFill>
                      <a:schemeClr val="bg1">
                        <a:lumMod val="95000"/>
                      </a:schemeClr>
                    </a:solidFill>
                  </a:tcPr>
                </a:tc>
                <a:tc>
                  <a:txBody>
                    <a:bodyPr/>
                    <a:lstStyle/>
                    <a:p>
                      <a:pPr algn="ctr"/>
                      <a:r>
                        <a:rPr lang="en-US" sz="1000" i="0" dirty="0"/>
                        <a:t>98</a:t>
                      </a:r>
                    </a:p>
                  </a:txBody>
                  <a:tcPr anchor="ctr">
                    <a:solidFill>
                      <a:schemeClr val="bg1">
                        <a:lumMod val="95000"/>
                      </a:schemeClr>
                    </a:solidFill>
                  </a:tcPr>
                </a:tc>
                <a:tc>
                  <a:txBody>
                    <a:bodyPr/>
                    <a:lstStyle/>
                    <a:p>
                      <a:pPr algn="ctr"/>
                      <a:r>
                        <a:rPr lang="en-US" sz="1000" i="0" dirty="0"/>
                        <a:t>91</a:t>
                      </a:r>
                    </a:p>
                  </a:txBody>
                  <a:tcPr anchor="ctr">
                    <a:solidFill>
                      <a:schemeClr val="bg1">
                        <a:lumMod val="95000"/>
                      </a:schemeClr>
                    </a:solidFill>
                  </a:tcPr>
                </a:tc>
                <a:tc>
                  <a:txBody>
                    <a:bodyPr/>
                    <a:lstStyle/>
                    <a:p>
                      <a:pPr algn="ctr"/>
                      <a:r>
                        <a:rPr lang="en-US" sz="1000" i="0" dirty="0"/>
                        <a:t>117</a:t>
                      </a:r>
                    </a:p>
                  </a:txBody>
                  <a:tcPr anchor="ctr">
                    <a:solidFill>
                      <a:schemeClr val="bg1">
                        <a:lumMod val="95000"/>
                      </a:schemeClr>
                    </a:solidFill>
                  </a:tcPr>
                </a:tc>
                <a:tc>
                  <a:txBody>
                    <a:bodyPr/>
                    <a:lstStyle/>
                    <a:p>
                      <a:pPr algn="ctr"/>
                      <a:r>
                        <a:rPr lang="en-US" sz="1000" i="0" dirty="0"/>
                        <a:t>120</a:t>
                      </a:r>
                    </a:p>
                  </a:txBody>
                  <a:tcPr anchor="ctr">
                    <a:solidFill>
                      <a:schemeClr val="bg1">
                        <a:lumMod val="95000"/>
                      </a:schemeClr>
                    </a:solidFill>
                  </a:tcPr>
                </a:tc>
                <a:tc>
                  <a:txBody>
                    <a:bodyPr/>
                    <a:lstStyle/>
                    <a:p>
                      <a:pPr algn="ctr"/>
                      <a:r>
                        <a:rPr lang="en-US" sz="1000" i="0" dirty="0"/>
                        <a:t>8</a:t>
                      </a:r>
                    </a:p>
                  </a:txBody>
                  <a:tcPr anchor="ctr">
                    <a:solidFill>
                      <a:schemeClr val="bg1">
                        <a:lumMod val="95000"/>
                      </a:schemeClr>
                    </a:solidFill>
                  </a:tcPr>
                </a:tc>
                <a:tc>
                  <a:txBody>
                    <a:bodyPr/>
                    <a:lstStyle/>
                    <a:p>
                      <a:pPr algn="ctr"/>
                      <a:r>
                        <a:rPr lang="en-US" sz="1000" i="0" dirty="0"/>
                        <a:t>0</a:t>
                      </a:r>
                    </a:p>
                  </a:txBody>
                  <a:tcPr anchor="ctr">
                    <a:solidFill>
                      <a:schemeClr val="bg1">
                        <a:lumMod val="95000"/>
                      </a:schemeClr>
                    </a:solidFill>
                  </a:tcPr>
                </a:tc>
                <a:tc>
                  <a:txBody>
                    <a:bodyPr/>
                    <a:lstStyle/>
                    <a:p>
                      <a:pPr algn="ctr"/>
                      <a:r>
                        <a:rPr lang="en-US" sz="1000" i="0" dirty="0"/>
                        <a:t>10</a:t>
                      </a:r>
                    </a:p>
                  </a:txBody>
                  <a:tcPr anchor="ctr">
                    <a:solidFill>
                      <a:schemeClr val="bg1">
                        <a:lumMod val="95000"/>
                      </a:schemeClr>
                    </a:solidFill>
                  </a:tcPr>
                </a:tc>
                <a:tc>
                  <a:txBody>
                    <a:bodyPr/>
                    <a:lstStyle/>
                    <a:p>
                      <a:pPr algn="ctr"/>
                      <a:r>
                        <a:rPr lang="en-US" sz="1000" i="0" dirty="0"/>
                        <a:t>9</a:t>
                      </a:r>
                    </a:p>
                  </a:txBody>
                  <a:tcPr anchor="ctr">
                    <a:solidFill>
                      <a:schemeClr val="bg1">
                        <a:lumMod val="95000"/>
                      </a:schemeClr>
                    </a:solidFill>
                  </a:tcPr>
                </a:tc>
                <a:tc>
                  <a:txBody>
                    <a:bodyPr/>
                    <a:lstStyle/>
                    <a:p>
                      <a:pPr algn="ctr"/>
                      <a:r>
                        <a:rPr lang="en-US" sz="1000" b="1" i="1" dirty="0"/>
                        <a:t>777</a:t>
                      </a:r>
                    </a:p>
                  </a:txBody>
                  <a:tcPr anchor="ctr">
                    <a:solidFill>
                      <a:schemeClr val="bg1">
                        <a:lumMod val="95000"/>
                      </a:schemeClr>
                    </a:solidFill>
                  </a:tcPr>
                </a:tc>
                <a:tc>
                  <a:txBody>
                    <a:bodyPr/>
                    <a:lstStyle/>
                    <a:p>
                      <a:pPr algn="ctr"/>
                      <a:r>
                        <a:rPr lang="en-US" sz="1000" b="0" i="0" dirty="0"/>
                        <a:t>743</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000" b="0" i="1" dirty="0"/>
                        <a:t>Fat/Cat</a:t>
                      </a:r>
                    </a:p>
                  </a:txBody>
                  <a:tcPr anchor="ctr">
                    <a:solidFill>
                      <a:schemeClr val="bg1">
                        <a:lumMod val="85000"/>
                      </a:schemeClr>
                    </a:solidFill>
                  </a:tcPr>
                </a:tc>
                <a:tc>
                  <a:txBody>
                    <a:bodyPr/>
                    <a:lstStyle/>
                    <a:p>
                      <a:pPr algn="ctr"/>
                      <a:r>
                        <a:rPr lang="en-US" sz="1000" i="0" dirty="0"/>
                        <a:t>21</a:t>
                      </a:r>
                    </a:p>
                  </a:txBody>
                  <a:tcPr anchor="ctr">
                    <a:solidFill>
                      <a:schemeClr val="bg1">
                        <a:lumMod val="85000"/>
                      </a:schemeClr>
                    </a:solidFill>
                  </a:tcPr>
                </a:tc>
                <a:tc>
                  <a:txBody>
                    <a:bodyPr/>
                    <a:lstStyle/>
                    <a:p>
                      <a:pPr algn="ctr"/>
                      <a:r>
                        <a:rPr lang="en-US" sz="1000" i="0" dirty="0"/>
                        <a:t>38</a:t>
                      </a:r>
                    </a:p>
                  </a:txBody>
                  <a:tcPr anchor="ctr">
                    <a:solidFill>
                      <a:schemeClr val="bg1">
                        <a:lumMod val="85000"/>
                      </a:schemeClr>
                    </a:solidFill>
                  </a:tcPr>
                </a:tc>
                <a:tc>
                  <a:txBody>
                    <a:bodyPr/>
                    <a:lstStyle/>
                    <a:p>
                      <a:pPr algn="ctr"/>
                      <a:r>
                        <a:rPr lang="en-US" sz="1000" i="0" dirty="0"/>
                        <a:t>27</a:t>
                      </a:r>
                    </a:p>
                  </a:txBody>
                  <a:tcPr anchor="ctr">
                    <a:solidFill>
                      <a:schemeClr val="bg1">
                        <a:lumMod val="85000"/>
                      </a:schemeClr>
                    </a:solidFill>
                  </a:tcPr>
                </a:tc>
                <a:tc>
                  <a:txBody>
                    <a:bodyPr/>
                    <a:lstStyle/>
                    <a:p>
                      <a:pPr algn="ctr"/>
                      <a:r>
                        <a:rPr lang="en-US" sz="1000" i="0" dirty="0"/>
                        <a:t>118</a:t>
                      </a:r>
                    </a:p>
                  </a:txBody>
                  <a:tcPr anchor="ctr">
                    <a:solidFill>
                      <a:schemeClr val="bg1">
                        <a:lumMod val="85000"/>
                      </a:schemeClr>
                    </a:solidFill>
                  </a:tcPr>
                </a:tc>
                <a:tc>
                  <a:txBody>
                    <a:bodyPr/>
                    <a:lstStyle/>
                    <a:p>
                      <a:pPr algn="ctr"/>
                      <a:r>
                        <a:rPr lang="en-US" sz="1000" i="0" dirty="0"/>
                        <a:t>30</a:t>
                      </a:r>
                    </a:p>
                  </a:txBody>
                  <a:tcPr anchor="ctr">
                    <a:solidFill>
                      <a:schemeClr val="bg1">
                        <a:lumMod val="85000"/>
                      </a:schemeClr>
                    </a:solidFill>
                  </a:tcPr>
                </a:tc>
                <a:tc>
                  <a:txBody>
                    <a:bodyPr/>
                    <a:lstStyle/>
                    <a:p>
                      <a:pPr algn="ctr"/>
                      <a:r>
                        <a:rPr lang="en-US" sz="1000" i="0" dirty="0"/>
                        <a:t>22</a:t>
                      </a:r>
                    </a:p>
                  </a:txBody>
                  <a:tcPr anchor="ctr">
                    <a:solidFill>
                      <a:schemeClr val="bg1">
                        <a:lumMod val="85000"/>
                      </a:schemeClr>
                    </a:solidFill>
                  </a:tcPr>
                </a:tc>
                <a:tc>
                  <a:txBody>
                    <a:bodyPr/>
                    <a:lstStyle/>
                    <a:p>
                      <a:pPr algn="ctr"/>
                      <a:r>
                        <a:rPr lang="en-US" sz="1000" i="0" dirty="0"/>
                        <a:t>28</a:t>
                      </a:r>
                    </a:p>
                  </a:txBody>
                  <a:tcPr anchor="ctr">
                    <a:solidFill>
                      <a:schemeClr val="bg1">
                        <a:lumMod val="85000"/>
                      </a:schemeClr>
                    </a:solidFill>
                  </a:tcPr>
                </a:tc>
                <a:tc>
                  <a:txBody>
                    <a:bodyPr/>
                    <a:lstStyle/>
                    <a:p>
                      <a:pPr algn="ctr"/>
                      <a:r>
                        <a:rPr lang="en-US" sz="1000" i="0" dirty="0"/>
                        <a:t>20</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b="1" i="1" dirty="0"/>
                        <a:t>228</a:t>
                      </a:r>
                    </a:p>
                  </a:txBody>
                  <a:tcPr anchor="ctr">
                    <a:solidFill>
                      <a:schemeClr val="bg1">
                        <a:lumMod val="85000"/>
                      </a:schemeClr>
                    </a:solidFill>
                  </a:tcPr>
                </a:tc>
                <a:tc>
                  <a:txBody>
                    <a:bodyPr/>
                    <a:lstStyle/>
                    <a:p>
                      <a:pPr algn="ctr"/>
                      <a:r>
                        <a:rPr lang="en-US" sz="1000" b="0" i="0" dirty="0"/>
                        <a:t>227</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000" b="1" i="1" dirty="0"/>
                        <a:t>Totals</a:t>
                      </a:r>
                    </a:p>
                  </a:txBody>
                  <a:tcPr anchor="ctr">
                    <a:solidFill>
                      <a:schemeClr val="bg1">
                        <a:lumMod val="95000"/>
                      </a:schemeClr>
                    </a:solidFill>
                  </a:tcPr>
                </a:tc>
                <a:tc>
                  <a:txBody>
                    <a:bodyPr/>
                    <a:lstStyle/>
                    <a:p>
                      <a:pPr algn="ctr"/>
                      <a:r>
                        <a:rPr lang="en-US" sz="1000" b="1" i="1" dirty="0"/>
                        <a:t>419</a:t>
                      </a:r>
                    </a:p>
                  </a:txBody>
                  <a:tcPr anchor="ctr">
                    <a:solidFill>
                      <a:schemeClr val="bg1">
                        <a:lumMod val="95000"/>
                      </a:schemeClr>
                    </a:solidFill>
                  </a:tcPr>
                </a:tc>
                <a:tc>
                  <a:txBody>
                    <a:bodyPr/>
                    <a:lstStyle/>
                    <a:p>
                      <a:pPr algn="ctr"/>
                      <a:r>
                        <a:rPr lang="en-US" sz="1000" b="1" i="1" dirty="0"/>
                        <a:t>510</a:t>
                      </a:r>
                    </a:p>
                  </a:txBody>
                  <a:tcPr anchor="ctr">
                    <a:solidFill>
                      <a:schemeClr val="bg1">
                        <a:lumMod val="95000"/>
                      </a:schemeClr>
                    </a:solidFill>
                  </a:tcPr>
                </a:tc>
                <a:tc>
                  <a:txBody>
                    <a:bodyPr/>
                    <a:lstStyle/>
                    <a:p>
                      <a:pPr algn="ctr"/>
                      <a:r>
                        <a:rPr lang="en-US" sz="1000" b="1" i="1" dirty="0"/>
                        <a:t>540</a:t>
                      </a:r>
                    </a:p>
                  </a:txBody>
                  <a:tcPr anchor="ctr">
                    <a:solidFill>
                      <a:schemeClr val="bg1">
                        <a:lumMod val="95000"/>
                      </a:schemeClr>
                    </a:solidFill>
                  </a:tcPr>
                </a:tc>
                <a:tc>
                  <a:txBody>
                    <a:bodyPr/>
                    <a:lstStyle/>
                    <a:p>
                      <a:pPr algn="ctr"/>
                      <a:r>
                        <a:rPr lang="en-US" sz="1000" b="1" i="1" dirty="0"/>
                        <a:t>612</a:t>
                      </a:r>
                    </a:p>
                  </a:txBody>
                  <a:tcPr anchor="ctr">
                    <a:solidFill>
                      <a:schemeClr val="bg1">
                        <a:lumMod val="95000"/>
                      </a:schemeClr>
                    </a:solidFill>
                  </a:tcPr>
                </a:tc>
                <a:tc>
                  <a:txBody>
                    <a:bodyPr/>
                    <a:lstStyle/>
                    <a:p>
                      <a:pPr algn="ctr"/>
                      <a:r>
                        <a:rPr lang="en-US" sz="1000" b="1" i="1" dirty="0"/>
                        <a:t>493</a:t>
                      </a:r>
                    </a:p>
                  </a:txBody>
                  <a:tcPr anchor="ctr">
                    <a:solidFill>
                      <a:schemeClr val="bg1">
                        <a:lumMod val="95000"/>
                      </a:schemeClr>
                    </a:solidFill>
                  </a:tcPr>
                </a:tc>
                <a:tc>
                  <a:txBody>
                    <a:bodyPr/>
                    <a:lstStyle/>
                    <a:p>
                      <a:pPr algn="ctr"/>
                      <a:r>
                        <a:rPr lang="en-US" sz="1000" b="1" i="1" dirty="0"/>
                        <a:t>634</a:t>
                      </a:r>
                    </a:p>
                  </a:txBody>
                  <a:tcPr anchor="ctr">
                    <a:solidFill>
                      <a:schemeClr val="bg1">
                        <a:lumMod val="95000"/>
                      </a:schemeClr>
                    </a:solidFill>
                  </a:tcPr>
                </a:tc>
                <a:tc>
                  <a:txBody>
                    <a:bodyPr/>
                    <a:lstStyle/>
                    <a:p>
                      <a:pPr algn="ctr"/>
                      <a:r>
                        <a:rPr lang="en-US" sz="1000" b="1" i="1" dirty="0"/>
                        <a:t>582</a:t>
                      </a:r>
                    </a:p>
                  </a:txBody>
                  <a:tcPr anchor="ctr">
                    <a:solidFill>
                      <a:schemeClr val="bg1">
                        <a:lumMod val="95000"/>
                      </a:schemeClr>
                    </a:solidFill>
                  </a:tcPr>
                </a:tc>
                <a:tc>
                  <a:txBody>
                    <a:bodyPr/>
                    <a:lstStyle/>
                    <a:p>
                      <a:pPr algn="ctr"/>
                      <a:r>
                        <a:rPr lang="en-US" sz="1000" b="1" i="1" dirty="0"/>
                        <a:t>730</a:t>
                      </a:r>
                    </a:p>
                  </a:txBody>
                  <a:tcPr anchor="ctr">
                    <a:solidFill>
                      <a:schemeClr val="bg1">
                        <a:lumMod val="95000"/>
                      </a:schemeClr>
                    </a:solidFill>
                  </a:tcPr>
                </a:tc>
                <a:tc>
                  <a:txBody>
                    <a:bodyPr/>
                    <a:lstStyle/>
                    <a:p>
                      <a:pPr algn="ctr"/>
                      <a:r>
                        <a:rPr lang="en-US" sz="1000" b="1" i="1" dirty="0"/>
                        <a:t>13</a:t>
                      </a:r>
                    </a:p>
                  </a:txBody>
                  <a:tcPr anchor="ctr">
                    <a:solidFill>
                      <a:schemeClr val="bg1">
                        <a:lumMod val="95000"/>
                      </a:schemeClr>
                    </a:solidFill>
                  </a:tcPr>
                </a:tc>
                <a:tc>
                  <a:txBody>
                    <a:bodyPr/>
                    <a:lstStyle/>
                    <a:p>
                      <a:pPr algn="ctr"/>
                      <a:r>
                        <a:rPr lang="en-US" sz="1000" b="1" i="1" dirty="0"/>
                        <a:t>9</a:t>
                      </a:r>
                    </a:p>
                  </a:txBody>
                  <a:tcPr anchor="ctr">
                    <a:solidFill>
                      <a:schemeClr val="bg1">
                        <a:lumMod val="95000"/>
                      </a:schemeClr>
                    </a:solidFill>
                  </a:tcPr>
                </a:tc>
                <a:tc>
                  <a:txBody>
                    <a:bodyPr/>
                    <a:lstStyle/>
                    <a:p>
                      <a:pPr algn="ctr"/>
                      <a:r>
                        <a:rPr lang="en-US" sz="1000" b="1" i="1" dirty="0"/>
                        <a:t>19</a:t>
                      </a:r>
                    </a:p>
                  </a:txBody>
                  <a:tcPr anchor="ctr">
                    <a:solidFill>
                      <a:schemeClr val="bg1">
                        <a:lumMod val="95000"/>
                      </a:schemeClr>
                    </a:solidFill>
                  </a:tcPr>
                </a:tc>
                <a:tc>
                  <a:txBody>
                    <a:bodyPr/>
                    <a:lstStyle/>
                    <a:p>
                      <a:pPr algn="ctr"/>
                      <a:r>
                        <a:rPr lang="en-US" sz="1000" b="1" i="1" dirty="0"/>
                        <a:t>19</a:t>
                      </a:r>
                    </a:p>
                  </a:txBody>
                  <a:tcPr anchor="ctr">
                    <a:solidFill>
                      <a:schemeClr val="bg1">
                        <a:lumMod val="95000"/>
                      </a:schemeClr>
                    </a:solidFill>
                  </a:tcPr>
                </a:tc>
                <a:tc>
                  <a:txBody>
                    <a:bodyPr/>
                    <a:lstStyle/>
                    <a:p>
                      <a:pPr algn="ctr"/>
                      <a:r>
                        <a:rPr lang="en-US" sz="1000" b="1" i="1" dirty="0"/>
                        <a:t>4,580</a:t>
                      </a:r>
                    </a:p>
                  </a:txBody>
                  <a:tcPr anchor="ctr">
                    <a:solidFill>
                      <a:schemeClr val="bg1">
                        <a:lumMod val="95000"/>
                      </a:schemeClr>
                    </a:solidFill>
                  </a:tcPr>
                </a:tc>
                <a:tc>
                  <a:txBody>
                    <a:bodyPr/>
                    <a:lstStyle/>
                    <a:p>
                      <a:pPr algn="ctr"/>
                      <a:r>
                        <a:rPr lang="en-US" sz="1000" b="0" i="0" dirty="0"/>
                        <a:t>5,291</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146E035D-3FE7-7CC3-A6A1-B99C2A856BB6}"/>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
        <p:nvSpPr>
          <p:cNvPr id="3" name="TextBox 2">
            <a:extLst>
              <a:ext uri="{FF2B5EF4-FFF2-40B4-BE49-F238E27FC236}">
                <a16:creationId xmlns:a16="http://schemas.microsoft.com/office/drawing/2014/main" id="{6600ED2E-8836-0347-DCEA-19F356C4C9FB}"/>
              </a:ext>
            </a:extLst>
          </p:cNvPr>
          <p:cNvSpPr txBox="1"/>
          <p:nvPr/>
        </p:nvSpPr>
        <p:spPr>
          <a:xfrm>
            <a:off x="473886" y="5773579"/>
            <a:ext cx="2345514" cy="246221"/>
          </a:xfrm>
          <a:prstGeom prst="rect">
            <a:avLst/>
          </a:prstGeom>
          <a:noFill/>
        </p:spPr>
        <p:txBody>
          <a:bodyPr wrap="none" rtlCol="0">
            <a:spAutoFit/>
          </a:bodyPr>
          <a:lstStyle/>
          <a:p>
            <a:r>
              <a:rPr lang="en-US" sz="1000" b="1" i="1" dirty="0"/>
              <a:t>**172</a:t>
            </a:r>
            <a:r>
              <a:rPr lang="en-US" sz="1000" i="1" dirty="0"/>
              <a:t> of the total were COVID-related.</a:t>
            </a:r>
            <a:endParaRPr lang="en-US" sz="1000" dirty="0"/>
          </a:p>
        </p:txBody>
      </p:sp>
    </p:spTree>
    <p:extLst>
      <p:ext uri="{BB962C8B-B14F-4D97-AF65-F5344CB8AC3E}">
        <p14:creationId xmlns:p14="http://schemas.microsoft.com/office/powerpoint/2010/main" val="3595343268"/>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93691308-EE77-430C-A64D-A6F00D2A95AD}"/>
              </a:ext>
            </a:extLst>
          </p:cNvPr>
          <p:cNvGraphicFramePr>
            <a:graphicFrameLocks noGrp="1"/>
          </p:cNvGraphicFramePr>
          <p:nvPr>
            <p:extLst>
              <p:ext uri="{D42A27DB-BD31-4B8C-83A1-F6EECF244321}">
                <p14:modId xmlns:p14="http://schemas.microsoft.com/office/powerpoint/2010/main" val="2902011998"/>
              </p:ext>
            </p:extLst>
          </p:nvPr>
        </p:nvGraphicFramePr>
        <p:xfrm>
          <a:off x="609600" y="1143000"/>
          <a:ext cx="7924800" cy="4656666"/>
        </p:xfrm>
        <a:graphic>
          <a:graphicData uri="http://schemas.openxmlformats.org/drawingml/2006/table">
            <a:tbl>
              <a:tblPr firstRow="1" bandRow="1">
                <a:tableStyleId>{00A15C55-8517-42AA-B614-E9B94910E393}</a:tableStyleId>
              </a:tblPr>
              <a:tblGrid>
                <a:gridCol w="5105400">
                  <a:extLst>
                    <a:ext uri="{9D8B030D-6E8A-4147-A177-3AD203B41FA5}">
                      <a16:colId xmlns:a16="http://schemas.microsoft.com/office/drawing/2014/main" val="20000"/>
                    </a:ext>
                  </a:extLst>
                </a:gridCol>
                <a:gridCol w="19050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457200">
                <a:tc gridSpan="3">
                  <a:txBody>
                    <a:bodyPr/>
                    <a:lstStyle/>
                    <a:p>
                      <a:pPr algn="ctr"/>
                      <a:r>
                        <a:rPr lang="en-US" sz="2000" dirty="0">
                          <a:solidFill>
                            <a:schemeClr val="tx1"/>
                          </a:solidFill>
                        </a:rPr>
                        <a:t>1</a:t>
                      </a:r>
                      <a:r>
                        <a:rPr lang="en-US" sz="2000" baseline="30000" dirty="0">
                          <a:solidFill>
                            <a:schemeClr val="tx1"/>
                          </a:solidFill>
                        </a:rPr>
                        <a:t>st</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484554">
                <a:tc>
                  <a:txBody>
                    <a:bodyPr/>
                    <a:lstStyle/>
                    <a:p>
                      <a:pPr marL="0" marR="0" algn="ctr">
                        <a:lnSpc>
                          <a:spcPct val="100000"/>
                        </a:lnSpc>
                        <a:spcBef>
                          <a:spcPts val="0"/>
                        </a:spcBef>
                        <a:spcAft>
                          <a:spcPts val="0"/>
                        </a:spcAft>
                      </a:pPr>
                      <a:r>
                        <a:rPr lang="en-US" sz="1800" b="1" i="0" dirty="0">
                          <a:effectLst/>
                          <a:latin typeface="+mj-lt"/>
                          <a:ea typeface="Calibri" panose="020F0502020204030204" pitchFamily="34" charset="0"/>
                          <a:cs typeface="Times New Roman" panose="02020603050405020304" pitchFamily="18" charset="0"/>
                        </a:rPr>
                        <a:t>In-Person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1" i="0" dirty="0">
                          <a:effectLst/>
                          <a:latin typeface="+mj-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1858962413"/>
                  </a:ext>
                </a:extLst>
              </a:tr>
              <a:tr h="484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OCSS Confined Space Entry</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17</a:t>
                      </a:r>
                    </a:p>
                  </a:txBody>
                  <a:tcPr anchor="ctr">
                    <a:solidFill>
                      <a:schemeClr val="bg1">
                        <a:lumMod val="95000"/>
                      </a:schemeClr>
                    </a:solidFill>
                  </a:tcPr>
                </a:tc>
                <a:extLst>
                  <a:ext uri="{0D108BD9-81ED-4DB2-BD59-A6C34878D82A}">
                    <a16:rowId xmlns:a16="http://schemas.microsoft.com/office/drawing/2014/main" val="1411204487"/>
                  </a:ext>
                </a:extLst>
              </a:tr>
              <a:tr h="484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OCSS Excavation and Trenching</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extLst>
                  <a:ext uri="{0D108BD9-81ED-4DB2-BD59-A6C34878D82A}">
                    <a16:rowId xmlns:a16="http://schemas.microsoft.com/office/drawing/2014/main" val="35257835"/>
                  </a:ext>
                </a:extLst>
              </a:tr>
              <a:tr h="484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Labor One Driver Training</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5</a:t>
                      </a:r>
                    </a:p>
                  </a:txBody>
                  <a:tcPr anchor="ctr">
                    <a:solidFill>
                      <a:schemeClr val="bg1">
                        <a:lumMod val="95000"/>
                      </a:schemeClr>
                    </a:solidFill>
                  </a:tcPr>
                </a:tc>
                <a:extLst>
                  <a:ext uri="{0D108BD9-81ED-4DB2-BD59-A6C34878D82A}">
                    <a16:rowId xmlns:a16="http://schemas.microsoft.com/office/drawing/2014/main" val="146789299"/>
                  </a:ext>
                </a:extLst>
              </a:tr>
              <a:tr h="484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2667116058"/>
                  </a:ext>
                </a:extLst>
              </a:tr>
              <a:tr h="444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Combustible Dust</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82</a:t>
                      </a:r>
                    </a:p>
                  </a:txBody>
                  <a:tcPr anchor="ctr">
                    <a:solidFill>
                      <a:schemeClr val="bg1">
                        <a:lumMod val="95000"/>
                      </a:schemeClr>
                    </a:solidFill>
                  </a:tcPr>
                </a:tc>
                <a:extLst>
                  <a:ext uri="{0D108BD9-81ED-4DB2-BD59-A6C34878D82A}">
                    <a16:rowId xmlns:a16="http://schemas.microsoft.com/office/drawing/2014/main" val="3811935829"/>
                  </a:ext>
                </a:extLst>
              </a:tr>
              <a:tr h="444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Engineering Controls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47</a:t>
                      </a:r>
                    </a:p>
                  </a:txBody>
                  <a:tcPr anchor="ctr">
                    <a:solidFill>
                      <a:schemeClr val="bg1">
                        <a:lumMod val="85000"/>
                      </a:schemeClr>
                    </a:solidFill>
                  </a:tcPr>
                </a:tc>
                <a:extLst>
                  <a:ext uri="{0D108BD9-81ED-4DB2-BD59-A6C34878D82A}">
                    <a16:rowId xmlns:a16="http://schemas.microsoft.com/office/drawing/2014/main" val="1490893348"/>
                  </a:ext>
                </a:extLst>
              </a:tr>
              <a:tr h="444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10-Hour General Industry Awareness Course</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a:t>
                      </a:r>
                    </a:p>
                  </a:txBody>
                  <a:tcPr anchor="ctr">
                    <a:solidFill>
                      <a:schemeClr val="bg1">
                        <a:lumMod val="95000"/>
                      </a:schemeClr>
                    </a:solidFill>
                  </a:tcPr>
                </a:tc>
                <a:extLst>
                  <a:ext uri="{0D108BD9-81ED-4DB2-BD59-A6C34878D82A}">
                    <a16:rowId xmlns:a16="http://schemas.microsoft.com/office/drawing/2014/main" val="2539853464"/>
                  </a:ext>
                </a:extLst>
              </a:tr>
              <a:tr h="444174">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8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163</a:t>
                      </a:r>
                    </a:p>
                  </a:txBody>
                  <a:tcPr anchor="ctr">
                    <a:solidFill>
                      <a:schemeClr val="bg1">
                        <a:lumMod val="85000"/>
                      </a:schemeClr>
                    </a:solidFill>
                  </a:tcPr>
                </a:tc>
                <a:extLst>
                  <a:ext uri="{0D108BD9-81ED-4DB2-BD59-A6C34878D82A}">
                    <a16:rowId xmlns:a16="http://schemas.microsoft.com/office/drawing/2014/main" val="2879108275"/>
                  </a:ext>
                </a:extLst>
              </a:tr>
            </a:tbl>
          </a:graphicData>
        </a:graphic>
      </p:graphicFrame>
      <p:sp>
        <p:nvSpPr>
          <p:cNvPr id="2" name="TextBox 1">
            <a:extLst>
              <a:ext uri="{FF2B5EF4-FFF2-40B4-BE49-F238E27FC236}">
                <a16:creationId xmlns:a16="http://schemas.microsoft.com/office/drawing/2014/main" id="{9DE5C86F-C296-4E18-CF05-53806DDC43E4}"/>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80566125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graphicFrame>
        <p:nvGraphicFramePr>
          <p:cNvPr id="7" name="Table 6">
            <a:extLst>
              <a:ext uri="{FF2B5EF4-FFF2-40B4-BE49-F238E27FC236}">
                <a16:creationId xmlns:a16="http://schemas.microsoft.com/office/drawing/2014/main" id="{9CB63F46-07D8-482A-85EF-0191F6E0F46E}"/>
              </a:ext>
            </a:extLst>
          </p:cNvPr>
          <p:cNvGraphicFramePr>
            <a:graphicFrameLocks noGrp="1"/>
          </p:cNvGraphicFramePr>
          <p:nvPr>
            <p:extLst>
              <p:ext uri="{D42A27DB-BD31-4B8C-83A1-F6EECF244321}">
                <p14:modId xmlns:p14="http://schemas.microsoft.com/office/powerpoint/2010/main" val="2195164890"/>
              </p:ext>
            </p:extLst>
          </p:nvPr>
        </p:nvGraphicFramePr>
        <p:xfrm>
          <a:off x="609600" y="1143001"/>
          <a:ext cx="7924800" cy="4804671"/>
        </p:xfrm>
        <a:graphic>
          <a:graphicData uri="http://schemas.openxmlformats.org/drawingml/2006/table">
            <a:tbl>
              <a:tblPr firstRow="1" bandRow="1">
                <a:tableStyleId>{00A15C55-8517-42AA-B614-E9B94910E393}</a:tableStyleId>
              </a:tblPr>
              <a:tblGrid>
                <a:gridCol w="541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427451">
                <a:tc gridSpan="3">
                  <a:txBody>
                    <a:bodyPr/>
                    <a:lstStyle/>
                    <a:p>
                      <a:pPr algn="ctr"/>
                      <a:r>
                        <a:rPr lang="en-US" sz="2000" dirty="0">
                          <a:solidFill>
                            <a:schemeClr val="tx1"/>
                          </a:solidFill>
                        </a:rPr>
                        <a:t>2</a:t>
                      </a:r>
                      <a:r>
                        <a:rPr lang="en-US" sz="2000" baseline="30000" dirty="0">
                          <a:solidFill>
                            <a:schemeClr val="tx1"/>
                          </a:solidFill>
                        </a:rPr>
                        <a:t>nd</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945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In Person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2667116058"/>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Labor One Training</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3</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3811935829"/>
                  </a:ext>
                </a:extLst>
              </a:tr>
              <a:tr h="361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1490893348"/>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OSH #100 Initial Compliance Course </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95000"/>
                      </a:schemeClr>
                    </a:solidFill>
                  </a:tcPr>
                </a:tc>
                <a:extLst>
                  <a:ext uri="{0D108BD9-81ED-4DB2-BD59-A6C34878D82A}">
                    <a16:rowId xmlns:a16="http://schemas.microsoft.com/office/drawing/2014/main" val="3456745859"/>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Technical Writing</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11</a:t>
                      </a:r>
                    </a:p>
                  </a:txBody>
                  <a:tcPr anchor="ctr">
                    <a:solidFill>
                      <a:schemeClr val="bg1">
                        <a:lumMod val="85000"/>
                      </a:schemeClr>
                    </a:solidFill>
                  </a:tcPr>
                </a:tc>
                <a:extLst>
                  <a:ext uri="{0D108BD9-81ED-4DB2-BD59-A6C34878D82A}">
                    <a16:rowId xmlns:a16="http://schemas.microsoft.com/office/drawing/2014/main" val="2681428903"/>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OSHA Express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12</a:t>
                      </a:r>
                    </a:p>
                  </a:txBody>
                  <a:tcPr anchor="ctr">
                    <a:solidFill>
                      <a:schemeClr val="bg1">
                        <a:lumMod val="95000"/>
                      </a:schemeClr>
                    </a:solidFill>
                  </a:tcPr>
                </a:tc>
                <a:extLst>
                  <a:ext uri="{0D108BD9-81ED-4DB2-BD59-A6C34878D82A}">
                    <a16:rowId xmlns:a16="http://schemas.microsoft.com/office/drawing/2014/main" val="2539853464"/>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Legal Aspects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11</a:t>
                      </a:r>
                    </a:p>
                  </a:txBody>
                  <a:tcPr anchor="ctr">
                    <a:solidFill>
                      <a:schemeClr val="bg1">
                        <a:lumMod val="85000"/>
                      </a:schemeClr>
                    </a:solidFill>
                  </a:tcPr>
                </a:tc>
                <a:extLst>
                  <a:ext uri="{0D108BD9-81ED-4DB2-BD59-A6C34878D82A}">
                    <a16:rowId xmlns:a16="http://schemas.microsoft.com/office/drawing/2014/main" val="610023557"/>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Logging SEP</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16</a:t>
                      </a:r>
                    </a:p>
                  </a:txBody>
                  <a:tcPr anchor="ctr">
                    <a:solidFill>
                      <a:schemeClr val="bg1">
                        <a:lumMod val="95000"/>
                      </a:schemeClr>
                    </a:solidFill>
                  </a:tcPr>
                </a:tc>
                <a:extLst>
                  <a:ext uri="{0D108BD9-81ED-4DB2-BD59-A6C34878D82A}">
                    <a16:rowId xmlns:a16="http://schemas.microsoft.com/office/drawing/2014/main" val="598998311"/>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Food Manufacturing SEP</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3000022378"/>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Grocery and Related Product Wholesalers</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a:t>
                      </a:r>
                    </a:p>
                  </a:txBody>
                  <a:tcPr anchor="ctr">
                    <a:solidFill>
                      <a:schemeClr val="bg1">
                        <a:lumMod val="95000"/>
                      </a:schemeClr>
                    </a:solidFill>
                  </a:tcPr>
                </a:tc>
                <a:extLst>
                  <a:ext uri="{0D108BD9-81ED-4DB2-BD59-A6C34878D82A}">
                    <a16:rowId xmlns:a16="http://schemas.microsoft.com/office/drawing/2014/main" val="4076152604"/>
                  </a:ext>
                </a:extLst>
              </a:tr>
              <a:tr h="361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Bloodborne Pathogens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1456946431"/>
                  </a:ext>
                </a:extLst>
              </a:tr>
              <a:tr h="36168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9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71</a:t>
                      </a:r>
                    </a:p>
                  </a:txBody>
                  <a:tcPr anchor="ctr">
                    <a:solidFill>
                      <a:schemeClr val="bg1">
                        <a:lumMod val="95000"/>
                      </a:schemeClr>
                    </a:solidFill>
                  </a:tcPr>
                </a:tc>
                <a:extLst>
                  <a:ext uri="{0D108BD9-81ED-4DB2-BD59-A6C34878D82A}">
                    <a16:rowId xmlns:a16="http://schemas.microsoft.com/office/drawing/2014/main" val="2879108275"/>
                  </a:ext>
                </a:extLst>
              </a:tr>
            </a:tbl>
          </a:graphicData>
        </a:graphic>
      </p:graphicFrame>
      <p:sp>
        <p:nvSpPr>
          <p:cNvPr id="2" name="TextBox 1">
            <a:extLst>
              <a:ext uri="{FF2B5EF4-FFF2-40B4-BE49-F238E27FC236}">
                <a16:creationId xmlns:a16="http://schemas.microsoft.com/office/drawing/2014/main" id="{8DFFB0FB-B960-9439-EF63-7EFCC4F8D042}"/>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145704787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pic>
        <p:nvPicPr>
          <p:cNvPr id="10" name="Picture 9" descr="A picture containing person, indoor, wall, kitchen&#10;&#10;Description automatically generated">
            <a:extLst>
              <a:ext uri="{FF2B5EF4-FFF2-40B4-BE49-F238E27FC236}">
                <a16:creationId xmlns:a16="http://schemas.microsoft.com/office/drawing/2014/main" id="{5F859C75-C2B1-62F4-742C-7C2E8E09B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085" y="4826280"/>
            <a:ext cx="800100" cy="101864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BBC2C0F7-C37C-2E59-7912-F0775C924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4668" y="4890527"/>
            <a:ext cx="1123579" cy="842684"/>
          </a:xfrm>
          <a:prstGeom prst="rect">
            <a:avLst/>
          </a:prstGeom>
        </p:spPr>
      </p:pic>
      <p:pic>
        <p:nvPicPr>
          <p:cNvPr id="12" name="Picture 11">
            <a:extLst>
              <a:ext uri="{FF2B5EF4-FFF2-40B4-BE49-F238E27FC236}">
                <a16:creationId xmlns:a16="http://schemas.microsoft.com/office/drawing/2014/main" id="{3B1C4B9C-78AA-49F5-03CF-C5E9D0064EBA}"/>
              </a:ext>
            </a:extLst>
          </p:cNvPr>
          <p:cNvPicPr/>
          <p:nvPr/>
        </p:nvPicPr>
        <p:blipFill rotWithShape="1">
          <a:blip r:embed="rId5" cstate="print">
            <a:extLst>
              <a:ext uri="{28A0092B-C50C-407E-A947-70E740481C1C}">
                <a14:useLocalDpi xmlns:a14="http://schemas.microsoft.com/office/drawing/2010/main" val="0"/>
              </a:ext>
            </a:extLst>
          </a:blip>
          <a:srcRect t="31035"/>
          <a:stretch/>
        </p:blipFill>
        <p:spPr bwMode="auto">
          <a:xfrm>
            <a:off x="3200400" y="4913154"/>
            <a:ext cx="1300884" cy="947133"/>
          </a:xfrm>
          <a:prstGeom prst="rect">
            <a:avLst/>
          </a:prstGeom>
          <a:ln>
            <a:noFill/>
          </a:ln>
          <a:extLst>
            <a:ext uri="{53640926-AAD7-44D8-BBD7-CCE9431645EC}">
              <a14:shadowObscured xmlns:a14="http://schemas.microsoft.com/office/drawing/2010/main"/>
            </a:ext>
          </a:extLst>
        </p:spPr>
      </p:pic>
      <p:pic>
        <p:nvPicPr>
          <p:cNvPr id="13" name="Picture 12" descr="C:\Users\wllagoe.EADS\Pictures\Picture 028.jpg">
            <a:extLst>
              <a:ext uri="{FF2B5EF4-FFF2-40B4-BE49-F238E27FC236}">
                <a16:creationId xmlns:a16="http://schemas.microsoft.com/office/drawing/2014/main" id="{ED581CFA-6686-74A0-0672-B75C3B8C288A}"/>
              </a:ext>
            </a:extLst>
          </p:cNvPr>
          <p:cNvPicPr/>
          <p:nvPr/>
        </p:nvPicPr>
        <p:blipFill>
          <a:blip r:embed="rId6" cstate="print"/>
          <a:srcRect t="36156" r="23415"/>
          <a:stretch>
            <a:fillRect/>
          </a:stretch>
        </p:blipFill>
        <p:spPr bwMode="auto">
          <a:xfrm>
            <a:off x="5858112" y="4898527"/>
            <a:ext cx="1424473" cy="946396"/>
          </a:xfrm>
          <a:prstGeom prst="rect">
            <a:avLst/>
          </a:prstGeom>
          <a:noFill/>
          <a:ln w="9525">
            <a:noFill/>
            <a:miter lim="800000"/>
            <a:headEnd/>
            <a:tailEnd/>
          </a:ln>
        </p:spPr>
      </p:pic>
      <p:pic>
        <p:nvPicPr>
          <p:cNvPr id="15" name="Picture 14" descr="A group of people posing for a photo&#10;&#10;Description automatically generated">
            <a:extLst>
              <a:ext uri="{FF2B5EF4-FFF2-40B4-BE49-F238E27FC236}">
                <a16:creationId xmlns:a16="http://schemas.microsoft.com/office/drawing/2014/main" id="{68FD13FB-39A6-E311-2555-0CE12F8D2F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833" t="21463" r="15001" b="23744"/>
          <a:stretch/>
        </p:blipFill>
        <p:spPr>
          <a:xfrm>
            <a:off x="1352203" y="4826941"/>
            <a:ext cx="1695797" cy="1046718"/>
          </a:xfrm>
          <a:prstGeom prst="rect">
            <a:avLst/>
          </a:prstGeom>
        </p:spPr>
      </p:pic>
      <p:pic>
        <p:nvPicPr>
          <p:cNvPr id="16" name="Picture 15" descr="A couple of people posing for the camera&#10;&#10;Description automatically generated with low confidence">
            <a:extLst>
              <a:ext uri="{FF2B5EF4-FFF2-40B4-BE49-F238E27FC236}">
                <a16:creationId xmlns:a16="http://schemas.microsoft.com/office/drawing/2014/main" id="{CDD97D21-9A0C-2D0D-329D-731993D9DB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22" t="12963" r="35555" b="17818"/>
          <a:stretch/>
        </p:blipFill>
        <p:spPr>
          <a:xfrm rot="5400000">
            <a:off x="2662009" y="4795213"/>
            <a:ext cx="955809" cy="1185056"/>
          </a:xfrm>
          <a:prstGeom prst="rect">
            <a:avLst/>
          </a:prstGeom>
        </p:spPr>
      </p:pic>
      <p:pic>
        <p:nvPicPr>
          <p:cNvPr id="17" name="Picture 16" descr="A group of people holding certificates&#10;&#10;Description automatically generated with medium confidence">
            <a:extLst>
              <a:ext uri="{FF2B5EF4-FFF2-40B4-BE49-F238E27FC236}">
                <a16:creationId xmlns:a16="http://schemas.microsoft.com/office/drawing/2014/main" id="{AC262EB3-7B73-A0CA-5B17-7D0A067DE8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6600" y="4892307"/>
            <a:ext cx="1424473" cy="952616"/>
          </a:xfrm>
          <a:prstGeom prst="rect">
            <a:avLst/>
          </a:prstGeom>
        </p:spPr>
      </p:pic>
      <p:pic>
        <p:nvPicPr>
          <p:cNvPr id="18" name="Picture 17" descr="A group of people posing for a photo&#10;&#10;Description automatically generated">
            <a:extLst>
              <a:ext uri="{FF2B5EF4-FFF2-40B4-BE49-F238E27FC236}">
                <a16:creationId xmlns:a16="http://schemas.microsoft.com/office/drawing/2014/main" id="{A575F2B0-7A88-1802-DFD3-7532B9E861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5128"/>
          <a:stretch/>
        </p:blipFill>
        <p:spPr>
          <a:xfrm>
            <a:off x="4442927" y="4904480"/>
            <a:ext cx="1424473" cy="955807"/>
          </a:xfrm>
          <a:prstGeom prst="rect">
            <a:avLst/>
          </a:prstGeom>
        </p:spPr>
      </p:pic>
      <p:graphicFrame>
        <p:nvGraphicFramePr>
          <p:cNvPr id="19" name="Table 18">
            <a:extLst>
              <a:ext uri="{FF2B5EF4-FFF2-40B4-BE49-F238E27FC236}">
                <a16:creationId xmlns:a16="http://schemas.microsoft.com/office/drawing/2014/main" id="{B57B516E-9FBB-D594-6606-D74023AB4EE8}"/>
              </a:ext>
            </a:extLst>
          </p:cNvPr>
          <p:cNvGraphicFramePr>
            <a:graphicFrameLocks noGrp="1"/>
          </p:cNvGraphicFramePr>
          <p:nvPr>
            <p:extLst>
              <p:ext uri="{D42A27DB-BD31-4B8C-83A1-F6EECF244321}">
                <p14:modId xmlns:p14="http://schemas.microsoft.com/office/powerpoint/2010/main" val="476009836"/>
              </p:ext>
            </p:extLst>
          </p:nvPr>
        </p:nvGraphicFramePr>
        <p:xfrm>
          <a:off x="609600" y="1117936"/>
          <a:ext cx="7924800" cy="3791896"/>
        </p:xfrm>
        <a:graphic>
          <a:graphicData uri="http://schemas.openxmlformats.org/drawingml/2006/table">
            <a:tbl>
              <a:tblPr firstRow="1" bandRow="1">
                <a:tableStyleId>{00A15C55-8517-42AA-B614-E9B94910E393}</a:tableStyleId>
              </a:tblPr>
              <a:tblGrid>
                <a:gridCol w="541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110187249"/>
                    </a:ext>
                  </a:extLst>
                </a:gridCol>
                <a:gridCol w="914400">
                  <a:extLst>
                    <a:ext uri="{9D8B030D-6E8A-4147-A177-3AD203B41FA5}">
                      <a16:colId xmlns:a16="http://schemas.microsoft.com/office/drawing/2014/main" val="4050111507"/>
                    </a:ext>
                  </a:extLst>
                </a:gridCol>
              </a:tblGrid>
              <a:tr h="479725">
                <a:tc gridSpan="3">
                  <a:txBody>
                    <a:bodyPr/>
                    <a:lstStyle/>
                    <a:p>
                      <a:pPr algn="ctr"/>
                      <a:r>
                        <a:rPr lang="en-US" sz="2000" dirty="0">
                          <a:solidFill>
                            <a:schemeClr val="tx1"/>
                          </a:solidFill>
                        </a:rPr>
                        <a:t>3</a:t>
                      </a:r>
                      <a:r>
                        <a:rPr lang="en-US" sz="2000" baseline="30000" dirty="0">
                          <a:solidFill>
                            <a:schemeClr val="tx1"/>
                          </a:solidFill>
                        </a:rPr>
                        <a:t>rd</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715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In Person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2667116058"/>
                  </a:ext>
                </a:extLst>
              </a:tr>
              <a:tr h="44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OSH #125 Health Standards Course</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7</a:t>
                      </a:r>
                    </a:p>
                  </a:txBody>
                  <a:tcPr anchor="ctr">
                    <a:solidFill>
                      <a:schemeClr val="bg1">
                        <a:lumMod val="95000"/>
                      </a:schemeClr>
                    </a:solidFill>
                  </a:tcPr>
                </a:tc>
                <a:extLst>
                  <a:ext uri="{0D108BD9-81ED-4DB2-BD59-A6C34878D82A}">
                    <a16:rowId xmlns:a16="http://schemas.microsoft.com/office/drawing/2014/main" val="3811935829"/>
                  </a:ext>
                </a:extLst>
              </a:tr>
              <a:tr h="44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OCSS Excavation and Trenching</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12</a:t>
                      </a:r>
                    </a:p>
                  </a:txBody>
                  <a:tcPr anchor="ctr">
                    <a:solidFill>
                      <a:schemeClr val="bg1">
                        <a:lumMod val="85000"/>
                      </a:schemeClr>
                    </a:solidFill>
                  </a:tcPr>
                </a:tc>
                <a:extLst>
                  <a:ext uri="{0D108BD9-81ED-4DB2-BD59-A6C34878D82A}">
                    <a16:rowId xmlns:a16="http://schemas.microsoft.com/office/drawing/2014/main" val="844612007"/>
                  </a:ext>
                </a:extLst>
              </a:tr>
              <a:tr h="44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Labor One Training</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3028873559"/>
                  </a:ext>
                </a:extLst>
              </a:tr>
              <a:tr h="3715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1490893348"/>
                  </a:ext>
                </a:extLst>
              </a:tr>
              <a:tr h="44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Grocery SEP </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16</a:t>
                      </a:r>
                    </a:p>
                  </a:txBody>
                  <a:tcPr anchor="ctr">
                    <a:solidFill>
                      <a:schemeClr val="bg1">
                        <a:lumMod val="95000"/>
                      </a:schemeClr>
                    </a:solidFill>
                  </a:tcPr>
                </a:tc>
                <a:extLst>
                  <a:ext uri="{0D108BD9-81ED-4DB2-BD59-A6C34878D82A}">
                    <a16:rowId xmlns:a16="http://schemas.microsoft.com/office/drawing/2014/main" val="3456745859"/>
                  </a:ext>
                </a:extLst>
              </a:tr>
              <a:tr h="44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Electrical Safety </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39</a:t>
                      </a:r>
                    </a:p>
                  </a:txBody>
                  <a:tcPr anchor="ctr">
                    <a:solidFill>
                      <a:schemeClr val="bg1">
                        <a:lumMod val="85000"/>
                      </a:schemeClr>
                    </a:solidFill>
                  </a:tcPr>
                </a:tc>
                <a:extLst>
                  <a:ext uri="{0D108BD9-81ED-4DB2-BD59-A6C34878D82A}">
                    <a16:rowId xmlns:a16="http://schemas.microsoft.com/office/drawing/2014/main" val="2681428903"/>
                  </a:ext>
                </a:extLst>
              </a:tr>
              <a:tr h="340623">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9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78</a:t>
                      </a:r>
                    </a:p>
                  </a:txBody>
                  <a:tcPr anchor="ctr">
                    <a:solidFill>
                      <a:schemeClr val="bg1">
                        <a:lumMod val="95000"/>
                      </a:schemeClr>
                    </a:solidFill>
                  </a:tcPr>
                </a:tc>
                <a:extLst>
                  <a:ext uri="{0D108BD9-81ED-4DB2-BD59-A6C34878D82A}">
                    <a16:rowId xmlns:a16="http://schemas.microsoft.com/office/drawing/2014/main" val="2879108275"/>
                  </a:ext>
                </a:extLst>
              </a:tr>
            </a:tbl>
          </a:graphicData>
        </a:graphic>
      </p:graphicFrame>
      <p:sp>
        <p:nvSpPr>
          <p:cNvPr id="2" name="TextBox 1">
            <a:extLst>
              <a:ext uri="{FF2B5EF4-FFF2-40B4-BE49-F238E27FC236}">
                <a16:creationId xmlns:a16="http://schemas.microsoft.com/office/drawing/2014/main" id="{B5DA7F26-F5D8-5A32-D092-C7C1479EB2FC}"/>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254108195"/>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Total Recordable Cases (TRC)</a:t>
            </a:r>
          </a:p>
        </p:txBody>
      </p:sp>
      <p:sp>
        <p:nvSpPr>
          <p:cNvPr id="1028"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graphicFrame>
        <p:nvGraphicFramePr>
          <p:cNvPr id="15" name="Content Placeholder 6">
            <a:extLst>
              <a:ext uri="{FF2B5EF4-FFF2-40B4-BE49-F238E27FC236}">
                <a16:creationId xmlns:a16="http://schemas.microsoft.com/office/drawing/2014/main" id="{3349F1BC-BE90-4CEA-8CF6-27E946EF6801}"/>
              </a:ext>
            </a:extLst>
          </p:cNvPr>
          <p:cNvGraphicFramePr>
            <a:graphicFrameLocks noGrp="1"/>
          </p:cNvGraphicFramePr>
          <p:nvPr>
            <p:ph idx="1"/>
            <p:extLst>
              <p:ext uri="{D42A27DB-BD31-4B8C-83A1-F6EECF244321}">
                <p14:modId xmlns:p14="http://schemas.microsoft.com/office/powerpoint/2010/main" val="1356623660"/>
              </p:ext>
            </p:extLst>
          </p:nvPr>
        </p:nvGraphicFramePr>
        <p:xfrm>
          <a:off x="476250" y="1219201"/>
          <a:ext cx="8077200" cy="4381380"/>
        </p:xfrm>
        <a:graphic>
          <a:graphicData uri="http://schemas.openxmlformats.org/presentationml/2006/ole">
            <mc:AlternateContent xmlns:mc="http://schemas.openxmlformats.org/markup-compatibility/2006">
              <mc:Choice xmlns:v="urn:schemas-microsoft-com:vml" Requires="v">
                <p:oleObj name="Worksheet" r:id="rId3" imgW="6400800" imgH="2800291" progId="Excel.Sheet.8">
                  <p:embed/>
                </p:oleObj>
              </mc:Choice>
              <mc:Fallback>
                <p:oleObj name="Worksheet" r:id="rId3" imgW="6400800" imgH="2800291" progId="Excel.Sheet.8">
                  <p:embed/>
                  <p:pic>
                    <p:nvPicPr>
                      <p:cNvPr id="15" name="Content Placeholder 6">
                        <a:extLst>
                          <a:ext uri="{FF2B5EF4-FFF2-40B4-BE49-F238E27FC236}">
                            <a16:creationId xmlns:a16="http://schemas.microsoft.com/office/drawing/2014/main" id="{3349F1BC-BE90-4CEA-8CF6-27E946EF6801}"/>
                          </a:ext>
                        </a:extLst>
                      </p:cNvPr>
                      <p:cNvPicPr>
                        <a:picLocks noGrp="1" noChangeArrowheads="1"/>
                      </p:cNvPicPr>
                      <p:nvPr/>
                    </p:nvPicPr>
                    <p:blipFill>
                      <a:blip r:embed="rId4"/>
                      <a:srcRect/>
                      <a:stretch>
                        <a:fillRect/>
                      </a:stretch>
                    </p:blipFill>
                    <p:spPr bwMode="auto">
                      <a:xfrm>
                        <a:off x="476250" y="1219201"/>
                        <a:ext cx="8077200" cy="438138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D88DB867-EE1F-4646-9FB7-6F2FDBC032B3}"/>
              </a:ext>
            </a:extLst>
          </p:cNvPr>
          <p:cNvSpPr txBox="1"/>
          <p:nvPr/>
        </p:nvSpPr>
        <p:spPr>
          <a:xfrm>
            <a:off x="1447800" y="1860175"/>
            <a:ext cx="1600200" cy="784830"/>
          </a:xfrm>
          <a:prstGeom prst="rect">
            <a:avLst/>
          </a:prstGeom>
          <a:noFill/>
        </p:spPr>
        <p:txBody>
          <a:bodyPr wrap="square" rtlCol="0">
            <a:spAutoFit/>
          </a:bodyPr>
          <a:lstStyle/>
          <a:p>
            <a:endParaRPr lang="en-US" sz="900" b="1" i="1" dirty="0"/>
          </a:p>
          <a:p>
            <a:r>
              <a:rPr lang="en-US" sz="900" b="1" i="1" dirty="0"/>
              <a:t>11% Decrease</a:t>
            </a:r>
          </a:p>
          <a:p>
            <a:endParaRPr lang="en-US" sz="900" b="1" i="1" dirty="0"/>
          </a:p>
          <a:p>
            <a:endParaRPr lang="en-US" sz="900" b="1" i="1" dirty="0"/>
          </a:p>
          <a:p>
            <a:endParaRPr lang="en-US" sz="900" b="1" i="1" dirty="0"/>
          </a:p>
        </p:txBody>
      </p:sp>
      <p:sp>
        <p:nvSpPr>
          <p:cNvPr id="17" name="TextBox 16">
            <a:extLst>
              <a:ext uri="{FF2B5EF4-FFF2-40B4-BE49-F238E27FC236}">
                <a16:creationId xmlns:a16="http://schemas.microsoft.com/office/drawing/2014/main" id="{2A41B990-DC58-4A92-ABF0-71F2CAB5258E}"/>
              </a:ext>
            </a:extLst>
          </p:cNvPr>
          <p:cNvSpPr txBox="1"/>
          <p:nvPr/>
        </p:nvSpPr>
        <p:spPr>
          <a:xfrm>
            <a:off x="2885116" y="1629343"/>
            <a:ext cx="851515" cy="230832"/>
          </a:xfrm>
          <a:prstGeom prst="rect">
            <a:avLst/>
          </a:prstGeom>
          <a:noFill/>
        </p:spPr>
        <p:txBody>
          <a:bodyPr wrap="none" rtlCol="0">
            <a:spAutoFit/>
          </a:bodyPr>
          <a:lstStyle/>
          <a:p>
            <a:r>
              <a:rPr lang="en-US" sz="900" b="1" i="1" dirty="0"/>
              <a:t>4% Increase</a:t>
            </a:r>
          </a:p>
        </p:txBody>
      </p:sp>
      <p:sp>
        <p:nvSpPr>
          <p:cNvPr id="21" name="TextBox 20">
            <a:extLst>
              <a:ext uri="{FF2B5EF4-FFF2-40B4-BE49-F238E27FC236}">
                <a16:creationId xmlns:a16="http://schemas.microsoft.com/office/drawing/2014/main" id="{2E01CB30-42D7-47A2-B12E-629B48CCC9D9}"/>
              </a:ext>
            </a:extLst>
          </p:cNvPr>
          <p:cNvSpPr txBox="1"/>
          <p:nvPr/>
        </p:nvSpPr>
        <p:spPr>
          <a:xfrm>
            <a:off x="4305300" y="2034698"/>
            <a:ext cx="896399" cy="230832"/>
          </a:xfrm>
          <a:prstGeom prst="rect">
            <a:avLst/>
          </a:prstGeom>
          <a:noFill/>
        </p:spPr>
        <p:txBody>
          <a:bodyPr wrap="none" rtlCol="0">
            <a:spAutoFit/>
          </a:bodyPr>
          <a:lstStyle/>
          <a:p>
            <a:r>
              <a:rPr lang="en-US" sz="900" b="1" i="1" dirty="0"/>
              <a:t>4% Decrease</a:t>
            </a:r>
          </a:p>
        </p:txBody>
      </p:sp>
      <p:sp>
        <p:nvSpPr>
          <p:cNvPr id="23" name="TextBox 22">
            <a:extLst>
              <a:ext uri="{FF2B5EF4-FFF2-40B4-BE49-F238E27FC236}">
                <a16:creationId xmlns:a16="http://schemas.microsoft.com/office/drawing/2014/main" id="{B5451823-1050-4475-8921-11E3E1C5A1BE}"/>
              </a:ext>
            </a:extLst>
          </p:cNvPr>
          <p:cNvSpPr txBox="1"/>
          <p:nvPr/>
        </p:nvSpPr>
        <p:spPr>
          <a:xfrm flipH="1">
            <a:off x="5638800" y="3372025"/>
            <a:ext cx="1112919" cy="230832"/>
          </a:xfrm>
          <a:prstGeom prst="rect">
            <a:avLst/>
          </a:prstGeom>
          <a:noFill/>
        </p:spPr>
        <p:txBody>
          <a:bodyPr wrap="square" rtlCol="0">
            <a:spAutoFit/>
          </a:bodyPr>
          <a:lstStyle/>
          <a:p>
            <a:r>
              <a:rPr lang="en-US" sz="900" b="1" i="1" dirty="0"/>
              <a:t>12% Decrease</a:t>
            </a:r>
          </a:p>
        </p:txBody>
      </p:sp>
      <p:sp>
        <p:nvSpPr>
          <p:cNvPr id="24" name="TextBox 23">
            <a:extLst>
              <a:ext uri="{FF2B5EF4-FFF2-40B4-BE49-F238E27FC236}">
                <a16:creationId xmlns:a16="http://schemas.microsoft.com/office/drawing/2014/main" id="{4932F7FC-A684-4ACB-AA7C-F0EAE89E820B}"/>
              </a:ext>
            </a:extLst>
          </p:cNvPr>
          <p:cNvSpPr txBox="1"/>
          <p:nvPr/>
        </p:nvSpPr>
        <p:spPr>
          <a:xfrm>
            <a:off x="7215940" y="2414173"/>
            <a:ext cx="851515" cy="230832"/>
          </a:xfrm>
          <a:prstGeom prst="rect">
            <a:avLst/>
          </a:prstGeom>
          <a:noFill/>
        </p:spPr>
        <p:txBody>
          <a:bodyPr wrap="none" rtlCol="0">
            <a:spAutoFit/>
          </a:bodyPr>
          <a:lstStyle/>
          <a:p>
            <a:r>
              <a:rPr lang="en-US" sz="900" b="1" i="1" dirty="0"/>
              <a:t>8% Increase</a:t>
            </a:r>
          </a:p>
        </p:txBody>
      </p:sp>
      <p:sp>
        <p:nvSpPr>
          <p:cNvPr id="3" name="TextBox 2">
            <a:extLst>
              <a:ext uri="{FF2B5EF4-FFF2-40B4-BE49-F238E27FC236}">
                <a16:creationId xmlns:a16="http://schemas.microsoft.com/office/drawing/2014/main" id="{B8AB2E16-2602-2EA3-641A-655149A7682D}"/>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021145584"/>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pic>
        <p:nvPicPr>
          <p:cNvPr id="10" name="Picture 9" descr="A picture containing person, indoor, wall, kitchen&#10;&#10;Description automatically generated">
            <a:extLst>
              <a:ext uri="{FF2B5EF4-FFF2-40B4-BE49-F238E27FC236}">
                <a16:creationId xmlns:a16="http://schemas.microsoft.com/office/drawing/2014/main" id="{5F859C75-C2B1-62F4-742C-7C2E8E09B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085" y="4826280"/>
            <a:ext cx="800100" cy="101864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BBC2C0F7-C37C-2E59-7912-F0775C924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4668" y="4960468"/>
            <a:ext cx="1123579" cy="842684"/>
          </a:xfrm>
          <a:prstGeom prst="rect">
            <a:avLst/>
          </a:prstGeom>
        </p:spPr>
      </p:pic>
      <p:pic>
        <p:nvPicPr>
          <p:cNvPr id="12" name="Picture 11">
            <a:extLst>
              <a:ext uri="{FF2B5EF4-FFF2-40B4-BE49-F238E27FC236}">
                <a16:creationId xmlns:a16="http://schemas.microsoft.com/office/drawing/2014/main" id="{3B1C4B9C-78AA-49F5-03CF-C5E9D0064EBA}"/>
              </a:ext>
            </a:extLst>
          </p:cNvPr>
          <p:cNvPicPr/>
          <p:nvPr/>
        </p:nvPicPr>
        <p:blipFill rotWithShape="1">
          <a:blip r:embed="rId5" cstate="print">
            <a:extLst>
              <a:ext uri="{28A0092B-C50C-407E-A947-70E740481C1C}">
                <a14:useLocalDpi xmlns:a14="http://schemas.microsoft.com/office/drawing/2010/main" val="0"/>
              </a:ext>
            </a:extLst>
          </a:blip>
          <a:srcRect t="31035"/>
          <a:stretch/>
        </p:blipFill>
        <p:spPr bwMode="auto">
          <a:xfrm>
            <a:off x="3200400" y="4983095"/>
            <a:ext cx="1300884" cy="947133"/>
          </a:xfrm>
          <a:prstGeom prst="rect">
            <a:avLst/>
          </a:prstGeom>
          <a:ln>
            <a:noFill/>
          </a:ln>
          <a:extLst>
            <a:ext uri="{53640926-AAD7-44D8-BBD7-CCE9431645EC}">
              <a14:shadowObscured xmlns:a14="http://schemas.microsoft.com/office/drawing/2010/main"/>
            </a:ext>
          </a:extLst>
        </p:spPr>
      </p:pic>
      <p:pic>
        <p:nvPicPr>
          <p:cNvPr id="13" name="Picture 12" descr="C:\Users\wllagoe.EADS\Pictures\Picture 028.jpg">
            <a:extLst>
              <a:ext uri="{FF2B5EF4-FFF2-40B4-BE49-F238E27FC236}">
                <a16:creationId xmlns:a16="http://schemas.microsoft.com/office/drawing/2014/main" id="{ED581CFA-6686-74A0-0672-B75C3B8C288A}"/>
              </a:ext>
            </a:extLst>
          </p:cNvPr>
          <p:cNvPicPr/>
          <p:nvPr/>
        </p:nvPicPr>
        <p:blipFill>
          <a:blip r:embed="rId6" cstate="print"/>
          <a:srcRect t="36156" r="23415"/>
          <a:stretch>
            <a:fillRect/>
          </a:stretch>
        </p:blipFill>
        <p:spPr bwMode="auto">
          <a:xfrm>
            <a:off x="5858112" y="4968468"/>
            <a:ext cx="1424473" cy="946396"/>
          </a:xfrm>
          <a:prstGeom prst="rect">
            <a:avLst/>
          </a:prstGeom>
          <a:noFill/>
          <a:ln w="9525">
            <a:noFill/>
            <a:miter lim="800000"/>
            <a:headEnd/>
            <a:tailEnd/>
          </a:ln>
        </p:spPr>
      </p:pic>
      <p:pic>
        <p:nvPicPr>
          <p:cNvPr id="15" name="Picture 14" descr="A group of people posing for a photo&#10;&#10;Description automatically generated">
            <a:extLst>
              <a:ext uri="{FF2B5EF4-FFF2-40B4-BE49-F238E27FC236}">
                <a16:creationId xmlns:a16="http://schemas.microsoft.com/office/drawing/2014/main" id="{68FD13FB-39A6-E311-2555-0CE12F8D2F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833" t="21463" r="15001" b="23744"/>
          <a:stretch/>
        </p:blipFill>
        <p:spPr>
          <a:xfrm>
            <a:off x="1352203" y="4896882"/>
            <a:ext cx="1695797" cy="1046718"/>
          </a:xfrm>
          <a:prstGeom prst="rect">
            <a:avLst/>
          </a:prstGeom>
        </p:spPr>
      </p:pic>
      <p:pic>
        <p:nvPicPr>
          <p:cNvPr id="16" name="Picture 15" descr="A couple of people posing for the camera&#10;&#10;Description automatically generated with low confidence">
            <a:extLst>
              <a:ext uri="{FF2B5EF4-FFF2-40B4-BE49-F238E27FC236}">
                <a16:creationId xmlns:a16="http://schemas.microsoft.com/office/drawing/2014/main" id="{CDD97D21-9A0C-2D0D-329D-731993D9DB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22" t="12963" r="35555" b="17818"/>
          <a:stretch/>
        </p:blipFill>
        <p:spPr>
          <a:xfrm rot="5400000">
            <a:off x="2662009" y="4865154"/>
            <a:ext cx="955809" cy="1185056"/>
          </a:xfrm>
          <a:prstGeom prst="rect">
            <a:avLst/>
          </a:prstGeom>
        </p:spPr>
      </p:pic>
      <p:pic>
        <p:nvPicPr>
          <p:cNvPr id="17" name="Picture 16" descr="A group of people holding certificates&#10;&#10;Description automatically generated with medium confidence">
            <a:extLst>
              <a:ext uri="{FF2B5EF4-FFF2-40B4-BE49-F238E27FC236}">
                <a16:creationId xmlns:a16="http://schemas.microsoft.com/office/drawing/2014/main" id="{AC262EB3-7B73-A0CA-5B17-7D0A067DE8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6600" y="4962248"/>
            <a:ext cx="1424473" cy="952616"/>
          </a:xfrm>
          <a:prstGeom prst="rect">
            <a:avLst/>
          </a:prstGeom>
        </p:spPr>
      </p:pic>
      <p:pic>
        <p:nvPicPr>
          <p:cNvPr id="18" name="Picture 17" descr="A group of people posing for a photo&#10;&#10;Description automatically generated">
            <a:extLst>
              <a:ext uri="{FF2B5EF4-FFF2-40B4-BE49-F238E27FC236}">
                <a16:creationId xmlns:a16="http://schemas.microsoft.com/office/drawing/2014/main" id="{A575F2B0-7A88-1802-DFD3-7532B9E861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5128"/>
          <a:stretch/>
        </p:blipFill>
        <p:spPr>
          <a:xfrm>
            <a:off x="4442927" y="4974421"/>
            <a:ext cx="1424473" cy="955807"/>
          </a:xfrm>
          <a:prstGeom prst="rect">
            <a:avLst/>
          </a:prstGeom>
        </p:spPr>
      </p:pic>
      <p:sp>
        <p:nvSpPr>
          <p:cNvPr id="2" name="TextBox 1">
            <a:extLst>
              <a:ext uri="{FF2B5EF4-FFF2-40B4-BE49-F238E27FC236}">
                <a16:creationId xmlns:a16="http://schemas.microsoft.com/office/drawing/2014/main" id="{B5DA7F26-F5D8-5A32-D092-C7C1479EB2FC}"/>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graphicFrame>
        <p:nvGraphicFramePr>
          <p:cNvPr id="3" name="Table 2">
            <a:extLst>
              <a:ext uri="{FF2B5EF4-FFF2-40B4-BE49-F238E27FC236}">
                <a16:creationId xmlns:a16="http://schemas.microsoft.com/office/drawing/2014/main" id="{E1629382-1C7B-0E14-BBD7-F96DD8EFC4C2}"/>
              </a:ext>
            </a:extLst>
          </p:cNvPr>
          <p:cNvGraphicFramePr>
            <a:graphicFrameLocks noGrp="1"/>
          </p:cNvGraphicFramePr>
          <p:nvPr>
            <p:extLst>
              <p:ext uri="{D42A27DB-BD31-4B8C-83A1-F6EECF244321}">
                <p14:modId xmlns:p14="http://schemas.microsoft.com/office/powerpoint/2010/main" val="1378848836"/>
              </p:ext>
            </p:extLst>
          </p:nvPr>
        </p:nvGraphicFramePr>
        <p:xfrm>
          <a:off x="605116" y="1143000"/>
          <a:ext cx="7905956" cy="3827246"/>
        </p:xfrm>
        <a:graphic>
          <a:graphicData uri="http://schemas.openxmlformats.org/drawingml/2006/table">
            <a:tbl>
              <a:tblPr firstRow="1" bandRow="1">
                <a:tableStyleId>{00A15C55-8517-42AA-B614-E9B94910E393}</a:tableStyleId>
              </a:tblPr>
              <a:tblGrid>
                <a:gridCol w="5397336">
                  <a:extLst>
                    <a:ext uri="{9D8B030D-6E8A-4147-A177-3AD203B41FA5}">
                      <a16:colId xmlns:a16="http://schemas.microsoft.com/office/drawing/2014/main" val="20000"/>
                    </a:ext>
                  </a:extLst>
                </a:gridCol>
                <a:gridCol w="1596394">
                  <a:extLst>
                    <a:ext uri="{9D8B030D-6E8A-4147-A177-3AD203B41FA5}">
                      <a16:colId xmlns:a16="http://schemas.microsoft.com/office/drawing/2014/main" val="2110187249"/>
                    </a:ext>
                  </a:extLst>
                </a:gridCol>
                <a:gridCol w="912226">
                  <a:extLst>
                    <a:ext uri="{9D8B030D-6E8A-4147-A177-3AD203B41FA5}">
                      <a16:colId xmlns:a16="http://schemas.microsoft.com/office/drawing/2014/main" val="4050111507"/>
                    </a:ext>
                  </a:extLst>
                </a:gridCol>
              </a:tblGrid>
              <a:tr h="380765">
                <a:tc gridSpan="3">
                  <a:txBody>
                    <a:bodyPr/>
                    <a:lstStyle/>
                    <a:p>
                      <a:pPr algn="ctr"/>
                      <a:r>
                        <a:rPr lang="en-US" sz="2000" dirty="0">
                          <a:solidFill>
                            <a:schemeClr val="tx1"/>
                          </a:solidFill>
                        </a:rPr>
                        <a:t>4</a:t>
                      </a:r>
                      <a:r>
                        <a:rPr lang="en-US" sz="2000" baseline="30000" dirty="0">
                          <a:solidFill>
                            <a:schemeClr val="tx1"/>
                          </a:solidFill>
                        </a:rPr>
                        <a:t>th</a:t>
                      </a:r>
                      <a:r>
                        <a:rPr lang="en-US" sz="2000" dirty="0">
                          <a:solidFill>
                            <a:schemeClr val="tx1"/>
                          </a:solidFill>
                        </a:rPr>
                        <a:t> Qtr.—COURSE</a:t>
                      </a: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tc hMerge="1">
                  <a:txBody>
                    <a:bodyPr/>
                    <a:lstStyle/>
                    <a:p>
                      <a:pPr algn="ctr"/>
                      <a:endParaRPr lang="en-US" sz="1400" i="1"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52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In Person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2667116058"/>
                  </a:ext>
                </a:extLst>
              </a:tr>
              <a:tr h="32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CPR/AED</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3028873559"/>
                  </a:ext>
                </a:extLst>
              </a:tr>
              <a:tr h="352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Calibri" panose="020F0502020204030204" pitchFamily="34" charset="0"/>
                          <a:cs typeface="Times New Roman" panose="02020603050405020304" pitchFamily="18" charset="0"/>
                        </a:rPr>
                        <a:t>Virtual</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dk1"/>
                          </a:solidFill>
                          <a:effectLst/>
                          <a:latin typeface="+mn-lt"/>
                          <a:ea typeface="Calibri" panose="020F0502020204030204" pitchFamily="34" charset="0"/>
                          <a:cs typeface="Times New Roman" panose="02020603050405020304" pitchFamily="18" charset="0"/>
                        </a:rPr>
                        <a:t>No. of Events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Trained</a:t>
                      </a:r>
                    </a:p>
                  </a:txBody>
                  <a:tcPr anchor="ctr">
                    <a:solidFill>
                      <a:schemeClr val="bg1">
                        <a:lumMod val="85000"/>
                      </a:schemeClr>
                    </a:solidFill>
                  </a:tcPr>
                </a:tc>
                <a:extLst>
                  <a:ext uri="{0D108BD9-81ED-4DB2-BD59-A6C34878D82A}">
                    <a16:rowId xmlns:a16="http://schemas.microsoft.com/office/drawing/2014/main" val="1490893348"/>
                  </a:ext>
                </a:extLst>
              </a:tr>
              <a:tr h="3525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OSH #105 Safety Standards Course</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9</a:t>
                      </a:r>
                    </a:p>
                  </a:txBody>
                  <a:tcPr anchor="ctr">
                    <a:solidFill>
                      <a:schemeClr val="bg1">
                        <a:lumMod val="95000"/>
                      </a:schemeClr>
                    </a:solidFill>
                  </a:tcPr>
                </a:tc>
                <a:extLst>
                  <a:ext uri="{0D108BD9-81ED-4DB2-BD59-A6C34878D82A}">
                    <a16:rowId xmlns:a16="http://schemas.microsoft.com/office/drawing/2014/main" val="3456745859"/>
                  </a:ext>
                </a:extLst>
              </a:tr>
              <a:tr h="32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Long Term Care SEP</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2681428903"/>
                  </a:ext>
                </a:extLst>
              </a:tr>
              <a:tr h="32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Grocery SEP</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2945690835"/>
                  </a:ext>
                </a:extLst>
              </a:tr>
              <a:tr h="32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Powered Industrial Trucks</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1086829919"/>
                  </a:ext>
                </a:extLst>
              </a:tr>
              <a:tr h="32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HAZCOM</a:t>
                      </a:r>
                    </a:p>
                  </a:txBody>
                  <a:tcPr anchor="ctr">
                    <a:solidFill>
                      <a:schemeClr val="bg1">
                        <a:lumMod val="9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a:t>
                      </a:r>
                    </a:p>
                  </a:txBody>
                  <a:tcPr anchor="ctr">
                    <a:solidFill>
                      <a:schemeClr val="bg1">
                        <a:lumMod val="95000"/>
                      </a:schemeClr>
                    </a:solidFill>
                  </a:tcPr>
                </a:tc>
                <a:extLst>
                  <a:ext uri="{0D108BD9-81ED-4DB2-BD59-A6C34878D82A}">
                    <a16:rowId xmlns:a16="http://schemas.microsoft.com/office/drawing/2014/main" val="384842525"/>
                  </a:ext>
                </a:extLst>
              </a:tr>
              <a:tr h="32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Calibri" panose="020F0502020204030204" pitchFamily="34" charset="0"/>
                          <a:cs typeface="Times New Roman" panose="02020603050405020304" pitchFamily="18" charset="0"/>
                        </a:rPr>
                        <a:t>Fall Protection</a:t>
                      </a:r>
                    </a:p>
                  </a:txBody>
                  <a:tcPr anchor="ctr">
                    <a:solidFill>
                      <a:schemeClr val="bg1">
                        <a:lumMod val="85000"/>
                      </a:schemeClr>
                    </a:solidFill>
                  </a:tcPr>
                </a:tc>
                <a:tc>
                  <a:txBody>
                    <a:bodyPr/>
                    <a:lstStyle/>
                    <a:p>
                      <a:pPr marL="0" marR="0" algn="ctr">
                        <a:lnSpc>
                          <a:spcPct val="100000"/>
                        </a:lnSpc>
                        <a:spcBef>
                          <a:spcPts val="0"/>
                        </a:spcBef>
                        <a:spcAft>
                          <a:spcPts val="0"/>
                        </a:spcAft>
                      </a:pPr>
                      <a:r>
                        <a:rPr lang="en-US" sz="1600" b="0" i="0"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a:t>
                      </a:r>
                    </a:p>
                  </a:txBody>
                  <a:tcPr anchor="ctr">
                    <a:solidFill>
                      <a:schemeClr val="bg1">
                        <a:lumMod val="85000"/>
                      </a:schemeClr>
                    </a:solidFill>
                  </a:tcPr>
                </a:tc>
                <a:extLst>
                  <a:ext uri="{0D108BD9-81ED-4DB2-BD59-A6C34878D82A}">
                    <a16:rowId xmlns:a16="http://schemas.microsoft.com/office/drawing/2014/main" val="2181461471"/>
                  </a:ext>
                </a:extLst>
              </a:tr>
              <a:tr h="322186">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i="1" kern="1200" dirty="0">
                          <a:solidFill>
                            <a:schemeClr val="dk1"/>
                          </a:solidFill>
                          <a:effectLst/>
                          <a:latin typeface="+mn-lt"/>
                          <a:ea typeface="Calibri" panose="020F0502020204030204" pitchFamily="34" charset="0"/>
                          <a:cs typeface="Times New Roman" panose="02020603050405020304" pitchFamily="18" charset="0"/>
                        </a:rPr>
                        <a:t>Total Trained</a:t>
                      </a:r>
                    </a:p>
                  </a:txBody>
                  <a:tcPr anchor="ctr">
                    <a:solidFill>
                      <a:schemeClr val="bg1">
                        <a:lumMod val="95000"/>
                      </a:schemeClr>
                    </a:solidFill>
                  </a:tcPr>
                </a:tc>
                <a:tc hMerge="1">
                  <a:txBody>
                    <a:bodyPr/>
                    <a:lstStyle/>
                    <a:p>
                      <a:pPr marL="0" marR="0" algn="ctr">
                        <a:lnSpc>
                          <a:spcPct val="100000"/>
                        </a:lnSpc>
                        <a:spcBef>
                          <a:spcPts val="0"/>
                        </a:spcBef>
                        <a:spcAft>
                          <a:spcPts val="0"/>
                        </a:spcAft>
                      </a:pPr>
                      <a:endParaRPr lang="en-US" sz="1600" b="1" i="1"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21</a:t>
                      </a:r>
                    </a:p>
                  </a:txBody>
                  <a:tcPr anchor="ctr">
                    <a:solidFill>
                      <a:schemeClr val="bg1">
                        <a:lumMod val="95000"/>
                      </a:schemeClr>
                    </a:solidFill>
                  </a:tcPr>
                </a:tc>
                <a:extLst>
                  <a:ext uri="{0D108BD9-81ED-4DB2-BD59-A6C34878D82A}">
                    <a16:rowId xmlns:a16="http://schemas.microsoft.com/office/drawing/2014/main" val="2879108275"/>
                  </a:ext>
                </a:extLst>
              </a:tr>
            </a:tbl>
          </a:graphicData>
        </a:graphic>
      </p:graphicFrame>
    </p:spTree>
    <p:extLst>
      <p:ext uri="{BB962C8B-B14F-4D97-AF65-F5344CB8AC3E}">
        <p14:creationId xmlns:p14="http://schemas.microsoft.com/office/powerpoint/2010/main" val="2592811567"/>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1269615299"/>
              </p:ext>
            </p:extLst>
          </p:nvPr>
        </p:nvGraphicFramePr>
        <p:xfrm>
          <a:off x="609600" y="1143001"/>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901">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5544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17</a:t>
                      </a:r>
                    </a:p>
                  </a:txBody>
                  <a:tcPr anchor="ctr">
                    <a:solidFill>
                      <a:schemeClr val="bg1">
                        <a:lumMod val="95000"/>
                      </a:schemeClr>
                    </a:solidFill>
                  </a:tcPr>
                </a:tc>
                <a:tc>
                  <a:txBody>
                    <a:bodyPr/>
                    <a:lstStyle/>
                    <a:p>
                      <a:pPr algn="ctr"/>
                      <a:r>
                        <a:rPr lang="en-US" sz="1400" b="0" i="1" dirty="0"/>
                        <a:t>58%</a:t>
                      </a:r>
                    </a:p>
                  </a:txBody>
                  <a:tcPr anchor="ctr">
                    <a:solidFill>
                      <a:schemeClr val="bg1">
                        <a:lumMod val="95000"/>
                      </a:schemeClr>
                    </a:solidFill>
                  </a:tcPr>
                </a:tc>
                <a:tc>
                  <a:txBody>
                    <a:bodyPr/>
                    <a:lstStyle/>
                    <a:p>
                      <a:pPr algn="ctr"/>
                      <a:r>
                        <a:rPr lang="en-US" sz="1400" b="0" i="1" dirty="0"/>
                        <a:t>20</a:t>
                      </a:r>
                    </a:p>
                  </a:txBody>
                  <a:tcPr anchor="ctr">
                    <a:solidFill>
                      <a:schemeClr val="bg1">
                        <a:lumMod val="95000"/>
                      </a:schemeClr>
                    </a:solidFill>
                  </a:tcPr>
                </a:tc>
                <a:tc>
                  <a:txBody>
                    <a:bodyPr/>
                    <a:lstStyle/>
                    <a:p>
                      <a:pPr algn="ctr"/>
                      <a:r>
                        <a:rPr lang="en-US" sz="1400" b="0" i="1" dirty="0"/>
                        <a:t>77%</a:t>
                      </a:r>
                    </a:p>
                  </a:txBody>
                  <a:tcPr anchor="ctr">
                    <a:solidFill>
                      <a:schemeClr val="bg1">
                        <a:lumMod val="95000"/>
                      </a:schemeClr>
                    </a:solidFill>
                  </a:tcPr>
                </a:tc>
                <a:extLst>
                  <a:ext uri="{0D108BD9-81ED-4DB2-BD59-A6C34878D82A}">
                    <a16:rowId xmlns:a16="http://schemas.microsoft.com/office/drawing/2014/main" val="10001"/>
                  </a:ext>
                </a:extLst>
              </a:tr>
              <a:tr h="338419">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8</a:t>
                      </a:r>
                    </a:p>
                  </a:txBody>
                  <a:tcPr anchor="ctr">
                    <a:solidFill>
                      <a:schemeClr val="bg1">
                        <a:lumMod val="85000"/>
                      </a:schemeClr>
                    </a:solidFill>
                  </a:tcPr>
                </a:tc>
                <a:tc>
                  <a:txBody>
                    <a:bodyPr/>
                    <a:lstStyle/>
                    <a:p>
                      <a:pPr algn="ctr"/>
                      <a:r>
                        <a:rPr lang="en-US" sz="1400" b="0" i="1" dirty="0"/>
                        <a:t>28%</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extLst>
                  <a:ext uri="{0D108BD9-81ED-4DB2-BD59-A6C34878D82A}">
                    <a16:rowId xmlns:a16="http://schemas.microsoft.com/office/drawing/2014/main" val="10002"/>
                  </a:ext>
                </a:extLst>
              </a:tr>
              <a:tr h="338419">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19%</a:t>
                      </a:r>
                    </a:p>
                  </a:txBody>
                  <a:tcPr anchor="ctr">
                    <a:solidFill>
                      <a:schemeClr val="bg1">
                        <a:lumMod val="95000"/>
                      </a:schemeClr>
                    </a:solidFill>
                  </a:tcPr>
                </a:tc>
                <a:extLst>
                  <a:ext uri="{0D108BD9-81ED-4DB2-BD59-A6C34878D82A}">
                    <a16:rowId xmlns:a16="http://schemas.microsoft.com/office/drawing/2014/main" val="10003"/>
                  </a:ext>
                </a:extLst>
              </a:tr>
              <a:tr h="338419">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29*</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extLst>
              <p:ext uri="{D42A27DB-BD31-4B8C-83A1-F6EECF244321}">
                <p14:modId xmlns:p14="http://schemas.microsoft.com/office/powerpoint/2010/main" val="4121926574"/>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52%</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53%</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23%</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7%</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25%</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40%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5" name="TextBox 4">
            <a:extLst>
              <a:ext uri="{FF2B5EF4-FFF2-40B4-BE49-F238E27FC236}">
                <a16:creationId xmlns:a16="http://schemas.microsoft.com/office/drawing/2014/main" id="{081007A5-DD40-4A7A-9052-472433C2D835}"/>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graphicFrame>
        <p:nvGraphicFramePr>
          <p:cNvPr id="4" name="Table 3">
            <a:extLst>
              <a:ext uri="{FF2B5EF4-FFF2-40B4-BE49-F238E27FC236}">
                <a16:creationId xmlns:a16="http://schemas.microsoft.com/office/drawing/2014/main" id="{B17A884F-40D0-E02D-A6E2-E284CC8296C3}"/>
              </a:ext>
            </a:extLst>
          </p:cNvPr>
          <p:cNvGraphicFramePr>
            <a:graphicFrameLocks noGrp="1"/>
          </p:cNvGraphicFramePr>
          <p:nvPr>
            <p:extLst>
              <p:ext uri="{D42A27DB-BD31-4B8C-83A1-F6EECF244321}">
                <p14:modId xmlns:p14="http://schemas.microsoft.com/office/powerpoint/2010/main" val="3981883806"/>
              </p:ext>
            </p:extLst>
          </p:nvPr>
        </p:nvGraphicFramePr>
        <p:xfrm>
          <a:off x="609600" y="2995137"/>
          <a:ext cx="8001000" cy="1653063"/>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6543">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4130">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tc>
                  <a:txBody>
                    <a:bodyPr/>
                    <a:lstStyle/>
                    <a:p>
                      <a:pPr algn="ctr"/>
                      <a:r>
                        <a:rPr lang="en-US" sz="1400" b="0" i="1" dirty="0"/>
                        <a:t>43%</a:t>
                      </a:r>
                    </a:p>
                  </a:txBody>
                  <a:tcPr anchor="ctr">
                    <a:solidFill>
                      <a:schemeClr val="bg1">
                        <a:lumMod val="95000"/>
                      </a:schemeClr>
                    </a:solidFill>
                  </a:tcPr>
                </a:tc>
                <a:tc>
                  <a:txBody>
                    <a:bodyPr/>
                    <a:lstStyle/>
                    <a:p>
                      <a:pPr algn="ctr"/>
                      <a:r>
                        <a:rPr lang="en-US" sz="1400" b="0" i="1" dirty="0"/>
                        <a:t>3</a:t>
                      </a:r>
                    </a:p>
                  </a:txBody>
                  <a:tcPr anchor="ctr">
                    <a:solidFill>
                      <a:schemeClr val="bg1">
                        <a:lumMod val="95000"/>
                      </a:schemeClr>
                    </a:solidFill>
                  </a:tcPr>
                </a:tc>
                <a:tc>
                  <a:txBody>
                    <a:bodyPr/>
                    <a:lstStyle/>
                    <a:p>
                      <a:pPr algn="ctr"/>
                      <a:r>
                        <a:rPr lang="en-US" sz="1400" b="0" i="1" dirty="0"/>
                        <a:t>17%</a:t>
                      </a:r>
                    </a:p>
                  </a:txBody>
                  <a:tcPr anchor="ctr">
                    <a:solidFill>
                      <a:schemeClr val="bg1">
                        <a:lumMod val="95000"/>
                      </a:schemeClr>
                    </a:solidFill>
                  </a:tcPr>
                </a:tc>
                <a:extLst>
                  <a:ext uri="{0D108BD9-81ED-4DB2-BD59-A6C34878D82A}">
                    <a16:rowId xmlns:a16="http://schemas.microsoft.com/office/drawing/2014/main" val="10001"/>
                  </a:ext>
                </a:extLst>
              </a:tr>
              <a:tr h="324130">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18%</a:t>
                      </a:r>
                    </a:p>
                  </a:txBody>
                  <a:tcPr anchor="ctr">
                    <a:solidFill>
                      <a:schemeClr val="bg1">
                        <a:lumMod val="85000"/>
                      </a:schemeClr>
                    </a:solidFill>
                  </a:tcPr>
                </a:tc>
                <a:extLst>
                  <a:ext uri="{0D108BD9-81ED-4DB2-BD59-A6C34878D82A}">
                    <a16:rowId xmlns:a16="http://schemas.microsoft.com/office/drawing/2014/main" val="10002"/>
                  </a:ext>
                </a:extLst>
              </a:tr>
              <a:tr h="324130">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9</a:t>
                      </a:r>
                    </a:p>
                  </a:txBody>
                  <a:tcPr anchor="ctr">
                    <a:solidFill>
                      <a:schemeClr val="bg1">
                        <a:lumMod val="95000"/>
                      </a:schemeClr>
                    </a:solidFill>
                  </a:tcPr>
                </a:tc>
                <a:tc>
                  <a:txBody>
                    <a:bodyPr/>
                    <a:lstStyle/>
                    <a:p>
                      <a:pPr algn="ctr"/>
                      <a:r>
                        <a:rPr lang="en-US" sz="1400" b="0" i="1" dirty="0"/>
                        <a:t>39%</a:t>
                      </a:r>
                    </a:p>
                  </a:txBody>
                  <a:tcPr anchor="ctr">
                    <a:solidFill>
                      <a:schemeClr val="bg1">
                        <a:lumMod val="95000"/>
                      </a:schemeClr>
                    </a:solidFill>
                  </a:tcPr>
                </a:tc>
                <a:tc>
                  <a:txBody>
                    <a:bodyPr/>
                    <a:lstStyle/>
                    <a:p>
                      <a:pPr algn="ctr"/>
                      <a:r>
                        <a:rPr lang="en-US" sz="1400" b="0" i="1" dirty="0"/>
                        <a:t>12</a:t>
                      </a:r>
                    </a:p>
                  </a:txBody>
                  <a:tcPr anchor="ctr">
                    <a:solidFill>
                      <a:schemeClr val="bg1">
                        <a:lumMod val="95000"/>
                      </a:schemeClr>
                    </a:solidFill>
                  </a:tcPr>
                </a:tc>
                <a:tc>
                  <a:txBody>
                    <a:bodyPr/>
                    <a:lstStyle/>
                    <a:p>
                      <a:pPr algn="ctr"/>
                      <a:r>
                        <a:rPr lang="en-US" sz="1400" b="0" i="1" dirty="0"/>
                        <a:t>71%</a:t>
                      </a:r>
                    </a:p>
                  </a:txBody>
                  <a:tcPr anchor="ctr">
                    <a:solidFill>
                      <a:schemeClr val="bg1">
                        <a:lumMod val="95000"/>
                      </a:schemeClr>
                    </a:solidFill>
                  </a:tcPr>
                </a:tc>
                <a:extLst>
                  <a:ext uri="{0D108BD9-81ED-4DB2-BD59-A6C34878D82A}">
                    <a16:rowId xmlns:a16="http://schemas.microsoft.com/office/drawing/2014/main" val="10003"/>
                  </a:ext>
                </a:extLst>
              </a:tr>
              <a:tr h="324130">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23</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1301439"/>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8" name="Table 7"/>
          <p:cNvGraphicFramePr>
            <a:graphicFrameLocks noGrp="1"/>
          </p:cNvGraphicFramePr>
          <p:nvPr/>
        </p:nvGraphicFramePr>
        <p:xfrm>
          <a:off x="609600" y="1112520"/>
          <a:ext cx="7908756" cy="155448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322902">
                <a:tc>
                  <a:txBody>
                    <a:bodyPr/>
                    <a:lstStyle/>
                    <a:p>
                      <a:pPr algn="ctr"/>
                      <a:r>
                        <a:rPr lang="en-US" sz="16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93547">
                <a:tc>
                  <a:txBody>
                    <a:bodyPr/>
                    <a:lstStyle/>
                    <a:p>
                      <a:pPr algn="r"/>
                      <a:r>
                        <a:rPr lang="en-US" sz="1400" b="0" i="1" dirty="0"/>
                        <a:t>Cut Loose</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82%</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In-Training</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2</a:t>
                      </a:r>
                    </a:p>
                  </a:txBody>
                  <a:tcPr>
                    <a:solidFill>
                      <a:schemeClr val="bg1">
                        <a:lumMod val="95000"/>
                      </a:schemeClr>
                    </a:solidFill>
                  </a:tcPr>
                </a:tc>
                <a:tc>
                  <a:txBody>
                    <a:bodyPr/>
                    <a:lstStyle/>
                    <a:p>
                      <a:pPr algn="ctr"/>
                      <a:r>
                        <a:rPr lang="en-US" sz="1400" b="0" i="1" dirty="0"/>
                        <a:t>18%</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93547">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4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nvGraphicFramePr>
        <p:xfrm>
          <a:off x="602391" y="4389120"/>
          <a:ext cx="7915966" cy="1554480"/>
        </p:xfrm>
        <a:graphic>
          <a:graphicData uri="http://schemas.openxmlformats.org/drawingml/2006/table">
            <a:tbl>
              <a:tblPr firstRow="1" bandRow="1">
                <a:tableStyleId>{00A15C55-8517-42AA-B614-E9B94910E393}</a:tableStyleId>
              </a:tblPr>
              <a:tblGrid>
                <a:gridCol w="3217655">
                  <a:extLst>
                    <a:ext uri="{9D8B030D-6E8A-4147-A177-3AD203B41FA5}">
                      <a16:colId xmlns:a16="http://schemas.microsoft.com/office/drawing/2014/main" val="20000"/>
                    </a:ext>
                  </a:extLst>
                </a:gridCol>
                <a:gridCol w="1070141">
                  <a:extLst>
                    <a:ext uri="{9D8B030D-6E8A-4147-A177-3AD203B41FA5}">
                      <a16:colId xmlns:a16="http://schemas.microsoft.com/office/drawing/2014/main" val="20001"/>
                    </a:ext>
                  </a:extLst>
                </a:gridCol>
                <a:gridCol w="917264">
                  <a:extLst>
                    <a:ext uri="{9D8B030D-6E8A-4147-A177-3AD203B41FA5}">
                      <a16:colId xmlns:a16="http://schemas.microsoft.com/office/drawing/2014/main" val="20002"/>
                    </a:ext>
                  </a:extLst>
                </a:gridCol>
                <a:gridCol w="2710906">
                  <a:extLst>
                    <a:ext uri="{9D8B030D-6E8A-4147-A177-3AD203B41FA5}">
                      <a16:colId xmlns:a16="http://schemas.microsoft.com/office/drawing/2014/main" val="20003"/>
                    </a:ext>
                  </a:extLst>
                </a:gridCol>
              </a:tblGrid>
              <a:tr h="312271">
                <a:tc>
                  <a:txBody>
                    <a:bodyPr/>
                    <a:lstStyle/>
                    <a:p>
                      <a:pPr algn="ctr"/>
                      <a:r>
                        <a:rPr lang="en-US" sz="16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8388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63%</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1"/>
                  </a:ext>
                </a:extLst>
              </a:tr>
              <a:tr h="283882">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13%</a:t>
                      </a:r>
                    </a:p>
                  </a:txBody>
                  <a:tcPr anchor="ctr">
                    <a:solidFill>
                      <a:schemeClr val="bg1">
                        <a:lumMod val="85000"/>
                      </a:schemeClr>
                    </a:solidFill>
                  </a:tcPr>
                </a:tc>
                <a:tc>
                  <a:txBody>
                    <a:bodyPr/>
                    <a:lstStyle/>
                    <a:p>
                      <a:pPr algn="ctr"/>
                      <a:r>
                        <a:rPr lang="en-US" sz="1400" b="0" i="1" dirty="0"/>
                        <a:t>NA</a:t>
                      </a:r>
                    </a:p>
                  </a:txBody>
                  <a:tcPr anchor="ctr">
                    <a:solidFill>
                      <a:schemeClr val="bg1">
                        <a:lumMod val="85000"/>
                      </a:schemeClr>
                    </a:solidFill>
                  </a:tcPr>
                </a:tc>
                <a:extLst>
                  <a:ext uri="{0D108BD9-81ED-4DB2-BD59-A6C34878D82A}">
                    <a16:rowId xmlns:a16="http://schemas.microsoft.com/office/drawing/2014/main" val="10002"/>
                  </a:ext>
                </a:extLst>
              </a:tr>
              <a:tr h="283882">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25%</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3"/>
                  </a:ext>
                </a:extLst>
              </a:tr>
              <a:tr h="283882">
                <a:tc>
                  <a:txBody>
                    <a:bodyPr/>
                    <a:lstStyle/>
                    <a:p>
                      <a:pPr algn="r"/>
                      <a:r>
                        <a:rPr lang="en-US" sz="1400" b="1" i="1" dirty="0"/>
                        <a:t>Total</a:t>
                      </a:r>
                    </a:p>
                  </a:txBody>
                  <a:tcPr anchor="ctr">
                    <a:solidFill>
                      <a:schemeClr val="bg1">
                        <a:lumMod val="85000"/>
                      </a:schemeClr>
                    </a:solidFill>
                  </a:tcPr>
                </a:tc>
                <a:tc gridSpan="3">
                  <a:txBody>
                    <a:bodyPr/>
                    <a:lstStyle/>
                    <a:p>
                      <a:pPr algn="l"/>
                      <a:r>
                        <a:rPr lang="en-US" sz="1400" b="1" i="1" dirty="0"/>
                        <a:t>        8</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EB11F83B-DDB9-4AEC-A321-7C7F317083D6}"/>
              </a:ext>
            </a:extLst>
          </p:cNvPr>
          <p:cNvGraphicFramePr>
            <a:graphicFrameLocks noGrp="1"/>
          </p:cNvGraphicFramePr>
          <p:nvPr>
            <p:extLst>
              <p:ext uri="{D42A27DB-BD31-4B8C-83A1-F6EECF244321}">
                <p14:modId xmlns:p14="http://schemas.microsoft.com/office/powerpoint/2010/main" val="1065711798"/>
              </p:ext>
            </p:extLst>
          </p:nvPr>
        </p:nvGraphicFramePr>
        <p:xfrm>
          <a:off x="609600" y="2621280"/>
          <a:ext cx="7908756" cy="179832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530042">
                <a:tc>
                  <a:txBody>
                    <a:bodyPr/>
                    <a:lstStyle/>
                    <a:p>
                      <a:pPr algn="ctr"/>
                      <a:r>
                        <a:rPr lang="en-US" sz="1600" b="1" dirty="0">
                          <a:solidFill>
                            <a:schemeClr val="tx1"/>
                          </a:solidFill>
                        </a:rPr>
                        <a:t>Education,</a:t>
                      </a:r>
                      <a:r>
                        <a:rPr lang="en-US" sz="1600" b="1" baseline="0" dirty="0">
                          <a:solidFill>
                            <a:schemeClr val="tx1"/>
                          </a:solidFill>
                        </a:rPr>
                        <a:t> Training and Technical Assistance</a:t>
                      </a:r>
                      <a:endParaRPr lang="en-US" sz="16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78969">
                <a:tc>
                  <a:txBody>
                    <a:bodyPr/>
                    <a:lstStyle/>
                    <a:p>
                      <a:pPr algn="r"/>
                      <a:r>
                        <a:rPr lang="en-US" sz="1400" b="0" i="1" dirty="0"/>
                        <a:t>Cut Loose</a:t>
                      </a:r>
                    </a:p>
                  </a:txBody>
                  <a:tcPr>
                    <a:solidFill>
                      <a:schemeClr val="bg1">
                        <a:lumMod val="95000"/>
                      </a:schemeClr>
                    </a:solidFill>
                  </a:tcPr>
                </a:tc>
                <a:tc>
                  <a:txBody>
                    <a:bodyPr/>
                    <a:lstStyle/>
                    <a:p>
                      <a:pPr algn="ctr"/>
                      <a:r>
                        <a:rPr lang="en-US" sz="1400" b="0" i="1" dirty="0"/>
                        <a:t>10</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tc>
                  <a:txBody>
                    <a:bodyPr/>
                    <a:lstStyle/>
                    <a:p>
                      <a:pPr algn="ctr"/>
                      <a:r>
                        <a:rPr lang="en-US" sz="1400" b="0" i="1" dirty="0"/>
                        <a:t>6</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extLst>
                  <a:ext uri="{0D108BD9-81ED-4DB2-BD59-A6C34878D82A}">
                    <a16:rowId xmlns:a16="http://schemas.microsoft.com/office/drawing/2014/main" val="10001"/>
                  </a:ext>
                </a:extLst>
              </a:tr>
              <a:tr h="278969">
                <a:tc>
                  <a:txBody>
                    <a:bodyPr/>
                    <a:lstStyle/>
                    <a:p>
                      <a:pPr algn="r"/>
                      <a:r>
                        <a:rPr lang="en-US" sz="1400" b="0" i="1" dirty="0"/>
                        <a:t>In-Training</a:t>
                      </a:r>
                    </a:p>
                  </a:txBody>
                  <a:tcPr>
                    <a:solidFill>
                      <a:schemeClr val="bg1">
                        <a:lumMod val="85000"/>
                      </a:schemeClr>
                    </a:solidFill>
                  </a:tcPr>
                </a:tc>
                <a:tc>
                  <a:txBody>
                    <a:bodyPr/>
                    <a:lstStyle/>
                    <a:p>
                      <a:pPr algn="ctr"/>
                      <a:r>
                        <a:rPr lang="en-US" sz="1400" b="0" i="1" dirty="0"/>
                        <a:t>1</a:t>
                      </a:r>
                    </a:p>
                  </a:txBody>
                  <a:tcPr>
                    <a:solidFill>
                      <a:schemeClr val="bg1">
                        <a:lumMod val="85000"/>
                      </a:schemeClr>
                    </a:solidFill>
                  </a:tcPr>
                </a:tc>
                <a:tc>
                  <a:txBody>
                    <a:bodyPr/>
                    <a:lstStyle/>
                    <a:p>
                      <a:pPr algn="ctr"/>
                      <a:r>
                        <a:rPr lang="en-US" sz="1400" b="0" i="1" dirty="0"/>
                        <a:t>9%</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78969">
                <a:tc>
                  <a:txBody>
                    <a:bodyPr/>
                    <a:lstStyle/>
                    <a:p>
                      <a:pPr algn="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extLst>
                  <a:ext uri="{0D108BD9-81ED-4DB2-BD59-A6C34878D82A}">
                    <a16:rowId xmlns:a16="http://schemas.microsoft.com/office/drawing/2014/main" val="10003"/>
                  </a:ext>
                </a:extLst>
              </a:tr>
              <a:tr h="278969">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7B07F3BE-4CCF-97BA-B484-1FF2D8D2185B}"/>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4232101863"/>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Update</a:t>
            </a:r>
            <a:endParaRPr lang="en-US" sz="2400" b="1" i="1" dirty="0">
              <a:solidFill>
                <a:srgbClr val="000080"/>
              </a:solidFill>
            </a:endParaRPr>
          </a:p>
        </p:txBody>
      </p:sp>
      <p:sp>
        <p:nvSpPr>
          <p:cNvPr id="6" name="Rectangle 7"/>
          <p:cNvSpPr txBox="1">
            <a:spLocks noChangeArrowheads="1"/>
          </p:cNvSpPr>
          <p:nvPr/>
        </p:nvSpPr>
        <p:spPr bwMode="auto">
          <a:xfrm>
            <a:off x="533400" y="11430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r>
              <a:rPr lang="en-US" sz="2400" b="1" dirty="0">
                <a:latin typeface="+mj-lt"/>
              </a:rPr>
              <a:t>Alerts</a:t>
            </a:r>
          </a:p>
          <a:p>
            <a:endParaRPr lang="en-US" sz="800" b="1" dirty="0">
              <a:latin typeface="+mj-lt"/>
            </a:endParaRPr>
          </a:p>
          <a:p>
            <a:pPr lvl="1"/>
            <a:r>
              <a:rPr lang="en-US" sz="2000" i="1" dirty="0">
                <a:latin typeface="+mj-lt"/>
              </a:rPr>
              <a:t>UV 1—Ultraviolet Wands</a:t>
            </a:r>
          </a:p>
          <a:p>
            <a:pPr lvl="1"/>
            <a:endParaRPr lang="en-US" sz="800" i="1" dirty="0">
              <a:latin typeface="+mj-lt"/>
            </a:endParaRPr>
          </a:p>
          <a:p>
            <a:pPr lvl="2"/>
            <a:r>
              <a:rPr lang="en-US" sz="1800" dirty="0">
                <a:effectLst/>
                <a:latin typeface="+mj-lt"/>
                <a:ea typeface="Calibri" panose="020F0502020204030204" pitchFamily="34" charset="0"/>
              </a:rPr>
              <a:t>FDA alert warning consumers about unsafe UV wands advertised to disinfect surfaces and kill germs. W</a:t>
            </a:r>
            <a:r>
              <a:rPr lang="en-US" sz="1800" b="0" i="0" dirty="0">
                <a:effectLst/>
                <a:latin typeface="+mj-lt"/>
              </a:rPr>
              <a:t>ands may expose users and those nearby to unsafe levels of UV-C that may cause injury after a few seconds of use.</a:t>
            </a:r>
            <a:endParaRPr lang="en-US" sz="1800" b="1" i="1" kern="0" dirty="0">
              <a:latin typeface="+mj-lt"/>
            </a:endParaRPr>
          </a:p>
          <a:p>
            <a:pPr lvl="1" eaLnBrk="1" hangingPunct="1"/>
            <a:endParaRPr lang="en-US" sz="800" i="1" dirty="0">
              <a:latin typeface="+mj-lt"/>
            </a:endParaRPr>
          </a:p>
          <a:p>
            <a:pPr lvl="1" eaLnBrk="1" hangingPunct="1"/>
            <a:endParaRPr lang="en-US" sz="1800" i="1" kern="0" dirty="0">
              <a:latin typeface="+mj-lt"/>
            </a:endParaRPr>
          </a:p>
          <a:p>
            <a:r>
              <a:rPr lang="en-US" sz="2400" b="1" dirty="0">
                <a:latin typeface="+mj-lt"/>
              </a:rPr>
              <a:t>Compliance Directive</a:t>
            </a:r>
          </a:p>
          <a:p>
            <a:endParaRPr lang="en-US" sz="800" b="1" dirty="0">
              <a:latin typeface="+mj-lt"/>
            </a:endParaRPr>
          </a:p>
          <a:p>
            <a:pPr lvl="1"/>
            <a:r>
              <a:rPr lang="en-US" sz="2000" i="1" dirty="0">
                <a:latin typeface="+mj-lt"/>
              </a:rPr>
              <a:t>CPL 02-00-042—Interagency Agreement Between MSHA and OSHA</a:t>
            </a:r>
          </a:p>
          <a:p>
            <a:pPr lvl="1"/>
            <a:endParaRPr lang="en-US" sz="800" i="1" dirty="0">
              <a:latin typeface="+mj-lt"/>
            </a:endParaRPr>
          </a:p>
          <a:p>
            <a:pPr lvl="2"/>
            <a:r>
              <a:rPr lang="en-US" sz="1800" dirty="0">
                <a:solidFill>
                  <a:srgbClr val="000000"/>
                </a:solidFill>
                <a:effectLst/>
                <a:latin typeface="+mj-lt"/>
                <a:ea typeface="Calibri" panose="020F0502020204030204" pitchFamily="34" charset="0"/>
              </a:rPr>
              <a:t>Provides guidelines for implementing the Interagency Agreement between the Mine Safety and Health Administration and the Occupational Safety and Health Administration</a:t>
            </a:r>
            <a:r>
              <a:rPr lang="en-US" sz="1800" dirty="0">
                <a:solidFill>
                  <a:srgbClr val="000000"/>
                </a:solidFill>
                <a:latin typeface="+mj-lt"/>
                <a:ea typeface="Calibri" panose="020F0502020204030204" pitchFamily="34" charset="0"/>
              </a:rPr>
              <a:t> – Jurisdictional issues.</a:t>
            </a:r>
            <a:endParaRPr lang="en-US" sz="1800" b="1" i="1" kern="0" dirty="0">
              <a:latin typeface="+mj-lt"/>
            </a:endParaRPr>
          </a:p>
          <a:p>
            <a:pPr eaLnBrk="1" hangingPunct="1">
              <a:buFont typeface="Wingdings" pitchFamily="2" charset="2"/>
              <a:buNone/>
            </a:pPr>
            <a:endParaRPr lang="en-US" sz="2000" kern="0" dirty="0"/>
          </a:p>
        </p:txBody>
      </p:sp>
      <p:sp>
        <p:nvSpPr>
          <p:cNvPr id="2" name="TextBox 1">
            <a:extLst>
              <a:ext uri="{FF2B5EF4-FFF2-40B4-BE49-F238E27FC236}">
                <a16:creationId xmlns:a16="http://schemas.microsoft.com/office/drawing/2014/main" id="{A1D31B8A-EF58-0089-368A-D8F80DDA586E}"/>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2001453913"/>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Update</a:t>
            </a:r>
            <a:endParaRPr lang="en-US" sz="2400" b="1" i="1" dirty="0">
              <a:solidFill>
                <a:srgbClr val="000080"/>
              </a:solidFill>
            </a:endParaRPr>
          </a:p>
        </p:txBody>
      </p:sp>
      <p:sp>
        <p:nvSpPr>
          <p:cNvPr id="6" name="Rectangle 7"/>
          <p:cNvSpPr txBox="1">
            <a:spLocks noChangeArrowheads="1"/>
          </p:cNvSpPr>
          <p:nvPr/>
        </p:nvSpPr>
        <p:spPr bwMode="auto">
          <a:xfrm>
            <a:off x="533400" y="12192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r>
              <a:rPr lang="en-US" sz="2400" b="1" dirty="0">
                <a:latin typeface="+mj-lt"/>
              </a:rPr>
              <a:t>Code of Federal Regulation</a:t>
            </a:r>
          </a:p>
          <a:p>
            <a:endParaRPr lang="en-US" sz="800" b="1" dirty="0">
              <a:latin typeface="+mj-lt"/>
            </a:endParaRPr>
          </a:p>
          <a:p>
            <a:pPr lvl="1"/>
            <a:r>
              <a:rPr lang="en-US" sz="2000" i="1" dirty="0">
                <a:latin typeface="+mj-lt"/>
              </a:rPr>
              <a:t>CFR 192—CFR Correction: Occupational Safety and Health Standards – Occupational Noise</a:t>
            </a:r>
          </a:p>
          <a:p>
            <a:pPr lvl="1"/>
            <a:endParaRPr lang="en-US" sz="800" i="1" dirty="0">
              <a:latin typeface="+mj-lt"/>
            </a:endParaRPr>
          </a:p>
          <a:p>
            <a:pPr lvl="2"/>
            <a:r>
              <a:rPr lang="en-US" sz="1800" dirty="0">
                <a:effectLst/>
                <a:latin typeface="+mj-lt"/>
                <a:ea typeface="Calibri" panose="020F0502020204030204" pitchFamily="34" charset="0"/>
              </a:rPr>
              <a:t>Amendment corrects an equation in Appendix A, 29 CFR 1910.95.</a:t>
            </a:r>
            <a:endParaRPr lang="en-US" sz="1800" b="1" i="1" kern="0" dirty="0">
              <a:latin typeface="+mj-lt"/>
            </a:endParaRPr>
          </a:p>
          <a:p>
            <a:pPr lvl="1"/>
            <a:endParaRPr lang="en-US" sz="2000" i="1" dirty="0">
              <a:latin typeface="+mj-lt"/>
            </a:endParaRPr>
          </a:p>
          <a:p>
            <a:pPr lvl="1"/>
            <a:r>
              <a:rPr lang="en-US" sz="2000" i="1" dirty="0">
                <a:latin typeface="+mj-lt"/>
              </a:rPr>
              <a:t>CFR 193—CFR Correction: Safety and Health Regulations for Construction – Lead</a:t>
            </a:r>
          </a:p>
          <a:p>
            <a:pPr lvl="1"/>
            <a:endParaRPr lang="en-US" sz="800" i="1" dirty="0">
              <a:latin typeface="+mj-lt"/>
            </a:endParaRPr>
          </a:p>
          <a:p>
            <a:pPr lvl="2"/>
            <a:r>
              <a:rPr lang="en-US" sz="1800" dirty="0">
                <a:effectLst/>
                <a:latin typeface="+mj-lt"/>
                <a:ea typeface="Calibri" panose="020F0502020204030204" pitchFamily="34" charset="0"/>
              </a:rPr>
              <a:t>Amendment corrects 29 CFR 1926.62(d)(4)(ii) – Referenced paragraph (d)(10) instead of (d)(9).</a:t>
            </a:r>
            <a:endParaRPr lang="en-US" sz="1800" b="1" i="1" kern="0" dirty="0">
              <a:latin typeface="+mj-lt"/>
            </a:endParaRPr>
          </a:p>
          <a:p>
            <a:pPr lvl="1"/>
            <a:endParaRPr lang="en-US" sz="2000" i="1" dirty="0">
              <a:latin typeface="+mj-lt"/>
            </a:endParaRPr>
          </a:p>
          <a:p>
            <a:pPr lvl="1"/>
            <a:r>
              <a:rPr lang="en-US" sz="2000" i="1" dirty="0">
                <a:latin typeface="+mj-lt"/>
              </a:rPr>
              <a:t>CFR 194—Correcting Amendment: Safety and Health Regulations for Construction – Lead</a:t>
            </a:r>
          </a:p>
          <a:p>
            <a:pPr lvl="1"/>
            <a:endParaRPr lang="en-US" sz="800" i="1" dirty="0">
              <a:latin typeface="+mj-lt"/>
            </a:endParaRPr>
          </a:p>
          <a:p>
            <a:pPr lvl="2"/>
            <a:r>
              <a:rPr lang="en-US" sz="1800" dirty="0">
                <a:effectLst/>
                <a:latin typeface="+mj-lt"/>
                <a:ea typeface="Calibri" panose="020F0502020204030204" pitchFamily="34" charset="0"/>
              </a:rPr>
              <a:t>Amendment corrects 29 CFR 1926.62(d)(2)(iv) – List of tasks had been removed.</a:t>
            </a:r>
            <a:endParaRPr lang="en-US" sz="1800" b="1" i="1" kern="0" dirty="0">
              <a:latin typeface="+mj-lt"/>
            </a:endParaRPr>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2" name="TextBox 1">
            <a:extLst>
              <a:ext uri="{FF2B5EF4-FFF2-40B4-BE49-F238E27FC236}">
                <a16:creationId xmlns:a16="http://schemas.microsoft.com/office/drawing/2014/main" id="{A1D31B8A-EF58-0089-368A-D8F80DDA586E}"/>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640048870"/>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C978E13-F57C-4F75-BCFC-5F7661200513}"/>
              </a:ext>
            </a:extLst>
          </p:cNvPr>
          <p:cNvGraphicFramePr>
            <a:graphicFrameLocks noGrp="1"/>
          </p:cNvGraphicFramePr>
          <p:nvPr>
            <p:ph type="tbl" idx="1"/>
            <p:extLst>
              <p:ext uri="{D42A27DB-BD31-4B8C-83A1-F6EECF244321}">
                <p14:modId xmlns:p14="http://schemas.microsoft.com/office/powerpoint/2010/main" val="2065223906"/>
              </p:ext>
            </p:extLst>
          </p:nvPr>
        </p:nvGraphicFramePr>
        <p:xfrm>
          <a:off x="609600" y="1219200"/>
          <a:ext cx="7848600" cy="4648204"/>
        </p:xfrm>
        <a:graphic>
          <a:graphicData uri="http://schemas.openxmlformats.org/drawingml/2006/table">
            <a:tbl>
              <a:tblPr firstRow="1" bandRow="1">
                <a:tableStyleId>{073A0DAA-6AF3-43AB-8588-CEC1D06C72B9}</a:tableStyleId>
              </a:tblPr>
              <a:tblGrid>
                <a:gridCol w="2792291">
                  <a:extLst>
                    <a:ext uri="{9D8B030D-6E8A-4147-A177-3AD203B41FA5}">
                      <a16:colId xmlns:a16="http://schemas.microsoft.com/office/drawing/2014/main" val="4257082247"/>
                    </a:ext>
                  </a:extLst>
                </a:gridCol>
                <a:gridCol w="5056309">
                  <a:extLst>
                    <a:ext uri="{9D8B030D-6E8A-4147-A177-3AD203B41FA5}">
                      <a16:colId xmlns:a16="http://schemas.microsoft.com/office/drawing/2014/main" val="4285241588"/>
                    </a:ext>
                  </a:extLst>
                </a:gridCol>
              </a:tblGrid>
              <a:tr h="422564">
                <a:tc gridSpan="2">
                  <a:txBody>
                    <a:bodyPr/>
                    <a:lstStyle/>
                    <a:p>
                      <a:pPr algn="ctr"/>
                      <a:r>
                        <a:rPr lang="en-US" sz="2000" b="1" dirty="0">
                          <a:solidFill>
                            <a:schemeClr val="tx1"/>
                          </a:solidFill>
                        </a:rPr>
                        <a:t>Bureau Staffing</a:t>
                      </a:r>
                    </a:p>
                  </a:txBody>
                  <a:tcPr anchor="ctr">
                    <a:solidFill>
                      <a:schemeClr val="bg1">
                        <a:lumMod val="65000"/>
                      </a:schemeClr>
                    </a:solidFill>
                  </a:tcPr>
                </a:tc>
                <a:tc hMerge="1">
                  <a:txBody>
                    <a:bodyPr/>
                    <a:lstStyle/>
                    <a:p>
                      <a:endParaRPr lang="en-US" b="0" dirty="0"/>
                    </a:p>
                  </a:txBody>
                  <a:tcPr/>
                </a:tc>
                <a:extLst>
                  <a:ext uri="{0D108BD9-81ED-4DB2-BD59-A6C34878D82A}">
                    <a16:rowId xmlns:a16="http://schemas.microsoft.com/office/drawing/2014/main" val="1791238280"/>
                  </a:ext>
                </a:extLst>
              </a:tr>
              <a:tr h="422564">
                <a:tc>
                  <a:txBody>
                    <a:bodyPr/>
                    <a:lstStyle/>
                    <a:p>
                      <a:pPr algn="r"/>
                      <a:r>
                        <a:rPr lang="en-US" b="0" dirty="0"/>
                        <a:t>Jaleesa Thomas</a:t>
                      </a:r>
                    </a:p>
                  </a:txBody>
                  <a:tcPr anchor="ctr"/>
                </a:tc>
                <a:tc>
                  <a:txBody>
                    <a:bodyPr/>
                    <a:lstStyle/>
                    <a:p>
                      <a:pPr algn="ctr"/>
                      <a:r>
                        <a:rPr lang="en-US" b="0" i="1" dirty="0"/>
                        <a:t>Information Officer</a:t>
                      </a:r>
                    </a:p>
                  </a:txBody>
                  <a:tcPr anchor="ctr"/>
                </a:tc>
                <a:extLst>
                  <a:ext uri="{0D108BD9-81ED-4DB2-BD59-A6C34878D82A}">
                    <a16:rowId xmlns:a16="http://schemas.microsoft.com/office/drawing/2014/main" val="3680436942"/>
                  </a:ext>
                </a:extLst>
              </a:tr>
              <a:tr h="422564">
                <a:tc>
                  <a:txBody>
                    <a:bodyPr/>
                    <a:lstStyle/>
                    <a:p>
                      <a:pPr algn="r"/>
                      <a:r>
                        <a:rPr lang="en-US" sz="1800" b="0" kern="1200" dirty="0">
                          <a:solidFill>
                            <a:schemeClr val="dk1"/>
                          </a:solidFill>
                          <a:effectLst/>
                          <a:latin typeface="+mn-lt"/>
                          <a:ea typeface="+mn-ea"/>
                          <a:cs typeface="+mn-cs"/>
                        </a:rPr>
                        <a:t>Norma Velasco</a:t>
                      </a:r>
                      <a:endParaRPr 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kern="1200" dirty="0">
                          <a:solidFill>
                            <a:schemeClr val="dk1"/>
                          </a:solidFill>
                          <a:effectLst/>
                          <a:latin typeface="+mn-lt"/>
                          <a:ea typeface="+mn-ea"/>
                          <a:cs typeface="+mn-cs"/>
                        </a:rPr>
                        <a:t>Administrative Assistant II</a:t>
                      </a:r>
                    </a:p>
                  </a:txBody>
                  <a:tcPr anchor="ctr"/>
                </a:tc>
                <a:extLst>
                  <a:ext uri="{0D108BD9-81ED-4DB2-BD59-A6C34878D82A}">
                    <a16:rowId xmlns:a16="http://schemas.microsoft.com/office/drawing/2014/main" val="3921484080"/>
                  </a:ext>
                </a:extLst>
              </a:tr>
              <a:tr h="422564">
                <a:tc>
                  <a:txBody>
                    <a:bodyPr/>
                    <a:lstStyle/>
                    <a:p>
                      <a:pPr algn="r"/>
                      <a:r>
                        <a:rPr lang="en-US" sz="1800" b="0" kern="1200" dirty="0">
                          <a:solidFill>
                            <a:schemeClr val="dk1"/>
                          </a:solidFill>
                          <a:effectLst/>
                          <a:latin typeface="+mn-lt"/>
                          <a:ea typeface="+mn-ea"/>
                          <a:cs typeface="+mn-cs"/>
                        </a:rPr>
                        <a:t>James Agosto</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584281044"/>
                  </a:ext>
                </a:extLst>
              </a:tr>
              <a:tr h="422564">
                <a:tc>
                  <a:txBody>
                    <a:bodyPr/>
                    <a:lstStyle/>
                    <a:p>
                      <a:pPr algn="r"/>
                      <a:r>
                        <a:rPr lang="en-US" b="0" dirty="0"/>
                        <a:t>David Bailey</a:t>
                      </a:r>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1293101927"/>
                  </a:ext>
                </a:extLst>
              </a:tr>
              <a:tr h="422564">
                <a:tc>
                  <a:txBody>
                    <a:bodyPr/>
                    <a:lstStyle/>
                    <a:p>
                      <a:pPr algn="r"/>
                      <a:r>
                        <a:rPr lang="en-US" sz="1800" kern="1200" dirty="0">
                          <a:solidFill>
                            <a:schemeClr val="dk1"/>
                          </a:solidFill>
                          <a:effectLst/>
                          <a:latin typeface="+mn-lt"/>
                          <a:ea typeface="+mn-ea"/>
                          <a:cs typeface="+mn-cs"/>
                        </a:rPr>
                        <a:t>Dianne Daniels</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2610311915"/>
                  </a:ext>
                </a:extLst>
              </a:tr>
              <a:tr h="422564">
                <a:tc>
                  <a:txBody>
                    <a:bodyPr/>
                    <a:lstStyle/>
                    <a:p>
                      <a:pPr algn="r"/>
                      <a:r>
                        <a:rPr lang="en-US" sz="1800" kern="1200" dirty="0">
                          <a:solidFill>
                            <a:schemeClr val="dk1"/>
                          </a:solidFill>
                          <a:effectLst/>
                          <a:latin typeface="+mn-lt"/>
                          <a:ea typeface="+mn-ea"/>
                          <a:cs typeface="+mn-cs"/>
                        </a:rPr>
                        <a:t>Vacant</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3689851666"/>
                  </a:ext>
                </a:extLst>
              </a:tr>
              <a:tr h="422564">
                <a:tc>
                  <a:txBody>
                    <a:bodyPr/>
                    <a:lstStyle/>
                    <a:p>
                      <a:pPr algn="r"/>
                      <a:r>
                        <a:rPr lang="en-US" sz="1800" kern="1200" dirty="0">
                          <a:solidFill>
                            <a:schemeClr val="dk1"/>
                          </a:solidFill>
                          <a:effectLst/>
                          <a:latin typeface="+mn-lt"/>
                          <a:ea typeface="+mn-ea"/>
                          <a:cs typeface="+mn-cs"/>
                        </a:rPr>
                        <a:t>Erin Smith</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51858028"/>
                  </a:ext>
                </a:extLst>
              </a:tr>
              <a:tr h="422564">
                <a:tc>
                  <a:txBody>
                    <a:bodyPr/>
                    <a:lstStyle/>
                    <a:p>
                      <a:pPr algn="r"/>
                      <a:r>
                        <a:rPr lang="en-US" b="0" dirty="0"/>
                        <a:t>Theodore Place</a:t>
                      </a:r>
                    </a:p>
                  </a:txBody>
                  <a:tcPr anchor="ctr"/>
                </a:tc>
                <a:tc>
                  <a:txBody>
                    <a:bodyPr/>
                    <a:lstStyle/>
                    <a:p>
                      <a:pPr algn="ctr"/>
                      <a:r>
                        <a:rPr lang="en-US" b="0" i="1" dirty="0"/>
                        <a:t>Investigator</a:t>
                      </a:r>
                    </a:p>
                  </a:txBody>
                  <a:tcPr anchor="ctr"/>
                </a:tc>
                <a:extLst>
                  <a:ext uri="{0D108BD9-81ED-4DB2-BD59-A6C34878D82A}">
                    <a16:rowId xmlns:a16="http://schemas.microsoft.com/office/drawing/2014/main" val="1086128519"/>
                  </a:ext>
                </a:extLst>
              </a:tr>
              <a:tr h="422564">
                <a:tc>
                  <a:txBody>
                    <a:bodyPr/>
                    <a:lstStyle/>
                    <a:p>
                      <a:pPr algn="r"/>
                      <a:r>
                        <a:rPr lang="en-US" sz="1800" kern="1200" dirty="0">
                          <a:solidFill>
                            <a:schemeClr val="dk1"/>
                          </a:solidFill>
                          <a:effectLst/>
                          <a:latin typeface="+mn-lt"/>
                          <a:ea typeface="+mn-ea"/>
                          <a:cs typeface="+mn-cs"/>
                        </a:rPr>
                        <a:t>Alvin </a:t>
                      </a:r>
                      <a:r>
                        <a:rPr lang="en-US" sz="1800" kern="1200" dirty="0" err="1">
                          <a:solidFill>
                            <a:schemeClr val="dk1"/>
                          </a:solidFill>
                          <a:effectLst/>
                          <a:latin typeface="+mn-lt"/>
                          <a:ea typeface="+mn-ea"/>
                          <a:cs typeface="+mn-cs"/>
                        </a:rPr>
                        <a:t>Vocalan</a:t>
                      </a:r>
                      <a:endParaRPr lang="en-US" b="0" dirty="0"/>
                    </a:p>
                  </a:txBody>
                  <a:tcPr anchor="ctr"/>
                </a:tc>
                <a:tc>
                  <a:txBody>
                    <a:bodyPr/>
                    <a:lstStyle/>
                    <a:p>
                      <a:pPr algn="ctr"/>
                      <a:r>
                        <a:rPr lang="en-US" sz="1800" b="0" i="1" kern="1200" dirty="0">
                          <a:solidFill>
                            <a:schemeClr val="dk1"/>
                          </a:solidFill>
                          <a:effectLst/>
                          <a:latin typeface="+mn-lt"/>
                          <a:ea typeface="+mn-ea"/>
                          <a:cs typeface="+mn-cs"/>
                        </a:rPr>
                        <a:t>Investigator</a:t>
                      </a:r>
                      <a:endParaRPr lang="en-US" b="0" i="1" dirty="0"/>
                    </a:p>
                  </a:txBody>
                  <a:tcPr anchor="ctr"/>
                </a:tc>
                <a:extLst>
                  <a:ext uri="{0D108BD9-81ED-4DB2-BD59-A6C34878D82A}">
                    <a16:rowId xmlns:a16="http://schemas.microsoft.com/office/drawing/2014/main" val="2310495853"/>
                  </a:ext>
                </a:extLst>
              </a:tr>
              <a:tr h="422564">
                <a:tc>
                  <a:txBody>
                    <a:bodyPr/>
                    <a:lstStyle/>
                    <a:p>
                      <a:pPr algn="r"/>
                      <a:r>
                        <a:rPr lang="en-US" sz="1800" kern="1200" dirty="0">
                          <a:solidFill>
                            <a:schemeClr val="dk1"/>
                          </a:solidFill>
                          <a:effectLst/>
                          <a:latin typeface="+mn-lt"/>
                          <a:ea typeface="+mn-ea"/>
                          <a:cs typeface="+mn-cs"/>
                        </a:rPr>
                        <a:t>Harriet Hopkins</a:t>
                      </a:r>
                      <a:endParaRPr lang="en-US" b="0" dirty="0"/>
                    </a:p>
                  </a:txBody>
                  <a:tcPr anchor="ctr"/>
                </a:tc>
                <a:tc>
                  <a:txBody>
                    <a:bodyPr/>
                    <a:lstStyle/>
                    <a:p>
                      <a:pPr algn="ctr"/>
                      <a:r>
                        <a:rPr lang="en-US" b="0" i="1" dirty="0"/>
                        <a:t>Administrator</a:t>
                      </a:r>
                    </a:p>
                  </a:txBody>
                  <a:tcPr anchor="ctr"/>
                </a:tc>
                <a:extLst>
                  <a:ext uri="{0D108BD9-81ED-4DB2-BD59-A6C34878D82A}">
                    <a16:rowId xmlns:a16="http://schemas.microsoft.com/office/drawing/2014/main" val="802781354"/>
                  </a:ext>
                </a:extLst>
              </a:tr>
            </a:tbl>
          </a:graphicData>
        </a:graphic>
      </p:graphicFrame>
      <p:sp>
        <p:nvSpPr>
          <p:cNvPr id="4" name="Text Box 3">
            <a:extLst>
              <a:ext uri="{FF2B5EF4-FFF2-40B4-BE49-F238E27FC236}">
                <a16:creationId xmlns:a16="http://schemas.microsoft.com/office/drawing/2014/main" id="{9E8AC1C2-0FC4-44D0-B8D2-DD010DEEFDFF}"/>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3" name="TextBox 2">
            <a:extLst>
              <a:ext uri="{FF2B5EF4-FFF2-40B4-BE49-F238E27FC236}">
                <a16:creationId xmlns:a16="http://schemas.microsoft.com/office/drawing/2014/main" id="{0AB76433-6278-2A4A-871E-A5CD56F6CDDD}"/>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2952019479"/>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2406447745"/>
              </p:ext>
            </p:extLst>
          </p:nvPr>
        </p:nvGraphicFramePr>
        <p:xfrm>
          <a:off x="609600" y="1142996"/>
          <a:ext cx="7924801" cy="3929372"/>
        </p:xfrm>
        <a:graphic>
          <a:graphicData uri="http://schemas.openxmlformats.org/drawingml/2006/table">
            <a:tbl>
              <a:tblPr firstRow="1" bandRow="1">
                <a:tableStyleId>{073A0DAA-6AF3-43AB-8588-CEC1D06C72B9}</a:tableStyleId>
              </a:tblPr>
              <a:tblGrid>
                <a:gridCol w="4401779">
                  <a:extLst>
                    <a:ext uri="{9D8B030D-6E8A-4147-A177-3AD203B41FA5}">
                      <a16:colId xmlns:a16="http://schemas.microsoft.com/office/drawing/2014/main" val="20000"/>
                    </a:ext>
                  </a:extLst>
                </a:gridCol>
                <a:gridCol w="758928">
                  <a:extLst>
                    <a:ext uri="{9D8B030D-6E8A-4147-A177-3AD203B41FA5}">
                      <a16:colId xmlns:a16="http://schemas.microsoft.com/office/drawing/2014/main" val="20001"/>
                    </a:ext>
                  </a:extLst>
                </a:gridCol>
                <a:gridCol w="758928">
                  <a:extLst>
                    <a:ext uri="{9D8B030D-6E8A-4147-A177-3AD203B41FA5}">
                      <a16:colId xmlns:a16="http://schemas.microsoft.com/office/drawing/2014/main" val="499300389"/>
                    </a:ext>
                  </a:extLst>
                </a:gridCol>
                <a:gridCol w="709765">
                  <a:extLst>
                    <a:ext uri="{9D8B030D-6E8A-4147-A177-3AD203B41FA5}">
                      <a16:colId xmlns:a16="http://schemas.microsoft.com/office/drawing/2014/main" val="745206206"/>
                    </a:ext>
                  </a:extLst>
                </a:gridCol>
                <a:gridCol w="685800">
                  <a:extLst>
                    <a:ext uri="{9D8B030D-6E8A-4147-A177-3AD203B41FA5}">
                      <a16:colId xmlns:a16="http://schemas.microsoft.com/office/drawing/2014/main" val="3550745391"/>
                    </a:ext>
                  </a:extLst>
                </a:gridCol>
                <a:gridCol w="609601">
                  <a:extLst>
                    <a:ext uri="{9D8B030D-6E8A-4147-A177-3AD203B41FA5}">
                      <a16:colId xmlns:a16="http://schemas.microsoft.com/office/drawing/2014/main" val="20002"/>
                    </a:ext>
                  </a:extLst>
                </a:gridCol>
              </a:tblGrid>
              <a:tr h="474245">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rPr>
                        <a:t>OSH Complaint Statistics</a:t>
                      </a:r>
                    </a:p>
                  </a:txBody>
                  <a:tcPr anchor="ctr" horzOverflow="overflow">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1" i="1" u="none" strike="noStrike" cap="none" normalizeH="0" baseline="0" dirty="0">
                          <a:ln>
                            <a:noFill/>
                          </a:ln>
                          <a:solidFill>
                            <a:schemeClr val="tx1"/>
                          </a:solidFill>
                          <a:effectLst/>
                        </a:rPr>
                        <a:t>Total</a:t>
                      </a:r>
                      <a:endParaRPr kumimoji="0" lang="en-US" sz="12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0204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Total OSH Complaints Filed</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64</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59*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82</a:t>
                      </a:r>
                      <a:r>
                        <a:rPr lang="en-US" sz="1400" baseline="30000" dirty="0">
                          <a:solidFill>
                            <a:srgbClr val="000000"/>
                          </a:solidFill>
                          <a:effectLst/>
                          <a:latin typeface="+mn-lt"/>
                          <a:ea typeface="Calibri" panose="020F0502020204030204" pitchFamily="34" charset="0"/>
                        </a:rPr>
                        <a:t>1</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53</a:t>
                      </a:r>
                      <a:r>
                        <a:rPr lang="en-US" sz="1400" baseline="30000" dirty="0">
                          <a:solidFill>
                            <a:srgbClr val="000000"/>
                          </a:solidFill>
                          <a:effectLst/>
                          <a:latin typeface="+mn-lt"/>
                          <a:ea typeface="Calibri" panose="020F0502020204030204" pitchFamily="34" charset="0"/>
                        </a:rPr>
                        <a:t>6</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258</a:t>
                      </a:r>
                    </a:p>
                  </a:txBody>
                  <a:tcPr anchor="ctr">
                    <a:solidFill>
                      <a:schemeClr val="bg1">
                        <a:lumMod val="95000"/>
                      </a:schemeClr>
                    </a:solidFill>
                  </a:tcPr>
                </a:tc>
                <a:extLst>
                  <a:ext uri="{0D108BD9-81ED-4DB2-BD59-A6C34878D82A}">
                    <a16:rowId xmlns:a16="http://schemas.microsoft.com/office/drawing/2014/main" val="10001"/>
                  </a:ext>
                </a:extLst>
              </a:tr>
              <a:tr h="312202">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Total OSH Complaints Closed</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68</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75**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65</a:t>
                      </a:r>
                      <a:r>
                        <a:rPr lang="en-US" sz="1400" baseline="30000" dirty="0">
                          <a:solidFill>
                            <a:srgbClr val="000000"/>
                          </a:solidFill>
                          <a:effectLst/>
                          <a:latin typeface="+mn-lt"/>
                          <a:ea typeface="Calibri" panose="020F0502020204030204" pitchFamily="34" charset="0"/>
                        </a:rPr>
                        <a:t>2</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22</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230</a:t>
                      </a:r>
                    </a:p>
                  </a:txBody>
                  <a:tcPr anchor="ctr">
                    <a:solidFill>
                      <a:schemeClr val="bg1">
                        <a:lumMod val="85000"/>
                      </a:schemeClr>
                    </a:solidFill>
                  </a:tcPr>
                </a:tc>
                <a:extLst>
                  <a:ext uri="{0D108BD9-81ED-4DB2-BD59-A6C34878D82A}">
                    <a16:rowId xmlns:a16="http://schemas.microsoft.com/office/drawing/2014/main" val="10002"/>
                  </a:ext>
                </a:extLst>
              </a:tr>
              <a:tr h="50497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Number of OSH Cases Closed Within 90 Days of File Date</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3***</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0</a:t>
                      </a:r>
                      <a:endParaRPr lang="en-US" sz="1400" baseline="30000" dirty="0">
                        <a:solidFill>
                          <a:srgbClr val="000000"/>
                        </a:solidFill>
                        <a:effectLst/>
                        <a:latin typeface="+mn-lt"/>
                        <a:ea typeface="Calibri" panose="020F0502020204030204" pitchFamily="34"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1</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6</a:t>
                      </a:r>
                    </a:p>
                  </a:txBody>
                  <a:tcPr anchor="ctr">
                    <a:solidFill>
                      <a:schemeClr val="bg1">
                        <a:lumMod val="95000"/>
                      </a:schemeClr>
                    </a:solidFill>
                  </a:tcPr>
                </a:tc>
                <a:extLst>
                  <a:ext uri="{0D108BD9-81ED-4DB2-BD59-A6C34878D82A}">
                    <a16:rowId xmlns:a16="http://schemas.microsoft.com/office/drawing/2014/main" val="10003"/>
                  </a:ext>
                </a:extLst>
              </a:tr>
              <a:tr h="31382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i="1" u="none" strike="noStrike" cap="none" normalizeH="0" baseline="0" dirty="0">
                          <a:ln>
                            <a:noFill/>
                          </a:ln>
                          <a:effectLst/>
                        </a:rPr>
                        <a:t>Percentage of Cases Closed Within 90 Days of File Date</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a:solidFill>
                            <a:srgbClr val="000000"/>
                          </a:solidFill>
                          <a:effectLst/>
                          <a:latin typeface="+mn-lt"/>
                          <a:ea typeface="Calibri" panose="020F0502020204030204" pitchFamily="34" charset="0"/>
                        </a:rPr>
                        <a:t>6%***</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4.5%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NA</a:t>
                      </a:r>
                    </a:p>
                  </a:txBody>
                  <a:tcPr anchor="ctr">
                    <a:solidFill>
                      <a:schemeClr val="bg1">
                        <a:lumMod val="85000"/>
                      </a:schemeClr>
                    </a:solidFill>
                  </a:tcPr>
                </a:tc>
                <a:extLst>
                  <a:ext uri="{0D108BD9-81ED-4DB2-BD59-A6C34878D82A}">
                    <a16:rowId xmlns:a16="http://schemas.microsoft.com/office/drawing/2014/main" val="10004"/>
                  </a:ext>
                </a:extLst>
              </a:tr>
              <a:tr h="50551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200" i="1" kern="1200" dirty="0">
                          <a:solidFill>
                            <a:schemeClr val="dk1"/>
                          </a:solidFill>
                          <a:effectLst/>
                          <a:latin typeface="+mn-lt"/>
                          <a:ea typeface="+mn-ea"/>
                          <a:cs typeface="+mn-cs"/>
                        </a:rPr>
                        <a:t>Of Cases Closed, Average Number of Elapsed Days Between File Date and Closed Date</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288*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279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266</a:t>
                      </a:r>
                      <a:r>
                        <a:rPr lang="en-US" sz="1400" baseline="30000" dirty="0">
                          <a:solidFill>
                            <a:srgbClr val="000000"/>
                          </a:solidFill>
                          <a:effectLst/>
                          <a:latin typeface="+mn-lt"/>
                          <a:ea typeface="Calibri" panose="020F0502020204030204" pitchFamily="34" charset="0"/>
                        </a:rPr>
                        <a:t>3</a:t>
                      </a:r>
                      <a:endParaRPr lang="en-US" sz="1400" dirty="0">
                        <a:solidFill>
                          <a:srgbClr val="000000"/>
                        </a:solidFill>
                        <a:effectLst/>
                        <a:latin typeface="+mn-lt"/>
                        <a:ea typeface="Calibri" panose="020F0502020204030204" pitchFamily="34" charset="0"/>
                      </a:endParaRP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219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NA</a:t>
                      </a:r>
                    </a:p>
                  </a:txBody>
                  <a:tcPr anchor="ctr">
                    <a:solidFill>
                      <a:schemeClr val="bg1">
                        <a:lumMod val="95000"/>
                      </a:schemeClr>
                    </a:solidFill>
                  </a:tcPr>
                </a:tc>
                <a:extLst>
                  <a:ext uri="{0D108BD9-81ED-4DB2-BD59-A6C34878D82A}">
                    <a16:rowId xmlns:a16="http://schemas.microsoft.com/office/drawing/2014/main" val="10005"/>
                  </a:ext>
                </a:extLst>
              </a:tr>
              <a:tr h="50497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200" i="1" u="none" strike="noStrike" cap="none" normalizeH="0" baseline="0" dirty="0">
                          <a:ln>
                            <a:noFill/>
                          </a:ln>
                          <a:effectLst/>
                        </a:rPr>
                        <a:t>Total Number of OSH Complaints Pending at End of Reporting Period</a:t>
                      </a:r>
                      <a:endParaRPr kumimoji="0" lang="en-US" sz="12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103**</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100****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118</a:t>
                      </a:r>
                      <a:r>
                        <a:rPr lang="en-US" sz="1400" baseline="30000" dirty="0">
                          <a:solidFill>
                            <a:srgbClr val="000000"/>
                          </a:solidFill>
                          <a:effectLst/>
                          <a:latin typeface="+mn-lt"/>
                          <a:ea typeface="Calibri" panose="020F0502020204030204" pitchFamily="34" charset="0"/>
                        </a:rPr>
                        <a:t>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143</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NA</a:t>
                      </a:r>
                    </a:p>
                  </a:txBody>
                  <a:tcPr anchor="ctr">
                    <a:solidFill>
                      <a:schemeClr val="bg1">
                        <a:lumMod val="85000"/>
                      </a:schemeClr>
                    </a:solidFill>
                  </a:tcPr>
                </a:tc>
                <a:extLst>
                  <a:ext uri="{0D108BD9-81ED-4DB2-BD59-A6C34878D82A}">
                    <a16:rowId xmlns:a16="http://schemas.microsoft.com/office/drawing/2014/main" val="10006"/>
                  </a:ext>
                </a:extLst>
              </a:tr>
              <a:tr h="50497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0" i="1" u="none" strike="noStrike" cap="none" normalizeH="0" baseline="0" dirty="0">
                          <a:ln>
                            <a:noFill/>
                          </a:ln>
                          <a:solidFill>
                            <a:schemeClr val="tx1"/>
                          </a:solidFill>
                          <a:effectLst/>
                          <a:latin typeface="Arial" charset="0"/>
                          <a:cs typeface="Arial" charset="0"/>
                        </a:rPr>
                        <a:t>Percentage of Pending OSH Complaints Over 90 Days Old (From Filing)</a:t>
                      </a: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69%</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71% </a:t>
                      </a:r>
                      <a:r>
                        <a:rPr lang="en-US" sz="1000" dirty="0">
                          <a:solidFill>
                            <a:srgbClr val="000000"/>
                          </a:solidFill>
                          <a:effectLst/>
                          <a:latin typeface="+mn-lt"/>
                          <a:ea typeface="Calibri" panose="020F0502020204030204" pitchFamily="34" charset="0"/>
                        </a:rPr>
                        <a:t>(71/100)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47%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67%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NA</a:t>
                      </a:r>
                    </a:p>
                  </a:txBody>
                  <a:tcPr anchor="ctr">
                    <a:solidFill>
                      <a:schemeClr val="bg1">
                        <a:lumMod val="95000"/>
                      </a:schemeClr>
                    </a:solidFill>
                  </a:tcPr>
                </a:tc>
                <a:extLst>
                  <a:ext uri="{0D108BD9-81ED-4DB2-BD59-A6C34878D82A}">
                    <a16:rowId xmlns:a16="http://schemas.microsoft.com/office/drawing/2014/main" val="10007"/>
                  </a:ext>
                </a:extLst>
              </a:tr>
              <a:tr h="50551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0" i="1" u="none" strike="noStrike" cap="none" normalizeH="0" baseline="0" dirty="0">
                          <a:ln>
                            <a:noFill/>
                          </a:ln>
                          <a:solidFill>
                            <a:schemeClr val="tx1"/>
                          </a:solidFill>
                          <a:effectLst/>
                          <a:latin typeface="Arial" charset="0"/>
                          <a:cs typeface="Arial" charset="0"/>
                        </a:rPr>
                        <a:t>Average Number of Elapsed Days Since Filing Date of All OSH Cases Pending at End of the Reporting Period</a:t>
                      </a: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230*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269</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dirty="0">
                          <a:solidFill>
                            <a:srgbClr val="000000"/>
                          </a:solidFill>
                          <a:effectLst/>
                          <a:latin typeface="+mn-lt"/>
                          <a:ea typeface="Calibri" panose="020F0502020204030204" pitchFamily="34" charset="0"/>
                        </a:rPr>
                        <a:t>111</a:t>
                      </a:r>
                      <a:r>
                        <a:rPr lang="en-US" sz="1400" baseline="30000" dirty="0">
                          <a:solidFill>
                            <a:srgbClr val="000000"/>
                          </a:solidFill>
                          <a:effectLst/>
                          <a:latin typeface="+mn-lt"/>
                          <a:ea typeface="Calibri" panose="020F0502020204030204" pitchFamily="34" charset="0"/>
                        </a:rPr>
                        <a:t>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0" i="0" dirty="0">
                          <a:solidFill>
                            <a:srgbClr val="000000"/>
                          </a:solidFill>
                          <a:effectLst/>
                          <a:latin typeface="+mn-lt"/>
                          <a:ea typeface="Calibri" panose="020F0502020204030204" pitchFamily="34" charset="0"/>
                        </a:rPr>
                        <a:t>147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400" b="1" i="1" dirty="0">
                          <a:solidFill>
                            <a:srgbClr val="000000"/>
                          </a:solidFill>
                          <a:effectLst/>
                          <a:latin typeface="+mn-lt"/>
                          <a:ea typeface="Calibri" panose="020F0502020204030204" pitchFamily="34" charset="0"/>
                        </a:rPr>
                        <a:t>NA</a:t>
                      </a:r>
                    </a:p>
                  </a:txBody>
                  <a:tcPr anchor="c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9" name="Text Box 3">
            <a:extLst>
              <a:ext uri="{FF2B5EF4-FFF2-40B4-BE49-F238E27FC236}">
                <a16:creationId xmlns:a16="http://schemas.microsoft.com/office/drawing/2014/main" id="{46AD8969-6DF5-4DD7-A69A-03A5B3E4F775}"/>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4" name="TextBox 3">
            <a:extLst>
              <a:ext uri="{FF2B5EF4-FFF2-40B4-BE49-F238E27FC236}">
                <a16:creationId xmlns:a16="http://schemas.microsoft.com/office/drawing/2014/main" id="{37FF6BDB-1F76-F546-220F-1C6AC19AFEF7}"/>
              </a:ext>
            </a:extLst>
          </p:cNvPr>
          <p:cNvSpPr txBox="1"/>
          <p:nvPr/>
        </p:nvSpPr>
        <p:spPr>
          <a:xfrm>
            <a:off x="609600" y="4953000"/>
            <a:ext cx="3709670" cy="984885"/>
          </a:xfrm>
          <a:prstGeom prst="rect">
            <a:avLst/>
          </a:prstGeom>
          <a:noFill/>
        </p:spPr>
        <p:txBody>
          <a:bodyPr wrap="none" rtlCol="0">
            <a:spAutoFit/>
          </a:bodyPr>
          <a:lstStyle/>
          <a:p>
            <a:pPr marL="0" marR="0">
              <a:spcBef>
                <a:spcPts val="0"/>
              </a:spcBef>
              <a:spcAft>
                <a:spcPts val="0"/>
              </a:spcAft>
            </a:pPr>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US" sz="800" baseline="30000" dirty="0">
                <a:solidFill>
                  <a:srgbClr val="000000"/>
                </a:solidFill>
                <a:effectLst/>
                <a:latin typeface="+mj-lt"/>
                <a:ea typeface="Calibri" panose="020F0502020204030204" pitchFamily="34" charset="0"/>
                <a:cs typeface="Calibri" panose="020F0502020204030204" pitchFamily="34" charset="0"/>
              </a:rPr>
              <a:t>1</a:t>
            </a:r>
            <a:r>
              <a:rPr lang="en-US" sz="800" dirty="0">
                <a:solidFill>
                  <a:srgbClr val="000000"/>
                </a:solidFill>
                <a:effectLst/>
                <a:latin typeface="+mj-lt"/>
                <a:ea typeface="Calibri" panose="020F0502020204030204" pitchFamily="34" charset="0"/>
                <a:cs typeface="Calibri" panose="020F0502020204030204" pitchFamily="34" charset="0"/>
              </a:rPr>
              <a:t>Includes 28 Section 11(c) complaints (82-18=64</a:t>
            </a:r>
          </a:p>
          <a:p>
            <a:pPr marL="0" marR="0">
              <a:spcBef>
                <a:spcPts val="0"/>
              </a:spcBef>
              <a:spcAft>
                <a:spcPts val="0"/>
              </a:spcAft>
            </a:pPr>
            <a:r>
              <a:rPr lang="en-US" sz="800" baseline="30000" dirty="0">
                <a:solidFill>
                  <a:srgbClr val="000000"/>
                </a:solidFill>
                <a:effectLst/>
                <a:latin typeface="+mj-lt"/>
                <a:ea typeface="Calibri" panose="020F0502020204030204" pitchFamily="34" charset="0"/>
                <a:cs typeface="Calibri" panose="020F0502020204030204" pitchFamily="34" charset="0"/>
              </a:rPr>
              <a:t>2</a:t>
            </a:r>
            <a:r>
              <a:rPr lang="en-US" sz="800" dirty="0">
                <a:solidFill>
                  <a:srgbClr val="000000"/>
                </a:solidFill>
                <a:effectLst/>
                <a:latin typeface="+mj-lt"/>
                <a:ea typeface="Calibri" panose="020F0502020204030204" pitchFamily="34" charset="0"/>
                <a:cs typeface="Calibri" panose="020F0502020204030204" pitchFamily="34" charset="0"/>
              </a:rPr>
              <a:t>Includes 38 OSH and 27 Administrative closures of Section 11(c) complaints</a:t>
            </a:r>
          </a:p>
          <a:p>
            <a:pPr marL="0" marR="0">
              <a:spcBef>
                <a:spcPts val="0"/>
              </a:spcBef>
              <a:spcAft>
                <a:spcPts val="0"/>
              </a:spcAft>
            </a:pPr>
            <a:r>
              <a:rPr lang="en-US" sz="800" baseline="30000" dirty="0">
                <a:solidFill>
                  <a:srgbClr val="000000"/>
                </a:solidFill>
                <a:effectLst/>
                <a:latin typeface="+mj-lt"/>
                <a:ea typeface="Calibri" panose="020F0502020204030204" pitchFamily="34" charset="0"/>
                <a:cs typeface="Calibri" panose="020F0502020204030204" pitchFamily="34" charset="0"/>
              </a:rPr>
              <a:t>3</a:t>
            </a:r>
            <a:r>
              <a:rPr lang="en-US" sz="800" dirty="0">
                <a:solidFill>
                  <a:srgbClr val="000000"/>
                </a:solidFill>
                <a:effectLst/>
                <a:latin typeface="+mj-lt"/>
                <a:ea typeface="Calibri" panose="020F0502020204030204" pitchFamily="34" charset="0"/>
                <a:cs typeface="Calibri" panose="020F0502020204030204" pitchFamily="34" charset="0"/>
              </a:rPr>
              <a:t>WB State Report: 286</a:t>
            </a:r>
          </a:p>
          <a:p>
            <a:pPr marL="0" marR="0">
              <a:spcBef>
                <a:spcPts val="0"/>
              </a:spcBef>
              <a:spcAft>
                <a:spcPts val="0"/>
              </a:spcAft>
            </a:pPr>
            <a:r>
              <a:rPr lang="en-US" sz="800" baseline="30000" dirty="0">
                <a:solidFill>
                  <a:srgbClr val="000000"/>
                </a:solidFill>
                <a:effectLst/>
                <a:latin typeface="+mj-lt"/>
                <a:ea typeface="Calibri" panose="020F0502020204030204" pitchFamily="34" charset="0"/>
                <a:cs typeface="Calibri" panose="020F0502020204030204" pitchFamily="34" charset="0"/>
              </a:rPr>
              <a:t>4</a:t>
            </a:r>
            <a:r>
              <a:rPr lang="en-US" sz="800" dirty="0">
                <a:solidFill>
                  <a:srgbClr val="000000"/>
                </a:solidFill>
                <a:effectLst/>
                <a:latin typeface="+mj-lt"/>
                <a:ea typeface="Calibri" panose="020F0502020204030204" pitchFamily="34" charset="0"/>
                <a:cs typeface="Calibri" panose="020F0502020204030204" pitchFamily="34" charset="0"/>
              </a:rPr>
              <a:t>WB State Report: 141</a:t>
            </a:r>
          </a:p>
          <a:p>
            <a:pPr marL="0" marR="0">
              <a:spcBef>
                <a:spcPts val="0"/>
              </a:spcBef>
              <a:spcAft>
                <a:spcPts val="0"/>
              </a:spcAft>
            </a:pPr>
            <a:r>
              <a:rPr lang="en-US" sz="800" baseline="30000" dirty="0">
                <a:solidFill>
                  <a:srgbClr val="000000"/>
                </a:solidFill>
                <a:effectLst/>
                <a:latin typeface="+mj-lt"/>
                <a:ea typeface="Calibri" panose="020F0502020204030204" pitchFamily="34" charset="0"/>
                <a:cs typeface="Calibri" panose="020F0502020204030204" pitchFamily="34" charset="0"/>
              </a:rPr>
              <a:t>5</a:t>
            </a:r>
            <a:r>
              <a:rPr lang="en-US" sz="800" dirty="0">
                <a:solidFill>
                  <a:srgbClr val="000000"/>
                </a:solidFill>
                <a:effectLst/>
                <a:latin typeface="+mj-lt"/>
                <a:ea typeface="Calibri" panose="020F0502020204030204" pitchFamily="34" charset="0"/>
                <a:cs typeface="Calibri" panose="020F0502020204030204" pitchFamily="34" charset="0"/>
              </a:rPr>
              <a:t>WB State Report: 190</a:t>
            </a:r>
          </a:p>
          <a:p>
            <a:r>
              <a:rPr lang="en-US" sz="800" baseline="30000" dirty="0">
                <a:solidFill>
                  <a:srgbClr val="000000"/>
                </a:solidFill>
                <a:effectLst/>
                <a:latin typeface="+mj-lt"/>
                <a:ea typeface="Calibri" panose="020F0502020204030204" pitchFamily="34" charset="0"/>
                <a:cs typeface="Calibri" panose="020F0502020204030204" pitchFamily="34" charset="0"/>
              </a:rPr>
              <a:t>6</a:t>
            </a:r>
            <a:r>
              <a:rPr lang="en-US" sz="800" dirty="0">
                <a:solidFill>
                  <a:srgbClr val="000000"/>
                </a:solidFill>
                <a:effectLst/>
                <a:latin typeface="+mj-lt"/>
                <a:ea typeface="Calibri" panose="020F0502020204030204" pitchFamily="34" charset="0"/>
                <a:cs typeface="Calibri" panose="020F0502020204030204" pitchFamily="34" charset="0"/>
              </a:rPr>
              <a:t>Does not include Section 11(c)</a:t>
            </a:r>
            <a:endParaRPr lang="en-US" sz="800" dirty="0"/>
          </a:p>
        </p:txBody>
      </p:sp>
      <p:sp>
        <p:nvSpPr>
          <p:cNvPr id="2" name="TextBox 1">
            <a:extLst>
              <a:ext uri="{FF2B5EF4-FFF2-40B4-BE49-F238E27FC236}">
                <a16:creationId xmlns:a16="http://schemas.microsoft.com/office/drawing/2014/main" id="{A798AE50-D592-2CC5-CEF6-03F71EE86B74}"/>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2494021602"/>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739670508"/>
              </p:ext>
            </p:extLst>
          </p:nvPr>
        </p:nvGraphicFramePr>
        <p:xfrm>
          <a:off x="609600" y="1142997"/>
          <a:ext cx="7924797" cy="4459046"/>
        </p:xfrm>
        <a:graphic>
          <a:graphicData uri="http://schemas.openxmlformats.org/drawingml/2006/table">
            <a:tbl>
              <a:tblPr firstRow="1" bandRow="1">
                <a:tableStyleId>{073A0DAA-6AF3-43AB-8588-CEC1D06C72B9}</a:tableStyleId>
              </a:tblPr>
              <a:tblGrid>
                <a:gridCol w="3733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3935095662"/>
                    </a:ext>
                  </a:extLst>
                </a:gridCol>
                <a:gridCol w="838200">
                  <a:extLst>
                    <a:ext uri="{9D8B030D-6E8A-4147-A177-3AD203B41FA5}">
                      <a16:colId xmlns:a16="http://schemas.microsoft.com/office/drawing/2014/main" val="4090967795"/>
                    </a:ext>
                  </a:extLst>
                </a:gridCol>
                <a:gridCol w="762000">
                  <a:extLst>
                    <a:ext uri="{9D8B030D-6E8A-4147-A177-3AD203B41FA5}">
                      <a16:colId xmlns:a16="http://schemas.microsoft.com/office/drawing/2014/main" val="2390819546"/>
                    </a:ext>
                  </a:extLst>
                </a:gridCol>
                <a:gridCol w="838197">
                  <a:extLst>
                    <a:ext uri="{9D8B030D-6E8A-4147-A177-3AD203B41FA5}">
                      <a16:colId xmlns:a16="http://schemas.microsoft.com/office/drawing/2014/main" val="20002"/>
                    </a:ext>
                  </a:extLst>
                </a:gridCol>
              </a:tblGrid>
              <a:tr h="491752">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latin typeface="+mn-lt"/>
                        </a:rPr>
                        <a:t>OSH Complaint Disposition</a:t>
                      </a:r>
                    </a:p>
                  </a:txBody>
                  <a:tcPr anchor="ctr" horzOverflow="overflow">
                    <a:solidFill>
                      <a:schemeClr val="bg1">
                        <a:lumMod val="75000"/>
                      </a:schemeClr>
                    </a:solidFill>
                  </a:tcPr>
                </a:tc>
                <a:tc>
                  <a:txBody>
                    <a:bodyPr/>
                    <a:lstStyle/>
                    <a:p>
                      <a:pPr algn="ctr"/>
                      <a:r>
                        <a:rPr lang="en-US" sz="1400" dirty="0">
                          <a:solidFill>
                            <a:schemeClr val="tx1"/>
                          </a:solidFill>
                          <a:latin typeface="+mn-lt"/>
                        </a:rPr>
                        <a:t>1</a:t>
                      </a:r>
                      <a:r>
                        <a:rPr lang="en-US" sz="1400" baseline="30000" dirty="0">
                          <a:solidFill>
                            <a:schemeClr val="tx1"/>
                          </a:solidFill>
                          <a:latin typeface="+mn-lt"/>
                        </a:rPr>
                        <a:t>st</a:t>
                      </a:r>
                      <a:r>
                        <a:rPr lang="en-US" sz="1400" dirty="0">
                          <a:solidFill>
                            <a:schemeClr val="tx1"/>
                          </a:solidFill>
                          <a:latin typeface="+mn-lt"/>
                        </a:rPr>
                        <a:t> Qtr.</a:t>
                      </a:r>
                    </a:p>
                  </a:txBody>
                  <a:tcPr anchor="ctr">
                    <a:solidFill>
                      <a:schemeClr val="bg1">
                        <a:lumMod val="75000"/>
                      </a:schemeClr>
                    </a:solidFill>
                  </a:tcPr>
                </a:tc>
                <a:tc>
                  <a:txBody>
                    <a:bodyPr/>
                    <a:lstStyle/>
                    <a:p>
                      <a:pPr algn="ctr"/>
                      <a:r>
                        <a:rPr lang="en-US" sz="1400" dirty="0">
                          <a:solidFill>
                            <a:schemeClr val="tx1"/>
                          </a:solidFill>
                          <a:latin typeface="+mn-lt"/>
                        </a:rPr>
                        <a:t>2</a:t>
                      </a:r>
                      <a:r>
                        <a:rPr lang="en-US" sz="1400" baseline="30000" dirty="0">
                          <a:solidFill>
                            <a:schemeClr val="tx1"/>
                          </a:solidFill>
                          <a:latin typeface="+mn-lt"/>
                        </a:rPr>
                        <a:t>nd</a:t>
                      </a:r>
                      <a:r>
                        <a:rPr lang="en-US" sz="1400" dirty="0">
                          <a:solidFill>
                            <a:schemeClr val="tx1"/>
                          </a:solidFill>
                          <a:latin typeface="+mn-lt"/>
                        </a:rPr>
                        <a:t> Qtr.</a:t>
                      </a:r>
                    </a:p>
                  </a:txBody>
                  <a:tcPr anchor="ctr">
                    <a:solidFill>
                      <a:schemeClr val="bg1">
                        <a:lumMod val="75000"/>
                      </a:schemeClr>
                    </a:solidFill>
                  </a:tcPr>
                </a:tc>
                <a:tc>
                  <a:txBody>
                    <a:bodyPr/>
                    <a:lstStyle/>
                    <a:p>
                      <a:pPr algn="ctr"/>
                      <a:r>
                        <a:rPr lang="en-US" sz="1400" dirty="0">
                          <a:solidFill>
                            <a:schemeClr val="tx1"/>
                          </a:solidFill>
                          <a:latin typeface="+mn-lt"/>
                        </a:rPr>
                        <a:t>3</a:t>
                      </a:r>
                      <a:r>
                        <a:rPr lang="en-US" sz="1400" baseline="30000" dirty="0">
                          <a:solidFill>
                            <a:schemeClr val="tx1"/>
                          </a:solidFill>
                          <a:latin typeface="+mn-lt"/>
                        </a:rPr>
                        <a:t>rd</a:t>
                      </a:r>
                      <a:r>
                        <a:rPr lang="en-US" sz="1400" dirty="0">
                          <a:solidFill>
                            <a:schemeClr val="tx1"/>
                          </a:solidFill>
                          <a:latin typeface="+mn-lt"/>
                        </a:rPr>
                        <a:t> Qtr.</a:t>
                      </a:r>
                    </a:p>
                  </a:txBody>
                  <a:tcPr anchor="ctr">
                    <a:solidFill>
                      <a:schemeClr val="bg1">
                        <a:lumMod val="75000"/>
                      </a:schemeClr>
                    </a:solidFill>
                  </a:tcPr>
                </a:tc>
                <a:tc>
                  <a:txBody>
                    <a:bodyPr/>
                    <a:lstStyle/>
                    <a:p>
                      <a:pPr algn="ctr"/>
                      <a:r>
                        <a:rPr lang="en-US" sz="1400" dirty="0">
                          <a:solidFill>
                            <a:schemeClr val="tx1"/>
                          </a:solidFill>
                          <a:latin typeface="+mn-lt"/>
                        </a:rPr>
                        <a:t>4</a:t>
                      </a:r>
                      <a:r>
                        <a:rPr lang="en-US" sz="1400" baseline="30000" dirty="0">
                          <a:solidFill>
                            <a:schemeClr val="tx1"/>
                          </a:solidFill>
                          <a:latin typeface="+mn-lt"/>
                        </a:rPr>
                        <a:t>th</a:t>
                      </a:r>
                      <a:r>
                        <a:rPr lang="en-US" sz="1400" dirty="0">
                          <a:solidFill>
                            <a:schemeClr val="tx1"/>
                          </a:solidFill>
                          <a:latin typeface="+mn-lt"/>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1" i="1" u="none" strike="noStrike" cap="none" normalizeH="0" baseline="0" dirty="0">
                          <a:ln>
                            <a:noFill/>
                          </a:ln>
                          <a:solidFill>
                            <a:schemeClr val="tx1"/>
                          </a:solidFill>
                          <a:effectLst/>
                          <a:latin typeface="+mn-lt"/>
                        </a:rPr>
                        <a:t>Total</a:t>
                      </a:r>
                      <a:endParaRPr kumimoji="0" lang="en-US" sz="1400" b="1" i="1"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2044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0" i="1" u="none" strike="noStrike" cap="none" normalizeH="0" baseline="0" dirty="0">
                          <a:ln>
                            <a:noFill/>
                          </a:ln>
                          <a:solidFill>
                            <a:schemeClr val="tx1"/>
                          </a:solidFill>
                          <a:effectLst/>
                          <a:latin typeface="+mn-lt"/>
                          <a:cs typeface="Arial" charset="0"/>
                        </a:rPr>
                        <a:t>Administrative Closure </a:t>
                      </a:r>
                      <a:r>
                        <a:rPr kumimoji="0" lang="en-US" sz="1000" b="0" i="1" u="none" strike="noStrike" cap="none" normalizeH="0" baseline="0" dirty="0">
                          <a:ln>
                            <a:noFill/>
                          </a:ln>
                          <a:solidFill>
                            <a:schemeClr val="tx1"/>
                          </a:solidFill>
                          <a:effectLst/>
                          <a:latin typeface="+mn-lt"/>
                          <a:cs typeface="Arial" charset="0"/>
                        </a:rPr>
                        <a:t>(REDB Opened in OnBase and Docketed in IMIS) </a:t>
                      </a: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24</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24</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27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77</a:t>
                      </a:r>
                    </a:p>
                  </a:txBody>
                  <a:tcPr anchor="ctr">
                    <a:solidFill>
                      <a:schemeClr val="bg1">
                        <a:lumMod val="95000"/>
                      </a:schemeClr>
                    </a:solidFill>
                  </a:tcPr>
                </a:tc>
                <a:extLst>
                  <a:ext uri="{0D108BD9-81ED-4DB2-BD59-A6C34878D82A}">
                    <a16:rowId xmlns:a16="http://schemas.microsoft.com/office/drawing/2014/main" val="10001"/>
                  </a:ext>
                </a:extLst>
              </a:tr>
              <a:tr h="30031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mn-lt"/>
                          <a:cs typeface="Arial" charset="0"/>
                        </a:rPr>
                        <a:t>Withdrawn </a:t>
                      </a:r>
                      <a:r>
                        <a:rPr kumimoji="0" lang="en-US" sz="1000" b="0" i="1" u="none" strike="noStrike" cap="none" normalizeH="0" baseline="0" dirty="0">
                          <a:ln>
                            <a:noFill/>
                          </a:ln>
                          <a:solidFill>
                            <a:schemeClr val="tx1"/>
                          </a:solidFill>
                          <a:effectLst/>
                          <a:latin typeface="+mn-lt"/>
                          <a:cs typeface="Arial" charset="0"/>
                        </a:rPr>
                        <a:t>(Includes Requested RTS Letters)</a:t>
                      </a: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10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9</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11</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37</a:t>
                      </a:r>
                    </a:p>
                  </a:txBody>
                  <a:tcPr anchor="ctr">
                    <a:solidFill>
                      <a:schemeClr val="bg1">
                        <a:lumMod val="85000"/>
                      </a:schemeClr>
                    </a:solidFill>
                  </a:tcPr>
                </a:tc>
                <a:extLst>
                  <a:ext uri="{0D108BD9-81ED-4DB2-BD59-A6C34878D82A}">
                    <a16:rowId xmlns:a16="http://schemas.microsoft.com/office/drawing/2014/main" val="10002"/>
                  </a:ext>
                </a:extLst>
              </a:tr>
              <a:tr h="30031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mn-lt"/>
                          <a:cs typeface="Arial" charset="0"/>
                        </a:rPr>
                        <a:t>Merit </a:t>
                      </a:r>
                      <a:r>
                        <a:rPr kumimoji="0" lang="en-US" sz="1000" b="0" i="1" u="none" strike="noStrike" cap="none" normalizeH="0" baseline="0" dirty="0">
                          <a:ln>
                            <a:noFill/>
                          </a:ln>
                          <a:solidFill>
                            <a:schemeClr val="tx1"/>
                          </a:solidFill>
                          <a:effectLst/>
                          <a:latin typeface="+mn-lt"/>
                          <a:cs typeface="Arial" charset="0"/>
                        </a:rPr>
                        <a:t>(Included in SAMM 15 Merit)</a:t>
                      </a: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4</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10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5</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19</a:t>
                      </a:r>
                    </a:p>
                  </a:txBody>
                  <a:tcPr anchor="ctr">
                    <a:solidFill>
                      <a:schemeClr val="bg1">
                        <a:lumMod val="95000"/>
                      </a:schemeClr>
                    </a:solidFill>
                  </a:tcPr>
                </a:tc>
                <a:extLst>
                  <a:ext uri="{0D108BD9-81ED-4DB2-BD59-A6C34878D82A}">
                    <a16:rowId xmlns:a16="http://schemas.microsoft.com/office/drawing/2014/main" val="10003"/>
                  </a:ext>
                </a:extLst>
              </a:tr>
              <a:tr h="30031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mn-lt"/>
                          <a:cs typeface="Arial" charset="0"/>
                        </a:rPr>
                        <a:t>Total SAMM 15 Merit</a:t>
                      </a: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12</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17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7</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0</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36</a:t>
                      </a:r>
                    </a:p>
                  </a:txBody>
                  <a:tcPr anchor="ctr">
                    <a:solidFill>
                      <a:schemeClr val="bg1">
                        <a:lumMod val="85000"/>
                      </a:schemeClr>
                    </a:solidFill>
                  </a:tcPr>
                </a:tc>
                <a:extLst>
                  <a:ext uri="{0D108BD9-81ED-4DB2-BD59-A6C34878D82A}">
                    <a16:rowId xmlns:a16="http://schemas.microsoft.com/office/drawing/2014/main" val="10004"/>
                  </a:ext>
                </a:extLst>
              </a:tr>
              <a:tr h="67810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400" b="0" i="1" u="none" strike="noStrike" cap="none" normalizeH="0" baseline="0" dirty="0">
                          <a:ln>
                            <a:noFill/>
                          </a:ln>
                          <a:solidFill>
                            <a:schemeClr val="tx1"/>
                          </a:solidFill>
                          <a:effectLst/>
                          <a:latin typeface="+mn-lt"/>
                          <a:cs typeface="Arial" charset="0"/>
                        </a:rPr>
                        <a:t>Total SAMM 15 Percent Merit </a:t>
                      </a:r>
                      <a:r>
                        <a:rPr kumimoji="0" lang="en-US" sz="1000" b="0" i="1" u="none" strike="noStrike" cap="none" normalizeH="0" baseline="0" dirty="0">
                          <a:ln>
                            <a:noFill/>
                          </a:ln>
                          <a:solidFill>
                            <a:schemeClr val="tx1"/>
                          </a:solidFill>
                          <a:effectLst/>
                          <a:latin typeface="+mn-lt"/>
                          <a:cs typeface="Arial" charset="0"/>
                        </a:rPr>
                        <a:t>(12/42)</a:t>
                      </a: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27%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33% </a:t>
                      </a:r>
                    </a:p>
                    <a:p>
                      <a:pPr marL="0" marR="0" algn="ctr">
                        <a:lnSpc>
                          <a:spcPct val="107000"/>
                        </a:lnSpc>
                        <a:spcBef>
                          <a:spcPts val="0"/>
                        </a:spcBef>
                        <a:spcAft>
                          <a:spcPts val="800"/>
                        </a:spcAft>
                      </a:pPr>
                      <a:r>
                        <a:rPr lang="en-US" sz="800" dirty="0">
                          <a:solidFill>
                            <a:srgbClr val="000000"/>
                          </a:solidFill>
                          <a:effectLst/>
                          <a:latin typeface="+mn-lt"/>
                          <a:ea typeface="Calibri" panose="020F0502020204030204" pitchFamily="34" charset="0"/>
                        </a:rPr>
                        <a:t>(17/51- No AC)</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18%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NA</a:t>
                      </a:r>
                    </a:p>
                  </a:txBody>
                  <a:tcPr anchor="ctr">
                    <a:solidFill>
                      <a:schemeClr val="bg1">
                        <a:lumMod val="95000"/>
                      </a:schemeClr>
                    </a:solidFill>
                  </a:tcPr>
                </a:tc>
                <a:extLst>
                  <a:ext uri="{0D108BD9-81ED-4DB2-BD59-A6C34878D82A}">
                    <a16:rowId xmlns:a16="http://schemas.microsoft.com/office/drawing/2014/main" val="10005"/>
                  </a:ext>
                </a:extLst>
              </a:tr>
              <a:tr h="45047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mn-lt"/>
                          <a:cs typeface="Arial" charset="0"/>
                        </a:rPr>
                        <a:t>Dismissal Right-to-Sue </a:t>
                      </a:r>
                      <a:r>
                        <a:rPr kumimoji="0" lang="en-US" sz="1000" b="0" i="1" u="none" strike="noStrike" cap="none" normalizeH="0" baseline="0" dirty="0">
                          <a:ln>
                            <a:noFill/>
                          </a:ln>
                          <a:solidFill>
                            <a:schemeClr val="tx1"/>
                          </a:solidFill>
                          <a:effectLst/>
                          <a:latin typeface="+mn-lt"/>
                          <a:cs typeface="Arial" charset="0"/>
                        </a:rPr>
                        <a:t>(Includes No Merit and Unresponsive)</a:t>
                      </a: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22</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25</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24</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9</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80</a:t>
                      </a:r>
                    </a:p>
                  </a:txBody>
                  <a:tcPr anchor="ctr">
                    <a:solidFill>
                      <a:schemeClr val="bg1">
                        <a:lumMod val="85000"/>
                      </a:schemeClr>
                    </a:solidFill>
                  </a:tcPr>
                </a:tc>
                <a:extLst>
                  <a:ext uri="{0D108BD9-81ED-4DB2-BD59-A6C34878D82A}">
                    <a16:rowId xmlns:a16="http://schemas.microsoft.com/office/drawing/2014/main" val="10006"/>
                  </a:ext>
                </a:extLst>
              </a:tr>
              <a:tr h="30031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400" b="0" i="1" u="none" strike="noStrike" cap="none" normalizeH="0" baseline="0" dirty="0">
                          <a:ln>
                            <a:noFill/>
                          </a:ln>
                          <a:solidFill>
                            <a:schemeClr val="tx1"/>
                          </a:solidFill>
                          <a:effectLst/>
                          <a:latin typeface="+mn-lt"/>
                          <a:cs typeface="Arial" charset="0"/>
                        </a:rPr>
                        <a:t>Settled Other </a:t>
                      </a:r>
                      <a:r>
                        <a:rPr kumimoji="0" lang="en-US" sz="1000" b="0" i="1" u="none" strike="noStrike" cap="none" normalizeH="0" baseline="0" dirty="0">
                          <a:ln>
                            <a:noFill/>
                          </a:ln>
                          <a:solidFill>
                            <a:schemeClr val="tx1"/>
                          </a:solidFill>
                          <a:effectLst/>
                          <a:latin typeface="+mn-lt"/>
                          <a:cs typeface="Arial" charset="0"/>
                        </a:rPr>
                        <a:t>(Included in SAMM 15)</a:t>
                      </a: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7</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2</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17</a:t>
                      </a:r>
                    </a:p>
                  </a:txBody>
                  <a:tcPr anchor="ctr">
                    <a:solidFill>
                      <a:schemeClr val="bg1">
                        <a:lumMod val="95000"/>
                      </a:schemeClr>
                    </a:solidFill>
                  </a:tcPr>
                </a:tc>
                <a:extLst>
                  <a:ext uri="{0D108BD9-81ED-4DB2-BD59-A6C34878D82A}">
                    <a16:rowId xmlns:a16="http://schemas.microsoft.com/office/drawing/2014/main" val="10008"/>
                  </a:ext>
                </a:extLst>
              </a:tr>
              <a:tr h="60695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mn-lt"/>
                          <a:cs typeface="Arial" charset="0"/>
                        </a:rPr>
                        <a:t>Total Cases Closed by Disposition</a:t>
                      </a:r>
                    </a:p>
                  </a:txBody>
                  <a:tcPr anchor="ctr" horzOverflow="overflow">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68</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75 </a:t>
                      </a:r>
                    </a:p>
                    <a:p>
                      <a:pPr marL="0" marR="0" algn="ctr">
                        <a:lnSpc>
                          <a:spcPct val="107000"/>
                        </a:lnSpc>
                        <a:spcBef>
                          <a:spcPts val="0"/>
                        </a:spcBef>
                        <a:spcAft>
                          <a:spcPts val="800"/>
                        </a:spcAft>
                      </a:pPr>
                      <a:r>
                        <a:rPr lang="en-US" sz="800" dirty="0">
                          <a:solidFill>
                            <a:srgbClr val="000000"/>
                          </a:solidFill>
                          <a:effectLst/>
                          <a:latin typeface="+mn-lt"/>
                          <a:ea typeface="Calibri" panose="020F0502020204030204" pitchFamily="34" charset="0"/>
                        </a:rPr>
                        <a:t>(51 + 24 AC)</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65</a:t>
                      </a:r>
                      <a:r>
                        <a:rPr lang="en-US" sz="1200" baseline="30000" dirty="0">
                          <a:solidFill>
                            <a:srgbClr val="000000"/>
                          </a:solidFill>
                          <a:effectLst/>
                          <a:latin typeface="+mn-lt"/>
                          <a:ea typeface="Calibri" panose="020F0502020204030204" pitchFamily="34" charset="0"/>
                        </a:rPr>
                        <a:t>6</a:t>
                      </a:r>
                    </a:p>
                  </a:txBody>
                  <a:tcPr anchor="ctr">
                    <a:solidFill>
                      <a:schemeClr val="bg1">
                        <a:lumMod val="85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kern="1200" dirty="0">
                          <a:solidFill>
                            <a:srgbClr val="000000"/>
                          </a:solidFill>
                          <a:effectLst/>
                          <a:latin typeface="+mn-lt"/>
                          <a:ea typeface="Calibri" panose="020F0502020204030204" pitchFamily="34" charset="0"/>
                          <a:cs typeface="+mn-cs"/>
                        </a:rPr>
                        <a:t>22</a:t>
                      </a:r>
                    </a:p>
                  </a:txBody>
                  <a:tcPr anchor="ctr">
                    <a:solidFill>
                      <a:schemeClr val="bg1">
                        <a:lumMod val="8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230</a:t>
                      </a:r>
                    </a:p>
                  </a:txBody>
                  <a:tcPr anchor="ctr">
                    <a:solidFill>
                      <a:schemeClr val="bg1">
                        <a:lumMod val="85000"/>
                      </a:schemeClr>
                    </a:solidFill>
                  </a:tcPr>
                </a:tc>
                <a:extLst>
                  <a:ext uri="{0D108BD9-81ED-4DB2-BD59-A6C34878D82A}">
                    <a16:rowId xmlns:a16="http://schemas.microsoft.com/office/drawing/2014/main" val="3081740305"/>
                  </a:ext>
                </a:extLst>
              </a:tr>
              <a:tr h="570604">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200" b="1" i="1" kern="1200" dirty="0">
                          <a:solidFill>
                            <a:schemeClr val="dk1"/>
                          </a:solidFill>
                          <a:effectLst/>
                          <a:latin typeface="+mn-lt"/>
                          <a:ea typeface="+mn-ea"/>
                          <a:cs typeface="+mn-cs"/>
                        </a:rPr>
                        <a:t>TOTAL DAMAGES PAID This Quarter </a:t>
                      </a:r>
                      <a:r>
                        <a:rPr lang="en-US" sz="1000" b="0" i="1" kern="1200" dirty="0">
                          <a:solidFill>
                            <a:schemeClr val="dk1"/>
                          </a:solidFill>
                          <a:effectLst/>
                          <a:latin typeface="+mn-lt"/>
                          <a:ea typeface="+mn-ea"/>
                          <a:cs typeface="+mn-cs"/>
                        </a:rPr>
                        <a:t>(Includes Settlements With Aid of the Bureau During Informal Discussions or Mediation.)</a:t>
                      </a:r>
                      <a:endParaRPr kumimoji="0" lang="en-US" sz="1000" b="0" i="1" u="none" strike="noStrike" cap="none" normalizeH="0" baseline="0" dirty="0">
                        <a:ln>
                          <a:noFill/>
                        </a:ln>
                        <a:solidFill>
                          <a:schemeClr val="tx1"/>
                        </a:solidFill>
                        <a:effectLst/>
                        <a:latin typeface="+mn-lt"/>
                        <a:cs typeface="Arial" charset="0"/>
                      </a:endParaRPr>
                    </a:p>
                  </a:txBody>
                  <a:tcPr anchor="ctr" horzOverflow="overflow">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j-lt"/>
                          <a:ea typeface="Calibri" panose="020F0502020204030204" pitchFamily="34" charset="0"/>
                        </a:rPr>
                        <a:t>$96,648</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$38,000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dirty="0">
                          <a:solidFill>
                            <a:srgbClr val="000000"/>
                          </a:solidFill>
                          <a:effectLst/>
                          <a:latin typeface="+mn-lt"/>
                          <a:ea typeface="Calibri" panose="020F0502020204030204" pitchFamily="34" charset="0"/>
                        </a:rPr>
                        <a:t>$10,000</a:t>
                      </a:r>
                      <a:r>
                        <a:rPr lang="en-US" sz="1200" baseline="30000" dirty="0">
                          <a:solidFill>
                            <a:srgbClr val="000000"/>
                          </a:solidFill>
                          <a:effectLst/>
                          <a:latin typeface="+mn-lt"/>
                          <a:ea typeface="Calibri" panose="020F0502020204030204" pitchFamily="34" charset="0"/>
                        </a:rPr>
                        <a:t>7</a:t>
                      </a:r>
                    </a:p>
                  </a:txBody>
                  <a:tcPr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dirty="0">
                          <a:solidFill>
                            <a:srgbClr val="000000"/>
                          </a:solidFill>
                          <a:effectLst/>
                          <a:latin typeface="+mn-lt"/>
                          <a:ea typeface="Calibri" panose="020F0502020204030204" pitchFamily="34" charset="0"/>
                        </a:rPr>
                        <a:t>$0.00</a:t>
                      </a:r>
                    </a:p>
                  </a:txBody>
                  <a:tcPr anchor="ctr">
                    <a:solidFill>
                      <a:schemeClr val="bg1">
                        <a:lumMod val="95000"/>
                      </a:schemeClr>
                    </a:solidFill>
                  </a:tcPr>
                </a:tc>
                <a:tc>
                  <a:txBody>
                    <a:bodyPr/>
                    <a:lstStyle/>
                    <a:p>
                      <a:pPr marL="0" marR="0" algn="ctr">
                        <a:lnSpc>
                          <a:spcPct val="107000"/>
                        </a:lnSpc>
                        <a:spcBef>
                          <a:spcPts val="0"/>
                        </a:spcBef>
                        <a:spcAft>
                          <a:spcPts val="800"/>
                        </a:spcAft>
                      </a:pPr>
                      <a:r>
                        <a:rPr lang="en-US" sz="1200" b="1" dirty="0">
                          <a:solidFill>
                            <a:srgbClr val="000000"/>
                          </a:solidFill>
                          <a:effectLst/>
                          <a:latin typeface="+mj-lt"/>
                          <a:ea typeface="Calibri" panose="020F0502020204030204" pitchFamily="34" charset="0"/>
                        </a:rPr>
                        <a:t>$144,648</a:t>
                      </a:r>
                    </a:p>
                  </a:txBody>
                  <a:tcPr anchor="ctr">
                    <a:solidFill>
                      <a:schemeClr val="bg1">
                        <a:lumMod val="95000"/>
                      </a:schemeClr>
                    </a:solidFill>
                  </a:tcPr>
                </a:tc>
                <a:extLst>
                  <a:ext uri="{0D108BD9-81ED-4DB2-BD59-A6C34878D82A}">
                    <a16:rowId xmlns:a16="http://schemas.microsoft.com/office/drawing/2014/main" val="2713942597"/>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2" name="TextBox 1">
            <a:extLst>
              <a:ext uri="{FF2B5EF4-FFF2-40B4-BE49-F238E27FC236}">
                <a16:creationId xmlns:a16="http://schemas.microsoft.com/office/drawing/2014/main" id="{0C87D310-07F6-4DEF-F3D3-8B09A894DE38}"/>
              </a:ext>
            </a:extLst>
          </p:cNvPr>
          <p:cNvSpPr txBox="1"/>
          <p:nvPr/>
        </p:nvSpPr>
        <p:spPr>
          <a:xfrm>
            <a:off x="609600" y="5562600"/>
            <a:ext cx="4953000" cy="615553"/>
          </a:xfrm>
          <a:prstGeom prst="rect">
            <a:avLst/>
          </a:prstGeom>
          <a:noFill/>
        </p:spPr>
        <p:txBody>
          <a:bodyPr wrap="square" rtlCol="0">
            <a:spAutoFit/>
          </a:bodyPr>
          <a:lstStyle/>
          <a:p>
            <a:pPr marL="0" marR="0">
              <a:spcBef>
                <a:spcPts val="0"/>
              </a:spcBef>
              <a:spcAft>
                <a:spcPts val="0"/>
              </a:spcAft>
            </a:pPr>
            <a:r>
              <a:rPr lang="en-US" sz="800" baseline="30000" dirty="0">
                <a:solidFill>
                  <a:srgbClr val="000000"/>
                </a:solidFill>
                <a:effectLst/>
                <a:latin typeface="+mj-lt"/>
                <a:ea typeface="Calibri" panose="020F0502020204030204" pitchFamily="34" charset="0"/>
                <a:cs typeface="Calibri" panose="020F0502020204030204" pitchFamily="34" charset="0"/>
              </a:rPr>
              <a:t>6</a:t>
            </a:r>
            <a:r>
              <a:rPr lang="en-US" sz="800" dirty="0">
                <a:solidFill>
                  <a:srgbClr val="000000"/>
                </a:solidFill>
                <a:effectLst/>
                <a:latin typeface="+mj-lt"/>
                <a:ea typeface="Calibri" panose="020F0502020204030204" pitchFamily="34" charset="0"/>
                <a:cs typeface="Calibri" panose="020F0502020204030204" pitchFamily="34" charset="0"/>
              </a:rPr>
              <a:t>28 closures were administrative closures of Section 11(c) cases; Balance is 38 closures.</a:t>
            </a:r>
          </a:p>
          <a:p>
            <a:r>
              <a:rPr lang="en-US" sz="800" baseline="30000" dirty="0">
                <a:effectLst/>
                <a:latin typeface="+mj-lt"/>
                <a:ea typeface="Calibri" panose="020F0502020204030204" pitchFamily="34" charset="0"/>
                <a:cs typeface="Calibri" panose="020F0502020204030204" pitchFamily="34" charset="0"/>
              </a:rPr>
              <a:t>7</a:t>
            </a:r>
            <a:r>
              <a:rPr lang="en-US" sz="800" dirty="0">
                <a:effectLst/>
                <a:latin typeface="+mj-lt"/>
                <a:ea typeface="Calibri" panose="020F0502020204030204" pitchFamily="34" charset="0"/>
                <a:cs typeface="Calibri" panose="020F0502020204030204" pitchFamily="34" charset="0"/>
              </a:rPr>
              <a:t>I cannot find discrepancy with </a:t>
            </a:r>
            <a:r>
              <a:rPr lang="en-US" sz="800" dirty="0" err="1">
                <a:effectLst/>
                <a:latin typeface="+mj-lt"/>
                <a:ea typeface="Calibri" panose="020F0502020204030204" pitchFamily="34" charset="0"/>
                <a:cs typeface="Calibri" panose="020F0502020204030204" pitchFamily="34" charset="0"/>
              </a:rPr>
              <a:t>Onbase</a:t>
            </a:r>
            <a:r>
              <a:rPr lang="en-US" sz="800" dirty="0">
                <a:effectLst/>
                <a:latin typeface="+mj-lt"/>
                <a:ea typeface="Calibri" panose="020F0502020204030204" pitchFamily="34" charset="0"/>
                <a:cs typeface="Calibri" panose="020F0502020204030204" pitchFamily="34" charset="0"/>
              </a:rPr>
              <a:t> ($10,000) and WB State Summary Report ($18,000). </a:t>
            </a:r>
            <a:r>
              <a:rPr lang="en-US" sz="800" dirty="0">
                <a:solidFill>
                  <a:srgbClr val="000000"/>
                </a:solidFill>
                <a:effectLst/>
                <a:latin typeface="+mj-lt"/>
                <a:ea typeface="Calibri" panose="020F0502020204030204" pitchFamily="34" charset="0"/>
              </a:rPr>
              <a:t>It may have to do with a case that was closed in one </a:t>
            </a:r>
            <a:r>
              <a:rPr lang="en-US" sz="800" dirty="0">
                <a:solidFill>
                  <a:srgbClr val="000000"/>
                </a:solidFill>
                <a:latin typeface="+mj-lt"/>
                <a:ea typeface="Calibri" panose="020F0502020204030204" pitchFamily="34" charset="0"/>
              </a:rPr>
              <a:t>q</a:t>
            </a:r>
            <a:r>
              <a:rPr lang="en-US" sz="800" dirty="0">
                <a:solidFill>
                  <a:srgbClr val="000000"/>
                </a:solidFill>
                <a:effectLst/>
                <a:latin typeface="+mj-lt"/>
                <a:ea typeface="Calibri" panose="020F0502020204030204" pitchFamily="34" charset="0"/>
              </a:rPr>
              <a:t>uarter, but the settlement was paid in another.</a:t>
            </a:r>
          </a:p>
          <a:p>
            <a:endParaRPr lang="en-US" sz="1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902CF09-4023-E165-3C8F-75B02806150D}"/>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577080882"/>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3029838849"/>
              </p:ext>
            </p:extLst>
          </p:nvPr>
        </p:nvGraphicFramePr>
        <p:xfrm>
          <a:off x="609600" y="1142996"/>
          <a:ext cx="7924800" cy="4724404"/>
        </p:xfrm>
        <a:graphic>
          <a:graphicData uri="http://schemas.openxmlformats.org/drawingml/2006/table">
            <a:tbl>
              <a:tblPr firstRow="1" bandRow="1">
                <a:tableStyleId>{073A0DAA-6AF3-43AB-8588-CEC1D06C72B9}</a:tableStyleId>
              </a:tblPr>
              <a:tblGrid>
                <a:gridCol w="6471924">
                  <a:extLst>
                    <a:ext uri="{9D8B030D-6E8A-4147-A177-3AD203B41FA5}">
                      <a16:colId xmlns:a16="http://schemas.microsoft.com/office/drawing/2014/main" val="20000"/>
                    </a:ext>
                  </a:extLst>
                </a:gridCol>
                <a:gridCol w="1452876">
                  <a:extLst>
                    <a:ext uri="{9D8B030D-6E8A-4147-A177-3AD203B41FA5}">
                      <a16:colId xmlns:a16="http://schemas.microsoft.com/office/drawing/2014/main" val="20002"/>
                    </a:ext>
                  </a:extLst>
                </a:gridCol>
              </a:tblGrid>
              <a:tr h="596060">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latin typeface="+mn-lt"/>
                        </a:rPr>
                        <a:t>OIS Report</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b="1" i="1" u="none" strike="noStrike" cap="none" normalizeH="0" baseline="0" dirty="0">
                          <a:ln>
                            <a:noFill/>
                          </a:ln>
                          <a:solidFill>
                            <a:schemeClr val="tx1"/>
                          </a:solidFill>
                          <a:effectLst/>
                          <a:latin typeface="+mn-lt"/>
                          <a:cs typeface="Arial" charset="0"/>
                        </a:rPr>
                        <a:t>4</a:t>
                      </a:r>
                      <a:r>
                        <a:rPr kumimoji="0" lang="en-US" sz="1800" b="1" i="1" u="none" strike="noStrike" cap="none" normalizeH="0" baseline="30000" dirty="0">
                          <a:ln>
                            <a:noFill/>
                          </a:ln>
                          <a:solidFill>
                            <a:schemeClr val="tx1"/>
                          </a:solidFill>
                          <a:effectLst/>
                          <a:latin typeface="+mn-lt"/>
                          <a:cs typeface="Arial" charset="0"/>
                        </a:rPr>
                        <a:t>th</a:t>
                      </a:r>
                      <a:r>
                        <a:rPr kumimoji="0" lang="en-US" sz="1800" b="1" i="1"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extLst>
                  <a:ext uri="{0D108BD9-81ED-4DB2-BD59-A6C34878D82A}">
                    <a16:rowId xmlns:a16="http://schemas.microsoft.com/office/drawing/2014/main" val="10000"/>
                  </a:ext>
                </a:extLst>
              </a:tr>
              <a:tr h="509628">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kumimoji="0" lang="en-US" sz="1500" b="0" i="1" u="none" strike="noStrike" cap="none" normalizeH="0" baseline="0" dirty="0">
                          <a:ln>
                            <a:noFill/>
                          </a:ln>
                          <a:solidFill>
                            <a:schemeClr val="tx1"/>
                          </a:solidFill>
                          <a:effectLst/>
                          <a:latin typeface="+mn-lt"/>
                          <a:cs typeface="Arial" charset="0"/>
                        </a:rPr>
                        <a:t># of New Docketed Cases</a:t>
                      </a:r>
                    </a:p>
                  </a:txBody>
                  <a:tcPr anchor="ctr" horzOverflow="overflow">
                    <a:solidFill>
                      <a:schemeClr val="bg1">
                        <a:lumMod val="9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43</a:t>
                      </a:r>
                    </a:p>
                  </a:txBody>
                  <a:tcPr anchor="ctr">
                    <a:solidFill>
                      <a:schemeClr val="bg1">
                        <a:lumMod val="95000"/>
                      </a:schemeClr>
                    </a:solidFill>
                  </a:tcPr>
                </a:tc>
                <a:extLst>
                  <a:ext uri="{0D108BD9-81ED-4DB2-BD59-A6C34878D82A}">
                    <a16:rowId xmlns:a16="http://schemas.microsoft.com/office/drawing/2014/main" val="10001"/>
                  </a:ext>
                </a:extLst>
              </a:tr>
              <a:tr h="369452">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kumimoji="0" lang="en-US" sz="1500" b="0" i="1" u="none" strike="noStrike" cap="none" normalizeH="0" baseline="0" dirty="0">
                          <a:ln>
                            <a:noFill/>
                          </a:ln>
                          <a:solidFill>
                            <a:schemeClr val="tx1"/>
                          </a:solidFill>
                          <a:effectLst/>
                          <a:latin typeface="+mn-lt"/>
                          <a:cs typeface="Arial" charset="0"/>
                        </a:rPr>
                        <a:t># of Administrative Closed Cases</a:t>
                      </a:r>
                    </a:p>
                  </a:txBody>
                  <a:tcPr anchor="ctr" horzOverflow="overflow">
                    <a:solidFill>
                      <a:schemeClr val="bg1">
                        <a:lumMod val="8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0</a:t>
                      </a:r>
                    </a:p>
                  </a:txBody>
                  <a:tcPr anchor="ctr">
                    <a:solidFill>
                      <a:schemeClr val="bg1">
                        <a:lumMod val="85000"/>
                      </a:schemeClr>
                    </a:solidFill>
                  </a:tcPr>
                </a:tc>
                <a:extLst>
                  <a:ext uri="{0D108BD9-81ED-4DB2-BD59-A6C34878D82A}">
                    <a16:rowId xmlns:a16="http://schemas.microsoft.com/office/drawing/2014/main" val="10002"/>
                  </a:ext>
                </a:extLst>
              </a:tr>
              <a:tr h="369452">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kumimoji="0" lang="en-US" sz="1500" b="0" i="1" u="none" strike="noStrike" cap="none" normalizeH="0" baseline="0" dirty="0">
                          <a:ln>
                            <a:noFill/>
                          </a:ln>
                          <a:solidFill>
                            <a:schemeClr val="tx1"/>
                          </a:solidFill>
                          <a:effectLst/>
                          <a:latin typeface="+mn-lt"/>
                          <a:cs typeface="Arial" charset="0"/>
                        </a:rPr>
                        <a:t># of Cases Completed</a:t>
                      </a:r>
                    </a:p>
                  </a:txBody>
                  <a:tcPr anchor="ctr" horzOverflow="overflow">
                    <a:solidFill>
                      <a:schemeClr val="bg1">
                        <a:lumMod val="9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0</a:t>
                      </a:r>
                    </a:p>
                  </a:txBody>
                  <a:tcPr anchor="ctr">
                    <a:solidFill>
                      <a:schemeClr val="bg1">
                        <a:lumMod val="95000"/>
                      </a:schemeClr>
                    </a:solidFill>
                  </a:tcPr>
                </a:tc>
                <a:extLst>
                  <a:ext uri="{0D108BD9-81ED-4DB2-BD59-A6C34878D82A}">
                    <a16:rowId xmlns:a16="http://schemas.microsoft.com/office/drawing/2014/main" val="10003"/>
                  </a:ext>
                </a:extLst>
              </a:tr>
              <a:tr h="369452">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kumimoji="0" lang="en-US" sz="1500" b="0" i="1" u="none" strike="noStrike" cap="none" normalizeH="0" baseline="0" dirty="0">
                          <a:ln>
                            <a:noFill/>
                          </a:ln>
                          <a:solidFill>
                            <a:schemeClr val="tx1"/>
                          </a:solidFill>
                          <a:effectLst/>
                          <a:latin typeface="+mn-lt"/>
                          <a:cs typeface="Arial" charset="0"/>
                        </a:rPr>
                        <a:t># Completed Within 90 Days</a:t>
                      </a:r>
                    </a:p>
                  </a:txBody>
                  <a:tcPr anchor="ctr" horzOverflow="overflow">
                    <a:solidFill>
                      <a:schemeClr val="bg1">
                        <a:lumMod val="8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0</a:t>
                      </a:r>
                    </a:p>
                  </a:txBody>
                  <a:tcPr anchor="ctr">
                    <a:solidFill>
                      <a:schemeClr val="bg1">
                        <a:lumMod val="85000"/>
                      </a:schemeClr>
                    </a:solidFill>
                  </a:tcPr>
                </a:tc>
                <a:extLst>
                  <a:ext uri="{0D108BD9-81ED-4DB2-BD59-A6C34878D82A}">
                    <a16:rowId xmlns:a16="http://schemas.microsoft.com/office/drawing/2014/main" val="10004"/>
                  </a:ext>
                </a:extLst>
              </a:tr>
              <a:tr h="352707">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defRPr/>
                      </a:pPr>
                      <a:r>
                        <a:rPr kumimoji="0" lang="en-US" sz="1500" b="0" i="1" u="none" strike="noStrike" cap="none" normalizeH="0" baseline="0" dirty="0">
                          <a:ln>
                            <a:noFill/>
                          </a:ln>
                          <a:solidFill>
                            <a:schemeClr val="tx1"/>
                          </a:solidFill>
                          <a:effectLst/>
                          <a:latin typeface="+mn-lt"/>
                          <a:cs typeface="Arial" charset="0"/>
                        </a:rPr>
                        <a:t>% Completed Within 90 Days – SAMM 14 </a:t>
                      </a:r>
                    </a:p>
                  </a:txBody>
                  <a:tcPr anchor="ctr" horzOverflow="overflow">
                    <a:solidFill>
                      <a:schemeClr val="bg1">
                        <a:lumMod val="9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0%</a:t>
                      </a:r>
                    </a:p>
                  </a:txBody>
                  <a:tcPr anchor="ctr">
                    <a:solidFill>
                      <a:schemeClr val="bg1">
                        <a:lumMod val="95000"/>
                      </a:schemeClr>
                    </a:solidFill>
                  </a:tcPr>
                </a:tc>
                <a:extLst>
                  <a:ext uri="{0D108BD9-81ED-4DB2-BD59-A6C34878D82A}">
                    <a16:rowId xmlns:a16="http://schemas.microsoft.com/office/drawing/2014/main" val="10005"/>
                  </a:ext>
                </a:extLst>
              </a:tr>
              <a:tr h="546029">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kumimoji="0" lang="en-US" sz="1500" b="0" i="1" u="none" strike="noStrike" cap="none" normalizeH="0" baseline="0" dirty="0">
                          <a:ln>
                            <a:noFill/>
                          </a:ln>
                          <a:solidFill>
                            <a:schemeClr val="tx1"/>
                          </a:solidFill>
                          <a:effectLst/>
                          <a:latin typeface="+mn-lt"/>
                          <a:cs typeface="Arial" charset="0"/>
                        </a:rPr>
                        <a:t>Average # Days to Complete – SAMM 16</a:t>
                      </a:r>
                    </a:p>
                  </a:txBody>
                  <a:tcPr anchor="ctr" horzOverflow="overflow">
                    <a:solidFill>
                      <a:schemeClr val="bg1">
                        <a:lumMod val="8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0</a:t>
                      </a:r>
                    </a:p>
                  </a:txBody>
                  <a:tcPr anchor="ctr">
                    <a:solidFill>
                      <a:schemeClr val="bg1">
                        <a:lumMod val="85000"/>
                      </a:schemeClr>
                    </a:solidFill>
                  </a:tcPr>
                </a:tc>
                <a:extLst>
                  <a:ext uri="{0D108BD9-81ED-4DB2-BD59-A6C34878D82A}">
                    <a16:rowId xmlns:a16="http://schemas.microsoft.com/office/drawing/2014/main" val="10006"/>
                  </a:ext>
                </a:extLst>
              </a:tr>
              <a:tr h="369452">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defRPr/>
                      </a:pPr>
                      <a:r>
                        <a:rPr kumimoji="0" lang="en-US" sz="1500" b="0" i="1" u="none" strike="noStrike" cap="none" normalizeH="0" baseline="0" dirty="0">
                          <a:ln>
                            <a:noFill/>
                          </a:ln>
                          <a:solidFill>
                            <a:schemeClr val="tx1"/>
                          </a:solidFill>
                          <a:effectLst/>
                          <a:latin typeface="+mn-lt"/>
                          <a:cs typeface="Arial" charset="0"/>
                        </a:rPr>
                        <a:t># of  Pending Cases</a:t>
                      </a:r>
                    </a:p>
                  </a:txBody>
                  <a:tcPr anchor="ctr" horzOverflow="overflow">
                    <a:solidFill>
                      <a:schemeClr val="bg1">
                        <a:lumMod val="9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43</a:t>
                      </a:r>
                    </a:p>
                  </a:txBody>
                  <a:tcPr anchor="ctr">
                    <a:solidFill>
                      <a:schemeClr val="bg1">
                        <a:lumMod val="95000"/>
                      </a:schemeClr>
                    </a:solidFill>
                  </a:tcPr>
                </a:tc>
                <a:extLst>
                  <a:ext uri="{0D108BD9-81ED-4DB2-BD59-A6C34878D82A}">
                    <a16:rowId xmlns:a16="http://schemas.microsoft.com/office/drawing/2014/main" val="10008"/>
                  </a:ext>
                </a:extLst>
              </a:tr>
              <a:tr h="550535">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kumimoji="0" lang="en-US" sz="1500" b="0" i="1" u="none" strike="noStrike" cap="none" normalizeH="0" baseline="0" dirty="0">
                          <a:ln>
                            <a:noFill/>
                          </a:ln>
                          <a:solidFill>
                            <a:schemeClr val="tx1"/>
                          </a:solidFill>
                          <a:effectLst/>
                          <a:latin typeface="+mn-lt"/>
                          <a:cs typeface="Arial" charset="0"/>
                        </a:rPr>
                        <a:t>% Pending Over 90 Days</a:t>
                      </a:r>
                    </a:p>
                  </a:txBody>
                  <a:tcPr anchor="ctr" horzOverflow="overflow">
                    <a:solidFill>
                      <a:schemeClr val="bg1">
                        <a:lumMod val="8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2.33%</a:t>
                      </a:r>
                    </a:p>
                  </a:txBody>
                  <a:tcPr anchor="ctr">
                    <a:solidFill>
                      <a:schemeClr val="bg1">
                        <a:lumMod val="85000"/>
                      </a:schemeClr>
                    </a:solidFill>
                  </a:tcPr>
                </a:tc>
                <a:extLst>
                  <a:ext uri="{0D108BD9-81ED-4DB2-BD59-A6C34878D82A}">
                    <a16:rowId xmlns:a16="http://schemas.microsoft.com/office/drawing/2014/main" val="3081740305"/>
                  </a:ext>
                </a:extLst>
              </a:tr>
              <a:tr h="691637">
                <a:tc>
                  <a:txBody>
                    <a:bodyPr/>
                    <a:lstStyle/>
                    <a:p>
                      <a:pPr marL="0" marR="0" lvl="0" indent="0" algn="r" defTabSz="914400" rtl="0" eaLnBrk="1" fontAlgn="base" latinLnBrk="0" hangingPunct="1">
                        <a:lnSpc>
                          <a:spcPct val="100000"/>
                        </a:lnSpc>
                        <a:spcBef>
                          <a:spcPts val="600"/>
                        </a:spcBef>
                        <a:spcAft>
                          <a:spcPts val="600"/>
                        </a:spcAft>
                        <a:buClr>
                          <a:srgbClr val="910046"/>
                        </a:buClr>
                        <a:buSzPct val="84000"/>
                        <a:buFont typeface="Wingdings" pitchFamily="2" charset="2"/>
                        <a:buNone/>
                        <a:tabLst/>
                      </a:pPr>
                      <a:r>
                        <a:rPr lang="en-US" sz="1500" b="0" i="1" kern="1200" dirty="0">
                          <a:solidFill>
                            <a:schemeClr val="dk1"/>
                          </a:solidFill>
                          <a:effectLst/>
                          <a:latin typeface="+mn-lt"/>
                          <a:ea typeface="+mn-ea"/>
                          <a:cs typeface="+mn-cs"/>
                        </a:rPr>
                        <a:t>Average # of Days Pending</a:t>
                      </a:r>
                      <a:endParaRPr kumimoji="0" lang="en-US" sz="1500" b="0" i="1" u="none" strike="noStrike" cap="none" normalizeH="0" baseline="0" dirty="0">
                        <a:ln>
                          <a:noFill/>
                        </a:ln>
                        <a:solidFill>
                          <a:schemeClr val="tx1"/>
                        </a:solidFill>
                        <a:effectLst/>
                        <a:latin typeface="+mn-lt"/>
                        <a:cs typeface="Arial" charset="0"/>
                      </a:endParaRPr>
                    </a:p>
                  </a:txBody>
                  <a:tcPr anchor="ctr" horzOverflow="overflow">
                    <a:solidFill>
                      <a:schemeClr val="bg1">
                        <a:lumMod val="95000"/>
                      </a:schemeClr>
                    </a:solidFill>
                  </a:tcPr>
                </a:tc>
                <a:tc>
                  <a:txBody>
                    <a:bodyPr/>
                    <a:lstStyle/>
                    <a:p>
                      <a:pPr marL="0" marR="0" algn="ctr">
                        <a:lnSpc>
                          <a:spcPct val="107000"/>
                        </a:lnSpc>
                        <a:spcBef>
                          <a:spcPts val="600"/>
                        </a:spcBef>
                        <a:spcAft>
                          <a:spcPts val="600"/>
                        </a:spcAft>
                      </a:pPr>
                      <a:r>
                        <a:rPr lang="en-US" sz="1500" b="1" i="1" dirty="0">
                          <a:solidFill>
                            <a:srgbClr val="000000"/>
                          </a:solidFill>
                          <a:effectLst/>
                          <a:latin typeface="+mj-lt"/>
                          <a:ea typeface="Calibri" panose="020F0502020204030204" pitchFamily="34" charset="0"/>
                        </a:rPr>
                        <a:t>48.95</a:t>
                      </a:r>
                    </a:p>
                  </a:txBody>
                  <a:tcPr anchor="ctr">
                    <a:solidFill>
                      <a:schemeClr val="bg1">
                        <a:lumMod val="95000"/>
                      </a:schemeClr>
                    </a:solidFill>
                  </a:tcPr>
                </a:tc>
                <a:extLst>
                  <a:ext uri="{0D108BD9-81ED-4DB2-BD59-A6C34878D82A}">
                    <a16:rowId xmlns:a16="http://schemas.microsoft.com/office/drawing/2014/main" val="2713942597"/>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3" name="TextBox 2">
            <a:extLst>
              <a:ext uri="{FF2B5EF4-FFF2-40B4-BE49-F238E27FC236}">
                <a16:creationId xmlns:a16="http://schemas.microsoft.com/office/drawing/2014/main" id="{8902CF09-4023-E165-3C8F-75B02806150D}"/>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4158373100"/>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2" name="TextBox 1">
            <a:extLst>
              <a:ext uri="{FF2B5EF4-FFF2-40B4-BE49-F238E27FC236}">
                <a16:creationId xmlns:a16="http://schemas.microsoft.com/office/drawing/2014/main" id="{61D4896B-BDBD-8B23-235C-056D9CAC492E}"/>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85628538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Days Away, Restricted or Transferred (DART)</a:t>
            </a:r>
          </a:p>
        </p:txBody>
      </p:sp>
      <p:sp>
        <p:nvSpPr>
          <p:cNvPr id="7"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6" name="TextBox 15">
            <a:extLst>
              <a:ext uri="{FF2B5EF4-FFF2-40B4-BE49-F238E27FC236}">
                <a16:creationId xmlns:a16="http://schemas.microsoft.com/office/drawing/2014/main" id="{986CF405-0BF2-492F-BFBD-AC8F9740E87B}"/>
              </a:ext>
            </a:extLst>
          </p:cNvPr>
          <p:cNvSpPr txBox="1"/>
          <p:nvPr/>
        </p:nvSpPr>
        <p:spPr>
          <a:xfrm>
            <a:off x="4495800" y="1308776"/>
            <a:ext cx="851515" cy="230832"/>
          </a:xfrm>
          <a:prstGeom prst="rect">
            <a:avLst/>
          </a:prstGeom>
          <a:noFill/>
        </p:spPr>
        <p:txBody>
          <a:bodyPr wrap="none" rtlCol="0">
            <a:spAutoFit/>
          </a:bodyPr>
          <a:lstStyle/>
          <a:p>
            <a:r>
              <a:rPr lang="en-US" sz="900" b="1" i="1" dirty="0"/>
              <a:t>7% Increase</a:t>
            </a:r>
          </a:p>
        </p:txBody>
      </p:sp>
      <p:sp>
        <p:nvSpPr>
          <p:cNvPr id="17" name="TextBox 16">
            <a:extLst>
              <a:ext uri="{FF2B5EF4-FFF2-40B4-BE49-F238E27FC236}">
                <a16:creationId xmlns:a16="http://schemas.microsoft.com/office/drawing/2014/main" id="{09C998B5-1FC4-4DAE-9D39-559B62EAF539}"/>
              </a:ext>
            </a:extLst>
          </p:cNvPr>
          <p:cNvSpPr txBox="1"/>
          <p:nvPr/>
        </p:nvSpPr>
        <p:spPr>
          <a:xfrm>
            <a:off x="3124200" y="3250480"/>
            <a:ext cx="896399" cy="230832"/>
          </a:xfrm>
          <a:prstGeom prst="rect">
            <a:avLst/>
          </a:prstGeom>
          <a:noFill/>
        </p:spPr>
        <p:txBody>
          <a:bodyPr wrap="none" rtlCol="0">
            <a:spAutoFit/>
          </a:bodyPr>
          <a:lstStyle/>
          <a:p>
            <a:r>
              <a:rPr lang="en-US" sz="900" b="1" i="1" dirty="0"/>
              <a:t>7% Decrease</a:t>
            </a:r>
          </a:p>
        </p:txBody>
      </p:sp>
      <p:sp>
        <p:nvSpPr>
          <p:cNvPr id="20" name="TextBox 19">
            <a:extLst>
              <a:ext uri="{FF2B5EF4-FFF2-40B4-BE49-F238E27FC236}">
                <a16:creationId xmlns:a16="http://schemas.microsoft.com/office/drawing/2014/main" id="{CD6C47D6-CF19-4D94-AA22-38577D6CAFBC}"/>
              </a:ext>
            </a:extLst>
          </p:cNvPr>
          <p:cNvSpPr txBox="1"/>
          <p:nvPr/>
        </p:nvSpPr>
        <p:spPr>
          <a:xfrm>
            <a:off x="7283393" y="3250480"/>
            <a:ext cx="793807" cy="230832"/>
          </a:xfrm>
          <a:prstGeom prst="rect">
            <a:avLst/>
          </a:prstGeom>
          <a:noFill/>
        </p:spPr>
        <p:txBody>
          <a:bodyPr wrap="none" rtlCol="0">
            <a:spAutoFit/>
          </a:bodyPr>
          <a:lstStyle/>
          <a:p>
            <a:r>
              <a:rPr lang="en-US" sz="900" b="1" i="1" dirty="0"/>
              <a:t>No Change</a:t>
            </a:r>
          </a:p>
        </p:txBody>
      </p:sp>
      <p:sp>
        <p:nvSpPr>
          <p:cNvPr id="11" name="TextBox 10">
            <a:extLst>
              <a:ext uri="{FF2B5EF4-FFF2-40B4-BE49-F238E27FC236}">
                <a16:creationId xmlns:a16="http://schemas.microsoft.com/office/drawing/2014/main" id="{D227533F-6105-4A50-9E37-9827B00F31CD}"/>
              </a:ext>
            </a:extLst>
          </p:cNvPr>
          <p:cNvSpPr txBox="1"/>
          <p:nvPr/>
        </p:nvSpPr>
        <p:spPr>
          <a:xfrm>
            <a:off x="1810307" y="1307068"/>
            <a:ext cx="793808" cy="230832"/>
          </a:xfrm>
          <a:prstGeom prst="rect">
            <a:avLst/>
          </a:prstGeom>
          <a:noFill/>
        </p:spPr>
        <p:txBody>
          <a:bodyPr wrap="square" rtlCol="0">
            <a:spAutoFit/>
          </a:bodyPr>
          <a:lstStyle/>
          <a:p>
            <a:r>
              <a:rPr lang="en-US" sz="900" b="1" i="1" dirty="0"/>
              <a:t>No Change</a:t>
            </a:r>
          </a:p>
        </p:txBody>
      </p:sp>
      <p:sp>
        <p:nvSpPr>
          <p:cNvPr id="13" name="TextBox 12">
            <a:extLst>
              <a:ext uri="{FF2B5EF4-FFF2-40B4-BE49-F238E27FC236}">
                <a16:creationId xmlns:a16="http://schemas.microsoft.com/office/drawing/2014/main" id="{182219C7-1CD7-4717-9939-D5EC48E9BC66}"/>
              </a:ext>
            </a:extLst>
          </p:cNvPr>
          <p:cNvSpPr txBox="1"/>
          <p:nvPr/>
        </p:nvSpPr>
        <p:spPr>
          <a:xfrm>
            <a:off x="5858399" y="3182134"/>
            <a:ext cx="896399" cy="230832"/>
          </a:xfrm>
          <a:prstGeom prst="rect">
            <a:avLst/>
          </a:prstGeom>
          <a:noFill/>
        </p:spPr>
        <p:txBody>
          <a:bodyPr wrap="none" rtlCol="0">
            <a:spAutoFit/>
          </a:bodyPr>
          <a:lstStyle/>
          <a:p>
            <a:r>
              <a:rPr lang="en-US" sz="900" b="1" i="1" dirty="0"/>
              <a:t>7% Decrease</a:t>
            </a:r>
          </a:p>
        </p:txBody>
      </p:sp>
      <p:sp>
        <p:nvSpPr>
          <p:cNvPr id="3" name="TextBox 2">
            <a:extLst>
              <a:ext uri="{FF2B5EF4-FFF2-40B4-BE49-F238E27FC236}">
                <a16:creationId xmlns:a16="http://schemas.microsoft.com/office/drawing/2014/main" id="{E6D51053-65A2-CF15-95E5-50271909EB6D}"/>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graphicFrame>
        <p:nvGraphicFramePr>
          <p:cNvPr id="6" name="Content Placeholder 6">
            <a:extLst>
              <a:ext uri="{FF2B5EF4-FFF2-40B4-BE49-F238E27FC236}">
                <a16:creationId xmlns:a16="http://schemas.microsoft.com/office/drawing/2014/main" id="{3D473B4E-A121-6C35-5439-FA15498FD3AC}"/>
              </a:ext>
            </a:extLst>
          </p:cNvPr>
          <p:cNvGraphicFramePr>
            <a:graphicFrameLocks noGrp="1"/>
          </p:cNvGraphicFramePr>
          <p:nvPr>
            <p:ph idx="1"/>
            <p:extLst>
              <p:ext uri="{D42A27DB-BD31-4B8C-83A1-F6EECF244321}">
                <p14:modId xmlns:p14="http://schemas.microsoft.com/office/powerpoint/2010/main" val="3839728778"/>
              </p:ext>
            </p:extLst>
          </p:nvPr>
        </p:nvGraphicFramePr>
        <p:xfrm>
          <a:off x="533400" y="1191935"/>
          <a:ext cx="7924800" cy="4357289"/>
        </p:xfrm>
        <a:graphic>
          <a:graphicData uri="http://schemas.openxmlformats.org/presentationml/2006/ole">
            <mc:AlternateContent xmlns:mc="http://schemas.openxmlformats.org/markup-compatibility/2006">
              <mc:Choice xmlns:v="urn:schemas-microsoft-com:vml" Requires="v">
                <p:oleObj name="Worksheet" r:id="rId3" imgW="5800592" imgH="3105189" progId="Excel.Sheet.8">
                  <p:embed/>
                </p:oleObj>
              </mc:Choice>
              <mc:Fallback>
                <p:oleObj name="Worksheet" r:id="rId3" imgW="5800592" imgH="3105189" progId="Excel.Sheet.8">
                  <p:embed/>
                  <p:pic>
                    <p:nvPicPr>
                      <p:cNvPr id="6" name="Content Placeholder 6">
                        <a:extLst>
                          <a:ext uri="{FF2B5EF4-FFF2-40B4-BE49-F238E27FC236}">
                            <a16:creationId xmlns:a16="http://schemas.microsoft.com/office/drawing/2014/main" id="{3D473B4E-A121-6C35-5439-FA15498FD3AC}"/>
                          </a:ext>
                        </a:extLst>
                      </p:cNvPr>
                      <p:cNvPicPr>
                        <a:picLocks noGrp="1" noChangeArrowheads="1"/>
                      </p:cNvPicPr>
                      <p:nvPr/>
                    </p:nvPicPr>
                    <p:blipFill>
                      <a:blip r:embed="rId4"/>
                      <a:srcRect/>
                      <a:stretch>
                        <a:fillRect/>
                      </a:stretch>
                    </p:blipFill>
                    <p:spPr bwMode="auto">
                      <a:xfrm>
                        <a:off x="533400" y="1191935"/>
                        <a:ext cx="7924800" cy="4357289"/>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9E3C3FA5-7463-7CAC-E768-53084F86364E}"/>
              </a:ext>
            </a:extLst>
          </p:cNvPr>
          <p:cNvSpPr txBox="1"/>
          <p:nvPr/>
        </p:nvSpPr>
        <p:spPr>
          <a:xfrm>
            <a:off x="4316501" y="2997735"/>
            <a:ext cx="1600200" cy="784830"/>
          </a:xfrm>
          <a:prstGeom prst="rect">
            <a:avLst/>
          </a:prstGeom>
          <a:noFill/>
        </p:spPr>
        <p:txBody>
          <a:bodyPr wrap="square" rtlCol="0">
            <a:spAutoFit/>
          </a:bodyPr>
          <a:lstStyle/>
          <a:p>
            <a:endParaRPr lang="en-US" sz="900" b="1" i="1" dirty="0"/>
          </a:p>
          <a:p>
            <a:r>
              <a:rPr lang="en-US" sz="900" b="1" i="1" dirty="0"/>
              <a:t>7% Decrease</a:t>
            </a:r>
          </a:p>
          <a:p>
            <a:endParaRPr lang="en-US" sz="900" b="1" i="1" dirty="0"/>
          </a:p>
          <a:p>
            <a:endParaRPr lang="en-US" sz="900" b="1" i="1" dirty="0"/>
          </a:p>
          <a:p>
            <a:endParaRPr lang="en-US" sz="900" b="1" i="1" dirty="0"/>
          </a:p>
        </p:txBody>
      </p:sp>
      <p:sp>
        <p:nvSpPr>
          <p:cNvPr id="9" name="TextBox 8">
            <a:extLst>
              <a:ext uri="{FF2B5EF4-FFF2-40B4-BE49-F238E27FC236}">
                <a16:creationId xmlns:a16="http://schemas.microsoft.com/office/drawing/2014/main" id="{83F8147E-465D-0838-CBE7-3E1CB3D7416E}"/>
              </a:ext>
            </a:extLst>
          </p:cNvPr>
          <p:cNvSpPr txBox="1"/>
          <p:nvPr/>
        </p:nvSpPr>
        <p:spPr>
          <a:xfrm>
            <a:off x="2927042" y="1077784"/>
            <a:ext cx="1600200" cy="784830"/>
          </a:xfrm>
          <a:prstGeom prst="rect">
            <a:avLst/>
          </a:prstGeom>
          <a:noFill/>
        </p:spPr>
        <p:txBody>
          <a:bodyPr wrap="square" rtlCol="0">
            <a:spAutoFit/>
          </a:bodyPr>
          <a:lstStyle/>
          <a:p>
            <a:endParaRPr lang="en-US" sz="900" b="1" i="1" dirty="0"/>
          </a:p>
          <a:p>
            <a:r>
              <a:rPr lang="en-US" sz="900" b="1" i="1" dirty="0"/>
              <a:t>7% Increase</a:t>
            </a:r>
          </a:p>
          <a:p>
            <a:endParaRPr lang="en-US" sz="900" b="1" i="1" dirty="0"/>
          </a:p>
          <a:p>
            <a:endParaRPr lang="en-US" sz="900" b="1" i="1" dirty="0"/>
          </a:p>
          <a:p>
            <a:endParaRPr lang="en-US" sz="900" b="1" i="1" dirty="0"/>
          </a:p>
        </p:txBody>
      </p:sp>
      <p:sp>
        <p:nvSpPr>
          <p:cNvPr id="10" name="TextBox 9">
            <a:extLst>
              <a:ext uri="{FF2B5EF4-FFF2-40B4-BE49-F238E27FC236}">
                <a16:creationId xmlns:a16="http://schemas.microsoft.com/office/drawing/2014/main" id="{BE3034F0-558A-69C7-6F28-6BDE39FA6896}"/>
              </a:ext>
            </a:extLst>
          </p:cNvPr>
          <p:cNvSpPr txBox="1"/>
          <p:nvPr/>
        </p:nvSpPr>
        <p:spPr>
          <a:xfrm>
            <a:off x="1500450" y="2996069"/>
            <a:ext cx="1600200" cy="784830"/>
          </a:xfrm>
          <a:prstGeom prst="rect">
            <a:avLst/>
          </a:prstGeom>
          <a:noFill/>
        </p:spPr>
        <p:txBody>
          <a:bodyPr wrap="square" rtlCol="0">
            <a:spAutoFit/>
          </a:bodyPr>
          <a:lstStyle/>
          <a:p>
            <a:endParaRPr lang="en-US" sz="900" b="1" i="1" dirty="0"/>
          </a:p>
          <a:p>
            <a:r>
              <a:rPr lang="en-US" sz="900" b="1" i="1" dirty="0"/>
              <a:t>7% Decrease</a:t>
            </a:r>
          </a:p>
          <a:p>
            <a:endParaRPr lang="en-US" sz="900" b="1" i="1" dirty="0"/>
          </a:p>
          <a:p>
            <a:endParaRPr lang="en-US" sz="900" b="1" i="1" dirty="0"/>
          </a:p>
          <a:p>
            <a:endParaRPr lang="en-US" sz="900" b="1" i="1" dirty="0"/>
          </a:p>
        </p:txBody>
      </p:sp>
      <p:sp>
        <p:nvSpPr>
          <p:cNvPr id="12" name="TextBox 11">
            <a:extLst>
              <a:ext uri="{FF2B5EF4-FFF2-40B4-BE49-F238E27FC236}">
                <a16:creationId xmlns:a16="http://schemas.microsoft.com/office/drawing/2014/main" id="{4CF46F47-24F6-4C68-16CB-6C7541CB86BB}"/>
              </a:ext>
            </a:extLst>
          </p:cNvPr>
          <p:cNvSpPr txBox="1"/>
          <p:nvPr/>
        </p:nvSpPr>
        <p:spPr>
          <a:xfrm>
            <a:off x="5811299" y="3020551"/>
            <a:ext cx="1600200" cy="784830"/>
          </a:xfrm>
          <a:prstGeom prst="rect">
            <a:avLst/>
          </a:prstGeom>
          <a:noFill/>
        </p:spPr>
        <p:txBody>
          <a:bodyPr wrap="square" rtlCol="0">
            <a:spAutoFit/>
          </a:bodyPr>
          <a:lstStyle/>
          <a:p>
            <a:endParaRPr lang="en-US" sz="900" b="1" i="1" dirty="0"/>
          </a:p>
          <a:p>
            <a:r>
              <a:rPr lang="en-US" sz="900" b="1" i="1" dirty="0"/>
              <a:t>No Change</a:t>
            </a:r>
          </a:p>
          <a:p>
            <a:endParaRPr lang="en-US" sz="900" b="1" i="1" dirty="0"/>
          </a:p>
          <a:p>
            <a:endParaRPr lang="en-US" sz="900" b="1" i="1" dirty="0"/>
          </a:p>
          <a:p>
            <a:endParaRPr lang="en-US" sz="900" b="1" i="1" dirty="0"/>
          </a:p>
        </p:txBody>
      </p:sp>
      <p:sp>
        <p:nvSpPr>
          <p:cNvPr id="14" name="TextBox 13">
            <a:extLst>
              <a:ext uri="{FF2B5EF4-FFF2-40B4-BE49-F238E27FC236}">
                <a16:creationId xmlns:a16="http://schemas.microsoft.com/office/drawing/2014/main" id="{D2BDA65B-6056-8BC2-CA53-4FB3D2DFCE8E}"/>
              </a:ext>
            </a:extLst>
          </p:cNvPr>
          <p:cNvSpPr txBox="1"/>
          <p:nvPr/>
        </p:nvSpPr>
        <p:spPr>
          <a:xfrm>
            <a:off x="7162800" y="1075345"/>
            <a:ext cx="1600200" cy="784830"/>
          </a:xfrm>
          <a:prstGeom prst="rect">
            <a:avLst/>
          </a:prstGeom>
          <a:noFill/>
        </p:spPr>
        <p:txBody>
          <a:bodyPr wrap="square" rtlCol="0">
            <a:spAutoFit/>
          </a:bodyPr>
          <a:lstStyle/>
          <a:p>
            <a:endParaRPr lang="en-US" sz="900" b="1" i="1" dirty="0"/>
          </a:p>
          <a:p>
            <a:r>
              <a:rPr lang="en-US" sz="900" b="1" i="1" dirty="0"/>
              <a:t>7% Increase</a:t>
            </a:r>
          </a:p>
          <a:p>
            <a:endParaRPr lang="en-US" sz="900" b="1" i="1" dirty="0"/>
          </a:p>
          <a:p>
            <a:endParaRPr lang="en-US" sz="900" b="1" i="1" dirty="0"/>
          </a:p>
          <a:p>
            <a:endParaRPr lang="en-US" sz="900" b="1" i="1" dirty="0"/>
          </a:p>
        </p:txBody>
      </p:sp>
    </p:spTree>
    <p:extLst>
      <p:ext uri="{BB962C8B-B14F-4D97-AF65-F5344CB8AC3E}">
        <p14:creationId xmlns:p14="http://schemas.microsoft.com/office/powerpoint/2010/main" val="67386796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Fatalities Inspected</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3402"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858000" y="4495800"/>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5943600" y="4495800"/>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4149683" y="4495801"/>
            <a:ext cx="1870117" cy="914399"/>
          </a:xfrm>
          <a:prstGeom prst="rect">
            <a:avLst/>
          </a:prstGeom>
          <a:noFill/>
          <a:ln w="9525">
            <a:noFill/>
            <a:miter lim="800000"/>
            <a:headEnd/>
            <a:tailEnd/>
          </a:ln>
        </p:spPr>
      </p:pic>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pic>
        <p:nvPicPr>
          <p:cNvPr id="4" name="Picture 3" descr="A group of people posing for a photo&#10;&#10;Description automatically generated">
            <a:extLst>
              <a:ext uri="{FF2B5EF4-FFF2-40B4-BE49-F238E27FC236}">
                <a16:creationId xmlns:a16="http://schemas.microsoft.com/office/drawing/2014/main" id="{1E8210A7-217E-47C7-8BCC-8B617626D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0499" y="3204633"/>
            <a:ext cx="1762901" cy="2350534"/>
          </a:xfrm>
          <a:prstGeom prst="rect">
            <a:avLst/>
          </a:prstGeom>
        </p:spPr>
      </p:pic>
      <p:pic>
        <p:nvPicPr>
          <p:cNvPr id="15" name="Picture 14" descr="C:\Users\wllagoe.EADS\Pictures\Construction\IMG_1163.JPG">
            <a:extLst>
              <a:ext uri="{FF2B5EF4-FFF2-40B4-BE49-F238E27FC236}">
                <a16:creationId xmlns:a16="http://schemas.microsoft.com/office/drawing/2014/main" id="{59F34FCC-3681-495D-A6B1-76BEAC9EECAF}"/>
              </a:ext>
            </a:extLst>
          </p:cNvPr>
          <p:cNvPicPr/>
          <p:nvPr/>
        </p:nvPicPr>
        <p:blipFill>
          <a:blip r:embed="rId8" cstate="print"/>
          <a:srcRect l="18429" t="24573" r="35898" b="22008"/>
          <a:stretch>
            <a:fillRect/>
          </a:stretch>
        </p:blipFill>
        <p:spPr bwMode="auto">
          <a:xfrm>
            <a:off x="1406481" y="4495800"/>
            <a:ext cx="1336719" cy="879638"/>
          </a:xfrm>
          <a:prstGeom prst="rect">
            <a:avLst/>
          </a:prstGeom>
          <a:noFill/>
          <a:ln w="9525">
            <a:noFill/>
            <a:miter lim="800000"/>
            <a:headEnd/>
            <a:tailEnd/>
          </a:ln>
        </p:spPr>
      </p:pic>
      <p:graphicFrame>
        <p:nvGraphicFramePr>
          <p:cNvPr id="26" name="Table 25">
            <a:extLst>
              <a:ext uri="{FF2B5EF4-FFF2-40B4-BE49-F238E27FC236}">
                <a16:creationId xmlns:a16="http://schemas.microsoft.com/office/drawing/2014/main" id="{CFEE63DB-11B8-4EEC-9071-716A3F6210B8}"/>
              </a:ext>
            </a:extLst>
          </p:cNvPr>
          <p:cNvGraphicFramePr>
            <a:graphicFrameLocks noGrp="1"/>
          </p:cNvGraphicFramePr>
          <p:nvPr>
            <p:extLst>
              <p:ext uri="{D42A27DB-BD31-4B8C-83A1-F6EECF244321}">
                <p14:modId xmlns:p14="http://schemas.microsoft.com/office/powerpoint/2010/main" val="1915178509"/>
              </p:ext>
            </p:extLst>
          </p:nvPr>
        </p:nvGraphicFramePr>
        <p:xfrm>
          <a:off x="609603" y="5181600"/>
          <a:ext cx="7924794" cy="578539"/>
        </p:xfrm>
        <a:graphic>
          <a:graphicData uri="http://schemas.openxmlformats.org/drawingml/2006/table">
            <a:tbl>
              <a:tblPr firstRow="1" bandRow="1">
                <a:tableStyleId>{00A15C55-8517-42AA-B614-E9B94910E393}</a:tableStyleId>
              </a:tblPr>
              <a:tblGrid>
                <a:gridCol w="1374442">
                  <a:extLst>
                    <a:ext uri="{9D8B030D-6E8A-4147-A177-3AD203B41FA5}">
                      <a16:colId xmlns:a16="http://schemas.microsoft.com/office/drawing/2014/main" val="20000"/>
                    </a:ext>
                  </a:extLst>
                </a:gridCol>
                <a:gridCol w="572807">
                  <a:extLst>
                    <a:ext uri="{9D8B030D-6E8A-4147-A177-3AD203B41FA5}">
                      <a16:colId xmlns:a16="http://schemas.microsoft.com/office/drawing/2014/main" val="20001"/>
                    </a:ext>
                  </a:extLst>
                </a:gridCol>
                <a:gridCol w="2514028">
                  <a:extLst>
                    <a:ext uri="{9D8B030D-6E8A-4147-A177-3AD203B41FA5}">
                      <a16:colId xmlns:a16="http://schemas.microsoft.com/office/drawing/2014/main" val="20002"/>
                    </a:ext>
                  </a:extLst>
                </a:gridCol>
                <a:gridCol w="692267">
                  <a:extLst>
                    <a:ext uri="{9D8B030D-6E8A-4147-A177-3AD203B41FA5}">
                      <a16:colId xmlns:a16="http://schemas.microsoft.com/office/drawing/2014/main" val="20003"/>
                    </a:ext>
                  </a:extLst>
                </a:gridCol>
                <a:gridCol w="692267">
                  <a:extLst>
                    <a:ext uri="{9D8B030D-6E8A-4147-A177-3AD203B41FA5}">
                      <a16:colId xmlns:a16="http://schemas.microsoft.com/office/drawing/2014/main" val="314456447"/>
                    </a:ext>
                  </a:extLst>
                </a:gridCol>
                <a:gridCol w="692267">
                  <a:extLst>
                    <a:ext uri="{9D8B030D-6E8A-4147-A177-3AD203B41FA5}">
                      <a16:colId xmlns:a16="http://schemas.microsoft.com/office/drawing/2014/main" val="1216358602"/>
                    </a:ext>
                  </a:extLst>
                </a:gridCol>
                <a:gridCol w="692267">
                  <a:extLst>
                    <a:ext uri="{9D8B030D-6E8A-4147-A177-3AD203B41FA5}">
                      <a16:colId xmlns:a16="http://schemas.microsoft.com/office/drawing/2014/main" val="3576820616"/>
                    </a:ext>
                  </a:extLst>
                </a:gridCol>
                <a:gridCol w="694449">
                  <a:extLst>
                    <a:ext uri="{9D8B030D-6E8A-4147-A177-3AD203B41FA5}">
                      <a16:colId xmlns:a16="http://schemas.microsoft.com/office/drawing/2014/main" val="20004"/>
                    </a:ext>
                  </a:extLst>
                </a:gridCol>
              </a:tblGrid>
              <a:tr h="319459">
                <a:tc gridSpan="2">
                  <a:txBody>
                    <a:bodyPr/>
                    <a:lstStyle/>
                    <a:p>
                      <a:pPr algn="ctr"/>
                      <a:r>
                        <a:rPr lang="en-US" sz="1100" b="1" i="0" dirty="0">
                          <a:solidFill>
                            <a:schemeClr val="tx1"/>
                          </a:solidFill>
                        </a:rPr>
                        <a:t>                       FFY 2021</a:t>
                      </a:r>
                      <a:endParaRPr lang="en-US" sz="11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100" b="1" i="0" u="none" dirty="0">
                          <a:solidFill>
                            <a:schemeClr val="tx1"/>
                          </a:solidFill>
                        </a:rPr>
                        <a:t>FFY 2022</a:t>
                      </a:r>
                      <a:endParaRPr lang="en-US" sz="1100" b="0" i="0" u="none" dirty="0">
                        <a:solidFill>
                          <a:schemeClr val="tx1"/>
                        </a:solidFill>
                      </a:endParaRPr>
                    </a:p>
                  </a:txBody>
                  <a:tcPr anchor="ctr">
                    <a:solidFill>
                      <a:schemeClr val="bg1">
                        <a:lumMod val="75000"/>
                      </a:schemeClr>
                    </a:solidFill>
                  </a:tcPr>
                </a:tc>
                <a:tc>
                  <a:txBody>
                    <a:bodyPr/>
                    <a:lstStyle/>
                    <a:p>
                      <a:pPr algn="ctr"/>
                      <a:r>
                        <a:rPr lang="en-US" sz="1100" b="1" i="0" u="none" dirty="0">
                          <a:solidFill>
                            <a:schemeClr val="tx1"/>
                          </a:solidFill>
                        </a:rPr>
                        <a:t>1</a:t>
                      </a:r>
                      <a:r>
                        <a:rPr lang="en-US" sz="1100" b="1" i="0" u="none" baseline="30000" dirty="0">
                          <a:solidFill>
                            <a:schemeClr val="tx1"/>
                          </a:solidFill>
                        </a:rPr>
                        <a:t>st</a:t>
                      </a:r>
                      <a:r>
                        <a:rPr lang="en-US" sz="1100" b="1" i="0" u="none" dirty="0">
                          <a:solidFill>
                            <a:schemeClr val="tx1"/>
                          </a:solidFill>
                        </a:rPr>
                        <a:t> Qtr.</a:t>
                      </a:r>
                    </a:p>
                  </a:txBody>
                  <a:tcPr anchor="ctr">
                    <a:solidFill>
                      <a:schemeClr val="bg1">
                        <a:lumMod val="75000"/>
                      </a:schemeClr>
                    </a:solidFill>
                  </a:tcPr>
                </a:tc>
                <a:tc>
                  <a:txBody>
                    <a:bodyPr/>
                    <a:lstStyle/>
                    <a:p>
                      <a:pPr algn="ctr"/>
                      <a:r>
                        <a:rPr lang="en-US" sz="1100" b="1" i="0" u="none" dirty="0">
                          <a:solidFill>
                            <a:schemeClr val="tx1"/>
                          </a:solidFill>
                        </a:rPr>
                        <a:t>2</a:t>
                      </a:r>
                      <a:r>
                        <a:rPr lang="en-US" sz="1100" b="1" i="0" u="none" baseline="30000" dirty="0">
                          <a:solidFill>
                            <a:schemeClr val="tx1"/>
                          </a:solidFill>
                        </a:rPr>
                        <a:t>nd</a:t>
                      </a:r>
                      <a:r>
                        <a:rPr lang="en-US" sz="1100" b="1" i="0" u="none" dirty="0">
                          <a:solidFill>
                            <a:schemeClr val="tx1"/>
                          </a:solidFill>
                        </a:rPr>
                        <a:t> Qtr.</a:t>
                      </a:r>
                    </a:p>
                  </a:txBody>
                  <a:tcPr anchor="ctr">
                    <a:solidFill>
                      <a:schemeClr val="bg1">
                        <a:lumMod val="75000"/>
                      </a:schemeClr>
                    </a:solidFill>
                  </a:tcPr>
                </a:tc>
                <a:tc>
                  <a:txBody>
                    <a:bodyPr/>
                    <a:lstStyle/>
                    <a:p>
                      <a:pPr algn="ctr"/>
                      <a:r>
                        <a:rPr lang="en-US" sz="1100" b="1" i="0" u="none" dirty="0">
                          <a:solidFill>
                            <a:schemeClr val="tx1"/>
                          </a:solidFill>
                        </a:rPr>
                        <a:t>3</a:t>
                      </a:r>
                      <a:r>
                        <a:rPr lang="en-US" sz="1100" b="1" i="0" u="none" baseline="30000" dirty="0">
                          <a:solidFill>
                            <a:schemeClr val="tx1"/>
                          </a:solidFill>
                        </a:rPr>
                        <a:t>rd</a:t>
                      </a:r>
                      <a:r>
                        <a:rPr lang="en-US" sz="1100" b="1" i="0" u="none" dirty="0">
                          <a:solidFill>
                            <a:schemeClr val="tx1"/>
                          </a:solidFill>
                        </a:rPr>
                        <a:t> Qtr.</a:t>
                      </a:r>
                    </a:p>
                  </a:txBody>
                  <a:tcPr anchor="ctr">
                    <a:solidFill>
                      <a:schemeClr val="bg1">
                        <a:lumMod val="75000"/>
                      </a:schemeClr>
                    </a:solidFill>
                  </a:tcPr>
                </a:tc>
                <a:tc>
                  <a:txBody>
                    <a:bodyPr/>
                    <a:lstStyle/>
                    <a:p>
                      <a:pPr algn="ctr"/>
                      <a:r>
                        <a:rPr lang="en-US" sz="1100" b="1" i="0" u="none" dirty="0">
                          <a:solidFill>
                            <a:schemeClr val="tx1"/>
                          </a:solidFill>
                        </a:rPr>
                        <a:t>4</a:t>
                      </a:r>
                      <a:r>
                        <a:rPr lang="en-US" sz="1100" b="1" i="0" u="none" baseline="30000" dirty="0">
                          <a:solidFill>
                            <a:schemeClr val="tx1"/>
                          </a:solidFill>
                        </a:rPr>
                        <a:t>th</a:t>
                      </a:r>
                      <a:r>
                        <a:rPr lang="en-US" sz="1100" b="1" i="0" u="none" dirty="0">
                          <a:solidFill>
                            <a:schemeClr val="tx1"/>
                          </a:solidFill>
                        </a:rPr>
                        <a:t> Qtr.</a:t>
                      </a:r>
                    </a:p>
                  </a:txBody>
                  <a:tcPr anchor="ctr">
                    <a:solidFill>
                      <a:schemeClr val="bg1">
                        <a:lumMod val="75000"/>
                      </a:schemeClr>
                    </a:solidFill>
                  </a:tcPr>
                </a:tc>
                <a:tc>
                  <a:txBody>
                    <a:bodyPr/>
                    <a:lstStyle/>
                    <a:p>
                      <a:pPr algn="ctr"/>
                      <a:r>
                        <a:rPr lang="en-US" sz="11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13941">
                <a:tc>
                  <a:txBody>
                    <a:bodyPr/>
                    <a:lstStyle/>
                    <a:p>
                      <a:pPr algn="r"/>
                      <a:r>
                        <a:rPr lang="en-US" sz="1100" b="0" i="1" baseline="0" dirty="0">
                          <a:solidFill>
                            <a:schemeClr val="tx1"/>
                          </a:solidFill>
                        </a:rPr>
                        <a:t>Total Fatalities</a:t>
                      </a:r>
                      <a:endParaRPr lang="en-US" sz="1100" b="0" i="1" dirty="0">
                        <a:solidFill>
                          <a:schemeClr val="tx1"/>
                        </a:solidFill>
                      </a:endParaRPr>
                    </a:p>
                  </a:txBody>
                  <a:tcPr>
                    <a:solidFill>
                      <a:schemeClr val="bg1">
                        <a:lumMod val="85000"/>
                      </a:schemeClr>
                    </a:solidFill>
                  </a:tcPr>
                </a:tc>
                <a:tc>
                  <a:txBody>
                    <a:bodyPr/>
                    <a:lstStyle/>
                    <a:p>
                      <a:pPr algn="ctr"/>
                      <a:r>
                        <a:rPr lang="en-US" sz="1100" b="0" i="1" dirty="0">
                          <a:solidFill>
                            <a:schemeClr val="tx1"/>
                          </a:solidFill>
                        </a:rPr>
                        <a:t>91</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1" baseline="0" dirty="0">
                          <a:solidFill>
                            <a:schemeClr val="tx1"/>
                          </a:solidFill>
                        </a:rPr>
                        <a:t>Fatalities</a:t>
                      </a:r>
                      <a:endParaRPr lang="en-US" sz="1100" b="0" i="1" dirty="0">
                        <a:solidFill>
                          <a:schemeClr val="tx1"/>
                        </a:solidFill>
                      </a:endParaRPr>
                    </a:p>
                  </a:txBody>
                  <a:tcPr>
                    <a:solidFill>
                      <a:schemeClr val="bg1">
                        <a:lumMod val="85000"/>
                      </a:schemeClr>
                    </a:solidFill>
                  </a:tcPr>
                </a:tc>
                <a:tc>
                  <a:txBody>
                    <a:bodyPr/>
                    <a:lstStyle/>
                    <a:p>
                      <a:pPr algn="ctr"/>
                      <a:r>
                        <a:rPr lang="en-US" sz="1100" b="0" i="0" u="none" dirty="0">
                          <a:solidFill>
                            <a:schemeClr val="tx1"/>
                          </a:solidFill>
                        </a:rPr>
                        <a:t>11</a:t>
                      </a:r>
                    </a:p>
                  </a:txBody>
                  <a:tcPr>
                    <a:solidFill>
                      <a:schemeClr val="bg1">
                        <a:lumMod val="95000"/>
                      </a:schemeClr>
                    </a:solidFill>
                  </a:tcPr>
                </a:tc>
                <a:tc>
                  <a:txBody>
                    <a:bodyPr/>
                    <a:lstStyle/>
                    <a:p>
                      <a:pPr algn="ctr"/>
                      <a:r>
                        <a:rPr lang="en-US" sz="1100" b="0" i="0" u="none" dirty="0">
                          <a:solidFill>
                            <a:schemeClr val="tx1"/>
                          </a:solidFill>
                        </a:rPr>
                        <a:t>15</a:t>
                      </a:r>
                    </a:p>
                  </a:txBody>
                  <a:tcPr>
                    <a:solidFill>
                      <a:schemeClr val="bg1">
                        <a:lumMod val="95000"/>
                      </a:schemeClr>
                    </a:solidFill>
                  </a:tcPr>
                </a:tc>
                <a:tc>
                  <a:txBody>
                    <a:bodyPr/>
                    <a:lstStyle/>
                    <a:p>
                      <a:pPr algn="ctr"/>
                      <a:r>
                        <a:rPr lang="en-US" sz="1100" b="0" i="0" u="none" dirty="0">
                          <a:solidFill>
                            <a:schemeClr val="tx1"/>
                          </a:solidFill>
                        </a:rPr>
                        <a:t>15</a:t>
                      </a:r>
                    </a:p>
                  </a:txBody>
                  <a:tcPr>
                    <a:solidFill>
                      <a:schemeClr val="bg1">
                        <a:lumMod val="95000"/>
                      </a:schemeClr>
                    </a:solidFill>
                  </a:tcPr>
                </a:tc>
                <a:tc>
                  <a:txBody>
                    <a:bodyPr/>
                    <a:lstStyle/>
                    <a:p>
                      <a:pPr algn="ctr"/>
                      <a:r>
                        <a:rPr lang="en-US" sz="1100" b="0" i="0" u="none" dirty="0">
                          <a:solidFill>
                            <a:schemeClr val="tx1"/>
                          </a:solidFill>
                        </a:rPr>
                        <a:t>20</a:t>
                      </a:r>
                    </a:p>
                  </a:txBody>
                  <a:tcPr>
                    <a:solidFill>
                      <a:schemeClr val="bg1">
                        <a:lumMod val="95000"/>
                      </a:schemeClr>
                    </a:solidFill>
                  </a:tcPr>
                </a:tc>
                <a:tc>
                  <a:txBody>
                    <a:bodyPr/>
                    <a:lstStyle/>
                    <a:p>
                      <a:pPr algn="ctr"/>
                      <a:r>
                        <a:rPr lang="en-US" sz="1100" b="1" i="1" u="none" dirty="0">
                          <a:solidFill>
                            <a:schemeClr val="tx1"/>
                          </a:solidFill>
                        </a:rPr>
                        <a:t>61*</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27" name="Content Placeholder 4">
            <a:extLst>
              <a:ext uri="{FF2B5EF4-FFF2-40B4-BE49-F238E27FC236}">
                <a16:creationId xmlns:a16="http://schemas.microsoft.com/office/drawing/2014/main" id="{AAD3E768-7072-47CB-9788-28C3F0D4C743}"/>
              </a:ext>
            </a:extLst>
          </p:cNvPr>
          <p:cNvGraphicFramePr>
            <a:graphicFrameLocks/>
          </p:cNvGraphicFramePr>
          <p:nvPr>
            <p:extLst>
              <p:ext uri="{D42A27DB-BD31-4B8C-83A1-F6EECF244321}">
                <p14:modId xmlns:p14="http://schemas.microsoft.com/office/powerpoint/2010/main" val="2384433663"/>
              </p:ext>
            </p:extLst>
          </p:nvPr>
        </p:nvGraphicFramePr>
        <p:xfrm>
          <a:off x="609600" y="1143000"/>
          <a:ext cx="7924797" cy="3352797"/>
        </p:xfrm>
        <a:graphic>
          <a:graphicData uri="http://schemas.openxmlformats.org/drawingml/2006/table">
            <a:tbl>
              <a:tblPr firstRow="1" bandRow="1">
                <a:tableStyleId>{00A15C55-8517-42AA-B614-E9B94910E393}</a:tableStyleId>
              </a:tblPr>
              <a:tblGrid>
                <a:gridCol w="1327218">
                  <a:extLst>
                    <a:ext uri="{9D8B030D-6E8A-4147-A177-3AD203B41FA5}">
                      <a16:colId xmlns:a16="http://schemas.microsoft.com/office/drawing/2014/main" val="20000"/>
                    </a:ext>
                  </a:extLst>
                </a:gridCol>
                <a:gridCol w="543720">
                  <a:extLst>
                    <a:ext uri="{9D8B030D-6E8A-4147-A177-3AD203B41FA5}">
                      <a16:colId xmlns:a16="http://schemas.microsoft.com/office/drawing/2014/main" val="20001"/>
                    </a:ext>
                  </a:extLst>
                </a:gridCol>
                <a:gridCol w="543720">
                  <a:extLst>
                    <a:ext uri="{9D8B030D-6E8A-4147-A177-3AD203B41FA5}">
                      <a16:colId xmlns:a16="http://schemas.microsoft.com/office/drawing/2014/main" val="117238189"/>
                    </a:ext>
                  </a:extLst>
                </a:gridCol>
                <a:gridCol w="543720">
                  <a:extLst>
                    <a:ext uri="{9D8B030D-6E8A-4147-A177-3AD203B41FA5}">
                      <a16:colId xmlns:a16="http://schemas.microsoft.com/office/drawing/2014/main" val="1196780689"/>
                    </a:ext>
                  </a:extLst>
                </a:gridCol>
                <a:gridCol w="543720">
                  <a:extLst>
                    <a:ext uri="{9D8B030D-6E8A-4147-A177-3AD203B41FA5}">
                      <a16:colId xmlns:a16="http://schemas.microsoft.com/office/drawing/2014/main" val="3652150877"/>
                    </a:ext>
                  </a:extLst>
                </a:gridCol>
                <a:gridCol w="536502">
                  <a:extLst>
                    <a:ext uri="{9D8B030D-6E8A-4147-A177-3AD203B41FA5}">
                      <a16:colId xmlns:a16="http://schemas.microsoft.com/office/drawing/2014/main" val="20002"/>
                    </a:ext>
                  </a:extLst>
                </a:gridCol>
                <a:gridCol w="1306065">
                  <a:extLst>
                    <a:ext uri="{9D8B030D-6E8A-4147-A177-3AD203B41FA5}">
                      <a16:colId xmlns:a16="http://schemas.microsoft.com/office/drawing/2014/main" val="20003"/>
                    </a:ext>
                  </a:extLst>
                </a:gridCol>
                <a:gridCol w="543604">
                  <a:extLst>
                    <a:ext uri="{9D8B030D-6E8A-4147-A177-3AD203B41FA5}">
                      <a16:colId xmlns:a16="http://schemas.microsoft.com/office/drawing/2014/main" val="20004"/>
                    </a:ext>
                  </a:extLst>
                </a:gridCol>
                <a:gridCol w="558236">
                  <a:extLst>
                    <a:ext uri="{9D8B030D-6E8A-4147-A177-3AD203B41FA5}">
                      <a16:colId xmlns:a16="http://schemas.microsoft.com/office/drawing/2014/main" val="554731849"/>
                    </a:ext>
                  </a:extLst>
                </a:gridCol>
                <a:gridCol w="473470">
                  <a:extLst>
                    <a:ext uri="{9D8B030D-6E8A-4147-A177-3AD203B41FA5}">
                      <a16:colId xmlns:a16="http://schemas.microsoft.com/office/drawing/2014/main" val="2729946331"/>
                    </a:ext>
                  </a:extLst>
                </a:gridCol>
                <a:gridCol w="473470">
                  <a:extLst>
                    <a:ext uri="{9D8B030D-6E8A-4147-A177-3AD203B41FA5}">
                      <a16:colId xmlns:a16="http://schemas.microsoft.com/office/drawing/2014/main" val="1501308340"/>
                    </a:ext>
                  </a:extLst>
                </a:gridCol>
                <a:gridCol w="531352">
                  <a:extLst>
                    <a:ext uri="{9D8B030D-6E8A-4147-A177-3AD203B41FA5}">
                      <a16:colId xmlns:a16="http://schemas.microsoft.com/office/drawing/2014/main" val="20005"/>
                    </a:ext>
                  </a:extLst>
                </a:gridCol>
              </a:tblGrid>
              <a:tr h="416351">
                <a:tc>
                  <a:txBody>
                    <a:bodyPr/>
                    <a:lstStyle/>
                    <a:p>
                      <a:pPr algn="ctr"/>
                      <a:r>
                        <a:rPr lang="en-US" sz="1100" b="1" baseline="0" dirty="0">
                          <a:solidFill>
                            <a:schemeClr val="tx1"/>
                          </a:solidFill>
                        </a:rPr>
                        <a:t>FATALITY TYPE</a:t>
                      </a:r>
                      <a:endParaRPr lang="en-US" sz="11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1</a:t>
                      </a:r>
                      <a:r>
                        <a:rPr lang="en-US" sz="900" b="1" baseline="30000" dirty="0">
                          <a:solidFill>
                            <a:schemeClr val="tx1"/>
                          </a:solidFill>
                        </a:rPr>
                        <a:t>st </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4</a:t>
                      </a:r>
                      <a:r>
                        <a:rPr lang="en-US" sz="900" b="1" baseline="30000" dirty="0">
                          <a:solidFill>
                            <a:schemeClr val="tx1"/>
                          </a:solidFill>
                        </a:rPr>
                        <a:t>th</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tc>
                  <a:txBody>
                    <a:bodyPr/>
                    <a:lstStyle/>
                    <a:p>
                      <a:pPr algn="ctr"/>
                      <a:r>
                        <a:rPr lang="en-US" sz="1100" b="1" baseline="0" dirty="0">
                          <a:solidFill>
                            <a:schemeClr val="tx1"/>
                          </a:solidFill>
                        </a:rPr>
                        <a:t>FATALITY TYPE</a:t>
                      </a:r>
                      <a:endParaRPr lang="en-US" sz="11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1</a:t>
                      </a:r>
                      <a:r>
                        <a:rPr lang="en-US" sz="900" b="1" baseline="30000" dirty="0">
                          <a:solidFill>
                            <a:schemeClr val="tx1"/>
                          </a:solidFill>
                        </a:rPr>
                        <a:t>st</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2</a:t>
                      </a:r>
                      <a:r>
                        <a:rPr lang="en-US" sz="900" b="1" baseline="30000" dirty="0">
                          <a:solidFill>
                            <a:schemeClr val="tx1"/>
                          </a:solidFill>
                        </a:rPr>
                        <a:t>nd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3</a:t>
                      </a:r>
                      <a:r>
                        <a:rPr lang="en-US" sz="900" b="1" baseline="30000" dirty="0">
                          <a:solidFill>
                            <a:schemeClr val="tx1"/>
                          </a:solidFill>
                        </a:rPr>
                        <a:t>rd</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4</a:t>
                      </a:r>
                      <a:r>
                        <a:rPr lang="en-US" sz="900" b="1" baseline="30000" dirty="0">
                          <a:solidFill>
                            <a:schemeClr val="tx1"/>
                          </a:solidFill>
                        </a:rPr>
                        <a:t>th</a:t>
                      </a:r>
                      <a:r>
                        <a:rPr lang="en-US" sz="9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048">
                <a:tc>
                  <a:txBody>
                    <a:bodyPr/>
                    <a:lstStyle/>
                    <a:p>
                      <a:pPr algn="r"/>
                      <a:r>
                        <a:rPr lang="en-US" sz="1000" b="0" i="1" dirty="0"/>
                        <a:t>Struck By</a:t>
                      </a:r>
                    </a:p>
                  </a:txBody>
                  <a:tcPr anchor="ctr">
                    <a:solidFill>
                      <a:schemeClr val="bg1">
                        <a:lumMod val="95000"/>
                      </a:schemeClr>
                    </a:solidFill>
                  </a:tcPr>
                </a:tc>
                <a:tc>
                  <a:txBody>
                    <a:bodyPr/>
                    <a:lstStyle/>
                    <a:p>
                      <a:pPr algn="ctr"/>
                      <a:r>
                        <a:rPr lang="en-US" sz="1000" i="0" dirty="0"/>
                        <a:t>2</a:t>
                      </a:r>
                    </a:p>
                  </a:txBody>
                  <a:tcPr anchor="ctr">
                    <a:solidFill>
                      <a:schemeClr val="bg1">
                        <a:lumMod val="95000"/>
                      </a:schemeClr>
                    </a:solidFill>
                  </a:tcPr>
                </a:tc>
                <a:tc>
                  <a:txBody>
                    <a:bodyPr/>
                    <a:lstStyle/>
                    <a:p>
                      <a:pPr algn="ctr"/>
                      <a:r>
                        <a:rPr lang="en-US" sz="1000" i="0" dirty="0"/>
                        <a:t>4</a:t>
                      </a:r>
                    </a:p>
                  </a:txBody>
                  <a:tcPr anchor="ctr">
                    <a:solidFill>
                      <a:schemeClr val="bg1">
                        <a:lumMod val="95000"/>
                      </a:schemeClr>
                    </a:solidFill>
                  </a:tcPr>
                </a:tc>
                <a:tc>
                  <a:txBody>
                    <a:bodyPr/>
                    <a:lstStyle/>
                    <a:p>
                      <a:pPr algn="ctr"/>
                      <a:r>
                        <a:rPr lang="en-US" sz="1000" i="0" dirty="0"/>
                        <a:t>5</a:t>
                      </a:r>
                    </a:p>
                  </a:txBody>
                  <a:tcPr anchor="ctr">
                    <a:solidFill>
                      <a:schemeClr val="bg1">
                        <a:lumMod val="95000"/>
                      </a:schemeClr>
                    </a:solidFill>
                  </a:tcPr>
                </a:tc>
                <a:tc>
                  <a:txBody>
                    <a:bodyPr/>
                    <a:lstStyle/>
                    <a:p>
                      <a:pPr algn="ctr"/>
                      <a:r>
                        <a:rPr lang="en-US" sz="1000" i="0" dirty="0"/>
                        <a:t>4</a:t>
                      </a:r>
                    </a:p>
                  </a:txBody>
                  <a:tcPr anchor="ctr">
                    <a:solidFill>
                      <a:schemeClr val="bg1">
                        <a:lumMod val="95000"/>
                      </a:schemeClr>
                    </a:solidFill>
                  </a:tcPr>
                </a:tc>
                <a:tc>
                  <a:txBody>
                    <a:bodyPr/>
                    <a:lstStyle/>
                    <a:p>
                      <a:pPr algn="ctr"/>
                      <a:r>
                        <a:rPr lang="en-US" sz="1000" b="1" i="1" u="none" dirty="0"/>
                        <a:t>15</a:t>
                      </a:r>
                    </a:p>
                  </a:txBody>
                  <a:tcPr anchor="ctr">
                    <a:solidFill>
                      <a:schemeClr val="bg1">
                        <a:lumMod val="95000"/>
                      </a:schemeClr>
                    </a:solidFill>
                  </a:tcPr>
                </a:tc>
                <a:tc>
                  <a:txBody>
                    <a:bodyPr/>
                    <a:lstStyle/>
                    <a:p>
                      <a:pPr algn="r"/>
                      <a:r>
                        <a:rPr lang="en-US" sz="1000" i="1" dirty="0"/>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388595">
                <a:tc>
                  <a:txBody>
                    <a:bodyPr/>
                    <a:lstStyle/>
                    <a:p>
                      <a:pPr algn="r"/>
                      <a:r>
                        <a:rPr lang="en-US" sz="1000" b="0" i="1" dirty="0"/>
                        <a:t>Caught In/Between</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tc>
                  <a:txBody>
                    <a:bodyPr/>
                    <a:lstStyle/>
                    <a:p>
                      <a:pPr algn="ctr"/>
                      <a:r>
                        <a:rPr lang="en-US" sz="1000" i="0" dirty="0"/>
                        <a:t>4</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b="1" i="1" u="none" dirty="0"/>
                        <a:t>9</a:t>
                      </a:r>
                    </a:p>
                  </a:txBody>
                  <a:tcPr anchor="ctr">
                    <a:solidFill>
                      <a:schemeClr val="bg1">
                        <a:lumMod val="85000"/>
                      </a:schemeClr>
                    </a:solidFill>
                  </a:tcPr>
                </a:tc>
                <a:tc>
                  <a:txBody>
                    <a:bodyPr/>
                    <a:lstStyle/>
                    <a:p>
                      <a:pPr algn="r"/>
                      <a:r>
                        <a:rPr lang="en-US" sz="10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88595">
                <a:tc>
                  <a:txBody>
                    <a:bodyPr/>
                    <a:lstStyle/>
                    <a:p>
                      <a:pPr algn="r"/>
                      <a:r>
                        <a:rPr lang="en-US" sz="1000" b="0" i="1" dirty="0"/>
                        <a:t>Bite/Sting/Scratch</a:t>
                      </a:r>
                    </a:p>
                  </a:txBody>
                  <a:tcPr anchor="ctr">
                    <a:solidFill>
                      <a:schemeClr val="bg1">
                        <a:lumMod val="95000"/>
                      </a:schemeClr>
                    </a:solidFill>
                  </a:tcPr>
                </a:tc>
                <a:tc>
                  <a:txBody>
                    <a:bodyPr/>
                    <a:lstStyle/>
                    <a:p>
                      <a:pPr algn="ctr"/>
                      <a:r>
                        <a:rPr lang="en-US" sz="1000" i="0" dirty="0"/>
                        <a:t>0</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1" i="1" u="none" dirty="0"/>
                        <a:t>0</a:t>
                      </a:r>
                    </a:p>
                  </a:txBody>
                  <a:tcPr anchor="ctr">
                    <a:solidFill>
                      <a:schemeClr val="bg1">
                        <a:lumMod val="95000"/>
                      </a:schemeClr>
                    </a:solidFill>
                  </a:tcPr>
                </a:tc>
                <a:tc>
                  <a:txBody>
                    <a:bodyPr/>
                    <a:lstStyle/>
                    <a:p>
                      <a:pPr algn="r"/>
                      <a:r>
                        <a:rPr lang="en-US" sz="10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541258">
                <a:tc>
                  <a:txBody>
                    <a:bodyPr/>
                    <a:lstStyle/>
                    <a:p>
                      <a:pPr algn="r"/>
                      <a:r>
                        <a:rPr lang="en-US" sz="1000" b="0" i="1" dirty="0"/>
                        <a:t>Fall (Same</a:t>
                      </a:r>
                      <a:r>
                        <a:rPr lang="en-US" sz="1000" b="0" i="1" baseline="0" dirty="0"/>
                        <a:t> Level)</a:t>
                      </a:r>
                      <a:endParaRPr lang="en-US" sz="1000" b="0" i="1" dirty="0"/>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1" i="1" u="none" dirty="0"/>
                        <a:t>0</a:t>
                      </a:r>
                    </a:p>
                  </a:txBody>
                  <a:tcPr anchor="ctr">
                    <a:solidFill>
                      <a:schemeClr val="bg1">
                        <a:lumMod val="85000"/>
                      </a:schemeClr>
                    </a:solidFill>
                  </a:tcPr>
                </a:tc>
                <a:tc>
                  <a:txBody>
                    <a:bodyPr/>
                    <a:lstStyle/>
                    <a:p>
                      <a:pPr algn="r"/>
                      <a:r>
                        <a:rPr lang="en-US" sz="10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39844">
                <a:tc>
                  <a:txBody>
                    <a:bodyPr/>
                    <a:lstStyle/>
                    <a:p>
                      <a:pPr algn="r"/>
                      <a:r>
                        <a:rPr lang="en-US" sz="1000" b="0" i="1" dirty="0"/>
                        <a:t>Fall (From Elevation)</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b="0" i="0" u="none" dirty="0"/>
                        <a:t>3</a:t>
                      </a:r>
                    </a:p>
                  </a:txBody>
                  <a:tcPr anchor="ctr">
                    <a:solidFill>
                      <a:schemeClr val="bg1">
                        <a:lumMod val="95000"/>
                      </a:schemeClr>
                    </a:solidFill>
                  </a:tcPr>
                </a:tc>
                <a:tc>
                  <a:txBody>
                    <a:bodyPr/>
                    <a:lstStyle/>
                    <a:p>
                      <a:pPr algn="ctr"/>
                      <a:r>
                        <a:rPr lang="en-US" sz="1000" b="0" i="0" u="none" dirty="0"/>
                        <a:t>5</a:t>
                      </a:r>
                    </a:p>
                  </a:txBody>
                  <a:tcPr anchor="ctr">
                    <a:solidFill>
                      <a:schemeClr val="bg1">
                        <a:lumMod val="95000"/>
                      </a:schemeClr>
                    </a:solidFill>
                  </a:tcPr>
                </a:tc>
                <a:tc>
                  <a:txBody>
                    <a:bodyPr/>
                    <a:lstStyle/>
                    <a:p>
                      <a:pPr algn="ctr"/>
                      <a:r>
                        <a:rPr lang="en-US" sz="1000" b="0" i="0" u="none" dirty="0"/>
                        <a:t>5</a:t>
                      </a:r>
                    </a:p>
                  </a:txBody>
                  <a:tcPr anchor="ctr">
                    <a:solidFill>
                      <a:schemeClr val="bg1">
                        <a:lumMod val="95000"/>
                      </a:schemeClr>
                    </a:solidFill>
                  </a:tcPr>
                </a:tc>
                <a:tc>
                  <a:txBody>
                    <a:bodyPr/>
                    <a:lstStyle/>
                    <a:p>
                      <a:pPr algn="ctr"/>
                      <a:r>
                        <a:rPr lang="en-US" sz="1000" b="1" i="1" u="none" dirty="0"/>
                        <a:t>14</a:t>
                      </a:r>
                    </a:p>
                  </a:txBody>
                  <a:tcPr anchor="ctr">
                    <a:solidFill>
                      <a:schemeClr val="bg1">
                        <a:lumMod val="95000"/>
                      </a:schemeClr>
                    </a:solidFill>
                  </a:tcPr>
                </a:tc>
                <a:tc>
                  <a:txBody>
                    <a:bodyPr/>
                    <a:lstStyle/>
                    <a:p>
                      <a:pPr algn="r"/>
                      <a:r>
                        <a:rPr lang="en-US" sz="10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67048">
                <a:tc>
                  <a:txBody>
                    <a:bodyPr/>
                    <a:lstStyle/>
                    <a:p>
                      <a:pPr algn="r"/>
                      <a:r>
                        <a:rPr lang="en-US" sz="1000" b="0" i="1" dirty="0"/>
                        <a:t>Struck Against</a:t>
                      </a:r>
                    </a:p>
                  </a:txBody>
                  <a:tcPr anchor="ctr">
                    <a:solidFill>
                      <a:schemeClr val="bg1">
                        <a:lumMod val="85000"/>
                      </a:schemeClr>
                    </a:solidFill>
                  </a:tcPr>
                </a:tc>
                <a:tc>
                  <a:txBody>
                    <a:bodyPr/>
                    <a:lstStyle/>
                    <a:p>
                      <a:pPr algn="ctr"/>
                      <a:r>
                        <a:rPr lang="en-US" sz="1000" i="0" u="none" dirty="0"/>
                        <a:t>0</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0" i="0" u="none" dirty="0"/>
                        <a:t>1</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1" i="1" u="none" dirty="0"/>
                        <a:t>1</a:t>
                      </a:r>
                    </a:p>
                  </a:txBody>
                  <a:tcPr anchor="ctr">
                    <a:solidFill>
                      <a:schemeClr val="bg1">
                        <a:lumMod val="85000"/>
                      </a:schemeClr>
                    </a:solidFill>
                  </a:tcPr>
                </a:tc>
                <a:tc>
                  <a:txBody>
                    <a:bodyPr/>
                    <a:lstStyle/>
                    <a:p>
                      <a:pPr algn="r"/>
                      <a:r>
                        <a:rPr lang="en-US" sz="10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6</a:t>
                      </a:r>
                    </a:p>
                  </a:txBody>
                  <a:tcPr anchor="ctr">
                    <a:solidFill>
                      <a:schemeClr val="bg1">
                        <a:lumMod val="85000"/>
                      </a:schemeClr>
                    </a:solidFill>
                  </a:tcPr>
                </a:tc>
                <a:extLst>
                  <a:ext uri="{0D108BD9-81ED-4DB2-BD59-A6C34878D82A}">
                    <a16:rowId xmlns:a16="http://schemas.microsoft.com/office/drawing/2014/main" val="10006"/>
                  </a:ext>
                </a:extLst>
              </a:tr>
              <a:tr h="267048">
                <a:tc>
                  <a:txBody>
                    <a:bodyPr/>
                    <a:lstStyle/>
                    <a:p>
                      <a:pPr algn="r"/>
                      <a:r>
                        <a:rPr lang="en-US" sz="1000" b="0" i="1" dirty="0"/>
                        <a:t>Rubbed/Abraded</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1" i="1" u="none" dirty="0"/>
                        <a:t>0</a:t>
                      </a:r>
                    </a:p>
                  </a:txBody>
                  <a:tcPr anchor="ctr">
                    <a:solidFill>
                      <a:schemeClr val="bg1">
                        <a:lumMod val="95000"/>
                      </a:schemeClr>
                    </a:solidFill>
                  </a:tcPr>
                </a:tc>
                <a:tc>
                  <a:txBody>
                    <a:bodyPr/>
                    <a:lstStyle/>
                    <a:p>
                      <a:pPr algn="r"/>
                      <a:r>
                        <a:rPr lang="en-US" sz="1000" b="0" i="1" u="none" dirty="0"/>
                        <a:t>Other</a:t>
                      </a:r>
                    </a:p>
                  </a:txBody>
                  <a:tcPr anchor="ctr">
                    <a:solidFill>
                      <a:schemeClr val="bg1">
                        <a:lumMod val="95000"/>
                      </a:schemeClr>
                    </a:solidFill>
                  </a:tcPr>
                </a:tc>
                <a:tc>
                  <a:txBody>
                    <a:bodyPr/>
                    <a:lstStyle/>
                    <a:p>
                      <a:pPr algn="ctr"/>
                      <a:r>
                        <a:rPr lang="en-US" sz="1000" b="0" i="0" u="none" dirty="0"/>
                        <a:t>2</a:t>
                      </a:r>
                    </a:p>
                  </a:txBody>
                  <a:tcPr anchor="ctr">
                    <a:solidFill>
                      <a:schemeClr val="bg1">
                        <a:lumMod val="95000"/>
                      </a:schemeClr>
                    </a:solidFill>
                  </a:tcPr>
                </a:tc>
                <a:tc>
                  <a:txBody>
                    <a:bodyPr/>
                    <a:lstStyle/>
                    <a:p>
                      <a:pPr algn="ctr"/>
                      <a:r>
                        <a:rPr lang="en-US" sz="1000" b="0" i="0" u="none" dirty="0"/>
                        <a:t>3</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algn="ctr"/>
                      <a:r>
                        <a:rPr lang="en-US" sz="1000" b="0" i="0" u="none" dirty="0"/>
                        <a:t>5</a:t>
                      </a:r>
                    </a:p>
                  </a:txBody>
                  <a:tcPr anchor="ctr">
                    <a:solidFill>
                      <a:schemeClr val="bg1">
                        <a:lumMod val="95000"/>
                      </a:schemeClr>
                    </a:solidFill>
                  </a:tcPr>
                </a:tc>
                <a:tc>
                  <a:txBody>
                    <a:bodyPr/>
                    <a:lstStyle/>
                    <a:p>
                      <a:pPr algn="ctr"/>
                      <a:r>
                        <a:rPr lang="en-US" sz="1000" b="1" i="1" u="none" dirty="0"/>
                        <a:t>10*</a:t>
                      </a:r>
                    </a:p>
                  </a:txBody>
                  <a:tcPr anchor="ctr">
                    <a:solidFill>
                      <a:schemeClr val="bg1">
                        <a:lumMod val="95000"/>
                      </a:schemeClr>
                    </a:solidFill>
                  </a:tcPr>
                </a:tc>
                <a:extLst>
                  <a:ext uri="{0D108BD9-81ED-4DB2-BD59-A6C34878D82A}">
                    <a16:rowId xmlns:a16="http://schemas.microsoft.com/office/drawing/2014/main" val="10007"/>
                  </a:ext>
                </a:extLst>
              </a:tr>
              <a:tr h="377010">
                <a:tc>
                  <a:txBody>
                    <a:bodyPr/>
                    <a:lstStyle/>
                    <a:p>
                      <a:pPr algn="r"/>
                      <a:r>
                        <a:rPr lang="en-US" sz="1000" b="0" i="1" dirty="0"/>
                        <a:t>COVID-19</a:t>
                      </a:r>
                    </a:p>
                  </a:txBody>
                  <a:tcPr anchor="ctr">
                    <a:solidFill>
                      <a:schemeClr val="bg1">
                        <a:lumMod val="85000"/>
                      </a:schemeClr>
                    </a:solidFill>
                  </a:tcPr>
                </a:tc>
                <a:tc>
                  <a:txBody>
                    <a:bodyPr/>
                    <a:lstStyle/>
                    <a:p>
                      <a:pPr algn="ctr"/>
                      <a:r>
                        <a:rPr lang="en-US" sz="1000" b="0" i="0" u="none" dirty="0"/>
                        <a:t>3</a:t>
                      </a:r>
                    </a:p>
                  </a:txBody>
                  <a:tcPr anchor="ctr">
                    <a:solidFill>
                      <a:schemeClr val="bg1">
                        <a:lumMod val="85000"/>
                      </a:schemeClr>
                    </a:solidFill>
                  </a:tcPr>
                </a:tc>
                <a:tc>
                  <a:txBody>
                    <a:bodyPr/>
                    <a:lstStyle/>
                    <a:p>
                      <a:pPr algn="ctr"/>
                      <a:r>
                        <a:rPr lang="en-US" sz="1000" b="0" i="0" u="none" dirty="0"/>
                        <a:t>2</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0" i="0" u="none" dirty="0"/>
                        <a:t>1</a:t>
                      </a:r>
                    </a:p>
                  </a:txBody>
                  <a:tcPr anchor="ctr">
                    <a:solidFill>
                      <a:schemeClr val="bg1">
                        <a:lumMod val="85000"/>
                      </a:schemeClr>
                    </a:solidFill>
                  </a:tcPr>
                </a:tc>
                <a:tc>
                  <a:txBody>
                    <a:bodyPr/>
                    <a:lstStyle/>
                    <a:p>
                      <a:pPr algn="ctr"/>
                      <a:r>
                        <a:rPr lang="en-US" sz="1000" b="1" i="1" u="none" dirty="0"/>
                        <a:t>6</a:t>
                      </a:r>
                    </a:p>
                  </a:txBody>
                  <a:tcPr anchor="ctr">
                    <a:solidFill>
                      <a:schemeClr val="bg1">
                        <a:lumMod val="85000"/>
                      </a:schemeClr>
                    </a:solidFill>
                  </a:tcPr>
                </a:tc>
                <a:tc>
                  <a:txBody>
                    <a:bodyPr/>
                    <a:lstStyle/>
                    <a:p>
                      <a:pPr algn="r"/>
                      <a:r>
                        <a:rPr lang="en-US" sz="1000" b="0" i="1" u="none" dirty="0"/>
                        <a:t>Criminal Activity</a:t>
                      </a:r>
                    </a:p>
                  </a:txBody>
                  <a:tcPr anchor="ctr">
                    <a:solidFill>
                      <a:schemeClr val="bg1">
                        <a:lumMod val="85000"/>
                      </a:schemeClr>
                    </a:solidFill>
                  </a:tcPr>
                </a:tc>
                <a:tc>
                  <a:txBody>
                    <a:bodyPr/>
                    <a:lstStyle/>
                    <a:p>
                      <a:pPr algn="ctr"/>
                      <a:r>
                        <a:rPr lang="en-US" sz="1000" b="0" i="0" u="none" dirty="0"/>
                        <a:t>1</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0" i="0" u="none" dirty="0"/>
                        <a:t>0</a:t>
                      </a:r>
                    </a:p>
                  </a:txBody>
                  <a:tcPr anchor="ctr">
                    <a:solidFill>
                      <a:schemeClr val="bg1">
                        <a:lumMod val="85000"/>
                      </a:schemeClr>
                    </a:solidFill>
                  </a:tcPr>
                </a:tc>
                <a:tc>
                  <a:txBody>
                    <a:bodyPr/>
                    <a:lstStyle/>
                    <a:p>
                      <a:pPr algn="ctr"/>
                      <a:r>
                        <a:rPr lang="en-US" sz="1000" b="0" i="0" u="none" dirty="0"/>
                        <a:t>2</a:t>
                      </a:r>
                    </a:p>
                  </a:txBody>
                  <a:tcPr anchor="ctr">
                    <a:solidFill>
                      <a:schemeClr val="bg1">
                        <a:lumMod val="85000"/>
                      </a:schemeClr>
                    </a:solidFill>
                  </a:tcPr>
                </a:tc>
                <a:tc>
                  <a:txBody>
                    <a:bodyPr/>
                    <a:lstStyle/>
                    <a:p>
                      <a:pPr algn="ctr"/>
                      <a:r>
                        <a:rPr lang="en-US" sz="1000" b="1" i="1" u="none" dirty="0"/>
                        <a:t>3*</a:t>
                      </a:r>
                    </a:p>
                  </a:txBody>
                  <a:tcPr anchor="ctr">
                    <a:solidFill>
                      <a:schemeClr val="bg1">
                        <a:lumMod val="85000"/>
                      </a:schemeClr>
                    </a:solidFill>
                  </a:tcPr>
                </a:tc>
                <a:extLst>
                  <a:ext uri="{0D108BD9-81ED-4DB2-BD59-A6C34878D82A}">
                    <a16:rowId xmlns:a16="http://schemas.microsoft.com/office/drawing/2014/main" val="70483192"/>
                  </a:ext>
                </a:extLst>
              </a:tr>
            </a:tbl>
          </a:graphicData>
        </a:graphic>
      </p:graphicFrame>
      <p:sp>
        <p:nvSpPr>
          <p:cNvPr id="3" name="TextBox 2">
            <a:extLst>
              <a:ext uri="{FF2B5EF4-FFF2-40B4-BE49-F238E27FC236}">
                <a16:creationId xmlns:a16="http://schemas.microsoft.com/office/drawing/2014/main" id="{E14B33FA-0425-11D5-925A-748F87F8FFD7}"/>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
        <p:nvSpPr>
          <p:cNvPr id="6" name="TextBox 5">
            <a:extLst>
              <a:ext uri="{FF2B5EF4-FFF2-40B4-BE49-F238E27FC236}">
                <a16:creationId xmlns:a16="http://schemas.microsoft.com/office/drawing/2014/main" id="{4AE14435-4EF0-AC75-F0AE-562D6F2E467E}"/>
              </a:ext>
            </a:extLst>
          </p:cNvPr>
          <p:cNvSpPr txBox="1"/>
          <p:nvPr/>
        </p:nvSpPr>
        <p:spPr>
          <a:xfrm>
            <a:off x="533400" y="5773579"/>
            <a:ext cx="3368230" cy="246221"/>
          </a:xfrm>
          <a:prstGeom prst="rect">
            <a:avLst/>
          </a:prstGeom>
          <a:noFill/>
        </p:spPr>
        <p:txBody>
          <a:bodyPr wrap="none" rtlCol="0">
            <a:spAutoFit/>
          </a:bodyPr>
          <a:lstStyle/>
          <a:p>
            <a:r>
              <a:rPr lang="en-US" sz="1000" i="1" dirty="0"/>
              <a:t>* Criminal activity is also counted in another fatality type.</a:t>
            </a:r>
          </a:p>
        </p:txBody>
      </p:sp>
    </p:spTree>
    <p:extLst>
      <p:ext uri="{BB962C8B-B14F-4D97-AF65-F5344CB8AC3E}">
        <p14:creationId xmlns:p14="http://schemas.microsoft.com/office/powerpoint/2010/main" val="3532101452"/>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graphicFrame>
        <p:nvGraphicFramePr>
          <p:cNvPr id="2" name="Group 28">
            <a:extLst>
              <a:ext uri="{FF2B5EF4-FFF2-40B4-BE49-F238E27FC236}">
                <a16:creationId xmlns:a16="http://schemas.microsoft.com/office/drawing/2014/main" id="{F25F87D7-9C4C-E132-1858-0136BFF9F291}"/>
              </a:ext>
            </a:extLst>
          </p:cNvPr>
          <p:cNvGraphicFramePr>
            <a:graphicFrameLocks noGrp="1"/>
          </p:cNvGraphicFramePr>
          <p:nvPr>
            <p:extLst>
              <p:ext uri="{D42A27DB-BD31-4B8C-83A1-F6EECF244321}">
                <p14:modId xmlns:p14="http://schemas.microsoft.com/office/powerpoint/2010/main" val="2720173905"/>
              </p:ext>
            </p:extLst>
          </p:nvPr>
        </p:nvGraphicFramePr>
        <p:xfrm>
          <a:off x="609596" y="1194138"/>
          <a:ext cx="7924806" cy="4673264"/>
        </p:xfrm>
        <a:graphic>
          <a:graphicData uri="http://schemas.openxmlformats.org/drawingml/2006/table">
            <a:tbl>
              <a:tblPr>
                <a:tableStyleId>{00A15C55-8517-42AA-B614-E9B94910E393}</a:tableStyleId>
              </a:tblPr>
              <a:tblGrid>
                <a:gridCol w="3581404">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4247134555"/>
                    </a:ext>
                  </a:extLst>
                </a:gridCol>
                <a:gridCol w="685800">
                  <a:extLst>
                    <a:ext uri="{9D8B030D-6E8A-4147-A177-3AD203B41FA5}">
                      <a16:colId xmlns:a16="http://schemas.microsoft.com/office/drawing/2014/main" val="1401403637"/>
                    </a:ext>
                  </a:extLst>
                </a:gridCol>
                <a:gridCol w="685800">
                  <a:extLst>
                    <a:ext uri="{9D8B030D-6E8A-4147-A177-3AD203B41FA5}">
                      <a16:colId xmlns:a16="http://schemas.microsoft.com/office/drawing/2014/main" val="1810486511"/>
                    </a:ext>
                  </a:extLst>
                </a:gridCol>
                <a:gridCol w="579895">
                  <a:extLst>
                    <a:ext uri="{9D8B030D-6E8A-4147-A177-3AD203B41FA5}">
                      <a16:colId xmlns:a16="http://schemas.microsoft.com/office/drawing/2014/main" val="20002"/>
                    </a:ext>
                  </a:extLst>
                </a:gridCol>
                <a:gridCol w="867907">
                  <a:extLst>
                    <a:ext uri="{9D8B030D-6E8A-4147-A177-3AD203B41FA5}">
                      <a16:colId xmlns:a16="http://schemas.microsoft.com/office/drawing/2014/main" val="20003"/>
                    </a:ext>
                  </a:extLst>
                </a:gridCol>
              </a:tblGrid>
              <a:tr h="4855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1</a:t>
                      </a:r>
                      <a:r>
                        <a:rPr kumimoji="0" lang="en-US" sz="1100" b="1" u="none" strike="noStrike" cap="none" normalizeH="0" baseline="30000" dirty="0">
                          <a:ln>
                            <a:noFill/>
                          </a:ln>
                          <a:effectLst/>
                        </a:rPr>
                        <a:t>st</a:t>
                      </a:r>
                      <a:r>
                        <a:rPr kumimoji="0" lang="en-US" sz="1100" b="1" u="none" strike="noStrike" cap="none" normalizeH="0" baseline="0" dirty="0">
                          <a:ln>
                            <a:noFill/>
                          </a:ln>
                          <a:effectLst/>
                        </a:rPr>
                        <a:t> Qtr.</a:t>
                      </a:r>
                      <a:endParaRPr kumimoji="0" lang="en-US" sz="11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mn-lt"/>
                          <a:cs typeface="Arial" charset="0"/>
                        </a:rPr>
                        <a:t>2</a:t>
                      </a:r>
                      <a:r>
                        <a:rPr kumimoji="0" lang="en-US" sz="1100" b="1" i="0" u="none" strike="noStrike" cap="none" normalizeH="0" baseline="30000" dirty="0">
                          <a:ln>
                            <a:noFill/>
                          </a:ln>
                          <a:solidFill>
                            <a:schemeClr val="tx1"/>
                          </a:solidFill>
                          <a:effectLst/>
                          <a:latin typeface="+mn-lt"/>
                          <a:cs typeface="Arial" charset="0"/>
                        </a:rPr>
                        <a:t>nd</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mn-lt"/>
                          <a:cs typeface="Arial" charset="0"/>
                        </a:rPr>
                        <a:t>3</a:t>
                      </a:r>
                      <a:r>
                        <a:rPr kumimoji="0" lang="en-US" sz="1100" b="1" i="0" u="none" strike="noStrike" cap="none" normalizeH="0" baseline="30000" dirty="0">
                          <a:ln>
                            <a:noFill/>
                          </a:ln>
                          <a:solidFill>
                            <a:schemeClr val="tx1"/>
                          </a:solidFill>
                          <a:effectLst/>
                          <a:latin typeface="+mn-lt"/>
                          <a:cs typeface="Arial" charset="0"/>
                        </a:rPr>
                        <a:t>rd</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mn-lt"/>
                          <a:cs typeface="Arial" charset="0"/>
                        </a:rPr>
                        <a:t>4</a:t>
                      </a:r>
                      <a:r>
                        <a:rPr kumimoji="0" lang="en-US" sz="1100" b="1" i="0" u="none" strike="noStrike" cap="none" normalizeH="0" baseline="30000" dirty="0">
                          <a:ln>
                            <a:noFill/>
                          </a:ln>
                          <a:solidFill>
                            <a:schemeClr val="tx1"/>
                          </a:solidFill>
                          <a:effectLst/>
                          <a:latin typeface="+mn-lt"/>
                          <a:cs typeface="Arial" charset="0"/>
                        </a:rPr>
                        <a:t>th</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cap="none" normalizeH="0" baseline="0" dirty="0">
                          <a:ln>
                            <a:noFill/>
                          </a:ln>
                          <a:solidFill>
                            <a:schemeClr val="tx1"/>
                          </a:solidFill>
                          <a:effectLst/>
                        </a:rPr>
                        <a:t>FFY Goal</a:t>
                      </a:r>
                      <a:endParaRPr kumimoji="0" lang="en-US" sz="11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i="1" u="none" strike="noStrike" cap="none" normalizeH="0" baseline="0" dirty="0">
                          <a:ln>
                            <a:noFill/>
                          </a:ln>
                          <a:effectLst/>
                        </a:rPr>
                        <a:t>Safety Inspections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315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256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314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298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1,173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i="0" u="none" strike="noStrike" cap="none" normalizeH="0" baseline="0" dirty="0">
                          <a:ln>
                            <a:noFill/>
                          </a:ln>
                          <a:effectLst/>
                        </a:rPr>
                        <a:t>1,145</a:t>
                      </a:r>
                      <a:endParaRPr kumimoji="0" lang="en-US" sz="11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i="1" u="none" strike="noStrike" cap="none" normalizeH="0" baseline="0" dirty="0">
                          <a:ln>
                            <a:noFill/>
                          </a:ln>
                          <a:effectLst/>
                        </a:rPr>
                        <a:t>Health Inspections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154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234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167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190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780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i="0" u="none" strike="noStrike" cap="none" normalizeH="0" baseline="0" dirty="0">
                          <a:ln>
                            <a:noFill/>
                          </a:ln>
                          <a:effectLst/>
                        </a:rPr>
                        <a:t>755</a:t>
                      </a:r>
                      <a:endParaRPr kumimoji="0" lang="en-US" sz="11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2"/>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i="1" u="none" strike="noStrike" cap="none" normalizeH="0" baseline="0" dirty="0">
                          <a:ln>
                            <a:noFill/>
                          </a:ln>
                          <a:effectLst/>
                        </a:rPr>
                        <a:t>Serious Hazards Eliminated</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715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679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779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779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2,952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i="0" u="none" strike="noStrike" cap="none" normalizeH="0" baseline="0" dirty="0">
                          <a:ln>
                            <a:noFill/>
                          </a:ln>
                          <a:effectLst/>
                        </a:rPr>
                        <a:t>4,100</a:t>
                      </a:r>
                      <a:endParaRPr kumimoji="0" lang="en-US" sz="11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rgbClr val="000000"/>
                          </a:solidFill>
                          <a:effectLst/>
                          <a:latin typeface="Arial" charset="0"/>
                          <a:cs typeface="Arial" charset="0"/>
                        </a:rPr>
                        <a:t>Training and/or Program Violations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136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133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113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133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Arial" charset="0"/>
                          <a:cs typeface="Arial" charset="0"/>
                        </a:rPr>
                        <a:t>507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cs typeface="Arial" charset="0"/>
                        </a:rPr>
                        <a:t>1,050</a:t>
                      </a:r>
                    </a:p>
                  </a:txBody>
                  <a:tcPr anchor="ctr" horzOverflow="overflow">
                    <a:solidFill>
                      <a:schemeClr val="bg1">
                        <a:lumMod val="85000"/>
                      </a:schemeClr>
                    </a:solidFill>
                  </a:tcPr>
                </a:tc>
                <a:extLst>
                  <a:ext uri="{0D108BD9-81ED-4DB2-BD59-A6C34878D82A}">
                    <a16:rowId xmlns:a16="http://schemas.microsoft.com/office/drawing/2014/main" val="2040932181"/>
                  </a:ext>
                </a:extLst>
              </a:tr>
              <a:tr h="4855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1</a:t>
                      </a:r>
                      <a:r>
                        <a:rPr kumimoji="0" lang="en-US" sz="1100" b="1" u="none" strike="noStrike" cap="none" normalizeH="0" baseline="30000" dirty="0">
                          <a:ln>
                            <a:noFill/>
                          </a:ln>
                          <a:effectLst/>
                        </a:rPr>
                        <a:t>st</a:t>
                      </a:r>
                      <a:r>
                        <a:rPr kumimoji="0" lang="en-US" sz="1100" b="1" u="none" strike="noStrike" cap="none" normalizeH="0" baseline="0" dirty="0">
                          <a:ln>
                            <a:noFill/>
                          </a:ln>
                          <a:effectLst/>
                        </a:rPr>
                        <a:t> Qtr.</a:t>
                      </a:r>
                      <a:endParaRPr kumimoji="0" lang="en-US" sz="11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mn-lt"/>
                          <a:cs typeface="Arial" charset="0"/>
                        </a:rPr>
                        <a:t>2</a:t>
                      </a:r>
                      <a:r>
                        <a:rPr kumimoji="0" lang="en-US" sz="1100" b="1" i="0" u="none" strike="noStrike" cap="none" normalizeH="0" baseline="30000" dirty="0">
                          <a:ln>
                            <a:noFill/>
                          </a:ln>
                          <a:solidFill>
                            <a:schemeClr val="tx1"/>
                          </a:solidFill>
                          <a:effectLst/>
                          <a:latin typeface="+mn-lt"/>
                          <a:cs typeface="Arial" charset="0"/>
                        </a:rPr>
                        <a:t>nd</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mn-lt"/>
                          <a:cs typeface="Arial" charset="0"/>
                        </a:rPr>
                        <a:t>3</a:t>
                      </a:r>
                      <a:r>
                        <a:rPr kumimoji="0" lang="en-US" sz="1100" b="1" i="0" u="none" strike="noStrike" cap="none" normalizeH="0" baseline="30000" dirty="0">
                          <a:ln>
                            <a:noFill/>
                          </a:ln>
                          <a:solidFill>
                            <a:schemeClr val="tx1"/>
                          </a:solidFill>
                          <a:effectLst/>
                          <a:latin typeface="+mn-lt"/>
                          <a:cs typeface="Arial" charset="0"/>
                        </a:rPr>
                        <a:t>rd</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mn-lt"/>
                          <a:cs typeface="Arial" charset="0"/>
                        </a:rPr>
                        <a:t>4</a:t>
                      </a:r>
                      <a:r>
                        <a:rPr kumimoji="0" lang="en-US" sz="1100" b="1" i="0" u="none" strike="noStrike" cap="none" normalizeH="0" baseline="30000" dirty="0">
                          <a:ln>
                            <a:noFill/>
                          </a:ln>
                          <a:solidFill>
                            <a:schemeClr val="tx1"/>
                          </a:solidFill>
                          <a:effectLst/>
                          <a:latin typeface="+mn-lt"/>
                          <a:cs typeface="Arial" charset="0"/>
                        </a:rPr>
                        <a:t>th</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effectLst/>
                        </a:rPr>
                        <a:t>FFY Goal</a:t>
                      </a:r>
                      <a:endParaRPr kumimoji="0" lang="en-US" sz="11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i="1" u="none" strike="noStrike" cap="none" normalizeH="0" baseline="0" dirty="0">
                          <a:ln>
                            <a:noFill/>
                          </a:ln>
                          <a:effectLst/>
                        </a:rPr>
                        <a:t>Serious Hazards Eliminated</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1,224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1,401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1,461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1,833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5,859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i="0" u="none" strike="noStrike" cap="none" normalizeH="0" baseline="0" dirty="0">
                          <a:ln>
                            <a:noFill/>
                          </a:ln>
                          <a:effectLst/>
                        </a:rPr>
                        <a:t>4,800</a:t>
                      </a:r>
                      <a:endParaRPr kumimoji="0" lang="en-US" sz="11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i="1" u="none" strike="noStrike" cap="none" normalizeH="0" baseline="0" dirty="0">
                          <a:ln>
                            <a:noFill/>
                          </a:ln>
                          <a:effectLst/>
                        </a:rPr>
                        <a:t>Private Sector and Public Sector Visits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359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369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389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384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1,501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dk1"/>
                          </a:solidFill>
                          <a:effectLst/>
                          <a:latin typeface="+mn-lt"/>
                          <a:cs typeface="+mn-cs"/>
                        </a:rPr>
                        <a:t>1,325</a:t>
                      </a:r>
                      <a:endParaRPr kumimoji="0" lang="en-US" sz="11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4855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1</a:t>
                      </a:r>
                      <a:r>
                        <a:rPr kumimoji="0" lang="en-US" sz="1100" b="1" u="none" strike="noStrike" cap="none" normalizeH="0" baseline="30000" dirty="0">
                          <a:ln>
                            <a:noFill/>
                          </a:ln>
                          <a:effectLst/>
                        </a:rPr>
                        <a:t>st</a:t>
                      </a:r>
                      <a:r>
                        <a:rPr kumimoji="0" lang="en-US" sz="1100" b="1" u="none" strike="noStrike" cap="none" normalizeH="0" baseline="0" dirty="0">
                          <a:ln>
                            <a:noFill/>
                          </a:ln>
                          <a:effectLst/>
                        </a:rPr>
                        <a:t> Qtr.</a:t>
                      </a:r>
                      <a:endParaRPr kumimoji="0" lang="en-US" sz="11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mn-lt"/>
                          <a:cs typeface="Arial" charset="0"/>
                        </a:rPr>
                        <a:t>2</a:t>
                      </a:r>
                      <a:r>
                        <a:rPr kumimoji="0" lang="en-US" sz="1100" b="1" i="0" u="none" strike="noStrike" cap="none" normalizeH="0" baseline="30000" dirty="0">
                          <a:ln>
                            <a:noFill/>
                          </a:ln>
                          <a:solidFill>
                            <a:schemeClr val="tx1"/>
                          </a:solidFill>
                          <a:effectLst/>
                          <a:latin typeface="+mn-lt"/>
                          <a:cs typeface="Arial" charset="0"/>
                        </a:rPr>
                        <a:t>nd</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mn-lt"/>
                          <a:cs typeface="Arial" charset="0"/>
                        </a:rPr>
                        <a:t>3</a:t>
                      </a:r>
                      <a:r>
                        <a:rPr kumimoji="0" lang="en-US" sz="1100" b="1" i="0" u="none" strike="noStrike" cap="none" normalizeH="0" baseline="30000" dirty="0">
                          <a:ln>
                            <a:noFill/>
                          </a:ln>
                          <a:solidFill>
                            <a:schemeClr val="tx1"/>
                          </a:solidFill>
                          <a:effectLst/>
                          <a:latin typeface="+mn-lt"/>
                          <a:cs typeface="Arial" charset="0"/>
                        </a:rPr>
                        <a:t>rd</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mn-lt"/>
                          <a:cs typeface="Arial" charset="0"/>
                        </a:rPr>
                        <a:t>4</a:t>
                      </a:r>
                      <a:r>
                        <a:rPr kumimoji="0" lang="en-US" sz="1100" b="1" i="0" u="none" strike="noStrike" cap="none" normalizeH="0" baseline="30000" dirty="0">
                          <a:ln>
                            <a:noFill/>
                          </a:ln>
                          <a:solidFill>
                            <a:schemeClr val="tx1"/>
                          </a:solidFill>
                          <a:effectLst/>
                          <a:latin typeface="+mn-lt"/>
                          <a:cs typeface="Arial" charset="0"/>
                        </a:rPr>
                        <a:t>th</a:t>
                      </a:r>
                      <a:r>
                        <a:rPr kumimoji="0" lang="en-US" sz="11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effectLst/>
                        </a:rPr>
                        <a:t>FFY Goal</a:t>
                      </a:r>
                      <a:endParaRPr kumimoji="0" lang="en-US" sz="11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240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i="1" u="none" strike="noStrike" cap="none" normalizeH="0" baseline="0" dirty="0">
                          <a:ln>
                            <a:noFill/>
                          </a:ln>
                          <a:effectLst/>
                        </a:rPr>
                        <a:t>Program Improvements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538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557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526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533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2,154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i="0" u="none" strike="noStrike" cap="none" normalizeH="0" baseline="0" dirty="0">
                          <a:ln>
                            <a:noFill/>
                          </a:ln>
                          <a:effectLst/>
                        </a:rPr>
                        <a:t>2,060</a:t>
                      </a:r>
                      <a:endParaRPr kumimoji="0" lang="en-US" sz="11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11622">
                <a:tc>
                  <a:txBody>
                    <a:bodyPr/>
                    <a:lstStyle/>
                    <a:p>
                      <a:pPr algn="r"/>
                      <a:r>
                        <a:rPr lang="en-US" sz="1100" i="1" dirty="0"/>
                        <a:t>People Trained in Special Emphasis Program Areas</a:t>
                      </a:r>
                      <a:endParaRPr lang="en-US" sz="1100" b="0" i="1" dirty="0"/>
                    </a:p>
                  </a:txBody>
                  <a:tcPr anchor="ctr">
                    <a:solidFill>
                      <a:schemeClr val="bg1">
                        <a:lumMod val="85000"/>
                      </a:schemeClr>
                    </a:solidFill>
                  </a:tcPr>
                </a:tc>
                <a:tc>
                  <a:txBody>
                    <a:bodyPr/>
                    <a:lstStyle/>
                    <a:p>
                      <a:pPr algn="ctr"/>
                      <a:r>
                        <a:rPr lang="en-US" sz="1100" b="0" i="0" dirty="0"/>
                        <a:t>1,161</a:t>
                      </a:r>
                    </a:p>
                  </a:txBody>
                  <a:tcPr anchor="ctr">
                    <a:solidFill>
                      <a:schemeClr val="bg1">
                        <a:lumMod val="85000"/>
                      </a:schemeClr>
                    </a:solidFill>
                  </a:tcPr>
                </a:tc>
                <a:tc>
                  <a:txBody>
                    <a:bodyPr/>
                    <a:lstStyle/>
                    <a:p>
                      <a:pPr algn="ctr"/>
                      <a:r>
                        <a:rPr lang="en-US" sz="1100" b="0" i="0" dirty="0"/>
                        <a:t>1,385</a:t>
                      </a:r>
                    </a:p>
                  </a:txBody>
                  <a:tcPr anchor="ctr">
                    <a:solidFill>
                      <a:schemeClr val="bg1">
                        <a:lumMod val="85000"/>
                      </a:schemeClr>
                    </a:solidFill>
                  </a:tcPr>
                </a:tc>
                <a:tc>
                  <a:txBody>
                    <a:bodyPr/>
                    <a:lstStyle/>
                    <a:p>
                      <a:pPr algn="ctr"/>
                      <a:r>
                        <a:rPr lang="en-US" sz="1100" b="0" i="0" dirty="0"/>
                        <a:t>1,557</a:t>
                      </a:r>
                    </a:p>
                  </a:txBody>
                  <a:tcPr anchor="ctr">
                    <a:solidFill>
                      <a:schemeClr val="bg1">
                        <a:lumMod val="85000"/>
                      </a:schemeClr>
                    </a:solidFill>
                  </a:tcPr>
                </a:tc>
                <a:tc>
                  <a:txBody>
                    <a:bodyPr/>
                    <a:lstStyle/>
                    <a:p>
                      <a:pPr algn="ctr"/>
                      <a:r>
                        <a:rPr lang="en-US" sz="1100" b="0" i="0" dirty="0"/>
                        <a:t>1,530</a:t>
                      </a:r>
                    </a:p>
                  </a:txBody>
                  <a:tcPr anchor="ctr">
                    <a:solidFill>
                      <a:schemeClr val="bg1">
                        <a:lumMod val="85000"/>
                      </a:schemeClr>
                    </a:solidFill>
                  </a:tcPr>
                </a:tc>
                <a:tc>
                  <a:txBody>
                    <a:bodyPr/>
                    <a:lstStyle/>
                    <a:p>
                      <a:pPr algn="ctr"/>
                      <a:r>
                        <a:rPr lang="en-US" sz="1100" b="1" i="1" dirty="0"/>
                        <a:t>5,633</a:t>
                      </a:r>
                    </a:p>
                  </a:txBody>
                  <a:tcPr anchor="ctr">
                    <a:solidFill>
                      <a:schemeClr val="bg1">
                        <a:lumMod val="85000"/>
                      </a:schemeClr>
                    </a:solidFill>
                  </a:tcPr>
                </a:tc>
                <a:tc>
                  <a:txBody>
                    <a:bodyPr/>
                    <a:lstStyle/>
                    <a:p>
                      <a:pPr algn="ctr"/>
                      <a:r>
                        <a:rPr lang="en-US" sz="1100" i="0" dirty="0"/>
                        <a:t>3,200</a:t>
                      </a:r>
                      <a:endParaRPr lang="en-US" sz="1100" b="0" i="0" dirty="0"/>
                    </a:p>
                  </a:txBody>
                  <a:tcPr anchor="ctr">
                    <a:solidFill>
                      <a:schemeClr val="bg1">
                        <a:lumMod val="85000"/>
                      </a:schemeClr>
                    </a:solidFill>
                  </a:tcPr>
                </a:tc>
                <a:extLst>
                  <a:ext uri="{0D108BD9-81ED-4DB2-BD59-A6C34878D82A}">
                    <a16:rowId xmlns:a16="http://schemas.microsoft.com/office/drawing/2014/main" val="10010"/>
                  </a:ext>
                </a:extLst>
              </a:tr>
              <a:tr h="436775">
                <a:tc>
                  <a:txBody>
                    <a:bodyPr/>
                    <a:lstStyle/>
                    <a:p>
                      <a:pPr algn="r"/>
                      <a:r>
                        <a:rPr lang="en-US" sz="1100" i="1" dirty="0"/>
                        <a:t>People Trained at OSH</a:t>
                      </a:r>
                      <a:r>
                        <a:rPr lang="en-US" sz="1100" i="1" baseline="0" dirty="0"/>
                        <a:t> </a:t>
                      </a:r>
                      <a:r>
                        <a:rPr lang="en-US" sz="1100" i="1" dirty="0"/>
                        <a:t>Division Sponsored Events</a:t>
                      </a:r>
                      <a:endParaRPr lang="en-US" sz="1100" b="0" i="1" dirty="0"/>
                    </a:p>
                  </a:txBody>
                  <a:tcPr anchor="ctr">
                    <a:solidFill>
                      <a:schemeClr val="bg1">
                        <a:lumMod val="95000"/>
                      </a:schemeClr>
                    </a:solidFill>
                  </a:tcPr>
                </a:tc>
                <a:tc>
                  <a:txBody>
                    <a:bodyPr/>
                    <a:lstStyle/>
                    <a:p>
                      <a:pPr algn="ctr"/>
                      <a:r>
                        <a:rPr lang="en-US" sz="1100" b="0" i="0" dirty="0"/>
                        <a:t>1,631</a:t>
                      </a:r>
                    </a:p>
                  </a:txBody>
                  <a:tcPr anchor="ctr">
                    <a:solidFill>
                      <a:schemeClr val="bg1">
                        <a:lumMod val="95000"/>
                      </a:schemeClr>
                    </a:solidFill>
                  </a:tcPr>
                </a:tc>
                <a:tc>
                  <a:txBody>
                    <a:bodyPr/>
                    <a:lstStyle/>
                    <a:p>
                      <a:pPr algn="ctr"/>
                      <a:r>
                        <a:rPr lang="en-US" sz="1100" b="0" i="0" dirty="0"/>
                        <a:t>1,941</a:t>
                      </a:r>
                    </a:p>
                  </a:txBody>
                  <a:tcPr anchor="ctr">
                    <a:solidFill>
                      <a:schemeClr val="bg1">
                        <a:lumMod val="95000"/>
                      </a:schemeClr>
                    </a:solidFill>
                  </a:tcPr>
                </a:tc>
                <a:tc>
                  <a:txBody>
                    <a:bodyPr/>
                    <a:lstStyle/>
                    <a:p>
                      <a:pPr algn="ctr"/>
                      <a:r>
                        <a:rPr lang="en-US" sz="1100" b="0" i="0" dirty="0"/>
                        <a:t>1,809</a:t>
                      </a:r>
                    </a:p>
                  </a:txBody>
                  <a:tcPr anchor="ctr">
                    <a:solidFill>
                      <a:schemeClr val="bg1">
                        <a:lumMod val="95000"/>
                      </a:schemeClr>
                    </a:solidFill>
                  </a:tcPr>
                </a:tc>
                <a:tc>
                  <a:txBody>
                    <a:bodyPr/>
                    <a:lstStyle/>
                    <a:p>
                      <a:pPr algn="ctr"/>
                      <a:r>
                        <a:rPr lang="en-US" sz="1100" b="0" i="0" dirty="0"/>
                        <a:t>1,840</a:t>
                      </a:r>
                    </a:p>
                  </a:txBody>
                  <a:tcPr anchor="ctr">
                    <a:solidFill>
                      <a:schemeClr val="bg1">
                        <a:lumMod val="95000"/>
                      </a:schemeClr>
                    </a:solidFill>
                  </a:tcPr>
                </a:tc>
                <a:tc>
                  <a:txBody>
                    <a:bodyPr/>
                    <a:lstStyle/>
                    <a:p>
                      <a:pPr algn="ctr"/>
                      <a:r>
                        <a:rPr lang="en-US" sz="1100" b="1" i="1" dirty="0"/>
                        <a:t>7,221</a:t>
                      </a:r>
                    </a:p>
                  </a:txBody>
                  <a:tcPr anchor="ctr">
                    <a:solidFill>
                      <a:schemeClr val="bg1">
                        <a:lumMod val="95000"/>
                      </a:schemeClr>
                    </a:solidFill>
                  </a:tcPr>
                </a:tc>
                <a:tc>
                  <a:txBody>
                    <a:bodyPr/>
                    <a:lstStyle/>
                    <a:p>
                      <a:pPr algn="ctr"/>
                      <a:r>
                        <a:rPr lang="en-US" sz="1100" i="0" dirty="0"/>
                        <a:t>5,350</a:t>
                      </a:r>
                      <a:endParaRPr lang="en-US" sz="11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3" name="TextBox 2">
            <a:extLst>
              <a:ext uri="{FF2B5EF4-FFF2-40B4-BE49-F238E27FC236}">
                <a16:creationId xmlns:a16="http://schemas.microsoft.com/office/drawing/2014/main" id="{9AF8715B-0DD0-DDB6-787F-3DC74567D40F}"/>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1765714171"/>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pic>
        <p:nvPicPr>
          <p:cNvPr id="11" name="Picture 10" descr="C:\Users\wllagoe.EADS\Pictures\Construction\IMAG0613.jpg"/>
          <p:cNvPicPr/>
          <p:nvPr/>
        </p:nvPicPr>
        <p:blipFill>
          <a:blip r:embed="rId3" cstate="print"/>
          <a:srcRect t="22143"/>
          <a:stretch>
            <a:fillRect/>
          </a:stretch>
        </p:blipFill>
        <p:spPr bwMode="auto">
          <a:xfrm>
            <a:off x="609600" y="4330245"/>
            <a:ext cx="3429000"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nvGraphicFramePr>
        <p:xfrm>
          <a:off x="609598" y="1121656"/>
          <a:ext cx="7924793" cy="1406101"/>
        </p:xfrm>
        <a:graphic>
          <a:graphicData uri="http://schemas.openxmlformats.org/drawingml/2006/table">
            <a:tbl>
              <a:tblPr firstRow="1" bandRow="1">
                <a:tableStyleId>{00A15C55-8517-42AA-B614-E9B94910E393}</a:tableStyleId>
              </a:tblPr>
              <a:tblGrid>
                <a:gridCol w="3307744">
                  <a:extLst>
                    <a:ext uri="{9D8B030D-6E8A-4147-A177-3AD203B41FA5}">
                      <a16:colId xmlns:a16="http://schemas.microsoft.com/office/drawing/2014/main" val="20000"/>
                    </a:ext>
                  </a:extLst>
                </a:gridCol>
                <a:gridCol w="758024">
                  <a:extLst>
                    <a:ext uri="{9D8B030D-6E8A-4147-A177-3AD203B41FA5}">
                      <a16:colId xmlns:a16="http://schemas.microsoft.com/office/drawing/2014/main" val="20001"/>
                    </a:ext>
                  </a:extLst>
                </a:gridCol>
                <a:gridCol w="758024">
                  <a:extLst>
                    <a:ext uri="{9D8B030D-6E8A-4147-A177-3AD203B41FA5}">
                      <a16:colId xmlns:a16="http://schemas.microsoft.com/office/drawing/2014/main" val="2340258447"/>
                    </a:ext>
                  </a:extLst>
                </a:gridCol>
                <a:gridCol w="758024">
                  <a:extLst>
                    <a:ext uri="{9D8B030D-6E8A-4147-A177-3AD203B41FA5}">
                      <a16:colId xmlns:a16="http://schemas.microsoft.com/office/drawing/2014/main" val="2964768195"/>
                    </a:ext>
                  </a:extLst>
                </a:gridCol>
                <a:gridCol w="758024">
                  <a:extLst>
                    <a:ext uri="{9D8B030D-6E8A-4147-A177-3AD203B41FA5}">
                      <a16:colId xmlns:a16="http://schemas.microsoft.com/office/drawing/2014/main" val="2370787259"/>
                    </a:ext>
                  </a:extLst>
                </a:gridCol>
                <a:gridCol w="689113">
                  <a:extLst>
                    <a:ext uri="{9D8B030D-6E8A-4147-A177-3AD203B41FA5}">
                      <a16:colId xmlns:a16="http://schemas.microsoft.com/office/drawing/2014/main" val="20002"/>
                    </a:ext>
                  </a:extLst>
                </a:gridCol>
                <a:gridCol w="895840">
                  <a:extLst>
                    <a:ext uri="{9D8B030D-6E8A-4147-A177-3AD203B41FA5}">
                      <a16:colId xmlns:a16="http://schemas.microsoft.com/office/drawing/2014/main" val="20003"/>
                    </a:ext>
                  </a:extLst>
                </a:gridCol>
              </a:tblGrid>
              <a:tr h="762733">
                <a:tc>
                  <a:txBody>
                    <a:bodyPr/>
                    <a:lstStyle/>
                    <a:p>
                      <a:pPr algn="ctr"/>
                      <a:r>
                        <a:rPr lang="en-US" sz="1400" dirty="0">
                          <a:solidFill>
                            <a:schemeClr val="tx1"/>
                          </a:solidFill>
                        </a:rPr>
                        <a:t>Education, Training and Technical Assistance (ETTA)</a:t>
                      </a:r>
                      <a:endParaRPr lang="en-US" sz="14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i="0" dirty="0">
                          <a:solidFill>
                            <a:schemeClr val="tx1"/>
                          </a:solidFill>
                        </a:rPr>
                        <a:t>FFY Goal</a:t>
                      </a:r>
                      <a:endParaRPr lang="en-US" sz="12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200" i="1" dirty="0"/>
                        <a:t>Publications Distributed</a:t>
                      </a:r>
                      <a:endParaRPr lang="en-US" sz="1200" b="0" i="1" dirty="0"/>
                    </a:p>
                  </a:txBody>
                  <a:tcPr anchor="ctr">
                    <a:solidFill>
                      <a:schemeClr val="bg1">
                        <a:lumMod val="95000"/>
                      </a:schemeClr>
                    </a:solidFill>
                  </a:tcPr>
                </a:tc>
                <a:tc>
                  <a:txBody>
                    <a:bodyPr/>
                    <a:lstStyle/>
                    <a:p>
                      <a:pPr algn="ctr"/>
                      <a:r>
                        <a:rPr lang="en-US" sz="1200" b="0" i="0" dirty="0"/>
                        <a:t>9,685</a:t>
                      </a:r>
                    </a:p>
                  </a:txBody>
                  <a:tcPr anchor="ctr">
                    <a:solidFill>
                      <a:schemeClr val="bg1">
                        <a:lumMod val="95000"/>
                      </a:schemeClr>
                    </a:solidFill>
                  </a:tcPr>
                </a:tc>
                <a:tc>
                  <a:txBody>
                    <a:bodyPr/>
                    <a:lstStyle/>
                    <a:p>
                      <a:pPr algn="ctr"/>
                      <a:r>
                        <a:rPr lang="en-US" sz="1200" b="0" i="0" dirty="0"/>
                        <a:t>9,038</a:t>
                      </a:r>
                    </a:p>
                  </a:txBody>
                  <a:tcPr anchor="ctr">
                    <a:solidFill>
                      <a:schemeClr val="bg1">
                        <a:lumMod val="95000"/>
                      </a:schemeClr>
                    </a:solidFill>
                  </a:tcPr>
                </a:tc>
                <a:tc>
                  <a:txBody>
                    <a:bodyPr/>
                    <a:lstStyle/>
                    <a:p>
                      <a:pPr algn="ctr"/>
                      <a:r>
                        <a:rPr lang="en-US" sz="1200" b="0" i="0" dirty="0"/>
                        <a:t>13,054</a:t>
                      </a:r>
                    </a:p>
                  </a:txBody>
                  <a:tcPr anchor="ctr">
                    <a:solidFill>
                      <a:schemeClr val="bg1">
                        <a:lumMod val="95000"/>
                      </a:schemeClr>
                    </a:solidFill>
                  </a:tcPr>
                </a:tc>
                <a:tc>
                  <a:txBody>
                    <a:bodyPr/>
                    <a:lstStyle/>
                    <a:p>
                      <a:pPr algn="ctr"/>
                      <a:r>
                        <a:rPr lang="en-US" sz="1200" b="0" i="0" dirty="0"/>
                        <a:t>7,029</a:t>
                      </a:r>
                    </a:p>
                  </a:txBody>
                  <a:tcPr anchor="ctr">
                    <a:solidFill>
                      <a:schemeClr val="bg1">
                        <a:lumMod val="95000"/>
                      </a:schemeClr>
                    </a:solidFill>
                  </a:tcPr>
                </a:tc>
                <a:tc>
                  <a:txBody>
                    <a:bodyPr/>
                    <a:lstStyle/>
                    <a:p>
                      <a:pPr algn="ctr"/>
                      <a:r>
                        <a:rPr lang="en-US" sz="1200" b="1" i="1" dirty="0"/>
                        <a:t>38,806</a:t>
                      </a:r>
                    </a:p>
                  </a:txBody>
                  <a:tcPr anchor="ctr">
                    <a:solidFill>
                      <a:schemeClr val="bg1">
                        <a:lumMod val="95000"/>
                      </a:schemeClr>
                    </a:solidFill>
                  </a:tcPr>
                </a:tc>
                <a:tc>
                  <a:txBody>
                    <a:bodyPr/>
                    <a:lstStyle/>
                    <a:p>
                      <a:pPr algn="ctr"/>
                      <a:r>
                        <a:rPr lang="en-US" sz="1200" i="0" dirty="0"/>
                        <a:t>35,000</a:t>
                      </a:r>
                      <a:endParaRPr lang="en-US" sz="1200" b="0" i="0" dirty="0"/>
                    </a:p>
                  </a:txBody>
                  <a:tcPr anchor="ct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200" i="1" dirty="0"/>
                        <a:t>Standards Interpretations</a:t>
                      </a:r>
                      <a:endParaRPr lang="en-US" sz="1200" b="0" i="1" dirty="0"/>
                    </a:p>
                  </a:txBody>
                  <a:tcPr anchor="ctr">
                    <a:solidFill>
                      <a:schemeClr val="bg1">
                        <a:lumMod val="85000"/>
                      </a:schemeClr>
                    </a:solidFill>
                  </a:tcPr>
                </a:tc>
                <a:tc>
                  <a:txBody>
                    <a:bodyPr/>
                    <a:lstStyle/>
                    <a:p>
                      <a:pPr algn="ctr"/>
                      <a:r>
                        <a:rPr lang="en-US" sz="1200" b="0" i="0" dirty="0"/>
                        <a:t>586</a:t>
                      </a:r>
                    </a:p>
                  </a:txBody>
                  <a:tcPr anchor="ctr">
                    <a:solidFill>
                      <a:schemeClr val="bg1">
                        <a:lumMod val="85000"/>
                      </a:schemeClr>
                    </a:solidFill>
                  </a:tcPr>
                </a:tc>
                <a:tc>
                  <a:txBody>
                    <a:bodyPr/>
                    <a:lstStyle/>
                    <a:p>
                      <a:pPr algn="ctr"/>
                      <a:r>
                        <a:rPr lang="en-US" sz="1200" b="0" i="0" dirty="0"/>
                        <a:t>805</a:t>
                      </a:r>
                    </a:p>
                  </a:txBody>
                  <a:tcPr anchor="ctr">
                    <a:solidFill>
                      <a:schemeClr val="bg1">
                        <a:lumMod val="85000"/>
                      </a:schemeClr>
                    </a:solidFill>
                  </a:tcPr>
                </a:tc>
                <a:tc>
                  <a:txBody>
                    <a:bodyPr/>
                    <a:lstStyle/>
                    <a:p>
                      <a:pPr algn="ctr"/>
                      <a:r>
                        <a:rPr lang="en-US" sz="1200" b="0" i="0" dirty="0"/>
                        <a:t>672</a:t>
                      </a:r>
                    </a:p>
                  </a:txBody>
                  <a:tcPr anchor="ctr">
                    <a:solidFill>
                      <a:schemeClr val="bg1">
                        <a:lumMod val="85000"/>
                      </a:schemeClr>
                    </a:solidFill>
                  </a:tcPr>
                </a:tc>
                <a:tc>
                  <a:txBody>
                    <a:bodyPr/>
                    <a:lstStyle/>
                    <a:p>
                      <a:pPr algn="ctr"/>
                      <a:r>
                        <a:rPr lang="en-US" sz="1200" b="0" i="0" dirty="0"/>
                        <a:t>618</a:t>
                      </a:r>
                    </a:p>
                  </a:txBody>
                  <a:tcPr anchor="ctr">
                    <a:solidFill>
                      <a:schemeClr val="bg1">
                        <a:lumMod val="85000"/>
                      </a:schemeClr>
                    </a:solidFill>
                  </a:tcPr>
                </a:tc>
                <a:tc>
                  <a:txBody>
                    <a:bodyPr/>
                    <a:lstStyle/>
                    <a:p>
                      <a:pPr algn="ctr"/>
                      <a:r>
                        <a:rPr lang="en-US" sz="1200" b="1" i="1" dirty="0"/>
                        <a:t>2,681</a:t>
                      </a:r>
                    </a:p>
                  </a:txBody>
                  <a:tcPr anchor="ctr">
                    <a:solidFill>
                      <a:schemeClr val="bg1">
                        <a:lumMod val="85000"/>
                      </a:schemeClr>
                    </a:solidFill>
                  </a:tcPr>
                </a:tc>
                <a:tc>
                  <a:txBody>
                    <a:bodyPr/>
                    <a:lstStyle/>
                    <a:p>
                      <a:pPr algn="ctr"/>
                      <a:r>
                        <a:rPr lang="en-US" sz="1200" i="0" dirty="0"/>
                        <a:t>NA</a:t>
                      </a:r>
                      <a:endParaRPr lang="en-US" sz="1200" b="0" i="0" dirty="0"/>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3" name="Picture 2" descr="A picture containing text, person, outdoor, group&#10;&#10;Description automatically generated">
            <a:extLst>
              <a:ext uri="{FF2B5EF4-FFF2-40B4-BE49-F238E27FC236}">
                <a16:creationId xmlns:a16="http://schemas.microsoft.com/office/drawing/2014/main" id="{205D5A48-37B8-4C92-AFC8-36AB88310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822" y="4474455"/>
            <a:ext cx="2463349" cy="1469144"/>
          </a:xfrm>
          <a:prstGeom prst="rect">
            <a:avLst/>
          </a:prstGeom>
        </p:spPr>
      </p:pic>
      <p:graphicFrame>
        <p:nvGraphicFramePr>
          <p:cNvPr id="12" name="Table 11">
            <a:extLst>
              <a:ext uri="{FF2B5EF4-FFF2-40B4-BE49-F238E27FC236}">
                <a16:creationId xmlns:a16="http://schemas.microsoft.com/office/drawing/2014/main" id="{C8F0C54A-8378-43A9-A7DD-1783CEE5F220}"/>
              </a:ext>
            </a:extLst>
          </p:cNvPr>
          <p:cNvGraphicFramePr>
            <a:graphicFrameLocks noGrp="1"/>
          </p:cNvGraphicFramePr>
          <p:nvPr/>
        </p:nvGraphicFramePr>
        <p:xfrm>
          <a:off x="609599" y="2594282"/>
          <a:ext cx="7924792" cy="1886504"/>
        </p:xfrm>
        <a:graphic>
          <a:graphicData uri="http://schemas.openxmlformats.org/drawingml/2006/table">
            <a:tbl>
              <a:tblPr firstRow="1" bandRow="1">
                <a:tableStyleId>{00A15C55-8517-42AA-B614-E9B94910E393}</a:tableStyleId>
              </a:tblPr>
              <a:tblGrid>
                <a:gridCol w="3307743">
                  <a:extLst>
                    <a:ext uri="{9D8B030D-6E8A-4147-A177-3AD203B41FA5}">
                      <a16:colId xmlns:a16="http://schemas.microsoft.com/office/drawing/2014/main" val="20000"/>
                    </a:ext>
                  </a:extLst>
                </a:gridCol>
                <a:gridCol w="758024">
                  <a:extLst>
                    <a:ext uri="{9D8B030D-6E8A-4147-A177-3AD203B41FA5}">
                      <a16:colId xmlns:a16="http://schemas.microsoft.com/office/drawing/2014/main" val="20001"/>
                    </a:ext>
                  </a:extLst>
                </a:gridCol>
                <a:gridCol w="758024">
                  <a:extLst>
                    <a:ext uri="{9D8B030D-6E8A-4147-A177-3AD203B41FA5}">
                      <a16:colId xmlns:a16="http://schemas.microsoft.com/office/drawing/2014/main" val="383200107"/>
                    </a:ext>
                  </a:extLst>
                </a:gridCol>
                <a:gridCol w="758024">
                  <a:extLst>
                    <a:ext uri="{9D8B030D-6E8A-4147-A177-3AD203B41FA5}">
                      <a16:colId xmlns:a16="http://schemas.microsoft.com/office/drawing/2014/main" val="1653679995"/>
                    </a:ext>
                  </a:extLst>
                </a:gridCol>
                <a:gridCol w="758024">
                  <a:extLst>
                    <a:ext uri="{9D8B030D-6E8A-4147-A177-3AD203B41FA5}">
                      <a16:colId xmlns:a16="http://schemas.microsoft.com/office/drawing/2014/main" val="888449253"/>
                    </a:ext>
                  </a:extLst>
                </a:gridCol>
                <a:gridCol w="689113">
                  <a:extLst>
                    <a:ext uri="{9D8B030D-6E8A-4147-A177-3AD203B41FA5}">
                      <a16:colId xmlns:a16="http://schemas.microsoft.com/office/drawing/2014/main" val="20002"/>
                    </a:ext>
                  </a:extLst>
                </a:gridCol>
                <a:gridCol w="895840">
                  <a:extLst>
                    <a:ext uri="{9D8B030D-6E8A-4147-A177-3AD203B41FA5}">
                      <a16:colId xmlns:a16="http://schemas.microsoft.com/office/drawing/2014/main" val="20003"/>
                    </a:ext>
                  </a:extLst>
                </a:gridCol>
              </a:tblGrid>
              <a:tr h="656160">
                <a:tc>
                  <a:txBody>
                    <a:bodyPr/>
                    <a:lstStyle/>
                    <a:p>
                      <a:pPr algn="ctr"/>
                      <a:r>
                        <a:rPr lang="en-US" sz="1400" b="1" dirty="0">
                          <a:solidFill>
                            <a:schemeClr val="tx1"/>
                          </a:solidFill>
                        </a:rPr>
                        <a:t>Agricultural</a:t>
                      </a:r>
                      <a:r>
                        <a:rPr lang="en-US" sz="1400" b="1" baseline="0" dirty="0">
                          <a:solidFill>
                            <a:schemeClr val="tx1"/>
                          </a:solidFill>
                        </a:rPr>
                        <a:t> Safety and Health (</a:t>
                      </a:r>
                      <a:r>
                        <a:rPr lang="en-US" sz="1400" b="1" dirty="0">
                          <a:solidFill>
                            <a:schemeClr val="tx1"/>
                          </a:solidFill>
                        </a:rPr>
                        <a:t>ASH) </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7586">
                <a:tc>
                  <a:txBody>
                    <a:bodyPr/>
                    <a:lstStyle/>
                    <a:p>
                      <a:pPr algn="r"/>
                      <a:r>
                        <a:rPr lang="en-US" sz="1200" i="1" dirty="0"/>
                        <a:t>Outreach</a:t>
                      </a:r>
                      <a:r>
                        <a:rPr lang="en-US" sz="1200" i="1" baseline="0" dirty="0"/>
                        <a:t> Materials Distributed</a:t>
                      </a:r>
                      <a:endParaRPr lang="en-US" sz="1200" b="0" i="1" dirty="0"/>
                    </a:p>
                  </a:txBody>
                  <a:tcPr>
                    <a:solidFill>
                      <a:schemeClr val="bg1">
                        <a:lumMod val="95000"/>
                      </a:schemeClr>
                    </a:solidFill>
                  </a:tcPr>
                </a:tc>
                <a:tc>
                  <a:txBody>
                    <a:bodyPr/>
                    <a:lstStyle/>
                    <a:p>
                      <a:pPr algn="ctr"/>
                      <a:r>
                        <a:rPr lang="en-US" sz="1200" b="0" i="0" dirty="0"/>
                        <a:t>309</a:t>
                      </a:r>
                    </a:p>
                  </a:txBody>
                  <a:tcPr>
                    <a:solidFill>
                      <a:schemeClr val="bg1">
                        <a:lumMod val="95000"/>
                      </a:schemeClr>
                    </a:solidFill>
                  </a:tcPr>
                </a:tc>
                <a:tc>
                  <a:txBody>
                    <a:bodyPr/>
                    <a:lstStyle/>
                    <a:p>
                      <a:pPr algn="ctr"/>
                      <a:r>
                        <a:rPr lang="en-US" sz="1200" b="0" i="0" dirty="0"/>
                        <a:t>3,951</a:t>
                      </a:r>
                    </a:p>
                  </a:txBody>
                  <a:tcPr>
                    <a:solidFill>
                      <a:schemeClr val="bg1">
                        <a:lumMod val="95000"/>
                      </a:schemeClr>
                    </a:solidFill>
                  </a:tcPr>
                </a:tc>
                <a:tc>
                  <a:txBody>
                    <a:bodyPr/>
                    <a:lstStyle/>
                    <a:p>
                      <a:pPr algn="ctr"/>
                      <a:r>
                        <a:rPr lang="en-US" sz="1200" b="0" i="0" dirty="0"/>
                        <a:t>2,269</a:t>
                      </a:r>
                    </a:p>
                  </a:txBody>
                  <a:tcPr>
                    <a:solidFill>
                      <a:schemeClr val="bg1">
                        <a:lumMod val="95000"/>
                      </a:schemeClr>
                    </a:solidFill>
                  </a:tcPr>
                </a:tc>
                <a:tc>
                  <a:txBody>
                    <a:bodyPr/>
                    <a:lstStyle/>
                    <a:p>
                      <a:pPr algn="ctr"/>
                      <a:r>
                        <a:rPr lang="en-US" sz="1200" b="0" i="0" dirty="0"/>
                        <a:t>223</a:t>
                      </a:r>
                    </a:p>
                  </a:txBody>
                  <a:tcPr>
                    <a:solidFill>
                      <a:schemeClr val="bg1">
                        <a:lumMod val="95000"/>
                      </a:schemeClr>
                    </a:solidFill>
                  </a:tcPr>
                </a:tc>
                <a:tc>
                  <a:txBody>
                    <a:bodyPr/>
                    <a:lstStyle/>
                    <a:p>
                      <a:pPr algn="ctr"/>
                      <a:r>
                        <a:rPr lang="en-US" sz="1200" b="1" i="1" dirty="0"/>
                        <a:t>6,752</a:t>
                      </a:r>
                    </a:p>
                  </a:txBody>
                  <a:tcPr>
                    <a:solidFill>
                      <a:schemeClr val="bg1">
                        <a:lumMod val="95000"/>
                      </a:schemeClr>
                    </a:solidFill>
                  </a:tcPr>
                </a:tc>
                <a:tc>
                  <a:txBody>
                    <a:bodyPr/>
                    <a:lstStyle/>
                    <a:p>
                      <a:pPr algn="ctr"/>
                      <a:r>
                        <a:rPr lang="en-US" sz="1200" i="0" dirty="0"/>
                        <a:t>2,400</a:t>
                      </a:r>
                      <a:endParaRPr lang="en-US" sz="1200" b="0" i="0" dirty="0"/>
                    </a:p>
                  </a:txBody>
                  <a:tcPr>
                    <a:solidFill>
                      <a:schemeClr val="bg1">
                        <a:lumMod val="95000"/>
                      </a:schemeClr>
                    </a:solidFill>
                  </a:tcPr>
                </a:tc>
                <a:extLst>
                  <a:ext uri="{0D108BD9-81ED-4DB2-BD59-A6C34878D82A}">
                    <a16:rowId xmlns:a16="http://schemas.microsoft.com/office/drawing/2014/main" val="10001"/>
                  </a:ext>
                </a:extLst>
              </a:tr>
              <a:tr h="307586">
                <a:tc>
                  <a:txBody>
                    <a:bodyPr/>
                    <a:lstStyle/>
                    <a:p>
                      <a:pPr algn="r"/>
                      <a:r>
                        <a:rPr lang="en-US" sz="1200" i="1" dirty="0"/>
                        <a:t>Compliance Inspections</a:t>
                      </a:r>
                      <a:endParaRPr lang="en-US" sz="1200" b="0" i="1" dirty="0"/>
                    </a:p>
                  </a:txBody>
                  <a:tcPr>
                    <a:solidFill>
                      <a:schemeClr val="bg1">
                        <a:lumMod val="85000"/>
                      </a:schemeClr>
                    </a:solidFill>
                  </a:tcPr>
                </a:tc>
                <a:tc>
                  <a:txBody>
                    <a:bodyPr/>
                    <a:lstStyle/>
                    <a:p>
                      <a:pPr algn="ctr"/>
                      <a:r>
                        <a:rPr lang="en-US" sz="1200" b="0" i="0" dirty="0"/>
                        <a:t>20</a:t>
                      </a:r>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0" i="0" dirty="0"/>
                        <a:t>10</a:t>
                      </a:r>
                    </a:p>
                  </a:txBody>
                  <a:tcPr>
                    <a:solidFill>
                      <a:schemeClr val="bg1">
                        <a:lumMod val="85000"/>
                      </a:schemeClr>
                    </a:solidFill>
                  </a:tcPr>
                </a:tc>
                <a:tc>
                  <a:txBody>
                    <a:bodyPr/>
                    <a:lstStyle/>
                    <a:p>
                      <a:pPr algn="ctr"/>
                      <a:r>
                        <a:rPr lang="en-US" sz="1200" b="0" i="0" dirty="0"/>
                        <a:t>22</a:t>
                      </a:r>
                    </a:p>
                  </a:txBody>
                  <a:tcPr>
                    <a:solidFill>
                      <a:schemeClr val="bg1">
                        <a:lumMod val="85000"/>
                      </a:schemeClr>
                    </a:solidFill>
                  </a:tcPr>
                </a:tc>
                <a:tc>
                  <a:txBody>
                    <a:bodyPr/>
                    <a:lstStyle/>
                    <a:p>
                      <a:pPr algn="ctr"/>
                      <a:r>
                        <a:rPr lang="en-US" sz="1200" b="1" i="1" dirty="0"/>
                        <a:t>52</a:t>
                      </a:r>
                    </a:p>
                  </a:txBody>
                  <a:tcPr>
                    <a:solidFill>
                      <a:schemeClr val="bg1">
                        <a:lumMod val="85000"/>
                      </a:schemeClr>
                    </a:solidFill>
                  </a:tcPr>
                </a:tc>
                <a:tc>
                  <a:txBody>
                    <a:bodyPr/>
                    <a:lstStyle/>
                    <a:p>
                      <a:pPr algn="ctr"/>
                      <a:r>
                        <a:rPr lang="en-US" sz="1200" i="0" dirty="0"/>
                        <a:t>50</a:t>
                      </a:r>
                      <a:endParaRPr lang="en-US" sz="1200" b="0" i="0" dirty="0"/>
                    </a:p>
                  </a:txBody>
                  <a:tcPr>
                    <a:solidFill>
                      <a:schemeClr val="bg1">
                        <a:lumMod val="85000"/>
                      </a:schemeClr>
                    </a:solidFill>
                  </a:tcPr>
                </a:tc>
                <a:extLst>
                  <a:ext uri="{0D108BD9-81ED-4DB2-BD59-A6C34878D82A}">
                    <a16:rowId xmlns:a16="http://schemas.microsoft.com/office/drawing/2014/main" val="10002"/>
                  </a:ext>
                </a:extLst>
              </a:tr>
              <a:tr h="307586">
                <a:tc>
                  <a:txBody>
                    <a:bodyPr/>
                    <a:lstStyle/>
                    <a:p>
                      <a:pPr algn="r"/>
                      <a:r>
                        <a:rPr lang="en-US" sz="1200" i="1" dirty="0"/>
                        <a:t>Certificates Issued</a:t>
                      </a:r>
                      <a:endParaRPr lang="en-US" sz="1200" b="0" i="1" dirty="0"/>
                    </a:p>
                  </a:txBody>
                  <a:tcPr>
                    <a:solidFill>
                      <a:schemeClr val="bg1">
                        <a:lumMod val="95000"/>
                      </a:schemeClr>
                    </a:solidFill>
                  </a:tcPr>
                </a:tc>
                <a:tc>
                  <a:txBody>
                    <a:bodyPr/>
                    <a:lstStyle/>
                    <a:p>
                      <a:pPr algn="ctr"/>
                      <a:r>
                        <a:rPr lang="en-US" sz="1200" b="0" i="0" dirty="0"/>
                        <a:t>143</a:t>
                      </a:r>
                    </a:p>
                  </a:txBody>
                  <a:tcPr>
                    <a:solidFill>
                      <a:schemeClr val="bg1">
                        <a:lumMod val="95000"/>
                      </a:schemeClr>
                    </a:solidFill>
                  </a:tcPr>
                </a:tc>
                <a:tc>
                  <a:txBody>
                    <a:bodyPr/>
                    <a:lstStyle/>
                    <a:p>
                      <a:pPr algn="ctr"/>
                      <a:r>
                        <a:rPr lang="en-US" sz="1200" b="0" i="0" dirty="0"/>
                        <a:t>1,227</a:t>
                      </a:r>
                    </a:p>
                  </a:txBody>
                  <a:tcPr>
                    <a:solidFill>
                      <a:schemeClr val="bg1">
                        <a:lumMod val="95000"/>
                      </a:schemeClr>
                    </a:solidFill>
                  </a:tcPr>
                </a:tc>
                <a:tc>
                  <a:txBody>
                    <a:bodyPr/>
                    <a:lstStyle/>
                    <a:p>
                      <a:pPr algn="ctr"/>
                      <a:r>
                        <a:rPr lang="en-US" sz="1200" b="0" i="0" dirty="0"/>
                        <a:t>493</a:t>
                      </a:r>
                    </a:p>
                  </a:txBody>
                  <a:tcPr>
                    <a:solidFill>
                      <a:schemeClr val="bg1">
                        <a:lumMod val="95000"/>
                      </a:schemeClr>
                    </a:solidFill>
                  </a:tcPr>
                </a:tc>
                <a:tc>
                  <a:txBody>
                    <a:bodyPr/>
                    <a:lstStyle/>
                    <a:p>
                      <a:pPr algn="ctr"/>
                      <a:r>
                        <a:rPr lang="en-US" sz="1200" b="0" i="0" dirty="0"/>
                        <a:t>89</a:t>
                      </a:r>
                    </a:p>
                  </a:txBody>
                  <a:tcPr>
                    <a:solidFill>
                      <a:schemeClr val="bg1">
                        <a:lumMod val="95000"/>
                      </a:schemeClr>
                    </a:solidFill>
                  </a:tcPr>
                </a:tc>
                <a:tc>
                  <a:txBody>
                    <a:bodyPr/>
                    <a:lstStyle/>
                    <a:p>
                      <a:pPr algn="ctr"/>
                      <a:r>
                        <a:rPr lang="en-US" sz="1200" b="1" i="1" dirty="0"/>
                        <a:t>1,952</a:t>
                      </a:r>
                    </a:p>
                  </a:txBody>
                  <a:tcPr>
                    <a:solidFill>
                      <a:schemeClr val="bg1">
                        <a:lumMod val="95000"/>
                      </a:schemeClr>
                    </a:solidFill>
                  </a:tcPr>
                </a:tc>
                <a:tc>
                  <a:txBody>
                    <a:bodyPr/>
                    <a:lstStyle/>
                    <a:p>
                      <a:pPr algn="ctr"/>
                      <a:r>
                        <a:rPr lang="en-US" sz="1200" i="0" dirty="0"/>
                        <a:t>1,600</a:t>
                      </a:r>
                      <a:endParaRPr lang="en-US" sz="1200" b="0" i="0" dirty="0"/>
                    </a:p>
                  </a:txBody>
                  <a:tcPr>
                    <a:solidFill>
                      <a:schemeClr val="bg1">
                        <a:lumMod val="95000"/>
                      </a:schemeClr>
                    </a:solidFill>
                  </a:tcPr>
                </a:tc>
                <a:extLst>
                  <a:ext uri="{0D108BD9-81ED-4DB2-BD59-A6C34878D82A}">
                    <a16:rowId xmlns:a16="http://schemas.microsoft.com/office/drawing/2014/main" val="10003"/>
                  </a:ext>
                </a:extLst>
              </a:tr>
              <a:tr h="307586">
                <a:tc>
                  <a:txBody>
                    <a:bodyPr/>
                    <a:lstStyle/>
                    <a:p>
                      <a:pPr algn="r"/>
                      <a:r>
                        <a:rPr lang="en-US" sz="1200" i="1" dirty="0"/>
                        <a:t>Preoccupancy Inspections</a:t>
                      </a:r>
                      <a:endParaRPr lang="en-US" sz="1200" b="0" i="1" dirty="0"/>
                    </a:p>
                  </a:txBody>
                  <a:tcPr>
                    <a:solidFill>
                      <a:schemeClr val="bg1">
                        <a:lumMod val="85000"/>
                      </a:schemeClr>
                    </a:solidFill>
                  </a:tcPr>
                </a:tc>
                <a:tc>
                  <a:txBody>
                    <a:bodyPr/>
                    <a:lstStyle/>
                    <a:p>
                      <a:pPr algn="ctr"/>
                      <a:r>
                        <a:rPr lang="en-US" sz="1200" b="0" i="0" dirty="0"/>
                        <a:t>210</a:t>
                      </a:r>
                    </a:p>
                  </a:txBody>
                  <a:tcPr>
                    <a:solidFill>
                      <a:schemeClr val="bg1">
                        <a:lumMod val="85000"/>
                      </a:schemeClr>
                    </a:solidFill>
                  </a:tcPr>
                </a:tc>
                <a:tc>
                  <a:txBody>
                    <a:bodyPr/>
                    <a:lstStyle/>
                    <a:p>
                      <a:pPr algn="ctr"/>
                      <a:r>
                        <a:rPr lang="en-US" sz="1200" b="0" i="0" dirty="0"/>
                        <a:t>1,333</a:t>
                      </a:r>
                    </a:p>
                  </a:txBody>
                  <a:tcPr>
                    <a:solidFill>
                      <a:schemeClr val="bg1">
                        <a:lumMod val="85000"/>
                      </a:schemeClr>
                    </a:solidFill>
                  </a:tcPr>
                </a:tc>
                <a:tc>
                  <a:txBody>
                    <a:bodyPr/>
                    <a:lstStyle/>
                    <a:p>
                      <a:pPr algn="ctr"/>
                      <a:r>
                        <a:rPr lang="en-US" sz="1200" b="0" i="0" dirty="0"/>
                        <a:t>302</a:t>
                      </a:r>
                    </a:p>
                  </a:txBody>
                  <a:tcPr>
                    <a:solidFill>
                      <a:schemeClr val="bg1">
                        <a:lumMod val="85000"/>
                      </a:schemeClr>
                    </a:solidFill>
                  </a:tcPr>
                </a:tc>
                <a:tc>
                  <a:txBody>
                    <a:bodyPr/>
                    <a:lstStyle/>
                    <a:p>
                      <a:pPr algn="ctr"/>
                      <a:r>
                        <a:rPr lang="en-US" sz="1200" b="0" i="0" dirty="0"/>
                        <a:t>72</a:t>
                      </a:r>
                    </a:p>
                  </a:txBody>
                  <a:tcPr>
                    <a:solidFill>
                      <a:schemeClr val="bg1">
                        <a:lumMod val="85000"/>
                      </a:schemeClr>
                    </a:solidFill>
                  </a:tcPr>
                </a:tc>
                <a:tc>
                  <a:txBody>
                    <a:bodyPr/>
                    <a:lstStyle/>
                    <a:p>
                      <a:pPr algn="ctr"/>
                      <a:r>
                        <a:rPr lang="en-US" sz="1200" b="1" i="1" dirty="0"/>
                        <a:t>2,037</a:t>
                      </a:r>
                    </a:p>
                  </a:txBody>
                  <a:tcPr>
                    <a:solidFill>
                      <a:schemeClr val="bg1">
                        <a:lumMod val="85000"/>
                      </a:schemeClr>
                    </a:solidFill>
                  </a:tcPr>
                </a:tc>
                <a:tc>
                  <a:txBody>
                    <a:bodyPr/>
                    <a:lstStyle/>
                    <a:p>
                      <a:pPr algn="ctr"/>
                      <a:r>
                        <a:rPr lang="en-US" sz="1200" i="0" u="none" dirty="0"/>
                        <a:t>1,800</a:t>
                      </a:r>
                      <a:endParaRPr lang="en-US" sz="1200" b="0" i="0" u="none"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485C750E-409B-1FE4-0037-B9ADA4D5BECE}"/>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78950303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13" name="TextBox 12"/>
          <p:cNvSpPr txBox="1"/>
          <p:nvPr/>
        </p:nvSpPr>
        <p:spPr>
          <a:xfrm>
            <a:off x="5715000" y="1295400"/>
            <a:ext cx="1186543" cy="215444"/>
          </a:xfrm>
          <a:prstGeom prst="rect">
            <a:avLst/>
          </a:prstGeom>
          <a:noFill/>
        </p:spPr>
        <p:txBody>
          <a:bodyPr wrap="none" rtlCol="0">
            <a:spAutoFit/>
          </a:bodyPr>
          <a:lstStyle/>
          <a:p>
            <a:r>
              <a:rPr lang="en-US" sz="800" dirty="0"/>
              <a:t>NCDOL Photo Library</a:t>
            </a: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571423"/>
            <a:ext cx="1371600" cy="18288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6781800" y="3089644"/>
            <a:ext cx="1752600" cy="1454658"/>
          </a:xfrm>
          <a:prstGeom prst="rect">
            <a:avLst/>
          </a:prstGeom>
        </p:spPr>
      </p:pic>
      <p:sp>
        <p:nvSpPr>
          <p:cNvPr id="2" name="TextBox 1">
            <a:extLst>
              <a:ext uri="{FF2B5EF4-FFF2-40B4-BE49-F238E27FC236}">
                <a16:creationId xmlns:a16="http://schemas.microsoft.com/office/drawing/2014/main" id="{0F2FE9BA-C7CC-B480-F2FC-B26F0BD1F4C0}"/>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3792614395"/>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pic>
        <p:nvPicPr>
          <p:cNvPr id="7" name="Picture 7" descr="C:\Documents and Settings\Wanda Lagoe\My Documents\My Pictures\Partnerships\Crane 178.jpg">
            <a:extLst>
              <a:ext uri="{FF2B5EF4-FFF2-40B4-BE49-F238E27FC236}">
                <a16:creationId xmlns:a16="http://schemas.microsoft.com/office/drawing/2014/main" id="{791E75EA-D42C-4BE4-A484-0AD81B41ADE1}"/>
              </a:ext>
            </a:extLst>
          </p:cNvPr>
          <p:cNvPicPr>
            <a:picLocks noChangeAspect="1" noChangeArrowheads="1"/>
          </p:cNvPicPr>
          <p:nvPr/>
        </p:nvPicPr>
        <p:blipFill>
          <a:blip r:embed="rId3" cstate="print"/>
          <a:srcRect l="44705"/>
          <a:stretch>
            <a:fillRect/>
          </a:stretch>
        </p:blipFill>
        <p:spPr bwMode="auto">
          <a:xfrm>
            <a:off x="609600" y="2286000"/>
            <a:ext cx="1406771" cy="1143000"/>
          </a:xfrm>
          <a:prstGeom prst="rect">
            <a:avLst/>
          </a:prstGeom>
          <a:noFill/>
          <a:ln w="9525">
            <a:noFill/>
            <a:miter lim="800000"/>
            <a:headEnd/>
            <a:tailEnd/>
          </a:ln>
        </p:spPr>
      </p:pic>
      <p:pic>
        <p:nvPicPr>
          <p:cNvPr id="9" name="Picture 8" descr="C:\Users\wllagoe.EADS\Pictures\Construction\IMAG0613.jpg">
            <a:extLst>
              <a:ext uri="{FF2B5EF4-FFF2-40B4-BE49-F238E27FC236}">
                <a16:creationId xmlns:a16="http://schemas.microsoft.com/office/drawing/2014/main" id="{7ED2DC65-21DF-46E8-AE77-C3EECE593AD2}"/>
              </a:ext>
            </a:extLst>
          </p:cNvPr>
          <p:cNvPicPr/>
          <p:nvPr/>
        </p:nvPicPr>
        <p:blipFill>
          <a:blip r:embed="rId4" cstate="print"/>
          <a:srcRect/>
          <a:stretch>
            <a:fillRect/>
          </a:stretch>
        </p:blipFill>
        <p:spPr bwMode="auto">
          <a:xfrm>
            <a:off x="4267200" y="2285999"/>
            <a:ext cx="2209800" cy="11430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9A575D96-AA33-47E2-8518-C45E80888A4E}"/>
              </a:ext>
            </a:extLst>
          </p:cNvPr>
          <p:cNvPicPr/>
          <p:nvPr/>
        </p:nvPicPr>
        <p:blipFill>
          <a:blip r:embed="rId5" cstate="print"/>
          <a:srcRect/>
          <a:stretch>
            <a:fillRect/>
          </a:stretch>
        </p:blipFill>
        <p:spPr bwMode="auto">
          <a:xfrm>
            <a:off x="6781800" y="2285999"/>
            <a:ext cx="1752600" cy="1143000"/>
          </a:xfrm>
          <a:prstGeom prst="rect">
            <a:avLst/>
          </a:prstGeom>
          <a:noFill/>
          <a:ln w="9525">
            <a:noFill/>
            <a:miter lim="800000"/>
            <a:headEnd/>
            <a:tailEnd/>
          </a:ln>
        </p:spPr>
      </p:pic>
      <p:pic>
        <p:nvPicPr>
          <p:cNvPr id="12" name="Picture 11" descr="C:\Users\wllagoe.EADS\Pictures\Picture 028.jpg">
            <a:extLst>
              <a:ext uri="{FF2B5EF4-FFF2-40B4-BE49-F238E27FC236}">
                <a16:creationId xmlns:a16="http://schemas.microsoft.com/office/drawing/2014/main" id="{69CC5D9F-4E69-4759-B1DD-8E7DDE1D257B}"/>
              </a:ext>
            </a:extLst>
          </p:cNvPr>
          <p:cNvPicPr/>
          <p:nvPr/>
        </p:nvPicPr>
        <p:blipFill>
          <a:blip r:embed="rId6" cstate="print"/>
          <a:srcRect t="36156" r="23415"/>
          <a:stretch>
            <a:fillRect/>
          </a:stretch>
        </p:blipFill>
        <p:spPr bwMode="auto">
          <a:xfrm>
            <a:off x="5921582" y="2285999"/>
            <a:ext cx="1676400" cy="1143000"/>
          </a:xfrm>
          <a:prstGeom prst="rect">
            <a:avLst/>
          </a:prstGeom>
          <a:noFill/>
          <a:ln w="9525">
            <a:noFill/>
            <a:miter lim="800000"/>
            <a:headEnd/>
            <a:tailEnd/>
          </a:ln>
        </p:spPr>
      </p:pic>
      <p:pic>
        <p:nvPicPr>
          <p:cNvPr id="14" name="Picture 13" descr="A picture containing text, person, outdoor, group&#10;&#10;Description automatically generated">
            <a:extLst>
              <a:ext uri="{FF2B5EF4-FFF2-40B4-BE49-F238E27FC236}">
                <a16:creationId xmlns:a16="http://schemas.microsoft.com/office/drawing/2014/main" id="{097ECC3C-0C96-48C0-A75E-7DA8AA9DFC00}"/>
              </a:ext>
            </a:extLst>
          </p:cNvPr>
          <p:cNvPicPr/>
          <p:nvPr/>
        </p:nvPicPr>
        <p:blipFill rotWithShape="1">
          <a:blip r:embed="rId7" cstate="print">
            <a:extLst>
              <a:ext uri="{28A0092B-C50C-407E-A947-70E740481C1C}">
                <a14:useLocalDpi xmlns:a14="http://schemas.microsoft.com/office/drawing/2010/main" val="0"/>
              </a:ext>
            </a:extLst>
          </a:blip>
          <a:srcRect t="29183"/>
          <a:stretch/>
        </p:blipFill>
        <p:spPr bwMode="auto">
          <a:xfrm>
            <a:off x="1756870" y="2285999"/>
            <a:ext cx="2586530" cy="1143000"/>
          </a:xfrm>
          <a:prstGeom prst="rect">
            <a:avLst/>
          </a:prstGeom>
          <a:ln>
            <a:noFill/>
          </a:ln>
          <a:extLst>
            <a:ext uri="{53640926-AAD7-44D8-BBD7-CCE9431645EC}">
              <a14:shadowObscured xmlns:a14="http://schemas.microsoft.com/office/drawing/2010/main"/>
            </a:ext>
          </a:extLst>
        </p:spPr>
      </p:pic>
      <p:graphicFrame>
        <p:nvGraphicFramePr>
          <p:cNvPr id="15" name="Table 14">
            <a:extLst>
              <a:ext uri="{FF2B5EF4-FFF2-40B4-BE49-F238E27FC236}">
                <a16:creationId xmlns:a16="http://schemas.microsoft.com/office/drawing/2014/main" id="{DC0736CC-5E4C-441A-81D9-4971BB49DC64}"/>
              </a:ext>
            </a:extLst>
          </p:cNvPr>
          <p:cNvGraphicFramePr>
            <a:graphicFrameLocks noGrp="1"/>
          </p:cNvGraphicFramePr>
          <p:nvPr>
            <p:extLst>
              <p:ext uri="{D42A27DB-BD31-4B8C-83A1-F6EECF244321}">
                <p14:modId xmlns:p14="http://schemas.microsoft.com/office/powerpoint/2010/main" val="2227231981"/>
              </p:ext>
            </p:extLst>
          </p:nvPr>
        </p:nvGraphicFramePr>
        <p:xfrm>
          <a:off x="609601" y="1143001"/>
          <a:ext cx="7933439" cy="1131331"/>
        </p:xfrm>
        <a:graphic>
          <a:graphicData uri="http://schemas.openxmlformats.org/drawingml/2006/table">
            <a:tbl>
              <a:tblPr>
                <a:tableStyleId>{00A15C55-8517-42AA-B614-E9B94910E393}</a:tableStyleId>
              </a:tblPr>
              <a:tblGrid>
                <a:gridCol w="2209799">
                  <a:extLst>
                    <a:ext uri="{9D8B030D-6E8A-4147-A177-3AD203B41FA5}">
                      <a16:colId xmlns:a16="http://schemas.microsoft.com/office/drawing/2014/main" val="20000"/>
                    </a:ext>
                  </a:extLst>
                </a:gridCol>
                <a:gridCol w="837387">
                  <a:extLst>
                    <a:ext uri="{9D8B030D-6E8A-4147-A177-3AD203B41FA5}">
                      <a16:colId xmlns:a16="http://schemas.microsoft.com/office/drawing/2014/main" val="20001"/>
                    </a:ext>
                  </a:extLst>
                </a:gridCol>
                <a:gridCol w="222965">
                  <a:extLst>
                    <a:ext uri="{9D8B030D-6E8A-4147-A177-3AD203B41FA5}">
                      <a16:colId xmlns:a16="http://schemas.microsoft.com/office/drawing/2014/main" val="20002"/>
                    </a:ext>
                  </a:extLst>
                </a:gridCol>
                <a:gridCol w="891859">
                  <a:extLst>
                    <a:ext uri="{9D8B030D-6E8A-4147-A177-3AD203B41FA5}">
                      <a16:colId xmlns:a16="http://schemas.microsoft.com/office/drawing/2014/main" val="20003"/>
                    </a:ext>
                  </a:extLst>
                </a:gridCol>
                <a:gridCol w="1008698">
                  <a:extLst>
                    <a:ext uri="{9D8B030D-6E8A-4147-A177-3AD203B41FA5}">
                      <a16:colId xmlns:a16="http://schemas.microsoft.com/office/drawing/2014/main" val="2646981065"/>
                    </a:ext>
                  </a:extLst>
                </a:gridCol>
                <a:gridCol w="916929">
                  <a:extLst>
                    <a:ext uri="{9D8B030D-6E8A-4147-A177-3AD203B41FA5}">
                      <a16:colId xmlns:a16="http://schemas.microsoft.com/office/drawing/2014/main" val="3905734006"/>
                    </a:ext>
                  </a:extLst>
                </a:gridCol>
                <a:gridCol w="837104">
                  <a:extLst>
                    <a:ext uri="{9D8B030D-6E8A-4147-A177-3AD203B41FA5}">
                      <a16:colId xmlns:a16="http://schemas.microsoft.com/office/drawing/2014/main" val="4011393885"/>
                    </a:ext>
                  </a:extLst>
                </a:gridCol>
                <a:gridCol w="1008698">
                  <a:extLst>
                    <a:ext uri="{9D8B030D-6E8A-4147-A177-3AD203B41FA5}">
                      <a16:colId xmlns:a16="http://schemas.microsoft.com/office/drawing/2014/main" val="20004"/>
                    </a:ext>
                  </a:extLst>
                </a:gridCol>
              </a:tblGrid>
              <a:tr h="4964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charset="0"/>
                          <a:cs typeface="Arial" charset="0"/>
                        </a:rPr>
                        <a:t>NAICS 23</a:t>
                      </a:r>
                      <a:r>
                        <a:rPr lang="en-US" sz="1100" b="1" dirty="0"/>
                        <a:t>—CONSTRUCTION</a:t>
                      </a:r>
                      <a:endParaRPr kumimoji="0" lang="en-US" sz="11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FFY 2021</a:t>
                      </a:r>
                    </a:p>
                  </a:txBody>
                  <a:tcPr anchor="ctr" horzOverflow="overflow">
                    <a:solidFill>
                      <a:schemeClr val="bg1">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  1</a:t>
                      </a:r>
                      <a:r>
                        <a:rPr kumimoji="0" lang="en-US" sz="1100" b="1" i="0" u="none" strike="noStrike" cap="none" normalizeH="0" baseline="30000" dirty="0">
                          <a:ln>
                            <a:noFill/>
                          </a:ln>
                          <a:solidFill>
                            <a:schemeClr val="tx1"/>
                          </a:solidFill>
                          <a:effectLst/>
                          <a:latin typeface="Arial" charset="0"/>
                          <a:cs typeface="Arial" charset="0"/>
                        </a:rPr>
                        <a:t>st </a:t>
                      </a:r>
                      <a:r>
                        <a:rPr kumimoji="0" lang="en-US" sz="110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2</a:t>
                      </a:r>
                      <a:r>
                        <a:rPr kumimoji="0" lang="en-US" sz="1100" b="1" i="0" u="none" strike="noStrike" cap="none" normalizeH="0" baseline="30000" dirty="0">
                          <a:ln>
                            <a:noFill/>
                          </a:ln>
                          <a:solidFill>
                            <a:schemeClr val="tx1"/>
                          </a:solidFill>
                          <a:effectLst/>
                          <a:latin typeface="Arial" charset="0"/>
                          <a:cs typeface="Arial" charset="0"/>
                        </a:rPr>
                        <a:t>nd</a:t>
                      </a:r>
                      <a:r>
                        <a:rPr kumimoji="0" lang="en-US" sz="11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3</a:t>
                      </a:r>
                      <a:r>
                        <a:rPr kumimoji="0" lang="en-US" sz="1100" b="1" i="0" u="none" strike="noStrike" cap="none" normalizeH="0" baseline="30000" dirty="0">
                          <a:ln>
                            <a:noFill/>
                          </a:ln>
                          <a:solidFill>
                            <a:schemeClr val="tx1"/>
                          </a:solidFill>
                          <a:effectLst/>
                          <a:latin typeface="Arial" charset="0"/>
                          <a:cs typeface="Arial" charset="0"/>
                        </a:rPr>
                        <a:t>rd</a:t>
                      </a:r>
                      <a:r>
                        <a:rPr kumimoji="0" lang="en-US" sz="11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4</a:t>
                      </a:r>
                      <a:r>
                        <a:rPr kumimoji="0" lang="en-US" sz="1100" b="1" i="0" u="none" strike="noStrike" cap="none" normalizeH="0" baseline="30000" dirty="0">
                          <a:ln>
                            <a:noFill/>
                          </a:ln>
                          <a:solidFill>
                            <a:schemeClr val="tx1"/>
                          </a:solidFill>
                          <a:effectLst/>
                          <a:latin typeface="Arial" charset="0"/>
                          <a:cs typeface="Arial" charset="0"/>
                        </a:rPr>
                        <a:t>th</a:t>
                      </a:r>
                      <a:r>
                        <a:rPr kumimoji="0" lang="en-US" sz="11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89031">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1" u="none" strike="noStrike" cap="none" normalizeH="0" baseline="0" dirty="0">
                          <a:ln>
                            <a:noFill/>
                          </a:ln>
                          <a:solidFill>
                            <a:schemeClr val="tx1"/>
                          </a:solidFill>
                          <a:effectLst/>
                          <a:latin typeface="Arial" charset="0"/>
                          <a:cs typeface="Arial" charset="0"/>
                        </a:rPr>
                        <a:t>Total Fatalities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i="1" u="none" strike="noStrike" cap="none" normalizeH="0" baseline="0" dirty="0">
                          <a:ln>
                            <a:noFill/>
                          </a:ln>
                          <a:effectLst/>
                        </a:rPr>
                        <a:t>18</a:t>
                      </a:r>
                    </a:p>
                  </a:txBody>
                  <a:tcPr anchor="ct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21</a:t>
                      </a:r>
                    </a:p>
                  </a:txBody>
                  <a:tcPr anchor="ctr" horzOverflow="overflow">
                    <a:solidFill>
                      <a:schemeClr val="bg1">
                        <a:lumMod val="95000"/>
                      </a:schemeClr>
                    </a:solidFill>
                  </a:tcPr>
                </a:tc>
                <a:extLst>
                  <a:ext uri="{0D108BD9-81ED-4DB2-BD59-A6C34878D82A}">
                    <a16:rowId xmlns:a16="http://schemas.microsoft.com/office/drawing/2014/main" val="10001"/>
                  </a:ext>
                </a:extLst>
              </a:tr>
              <a:tr h="345817">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1" u="none" strike="noStrike" cap="none" normalizeH="0" baseline="0" dirty="0">
                          <a:ln>
                            <a:noFill/>
                          </a:ln>
                          <a:solidFill>
                            <a:schemeClr val="tx1"/>
                          </a:solidFill>
                          <a:effectLst/>
                          <a:latin typeface="Arial" charset="0"/>
                          <a:cs typeface="Arial" charset="0"/>
                        </a:rPr>
                        <a:t>FFY 2022 2</a:t>
                      </a:r>
                      <a:r>
                        <a:rPr kumimoji="0" lang="en-US" sz="1100" b="0" i="1" u="none" strike="noStrike" cap="none" normalizeH="0" baseline="30000" dirty="0">
                          <a:ln>
                            <a:noFill/>
                          </a:ln>
                          <a:solidFill>
                            <a:schemeClr val="tx1"/>
                          </a:solidFill>
                          <a:effectLst/>
                          <a:latin typeface="Arial" charset="0"/>
                          <a:cs typeface="Arial" charset="0"/>
                        </a:rPr>
                        <a:t>nd</a:t>
                      </a:r>
                      <a:r>
                        <a:rPr kumimoji="0" lang="en-US" sz="1100" b="0" i="1" u="none" strike="noStrike" cap="none" normalizeH="0" baseline="0" dirty="0">
                          <a:ln>
                            <a:noFill/>
                          </a:ln>
                          <a:solidFill>
                            <a:schemeClr val="tx1"/>
                          </a:solidFill>
                          <a:effectLst/>
                          <a:latin typeface="Arial" charset="0"/>
                          <a:cs typeface="Arial" charset="0"/>
                        </a:rPr>
                        <a:t> Qtr. Fatality Rate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1" u="none" strike="noStrike" cap="none" normalizeH="0" baseline="0" dirty="0">
                          <a:ln>
                            <a:noFill/>
                          </a:ln>
                          <a:solidFill>
                            <a:srgbClr val="000000"/>
                          </a:solidFill>
                          <a:effectLst/>
                          <a:latin typeface="Arial" charset="0"/>
                          <a:cs typeface="Arial" charset="0"/>
                        </a:rPr>
                        <a:t>0.0025</a:t>
                      </a:r>
                    </a:p>
                  </a:txBody>
                  <a:tcPr anchor="ctr" horzOverflow="overflow">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.0013</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mj-lt"/>
                          <a:cs typeface="Arial" charset="0"/>
                        </a:rPr>
                        <a:t>.0025</a:t>
                      </a:r>
                    </a:p>
                  </a:txBody>
                  <a:tcPr anchor="ctr" horzOverflow="overflow">
                    <a:solidFill>
                      <a:schemeClr val="bg1">
                        <a:lumMod val="75000"/>
                      </a:schemeClr>
                    </a:solidFill>
                  </a:tcPr>
                </a:tc>
                <a:tc>
                  <a:txBody>
                    <a:bodyPr/>
                    <a:lstStyle/>
                    <a:p>
                      <a:pPr algn="ctr"/>
                      <a:r>
                        <a:rPr lang="en-US" sz="1100" dirty="0">
                          <a:latin typeface="+mj-lt"/>
                        </a:rPr>
                        <a:t>NA</a:t>
                      </a:r>
                    </a:p>
                  </a:txBody>
                  <a:tcPr anchor="ctr" horzOverflow="overflow">
                    <a:solidFill>
                      <a:schemeClr val="bg1">
                        <a:lumMod val="75000"/>
                      </a:schemeClr>
                    </a:solidFill>
                  </a:tcPr>
                </a:tc>
                <a:tc>
                  <a:txBody>
                    <a:bodyPr/>
                    <a:lstStyle/>
                    <a:p>
                      <a:pPr algn="ctr"/>
                      <a:r>
                        <a:rPr lang="en-US" sz="1100" dirty="0">
                          <a:latin typeface="+mj-lt"/>
                        </a:rPr>
                        <a:t>NA</a:t>
                      </a:r>
                    </a:p>
                  </a:txBody>
                  <a:tcPr anchor="ctr" horzOverflow="overflow">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latin typeface="+mj-lt"/>
                        </a:rPr>
                        <a:t>NA</a:t>
                      </a:r>
                    </a:p>
                  </a:txBody>
                  <a:tcPr anchor="ctr" horzOverflow="overflow">
                    <a:solidFill>
                      <a:schemeClr val="bg1">
                        <a:lumMod val="75000"/>
                      </a:schemeClr>
                    </a:solidFill>
                  </a:tcPr>
                </a:tc>
                <a:extLst>
                  <a:ext uri="{0D108BD9-81ED-4DB2-BD59-A6C34878D82A}">
                    <a16:rowId xmlns:a16="http://schemas.microsoft.com/office/drawing/2014/main" val="1646401180"/>
                  </a:ext>
                </a:extLst>
              </a:tr>
            </a:tbl>
          </a:graphicData>
        </a:graphic>
      </p:graphicFrame>
      <p:graphicFrame>
        <p:nvGraphicFramePr>
          <p:cNvPr id="16" name="Table 15">
            <a:extLst>
              <a:ext uri="{FF2B5EF4-FFF2-40B4-BE49-F238E27FC236}">
                <a16:creationId xmlns:a16="http://schemas.microsoft.com/office/drawing/2014/main" id="{6AAF4157-B97D-45FE-8E97-DC895AA7F623}"/>
              </a:ext>
            </a:extLst>
          </p:cNvPr>
          <p:cNvGraphicFramePr>
            <a:graphicFrameLocks noGrp="1"/>
          </p:cNvGraphicFramePr>
          <p:nvPr>
            <p:extLst>
              <p:ext uri="{D42A27DB-BD31-4B8C-83A1-F6EECF244321}">
                <p14:modId xmlns:p14="http://schemas.microsoft.com/office/powerpoint/2010/main" val="1976251298"/>
              </p:ext>
            </p:extLst>
          </p:nvPr>
        </p:nvGraphicFramePr>
        <p:xfrm>
          <a:off x="609598" y="2971800"/>
          <a:ext cx="7924802" cy="2819400"/>
        </p:xfrm>
        <a:graphic>
          <a:graphicData uri="http://schemas.openxmlformats.org/drawingml/2006/table">
            <a:tbl>
              <a:tblPr firstRow="1" bandRow="1">
                <a:tableStyleId>{00A15C55-8517-42AA-B614-E9B94910E393}</a:tableStyleId>
              </a:tblPr>
              <a:tblGrid>
                <a:gridCol w="1227985">
                  <a:extLst>
                    <a:ext uri="{9D8B030D-6E8A-4147-A177-3AD203B41FA5}">
                      <a16:colId xmlns:a16="http://schemas.microsoft.com/office/drawing/2014/main" val="20000"/>
                    </a:ext>
                  </a:extLst>
                </a:gridCol>
                <a:gridCol w="555097">
                  <a:extLst>
                    <a:ext uri="{9D8B030D-6E8A-4147-A177-3AD203B41FA5}">
                      <a16:colId xmlns:a16="http://schemas.microsoft.com/office/drawing/2014/main" val="20001"/>
                    </a:ext>
                  </a:extLst>
                </a:gridCol>
                <a:gridCol w="594360">
                  <a:extLst>
                    <a:ext uri="{9D8B030D-6E8A-4147-A177-3AD203B41FA5}">
                      <a16:colId xmlns:a16="http://schemas.microsoft.com/office/drawing/2014/main" val="6719514"/>
                    </a:ext>
                  </a:extLst>
                </a:gridCol>
                <a:gridCol w="528320">
                  <a:extLst>
                    <a:ext uri="{9D8B030D-6E8A-4147-A177-3AD203B41FA5}">
                      <a16:colId xmlns:a16="http://schemas.microsoft.com/office/drawing/2014/main" val="529874370"/>
                    </a:ext>
                  </a:extLst>
                </a:gridCol>
                <a:gridCol w="447040">
                  <a:extLst>
                    <a:ext uri="{9D8B030D-6E8A-4147-A177-3AD203B41FA5}">
                      <a16:colId xmlns:a16="http://schemas.microsoft.com/office/drawing/2014/main" val="2134859397"/>
                    </a:ext>
                  </a:extLst>
                </a:gridCol>
                <a:gridCol w="609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526136">
                  <a:extLst>
                    <a:ext uri="{9D8B030D-6E8A-4147-A177-3AD203B41FA5}">
                      <a16:colId xmlns:a16="http://schemas.microsoft.com/office/drawing/2014/main" val="20004"/>
                    </a:ext>
                  </a:extLst>
                </a:gridCol>
                <a:gridCol w="545743">
                  <a:extLst>
                    <a:ext uri="{9D8B030D-6E8A-4147-A177-3AD203B41FA5}">
                      <a16:colId xmlns:a16="http://schemas.microsoft.com/office/drawing/2014/main" val="1164891328"/>
                    </a:ext>
                  </a:extLst>
                </a:gridCol>
                <a:gridCol w="528320">
                  <a:extLst>
                    <a:ext uri="{9D8B030D-6E8A-4147-A177-3AD203B41FA5}">
                      <a16:colId xmlns:a16="http://schemas.microsoft.com/office/drawing/2014/main" val="1134599879"/>
                    </a:ext>
                  </a:extLst>
                </a:gridCol>
                <a:gridCol w="457201">
                  <a:extLst>
                    <a:ext uri="{9D8B030D-6E8A-4147-A177-3AD203B41FA5}">
                      <a16:colId xmlns:a16="http://schemas.microsoft.com/office/drawing/2014/main" val="1785663563"/>
                    </a:ext>
                  </a:extLst>
                </a:gridCol>
                <a:gridCol w="533400">
                  <a:extLst>
                    <a:ext uri="{9D8B030D-6E8A-4147-A177-3AD203B41FA5}">
                      <a16:colId xmlns:a16="http://schemas.microsoft.com/office/drawing/2014/main" val="20005"/>
                    </a:ext>
                  </a:extLst>
                </a:gridCol>
              </a:tblGrid>
              <a:tr h="423564">
                <a:tc>
                  <a:txBody>
                    <a:bodyPr/>
                    <a:lstStyle/>
                    <a:p>
                      <a:pPr algn="r"/>
                      <a:r>
                        <a:rPr lang="en-US" sz="1000" b="1" dirty="0">
                          <a:solidFill>
                            <a:schemeClr val="tx1"/>
                          </a:solidFill>
                        </a:rPr>
                        <a:t>Fatality Type</a:t>
                      </a:r>
                    </a:p>
                  </a:txBody>
                  <a:tcPr anchor="ctr">
                    <a:solidFill>
                      <a:schemeClr val="bg1">
                        <a:lumMod val="75000"/>
                      </a:schemeClr>
                    </a:solidFill>
                  </a:tcPr>
                </a:tc>
                <a:tc>
                  <a:txBody>
                    <a:bodyPr/>
                    <a:lstStyle/>
                    <a:p>
                      <a:pPr algn="ctr"/>
                      <a:r>
                        <a:rPr lang="en-US" sz="1000" b="1" dirty="0">
                          <a:solidFill>
                            <a:schemeClr val="tx1"/>
                          </a:solidFill>
                        </a:rPr>
                        <a:t>1</a:t>
                      </a:r>
                      <a:r>
                        <a:rPr lang="en-US" sz="1000" b="1" baseline="30000" dirty="0">
                          <a:solidFill>
                            <a:schemeClr val="tx1"/>
                          </a:solidFill>
                        </a:rPr>
                        <a:t>st</a:t>
                      </a:r>
                      <a:r>
                        <a:rPr lang="en-US" sz="1000" b="1" baseline="0" dirty="0">
                          <a:solidFill>
                            <a:schemeClr val="tx1"/>
                          </a:solidFill>
                        </a:rPr>
                        <a:t> Qtr.</a:t>
                      </a:r>
                      <a:endParaRPr lang="en-US" sz="1000" b="1" dirty="0">
                        <a:solidFill>
                          <a:schemeClr val="tx1"/>
                        </a:solidFill>
                      </a:endParaRPr>
                    </a:p>
                  </a:txBody>
                  <a:tcPr anchor="ctr">
                    <a:solidFill>
                      <a:schemeClr val="bg1">
                        <a:lumMod val="75000"/>
                      </a:schemeClr>
                    </a:solidFill>
                  </a:tcPr>
                </a:tc>
                <a:tc>
                  <a:txBody>
                    <a:bodyPr/>
                    <a:lstStyle/>
                    <a:p>
                      <a:pPr algn="ct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algn="ctr"/>
                      <a:r>
                        <a:rPr lang="en-US" sz="1000" b="1" i="1" dirty="0">
                          <a:solidFill>
                            <a:schemeClr val="tx1"/>
                          </a:solidFill>
                        </a:rPr>
                        <a:t>Total</a:t>
                      </a:r>
                    </a:p>
                  </a:txBody>
                  <a:tcPr anchor="ctr">
                    <a:solidFill>
                      <a:schemeClr val="bg1">
                        <a:lumMod val="75000"/>
                      </a:schemeClr>
                    </a:solidFill>
                  </a:tcPr>
                </a:tc>
                <a:tc>
                  <a:txBody>
                    <a:bodyPr/>
                    <a:lstStyle/>
                    <a:p>
                      <a:pPr algn="r"/>
                      <a:r>
                        <a:rPr lang="en-US" sz="1000" b="1" dirty="0">
                          <a:solidFill>
                            <a:schemeClr val="tx1"/>
                          </a:solidFill>
                        </a:rPr>
                        <a:t>Fatality Type</a:t>
                      </a:r>
                    </a:p>
                  </a:txBody>
                  <a:tcPr anchor="ctr">
                    <a:solidFill>
                      <a:schemeClr val="bg1">
                        <a:lumMod val="75000"/>
                      </a:schemeClr>
                    </a:solidFill>
                  </a:tcPr>
                </a:tc>
                <a:tc>
                  <a:txBody>
                    <a:bodyPr/>
                    <a:lstStyle/>
                    <a:p>
                      <a:pPr algn="ctr"/>
                      <a:r>
                        <a:rPr lang="en-US" sz="1000" b="1" dirty="0">
                          <a:solidFill>
                            <a:schemeClr val="tx1"/>
                          </a:solidFill>
                        </a:rPr>
                        <a:t>1</a:t>
                      </a:r>
                      <a:r>
                        <a:rPr lang="en-US" sz="1000" b="1" baseline="30000" dirty="0">
                          <a:solidFill>
                            <a:schemeClr val="tx1"/>
                          </a:solidFill>
                        </a:rPr>
                        <a:t>st</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algn="ct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algn="ctr"/>
                      <a:r>
                        <a:rPr lang="en-US" sz="10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0655">
                <a:tc>
                  <a:txBody>
                    <a:bodyPr/>
                    <a:lstStyle/>
                    <a:p>
                      <a:pPr algn="r"/>
                      <a:r>
                        <a:rPr lang="en-US" sz="1000" b="0" i="1" dirty="0">
                          <a:solidFill>
                            <a:schemeClr val="tx1"/>
                          </a:solidFill>
                        </a:rPr>
                        <a:t>Struck By</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i="0" dirty="0"/>
                        <a:t>2</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b="1" i="1" dirty="0"/>
                        <a:t>5</a:t>
                      </a:r>
                    </a:p>
                  </a:txBody>
                  <a:tcPr anchor="ctr">
                    <a:solidFill>
                      <a:schemeClr val="bg1">
                        <a:lumMod val="95000"/>
                      </a:schemeClr>
                    </a:solidFill>
                  </a:tcPr>
                </a:tc>
                <a:tc>
                  <a:txBody>
                    <a:bodyPr/>
                    <a:lstStyle/>
                    <a:p>
                      <a:pPr algn="r"/>
                      <a:r>
                        <a:rPr lang="en-US" sz="1000" b="0" i="1" dirty="0">
                          <a:solidFill>
                            <a:schemeClr val="tx1"/>
                          </a:solidFill>
                        </a:rPr>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423564">
                <a:tc>
                  <a:txBody>
                    <a:bodyPr/>
                    <a:lstStyle/>
                    <a:p>
                      <a:pPr algn="r"/>
                      <a:r>
                        <a:rPr lang="en-US" sz="10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algn="r"/>
                      <a:r>
                        <a:rPr lang="en-US" sz="10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260655">
                <a:tc>
                  <a:txBody>
                    <a:bodyPr/>
                    <a:lstStyle/>
                    <a:p>
                      <a:pPr algn="r"/>
                      <a:r>
                        <a:rPr lang="en-US" sz="10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0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423564">
                <a:tc>
                  <a:txBody>
                    <a:bodyPr/>
                    <a:lstStyle/>
                    <a:p>
                      <a:pPr algn="r"/>
                      <a:r>
                        <a:rPr lang="en-US" sz="1000" b="0" i="1" dirty="0"/>
                        <a:t>Fall (Same</a:t>
                      </a:r>
                      <a:r>
                        <a:rPr lang="en-US" sz="1000" b="0" i="1" baseline="0" dirty="0"/>
                        <a:t> Level)</a:t>
                      </a:r>
                      <a:endParaRPr lang="en-US" sz="10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0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23564">
                <a:tc>
                  <a:txBody>
                    <a:bodyPr/>
                    <a:lstStyle/>
                    <a:p>
                      <a:pPr algn="r"/>
                      <a:r>
                        <a:rPr lang="en-US" sz="10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7</a:t>
                      </a:r>
                    </a:p>
                  </a:txBody>
                  <a:tcPr anchor="ctr">
                    <a:solidFill>
                      <a:schemeClr val="bg1">
                        <a:lumMod val="95000"/>
                      </a:schemeClr>
                    </a:solidFill>
                  </a:tcPr>
                </a:tc>
                <a:tc>
                  <a:txBody>
                    <a:bodyPr/>
                    <a:lstStyle/>
                    <a:p>
                      <a:pPr algn="r"/>
                      <a:r>
                        <a:rPr lang="en-US" sz="10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0</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60655">
                <a:tc>
                  <a:txBody>
                    <a:bodyPr/>
                    <a:lstStyle/>
                    <a:p>
                      <a:pPr algn="r"/>
                      <a:r>
                        <a:rPr lang="en-US" sz="10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algn="r"/>
                      <a:r>
                        <a:rPr lang="en-US" sz="10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5</a:t>
                      </a:r>
                    </a:p>
                  </a:txBody>
                  <a:tcPr anchor="ctr">
                    <a:solidFill>
                      <a:schemeClr val="bg1">
                        <a:lumMod val="85000"/>
                      </a:schemeClr>
                    </a:solidFill>
                  </a:tcPr>
                </a:tc>
                <a:extLst>
                  <a:ext uri="{0D108BD9-81ED-4DB2-BD59-A6C34878D82A}">
                    <a16:rowId xmlns:a16="http://schemas.microsoft.com/office/drawing/2014/main" val="10006"/>
                  </a:ext>
                </a:extLst>
              </a:tr>
              <a:tr h="343179">
                <a:tc>
                  <a:txBody>
                    <a:bodyPr/>
                    <a:lstStyle/>
                    <a:p>
                      <a:pPr algn="r"/>
                      <a:r>
                        <a:rPr lang="en-US" sz="10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0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BEDB9EBB-6504-8435-21A5-F622BBE9F088}"/>
              </a:ext>
            </a:extLst>
          </p:cNvPr>
          <p:cNvSpPr txBox="1"/>
          <p:nvPr/>
        </p:nvSpPr>
        <p:spPr>
          <a:xfrm>
            <a:off x="6477000" y="685800"/>
            <a:ext cx="2286000" cy="369332"/>
          </a:xfrm>
          <a:prstGeom prst="rect">
            <a:avLst/>
          </a:prstGeom>
          <a:noFill/>
        </p:spPr>
        <p:txBody>
          <a:bodyPr wrap="square" rtlCol="0">
            <a:spAutoFit/>
          </a:bodyPr>
          <a:lstStyle/>
          <a:p>
            <a:r>
              <a:rPr lang="en-US" i="1" dirty="0"/>
              <a:t>FFY 2022—4</a:t>
            </a:r>
            <a:r>
              <a:rPr lang="en-US" i="1" baseline="30000" dirty="0"/>
              <a:t>th</a:t>
            </a:r>
            <a:r>
              <a:rPr lang="en-US" i="1" dirty="0"/>
              <a:t> Qtr.</a:t>
            </a:r>
          </a:p>
        </p:txBody>
      </p:sp>
    </p:spTree>
    <p:extLst>
      <p:ext uri="{BB962C8B-B14F-4D97-AF65-F5344CB8AC3E}">
        <p14:creationId xmlns:p14="http://schemas.microsoft.com/office/powerpoint/2010/main" val="476130495"/>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53634</TotalTime>
  <Words>4540</Words>
  <Application>Microsoft Office PowerPoint</Application>
  <PresentationFormat>On-screen Show (4:3)</PresentationFormat>
  <Paragraphs>2123</Paragraphs>
  <Slides>39</Slides>
  <Notes>38</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7" baseType="lpstr">
      <vt:lpstr>Arial</vt:lpstr>
      <vt:lpstr>Calibri</vt:lpstr>
      <vt:lpstr>Symbol</vt:lpstr>
      <vt:lpstr>Times New Roman</vt:lpstr>
      <vt:lpstr>Wingdings</vt:lpstr>
      <vt:lpstr>NCDOL  Standard</vt:lpstr>
      <vt:lpstr>1_NCDOL  Standard</vt:lpstr>
      <vt:lpstr>Worksheet</vt:lpstr>
      <vt:lpstr>North Carolina Department of Labor Occupational Safety &amp; Health Division  4th Quarter Report Federal Fiscal Year 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3300</cp:revision>
  <cp:lastPrinted>2019-02-22T12:54:39Z</cp:lastPrinted>
  <dcterms:created xsi:type="dcterms:W3CDTF">2000-08-10T17:22:10Z</dcterms:created>
  <dcterms:modified xsi:type="dcterms:W3CDTF">2022-12-01T19:32:11Z</dcterms:modified>
</cp:coreProperties>
</file>