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6" r:id="rId1"/>
    <p:sldMasterId id="2147483817" r:id="rId2"/>
  </p:sldMasterIdLst>
  <p:notesMasterIdLst>
    <p:notesMasterId r:id="rId35"/>
  </p:notesMasterIdLst>
  <p:handoutMasterIdLst>
    <p:handoutMasterId r:id="rId36"/>
  </p:handoutMasterIdLst>
  <p:sldIdLst>
    <p:sldId id="593" r:id="rId3"/>
    <p:sldId id="689" r:id="rId4"/>
    <p:sldId id="737" r:id="rId5"/>
    <p:sldId id="748" r:id="rId6"/>
    <p:sldId id="749" r:id="rId7"/>
    <p:sldId id="693" r:id="rId8"/>
    <p:sldId id="694" r:id="rId9"/>
    <p:sldId id="732" r:id="rId10"/>
    <p:sldId id="734" r:id="rId11"/>
    <p:sldId id="736" r:id="rId12"/>
    <p:sldId id="735" r:id="rId13"/>
    <p:sldId id="733" r:id="rId14"/>
    <p:sldId id="711" r:id="rId15"/>
    <p:sldId id="744" r:id="rId16"/>
    <p:sldId id="704" r:id="rId17"/>
    <p:sldId id="738" r:id="rId18"/>
    <p:sldId id="740" r:id="rId19"/>
    <p:sldId id="702" r:id="rId20"/>
    <p:sldId id="696" r:id="rId21"/>
    <p:sldId id="745" r:id="rId22"/>
    <p:sldId id="746" r:id="rId23"/>
    <p:sldId id="742" r:id="rId24"/>
    <p:sldId id="601" r:id="rId25"/>
    <p:sldId id="602" r:id="rId26"/>
    <p:sldId id="688" r:id="rId27"/>
    <p:sldId id="625" r:id="rId28"/>
    <p:sldId id="743" r:id="rId29"/>
    <p:sldId id="692" r:id="rId30"/>
    <p:sldId id="700" r:id="rId31"/>
    <p:sldId id="747" r:id="rId32"/>
    <p:sldId id="739" r:id="rId33"/>
    <p:sldId id="697" r:id="rId34"/>
  </p:sldIdLst>
  <p:sldSz cx="9144000" cy="6858000" type="screen4x3"/>
  <p:notesSz cx="7010400" cy="9296400"/>
  <p:custDataLst>
    <p:tags r:id="rId37"/>
  </p:custDataLst>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9" userDrawn="1">
          <p15:clr>
            <a:srgbClr val="A4A3A4"/>
          </p15:clr>
        </p15:guide>
        <p15:guide id="2" pos="2209"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rkowitz, Deborah - OSHA" initials="BD-O" lastIdx="1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0101"/>
    <a:srgbClr val="008000"/>
    <a:srgbClr val="0099FF"/>
    <a:srgbClr val="33CC33"/>
    <a:srgbClr val="012D9E"/>
    <a:srgbClr val="0033CC"/>
    <a:srgbClr val="FF9900"/>
    <a:srgbClr val="000080"/>
    <a:srgbClr val="012D9A"/>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390" autoAdjust="0"/>
    <p:restoredTop sz="81818" autoAdjust="0"/>
  </p:normalViewPr>
  <p:slideViewPr>
    <p:cSldViewPr>
      <p:cViewPr varScale="1">
        <p:scale>
          <a:sx n="45" d="100"/>
          <a:sy n="45" d="100"/>
        </p:scale>
        <p:origin x="1596" y="54"/>
      </p:cViewPr>
      <p:guideLst>
        <p:guide orient="horz" pos="2160"/>
        <p:guide pos="2880"/>
      </p:guideLst>
    </p:cSldViewPr>
  </p:slideViewPr>
  <p:outlineViewPr>
    <p:cViewPr>
      <p:scale>
        <a:sx n="33" d="100"/>
        <a:sy n="33" d="100"/>
      </p:scale>
      <p:origin x="0" y="-18571"/>
    </p:cViewPr>
  </p:outlineViewPr>
  <p:notesTextViewPr>
    <p:cViewPr>
      <p:scale>
        <a:sx n="3" d="2"/>
        <a:sy n="3" d="2"/>
      </p:scale>
      <p:origin x="0" y="0"/>
    </p:cViewPr>
  </p:notesTextViewPr>
  <p:sorterViewPr>
    <p:cViewPr varScale="1">
      <p:scale>
        <a:sx n="1" d="1"/>
        <a:sy n="1" d="1"/>
      </p:scale>
      <p:origin x="0" y="0"/>
    </p:cViewPr>
  </p:sorterViewPr>
  <p:notesViewPr>
    <p:cSldViewPr>
      <p:cViewPr>
        <p:scale>
          <a:sx n="120" d="100"/>
          <a:sy n="120" d="100"/>
        </p:scale>
        <p:origin x="1910" y="-77"/>
      </p:cViewPr>
      <p:guideLst>
        <p:guide orient="horz" pos="2929"/>
        <p:guide pos="2209"/>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gs" Target="tags/tag1.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hdr" sz="quarter"/>
          </p:nvPr>
        </p:nvSpPr>
        <p:spPr bwMode="auto">
          <a:xfrm>
            <a:off x="0" y="2"/>
            <a:ext cx="3037840" cy="465221"/>
          </a:xfrm>
          <a:prstGeom prst="rect">
            <a:avLst/>
          </a:prstGeom>
          <a:noFill/>
          <a:ln w="9525">
            <a:noFill/>
            <a:miter lim="800000"/>
            <a:headEnd/>
            <a:tailEnd/>
          </a:ln>
          <a:effectLst/>
        </p:spPr>
        <p:txBody>
          <a:bodyPr vert="horz" wrap="square" lIns="92562" tIns="46283" rIns="92562" bIns="46283" numCol="1" anchor="t" anchorCtr="0" compatLnSpc="1">
            <a:prstTxWarp prst="textNoShape">
              <a:avLst/>
            </a:prstTxWarp>
          </a:bodyPr>
          <a:lstStyle>
            <a:lvl1pPr defTabSz="925176" eaLnBrk="1" hangingPunct="1">
              <a:defRPr sz="1200">
                <a:latin typeface="Times New Roman" pitchFamily="18" charset="0"/>
                <a:cs typeface="+mn-cs"/>
              </a:defRPr>
            </a:lvl1pPr>
          </a:lstStyle>
          <a:p>
            <a:pPr>
              <a:defRPr/>
            </a:pPr>
            <a:endParaRPr lang="en-US" dirty="0"/>
          </a:p>
        </p:txBody>
      </p:sp>
      <p:sp>
        <p:nvSpPr>
          <p:cNvPr id="31747" name="Rectangle 3"/>
          <p:cNvSpPr>
            <a:spLocks noGrp="1" noChangeArrowheads="1"/>
          </p:cNvSpPr>
          <p:nvPr>
            <p:ph type="dt" sz="quarter" idx="1"/>
          </p:nvPr>
        </p:nvSpPr>
        <p:spPr bwMode="auto">
          <a:xfrm>
            <a:off x="3972562" y="2"/>
            <a:ext cx="3037840" cy="465221"/>
          </a:xfrm>
          <a:prstGeom prst="rect">
            <a:avLst/>
          </a:prstGeom>
          <a:noFill/>
          <a:ln w="9525">
            <a:noFill/>
            <a:miter lim="800000"/>
            <a:headEnd/>
            <a:tailEnd/>
          </a:ln>
          <a:effectLst/>
        </p:spPr>
        <p:txBody>
          <a:bodyPr vert="horz" wrap="square" lIns="92562" tIns="46283" rIns="92562" bIns="46283" numCol="1" anchor="t" anchorCtr="0" compatLnSpc="1">
            <a:prstTxWarp prst="textNoShape">
              <a:avLst/>
            </a:prstTxWarp>
          </a:bodyPr>
          <a:lstStyle>
            <a:lvl1pPr algn="r" defTabSz="925176" eaLnBrk="1" hangingPunct="1">
              <a:defRPr sz="1200">
                <a:latin typeface="Times New Roman" pitchFamily="18" charset="0"/>
                <a:cs typeface="+mn-cs"/>
              </a:defRPr>
            </a:lvl1pPr>
          </a:lstStyle>
          <a:p>
            <a:pPr>
              <a:defRPr/>
            </a:pPr>
            <a:endParaRPr lang="en-US" dirty="0"/>
          </a:p>
        </p:txBody>
      </p:sp>
      <p:sp>
        <p:nvSpPr>
          <p:cNvPr id="31748" name="Rectangle 4"/>
          <p:cNvSpPr>
            <a:spLocks noGrp="1" noChangeArrowheads="1"/>
          </p:cNvSpPr>
          <p:nvPr>
            <p:ph type="ftr" sz="quarter" idx="2"/>
          </p:nvPr>
        </p:nvSpPr>
        <p:spPr bwMode="auto">
          <a:xfrm>
            <a:off x="0" y="8831181"/>
            <a:ext cx="3037840" cy="465221"/>
          </a:xfrm>
          <a:prstGeom prst="rect">
            <a:avLst/>
          </a:prstGeom>
          <a:noFill/>
          <a:ln w="9525">
            <a:noFill/>
            <a:miter lim="800000"/>
            <a:headEnd/>
            <a:tailEnd/>
          </a:ln>
          <a:effectLst/>
        </p:spPr>
        <p:txBody>
          <a:bodyPr vert="horz" wrap="square" lIns="92562" tIns="46283" rIns="92562" bIns="46283" numCol="1" anchor="b" anchorCtr="0" compatLnSpc="1">
            <a:prstTxWarp prst="textNoShape">
              <a:avLst/>
            </a:prstTxWarp>
          </a:bodyPr>
          <a:lstStyle>
            <a:lvl1pPr defTabSz="925176" eaLnBrk="1" hangingPunct="1">
              <a:defRPr sz="1200">
                <a:latin typeface="Times New Roman" pitchFamily="18" charset="0"/>
                <a:cs typeface="+mn-cs"/>
              </a:defRPr>
            </a:lvl1pPr>
          </a:lstStyle>
          <a:p>
            <a:pPr>
              <a:defRPr/>
            </a:pPr>
            <a:endParaRPr lang="en-US" dirty="0"/>
          </a:p>
        </p:txBody>
      </p:sp>
      <p:sp>
        <p:nvSpPr>
          <p:cNvPr id="31749" name="Rectangle 5"/>
          <p:cNvSpPr>
            <a:spLocks noGrp="1" noChangeArrowheads="1"/>
          </p:cNvSpPr>
          <p:nvPr>
            <p:ph type="sldNum" sz="quarter" idx="3"/>
          </p:nvPr>
        </p:nvSpPr>
        <p:spPr bwMode="auto">
          <a:xfrm>
            <a:off x="3972562" y="8831181"/>
            <a:ext cx="3037840" cy="465221"/>
          </a:xfrm>
          <a:prstGeom prst="rect">
            <a:avLst/>
          </a:prstGeom>
          <a:noFill/>
          <a:ln w="9525">
            <a:noFill/>
            <a:miter lim="800000"/>
            <a:headEnd/>
            <a:tailEnd/>
          </a:ln>
          <a:effectLst/>
        </p:spPr>
        <p:txBody>
          <a:bodyPr vert="horz" wrap="square" lIns="92562" tIns="46283" rIns="92562" bIns="46283" numCol="1" anchor="b" anchorCtr="0" compatLnSpc="1">
            <a:prstTxWarp prst="textNoShape">
              <a:avLst/>
            </a:prstTxWarp>
          </a:bodyPr>
          <a:lstStyle>
            <a:lvl1pPr algn="r" defTabSz="925176" eaLnBrk="1" hangingPunct="1">
              <a:defRPr sz="1200">
                <a:latin typeface="Times New Roman" pitchFamily="18" charset="0"/>
                <a:cs typeface="+mn-cs"/>
              </a:defRPr>
            </a:lvl1pPr>
          </a:lstStyle>
          <a:p>
            <a:pPr>
              <a:defRPr/>
            </a:pPr>
            <a:fld id="{C94657F2-63DF-400C-8B7E-016257DFE58D}" type="slidenum">
              <a:rPr lang="en-US"/>
              <a:pPr>
                <a:defRPr/>
              </a:pPr>
              <a:t>‹#›</a:t>
            </a:fld>
            <a:endParaRPr lang="en-US" dirty="0"/>
          </a:p>
        </p:txBody>
      </p:sp>
    </p:spTree>
    <p:extLst>
      <p:ext uri="{BB962C8B-B14F-4D97-AF65-F5344CB8AC3E}">
        <p14:creationId xmlns:p14="http://schemas.microsoft.com/office/powerpoint/2010/main" val="5658965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hdr" sz="quarter"/>
          </p:nvPr>
        </p:nvSpPr>
        <p:spPr bwMode="auto">
          <a:xfrm>
            <a:off x="0" y="2"/>
            <a:ext cx="3037840" cy="465221"/>
          </a:xfrm>
          <a:prstGeom prst="rect">
            <a:avLst/>
          </a:prstGeom>
          <a:noFill/>
          <a:ln w="9525">
            <a:noFill/>
            <a:miter lim="800000"/>
            <a:headEnd/>
            <a:tailEnd/>
          </a:ln>
          <a:effectLst/>
        </p:spPr>
        <p:txBody>
          <a:bodyPr vert="horz" wrap="square" lIns="92562" tIns="46283" rIns="92562" bIns="46283" numCol="1" anchor="t" anchorCtr="0" compatLnSpc="1">
            <a:prstTxWarp prst="textNoShape">
              <a:avLst/>
            </a:prstTxWarp>
          </a:bodyPr>
          <a:lstStyle>
            <a:lvl1pPr defTabSz="925176" eaLnBrk="1" hangingPunct="1">
              <a:defRPr sz="1200">
                <a:latin typeface="Times New Roman" pitchFamily="18" charset="0"/>
                <a:cs typeface="+mn-cs"/>
              </a:defRPr>
            </a:lvl1pPr>
          </a:lstStyle>
          <a:p>
            <a:pPr>
              <a:defRPr/>
            </a:pPr>
            <a:endParaRPr lang="en-US" dirty="0"/>
          </a:p>
        </p:txBody>
      </p:sp>
      <p:sp>
        <p:nvSpPr>
          <p:cNvPr id="22531" name="Rectangle 3"/>
          <p:cNvSpPr>
            <a:spLocks noGrp="1" noChangeArrowheads="1"/>
          </p:cNvSpPr>
          <p:nvPr>
            <p:ph type="dt" idx="1"/>
          </p:nvPr>
        </p:nvSpPr>
        <p:spPr bwMode="auto">
          <a:xfrm>
            <a:off x="3972562" y="2"/>
            <a:ext cx="3037840" cy="465221"/>
          </a:xfrm>
          <a:prstGeom prst="rect">
            <a:avLst/>
          </a:prstGeom>
          <a:noFill/>
          <a:ln w="9525">
            <a:noFill/>
            <a:miter lim="800000"/>
            <a:headEnd/>
            <a:tailEnd/>
          </a:ln>
          <a:effectLst/>
        </p:spPr>
        <p:txBody>
          <a:bodyPr vert="horz" wrap="square" lIns="92562" tIns="46283" rIns="92562" bIns="46283" numCol="1" anchor="t" anchorCtr="0" compatLnSpc="1">
            <a:prstTxWarp prst="textNoShape">
              <a:avLst/>
            </a:prstTxWarp>
          </a:bodyPr>
          <a:lstStyle>
            <a:lvl1pPr algn="r" defTabSz="925176" eaLnBrk="1" hangingPunct="1">
              <a:defRPr sz="1200">
                <a:latin typeface="Times New Roman" pitchFamily="18" charset="0"/>
                <a:cs typeface="+mn-cs"/>
              </a:defRPr>
            </a:lvl1pPr>
          </a:lstStyle>
          <a:p>
            <a:pPr>
              <a:defRPr/>
            </a:pPr>
            <a:endParaRPr lang="en-US" dirty="0"/>
          </a:p>
        </p:txBody>
      </p:sp>
      <p:sp>
        <p:nvSpPr>
          <p:cNvPr id="31748" name="Rectangle 4"/>
          <p:cNvSpPr>
            <a:spLocks noGrp="1" noRot="1" noChangeAspect="1" noChangeArrowheads="1" noTextEdit="1"/>
          </p:cNvSpPr>
          <p:nvPr>
            <p:ph type="sldImg" idx="2"/>
          </p:nvPr>
        </p:nvSpPr>
        <p:spPr bwMode="auto">
          <a:xfrm>
            <a:off x="1184275" y="700088"/>
            <a:ext cx="4643438" cy="3482975"/>
          </a:xfrm>
          <a:prstGeom prst="rect">
            <a:avLst/>
          </a:prstGeom>
          <a:noFill/>
          <a:ln w="9525">
            <a:solidFill>
              <a:srgbClr val="000000"/>
            </a:solidFill>
            <a:miter lim="800000"/>
            <a:headEnd/>
            <a:tailEnd/>
          </a:ln>
        </p:spPr>
      </p:sp>
      <p:sp>
        <p:nvSpPr>
          <p:cNvPr id="22533" name="Rectangle 5"/>
          <p:cNvSpPr>
            <a:spLocks noGrp="1" noChangeArrowheads="1"/>
          </p:cNvSpPr>
          <p:nvPr>
            <p:ph type="body" sz="quarter" idx="3"/>
          </p:nvPr>
        </p:nvSpPr>
        <p:spPr bwMode="auto">
          <a:xfrm>
            <a:off x="934721" y="4414789"/>
            <a:ext cx="5140960" cy="4182177"/>
          </a:xfrm>
          <a:prstGeom prst="rect">
            <a:avLst/>
          </a:prstGeom>
          <a:noFill/>
          <a:ln w="9525">
            <a:noFill/>
            <a:miter lim="800000"/>
            <a:headEnd/>
            <a:tailEnd/>
          </a:ln>
          <a:effectLst/>
        </p:spPr>
        <p:txBody>
          <a:bodyPr vert="horz" wrap="square" lIns="92562" tIns="46283" rIns="92562" bIns="46283"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2534" name="Rectangle 6"/>
          <p:cNvSpPr>
            <a:spLocks noGrp="1" noChangeArrowheads="1"/>
          </p:cNvSpPr>
          <p:nvPr>
            <p:ph type="ftr" sz="quarter" idx="4"/>
          </p:nvPr>
        </p:nvSpPr>
        <p:spPr bwMode="auto">
          <a:xfrm>
            <a:off x="0" y="8831181"/>
            <a:ext cx="3037840" cy="465221"/>
          </a:xfrm>
          <a:prstGeom prst="rect">
            <a:avLst/>
          </a:prstGeom>
          <a:noFill/>
          <a:ln w="9525">
            <a:noFill/>
            <a:miter lim="800000"/>
            <a:headEnd/>
            <a:tailEnd/>
          </a:ln>
          <a:effectLst/>
        </p:spPr>
        <p:txBody>
          <a:bodyPr vert="horz" wrap="square" lIns="92562" tIns="46283" rIns="92562" bIns="46283" numCol="1" anchor="b" anchorCtr="0" compatLnSpc="1">
            <a:prstTxWarp prst="textNoShape">
              <a:avLst/>
            </a:prstTxWarp>
          </a:bodyPr>
          <a:lstStyle>
            <a:lvl1pPr defTabSz="925176" eaLnBrk="1" hangingPunct="1">
              <a:defRPr sz="1200">
                <a:latin typeface="Times New Roman" pitchFamily="18" charset="0"/>
                <a:cs typeface="+mn-cs"/>
              </a:defRPr>
            </a:lvl1pPr>
          </a:lstStyle>
          <a:p>
            <a:pPr>
              <a:defRPr/>
            </a:pPr>
            <a:endParaRPr lang="en-US" dirty="0"/>
          </a:p>
        </p:txBody>
      </p:sp>
      <p:sp>
        <p:nvSpPr>
          <p:cNvPr id="22535" name="Rectangle 7"/>
          <p:cNvSpPr>
            <a:spLocks noGrp="1" noChangeArrowheads="1"/>
          </p:cNvSpPr>
          <p:nvPr>
            <p:ph type="sldNum" sz="quarter" idx="5"/>
          </p:nvPr>
        </p:nvSpPr>
        <p:spPr bwMode="auto">
          <a:xfrm>
            <a:off x="3972562" y="8831181"/>
            <a:ext cx="3037840" cy="465221"/>
          </a:xfrm>
          <a:prstGeom prst="rect">
            <a:avLst/>
          </a:prstGeom>
          <a:noFill/>
          <a:ln w="9525">
            <a:noFill/>
            <a:miter lim="800000"/>
            <a:headEnd/>
            <a:tailEnd/>
          </a:ln>
          <a:effectLst/>
        </p:spPr>
        <p:txBody>
          <a:bodyPr vert="horz" wrap="square" lIns="92562" tIns="46283" rIns="92562" bIns="46283" numCol="1" anchor="b" anchorCtr="0" compatLnSpc="1">
            <a:prstTxWarp prst="textNoShape">
              <a:avLst/>
            </a:prstTxWarp>
          </a:bodyPr>
          <a:lstStyle>
            <a:lvl1pPr algn="r" defTabSz="925176" eaLnBrk="1" hangingPunct="1">
              <a:defRPr sz="1200">
                <a:latin typeface="Times New Roman" pitchFamily="18" charset="0"/>
                <a:cs typeface="+mn-cs"/>
              </a:defRPr>
            </a:lvl1pPr>
          </a:lstStyle>
          <a:p>
            <a:pPr>
              <a:defRPr/>
            </a:pPr>
            <a:fld id="{290B24BD-805B-4A7B-93D2-5ECEC31622AD}" type="slidenum">
              <a:rPr lang="en-US"/>
              <a:pPr>
                <a:defRPr/>
              </a:pPr>
              <a:t>‹#›</a:t>
            </a:fld>
            <a:endParaRPr lang="en-US" dirty="0"/>
          </a:p>
        </p:txBody>
      </p:sp>
    </p:spTree>
    <p:extLst>
      <p:ext uri="{BB962C8B-B14F-4D97-AF65-F5344CB8AC3E}">
        <p14:creationId xmlns:p14="http://schemas.microsoft.com/office/powerpoint/2010/main" val="140142845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a:noFill/>
        </p:spPr>
        <p:txBody>
          <a:bodyPr/>
          <a:lstStyle/>
          <a:p>
            <a:fld id="{C4DAC991-34A6-4E0A-A8C9-D841948E4A47}" type="slidenum">
              <a:rPr lang="en-US" smtClean="0">
                <a:cs typeface="Arial" charset="0"/>
              </a:rPr>
              <a:pPr/>
              <a:t>1</a:t>
            </a:fld>
            <a:endParaRPr lang="en-US" dirty="0">
              <a:cs typeface="Arial" charset="0"/>
            </a:endParaRPr>
          </a:p>
        </p:txBody>
      </p:sp>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0141767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p:spPr>
        <p:txBody>
          <a:bodyPr/>
          <a:lstStyle/>
          <a:p>
            <a:fld id="{89537231-A53D-4DBF-8CE8-44F36EEDA8B4}" type="slidenum">
              <a:rPr lang="en-US" smtClean="0">
                <a:cs typeface="Arial" charset="0"/>
              </a:rPr>
              <a:pPr/>
              <a:t>23</a:t>
            </a:fld>
            <a:endParaRPr lang="en-US">
              <a:cs typeface="Arial" charset="0"/>
            </a:endParaRPr>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41930509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p:cNvSpPr>
            <a:spLocks noGrp="1" noChangeArrowheads="1"/>
          </p:cNvSpPr>
          <p:nvPr>
            <p:ph type="sldNum" sz="quarter" idx="5"/>
          </p:nvPr>
        </p:nvSpPr>
        <p:spPr>
          <a:noFill/>
        </p:spPr>
        <p:txBody>
          <a:bodyPr/>
          <a:lstStyle/>
          <a:p>
            <a:fld id="{D333BB2D-EAF7-4FEE-ABC7-A3234B315041}" type="slidenum">
              <a:rPr lang="en-US" smtClean="0">
                <a:cs typeface="Arial" charset="0"/>
              </a:rPr>
              <a:pPr/>
              <a:t>24</a:t>
            </a:fld>
            <a:endParaRPr lang="en-US">
              <a:cs typeface="Arial" charset="0"/>
            </a:endParaRPr>
          </a:p>
        </p:txBody>
      </p:sp>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12315036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Complaints, referrals, fatality and catastrophe inspections account for a significant amount of inspections that compliance does every year. This slide puts that into perspective.</a:t>
            </a:r>
          </a:p>
        </p:txBody>
      </p:sp>
      <p:sp>
        <p:nvSpPr>
          <p:cNvPr id="4" name="Slide Number Placeholder 3"/>
          <p:cNvSpPr>
            <a:spLocks noGrp="1"/>
          </p:cNvSpPr>
          <p:nvPr>
            <p:ph type="sldNum" sz="quarter" idx="10"/>
          </p:nvPr>
        </p:nvSpPr>
        <p:spPr/>
        <p:txBody>
          <a:bodyPr/>
          <a:lstStyle/>
          <a:p>
            <a:pPr>
              <a:defRPr/>
            </a:pPr>
            <a:fld id="{290B24BD-805B-4A7B-93D2-5ECEC31622AD}" type="slidenum">
              <a:rPr lang="en-US" smtClean="0"/>
              <a:pPr>
                <a:defRPr/>
              </a:pPr>
              <a:t>25</a:t>
            </a:fld>
            <a:endParaRPr lang="en-US"/>
          </a:p>
        </p:txBody>
      </p:sp>
    </p:spTree>
    <p:extLst>
      <p:ext uri="{BB962C8B-B14F-4D97-AF65-F5344CB8AC3E}">
        <p14:creationId xmlns:p14="http://schemas.microsoft.com/office/powerpoint/2010/main" val="22681458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p:spPr>
        <p:txBody>
          <a:bodyPr/>
          <a:lstStyle/>
          <a:p>
            <a:fld id="{7EF2D950-085C-45DF-99CA-900CBF41082E}" type="slidenum">
              <a:rPr lang="en-US" smtClean="0">
                <a:cs typeface="Arial" charset="0"/>
              </a:rPr>
              <a:pPr/>
              <a:t>26</a:t>
            </a:fld>
            <a:endParaRPr lang="en-US">
              <a:cs typeface="Arial" charset="0"/>
            </a:endParaRPr>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xfrm>
            <a:off x="586467" y="4414790"/>
            <a:ext cx="5489215" cy="4182177"/>
          </a:xfrm>
          <a:noFill/>
          <a:ln/>
        </p:spPr>
        <p:txBody>
          <a:bodyPr/>
          <a:lstStyle/>
          <a:p>
            <a:pPr eaLnBrk="1" hangingPunct="1"/>
            <a:r>
              <a:rPr lang="en-US" dirty="0"/>
              <a:t>The Carolina Star Program is designed to recognize employers and employees who have implemented effective safety and health management systems and maintain injury and illness rates that meet the criteria for participation. Any size employer.</a:t>
            </a:r>
          </a:p>
          <a:p>
            <a:pPr eaLnBrk="1" hangingPunct="1"/>
            <a:r>
              <a:rPr lang="en-US" dirty="0"/>
              <a:t>The SSTM Program is North Carolina’s version of federal OSHA’s Special Government Employee (SGE) Program. The SSTM Program allows industry employees and qualified independent private sector safety and health professionals the opportunity to work together in partnership with the NCDOL Carolina Star Program during onsite Star Program evaluations.</a:t>
            </a:r>
          </a:p>
          <a:p>
            <a:pPr eaLnBrk="1" hangingPunct="1"/>
            <a:endParaRPr lang="en-US" dirty="0"/>
          </a:p>
          <a:p>
            <a:pPr eaLnBrk="1" hangingPunct="1"/>
            <a:r>
              <a:rPr lang="en-US" dirty="0"/>
              <a:t>General industry, private sector participants must meet the following criteria: The most recent three-year average for both the total recordable case (TRC) rates and cases with days away from work, job transfer, or restriction (DART) rates must be at or below 50 percent of the most recent published federal BLS rates for the appropriate North American Industrial Classification System (NAICS) industry, preferably using a 6-digit NAICS rate, or highest digit available. </a:t>
            </a:r>
          </a:p>
          <a:p>
            <a:pPr eaLnBrk="1" hangingPunct="1"/>
            <a:r>
              <a:rPr lang="en-US" dirty="0"/>
              <a:t>Building Star  - The contractor participant must meet the following criteria: All injuries and illness rates for each worksite in North Carolina must be summarized on the OSHA 300 log each year, for the past three years. The most recent three-year average for both the total recordable case (TRC) rates and cases with days away from work, job transfer, or restriction (DART) rates must be at or below 50 percent of the most recent published Federal BLS rate for the appropriate North American Industrial Classification System (NAICS) preferably using a 6-digit NAICS rate, or highest digit available. </a:t>
            </a:r>
          </a:p>
        </p:txBody>
      </p:sp>
    </p:spTree>
    <p:extLst>
      <p:ext uri="{BB962C8B-B14F-4D97-AF65-F5344CB8AC3E}">
        <p14:creationId xmlns:p14="http://schemas.microsoft.com/office/powerpoint/2010/main" val="34119612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p:spPr>
        <p:txBody>
          <a:bodyPr/>
          <a:lstStyle/>
          <a:p>
            <a:fld id="{7EF2D950-085C-45DF-99CA-900CBF41082E}" type="slidenum">
              <a:rPr lang="en-US" smtClean="0">
                <a:cs typeface="Arial" charset="0"/>
              </a:rPr>
              <a:pPr/>
              <a:t>27</a:t>
            </a:fld>
            <a:endParaRPr lang="en-US" dirty="0">
              <a:cs typeface="Arial" charset="0"/>
            </a:endParaRPr>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xfrm>
            <a:off x="279232" y="4414790"/>
            <a:ext cx="6375127" cy="4182177"/>
          </a:xfrm>
          <a:noFill/>
          <a:ln/>
        </p:spPr>
        <p:txBody>
          <a:bodyPr/>
          <a:lstStyle/>
          <a:p>
            <a:pPr eaLnBrk="1" hangingPunct="1"/>
            <a:r>
              <a:rPr lang="en-US" sz="1000" dirty="0"/>
              <a:t>The SHARP (Safety and Health Achievement and Recognition Programs) Program is designed for small and mid-size employers that have established, implemented and maintained exceptional workplace safety standards.</a:t>
            </a:r>
          </a:p>
          <a:p>
            <a:pPr eaLnBrk="1" hangingPunct="1"/>
            <a:endParaRPr lang="en-US" sz="1000" dirty="0"/>
          </a:p>
          <a:p>
            <a:r>
              <a:rPr lang="en-US" sz="1000" dirty="0"/>
              <a:t>The Gold Star Grower Housing Program recognizes growers who provide farmworker housing that meets and exceeds all of the requirements of the Migrant Housing Act of North Carolina. </a:t>
            </a:r>
          </a:p>
          <a:p>
            <a:r>
              <a:rPr lang="en-US" sz="1000" dirty="0"/>
              <a:t>The Gold Star Flag recognizes agricultural employers who have devised ways to continuously promote a culture of safety on their farms. Gold Star Flag recipients have identified hazards, trained their employees and completed farm safety inspections. They follow and exceed the regulations pertaining to the agricultural work place.</a:t>
            </a:r>
          </a:p>
          <a:p>
            <a:pPr eaLnBrk="1" hangingPunct="1"/>
            <a:endParaRPr lang="en-US" sz="1000" dirty="0"/>
          </a:p>
          <a:p>
            <a:pPr eaLnBrk="1" hangingPunct="1"/>
            <a:r>
              <a:rPr lang="en-US" sz="1000" dirty="0"/>
              <a:t>Safety Awards Program - In operation since 1946, the program now extends to more than 5,000 firms, and about 3,000 awards are presented annually. Two types of awards are administered through the program: Annual Safety Awards and Million-Hour Awards.</a:t>
            </a:r>
          </a:p>
          <a:p>
            <a:r>
              <a:rPr lang="en-US" sz="1000" dirty="0"/>
              <a:t>To qualify for an annual safety award, a firm must:</a:t>
            </a:r>
          </a:p>
          <a:p>
            <a:r>
              <a:rPr lang="en-US" sz="1000" dirty="0"/>
              <a:t>Have no fatalities during the calendar year at the site or location for which the award was given; </a:t>
            </a:r>
            <a:r>
              <a:rPr lang="en-US" sz="1000" i="1" dirty="0"/>
              <a:t>and</a:t>
            </a:r>
            <a:endParaRPr lang="en-US" sz="1000" dirty="0"/>
          </a:p>
          <a:p>
            <a:r>
              <a:rPr lang="en-US" sz="1000" dirty="0"/>
              <a:t>Have maintained an incidence rate at least 50 percent below the average for its particular industry group. </a:t>
            </a:r>
          </a:p>
          <a:p>
            <a:r>
              <a:rPr lang="en-US" sz="1000" b="1" dirty="0"/>
              <a:t>Two Safety Award Levels - Gold and Silver</a:t>
            </a:r>
          </a:p>
          <a:p>
            <a:r>
              <a:rPr lang="en-US" sz="1000" dirty="0"/>
              <a:t>The </a:t>
            </a:r>
            <a:r>
              <a:rPr lang="en-US" sz="1000" b="1" dirty="0"/>
              <a:t>Gold Award </a:t>
            </a:r>
            <a:r>
              <a:rPr lang="en-US" sz="1000" dirty="0"/>
              <a:t>is based on the days away, restricted, transferred (DART) rate, which includes cases of days away from work, restricted activity or job transfer. </a:t>
            </a:r>
          </a:p>
          <a:p>
            <a:r>
              <a:rPr lang="en-US" sz="1000" dirty="0"/>
              <a:t>The </a:t>
            </a:r>
            <a:r>
              <a:rPr lang="en-US" sz="1000" b="1" dirty="0"/>
              <a:t>Silver Award </a:t>
            </a:r>
            <a:r>
              <a:rPr lang="en-US" sz="1000" dirty="0"/>
              <a:t>is based only on cases with days away from work. They are recorded when the worker misses at least one full day of work, not including the day of the injury. </a:t>
            </a:r>
          </a:p>
        </p:txBody>
      </p:sp>
    </p:spTree>
    <p:extLst>
      <p:ext uri="{BB962C8B-B14F-4D97-AF65-F5344CB8AC3E}">
        <p14:creationId xmlns:p14="http://schemas.microsoft.com/office/powerpoint/2010/main" val="992881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90B24BD-805B-4A7B-93D2-5ECEC31622AD}" type="slidenum">
              <a:rPr lang="en-US" smtClean="0"/>
              <a:pPr>
                <a:defRPr/>
              </a:pPr>
              <a:t>28</a:t>
            </a:fld>
            <a:endParaRPr lang="en-US"/>
          </a:p>
        </p:txBody>
      </p:sp>
    </p:spTree>
    <p:extLst>
      <p:ext uri="{BB962C8B-B14F-4D97-AF65-F5344CB8AC3E}">
        <p14:creationId xmlns:p14="http://schemas.microsoft.com/office/powerpoint/2010/main" val="17052003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p:cNvSpPr>
            <a:spLocks noGrp="1" noChangeArrowheads="1"/>
          </p:cNvSpPr>
          <p:nvPr>
            <p:ph type="sldNum" sz="quarter" idx="5"/>
          </p:nvPr>
        </p:nvSpPr>
        <p:spPr>
          <a:noFill/>
        </p:spPr>
        <p:txBody>
          <a:bodyPr/>
          <a:lstStyle/>
          <a:p>
            <a:fld id="{D8B199BB-D040-4686-A662-AD6B166ECAF3}" type="slidenum">
              <a:rPr lang="en-US" smtClean="0">
                <a:cs typeface="Arial" charset="0"/>
              </a:rPr>
              <a:pPr/>
              <a:t>32</a:t>
            </a:fld>
            <a:endParaRPr lang="en-US">
              <a:cs typeface="Arial" charset="0"/>
            </a:endParaRPr>
          </a:p>
        </p:txBody>
      </p:sp>
      <p:sp>
        <p:nvSpPr>
          <p:cNvPr id="122882" name="Rectangle 5"/>
          <p:cNvSpPr txBox="1">
            <a:spLocks noGrp="1" noChangeArrowheads="1"/>
          </p:cNvSpPr>
          <p:nvPr/>
        </p:nvSpPr>
        <p:spPr bwMode="auto">
          <a:xfrm>
            <a:off x="3972563" y="8831182"/>
            <a:ext cx="3037840" cy="465221"/>
          </a:xfrm>
          <a:prstGeom prst="rect">
            <a:avLst/>
          </a:prstGeom>
          <a:noFill/>
          <a:ln w="9525">
            <a:noFill/>
            <a:miter lim="800000"/>
            <a:headEnd/>
            <a:tailEnd/>
          </a:ln>
        </p:spPr>
        <p:txBody>
          <a:bodyPr lIns="19306" tIns="0" rIns="19306" bIns="0" anchor="b"/>
          <a:lstStyle/>
          <a:p>
            <a:pPr algn="r" defTabSz="926788" eaLnBrk="0" hangingPunct="0"/>
            <a:fld id="{EACC6B61-ECF7-4C12-87ED-8B424323FADE}" type="slidenum">
              <a:rPr lang="en-US" sz="1000" i="1">
                <a:latin typeface="Times New Roman" pitchFamily="18" charset="0"/>
              </a:rPr>
              <a:pPr algn="r" defTabSz="926788" eaLnBrk="0" hangingPunct="0"/>
              <a:t>32</a:t>
            </a:fld>
            <a:endParaRPr lang="en-US" sz="1000" i="1" dirty="0">
              <a:latin typeface="Times New Roman" pitchFamily="18" charset="0"/>
            </a:endParaRPr>
          </a:p>
        </p:txBody>
      </p:sp>
      <p:sp>
        <p:nvSpPr>
          <p:cNvPr id="122883" name="Rectangle 2"/>
          <p:cNvSpPr>
            <a:spLocks noGrp="1" noRot="1" noChangeAspect="1" noChangeArrowheads="1" noTextEdit="1"/>
          </p:cNvSpPr>
          <p:nvPr>
            <p:ph type="sldImg"/>
          </p:nvPr>
        </p:nvSpPr>
        <p:spPr>
          <a:xfrm>
            <a:off x="1190625" y="703263"/>
            <a:ext cx="4630738" cy="3473450"/>
          </a:xfrm>
          <a:ln/>
        </p:spPr>
      </p:sp>
      <p:sp>
        <p:nvSpPr>
          <p:cNvPr id="122884" name="Rectangle 3"/>
          <p:cNvSpPr>
            <a:spLocks noGrp="1" noChangeArrowheads="1"/>
          </p:cNvSpPr>
          <p:nvPr>
            <p:ph type="body" idx="1"/>
          </p:nvPr>
        </p:nvSpPr>
        <p:spPr>
          <a:xfrm>
            <a:off x="934722" y="4416391"/>
            <a:ext cx="5140960" cy="4182176"/>
          </a:xfrm>
          <a:noFill/>
          <a:ln/>
        </p:spPr>
        <p:txBody>
          <a:bodyPr lIns="93308" tIns="46654" rIns="93308" bIns="46654"/>
          <a:lstStyle/>
          <a:p>
            <a:pPr eaLnBrk="1" hangingPunct="1"/>
            <a:endParaRPr lang="en-US" dirty="0"/>
          </a:p>
        </p:txBody>
      </p:sp>
    </p:spTree>
    <p:extLst>
      <p:ext uri="{BB962C8B-B14F-4D97-AF65-F5344CB8AC3E}">
        <p14:creationId xmlns:p14="http://schemas.microsoft.com/office/powerpoint/2010/main" val="33720586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90B24BD-805B-4A7B-93D2-5ECEC31622AD}" type="slidenum">
              <a:rPr lang="en-US" smtClean="0"/>
              <a:pPr>
                <a:defRPr/>
              </a:pPr>
              <a:t>2</a:t>
            </a:fld>
            <a:endParaRPr lang="en-US" dirty="0"/>
          </a:p>
        </p:txBody>
      </p:sp>
    </p:spTree>
    <p:extLst>
      <p:ext uri="{BB962C8B-B14F-4D97-AF65-F5344CB8AC3E}">
        <p14:creationId xmlns:p14="http://schemas.microsoft.com/office/powerpoint/2010/main" val="12074481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Red  &gt; 10%</a:t>
            </a:r>
          </a:p>
          <a:p>
            <a:r>
              <a:rPr lang="en-US" dirty="0"/>
              <a:t>Orange 8-10%</a:t>
            </a:r>
          </a:p>
          <a:p>
            <a:r>
              <a:rPr lang="en-US" dirty="0"/>
              <a:t>Yellow &lt; 8%</a:t>
            </a:r>
          </a:p>
        </p:txBody>
      </p:sp>
      <p:sp>
        <p:nvSpPr>
          <p:cNvPr id="4" name="Slide Number Placeholder 3"/>
          <p:cNvSpPr>
            <a:spLocks noGrp="1"/>
          </p:cNvSpPr>
          <p:nvPr>
            <p:ph type="sldNum" sz="quarter" idx="5"/>
          </p:nvPr>
        </p:nvSpPr>
        <p:spPr/>
        <p:txBody>
          <a:bodyPr/>
          <a:lstStyle/>
          <a:p>
            <a:pPr>
              <a:defRPr/>
            </a:pPr>
            <a:fld id="{290B24BD-805B-4A7B-93D2-5ECEC31622AD}" type="slidenum">
              <a:rPr lang="en-US" smtClean="0"/>
              <a:pPr>
                <a:defRPr/>
              </a:pPr>
              <a:t>4</a:t>
            </a:fld>
            <a:endParaRPr lang="en-US" dirty="0"/>
          </a:p>
        </p:txBody>
      </p:sp>
    </p:spTree>
    <p:extLst>
      <p:ext uri="{BB962C8B-B14F-4D97-AF65-F5344CB8AC3E}">
        <p14:creationId xmlns:p14="http://schemas.microsoft.com/office/powerpoint/2010/main" val="27538756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90B24BD-805B-4A7B-93D2-5ECEC31622AD}" type="slidenum">
              <a:rPr lang="en-US" smtClean="0"/>
              <a:pPr>
                <a:defRPr/>
              </a:pPr>
              <a:t>10</a:t>
            </a:fld>
            <a:endParaRPr lang="en-US"/>
          </a:p>
        </p:txBody>
      </p:sp>
    </p:spTree>
    <p:extLst>
      <p:ext uri="{BB962C8B-B14F-4D97-AF65-F5344CB8AC3E}">
        <p14:creationId xmlns:p14="http://schemas.microsoft.com/office/powerpoint/2010/main" val="8468153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90B24BD-805B-4A7B-93D2-5ECEC31622AD}" type="slidenum">
              <a:rPr lang="en-US" smtClean="0"/>
              <a:pPr>
                <a:defRPr/>
              </a:pPr>
              <a:t>11</a:t>
            </a:fld>
            <a:endParaRPr lang="en-US"/>
          </a:p>
        </p:txBody>
      </p:sp>
    </p:spTree>
    <p:extLst>
      <p:ext uri="{BB962C8B-B14F-4D97-AF65-F5344CB8AC3E}">
        <p14:creationId xmlns:p14="http://schemas.microsoft.com/office/powerpoint/2010/main" val="3203136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 </a:t>
            </a:r>
            <a:r>
              <a:rPr lang="en-US" dirty="0" err="1"/>
              <a:t>hr</a:t>
            </a:r>
            <a:r>
              <a:rPr lang="en-US" dirty="0"/>
              <a:t> (GI and Construction)</a:t>
            </a:r>
          </a:p>
          <a:p>
            <a:r>
              <a:rPr lang="en-US" dirty="0"/>
              <a:t>HAZWOPR 8 </a:t>
            </a:r>
            <a:r>
              <a:rPr lang="en-US" dirty="0" err="1"/>
              <a:t>hr</a:t>
            </a:r>
            <a:r>
              <a:rPr lang="en-US"/>
              <a:t> refresher</a:t>
            </a:r>
            <a:endParaRPr lang="en-US" dirty="0"/>
          </a:p>
        </p:txBody>
      </p:sp>
      <p:sp>
        <p:nvSpPr>
          <p:cNvPr id="4" name="Slide Number Placeholder 3"/>
          <p:cNvSpPr>
            <a:spLocks noGrp="1"/>
          </p:cNvSpPr>
          <p:nvPr>
            <p:ph type="sldNum" sz="quarter" idx="5"/>
          </p:nvPr>
        </p:nvSpPr>
        <p:spPr/>
        <p:txBody>
          <a:bodyPr/>
          <a:lstStyle/>
          <a:p>
            <a:pPr>
              <a:defRPr/>
            </a:pPr>
            <a:fld id="{290B24BD-805B-4A7B-93D2-5ECEC31622AD}" type="slidenum">
              <a:rPr lang="en-US" smtClean="0"/>
              <a:pPr>
                <a:defRPr/>
              </a:pPr>
              <a:t>15</a:t>
            </a:fld>
            <a:endParaRPr lang="en-US" dirty="0"/>
          </a:p>
        </p:txBody>
      </p:sp>
    </p:spTree>
    <p:extLst>
      <p:ext uri="{BB962C8B-B14F-4D97-AF65-F5344CB8AC3E}">
        <p14:creationId xmlns:p14="http://schemas.microsoft.com/office/powerpoint/2010/main" val="25529095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90B24BD-805B-4A7B-93D2-5ECEC31622AD}" type="slidenum">
              <a:rPr lang="en-US" smtClean="0"/>
              <a:pPr>
                <a:defRPr/>
              </a:pPr>
              <a:t>18</a:t>
            </a:fld>
            <a:endParaRPr lang="en-US" dirty="0"/>
          </a:p>
        </p:txBody>
      </p:sp>
    </p:spTree>
    <p:extLst>
      <p:ext uri="{BB962C8B-B14F-4D97-AF65-F5344CB8AC3E}">
        <p14:creationId xmlns:p14="http://schemas.microsoft.com/office/powerpoint/2010/main" val="14619774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90B24BD-805B-4A7B-93D2-5ECEC31622AD}" type="slidenum">
              <a:rPr lang="en-US" smtClean="0"/>
              <a:pPr>
                <a:defRPr/>
              </a:pPr>
              <a:t>19</a:t>
            </a:fld>
            <a:endParaRPr lang="en-US" dirty="0"/>
          </a:p>
        </p:txBody>
      </p:sp>
    </p:spTree>
    <p:extLst>
      <p:ext uri="{BB962C8B-B14F-4D97-AF65-F5344CB8AC3E}">
        <p14:creationId xmlns:p14="http://schemas.microsoft.com/office/powerpoint/2010/main" val="18784474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90B24BD-805B-4A7B-93D2-5ECEC31622AD}" type="slidenum">
              <a:rPr lang="en-US" smtClean="0"/>
              <a:pPr>
                <a:defRPr/>
              </a:pPr>
              <a:t>22</a:t>
            </a:fld>
            <a:endParaRPr lang="en-US"/>
          </a:p>
        </p:txBody>
      </p:sp>
    </p:spTree>
    <p:extLst>
      <p:ext uri="{BB962C8B-B14F-4D97-AF65-F5344CB8AC3E}">
        <p14:creationId xmlns:p14="http://schemas.microsoft.com/office/powerpoint/2010/main" val="9129695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Box 3"/>
          <p:cNvSpPr txBox="1"/>
          <p:nvPr userDrawn="1"/>
        </p:nvSpPr>
        <p:spPr>
          <a:xfrm>
            <a:off x="6248400" y="6248400"/>
            <a:ext cx="1840568" cy="246221"/>
          </a:xfrm>
          <a:prstGeom prst="rect">
            <a:avLst/>
          </a:prstGeom>
          <a:noFill/>
        </p:spPr>
        <p:txBody>
          <a:bodyPr wrap="none" rtlCol="0">
            <a:spAutoFit/>
          </a:bodyPr>
          <a:lstStyle/>
          <a:p>
            <a:r>
              <a:rPr lang="en-US" sz="1000" dirty="0"/>
              <a:t>For Public Official’s Use Only</a:t>
            </a:r>
          </a:p>
        </p:txBody>
      </p:sp>
    </p:spTree>
  </p:cSld>
  <p:clrMapOvr>
    <a:masterClrMapping/>
  </p:clrMapOvr>
  <p:transition advClick="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advClick="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457200"/>
            <a:ext cx="2000250" cy="53641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457200"/>
            <a:ext cx="5848350" cy="53641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advClick="0"/>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7924800" cy="549275"/>
          </a:xfrm>
        </p:spPr>
        <p:txBody>
          <a:bodyPr/>
          <a:lstStyle/>
          <a:p>
            <a:r>
              <a:rPr lang="en-US"/>
              <a:t>Click to edit Master title style</a:t>
            </a:r>
          </a:p>
        </p:txBody>
      </p:sp>
      <p:sp>
        <p:nvSpPr>
          <p:cNvPr id="3" name="Text Placeholder 2"/>
          <p:cNvSpPr>
            <a:spLocks noGrp="1"/>
          </p:cNvSpPr>
          <p:nvPr>
            <p:ph type="body" sz="half" idx="1"/>
          </p:nvPr>
        </p:nvSpPr>
        <p:spPr>
          <a:xfrm>
            <a:off x="609600" y="1295400"/>
            <a:ext cx="39243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86300" y="1295400"/>
            <a:ext cx="39243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86300" y="3633788"/>
            <a:ext cx="39243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advClick="0"/>
</p:sldLayout>
</file>

<file path=ppt/slideLayouts/slideLayout1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7924800" cy="549275"/>
          </a:xfrm>
        </p:spPr>
        <p:txBody>
          <a:bodyPr/>
          <a:lstStyle/>
          <a:p>
            <a:r>
              <a:rPr lang="en-US"/>
              <a:t>Click to edit Master title style</a:t>
            </a:r>
          </a:p>
        </p:txBody>
      </p:sp>
      <p:sp>
        <p:nvSpPr>
          <p:cNvPr id="3" name="ClipArt Placeholder 2"/>
          <p:cNvSpPr>
            <a:spLocks noGrp="1"/>
          </p:cNvSpPr>
          <p:nvPr>
            <p:ph type="clipArt" sz="half" idx="1"/>
          </p:nvPr>
        </p:nvSpPr>
        <p:spPr>
          <a:xfrm>
            <a:off x="609600" y="1295400"/>
            <a:ext cx="3924300" cy="4525963"/>
          </a:xfrm>
        </p:spPr>
        <p:txBody>
          <a:bodyPr/>
          <a:lstStyle/>
          <a:p>
            <a:pPr lvl="0"/>
            <a:endParaRPr lang="en-US" noProof="0" dirty="0"/>
          </a:p>
        </p:txBody>
      </p:sp>
      <p:sp>
        <p:nvSpPr>
          <p:cNvPr id="4" name="Text Placeholder 3"/>
          <p:cNvSpPr>
            <a:spLocks noGrp="1"/>
          </p:cNvSpPr>
          <p:nvPr>
            <p:ph type="body" sz="half" idx="2"/>
          </p:nvPr>
        </p:nvSpPr>
        <p:spPr>
          <a:xfrm>
            <a:off x="4686300" y="1295400"/>
            <a:ext cx="39243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advClick="0"/>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7924800" cy="549275"/>
          </a:xfrm>
        </p:spPr>
        <p:txBody>
          <a:bodyPr/>
          <a:lstStyle/>
          <a:p>
            <a:r>
              <a:rPr lang="en-US"/>
              <a:t>Click to edit Master title style</a:t>
            </a:r>
          </a:p>
        </p:txBody>
      </p:sp>
      <p:sp>
        <p:nvSpPr>
          <p:cNvPr id="3" name="Text Placeholder 2"/>
          <p:cNvSpPr>
            <a:spLocks noGrp="1"/>
          </p:cNvSpPr>
          <p:nvPr>
            <p:ph type="body" sz="half" idx="1"/>
          </p:nvPr>
        </p:nvSpPr>
        <p:spPr>
          <a:xfrm>
            <a:off x="609600" y="1295400"/>
            <a:ext cx="39243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86300" y="1295400"/>
            <a:ext cx="3924300" cy="4525963"/>
          </a:xfrm>
        </p:spPr>
        <p:txBody>
          <a:bodyPr/>
          <a:lstStyle/>
          <a:p>
            <a:pPr lvl="0"/>
            <a:endParaRPr lang="en-US" noProof="0" dirty="0"/>
          </a:p>
        </p:txBody>
      </p:sp>
    </p:spTree>
  </p:cSld>
  <p:clrMapOvr>
    <a:masterClrMapping/>
  </p:clrMapOvr>
  <p:transition advClick="0"/>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7924800" cy="549275"/>
          </a:xfrm>
        </p:spPr>
        <p:txBody>
          <a:bodyPr/>
          <a:lstStyle/>
          <a:p>
            <a:r>
              <a:rPr lang="en-US"/>
              <a:t>Click to edit Master title style</a:t>
            </a:r>
          </a:p>
        </p:txBody>
      </p:sp>
      <p:sp>
        <p:nvSpPr>
          <p:cNvPr id="3" name="Text Placeholder 2"/>
          <p:cNvSpPr>
            <a:spLocks noGrp="1"/>
          </p:cNvSpPr>
          <p:nvPr>
            <p:ph type="body" sz="half" idx="1"/>
          </p:nvPr>
        </p:nvSpPr>
        <p:spPr>
          <a:xfrm>
            <a:off x="609600" y="1295400"/>
            <a:ext cx="39243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295400"/>
            <a:ext cx="39243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advClick="0"/>
</p:sldLayout>
</file>

<file path=ppt/slideLayouts/slideLayout1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7924800" cy="549275"/>
          </a:xfrm>
        </p:spPr>
        <p:txBody>
          <a:bodyPr/>
          <a:lstStyle/>
          <a:p>
            <a:r>
              <a:rPr lang="en-US"/>
              <a:t>Click to edit Master title style</a:t>
            </a:r>
          </a:p>
        </p:txBody>
      </p:sp>
      <p:sp>
        <p:nvSpPr>
          <p:cNvPr id="3" name="Table Placeholder 2"/>
          <p:cNvSpPr>
            <a:spLocks noGrp="1"/>
          </p:cNvSpPr>
          <p:nvPr>
            <p:ph type="tbl" idx="1"/>
          </p:nvPr>
        </p:nvSpPr>
        <p:spPr>
          <a:xfrm>
            <a:off x="609600" y="1295400"/>
            <a:ext cx="8001000" cy="4525963"/>
          </a:xfrm>
        </p:spPr>
        <p:txBody>
          <a:bodyPr/>
          <a:lstStyle/>
          <a:p>
            <a:pPr lvl="0"/>
            <a:endParaRPr lang="en-US" noProof="0" dirty="0"/>
          </a:p>
        </p:txBody>
      </p:sp>
    </p:spTree>
  </p:cSld>
  <p:clrMapOvr>
    <a:masterClrMapping/>
  </p:clrMapOvr>
  <p:transition advClick="0"/>
</p:sldLayout>
</file>

<file path=ppt/slideLayouts/slideLayout1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7924800" cy="549275"/>
          </a:xfrm>
        </p:spPr>
        <p:txBody>
          <a:bodyPr/>
          <a:lstStyle/>
          <a:p>
            <a:r>
              <a:rPr lang="en-US"/>
              <a:t>Click to edit Master title style</a:t>
            </a:r>
          </a:p>
        </p:txBody>
      </p:sp>
      <p:sp>
        <p:nvSpPr>
          <p:cNvPr id="3" name="Content Placeholder 2"/>
          <p:cNvSpPr>
            <a:spLocks noGrp="1"/>
          </p:cNvSpPr>
          <p:nvPr>
            <p:ph sz="half" idx="1"/>
          </p:nvPr>
        </p:nvSpPr>
        <p:spPr>
          <a:xfrm>
            <a:off x="609600" y="1295400"/>
            <a:ext cx="39243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86300" y="1295400"/>
            <a:ext cx="39243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advClick="0"/>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transition advClick="0"/>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advClick="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advClick="0"/>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transition advClick="0"/>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95400"/>
            <a:ext cx="39243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295400"/>
            <a:ext cx="39243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advClick="0"/>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advClick="0"/>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advClick="0"/>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advClick="0"/>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advClick="0"/>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advClick="0"/>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advClick="0"/>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457200"/>
            <a:ext cx="2000250" cy="53641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457200"/>
            <a:ext cx="5848350" cy="53641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advClick="0"/>
</p:sldLayout>
</file>

<file path=ppt/slideLayouts/slideLayout2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7924800" cy="549275"/>
          </a:xfrm>
        </p:spPr>
        <p:txBody>
          <a:bodyPr/>
          <a:lstStyle/>
          <a:p>
            <a:r>
              <a:rPr lang="en-US"/>
              <a:t>Click to edit Master title style</a:t>
            </a:r>
          </a:p>
        </p:txBody>
      </p:sp>
      <p:sp>
        <p:nvSpPr>
          <p:cNvPr id="3" name="Text Placeholder 2"/>
          <p:cNvSpPr>
            <a:spLocks noGrp="1"/>
          </p:cNvSpPr>
          <p:nvPr>
            <p:ph type="body" sz="half" idx="1"/>
          </p:nvPr>
        </p:nvSpPr>
        <p:spPr>
          <a:xfrm>
            <a:off x="609600" y="1295400"/>
            <a:ext cx="39243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86300" y="1295400"/>
            <a:ext cx="3924300" cy="4525963"/>
          </a:xfrm>
        </p:spPr>
        <p:txBody>
          <a:bodyPr/>
          <a:lstStyle/>
          <a:p>
            <a:pPr lvl="0"/>
            <a:endParaRPr lang="en-US" noProof="0" dirty="0"/>
          </a:p>
        </p:txBody>
      </p:sp>
    </p:spTree>
    <p:extLst>
      <p:ext uri="{BB962C8B-B14F-4D97-AF65-F5344CB8AC3E}">
        <p14:creationId xmlns:p14="http://schemas.microsoft.com/office/powerpoint/2010/main" val="1217828002"/>
      </p:ext>
    </p:extLst>
  </p:cSld>
  <p:clrMapOvr>
    <a:masterClrMapping/>
  </p:clrMapOvr>
  <p:transition advClick="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transition advClick="0"/>
</p:sldLayout>
</file>

<file path=ppt/slideLayouts/slideLayout30.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7924800" cy="549275"/>
          </a:xfrm>
        </p:spPr>
        <p:txBody>
          <a:bodyPr/>
          <a:lstStyle/>
          <a:p>
            <a:r>
              <a:rPr lang="en-US"/>
              <a:t>Click to edit Master title style</a:t>
            </a:r>
          </a:p>
        </p:txBody>
      </p:sp>
      <p:sp>
        <p:nvSpPr>
          <p:cNvPr id="3" name="Content Placeholder 2"/>
          <p:cNvSpPr>
            <a:spLocks noGrp="1"/>
          </p:cNvSpPr>
          <p:nvPr>
            <p:ph sz="half" idx="1"/>
          </p:nvPr>
        </p:nvSpPr>
        <p:spPr>
          <a:xfrm>
            <a:off x="609600" y="1295400"/>
            <a:ext cx="39243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86300" y="1295400"/>
            <a:ext cx="39243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1455097"/>
      </p:ext>
    </p:extLst>
  </p:cSld>
  <p:clrMapOvr>
    <a:masterClrMapping/>
  </p:clrMapOvr>
  <p:transition advClick="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95400"/>
            <a:ext cx="39243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295400"/>
            <a:ext cx="39243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advClick="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advClick="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advClick="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advClick="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advClick="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advClick="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image" Target="../media/image1.jpeg"/><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4"/>
          <p:cNvSpPr>
            <a:spLocks noGrp="1" noChangeArrowheads="1"/>
          </p:cNvSpPr>
          <p:nvPr>
            <p:ph type="title"/>
          </p:nvPr>
        </p:nvSpPr>
        <p:spPr bwMode="gray">
          <a:xfrm>
            <a:off x="609600" y="457200"/>
            <a:ext cx="7924800" cy="549275"/>
          </a:xfrm>
          <a:prstGeom prst="rect">
            <a:avLst/>
          </a:prstGeom>
          <a:noFill/>
          <a:ln w="9525">
            <a:noFill/>
            <a:miter lim="800000"/>
            <a:headEnd/>
            <a:tailEnd/>
          </a:ln>
        </p:spPr>
        <p:txBody>
          <a:bodyPr vert="horz" wrap="square" lIns="46038" tIns="0" rIns="46038" bIns="0" numCol="1" anchor="t" anchorCtr="0" compatLnSpc="1">
            <a:prstTxWarp prst="textNoShape">
              <a:avLst/>
            </a:prstTxWarp>
            <a:spAutoFit/>
          </a:bodyPr>
          <a:lstStyle/>
          <a:p>
            <a:pPr lvl="0"/>
            <a:r>
              <a:rPr lang="en-US"/>
              <a:t>Title of Slide in Caps &amp; Lower Case</a:t>
            </a:r>
          </a:p>
        </p:txBody>
      </p:sp>
      <p:sp>
        <p:nvSpPr>
          <p:cNvPr id="1048" name="Line 24"/>
          <p:cNvSpPr>
            <a:spLocks noChangeShapeType="1"/>
          </p:cNvSpPr>
          <p:nvPr/>
        </p:nvSpPr>
        <p:spPr bwMode="auto">
          <a:xfrm>
            <a:off x="609600" y="1066800"/>
            <a:ext cx="7924800" cy="0"/>
          </a:xfrm>
          <a:prstGeom prst="line">
            <a:avLst/>
          </a:prstGeom>
          <a:noFill/>
          <a:ln w="50800">
            <a:solidFill>
              <a:srgbClr val="007030"/>
            </a:solidFill>
            <a:round/>
            <a:headEnd type="none" w="sm" len="sm"/>
            <a:tailEnd type="none" w="sm" len="sm"/>
          </a:ln>
          <a:effectLst/>
        </p:spPr>
        <p:txBody>
          <a:bodyPr/>
          <a:lstStyle/>
          <a:p>
            <a:pPr eaLnBrk="0" hangingPunct="0">
              <a:defRPr/>
            </a:pPr>
            <a:endParaRPr lang="en-US" sz="3600" u="sng" dirty="0">
              <a:latin typeface="Times New Roman" pitchFamily="18" charset="0"/>
              <a:cs typeface="+mn-cs"/>
            </a:endParaRPr>
          </a:p>
        </p:txBody>
      </p:sp>
      <p:sp>
        <p:nvSpPr>
          <p:cNvPr id="1049" name="Line 25"/>
          <p:cNvSpPr>
            <a:spLocks noChangeShapeType="1"/>
          </p:cNvSpPr>
          <p:nvPr/>
        </p:nvSpPr>
        <p:spPr bwMode="auto">
          <a:xfrm flipV="1">
            <a:off x="685800" y="6019800"/>
            <a:ext cx="7772400" cy="0"/>
          </a:xfrm>
          <a:prstGeom prst="line">
            <a:avLst/>
          </a:prstGeom>
          <a:noFill/>
          <a:ln w="25400">
            <a:solidFill>
              <a:srgbClr val="007030"/>
            </a:solidFill>
            <a:round/>
            <a:headEnd type="none" w="sm" len="sm"/>
            <a:tailEnd type="none" w="sm" len="sm"/>
          </a:ln>
          <a:effectLst/>
        </p:spPr>
        <p:txBody>
          <a:bodyPr/>
          <a:lstStyle/>
          <a:p>
            <a:pPr eaLnBrk="0" hangingPunct="0">
              <a:defRPr/>
            </a:pPr>
            <a:endParaRPr lang="en-US" sz="3600" u="sng" dirty="0">
              <a:latin typeface="Times New Roman" pitchFamily="18" charset="0"/>
              <a:cs typeface="+mn-cs"/>
            </a:endParaRPr>
          </a:p>
        </p:txBody>
      </p:sp>
      <p:sp>
        <p:nvSpPr>
          <p:cNvPr id="1029" name="Rectangle 28"/>
          <p:cNvSpPr>
            <a:spLocks noGrp="1" noChangeArrowheads="1"/>
          </p:cNvSpPr>
          <p:nvPr>
            <p:ph type="body" idx="1"/>
          </p:nvPr>
        </p:nvSpPr>
        <p:spPr bwMode="auto">
          <a:xfrm>
            <a:off x="609600" y="1295400"/>
            <a:ext cx="80010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p:cNvSpPr txBox="1"/>
          <p:nvPr userDrawn="1"/>
        </p:nvSpPr>
        <p:spPr>
          <a:xfrm>
            <a:off x="6248400" y="6248400"/>
            <a:ext cx="1840568" cy="246221"/>
          </a:xfrm>
          <a:prstGeom prst="rect">
            <a:avLst/>
          </a:prstGeom>
          <a:noFill/>
        </p:spPr>
        <p:txBody>
          <a:bodyPr wrap="none" rtlCol="0">
            <a:spAutoFit/>
          </a:bodyPr>
          <a:lstStyle/>
          <a:p>
            <a:r>
              <a:rPr lang="en-US" sz="1000" dirty="0"/>
              <a:t>For Public Official’s Use Only</a:t>
            </a:r>
          </a:p>
        </p:txBody>
      </p:sp>
      <p:pic>
        <p:nvPicPr>
          <p:cNvPr id="8" name="Picture 7"/>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28600" y="6053763"/>
            <a:ext cx="2348281" cy="795528"/>
          </a:xfrm>
          <a:prstGeom prst="rect">
            <a:avLst/>
          </a:prstGeom>
        </p:spPr>
      </p:pic>
    </p:spTree>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 id="2147483829" r:id="rId12"/>
    <p:sldLayoutId id="2147483830" r:id="rId13"/>
    <p:sldLayoutId id="2147483831" r:id="rId14"/>
    <p:sldLayoutId id="2147483832" r:id="rId15"/>
    <p:sldLayoutId id="2147483833" r:id="rId16"/>
    <p:sldLayoutId id="2147483834" r:id="rId17"/>
  </p:sldLayoutIdLst>
  <p:transition advClick="0"/>
  <p:txStyles>
    <p:titleStyle>
      <a:lvl1pPr algn="l" rtl="0" eaLnBrk="0" fontAlgn="base" hangingPunct="0">
        <a:spcBef>
          <a:spcPct val="0"/>
        </a:spcBef>
        <a:spcAft>
          <a:spcPct val="0"/>
        </a:spcAft>
        <a:defRPr sz="3600" b="1">
          <a:solidFill>
            <a:srgbClr val="012D9A"/>
          </a:solidFill>
          <a:latin typeface="+mj-lt"/>
          <a:ea typeface="+mj-ea"/>
          <a:cs typeface="+mj-cs"/>
        </a:defRPr>
      </a:lvl1pPr>
      <a:lvl2pPr algn="l" rtl="0" eaLnBrk="0" fontAlgn="base" hangingPunct="0">
        <a:spcBef>
          <a:spcPct val="0"/>
        </a:spcBef>
        <a:spcAft>
          <a:spcPct val="0"/>
        </a:spcAft>
        <a:defRPr sz="3600" b="1">
          <a:solidFill>
            <a:srgbClr val="012D9A"/>
          </a:solidFill>
          <a:latin typeface="Arial" charset="0"/>
        </a:defRPr>
      </a:lvl2pPr>
      <a:lvl3pPr algn="l" rtl="0" eaLnBrk="0" fontAlgn="base" hangingPunct="0">
        <a:spcBef>
          <a:spcPct val="0"/>
        </a:spcBef>
        <a:spcAft>
          <a:spcPct val="0"/>
        </a:spcAft>
        <a:defRPr sz="3600" b="1">
          <a:solidFill>
            <a:srgbClr val="012D9A"/>
          </a:solidFill>
          <a:latin typeface="Arial" charset="0"/>
        </a:defRPr>
      </a:lvl3pPr>
      <a:lvl4pPr algn="l" rtl="0" eaLnBrk="0" fontAlgn="base" hangingPunct="0">
        <a:spcBef>
          <a:spcPct val="0"/>
        </a:spcBef>
        <a:spcAft>
          <a:spcPct val="0"/>
        </a:spcAft>
        <a:defRPr sz="3600" b="1">
          <a:solidFill>
            <a:srgbClr val="012D9A"/>
          </a:solidFill>
          <a:latin typeface="Arial" charset="0"/>
        </a:defRPr>
      </a:lvl4pPr>
      <a:lvl5pPr algn="l" rtl="0" eaLnBrk="0" fontAlgn="base" hangingPunct="0">
        <a:spcBef>
          <a:spcPct val="0"/>
        </a:spcBef>
        <a:spcAft>
          <a:spcPct val="0"/>
        </a:spcAft>
        <a:defRPr sz="3600" b="1">
          <a:solidFill>
            <a:srgbClr val="012D9A"/>
          </a:solidFill>
          <a:latin typeface="Arial" charset="0"/>
        </a:defRPr>
      </a:lvl5pPr>
      <a:lvl6pPr marL="457200" algn="l" rtl="0" fontAlgn="base">
        <a:spcBef>
          <a:spcPct val="0"/>
        </a:spcBef>
        <a:spcAft>
          <a:spcPct val="0"/>
        </a:spcAft>
        <a:defRPr sz="3600" b="1">
          <a:solidFill>
            <a:srgbClr val="012D9A"/>
          </a:solidFill>
          <a:latin typeface="Arial" charset="0"/>
        </a:defRPr>
      </a:lvl6pPr>
      <a:lvl7pPr marL="914400" algn="l" rtl="0" fontAlgn="base">
        <a:spcBef>
          <a:spcPct val="0"/>
        </a:spcBef>
        <a:spcAft>
          <a:spcPct val="0"/>
        </a:spcAft>
        <a:defRPr sz="3600" b="1">
          <a:solidFill>
            <a:srgbClr val="012D9A"/>
          </a:solidFill>
          <a:latin typeface="Arial" charset="0"/>
        </a:defRPr>
      </a:lvl7pPr>
      <a:lvl8pPr marL="1371600" algn="l" rtl="0" fontAlgn="base">
        <a:spcBef>
          <a:spcPct val="0"/>
        </a:spcBef>
        <a:spcAft>
          <a:spcPct val="0"/>
        </a:spcAft>
        <a:defRPr sz="3600" b="1">
          <a:solidFill>
            <a:srgbClr val="012D9A"/>
          </a:solidFill>
          <a:latin typeface="Arial" charset="0"/>
        </a:defRPr>
      </a:lvl8pPr>
      <a:lvl9pPr marL="1828800" algn="l" rtl="0" fontAlgn="base">
        <a:spcBef>
          <a:spcPct val="0"/>
        </a:spcBef>
        <a:spcAft>
          <a:spcPct val="0"/>
        </a:spcAft>
        <a:defRPr sz="3600" b="1">
          <a:solidFill>
            <a:srgbClr val="012D9A"/>
          </a:solidFill>
          <a:latin typeface="Arial" charset="0"/>
        </a:defRPr>
      </a:lvl9pPr>
    </p:titleStyle>
    <p:bodyStyle>
      <a:lvl1pPr marL="342900" indent="-342900" algn="l" rtl="0" eaLnBrk="0" fontAlgn="base" hangingPunct="0">
        <a:spcBef>
          <a:spcPct val="0"/>
        </a:spcBef>
        <a:spcAft>
          <a:spcPct val="0"/>
        </a:spcAft>
        <a:buClr>
          <a:srgbClr val="910046"/>
        </a:buClr>
        <a:buSzPct val="84000"/>
        <a:buFont typeface="Wingdings" pitchFamily="2" charset="2"/>
        <a:buChar char="l"/>
        <a:defRPr sz="2800">
          <a:solidFill>
            <a:schemeClr val="tx1"/>
          </a:solidFill>
          <a:latin typeface="+mn-lt"/>
          <a:ea typeface="+mn-ea"/>
          <a:cs typeface="+mn-cs"/>
        </a:defRPr>
      </a:lvl1pPr>
      <a:lvl2pPr marL="690563" indent="-233363" algn="l" rtl="0" eaLnBrk="0" fontAlgn="base" hangingPunct="0">
        <a:spcBef>
          <a:spcPct val="0"/>
        </a:spcBef>
        <a:spcAft>
          <a:spcPct val="0"/>
        </a:spcAft>
        <a:buClr>
          <a:srgbClr val="012D9A"/>
        </a:buClr>
        <a:buFont typeface="Symbol" pitchFamily="18" charset="2"/>
        <a:buChar char="-"/>
        <a:defRPr sz="2400">
          <a:solidFill>
            <a:schemeClr val="tx1"/>
          </a:solidFill>
          <a:latin typeface="+mn-lt"/>
        </a:defRPr>
      </a:lvl2pPr>
      <a:lvl3pPr marL="1084263" indent="-169863" algn="l" rtl="0" eaLnBrk="0" fontAlgn="base" hangingPunct="0">
        <a:spcBef>
          <a:spcPct val="0"/>
        </a:spcBef>
        <a:spcAft>
          <a:spcPct val="0"/>
        </a:spcAft>
        <a:buClr>
          <a:srgbClr val="012D9A"/>
        </a:buClr>
        <a:buChar char="»"/>
        <a:defRPr sz="2000">
          <a:solidFill>
            <a:schemeClr val="tx1"/>
          </a:solidFill>
          <a:latin typeface="+mn-lt"/>
        </a:defRPr>
      </a:lvl3pPr>
      <a:lvl4pPr marL="1423988" indent="-169863" algn="l" rtl="0" eaLnBrk="0" fontAlgn="base" hangingPunct="0">
        <a:spcBef>
          <a:spcPct val="0"/>
        </a:spcBef>
        <a:spcAft>
          <a:spcPct val="0"/>
        </a:spcAft>
        <a:buClr>
          <a:srgbClr val="012D9A"/>
        </a:buClr>
        <a:buChar char="•"/>
        <a:defRPr sz="2000">
          <a:solidFill>
            <a:schemeClr val="tx1"/>
          </a:solidFill>
          <a:latin typeface="+mn-lt"/>
        </a:defRPr>
      </a:lvl4pPr>
      <a:lvl5pPr marL="1776413" indent="-234950" algn="l" rtl="0" eaLnBrk="0" fontAlgn="base" hangingPunct="0">
        <a:spcBef>
          <a:spcPct val="0"/>
        </a:spcBef>
        <a:spcAft>
          <a:spcPct val="0"/>
        </a:spcAft>
        <a:buClr>
          <a:srgbClr val="012D9A"/>
        </a:buClr>
        <a:buChar char="–"/>
        <a:defRPr sz="1600">
          <a:solidFill>
            <a:schemeClr val="tx1"/>
          </a:solidFill>
          <a:latin typeface="+mn-lt"/>
        </a:defRPr>
      </a:lvl5pPr>
      <a:lvl6pPr marL="2233613" indent="-234950" algn="l" rtl="0" fontAlgn="base">
        <a:spcBef>
          <a:spcPct val="0"/>
        </a:spcBef>
        <a:spcAft>
          <a:spcPct val="0"/>
        </a:spcAft>
        <a:buClr>
          <a:srgbClr val="012D9A"/>
        </a:buClr>
        <a:buChar char="–"/>
        <a:defRPr sz="1600">
          <a:solidFill>
            <a:schemeClr val="tx1"/>
          </a:solidFill>
          <a:latin typeface="+mn-lt"/>
        </a:defRPr>
      </a:lvl6pPr>
      <a:lvl7pPr marL="2690813" indent="-234950" algn="l" rtl="0" fontAlgn="base">
        <a:spcBef>
          <a:spcPct val="0"/>
        </a:spcBef>
        <a:spcAft>
          <a:spcPct val="0"/>
        </a:spcAft>
        <a:buClr>
          <a:srgbClr val="012D9A"/>
        </a:buClr>
        <a:buChar char="–"/>
        <a:defRPr sz="1600">
          <a:solidFill>
            <a:schemeClr val="tx1"/>
          </a:solidFill>
          <a:latin typeface="+mn-lt"/>
        </a:defRPr>
      </a:lvl7pPr>
      <a:lvl8pPr marL="3148013" indent="-234950" algn="l" rtl="0" fontAlgn="base">
        <a:spcBef>
          <a:spcPct val="0"/>
        </a:spcBef>
        <a:spcAft>
          <a:spcPct val="0"/>
        </a:spcAft>
        <a:buClr>
          <a:srgbClr val="012D9A"/>
        </a:buClr>
        <a:buChar char="–"/>
        <a:defRPr sz="1600">
          <a:solidFill>
            <a:schemeClr val="tx1"/>
          </a:solidFill>
          <a:latin typeface="+mn-lt"/>
        </a:defRPr>
      </a:lvl8pPr>
      <a:lvl9pPr marL="3605213" indent="-234950" algn="l" rtl="0" fontAlgn="base">
        <a:spcBef>
          <a:spcPct val="0"/>
        </a:spcBef>
        <a:spcAft>
          <a:spcPct val="0"/>
        </a:spcAft>
        <a:buClr>
          <a:srgbClr val="012D9A"/>
        </a:buClr>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Line 22"/>
          <p:cNvSpPr>
            <a:spLocks noChangeShapeType="1"/>
          </p:cNvSpPr>
          <p:nvPr/>
        </p:nvSpPr>
        <p:spPr bwMode="auto">
          <a:xfrm>
            <a:off x="609600" y="1066800"/>
            <a:ext cx="7924800" cy="0"/>
          </a:xfrm>
          <a:prstGeom prst="line">
            <a:avLst/>
          </a:prstGeom>
          <a:noFill/>
          <a:ln w="50800">
            <a:solidFill>
              <a:srgbClr val="007030"/>
            </a:solidFill>
            <a:round/>
            <a:headEnd type="none" w="sm" len="sm"/>
            <a:tailEnd type="none" w="sm" len="sm"/>
          </a:ln>
          <a:effectLst/>
        </p:spPr>
        <p:txBody>
          <a:bodyPr/>
          <a:lstStyle/>
          <a:p>
            <a:pPr eaLnBrk="0" hangingPunct="0">
              <a:defRPr/>
            </a:pPr>
            <a:endParaRPr lang="en-US" sz="3600" u="sng" dirty="0">
              <a:latin typeface="Times New Roman" pitchFamily="18" charset="0"/>
              <a:cs typeface="+mn-cs"/>
            </a:endParaRPr>
          </a:p>
        </p:txBody>
      </p:sp>
      <p:sp>
        <p:nvSpPr>
          <p:cNvPr id="9" name="Line 24"/>
          <p:cNvSpPr>
            <a:spLocks noChangeShapeType="1"/>
          </p:cNvSpPr>
          <p:nvPr/>
        </p:nvSpPr>
        <p:spPr bwMode="auto">
          <a:xfrm flipV="1">
            <a:off x="685800" y="6019800"/>
            <a:ext cx="7772400" cy="0"/>
          </a:xfrm>
          <a:prstGeom prst="line">
            <a:avLst/>
          </a:prstGeom>
          <a:noFill/>
          <a:ln w="25400">
            <a:solidFill>
              <a:srgbClr val="007030"/>
            </a:solidFill>
            <a:round/>
            <a:headEnd type="none" w="sm" len="sm"/>
            <a:tailEnd type="none" w="sm" len="sm"/>
          </a:ln>
          <a:effectLst/>
        </p:spPr>
        <p:txBody>
          <a:bodyPr/>
          <a:lstStyle/>
          <a:p>
            <a:pPr eaLnBrk="0" hangingPunct="0">
              <a:defRPr/>
            </a:pPr>
            <a:endParaRPr lang="en-US" sz="3600" u="sng" dirty="0">
              <a:latin typeface="Times New Roman" pitchFamily="18" charset="0"/>
              <a:cs typeface="+mn-cs"/>
            </a:endParaRPr>
          </a:p>
        </p:txBody>
      </p:sp>
      <p:sp>
        <p:nvSpPr>
          <p:cNvPr id="19461" name="Rectangle 14"/>
          <p:cNvSpPr>
            <a:spLocks noGrp="1" noChangeArrowheads="1"/>
          </p:cNvSpPr>
          <p:nvPr>
            <p:ph type="title"/>
          </p:nvPr>
        </p:nvSpPr>
        <p:spPr bwMode="gray">
          <a:xfrm>
            <a:off x="609600" y="457200"/>
            <a:ext cx="7924800" cy="549275"/>
          </a:xfrm>
          <a:prstGeom prst="rect">
            <a:avLst/>
          </a:prstGeom>
          <a:noFill/>
          <a:ln w="9525">
            <a:noFill/>
            <a:miter lim="800000"/>
            <a:headEnd/>
            <a:tailEnd/>
          </a:ln>
        </p:spPr>
        <p:txBody>
          <a:bodyPr vert="horz" wrap="square" lIns="46038" tIns="0" rIns="46038" bIns="0" numCol="1" anchor="t" anchorCtr="0" compatLnSpc="1">
            <a:prstTxWarp prst="textNoShape">
              <a:avLst/>
            </a:prstTxWarp>
            <a:spAutoFit/>
          </a:bodyPr>
          <a:lstStyle/>
          <a:p>
            <a:pPr lvl="0"/>
            <a:r>
              <a:rPr lang="en-US"/>
              <a:t>Title of Slide in Caps &amp; Lower Case</a:t>
            </a:r>
          </a:p>
        </p:txBody>
      </p:sp>
      <p:sp>
        <p:nvSpPr>
          <p:cNvPr id="19462" name="Rectangle 28"/>
          <p:cNvSpPr>
            <a:spLocks noGrp="1" noChangeArrowheads="1"/>
          </p:cNvSpPr>
          <p:nvPr>
            <p:ph type="body" idx="1"/>
          </p:nvPr>
        </p:nvSpPr>
        <p:spPr bwMode="auto">
          <a:xfrm>
            <a:off x="609600" y="1295400"/>
            <a:ext cx="80010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p:cNvSpPr txBox="1"/>
          <p:nvPr userDrawn="1"/>
        </p:nvSpPr>
        <p:spPr>
          <a:xfrm>
            <a:off x="6248400" y="6248400"/>
            <a:ext cx="1840568" cy="246221"/>
          </a:xfrm>
          <a:prstGeom prst="rect">
            <a:avLst/>
          </a:prstGeom>
          <a:noFill/>
        </p:spPr>
        <p:txBody>
          <a:bodyPr wrap="none" rtlCol="0">
            <a:spAutoFit/>
          </a:bodyPr>
          <a:lstStyle/>
          <a:p>
            <a:r>
              <a:rPr lang="en-US" sz="1000" dirty="0"/>
              <a:t>For Public Official’s Use Only</a:t>
            </a:r>
          </a:p>
        </p:txBody>
      </p:sp>
      <p:pic>
        <p:nvPicPr>
          <p:cNvPr id="10" name="Picture 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28600" y="6053763"/>
            <a:ext cx="2348281" cy="795528"/>
          </a:xfrm>
          <a:prstGeom prst="rect">
            <a:avLst/>
          </a:prstGeom>
        </p:spPr>
      </p:pic>
    </p:spTree>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 id="2147483846" r:id="rId12"/>
    <p:sldLayoutId id="2147483847" r:id="rId13"/>
  </p:sldLayoutIdLst>
  <p:transition advClick="0"/>
  <p:txStyles>
    <p:titleStyle>
      <a:lvl1pPr algn="l" rtl="0" eaLnBrk="0" fontAlgn="base" hangingPunct="0">
        <a:spcBef>
          <a:spcPct val="0"/>
        </a:spcBef>
        <a:spcAft>
          <a:spcPct val="0"/>
        </a:spcAft>
        <a:defRPr sz="3600" b="1">
          <a:solidFill>
            <a:srgbClr val="012D9A"/>
          </a:solidFill>
          <a:latin typeface="+mj-lt"/>
          <a:ea typeface="+mj-ea"/>
          <a:cs typeface="+mj-cs"/>
        </a:defRPr>
      </a:lvl1pPr>
      <a:lvl2pPr algn="l" rtl="0" eaLnBrk="0" fontAlgn="base" hangingPunct="0">
        <a:spcBef>
          <a:spcPct val="0"/>
        </a:spcBef>
        <a:spcAft>
          <a:spcPct val="0"/>
        </a:spcAft>
        <a:defRPr sz="3600" b="1">
          <a:solidFill>
            <a:srgbClr val="012D9A"/>
          </a:solidFill>
          <a:latin typeface="Arial" charset="0"/>
        </a:defRPr>
      </a:lvl2pPr>
      <a:lvl3pPr algn="l" rtl="0" eaLnBrk="0" fontAlgn="base" hangingPunct="0">
        <a:spcBef>
          <a:spcPct val="0"/>
        </a:spcBef>
        <a:spcAft>
          <a:spcPct val="0"/>
        </a:spcAft>
        <a:defRPr sz="3600" b="1">
          <a:solidFill>
            <a:srgbClr val="012D9A"/>
          </a:solidFill>
          <a:latin typeface="Arial" charset="0"/>
        </a:defRPr>
      </a:lvl3pPr>
      <a:lvl4pPr algn="l" rtl="0" eaLnBrk="0" fontAlgn="base" hangingPunct="0">
        <a:spcBef>
          <a:spcPct val="0"/>
        </a:spcBef>
        <a:spcAft>
          <a:spcPct val="0"/>
        </a:spcAft>
        <a:defRPr sz="3600" b="1">
          <a:solidFill>
            <a:srgbClr val="012D9A"/>
          </a:solidFill>
          <a:latin typeface="Arial" charset="0"/>
        </a:defRPr>
      </a:lvl4pPr>
      <a:lvl5pPr algn="l" rtl="0" eaLnBrk="0" fontAlgn="base" hangingPunct="0">
        <a:spcBef>
          <a:spcPct val="0"/>
        </a:spcBef>
        <a:spcAft>
          <a:spcPct val="0"/>
        </a:spcAft>
        <a:defRPr sz="3600" b="1">
          <a:solidFill>
            <a:srgbClr val="012D9A"/>
          </a:solidFill>
          <a:latin typeface="Arial" charset="0"/>
        </a:defRPr>
      </a:lvl5pPr>
      <a:lvl6pPr marL="457200" algn="l" rtl="0" eaLnBrk="0" fontAlgn="base" hangingPunct="0">
        <a:spcBef>
          <a:spcPct val="0"/>
        </a:spcBef>
        <a:spcAft>
          <a:spcPct val="0"/>
        </a:spcAft>
        <a:defRPr sz="3600" b="1">
          <a:solidFill>
            <a:srgbClr val="012D9A"/>
          </a:solidFill>
          <a:latin typeface="Arial" charset="0"/>
        </a:defRPr>
      </a:lvl6pPr>
      <a:lvl7pPr marL="914400" algn="l" rtl="0" eaLnBrk="0" fontAlgn="base" hangingPunct="0">
        <a:spcBef>
          <a:spcPct val="0"/>
        </a:spcBef>
        <a:spcAft>
          <a:spcPct val="0"/>
        </a:spcAft>
        <a:defRPr sz="3600" b="1">
          <a:solidFill>
            <a:srgbClr val="012D9A"/>
          </a:solidFill>
          <a:latin typeface="Arial" charset="0"/>
        </a:defRPr>
      </a:lvl7pPr>
      <a:lvl8pPr marL="1371600" algn="l" rtl="0" eaLnBrk="0" fontAlgn="base" hangingPunct="0">
        <a:spcBef>
          <a:spcPct val="0"/>
        </a:spcBef>
        <a:spcAft>
          <a:spcPct val="0"/>
        </a:spcAft>
        <a:defRPr sz="3600" b="1">
          <a:solidFill>
            <a:srgbClr val="012D9A"/>
          </a:solidFill>
          <a:latin typeface="Arial" charset="0"/>
        </a:defRPr>
      </a:lvl8pPr>
      <a:lvl9pPr marL="1828800" algn="l" rtl="0" eaLnBrk="0" fontAlgn="base" hangingPunct="0">
        <a:spcBef>
          <a:spcPct val="0"/>
        </a:spcBef>
        <a:spcAft>
          <a:spcPct val="0"/>
        </a:spcAft>
        <a:defRPr sz="3600" b="1">
          <a:solidFill>
            <a:srgbClr val="012D9A"/>
          </a:solidFill>
          <a:latin typeface="Arial" charset="0"/>
        </a:defRPr>
      </a:lvl9pPr>
    </p:titleStyle>
    <p:bodyStyle>
      <a:lvl1pPr marL="342900" indent="-342900" algn="l" rtl="0" eaLnBrk="0" fontAlgn="base" hangingPunct="0">
        <a:spcBef>
          <a:spcPct val="0"/>
        </a:spcBef>
        <a:spcAft>
          <a:spcPct val="0"/>
        </a:spcAft>
        <a:buClr>
          <a:srgbClr val="910046"/>
        </a:buClr>
        <a:buSzPct val="84000"/>
        <a:buFont typeface="Wingdings" pitchFamily="2" charset="2"/>
        <a:buChar char="l"/>
        <a:defRPr sz="2800">
          <a:solidFill>
            <a:schemeClr val="tx1"/>
          </a:solidFill>
          <a:latin typeface="+mn-lt"/>
          <a:ea typeface="+mn-ea"/>
          <a:cs typeface="+mn-cs"/>
        </a:defRPr>
      </a:lvl1pPr>
      <a:lvl2pPr marL="690563" indent="-233363" algn="l" rtl="0" eaLnBrk="0" fontAlgn="base" hangingPunct="0">
        <a:spcBef>
          <a:spcPct val="0"/>
        </a:spcBef>
        <a:spcAft>
          <a:spcPct val="0"/>
        </a:spcAft>
        <a:buClr>
          <a:srgbClr val="012D9A"/>
        </a:buClr>
        <a:buFont typeface="Symbol" pitchFamily="18" charset="2"/>
        <a:buChar char="-"/>
        <a:defRPr sz="2400">
          <a:solidFill>
            <a:schemeClr val="tx1"/>
          </a:solidFill>
          <a:latin typeface="+mn-lt"/>
        </a:defRPr>
      </a:lvl2pPr>
      <a:lvl3pPr marL="1084263" indent="-169863" algn="l" rtl="0" eaLnBrk="0" fontAlgn="base" hangingPunct="0">
        <a:spcBef>
          <a:spcPct val="0"/>
        </a:spcBef>
        <a:spcAft>
          <a:spcPct val="0"/>
        </a:spcAft>
        <a:buClr>
          <a:srgbClr val="012D9A"/>
        </a:buClr>
        <a:buChar char="»"/>
        <a:defRPr sz="2000">
          <a:solidFill>
            <a:schemeClr val="tx1"/>
          </a:solidFill>
          <a:latin typeface="+mn-lt"/>
        </a:defRPr>
      </a:lvl3pPr>
      <a:lvl4pPr marL="1423988" indent="-169863" algn="l" rtl="0" eaLnBrk="0" fontAlgn="base" hangingPunct="0">
        <a:spcBef>
          <a:spcPct val="0"/>
        </a:spcBef>
        <a:spcAft>
          <a:spcPct val="0"/>
        </a:spcAft>
        <a:buClr>
          <a:srgbClr val="012D9A"/>
        </a:buClr>
        <a:buChar char="•"/>
        <a:defRPr sz="2000">
          <a:solidFill>
            <a:schemeClr val="tx1"/>
          </a:solidFill>
          <a:latin typeface="+mn-lt"/>
        </a:defRPr>
      </a:lvl4pPr>
      <a:lvl5pPr marL="1776413" indent="-234950" algn="l" rtl="0" eaLnBrk="0" fontAlgn="base" hangingPunct="0">
        <a:spcBef>
          <a:spcPct val="0"/>
        </a:spcBef>
        <a:spcAft>
          <a:spcPct val="0"/>
        </a:spcAft>
        <a:buClr>
          <a:srgbClr val="012D9A"/>
        </a:buClr>
        <a:buChar char="–"/>
        <a:defRPr sz="1600">
          <a:solidFill>
            <a:schemeClr val="tx1"/>
          </a:solidFill>
          <a:latin typeface="+mn-lt"/>
        </a:defRPr>
      </a:lvl5pPr>
      <a:lvl6pPr marL="2233613" indent="-234950" algn="l" rtl="0" eaLnBrk="0" fontAlgn="base" hangingPunct="0">
        <a:spcBef>
          <a:spcPct val="0"/>
        </a:spcBef>
        <a:spcAft>
          <a:spcPct val="0"/>
        </a:spcAft>
        <a:buClr>
          <a:srgbClr val="012D9A"/>
        </a:buClr>
        <a:buChar char="–"/>
        <a:defRPr sz="1600">
          <a:solidFill>
            <a:schemeClr val="tx1"/>
          </a:solidFill>
          <a:latin typeface="+mn-lt"/>
        </a:defRPr>
      </a:lvl6pPr>
      <a:lvl7pPr marL="2690813" indent="-234950" algn="l" rtl="0" eaLnBrk="0" fontAlgn="base" hangingPunct="0">
        <a:spcBef>
          <a:spcPct val="0"/>
        </a:spcBef>
        <a:spcAft>
          <a:spcPct val="0"/>
        </a:spcAft>
        <a:buClr>
          <a:srgbClr val="012D9A"/>
        </a:buClr>
        <a:buChar char="–"/>
        <a:defRPr sz="1600">
          <a:solidFill>
            <a:schemeClr val="tx1"/>
          </a:solidFill>
          <a:latin typeface="+mn-lt"/>
        </a:defRPr>
      </a:lvl7pPr>
      <a:lvl8pPr marL="3148013" indent="-234950" algn="l" rtl="0" eaLnBrk="0" fontAlgn="base" hangingPunct="0">
        <a:spcBef>
          <a:spcPct val="0"/>
        </a:spcBef>
        <a:spcAft>
          <a:spcPct val="0"/>
        </a:spcAft>
        <a:buClr>
          <a:srgbClr val="012D9A"/>
        </a:buClr>
        <a:buChar char="–"/>
        <a:defRPr sz="1600">
          <a:solidFill>
            <a:schemeClr val="tx1"/>
          </a:solidFill>
          <a:latin typeface="+mn-lt"/>
        </a:defRPr>
      </a:lvl8pPr>
      <a:lvl9pPr marL="3605213" indent="-234950" algn="l" rtl="0" eaLnBrk="0" fontAlgn="base" hangingPunct="0">
        <a:spcBef>
          <a:spcPct val="0"/>
        </a:spcBef>
        <a:spcAft>
          <a:spcPct val="0"/>
        </a:spcAft>
        <a:buClr>
          <a:srgbClr val="012D9A"/>
        </a:buClr>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8.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9.xml"/><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png"/><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19.xml"/><Relationship Id="rId5" Type="http://schemas.openxmlformats.org/officeDocument/2006/relationships/image" Target="../media/image20.png"/><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9.xml"/><Relationship Id="rId5" Type="http://schemas.openxmlformats.org/officeDocument/2006/relationships/image" Target="../media/image24.jpeg"/><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19.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notesSlide" Target="../notesSlides/notesSlide9.xml"/><Relationship Id="rId1" Type="http://schemas.openxmlformats.org/officeDocument/2006/relationships/slideLayout" Target="../slideLayouts/slideLayout21.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44.jpeg"/><Relationship Id="rId2" Type="http://schemas.openxmlformats.org/officeDocument/2006/relationships/notesSlide" Target="../notesSlides/notesSlide11.xml"/><Relationship Id="rId1" Type="http://schemas.openxmlformats.org/officeDocument/2006/relationships/slideLayout" Target="../slideLayouts/slideLayout19.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notesSlide" Target="../notesSlides/notesSlide13.xml"/><Relationship Id="rId1" Type="http://schemas.openxmlformats.org/officeDocument/2006/relationships/slideLayout" Target="../slideLayouts/slideLayout30.xml"/><Relationship Id="rId6" Type="http://schemas.openxmlformats.org/officeDocument/2006/relationships/image" Target="../media/image48.jpeg"/><Relationship Id="rId5" Type="http://schemas.openxmlformats.org/officeDocument/2006/relationships/image" Target="../media/image47.jpeg"/><Relationship Id="rId10" Type="http://schemas.openxmlformats.org/officeDocument/2006/relationships/image" Target="../media/image52.jpeg"/><Relationship Id="rId4" Type="http://schemas.openxmlformats.org/officeDocument/2006/relationships/image" Target="../media/image46.jpeg"/><Relationship Id="rId9" Type="http://schemas.openxmlformats.org/officeDocument/2006/relationships/image" Target="../media/image51.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5.xml"/><Relationship Id="rId1" Type="http://schemas.openxmlformats.org/officeDocument/2006/relationships/slideLayout" Target="../slideLayouts/slideLayout19.xml"/><Relationship Id="rId6" Type="http://schemas.openxmlformats.org/officeDocument/2006/relationships/image" Target="../media/image56.jpeg"/><Relationship Id="rId5" Type="http://schemas.openxmlformats.org/officeDocument/2006/relationships/image" Target="../media/image55.png"/><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3" Type="http://schemas.openxmlformats.org/officeDocument/2006/relationships/hyperlink" Target="https://natureramble.wordpress.com/2013/04/22/happy-earth-day/" TargetMode="External"/><Relationship Id="rId2" Type="http://schemas.openxmlformats.org/officeDocument/2006/relationships/image" Target="../media/image58.jpg"/><Relationship Id="rId1" Type="http://schemas.openxmlformats.org/officeDocument/2006/relationships/slideLayout" Target="../slideLayouts/slideLayout29.xml"/><Relationship Id="rId4" Type="http://schemas.openxmlformats.org/officeDocument/2006/relationships/hyperlink" Target="https://creativecommons.org/licenses/by-nc-sa/3.0/"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9.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3" name="Rectangle 2"/>
          <p:cNvSpPr>
            <a:spLocks noGrp="1" noChangeArrowheads="1"/>
          </p:cNvSpPr>
          <p:nvPr>
            <p:ph type="ctrTitle"/>
          </p:nvPr>
        </p:nvSpPr>
        <p:spPr>
          <a:xfrm>
            <a:off x="609600" y="1219200"/>
            <a:ext cx="7772400" cy="3570208"/>
          </a:xfrm>
        </p:spPr>
        <p:txBody>
          <a:bodyPr/>
          <a:lstStyle/>
          <a:p>
            <a:pPr eaLnBrk="1" hangingPunct="1"/>
            <a:r>
              <a:rPr lang="en-US" sz="2800" i="1" dirty="0">
                <a:solidFill>
                  <a:schemeClr val="bg2"/>
                </a:solidFill>
              </a:rPr>
              <a:t>North Carolina Department of Labor</a:t>
            </a:r>
            <a:br>
              <a:rPr lang="en-US" sz="2800" dirty="0">
                <a:solidFill>
                  <a:schemeClr val="bg2"/>
                </a:solidFill>
              </a:rPr>
            </a:br>
            <a:r>
              <a:rPr lang="en-US" sz="2800" dirty="0">
                <a:solidFill>
                  <a:schemeClr val="bg2"/>
                </a:solidFill>
              </a:rPr>
              <a:t>Occupational Safety &amp; Health Division</a:t>
            </a:r>
            <a:br>
              <a:rPr lang="en-US" sz="2800" dirty="0">
                <a:solidFill>
                  <a:schemeClr val="bg2"/>
                </a:solidFill>
              </a:rPr>
            </a:br>
            <a:br>
              <a:rPr lang="en-US" sz="2800" dirty="0">
                <a:solidFill>
                  <a:schemeClr val="bg2"/>
                </a:solidFill>
              </a:rPr>
            </a:br>
            <a:r>
              <a:rPr lang="en-US" sz="2800" dirty="0">
                <a:solidFill>
                  <a:schemeClr val="bg2"/>
                </a:solidFill>
              </a:rPr>
              <a:t>Director’s Office Update via Lifesize</a:t>
            </a:r>
            <a:br>
              <a:rPr lang="en-US" sz="2800" dirty="0">
                <a:solidFill>
                  <a:schemeClr val="bg2"/>
                </a:solidFill>
              </a:rPr>
            </a:br>
            <a:br>
              <a:rPr lang="en-US" sz="2800" dirty="0">
                <a:solidFill>
                  <a:schemeClr val="bg2"/>
                </a:solidFill>
              </a:rPr>
            </a:br>
            <a:br>
              <a:rPr lang="en-US" sz="2800" i="1" dirty="0">
                <a:solidFill>
                  <a:schemeClr val="bg2"/>
                </a:solidFill>
              </a:rPr>
            </a:br>
            <a:r>
              <a:rPr lang="en-US" sz="2800" i="1" dirty="0">
                <a:solidFill>
                  <a:schemeClr val="bg2"/>
                </a:solidFill>
              </a:rPr>
              <a:t>November 19, 2020</a:t>
            </a:r>
            <a:br>
              <a:rPr lang="en-US" sz="3200" dirty="0">
                <a:solidFill>
                  <a:schemeClr val="bg2"/>
                </a:solidFill>
              </a:rPr>
            </a:br>
            <a:endParaRPr lang="en-US" sz="3200" dirty="0">
              <a:solidFill>
                <a:schemeClr val="bg2"/>
              </a:solidFill>
            </a:endParaRPr>
          </a:p>
        </p:txBody>
      </p:sp>
      <p:sp>
        <p:nvSpPr>
          <p:cNvPr id="33794" name="Rectangle 4"/>
          <p:cNvSpPr>
            <a:spLocks noChangeArrowheads="1"/>
          </p:cNvSpPr>
          <p:nvPr/>
        </p:nvSpPr>
        <p:spPr bwMode="auto">
          <a:xfrm>
            <a:off x="685800" y="4541283"/>
            <a:ext cx="7162800" cy="1145698"/>
          </a:xfrm>
          <a:prstGeom prst="rect">
            <a:avLst/>
          </a:prstGeom>
          <a:noFill/>
          <a:ln w="9525">
            <a:noFill/>
            <a:miter lim="800000"/>
            <a:headEnd/>
            <a:tailEnd/>
          </a:ln>
        </p:spPr>
        <p:txBody>
          <a:bodyPr lIns="82550" tIns="41275" rIns="82550" bIns="41275" anchor="ctr">
            <a:spAutoFit/>
          </a:bodyPr>
          <a:lstStyle/>
          <a:p>
            <a:pPr eaLnBrk="0" hangingPunct="0">
              <a:lnSpc>
                <a:spcPct val="110000"/>
              </a:lnSpc>
              <a:buClr>
                <a:srgbClr val="910046"/>
              </a:buClr>
              <a:buSzPct val="84000"/>
              <a:buFont typeface="Wingdings" pitchFamily="2" charset="2"/>
              <a:buNone/>
            </a:pPr>
            <a:r>
              <a:rPr lang="en-US" sz="1600" b="1" dirty="0">
                <a:solidFill>
                  <a:schemeClr val="bg2"/>
                </a:solidFill>
              </a:rPr>
              <a:t>Presented by</a:t>
            </a:r>
            <a:r>
              <a:rPr lang="en-US" sz="1600" dirty="0">
                <a:solidFill>
                  <a:schemeClr val="bg2"/>
                </a:solidFill>
              </a:rPr>
              <a:t>:</a:t>
            </a:r>
          </a:p>
          <a:p>
            <a:pPr eaLnBrk="0" hangingPunct="0">
              <a:lnSpc>
                <a:spcPct val="110000"/>
              </a:lnSpc>
              <a:buClr>
                <a:srgbClr val="910046"/>
              </a:buClr>
              <a:buSzPct val="84000"/>
              <a:buFont typeface="Wingdings" pitchFamily="2" charset="2"/>
              <a:buNone/>
            </a:pPr>
            <a:r>
              <a:rPr lang="en-US" sz="1600" dirty="0">
                <a:solidFill>
                  <a:schemeClr val="bg2"/>
                </a:solidFill>
              </a:rPr>
              <a:t>Kevin Beauregard, Deputy Commissioner of Labor/Director</a:t>
            </a:r>
          </a:p>
          <a:p>
            <a:pPr eaLnBrk="0" hangingPunct="0">
              <a:lnSpc>
                <a:spcPct val="110000"/>
              </a:lnSpc>
              <a:buClr>
                <a:srgbClr val="910046"/>
              </a:buClr>
              <a:buSzPct val="84000"/>
              <a:buFont typeface="Wingdings" pitchFamily="2" charset="2"/>
              <a:buNone/>
            </a:pPr>
            <a:r>
              <a:rPr lang="en-US" sz="1600" dirty="0">
                <a:solidFill>
                  <a:schemeClr val="bg2"/>
                </a:solidFill>
              </a:rPr>
              <a:t>Scott Mabry, Assistant Deputy Commissioner/ Assistant Director</a:t>
            </a:r>
          </a:p>
          <a:p>
            <a:pPr eaLnBrk="0" hangingPunct="0">
              <a:lnSpc>
                <a:spcPct val="110000"/>
              </a:lnSpc>
              <a:buClr>
                <a:srgbClr val="910046"/>
              </a:buClr>
              <a:buSzPct val="84000"/>
              <a:buFont typeface="Wingdings" pitchFamily="2" charset="2"/>
              <a:buNone/>
            </a:pPr>
            <a:r>
              <a:rPr lang="en-US" sz="1600" dirty="0">
                <a:solidFill>
                  <a:schemeClr val="bg2">
                    <a:lumMod val="75000"/>
                  </a:schemeClr>
                </a:solidFill>
              </a:rPr>
              <a:t>Occupational Safety and Health Division of North Carolina </a:t>
            </a:r>
          </a:p>
        </p:txBody>
      </p:sp>
    </p:spTree>
  </p:cSld>
  <p:clrMapOvr>
    <a:overrideClrMapping bg1="lt1" tx1="dk1" bg2="lt2" tx2="dk2" accent1="accent1" accent2="accent2" accent3="accent3" accent4="accent4" accent5="accent5" accent6="accent6" hlink="hlink" folHlink="folHlink"/>
  </p:clrMapOvr>
  <p:transition advClick="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a:extLst>
              <a:ext uri="{FF2B5EF4-FFF2-40B4-BE49-F238E27FC236}">
                <a16:creationId xmlns:a16="http://schemas.microsoft.com/office/drawing/2014/main" id="{377EAC83-9E41-45D3-9CFC-192D9377B7B3}"/>
              </a:ext>
            </a:extLst>
          </p:cNvPr>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OSH Division</a:t>
            </a:r>
          </a:p>
          <a:p>
            <a:pPr eaLnBrk="0" hangingPunct="0"/>
            <a:r>
              <a:rPr lang="en-US" sz="2400" i="1" dirty="0">
                <a:solidFill>
                  <a:srgbClr val="000080"/>
                </a:solidFill>
              </a:rPr>
              <a:t>COVID-19 Activities FFY20*</a:t>
            </a:r>
            <a:endParaRPr lang="en-US" sz="2400" b="1" i="1" dirty="0">
              <a:solidFill>
                <a:schemeClr val="bg2"/>
              </a:solidFill>
            </a:endParaRPr>
          </a:p>
        </p:txBody>
      </p:sp>
      <p:graphicFrame>
        <p:nvGraphicFramePr>
          <p:cNvPr id="8" name="Table 7">
            <a:extLst>
              <a:ext uri="{FF2B5EF4-FFF2-40B4-BE49-F238E27FC236}">
                <a16:creationId xmlns:a16="http://schemas.microsoft.com/office/drawing/2014/main" id="{8FF0FE57-B94D-4CDC-B28A-EE26823E22A2}"/>
              </a:ext>
            </a:extLst>
          </p:cNvPr>
          <p:cNvGraphicFramePr>
            <a:graphicFrameLocks noGrp="1"/>
          </p:cNvGraphicFramePr>
          <p:nvPr/>
        </p:nvGraphicFramePr>
        <p:xfrm>
          <a:off x="126885" y="1219200"/>
          <a:ext cx="8864715" cy="1015663"/>
        </p:xfrm>
        <a:graphic>
          <a:graphicData uri="http://schemas.openxmlformats.org/drawingml/2006/table">
            <a:tbl>
              <a:tblPr firstRow="1" bandRow="1">
                <a:tableStyleId>{00A15C55-8517-42AA-B614-E9B94910E393}</a:tableStyleId>
              </a:tblPr>
              <a:tblGrid>
                <a:gridCol w="1818314">
                  <a:extLst>
                    <a:ext uri="{9D8B030D-6E8A-4147-A177-3AD203B41FA5}">
                      <a16:colId xmlns:a16="http://schemas.microsoft.com/office/drawing/2014/main" val="20000"/>
                    </a:ext>
                  </a:extLst>
                </a:gridCol>
                <a:gridCol w="1308151">
                  <a:extLst>
                    <a:ext uri="{9D8B030D-6E8A-4147-A177-3AD203B41FA5}">
                      <a16:colId xmlns:a16="http://schemas.microsoft.com/office/drawing/2014/main" val="20001"/>
                    </a:ext>
                  </a:extLst>
                </a:gridCol>
                <a:gridCol w="944774">
                  <a:extLst>
                    <a:ext uri="{9D8B030D-6E8A-4147-A177-3AD203B41FA5}">
                      <a16:colId xmlns:a16="http://schemas.microsoft.com/office/drawing/2014/main" val="20002"/>
                    </a:ext>
                  </a:extLst>
                </a:gridCol>
                <a:gridCol w="873794">
                  <a:extLst>
                    <a:ext uri="{9D8B030D-6E8A-4147-A177-3AD203B41FA5}">
                      <a16:colId xmlns:a16="http://schemas.microsoft.com/office/drawing/2014/main" val="20003"/>
                    </a:ext>
                  </a:extLst>
                </a:gridCol>
                <a:gridCol w="860005">
                  <a:extLst>
                    <a:ext uri="{9D8B030D-6E8A-4147-A177-3AD203B41FA5}">
                      <a16:colId xmlns:a16="http://schemas.microsoft.com/office/drawing/2014/main" val="20004"/>
                    </a:ext>
                  </a:extLst>
                </a:gridCol>
                <a:gridCol w="931673">
                  <a:extLst>
                    <a:ext uri="{9D8B030D-6E8A-4147-A177-3AD203B41FA5}">
                      <a16:colId xmlns:a16="http://schemas.microsoft.com/office/drawing/2014/main" val="14099204"/>
                    </a:ext>
                  </a:extLst>
                </a:gridCol>
                <a:gridCol w="1366004">
                  <a:extLst>
                    <a:ext uri="{9D8B030D-6E8A-4147-A177-3AD203B41FA5}">
                      <a16:colId xmlns:a16="http://schemas.microsoft.com/office/drawing/2014/main" val="122405671"/>
                    </a:ext>
                  </a:extLst>
                </a:gridCol>
                <a:gridCol w="762000">
                  <a:extLst>
                    <a:ext uri="{9D8B030D-6E8A-4147-A177-3AD203B41FA5}">
                      <a16:colId xmlns:a16="http://schemas.microsoft.com/office/drawing/2014/main" val="2516114909"/>
                    </a:ext>
                  </a:extLst>
                </a:gridCol>
              </a:tblGrid>
              <a:tr h="43095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i="0" dirty="0">
                          <a:solidFill>
                            <a:schemeClr val="tx1"/>
                          </a:solidFill>
                        </a:rPr>
                        <a:t>PSIM</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rPr>
                        <a:t>March/April*</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rPr>
                        <a:t>May*</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rPr>
                        <a:t>June*</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rPr>
                        <a:t>July*</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rPr>
                        <a:t>August*</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rPr>
                        <a:t>September*</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rPr>
                        <a:t>Totals</a:t>
                      </a:r>
                    </a:p>
                  </a:txBody>
                  <a:tcPr anchor="ctr">
                    <a:solidFill>
                      <a:schemeClr val="bg1">
                        <a:lumMod val="75000"/>
                      </a:schemeClr>
                    </a:solidFill>
                  </a:tcPr>
                </a:tc>
                <a:extLst>
                  <a:ext uri="{0D108BD9-81ED-4DB2-BD59-A6C34878D82A}">
                    <a16:rowId xmlns:a16="http://schemas.microsoft.com/office/drawing/2014/main" val="10000"/>
                  </a:ext>
                </a:extLst>
              </a:tr>
              <a:tr h="584711">
                <a:tc>
                  <a:txBody>
                    <a:bodyPr/>
                    <a:lstStyle/>
                    <a:p>
                      <a:pPr algn="ctr"/>
                      <a:r>
                        <a:rPr lang="en-US" sz="1400" b="0" i="1" dirty="0"/>
                        <a:t>COVID-19 Related Disclosure Requests</a:t>
                      </a:r>
                    </a:p>
                  </a:txBody>
                  <a:tcPr anchor="ctr">
                    <a:solidFill>
                      <a:schemeClr val="bg1">
                        <a:lumMod val="95000"/>
                      </a:schemeClr>
                    </a:solidFill>
                  </a:tcPr>
                </a:tc>
                <a:tc>
                  <a:txBody>
                    <a:bodyPr/>
                    <a:lstStyle/>
                    <a:p>
                      <a:pPr algn="ctr"/>
                      <a:r>
                        <a:rPr lang="en-US" sz="1400" b="0" i="0" dirty="0"/>
                        <a:t>0</a:t>
                      </a:r>
                    </a:p>
                  </a:txBody>
                  <a:tcPr anchor="ctr">
                    <a:solidFill>
                      <a:schemeClr val="bg1">
                        <a:lumMod val="95000"/>
                      </a:schemeClr>
                    </a:solidFill>
                  </a:tcPr>
                </a:tc>
                <a:tc>
                  <a:txBody>
                    <a:bodyPr/>
                    <a:lstStyle/>
                    <a:p>
                      <a:pPr algn="ctr"/>
                      <a:r>
                        <a:rPr lang="en-US" sz="1400" b="0" i="0" dirty="0"/>
                        <a:t>194</a:t>
                      </a:r>
                    </a:p>
                  </a:txBody>
                  <a:tcPr anchor="ctr">
                    <a:solidFill>
                      <a:schemeClr val="bg1">
                        <a:lumMod val="95000"/>
                      </a:schemeClr>
                    </a:solidFill>
                  </a:tcPr>
                </a:tc>
                <a:tc>
                  <a:txBody>
                    <a:bodyPr/>
                    <a:lstStyle/>
                    <a:p>
                      <a:pPr algn="ctr"/>
                      <a:r>
                        <a:rPr lang="en-US" sz="1400" b="0" i="0" dirty="0"/>
                        <a:t>8</a:t>
                      </a:r>
                    </a:p>
                  </a:txBody>
                  <a:tcPr anchor="ctr">
                    <a:solidFill>
                      <a:schemeClr val="bg1">
                        <a:lumMod val="95000"/>
                      </a:schemeClr>
                    </a:solidFill>
                  </a:tcPr>
                </a:tc>
                <a:tc>
                  <a:txBody>
                    <a:bodyPr/>
                    <a:lstStyle/>
                    <a:p>
                      <a:pPr algn="ctr"/>
                      <a:r>
                        <a:rPr lang="en-US" sz="1400" b="0" i="0" dirty="0"/>
                        <a:t>153</a:t>
                      </a:r>
                    </a:p>
                  </a:txBody>
                  <a:tcPr anchor="ctr">
                    <a:solidFill>
                      <a:schemeClr val="bg1">
                        <a:lumMod val="95000"/>
                      </a:schemeClr>
                    </a:solidFill>
                  </a:tcPr>
                </a:tc>
                <a:tc>
                  <a:txBody>
                    <a:bodyPr/>
                    <a:lstStyle/>
                    <a:p>
                      <a:pPr algn="ctr"/>
                      <a:r>
                        <a:rPr lang="en-US" sz="1400" b="0" i="0" dirty="0"/>
                        <a:t>1,228</a:t>
                      </a:r>
                    </a:p>
                  </a:txBody>
                  <a:tcPr anchor="ctr">
                    <a:solidFill>
                      <a:schemeClr val="bg1">
                        <a:lumMod val="95000"/>
                      </a:schemeClr>
                    </a:solidFill>
                  </a:tcPr>
                </a:tc>
                <a:tc>
                  <a:txBody>
                    <a:bodyPr/>
                    <a:lstStyle/>
                    <a:p>
                      <a:pPr algn="ctr"/>
                      <a:r>
                        <a:rPr lang="en-US" sz="1400" b="1" i="1" dirty="0"/>
                        <a:t>44</a:t>
                      </a:r>
                    </a:p>
                  </a:txBody>
                  <a:tcPr anchor="ctr">
                    <a:solidFill>
                      <a:schemeClr val="bg1">
                        <a:lumMod val="95000"/>
                      </a:schemeClr>
                    </a:solidFill>
                  </a:tcPr>
                </a:tc>
                <a:tc>
                  <a:txBody>
                    <a:bodyPr/>
                    <a:lstStyle/>
                    <a:p>
                      <a:pPr algn="ctr"/>
                      <a:r>
                        <a:rPr lang="en-US" sz="1400" b="1" i="1" dirty="0"/>
                        <a:t>1,627</a:t>
                      </a:r>
                    </a:p>
                  </a:txBody>
                  <a:tcPr anchor="ctr">
                    <a:solidFill>
                      <a:schemeClr val="bg1">
                        <a:lumMod val="95000"/>
                      </a:schemeClr>
                    </a:solidFill>
                  </a:tcPr>
                </a:tc>
                <a:extLst>
                  <a:ext uri="{0D108BD9-81ED-4DB2-BD59-A6C34878D82A}">
                    <a16:rowId xmlns:a16="http://schemas.microsoft.com/office/drawing/2014/main" val="1144414123"/>
                  </a:ext>
                </a:extLst>
              </a:tr>
            </a:tbl>
          </a:graphicData>
        </a:graphic>
      </p:graphicFrame>
      <p:sp>
        <p:nvSpPr>
          <p:cNvPr id="3" name="Content Placeholder 2">
            <a:extLst>
              <a:ext uri="{FF2B5EF4-FFF2-40B4-BE49-F238E27FC236}">
                <a16:creationId xmlns:a16="http://schemas.microsoft.com/office/drawing/2014/main" id="{963707A9-7CCD-4A24-822B-FA1CADF3CF79}"/>
              </a:ext>
            </a:extLst>
          </p:cNvPr>
          <p:cNvSpPr>
            <a:spLocks noGrp="1"/>
          </p:cNvSpPr>
          <p:nvPr>
            <p:ph idx="1"/>
          </p:nvPr>
        </p:nvSpPr>
        <p:spPr>
          <a:xfrm>
            <a:off x="502243" y="3855463"/>
            <a:ext cx="8113998" cy="1154802"/>
          </a:xfrm>
        </p:spPr>
        <p:txBody>
          <a:bodyPr/>
          <a:lstStyle/>
          <a:p>
            <a:pPr lvl="1"/>
            <a:endParaRPr lang="en-US" sz="800" i="1" dirty="0"/>
          </a:p>
          <a:p>
            <a:endParaRPr lang="en-US" sz="1800" dirty="0"/>
          </a:p>
        </p:txBody>
      </p:sp>
      <p:sp>
        <p:nvSpPr>
          <p:cNvPr id="9" name="TextBox 8">
            <a:extLst>
              <a:ext uri="{FF2B5EF4-FFF2-40B4-BE49-F238E27FC236}">
                <a16:creationId xmlns:a16="http://schemas.microsoft.com/office/drawing/2014/main" id="{27D431B7-0A44-418A-AB45-A2DAEA9A8861}"/>
              </a:ext>
            </a:extLst>
          </p:cNvPr>
          <p:cNvSpPr txBox="1"/>
          <p:nvPr/>
        </p:nvSpPr>
        <p:spPr>
          <a:xfrm>
            <a:off x="627245" y="5289656"/>
            <a:ext cx="7926308" cy="377026"/>
          </a:xfrm>
          <a:prstGeom prst="rect">
            <a:avLst/>
          </a:prstGeom>
          <a:noFill/>
        </p:spPr>
        <p:txBody>
          <a:bodyPr wrap="square" rtlCol="0">
            <a:spAutoFit/>
          </a:bodyPr>
          <a:lstStyle/>
          <a:p>
            <a:r>
              <a:rPr lang="en-US" sz="1050" i="1" dirty="0"/>
              <a:t>*</a:t>
            </a:r>
            <a:r>
              <a:rPr lang="en-US" sz="800" i="1" dirty="0"/>
              <a:t>Monthly data as follows: April 2020 includes data through May 1: May 2020 includes data from May 2 - June 5: June 2020 includes data from June 6 - July 3: July 2020 includes data from July 4 - July 31. August 2020 includes data from August 1 – August 23.</a:t>
            </a:r>
          </a:p>
        </p:txBody>
      </p:sp>
      <p:graphicFrame>
        <p:nvGraphicFramePr>
          <p:cNvPr id="7" name="Table 6">
            <a:extLst>
              <a:ext uri="{FF2B5EF4-FFF2-40B4-BE49-F238E27FC236}">
                <a16:creationId xmlns:a16="http://schemas.microsoft.com/office/drawing/2014/main" id="{537C51DE-1CA1-480E-9C42-691C2C8B4BE1}"/>
              </a:ext>
            </a:extLst>
          </p:cNvPr>
          <p:cNvGraphicFramePr>
            <a:graphicFrameLocks noGrp="1"/>
          </p:cNvGraphicFramePr>
          <p:nvPr/>
        </p:nvGraphicFramePr>
        <p:xfrm>
          <a:off x="126885" y="2234863"/>
          <a:ext cx="8890232" cy="1341209"/>
        </p:xfrm>
        <a:graphic>
          <a:graphicData uri="http://schemas.openxmlformats.org/drawingml/2006/table">
            <a:tbl>
              <a:tblPr firstRow="1" bandRow="1">
                <a:tableStyleId>{00A15C55-8517-42AA-B614-E9B94910E393}</a:tableStyleId>
              </a:tblPr>
              <a:tblGrid>
                <a:gridCol w="1854315">
                  <a:extLst>
                    <a:ext uri="{9D8B030D-6E8A-4147-A177-3AD203B41FA5}">
                      <a16:colId xmlns:a16="http://schemas.microsoft.com/office/drawing/2014/main" val="1351541343"/>
                    </a:ext>
                  </a:extLst>
                </a:gridCol>
                <a:gridCol w="1295400">
                  <a:extLst>
                    <a:ext uri="{9D8B030D-6E8A-4147-A177-3AD203B41FA5}">
                      <a16:colId xmlns:a16="http://schemas.microsoft.com/office/drawing/2014/main" val="3158904017"/>
                    </a:ext>
                  </a:extLst>
                </a:gridCol>
                <a:gridCol w="914400">
                  <a:extLst>
                    <a:ext uri="{9D8B030D-6E8A-4147-A177-3AD203B41FA5}">
                      <a16:colId xmlns:a16="http://schemas.microsoft.com/office/drawing/2014/main" val="3159913933"/>
                    </a:ext>
                  </a:extLst>
                </a:gridCol>
                <a:gridCol w="914400">
                  <a:extLst>
                    <a:ext uri="{9D8B030D-6E8A-4147-A177-3AD203B41FA5}">
                      <a16:colId xmlns:a16="http://schemas.microsoft.com/office/drawing/2014/main" val="4137899629"/>
                    </a:ext>
                  </a:extLst>
                </a:gridCol>
                <a:gridCol w="838200">
                  <a:extLst>
                    <a:ext uri="{9D8B030D-6E8A-4147-A177-3AD203B41FA5}">
                      <a16:colId xmlns:a16="http://schemas.microsoft.com/office/drawing/2014/main" val="3682297276"/>
                    </a:ext>
                  </a:extLst>
                </a:gridCol>
                <a:gridCol w="990600">
                  <a:extLst>
                    <a:ext uri="{9D8B030D-6E8A-4147-A177-3AD203B41FA5}">
                      <a16:colId xmlns:a16="http://schemas.microsoft.com/office/drawing/2014/main" val="1354704291"/>
                    </a:ext>
                  </a:extLst>
                </a:gridCol>
                <a:gridCol w="1335839">
                  <a:extLst>
                    <a:ext uri="{9D8B030D-6E8A-4147-A177-3AD203B41FA5}">
                      <a16:colId xmlns:a16="http://schemas.microsoft.com/office/drawing/2014/main" val="1723853461"/>
                    </a:ext>
                  </a:extLst>
                </a:gridCol>
                <a:gridCol w="747078">
                  <a:extLst>
                    <a:ext uri="{9D8B030D-6E8A-4147-A177-3AD203B41FA5}">
                      <a16:colId xmlns:a16="http://schemas.microsoft.com/office/drawing/2014/main" val="336053993"/>
                    </a:ext>
                  </a:extLst>
                </a:gridCol>
              </a:tblGrid>
              <a:tr h="70001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i="0" dirty="0">
                          <a:solidFill>
                            <a:schemeClr val="tx1"/>
                          </a:solidFill>
                        </a:rPr>
                        <a:t>ASH</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rPr>
                        <a:t>March/April*</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rPr>
                        <a:t>May*</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rPr>
                        <a:t>June*</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rPr>
                        <a:t>July*</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rPr>
                        <a:t>August*</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rPr>
                        <a:t>September*</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rPr>
                        <a:t>Totals</a:t>
                      </a:r>
                    </a:p>
                  </a:txBody>
                  <a:tcPr anchor="ctr">
                    <a:solidFill>
                      <a:schemeClr val="bg1">
                        <a:lumMod val="75000"/>
                      </a:schemeClr>
                    </a:solidFill>
                  </a:tcPr>
                </a:tc>
                <a:extLst>
                  <a:ext uri="{0D108BD9-81ED-4DB2-BD59-A6C34878D82A}">
                    <a16:rowId xmlns:a16="http://schemas.microsoft.com/office/drawing/2014/main" val="3598832439"/>
                  </a:ext>
                </a:extLst>
              </a:tr>
              <a:tr h="641195">
                <a:tc>
                  <a:txBody>
                    <a:bodyPr/>
                    <a:lstStyle/>
                    <a:p>
                      <a:pPr algn="ctr"/>
                      <a:r>
                        <a:rPr lang="en-US" sz="1400" b="0" i="1" dirty="0"/>
                        <a:t>Guidance Documents</a:t>
                      </a:r>
                    </a:p>
                  </a:txBody>
                  <a:tcPr anchor="ctr">
                    <a:solidFill>
                      <a:schemeClr val="bg1">
                        <a:lumMod val="95000"/>
                      </a:schemeClr>
                    </a:solidFill>
                  </a:tcPr>
                </a:tc>
                <a:tc>
                  <a:txBody>
                    <a:bodyPr/>
                    <a:lstStyle/>
                    <a:p>
                      <a:pPr algn="ctr"/>
                      <a:r>
                        <a:rPr lang="en-US" sz="1400" b="0" i="0" dirty="0"/>
                        <a:t>1</a:t>
                      </a:r>
                    </a:p>
                  </a:txBody>
                  <a:tcPr anchor="ctr">
                    <a:solidFill>
                      <a:schemeClr val="bg1">
                        <a:lumMod val="95000"/>
                      </a:schemeClr>
                    </a:solidFill>
                  </a:tcPr>
                </a:tc>
                <a:tc>
                  <a:txBody>
                    <a:bodyPr/>
                    <a:lstStyle/>
                    <a:p>
                      <a:pPr algn="ctr"/>
                      <a:r>
                        <a:rPr lang="en-US" sz="1400" b="0" i="0" dirty="0"/>
                        <a:t>0</a:t>
                      </a:r>
                    </a:p>
                  </a:txBody>
                  <a:tcPr anchor="ctr">
                    <a:solidFill>
                      <a:schemeClr val="bg1">
                        <a:lumMod val="95000"/>
                      </a:schemeClr>
                    </a:solidFill>
                  </a:tcPr>
                </a:tc>
                <a:tc>
                  <a:txBody>
                    <a:bodyPr/>
                    <a:lstStyle/>
                    <a:p>
                      <a:pPr algn="ctr"/>
                      <a:r>
                        <a:rPr lang="en-US" sz="1400" b="0" i="0" dirty="0"/>
                        <a:t>0</a:t>
                      </a:r>
                    </a:p>
                  </a:txBody>
                  <a:tcPr anchor="ctr">
                    <a:solidFill>
                      <a:schemeClr val="bg1">
                        <a:lumMod val="95000"/>
                      </a:schemeClr>
                    </a:solidFill>
                  </a:tcPr>
                </a:tc>
                <a:tc>
                  <a:txBody>
                    <a:bodyPr/>
                    <a:lstStyle/>
                    <a:p>
                      <a:pPr algn="ctr"/>
                      <a:r>
                        <a:rPr lang="en-US" sz="1400" b="0" i="0" dirty="0"/>
                        <a:t>0</a:t>
                      </a:r>
                    </a:p>
                  </a:txBody>
                  <a:tcPr anchor="ctr">
                    <a:solidFill>
                      <a:schemeClr val="bg1">
                        <a:lumMod val="95000"/>
                      </a:schemeClr>
                    </a:solidFill>
                  </a:tcPr>
                </a:tc>
                <a:tc>
                  <a:txBody>
                    <a:bodyPr/>
                    <a:lstStyle/>
                    <a:p>
                      <a:pPr algn="ctr"/>
                      <a:r>
                        <a:rPr lang="en-US" sz="1400" b="0" i="0" dirty="0"/>
                        <a:t>0</a:t>
                      </a:r>
                    </a:p>
                  </a:txBody>
                  <a:tcPr anchor="ctr">
                    <a:solidFill>
                      <a:schemeClr val="bg1">
                        <a:lumMod val="95000"/>
                      </a:schemeClr>
                    </a:solidFill>
                  </a:tcPr>
                </a:tc>
                <a:tc>
                  <a:txBody>
                    <a:bodyPr/>
                    <a:lstStyle/>
                    <a:p>
                      <a:pPr algn="ctr"/>
                      <a:r>
                        <a:rPr lang="en-US" sz="1400" b="0" i="1" dirty="0"/>
                        <a:t>0</a:t>
                      </a:r>
                    </a:p>
                  </a:txBody>
                  <a:tcPr anchor="ctr">
                    <a:solidFill>
                      <a:schemeClr val="bg1">
                        <a:lumMod val="95000"/>
                      </a:schemeClr>
                    </a:solidFill>
                  </a:tcPr>
                </a:tc>
                <a:tc>
                  <a:txBody>
                    <a:bodyPr/>
                    <a:lstStyle/>
                    <a:p>
                      <a:pPr algn="ctr"/>
                      <a:r>
                        <a:rPr lang="en-US" sz="1400" b="1" i="1" dirty="0"/>
                        <a:t>1</a:t>
                      </a:r>
                    </a:p>
                  </a:txBody>
                  <a:tcPr anchor="ctr">
                    <a:solidFill>
                      <a:schemeClr val="bg1">
                        <a:lumMod val="95000"/>
                      </a:schemeClr>
                    </a:solidFill>
                  </a:tcPr>
                </a:tc>
                <a:extLst>
                  <a:ext uri="{0D108BD9-81ED-4DB2-BD59-A6C34878D82A}">
                    <a16:rowId xmlns:a16="http://schemas.microsoft.com/office/drawing/2014/main" val="73781699"/>
                  </a:ext>
                </a:extLst>
              </a:tr>
            </a:tbl>
          </a:graphicData>
        </a:graphic>
      </p:graphicFrame>
      <p:graphicFrame>
        <p:nvGraphicFramePr>
          <p:cNvPr id="10" name="Table 9">
            <a:extLst>
              <a:ext uri="{FF2B5EF4-FFF2-40B4-BE49-F238E27FC236}">
                <a16:creationId xmlns:a16="http://schemas.microsoft.com/office/drawing/2014/main" id="{F7684044-2559-4E59-9496-9925064B6477}"/>
              </a:ext>
            </a:extLst>
          </p:cNvPr>
          <p:cNvGraphicFramePr>
            <a:graphicFrameLocks noGrp="1"/>
          </p:cNvGraphicFramePr>
          <p:nvPr/>
        </p:nvGraphicFramePr>
        <p:xfrm>
          <a:off x="126885" y="3576072"/>
          <a:ext cx="8940915" cy="1072128"/>
        </p:xfrm>
        <a:graphic>
          <a:graphicData uri="http://schemas.openxmlformats.org/drawingml/2006/table">
            <a:tbl>
              <a:tblPr firstRow="1" bandRow="1">
                <a:tableStyleId>{00A15C55-8517-42AA-B614-E9B94910E393}</a:tableStyleId>
              </a:tblPr>
              <a:tblGrid>
                <a:gridCol w="1854315">
                  <a:extLst>
                    <a:ext uri="{9D8B030D-6E8A-4147-A177-3AD203B41FA5}">
                      <a16:colId xmlns:a16="http://schemas.microsoft.com/office/drawing/2014/main" val="20000"/>
                    </a:ext>
                  </a:extLst>
                </a:gridCol>
                <a:gridCol w="1295400">
                  <a:extLst>
                    <a:ext uri="{9D8B030D-6E8A-4147-A177-3AD203B41FA5}">
                      <a16:colId xmlns:a16="http://schemas.microsoft.com/office/drawing/2014/main" val="20001"/>
                    </a:ext>
                  </a:extLst>
                </a:gridCol>
                <a:gridCol w="917117">
                  <a:extLst>
                    <a:ext uri="{9D8B030D-6E8A-4147-A177-3AD203B41FA5}">
                      <a16:colId xmlns:a16="http://schemas.microsoft.com/office/drawing/2014/main" val="20002"/>
                    </a:ext>
                  </a:extLst>
                </a:gridCol>
                <a:gridCol w="911683">
                  <a:extLst>
                    <a:ext uri="{9D8B030D-6E8A-4147-A177-3AD203B41FA5}">
                      <a16:colId xmlns:a16="http://schemas.microsoft.com/office/drawing/2014/main" val="20003"/>
                    </a:ext>
                  </a:extLst>
                </a:gridCol>
                <a:gridCol w="838200">
                  <a:extLst>
                    <a:ext uri="{9D8B030D-6E8A-4147-A177-3AD203B41FA5}">
                      <a16:colId xmlns:a16="http://schemas.microsoft.com/office/drawing/2014/main" val="20004"/>
                    </a:ext>
                  </a:extLst>
                </a:gridCol>
                <a:gridCol w="990600">
                  <a:extLst>
                    <a:ext uri="{9D8B030D-6E8A-4147-A177-3AD203B41FA5}">
                      <a16:colId xmlns:a16="http://schemas.microsoft.com/office/drawing/2014/main" val="14099204"/>
                    </a:ext>
                  </a:extLst>
                </a:gridCol>
                <a:gridCol w="1349309">
                  <a:extLst>
                    <a:ext uri="{9D8B030D-6E8A-4147-A177-3AD203B41FA5}">
                      <a16:colId xmlns:a16="http://schemas.microsoft.com/office/drawing/2014/main" val="1126698695"/>
                    </a:ext>
                  </a:extLst>
                </a:gridCol>
                <a:gridCol w="784291">
                  <a:extLst>
                    <a:ext uri="{9D8B030D-6E8A-4147-A177-3AD203B41FA5}">
                      <a16:colId xmlns:a16="http://schemas.microsoft.com/office/drawing/2014/main" val="2516114909"/>
                    </a:ext>
                  </a:extLst>
                </a:gridCol>
              </a:tblGrid>
              <a:tr h="5553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i="0" dirty="0">
                          <a:solidFill>
                            <a:schemeClr val="tx1"/>
                          </a:solidFill>
                        </a:rPr>
                        <a:t>Director’s Office</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rPr>
                        <a:t>March/April*</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rPr>
                        <a:t>May*</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rPr>
                        <a:t>June*</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rPr>
                        <a:t>July*</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rPr>
                        <a:t>August*</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rPr>
                        <a:t>September*</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rPr>
                        <a:t>Totals</a:t>
                      </a:r>
                    </a:p>
                  </a:txBody>
                  <a:tcPr anchor="ctr">
                    <a:solidFill>
                      <a:schemeClr val="bg1">
                        <a:lumMod val="75000"/>
                      </a:schemeClr>
                    </a:solidFill>
                  </a:tcPr>
                </a:tc>
                <a:extLst>
                  <a:ext uri="{0D108BD9-81ED-4DB2-BD59-A6C34878D82A}">
                    <a16:rowId xmlns:a16="http://schemas.microsoft.com/office/drawing/2014/main" val="10000"/>
                  </a:ext>
                </a:extLst>
              </a:tr>
              <a:tr h="516828">
                <a:tc>
                  <a:txBody>
                    <a:bodyPr/>
                    <a:lstStyle/>
                    <a:p>
                      <a:pPr algn="ctr"/>
                      <a:r>
                        <a:rPr lang="en-US" sz="1400" b="0" i="1" dirty="0"/>
                        <a:t>Meetings</a:t>
                      </a:r>
                    </a:p>
                  </a:txBody>
                  <a:tcPr anchor="ctr">
                    <a:solidFill>
                      <a:schemeClr val="bg1">
                        <a:lumMod val="95000"/>
                      </a:schemeClr>
                    </a:solidFill>
                  </a:tcPr>
                </a:tc>
                <a:tc>
                  <a:txBody>
                    <a:bodyPr/>
                    <a:lstStyle/>
                    <a:p>
                      <a:pPr algn="ctr"/>
                      <a:r>
                        <a:rPr lang="en-US" sz="1400" b="0" i="0" dirty="0"/>
                        <a:t>10</a:t>
                      </a:r>
                    </a:p>
                  </a:txBody>
                  <a:tcPr anchor="ctr">
                    <a:solidFill>
                      <a:schemeClr val="bg1">
                        <a:lumMod val="95000"/>
                      </a:schemeClr>
                    </a:solidFill>
                  </a:tcPr>
                </a:tc>
                <a:tc>
                  <a:txBody>
                    <a:bodyPr/>
                    <a:lstStyle/>
                    <a:p>
                      <a:pPr algn="ctr"/>
                      <a:r>
                        <a:rPr lang="en-US" sz="1400" b="0" i="0" dirty="0"/>
                        <a:t>26</a:t>
                      </a:r>
                    </a:p>
                  </a:txBody>
                  <a:tcPr anchor="ctr">
                    <a:solidFill>
                      <a:schemeClr val="bg1">
                        <a:lumMod val="95000"/>
                      </a:schemeClr>
                    </a:solidFill>
                  </a:tcPr>
                </a:tc>
                <a:tc>
                  <a:txBody>
                    <a:bodyPr/>
                    <a:lstStyle/>
                    <a:p>
                      <a:pPr algn="ctr"/>
                      <a:r>
                        <a:rPr lang="en-US" sz="1400" b="0" i="0" dirty="0"/>
                        <a:t>25</a:t>
                      </a:r>
                    </a:p>
                  </a:txBody>
                  <a:tcPr anchor="ctr">
                    <a:solidFill>
                      <a:schemeClr val="bg1">
                        <a:lumMod val="95000"/>
                      </a:schemeClr>
                    </a:solidFill>
                  </a:tcPr>
                </a:tc>
                <a:tc>
                  <a:txBody>
                    <a:bodyPr/>
                    <a:lstStyle/>
                    <a:p>
                      <a:pPr algn="ctr"/>
                      <a:r>
                        <a:rPr lang="en-US" sz="1400" b="0" i="0" dirty="0"/>
                        <a:t>16</a:t>
                      </a:r>
                    </a:p>
                  </a:txBody>
                  <a:tcPr anchor="ctr">
                    <a:solidFill>
                      <a:schemeClr val="bg1">
                        <a:lumMod val="95000"/>
                      </a:schemeClr>
                    </a:solidFill>
                  </a:tcPr>
                </a:tc>
                <a:tc>
                  <a:txBody>
                    <a:bodyPr/>
                    <a:lstStyle/>
                    <a:p>
                      <a:pPr algn="ctr"/>
                      <a:r>
                        <a:rPr lang="en-US" sz="1400" b="0" i="0" dirty="0"/>
                        <a:t>4</a:t>
                      </a:r>
                    </a:p>
                  </a:txBody>
                  <a:tcPr anchor="ctr">
                    <a:solidFill>
                      <a:schemeClr val="bg1">
                        <a:lumMod val="95000"/>
                      </a:schemeClr>
                    </a:solidFill>
                  </a:tcPr>
                </a:tc>
                <a:tc>
                  <a:txBody>
                    <a:bodyPr/>
                    <a:lstStyle/>
                    <a:p>
                      <a:pPr algn="ctr"/>
                      <a:r>
                        <a:rPr lang="en-US" sz="1400" b="1" i="1" dirty="0"/>
                        <a:t>21</a:t>
                      </a:r>
                    </a:p>
                  </a:txBody>
                  <a:tcPr anchor="ctr">
                    <a:solidFill>
                      <a:schemeClr val="bg1">
                        <a:lumMod val="95000"/>
                      </a:schemeClr>
                    </a:solidFill>
                  </a:tcPr>
                </a:tc>
                <a:tc>
                  <a:txBody>
                    <a:bodyPr/>
                    <a:lstStyle/>
                    <a:p>
                      <a:pPr algn="ctr"/>
                      <a:r>
                        <a:rPr lang="en-US" sz="1400" b="1" i="1" dirty="0"/>
                        <a:t>102</a:t>
                      </a:r>
                    </a:p>
                  </a:txBody>
                  <a:tcPr anchor="ctr">
                    <a:solidFill>
                      <a:schemeClr val="bg1">
                        <a:lumMod val="95000"/>
                      </a:schemeClr>
                    </a:solidFill>
                  </a:tcPr>
                </a:tc>
                <a:extLst>
                  <a:ext uri="{0D108BD9-81ED-4DB2-BD59-A6C34878D82A}">
                    <a16:rowId xmlns:a16="http://schemas.microsoft.com/office/drawing/2014/main" val="10001"/>
                  </a:ext>
                </a:extLst>
              </a:tr>
            </a:tbl>
          </a:graphicData>
        </a:graphic>
      </p:graphicFrame>
      <p:pic>
        <p:nvPicPr>
          <p:cNvPr id="2" name="Picture 1">
            <a:extLst>
              <a:ext uri="{FF2B5EF4-FFF2-40B4-BE49-F238E27FC236}">
                <a16:creationId xmlns:a16="http://schemas.microsoft.com/office/drawing/2014/main" id="{8D1CF1E3-0FDD-407C-BABA-D0CA11C68C7E}"/>
              </a:ext>
            </a:extLst>
          </p:cNvPr>
          <p:cNvPicPr>
            <a:picLocks noChangeAspect="1"/>
          </p:cNvPicPr>
          <p:nvPr/>
        </p:nvPicPr>
        <p:blipFill>
          <a:blip r:embed="rId3"/>
          <a:stretch>
            <a:fillRect/>
          </a:stretch>
        </p:blipFill>
        <p:spPr>
          <a:xfrm>
            <a:off x="7696200" y="51137"/>
            <a:ext cx="990600" cy="928366"/>
          </a:xfrm>
          <a:prstGeom prst="rect">
            <a:avLst/>
          </a:prstGeom>
        </p:spPr>
      </p:pic>
    </p:spTree>
    <p:extLst>
      <p:ext uri="{BB962C8B-B14F-4D97-AF65-F5344CB8AC3E}">
        <p14:creationId xmlns:p14="http://schemas.microsoft.com/office/powerpoint/2010/main" val="1298030677"/>
      </p:ext>
    </p:extLst>
  </p:cSld>
  <p:clrMapOvr>
    <a:masterClrMapping/>
  </p:clrMapOvr>
  <p:transition advClick="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a:extLst>
              <a:ext uri="{FF2B5EF4-FFF2-40B4-BE49-F238E27FC236}">
                <a16:creationId xmlns:a16="http://schemas.microsoft.com/office/drawing/2014/main" id="{377EAC83-9E41-45D3-9CFC-192D9377B7B3}"/>
              </a:ext>
            </a:extLst>
          </p:cNvPr>
          <p:cNvSpPr txBox="1">
            <a:spLocks noChangeArrowheads="1"/>
          </p:cNvSpPr>
          <p:nvPr/>
        </p:nvSpPr>
        <p:spPr bwMode="auto">
          <a:xfrm>
            <a:off x="533400" y="51137"/>
            <a:ext cx="4267200" cy="1015663"/>
          </a:xfrm>
          <a:prstGeom prst="rect">
            <a:avLst/>
          </a:prstGeom>
          <a:noFill/>
          <a:ln w="9525">
            <a:noFill/>
            <a:miter lim="800000"/>
            <a:headEnd/>
            <a:tailEnd/>
          </a:ln>
        </p:spPr>
        <p:txBody>
          <a:bodyPr wrap="square">
            <a:spAutoFit/>
          </a:bodyPr>
          <a:lstStyle/>
          <a:p>
            <a:pPr eaLnBrk="0" hangingPunct="0"/>
            <a:r>
              <a:rPr lang="en-US" sz="3600" b="1" dirty="0">
                <a:solidFill>
                  <a:schemeClr val="bg2"/>
                </a:solidFill>
              </a:rPr>
              <a:t>OSH Division</a:t>
            </a:r>
          </a:p>
          <a:p>
            <a:pPr eaLnBrk="0" hangingPunct="0"/>
            <a:r>
              <a:rPr lang="en-US" sz="2400" i="1" dirty="0">
                <a:solidFill>
                  <a:srgbClr val="000080"/>
                </a:solidFill>
              </a:rPr>
              <a:t>COVID-19 Activities FFY20*</a:t>
            </a:r>
            <a:endParaRPr lang="en-US" sz="2400" b="1" i="1" dirty="0">
              <a:solidFill>
                <a:schemeClr val="bg2"/>
              </a:solidFill>
            </a:endParaRPr>
          </a:p>
        </p:txBody>
      </p:sp>
      <p:graphicFrame>
        <p:nvGraphicFramePr>
          <p:cNvPr id="9" name="Table 8">
            <a:extLst>
              <a:ext uri="{FF2B5EF4-FFF2-40B4-BE49-F238E27FC236}">
                <a16:creationId xmlns:a16="http://schemas.microsoft.com/office/drawing/2014/main" id="{E13DD16B-6EFB-4A1C-BC5A-E42B526017AE}"/>
              </a:ext>
            </a:extLst>
          </p:cNvPr>
          <p:cNvGraphicFramePr>
            <a:graphicFrameLocks noGrp="1"/>
          </p:cNvGraphicFramePr>
          <p:nvPr/>
        </p:nvGraphicFramePr>
        <p:xfrm>
          <a:off x="152400" y="1091967"/>
          <a:ext cx="8915400" cy="4224260"/>
        </p:xfrm>
        <a:graphic>
          <a:graphicData uri="http://schemas.openxmlformats.org/drawingml/2006/table">
            <a:tbl>
              <a:tblPr firstRow="1" bandRow="1">
                <a:tableStyleId>{00A15C55-8517-42AA-B614-E9B94910E393}</a:tableStyleId>
              </a:tblPr>
              <a:tblGrid>
                <a:gridCol w="1464914">
                  <a:extLst>
                    <a:ext uri="{9D8B030D-6E8A-4147-A177-3AD203B41FA5}">
                      <a16:colId xmlns:a16="http://schemas.microsoft.com/office/drawing/2014/main" val="1351541343"/>
                    </a:ext>
                  </a:extLst>
                </a:gridCol>
                <a:gridCol w="1397466">
                  <a:extLst>
                    <a:ext uri="{9D8B030D-6E8A-4147-A177-3AD203B41FA5}">
                      <a16:colId xmlns:a16="http://schemas.microsoft.com/office/drawing/2014/main" val="3158904017"/>
                    </a:ext>
                  </a:extLst>
                </a:gridCol>
                <a:gridCol w="953910">
                  <a:extLst>
                    <a:ext uri="{9D8B030D-6E8A-4147-A177-3AD203B41FA5}">
                      <a16:colId xmlns:a16="http://schemas.microsoft.com/office/drawing/2014/main" val="3159913933"/>
                    </a:ext>
                  </a:extLst>
                </a:gridCol>
                <a:gridCol w="953910">
                  <a:extLst>
                    <a:ext uri="{9D8B030D-6E8A-4147-A177-3AD203B41FA5}">
                      <a16:colId xmlns:a16="http://schemas.microsoft.com/office/drawing/2014/main" val="4137899629"/>
                    </a:ext>
                  </a:extLst>
                </a:gridCol>
                <a:gridCol w="953910">
                  <a:extLst>
                    <a:ext uri="{9D8B030D-6E8A-4147-A177-3AD203B41FA5}">
                      <a16:colId xmlns:a16="http://schemas.microsoft.com/office/drawing/2014/main" val="3682297276"/>
                    </a:ext>
                  </a:extLst>
                </a:gridCol>
                <a:gridCol w="1271880">
                  <a:extLst>
                    <a:ext uri="{9D8B030D-6E8A-4147-A177-3AD203B41FA5}">
                      <a16:colId xmlns:a16="http://schemas.microsoft.com/office/drawing/2014/main" val="1354704291"/>
                    </a:ext>
                  </a:extLst>
                </a:gridCol>
                <a:gridCol w="1192387">
                  <a:extLst>
                    <a:ext uri="{9D8B030D-6E8A-4147-A177-3AD203B41FA5}">
                      <a16:colId xmlns:a16="http://schemas.microsoft.com/office/drawing/2014/main" val="1452338898"/>
                    </a:ext>
                  </a:extLst>
                </a:gridCol>
                <a:gridCol w="727023">
                  <a:extLst>
                    <a:ext uri="{9D8B030D-6E8A-4147-A177-3AD203B41FA5}">
                      <a16:colId xmlns:a16="http://schemas.microsoft.com/office/drawing/2014/main" val="336053993"/>
                    </a:ext>
                  </a:extLst>
                </a:gridCol>
              </a:tblGrid>
              <a:tr h="35953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i="0" dirty="0">
                          <a:solidFill>
                            <a:schemeClr val="tx1"/>
                          </a:solidFill>
                        </a:rPr>
                        <a:t>ETTA</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rPr>
                        <a:t>March/April*</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rPr>
                        <a:t>May*</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rPr>
                        <a:t>June*</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rPr>
                        <a:t>July*</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rPr>
                        <a:t>August*</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rPr>
                        <a:t>September*</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rPr>
                        <a:t>Totals</a:t>
                      </a:r>
                    </a:p>
                  </a:txBody>
                  <a:tcPr anchor="ctr">
                    <a:solidFill>
                      <a:schemeClr val="bg1">
                        <a:lumMod val="75000"/>
                      </a:schemeClr>
                    </a:solidFill>
                  </a:tcPr>
                </a:tc>
                <a:extLst>
                  <a:ext uri="{0D108BD9-81ED-4DB2-BD59-A6C34878D82A}">
                    <a16:rowId xmlns:a16="http://schemas.microsoft.com/office/drawing/2014/main" val="3598832439"/>
                  </a:ext>
                </a:extLst>
              </a:tr>
              <a:tr h="271991">
                <a:tc>
                  <a:txBody>
                    <a:bodyPr/>
                    <a:lstStyle/>
                    <a:p>
                      <a:pPr algn="ctr"/>
                      <a:r>
                        <a:rPr lang="en-US" sz="1400" b="0" i="1" dirty="0"/>
                        <a:t>Live Webinars </a:t>
                      </a:r>
                    </a:p>
                  </a:txBody>
                  <a:tcPr anchor="ctr">
                    <a:solidFill>
                      <a:schemeClr val="bg1">
                        <a:lumMod val="95000"/>
                      </a:schemeClr>
                    </a:solidFill>
                  </a:tcPr>
                </a:tc>
                <a:tc>
                  <a:txBody>
                    <a:bodyPr/>
                    <a:lstStyle/>
                    <a:p>
                      <a:pPr algn="ctr"/>
                      <a:r>
                        <a:rPr lang="en-US" sz="1400" b="0" i="0" dirty="0"/>
                        <a:t>13</a:t>
                      </a:r>
                    </a:p>
                  </a:txBody>
                  <a:tcPr anchor="ctr">
                    <a:solidFill>
                      <a:schemeClr val="bg1">
                        <a:lumMod val="95000"/>
                      </a:schemeClr>
                    </a:solidFill>
                  </a:tcPr>
                </a:tc>
                <a:tc>
                  <a:txBody>
                    <a:bodyPr/>
                    <a:lstStyle/>
                    <a:p>
                      <a:pPr algn="ctr"/>
                      <a:r>
                        <a:rPr lang="en-US" sz="1400" b="0" i="0" dirty="0"/>
                        <a:t>3</a:t>
                      </a:r>
                    </a:p>
                  </a:txBody>
                  <a:tcPr anchor="ctr">
                    <a:solidFill>
                      <a:schemeClr val="bg1">
                        <a:lumMod val="95000"/>
                      </a:schemeClr>
                    </a:solidFill>
                  </a:tcPr>
                </a:tc>
                <a:tc>
                  <a:txBody>
                    <a:bodyPr/>
                    <a:lstStyle/>
                    <a:p>
                      <a:pPr algn="ctr"/>
                      <a:r>
                        <a:rPr lang="en-US" sz="1400" b="0" i="0" dirty="0"/>
                        <a:t>3</a:t>
                      </a:r>
                    </a:p>
                  </a:txBody>
                  <a:tcPr anchor="ctr">
                    <a:solidFill>
                      <a:schemeClr val="bg1">
                        <a:lumMod val="95000"/>
                      </a:schemeClr>
                    </a:solidFill>
                  </a:tcPr>
                </a:tc>
                <a:tc>
                  <a:txBody>
                    <a:bodyPr/>
                    <a:lstStyle/>
                    <a:p>
                      <a:pPr algn="ctr"/>
                      <a:r>
                        <a:rPr lang="en-US" sz="1400" b="0" i="0" dirty="0"/>
                        <a:t>2</a:t>
                      </a:r>
                    </a:p>
                  </a:txBody>
                  <a:tcPr anchor="ctr">
                    <a:solidFill>
                      <a:schemeClr val="bg1">
                        <a:lumMod val="95000"/>
                      </a:schemeClr>
                    </a:solidFill>
                  </a:tcPr>
                </a:tc>
                <a:tc>
                  <a:txBody>
                    <a:bodyPr/>
                    <a:lstStyle/>
                    <a:p>
                      <a:pPr algn="ctr"/>
                      <a:r>
                        <a:rPr lang="en-US" sz="1400" b="0" i="0" dirty="0"/>
                        <a:t>5</a:t>
                      </a:r>
                    </a:p>
                  </a:txBody>
                  <a:tcPr anchor="ctr">
                    <a:solidFill>
                      <a:schemeClr val="bg1">
                        <a:lumMod val="95000"/>
                      </a:schemeClr>
                    </a:solidFill>
                  </a:tcPr>
                </a:tc>
                <a:tc>
                  <a:txBody>
                    <a:bodyPr/>
                    <a:lstStyle/>
                    <a:p>
                      <a:pPr algn="ctr"/>
                      <a:r>
                        <a:rPr lang="en-US" sz="1400" b="0" i="1" dirty="0"/>
                        <a:t>2</a:t>
                      </a:r>
                    </a:p>
                  </a:txBody>
                  <a:tcPr anchor="ctr">
                    <a:solidFill>
                      <a:schemeClr val="bg1">
                        <a:lumMod val="95000"/>
                      </a:schemeClr>
                    </a:solidFill>
                  </a:tcPr>
                </a:tc>
                <a:tc>
                  <a:txBody>
                    <a:bodyPr/>
                    <a:lstStyle/>
                    <a:p>
                      <a:pPr algn="ctr"/>
                      <a:r>
                        <a:rPr lang="en-US" sz="1400" b="0" i="1" dirty="0"/>
                        <a:t>28</a:t>
                      </a:r>
                    </a:p>
                  </a:txBody>
                  <a:tcPr anchor="ctr">
                    <a:solidFill>
                      <a:schemeClr val="bg1">
                        <a:lumMod val="95000"/>
                      </a:schemeClr>
                    </a:solidFill>
                  </a:tcPr>
                </a:tc>
                <a:extLst>
                  <a:ext uri="{0D108BD9-81ED-4DB2-BD59-A6C34878D82A}">
                    <a16:rowId xmlns:a16="http://schemas.microsoft.com/office/drawing/2014/main" val="73781699"/>
                  </a:ext>
                </a:extLst>
              </a:tr>
              <a:tr h="47487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1" dirty="0"/>
                        <a:t>Pre-recorded Webinars</a:t>
                      </a:r>
                    </a:p>
                  </a:txBody>
                  <a:tcPr anchor="ctr">
                    <a:solidFill>
                      <a:schemeClr val="bg1">
                        <a:lumMod val="85000"/>
                      </a:schemeClr>
                    </a:solidFill>
                  </a:tcPr>
                </a:tc>
                <a:tc>
                  <a:txBody>
                    <a:bodyPr/>
                    <a:lstStyle/>
                    <a:p>
                      <a:pPr algn="ctr"/>
                      <a:r>
                        <a:rPr lang="en-US" sz="1400" b="0" i="0" dirty="0"/>
                        <a:t>4</a:t>
                      </a:r>
                    </a:p>
                  </a:txBody>
                  <a:tcPr anchor="ctr">
                    <a:solidFill>
                      <a:schemeClr val="bg1">
                        <a:lumMod val="85000"/>
                      </a:schemeClr>
                    </a:solidFill>
                  </a:tcPr>
                </a:tc>
                <a:tc>
                  <a:txBody>
                    <a:bodyPr/>
                    <a:lstStyle/>
                    <a:p>
                      <a:pPr algn="ctr"/>
                      <a:r>
                        <a:rPr lang="en-US" sz="1400" b="0" i="0" dirty="0"/>
                        <a:t>0</a:t>
                      </a:r>
                    </a:p>
                  </a:txBody>
                  <a:tcPr anchor="ctr">
                    <a:solidFill>
                      <a:schemeClr val="bg1">
                        <a:lumMod val="85000"/>
                      </a:schemeClr>
                    </a:solidFill>
                  </a:tcPr>
                </a:tc>
                <a:tc>
                  <a:txBody>
                    <a:bodyPr/>
                    <a:lstStyle/>
                    <a:p>
                      <a:pPr algn="ctr"/>
                      <a:r>
                        <a:rPr lang="en-US" sz="1400" b="0" i="0" dirty="0"/>
                        <a:t>0</a:t>
                      </a:r>
                    </a:p>
                  </a:txBody>
                  <a:tcPr anchor="ctr">
                    <a:solidFill>
                      <a:schemeClr val="bg1">
                        <a:lumMod val="85000"/>
                      </a:schemeClr>
                    </a:solidFill>
                  </a:tcPr>
                </a:tc>
                <a:tc>
                  <a:txBody>
                    <a:bodyPr/>
                    <a:lstStyle/>
                    <a:p>
                      <a:pPr algn="ctr"/>
                      <a:r>
                        <a:rPr lang="en-US" sz="1400" b="0" i="0" dirty="0"/>
                        <a:t>0</a:t>
                      </a:r>
                    </a:p>
                  </a:txBody>
                  <a:tcPr anchor="ctr">
                    <a:solidFill>
                      <a:schemeClr val="bg1">
                        <a:lumMod val="85000"/>
                      </a:schemeClr>
                    </a:solidFill>
                  </a:tcPr>
                </a:tc>
                <a:tc>
                  <a:txBody>
                    <a:bodyPr/>
                    <a:lstStyle/>
                    <a:p>
                      <a:pPr algn="ctr"/>
                      <a:r>
                        <a:rPr lang="en-US" sz="1400" b="0" i="0" dirty="0"/>
                        <a:t>2</a:t>
                      </a:r>
                    </a:p>
                  </a:txBody>
                  <a:tcPr anchor="ctr">
                    <a:solidFill>
                      <a:schemeClr val="bg1">
                        <a:lumMod val="85000"/>
                      </a:schemeClr>
                    </a:solidFill>
                  </a:tcPr>
                </a:tc>
                <a:tc>
                  <a:txBody>
                    <a:bodyPr/>
                    <a:lstStyle/>
                    <a:p>
                      <a:pPr algn="ctr"/>
                      <a:r>
                        <a:rPr lang="en-US" sz="1400" b="0" i="1" dirty="0"/>
                        <a:t>0</a:t>
                      </a:r>
                    </a:p>
                  </a:txBody>
                  <a:tcPr anchor="ctr">
                    <a:solidFill>
                      <a:schemeClr val="bg1">
                        <a:lumMod val="85000"/>
                      </a:schemeClr>
                    </a:solidFill>
                  </a:tcPr>
                </a:tc>
                <a:tc>
                  <a:txBody>
                    <a:bodyPr/>
                    <a:lstStyle/>
                    <a:p>
                      <a:pPr algn="ctr"/>
                      <a:r>
                        <a:rPr lang="en-US" sz="1400" b="0" i="1" dirty="0"/>
                        <a:t>6</a:t>
                      </a:r>
                    </a:p>
                  </a:txBody>
                  <a:tcPr anchor="ctr">
                    <a:solidFill>
                      <a:schemeClr val="bg1">
                        <a:lumMod val="85000"/>
                      </a:schemeClr>
                    </a:solidFill>
                  </a:tcPr>
                </a:tc>
                <a:extLst>
                  <a:ext uri="{0D108BD9-81ED-4DB2-BD59-A6C34878D82A}">
                    <a16:rowId xmlns:a16="http://schemas.microsoft.com/office/drawing/2014/main" val="2459126564"/>
                  </a:ext>
                </a:extLst>
              </a:tr>
              <a:tr h="359530">
                <a:tc>
                  <a:txBody>
                    <a:bodyPr/>
                    <a:lstStyle/>
                    <a:p>
                      <a:pPr algn="ctr"/>
                      <a:r>
                        <a:rPr lang="en-US" sz="1400" b="0" i="1" dirty="0"/>
                        <a:t>PowerPoints</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4</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1</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2</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14</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Arial"/>
                          <a:ea typeface="+mn-ea"/>
                          <a:cs typeface="+mn-cs"/>
                        </a:rPr>
                        <a:t>4</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Arial"/>
                          <a:ea typeface="+mn-ea"/>
                          <a:cs typeface="+mn-cs"/>
                        </a:rPr>
                        <a:t>25</a:t>
                      </a:r>
                    </a:p>
                  </a:txBody>
                  <a:tcPr anchor="ctr">
                    <a:solidFill>
                      <a:schemeClr val="bg1">
                        <a:lumMod val="95000"/>
                      </a:schemeClr>
                    </a:solidFill>
                  </a:tcPr>
                </a:tc>
                <a:extLst>
                  <a:ext uri="{0D108BD9-81ED-4DB2-BD59-A6C34878D82A}">
                    <a16:rowId xmlns:a16="http://schemas.microsoft.com/office/drawing/2014/main" val="4064520827"/>
                  </a:ext>
                </a:extLst>
              </a:tr>
              <a:tr h="279335">
                <a:tc>
                  <a:txBody>
                    <a:bodyPr/>
                    <a:lstStyle/>
                    <a:p>
                      <a:pPr algn="ctr"/>
                      <a:r>
                        <a:rPr lang="en-US" sz="1400" b="0" i="1" dirty="0"/>
                        <a:t>Hazard Alerts</a:t>
                      </a:r>
                    </a:p>
                  </a:txBody>
                  <a:tcPr anchor="ctr">
                    <a:solidFill>
                      <a:schemeClr val="bg1">
                        <a:lumMod val="85000"/>
                      </a:schemeClr>
                    </a:solidFill>
                  </a:tcPr>
                </a:tc>
                <a:tc>
                  <a:txBody>
                    <a:bodyPr/>
                    <a:lstStyle/>
                    <a:p>
                      <a:pPr algn="ctr"/>
                      <a:r>
                        <a:rPr lang="en-US" sz="1400" b="0" i="0" dirty="0"/>
                        <a:t>6</a:t>
                      </a:r>
                    </a:p>
                  </a:txBody>
                  <a:tcPr anchor="ctr">
                    <a:solidFill>
                      <a:schemeClr val="bg1">
                        <a:lumMod val="85000"/>
                      </a:schemeClr>
                    </a:solidFill>
                  </a:tcPr>
                </a:tc>
                <a:tc>
                  <a:txBody>
                    <a:bodyPr/>
                    <a:lstStyle/>
                    <a:p>
                      <a:pPr algn="ctr"/>
                      <a:r>
                        <a:rPr lang="en-US" sz="1400" b="0" i="0" dirty="0"/>
                        <a:t>0</a:t>
                      </a:r>
                    </a:p>
                  </a:txBody>
                  <a:tcPr anchor="ctr">
                    <a:solidFill>
                      <a:schemeClr val="bg1">
                        <a:lumMod val="85000"/>
                      </a:schemeClr>
                    </a:solidFill>
                  </a:tcPr>
                </a:tc>
                <a:tc>
                  <a:txBody>
                    <a:bodyPr/>
                    <a:lstStyle/>
                    <a:p>
                      <a:pPr algn="ctr"/>
                      <a:r>
                        <a:rPr lang="en-US" sz="1400" b="0" i="0" dirty="0"/>
                        <a:t>0</a:t>
                      </a:r>
                    </a:p>
                  </a:txBody>
                  <a:tcPr anchor="ctr">
                    <a:solidFill>
                      <a:schemeClr val="bg1">
                        <a:lumMod val="85000"/>
                      </a:schemeClr>
                    </a:solidFill>
                  </a:tcPr>
                </a:tc>
                <a:tc>
                  <a:txBody>
                    <a:bodyPr/>
                    <a:lstStyle/>
                    <a:p>
                      <a:pPr algn="ctr"/>
                      <a:r>
                        <a:rPr lang="en-US" sz="1400" b="0" i="0" dirty="0"/>
                        <a:t>0</a:t>
                      </a:r>
                    </a:p>
                  </a:txBody>
                  <a:tcPr anchor="ctr">
                    <a:solidFill>
                      <a:schemeClr val="bg1">
                        <a:lumMod val="85000"/>
                      </a:schemeClr>
                    </a:solidFill>
                  </a:tcPr>
                </a:tc>
                <a:tc>
                  <a:txBody>
                    <a:bodyPr/>
                    <a:lstStyle/>
                    <a:p>
                      <a:pPr algn="ctr"/>
                      <a:r>
                        <a:rPr lang="en-US" sz="1400" b="0" i="0" dirty="0"/>
                        <a:t>0</a:t>
                      </a:r>
                    </a:p>
                  </a:txBody>
                  <a:tcPr anchor="ctr">
                    <a:solidFill>
                      <a:schemeClr val="bg1">
                        <a:lumMod val="85000"/>
                      </a:schemeClr>
                    </a:solidFill>
                  </a:tcPr>
                </a:tc>
                <a:tc>
                  <a:txBody>
                    <a:bodyPr/>
                    <a:lstStyle/>
                    <a:p>
                      <a:pPr algn="ctr"/>
                      <a:r>
                        <a:rPr lang="en-US" sz="1400" b="0" i="1" dirty="0"/>
                        <a:t>1</a:t>
                      </a:r>
                    </a:p>
                  </a:txBody>
                  <a:tcPr anchor="ctr">
                    <a:solidFill>
                      <a:schemeClr val="bg1">
                        <a:lumMod val="85000"/>
                      </a:schemeClr>
                    </a:solidFill>
                  </a:tcPr>
                </a:tc>
                <a:tc>
                  <a:txBody>
                    <a:bodyPr/>
                    <a:lstStyle/>
                    <a:p>
                      <a:pPr algn="ctr"/>
                      <a:r>
                        <a:rPr lang="en-US" sz="1400" b="0" i="1" dirty="0"/>
                        <a:t>7</a:t>
                      </a:r>
                    </a:p>
                  </a:txBody>
                  <a:tcPr anchor="ctr">
                    <a:solidFill>
                      <a:schemeClr val="bg1">
                        <a:lumMod val="85000"/>
                      </a:schemeClr>
                    </a:solidFill>
                  </a:tcPr>
                </a:tc>
                <a:extLst>
                  <a:ext uri="{0D108BD9-81ED-4DB2-BD59-A6C34878D82A}">
                    <a16:rowId xmlns:a16="http://schemas.microsoft.com/office/drawing/2014/main" val="1312744093"/>
                  </a:ext>
                </a:extLst>
              </a:tr>
              <a:tr h="279335">
                <a:tc>
                  <a:txBody>
                    <a:bodyPr/>
                    <a:lstStyle/>
                    <a:p>
                      <a:pPr algn="ctr"/>
                      <a:r>
                        <a:rPr lang="en-US" sz="1400" b="0" i="1" dirty="0"/>
                        <a:t>Streaming Videos</a:t>
                      </a:r>
                    </a:p>
                  </a:txBody>
                  <a:tcPr anchor="ctr">
                    <a:solidFill>
                      <a:schemeClr val="bg1">
                        <a:lumMod val="95000"/>
                      </a:schemeClr>
                    </a:solidFill>
                  </a:tcPr>
                </a:tc>
                <a:tc>
                  <a:txBody>
                    <a:bodyPr/>
                    <a:lstStyle/>
                    <a:p>
                      <a:pPr algn="ctr"/>
                      <a:r>
                        <a:rPr lang="en-US" sz="1400" b="0" i="0" dirty="0"/>
                        <a:t>15</a:t>
                      </a:r>
                    </a:p>
                  </a:txBody>
                  <a:tcPr anchor="ctr">
                    <a:solidFill>
                      <a:schemeClr val="bg1">
                        <a:lumMod val="95000"/>
                      </a:schemeClr>
                    </a:solidFill>
                  </a:tcPr>
                </a:tc>
                <a:tc>
                  <a:txBody>
                    <a:bodyPr/>
                    <a:lstStyle/>
                    <a:p>
                      <a:pPr algn="ctr"/>
                      <a:r>
                        <a:rPr lang="en-US" sz="1400" b="0" i="0" dirty="0"/>
                        <a:t>16</a:t>
                      </a:r>
                    </a:p>
                  </a:txBody>
                  <a:tcPr anchor="ctr">
                    <a:solidFill>
                      <a:schemeClr val="bg1">
                        <a:lumMod val="95000"/>
                      </a:schemeClr>
                    </a:solidFill>
                  </a:tcPr>
                </a:tc>
                <a:tc>
                  <a:txBody>
                    <a:bodyPr/>
                    <a:lstStyle/>
                    <a:p>
                      <a:pPr algn="ctr"/>
                      <a:r>
                        <a:rPr lang="en-US" sz="1400" b="0" i="0" dirty="0"/>
                        <a:t>14</a:t>
                      </a:r>
                    </a:p>
                  </a:txBody>
                  <a:tcPr anchor="ctr">
                    <a:solidFill>
                      <a:schemeClr val="bg1">
                        <a:lumMod val="95000"/>
                      </a:schemeClr>
                    </a:solidFill>
                  </a:tcPr>
                </a:tc>
                <a:tc>
                  <a:txBody>
                    <a:bodyPr/>
                    <a:lstStyle/>
                    <a:p>
                      <a:pPr algn="ctr"/>
                      <a:r>
                        <a:rPr lang="en-US" sz="1400" b="0" i="0" dirty="0"/>
                        <a:t>9</a:t>
                      </a:r>
                    </a:p>
                  </a:txBody>
                  <a:tcPr anchor="ctr">
                    <a:solidFill>
                      <a:schemeClr val="bg1">
                        <a:lumMod val="95000"/>
                      </a:schemeClr>
                    </a:solidFill>
                  </a:tcPr>
                </a:tc>
                <a:tc>
                  <a:txBody>
                    <a:bodyPr/>
                    <a:lstStyle/>
                    <a:p>
                      <a:pPr algn="ctr"/>
                      <a:r>
                        <a:rPr lang="en-US" sz="1400" b="0" i="0" dirty="0"/>
                        <a:t>12</a:t>
                      </a:r>
                    </a:p>
                  </a:txBody>
                  <a:tcPr anchor="ctr">
                    <a:solidFill>
                      <a:schemeClr val="bg1">
                        <a:lumMod val="95000"/>
                      </a:schemeClr>
                    </a:solidFill>
                  </a:tcPr>
                </a:tc>
                <a:tc>
                  <a:txBody>
                    <a:bodyPr/>
                    <a:lstStyle/>
                    <a:p>
                      <a:pPr algn="ctr"/>
                      <a:r>
                        <a:rPr lang="en-US" sz="1400" b="0" i="1" dirty="0"/>
                        <a:t>6</a:t>
                      </a:r>
                    </a:p>
                  </a:txBody>
                  <a:tcPr anchor="ctr">
                    <a:solidFill>
                      <a:schemeClr val="bg1">
                        <a:lumMod val="95000"/>
                      </a:schemeClr>
                    </a:solidFill>
                  </a:tcPr>
                </a:tc>
                <a:tc>
                  <a:txBody>
                    <a:bodyPr/>
                    <a:lstStyle/>
                    <a:p>
                      <a:pPr algn="ctr"/>
                      <a:r>
                        <a:rPr lang="en-US" sz="1400" b="0" i="1" dirty="0"/>
                        <a:t>72</a:t>
                      </a:r>
                    </a:p>
                  </a:txBody>
                  <a:tcPr anchor="ctr">
                    <a:solidFill>
                      <a:schemeClr val="bg1">
                        <a:lumMod val="95000"/>
                      </a:schemeClr>
                    </a:solidFill>
                  </a:tcPr>
                </a:tc>
                <a:extLst>
                  <a:ext uri="{0D108BD9-81ED-4DB2-BD59-A6C34878D82A}">
                    <a16:rowId xmlns:a16="http://schemas.microsoft.com/office/drawing/2014/main" val="1222417909"/>
                  </a:ext>
                </a:extLst>
              </a:tr>
              <a:tr h="474870">
                <a:tc>
                  <a:txBody>
                    <a:bodyPr/>
                    <a:lstStyle/>
                    <a:p>
                      <a:pPr algn="ctr"/>
                      <a:r>
                        <a:rPr lang="en-US" sz="1400" b="0" i="1" dirty="0"/>
                        <a:t>A-Z Topics Added/Updated</a:t>
                      </a:r>
                    </a:p>
                  </a:txBody>
                  <a:tcPr anchor="ctr">
                    <a:solidFill>
                      <a:schemeClr val="bg1">
                        <a:lumMod val="85000"/>
                      </a:schemeClr>
                    </a:solidFill>
                  </a:tcPr>
                </a:tc>
                <a:tc>
                  <a:txBody>
                    <a:bodyPr/>
                    <a:lstStyle/>
                    <a:p>
                      <a:pPr algn="ctr"/>
                      <a:r>
                        <a:rPr lang="en-US" sz="1400" b="0" i="0" dirty="0"/>
                        <a:t>4</a:t>
                      </a:r>
                    </a:p>
                  </a:txBody>
                  <a:tcPr anchor="ctr">
                    <a:solidFill>
                      <a:schemeClr val="bg1">
                        <a:lumMod val="85000"/>
                      </a:schemeClr>
                    </a:solidFill>
                  </a:tcPr>
                </a:tc>
                <a:tc>
                  <a:txBody>
                    <a:bodyPr/>
                    <a:lstStyle/>
                    <a:p>
                      <a:pPr algn="ctr"/>
                      <a:r>
                        <a:rPr lang="en-US" sz="1400" b="0" i="0" dirty="0"/>
                        <a:t>5</a:t>
                      </a:r>
                    </a:p>
                  </a:txBody>
                  <a:tcPr anchor="ctr">
                    <a:solidFill>
                      <a:schemeClr val="bg1">
                        <a:lumMod val="85000"/>
                      </a:schemeClr>
                    </a:solidFill>
                  </a:tcPr>
                </a:tc>
                <a:tc>
                  <a:txBody>
                    <a:bodyPr/>
                    <a:lstStyle/>
                    <a:p>
                      <a:pPr algn="ctr"/>
                      <a:r>
                        <a:rPr lang="en-US" sz="1400" b="0" i="0" dirty="0"/>
                        <a:t>5</a:t>
                      </a:r>
                    </a:p>
                  </a:txBody>
                  <a:tcPr anchor="ctr">
                    <a:solidFill>
                      <a:schemeClr val="bg1">
                        <a:lumMod val="85000"/>
                      </a:schemeClr>
                    </a:solidFill>
                  </a:tcPr>
                </a:tc>
                <a:tc>
                  <a:txBody>
                    <a:bodyPr/>
                    <a:lstStyle/>
                    <a:p>
                      <a:pPr algn="ctr"/>
                      <a:r>
                        <a:rPr lang="en-US" sz="1400" b="0" i="0" dirty="0"/>
                        <a:t>3</a:t>
                      </a:r>
                    </a:p>
                  </a:txBody>
                  <a:tcPr anchor="ctr">
                    <a:solidFill>
                      <a:schemeClr val="bg1">
                        <a:lumMod val="85000"/>
                      </a:schemeClr>
                    </a:solidFill>
                  </a:tcPr>
                </a:tc>
                <a:tc>
                  <a:txBody>
                    <a:bodyPr/>
                    <a:lstStyle/>
                    <a:p>
                      <a:pPr algn="ctr"/>
                      <a:r>
                        <a:rPr lang="en-US" sz="1400" b="0" i="0" dirty="0"/>
                        <a:t>4</a:t>
                      </a:r>
                    </a:p>
                  </a:txBody>
                  <a:tcPr anchor="ctr">
                    <a:solidFill>
                      <a:schemeClr val="bg1">
                        <a:lumMod val="85000"/>
                      </a:schemeClr>
                    </a:solidFill>
                  </a:tcPr>
                </a:tc>
                <a:tc>
                  <a:txBody>
                    <a:bodyPr/>
                    <a:lstStyle/>
                    <a:p>
                      <a:pPr algn="ctr"/>
                      <a:r>
                        <a:rPr lang="en-US" sz="1400" b="0" i="1" dirty="0"/>
                        <a:t>3</a:t>
                      </a:r>
                    </a:p>
                  </a:txBody>
                  <a:tcPr anchor="ctr">
                    <a:solidFill>
                      <a:schemeClr val="bg1">
                        <a:lumMod val="85000"/>
                      </a:schemeClr>
                    </a:solidFill>
                  </a:tcPr>
                </a:tc>
                <a:tc>
                  <a:txBody>
                    <a:bodyPr/>
                    <a:lstStyle/>
                    <a:p>
                      <a:pPr algn="ctr"/>
                      <a:r>
                        <a:rPr lang="en-US" sz="1400" b="0" i="1" dirty="0"/>
                        <a:t>24</a:t>
                      </a:r>
                    </a:p>
                  </a:txBody>
                  <a:tcPr anchor="ctr">
                    <a:solidFill>
                      <a:schemeClr val="bg1">
                        <a:lumMod val="85000"/>
                      </a:schemeClr>
                    </a:solidFill>
                  </a:tcPr>
                </a:tc>
                <a:extLst>
                  <a:ext uri="{0D108BD9-81ED-4DB2-BD59-A6C34878D82A}">
                    <a16:rowId xmlns:a16="http://schemas.microsoft.com/office/drawing/2014/main" val="3430657162"/>
                  </a:ext>
                </a:extLst>
              </a:tr>
              <a:tr h="279335">
                <a:tc>
                  <a:txBody>
                    <a:bodyPr/>
                    <a:lstStyle/>
                    <a:p>
                      <a:pPr algn="ctr"/>
                      <a:r>
                        <a:rPr lang="en-US" sz="1400" b="0" i="1" dirty="0"/>
                        <a:t>Fact Sheets</a:t>
                      </a:r>
                    </a:p>
                  </a:txBody>
                  <a:tcPr anchor="ctr">
                    <a:solidFill>
                      <a:schemeClr val="bg1">
                        <a:lumMod val="95000"/>
                      </a:schemeClr>
                    </a:solidFill>
                  </a:tcPr>
                </a:tc>
                <a:tc>
                  <a:txBody>
                    <a:bodyPr/>
                    <a:lstStyle/>
                    <a:p>
                      <a:pPr algn="ctr"/>
                      <a:r>
                        <a:rPr lang="en-US" sz="1400" b="0" i="0" dirty="0"/>
                        <a:t>1</a:t>
                      </a:r>
                    </a:p>
                  </a:txBody>
                  <a:tcPr anchor="ctr">
                    <a:solidFill>
                      <a:schemeClr val="bg1">
                        <a:lumMod val="95000"/>
                      </a:schemeClr>
                    </a:solidFill>
                  </a:tcPr>
                </a:tc>
                <a:tc>
                  <a:txBody>
                    <a:bodyPr/>
                    <a:lstStyle/>
                    <a:p>
                      <a:pPr algn="ctr"/>
                      <a:r>
                        <a:rPr lang="en-US" sz="1400" b="0" i="0" dirty="0"/>
                        <a:t>0</a:t>
                      </a:r>
                    </a:p>
                  </a:txBody>
                  <a:tcPr anchor="ctr">
                    <a:solidFill>
                      <a:schemeClr val="bg1">
                        <a:lumMod val="95000"/>
                      </a:schemeClr>
                    </a:solidFill>
                  </a:tcPr>
                </a:tc>
                <a:tc>
                  <a:txBody>
                    <a:bodyPr/>
                    <a:lstStyle/>
                    <a:p>
                      <a:pPr algn="ctr"/>
                      <a:r>
                        <a:rPr lang="en-US" sz="1400" b="0" i="0" dirty="0"/>
                        <a:t>2</a:t>
                      </a:r>
                    </a:p>
                  </a:txBody>
                  <a:tcPr anchor="ctr">
                    <a:solidFill>
                      <a:schemeClr val="bg1">
                        <a:lumMod val="95000"/>
                      </a:schemeClr>
                    </a:solidFill>
                  </a:tcPr>
                </a:tc>
                <a:tc>
                  <a:txBody>
                    <a:bodyPr/>
                    <a:lstStyle/>
                    <a:p>
                      <a:pPr algn="ctr"/>
                      <a:r>
                        <a:rPr lang="en-US" sz="1400" b="0" i="0" dirty="0"/>
                        <a:t>1</a:t>
                      </a:r>
                    </a:p>
                  </a:txBody>
                  <a:tcPr anchor="ctr">
                    <a:solidFill>
                      <a:schemeClr val="bg1">
                        <a:lumMod val="95000"/>
                      </a:schemeClr>
                    </a:solidFill>
                  </a:tcPr>
                </a:tc>
                <a:tc>
                  <a:txBody>
                    <a:bodyPr/>
                    <a:lstStyle/>
                    <a:p>
                      <a:pPr algn="ctr"/>
                      <a:r>
                        <a:rPr lang="en-US" sz="1400" b="0" i="0" dirty="0"/>
                        <a:t>0</a:t>
                      </a:r>
                    </a:p>
                  </a:txBody>
                  <a:tcPr anchor="ctr">
                    <a:solidFill>
                      <a:schemeClr val="bg1">
                        <a:lumMod val="95000"/>
                      </a:schemeClr>
                    </a:solidFill>
                  </a:tcPr>
                </a:tc>
                <a:tc>
                  <a:txBody>
                    <a:bodyPr/>
                    <a:lstStyle/>
                    <a:p>
                      <a:pPr algn="ctr"/>
                      <a:r>
                        <a:rPr lang="en-US" sz="1400" b="0" i="1" dirty="0"/>
                        <a:t>0</a:t>
                      </a:r>
                    </a:p>
                  </a:txBody>
                  <a:tcPr anchor="ctr">
                    <a:solidFill>
                      <a:schemeClr val="bg1">
                        <a:lumMod val="95000"/>
                      </a:schemeClr>
                    </a:solidFill>
                  </a:tcPr>
                </a:tc>
                <a:tc>
                  <a:txBody>
                    <a:bodyPr/>
                    <a:lstStyle/>
                    <a:p>
                      <a:pPr algn="ctr"/>
                      <a:r>
                        <a:rPr lang="en-US" sz="1400" b="0" i="1" dirty="0"/>
                        <a:t>4</a:t>
                      </a:r>
                    </a:p>
                  </a:txBody>
                  <a:tcPr anchor="ctr">
                    <a:solidFill>
                      <a:schemeClr val="bg1">
                        <a:lumMod val="95000"/>
                      </a:schemeClr>
                    </a:solidFill>
                  </a:tcPr>
                </a:tc>
                <a:extLst>
                  <a:ext uri="{0D108BD9-81ED-4DB2-BD59-A6C34878D82A}">
                    <a16:rowId xmlns:a16="http://schemas.microsoft.com/office/drawing/2014/main" val="2114539236"/>
                  </a:ext>
                </a:extLst>
              </a:tr>
              <a:tr h="359530">
                <a:tc>
                  <a:txBody>
                    <a:bodyPr/>
                    <a:lstStyle/>
                    <a:p>
                      <a:pPr algn="ctr"/>
                      <a:r>
                        <a:rPr lang="en-US" sz="1400" b="0" i="1" dirty="0"/>
                        <a:t>Example Programs</a:t>
                      </a:r>
                    </a:p>
                  </a:txBody>
                  <a:tcPr anchor="ctr">
                    <a:solidFill>
                      <a:schemeClr val="bg1">
                        <a:lumMod val="85000"/>
                      </a:schemeClr>
                    </a:solidFill>
                  </a:tcPr>
                </a:tc>
                <a:tc>
                  <a:txBody>
                    <a:bodyPr/>
                    <a:lstStyle/>
                    <a:p>
                      <a:pPr algn="ctr"/>
                      <a:r>
                        <a:rPr lang="en-US" sz="1400" b="0" i="0" dirty="0"/>
                        <a:t>0</a:t>
                      </a:r>
                    </a:p>
                  </a:txBody>
                  <a:tcPr anchor="ctr">
                    <a:solidFill>
                      <a:schemeClr val="bg1">
                        <a:lumMod val="85000"/>
                      </a:schemeClr>
                    </a:solidFill>
                  </a:tcPr>
                </a:tc>
                <a:tc>
                  <a:txBody>
                    <a:bodyPr/>
                    <a:lstStyle/>
                    <a:p>
                      <a:pPr algn="ctr"/>
                      <a:r>
                        <a:rPr lang="en-US" sz="1400" b="0" i="0" dirty="0"/>
                        <a:t>0</a:t>
                      </a:r>
                    </a:p>
                  </a:txBody>
                  <a:tcPr anchor="ctr">
                    <a:solidFill>
                      <a:schemeClr val="bg1">
                        <a:lumMod val="85000"/>
                      </a:schemeClr>
                    </a:solidFill>
                  </a:tcPr>
                </a:tc>
                <a:tc>
                  <a:txBody>
                    <a:bodyPr/>
                    <a:lstStyle/>
                    <a:p>
                      <a:pPr algn="ctr"/>
                      <a:r>
                        <a:rPr lang="en-US" sz="1400" b="0" i="0" dirty="0"/>
                        <a:t>1</a:t>
                      </a:r>
                    </a:p>
                  </a:txBody>
                  <a:tcPr anchor="ctr">
                    <a:solidFill>
                      <a:schemeClr val="bg1">
                        <a:lumMod val="85000"/>
                      </a:schemeClr>
                    </a:solidFill>
                  </a:tcPr>
                </a:tc>
                <a:tc>
                  <a:txBody>
                    <a:bodyPr/>
                    <a:lstStyle/>
                    <a:p>
                      <a:pPr algn="ctr"/>
                      <a:r>
                        <a:rPr lang="en-US" sz="1400" b="0" i="0" dirty="0"/>
                        <a:t>0</a:t>
                      </a:r>
                    </a:p>
                  </a:txBody>
                  <a:tcPr anchor="ctr">
                    <a:solidFill>
                      <a:schemeClr val="bg1">
                        <a:lumMod val="85000"/>
                      </a:schemeClr>
                    </a:solidFill>
                  </a:tcPr>
                </a:tc>
                <a:tc>
                  <a:txBody>
                    <a:bodyPr/>
                    <a:lstStyle/>
                    <a:p>
                      <a:pPr algn="ctr"/>
                      <a:r>
                        <a:rPr lang="en-US" sz="1400" b="0" i="0" dirty="0"/>
                        <a:t>0</a:t>
                      </a:r>
                    </a:p>
                  </a:txBody>
                  <a:tcPr anchor="ctr">
                    <a:solidFill>
                      <a:schemeClr val="bg1">
                        <a:lumMod val="85000"/>
                      </a:schemeClr>
                    </a:solidFill>
                  </a:tcPr>
                </a:tc>
                <a:tc>
                  <a:txBody>
                    <a:bodyPr/>
                    <a:lstStyle/>
                    <a:p>
                      <a:pPr algn="ctr"/>
                      <a:r>
                        <a:rPr lang="en-US" sz="1400" b="0" i="1" dirty="0"/>
                        <a:t>0</a:t>
                      </a:r>
                    </a:p>
                  </a:txBody>
                  <a:tcPr anchor="ctr">
                    <a:solidFill>
                      <a:schemeClr val="bg1">
                        <a:lumMod val="85000"/>
                      </a:schemeClr>
                    </a:solidFill>
                  </a:tcPr>
                </a:tc>
                <a:tc>
                  <a:txBody>
                    <a:bodyPr/>
                    <a:lstStyle/>
                    <a:p>
                      <a:pPr algn="ctr"/>
                      <a:r>
                        <a:rPr lang="en-US" sz="1400" b="0" i="1" dirty="0"/>
                        <a:t>1</a:t>
                      </a:r>
                    </a:p>
                  </a:txBody>
                  <a:tcPr anchor="ctr">
                    <a:solidFill>
                      <a:schemeClr val="bg1">
                        <a:lumMod val="85000"/>
                      </a:schemeClr>
                    </a:solidFill>
                  </a:tcPr>
                </a:tc>
                <a:extLst>
                  <a:ext uri="{0D108BD9-81ED-4DB2-BD59-A6C34878D82A}">
                    <a16:rowId xmlns:a16="http://schemas.microsoft.com/office/drawing/2014/main" val="3288526463"/>
                  </a:ext>
                </a:extLst>
              </a:tr>
              <a:tr h="359530">
                <a:tc>
                  <a:txBody>
                    <a:bodyPr/>
                    <a:lstStyle/>
                    <a:p>
                      <a:pPr algn="ctr"/>
                      <a:r>
                        <a:rPr lang="en-US" sz="1400" b="0" i="1" dirty="0"/>
                        <a:t>Compliance Memos</a:t>
                      </a:r>
                    </a:p>
                  </a:txBody>
                  <a:tcPr anchor="ctr">
                    <a:solidFill>
                      <a:schemeClr val="bg1">
                        <a:lumMod val="95000"/>
                      </a:schemeClr>
                    </a:solidFill>
                  </a:tcPr>
                </a:tc>
                <a:tc>
                  <a:txBody>
                    <a:bodyPr/>
                    <a:lstStyle/>
                    <a:p>
                      <a:pPr algn="ctr"/>
                      <a:r>
                        <a:rPr lang="en-US" sz="1400" b="0" i="0" dirty="0"/>
                        <a:t>8</a:t>
                      </a:r>
                    </a:p>
                  </a:txBody>
                  <a:tcPr anchor="ctr">
                    <a:solidFill>
                      <a:schemeClr val="bg1">
                        <a:lumMod val="95000"/>
                      </a:schemeClr>
                    </a:solidFill>
                  </a:tcPr>
                </a:tc>
                <a:tc>
                  <a:txBody>
                    <a:bodyPr/>
                    <a:lstStyle/>
                    <a:p>
                      <a:pPr algn="ctr"/>
                      <a:r>
                        <a:rPr lang="en-US" sz="1400" b="0" i="0" dirty="0"/>
                        <a:t>2</a:t>
                      </a:r>
                    </a:p>
                  </a:txBody>
                  <a:tcPr anchor="ctr">
                    <a:solidFill>
                      <a:schemeClr val="bg1">
                        <a:lumMod val="95000"/>
                      </a:schemeClr>
                    </a:solidFill>
                  </a:tcPr>
                </a:tc>
                <a:tc>
                  <a:txBody>
                    <a:bodyPr/>
                    <a:lstStyle/>
                    <a:p>
                      <a:pPr algn="ctr"/>
                      <a:endParaRPr lang="en-US" sz="1400" b="0" i="0" dirty="0"/>
                    </a:p>
                  </a:txBody>
                  <a:tcPr anchor="ctr">
                    <a:solidFill>
                      <a:schemeClr val="bg1">
                        <a:lumMod val="95000"/>
                      </a:schemeClr>
                    </a:solidFill>
                  </a:tcPr>
                </a:tc>
                <a:tc>
                  <a:txBody>
                    <a:bodyPr/>
                    <a:lstStyle/>
                    <a:p>
                      <a:pPr algn="ctr"/>
                      <a:r>
                        <a:rPr lang="en-US" sz="1400" b="0" i="0" dirty="0"/>
                        <a:t>0</a:t>
                      </a:r>
                    </a:p>
                  </a:txBody>
                  <a:tcPr anchor="ctr">
                    <a:solidFill>
                      <a:schemeClr val="bg1">
                        <a:lumMod val="95000"/>
                      </a:schemeClr>
                    </a:solidFill>
                  </a:tcPr>
                </a:tc>
                <a:tc>
                  <a:txBody>
                    <a:bodyPr/>
                    <a:lstStyle/>
                    <a:p>
                      <a:pPr algn="ctr"/>
                      <a:r>
                        <a:rPr lang="en-US" sz="1400" b="0" i="0" dirty="0"/>
                        <a:t>0</a:t>
                      </a:r>
                    </a:p>
                  </a:txBody>
                  <a:tcPr anchor="ctr">
                    <a:solidFill>
                      <a:schemeClr val="bg1">
                        <a:lumMod val="95000"/>
                      </a:schemeClr>
                    </a:solidFill>
                  </a:tcPr>
                </a:tc>
                <a:tc>
                  <a:txBody>
                    <a:bodyPr/>
                    <a:lstStyle/>
                    <a:p>
                      <a:pPr algn="ctr"/>
                      <a:r>
                        <a:rPr lang="en-US" sz="1400" b="0" i="1" dirty="0"/>
                        <a:t>0</a:t>
                      </a:r>
                    </a:p>
                  </a:txBody>
                  <a:tcPr anchor="ctr">
                    <a:solidFill>
                      <a:schemeClr val="bg1">
                        <a:lumMod val="95000"/>
                      </a:schemeClr>
                    </a:solidFill>
                  </a:tcPr>
                </a:tc>
                <a:tc>
                  <a:txBody>
                    <a:bodyPr/>
                    <a:lstStyle/>
                    <a:p>
                      <a:pPr algn="ctr"/>
                      <a:r>
                        <a:rPr lang="en-US" sz="1400" b="0" i="1" dirty="0"/>
                        <a:t>10</a:t>
                      </a:r>
                    </a:p>
                  </a:txBody>
                  <a:tcPr anchor="ctr">
                    <a:solidFill>
                      <a:schemeClr val="bg1">
                        <a:lumMod val="95000"/>
                      </a:schemeClr>
                    </a:solidFill>
                  </a:tcPr>
                </a:tc>
                <a:extLst>
                  <a:ext uri="{0D108BD9-81ED-4DB2-BD59-A6C34878D82A}">
                    <a16:rowId xmlns:a16="http://schemas.microsoft.com/office/drawing/2014/main" val="3338831978"/>
                  </a:ext>
                </a:extLst>
              </a:tr>
            </a:tbl>
          </a:graphicData>
        </a:graphic>
      </p:graphicFrame>
      <p:sp>
        <p:nvSpPr>
          <p:cNvPr id="8" name="TextBox 7">
            <a:extLst>
              <a:ext uri="{FF2B5EF4-FFF2-40B4-BE49-F238E27FC236}">
                <a16:creationId xmlns:a16="http://schemas.microsoft.com/office/drawing/2014/main" id="{1F85046C-D2F9-4BAF-B0D6-FE6F70D52ACE}"/>
              </a:ext>
            </a:extLst>
          </p:cNvPr>
          <p:cNvSpPr txBox="1"/>
          <p:nvPr/>
        </p:nvSpPr>
        <p:spPr>
          <a:xfrm>
            <a:off x="533400" y="5334000"/>
            <a:ext cx="8064349" cy="553998"/>
          </a:xfrm>
          <a:prstGeom prst="rect">
            <a:avLst/>
          </a:prstGeom>
          <a:noFill/>
        </p:spPr>
        <p:txBody>
          <a:bodyPr wrap="square" rtlCol="0">
            <a:spAutoFit/>
          </a:bodyPr>
          <a:lstStyle/>
          <a:p>
            <a:r>
              <a:rPr lang="en-US" sz="1000" i="1" dirty="0"/>
              <a:t>*Monthly data as follows: April 2020 includes data through May 1: May 2020 includes data from May 2 - June 5: June 2020 includes data from June 6 - July 3: July 2020 includes data from July 4 - July 31. August 2020 includes data from August 1 – August 30 and September 2020 includes data from August 31-September 27. .</a:t>
            </a:r>
          </a:p>
        </p:txBody>
      </p:sp>
      <p:pic>
        <p:nvPicPr>
          <p:cNvPr id="1026" name="Picture 2">
            <a:extLst>
              <a:ext uri="{FF2B5EF4-FFF2-40B4-BE49-F238E27FC236}">
                <a16:creationId xmlns:a16="http://schemas.microsoft.com/office/drawing/2014/main" id="{75DA25CF-88BA-418F-8B7D-D0C8D4E1B1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7402" y="26587"/>
            <a:ext cx="16764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E0E4424A-ECA1-4463-BE59-A3AA53512FB7}"/>
              </a:ext>
            </a:extLst>
          </p:cNvPr>
          <p:cNvPicPr>
            <a:picLocks noChangeAspect="1"/>
          </p:cNvPicPr>
          <p:nvPr/>
        </p:nvPicPr>
        <p:blipFill>
          <a:blip r:embed="rId4"/>
          <a:stretch>
            <a:fillRect/>
          </a:stretch>
        </p:blipFill>
        <p:spPr>
          <a:xfrm>
            <a:off x="6743802" y="33363"/>
            <a:ext cx="1354216" cy="936639"/>
          </a:xfrm>
          <a:prstGeom prst="rect">
            <a:avLst/>
          </a:prstGeom>
        </p:spPr>
      </p:pic>
      <p:pic>
        <p:nvPicPr>
          <p:cNvPr id="6" name="Picture 5">
            <a:extLst>
              <a:ext uri="{FF2B5EF4-FFF2-40B4-BE49-F238E27FC236}">
                <a16:creationId xmlns:a16="http://schemas.microsoft.com/office/drawing/2014/main" id="{6A76B299-BF58-429A-96AD-C61F1E821468}"/>
              </a:ext>
            </a:extLst>
          </p:cNvPr>
          <p:cNvPicPr>
            <a:picLocks noChangeAspect="1"/>
          </p:cNvPicPr>
          <p:nvPr/>
        </p:nvPicPr>
        <p:blipFill>
          <a:blip r:embed="rId5"/>
          <a:stretch>
            <a:fillRect/>
          </a:stretch>
        </p:blipFill>
        <p:spPr>
          <a:xfrm>
            <a:off x="8237784" y="15321"/>
            <a:ext cx="883125" cy="1015664"/>
          </a:xfrm>
          <a:prstGeom prst="rect">
            <a:avLst/>
          </a:prstGeom>
        </p:spPr>
      </p:pic>
    </p:spTree>
    <p:extLst>
      <p:ext uri="{BB962C8B-B14F-4D97-AF65-F5344CB8AC3E}">
        <p14:creationId xmlns:p14="http://schemas.microsoft.com/office/powerpoint/2010/main" val="3692330242"/>
      </p:ext>
    </p:extLst>
  </p:cSld>
  <p:clrMapOvr>
    <a:masterClrMapping/>
  </p:clrMapOvr>
  <p:transition advClick="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77B1B-5D78-48E1-889F-36EE1711EEE4}"/>
              </a:ext>
            </a:extLst>
          </p:cNvPr>
          <p:cNvSpPr>
            <a:spLocks noGrp="1"/>
          </p:cNvSpPr>
          <p:nvPr>
            <p:ph type="title"/>
          </p:nvPr>
        </p:nvSpPr>
        <p:spPr/>
        <p:txBody>
          <a:bodyPr/>
          <a:lstStyle/>
          <a:p>
            <a:r>
              <a:rPr lang="en-US" dirty="0"/>
              <a:t>FAQ’s and Guidance Information</a:t>
            </a:r>
          </a:p>
        </p:txBody>
      </p:sp>
      <p:pic>
        <p:nvPicPr>
          <p:cNvPr id="3" name="Picture 2">
            <a:extLst>
              <a:ext uri="{FF2B5EF4-FFF2-40B4-BE49-F238E27FC236}">
                <a16:creationId xmlns:a16="http://schemas.microsoft.com/office/drawing/2014/main" id="{665F105D-DE40-4C60-AD50-B0E6DEBB824E}"/>
              </a:ext>
            </a:extLst>
          </p:cNvPr>
          <p:cNvPicPr>
            <a:picLocks noChangeAspect="1"/>
          </p:cNvPicPr>
          <p:nvPr/>
        </p:nvPicPr>
        <p:blipFill>
          <a:blip r:embed="rId2"/>
          <a:stretch>
            <a:fillRect/>
          </a:stretch>
        </p:blipFill>
        <p:spPr>
          <a:xfrm>
            <a:off x="5593" y="1180052"/>
            <a:ext cx="8973334" cy="5714999"/>
          </a:xfrm>
          <a:prstGeom prst="rect">
            <a:avLst/>
          </a:prstGeom>
        </p:spPr>
      </p:pic>
      <p:sp>
        <p:nvSpPr>
          <p:cNvPr id="4" name="Rectangle 3">
            <a:extLst>
              <a:ext uri="{FF2B5EF4-FFF2-40B4-BE49-F238E27FC236}">
                <a16:creationId xmlns:a16="http://schemas.microsoft.com/office/drawing/2014/main" id="{E5504E31-1349-41D8-B642-C25AE1AB41AE}"/>
              </a:ext>
            </a:extLst>
          </p:cNvPr>
          <p:cNvSpPr/>
          <p:nvPr/>
        </p:nvSpPr>
        <p:spPr bwMode="auto">
          <a:xfrm>
            <a:off x="1905000" y="4038600"/>
            <a:ext cx="3810000" cy="1447800"/>
          </a:xfrm>
          <a:prstGeom prst="rect">
            <a:avLst/>
          </a:prstGeom>
          <a:noFill/>
          <a:ln w="5715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5" name="Rectangle 4">
            <a:extLst>
              <a:ext uri="{FF2B5EF4-FFF2-40B4-BE49-F238E27FC236}">
                <a16:creationId xmlns:a16="http://schemas.microsoft.com/office/drawing/2014/main" id="{B2A2066A-2EFA-46A2-AE7B-A7DA16D0CA77}"/>
              </a:ext>
            </a:extLst>
          </p:cNvPr>
          <p:cNvSpPr/>
          <p:nvPr/>
        </p:nvSpPr>
        <p:spPr bwMode="auto">
          <a:xfrm>
            <a:off x="1981200" y="6248400"/>
            <a:ext cx="5334000" cy="457200"/>
          </a:xfrm>
          <a:prstGeom prst="rect">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pic>
        <p:nvPicPr>
          <p:cNvPr id="6" name="Picture 5">
            <a:extLst>
              <a:ext uri="{FF2B5EF4-FFF2-40B4-BE49-F238E27FC236}">
                <a16:creationId xmlns:a16="http://schemas.microsoft.com/office/drawing/2014/main" id="{97C8C8E7-C863-4211-992C-8DBAD5C2E1E2}"/>
              </a:ext>
            </a:extLst>
          </p:cNvPr>
          <p:cNvPicPr>
            <a:picLocks noChangeAspect="1"/>
          </p:cNvPicPr>
          <p:nvPr/>
        </p:nvPicPr>
        <p:blipFill>
          <a:blip r:embed="rId2"/>
          <a:stretch>
            <a:fillRect/>
          </a:stretch>
        </p:blipFill>
        <p:spPr>
          <a:xfrm>
            <a:off x="0" y="1181100"/>
            <a:ext cx="8973334" cy="5714999"/>
          </a:xfrm>
          <a:prstGeom prst="rect">
            <a:avLst/>
          </a:prstGeom>
        </p:spPr>
      </p:pic>
      <p:sp>
        <p:nvSpPr>
          <p:cNvPr id="7" name="Rectangle 6">
            <a:extLst>
              <a:ext uri="{FF2B5EF4-FFF2-40B4-BE49-F238E27FC236}">
                <a16:creationId xmlns:a16="http://schemas.microsoft.com/office/drawing/2014/main" id="{0BAF7310-5F1E-4FC0-90A7-D89B2E35AA36}"/>
              </a:ext>
            </a:extLst>
          </p:cNvPr>
          <p:cNvSpPr/>
          <p:nvPr/>
        </p:nvSpPr>
        <p:spPr bwMode="auto">
          <a:xfrm>
            <a:off x="1905000" y="4114800"/>
            <a:ext cx="3810000" cy="1295400"/>
          </a:xfrm>
          <a:prstGeom prst="rect">
            <a:avLst/>
          </a:prstGeom>
          <a:noFill/>
          <a:ln w="28575"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 name="Rectangle 7">
            <a:extLst>
              <a:ext uri="{FF2B5EF4-FFF2-40B4-BE49-F238E27FC236}">
                <a16:creationId xmlns:a16="http://schemas.microsoft.com/office/drawing/2014/main" id="{E26A863C-B439-44EC-BB98-0324122AF589}"/>
              </a:ext>
            </a:extLst>
          </p:cNvPr>
          <p:cNvSpPr/>
          <p:nvPr/>
        </p:nvSpPr>
        <p:spPr bwMode="auto">
          <a:xfrm>
            <a:off x="1975607" y="6248400"/>
            <a:ext cx="5339593" cy="457200"/>
          </a:xfrm>
          <a:prstGeom prst="rect">
            <a:avLst/>
          </a:prstGeom>
          <a:noFill/>
          <a:ln w="28575"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992417732"/>
      </p:ext>
    </p:extLst>
  </p:cSld>
  <p:clrMapOvr>
    <a:masterClrMapping/>
  </p:clrMapOvr>
  <p:transition advClick="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BEE93A-F38A-4AFA-968B-85353409CDFF}"/>
              </a:ext>
            </a:extLst>
          </p:cNvPr>
          <p:cNvSpPr>
            <a:spLocks noGrp="1"/>
          </p:cNvSpPr>
          <p:nvPr>
            <p:ph type="title"/>
          </p:nvPr>
        </p:nvSpPr>
        <p:spPr>
          <a:xfrm>
            <a:off x="609600" y="457200"/>
            <a:ext cx="7924800" cy="553998"/>
          </a:xfrm>
        </p:spPr>
        <p:txBody>
          <a:bodyPr/>
          <a:lstStyle/>
          <a:p>
            <a:r>
              <a:rPr lang="en-US" dirty="0"/>
              <a:t>Guidance For All Employers</a:t>
            </a:r>
          </a:p>
        </p:txBody>
      </p:sp>
      <p:pic>
        <p:nvPicPr>
          <p:cNvPr id="3" name="Picture 2">
            <a:extLst>
              <a:ext uri="{FF2B5EF4-FFF2-40B4-BE49-F238E27FC236}">
                <a16:creationId xmlns:a16="http://schemas.microsoft.com/office/drawing/2014/main" id="{C81CAC5E-B897-4B1D-959F-B23D6FD9867D}"/>
              </a:ext>
            </a:extLst>
          </p:cNvPr>
          <p:cNvPicPr>
            <a:picLocks noChangeAspect="1"/>
          </p:cNvPicPr>
          <p:nvPr/>
        </p:nvPicPr>
        <p:blipFill>
          <a:blip r:embed="rId2"/>
          <a:stretch>
            <a:fillRect/>
          </a:stretch>
        </p:blipFill>
        <p:spPr>
          <a:xfrm>
            <a:off x="4724400" y="1120055"/>
            <a:ext cx="3672477" cy="4724400"/>
          </a:xfrm>
          <a:prstGeom prst="rect">
            <a:avLst/>
          </a:prstGeom>
        </p:spPr>
      </p:pic>
      <p:pic>
        <p:nvPicPr>
          <p:cNvPr id="5" name="Picture 4">
            <a:extLst>
              <a:ext uri="{FF2B5EF4-FFF2-40B4-BE49-F238E27FC236}">
                <a16:creationId xmlns:a16="http://schemas.microsoft.com/office/drawing/2014/main" id="{7E6ADACF-C425-4C6E-ADAA-839E18FF1D34}"/>
              </a:ext>
            </a:extLst>
          </p:cNvPr>
          <p:cNvPicPr>
            <a:picLocks noChangeAspect="1"/>
          </p:cNvPicPr>
          <p:nvPr/>
        </p:nvPicPr>
        <p:blipFill>
          <a:blip r:embed="rId3"/>
          <a:stretch>
            <a:fillRect/>
          </a:stretch>
        </p:blipFill>
        <p:spPr>
          <a:xfrm>
            <a:off x="518523" y="1107085"/>
            <a:ext cx="4053477" cy="4907705"/>
          </a:xfrm>
          <a:prstGeom prst="rect">
            <a:avLst/>
          </a:prstGeom>
        </p:spPr>
      </p:pic>
    </p:spTree>
    <p:extLst>
      <p:ext uri="{BB962C8B-B14F-4D97-AF65-F5344CB8AC3E}">
        <p14:creationId xmlns:p14="http://schemas.microsoft.com/office/powerpoint/2010/main" val="2968598681"/>
      </p:ext>
    </p:extLst>
  </p:cSld>
  <p:clrMapOvr>
    <a:masterClrMapping/>
  </p:clrMapOvr>
  <p:transition advClick="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56330-0A54-4D39-9162-5577E0683E06}"/>
              </a:ext>
            </a:extLst>
          </p:cNvPr>
          <p:cNvSpPr>
            <a:spLocks noGrp="1"/>
          </p:cNvSpPr>
          <p:nvPr>
            <p:ph type="title"/>
          </p:nvPr>
        </p:nvSpPr>
        <p:spPr>
          <a:xfrm>
            <a:off x="609600" y="457200"/>
            <a:ext cx="7924800" cy="492443"/>
          </a:xfrm>
        </p:spPr>
        <p:txBody>
          <a:bodyPr/>
          <a:lstStyle/>
          <a:p>
            <a:r>
              <a:rPr lang="en-US" sz="3200" dirty="0"/>
              <a:t>NCDOL COVID-19 Web Page Views</a:t>
            </a:r>
          </a:p>
        </p:txBody>
      </p:sp>
      <p:pic>
        <p:nvPicPr>
          <p:cNvPr id="3" name="Picture 2">
            <a:extLst>
              <a:ext uri="{FF2B5EF4-FFF2-40B4-BE49-F238E27FC236}">
                <a16:creationId xmlns:a16="http://schemas.microsoft.com/office/drawing/2014/main" id="{C5DA1962-3E70-4AF5-B188-6B3A5BB01246}"/>
              </a:ext>
            </a:extLst>
          </p:cNvPr>
          <p:cNvPicPr>
            <a:picLocks noChangeAspect="1"/>
          </p:cNvPicPr>
          <p:nvPr/>
        </p:nvPicPr>
        <p:blipFill>
          <a:blip r:embed="rId2"/>
          <a:stretch>
            <a:fillRect/>
          </a:stretch>
        </p:blipFill>
        <p:spPr>
          <a:xfrm>
            <a:off x="381000" y="1143000"/>
            <a:ext cx="8535140" cy="4800600"/>
          </a:xfrm>
          <a:prstGeom prst="rect">
            <a:avLst/>
          </a:prstGeom>
        </p:spPr>
      </p:pic>
      <p:pic>
        <p:nvPicPr>
          <p:cNvPr id="4" name="Picture 3">
            <a:extLst>
              <a:ext uri="{FF2B5EF4-FFF2-40B4-BE49-F238E27FC236}">
                <a16:creationId xmlns:a16="http://schemas.microsoft.com/office/drawing/2014/main" id="{68C27131-FFFA-44A3-9EE2-E90A420FA326}"/>
              </a:ext>
            </a:extLst>
          </p:cNvPr>
          <p:cNvPicPr>
            <a:picLocks noChangeAspect="1"/>
          </p:cNvPicPr>
          <p:nvPr/>
        </p:nvPicPr>
        <p:blipFill>
          <a:blip r:embed="rId3"/>
          <a:stretch>
            <a:fillRect/>
          </a:stretch>
        </p:blipFill>
        <p:spPr>
          <a:xfrm>
            <a:off x="7772400" y="103750"/>
            <a:ext cx="990600" cy="942571"/>
          </a:xfrm>
          <a:prstGeom prst="rect">
            <a:avLst/>
          </a:prstGeom>
        </p:spPr>
      </p:pic>
    </p:spTree>
    <p:extLst>
      <p:ext uri="{BB962C8B-B14F-4D97-AF65-F5344CB8AC3E}">
        <p14:creationId xmlns:p14="http://schemas.microsoft.com/office/powerpoint/2010/main" val="577304521"/>
      </p:ext>
    </p:extLst>
  </p:cSld>
  <p:clrMapOvr>
    <a:masterClrMapping/>
  </p:clrMapOvr>
  <p:transition advClick="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107C7-CE91-43CB-809B-475AEB195CE4}"/>
              </a:ext>
            </a:extLst>
          </p:cNvPr>
          <p:cNvSpPr>
            <a:spLocks noGrp="1"/>
          </p:cNvSpPr>
          <p:nvPr>
            <p:ph type="title"/>
          </p:nvPr>
        </p:nvSpPr>
        <p:spPr>
          <a:xfrm>
            <a:off x="609600" y="140227"/>
            <a:ext cx="7924800" cy="861774"/>
          </a:xfrm>
        </p:spPr>
        <p:txBody>
          <a:bodyPr/>
          <a:lstStyle/>
          <a:p>
            <a:r>
              <a:rPr lang="en-US" sz="2800" dirty="0"/>
              <a:t>OSHA and OSHNC Migration to Virtual Training</a:t>
            </a:r>
          </a:p>
        </p:txBody>
      </p:sp>
      <p:sp>
        <p:nvSpPr>
          <p:cNvPr id="3" name="Content Placeholder 2">
            <a:extLst>
              <a:ext uri="{FF2B5EF4-FFF2-40B4-BE49-F238E27FC236}">
                <a16:creationId xmlns:a16="http://schemas.microsoft.com/office/drawing/2014/main" id="{D7D96A1F-42D8-403A-944C-7E10D0BC4FD2}"/>
              </a:ext>
            </a:extLst>
          </p:cNvPr>
          <p:cNvSpPr>
            <a:spLocks noGrp="1"/>
          </p:cNvSpPr>
          <p:nvPr>
            <p:ph idx="1"/>
          </p:nvPr>
        </p:nvSpPr>
        <p:spPr>
          <a:xfrm>
            <a:off x="609600" y="1295400"/>
            <a:ext cx="8001000" cy="4724400"/>
          </a:xfrm>
        </p:spPr>
        <p:txBody>
          <a:bodyPr/>
          <a:lstStyle/>
          <a:p>
            <a:r>
              <a:rPr lang="en-US" sz="2000" dirty="0"/>
              <a:t>Adobe Captivate </a:t>
            </a:r>
          </a:p>
          <a:p>
            <a:pPr lvl="1"/>
            <a:r>
              <a:rPr lang="en-US" sz="1600" dirty="0"/>
              <a:t>Used to create virtual training courses with interactive slides, videos, etc.</a:t>
            </a:r>
          </a:p>
          <a:p>
            <a:pPr lvl="1"/>
            <a:r>
              <a:rPr lang="en-US" sz="1600" dirty="0"/>
              <a:t>Software purchased for ETTA staff </a:t>
            </a:r>
          </a:p>
          <a:p>
            <a:pPr lvl="1"/>
            <a:r>
              <a:rPr lang="en-US" sz="1600" dirty="0"/>
              <a:t>Captivate Training for training staff held this past Summer/Fall</a:t>
            </a:r>
          </a:p>
          <a:p>
            <a:r>
              <a:rPr lang="en-US" sz="2000" dirty="0"/>
              <a:t>OSHA 125 virtual training held September 14</a:t>
            </a:r>
            <a:r>
              <a:rPr lang="en-US" sz="2000" baseline="30000" dirty="0"/>
              <a:t>th</a:t>
            </a:r>
            <a:r>
              <a:rPr lang="en-US" sz="2000" dirty="0"/>
              <a:t> -24</a:t>
            </a:r>
            <a:r>
              <a:rPr lang="en-US" sz="2000" baseline="30000" dirty="0"/>
              <a:t>th</a:t>
            </a:r>
            <a:r>
              <a:rPr lang="en-US" sz="2000" dirty="0"/>
              <a:t> </a:t>
            </a:r>
          </a:p>
          <a:p>
            <a:r>
              <a:rPr lang="en-US" sz="2000" dirty="0" err="1"/>
              <a:t>Gravitec</a:t>
            </a:r>
            <a:r>
              <a:rPr lang="en-US" sz="2000" dirty="0"/>
              <a:t> virtual fall protection training held October 7</a:t>
            </a:r>
            <a:r>
              <a:rPr lang="en-US" sz="2000" baseline="30000" dirty="0"/>
              <a:t>th</a:t>
            </a:r>
          </a:p>
          <a:p>
            <a:endParaRPr lang="en-US" sz="2000" baseline="30000" dirty="0"/>
          </a:p>
          <a:p>
            <a:endParaRPr lang="en-US" sz="2000" baseline="30000" dirty="0"/>
          </a:p>
          <a:p>
            <a:endParaRPr lang="en-US" sz="2000" baseline="30000" dirty="0"/>
          </a:p>
          <a:p>
            <a:endParaRPr lang="en-US" sz="2000" baseline="30000" dirty="0"/>
          </a:p>
          <a:p>
            <a:endParaRPr lang="en-US" sz="2000" baseline="30000" dirty="0"/>
          </a:p>
          <a:p>
            <a:endParaRPr lang="en-US" sz="2000" baseline="30000" dirty="0"/>
          </a:p>
          <a:p>
            <a:endParaRPr lang="en-US" sz="2000" baseline="30000" dirty="0"/>
          </a:p>
          <a:p>
            <a:endParaRPr lang="en-US" sz="2000" dirty="0"/>
          </a:p>
          <a:p>
            <a:r>
              <a:rPr lang="en-US" sz="2000" dirty="0"/>
              <a:t>ASH and IH virtual training being planned for December</a:t>
            </a:r>
          </a:p>
          <a:p>
            <a:r>
              <a:rPr lang="en-US" sz="2000" dirty="0"/>
              <a:t>Additional OSH Courses being planned for 2021</a:t>
            </a:r>
          </a:p>
          <a:p>
            <a:r>
              <a:rPr lang="en-US" sz="2000" dirty="0"/>
              <a:t>OSHA Training Institute began offering Virtual Courses in 2020 and will continue to do so in 2021</a:t>
            </a:r>
          </a:p>
          <a:p>
            <a:endParaRPr lang="en-US" sz="1600" dirty="0"/>
          </a:p>
          <a:p>
            <a:pPr marL="457200" lvl="1" indent="0">
              <a:buNone/>
            </a:pPr>
            <a:endParaRPr lang="en-US" sz="1600" dirty="0"/>
          </a:p>
          <a:p>
            <a:endParaRPr lang="en-US" dirty="0"/>
          </a:p>
        </p:txBody>
      </p:sp>
      <p:pic>
        <p:nvPicPr>
          <p:cNvPr id="10" name="Picture 9">
            <a:extLst>
              <a:ext uri="{FF2B5EF4-FFF2-40B4-BE49-F238E27FC236}">
                <a16:creationId xmlns:a16="http://schemas.microsoft.com/office/drawing/2014/main" id="{89355534-5192-46B4-B5DC-C694E88D64B0}"/>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8182" y="3001049"/>
            <a:ext cx="3154218" cy="1723351"/>
          </a:xfrm>
          <a:prstGeom prst="rect">
            <a:avLst/>
          </a:prstGeom>
          <a:noFill/>
          <a:ln>
            <a:noFill/>
          </a:ln>
        </p:spPr>
      </p:pic>
      <p:pic>
        <p:nvPicPr>
          <p:cNvPr id="11" name="Picture 10">
            <a:extLst>
              <a:ext uri="{FF2B5EF4-FFF2-40B4-BE49-F238E27FC236}">
                <a16:creationId xmlns:a16="http://schemas.microsoft.com/office/drawing/2014/main" id="{AA4AF945-B5F6-400B-845D-22FD3423A80A}"/>
              </a:ext>
            </a:extLst>
          </p:cNvPr>
          <p:cNvPicPr/>
          <p:nvPr/>
        </p:nvPicPr>
        <p:blipFill rotWithShape="1">
          <a:blip r:embed="rId4" cstate="print">
            <a:extLst>
              <a:ext uri="{28A0092B-C50C-407E-A947-70E740481C1C}">
                <a14:useLocalDpi xmlns:a14="http://schemas.microsoft.com/office/drawing/2010/main" val="0"/>
              </a:ext>
            </a:extLst>
          </a:blip>
          <a:srcRect l="16346" t="8547" b="8974"/>
          <a:stretch/>
        </p:blipFill>
        <p:spPr bwMode="auto">
          <a:xfrm>
            <a:off x="3962400" y="3001049"/>
            <a:ext cx="2281803" cy="1723351"/>
          </a:xfrm>
          <a:prstGeom prst="rect">
            <a:avLst/>
          </a:prstGeom>
          <a:noFill/>
          <a:ln>
            <a:noFill/>
          </a:ln>
          <a:extLst>
            <a:ext uri="{53640926-AAD7-44D8-BBD7-CCE9431645EC}">
              <a14:shadowObscured xmlns:a14="http://schemas.microsoft.com/office/drawing/2010/main"/>
            </a:ext>
          </a:extLst>
        </p:spPr>
      </p:pic>
      <p:pic>
        <p:nvPicPr>
          <p:cNvPr id="12" name="Picture 11">
            <a:extLst>
              <a:ext uri="{FF2B5EF4-FFF2-40B4-BE49-F238E27FC236}">
                <a16:creationId xmlns:a16="http://schemas.microsoft.com/office/drawing/2014/main" id="{306B38FC-4D57-4D67-8CB4-5B61B217EA72}"/>
              </a:ext>
            </a:extLst>
          </p:cNvPr>
          <p:cNvPicPr>
            <a:picLocks noChangeAspect="1"/>
          </p:cNvPicPr>
          <p:nvPr/>
        </p:nvPicPr>
        <p:blipFill>
          <a:blip r:embed="rId5"/>
          <a:stretch>
            <a:fillRect/>
          </a:stretch>
        </p:blipFill>
        <p:spPr>
          <a:xfrm>
            <a:off x="6248400" y="3001048"/>
            <a:ext cx="2154157" cy="1723351"/>
          </a:xfrm>
          <a:prstGeom prst="rect">
            <a:avLst/>
          </a:prstGeom>
        </p:spPr>
      </p:pic>
    </p:spTree>
    <p:extLst>
      <p:ext uri="{BB962C8B-B14F-4D97-AF65-F5344CB8AC3E}">
        <p14:creationId xmlns:p14="http://schemas.microsoft.com/office/powerpoint/2010/main" val="292824031"/>
      </p:ext>
    </p:extLst>
  </p:cSld>
  <p:clrMapOvr>
    <a:masterClrMapping/>
  </p:clrMapOvr>
  <p:transition advClick="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212D8-6E55-42A6-909C-E9A2001D5F4B}"/>
              </a:ext>
            </a:extLst>
          </p:cNvPr>
          <p:cNvSpPr>
            <a:spLocks noGrp="1"/>
          </p:cNvSpPr>
          <p:nvPr>
            <p:ph type="title"/>
          </p:nvPr>
        </p:nvSpPr>
        <p:spPr>
          <a:xfrm>
            <a:off x="647700" y="-48268"/>
            <a:ext cx="7924800" cy="1107996"/>
          </a:xfrm>
        </p:spPr>
        <p:txBody>
          <a:bodyPr/>
          <a:lstStyle/>
          <a:p>
            <a:r>
              <a:rPr lang="en-US" dirty="0"/>
              <a:t>Other Virtual Activities During Ongoing Pandemic</a:t>
            </a:r>
          </a:p>
        </p:txBody>
      </p:sp>
      <p:sp>
        <p:nvSpPr>
          <p:cNvPr id="3" name="Content Placeholder 2">
            <a:extLst>
              <a:ext uri="{FF2B5EF4-FFF2-40B4-BE49-F238E27FC236}">
                <a16:creationId xmlns:a16="http://schemas.microsoft.com/office/drawing/2014/main" id="{7F38C804-56E1-4D3D-9E1A-4DC6F7F7EFDE}"/>
              </a:ext>
            </a:extLst>
          </p:cNvPr>
          <p:cNvSpPr>
            <a:spLocks noGrp="1"/>
          </p:cNvSpPr>
          <p:nvPr>
            <p:ph idx="1"/>
          </p:nvPr>
        </p:nvSpPr>
        <p:spPr/>
        <p:txBody>
          <a:bodyPr/>
          <a:lstStyle/>
          <a:p>
            <a:r>
              <a:rPr lang="en-US" dirty="0"/>
              <a:t>OSH Review Commission Began Using OSH Lifesize System in Spring 2020 to Conduct Formal Hearings</a:t>
            </a:r>
          </a:p>
          <a:p>
            <a:r>
              <a:rPr lang="en-US" dirty="0"/>
              <a:t>Virtual Safety Awards, Service Awards </a:t>
            </a:r>
            <a:r>
              <a:rPr lang="en-US"/>
              <a:t>and an OSH </a:t>
            </a:r>
            <a:r>
              <a:rPr lang="en-US" dirty="0"/>
              <a:t>Advisory Board meeting</a:t>
            </a:r>
          </a:p>
          <a:p>
            <a:endParaRPr lang="en-US" dirty="0"/>
          </a:p>
          <a:p>
            <a:endParaRPr lang="en-US" dirty="0"/>
          </a:p>
          <a:p>
            <a:endParaRPr lang="en-US" dirty="0"/>
          </a:p>
          <a:p>
            <a:endParaRPr lang="en-US" dirty="0"/>
          </a:p>
          <a:p>
            <a:r>
              <a:rPr lang="en-US" b="1" dirty="0"/>
              <a:t>Many</a:t>
            </a:r>
            <a:r>
              <a:rPr lang="en-US" dirty="0"/>
              <a:t> virtual meetings and conferences held on Lifesize, MS Teams and Zoom</a:t>
            </a:r>
          </a:p>
          <a:p>
            <a:endParaRPr lang="en-US" dirty="0"/>
          </a:p>
        </p:txBody>
      </p:sp>
      <p:pic>
        <p:nvPicPr>
          <p:cNvPr id="5" name="Picture 4">
            <a:extLst>
              <a:ext uri="{FF2B5EF4-FFF2-40B4-BE49-F238E27FC236}">
                <a16:creationId xmlns:a16="http://schemas.microsoft.com/office/drawing/2014/main" id="{4A78D31E-8502-4283-803F-E3E979EBCE47}"/>
              </a:ext>
            </a:extLst>
          </p:cNvPr>
          <p:cNvPicPr>
            <a:picLocks noChangeAspect="1"/>
          </p:cNvPicPr>
          <p:nvPr/>
        </p:nvPicPr>
        <p:blipFill>
          <a:blip r:embed="rId2"/>
          <a:stretch>
            <a:fillRect/>
          </a:stretch>
        </p:blipFill>
        <p:spPr>
          <a:xfrm>
            <a:off x="4877289" y="3505199"/>
            <a:ext cx="2237078" cy="1764807"/>
          </a:xfrm>
          <a:prstGeom prst="rect">
            <a:avLst/>
          </a:prstGeom>
        </p:spPr>
      </p:pic>
      <p:pic>
        <p:nvPicPr>
          <p:cNvPr id="6" name="Picture 5">
            <a:extLst>
              <a:ext uri="{FF2B5EF4-FFF2-40B4-BE49-F238E27FC236}">
                <a16:creationId xmlns:a16="http://schemas.microsoft.com/office/drawing/2014/main" id="{4B7CE4B2-539C-4108-8C32-4E6CB5B66DEC}"/>
              </a:ext>
            </a:extLst>
          </p:cNvPr>
          <p:cNvPicPr>
            <a:picLocks noChangeAspect="1"/>
          </p:cNvPicPr>
          <p:nvPr/>
        </p:nvPicPr>
        <p:blipFill>
          <a:blip r:embed="rId3"/>
          <a:stretch>
            <a:fillRect/>
          </a:stretch>
        </p:blipFill>
        <p:spPr>
          <a:xfrm>
            <a:off x="7114367" y="3492480"/>
            <a:ext cx="1357817" cy="1758451"/>
          </a:xfrm>
          <a:prstGeom prst="rect">
            <a:avLst/>
          </a:prstGeom>
        </p:spPr>
      </p:pic>
      <p:pic>
        <p:nvPicPr>
          <p:cNvPr id="8" name="Picture 7" descr="Graphical user interface, website&#10;&#10;Description automatically generated">
            <a:extLst>
              <a:ext uri="{FF2B5EF4-FFF2-40B4-BE49-F238E27FC236}">
                <a16:creationId xmlns:a16="http://schemas.microsoft.com/office/drawing/2014/main" id="{02AA5C2B-A683-4065-B151-CC106E6FC5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56936" y="3505197"/>
            <a:ext cx="2720353" cy="1758451"/>
          </a:xfrm>
          <a:prstGeom prst="rect">
            <a:avLst/>
          </a:prstGeom>
        </p:spPr>
      </p:pic>
      <p:pic>
        <p:nvPicPr>
          <p:cNvPr id="10" name="Picture 9" descr="A picture containing indoor, sitting, cat, table&#10;&#10;Description automatically generated">
            <a:extLst>
              <a:ext uri="{FF2B5EF4-FFF2-40B4-BE49-F238E27FC236}">
                <a16:creationId xmlns:a16="http://schemas.microsoft.com/office/drawing/2014/main" id="{0E2A2374-039A-4D68-A26B-F527C4CA69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flipV="1">
            <a:off x="612729" y="3725799"/>
            <a:ext cx="1764807" cy="1323607"/>
          </a:xfrm>
          <a:prstGeom prst="rect">
            <a:avLst/>
          </a:prstGeom>
        </p:spPr>
      </p:pic>
    </p:spTree>
    <p:extLst>
      <p:ext uri="{BB962C8B-B14F-4D97-AF65-F5344CB8AC3E}">
        <p14:creationId xmlns:p14="http://schemas.microsoft.com/office/powerpoint/2010/main" val="4045102128"/>
      </p:ext>
    </p:extLst>
  </p:cSld>
  <p:clrMapOvr>
    <a:masterClrMapping/>
  </p:clrMapOvr>
  <p:transition advClick="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6E7A7-5826-4DDA-B0CD-5066C19EB8EB}"/>
              </a:ext>
            </a:extLst>
          </p:cNvPr>
          <p:cNvSpPr>
            <a:spLocks noGrp="1"/>
          </p:cNvSpPr>
          <p:nvPr>
            <p:ph type="title"/>
          </p:nvPr>
        </p:nvSpPr>
        <p:spPr>
          <a:xfrm>
            <a:off x="800100" y="306231"/>
            <a:ext cx="7543800" cy="553998"/>
          </a:xfrm>
        </p:spPr>
        <p:txBody>
          <a:bodyPr/>
          <a:lstStyle/>
          <a:p>
            <a:r>
              <a:rPr lang="en-US" dirty="0"/>
              <a:t>Thank-You For Adapting!</a:t>
            </a:r>
          </a:p>
        </p:txBody>
      </p:sp>
      <p:pic>
        <p:nvPicPr>
          <p:cNvPr id="4" name="Content Placeholder 3">
            <a:extLst>
              <a:ext uri="{FF2B5EF4-FFF2-40B4-BE49-F238E27FC236}">
                <a16:creationId xmlns:a16="http://schemas.microsoft.com/office/drawing/2014/main" id="{BAEEB283-D3B2-41E4-BCF9-D0A31C63B624}"/>
              </a:ext>
            </a:extLst>
          </p:cNvPr>
          <p:cNvPicPr>
            <a:picLocks noGrp="1" noChangeAspect="1"/>
          </p:cNvPicPr>
          <p:nvPr>
            <p:ph idx="1"/>
          </p:nvPr>
        </p:nvPicPr>
        <p:blipFill>
          <a:blip r:embed="rId2"/>
          <a:stretch>
            <a:fillRect/>
          </a:stretch>
        </p:blipFill>
        <p:spPr>
          <a:xfrm>
            <a:off x="162981" y="1143000"/>
            <a:ext cx="3455926" cy="4727748"/>
          </a:xfrm>
          <a:prstGeom prst="rect">
            <a:avLst/>
          </a:prstGeom>
        </p:spPr>
      </p:pic>
      <p:pic>
        <p:nvPicPr>
          <p:cNvPr id="6" name="Picture 5">
            <a:extLst>
              <a:ext uri="{FF2B5EF4-FFF2-40B4-BE49-F238E27FC236}">
                <a16:creationId xmlns:a16="http://schemas.microsoft.com/office/drawing/2014/main" id="{3260B777-5554-417C-9CF7-E65D45B19FE6}"/>
              </a:ext>
            </a:extLst>
          </p:cNvPr>
          <p:cNvPicPr>
            <a:picLocks noChangeAspect="1"/>
          </p:cNvPicPr>
          <p:nvPr/>
        </p:nvPicPr>
        <p:blipFill>
          <a:blip r:embed="rId3"/>
          <a:stretch>
            <a:fillRect/>
          </a:stretch>
        </p:blipFill>
        <p:spPr>
          <a:xfrm>
            <a:off x="3610788" y="3679801"/>
            <a:ext cx="1829985" cy="2195076"/>
          </a:xfrm>
          <a:prstGeom prst="rect">
            <a:avLst/>
          </a:prstGeom>
        </p:spPr>
      </p:pic>
      <p:pic>
        <p:nvPicPr>
          <p:cNvPr id="7" name="Picture 6">
            <a:extLst>
              <a:ext uri="{FF2B5EF4-FFF2-40B4-BE49-F238E27FC236}">
                <a16:creationId xmlns:a16="http://schemas.microsoft.com/office/drawing/2014/main" id="{22C1396D-E7EA-439E-BCA5-CE95E2CF9D10}"/>
              </a:ext>
            </a:extLst>
          </p:cNvPr>
          <p:cNvPicPr>
            <a:picLocks noChangeAspect="1"/>
          </p:cNvPicPr>
          <p:nvPr/>
        </p:nvPicPr>
        <p:blipFill>
          <a:blip r:embed="rId4"/>
          <a:stretch>
            <a:fillRect/>
          </a:stretch>
        </p:blipFill>
        <p:spPr>
          <a:xfrm>
            <a:off x="5448892" y="3679801"/>
            <a:ext cx="1852232" cy="2195076"/>
          </a:xfrm>
          <a:prstGeom prst="rect">
            <a:avLst/>
          </a:prstGeom>
        </p:spPr>
      </p:pic>
      <p:pic>
        <p:nvPicPr>
          <p:cNvPr id="8" name="Picture 7">
            <a:extLst>
              <a:ext uri="{FF2B5EF4-FFF2-40B4-BE49-F238E27FC236}">
                <a16:creationId xmlns:a16="http://schemas.microsoft.com/office/drawing/2014/main" id="{70C652D3-92D9-47CC-A3C3-DA4DDD5B5DF3}"/>
              </a:ext>
            </a:extLst>
          </p:cNvPr>
          <p:cNvPicPr>
            <a:picLocks noChangeAspect="1"/>
          </p:cNvPicPr>
          <p:nvPr/>
        </p:nvPicPr>
        <p:blipFill>
          <a:blip r:embed="rId5"/>
          <a:stretch>
            <a:fillRect/>
          </a:stretch>
        </p:blipFill>
        <p:spPr>
          <a:xfrm>
            <a:off x="5448892" y="1154545"/>
            <a:ext cx="1852232" cy="2536801"/>
          </a:xfrm>
          <a:prstGeom prst="rect">
            <a:avLst/>
          </a:prstGeom>
        </p:spPr>
      </p:pic>
      <p:pic>
        <p:nvPicPr>
          <p:cNvPr id="9" name="Picture 8">
            <a:extLst>
              <a:ext uri="{FF2B5EF4-FFF2-40B4-BE49-F238E27FC236}">
                <a16:creationId xmlns:a16="http://schemas.microsoft.com/office/drawing/2014/main" id="{A11F7507-52A0-4138-A7E3-F336DE3CC5D5}"/>
              </a:ext>
            </a:extLst>
          </p:cNvPr>
          <p:cNvPicPr>
            <a:picLocks noChangeAspect="1"/>
          </p:cNvPicPr>
          <p:nvPr/>
        </p:nvPicPr>
        <p:blipFill>
          <a:blip r:embed="rId6"/>
          <a:stretch>
            <a:fillRect/>
          </a:stretch>
        </p:blipFill>
        <p:spPr>
          <a:xfrm>
            <a:off x="7265193" y="3675672"/>
            <a:ext cx="1715826" cy="2195076"/>
          </a:xfrm>
          <a:prstGeom prst="rect">
            <a:avLst/>
          </a:prstGeom>
        </p:spPr>
      </p:pic>
      <p:pic>
        <p:nvPicPr>
          <p:cNvPr id="10" name="Picture 9">
            <a:extLst>
              <a:ext uri="{FF2B5EF4-FFF2-40B4-BE49-F238E27FC236}">
                <a16:creationId xmlns:a16="http://schemas.microsoft.com/office/drawing/2014/main" id="{27B3AAC8-2E49-4E25-B4E1-E6037DF65E03}"/>
              </a:ext>
            </a:extLst>
          </p:cNvPr>
          <p:cNvPicPr>
            <a:picLocks noChangeAspect="1"/>
          </p:cNvPicPr>
          <p:nvPr/>
        </p:nvPicPr>
        <p:blipFill>
          <a:blip r:embed="rId7"/>
          <a:stretch>
            <a:fillRect/>
          </a:stretch>
        </p:blipFill>
        <p:spPr>
          <a:xfrm>
            <a:off x="3616426" y="1154545"/>
            <a:ext cx="1824347" cy="2536801"/>
          </a:xfrm>
          <a:prstGeom prst="rect">
            <a:avLst/>
          </a:prstGeom>
        </p:spPr>
      </p:pic>
      <p:pic>
        <p:nvPicPr>
          <p:cNvPr id="11" name="Picture 10">
            <a:extLst>
              <a:ext uri="{FF2B5EF4-FFF2-40B4-BE49-F238E27FC236}">
                <a16:creationId xmlns:a16="http://schemas.microsoft.com/office/drawing/2014/main" id="{53607655-1D51-4AA0-8C35-6661CF145A28}"/>
              </a:ext>
            </a:extLst>
          </p:cNvPr>
          <p:cNvPicPr>
            <a:picLocks noChangeAspect="1"/>
          </p:cNvPicPr>
          <p:nvPr/>
        </p:nvPicPr>
        <p:blipFill>
          <a:blip r:embed="rId8"/>
          <a:stretch>
            <a:fillRect/>
          </a:stretch>
        </p:blipFill>
        <p:spPr>
          <a:xfrm>
            <a:off x="7257075" y="1153758"/>
            <a:ext cx="1715826" cy="2526043"/>
          </a:xfrm>
          <a:prstGeom prst="rect">
            <a:avLst/>
          </a:prstGeom>
        </p:spPr>
      </p:pic>
    </p:spTree>
    <p:extLst>
      <p:ext uri="{BB962C8B-B14F-4D97-AF65-F5344CB8AC3E}">
        <p14:creationId xmlns:p14="http://schemas.microsoft.com/office/powerpoint/2010/main" val="1456364519"/>
      </p:ext>
    </p:extLst>
  </p:cSld>
  <p:clrMapOvr>
    <a:masterClrMapping/>
  </p:clrMapOvr>
  <p:transition advClick="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90088-F137-4C14-BC18-700B0E640B17}"/>
              </a:ext>
            </a:extLst>
          </p:cNvPr>
          <p:cNvSpPr>
            <a:spLocks noGrp="1"/>
          </p:cNvSpPr>
          <p:nvPr>
            <p:ph type="title"/>
          </p:nvPr>
        </p:nvSpPr>
        <p:spPr/>
        <p:txBody>
          <a:bodyPr/>
          <a:lstStyle/>
          <a:p>
            <a:r>
              <a:rPr lang="en-US" dirty="0"/>
              <a:t>FFY 2019 Comprehensive FAME</a:t>
            </a:r>
          </a:p>
        </p:txBody>
      </p:sp>
      <p:sp>
        <p:nvSpPr>
          <p:cNvPr id="3" name="Text Placeholder 2">
            <a:extLst>
              <a:ext uri="{FF2B5EF4-FFF2-40B4-BE49-F238E27FC236}">
                <a16:creationId xmlns:a16="http://schemas.microsoft.com/office/drawing/2014/main" id="{CD08FAC5-5A1A-4EFA-97B8-4A7CCC15B97F}"/>
              </a:ext>
            </a:extLst>
          </p:cNvPr>
          <p:cNvSpPr>
            <a:spLocks noGrp="1"/>
          </p:cNvSpPr>
          <p:nvPr>
            <p:ph type="body" sz="half" idx="1"/>
          </p:nvPr>
        </p:nvSpPr>
        <p:spPr>
          <a:xfrm>
            <a:off x="599440" y="1295399"/>
            <a:ext cx="3924300" cy="4525963"/>
          </a:xfrm>
        </p:spPr>
        <p:txBody>
          <a:bodyPr/>
          <a:lstStyle/>
          <a:p>
            <a:r>
              <a:rPr lang="en-US" dirty="0"/>
              <a:t>No new findings or observations</a:t>
            </a:r>
          </a:p>
          <a:p>
            <a:pPr lvl="1"/>
            <a:r>
              <a:rPr lang="en-US" sz="1600" dirty="0"/>
              <a:t>Included review of 20 fatality files, 88 other unprogrammed files, 6 consultation files and 13 EDB files</a:t>
            </a:r>
          </a:p>
          <a:p>
            <a:pPr lvl="1"/>
            <a:r>
              <a:rPr lang="en-US" sz="1600" dirty="0"/>
              <a:t>Interviews, policy review, training, internal audits, AR,</a:t>
            </a:r>
          </a:p>
          <a:p>
            <a:r>
              <a:rPr lang="en-US" dirty="0"/>
              <a:t>SAMM, SIR, MARC, within acceptable parameters</a:t>
            </a:r>
          </a:p>
          <a:p>
            <a:r>
              <a:rPr lang="en-US" dirty="0"/>
              <a:t>NC penalties below the national average</a:t>
            </a:r>
          </a:p>
        </p:txBody>
      </p:sp>
      <p:pic>
        <p:nvPicPr>
          <p:cNvPr id="5" name="Picture 4">
            <a:extLst>
              <a:ext uri="{FF2B5EF4-FFF2-40B4-BE49-F238E27FC236}">
                <a16:creationId xmlns:a16="http://schemas.microsoft.com/office/drawing/2014/main" id="{DE0188CE-EBE5-49D3-87E0-931D89EB5FF8}"/>
              </a:ext>
            </a:extLst>
          </p:cNvPr>
          <p:cNvPicPr>
            <a:picLocks noChangeAspect="1"/>
          </p:cNvPicPr>
          <p:nvPr/>
        </p:nvPicPr>
        <p:blipFill>
          <a:blip r:embed="rId3"/>
          <a:stretch>
            <a:fillRect/>
          </a:stretch>
        </p:blipFill>
        <p:spPr>
          <a:xfrm>
            <a:off x="5105400" y="1219198"/>
            <a:ext cx="3581402" cy="4709703"/>
          </a:xfrm>
          <a:prstGeom prst="rect">
            <a:avLst/>
          </a:prstGeom>
          <a:effectLst>
            <a:softEdge rad="0"/>
          </a:effectLst>
        </p:spPr>
      </p:pic>
      <p:sp>
        <p:nvSpPr>
          <p:cNvPr id="6" name="Rectangle 5">
            <a:extLst>
              <a:ext uri="{FF2B5EF4-FFF2-40B4-BE49-F238E27FC236}">
                <a16:creationId xmlns:a16="http://schemas.microsoft.com/office/drawing/2014/main" id="{104F2E07-36AF-405F-BF86-6EA759E73561}"/>
              </a:ext>
            </a:extLst>
          </p:cNvPr>
          <p:cNvSpPr/>
          <p:nvPr/>
        </p:nvSpPr>
        <p:spPr bwMode="auto">
          <a:xfrm>
            <a:off x="5181600" y="1295399"/>
            <a:ext cx="3505200" cy="4648200"/>
          </a:xfrm>
          <a:prstGeom prst="rect">
            <a:avLst/>
          </a:prstGeom>
          <a:noFill/>
          <a:ln w="28575" cap="flat" cmpd="sng" algn="ctr">
            <a:solidFill>
              <a:srgbClr val="01010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644750575"/>
      </p:ext>
    </p:extLst>
  </p:cSld>
  <p:clrMapOvr>
    <a:masterClrMapping/>
  </p:clrMapOvr>
  <p:transition advClick="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4692D-7EAD-42AA-9462-572D200E07E3}"/>
              </a:ext>
            </a:extLst>
          </p:cNvPr>
          <p:cNvSpPr>
            <a:spLocks noGrp="1"/>
          </p:cNvSpPr>
          <p:nvPr>
            <p:ph type="title"/>
          </p:nvPr>
        </p:nvSpPr>
        <p:spPr>
          <a:xfrm>
            <a:off x="609600" y="0"/>
            <a:ext cx="7924800" cy="1107996"/>
          </a:xfrm>
        </p:spPr>
        <p:txBody>
          <a:bodyPr/>
          <a:lstStyle/>
          <a:p>
            <a:r>
              <a:rPr lang="en-US" dirty="0"/>
              <a:t>2018 BLS Injury and Illness Rates</a:t>
            </a:r>
            <a:br>
              <a:rPr lang="en-US" dirty="0"/>
            </a:br>
            <a:r>
              <a:rPr lang="en-US" dirty="0"/>
              <a:t>Per 100 Full-Time Employees</a:t>
            </a:r>
          </a:p>
        </p:txBody>
      </p:sp>
      <p:graphicFrame>
        <p:nvGraphicFramePr>
          <p:cNvPr id="4" name="Content Placeholder 3">
            <a:extLst>
              <a:ext uri="{FF2B5EF4-FFF2-40B4-BE49-F238E27FC236}">
                <a16:creationId xmlns:a16="http://schemas.microsoft.com/office/drawing/2014/main" id="{F52E947B-69D9-44E7-A9AD-4A7AA9383FC8}"/>
              </a:ext>
            </a:extLst>
          </p:cNvPr>
          <p:cNvGraphicFramePr>
            <a:graphicFrameLocks noGrp="1"/>
          </p:cNvGraphicFramePr>
          <p:nvPr>
            <p:ph idx="1"/>
            <p:extLst>
              <p:ext uri="{D42A27DB-BD31-4B8C-83A1-F6EECF244321}">
                <p14:modId xmlns:p14="http://schemas.microsoft.com/office/powerpoint/2010/main" val="3616168732"/>
              </p:ext>
            </p:extLst>
          </p:nvPr>
        </p:nvGraphicFramePr>
        <p:xfrm>
          <a:off x="609600" y="1295401"/>
          <a:ext cx="8234680" cy="4739065"/>
        </p:xfrm>
        <a:graphic>
          <a:graphicData uri="http://schemas.openxmlformats.org/drawingml/2006/table">
            <a:tbl>
              <a:tblPr firstRow="1" bandRow="1">
                <a:tableStyleId>{073A0DAA-6AF3-43AB-8588-CEC1D06C72B9}</a:tableStyleId>
              </a:tblPr>
              <a:tblGrid>
                <a:gridCol w="1833880">
                  <a:extLst>
                    <a:ext uri="{9D8B030D-6E8A-4147-A177-3AD203B41FA5}">
                      <a16:colId xmlns:a16="http://schemas.microsoft.com/office/drawing/2014/main" val="1535871312"/>
                    </a:ext>
                  </a:extLst>
                </a:gridCol>
                <a:gridCol w="1524000">
                  <a:extLst>
                    <a:ext uri="{9D8B030D-6E8A-4147-A177-3AD203B41FA5}">
                      <a16:colId xmlns:a16="http://schemas.microsoft.com/office/drawing/2014/main" val="2340137059"/>
                    </a:ext>
                  </a:extLst>
                </a:gridCol>
                <a:gridCol w="1676400">
                  <a:extLst>
                    <a:ext uri="{9D8B030D-6E8A-4147-A177-3AD203B41FA5}">
                      <a16:colId xmlns:a16="http://schemas.microsoft.com/office/drawing/2014/main" val="3161317805"/>
                    </a:ext>
                  </a:extLst>
                </a:gridCol>
                <a:gridCol w="1600200">
                  <a:extLst>
                    <a:ext uri="{9D8B030D-6E8A-4147-A177-3AD203B41FA5}">
                      <a16:colId xmlns:a16="http://schemas.microsoft.com/office/drawing/2014/main" val="2579367763"/>
                    </a:ext>
                  </a:extLst>
                </a:gridCol>
                <a:gridCol w="1600200">
                  <a:extLst>
                    <a:ext uri="{9D8B030D-6E8A-4147-A177-3AD203B41FA5}">
                      <a16:colId xmlns:a16="http://schemas.microsoft.com/office/drawing/2014/main" val="123517315"/>
                    </a:ext>
                  </a:extLst>
                </a:gridCol>
              </a:tblGrid>
              <a:tr h="2073214">
                <a:tc>
                  <a:txBody>
                    <a:bodyPr/>
                    <a:lstStyle/>
                    <a:p>
                      <a:r>
                        <a:rPr lang="en-US" sz="2800" dirty="0"/>
                        <a:t>Industry</a:t>
                      </a:r>
                    </a:p>
                  </a:txBody>
                  <a:tcPr/>
                </a:tc>
                <a:tc>
                  <a:txBody>
                    <a:bodyPr/>
                    <a:lstStyle/>
                    <a:p>
                      <a:r>
                        <a:rPr lang="en-US" sz="2800" dirty="0"/>
                        <a:t>NC </a:t>
                      </a:r>
                    </a:p>
                    <a:p>
                      <a:endParaRPr lang="en-US" dirty="0"/>
                    </a:p>
                    <a:p>
                      <a:r>
                        <a:rPr lang="en-US" dirty="0"/>
                        <a:t>Total Recordable Cases (TRC)</a:t>
                      </a:r>
                    </a:p>
                  </a:txBody>
                  <a:tcPr/>
                </a:tc>
                <a:tc>
                  <a:txBody>
                    <a:bodyPr/>
                    <a:lstStyle/>
                    <a:p>
                      <a:r>
                        <a:rPr lang="en-US" sz="2800" dirty="0"/>
                        <a:t>NC </a:t>
                      </a:r>
                    </a:p>
                    <a:p>
                      <a:endParaRPr lang="en-US" dirty="0"/>
                    </a:p>
                    <a:p>
                      <a:r>
                        <a:rPr lang="en-US" dirty="0"/>
                        <a:t>Days Away Restricted or Transferred (DART)</a:t>
                      </a:r>
                    </a:p>
                  </a:txBody>
                  <a:tcPr/>
                </a:tc>
                <a:tc>
                  <a:txBody>
                    <a:bodyPr/>
                    <a:lstStyle/>
                    <a:p>
                      <a:r>
                        <a:rPr lang="en-US" sz="2800" dirty="0"/>
                        <a:t>National</a:t>
                      </a:r>
                    </a:p>
                    <a:p>
                      <a:endParaRPr lang="en-US" dirty="0"/>
                    </a:p>
                    <a:p>
                      <a:r>
                        <a:rPr lang="en-US" dirty="0"/>
                        <a:t>Total Recordable Cases (TRC)</a:t>
                      </a:r>
                    </a:p>
                  </a:txBody>
                  <a:tcPr/>
                </a:tc>
                <a:tc>
                  <a:txBody>
                    <a:bodyPr/>
                    <a:lstStyle/>
                    <a:p>
                      <a:r>
                        <a:rPr lang="en-US" sz="2800" dirty="0"/>
                        <a:t>National</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Days Away Restricted or Transferred (DART)</a:t>
                      </a:r>
                    </a:p>
                    <a:p>
                      <a:endParaRPr lang="en-US" dirty="0"/>
                    </a:p>
                  </a:txBody>
                  <a:tcPr/>
                </a:tc>
                <a:extLst>
                  <a:ext uri="{0D108BD9-81ED-4DB2-BD59-A6C34878D82A}">
                    <a16:rowId xmlns:a16="http://schemas.microsoft.com/office/drawing/2014/main" val="2111762902"/>
                  </a:ext>
                </a:extLst>
              </a:tr>
              <a:tr h="1365848">
                <a:tc>
                  <a:txBody>
                    <a:bodyPr/>
                    <a:lstStyle/>
                    <a:p>
                      <a:r>
                        <a:rPr lang="en-US" dirty="0"/>
                        <a:t>All </a:t>
                      </a:r>
                    </a:p>
                    <a:p>
                      <a:r>
                        <a:rPr lang="en-US" dirty="0"/>
                        <a:t>Industries</a:t>
                      </a:r>
                    </a:p>
                  </a:txBody>
                  <a:tcPr/>
                </a:tc>
                <a:tc>
                  <a:txBody>
                    <a:bodyPr/>
                    <a:lstStyle/>
                    <a:p>
                      <a:r>
                        <a:rPr lang="en-US" sz="4800" dirty="0">
                          <a:solidFill>
                            <a:srgbClr val="33CC33"/>
                          </a:solidFill>
                        </a:rPr>
                        <a:t>2.5</a:t>
                      </a:r>
                    </a:p>
                  </a:txBody>
                  <a:tcPr/>
                </a:tc>
                <a:tc>
                  <a:txBody>
                    <a:bodyPr/>
                    <a:lstStyle/>
                    <a:p>
                      <a:r>
                        <a:rPr lang="en-US" sz="4800" dirty="0">
                          <a:solidFill>
                            <a:srgbClr val="33CC33"/>
                          </a:solidFill>
                        </a:rPr>
                        <a:t>1.3</a:t>
                      </a:r>
                    </a:p>
                  </a:txBody>
                  <a:tcPr/>
                </a:tc>
                <a:tc>
                  <a:txBody>
                    <a:bodyPr/>
                    <a:lstStyle/>
                    <a:p>
                      <a:r>
                        <a:rPr lang="en-US" sz="4800" dirty="0">
                          <a:solidFill>
                            <a:srgbClr val="0099FF"/>
                          </a:solidFill>
                        </a:rPr>
                        <a:t>3.0</a:t>
                      </a:r>
                    </a:p>
                  </a:txBody>
                  <a:tcPr/>
                </a:tc>
                <a:tc>
                  <a:txBody>
                    <a:bodyPr/>
                    <a:lstStyle/>
                    <a:p>
                      <a:r>
                        <a:rPr lang="en-US" sz="4800" dirty="0">
                          <a:solidFill>
                            <a:srgbClr val="0099FF"/>
                          </a:solidFill>
                        </a:rPr>
                        <a:t>1.6</a:t>
                      </a:r>
                    </a:p>
                  </a:txBody>
                  <a:tcPr/>
                </a:tc>
                <a:extLst>
                  <a:ext uri="{0D108BD9-81ED-4DB2-BD59-A6C34878D82A}">
                    <a16:rowId xmlns:a16="http://schemas.microsoft.com/office/drawing/2014/main" val="2506227192"/>
                  </a:ext>
                </a:extLst>
              </a:tr>
              <a:tr h="1209137">
                <a:tc>
                  <a:txBody>
                    <a:bodyPr/>
                    <a:lstStyle/>
                    <a:p>
                      <a:r>
                        <a:rPr lang="en-US" dirty="0"/>
                        <a:t>Private Industry</a:t>
                      </a:r>
                    </a:p>
                  </a:txBody>
                  <a:tcPr/>
                </a:tc>
                <a:tc>
                  <a:txBody>
                    <a:bodyPr/>
                    <a:lstStyle/>
                    <a:p>
                      <a:r>
                        <a:rPr lang="en-US" sz="4800" dirty="0">
                          <a:solidFill>
                            <a:srgbClr val="33CC33"/>
                          </a:solidFill>
                        </a:rPr>
                        <a:t>2.3</a:t>
                      </a:r>
                    </a:p>
                  </a:txBody>
                  <a:tcPr/>
                </a:tc>
                <a:tc>
                  <a:txBody>
                    <a:bodyPr/>
                    <a:lstStyle/>
                    <a:p>
                      <a:r>
                        <a:rPr lang="en-US" sz="4800" dirty="0">
                          <a:solidFill>
                            <a:srgbClr val="33CC33"/>
                          </a:solidFill>
                          <a:highlight>
                            <a:srgbClr val="FFFF00"/>
                          </a:highlight>
                        </a:rPr>
                        <a:t>1.2</a:t>
                      </a:r>
                    </a:p>
                  </a:txBody>
                  <a:tcPr/>
                </a:tc>
                <a:tc>
                  <a:txBody>
                    <a:bodyPr/>
                    <a:lstStyle/>
                    <a:p>
                      <a:r>
                        <a:rPr lang="en-US" sz="4800" dirty="0">
                          <a:solidFill>
                            <a:srgbClr val="0099FF"/>
                          </a:solidFill>
                        </a:rPr>
                        <a:t>2.8</a:t>
                      </a:r>
                    </a:p>
                  </a:txBody>
                  <a:tcPr/>
                </a:tc>
                <a:tc>
                  <a:txBody>
                    <a:bodyPr/>
                    <a:lstStyle/>
                    <a:p>
                      <a:r>
                        <a:rPr lang="en-US" sz="4800" dirty="0">
                          <a:solidFill>
                            <a:srgbClr val="0099FF"/>
                          </a:solidFill>
                        </a:rPr>
                        <a:t>1.5</a:t>
                      </a:r>
                    </a:p>
                  </a:txBody>
                  <a:tcPr/>
                </a:tc>
                <a:extLst>
                  <a:ext uri="{0D108BD9-81ED-4DB2-BD59-A6C34878D82A}">
                    <a16:rowId xmlns:a16="http://schemas.microsoft.com/office/drawing/2014/main" val="4048251729"/>
                  </a:ext>
                </a:extLst>
              </a:tr>
            </a:tbl>
          </a:graphicData>
        </a:graphic>
      </p:graphicFrame>
    </p:spTree>
    <p:extLst>
      <p:ext uri="{BB962C8B-B14F-4D97-AF65-F5344CB8AC3E}">
        <p14:creationId xmlns:p14="http://schemas.microsoft.com/office/powerpoint/2010/main" val="2529552571"/>
      </p:ext>
    </p:extLst>
  </p:cSld>
  <p:clrMapOvr>
    <a:masterClrMapping/>
  </p:clrMapOvr>
  <p:transition advClick="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436602"/>
            <a:ext cx="8229600" cy="553998"/>
          </a:xfrm>
        </p:spPr>
        <p:txBody>
          <a:bodyPr/>
          <a:lstStyle/>
          <a:p>
            <a:r>
              <a:rPr lang="en-US" dirty="0"/>
              <a:t>OSH Division HR/Budget Update</a:t>
            </a:r>
          </a:p>
        </p:txBody>
      </p:sp>
      <p:sp>
        <p:nvSpPr>
          <p:cNvPr id="5" name="Text Placeholder 4"/>
          <p:cNvSpPr>
            <a:spLocks noGrp="1"/>
          </p:cNvSpPr>
          <p:nvPr>
            <p:ph type="body" idx="1"/>
          </p:nvPr>
        </p:nvSpPr>
        <p:spPr>
          <a:xfrm>
            <a:off x="608012" y="939802"/>
            <a:ext cx="4040188" cy="584200"/>
          </a:xfrm>
        </p:spPr>
        <p:txBody>
          <a:bodyPr/>
          <a:lstStyle/>
          <a:p>
            <a:r>
              <a:rPr lang="en-US" u="sng" dirty="0"/>
              <a:t>Budget</a:t>
            </a:r>
          </a:p>
        </p:txBody>
      </p:sp>
      <p:sp>
        <p:nvSpPr>
          <p:cNvPr id="6" name="Content Placeholder 5"/>
          <p:cNvSpPr>
            <a:spLocks noGrp="1"/>
          </p:cNvSpPr>
          <p:nvPr>
            <p:ph sz="half" idx="2"/>
          </p:nvPr>
        </p:nvSpPr>
        <p:spPr>
          <a:xfrm>
            <a:off x="531812" y="1503211"/>
            <a:ext cx="4040188" cy="4602163"/>
          </a:xfrm>
        </p:spPr>
        <p:txBody>
          <a:bodyPr/>
          <a:lstStyle/>
          <a:p>
            <a:r>
              <a:rPr lang="en-US" sz="2000" dirty="0"/>
              <a:t>State FY 2021 Budget</a:t>
            </a:r>
          </a:p>
          <a:p>
            <a:pPr lvl="1"/>
            <a:r>
              <a:rPr lang="en-US" sz="1600" dirty="0"/>
              <a:t>2.5% LI </a:t>
            </a:r>
          </a:p>
          <a:p>
            <a:pPr lvl="1"/>
            <a:r>
              <a:rPr lang="en-US" sz="1600" dirty="0"/>
              <a:t>COVID-19 Impact?</a:t>
            </a:r>
          </a:p>
          <a:p>
            <a:r>
              <a:rPr lang="en-US" sz="2000" dirty="0"/>
              <a:t>Fed FY2021 Budget</a:t>
            </a:r>
          </a:p>
          <a:p>
            <a:pPr lvl="1"/>
            <a:r>
              <a:rPr lang="en-US" sz="1600" dirty="0"/>
              <a:t>CR through 12/11/2020</a:t>
            </a:r>
          </a:p>
          <a:p>
            <a:pPr lvl="1"/>
            <a:r>
              <a:rPr lang="en-US" sz="1600" dirty="0"/>
              <a:t>FY 2020 NC’s 23g grant increased by $379,100</a:t>
            </a:r>
          </a:p>
          <a:p>
            <a:pPr lvl="1"/>
            <a:r>
              <a:rPr lang="en-US" sz="1600" dirty="0"/>
              <a:t>FY 2020 21d grant increased by $37,600</a:t>
            </a:r>
          </a:p>
          <a:p>
            <a:r>
              <a:rPr lang="en-US" sz="2000" dirty="0"/>
              <a:t>Charlotte Lease</a:t>
            </a:r>
          </a:p>
          <a:p>
            <a:r>
              <a:rPr lang="en-US" sz="2000" dirty="0"/>
              <a:t>Equipment Purchases </a:t>
            </a:r>
            <a:endParaRPr lang="en-US" sz="1600" dirty="0">
              <a:latin typeface="+mj-lt"/>
            </a:endParaRPr>
          </a:p>
          <a:p>
            <a:pPr lvl="1"/>
            <a:r>
              <a:rPr lang="en-US" sz="1600" dirty="0">
                <a:latin typeface="+mj-lt"/>
              </a:rPr>
              <a:t>Over $500k since February</a:t>
            </a:r>
          </a:p>
          <a:p>
            <a:pPr lvl="1"/>
            <a:r>
              <a:rPr lang="en-US" sz="1600" dirty="0">
                <a:latin typeface="+mj-lt"/>
              </a:rPr>
              <a:t>New computers/monitors</a:t>
            </a:r>
          </a:p>
          <a:p>
            <a:pPr lvl="1"/>
            <a:r>
              <a:rPr lang="en-US" sz="1600" dirty="0">
                <a:latin typeface="+mj-lt"/>
              </a:rPr>
              <a:t>Additional Lifesize Equipment </a:t>
            </a:r>
          </a:p>
          <a:p>
            <a:pPr lvl="1"/>
            <a:r>
              <a:rPr lang="en-US" sz="1600" dirty="0"/>
              <a:t>COVID PPE/Supplies, Infrared Cameras, PAPRs, Other Field Equipment </a:t>
            </a:r>
          </a:p>
          <a:p>
            <a:pPr marL="457200" lvl="1" indent="0">
              <a:buNone/>
            </a:pPr>
            <a:r>
              <a:rPr lang="en-US" sz="1600" dirty="0"/>
              <a:t> </a:t>
            </a:r>
          </a:p>
          <a:p>
            <a:pPr lvl="1"/>
            <a:endParaRPr lang="en-US" sz="1600" dirty="0"/>
          </a:p>
          <a:p>
            <a:endParaRPr lang="en-US" sz="1600" dirty="0"/>
          </a:p>
          <a:p>
            <a:pPr marL="0" indent="0">
              <a:buNone/>
            </a:pPr>
            <a:endParaRPr lang="en-US" sz="1200" dirty="0"/>
          </a:p>
          <a:p>
            <a:endParaRPr lang="en-US" sz="2000" dirty="0"/>
          </a:p>
        </p:txBody>
      </p:sp>
      <p:sp>
        <p:nvSpPr>
          <p:cNvPr id="7" name="Text Placeholder 6"/>
          <p:cNvSpPr>
            <a:spLocks noGrp="1"/>
          </p:cNvSpPr>
          <p:nvPr>
            <p:ph type="body" sz="quarter" idx="3"/>
          </p:nvPr>
        </p:nvSpPr>
        <p:spPr>
          <a:xfrm>
            <a:off x="4343400" y="939801"/>
            <a:ext cx="4800600" cy="584200"/>
          </a:xfrm>
        </p:spPr>
        <p:txBody>
          <a:bodyPr/>
          <a:lstStyle/>
          <a:p>
            <a:endParaRPr lang="en-US" u="sng" dirty="0"/>
          </a:p>
          <a:p>
            <a:endParaRPr lang="en-US" u="sng" dirty="0"/>
          </a:p>
          <a:p>
            <a:endParaRPr lang="en-US" u="sng" dirty="0"/>
          </a:p>
          <a:p>
            <a:endParaRPr lang="en-US" u="sng" dirty="0"/>
          </a:p>
          <a:p>
            <a:endParaRPr lang="en-US" u="sng" dirty="0"/>
          </a:p>
          <a:p>
            <a:endParaRPr lang="en-US" u="sng" dirty="0"/>
          </a:p>
          <a:p>
            <a:endParaRPr lang="en-US" u="sng" dirty="0"/>
          </a:p>
          <a:p>
            <a:endParaRPr lang="en-US" u="sng" dirty="0"/>
          </a:p>
          <a:p>
            <a:r>
              <a:rPr lang="en-US" u="sng" dirty="0"/>
              <a:t>407 Certifications/Designations</a:t>
            </a:r>
          </a:p>
        </p:txBody>
      </p:sp>
      <p:sp>
        <p:nvSpPr>
          <p:cNvPr id="8" name="Content Placeholder 7"/>
          <p:cNvSpPr>
            <a:spLocks noGrp="1"/>
          </p:cNvSpPr>
          <p:nvPr>
            <p:ph sz="quarter" idx="4"/>
          </p:nvPr>
        </p:nvSpPr>
        <p:spPr>
          <a:xfrm>
            <a:off x="4687454" y="1537674"/>
            <a:ext cx="3887789" cy="3415326"/>
          </a:xfrm>
        </p:spPr>
        <p:txBody>
          <a:bodyPr/>
          <a:lstStyle/>
          <a:p>
            <a:r>
              <a:rPr lang="en-US" sz="2000" dirty="0"/>
              <a:t>23 CSP</a:t>
            </a:r>
          </a:p>
          <a:p>
            <a:r>
              <a:rPr lang="en-US" sz="2000" dirty="0"/>
              <a:t>12 CIH</a:t>
            </a:r>
          </a:p>
          <a:p>
            <a:r>
              <a:rPr lang="en-US" sz="2000" dirty="0"/>
              <a:t>14 ASP</a:t>
            </a:r>
          </a:p>
          <a:p>
            <a:r>
              <a:rPr lang="en-US" sz="2000" dirty="0"/>
              <a:t>2 CHMM</a:t>
            </a:r>
          </a:p>
          <a:p>
            <a:r>
              <a:rPr lang="en-US" sz="2000" dirty="0"/>
              <a:t>4 CHST</a:t>
            </a:r>
          </a:p>
          <a:p>
            <a:r>
              <a:rPr lang="en-US" sz="2000" dirty="0"/>
              <a:t>3 OHST</a:t>
            </a:r>
          </a:p>
          <a:p>
            <a:r>
              <a:rPr lang="en-US" sz="2000" dirty="0"/>
              <a:t>80 OCSS</a:t>
            </a:r>
          </a:p>
          <a:p>
            <a:r>
              <a:rPr lang="en-US" sz="2000" dirty="0"/>
              <a:t>10 CPM</a:t>
            </a:r>
          </a:p>
          <a:p>
            <a:r>
              <a:rPr lang="en-US" sz="2000" dirty="0"/>
              <a:t>227 Various MESH Designations</a:t>
            </a:r>
          </a:p>
          <a:p>
            <a:r>
              <a:rPr lang="en-US" sz="2000" dirty="0"/>
              <a:t>13 Remote Pilots</a:t>
            </a:r>
          </a:p>
          <a:p>
            <a:r>
              <a:rPr lang="en-US" sz="2000" dirty="0"/>
              <a:t>16 Virtual Observers</a:t>
            </a:r>
          </a:p>
          <a:p>
            <a:r>
              <a:rPr lang="en-US" sz="2000" dirty="0"/>
              <a:t>3 Other Designations</a:t>
            </a:r>
          </a:p>
          <a:p>
            <a:r>
              <a:rPr lang="en-US" sz="2000" dirty="0">
                <a:highlight>
                  <a:srgbClr val="FFFF00"/>
                </a:highlight>
              </a:rPr>
              <a:t>65 PARs processed, $131k</a:t>
            </a:r>
          </a:p>
        </p:txBody>
      </p:sp>
    </p:spTree>
    <p:extLst>
      <p:ext uri="{BB962C8B-B14F-4D97-AF65-F5344CB8AC3E}">
        <p14:creationId xmlns:p14="http://schemas.microsoft.com/office/powerpoint/2010/main" val="4280973233"/>
      </p:ext>
    </p:extLst>
  </p:cSld>
  <p:clrMapOvr>
    <a:masterClrMapping/>
  </p:clrMapOvr>
  <p:transition advClick="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49301-5462-433E-B953-69F54D4156EC}"/>
              </a:ext>
            </a:extLst>
          </p:cNvPr>
          <p:cNvSpPr>
            <a:spLocks noGrp="1"/>
          </p:cNvSpPr>
          <p:nvPr>
            <p:ph type="title"/>
          </p:nvPr>
        </p:nvSpPr>
        <p:spPr>
          <a:xfrm>
            <a:off x="609600" y="0"/>
            <a:ext cx="7924800" cy="1107996"/>
          </a:xfrm>
        </p:spPr>
        <p:txBody>
          <a:bodyPr/>
          <a:lstStyle/>
          <a:p>
            <a:r>
              <a:rPr lang="en-US" dirty="0"/>
              <a:t>2019 BLS Private Sector TRC/DART NC 5</a:t>
            </a:r>
            <a:r>
              <a:rPr lang="en-US" baseline="30000" dirty="0"/>
              <a:t>th</a:t>
            </a:r>
            <a:r>
              <a:rPr lang="en-US" dirty="0"/>
              <a:t>  Lowest Rate in U.S.</a:t>
            </a:r>
          </a:p>
        </p:txBody>
      </p:sp>
      <p:pic>
        <p:nvPicPr>
          <p:cNvPr id="5" name="Picture 4">
            <a:extLst>
              <a:ext uri="{FF2B5EF4-FFF2-40B4-BE49-F238E27FC236}">
                <a16:creationId xmlns:a16="http://schemas.microsoft.com/office/drawing/2014/main" id="{10BAA715-5B4A-4B2C-9306-8939D9226EBF}"/>
              </a:ext>
            </a:extLst>
          </p:cNvPr>
          <p:cNvPicPr>
            <a:picLocks noChangeAspect="1"/>
          </p:cNvPicPr>
          <p:nvPr/>
        </p:nvPicPr>
        <p:blipFill>
          <a:blip r:embed="rId2"/>
          <a:stretch>
            <a:fillRect/>
          </a:stretch>
        </p:blipFill>
        <p:spPr>
          <a:xfrm>
            <a:off x="609599" y="1219200"/>
            <a:ext cx="7895299" cy="4847656"/>
          </a:xfrm>
          <a:prstGeom prst="rect">
            <a:avLst/>
          </a:prstGeom>
        </p:spPr>
      </p:pic>
    </p:spTree>
    <p:extLst>
      <p:ext uri="{BB962C8B-B14F-4D97-AF65-F5344CB8AC3E}">
        <p14:creationId xmlns:p14="http://schemas.microsoft.com/office/powerpoint/2010/main" val="3253700026"/>
      </p:ext>
    </p:extLst>
  </p:cSld>
  <p:clrMapOvr>
    <a:masterClrMapping/>
  </p:clrMapOvr>
  <p:transition advClick="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14718-3B7F-4D7C-9B01-87E6104B664B}"/>
              </a:ext>
            </a:extLst>
          </p:cNvPr>
          <p:cNvSpPr>
            <a:spLocks noGrp="1"/>
          </p:cNvSpPr>
          <p:nvPr>
            <p:ph type="title"/>
          </p:nvPr>
        </p:nvSpPr>
        <p:spPr>
          <a:xfrm>
            <a:off x="609600" y="-76200"/>
            <a:ext cx="7924800" cy="1107996"/>
          </a:xfrm>
        </p:spPr>
        <p:txBody>
          <a:bodyPr/>
          <a:lstStyle/>
          <a:p>
            <a:r>
              <a:rPr lang="en-US" dirty="0"/>
              <a:t>BLS Survey NC Data CY2001- CY2019 (Private Industry TRC)</a:t>
            </a:r>
          </a:p>
        </p:txBody>
      </p:sp>
      <p:pic>
        <p:nvPicPr>
          <p:cNvPr id="1026" name="Picture 2">
            <a:extLst>
              <a:ext uri="{FF2B5EF4-FFF2-40B4-BE49-F238E27FC236}">
                <a16:creationId xmlns:a16="http://schemas.microsoft.com/office/drawing/2014/main" id="{94E41498-9B08-4BC6-9316-C72318BF06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466" y="1143000"/>
            <a:ext cx="8917068"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0824267"/>
      </p:ext>
    </p:extLst>
  </p:cSld>
  <p:clrMapOvr>
    <a:masterClrMapping/>
  </p:clrMapOvr>
  <p:transition advClick="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OSH Division</a:t>
            </a:r>
          </a:p>
          <a:p>
            <a:pPr eaLnBrk="0" hangingPunct="0"/>
            <a:r>
              <a:rPr lang="en-US" sz="2400" i="1" dirty="0">
                <a:solidFill>
                  <a:schemeClr val="bg2"/>
                </a:solidFill>
              </a:rPr>
              <a:t>Fatalities Inspected </a:t>
            </a:r>
            <a:endParaRPr lang="en-US" sz="2400" b="1" i="1" dirty="0">
              <a:solidFill>
                <a:schemeClr val="bg2"/>
              </a:solidFill>
            </a:endParaRPr>
          </a:p>
        </p:txBody>
      </p:sp>
      <p:pic>
        <p:nvPicPr>
          <p:cNvPr id="21" name="Picture 20" descr="C:\Users\wllagoe.EADS\AppData\Local\Microsoft\Windows\Temporary Internet Files\Content.Outlook\PMWK0L31\SCBA trainig raleigh.jpg"/>
          <p:cNvPicPr/>
          <p:nvPr/>
        </p:nvPicPr>
        <p:blipFill>
          <a:blip r:embed="rId3" cstate="print"/>
          <a:srcRect/>
          <a:stretch>
            <a:fillRect/>
          </a:stretch>
        </p:blipFill>
        <p:spPr bwMode="auto">
          <a:xfrm rot="5400000">
            <a:off x="537884" y="4495798"/>
            <a:ext cx="990596" cy="838200"/>
          </a:xfrm>
          <a:prstGeom prst="rect">
            <a:avLst/>
          </a:prstGeom>
          <a:noFill/>
          <a:ln w="9525">
            <a:noFill/>
            <a:miter lim="800000"/>
            <a:headEnd/>
            <a:tailEnd/>
          </a:ln>
        </p:spPr>
      </p:pic>
      <p:pic>
        <p:nvPicPr>
          <p:cNvPr id="23" name="Picture 22" descr="C:\Users\wllagoe.EADS\Pictures\Trench\Trenchmodule1208 033.jpg"/>
          <p:cNvPicPr/>
          <p:nvPr/>
        </p:nvPicPr>
        <p:blipFill>
          <a:blip r:embed="rId4" cstate="print"/>
          <a:srcRect l="7038" r="10850" b="19922"/>
          <a:stretch>
            <a:fillRect/>
          </a:stretch>
        </p:blipFill>
        <p:spPr bwMode="auto">
          <a:xfrm>
            <a:off x="6104231" y="4419596"/>
            <a:ext cx="1676400" cy="914400"/>
          </a:xfrm>
          <a:prstGeom prst="rect">
            <a:avLst/>
          </a:prstGeom>
          <a:noFill/>
          <a:ln w="9525">
            <a:noFill/>
            <a:miter lim="800000"/>
            <a:headEnd/>
            <a:tailEnd/>
          </a:ln>
        </p:spPr>
      </p:pic>
      <p:pic>
        <p:nvPicPr>
          <p:cNvPr id="24" name="Picture 23" descr="C:\Users\wllagoe.EADS\Pictures\Trench\Trenchmodule1208 026.jpg"/>
          <p:cNvPicPr/>
          <p:nvPr/>
        </p:nvPicPr>
        <p:blipFill>
          <a:blip r:embed="rId5" cstate="print"/>
          <a:srcRect t="9766"/>
          <a:stretch>
            <a:fillRect/>
          </a:stretch>
        </p:blipFill>
        <p:spPr bwMode="auto">
          <a:xfrm>
            <a:off x="4648200" y="4419601"/>
            <a:ext cx="1524000" cy="914400"/>
          </a:xfrm>
          <a:prstGeom prst="rect">
            <a:avLst/>
          </a:prstGeom>
          <a:noFill/>
          <a:ln w="9525">
            <a:noFill/>
            <a:miter lim="800000"/>
            <a:headEnd/>
            <a:tailEnd/>
          </a:ln>
        </p:spPr>
      </p:pic>
      <p:pic>
        <p:nvPicPr>
          <p:cNvPr id="25" name="Picture 24" descr="C:\Users\wllagoe.EADS\Pictures\Construction\IMAG0613.jpg"/>
          <p:cNvPicPr/>
          <p:nvPr/>
        </p:nvPicPr>
        <p:blipFill>
          <a:blip r:embed="rId6" cstate="print"/>
          <a:srcRect t="22143"/>
          <a:stretch>
            <a:fillRect/>
          </a:stretch>
        </p:blipFill>
        <p:spPr bwMode="auto">
          <a:xfrm>
            <a:off x="1371600" y="4419600"/>
            <a:ext cx="1828800" cy="914399"/>
          </a:xfrm>
          <a:prstGeom prst="rect">
            <a:avLst/>
          </a:prstGeom>
          <a:noFill/>
          <a:ln w="9525">
            <a:noFill/>
            <a:miter lim="800000"/>
            <a:headEnd/>
            <a:tailEnd/>
          </a:ln>
        </p:spPr>
      </p:pic>
      <p:sp>
        <p:nvSpPr>
          <p:cNvPr id="2" name="TextBox 1"/>
          <p:cNvSpPr txBox="1"/>
          <p:nvPr/>
        </p:nvSpPr>
        <p:spPr>
          <a:xfrm>
            <a:off x="6457200" y="4191000"/>
            <a:ext cx="2129109" cy="215444"/>
          </a:xfrm>
          <a:prstGeom prst="rect">
            <a:avLst/>
          </a:prstGeom>
          <a:noFill/>
        </p:spPr>
        <p:txBody>
          <a:bodyPr wrap="none" rtlCol="0">
            <a:spAutoFit/>
          </a:bodyPr>
          <a:lstStyle/>
          <a:p>
            <a:r>
              <a:rPr lang="en-US" sz="800" i="1" dirty="0">
                <a:latin typeface="+mn-lt"/>
                <a:cs typeface="Times New Roman" panose="02020603050405020304" pitchFamily="18" charset="0"/>
              </a:rPr>
              <a:t>Fatalities Under OSH Division Jurisdiction</a:t>
            </a:r>
          </a:p>
        </p:txBody>
      </p:sp>
      <p:sp>
        <p:nvSpPr>
          <p:cNvPr id="19" name="TextBox 18"/>
          <p:cNvSpPr txBox="1"/>
          <p:nvPr/>
        </p:nvSpPr>
        <p:spPr>
          <a:xfrm>
            <a:off x="557690" y="5333999"/>
            <a:ext cx="1186543" cy="215444"/>
          </a:xfrm>
          <a:prstGeom prst="rect">
            <a:avLst/>
          </a:prstGeom>
          <a:noFill/>
        </p:spPr>
        <p:txBody>
          <a:bodyPr wrap="none" rtlCol="0">
            <a:spAutoFit/>
          </a:bodyPr>
          <a:lstStyle/>
          <a:p>
            <a:r>
              <a:rPr lang="en-US" sz="800" dirty="0"/>
              <a:t>NCDOL Photo Library</a:t>
            </a:r>
          </a:p>
        </p:txBody>
      </p:sp>
      <p:graphicFrame>
        <p:nvGraphicFramePr>
          <p:cNvPr id="26" name="Content Placeholder 4">
            <a:extLst>
              <a:ext uri="{FF2B5EF4-FFF2-40B4-BE49-F238E27FC236}">
                <a16:creationId xmlns:a16="http://schemas.microsoft.com/office/drawing/2014/main" id="{B45739B5-B77A-45DB-8C57-76F6080B773E}"/>
              </a:ext>
            </a:extLst>
          </p:cNvPr>
          <p:cNvGraphicFramePr>
            <a:graphicFrameLocks/>
          </p:cNvGraphicFramePr>
          <p:nvPr>
            <p:extLst>
              <p:ext uri="{D42A27DB-BD31-4B8C-83A1-F6EECF244321}">
                <p14:modId xmlns:p14="http://schemas.microsoft.com/office/powerpoint/2010/main" val="976006390"/>
              </p:ext>
            </p:extLst>
          </p:nvPr>
        </p:nvGraphicFramePr>
        <p:xfrm>
          <a:off x="609600" y="1233218"/>
          <a:ext cx="7924800" cy="2892413"/>
        </p:xfrm>
        <a:graphic>
          <a:graphicData uri="http://schemas.openxmlformats.org/drawingml/2006/table">
            <a:tbl>
              <a:tblPr firstRow="1" bandRow="1">
                <a:tableStyleId>{00A15C55-8517-42AA-B614-E9B94910E393}</a:tableStyleId>
              </a:tblPr>
              <a:tblGrid>
                <a:gridCol w="3124200">
                  <a:extLst>
                    <a:ext uri="{9D8B030D-6E8A-4147-A177-3AD203B41FA5}">
                      <a16:colId xmlns:a16="http://schemas.microsoft.com/office/drawing/2014/main" val="20000"/>
                    </a:ext>
                  </a:extLst>
                </a:gridCol>
                <a:gridCol w="1000146">
                  <a:extLst>
                    <a:ext uri="{9D8B030D-6E8A-4147-A177-3AD203B41FA5}">
                      <a16:colId xmlns:a16="http://schemas.microsoft.com/office/drawing/2014/main" val="20002"/>
                    </a:ext>
                  </a:extLst>
                </a:gridCol>
                <a:gridCol w="2854206">
                  <a:extLst>
                    <a:ext uri="{9D8B030D-6E8A-4147-A177-3AD203B41FA5}">
                      <a16:colId xmlns:a16="http://schemas.microsoft.com/office/drawing/2014/main" val="20003"/>
                    </a:ext>
                  </a:extLst>
                </a:gridCol>
                <a:gridCol w="946248">
                  <a:extLst>
                    <a:ext uri="{9D8B030D-6E8A-4147-A177-3AD203B41FA5}">
                      <a16:colId xmlns:a16="http://schemas.microsoft.com/office/drawing/2014/main" val="20005"/>
                    </a:ext>
                  </a:extLst>
                </a:gridCol>
              </a:tblGrid>
              <a:tr h="415087">
                <a:tc>
                  <a:txBody>
                    <a:bodyPr/>
                    <a:lstStyle/>
                    <a:p>
                      <a:pPr algn="ctr"/>
                      <a:r>
                        <a:rPr lang="en-US" sz="1300" b="1" baseline="0" dirty="0">
                          <a:solidFill>
                            <a:schemeClr val="tx1"/>
                          </a:solidFill>
                        </a:rPr>
                        <a:t>FATALITY TYPE</a:t>
                      </a:r>
                      <a:endParaRPr lang="en-US" sz="1300" b="1" dirty="0">
                        <a:solidFill>
                          <a:schemeClr val="tx1"/>
                        </a:solidFill>
                      </a:endParaRP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i="1" dirty="0">
                          <a:solidFill>
                            <a:schemeClr val="tx1"/>
                          </a:solidFill>
                        </a:rPr>
                        <a:t>Total</a:t>
                      </a:r>
                    </a:p>
                  </a:txBody>
                  <a:tcPr anchor="ctr">
                    <a:solidFill>
                      <a:schemeClr val="bg1">
                        <a:lumMod val="75000"/>
                      </a:schemeClr>
                    </a:solidFill>
                  </a:tcPr>
                </a:tc>
                <a:tc>
                  <a:txBody>
                    <a:bodyPr/>
                    <a:lstStyle/>
                    <a:p>
                      <a:pPr algn="ctr"/>
                      <a:r>
                        <a:rPr lang="en-US" sz="1300" b="1" baseline="0" dirty="0">
                          <a:solidFill>
                            <a:schemeClr val="tx1"/>
                          </a:solidFill>
                        </a:rPr>
                        <a:t>FATALITY TYPE</a:t>
                      </a:r>
                      <a:endParaRPr lang="en-US" sz="1300" b="1" dirty="0">
                        <a:solidFill>
                          <a:schemeClr val="tx1"/>
                        </a:solidFill>
                      </a:endParaRP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i="1" dirty="0">
                          <a:solidFill>
                            <a:schemeClr val="tx1"/>
                          </a:solidFill>
                        </a:rPr>
                        <a:t>Total</a:t>
                      </a:r>
                    </a:p>
                  </a:txBody>
                  <a:tcPr anchor="ctr">
                    <a:solidFill>
                      <a:schemeClr val="bg1">
                        <a:lumMod val="75000"/>
                      </a:schemeClr>
                    </a:solidFill>
                  </a:tcPr>
                </a:tc>
                <a:extLst>
                  <a:ext uri="{0D108BD9-81ED-4DB2-BD59-A6C34878D82A}">
                    <a16:rowId xmlns:a16="http://schemas.microsoft.com/office/drawing/2014/main" val="10000"/>
                  </a:ext>
                </a:extLst>
              </a:tr>
              <a:tr h="245291">
                <a:tc>
                  <a:txBody>
                    <a:bodyPr/>
                    <a:lstStyle/>
                    <a:p>
                      <a:pPr algn="r"/>
                      <a:r>
                        <a:rPr lang="en-US" sz="1200" b="0" i="1" dirty="0">
                          <a:highlight>
                            <a:srgbClr val="FFFF00"/>
                          </a:highlight>
                        </a:rPr>
                        <a:t>Struck By</a:t>
                      </a:r>
                    </a:p>
                  </a:txBody>
                  <a:tcPr anchor="ctr">
                    <a:solidFill>
                      <a:schemeClr val="bg1">
                        <a:lumMod val="95000"/>
                      </a:schemeClr>
                    </a:solidFill>
                  </a:tcPr>
                </a:tc>
                <a:tc>
                  <a:txBody>
                    <a:bodyPr/>
                    <a:lstStyle/>
                    <a:p>
                      <a:pPr algn="ctr"/>
                      <a:r>
                        <a:rPr lang="en-US" sz="1200" b="1" i="1" dirty="0">
                          <a:highlight>
                            <a:srgbClr val="FFFF00"/>
                          </a:highlight>
                        </a:rPr>
                        <a:t>21</a:t>
                      </a:r>
                    </a:p>
                  </a:txBody>
                  <a:tcPr anchor="ctr">
                    <a:solidFill>
                      <a:schemeClr val="bg1">
                        <a:lumMod val="95000"/>
                      </a:schemeClr>
                    </a:solidFill>
                  </a:tcPr>
                </a:tc>
                <a:tc>
                  <a:txBody>
                    <a:bodyPr/>
                    <a:lstStyle/>
                    <a:p>
                      <a:pPr algn="r"/>
                      <a:r>
                        <a:rPr lang="en-US" sz="1200" i="1" dirty="0"/>
                        <a:t>Inhalation</a:t>
                      </a:r>
                    </a:p>
                  </a:txBody>
                  <a:tcPr anchor="ctr">
                    <a:solidFill>
                      <a:schemeClr val="bg1">
                        <a:lumMod val="95000"/>
                      </a:schemeClr>
                    </a:solidFill>
                  </a:tcPr>
                </a:tc>
                <a:tc>
                  <a:txBody>
                    <a:bodyPr/>
                    <a:lstStyle/>
                    <a:p>
                      <a:pPr algn="ctr"/>
                      <a:r>
                        <a:rPr lang="en-US" sz="1200" b="1" i="1" dirty="0"/>
                        <a:t>1</a:t>
                      </a:r>
                    </a:p>
                  </a:txBody>
                  <a:tcPr anchor="ctr">
                    <a:solidFill>
                      <a:schemeClr val="bg1">
                        <a:lumMod val="95000"/>
                      </a:schemeClr>
                    </a:solidFill>
                  </a:tcPr>
                </a:tc>
                <a:extLst>
                  <a:ext uri="{0D108BD9-81ED-4DB2-BD59-A6C34878D82A}">
                    <a16:rowId xmlns:a16="http://schemas.microsoft.com/office/drawing/2014/main" val="10001"/>
                  </a:ext>
                </a:extLst>
              </a:tr>
              <a:tr h="284068">
                <a:tc>
                  <a:txBody>
                    <a:bodyPr/>
                    <a:lstStyle/>
                    <a:p>
                      <a:pPr algn="r"/>
                      <a:r>
                        <a:rPr lang="en-US" sz="1200" b="0" i="1" dirty="0">
                          <a:highlight>
                            <a:srgbClr val="FFFF00"/>
                          </a:highlight>
                        </a:rPr>
                        <a:t>Caught In/Between</a:t>
                      </a:r>
                    </a:p>
                  </a:txBody>
                  <a:tcPr anchor="ctr">
                    <a:solidFill>
                      <a:schemeClr val="bg1">
                        <a:lumMod val="85000"/>
                      </a:schemeClr>
                    </a:solidFill>
                  </a:tcPr>
                </a:tc>
                <a:tc>
                  <a:txBody>
                    <a:bodyPr/>
                    <a:lstStyle/>
                    <a:p>
                      <a:pPr algn="ctr"/>
                      <a:r>
                        <a:rPr lang="en-US" sz="1200" b="1" i="1" dirty="0">
                          <a:highlight>
                            <a:srgbClr val="FFFF00"/>
                          </a:highlight>
                        </a:rPr>
                        <a:t>10</a:t>
                      </a:r>
                    </a:p>
                  </a:txBody>
                  <a:tcPr anchor="ctr">
                    <a:solidFill>
                      <a:schemeClr val="bg1">
                        <a:lumMod val="85000"/>
                      </a:schemeClr>
                    </a:solidFill>
                  </a:tcPr>
                </a:tc>
                <a:tc>
                  <a:txBody>
                    <a:bodyPr/>
                    <a:lstStyle/>
                    <a:p>
                      <a:pPr algn="r"/>
                      <a:r>
                        <a:rPr lang="en-US" sz="1200" i="1" dirty="0"/>
                        <a:t>Ingestion</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85000"/>
                      </a:schemeClr>
                    </a:solidFill>
                  </a:tcPr>
                </a:tc>
                <a:extLst>
                  <a:ext uri="{0D108BD9-81ED-4DB2-BD59-A6C34878D82A}">
                    <a16:rowId xmlns:a16="http://schemas.microsoft.com/office/drawing/2014/main" val="10002"/>
                  </a:ext>
                </a:extLst>
              </a:tr>
              <a:tr h="284068">
                <a:tc>
                  <a:txBody>
                    <a:bodyPr/>
                    <a:lstStyle/>
                    <a:p>
                      <a:pPr algn="r"/>
                      <a:r>
                        <a:rPr lang="en-US" sz="1200" b="0" i="1" dirty="0"/>
                        <a:t>Bite/Sting/Scratch</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tc>
                  <a:txBody>
                    <a:bodyPr/>
                    <a:lstStyle/>
                    <a:p>
                      <a:pPr algn="r"/>
                      <a:r>
                        <a:rPr lang="en-US" sz="1200" i="1" dirty="0"/>
                        <a:t>Absorption</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extLst>
                  <a:ext uri="{0D108BD9-81ED-4DB2-BD59-A6C34878D82A}">
                    <a16:rowId xmlns:a16="http://schemas.microsoft.com/office/drawing/2014/main" val="10003"/>
                  </a:ext>
                </a:extLst>
              </a:tr>
              <a:tr h="400173">
                <a:tc>
                  <a:txBody>
                    <a:bodyPr/>
                    <a:lstStyle/>
                    <a:p>
                      <a:pPr algn="r"/>
                      <a:r>
                        <a:rPr lang="en-US" sz="1200" b="0" i="1" dirty="0"/>
                        <a:t>Fall (Same</a:t>
                      </a:r>
                      <a:r>
                        <a:rPr lang="en-US" sz="1200" b="0" i="1" baseline="0" dirty="0"/>
                        <a:t> Level)</a:t>
                      </a:r>
                      <a:endParaRPr lang="en-US" sz="1200" b="0" i="1" dirty="0"/>
                    </a:p>
                  </a:txBody>
                  <a:tcPr anchor="ctr">
                    <a:solidFill>
                      <a:schemeClr val="bg1">
                        <a:lumMod val="85000"/>
                      </a:schemeClr>
                    </a:solidFill>
                  </a:tcPr>
                </a:tc>
                <a:tc>
                  <a:txBody>
                    <a:bodyPr/>
                    <a:lstStyle/>
                    <a:p>
                      <a:pPr algn="ctr"/>
                      <a:r>
                        <a:rPr lang="en-US" sz="1200" b="1" i="1" dirty="0"/>
                        <a:t>1</a:t>
                      </a:r>
                    </a:p>
                  </a:txBody>
                  <a:tcPr anchor="ctr">
                    <a:solidFill>
                      <a:schemeClr val="bg1">
                        <a:lumMod val="85000"/>
                      </a:schemeClr>
                    </a:solidFill>
                  </a:tcPr>
                </a:tc>
                <a:tc>
                  <a:txBody>
                    <a:bodyPr/>
                    <a:lstStyle/>
                    <a:p>
                      <a:pPr algn="r"/>
                      <a:r>
                        <a:rPr lang="en-US" sz="1200" i="1" dirty="0"/>
                        <a:t>Repeated Motion/Pressure</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85000"/>
                      </a:schemeClr>
                    </a:solidFill>
                  </a:tcPr>
                </a:tc>
                <a:extLst>
                  <a:ext uri="{0D108BD9-81ED-4DB2-BD59-A6C34878D82A}">
                    <a16:rowId xmlns:a16="http://schemas.microsoft.com/office/drawing/2014/main" val="10004"/>
                  </a:ext>
                </a:extLst>
              </a:tr>
              <a:tr h="392241">
                <a:tc>
                  <a:txBody>
                    <a:bodyPr/>
                    <a:lstStyle/>
                    <a:p>
                      <a:pPr algn="r"/>
                      <a:r>
                        <a:rPr lang="en-US" sz="1200" b="0" i="1" dirty="0">
                          <a:highlight>
                            <a:srgbClr val="FFFF00"/>
                          </a:highlight>
                        </a:rPr>
                        <a:t>Fall (From Elevation)</a:t>
                      </a:r>
                    </a:p>
                  </a:txBody>
                  <a:tcPr anchor="ctr">
                    <a:solidFill>
                      <a:schemeClr val="bg1">
                        <a:lumMod val="95000"/>
                      </a:schemeClr>
                    </a:solidFill>
                  </a:tcPr>
                </a:tc>
                <a:tc>
                  <a:txBody>
                    <a:bodyPr/>
                    <a:lstStyle/>
                    <a:p>
                      <a:pPr algn="ctr"/>
                      <a:r>
                        <a:rPr lang="en-US" sz="1200" b="1" i="1" dirty="0">
                          <a:highlight>
                            <a:srgbClr val="FFFF00"/>
                          </a:highlight>
                        </a:rPr>
                        <a:t>18</a:t>
                      </a:r>
                    </a:p>
                  </a:txBody>
                  <a:tcPr anchor="ctr">
                    <a:solidFill>
                      <a:schemeClr val="bg1">
                        <a:lumMod val="95000"/>
                      </a:schemeClr>
                    </a:solidFill>
                  </a:tcPr>
                </a:tc>
                <a:tc>
                  <a:txBody>
                    <a:bodyPr/>
                    <a:lstStyle/>
                    <a:p>
                      <a:pPr algn="r"/>
                      <a:r>
                        <a:rPr lang="en-US" sz="1200" i="1" dirty="0"/>
                        <a:t>Cardio/Respiratory</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000000"/>
                          </a:solidFill>
                          <a:effectLst/>
                          <a:uLnTx/>
                          <a:uFillTx/>
                          <a:latin typeface="Arial"/>
                          <a:ea typeface="+mn-ea"/>
                          <a:cs typeface="+mn-cs"/>
                        </a:rPr>
                        <a:t>1</a:t>
                      </a:r>
                    </a:p>
                  </a:txBody>
                  <a:tcPr anchor="ctr">
                    <a:solidFill>
                      <a:schemeClr val="bg1">
                        <a:lumMod val="95000"/>
                      </a:schemeClr>
                    </a:solidFill>
                  </a:tcPr>
                </a:tc>
                <a:extLst>
                  <a:ext uri="{0D108BD9-81ED-4DB2-BD59-A6C34878D82A}">
                    <a16:rowId xmlns:a16="http://schemas.microsoft.com/office/drawing/2014/main" val="10005"/>
                  </a:ext>
                </a:extLst>
              </a:tr>
              <a:tr h="271785">
                <a:tc>
                  <a:txBody>
                    <a:bodyPr/>
                    <a:lstStyle/>
                    <a:p>
                      <a:pPr algn="r"/>
                      <a:r>
                        <a:rPr lang="en-US" sz="1200" b="0" i="1" dirty="0"/>
                        <a:t>Struck Against</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85000"/>
                      </a:schemeClr>
                    </a:solidFill>
                  </a:tcPr>
                </a:tc>
                <a:tc>
                  <a:txBody>
                    <a:bodyPr/>
                    <a:lstStyle/>
                    <a:p>
                      <a:pPr algn="r"/>
                      <a:r>
                        <a:rPr lang="en-US" sz="1200" i="1" u="none" dirty="0"/>
                        <a:t>Shock</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000000"/>
                          </a:solidFill>
                          <a:effectLst/>
                          <a:uLnTx/>
                          <a:uFillTx/>
                          <a:latin typeface="Arial"/>
                          <a:ea typeface="+mn-ea"/>
                          <a:cs typeface="+mn-cs"/>
                        </a:rPr>
                        <a:t>2</a:t>
                      </a:r>
                    </a:p>
                  </a:txBody>
                  <a:tcPr anchor="ctr">
                    <a:solidFill>
                      <a:schemeClr val="bg1">
                        <a:lumMod val="85000"/>
                      </a:schemeClr>
                    </a:solidFill>
                  </a:tcPr>
                </a:tc>
                <a:extLst>
                  <a:ext uri="{0D108BD9-81ED-4DB2-BD59-A6C34878D82A}">
                    <a16:rowId xmlns:a16="http://schemas.microsoft.com/office/drawing/2014/main" val="10006"/>
                  </a:ext>
                </a:extLst>
              </a:tr>
              <a:tr h="284068">
                <a:tc>
                  <a:txBody>
                    <a:bodyPr/>
                    <a:lstStyle/>
                    <a:p>
                      <a:pPr algn="r"/>
                      <a:r>
                        <a:rPr lang="en-US" sz="1200" b="0" i="1" dirty="0"/>
                        <a:t>Rubbed/Abraded</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tc>
                  <a:txBody>
                    <a:bodyPr/>
                    <a:lstStyle/>
                    <a:p>
                      <a:pPr algn="r"/>
                      <a:r>
                        <a:rPr lang="en-US" sz="1200" b="0" i="1" u="none" dirty="0"/>
                        <a:t>Other</a:t>
                      </a:r>
                    </a:p>
                  </a:txBody>
                  <a:tcPr anchor="ctr">
                    <a:solidFill>
                      <a:schemeClr val="bg1">
                        <a:lumMod val="95000"/>
                      </a:schemeClr>
                    </a:solidFill>
                  </a:tcPr>
                </a:tc>
                <a:tc>
                  <a:txBody>
                    <a:bodyPr/>
                    <a:lstStyle/>
                    <a:p>
                      <a:pPr algn="ctr"/>
                      <a:r>
                        <a:rPr lang="en-US" sz="1200" b="1" i="1" u="none" dirty="0"/>
                        <a:t>8</a:t>
                      </a:r>
                    </a:p>
                  </a:txBody>
                  <a:tcPr anchor="ctr">
                    <a:solidFill>
                      <a:schemeClr val="bg1">
                        <a:lumMod val="95000"/>
                      </a:schemeClr>
                    </a:solidFill>
                  </a:tcPr>
                </a:tc>
                <a:extLst>
                  <a:ext uri="{0D108BD9-81ED-4DB2-BD59-A6C34878D82A}">
                    <a16:rowId xmlns:a16="http://schemas.microsoft.com/office/drawing/2014/main" val="10007"/>
                  </a:ext>
                </a:extLst>
              </a:tr>
              <a:tr h="284068">
                <a:tc gridSpan="3">
                  <a:txBody>
                    <a:bodyPr/>
                    <a:lstStyle/>
                    <a:p>
                      <a:pPr algn="r"/>
                      <a:r>
                        <a:rPr lang="en-US" sz="1200" b="0" i="1" dirty="0">
                          <a:highlight>
                            <a:srgbClr val="FFFF00"/>
                          </a:highlight>
                        </a:rPr>
                        <a:t>COVID-19</a:t>
                      </a:r>
                    </a:p>
                  </a:txBody>
                  <a:tcPr anchor="ctr">
                    <a:solidFill>
                      <a:schemeClr val="bg1">
                        <a:lumMod val="85000"/>
                      </a:schemeClr>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1" u="none" strike="noStrike" kern="1200" cap="none" spc="0" normalizeH="0" baseline="0" noProof="0" dirty="0">
                        <a:ln>
                          <a:noFill/>
                        </a:ln>
                        <a:solidFill>
                          <a:srgbClr val="000000"/>
                        </a:solidFill>
                        <a:effectLst/>
                        <a:highlight>
                          <a:srgbClr val="808080"/>
                        </a:highlight>
                        <a:uLnTx/>
                        <a:uFillTx/>
                        <a:latin typeface="Arial"/>
                        <a:ea typeface="+mn-ea"/>
                        <a:cs typeface="+mn-cs"/>
                      </a:endParaRPr>
                    </a:p>
                  </a:txBody>
                  <a:tcPr anchor="ctr">
                    <a:solidFill>
                      <a:schemeClr val="bg1">
                        <a:lumMod val="85000"/>
                      </a:schemeClr>
                    </a:solidFill>
                  </a:tcPr>
                </a:tc>
                <a:tc hMerge="1">
                  <a:txBody>
                    <a:bodyPr/>
                    <a:lstStyle/>
                    <a:p>
                      <a:pPr algn="r"/>
                      <a:endParaRPr lang="en-US" sz="1200" b="0" i="1" u="none" dirty="0">
                        <a:highlight>
                          <a:srgbClr val="808080"/>
                        </a:highlight>
                      </a:endParaRPr>
                    </a:p>
                  </a:txBody>
                  <a:tcPr anchor="ctr">
                    <a:solidFill>
                      <a:schemeClr val="bg1">
                        <a:lumMod val="85000"/>
                      </a:schemeClr>
                    </a:solidFill>
                  </a:tcPr>
                </a:tc>
                <a:tc>
                  <a:txBody>
                    <a:bodyPr/>
                    <a:lstStyle/>
                    <a:p>
                      <a:pPr algn="ctr"/>
                      <a:r>
                        <a:rPr lang="en-US" sz="1200" b="1" i="1" u="none" dirty="0">
                          <a:highlight>
                            <a:srgbClr val="FFFF00"/>
                          </a:highlight>
                        </a:rPr>
                        <a:t>16</a:t>
                      </a:r>
                    </a:p>
                  </a:txBody>
                  <a:tcPr anchor="ctr">
                    <a:solidFill>
                      <a:schemeClr val="bg1">
                        <a:lumMod val="85000"/>
                      </a:schemeClr>
                    </a:solidFill>
                  </a:tcPr>
                </a:tc>
                <a:extLst>
                  <a:ext uri="{0D108BD9-81ED-4DB2-BD59-A6C34878D82A}">
                    <a16:rowId xmlns:a16="http://schemas.microsoft.com/office/drawing/2014/main" val="220172206"/>
                  </a:ext>
                </a:extLst>
              </a:tr>
            </a:tbl>
          </a:graphicData>
        </a:graphic>
      </p:graphicFrame>
      <p:pic>
        <p:nvPicPr>
          <p:cNvPr id="16" name="Picture 15" descr="A person wearing a hat&#10;&#10;Description automatically generated">
            <a:extLst>
              <a:ext uri="{FF2B5EF4-FFF2-40B4-BE49-F238E27FC236}">
                <a16:creationId xmlns:a16="http://schemas.microsoft.com/office/drawing/2014/main" id="{DECBA5E6-E37C-4D88-89C5-F5C6384A5853}"/>
              </a:ext>
            </a:extLst>
          </p:cNvPr>
          <p:cNvPicPr/>
          <p:nvPr/>
        </p:nvPicPr>
        <p:blipFill rotWithShape="1">
          <a:blip r:embed="rId7" cstate="email">
            <a:extLst>
              <a:ext uri="{28A0092B-C50C-407E-A947-70E740481C1C}">
                <a14:useLocalDpi xmlns:a14="http://schemas.microsoft.com/office/drawing/2010/main"/>
              </a:ext>
            </a:extLst>
          </a:blip>
          <a:srcRect t="19626" r="1" b="16313"/>
          <a:stretch/>
        </p:blipFill>
        <p:spPr>
          <a:xfrm>
            <a:off x="3128682" y="4419596"/>
            <a:ext cx="1524001" cy="883919"/>
          </a:xfrm>
          <a:prstGeom prst="rect">
            <a:avLst/>
          </a:prstGeom>
        </p:spPr>
      </p:pic>
      <p:pic>
        <p:nvPicPr>
          <p:cNvPr id="28" name="Picture 27" descr="DSC_1215">
            <a:extLst>
              <a:ext uri="{FF2B5EF4-FFF2-40B4-BE49-F238E27FC236}">
                <a16:creationId xmlns:a16="http://schemas.microsoft.com/office/drawing/2014/main" id="{2346D3C3-917F-446B-9095-12EA325A5806}"/>
              </a:ext>
            </a:extLst>
          </p:cNvPr>
          <p:cNvPicPr>
            <a:picLocks noGrp="1" noChangeAspect="1"/>
          </p:cNvPicPr>
          <p:nvPr isPhoto="1"/>
        </p:nvPicPr>
        <p:blipFill>
          <a:blip r:embed="rId8" cstate="email">
            <a:extLst>
              <a:ext uri="{28A0092B-C50C-407E-A947-70E740481C1C}">
                <a14:useLocalDpi xmlns:a14="http://schemas.microsoft.com/office/drawing/2010/main"/>
              </a:ext>
            </a:extLst>
          </a:blip>
          <a:stretch>
            <a:fillRect/>
          </a:stretch>
        </p:blipFill>
        <p:spPr>
          <a:xfrm>
            <a:off x="7864523" y="4419596"/>
            <a:ext cx="669877" cy="908309"/>
          </a:xfrm>
          <a:prstGeom prst="rect">
            <a:avLst/>
          </a:prstGeom>
        </p:spPr>
      </p:pic>
      <p:graphicFrame>
        <p:nvGraphicFramePr>
          <p:cNvPr id="15" name="Table 14">
            <a:extLst>
              <a:ext uri="{FF2B5EF4-FFF2-40B4-BE49-F238E27FC236}">
                <a16:creationId xmlns:a16="http://schemas.microsoft.com/office/drawing/2014/main" id="{F96B286E-2454-491D-8904-26592763CDB0}"/>
              </a:ext>
            </a:extLst>
          </p:cNvPr>
          <p:cNvGraphicFramePr>
            <a:graphicFrameLocks noGrp="1"/>
          </p:cNvGraphicFramePr>
          <p:nvPr>
            <p:extLst>
              <p:ext uri="{D42A27DB-BD31-4B8C-83A1-F6EECF244321}">
                <p14:modId xmlns:p14="http://schemas.microsoft.com/office/powerpoint/2010/main" val="3340522643"/>
              </p:ext>
            </p:extLst>
          </p:nvPr>
        </p:nvGraphicFramePr>
        <p:xfrm>
          <a:off x="609602" y="5303520"/>
          <a:ext cx="7924798" cy="548640"/>
        </p:xfrm>
        <a:graphic>
          <a:graphicData uri="http://schemas.openxmlformats.org/drawingml/2006/table">
            <a:tbl>
              <a:tblPr firstRow="1" bandRow="1">
                <a:tableStyleId>{00A15C55-8517-42AA-B614-E9B94910E393}</a:tableStyleId>
              </a:tblPr>
              <a:tblGrid>
                <a:gridCol w="2070049">
                  <a:extLst>
                    <a:ext uri="{9D8B030D-6E8A-4147-A177-3AD203B41FA5}">
                      <a16:colId xmlns:a16="http://schemas.microsoft.com/office/drawing/2014/main" val="20000"/>
                    </a:ext>
                  </a:extLst>
                </a:gridCol>
                <a:gridCol w="1273852">
                  <a:extLst>
                    <a:ext uri="{9D8B030D-6E8A-4147-A177-3AD203B41FA5}">
                      <a16:colId xmlns:a16="http://schemas.microsoft.com/office/drawing/2014/main" val="20001"/>
                    </a:ext>
                  </a:extLst>
                </a:gridCol>
                <a:gridCol w="3534985">
                  <a:extLst>
                    <a:ext uri="{9D8B030D-6E8A-4147-A177-3AD203B41FA5}">
                      <a16:colId xmlns:a16="http://schemas.microsoft.com/office/drawing/2014/main" val="20002"/>
                    </a:ext>
                  </a:extLst>
                </a:gridCol>
                <a:gridCol w="1045912">
                  <a:extLst>
                    <a:ext uri="{9D8B030D-6E8A-4147-A177-3AD203B41FA5}">
                      <a16:colId xmlns:a16="http://schemas.microsoft.com/office/drawing/2014/main" val="20004"/>
                    </a:ext>
                  </a:extLst>
                </a:gridCol>
              </a:tblGrid>
              <a:tr h="267742">
                <a:tc gridSpan="2">
                  <a:txBody>
                    <a:bodyPr/>
                    <a:lstStyle/>
                    <a:p>
                      <a:pPr algn="r"/>
                      <a:r>
                        <a:rPr lang="en-US" sz="1200" b="1" i="0" dirty="0">
                          <a:solidFill>
                            <a:schemeClr val="tx1"/>
                          </a:solidFill>
                        </a:rPr>
                        <a:t>                       FFY 2019</a:t>
                      </a:r>
                      <a:endParaRPr lang="en-US" sz="1200" b="0" i="0" dirty="0">
                        <a:solidFill>
                          <a:schemeClr val="tx1"/>
                        </a:solidFill>
                      </a:endParaRPr>
                    </a:p>
                  </a:txBody>
                  <a:tcPr anchor="ctr">
                    <a:solidFill>
                      <a:schemeClr val="bg1">
                        <a:lumMod val="75000"/>
                      </a:schemeClr>
                    </a:solidFill>
                  </a:tcPr>
                </a:tc>
                <a:tc hMerge="1">
                  <a:txBody>
                    <a:bodyPr/>
                    <a:lstStyle/>
                    <a:p>
                      <a:pPr algn="ctr"/>
                      <a:endParaRPr lang="en-US" sz="1700" b="0" i="1" dirty="0">
                        <a:solidFill>
                          <a:schemeClr val="tx1"/>
                        </a:solidFill>
                      </a:endParaRPr>
                    </a:p>
                  </a:txBody>
                  <a:tcPr>
                    <a:solidFill>
                      <a:schemeClr val="bg1">
                        <a:lumMod val="75000"/>
                      </a:schemeClr>
                    </a:solidFill>
                  </a:tcPr>
                </a:tc>
                <a:tc>
                  <a:txBody>
                    <a:bodyPr/>
                    <a:lstStyle/>
                    <a:p>
                      <a:pPr algn="r"/>
                      <a:r>
                        <a:rPr lang="en-US" sz="1200" b="1" i="0" u="none" dirty="0">
                          <a:solidFill>
                            <a:schemeClr val="tx1"/>
                          </a:solidFill>
                        </a:rPr>
                        <a:t>FFY 2020</a:t>
                      </a:r>
                      <a:endParaRPr lang="en-US" sz="1200" b="0" i="0" u="none" dirty="0">
                        <a:solidFill>
                          <a:schemeClr val="tx1"/>
                        </a:solidFill>
                      </a:endParaRPr>
                    </a:p>
                  </a:txBody>
                  <a:tcPr anchor="ctr">
                    <a:solidFill>
                      <a:schemeClr val="bg1">
                        <a:lumMod val="75000"/>
                      </a:schemeClr>
                    </a:solidFill>
                  </a:tcPr>
                </a:tc>
                <a:tc>
                  <a:txBody>
                    <a:bodyPr/>
                    <a:lstStyle/>
                    <a:p>
                      <a:pPr algn="ctr"/>
                      <a:r>
                        <a:rPr lang="en-US" sz="1200" b="1" i="1" u="none" dirty="0">
                          <a:solidFill>
                            <a:schemeClr val="tx1"/>
                          </a:solidFill>
                        </a:rPr>
                        <a:t>Total</a:t>
                      </a:r>
                    </a:p>
                  </a:txBody>
                  <a:tcPr anchor="ctr">
                    <a:solidFill>
                      <a:schemeClr val="bg1">
                        <a:lumMod val="75000"/>
                      </a:schemeClr>
                    </a:solidFill>
                  </a:tcPr>
                </a:tc>
                <a:extLst>
                  <a:ext uri="{0D108BD9-81ED-4DB2-BD59-A6C34878D82A}">
                    <a16:rowId xmlns:a16="http://schemas.microsoft.com/office/drawing/2014/main" val="10000"/>
                  </a:ext>
                </a:extLst>
              </a:tr>
              <a:tr h="267742">
                <a:tc>
                  <a:txBody>
                    <a:bodyPr/>
                    <a:lstStyle/>
                    <a:p>
                      <a:pPr algn="r"/>
                      <a:r>
                        <a:rPr lang="en-US" sz="1200" b="0" i="1" baseline="0" dirty="0">
                          <a:solidFill>
                            <a:schemeClr val="tx1"/>
                          </a:solidFill>
                        </a:rPr>
                        <a:t>Total Fatalities</a:t>
                      </a:r>
                      <a:endParaRPr lang="en-US" sz="1200" b="0" i="1" dirty="0">
                        <a:solidFill>
                          <a:schemeClr val="tx1"/>
                        </a:solidFill>
                      </a:endParaRPr>
                    </a:p>
                  </a:txBody>
                  <a:tcPr>
                    <a:solidFill>
                      <a:schemeClr val="bg1">
                        <a:lumMod val="85000"/>
                      </a:schemeClr>
                    </a:solidFill>
                  </a:tcPr>
                </a:tc>
                <a:tc>
                  <a:txBody>
                    <a:bodyPr/>
                    <a:lstStyle/>
                    <a:p>
                      <a:pPr algn="ctr"/>
                      <a:r>
                        <a:rPr lang="en-US" sz="1200" b="0" i="0" dirty="0">
                          <a:solidFill>
                            <a:schemeClr val="tx1"/>
                          </a:solidFill>
                        </a:rPr>
                        <a:t>54</a:t>
                      </a:r>
                    </a:p>
                  </a:txBody>
                  <a:tcPr>
                    <a:solidFill>
                      <a:schemeClr val="bg1">
                        <a:lumMod val="95000"/>
                      </a:schemeClr>
                    </a:solid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200" b="0" i="1" baseline="0" dirty="0">
                          <a:solidFill>
                            <a:schemeClr val="tx1"/>
                          </a:solidFill>
                          <a:highlight>
                            <a:srgbClr val="FFFF00"/>
                          </a:highlight>
                        </a:rPr>
                        <a:t>Fatalities</a:t>
                      </a:r>
                      <a:endParaRPr lang="en-US" sz="1200" b="0" i="1" dirty="0">
                        <a:solidFill>
                          <a:schemeClr val="tx1"/>
                        </a:solidFill>
                        <a:highlight>
                          <a:srgbClr val="FFFF00"/>
                        </a:highlight>
                      </a:endParaRPr>
                    </a:p>
                  </a:txBody>
                  <a:tcPr>
                    <a:solidFill>
                      <a:schemeClr val="bg1">
                        <a:lumMod val="85000"/>
                      </a:schemeClr>
                    </a:solidFill>
                  </a:tcPr>
                </a:tc>
                <a:tc>
                  <a:txBody>
                    <a:bodyPr/>
                    <a:lstStyle/>
                    <a:p>
                      <a:pPr algn="ctr"/>
                      <a:r>
                        <a:rPr lang="en-US" sz="1200" b="1" i="1" u="none" dirty="0">
                          <a:solidFill>
                            <a:schemeClr val="tx1"/>
                          </a:solidFill>
                          <a:highlight>
                            <a:srgbClr val="FFFF00"/>
                          </a:highlight>
                        </a:rPr>
                        <a:t>78</a:t>
                      </a:r>
                    </a:p>
                  </a:txBody>
                  <a:tcPr>
                    <a:solidFill>
                      <a:schemeClr val="bg1">
                        <a:lumMod val="95000"/>
                      </a:schemeClr>
                    </a:solidFill>
                  </a:tcPr>
                </a:tc>
                <a:extLst>
                  <a:ext uri="{0D108BD9-81ED-4DB2-BD59-A6C34878D82A}">
                    <a16:rowId xmlns:a16="http://schemas.microsoft.com/office/drawing/2014/main" val="10001"/>
                  </a:ext>
                </a:extLst>
              </a:tr>
            </a:tbl>
          </a:graphicData>
        </a:graphic>
      </p:graphicFrame>
      <p:sp>
        <p:nvSpPr>
          <p:cNvPr id="14" name="TextBox 13">
            <a:extLst>
              <a:ext uri="{FF2B5EF4-FFF2-40B4-BE49-F238E27FC236}">
                <a16:creationId xmlns:a16="http://schemas.microsoft.com/office/drawing/2014/main" id="{F9653EA0-E00E-4133-BF86-83EC54C0F429}"/>
              </a:ext>
            </a:extLst>
          </p:cNvPr>
          <p:cNvSpPr txBox="1"/>
          <p:nvPr/>
        </p:nvSpPr>
        <p:spPr>
          <a:xfrm>
            <a:off x="6858000" y="685800"/>
            <a:ext cx="2286000" cy="369332"/>
          </a:xfrm>
          <a:prstGeom prst="rect">
            <a:avLst/>
          </a:prstGeom>
          <a:noFill/>
        </p:spPr>
        <p:txBody>
          <a:bodyPr wrap="square" rtlCol="0">
            <a:spAutoFit/>
          </a:bodyPr>
          <a:lstStyle/>
          <a:p>
            <a:r>
              <a:rPr lang="en-US" i="1" dirty="0"/>
              <a:t>FFY 2020</a:t>
            </a:r>
          </a:p>
        </p:txBody>
      </p:sp>
    </p:spTree>
    <p:extLst>
      <p:ext uri="{BB962C8B-B14F-4D97-AF65-F5344CB8AC3E}">
        <p14:creationId xmlns:p14="http://schemas.microsoft.com/office/powerpoint/2010/main" val="411641921"/>
      </p:ext>
    </p:extLst>
  </p:cSld>
  <p:clrMapOvr>
    <a:masterClrMapping/>
  </p:clrMapOvr>
  <p:transition advClick="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75" name="Rectangle 1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88086" name="Rectangle 2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0"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OSH Division</a:t>
            </a:r>
          </a:p>
          <a:p>
            <a:pPr eaLnBrk="0" hangingPunct="0"/>
            <a:r>
              <a:rPr lang="en-US" sz="2400" i="1" dirty="0">
                <a:solidFill>
                  <a:schemeClr val="bg2"/>
                </a:solidFill>
              </a:rPr>
              <a:t>Strategic Plan Goals</a:t>
            </a:r>
            <a:endParaRPr lang="en-US" sz="2400" b="1" i="1" dirty="0">
              <a:solidFill>
                <a:schemeClr val="bg2"/>
              </a:solidFill>
            </a:endParaRPr>
          </a:p>
        </p:txBody>
      </p:sp>
      <p:graphicFrame>
        <p:nvGraphicFramePr>
          <p:cNvPr id="9" name="Group 28">
            <a:extLst>
              <a:ext uri="{FF2B5EF4-FFF2-40B4-BE49-F238E27FC236}">
                <a16:creationId xmlns:a16="http://schemas.microsoft.com/office/drawing/2014/main" id="{21EF636C-EEBA-4CA8-B56A-4A49C490414A}"/>
              </a:ext>
            </a:extLst>
          </p:cNvPr>
          <p:cNvGraphicFramePr>
            <a:graphicFrameLocks noGrp="1"/>
          </p:cNvGraphicFramePr>
          <p:nvPr>
            <p:extLst>
              <p:ext uri="{D42A27DB-BD31-4B8C-83A1-F6EECF244321}">
                <p14:modId xmlns:p14="http://schemas.microsoft.com/office/powerpoint/2010/main" val="3805815866"/>
              </p:ext>
            </p:extLst>
          </p:nvPr>
        </p:nvGraphicFramePr>
        <p:xfrm>
          <a:off x="762000" y="1117935"/>
          <a:ext cx="7696199" cy="4603246"/>
        </p:xfrm>
        <a:graphic>
          <a:graphicData uri="http://schemas.openxmlformats.org/drawingml/2006/table">
            <a:tbl>
              <a:tblPr>
                <a:tableStyleId>{00A15C55-8517-42AA-B614-E9B94910E393}</a:tableStyleId>
              </a:tblPr>
              <a:tblGrid>
                <a:gridCol w="4899573">
                  <a:extLst>
                    <a:ext uri="{9D8B030D-6E8A-4147-A177-3AD203B41FA5}">
                      <a16:colId xmlns:a16="http://schemas.microsoft.com/office/drawing/2014/main" val="20000"/>
                    </a:ext>
                  </a:extLst>
                </a:gridCol>
                <a:gridCol w="1353206">
                  <a:extLst>
                    <a:ext uri="{9D8B030D-6E8A-4147-A177-3AD203B41FA5}">
                      <a16:colId xmlns:a16="http://schemas.microsoft.com/office/drawing/2014/main" val="20002"/>
                    </a:ext>
                  </a:extLst>
                </a:gridCol>
                <a:gridCol w="1443420">
                  <a:extLst>
                    <a:ext uri="{9D8B030D-6E8A-4147-A177-3AD203B41FA5}">
                      <a16:colId xmlns:a16="http://schemas.microsoft.com/office/drawing/2014/main" val="20003"/>
                    </a:ext>
                  </a:extLst>
                </a:gridCol>
              </a:tblGrid>
              <a:tr h="55846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u="none" strike="noStrike" cap="none" normalizeH="0" baseline="0" dirty="0">
                          <a:ln>
                            <a:noFill/>
                          </a:ln>
                          <a:effectLst/>
                        </a:rPr>
                        <a:t>COMPLIANCE</a:t>
                      </a:r>
                      <a:endParaRPr kumimoji="0" lang="en-US" sz="1600" b="1" i="0" u="none" strike="noStrike" cap="none" normalizeH="0" baseline="0" dirty="0">
                        <a:ln>
                          <a:noFill/>
                        </a:ln>
                        <a:solidFill>
                          <a:schemeClr val="bg1"/>
                        </a:solidFill>
                        <a:effectLst/>
                        <a:latin typeface="Arial" charset="0"/>
                        <a:cs typeface="Arial" charset="0"/>
                      </a:endParaRP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dirty="0">
                          <a:ln>
                            <a:noFill/>
                          </a:ln>
                          <a:solidFill>
                            <a:schemeClr val="tx1"/>
                          </a:solidFill>
                          <a:effectLst/>
                          <a:latin typeface="+mn-lt"/>
                          <a:cs typeface="Arial" charset="0"/>
                        </a:rPr>
                        <a:t>Total </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u="none" strike="noStrike" cap="none" normalizeH="0" baseline="0" dirty="0">
                          <a:ln>
                            <a:noFill/>
                          </a:ln>
                          <a:solidFill>
                            <a:schemeClr val="tx1"/>
                          </a:solidFill>
                          <a:effectLst/>
                        </a:rPr>
                        <a:t>FFY Goal</a:t>
                      </a:r>
                      <a:endParaRPr kumimoji="0" lang="en-US" sz="1400" b="1" i="0" u="none" strike="noStrike" cap="none" normalizeH="0" baseline="0" dirty="0">
                        <a:ln>
                          <a:noFill/>
                        </a:ln>
                        <a:solidFill>
                          <a:schemeClr val="tx1"/>
                        </a:solidFill>
                        <a:effectLst/>
                        <a:latin typeface="+mn-lt"/>
                        <a:cs typeface="Arial" charset="0"/>
                      </a:endParaRPr>
                    </a:p>
                  </a:txBody>
                  <a:tcPr anchor="ctr" horzOverflow="overflow">
                    <a:solidFill>
                      <a:schemeClr val="bg1">
                        <a:lumMod val="75000"/>
                      </a:schemeClr>
                    </a:solidFill>
                  </a:tcPr>
                </a:tc>
                <a:extLst>
                  <a:ext uri="{0D108BD9-81ED-4DB2-BD59-A6C34878D82A}">
                    <a16:rowId xmlns:a16="http://schemas.microsoft.com/office/drawing/2014/main" val="10000"/>
                  </a:ext>
                </a:extLst>
              </a:tr>
              <a:tr h="312552">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300" i="1" u="none" strike="noStrike" cap="none" normalizeH="0" baseline="0" dirty="0">
                          <a:ln>
                            <a:noFill/>
                          </a:ln>
                          <a:effectLst/>
                        </a:rPr>
                        <a:t>Safety Inspections</a:t>
                      </a:r>
                      <a:endParaRPr kumimoji="0" lang="en-US" sz="1300" b="0" i="1"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1" i="1" u="none" strike="noStrike" cap="none" normalizeH="0" baseline="0" dirty="0">
                          <a:ln>
                            <a:noFill/>
                          </a:ln>
                          <a:solidFill>
                            <a:srgbClr val="000000"/>
                          </a:solidFill>
                          <a:effectLst/>
                          <a:latin typeface="Arial" charset="0"/>
                          <a:cs typeface="Arial" charset="0"/>
                        </a:rPr>
                        <a:t>1,259</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i="0" u="none" strike="noStrike" cap="none" normalizeH="0" baseline="0" dirty="0">
                          <a:ln>
                            <a:noFill/>
                          </a:ln>
                          <a:effectLst/>
                        </a:rPr>
                        <a:t>1,193</a:t>
                      </a:r>
                      <a:endParaRPr kumimoji="0" lang="en-US" sz="1300" b="0"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95000"/>
                      </a:schemeClr>
                    </a:solidFill>
                  </a:tcPr>
                </a:tc>
                <a:extLst>
                  <a:ext uri="{0D108BD9-81ED-4DB2-BD59-A6C34878D82A}">
                    <a16:rowId xmlns:a16="http://schemas.microsoft.com/office/drawing/2014/main" val="10001"/>
                  </a:ext>
                </a:extLst>
              </a:tr>
              <a:tr h="312552">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300" i="1" u="none" strike="noStrike" cap="none" normalizeH="0" baseline="0" dirty="0">
                          <a:ln>
                            <a:noFill/>
                          </a:ln>
                          <a:effectLst/>
                        </a:rPr>
                        <a:t>Health Inspections</a:t>
                      </a:r>
                      <a:endParaRPr kumimoji="0" lang="en-US" sz="1300" b="0" i="1"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1" i="1" u="none" strike="noStrike" cap="none" normalizeH="0" baseline="0" dirty="0">
                          <a:ln>
                            <a:noFill/>
                          </a:ln>
                          <a:solidFill>
                            <a:srgbClr val="000000"/>
                          </a:solidFill>
                          <a:effectLst/>
                          <a:latin typeface="Arial" charset="0"/>
                          <a:cs typeface="Arial" charset="0"/>
                        </a:rPr>
                        <a:t>813</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a:ln>
                            <a:noFill/>
                          </a:ln>
                          <a:solidFill>
                            <a:srgbClr val="000000"/>
                          </a:solidFill>
                          <a:effectLst/>
                          <a:latin typeface="Arial" charset="0"/>
                          <a:cs typeface="Arial" charset="0"/>
                        </a:rPr>
                        <a:t>755</a:t>
                      </a:r>
                    </a:p>
                  </a:txBody>
                  <a:tcPr anchor="ctr" horzOverflow="overflow">
                    <a:solidFill>
                      <a:schemeClr val="bg1">
                        <a:lumMod val="85000"/>
                      </a:schemeClr>
                    </a:solidFill>
                  </a:tcPr>
                </a:tc>
                <a:extLst>
                  <a:ext uri="{0D108BD9-81ED-4DB2-BD59-A6C34878D82A}">
                    <a16:rowId xmlns:a16="http://schemas.microsoft.com/office/drawing/2014/main" val="10002"/>
                  </a:ext>
                </a:extLst>
              </a:tr>
              <a:tr h="44571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u="none" strike="noStrike" cap="none" normalizeH="0" baseline="0" dirty="0">
                          <a:ln>
                            <a:noFill/>
                          </a:ln>
                          <a:effectLst/>
                        </a:rPr>
                        <a:t>CONSULTATION</a:t>
                      </a:r>
                      <a:endParaRPr kumimoji="0" lang="en-US" sz="16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dirty="0">
                          <a:ln>
                            <a:noFill/>
                          </a:ln>
                          <a:solidFill>
                            <a:schemeClr val="tx1"/>
                          </a:solidFill>
                          <a:effectLst/>
                          <a:latin typeface="+mn-lt"/>
                          <a:cs typeface="Arial" charset="0"/>
                        </a:rPr>
                        <a:t>Total </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cap="none" normalizeH="0" baseline="0" dirty="0">
                          <a:ln>
                            <a:noFill/>
                          </a:ln>
                          <a:effectLst/>
                        </a:rPr>
                        <a:t>FFY Goal</a:t>
                      </a:r>
                      <a:endParaRPr kumimoji="0" lang="en-US" sz="1400" b="1" i="0" u="none" strike="noStrike" cap="none" normalizeH="0" baseline="0" dirty="0">
                        <a:ln>
                          <a:noFill/>
                        </a:ln>
                        <a:solidFill>
                          <a:schemeClr val="tx1"/>
                        </a:solidFill>
                        <a:effectLst/>
                        <a:latin typeface="+mn-lt"/>
                        <a:cs typeface="Arial" charset="0"/>
                      </a:endParaRPr>
                    </a:p>
                  </a:txBody>
                  <a:tcPr anchor="ctr" horzOverflow="overflow">
                    <a:solidFill>
                      <a:schemeClr val="bg1">
                        <a:lumMod val="75000"/>
                      </a:schemeClr>
                    </a:solidFill>
                  </a:tcPr>
                </a:tc>
                <a:extLst>
                  <a:ext uri="{0D108BD9-81ED-4DB2-BD59-A6C34878D82A}">
                    <a16:rowId xmlns:a16="http://schemas.microsoft.com/office/drawing/2014/main" val="10004"/>
                  </a:ext>
                </a:extLst>
              </a:tr>
              <a:tr h="312552">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300" i="1" u="none" strike="noStrike" cap="none" normalizeH="0" baseline="0" dirty="0">
                          <a:ln>
                            <a:noFill/>
                          </a:ln>
                          <a:effectLst/>
                        </a:rPr>
                        <a:t>Safety Visits Private Sector </a:t>
                      </a:r>
                      <a:endParaRPr kumimoji="0" lang="en-US" sz="1300" b="0" i="1"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1" i="1" u="none" strike="noStrike" cap="none" normalizeH="0" baseline="0" dirty="0">
                          <a:ln>
                            <a:noFill/>
                          </a:ln>
                          <a:solidFill>
                            <a:srgbClr val="000000"/>
                          </a:solidFill>
                          <a:effectLst/>
                          <a:latin typeface="Arial" charset="0"/>
                          <a:cs typeface="Arial" charset="0"/>
                        </a:rPr>
                        <a:t>695</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a:ln>
                            <a:noFill/>
                          </a:ln>
                          <a:solidFill>
                            <a:srgbClr val="000000"/>
                          </a:solidFill>
                          <a:effectLst/>
                          <a:latin typeface="Arial" charset="0"/>
                          <a:cs typeface="Arial" charset="0"/>
                        </a:rPr>
                        <a:t>577</a:t>
                      </a:r>
                    </a:p>
                  </a:txBody>
                  <a:tcPr anchor="ctr" horzOverflow="overflow">
                    <a:solidFill>
                      <a:schemeClr val="bg1">
                        <a:lumMod val="95000"/>
                      </a:schemeClr>
                    </a:solidFill>
                  </a:tcPr>
                </a:tc>
                <a:extLst>
                  <a:ext uri="{0D108BD9-81ED-4DB2-BD59-A6C34878D82A}">
                    <a16:rowId xmlns:a16="http://schemas.microsoft.com/office/drawing/2014/main" val="10005"/>
                  </a:ext>
                </a:extLst>
              </a:tr>
              <a:tr h="312552">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300" i="1" u="none" strike="noStrike" cap="none" normalizeH="0" baseline="0" dirty="0">
                          <a:ln>
                            <a:noFill/>
                          </a:ln>
                          <a:effectLst/>
                        </a:rPr>
                        <a:t>Safety Visits Public Sector Visits</a:t>
                      </a:r>
                      <a:endParaRPr kumimoji="0" lang="en-US" sz="1300" b="0" i="1"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1" i="1" u="none" strike="noStrike" cap="none" normalizeH="0" baseline="0" dirty="0">
                          <a:ln>
                            <a:noFill/>
                          </a:ln>
                          <a:solidFill>
                            <a:srgbClr val="000000"/>
                          </a:solidFill>
                          <a:effectLst/>
                          <a:latin typeface="Arial" charset="0"/>
                          <a:cs typeface="Arial" charset="0"/>
                        </a:rPr>
                        <a:t>107</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a:ln>
                            <a:noFill/>
                          </a:ln>
                          <a:solidFill>
                            <a:srgbClr val="000000"/>
                          </a:solidFill>
                          <a:effectLst/>
                          <a:latin typeface="Arial" charset="0"/>
                          <a:cs typeface="Arial" charset="0"/>
                        </a:rPr>
                        <a:t>78</a:t>
                      </a:r>
                    </a:p>
                  </a:txBody>
                  <a:tcPr anchor="ctr" horzOverflow="overflow">
                    <a:solidFill>
                      <a:schemeClr val="bg1">
                        <a:lumMod val="85000"/>
                      </a:schemeClr>
                    </a:solidFill>
                  </a:tcPr>
                </a:tc>
                <a:extLst>
                  <a:ext uri="{0D108BD9-81ED-4DB2-BD59-A6C34878D82A}">
                    <a16:rowId xmlns:a16="http://schemas.microsoft.com/office/drawing/2014/main" val="10006"/>
                  </a:ext>
                </a:extLst>
              </a:tr>
              <a:tr h="312552">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300" b="0" i="1" u="none" strike="noStrike" cap="none" normalizeH="0" baseline="0" dirty="0">
                          <a:ln>
                            <a:noFill/>
                          </a:ln>
                          <a:solidFill>
                            <a:srgbClr val="000000"/>
                          </a:solidFill>
                          <a:effectLst/>
                          <a:latin typeface="Arial" charset="0"/>
                          <a:cs typeface="Arial" charset="0"/>
                        </a:rPr>
                        <a:t>Health Visits Private Sector</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1" i="1" u="none" strike="noStrike" cap="none" normalizeH="0" baseline="0" dirty="0">
                          <a:ln>
                            <a:noFill/>
                          </a:ln>
                          <a:solidFill>
                            <a:srgbClr val="000000"/>
                          </a:solidFill>
                          <a:effectLst/>
                          <a:latin typeface="Arial" charset="0"/>
                          <a:cs typeface="Arial" charset="0"/>
                        </a:rPr>
                        <a:t>363</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a:ln>
                            <a:noFill/>
                          </a:ln>
                          <a:solidFill>
                            <a:srgbClr val="000000"/>
                          </a:solidFill>
                          <a:effectLst/>
                          <a:latin typeface="Arial" charset="0"/>
                          <a:cs typeface="Arial" charset="0"/>
                        </a:rPr>
                        <a:t>282</a:t>
                      </a:r>
                    </a:p>
                  </a:txBody>
                  <a:tcPr anchor="ctr" horzOverflow="overflow">
                    <a:solidFill>
                      <a:schemeClr val="bg1">
                        <a:lumMod val="95000"/>
                      </a:schemeClr>
                    </a:solidFill>
                  </a:tcPr>
                </a:tc>
                <a:extLst>
                  <a:ext uri="{0D108BD9-81ED-4DB2-BD59-A6C34878D82A}">
                    <a16:rowId xmlns:a16="http://schemas.microsoft.com/office/drawing/2014/main" val="1659380292"/>
                  </a:ext>
                </a:extLst>
              </a:tr>
              <a:tr h="312552">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300" b="0" i="1" u="none" strike="noStrike" cap="none" normalizeH="0" baseline="0" dirty="0">
                          <a:ln>
                            <a:noFill/>
                          </a:ln>
                          <a:solidFill>
                            <a:srgbClr val="000000"/>
                          </a:solidFill>
                          <a:effectLst/>
                          <a:latin typeface="Arial" charset="0"/>
                          <a:cs typeface="Arial" charset="0"/>
                        </a:rPr>
                        <a:t>Health Visits Public Sector</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1" i="1" u="none" strike="noStrike" cap="none" normalizeH="0" baseline="0" dirty="0">
                          <a:ln>
                            <a:noFill/>
                          </a:ln>
                          <a:solidFill>
                            <a:srgbClr val="000000"/>
                          </a:solidFill>
                          <a:effectLst/>
                          <a:latin typeface="Arial" charset="0"/>
                          <a:cs typeface="Arial" charset="0"/>
                        </a:rPr>
                        <a:t>106</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a:ln>
                            <a:noFill/>
                          </a:ln>
                          <a:solidFill>
                            <a:srgbClr val="000000"/>
                          </a:solidFill>
                          <a:effectLst/>
                          <a:latin typeface="Arial" charset="0"/>
                          <a:cs typeface="Arial" charset="0"/>
                        </a:rPr>
                        <a:t>75</a:t>
                      </a:r>
                    </a:p>
                  </a:txBody>
                  <a:tcPr anchor="ctr" horzOverflow="overflow">
                    <a:solidFill>
                      <a:schemeClr val="bg1">
                        <a:lumMod val="85000"/>
                      </a:schemeClr>
                    </a:solidFill>
                  </a:tcPr>
                </a:tc>
                <a:extLst>
                  <a:ext uri="{0D108BD9-81ED-4DB2-BD59-A6C34878D82A}">
                    <a16:rowId xmlns:a16="http://schemas.microsoft.com/office/drawing/2014/main" val="2415753254"/>
                  </a:ext>
                </a:extLst>
              </a:tr>
              <a:tr h="46832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u="none" strike="noStrike" cap="none" normalizeH="0" baseline="0" dirty="0">
                          <a:ln>
                            <a:noFill/>
                          </a:ln>
                          <a:effectLst/>
                        </a:rPr>
                        <a:t>OSH DIVISION</a:t>
                      </a:r>
                      <a:endParaRPr kumimoji="0" lang="en-US" sz="16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dirty="0">
                          <a:ln>
                            <a:noFill/>
                          </a:ln>
                          <a:solidFill>
                            <a:schemeClr val="tx1"/>
                          </a:solidFill>
                          <a:effectLst/>
                          <a:latin typeface="+mn-lt"/>
                          <a:cs typeface="Arial" charset="0"/>
                        </a:rPr>
                        <a:t>Total </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cap="none" normalizeH="0" baseline="0" dirty="0">
                          <a:ln>
                            <a:noFill/>
                          </a:ln>
                          <a:effectLst/>
                        </a:rPr>
                        <a:t>FFY Goal</a:t>
                      </a:r>
                      <a:endParaRPr kumimoji="0" lang="en-US" sz="1400" b="1" i="0" u="none" strike="noStrike" cap="none" normalizeH="0" baseline="0" dirty="0">
                        <a:ln>
                          <a:noFill/>
                        </a:ln>
                        <a:solidFill>
                          <a:schemeClr val="tx1"/>
                        </a:solidFill>
                        <a:effectLst/>
                        <a:latin typeface="+mn-lt"/>
                        <a:cs typeface="Arial" charset="0"/>
                      </a:endParaRPr>
                    </a:p>
                  </a:txBody>
                  <a:tcPr anchor="ctr" horzOverflow="overflow">
                    <a:solidFill>
                      <a:schemeClr val="bg1">
                        <a:lumMod val="75000"/>
                      </a:schemeClr>
                    </a:solidFill>
                  </a:tcPr>
                </a:tc>
                <a:extLst>
                  <a:ext uri="{0D108BD9-81ED-4DB2-BD59-A6C34878D82A}">
                    <a16:rowId xmlns:a16="http://schemas.microsoft.com/office/drawing/2014/main" val="10008"/>
                  </a:ext>
                </a:extLst>
              </a:tr>
              <a:tr h="312552">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300" i="1" u="none" strike="noStrike" cap="none" normalizeH="0" baseline="0" dirty="0">
                          <a:ln>
                            <a:noFill/>
                          </a:ln>
                          <a:effectLst/>
                        </a:rPr>
                        <a:t>Program Improvements</a:t>
                      </a:r>
                      <a:endParaRPr kumimoji="0" lang="en-US" sz="1300" b="0" i="1"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1" i="1" u="none" strike="noStrike" cap="none" normalizeH="0" baseline="0" dirty="0">
                          <a:ln>
                            <a:noFill/>
                          </a:ln>
                          <a:solidFill>
                            <a:srgbClr val="000000"/>
                          </a:solidFill>
                          <a:effectLst/>
                          <a:latin typeface="+mn-lt"/>
                          <a:cs typeface="Arial" charset="0"/>
                        </a:rPr>
                        <a:t>2,166</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i="0" u="none" strike="noStrike" cap="none" normalizeH="0" baseline="0" dirty="0">
                          <a:ln>
                            <a:noFill/>
                          </a:ln>
                          <a:effectLst/>
                        </a:rPr>
                        <a:t>2,060</a:t>
                      </a:r>
                      <a:endParaRPr kumimoji="0" lang="en-US" sz="1300" b="0"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95000"/>
                      </a:schemeClr>
                    </a:solidFill>
                  </a:tcPr>
                </a:tc>
                <a:extLst>
                  <a:ext uri="{0D108BD9-81ED-4DB2-BD59-A6C34878D82A}">
                    <a16:rowId xmlns:a16="http://schemas.microsoft.com/office/drawing/2014/main" val="10009"/>
                  </a:ext>
                </a:extLst>
              </a:tr>
              <a:tr h="493490">
                <a:tc>
                  <a:txBody>
                    <a:bodyPr/>
                    <a:lstStyle/>
                    <a:p>
                      <a:pPr algn="r"/>
                      <a:r>
                        <a:rPr lang="en-US" sz="1300" i="1" dirty="0"/>
                        <a:t>People Trained in Special Emphasis Program Areas</a:t>
                      </a:r>
                      <a:endParaRPr lang="en-US" sz="1300" b="0" i="1" dirty="0"/>
                    </a:p>
                  </a:txBody>
                  <a:tcPr anchor="ctr">
                    <a:solidFill>
                      <a:schemeClr val="bg1">
                        <a:lumMod val="85000"/>
                      </a:schemeClr>
                    </a:solidFill>
                  </a:tcPr>
                </a:tc>
                <a:tc>
                  <a:txBody>
                    <a:bodyPr/>
                    <a:lstStyle/>
                    <a:p>
                      <a:pPr algn="ctr"/>
                      <a:r>
                        <a:rPr lang="en-US" sz="1300" b="1" i="1" dirty="0">
                          <a:latin typeface="+mn-lt"/>
                        </a:rPr>
                        <a:t>6,111</a:t>
                      </a:r>
                    </a:p>
                  </a:txBody>
                  <a:tcPr anchor="ctr">
                    <a:solidFill>
                      <a:schemeClr val="bg1">
                        <a:lumMod val="85000"/>
                      </a:schemeClr>
                    </a:solidFill>
                  </a:tcPr>
                </a:tc>
                <a:tc>
                  <a:txBody>
                    <a:bodyPr/>
                    <a:lstStyle/>
                    <a:p>
                      <a:pPr algn="ctr"/>
                      <a:r>
                        <a:rPr lang="en-US" sz="1300" i="0" dirty="0"/>
                        <a:t>3,700</a:t>
                      </a:r>
                      <a:endParaRPr lang="en-US" sz="1300" b="0" i="0" dirty="0"/>
                    </a:p>
                  </a:txBody>
                  <a:tcPr anchor="ctr">
                    <a:solidFill>
                      <a:schemeClr val="bg1">
                        <a:lumMod val="85000"/>
                      </a:schemeClr>
                    </a:solidFill>
                  </a:tcPr>
                </a:tc>
                <a:extLst>
                  <a:ext uri="{0D108BD9-81ED-4DB2-BD59-A6C34878D82A}">
                    <a16:rowId xmlns:a16="http://schemas.microsoft.com/office/drawing/2014/main" val="10010"/>
                  </a:ext>
                </a:extLst>
              </a:tr>
              <a:tr h="449381">
                <a:tc>
                  <a:txBody>
                    <a:bodyPr/>
                    <a:lstStyle/>
                    <a:p>
                      <a:pPr algn="r"/>
                      <a:r>
                        <a:rPr lang="en-US" sz="1300" i="1" dirty="0"/>
                        <a:t>People Trained at OSH</a:t>
                      </a:r>
                      <a:r>
                        <a:rPr lang="en-US" sz="1300" i="1" baseline="0" dirty="0"/>
                        <a:t> </a:t>
                      </a:r>
                      <a:r>
                        <a:rPr lang="en-US" sz="1300" i="1" dirty="0"/>
                        <a:t>Division Sponsored Events</a:t>
                      </a:r>
                      <a:endParaRPr lang="en-US" sz="1300" b="0" i="1" dirty="0"/>
                    </a:p>
                  </a:txBody>
                  <a:tcPr anchor="ctr">
                    <a:solidFill>
                      <a:schemeClr val="bg1">
                        <a:lumMod val="95000"/>
                      </a:schemeClr>
                    </a:solidFill>
                  </a:tcPr>
                </a:tc>
                <a:tc>
                  <a:txBody>
                    <a:bodyPr/>
                    <a:lstStyle/>
                    <a:p>
                      <a:pPr algn="ctr"/>
                      <a:r>
                        <a:rPr lang="en-US" sz="1300" b="1" i="1" dirty="0">
                          <a:latin typeface="+mn-lt"/>
                        </a:rPr>
                        <a:t>8,572</a:t>
                      </a:r>
                    </a:p>
                  </a:txBody>
                  <a:tcPr anchor="ctr">
                    <a:solidFill>
                      <a:schemeClr val="bg1">
                        <a:lumMod val="95000"/>
                      </a:schemeClr>
                    </a:solidFill>
                  </a:tcPr>
                </a:tc>
                <a:tc>
                  <a:txBody>
                    <a:bodyPr/>
                    <a:lstStyle/>
                    <a:p>
                      <a:pPr algn="ctr"/>
                      <a:r>
                        <a:rPr lang="en-US" sz="1300" i="0" dirty="0"/>
                        <a:t>7,350</a:t>
                      </a:r>
                      <a:endParaRPr lang="en-US" sz="1300" b="0" i="0" dirty="0"/>
                    </a:p>
                  </a:txBody>
                  <a:tcPr anchor="ctr">
                    <a:solidFill>
                      <a:schemeClr val="bg1">
                        <a:lumMod val="95000"/>
                      </a:schemeClr>
                    </a:solidFill>
                  </a:tcPr>
                </a:tc>
                <a:extLst>
                  <a:ext uri="{0D108BD9-81ED-4DB2-BD59-A6C34878D82A}">
                    <a16:rowId xmlns:a16="http://schemas.microsoft.com/office/drawing/2014/main" val="10011"/>
                  </a:ext>
                </a:extLst>
              </a:tr>
            </a:tbl>
          </a:graphicData>
        </a:graphic>
      </p:graphicFrame>
      <p:sp>
        <p:nvSpPr>
          <p:cNvPr id="8" name="TextBox 7">
            <a:extLst>
              <a:ext uri="{FF2B5EF4-FFF2-40B4-BE49-F238E27FC236}">
                <a16:creationId xmlns:a16="http://schemas.microsoft.com/office/drawing/2014/main" id="{85DC66ED-3D18-48CB-A52D-EAE891BF2C87}"/>
              </a:ext>
            </a:extLst>
          </p:cNvPr>
          <p:cNvSpPr txBox="1"/>
          <p:nvPr/>
        </p:nvSpPr>
        <p:spPr>
          <a:xfrm>
            <a:off x="6858000" y="685800"/>
            <a:ext cx="2286000" cy="369332"/>
          </a:xfrm>
          <a:prstGeom prst="rect">
            <a:avLst/>
          </a:prstGeom>
          <a:noFill/>
        </p:spPr>
        <p:txBody>
          <a:bodyPr wrap="square" rtlCol="0">
            <a:spAutoFit/>
          </a:bodyPr>
          <a:lstStyle/>
          <a:p>
            <a:r>
              <a:rPr lang="en-US" i="1" dirty="0"/>
              <a:t>FFY 2020</a:t>
            </a:r>
          </a:p>
        </p:txBody>
      </p:sp>
    </p:spTree>
    <p:extLst>
      <p:ext uri="{BB962C8B-B14F-4D97-AF65-F5344CB8AC3E}">
        <p14:creationId xmlns:p14="http://schemas.microsoft.com/office/powerpoint/2010/main" val="1765714171"/>
      </p:ext>
    </p:extLst>
  </p:cSld>
  <p:clrMapOvr>
    <a:masterClrMapping/>
  </p:clrMapOvr>
  <p:transition advClick="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C:\Users\wllagoe.EADS\Pictures\Construction\IMAG0613.jpg"/>
          <p:cNvPicPr/>
          <p:nvPr/>
        </p:nvPicPr>
        <p:blipFill>
          <a:blip r:embed="rId3" cstate="print"/>
          <a:srcRect t="22143"/>
          <a:stretch>
            <a:fillRect/>
          </a:stretch>
        </p:blipFill>
        <p:spPr bwMode="auto">
          <a:xfrm>
            <a:off x="609598" y="4356421"/>
            <a:ext cx="3200402" cy="1613354"/>
          </a:xfrm>
          <a:prstGeom prst="rect">
            <a:avLst/>
          </a:prstGeom>
          <a:noFill/>
          <a:ln w="9525">
            <a:noFill/>
            <a:miter lim="800000"/>
            <a:headEnd/>
            <a:tailEnd/>
          </a:ln>
        </p:spPr>
      </p:pic>
      <p:pic>
        <p:nvPicPr>
          <p:cNvPr id="18" name="Picture 17" descr="C:\Documents and Settings\Wanda Lagoe\My Documents\My Pictures\Partnerships\Crane 178.jpg"/>
          <p:cNvPicPr/>
          <p:nvPr/>
        </p:nvPicPr>
        <p:blipFill>
          <a:blip r:embed="rId4" cstate="print"/>
          <a:srcRect l="49448" t="20285"/>
          <a:stretch>
            <a:fillRect/>
          </a:stretch>
        </p:blipFill>
        <p:spPr bwMode="auto">
          <a:xfrm>
            <a:off x="6248400" y="4330242"/>
            <a:ext cx="2285999" cy="1613357"/>
          </a:xfrm>
          <a:prstGeom prst="rect">
            <a:avLst/>
          </a:prstGeom>
          <a:noFill/>
          <a:ln w="9525">
            <a:noFill/>
            <a:miter lim="800000"/>
            <a:headEnd/>
            <a:tailEnd/>
          </a:ln>
        </p:spPr>
      </p:pic>
      <p:pic>
        <p:nvPicPr>
          <p:cNvPr id="28" name="Picture 27" descr="C:\Documents and Settings\Wanda Lagoe\My Documents\My Pictures\PSM\IMG_1928.JPG"/>
          <p:cNvPicPr/>
          <p:nvPr/>
        </p:nvPicPr>
        <p:blipFill>
          <a:blip r:embed="rId5" cstate="print"/>
          <a:srcRect/>
          <a:stretch>
            <a:fillRect/>
          </a:stretch>
        </p:blipFill>
        <p:spPr bwMode="auto">
          <a:xfrm>
            <a:off x="4419601" y="4330243"/>
            <a:ext cx="1828800" cy="1613357"/>
          </a:xfrm>
          <a:prstGeom prst="rect">
            <a:avLst/>
          </a:prstGeom>
          <a:noFill/>
          <a:ln w="9525">
            <a:noFill/>
            <a:miter lim="800000"/>
            <a:headEnd/>
            <a:tailEnd/>
          </a:ln>
        </p:spPr>
      </p:pic>
      <p:sp>
        <p:nvSpPr>
          <p:cNvPr id="23" name="TextBox 22"/>
          <p:cNvSpPr txBox="1"/>
          <p:nvPr/>
        </p:nvSpPr>
        <p:spPr>
          <a:xfrm>
            <a:off x="533400" y="5715000"/>
            <a:ext cx="1186543" cy="215444"/>
          </a:xfrm>
          <a:prstGeom prst="rect">
            <a:avLst/>
          </a:prstGeom>
          <a:noFill/>
        </p:spPr>
        <p:txBody>
          <a:bodyPr wrap="none" rtlCol="0">
            <a:spAutoFit/>
          </a:bodyPr>
          <a:lstStyle/>
          <a:p>
            <a:r>
              <a:rPr lang="en-US" sz="800" dirty="0"/>
              <a:t>NCDOL Photo Library</a:t>
            </a:r>
          </a:p>
        </p:txBody>
      </p:sp>
      <p:graphicFrame>
        <p:nvGraphicFramePr>
          <p:cNvPr id="19" name="Table 18">
            <a:extLst>
              <a:ext uri="{FF2B5EF4-FFF2-40B4-BE49-F238E27FC236}">
                <a16:creationId xmlns:a16="http://schemas.microsoft.com/office/drawing/2014/main" id="{053F0C22-4AA4-4A42-B1A6-E38DB4C7ECE7}"/>
              </a:ext>
            </a:extLst>
          </p:cNvPr>
          <p:cNvGraphicFramePr>
            <a:graphicFrameLocks noGrp="1"/>
          </p:cNvGraphicFramePr>
          <p:nvPr/>
        </p:nvGraphicFramePr>
        <p:xfrm>
          <a:off x="609599" y="1121656"/>
          <a:ext cx="7924800" cy="1406101"/>
        </p:xfrm>
        <a:graphic>
          <a:graphicData uri="http://schemas.openxmlformats.org/drawingml/2006/table">
            <a:tbl>
              <a:tblPr firstRow="1" bandRow="1">
                <a:tableStyleId>{00A15C55-8517-42AA-B614-E9B94910E393}</a:tableStyleId>
              </a:tblPr>
              <a:tblGrid>
                <a:gridCol w="4490392">
                  <a:extLst>
                    <a:ext uri="{9D8B030D-6E8A-4147-A177-3AD203B41FA5}">
                      <a16:colId xmlns:a16="http://schemas.microsoft.com/office/drawing/2014/main" val="20000"/>
                    </a:ext>
                  </a:extLst>
                </a:gridCol>
                <a:gridCol w="1574104">
                  <a:extLst>
                    <a:ext uri="{9D8B030D-6E8A-4147-A177-3AD203B41FA5}">
                      <a16:colId xmlns:a16="http://schemas.microsoft.com/office/drawing/2014/main" val="20002"/>
                    </a:ext>
                  </a:extLst>
                </a:gridCol>
                <a:gridCol w="1860304">
                  <a:extLst>
                    <a:ext uri="{9D8B030D-6E8A-4147-A177-3AD203B41FA5}">
                      <a16:colId xmlns:a16="http://schemas.microsoft.com/office/drawing/2014/main" val="20003"/>
                    </a:ext>
                  </a:extLst>
                </a:gridCol>
              </a:tblGrid>
              <a:tr h="762733">
                <a:tc>
                  <a:txBody>
                    <a:bodyPr/>
                    <a:lstStyle/>
                    <a:p>
                      <a:pPr algn="ctr"/>
                      <a:r>
                        <a:rPr lang="en-US" sz="1600" dirty="0">
                          <a:solidFill>
                            <a:schemeClr val="tx1"/>
                          </a:solidFill>
                        </a:rPr>
                        <a:t>Education, Training and Technical Assistance (ETTA)</a:t>
                      </a:r>
                      <a:endParaRPr lang="en-US" sz="1600" b="1" dirty="0">
                        <a:solidFill>
                          <a:schemeClr val="tx1"/>
                        </a:solidFill>
                      </a:endParaRPr>
                    </a:p>
                  </a:txBody>
                  <a:tcPr anchor="ctr">
                    <a:solidFill>
                      <a:schemeClr val="bg1">
                        <a:lumMod val="75000"/>
                      </a:schemeClr>
                    </a:solidFill>
                  </a:tcPr>
                </a:tc>
                <a:tc>
                  <a:txBody>
                    <a:bodyPr/>
                    <a:lstStyle/>
                    <a:p>
                      <a:pPr algn="ctr"/>
                      <a:r>
                        <a:rPr lang="en-US" sz="1400" b="1" i="1" dirty="0">
                          <a:solidFill>
                            <a:schemeClr val="tx1"/>
                          </a:solidFill>
                        </a:rPr>
                        <a:t>Total</a:t>
                      </a:r>
                    </a:p>
                  </a:txBody>
                  <a:tcPr anchor="ctr">
                    <a:solidFill>
                      <a:schemeClr val="bg1">
                        <a:lumMod val="75000"/>
                      </a:schemeClr>
                    </a:solidFill>
                  </a:tcPr>
                </a:tc>
                <a:tc>
                  <a:txBody>
                    <a:bodyPr/>
                    <a:lstStyle/>
                    <a:p>
                      <a:pPr algn="ctr"/>
                      <a:r>
                        <a:rPr lang="en-US" sz="1400" i="0" dirty="0">
                          <a:solidFill>
                            <a:schemeClr val="tx1"/>
                          </a:solidFill>
                        </a:rPr>
                        <a:t>FFY Goal</a:t>
                      </a:r>
                      <a:endParaRPr lang="en-US" sz="1400" b="1" i="0" dirty="0">
                        <a:solidFill>
                          <a:schemeClr val="tx1"/>
                        </a:solidFill>
                      </a:endParaRPr>
                    </a:p>
                  </a:txBody>
                  <a:tcPr anchor="ctr">
                    <a:solidFill>
                      <a:schemeClr val="bg1">
                        <a:lumMod val="75000"/>
                      </a:schemeClr>
                    </a:solidFill>
                  </a:tcPr>
                </a:tc>
                <a:extLst>
                  <a:ext uri="{0D108BD9-81ED-4DB2-BD59-A6C34878D82A}">
                    <a16:rowId xmlns:a16="http://schemas.microsoft.com/office/drawing/2014/main" val="10000"/>
                  </a:ext>
                </a:extLst>
              </a:tr>
              <a:tr h="321684">
                <a:tc>
                  <a:txBody>
                    <a:bodyPr/>
                    <a:lstStyle/>
                    <a:p>
                      <a:pPr algn="r"/>
                      <a:r>
                        <a:rPr lang="en-US" sz="1300" i="1" dirty="0"/>
                        <a:t>Publications Distributed</a:t>
                      </a:r>
                      <a:endParaRPr lang="en-US" sz="1300" b="0" i="1" dirty="0"/>
                    </a:p>
                  </a:txBody>
                  <a:tcPr>
                    <a:solidFill>
                      <a:schemeClr val="bg1">
                        <a:lumMod val="95000"/>
                      </a:schemeClr>
                    </a:solidFill>
                  </a:tcPr>
                </a:tc>
                <a:tc>
                  <a:txBody>
                    <a:bodyPr/>
                    <a:lstStyle/>
                    <a:p>
                      <a:pPr algn="ctr"/>
                      <a:r>
                        <a:rPr lang="en-US" sz="1300" b="1" i="1" dirty="0"/>
                        <a:t>20,678</a:t>
                      </a:r>
                    </a:p>
                  </a:txBody>
                  <a:tcPr>
                    <a:solidFill>
                      <a:schemeClr val="bg1">
                        <a:lumMod val="95000"/>
                      </a:schemeClr>
                    </a:solidFill>
                  </a:tcPr>
                </a:tc>
                <a:tc>
                  <a:txBody>
                    <a:bodyPr/>
                    <a:lstStyle/>
                    <a:p>
                      <a:pPr algn="ctr"/>
                      <a:r>
                        <a:rPr lang="en-US" sz="1300" i="0" dirty="0"/>
                        <a:t>20,000</a:t>
                      </a:r>
                      <a:endParaRPr lang="en-US" sz="1300" b="0" i="0" dirty="0"/>
                    </a:p>
                  </a:txBody>
                  <a:tcPr>
                    <a:solidFill>
                      <a:schemeClr val="bg1">
                        <a:lumMod val="95000"/>
                      </a:schemeClr>
                    </a:solidFill>
                  </a:tcPr>
                </a:tc>
                <a:extLst>
                  <a:ext uri="{0D108BD9-81ED-4DB2-BD59-A6C34878D82A}">
                    <a16:rowId xmlns:a16="http://schemas.microsoft.com/office/drawing/2014/main" val="10001"/>
                  </a:ext>
                </a:extLst>
              </a:tr>
              <a:tr h="321684">
                <a:tc>
                  <a:txBody>
                    <a:bodyPr/>
                    <a:lstStyle/>
                    <a:p>
                      <a:pPr algn="r"/>
                      <a:r>
                        <a:rPr lang="en-US" sz="1300" i="1" dirty="0"/>
                        <a:t>Standards Interpretations</a:t>
                      </a:r>
                      <a:endParaRPr lang="en-US" sz="1300" b="0" i="1" dirty="0"/>
                    </a:p>
                  </a:txBody>
                  <a:tcPr>
                    <a:solidFill>
                      <a:schemeClr val="bg1">
                        <a:lumMod val="85000"/>
                      </a:schemeClr>
                    </a:solidFill>
                  </a:tcPr>
                </a:tc>
                <a:tc>
                  <a:txBody>
                    <a:bodyPr/>
                    <a:lstStyle/>
                    <a:p>
                      <a:pPr algn="ctr"/>
                      <a:r>
                        <a:rPr lang="en-US" sz="1300" b="1" i="1" dirty="0"/>
                        <a:t>3,379</a:t>
                      </a:r>
                    </a:p>
                  </a:txBody>
                  <a:tcPr>
                    <a:solidFill>
                      <a:schemeClr val="bg1">
                        <a:lumMod val="85000"/>
                      </a:schemeClr>
                    </a:solidFill>
                  </a:tcPr>
                </a:tc>
                <a:tc>
                  <a:txBody>
                    <a:bodyPr/>
                    <a:lstStyle/>
                    <a:p>
                      <a:pPr algn="ctr"/>
                      <a:r>
                        <a:rPr lang="en-US" sz="1300" i="0" dirty="0"/>
                        <a:t>NA</a:t>
                      </a:r>
                      <a:endParaRPr lang="en-US" sz="1300" b="0" i="0" dirty="0"/>
                    </a:p>
                  </a:txBody>
                  <a:tcPr>
                    <a:solidFill>
                      <a:schemeClr val="bg1">
                        <a:lumMod val="85000"/>
                      </a:schemeClr>
                    </a:solidFill>
                  </a:tcPr>
                </a:tc>
                <a:extLst>
                  <a:ext uri="{0D108BD9-81ED-4DB2-BD59-A6C34878D82A}">
                    <a16:rowId xmlns:a16="http://schemas.microsoft.com/office/drawing/2014/main" val="10002"/>
                  </a:ext>
                </a:extLst>
              </a:tr>
            </a:tbl>
          </a:graphicData>
        </a:graphic>
      </p:graphicFrame>
      <p:sp>
        <p:nvSpPr>
          <p:cNvPr id="12" name="Text Box 3">
            <a:extLst>
              <a:ext uri="{FF2B5EF4-FFF2-40B4-BE49-F238E27FC236}">
                <a16:creationId xmlns:a16="http://schemas.microsoft.com/office/drawing/2014/main" id="{84E88950-9836-4404-8B49-70E18F077663}"/>
              </a:ext>
            </a:extLst>
          </p:cNvPr>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OSH Division</a:t>
            </a:r>
          </a:p>
          <a:p>
            <a:pPr eaLnBrk="0" hangingPunct="0"/>
            <a:r>
              <a:rPr lang="en-US" sz="2400" i="1" dirty="0">
                <a:solidFill>
                  <a:schemeClr val="bg2"/>
                </a:solidFill>
              </a:rPr>
              <a:t>Strategic Plan Goals</a:t>
            </a:r>
            <a:endParaRPr lang="en-US" sz="2400" b="1" i="1" dirty="0">
              <a:solidFill>
                <a:schemeClr val="bg2"/>
              </a:solidFill>
            </a:endParaRPr>
          </a:p>
        </p:txBody>
      </p:sp>
      <p:pic>
        <p:nvPicPr>
          <p:cNvPr id="21" name="Picture 20" descr="DSC_1171">
            <a:extLst>
              <a:ext uri="{FF2B5EF4-FFF2-40B4-BE49-F238E27FC236}">
                <a16:creationId xmlns:a16="http://schemas.microsoft.com/office/drawing/2014/main" id="{ADE4E2B7-DEE6-48BB-96D8-06C82EC939E2}"/>
              </a:ext>
            </a:extLst>
          </p:cNvPr>
          <p:cNvPicPr/>
          <p:nvPr/>
        </p:nvPicPr>
        <p:blipFill rotWithShape="1">
          <a:blip r:embed="rId6" cstate="email">
            <a:extLst>
              <a:ext uri="{28A0092B-C50C-407E-A947-70E740481C1C}">
                <a14:useLocalDpi xmlns:a14="http://schemas.microsoft.com/office/drawing/2010/main"/>
              </a:ext>
            </a:extLst>
          </a:blip>
          <a:srcRect l="18430" t="33212" r="15224" b="24037"/>
          <a:stretch/>
        </p:blipFill>
        <p:spPr bwMode="auto">
          <a:xfrm>
            <a:off x="4788601" y="4356421"/>
            <a:ext cx="1971675" cy="1613357"/>
          </a:xfrm>
          <a:prstGeom prst="rect">
            <a:avLst/>
          </a:prstGeom>
          <a:ln>
            <a:noFill/>
          </a:ln>
          <a:extLst>
            <a:ext uri="{53640926-AAD7-44D8-BBD7-CCE9431645EC}">
              <a14:shadowObscured xmlns:a14="http://schemas.microsoft.com/office/drawing/2010/main"/>
            </a:ext>
          </a:extLst>
        </p:spPr>
      </p:pic>
      <p:pic>
        <p:nvPicPr>
          <p:cNvPr id="22" name="Picture 21" descr="A group of people standing next to a person&#10;&#10;Description automatically generated">
            <a:extLst>
              <a:ext uri="{FF2B5EF4-FFF2-40B4-BE49-F238E27FC236}">
                <a16:creationId xmlns:a16="http://schemas.microsoft.com/office/drawing/2014/main" id="{6689F314-3A18-40A4-AA91-AAD005A8633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445761" y="4346257"/>
            <a:ext cx="1368285" cy="1626940"/>
          </a:xfrm>
          <a:prstGeom prst="rect">
            <a:avLst/>
          </a:prstGeom>
        </p:spPr>
      </p:pic>
      <p:graphicFrame>
        <p:nvGraphicFramePr>
          <p:cNvPr id="13" name="Table 12">
            <a:extLst>
              <a:ext uri="{FF2B5EF4-FFF2-40B4-BE49-F238E27FC236}">
                <a16:creationId xmlns:a16="http://schemas.microsoft.com/office/drawing/2014/main" id="{54F87F26-F6C1-4C41-B57A-837A738B3A3A}"/>
              </a:ext>
            </a:extLst>
          </p:cNvPr>
          <p:cNvGraphicFramePr>
            <a:graphicFrameLocks noGrp="1"/>
          </p:cNvGraphicFramePr>
          <p:nvPr>
            <p:extLst>
              <p:ext uri="{D42A27DB-BD31-4B8C-83A1-F6EECF244321}">
                <p14:modId xmlns:p14="http://schemas.microsoft.com/office/powerpoint/2010/main" val="1339062176"/>
              </p:ext>
            </p:extLst>
          </p:nvPr>
        </p:nvGraphicFramePr>
        <p:xfrm>
          <a:off x="609598" y="2590800"/>
          <a:ext cx="7924798" cy="1626940"/>
        </p:xfrm>
        <a:graphic>
          <a:graphicData uri="http://schemas.openxmlformats.org/drawingml/2006/table">
            <a:tbl>
              <a:tblPr firstRow="1" bandRow="1">
                <a:tableStyleId>{00A15C55-8517-42AA-B614-E9B94910E393}</a:tableStyleId>
              </a:tblPr>
              <a:tblGrid>
                <a:gridCol w="4490394">
                  <a:extLst>
                    <a:ext uri="{9D8B030D-6E8A-4147-A177-3AD203B41FA5}">
                      <a16:colId xmlns:a16="http://schemas.microsoft.com/office/drawing/2014/main" val="20000"/>
                    </a:ext>
                  </a:extLst>
                </a:gridCol>
                <a:gridCol w="1574106">
                  <a:extLst>
                    <a:ext uri="{9D8B030D-6E8A-4147-A177-3AD203B41FA5}">
                      <a16:colId xmlns:a16="http://schemas.microsoft.com/office/drawing/2014/main" val="20002"/>
                    </a:ext>
                  </a:extLst>
                </a:gridCol>
                <a:gridCol w="1860298">
                  <a:extLst>
                    <a:ext uri="{9D8B030D-6E8A-4147-A177-3AD203B41FA5}">
                      <a16:colId xmlns:a16="http://schemas.microsoft.com/office/drawing/2014/main" val="20003"/>
                    </a:ext>
                  </a:extLst>
                </a:gridCol>
              </a:tblGrid>
              <a:tr h="468700">
                <a:tc>
                  <a:txBody>
                    <a:bodyPr/>
                    <a:lstStyle/>
                    <a:p>
                      <a:pPr algn="ctr"/>
                      <a:r>
                        <a:rPr lang="en-US" sz="1600" b="1" dirty="0">
                          <a:solidFill>
                            <a:schemeClr val="tx1"/>
                          </a:solidFill>
                        </a:rPr>
                        <a:t>Agricultural</a:t>
                      </a:r>
                      <a:r>
                        <a:rPr lang="en-US" sz="1600" b="1" baseline="0" dirty="0">
                          <a:solidFill>
                            <a:schemeClr val="tx1"/>
                          </a:solidFill>
                        </a:rPr>
                        <a:t> Safety and Health (</a:t>
                      </a:r>
                      <a:r>
                        <a:rPr lang="en-US" sz="1600" b="1" dirty="0">
                          <a:solidFill>
                            <a:schemeClr val="tx1"/>
                          </a:solidFill>
                        </a:rPr>
                        <a:t>ASH) </a:t>
                      </a:r>
                    </a:p>
                  </a:txBody>
                  <a:tcPr anchor="ctr">
                    <a:solidFill>
                      <a:schemeClr val="bg1">
                        <a:lumMod val="75000"/>
                      </a:schemeClr>
                    </a:solidFill>
                  </a:tcPr>
                </a:tc>
                <a:tc>
                  <a:txBody>
                    <a:bodyPr/>
                    <a:lstStyle/>
                    <a:p>
                      <a:pPr algn="ctr"/>
                      <a:r>
                        <a:rPr lang="en-US" sz="1400" b="1" i="1" dirty="0">
                          <a:solidFill>
                            <a:schemeClr val="tx1"/>
                          </a:solidFill>
                        </a:rPr>
                        <a:t>Total</a:t>
                      </a:r>
                    </a:p>
                  </a:txBody>
                  <a:tcPr anchor="ctr">
                    <a:solidFill>
                      <a:schemeClr val="bg1">
                        <a:lumMod val="75000"/>
                      </a:schemeClr>
                    </a:solidFill>
                  </a:tcPr>
                </a:tc>
                <a:tc>
                  <a:txBody>
                    <a:bodyPr/>
                    <a:lstStyle/>
                    <a:p>
                      <a:pPr algn="ctr"/>
                      <a:r>
                        <a:rPr lang="en-US" sz="1400" b="1" i="0" dirty="0">
                          <a:solidFill>
                            <a:schemeClr val="tx1"/>
                          </a:solidFill>
                        </a:rPr>
                        <a:t>FFY Goal</a:t>
                      </a:r>
                    </a:p>
                  </a:txBody>
                  <a:tcPr anchor="ctr">
                    <a:solidFill>
                      <a:schemeClr val="bg1">
                        <a:lumMod val="75000"/>
                      </a:schemeClr>
                    </a:solidFill>
                  </a:tcPr>
                </a:tc>
                <a:extLst>
                  <a:ext uri="{0D108BD9-81ED-4DB2-BD59-A6C34878D82A}">
                    <a16:rowId xmlns:a16="http://schemas.microsoft.com/office/drawing/2014/main" val="10000"/>
                  </a:ext>
                </a:extLst>
              </a:tr>
              <a:tr h="234350">
                <a:tc>
                  <a:txBody>
                    <a:bodyPr/>
                    <a:lstStyle/>
                    <a:p>
                      <a:pPr algn="r"/>
                      <a:r>
                        <a:rPr lang="en-US" sz="1300" i="1" dirty="0"/>
                        <a:t>Outreach</a:t>
                      </a:r>
                      <a:r>
                        <a:rPr lang="en-US" sz="1300" i="1" baseline="0" dirty="0"/>
                        <a:t> Materials Distributed</a:t>
                      </a:r>
                      <a:endParaRPr lang="en-US" sz="1300" b="0" i="1" dirty="0"/>
                    </a:p>
                  </a:txBody>
                  <a:tcPr>
                    <a:solidFill>
                      <a:schemeClr val="bg1">
                        <a:lumMod val="95000"/>
                      </a:schemeClr>
                    </a:solidFill>
                  </a:tcPr>
                </a:tc>
                <a:tc>
                  <a:txBody>
                    <a:bodyPr/>
                    <a:lstStyle/>
                    <a:p>
                      <a:pPr algn="ctr"/>
                      <a:r>
                        <a:rPr lang="en-US" sz="1300" b="1" i="1" dirty="0"/>
                        <a:t>2,472</a:t>
                      </a:r>
                    </a:p>
                  </a:txBody>
                  <a:tcPr>
                    <a:solidFill>
                      <a:schemeClr val="bg1">
                        <a:lumMod val="95000"/>
                      </a:schemeClr>
                    </a:solidFill>
                  </a:tcPr>
                </a:tc>
                <a:tc>
                  <a:txBody>
                    <a:bodyPr/>
                    <a:lstStyle/>
                    <a:p>
                      <a:pPr algn="ctr"/>
                      <a:r>
                        <a:rPr lang="en-US" sz="1300" i="0" dirty="0"/>
                        <a:t>3,500</a:t>
                      </a:r>
                      <a:endParaRPr lang="en-US" sz="1300" b="0" i="0" dirty="0"/>
                    </a:p>
                  </a:txBody>
                  <a:tcPr>
                    <a:solidFill>
                      <a:schemeClr val="bg1">
                        <a:lumMod val="95000"/>
                      </a:schemeClr>
                    </a:solidFill>
                  </a:tcPr>
                </a:tc>
                <a:extLst>
                  <a:ext uri="{0D108BD9-81ED-4DB2-BD59-A6C34878D82A}">
                    <a16:rowId xmlns:a16="http://schemas.microsoft.com/office/drawing/2014/main" val="10001"/>
                  </a:ext>
                </a:extLst>
              </a:tr>
              <a:tr h="234350">
                <a:tc>
                  <a:txBody>
                    <a:bodyPr/>
                    <a:lstStyle/>
                    <a:p>
                      <a:pPr algn="r"/>
                      <a:r>
                        <a:rPr lang="en-US" sz="1300" i="1" dirty="0"/>
                        <a:t>Compliance Inspections</a:t>
                      </a:r>
                      <a:endParaRPr lang="en-US" sz="1300" b="0" i="1" dirty="0"/>
                    </a:p>
                  </a:txBody>
                  <a:tcPr>
                    <a:solidFill>
                      <a:schemeClr val="bg1">
                        <a:lumMod val="85000"/>
                      </a:schemeClr>
                    </a:solidFill>
                  </a:tcPr>
                </a:tc>
                <a:tc>
                  <a:txBody>
                    <a:bodyPr/>
                    <a:lstStyle/>
                    <a:p>
                      <a:pPr algn="ctr"/>
                      <a:r>
                        <a:rPr lang="en-US" sz="1300" b="1" i="1" dirty="0"/>
                        <a:t>39</a:t>
                      </a:r>
                    </a:p>
                  </a:txBody>
                  <a:tcPr>
                    <a:solidFill>
                      <a:schemeClr val="bg1">
                        <a:lumMod val="85000"/>
                      </a:schemeClr>
                    </a:solidFill>
                  </a:tcPr>
                </a:tc>
                <a:tc>
                  <a:txBody>
                    <a:bodyPr/>
                    <a:lstStyle/>
                    <a:p>
                      <a:pPr algn="ctr"/>
                      <a:r>
                        <a:rPr lang="en-US" sz="1300" i="0" dirty="0"/>
                        <a:t>80</a:t>
                      </a:r>
                      <a:endParaRPr lang="en-US" sz="1300" b="0" i="0" dirty="0"/>
                    </a:p>
                  </a:txBody>
                  <a:tcPr>
                    <a:solidFill>
                      <a:schemeClr val="bg1">
                        <a:lumMod val="85000"/>
                      </a:schemeClr>
                    </a:solidFill>
                  </a:tcPr>
                </a:tc>
                <a:extLst>
                  <a:ext uri="{0D108BD9-81ED-4DB2-BD59-A6C34878D82A}">
                    <a16:rowId xmlns:a16="http://schemas.microsoft.com/office/drawing/2014/main" val="10002"/>
                  </a:ext>
                </a:extLst>
              </a:tr>
              <a:tr h="234350">
                <a:tc>
                  <a:txBody>
                    <a:bodyPr/>
                    <a:lstStyle/>
                    <a:p>
                      <a:pPr algn="r"/>
                      <a:r>
                        <a:rPr lang="en-US" sz="1300" i="1" dirty="0"/>
                        <a:t>Certificates Issued</a:t>
                      </a:r>
                      <a:endParaRPr lang="en-US" sz="1300" b="0" i="1" dirty="0"/>
                    </a:p>
                  </a:txBody>
                  <a:tcPr>
                    <a:solidFill>
                      <a:schemeClr val="bg1">
                        <a:lumMod val="95000"/>
                      </a:schemeClr>
                    </a:solidFill>
                  </a:tcPr>
                </a:tc>
                <a:tc>
                  <a:txBody>
                    <a:bodyPr/>
                    <a:lstStyle/>
                    <a:p>
                      <a:pPr algn="ctr"/>
                      <a:r>
                        <a:rPr lang="en-US" sz="1300" b="1" i="1" dirty="0"/>
                        <a:t>1,547</a:t>
                      </a:r>
                    </a:p>
                  </a:txBody>
                  <a:tcPr>
                    <a:solidFill>
                      <a:schemeClr val="bg1">
                        <a:lumMod val="95000"/>
                      </a:schemeClr>
                    </a:solidFill>
                  </a:tcPr>
                </a:tc>
                <a:tc>
                  <a:txBody>
                    <a:bodyPr/>
                    <a:lstStyle/>
                    <a:p>
                      <a:pPr algn="ctr"/>
                      <a:r>
                        <a:rPr lang="en-US" sz="1300" i="0" dirty="0"/>
                        <a:t>1,500</a:t>
                      </a:r>
                      <a:endParaRPr lang="en-US" sz="1300" b="0" i="0" dirty="0"/>
                    </a:p>
                  </a:txBody>
                  <a:tcPr>
                    <a:solidFill>
                      <a:schemeClr val="bg1">
                        <a:lumMod val="95000"/>
                      </a:schemeClr>
                    </a:solidFill>
                  </a:tcPr>
                </a:tc>
                <a:extLst>
                  <a:ext uri="{0D108BD9-81ED-4DB2-BD59-A6C34878D82A}">
                    <a16:rowId xmlns:a16="http://schemas.microsoft.com/office/drawing/2014/main" val="10003"/>
                  </a:ext>
                </a:extLst>
              </a:tr>
              <a:tr h="234350">
                <a:tc>
                  <a:txBody>
                    <a:bodyPr/>
                    <a:lstStyle/>
                    <a:p>
                      <a:pPr algn="r"/>
                      <a:r>
                        <a:rPr lang="en-US" sz="1300" i="1" dirty="0"/>
                        <a:t>Preoccupancy Inspections</a:t>
                      </a:r>
                      <a:endParaRPr lang="en-US" sz="1300" b="0" i="1" dirty="0"/>
                    </a:p>
                  </a:txBody>
                  <a:tcPr>
                    <a:solidFill>
                      <a:schemeClr val="bg1">
                        <a:lumMod val="85000"/>
                      </a:schemeClr>
                    </a:solidFill>
                  </a:tcPr>
                </a:tc>
                <a:tc>
                  <a:txBody>
                    <a:bodyPr/>
                    <a:lstStyle/>
                    <a:p>
                      <a:pPr algn="ctr"/>
                      <a:r>
                        <a:rPr lang="en-US" sz="1300" b="1" i="1" dirty="0"/>
                        <a:t>1,631</a:t>
                      </a:r>
                    </a:p>
                  </a:txBody>
                  <a:tcPr>
                    <a:solidFill>
                      <a:schemeClr val="bg1">
                        <a:lumMod val="85000"/>
                      </a:schemeClr>
                    </a:solidFill>
                  </a:tcPr>
                </a:tc>
                <a:tc>
                  <a:txBody>
                    <a:bodyPr/>
                    <a:lstStyle/>
                    <a:p>
                      <a:pPr algn="ctr"/>
                      <a:r>
                        <a:rPr lang="en-US" sz="1300" i="0" dirty="0"/>
                        <a:t>1,700</a:t>
                      </a:r>
                      <a:endParaRPr lang="en-US" sz="1300" b="0" i="0" dirty="0"/>
                    </a:p>
                  </a:txBody>
                  <a:tcPr>
                    <a:solidFill>
                      <a:schemeClr val="bg1">
                        <a:lumMod val="85000"/>
                      </a:schemeClr>
                    </a:solidFill>
                  </a:tcPr>
                </a:tc>
                <a:extLst>
                  <a:ext uri="{0D108BD9-81ED-4DB2-BD59-A6C34878D82A}">
                    <a16:rowId xmlns:a16="http://schemas.microsoft.com/office/drawing/2014/main" val="10004"/>
                  </a:ext>
                </a:extLst>
              </a:tr>
            </a:tbl>
          </a:graphicData>
        </a:graphic>
      </p:graphicFrame>
      <p:sp>
        <p:nvSpPr>
          <p:cNvPr id="15" name="TextBox 14">
            <a:extLst>
              <a:ext uri="{FF2B5EF4-FFF2-40B4-BE49-F238E27FC236}">
                <a16:creationId xmlns:a16="http://schemas.microsoft.com/office/drawing/2014/main" id="{AEEC8B61-35F8-4932-AC9B-D10A8CEF4EE9}"/>
              </a:ext>
            </a:extLst>
          </p:cNvPr>
          <p:cNvSpPr txBox="1"/>
          <p:nvPr/>
        </p:nvSpPr>
        <p:spPr>
          <a:xfrm>
            <a:off x="6858000" y="685800"/>
            <a:ext cx="2286000" cy="369332"/>
          </a:xfrm>
          <a:prstGeom prst="rect">
            <a:avLst/>
          </a:prstGeom>
          <a:noFill/>
        </p:spPr>
        <p:txBody>
          <a:bodyPr wrap="square" rtlCol="0">
            <a:spAutoFit/>
          </a:bodyPr>
          <a:lstStyle/>
          <a:p>
            <a:r>
              <a:rPr lang="en-US" i="1" dirty="0"/>
              <a:t>FFY 2020</a:t>
            </a:r>
          </a:p>
        </p:txBody>
      </p:sp>
    </p:spTree>
    <p:extLst>
      <p:ext uri="{BB962C8B-B14F-4D97-AF65-F5344CB8AC3E}">
        <p14:creationId xmlns:p14="http://schemas.microsoft.com/office/powerpoint/2010/main" val="789503030"/>
      </p:ext>
    </p:extLst>
  </p:cSld>
  <p:clrMapOvr>
    <a:masterClrMapping/>
  </p:clrMapOvr>
  <p:transition advClick="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57199" y="4142601"/>
            <a:ext cx="8077200" cy="276999"/>
          </a:xfrm>
          <a:prstGeom prst="rect">
            <a:avLst/>
          </a:prstGeom>
        </p:spPr>
        <p:txBody>
          <a:bodyPr wrap="square">
            <a:spAutoFit/>
          </a:bodyPr>
          <a:lstStyle/>
          <a:p>
            <a:r>
              <a:rPr lang="en-US" sz="1000" b="1" i="1" dirty="0"/>
              <a:t>*</a:t>
            </a:r>
            <a:r>
              <a:rPr lang="en-US" sz="1000" i="1" dirty="0"/>
              <a:t>Includes calls that were processed but not necessarily inspected. Fat/Cat includes calls regarding heart attacks and other natural causes</a:t>
            </a:r>
            <a:r>
              <a:rPr lang="en-US" sz="1200" i="1" dirty="0"/>
              <a:t>. </a:t>
            </a:r>
          </a:p>
        </p:txBody>
      </p:sp>
      <p:graphicFrame>
        <p:nvGraphicFramePr>
          <p:cNvPr id="11" name="Table 10"/>
          <p:cNvGraphicFramePr>
            <a:graphicFrameLocks noGrp="1"/>
          </p:cNvGraphicFramePr>
          <p:nvPr/>
        </p:nvGraphicFramePr>
        <p:xfrm>
          <a:off x="1828800" y="1188720"/>
          <a:ext cx="4648200" cy="868680"/>
        </p:xfrm>
        <a:graphic>
          <a:graphicData uri="http://schemas.openxmlformats.org/drawingml/2006/table">
            <a:tbl>
              <a:tblPr firstRow="1" bandRow="1">
                <a:tableStyleId>{00A15C55-8517-42AA-B614-E9B94910E393}</a:tableStyleId>
              </a:tblPr>
              <a:tblGrid>
                <a:gridCol w="14478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676400">
                  <a:extLst>
                    <a:ext uri="{9D8B030D-6E8A-4147-A177-3AD203B41FA5}">
                      <a16:colId xmlns:a16="http://schemas.microsoft.com/office/drawing/2014/main" val="20002"/>
                    </a:ext>
                  </a:extLst>
                </a:gridCol>
              </a:tblGrid>
              <a:tr h="868680">
                <a:tc>
                  <a:txBody>
                    <a:bodyPr/>
                    <a:lstStyle/>
                    <a:p>
                      <a:pPr algn="ctr"/>
                      <a:r>
                        <a:rPr lang="en-US" sz="1200" dirty="0">
                          <a:solidFill>
                            <a:schemeClr val="tx1"/>
                          </a:solidFill>
                        </a:rPr>
                        <a:t>East Compliance</a:t>
                      </a:r>
                    </a:p>
                  </a:txBody>
                  <a:tcPr anchor="ctr">
                    <a:solidFill>
                      <a:schemeClr val="bg1">
                        <a:lumMod val="85000"/>
                      </a:schemeClr>
                    </a:solidFill>
                  </a:tcPr>
                </a:tc>
                <a:tc>
                  <a:txBody>
                    <a:bodyPr/>
                    <a:lstStyle/>
                    <a:p>
                      <a:pPr algn="ctr"/>
                      <a:r>
                        <a:rPr lang="en-US" sz="1200" dirty="0">
                          <a:solidFill>
                            <a:schemeClr val="tx1"/>
                          </a:solidFill>
                        </a:rPr>
                        <a:t>West Compliance</a:t>
                      </a:r>
                    </a:p>
                  </a:txBody>
                  <a:tcPr anchor="ctr">
                    <a:solidFill>
                      <a:schemeClr val="bg1">
                        <a:lumMod val="85000"/>
                      </a:schemeClr>
                    </a:solidFill>
                  </a:tcPr>
                </a:tc>
                <a:tc>
                  <a:txBody>
                    <a:bodyPr/>
                    <a:lstStyle/>
                    <a:p>
                      <a:pPr algn="ctr"/>
                      <a:r>
                        <a:rPr lang="en-US" sz="1200" dirty="0">
                          <a:solidFill>
                            <a:schemeClr val="tx1"/>
                          </a:solidFill>
                        </a:rPr>
                        <a:t>Agricultural Safety and Health</a:t>
                      </a:r>
                    </a:p>
                  </a:txBody>
                  <a:tcPr anchor="ctr">
                    <a:solidFill>
                      <a:schemeClr val="bg1">
                        <a:lumMod val="85000"/>
                      </a:schemeClr>
                    </a:solidFill>
                  </a:tcPr>
                </a:tc>
                <a:extLst>
                  <a:ext uri="{0D108BD9-81ED-4DB2-BD59-A6C34878D82A}">
                    <a16:rowId xmlns:a16="http://schemas.microsoft.com/office/drawing/2014/main" val="10000"/>
                  </a:ext>
                </a:extLst>
              </a:tr>
            </a:tbl>
          </a:graphicData>
        </a:graphic>
      </p:graphicFrame>
      <p:sp>
        <p:nvSpPr>
          <p:cNvPr id="26"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OSH Division</a:t>
            </a:r>
          </a:p>
          <a:p>
            <a:pPr eaLnBrk="0" hangingPunct="0"/>
            <a:r>
              <a:rPr lang="en-US" sz="2400" i="1" dirty="0">
                <a:solidFill>
                  <a:schemeClr val="bg2"/>
                </a:solidFill>
              </a:rPr>
              <a:t>Complaint Desk*</a:t>
            </a:r>
            <a:endParaRPr lang="en-US" sz="2400" b="1" i="1" dirty="0">
              <a:solidFill>
                <a:schemeClr val="bg2"/>
              </a:solidFill>
            </a:endParaRPr>
          </a:p>
        </p:txBody>
      </p:sp>
      <p:graphicFrame>
        <p:nvGraphicFramePr>
          <p:cNvPr id="18" name="Content Placeholder 5">
            <a:extLst>
              <a:ext uri="{FF2B5EF4-FFF2-40B4-BE49-F238E27FC236}">
                <a16:creationId xmlns:a16="http://schemas.microsoft.com/office/drawing/2014/main" id="{23841E39-BA6F-43DF-BAE7-2234A21217B4}"/>
              </a:ext>
            </a:extLst>
          </p:cNvPr>
          <p:cNvGraphicFramePr>
            <a:graphicFrameLocks/>
          </p:cNvGraphicFramePr>
          <p:nvPr>
            <p:extLst>
              <p:ext uri="{D42A27DB-BD31-4B8C-83A1-F6EECF244321}">
                <p14:modId xmlns:p14="http://schemas.microsoft.com/office/powerpoint/2010/main" val="3758012954"/>
              </p:ext>
            </p:extLst>
          </p:nvPr>
        </p:nvGraphicFramePr>
        <p:xfrm>
          <a:off x="533398" y="1904999"/>
          <a:ext cx="8120745" cy="2133601"/>
        </p:xfrm>
        <a:graphic>
          <a:graphicData uri="http://schemas.openxmlformats.org/drawingml/2006/table">
            <a:tbl>
              <a:tblPr firstRow="1" bandRow="1">
                <a:tableStyleId>{00A15C55-8517-42AA-B614-E9B94910E393}</a:tableStyleId>
              </a:tblPr>
              <a:tblGrid>
                <a:gridCol w="1295402">
                  <a:extLst>
                    <a:ext uri="{9D8B030D-6E8A-4147-A177-3AD203B41FA5}">
                      <a16:colId xmlns:a16="http://schemas.microsoft.com/office/drawing/2014/main" val="20000"/>
                    </a:ext>
                  </a:extLst>
                </a:gridCol>
                <a:gridCol w="1447800">
                  <a:extLst>
                    <a:ext uri="{9D8B030D-6E8A-4147-A177-3AD203B41FA5}">
                      <a16:colId xmlns:a16="http://schemas.microsoft.com/office/drawing/2014/main" val="1120228738"/>
                    </a:ext>
                  </a:extLst>
                </a:gridCol>
                <a:gridCol w="1524000">
                  <a:extLst>
                    <a:ext uri="{9D8B030D-6E8A-4147-A177-3AD203B41FA5}">
                      <a16:colId xmlns:a16="http://schemas.microsoft.com/office/drawing/2014/main" val="20003"/>
                    </a:ext>
                  </a:extLst>
                </a:gridCol>
                <a:gridCol w="1676400">
                  <a:extLst>
                    <a:ext uri="{9D8B030D-6E8A-4147-A177-3AD203B41FA5}">
                      <a16:colId xmlns:a16="http://schemas.microsoft.com/office/drawing/2014/main" val="2849088036"/>
                    </a:ext>
                  </a:extLst>
                </a:gridCol>
                <a:gridCol w="1066800">
                  <a:extLst>
                    <a:ext uri="{9D8B030D-6E8A-4147-A177-3AD203B41FA5}">
                      <a16:colId xmlns:a16="http://schemas.microsoft.com/office/drawing/2014/main" val="20004"/>
                    </a:ext>
                  </a:extLst>
                </a:gridCol>
                <a:gridCol w="1110343">
                  <a:extLst>
                    <a:ext uri="{9D8B030D-6E8A-4147-A177-3AD203B41FA5}">
                      <a16:colId xmlns:a16="http://schemas.microsoft.com/office/drawing/2014/main" val="2129303459"/>
                    </a:ext>
                  </a:extLst>
                </a:gridCol>
              </a:tblGrid>
              <a:tr h="588773">
                <a:tc>
                  <a:txBody>
                    <a:bodyPr/>
                    <a:lstStyle/>
                    <a:p>
                      <a:pPr algn="r"/>
                      <a:r>
                        <a:rPr lang="en-US" sz="1600" b="1" dirty="0">
                          <a:solidFill>
                            <a:schemeClr val="tx1"/>
                          </a:solidFill>
                        </a:rPr>
                        <a:t>ACTIVITY</a:t>
                      </a:r>
                    </a:p>
                  </a:txBody>
                  <a:tcPr anchor="ctr">
                    <a:solidFill>
                      <a:schemeClr val="bg1">
                        <a:lumMod val="75000"/>
                      </a:schemeClr>
                    </a:solidFill>
                  </a:tcPr>
                </a:tc>
                <a:tc>
                  <a:txBody>
                    <a:bodyPr/>
                    <a:lstStyle/>
                    <a:p>
                      <a:pPr algn="ctr"/>
                      <a:r>
                        <a:rPr lang="en-US" sz="1600" b="1" dirty="0">
                          <a:solidFill>
                            <a:schemeClr val="tx1"/>
                          </a:solidFill>
                        </a:rPr>
                        <a:t>Total</a:t>
                      </a:r>
                    </a:p>
                  </a:txBody>
                  <a:tcPr anchor="ctr">
                    <a:solidFill>
                      <a:schemeClr val="bg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Total</a:t>
                      </a:r>
                    </a:p>
                  </a:txBody>
                  <a:tcPr anchor="ctr">
                    <a:solidFill>
                      <a:schemeClr val="bg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Total</a:t>
                      </a:r>
                    </a:p>
                  </a:txBody>
                  <a:tcPr anchor="ctr">
                    <a:solidFill>
                      <a:schemeClr val="bg1">
                        <a:lumMod val="75000"/>
                      </a:schemeClr>
                    </a:solidFill>
                  </a:tcPr>
                </a:tc>
                <a:tc>
                  <a:txBody>
                    <a:bodyPr/>
                    <a:lstStyle/>
                    <a:p>
                      <a:pPr algn="ctr"/>
                      <a:r>
                        <a:rPr lang="en-US" sz="1200" b="1" i="1" dirty="0">
                          <a:solidFill>
                            <a:schemeClr val="tx1"/>
                          </a:solidFill>
                        </a:rPr>
                        <a:t>Cumulative Total</a:t>
                      </a:r>
                    </a:p>
                  </a:txBody>
                  <a:tcPr anchor="ctr">
                    <a:solidFill>
                      <a:schemeClr val="bg1">
                        <a:lumMod val="75000"/>
                      </a:schemeClr>
                    </a:solidFill>
                  </a:tcPr>
                </a:tc>
                <a:tc>
                  <a:txBody>
                    <a:bodyPr/>
                    <a:lstStyle/>
                    <a:p>
                      <a:pPr algn="ctr"/>
                      <a:r>
                        <a:rPr lang="en-US" sz="1400" b="1" i="0" dirty="0">
                          <a:solidFill>
                            <a:schemeClr val="tx1"/>
                          </a:solidFill>
                        </a:rPr>
                        <a:t>FFY 2019</a:t>
                      </a:r>
                    </a:p>
                  </a:txBody>
                  <a:tcPr anchor="ctr">
                    <a:solidFill>
                      <a:schemeClr val="bg1">
                        <a:lumMod val="75000"/>
                      </a:schemeClr>
                    </a:solidFill>
                  </a:tcPr>
                </a:tc>
                <a:extLst>
                  <a:ext uri="{0D108BD9-81ED-4DB2-BD59-A6C34878D82A}">
                    <a16:rowId xmlns:a16="http://schemas.microsoft.com/office/drawing/2014/main" val="10000"/>
                  </a:ext>
                </a:extLst>
              </a:tr>
              <a:tr h="367283">
                <a:tc>
                  <a:txBody>
                    <a:bodyPr/>
                    <a:lstStyle/>
                    <a:p>
                      <a:pPr algn="r"/>
                      <a:r>
                        <a:rPr lang="en-US" sz="1400" b="0" i="1" dirty="0"/>
                        <a:t>Complaints</a:t>
                      </a:r>
                    </a:p>
                  </a:txBody>
                  <a:tcPr anchor="ctr">
                    <a:solidFill>
                      <a:schemeClr val="bg1">
                        <a:lumMod val="85000"/>
                      </a:schemeClr>
                    </a:solidFill>
                  </a:tcPr>
                </a:tc>
                <a:tc>
                  <a:txBody>
                    <a:bodyPr/>
                    <a:lstStyle/>
                    <a:p>
                      <a:pPr algn="ctr"/>
                      <a:r>
                        <a:rPr lang="en-US" sz="1400" i="0" dirty="0"/>
                        <a:t>1,953</a:t>
                      </a:r>
                    </a:p>
                  </a:txBody>
                  <a:tcPr anchor="ctr">
                    <a:solidFill>
                      <a:schemeClr val="bg1">
                        <a:lumMod val="85000"/>
                      </a:schemeClr>
                    </a:solidFill>
                  </a:tcPr>
                </a:tc>
                <a:tc>
                  <a:txBody>
                    <a:bodyPr/>
                    <a:lstStyle/>
                    <a:p>
                      <a:pPr algn="ctr"/>
                      <a:r>
                        <a:rPr lang="en-US" sz="1400" i="0" dirty="0"/>
                        <a:t>2,155</a:t>
                      </a:r>
                    </a:p>
                  </a:txBody>
                  <a:tcPr anchor="ctr">
                    <a:solidFill>
                      <a:schemeClr val="bg1">
                        <a:lumMod val="85000"/>
                      </a:schemeClr>
                    </a:solidFill>
                  </a:tcPr>
                </a:tc>
                <a:tc>
                  <a:txBody>
                    <a:bodyPr/>
                    <a:lstStyle/>
                    <a:p>
                      <a:pPr algn="ctr"/>
                      <a:r>
                        <a:rPr lang="en-US" sz="1400" i="0" dirty="0"/>
                        <a:t>13</a:t>
                      </a:r>
                    </a:p>
                  </a:txBody>
                  <a:tcPr anchor="ctr">
                    <a:solidFill>
                      <a:schemeClr val="bg1">
                        <a:lumMod val="85000"/>
                      </a:schemeClr>
                    </a:solidFill>
                  </a:tcPr>
                </a:tc>
                <a:tc>
                  <a:txBody>
                    <a:bodyPr/>
                    <a:lstStyle/>
                    <a:p>
                      <a:pPr algn="ctr"/>
                      <a:r>
                        <a:rPr lang="en-US" sz="1400" b="1" i="1" dirty="0">
                          <a:highlight>
                            <a:srgbClr val="FFFF00"/>
                          </a:highlight>
                        </a:rPr>
                        <a:t>4,121</a:t>
                      </a:r>
                    </a:p>
                  </a:txBody>
                  <a:tcPr anchor="ctr">
                    <a:solidFill>
                      <a:schemeClr val="bg1">
                        <a:lumMod val="85000"/>
                      </a:schemeClr>
                    </a:solidFill>
                  </a:tcPr>
                </a:tc>
                <a:tc>
                  <a:txBody>
                    <a:bodyPr/>
                    <a:lstStyle/>
                    <a:p>
                      <a:pPr algn="ctr"/>
                      <a:r>
                        <a:rPr lang="en-US" sz="1400" b="0" i="0" dirty="0"/>
                        <a:t>2,419</a:t>
                      </a:r>
                    </a:p>
                  </a:txBody>
                  <a:tcPr anchor="ctr">
                    <a:solidFill>
                      <a:schemeClr val="bg1">
                        <a:lumMod val="85000"/>
                      </a:schemeClr>
                    </a:solidFill>
                  </a:tcPr>
                </a:tc>
                <a:extLst>
                  <a:ext uri="{0D108BD9-81ED-4DB2-BD59-A6C34878D82A}">
                    <a16:rowId xmlns:a16="http://schemas.microsoft.com/office/drawing/2014/main" val="10001"/>
                  </a:ext>
                </a:extLst>
              </a:tr>
              <a:tr h="392515">
                <a:tc>
                  <a:txBody>
                    <a:bodyPr/>
                    <a:lstStyle/>
                    <a:p>
                      <a:pPr algn="r"/>
                      <a:r>
                        <a:rPr lang="en-US" sz="1400" b="0" i="1" dirty="0"/>
                        <a:t>Referrals</a:t>
                      </a:r>
                    </a:p>
                  </a:txBody>
                  <a:tcPr anchor="ctr">
                    <a:solidFill>
                      <a:schemeClr val="bg1">
                        <a:lumMod val="95000"/>
                      </a:schemeClr>
                    </a:solidFill>
                  </a:tcPr>
                </a:tc>
                <a:tc>
                  <a:txBody>
                    <a:bodyPr/>
                    <a:lstStyle/>
                    <a:p>
                      <a:pPr algn="ctr"/>
                      <a:r>
                        <a:rPr lang="en-US" sz="1400" i="0" dirty="0"/>
                        <a:t>290</a:t>
                      </a:r>
                    </a:p>
                  </a:txBody>
                  <a:tcPr anchor="ctr">
                    <a:solidFill>
                      <a:schemeClr val="bg1">
                        <a:lumMod val="95000"/>
                      </a:schemeClr>
                    </a:solidFill>
                  </a:tcPr>
                </a:tc>
                <a:tc>
                  <a:txBody>
                    <a:bodyPr/>
                    <a:lstStyle/>
                    <a:p>
                      <a:pPr algn="ctr"/>
                      <a:r>
                        <a:rPr lang="en-US" sz="1400" i="0" dirty="0"/>
                        <a:t>377</a:t>
                      </a:r>
                    </a:p>
                  </a:txBody>
                  <a:tcPr anchor="ctr">
                    <a:solidFill>
                      <a:schemeClr val="bg1">
                        <a:lumMod val="95000"/>
                      </a:schemeClr>
                    </a:solidFill>
                  </a:tcPr>
                </a:tc>
                <a:tc>
                  <a:txBody>
                    <a:bodyPr/>
                    <a:lstStyle/>
                    <a:p>
                      <a:pPr algn="ctr"/>
                      <a:r>
                        <a:rPr lang="en-US" sz="1400" i="0" dirty="0"/>
                        <a:t>40</a:t>
                      </a:r>
                    </a:p>
                  </a:txBody>
                  <a:tcPr anchor="ctr">
                    <a:solidFill>
                      <a:schemeClr val="bg1">
                        <a:lumMod val="95000"/>
                      </a:schemeClr>
                    </a:solidFill>
                  </a:tcPr>
                </a:tc>
                <a:tc>
                  <a:txBody>
                    <a:bodyPr/>
                    <a:lstStyle/>
                    <a:p>
                      <a:pPr algn="ctr"/>
                      <a:r>
                        <a:rPr lang="en-US" sz="1400" b="1" i="1" dirty="0"/>
                        <a:t>703</a:t>
                      </a:r>
                    </a:p>
                  </a:txBody>
                  <a:tcPr anchor="ctr">
                    <a:solidFill>
                      <a:schemeClr val="bg1">
                        <a:lumMod val="95000"/>
                      </a:schemeClr>
                    </a:solidFill>
                  </a:tcPr>
                </a:tc>
                <a:tc>
                  <a:txBody>
                    <a:bodyPr/>
                    <a:lstStyle/>
                    <a:p>
                      <a:pPr algn="ctr"/>
                      <a:r>
                        <a:rPr lang="en-US" sz="1400" b="0" i="0" dirty="0"/>
                        <a:t>822</a:t>
                      </a:r>
                    </a:p>
                  </a:txBody>
                  <a:tcPr anchor="ctr">
                    <a:solidFill>
                      <a:schemeClr val="bg1">
                        <a:lumMod val="95000"/>
                      </a:schemeClr>
                    </a:solidFill>
                  </a:tcPr>
                </a:tc>
                <a:extLst>
                  <a:ext uri="{0D108BD9-81ED-4DB2-BD59-A6C34878D82A}">
                    <a16:rowId xmlns:a16="http://schemas.microsoft.com/office/drawing/2014/main" val="10002"/>
                  </a:ext>
                </a:extLst>
              </a:tr>
              <a:tr h="392515">
                <a:tc>
                  <a:txBody>
                    <a:bodyPr/>
                    <a:lstStyle/>
                    <a:p>
                      <a:pPr algn="r"/>
                      <a:r>
                        <a:rPr lang="en-US" sz="1400" b="0" i="1" dirty="0"/>
                        <a:t>Fat/Cat</a:t>
                      </a:r>
                    </a:p>
                  </a:txBody>
                  <a:tcPr anchor="ctr">
                    <a:solidFill>
                      <a:schemeClr val="bg1">
                        <a:lumMod val="85000"/>
                      </a:schemeClr>
                    </a:solidFill>
                  </a:tcPr>
                </a:tc>
                <a:tc>
                  <a:txBody>
                    <a:bodyPr/>
                    <a:lstStyle/>
                    <a:p>
                      <a:pPr algn="ctr"/>
                      <a:r>
                        <a:rPr lang="en-US" sz="1400" i="0" dirty="0"/>
                        <a:t>99</a:t>
                      </a:r>
                    </a:p>
                  </a:txBody>
                  <a:tcPr anchor="ctr">
                    <a:solidFill>
                      <a:schemeClr val="bg1">
                        <a:lumMod val="85000"/>
                      </a:schemeClr>
                    </a:solidFill>
                  </a:tcPr>
                </a:tc>
                <a:tc>
                  <a:txBody>
                    <a:bodyPr/>
                    <a:lstStyle/>
                    <a:p>
                      <a:pPr algn="ctr"/>
                      <a:r>
                        <a:rPr lang="en-US" sz="1400" i="0" dirty="0"/>
                        <a:t>134</a:t>
                      </a:r>
                    </a:p>
                  </a:txBody>
                  <a:tcPr anchor="ctr">
                    <a:solidFill>
                      <a:schemeClr val="bg1">
                        <a:lumMod val="85000"/>
                      </a:schemeClr>
                    </a:solidFill>
                  </a:tcPr>
                </a:tc>
                <a:tc>
                  <a:txBody>
                    <a:bodyPr/>
                    <a:lstStyle/>
                    <a:p>
                      <a:pPr algn="ctr"/>
                      <a:r>
                        <a:rPr lang="en-US" sz="1400" i="0" dirty="0"/>
                        <a:t>13</a:t>
                      </a:r>
                    </a:p>
                  </a:txBody>
                  <a:tcPr anchor="ctr">
                    <a:solidFill>
                      <a:schemeClr val="bg1">
                        <a:lumMod val="85000"/>
                      </a:schemeClr>
                    </a:solidFill>
                  </a:tcPr>
                </a:tc>
                <a:tc>
                  <a:txBody>
                    <a:bodyPr/>
                    <a:lstStyle/>
                    <a:p>
                      <a:pPr algn="ctr"/>
                      <a:r>
                        <a:rPr lang="en-US" sz="1400" b="1" i="1" dirty="0">
                          <a:highlight>
                            <a:srgbClr val="FFFF00"/>
                          </a:highlight>
                        </a:rPr>
                        <a:t>246</a:t>
                      </a:r>
                    </a:p>
                  </a:txBody>
                  <a:tcPr anchor="ctr">
                    <a:solidFill>
                      <a:schemeClr val="bg1">
                        <a:lumMod val="85000"/>
                      </a:schemeClr>
                    </a:solidFill>
                  </a:tcPr>
                </a:tc>
                <a:tc>
                  <a:txBody>
                    <a:bodyPr/>
                    <a:lstStyle/>
                    <a:p>
                      <a:pPr algn="ctr"/>
                      <a:r>
                        <a:rPr lang="en-US" sz="1400" b="0" i="0" dirty="0"/>
                        <a:t>123</a:t>
                      </a:r>
                    </a:p>
                  </a:txBody>
                  <a:tcPr anchor="ctr">
                    <a:solidFill>
                      <a:schemeClr val="bg1">
                        <a:lumMod val="85000"/>
                      </a:schemeClr>
                    </a:solidFill>
                  </a:tcPr>
                </a:tc>
                <a:extLst>
                  <a:ext uri="{0D108BD9-81ED-4DB2-BD59-A6C34878D82A}">
                    <a16:rowId xmlns:a16="http://schemas.microsoft.com/office/drawing/2014/main" val="10003"/>
                  </a:ext>
                </a:extLst>
              </a:tr>
              <a:tr h="392515">
                <a:tc>
                  <a:txBody>
                    <a:bodyPr/>
                    <a:lstStyle/>
                    <a:p>
                      <a:pPr algn="r"/>
                      <a:r>
                        <a:rPr lang="en-US" sz="1400" b="1" i="1" dirty="0"/>
                        <a:t>Totals</a:t>
                      </a:r>
                    </a:p>
                  </a:txBody>
                  <a:tcPr anchor="ctr">
                    <a:solidFill>
                      <a:schemeClr val="bg1">
                        <a:lumMod val="95000"/>
                      </a:schemeClr>
                    </a:solidFill>
                  </a:tcPr>
                </a:tc>
                <a:tc>
                  <a:txBody>
                    <a:bodyPr/>
                    <a:lstStyle/>
                    <a:p>
                      <a:pPr algn="ctr"/>
                      <a:r>
                        <a:rPr lang="en-US" sz="1400" b="1" i="1" dirty="0"/>
                        <a:t>2,342</a:t>
                      </a:r>
                    </a:p>
                  </a:txBody>
                  <a:tcPr anchor="ctr">
                    <a:solidFill>
                      <a:schemeClr val="bg1">
                        <a:lumMod val="95000"/>
                      </a:schemeClr>
                    </a:solidFill>
                  </a:tcPr>
                </a:tc>
                <a:tc>
                  <a:txBody>
                    <a:bodyPr/>
                    <a:lstStyle/>
                    <a:p>
                      <a:pPr algn="ctr"/>
                      <a:r>
                        <a:rPr lang="en-US" sz="1400" b="1" i="1" dirty="0"/>
                        <a:t>2,666</a:t>
                      </a:r>
                    </a:p>
                  </a:txBody>
                  <a:tcPr anchor="ctr">
                    <a:solidFill>
                      <a:schemeClr val="bg1">
                        <a:lumMod val="95000"/>
                      </a:schemeClr>
                    </a:solidFill>
                  </a:tcPr>
                </a:tc>
                <a:tc>
                  <a:txBody>
                    <a:bodyPr/>
                    <a:lstStyle/>
                    <a:p>
                      <a:pPr algn="ctr"/>
                      <a:r>
                        <a:rPr lang="en-US" sz="1400" b="1" i="1" dirty="0"/>
                        <a:t>66</a:t>
                      </a:r>
                    </a:p>
                  </a:txBody>
                  <a:tcPr anchor="ctr">
                    <a:solidFill>
                      <a:schemeClr val="bg1">
                        <a:lumMod val="95000"/>
                      </a:schemeClr>
                    </a:solidFill>
                  </a:tcPr>
                </a:tc>
                <a:tc>
                  <a:txBody>
                    <a:bodyPr/>
                    <a:lstStyle/>
                    <a:p>
                      <a:pPr algn="ctr"/>
                      <a:r>
                        <a:rPr lang="en-US" sz="1400" b="1" i="1" dirty="0">
                          <a:highlight>
                            <a:srgbClr val="FFFF00"/>
                          </a:highlight>
                        </a:rPr>
                        <a:t>5,070</a:t>
                      </a:r>
                    </a:p>
                  </a:txBody>
                  <a:tcPr anchor="ctr">
                    <a:solidFill>
                      <a:schemeClr val="bg1">
                        <a:lumMod val="95000"/>
                      </a:schemeClr>
                    </a:solidFill>
                  </a:tcPr>
                </a:tc>
                <a:tc>
                  <a:txBody>
                    <a:bodyPr/>
                    <a:lstStyle/>
                    <a:p>
                      <a:pPr algn="ctr"/>
                      <a:r>
                        <a:rPr lang="en-US" sz="1400" b="0" i="0" dirty="0"/>
                        <a:t>3,364</a:t>
                      </a:r>
                    </a:p>
                  </a:txBody>
                  <a:tcPr anchor="ctr">
                    <a:solidFill>
                      <a:schemeClr val="bg1">
                        <a:lumMod val="95000"/>
                      </a:schemeClr>
                    </a:solidFill>
                  </a:tcPr>
                </a:tc>
                <a:extLst>
                  <a:ext uri="{0D108BD9-81ED-4DB2-BD59-A6C34878D82A}">
                    <a16:rowId xmlns:a16="http://schemas.microsoft.com/office/drawing/2014/main" val="10004"/>
                  </a:ext>
                </a:extLst>
              </a:tr>
            </a:tbl>
          </a:graphicData>
        </a:graphic>
      </p:graphicFrame>
      <p:sp>
        <p:nvSpPr>
          <p:cNvPr id="13" name="TextBox 12">
            <a:extLst>
              <a:ext uri="{FF2B5EF4-FFF2-40B4-BE49-F238E27FC236}">
                <a16:creationId xmlns:a16="http://schemas.microsoft.com/office/drawing/2014/main" id="{004C50C0-80F9-4189-9A8C-E628F96C3F28}"/>
              </a:ext>
            </a:extLst>
          </p:cNvPr>
          <p:cNvSpPr txBox="1"/>
          <p:nvPr/>
        </p:nvSpPr>
        <p:spPr>
          <a:xfrm>
            <a:off x="6858000" y="685800"/>
            <a:ext cx="2286000" cy="369332"/>
          </a:xfrm>
          <a:prstGeom prst="rect">
            <a:avLst/>
          </a:prstGeom>
          <a:noFill/>
        </p:spPr>
        <p:txBody>
          <a:bodyPr wrap="square" rtlCol="0">
            <a:spAutoFit/>
          </a:bodyPr>
          <a:lstStyle/>
          <a:p>
            <a:r>
              <a:rPr lang="en-US" i="1" dirty="0"/>
              <a:t>FFY 2020—Fall</a:t>
            </a:r>
          </a:p>
        </p:txBody>
      </p:sp>
      <p:graphicFrame>
        <p:nvGraphicFramePr>
          <p:cNvPr id="14" name="Content Placeholder 5">
            <a:extLst>
              <a:ext uri="{FF2B5EF4-FFF2-40B4-BE49-F238E27FC236}">
                <a16:creationId xmlns:a16="http://schemas.microsoft.com/office/drawing/2014/main" id="{76361554-47FB-428A-80DF-F3322824F4CE}"/>
              </a:ext>
            </a:extLst>
          </p:cNvPr>
          <p:cNvGraphicFramePr>
            <a:graphicFrameLocks/>
          </p:cNvGraphicFramePr>
          <p:nvPr/>
        </p:nvGraphicFramePr>
        <p:xfrm>
          <a:off x="533397" y="4800600"/>
          <a:ext cx="8120745" cy="697315"/>
        </p:xfrm>
        <a:graphic>
          <a:graphicData uri="http://schemas.openxmlformats.org/drawingml/2006/table">
            <a:tbl>
              <a:tblPr firstRow="1" bandRow="1">
                <a:tableStyleId>{00A15C55-8517-42AA-B614-E9B94910E393}</a:tableStyleId>
              </a:tblPr>
              <a:tblGrid>
                <a:gridCol w="6629403">
                  <a:extLst>
                    <a:ext uri="{9D8B030D-6E8A-4147-A177-3AD203B41FA5}">
                      <a16:colId xmlns:a16="http://schemas.microsoft.com/office/drawing/2014/main" val="20000"/>
                    </a:ext>
                  </a:extLst>
                </a:gridCol>
                <a:gridCol w="1491342">
                  <a:extLst>
                    <a:ext uri="{9D8B030D-6E8A-4147-A177-3AD203B41FA5}">
                      <a16:colId xmlns:a16="http://schemas.microsoft.com/office/drawing/2014/main" val="20004"/>
                    </a:ext>
                  </a:extLst>
                </a:gridCol>
              </a:tblGrid>
              <a:tr h="392515">
                <a:tc>
                  <a:txBody>
                    <a:bodyPr/>
                    <a:lstStyle/>
                    <a:p>
                      <a:pPr algn="ctr"/>
                      <a:r>
                        <a:rPr lang="en-US" sz="1200" b="1" dirty="0">
                          <a:solidFill>
                            <a:schemeClr val="tx1"/>
                          </a:solidFill>
                        </a:rPr>
                        <a:t>ACTIVITY</a:t>
                      </a:r>
                    </a:p>
                  </a:txBody>
                  <a:tcPr anchor="ctr">
                    <a:solidFill>
                      <a:schemeClr val="bg1">
                        <a:lumMod val="85000"/>
                      </a:schemeClr>
                    </a:solidFill>
                  </a:tcPr>
                </a:tc>
                <a:tc>
                  <a:txBody>
                    <a:bodyPr/>
                    <a:lstStyle/>
                    <a:p>
                      <a:pPr algn="ctr"/>
                      <a:r>
                        <a:rPr lang="en-US" sz="1200" b="1" i="1" dirty="0">
                          <a:solidFill>
                            <a:schemeClr val="tx1"/>
                          </a:solidFill>
                        </a:rPr>
                        <a:t>Cumulative Total</a:t>
                      </a:r>
                    </a:p>
                  </a:txBody>
                  <a:tcPr anchor="ctr">
                    <a:solidFill>
                      <a:schemeClr val="bg1">
                        <a:lumMod val="85000"/>
                      </a:schemeClr>
                    </a:solidFill>
                  </a:tcPr>
                </a:tc>
                <a:extLst>
                  <a:ext uri="{0D108BD9-81ED-4DB2-BD59-A6C34878D82A}">
                    <a16:rowId xmlns:a16="http://schemas.microsoft.com/office/drawing/2014/main" val="10003"/>
                  </a:ext>
                </a:extLst>
              </a:tr>
              <a:tr h="0">
                <a:tc>
                  <a:txBody>
                    <a:bodyPr/>
                    <a:lstStyle/>
                    <a:p>
                      <a:pPr algn="r"/>
                      <a:r>
                        <a:rPr lang="en-US" sz="1400" b="0" i="1" dirty="0"/>
                        <a:t>Complaints Not in OSH Jurisdiction</a:t>
                      </a:r>
                    </a:p>
                  </a:txBody>
                  <a:tcPr anchor="ctr">
                    <a:solidFill>
                      <a:schemeClr val="bg1">
                        <a:lumMod val="95000"/>
                      </a:schemeClr>
                    </a:solidFill>
                  </a:tcPr>
                </a:tc>
                <a:tc>
                  <a:txBody>
                    <a:bodyPr/>
                    <a:lstStyle/>
                    <a:p>
                      <a:pPr algn="ctr"/>
                      <a:r>
                        <a:rPr lang="en-US" sz="1400" b="1" i="1" dirty="0"/>
                        <a:t>3,770</a:t>
                      </a:r>
                    </a:p>
                  </a:txBody>
                  <a:tcPr anchor="ctr">
                    <a:solidFill>
                      <a:schemeClr val="bg1">
                        <a:lumMod val="95000"/>
                      </a:schemeClr>
                    </a:solidFill>
                  </a:tcPr>
                </a:tc>
                <a:extLst>
                  <a:ext uri="{0D108BD9-81ED-4DB2-BD59-A6C34878D82A}">
                    <a16:rowId xmlns:a16="http://schemas.microsoft.com/office/drawing/2014/main" val="10004"/>
                  </a:ext>
                </a:extLst>
              </a:tr>
            </a:tbl>
          </a:graphicData>
        </a:graphic>
      </p:graphicFrame>
      <p:sp>
        <p:nvSpPr>
          <p:cNvPr id="16" name="Rectangle 15">
            <a:extLst>
              <a:ext uri="{FF2B5EF4-FFF2-40B4-BE49-F238E27FC236}">
                <a16:creationId xmlns:a16="http://schemas.microsoft.com/office/drawing/2014/main" id="{BC9CCB03-25D2-4BC4-9360-C19E31749F2C}"/>
              </a:ext>
            </a:extLst>
          </p:cNvPr>
          <p:cNvSpPr/>
          <p:nvPr/>
        </p:nvSpPr>
        <p:spPr>
          <a:xfrm>
            <a:off x="457200" y="5562600"/>
            <a:ext cx="8153400" cy="246221"/>
          </a:xfrm>
          <a:prstGeom prst="rect">
            <a:avLst/>
          </a:prstGeom>
        </p:spPr>
        <p:txBody>
          <a:bodyPr wrap="square">
            <a:spAutoFit/>
          </a:bodyPr>
          <a:lstStyle/>
          <a:p>
            <a:r>
              <a:rPr lang="en-US" sz="1000" i="1" dirty="0"/>
              <a:t>*Includes complaints related to wage and hour, discrimination, worker's compensation questions, beyond statute of limitation time frame, etc.</a:t>
            </a:r>
            <a:endParaRPr lang="en-US" sz="1200" i="1" dirty="0"/>
          </a:p>
        </p:txBody>
      </p:sp>
    </p:spTree>
    <p:extLst>
      <p:ext uri="{BB962C8B-B14F-4D97-AF65-F5344CB8AC3E}">
        <p14:creationId xmlns:p14="http://schemas.microsoft.com/office/powerpoint/2010/main" val="3535652268"/>
      </p:ext>
    </p:extLst>
  </p:cSld>
  <p:clrMapOvr>
    <a:masterClrMapping/>
  </p:clrMapOvr>
  <p:transition advClick="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OSH Division</a:t>
            </a:r>
          </a:p>
          <a:p>
            <a:pPr eaLnBrk="0" hangingPunct="0"/>
            <a:r>
              <a:rPr lang="en-US" sz="2400" i="1" dirty="0">
                <a:solidFill>
                  <a:schemeClr val="bg2"/>
                </a:solidFill>
              </a:rPr>
              <a:t>Recognition Programs</a:t>
            </a:r>
            <a:endParaRPr lang="en-US" sz="2400" b="1" i="1" dirty="0">
              <a:solidFill>
                <a:schemeClr val="bg2"/>
              </a:solidFill>
            </a:endParaRPr>
          </a:p>
        </p:txBody>
      </p:sp>
      <p:sp>
        <p:nvSpPr>
          <p:cNvPr id="20" name="TextBox 19"/>
          <p:cNvSpPr txBox="1"/>
          <p:nvPr/>
        </p:nvSpPr>
        <p:spPr>
          <a:xfrm>
            <a:off x="7568883" y="3469915"/>
            <a:ext cx="1007007" cy="400110"/>
          </a:xfrm>
          <a:prstGeom prst="rect">
            <a:avLst/>
          </a:prstGeom>
          <a:noFill/>
        </p:spPr>
        <p:txBody>
          <a:bodyPr wrap="none" rtlCol="0">
            <a:spAutoFit/>
          </a:bodyPr>
          <a:lstStyle/>
          <a:p>
            <a:r>
              <a:rPr lang="en-US" sz="1000" b="1" i="1" dirty="0"/>
              <a:t>*</a:t>
            </a:r>
            <a:r>
              <a:rPr lang="en-US" sz="800" i="1" dirty="0"/>
              <a:t>Cumulative Total</a:t>
            </a:r>
          </a:p>
          <a:p>
            <a:endParaRPr lang="en-US" sz="100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43200" y="3435787"/>
            <a:ext cx="880068" cy="660051"/>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81400" y="3428999"/>
            <a:ext cx="880068" cy="660051"/>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19600" y="3428999"/>
            <a:ext cx="787379" cy="660052"/>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81600" y="3435787"/>
            <a:ext cx="832183" cy="653264"/>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43600" y="3435788"/>
            <a:ext cx="1143000" cy="660050"/>
          </a:xfrm>
          <a:prstGeom prst="rect">
            <a:avLst/>
          </a:prstGeom>
        </p:spPr>
      </p:pic>
      <p:sp>
        <p:nvSpPr>
          <p:cNvPr id="15" name="TextBox 14"/>
          <p:cNvSpPr txBox="1"/>
          <p:nvPr/>
        </p:nvSpPr>
        <p:spPr>
          <a:xfrm>
            <a:off x="7437888" y="3732061"/>
            <a:ext cx="1186543" cy="215444"/>
          </a:xfrm>
          <a:prstGeom prst="rect">
            <a:avLst/>
          </a:prstGeom>
          <a:noFill/>
        </p:spPr>
        <p:txBody>
          <a:bodyPr wrap="none" rtlCol="0">
            <a:spAutoFit/>
          </a:bodyPr>
          <a:lstStyle/>
          <a:p>
            <a:r>
              <a:rPr lang="en-US" sz="800" dirty="0"/>
              <a:t>NCDOL Photo Library</a:t>
            </a:r>
          </a:p>
        </p:txBody>
      </p:sp>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81200" y="3442575"/>
            <a:ext cx="874335" cy="655751"/>
          </a:xfrm>
          <a:prstGeom prst="rect">
            <a:avLst/>
          </a:prstGeom>
        </p:spPr>
      </p:pic>
      <p:graphicFrame>
        <p:nvGraphicFramePr>
          <p:cNvPr id="24" name="Table 23">
            <a:extLst>
              <a:ext uri="{FF2B5EF4-FFF2-40B4-BE49-F238E27FC236}">
                <a16:creationId xmlns:a16="http://schemas.microsoft.com/office/drawing/2014/main" id="{23E2E0D4-3804-48C4-97A4-7108703A23BA}"/>
              </a:ext>
            </a:extLst>
          </p:cNvPr>
          <p:cNvGraphicFramePr>
            <a:graphicFrameLocks noGrp="1"/>
          </p:cNvGraphicFramePr>
          <p:nvPr/>
        </p:nvGraphicFramePr>
        <p:xfrm>
          <a:off x="609598" y="4102626"/>
          <a:ext cx="7924800" cy="1840974"/>
        </p:xfrm>
        <a:graphic>
          <a:graphicData uri="http://schemas.openxmlformats.org/drawingml/2006/table">
            <a:tbl>
              <a:tblPr firstRow="1" bandRow="1">
                <a:tableStyleId>{00A15C55-8517-42AA-B614-E9B94910E393}</a:tableStyleId>
              </a:tblPr>
              <a:tblGrid>
                <a:gridCol w="5334002">
                  <a:extLst>
                    <a:ext uri="{9D8B030D-6E8A-4147-A177-3AD203B41FA5}">
                      <a16:colId xmlns:a16="http://schemas.microsoft.com/office/drawing/2014/main" val="20000"/>
                    </a:ext>
                  </a:extLst>
                </a:gridCol>
                <a:gridCol w="1143000">
                  <a:extLst>
                    <a:ext uri="{9D8B030D-6E8A-4147-A177-3AD203B41FA5}">
                      <a16:colId xmlns:a16="http://schemas.microsoft.com/office/drawing/2014/main" val="20002"/>
                    </a:ext>
                  </a:extLst>
                </a:gridCol>
                <a:gridCol w="1447798">
                  <a:extLst>
                    <a:ext uri="{9D8B030D-6E8A-4147-A177-3AD203B41FA5}">
                      <a16:colId xmlns:a16="http://schemas.microsoft.com/office/drawing/2014/main" val="20003"/>
                    </a:ext>
                  </a:extLst>
                </a:gridCol>
              </a:tblGrid>
              <a:tr h="39983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b="1" i="1" dirty="0">
                        <a:solidFill>
                          <a:schemeClr val="tx1"/>
                        </a:solidFill>
                      </a:endParaRPr>
                    </a:p>
                  </a:txBody>
                  <a:tcP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300" b="1" i="1" dirty="0">
                          <a:solidFill>
                            <a:schemeClr val="tx1"/>
                          </a:solidFill>
                        </a:rPr>
                        <a:t>Total</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300" b="1" i="0" dirty="0">
                          <a:solidFill>
                            <a:schemeClr val="tx1"/>
                          </a:solidFill>
                        </a:rPr>
                        <a:t>FFY Goal</a:t>
                      </a:r>
                    </a:p>
                  </a:txBody>
                  <a:tcPr anchor="ctr">
                    <a:solidFill>
                      <a:schemeClr val="bg1">
                        <a:lumMod val="75000"/>
                      </a:schemeClr>
                    </a:solidFill>
                  </a:tcPr>
                </a:tc>
                <a:extLst>
                  <a:ext uri="{0D108BD9-81ED-4DB2-BD59-A6C34878D82A}">
                    <a16:rowId xmlns:a16="http://schemas.microsoft.com/office/drawing/2014/main" val="10000"/>
                  </a:ext>
                </a:extLst>
              </a:tr>
              <a:tr h="423365">
                <a:tc>
                  <a:txBody>
                    <a:bodyPr/>
                    <a:lstStyle/>
                    <a:p>
                      <a:pPr algn="r"/>
                      <a:r>
                        <a:rPr lang="en-US" sz="1400" i="1" dirty="0"/>
                        <a:t>Star</a:t>
                      </a:r>
                      <a:r>
                        <a:rPr lang="en-US" sz="1400" i="1" baseline="0" dirty="0"/>
                        <a:t> Sites</a:t>
                      </a:r>
                      <a:r>
                        <a:rPr lang="en-US" sz="1400" i="1" dirty="0"/>
                        <a:t>—Termination/Withdrawn</a:t>
                      </a:r>
                      <a:endParaRPr lang="en-US" sz="1400" b="0" i="1" dirty="0"/>
                    </a:p>
                  </a:txBody>
                  <a:tcPr>
                    <a:solidFill>
                      <a:schemeClr val="bg1">
                        <a:lumMod val="85000"/>
                      </a:schemeClr>
                    </a:solidFill>
                  </a:tcPr>
                </a:tc>
                <a:tc>
                  <a:txBody>
                    <a:bodyPr/>
                    <a:lstStyle/>
                    <a:p>
                      <a:pPr algn="ctr"/>
                      <a:r>
                        <a:rPr lang="en-US" sz="1300" b="1" i="1" dirty="0"/>
                        <a:t>5</a:t>
                      </a:r>
                    </a:p>
                  </a:txBody>
                  <a:tcPr>
                    <a:solidFill>
                      <a:schemeClr val="bg1">
                        <a:lumMod val="85000"/>
                      </a:schemeClr>
                    </a:solidFill>
                  </a:tcPr>
                </a:tc>
                <a:tc rowSpan="2">
                  <a:txBody>
                    <a:bodyPr/>
                    <a:lstStyle/>
                    <a:p>
                      <a:pPr algn="ctr"/>
                      <a:endParaRPr lang="en-US" sz="1400" b="1" i="0" dirty="0"/>
                    </a:p>
                  </a:txBody>
                  <a:tcPr>
                    <a:solidFill>
                      <a:schemeClr val="bg1">
                        <a:lumMod val="85000"/>
                      </a:schemeClr>
                    </a:solidFill>
                  </a:tcPr>
                </a:tc>
                <a:extLst>
                  <a:ext uri="{0D108BD9-81ED-4DB2-BD59-A6C34878D82A}">
                    <a16:rowId xmlns:a16="http://schemas.microsoft.com/office/drawing/2014/main" val="10001"/>
                  </a:ext>
                </a:extLst>
              </a:tr>
              <a:tr h="339259">
                <a:tc>
                  <a:txBody>
                    <a:bodyPr/>
                    <a:lstStyle/>
                    <a:p>
                      <a:pPr algn="r"/>
                      <a:r>
                        <a:rPr lang="en-US" sz="1400" b="0" i="1" dirty="0"/>
                        <a:t>Star Booths</a:t>
                      </a:r>
                    </a:p>
                  </a:txBody>
                  <a:tcPr>
                    <a:solidFill>
                      <a:schemeClr val="bg1">
                        <a:lumMod val="95000"/>
                      </a:schemeClr>
                    </a:solidFill>
                  </a:tcPr>
                </a:tc>
                <a:tc>
                  <a:txBody>
                    <a:bodyPr/>
                    <a:lstStyle/>
                    <a:p>
                      <a:pPr algn="ctr"/>
                      <a:r>
                        <a:rPr lang="en-US" sz="1300" b="1" i="1" dirty="0"/>
                        <a:t>2</a:t>
                      </a:r>
                    </a:p>
                  </a:txBody>
                  <a:tcPr>
                    <a:solidFill>
                      <a:schemeClr val="bg1">
                        <a:lumMod val="95000"/>
                      </a:schemeClr>
                    </a:solidFill>
                  </a:tcPr>
                </a:tc>
                <a:tc vMerge="1">
                  <a:txBody>
                    <a:bodyPr/>
                    <a:lstStyle/>
                    <a:p>
                      <a:pPr algn="ctr"/>
                      <a:endParaRPr lang="en-US" sz="1400" b="1" i="0" dirty="0"/>
                    </a:p>
                  </a:txBody>
                  <a:tcPr>
                    <a:solidFill>
                      <a:schemeClr val="bg1">
                        <a:lumMod val="95000"/>
                      </a:schemeClr>
                    </a:solidFill>
                  </a:tcPr>
                </a:tc>
                <a:extLst>
                  <a:ext uri="{0D108BD9-81ED-4DB2-BD59-A6C34878D82A}">
                    <a16:rowId xmlns:a16="http://schemas.microsoft.com/office/drawing/2014/main" val="10002"/>
                  </a:ext>
                </a:extLst>
              </a:tr>
              <a:tr h="339259">
                <a:tc>
                  <a:txBody>
                    <a:bodyPr/>
                    <a:lstStyle/>
                    <a:p>
                      <a:pPr algn="r"/>
                      <a:r>
                        <a:rPr lang="en-US" sz="1400" i="1" dirty="0"/>
                        <a:t>Star Presentations</a:t>
                      </a:r>
                      <a:endParaRPr lang="en-US" sz="1400" b="0" i="1" dirty="0"/>
                    </a:p>
                  </a:txBody>
                  <a:tcPr>
                    <a:solidFill>
                      <a:schemeClr val="bg1">
                        <a:lumMod val="85000"/>
                      </a:schemeClr>
                    </a:solidFill>
                  </a:tcPr>
                </a:tc>
                <a:tc>
                  <a:txBody>
                    <a:bodyPr/>
                    <a:lstStyle/>
                    <a:p>
                      <a:pPr algn="ctr"/>
                      <a:r>
                        <a:rPr lang="en-US" sz="1300" b="1" i="1" dirty="0"/>
                        <a:t>9</a:t>
                      </a:r>
                    </a:p>
                  </a:txBody>
                  <a:tcPr>
                    <a:solidFill>
                      <a:schemeClr val="bg1">
                        <a:lumMod val="85000"/>
                      </a:schemeClr>
                    </a:solidFill>
                  </a:tcPr>
                </a:tc>
                <a:tc>
                  <a:txBody>
                    <a:bodyPr/>
                    <a:lstStyle/>
                    <a:p>
                      <a:pPr algn="ctr"/>
                      <a:r>
                        <a:rPr lang="en-US" sz="1400" b="0" i="0" dirty="0"/>
                        <a:t>20</a:t>
                      </a:r>
                    </a:p>
                  </a:txBody>
                  <a:tcPr>
                    <a:solidFill>
                      <a:schemeClr val="bg1">
                        <a:lumMod val="85000"/>
                      </a:schemeClr>
                    </a:solidFill>
                  </a:tcPr>
                </a:tc>
                <a:extLst>
                  <a:ext uri="{0D108BD9-81ED-4DB2-BD59-A6C34878D82A}">
                    <a16:rowId xmlns:a16="http://schemas.microsoft.com/office/drawing/2014/main" val="10003"/>
                  </a:ext>
                </a:extLst>
              </a:tr>
              <a:tr h="339259">
                <a:tc>
                  <a:txBody>
                    <a:bodyPr/>
                    <a:lstStyle/>
                    <a:p>
                      <a:pPr algn="r"/>
                      <a:r>
                        <a:rPr lang="en-US" sz="1400" i="1" dirty="0"/>
                        <a:t>Star Program Interventions</a:t>
                      </a:r>
                      <a:endParaRPr lang="en-US" sz="1400" b="0" i="1" dirty="0"/>
                    </a:p>
                  </a:txBody>
                  <a:tcPr>
                    <a:solidFill>
                      <a:schemeClr val="bg1">
                        <a:lumMod val="95000"/>
                      </a:schemeClr>
                    </a:solidFill>
                  </a:tcPr>
                </a:tc>
                <a:tc>
                  <a:txBody>
                    <a:bodyPr/>
                    <a:lstStyle/>
                    <a:p>
                      <a:pPr algn="ctr"/>
                      <a:r>
                        <a:rPr lang="en-US" sz="1300" b="1" i="1" dirty="0"/>
                        <a:t>134</a:t>
                      </a:r>
                    </a:p>
                  </a:txBody>
                  <a:tcPr>
                    <a:solidFill>
                      <a:schemeClr val="bg1">
                        <a:lumMod val="95000"/>
                      </a:schemeClr>
                    </a:solidFill>
                  </a:tcPr>
                </a:tc>
                <a:tc>
                  <a:txBody>
                    <a:bodyPr/>
                    <a:lstStyle/>
                    <a:p>
                      <a:pPr algn="ctr"/>
                      <a:r>
                        <a:rPr lang="en-US" sz="1400" b="0" i="0" dirty="0"/>
                        <a:t>100</a:t>
                      </a:r>
                    </a:p>
                  </a:txBody>
                  <a:tcPr>
                    <a:solidFill>
                      <a:schemeClr val="bg1">
                        <a:lumMod val="95000"/>
                      </a:schemeClr>
                    </a:solidFill>
                  </a:tcPr>
                </a:tc>
                <a:extLst>
                  <a:ext uri="{0D108BD9-81ED-4DB2-BD59-A6C34878D82A}">
                    <a16:rowId xmlns:a16="http://schemas.microsoft.com/office/drawing/2014/main" val="10004"/>
                  </a:ext>
                </a:extLst>
              </a:tr>
            </a:tbl>
          </a:graphicData>
        </a:graphic>
      </p:graphicFrame>
      <p:pic>
        <p:nvPicPr>
          <p:cNvPr id="5" name="Picture 4">
            <a:extLst>
              <a:ext uri="{FF2B5EF4-FFF2-40B4-BE49-F238E27FC236}">
                <a16:creationId xmlns:a16="http://schemas.microsoft.com/office/drawing/2014/main" id="{28B811B7-D70F-4C89-8C70-616D85031B3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400000" flipV="1">
            <a:off x="523853" y="3488817"/>
            <a:ext cx="685981" cy="514486"/>
          </a:xfrm>
          <a:prstGeom prst="rect">
            <a:avLst/>
          </a:prstGeom>
        </p:spPr>
      </p:pic>
      <p:pic>
        <p:nvPicPr>
          <p:cNvPr id="12" name="Picture 11">
            <a:extLst>
              <a:ext uri="{FF2B5EF4-FFF2-40B4-BE49-F238E27FC236}">
                <a16:creationId xmlns:a16="http://schemas.microsoft.com/office/drawing/2014/main" id="{B9487FEB-6624-431C-AD2A-1A000BCE234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89832" y="3402941"/>
            <a:ext cx="1028984" cy="685799"/>
          </a:xfrm>
          <a:prstGeom prst="rect">
            <a:avLst/>
          </a:prstGeom>
        </p:spPr>
      </p:pic>
      <p:graphicFrame>
        <p:nvGraphicFramePr>
          <p:cNvPr id="21" name="Table 20">
            <a:extLst>
              <a:ext uri="{FF2B5EF4-FFF2-40B4-BE49-F238E27FC236}">
                <a16:creationId xmlns:a16="http://schemas.microsoft.com/office/drawing/2014/main" id="{63557377-F171-443C-8763-6A85A05D4AC7}"/>
              </a:ext>
            </a:extLst>
          </p:cNvPr>
          <p:cNvGraphicFramePr>
            <a:graphicFrameLocks noGrp="1"/>
          </p:cNvGraphicFramePr>
          <p:nvPr/>
        </p:nvGraphicFramePr>
        <p:xfrm>
          <a:off x="609600" y="1130183"/>
          <a:ext cx="7924800" cy="2298817"/>
        </p:xfrm>
        <a:graphic>
          <a:graphicData uri="http://schemas.openxmlformats.org/drawingml/2006/table">
            <a:tbl>
              <a:tblPr firstRow="1" bandRow="1">
                <a:tableStyleId>{00A15C55-8517-42AA-B614-E9B94910E393}</a:tableStyleId>
              </a:tblPr>
              <a:tblGrid>
                <a:gridCol w="3323304">
                  <a:extLst>
                    <a:ext uri="{9D8B030D-6E8A-4147-A177-3AD203B41FA5}">
                      <a16:colId xmlns:a16="http://schemas.microsoft.com/office/drawing/2014/main" val="20000"/>
                    </a:ext>
                  </a:extLst>
                </a:gridCol>
                <a:gridCol w="1020096">
                  <a:extLst>
                    <a:ext uri="{9D8B030D-6E8A-4147-A177-3AD203B41FA5}">
                      <a16:colId xmlns:a16="http://schemas.microsoft.com/office/drawing/2014/main" val="20002"/>
                    </a:ext>
                  </a:extLst>
                </a:gridCol>
                <a:gridCol w="990600">
                  <a:extLst>
                    <a:ext uri="{9D8B030D-6E8A-4147-A177-3AD203B41FA5}">
                      <a16:colId xmlns:a16="http://schemas.microsoft.com/office/drawing/2014/main" val="20003"/>
                    </a:ext>
                  </a:extLst>
                </a:gridCol>
                <a:gridCol w="2590800">
                  <a:extLst>
                    <a:ext uri="{9D8B030D-6E8A-4147-A177-3AD203B41FA5}">
                      <a16:colId xmlns:a16="http://schemas.microsoft.com/office/drawing/2014/main" val="20004"/>
                    </a:ext>
                  </a:extLst>
                </a:gridCol>
              </a:tblGrid>
              <a:tr h="774817">
                <a:tc>
                  <a:txBody>
                    <a:bodyPr/>
                    <a:lstStyle/>
                    <a:p>
                      <a:pPr algn="r"/>
                      <a:r>
                        <a:rPr lang="en-US" sz="1500" b="1" dirty="0">
                          <a:solidFill>
                            <a:schemeClr val="tx1"/>
                          </a:solidFill>
                        </a:rPr>
                        <a:t>STAR SITES</a:t>
                      </a:r>
                      <a:r>
                        <a:rPr lang="en-US" sz="1500" b="1" i="1" dirty="0">
                          <a:solidFill>
                            <a:schemeClr val="tx1"/>
                          </a:solidFill>
                        </a:rPr>
                        <a:t>—</a:t>
                      </a:r>
                      <a:r>
                        <a:rPr lang="en-US" sz="1500" b="1" dirty="0">
                          <a:solidFill>
                            <a:schemeClr val="tx1"/>
                          </a:solidFill>
                        </a:rPr>
                        <a:t>New, </a:t>
                      </a:r>
                    </a:p>
                    <a:p>
                      <a:pPr algn="r"/>
                      <a:r>
                        <a:rPr lang="en-US" sz="1500" b="1" dirty="0">
                          <a:solidFill>
                            <a:schemeClr val="tx1"/>
                          </a:solidFill>
                        </a:rPr>
                        <a:t>Recertification, Promotion</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300" b="1" i="1" dirty="0">
                          <a:solidFill>
                            <a:schemeClr val="tx1"/>
                          </a:solidFill>
                        </a:rPr>
                        <a:t>Total</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300" b="1" dirty="0">
                          <a:solidFill>
                            <a:schemeClr val="tx1"/>
                          </a:solidFill>
                        </a:rPr>
                        <a:t>FFY Goal</a:t>
                      </a:r>
                    </a:p>
                  </a:txBody>
                  <a:tcPr anchor="ctr">
                    <a:solidFill>
                      <a:schemeClr val="bg1">
                        <a:lumMod val="75000"/>
                      </a:schemeClr>
                    </a:solidFill>
                  </a:tcPr>
                </a:tc>
                <a:tc>
                  <a:txBody>
                    <a:bodyPr/>
                    <a:lstStyle/>
                    <a:p>
                      <a:pPr algn="ctr"/>
                      <a:r>
                        <a:rPr lang="en-US" sz="1300" b="1" dirty="0">
                          <a:solidFill>
                            <a:schemeClr val="tx1"/>
                          </a:solidFill>
                        </a:rPr>
                        <a:t>Approved Star Sites*</a:t>
                      </a:r>
                    </a:p>
                  </a:txBody>
                  <a:tcPr anchor="ctr">
                    <a:solidFill>
                      <a:schemeClr val="bg1">
                        <a:lumMod val="75000"/>
                      </a:schemeClr>
                    </a:solidFill>
                  </a:tcPr>
                </a:tc>
                <a:extLst>
                  <a:ext uri="{0D108BD9-81ED-4DB2-BD59-A6C34878D82A}">
                    <a16:rowId xmlns:a16="http://schemas.microsoft.com/office/drawing/2014/main" val="10000"/>
                  </a:ext>
                </a:extLst>
              </a:tr>
              <a:tr h="292494">
                <a:tc>
                  <a:txBody>
                    <a:bodyPr/>
                    <a:lstStyle/>
                    <a:p>
                      <a:pPr algn="r"/>
                      <a:r>
                        <a:rPr lang="en-US" sz="1400" i="1" dirty="0"/>
                        <a:t>Carolina Star</a:t>
                      </a:r>
                      <a:endParaRPr lang="en-US" sz="1400" b="0" i="1" dirty="0"/>
                    </a:p>
                  </a:txBody>
                  <a:tcPr>
                    <a:solidFill>
                      <a:schemeClr val="bg1">
                        <a:lumMod val="85000"/>
                      </a:schemeClr>
                    </a:solidFill>
                  </a:tcPr>
                </a:tc>
                <a:tc>
                  <a:txBody>
                    <a:bodyPr/>
                    <a:lstStyle/>
                    <a:p>
                      <a:pPr algn="ctr"/>
                      <a:r>
                        <a:rPr lang="en-US" sz="1400" b="1" i="1" dirty="0"/>
                        <a:t>23</a:t>
                      </a:r>
                    </a:p>
                  </a:txBody>
                  <a:tcPr>
                    <a:solidFill>
                      <a:schemeClr val="bg1">
                        <a:lumMod val="85000"/>
                      </a:schemeClr>
                    </a:solidFill>
                  </a:tcPr>
                </a:tc>
                <a:tc rowSpan="4">
                  <a:txBody>
                    <a:bodyPr/>
                    <a:lstStyle/>
                    <a:p>
                      <a:pPr algn="ctr"/>
                      <a:endParaRPr lang="en-US" sz="1300" b="1" i="0" dirty="0"/>
                    </a:p>
                  </a:txBody>
                  <a:tcPr>
                    <a:solidFill>
                      <a:schemeClr val="bg1">
                        <a:lumMod val="85000"/>
                      </a:schemeClr>
                    </a:solidFill>
                  </a:tcPr>
                </a:tc>
                <a:tc>
                  <a:txBody>
                    <a:bodyPr/>
                    <a:lstStyle/>
                    <a:p>
                      <a:pPr algn="ctr"/>
                      <a:r>
                        <a:rPr lang="en-US" sz="1300" b="1" i="1" dirty="0"/>
                        <a:t>103</a:t>
                      </a:r>
                    </a:p>
                  </a:txBody>
                  <a:tcPr>
                    <a:solidFill>
                      <a:schemeClr val="bg1">
                        <a:lumMod val="85000"/>
                      </a:schemeClr>
                    </a:solidFill>
                  </a:tcPr>
                </a:tc>
                <a:extLst>
                  <a:ext uri="{0D108BD9-81ED-4DB2-BD59-A6C34878D82A}">
                    <a16:rowId xmlns:a16="http://schemas.microsoft.com/office/drawing/2014/main" val="10001"/>
                  </a:ext>
                </a:extLst>
              </a:tr>
              <a:tr h="292494">
                <a:tc>
                  <a:txBody>
                    <a:bodyPr/>
                    <a:lstStyle/>
                    <a:p>
                      <a:pPr algn="r"/>
                      <a:r>
                        <a:rPr lang="en-US" sz="1400" i="1" dirty="0"/>
                        <a:t>Building Star</a:t>
                      </a:r>
                      <a:endParaRPr lang="en-US" sz="1400" b="0" i="1" dirty="0"/>
                    </a:p>
                  </a:txBody>
                  <a:tcPr>
                    <a:solidFill>
                      <a:schemeClr val="bg1">
                        <a:lumMod val="95000"/>
                      </a:schemeClr>
                    </a:solidFill>
                  </a:tcPr>
                </a:tc>
                <a:tc>
                  <a:txBody>
                    <a:bodyPr/>
                    <a:lstStyle/>
                    <a:p>
                      <a:pPr algn="ctr"/>
                      <a:r>
                        <a:rPr lang="en-US" sz="1400" b="1" i="1" dirty="0"/>
                        <a:t>3</a:t>
                      </a:r>
                    </a:p>
                  </a:txBody>
                  <a:tcPr>
                    <a:solidFill>
                      <a:schemeClr val="bg1">
                        <a:lumMod val="95000"/>
                      </a:schemeClr>
                    </a:solidFill>
                  </a:tcPr>
                </a:tc>
                <a:tc vMerge="1">
                  <a:txBody>
                    <a:bodyPr/>
                    <a:lstStyle/>
                    <a:p>
                      <a:pPr algn="ctr"/>
                      <a:endParaRPr lang="en-US" sz="1300" b="1" i="0" dirty="0"/>
                    </a:p>
                  </a:txBody>
                  <a:tcP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300" b="1" i="1" dirty="0"/>
                        <a:t>23</a:t>
                      </a:r>
                    </a:p>
                  </a:txBody>
                  <a:tcPr>
                    <a:solidFill>
                      <a:schemeClr val="bg1">
                        <a:lumMod val="95000"/>
                      </a:schemeClr>
                    </a:solidFill>
                  </a:tcPr>
                </a:tc>
                <a:extLst>
                  <a:ext uri="{0D108BD9-81ED-4DB2-BD59-A6C34878D82A}">
                    <a16:rowId xmlns:a16="http://schemas.microsoft.com/office/drawing/2014/main" val="10002"/>
                  </a:ext>
                </a:extLst>
              </a:tr>
              <a:tr h="292494">
                <a:tc>
                  <a:txBody>
                    <a:bodyPr/>
                    <a:lstStyle/>
                    <a:p>
                      <a:pPr algn="r"/>
                      <a:r>
                        <a:rPr lang="en-US" sz="1400" i="1" dirty="0"/>
                        <a:t>Rising Star</a:t>
                      </a:r>
                      <a:endParaRPr lang="en-US" sz="1400" b="0" i="1" dirty="0"/>
                    </a:p>
                  </a:txBody>
                  <a:tcPr>
                    <a:solidFill>
                      <a:schemeClr val="bg1">
                        <a:lumMod val="85000"/>
                      </a:schemeClr>
                    </a:solidFill>
                  </a:tcPr>
                </a:tc>
                <a:tc>
                  <a:txBody>
                    <a:bodyPr/>
                    <a:lstStyle/>
                    <a:p>
                      <a:pPr algn="ctr"/>
                      <a:r>
                        <a:rPr lang="en-US" sz="1400" b="1" i="1" dirty="0"/>
                        <a:t>3</a:t>
                      </a:r>
                    </a:p>
                  </a:txBody>
                  <a:tcPr>
                    <a:solidFill>
                      <a:schemeClr val="bg1">
                        <a:lumMod val="85000"/>
                      </a:schemeClr>
                    </a:solidFill>
                  </a:tcPr>
                </a:tc>
                <a:tc vMerge="1">
                  <a:txBody>
                    <a:bodyPr/>
                    <a:lstStyle/>
                    <a:p>
                      <a:pPr algn="ctr"/>
                      <a:endParaRPr lang="en-US" sz="1300" b="1" i="0" dirty="0"/>
                    </a:p>
                  </a:txBody>
                  <a:tcPr>
                    <a:solidFill>
                      <a:schemeClr val="bg1">
                        <a:lumMod val="85000"/>
                      </a:schemeClr>
                    </a:solidFill>
                  </a:tcPr>
                </a:tc>
                <a:tc>
                  <a:txBody>
                    <a:bodyPr/>
                    <a:lstStyle/>
                    <a:p>
                      <a:pPr algn="ctr"/>
                      <a:r>
                        <a:rPr lang="en-US" sz="1300" b="1" i="1" dirty="0"/>
                        <a:t>4</a:t>
                      </a:r>
                    </a:p>
                  </a:txBody>
                  <a:tcPr>
                    <a:solidFill>
                      <a:schemeClr val="bg1">
                        <a:lumMod val="85000"/>
                      </a:schemeClr>
                    </a:solidFill>
                  </a:tcPr>
                </a:tc>
                <a:extLst>
                  <a:ext uri="{0D108BD9-81ED-4DB2-BD59-A6C34878D82A}">
                    <a16:rowId xmlns:a16="http://schemas.microsoft.com/office/drawing/2014/main" val="10003"/>
                  </a:ext>
                </a:extLst>
              </a:tr>
              <a:tr h="292494">
                <a:tc>
                  <a:txBody>
                    <a:bodyPr/>
                    <a:lstStyle/>
                    <a:p>
                      <a:pPr algn="r"/>
                      <a:r>
                        <a:rPr lang="en-US" sz="1400" i="1" dirty="0"/>
                        <a:t>Public Sector Star</a:t>
                      </a:r>
                      <a:endParaRPr lang="en-US" sz="1400" b="0" i="1" dirty="0"/>
                    </a:p>
                  </a:txBody>
                  <a:tcPr>
                    <a:solidFill>
                      <a:schemeClr val="bg1">
                        <a:lumMod val="95000"/>
                      </a:schemeClr>
                    </a:solidFill>
                  </a:tcPr>
                </a:tc>
                <a:tc>
                  <a:txBody>
                    <a:bodyPr/>
                    <a:lstStyle/>
                    <a:p>
                      <a:pPr algn="ctr"/>
                      <a:r>
                        <a:rPr lang="en-US" sz="1400" b="1" i="1" dirty="0"/>
                        <a:t>1</a:t>
                      </a:r>
                    </a:p>
                  </a:txBody>
                  <a:tcPr>
                    <a:solidFill>
                      <a:schemeClr val="bg1">
                        <a:lumMod val="95000"/>
                      </a:schemeClr>
                    </a:solidFill>
                  </a:tcPr>
                </a:tc>
                <a:tc vMerge="1">
                  <a:txBody>
                    <a:bodyPr/>
                    <a:lstStyle/>
                    <a:p>
                      <a:pPr algn="ctr"/>
                      <a:endParaRPr lang="en-US" sz="1300" b="1" i="0" dirty="0"/>
                    </a:p>
                  </a:txBody>
                  <a:tcPr>
                    <a:solidFill>
                      <a:schemeClr val="bg1">
                        <a:lumMod val="95000"/>
                      </a:schemeClr>
                    </a:solidFill>
                  </a:tcPr>
                </a:tc>
                <a:tc>
                  <a:txBody>
                    <a:bodyPr/>
                    <a:lstStyle/>
                    <a:p>
                      <a:pPr algn="ctr"/>
                      <a:r>
                        <a:rPr lang="en-US" sz="1300" b="1" i="1" dirty="0"/>
                        <a:t>21</a:t>
                      </a:r>
                    </a:p>
                  </a:txBody>
                  <a:tcPr>
                    <a:solidFill>
                      <a:schemeClr val="bg1">
                        <a:lumMod val="95000"/>
                      </a:schemeClr>
                    </a:solidFill>
                  </a:tcPr>
                </a:tc>
                <a:extLst>
                  <a:ext uri="{0D108BD9-81ED-4DB2-BD59-A6C34878D82A}">
                    <a16:rowId xmlns:a16="http://schemas.microsoft.com/office/drawing/2014/main" val="10004"/>
                  </a:ext>
                </a:extLst>
              </a:tr>
              <a:tr h="214021">
                <a:tc>
                  <a:txBody>
                    <a:bodyPr/>
                    <a:lstStyle/>
                    <a:p>
                      <a:pPr algn="r"/>
                      <a:r>
                        <a:rPr lang="en-US" sz="1400" b="1" i="1" dirty="0"/>
                        <a:t>Total</a:t>
                      </a:r>
                    </a:p>
                  </a:txBody>
                  <a:tcPr anchor="ctr">
                    <a:solidFill>
                      <a:schemeClr val="bg1">
                        <a:lumMod val="85000"/>
                      </a:schemeClr>
                    </a:solidFill>
                  </a:tcPr>
                </a:tc>
                <a:tc>
                  <a:txBody>
                    <a:bodyPr/>
                    <a:lstStyle/>
                    <a:p>
                      <a:pPr algn="ctr"/>
                      <a:r>
                        <a:rPr lang="en-US" sz="1400" b="1" i="1" dirty="0"/>
                        <a:t>30</a:t>
                      </a:r>
                    </a:p>
                  </a:txBody>
                  <a:tcPr anchor="ctr">
                    <a:solidFill>
                      <a:schemeClr val="bg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300" b="0" i="0" dirty="0"/>
                        <a:t>20</a:t>
                      </a:r>
                    </a:p>
                  </a:txBody>
                  <a:tcPr anchor="ctr">
                    <a:solidFill>
                      <a:schemeClr val="bg1">
                        <a:lumMod val="85000"/>
                      </a:schemeClr>
                    </a:solidFill>
                  </a:tcPr>
                </a:tc>
                <a:tc>
                  <a:txBody>
                    <a:bodyPr/>
                    <a:lstStyle/>
                    <a:p>
                      <a:pPr algn="ctr"/>
                      <a:r>
                        <a:rPr lang="en-US" sz="1300" b="1" i="1" dirty="0"/>
                        <a:t>151</a:t>
                      </a:r>
                    </a:p>
                  </a:txBody>
                  <a:tcPr anchor="ctr">
                    <a:solidFill>
                      <a:schemeClr val="bg1">
                        <a:lumMod val="85000"/>
                      </a:schemeClr>
                    </a:solidFill>
                  </a:tcPr>
                </a:tc>
                <a:extLst>
                  <a:ext uri="{0D108BD9-81ED-4DB2-BD59-A6C34878D82A}">
                    <a16:rowId xmlns:a16="http://schemas.microsoft.com/office/drawing/2014/main" val="10005"/>
                  </a:ext>
                </a:extLst>
              </a:tr>
            </a:tbl>
          </a:graphicData>
        </a:graphic>
      </p:graphicFrame>
      <p:sp>
        <p:nvSpPr>
          <p:cNvPr id="19" name="TextBox 18">
            <a:extLst>
              <a:ext uri="{FF2B5EF4-FFF2-40B4-BE49-F238E27FC236}">
                <a16:creationId xmlns:a16="http://schemas.microsoft.com/office/drawing/2014/main" id="{6D661FC7-6E38-4A3F-8FCA-429A47873935}"/>
              </a:ext>
            </a:extLst>
          </p:cNvPr>
          <p:cNvSpPr txBox="1"/>
          <p:nvPr/>
        </p:nvSpPr>
        <p:spPr>
          <a:xfrm>
            <a:off x="6858000" y="685800"/>
            <a:ext cx="2286000" cy="369332"/>
          </a:xfrm>
          <a:prstGeom prst="rect">
            <a:avLst/>
          </a:prstGeom>
          <a:noFill/>
        </p:spPr>
        <p:txBody>
          <a:bodyPr wrap="square" rtlCol="0">
            <a:spAutoFit/>
          </a:bodyPr>
          <a:lstStyle/>
          <a:p>
            <a:r>
              <a:rPr lang="en-US" i="1" dirty="0"/>
              <a:t>FFY 2020—Fall</a:t>
            </a:r>
          </a:p>
        </p:txBody>
      </p:sp>
    </p:spTree>
    <p:extLst>
      <p:ext uri="{BB962C8B-B14F-4D97-AF65-F5344CB8AC3E}">
        <p14:creationId xmlns:p14="http://schemas.microsoft.com/office/powerpoint/2010/main" val="717973296"/>
      </p:ext>
    </p:extLst>
  </p:cSld>
  <p:clrMapOvr>
    <a:masterClrMapping/>
  </p:clrMapOvr>
  <p:transition advClick="0"/>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wrap="square">
            <a:spAutoFit/>
          </a:bodyPr>
          <a:lstStyle/>
          <a:p>
            <a:pPr eaLnBrk="0" hangingPunct="0"/>
            <a:r>
              <a:rPr lang="en-US" sz="3600" b="1" dirty="0">
                <a:solidFill>
                  <a:schemeClr val="bg2"/>
                </a:solidFill>
              </a:rPr>
              <a:t>OSH Division</a:t>
            </a:r>
          </a:p>
          <a:p>
            <a:pPr eaLnBrk="0" hangingPunct="0"/>
            <a:r>
              <a:rPr lang="en-US" sz="2400" i="1" dirty="0">
                <a:solidFill>
                  <a:schemeClr val="bg2"/>
                </a:solidFill>
              </a:rPr>
              <a:t>Recognition Programs</a:t>
            </a:r>
            <a:endParaRPr lang="en-US" sz="2400" b="1" i="1" dirty="0">
              <a:solidFill>
                <a:schemeClr val="bg2"/>
              </a:solidFill>
            </a:endParaRPr>
          </a:p>
        </p:txBody>
      </p:sp>
      <p:sp>
        <p:nvSpPr>
          <p:cNvPr id="11" name="TextBox 10"/>
          <p:cNvSpPr txBox="1"/>
          <p:nvPr/>
        </p:nvSpPr>
        <p:spPr>
          <a:xfrm>
            <a:off x="7620000" y="3228945"/>
            <a:ext cx="1007007" cy="400110"/>
          </a:xfrm>
          <a:prstGeom prst="rect">
            <a:avLst/>
          </a:prstGeom>
          <a:noFill/>
        </p:spPr>
        <p:txBody>
          <a:bodyPr wrap="none" rtlCol="0">
            <a:spAutoFit/>
          </a:bodyPr>
          <a:lstStyle/>
          <a:p>
            <a:r>
              <a:rPr lang="en-US" sz="1000" b="1" i="1" dirty="0"/>
              <a:t>*</a:t>
            </a:r>
            <a:r>
              <a:rPr lang="en-US" sz="800" i="1" dirty="0"/>
              <a:t>Cumulative Total</a:t>
            </a:r>
          </a:p>
          <a:p>
            <a:endParaRPr lang="en-US" sz="1000" dirty="0"/>
          </a:p>
        </p:txBody>
      </p:sp>
      <p:graphicFrame>
        <p:nvGraphicFramePr>
          <p:cNvPr id="10" name="Table 9">
            <a:extLst>
              <a:ext uri="{FF2B5EF4-FFF2-40B4-BE49-F238E27FC236}">
                <a16:creationId xmlns:a16="http://schemas.microsoft.com/office/drawing/2014/main" id="{390D0294-3756-4107-828E-AA465F0A2568}"/>
              </a:ext>
            </a:extLst>
          </p:cNvPr>
          <p:cNvGraphicFramePr>
            <a:graphicFrameLocks noGrp="1"/>
          </p:cNvGraphicFramePr>
          <p:nvPr/>
        </p:nvGraphicFramePr>
        <p:xfrm>
          <a:off x="609600" y="1143001"/>
          <a:ext cx="7910946" cy="2320189"/>
        </p:xfrm>
        <a:graphic>
          <a:graphicData uri="http://schemas.openxmlformats.org/drawingml/2006/table">
            <a:tbl>
              <a:tblPr firstRow="1" bandRow="1">
                <a:tableStyleId>{00A15C55-8517-42AA-B614-E9B94910E393}</a:tableStyleId>
              </a:tblPr>
              <a:tblGrid>
                <a:gridCol w="4168136">
                  <a:extLst>
                    <a:ext uri="{9D8B030D-6E8A-4147-A177-3AD203B41FA5}">
                      <a16:colId xmlns:a16="http://schemas.microsoft.com/office/drawing/2014/main" val="20000"/>
                    </a:ext>
                  </a:extLst>
                </a:gridCol>
                <a:gridCol w="935704">
                  <a:extLst>
                    <a:ext uri="{9D8B030D-6E8A-4147-A177-3AD203B41FA5}">
                      <a16:colId xmlns:a16="http://schemas.microsoft.com/office/drawing/2014/main" val="20002"/>
                    </a:ext>
                  </a:extLst>
                </a:gridCol>
                <a:gridCol w="1105832">
                  <a:extLst>
                    <a:ext uri="{9D8B030D-6E8A-4147-A177-3AD203B41FA5}">
                      <a16:colId xmlns:a16="http://schemas.microsoft.com/office/drawing/2014/main" val="20003"/>
                    </a:ext>
                  </a:extLst>
                </a:gridCol>
                <a:gridCol w="1701274">
                  <a:extLst>
                    <a:ext uri="{9D8B030D-6E8A-4147-A177-3AD203B41FA5}">
                      <a16:colId xmlns:a16="http://schemas.microsoft.com/office/drawing/2014/main" val="20004"/>
                    </a:ext>
                  </a:extLst>
                </a:gridCol>
              </a:tblGrid>
              <a:tr h="445470">
                <a:tc>
                  <a:txBody>
                    <a:bodyPr/>
                    <a:lstStyle/>
                    <a:p>
                      <a:pPr algn="r"/>
                      <a:r>
                        <a:rPr lang="en-US" sz="1600" b="1" dirty="0">
                          <a:solidFill>
                            <a:schemeClr val="tx1"/>
                          </a:solidFill>
                        </a:rPr>
                        <a:t>SHARP SITES</a:t>
                      </a:r>
                      <a:r>
                        <a:rPr lang="en-US" sz="1600" b="1" i="0" dirty="0">
                          <a:solidFill>
                            <a:schemeClr val="tx1"/>
                          </a:solidFill>
                        </a:rPr>
                        <a:t>—New/Renewals</a:t>
                      </a:r>
                    </a:p>
                  </a:txBody>
                  <a:tcPr anchor="ctr">
                    <a:solidFill>
                      <a:schemeClr val="bg1">
                        <a:lumMod val="75000"/>
                      </a:schemeClr>
                    </a:solidFill>
                  </a:tcPr>
                </a:tc>
                <a:tc>
                  <a:txBody>
                    <a:bodyPr/>
                    <a:lstStyle/>
                    <a:p>
                      <a:pPr algn="ctr"/>
                      <a:r>
                        <a:rPr lang="en-US" sz="1200" b="1" i="1" dirty="0">
                          <a:solidFill>
                            <a:schemeClr val="tx1"/>
                          </a:solidFill>
                        </a:rPr>
                        <a:t>Total</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FFY Goal</a:t>
                      </a:r>
                      <a:endParaRPr lang="en-US" sz="1200" b="1" dirty="0">
                        <a:solidFill>
                          <a:schemeClr val="tx1"/>
                        </a:solidFill>
                      </a:endParaRPr>
                    </a:p>
                  </a:txBody>
                  <a:tcPr anchor="ctr">
                    <a:solidFill>
                      <a:schemeClr val="bg1">
                        <a:lumMod val="75000"/>
                      </a:schemeClr>
                    </a:solidFill>
                  </a:tcPr>
                </a:tc>
                <a:tc>
                  <a:txBody>
                    <a:bodyPr/>
                    <a:lstStyle/>
                    <a:p>
                      <a:pPr algn="ctr"/>
                      <a:r>
                        <a:rPr lang="en-US" sz="1200" dirty="0">
                          <a:solidFill>
                            <a:schemeClr val="tx1"/>
                          </a:solidFill>
                        </a:rPr>
                        <a:t>Approved</a:t>
                      </a:r>
                    </a:p>
                    <a:p>
                      <a:pPr algn="ctr"/>
                      <a:r>
                        <a:rPr lang="en-US" sz="1200" dirty="0">
                          <a:solidFill>
                            <a:schemeClr val="tx1"/>
                          </a:solidFill>
                        </a:rPr>
                        <a:t>SHARP Sites*</a:t>
                      </a:r>
                    </a:p>
                  </a:txBody>
                  <a:tcPr anchor="ctr">
                    <a:solidFill>
                      <a:schemeClr val="bg1">
                        <a:lumMod val="75000"/>
                      </a:schemeClr>
                    </a:solidFill>
                  </a:tcPr>
                </a:tc>
                <a:extLst>
                  <a:ext uri="{0D108BD9-81ED-4DB2-BD59-A6C34878D82A}">
                    <a16:rowId xmlns:a16="http://schemas.microsoft.com/office/drawing/2014/main" val="10000"/>
                  </a:ext>
                </a:extLst>
              </a:tr>
              <a:tr h="296980">
                <a:tc>
                  <a:txBody>
                    <a:bodyPr/>
                    <a:lstStyle/>
                    <a:p>
                      <a:pPr algn="r"/>
                      <a:r>
                        <a:rPr lang="en-US" sz="1400" i="1" dirty="0"/>
                        <a:t>SHARP—Construction</a:t>
                      </a:r>
                      <a:endParaRPr lang="en-US" sz="1400" b="0" i="1" dirty="0"/>
                    </a:p>
                  </a:txBody>
                  <a:tcPr anchor="ctr">
                    <a:solidFill>
                      <a:schemeClr val="bg1">
                        <a:lumMod val="85000"/>
                      </a:schemeClr>
                    </a:solidFill>
                  </a:tcPr>
                </a:tc>
                <a:tc>
                  <a:txBody>
                    <a:bodyPr/>
                    <a:lstStyle/>
                    <a:p>
                      <a:pPr algn="ctr"/>
                      <a:r>
                        <a:rPr lang="en-US" sz="1400" b="1" i="1" dirty="0"/>
                        <a:t>2</a:t>
                      </a:r>
                    </a:p>
                  </a:txBody>
                  <a:tcPr anchor="ctr">
                    <a:solidFill>
                      <a:schemeClr val="bg1">
                        <a:lumMod val="85000"/>
                      </a:schemeClr>
                    </a:solidFill>
                  </a:tcPr>
                </a:tc>
                <a:tc rowSpan="5">
                  <a:txBody>
                    <a:bodyPr/>
                    <a:lstStyle/>
                    <a:p>
                      <a:pPr algn="ctr"/>
                      <a:endParaRPr lang="en-US" sz="1400" b="1" i="0" dirty="0"/>
                    </a:p>
                  </a:txBody>
                  <a:tcPr anchor="ctr">
                    <a:solidFill>
                      <a:schemeClr val="bg1">
                        <a:lumMod val="85000"/>
                      </a:schemeClr>
                    </a:solidFill>
                  </a:tcPr>
                </a:tc>
                <a:tc>
                  <a:txBody>
                    <a:bodyPr/>
                    <a:lstStyle/>
                    <a:p>
                      <a:pPr algn="ctr"/>
                      <a:r>
                        <a:rPr lang="en-US" sz="1400" b="1" i="1" dirty="0"/>
                        <a:t>6</a:t>
                      </a:r>
                    </a:p>
                  </a:txBody>
                  <a:tcPr anchor="ctr">
                    <a:solidFill>
                      <a:schemeClr val="bg1">
                        <a:lumMod val="85000"/>
                      </a:schemeClr>
                    </a:solidFill>
                  </a:tcPr>
                </a:tc>
                <a:extLst>
                  <a:ext uri="{0D108BD9-81ED-4DB2-BD59-A6C34878D82A}">
                    <a16:rowId xmlns:a16="http://schemas.microsoft.com/office/drawing/2014/main" val="10001"/>
                  </a:ext>
                </a:extLst>
              </a:tr>
              <a:tr h="337989">
                <a:tc>
                  <a:txBody>
                    <a:bodyPr/>
                    <a:lstStyle/>
                    <a:p>
                      <a:pPr algn="r"/>
                      <a:r>
                        <a:rPr lang="en-US" sz="1400" i="1" dirty="0"/>
                        <a:t>SHARP—General Industry</a:t>
                      </a:r>
                      <a:endParaRPr lang="en-US" sz="1400" b="0" i="1" dirty="0"/>
                    </a:p>
                  </a:txBody>
                  <a:tcPr anchor="ctr">
                    <a:solidFill>
                      <a:schemeClr val="bg1">
                        <a:lumMod val="95000"/>
                      </a:schemeClr>
                    </a:solidFill>
                  </a:tcPr>
                </a:tc>
                <a:tc>
                  <a:txBody>
                    <a:bodyPr/>
                    <a:lstStyle/>
                    <a:p>
                      <a:pPr algn="ctr"/>
                      <a:r>
                        <a:rPr lang="en-US" sz="1400" b="1" i="1" dirty="0"/>
                        <a:t>3</a:t>
                      </a:r>
                    </a:p>
                  </a:txBody>
                  <a:tcPr anchor="ctr">
                    <a:solidFill>
                      <a:schemeClr val="bg1">
                        <a:lumMod val="95000"/>
                      </a:schemeClr>
                    </a:solidFill>
                  </a:tcPr>
                </a:tc>
                <a:tc vMerge="1">
                  <a:txBody>
                    <a:bodyPr/>
                    <a:lstStyle/>
                    <a:p>
                      <a:endParaRPr lang="en-US"/>
                    </a:p>
                  </a:txBody>
                  <a:tcPr/>
                </a:tc>
                <a:tc>
                  <a:txBody>
                    <a:bodyPr/>
                    <a:lstStyle/>
                    <a:p>
                      <a:pPr algn="ctr"/>
                      <a:r>
                        <a:rPr lang="en-US" sz="1400" b="1" i="1" dirty="0"/>
                        <a:t>121</a:t>
                      </a:r>
                    </a:p>
                  </a:txBody>
                  <a:tcPr anchor="ctr">
                    <a:solidFill>
                      <a:schemeClr val="bg1">
                        <a:lumMod val="95000"/>
                      </a:schemeClr>
                    </a:solidFill>
                  </a:tcPr>
                </a:tc>
                <a:extLst>
                  <a:ext uri="{0D108BD9-81ED-4DB2-BD59-A6C34878D82A}">
                    <a16:rowId xmlns:a16="http://schemas.microsoft.com/office/drawing/2014/main" val="10002"/>
                  </a:ext>
                </a:extLst>
              </a:tr>
              <a:tr h="305800">
                <a:tc>
                  <a:txBody>
                    <a:bodyPr/>
                    <a:lstStyle/>
                    <a:p>
                      <a:pPr algn="r"/>
                      <a:r>
                        <a:rPr lang="en-US" sz="1400" i="1" dirty="0"/>
                        <a:t>SHARP—Public Sector</a:t>
                      </a:r>
                      <a:endParaRPr lang="en-US" sz="1400" b="0" i="1" dirty="0"/>
                    </a:p>
                  </a:txBody>
                  <a:tcPr anchor="ctr">
                    <a:solidFill>
                      <a:schemeClr val="bg1">
                        <a:lumMod val="85000"/>
                      </a:schemeClr>
                    </a:solidFill>
                  </a:tcPr>
                </a:tc>
                <a:tc>
                  <a:txBody>
                    <a:bodyPr/>
                    <a:lstStyle/>
                    <a:p>
                      <a:pPr algn="ctr"/>
                      <a:r>
                        <a:rPr lang="en-US" sz="1400" b="1" i="1" dirty="0"/>
                        <a:t>18</a:t>
                      </a:r>
                    </a:p>
                  </a:txBody>
                  <a:tcPr anchor="ctr">
                    <a:solidFill>
                      <a:schemeClr val="bg1">
                        <a:lumMod val="85000"/>
                      </a:schemeClr>
                    </a:solidFill>
                  </a:tcPr>
                </a:tc>
                <a:tc vMerge="1">
                  <a:txBody>
                    <a:bodyPr/>
                    <a:lstStyle/>
                    <a:p>
                      <a:pPr algn="ctr"/>
                      <a:endParaRPr lang="en-US" sz="1200" b="1" i="0" dirty="0"/>
                    </a:p>
                  </a:txBody>
                  <a:tcPr>
                    <a:solidFill>
                      <a:schemeClr val="bg1">
                        <a:lumMod val="95000"/>
                      </a:schemeClr>
                    </a:solidFill>
                  </a:tcPr>
                </a:tc>
                <a:tc>
                  <a:txBody>
                    <a:bodyPr/>
                    <a:lstStyle/>
                    <a:p>
                      <a:pPr algn="ctr"/>
                      <a:r>
                        <a:rPr lang="en-US" sz="1400" b="1" i="1" dirty="0"/>
                        <a:t>40</a:t>
                      </a:r>
                    </a:p>
                  </a:txBody>
                  <a:tcPr anchor="ctr">
                    <a:solidFill>
                      <a:schemeClr val="bg1">
                        <a:lumMod val="85000"/>
                      </a:schemeClr>
                    </a:solidFill>
                  </a:tcPr>
                </a:tc>
                <a:extLst>
                  <a:ext uri="{0D108BD9-81ED-4DB2-BD59-A6C34878D82A}">
                    <a16:rowId xmlns:a16="http://schemas.microsoft.com/office/drawing/2014/main" val="10003"/>
                  </a:ext>
                </a:extLst>
              </a:tr>
              <a:tr h="296980">
                <a:tc>
                  <a:txBody>
                    <a:bodyPr/>
                    <a:lstStyle/>
                    <a:p>
                      <a:pPr algn="r"/>
                      <a:r>
                        <a:rPr lang="en-US" sz="1400" i="1" dirty="0"/>
                        <a:t>SHARP—Logging</a:t>
                      </a:r>
                      <a:endParaRPr lang="en-US" sz="1400" b="0" i="1" dirty="0"/>
                    </a:p>
                  </a:txBody>
                  <a:tcPr anchor="ctr">
                    <a:solidFill>
                      <a:schemeClr val="bg1">
                        <a:lumMod val="95000"/>
                      </a:schemeClr>
                    </a:solidFill>
                  </a:tcPr>
                </a:tc>
                <a:tc>
                  <a:txBody>
                    <a:bodyPr/>
                    <a:lstStyle/>
                    <a:p>
                      <a:pPr algn="ctr"/>
                      <a:r>
                        <a:rPr lang="en-US" sz="1400" b="1" i="1" dirty="0"/>
                        <a:t>0</a:t>
                      </a:r>
                    </a:p>
                  </a:txBody>
                  <a:tcPr anchor="ctr">
                    <a:solidFill>
                      <a:schemeClr val="bg1">
                        <a:lumMod val="95000"/>
                      </a:schemeClr>
                    </a:solidFill>
                  </a:tcPr>
                </a:tc>
                <a:tc vMerge="1">
                  <a:txBody>
                    <a:bodyPr/>
                    <a:lstStyle/>
                    <a:p>
                      <a:endParaRPr lang="en-US"/>
                    </a:p>
                  </a:txBody>
                  <a:tcPr/>
                </a:tc>
                <a:tc>
                  <a:txBody>
                    <a:bodyPr/>
                    <a:lstStyle/>
                    <a:p>
                      <a:pPr algn="ctr"/>
                      <a:r>
                        <a:rPr lang="en-US" sz="1400" b="1" i="1" dirty="0"/>
                        <a:t>0</a:t>
                      </a:r>
                    </a:p>
                  </a:txBody>
                  <a:tcPr anchor="ctr">
                    <a:solidFill>
                      <a:schemeClr val="bg1">
                        <a:lumMod val="95000"/>
                      </a:schemeClr>
                    </a:solidFill>
                  </a:tcPr>
                </a:tc>
                <a:extLst>
                  <a:ext uri="{0D108BD9-81ED-4DB2-BD59-A6C34878D82A}">
                    <a16:rowId xmlns:a16="http://schemas.microsoft.com/office/drawing/2014/main" val="10004"/>
                  </a:ext>
                </a:extLst>
              </a:tr>
              <a:tr h="296980">
                <a:tc>
                  <a:txBody>
                    <a:bodyPr/>
                    <a:lstStyle/>
                    <a:p>
                      <a:pPr algn="r"/>
                      <a:r>
                        <a:rPr lang="en-US" sz="1400" i="1" dirty="0"/>
                        <a:t>SHARP—Renewals</a:t>
                      </a:r>
                      <a:endParaRPr lang="en-US" sz="1400" b="0" i="1" dirty="0"/>
                    </a:p>
                  </a:txBody>
                  <a:tcPr anchor="ctr">
                    <a:solidFill>
                      <a:schemeClr val="bg1">
                        <a:lumMod val="85000"/>
                      </a:schemeClr>
                    </a:solidFill>
                  </a:tcPr>
                </a:tc>
                <a:tc>
                  <a:txBody>
                    <a:bodyPr/>
                    <a:lstStyle/>
                    <a:p>
                      <a:pPr algn="ctr"/>
                      <a:r>
                        <a:rPr lang="en-US" sz="1400" b="1" i="1" dirty="0"/>
                        <a:t>49</a:t>
                      </a:r>
                    </a:p>
                  </a:txBody>
                  <a:tcPr anchor="ctr">
                    <a:solidFill>
                      <a:schemeClr val="bg1">
                        <a:lumMod val="85000"/>
                      </a:schemeClr>
                    </a:solidFill>
                  </a:tcPr>
                </a:tc>
                <a:tc vMerge="1">
                  <a:txBody>
                    <a:bodyPr/>
                    <a:lstStyle/>
                    <a:p>
                      <a:pPr algn="ctr"/>
                      <a:endParaRPr lang="en-US" sz="1400" b="0" i="1" dirty="0"/>
                    </a:p>
                  </a:txBody>
                  <a:tcPr anchor="ctr">
                    <a:solidFill>
                      <a:schemeClr val="bg1">
                        <a:lumMod val="85000"/>
                      </a:schemeClr>
                    </a:solidFill>
                  </a:tcPr>
                </a:tc>
                <a:tc>
                  <a:txBody>
                    <a:bodyPr/>
                    <a:lstStyle/>
                    <a:p>
                      <a:pPr algn="ctr"/>
                      <a:r>
                        <a:rPr lang="en-US" sz="1300" b="1" i="1" dirty="0"/>
                        <a:t>N/A</a:t>
                      </a:r>
                    </a:p>
                  </a:txBody>
                  <a:tcPr anchor="ctr">
                    <a:solidFill>
                      <a:schemeClr val="bg1">
                        <a:lumMod val="85000"/>
                      </a:schemeClr>
                    </a:solidFill>
                  </a:tcPr>
                </a:tc>
                <a:extLst>
                  <a:ext uri="{0D108BD9-81ED-4DB2-BD59-A6C34878D82A}">
                    <a16:rowId xmlns:a16="http://schemas.microsoft.com/office/drawing/2014/main" val="2935332615"/>
                  </a:ext>
                </a:extLst>
              </a:tr>
              <a:tr h="296980">
                <a:tc>
                  <a:txBody>
                    <a:bodyPr/>
                    <a:lstStyle/>
                    <a:p>
                      <a:pPr algn="r"/>
                      <a:r>
                        <a:rPr lang="en-US" sz="1400" b="1" i="1" dirty="0"/>
                        <a:t>Total</a:t>
                      </a:r>
                    </a:p>
                  </a:txBody>
                  <a:tcPr anchor="ctr">
                    <a:solidFill>
                      <a:schemeClr val="bg1">
                        <a:lumMod val="95000"/>
                      </a:schemeClr>
                    </a:solidFill>
                  </a:tcPr>
                </a:tc>
                <a:tc>
                  <a:txBody>
                    <a:bodyPr/>
                    <a:lstStyle/>
                    <a:p>
                      <a:pPr algn="ctr"/>
                      <a:r>
                        <a:rPr lang="en-US" sz="1400" b="1" i="1" dirty="0"/>
                        <a:t>72</a:t>
                      </a:r>
                    </a:p>
                  </a:txBody>
                  <a:tcPr anchor="ctr">
                    <a:solidFill>
                      <a:schemeClr val="bg1">
                        <a:lumMod val="95000"/>
                      </a:schemeClr>
                    </a:solidFill>
                  </a:tcPr>
                </a:tc>
                <a:tc>
                  <a:txBody>
                    <a:bodyPr/>
                    <a:lstStyle/>
                    <a:p>
                      <a:pPr algn="ctr"/>
                      <a:r>
                        <a:rPr lang="en-US" sz="1400" b="0" i="0" dirty="0"/>
                        <a:t>55</a:t>
                      </a:r>
                    </a:p>
                  </a:txBody>
                  <a:tcPr anchor="ctr">
                    <a:solidFill>
                      <a:schemeClr val="bg1">
                        <a:lumMod val="95000"/>
                      </a:schemeClr>
                    </a:solidFill>
                  </a:tcPr>
                </a:tc>
                <a:tc>
                  <a:txBody>
                    <a:bodyPr/>
                    <a:lstStyle/>
                    <a:p>
                      <a:pPr algn="ctr"/>
                      <a:endParaRPr lang="en-US" sz="1300" b="1" i="1" dirty="0"/>
                    </a:p>
                  </a:txBody>
                  <a:tcPr anchor="ctr">
                    <a:solidFill>
                      <a:schemeClr val="bg1">
                        <a:lumMod val="95000"/>
                      </a:schemeClr>
                    </a:solidFill>
                  </a:tcPr>
                </a:tc>
                <a:extLst>
                  <a:ext uri="{0D108BD9-81ED-4DB2-BD59-A6C34878D82A}">
                    <a16:rowId xmlns:a16="http://schemas.microsoft.com/office/drawing/2014/main" val="10006"/>
                  </a:ext>
                </a:extLst>
              </a:tr>
            </a:tbl>
          </a:graphicData>
        </a:graphic>
      </p:graphicFrame>
      <p:graphicFrame>
        <p:nvGraphicFramePr>
          <p:cNvPr id="13" name="Table 12">
            <a:extLst>
              <a:ext uri="{FF2B5EF4-FFF2-40B4-BE49-F238E27FC236}">
                <a16:creationId xmlns:a16="http://schemas.microsoft.com/office/drawing/2014/main" id="{4E00602F-28E3-4C2C-A758-6E92580AECCC}"/>
              </a:ext>
            </a:extLst>
          </p:cNvPr>
          <p:cNvGraphicFramePr>
            <a:graphicFrameLocks noGrp="1"/>
          </p:cNvGraphicFramePr>
          <p:nvPr/>
        </p:nvGraphicFramePr>
        <p:xfrm>
          <a:off x="623454" y="3657600"/>
          <a:ext cx="7897092" cy="810798"/>
        </p:xfrm>
        <a:graphic>
          <a:graphicData uri="http://schemas.openxmlformats.org/drawingml/2006/table">
            <a:tbl>
              <a:tblPr firstRow="1" bandRow="1">
                <a:tableStyleId>{00A15C55-8517-42AA-B614-E9B94910E393}</a:tableStyleId>
              </a:tblPr>
              <a:tblGrid>
                <a:gridCol w="6157993">
                  <a:extLst>
                    <a:ext uri="{9D8B030D-6E8A-4147-A177-3AD203B41FA5}">
                      <a16:colId xmlns:a16="http://schemas.microsoft.com/office/drawing/2014/main" val="20000"/>
                    </a:ext>
                  </a:extLst>
                </a:gridCol>
                <a:gridCol w="1739099">
                  <a:extLst>
                    <a:ext uri="{9D8B030D-6E8A-4147-A177-3AD203B41FA5}">
                      <a16:colId xmlns:a16="http://schemas.microsoft.com/office/drawing/2014/main" val="20002"/>
                    </a:ext>
                  </a:extLst>
                </a:gridCol>
              </a:tblGrid>
              <a:tr h="475518">
                <a:tc>
                  <a:txBody>
                    <a:bodyPr/>
                    <a:lstStyle/>
                    <a:p>
                      <a:pPr algn="r"/>
                      <a:r>
                        <a:rPr lang="en-US" sz="1600" b="1" dirty="0">
                          <a:solidFill>
                            <a:schemeClr val="tx1"/>
                          </a:solidFill>
                        </a:rPr>
                        <a:t>GOLD STAR GROWERS</a:t>
                      </a:r>
                      <a:r>
                        <a:rPr lang="en-US" sz="1600" b="1" i="0" dirty="0">
                          <a:solidFill>
                            <a:schemeClr val="tx1"/>
                          </a:solidFill>
                        </a:rPr>
                        <a:t>—New</a:t>
                      </a:r>
                    </a:p>
                  </a:txBody>
                  <a:tcPr anchor="ctr">
                    <a:solidFill>
                      <a:schemeClr val="bg1">
                        <a:lumMod val="75000"/>
                      </a:schemeClr>
                    </a:solidFill>
                  </a:tcPr>
                </a:tc>
                <a:tc>
                  <a:txBody>
                    <a:bodyPr/>
                    <a:lstStyle/>
                    <a:p>
                      <a:pPr algn="ctr"/>
                      <a:r>
                        <a:rPr lang="en-US" sz="1300" b="1" i="1" dirty="0">
                          <a:solidFill>
                            <a:schemeClr val="tx1"/>
                          </a:solidFill>
                        </a:rPr>
                        <a:t>Total</a:t>
                      </a:r>
                    </a:p>
                  </a:txBody>
                  <a:tcPr anchor="ctr">
                    <a:solidFill>
                      <a:schemeClr val="bg1">
                        <a:lumMod val="75000"/>
                      </a:schemeClr>
                    </a:solidFill>
                  </a:tcPr>
                </a:tc>
                <a:extLst>
                  <a:ext uri="{0D108BD9-81ED-4DB2-BD59-A6C34878D82A}">
                    <a16:rowId xmlns:a16="http://schemas.microsoft.com/office/drawing/2014/main" val="10000"/>
                  </a:ext>
                </a:extLst>
              </a:tr>
              <a:tr h="134082">
                <a:tc>
                  <a:txBody>
                    <a:bodyPr/>
                    <a:lstStyle/>
                    <a:p>
                      <a:pPr algn="r"/>
                      <a:endParaRPr lang="en-US" sz="1600" b="0" i="1" dirty="0"/>
                    </a:p>
                  </a:txBody>
                  <a:tcPr anchor="ctr">
                    <a:solidFill>
                      <a:schemeClr val="bg1">
                        <a:lumMod val="85000"/>
                      </a:schemeClr>
                    </a:solidFill>
                  </a:tcPr>
                </a:tc>
                <a:tc>
                  <a:txBody>
                    <a:bodyPr/>
                    <a:lstStyle/>
                    <a:p>
                      <a:pPr algn="ctr"/>
                      <a:r>
                        <a:rPr lang="en-US" sz="1300" b="1" i="1" dirty="0"/>
                        <a:t>277</a:t>
                      </a:r>
                    </a:p>
                  </a:txBody>
                  <a:tcPr anchor="ctr">
                    <a:solidFill>
                      <a:schemeClr val="bg1">
                        <a:lumMod val="85000"/>
                      </a:schemeClr>
                    </a:solidFill>
                  </a:tcPr>
                </a:tc>
                <a:extLst>
                  <a:ext uri="{0D108BD9-81ED-4DB2-BD59-A6C34878D82A}">
                    <a16:rowId xmlns:a16="http://schemas.microsoft.com/office/drawing/2014/main" val="10001"/>
                  </a:ext>
                </a:extLst>
              </a:tr>
            </a:tbl>
          </a:graphicData>
        </a:graphic>
      </p:graphicFrame>
      <p:graphicFrame>
        <p:nvGraphicFramePr>
          <p:cNvPr id="14" name="Table 13">
            <a:extLst>
              <a:ext uri="{FF2B5EF4-FFF2-40B4-BE49-F238E27FC236}">
                <a16:creationId xmlns:a16="http://schemas.microsoft.com/office/drawing/2014/main" id="{FAEEDE5F-4EB3-4ECA-B4BF-B727E806A00C}"/>
              </a:ext>
            </a:extLst>
          </p:cNvPr>
          <p:cNvGraphicFramePr>
            <a:graphicFrameLocks noGrp="1"/>
          </p:cNvGraphicFramePr>
          <p:nvPr/>
        </p:nvGraphicFramePr>
        <p:xfrm>
          <a:off x="609600" y="4572000"/>
          <a:ext cx="7910946" cy="1249680"/>
        </p:xfrm>
        <a:graphic>
          <a:graphicData uri="http://schemas.openxmlformats.org/drawingml/2006/table">
            <a:tbl>
              <a:tblPr firstRow="1" bandRow="1">
                <a:tableStyleId>{00A15C55-8517-42AA-B614-E9B94910E393}</a:tableStyleId>
              </a:tblPr>
              <a:tblGrid>
                <a:gridCol w="6172200">
                  <a:extLst>
                    <a:ext uri="{9D8B030D-6E8A-4147-A177-3AD203B41FA5}">
                      <a16:colId xmlns:a16="http://schemas.microsoft.com/office/drawing/2014/main" val="20000"/>
                    </a:ext>
                  </a:extLst>
                </a:gridCol>
                <a:gridCol w="1738746">
                  <a:extLst>
                    <a:ext uri="{9D8B030D-6E8A-4147-A177-3AD203B41FA5}">
                      <a16:colId xmlns:a16="http://schemas.microsoft.com/office/drawing/2014/main" val="20002"/>
                    </a:ext>
                  </a:extLst>
                </a:gridCol>
              </a:tblGrid>
              <a:tr h="272722">
                <a:tc>
                  <a:txBody>
                    <a:bodyPr/>
                    <a:lstStyle/>
                    <a:p>
                      <a:pPr algn="r"/>
                      <a:r>
                        <a:rPr lang="en-US" sz="1600" b="1" dirty="0">
                          <a:solidFill>
                            <a:schemeClr val="tx1"/>
                          </a:solidFill>
                        </a:rPr>
                        <a:t>SAFETY AWARDS</a:t>
                      </a:r>
                    </a:p>
                  </a:txBody>
                  <a:tcPr anchor="ctr">
                    <a:solidFill>
                      <a:schemeClr val="bg1">
                        <a:lumMod val="75000"/>
                      </a:schemeClr>
                    </a:solidFill>
                  </a:tcPr>
                </a:tc>
                <a:tc>
                  <a:txBody>
                    <a:bodyPr/>
                    <a:lstStyle/>
                    <a:p>
                      <a:pPr algn="ctr"/>
                      <a:r>
                        <a:rPr lang="en-US" sz="1300" b="1" i="1" dirty="0">
                          <a:solidFill>
                            <a:schemeClr val="tx1"/>
                          </a:solidFill>
                        </a:rPr>
                        <a:t>Total</a:t>
                      </a:r>
                    </a:p>
                  </a:txBody>
                  <a:tcPr anchor="ctr">
                    <a:solidFill>
                      <a:schemeClr val="bg1">
                        <a:lumMod val="75000"/>
                      </a:schemeClr>
                    </a:solidFill>
                  </a:tcPr>
                </a:tc>
                <a:extLst>
                  <a:ext uri="{0D108BD9-81ED-4DB2-BD59-A6C34878D82A}">
                    <a16:rowId xmlns:a16="http://schemas.microsoft.com/office/drawing/2014/main" val="10000"/>
                  </a:ext>
                </a:extLst>
              </a:tr>
              <a:tr h="249995">
                <a:tc>
                  <a:txBody>
                    <a:bodyPr/>
                    <a:lstStyle/>
                    <a:p>
                      <a:pPr algn="r"/>
                      <a:r>
                        <a:rPr lang="en-US" sz="1400" i="1" dirty="0"/>
                        <a:t>CY 2020 Safety Awards Season (Silver, Gold, Million Hour)</a:t>
                      </a:r>
                      <a:endParaRPr lang="en-US" sz="1400" b="0" i="1" dirty="0"/>
                    </a:p>
                  </a:txBody>
                  <a:tcPr anchor="ctr">
                    <a:solidFill>
                      <a:schemeClr val="bg1">
                        <a:lumMod val="95000"/>
                      </a:schemeClr>
                    </a:solidFill>
                  </a:tcPr>
                </a:tc>
                <a:tc>
                  <a:txBody>
                    <a:bodyPr/>
                    <a:lstStyle/>
                    <a:p>
                      <a:pPr algn="ctr"/>
                      <a:r>
                        <a:rPr lang="en-US" sz="1400" b="1" i="1" dirty="0"/>
                        <a:t>2,737</a:t>
                      </a:r>
                    </a:p>
                  </a:txBody>
                  <a:tcPr anchor="ctr">
                    <a:solidFill>
                      <a:schemeClr val="bg1">
                        <a:lumMod val="95000"/>
                      </a:schemeClr>
                    </a:solidFill>
                  </a:tcPr>
                </a:tc>
                <a:extLst>
                  <a:ext uri="{0D108BD9-81ED-4DB2-BD59-A6C34878D82A}">
                    <a16:rowId xmlns:a16="http://schemas.microsoft.com/office/drawing/2014/main" val="10001"/>
                  </a:ext>
                </a:extLst>
              </a:tr>
              <a:tr h="249995">
                <a:tc>
                  <a:txBody>
                    <a:bodyPr/>
                    <a:lstStyle/>
                    <a:p>
                      <a:endParaRPr lang="en-US" sz="1400" b="0" i="1" dirty="0"/>
                    </a:p>
                  </a:txBody>
                  <a:tcPr anchor="ctr">
                    <a:solidFill>
                      <a:schemeClr val="bg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i="1" dirty="0">
                          <a:solidFill>
                            <a:schemeClr val="tx1"/>
                          </a:solidFill>
                        </a:rPr>
                        <a:t>Total</a:t>
                      </a:r>
                    </a:p>
                  </a:txBody>
                  <a:tcPr anchor="ctr">
                    <a:solidFill>
                      <a:schemeClr val="bg1">
                        <a:lumMod val="85000"/>
                      </a:schemeClr>
                    </a:solidFill>
                  </a:tcPr>
                </a:tc>
                <a:extLst>
                  <a:ext uri="{0D108BD9-81ED-4DB2-BD59-A6C34878D82A}">
                    <a16:rowId xmlns:a16="http://schemas.microsoft.com/office/drawing/2014/main" val="10002"/>
                  </a:ext>
                </a:extLst>
              </a:tr>
              <a:tr h="249995">
                <a:tc>
                  <a:txBody>
                    <a:bodyPr/>
                    <a:lstStyle/>
                    <a:p>
                      <a:pPr algn="r"/>
                      <a:r>
                        <a:rPr lang="en-US" sz="1400" i="1" dirty="0"/>
                        <a:t>Million </a:t>
                      </a:r>
                      <a:r>
                        <a:rPr lang="en-US" sz="1400" i="1" baseline="0" dirty="0"/>
                        <a:t>Hour Awards</a:t>
                      </a:r>
                      <a:endParaRPr lang="en-US" sz="1400" b="0" i="1" dirty="0"/>
                    </a:p>
                  </a:txBody>
                  <a:tcPr anchor="ctr">
                    <a:solidFill>
                      <a:schemeClr val="bg1">
                        <a:lumMod val="95000"/>
                      </a:schemeClr>
                    </a:solidFill>
                  </a:tcPr>
                </a:tc>
                <a:tc>
                  <a:txBody>
                    <a:bodyPr/>
                    <a:lstStyle/>
                    <a:p>
                      <a:pPr algn="ctr"/>
                      <a:r>
                        <a:rPr lang="en-US" sz="1400" b="1" i="1" dirty="0"/>
                        <a:t>96</a:t>
                      </a:r>
                    </a:p>
                  </a:txBody>
                  <a:tcPr anchor="ctr">
                    <a:solidFill>
                      <a:schemeClr val="bg1">
                        <a:lumMod val="95000"/>
                      </a:schemeClr>
                    </a:solidFill>
                  </a:tcPr>
                </a:tc>
                <a:extLst>
                  <a:ext uri="{0D108BD9-81ED-4DB2-BD59-A6C34878D82A}">
                    <a16:rowId xmlns:a16="http://schemas.microsoft.com/office/drawing/2014/main" val="10003"/>
                  </a:ext>
                </a:extLst>
              </a:tr>
            </a:tbl>
          </a:graphicData>
        </a:graphic>
      </p:graphicFrame>
      <p:sp>
        <p:nvSpPr>
          <p:cNvPr id="2" name="TextBox 1">
            <a:extLst>
              <a:ext uri="{FF2B5EF4-FFF2-40B4-BE49-F238E27FC236}">
                <a16:creationId xmlns:a16="http://schemas.microsoft.com/office/drawing/2014/main" id="{1B542164-C879-4058-B351-A5150B4751B1}"/>
              </a:ext>
            </a:extLst>
          </p:cNvPr>
          <p:cNvSpPr txBox="1"/>
          <p:nvPr/>
        </p:nvSpPr>
        <p:spPr>
          <a:xfrm>
            <a:off x="533400" y="3429000"/>
            <a:ext cx="3478837" cy="246221"/>
          </a:xfrm>
          <a:prstGeom prst="rect">
            <a:avLst/>
          </a:prstGeom>
          <a:noFill/>
        </p:spPr>
        <p:txBody>
          <a:bodyPr wrap="none" rtlCol="0">
            <a:spAutoFit/>
          </a:bodyPr>
          <a:lstStyle/>
          <a:p>
            <a:r>
              <a:rPr lang="en-US" sz="1000" i="1" dirty="0"/>
              <a:t>*Includes both general industry and public sector renewals</a:t>
            </a:r>
          </a:p>
        </p:txBody>
      </p:sp>
      <p:sp>
        <p:nvSpPr>
          <p:cNvPr id="12" name="TextBox 11">
            <a:extLst>
              <a:ext uri="{FF2B5EF4-FFF2-40B4-BE49-F238E27FC236}">
                <a16:creationId xmlns:a16="http://schemas.microsoft.com/office/drawing/2014/main" id="{439F21BA-9210-46F4-AD03-3119DC7A1080}"/>
              </a:ext>
            </a:extLst>
          </p:cNvPr>
          <p:cNvSpPr txBox="1"/>
          <p:nvPr/>
        </p:nvSpPr>
        <p:spPr>
          <a:xfrm>
            <a:off x="6858000" y="685800"/>
            <a:ext cx="2286000" cy="369332"/>
          </a:xfrm>
          <a:prstGeom prst="rect">
            <a:avLst/>
          </a:prstGeom>
          <a:noFill/>
        </p:spPr>
        <p:txBody>
          <a:bodyPr wrap="square" rtlCol="0">
            <a:spAutoFit/>
          </a:bodyPr>
          <a:lstStyle/>
          <a:p>
            <a:r>
              <a:rPr lang="en-US" i="1" dirty="0"/>
              <a:t>FFY 2020—Fall</a:t>
            </a:r>
          </a:p>
        </p:txBody>
      </p:sp>
    </p:spTree>
    <p:extLst>
      <p:ext uri="{BB962C8B-B14F-4D97-AF65-F5344CB8AC3E}">
        <p14:creationId xmlns:p14="http://schemas.microsoft.com/office/powerpoint/2010/main" val="777936416"/>
      </p:ext>
    </p:extLst>
  </p:cSld>
  <p:clrMapOvr>
    <a:masterClrMapping/>
  </p:clrMapOvr>
  <p:transition advClick="0"/>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E258DF-F69B-4605-B0D6-DD812AD28109}"/>
              </a:ext>
            </a:extLst>
          </p:cNvPr>
          <p:cNvSpPr>
            <a:spLocks noGrp="1"/>
          </p:cNvSpPr>
          <p:nvPr>
            <p:ph idx="1"/>
          </p:nvPr>
        </p:nvSpPr>
        <p:spPr>
          <a:xfrm>
            <a:off x="570345" y="1143000"/>
            <a:ext cx="8001000" cy="5257800"/>
          </a:xfrm>
        </p:spPr>
        <p:txBody>
          <a:bodyPr/>
          <a:lstStyle/>
          <a:p>
            <a:pPr lvl="1">
              <a:buFont typeface="Wingdings" panose="05000000000000000000" pitchFamily="2" charset="2"/>
              <a:buChar char="Ø"/>
            </a:pPr>
            <a:r>
              <a:rPr lang="en-US" i="1" dirty="0"/>
              <a:t>Trench Safety Stand Down - June 15-19, 2020</a:t>
            </a:r>
          </a:p>
          <a:p>
            <a:pPr lvl="1">
              <a:buFont typeface="Wingdings" panose="05000000000000000000" pitchFamily="2" charset="2"/>
              <a:buChar char="Ø"/>
            </a:pPr>
            <a:r>
              <a:rPr lang="en-US" i="1" dirty="0"/>
              <a:t>Safe + Sound Week - August 10-16</a:t>
            </a:r>
            <a:r>
              <a:rPr lang="en-US" i="1" baseline="30000" dirty="0"/>
              <a:t>th</a:t>
            </a:r>
            <a:endParaRPr lang="en-US" i="1" dirty="0"/>
          </a:p>
          <a:p>
            <a:pPr lvl="2">
              <a:buFont typeface="Wingdings" panose="05000000000000000000" pitchFamily="2" charset="2"/>
              <a:buChar char="Ø"/>
            </a:pPr>
            <a:r>
              <a:rPr lang="en-US" i="1" dirty="0"/>
              <a:t>55 Trained via Webinar</a:t>
            </a:r>
          </a:p>
          <a:p>
            <a:pPr lvl="1">
              <a:buFont typeface="Wingdings" panose="05000000000000000000" pitchFamily="2" charset="2"/>
              <a:buChar char="Ø"/>
            </a:pPr>
            <a:r>
              <a:rPr lang="en-US" i="1" dirty="0"/>
              <a:t>Fall Prevention Safety Stand Down –  September 14-18, 2020</a:t>
            </a:r>
          </a:p>
          <a:p>
            <a:pPr lvl="2">
              <a:buFont typeface="Wingdings" panose="05000000000000000000" pitchFamily="2" charset="2"/>
              <a:buChar char="Ø"/>
            </a:pPr>
            <a:r>
              <a:rPr lang="en-US" i="1" dirty="0"/>
              <a:t> Four Webinars, 56 Trained</a:t>
            </a:r>
          </a:p>
          <a:p>
            <a:pPr lvl="2">
              <a:buFont typeface="Wingdings" panose="05000000000000000000" pitchFamily="2" charset="2"/>
              <a:buChar char="Ø"/>
            </a:pPr>
            <a:r>
              <a:rPr lang="en-US" i="1" dirty="0"/>
              <a:t>Billboard</a:t>
            </a:r>
          </a:p>
          <a:p>
            <a:pPr lvl="1">
              <a:buFont typeface="Wingdings" panose="05000000000000000000" pitchFamily="2" charset="2"/>
              <a:buChar char="Ø"/>
            </a:pPr>
            <a:r>
              <a:rPr lang="en-US" i="1" dirty="0"/>
              <a:t>Heat Stress</a:t>
            </a:r>
          </a:p>
          <a:p>
            <a:pPr lvl="2">
              <a:buFont typeface="Wingdings" panose="05000000000000000000" pitchFamily="2" charset="2"/>
              <a:buChar char="Ø"/>
            </a:pPr>
            <a:r>
              <a:rPr lang="en-US" i="1" dirty="0"/>
              <a:t>Seven Webinars, 154 trained</a:t>
            </a:r>
          </a:p>
          <a:p>
            <a:pPr lvl="2">
              <a:buFont typeface="Wingdings" panose="05000000000000000000" pitchFamily="2" charset="2"/>
              <a:buChar char="Ø"/>
            </a:pPr>
            <a:r>
              <a:rPr lang="en-US" i="1" dirty="0"/>
              <a:t>Billboard</a:t>
            </a:r>
          </a:p>
          <a:p>
            <a:pPr marL="914400" lvl="2" indent="0">
              <a:buNone/>
            </a:pPr>
            <a:endParaRPr lang="en-US" i="1" dirty="0"/>
          </a:p>
        </p:txBody>
      </p:sp>
      <p:sp>
        <p:nvSpPr>
          <p:cNvPr id="5" name="Text Box 3">
            <a:extLst>
              <a:ext uri="{FF2B5EF4-FFF2-40B4-BE49-F238E27FC236}">
                <a16:creationId xmlns:a16="http://schemas.microsoft.com/office/drawing/2014/main" id="{7D99C59F-5D1A-4D26-9F91-D75F890FB16D}"/>
              </a:ext>
            </a:extLst>
          </p:cNvPr>
          <p:cNvSpPr txBox="1">
            <a:spLocks noChangeArrowheads="1"/>
          </p:cNvSpPr>
          <p:nvPr/>
        </p:nvSpPr>
        <p:spPr bwMode="auto">
          <a:xfrm>
            <a:off x="646545" y="0"/>
            <a:ext cx="7924800" cy="1077218"/>
          </a:xfrm>
          <a:prstGeom prst="rect">
            <a:avLst/>
          </a:prstGeom>
          <a:noFill/>
          <a:ln w="9525">
            <a:noFill/>
            <a:miter lim="800000"/>
            <a:headEnd/>
            <a:tailEnd/>
          </a:ln>
        </p:spPr>
        <p:txBody>
          <a:bodyPr wrap="square">
            <a:spAutoFit/>
          </a:bodyPr>
          <a:lstStyle/>
          <a:p>
            <a:pPr eaLnBrk="0" hangingPunct="0"/>
            <a:r>
              <a:rPr lang="en-US" sz="3200" b="1" dirty="0">
                <a:solidFill>
                  <a:schemeClr val="bg2"/>
                </a:solidFill>
              </a:rPr>
              <a:t>Stand Downs, Heat Stress Awareness and Safe &amp; Sound</a:t>
            </a:r>
          </a:p>
        </p:txBody>
      </p:sp>
      <p:pic>
        <p:nvPicPr>
          <p:cNvPr id="4" name="Picture 3" descr="A sign on a pole&#10;&#10;Description automatically generated">
            <a:extLst>
              <a:ext uri="{FF2B5EF4-FFF2-40B4-BE49-F238E27FC236}">
                <a16:creationId xmlns:a16="http://schemas.microsoft.com/office/drawing/2014/main" id="{58918BBE-52BE-4831-9792-7B38E80E77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90289" y="4372991"/>
            <a:ext cx="2844920" cy="1635056"/>
          </a:xfrm>
          <a:prstGeom prst="rect">
            <a:avLst/>
          </a:prstGeom>
        </p:spPr>
      </p:pic>
      <p:pic>
        <p:nvPicPr>
          <p:cNvPr id="7" name="Picture 6">
            <a:extLst>
              <a:ext uri="{FF2B5EF4-FFF2-40B4-BE49-F238E27FC236}">
                <a16:creationId xmlns:a16="http://schemas.microsoft.com/office/drawing/2014/main" id="{12C28802-DC35-4831-A9A0-C8F42ECA878D}"/>
              </a:ext>
            </a:extLst>
          </p:cNvPr>
          <p:cNvPicPr>
            <a:picLocks noChangeAspect="1"/>
          </p:cNvPicPr>
          <p:nvPr/>
        </p:nvPicPr>
        <p:blipFill>
          <a:blip r:embed="rId4"/>
          <a:stretch>
            <a:fillRect/>
          </a:stretch>
        </p:blipFill>
        <p:spPr>
          <a:xfrm>
            <a:off x="7136413" y="4148559"/>
            <a:ext cx="1434932" cy="1859488"/>
          </a:xfrm>
          <a:prstGeom prst="rect">
            <a:avLst/>
          </a:prstGeom>
        </p:spPr>
      </p:pic>
      <p:pic>
        <p:nvPicPr>
          <p:cNvPr id="11" name="Picture 10">
            <a:extLst>
              <a:ext uri="{FF2B5EF4-FFF2-40B4-BE49-F238E27FC236}">
                <a16:creationId xmlns:a16="http://schemas.microsoft.com/office/drawing/2014/main" id="{3FC0A69D-B9F3-4016-8CB9-37268D3E6AE6}"/>
              </a:ext>
            </a:extLst>
          </p:cNvPr>
          <p:cNvPicPr>
            <a:picLocks noChangeAspect="1"/>
          </p:cNvPicPr>
          <p:nvPr/>
        </p:nvPicPr>
        <p:blipFill>
          <a:blip r:embed="rId5"/>
          <a:stretch>
            <a:fillRect/>
          </a:stretch>
        </p:blipFill>
        <p:spPr>
          <a:xfrm>
            <a:off x="5735209" y="4148559"/>
            <a:ext cx="1434932" cy="1859488"/>
          </a:xfrm>
          <a:prstGeom prst="rect">
            <a:avLst/>
          </a:prstGeom>
        </p:spPr>
      </p:pic>
      <p:pic>
        <p:nvPicPr>
          <p:cNvPr id="12" name="Picture 11">
            <a:extLst>
              <a:ext uri="{FF2B5EF4-FFF2-40B4-BE49-F238E27FC236}">
                <a16:creationId xmlns:a16="http://schemas.microsoft.com/office/drawing/2014/main" id="{6B9F553C-96C9-4AFD-ACE6-25D8D6F13BEA}"/>
              </a:ext>
            </a:extLst>
          </p:cNvPr>
          <p:cNvPicPr/>
          <p:nvPr/>
        </p:nvPicPr>
        <p:blipFill rotWithShape="1">
          <a:blip r:embed="rId6" cstate="print">
            <a:extLst>
              <a:ext uri="{28A0092B-C50C-407E-A947-70E740481C1C}">
                <a14:useLocalDpi xmlns:a14="http://schemas.microsoft.com/office/drawing/2010/main" val="0"/>
              </a:ext>
            </a:extLst>
          </a:blip>
          <a:srcRect l="12179" t="16590" r="16828" b="41933"/>
          <a:stretch/>
        </p:blipFill>
        <p:spPr bwMode="auto">
          <a:xfrm>
            <a:off x="5735209" y="2895600"/>
            <a:ext cx="2722991" cy="125295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86098600"/>
      </p:ext>
    </p:extLst>
  </p:cSld>
  <p:clrMapOvr>
    <a:masterClrMapping/>
  </p:clrMapOvr>
  <p:transition advClick="0"/>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6A8EB-B835-496B-85DB-C139D7AA854E}"/>
              </a:ext>
            </a:extLst>
          </p:cNvPr>
          <p:cNvSpPr>
            <a:spLocks noGrp="1"/>
          </p:cNvSpPr>
          <p:nvPr>
            <p:ph type="title"/>
          </p:nvPr>
        </p:nvSpPr>
        <p:spPr/>
        <p:txBody>
          <a:bodyPr/>
          <a:lstStyle/>
          <a:p>
            <a:r>
              <a:rPr lang="en-US" dirty="0"/>
              <a:t>Safe &amp; Sound Week 2020</a:t>
            </a:r>
          </a:p>
        </p:txBody>
      </p:sp>
      <p:pic>
        <p:nvPicPr>
          <p:cNvPr id="10" name="Content Placeholder 9">
            <a:extLst>
              <a:ext uri="{FF2B5EF4-FFF2-40B4-BE49-F238E27FC236}">
                <a16:creationId xmlns:a16="http://schemas.microsoft.com/office/drawing/2014/main" id="{32CC43B8-733C-495B-A606-3B4785AD61B7}"/>
              </a:ext>
            </a:extLst>
          </p:cNvPr>
          <p:cNvPicPr>
            <a:picLocks noGrp="1" noChangeAspect="1"/>
          </p:cNvPicPr>
          <p:nvPr>
            <p:ph idx="1"/>
          </p:nvPr>
        </p:nvPicPr>
        <p:blipFill>
          <a:blip r:embed="rId2"/>
          <a:stretch>
            <a:fillRect/>
          </a:stretch>
        </p:blipFill>
        <p:spPr>
          <a:xfrm>
            <a:off x="1184868" y="1219200"/>
            <a:ext cx="7120931" cy="4863076"/>
          </a:xfrm>
          <a:prstGeom prst="rect">
            <a:avLst/>
          </a:prstGeom>
        </p:spPr>
      </p:pic>
    </p:spTree>
    <p:extLst>
      <p:ext uri="{BB962C8B-B14F-4D97-AF65-F5344CB8AC3E}">
        <p14:creationId xmlns:p14="http://schemas.microsoft.com/office/powerpoint/2010/main" val="4102788281"/>
      </p:ext>
    </p:extLst>
  </p:cSld>
  <p:clrMapOvr>
    <a:masterClrMapping/>
  </p:clrMapOvr>
  <p:transition advClick="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777CE86-9AF1-4325-A6B2-54C8BDF603D4}"/>
              </a:ext>
            </a:extLst>
          </p:cNvPr>
          <p:cNvSpPr>
            <a:spLocks noGrp="1"/>
          </p:cNvSpPr>
          <p:nvPr>
            <p:ph type="title"/>
          </p:nvPr>
        </p:nvSpPr>
        <p:spPr>
          <a:xfrm>
            <a:off x="609600" y="0"/>
            <a:ext cx="7924800" cy="1661993"/>
          </a:xfrm>
        </p:spPr>
        <p:txBody>
          <a:bodyPr/>
          <a:lstStyle/>
          <a:p>
            <a:r>
              <a:rPr lang="en-US" altLang="en-US" dirty="0">
                <a:solidFill>
                  <a:schemeClr val="bg2"/>
                </a:solidFill>
              </a:rPr>
              <a:t>OSHNC Coronavirus Disease 2019 </a:t>
            </a:r>
            <a:br>
              <a:rPr lang="en-US" altLang="en-US" dirty="0">
                <a:solidFill>
                  <a:schemeClr val="bg2"/>
                </a:solidFill>
              </a:rPr>
            </a:br>
            <a:r>
              <a:rPr lang="en-US" altLang="en-US" dirty="0">
                <a:solidFill>
                  <a:schemeClr val="bg2"/>
                </a:solidFill>
              </a:rPr>
              <a:t>(COVID-19) Activities</a:t>
            </a:r>
            <a:br>
              <a:rPr lang="en-US" altLang="en-US" dirty="0">
                <a:solidFill>
                  <a:schemeClr val="bg2"/>
                </a:solidFill>
              </a:rPr>
            </a:br>
            <a:endParaRPr lang="en-US" dirty="0">
              <a:solidFill>
                <a:schemeClr val="bg2"/>
              </a:solidFill>
            </a:endParaRPr>
          </a:p>
        </p:txBody>
      </p:sp>
      <p:pic>
        <p:nvPicPr>
          <p:cNvPr id="9" name="Content Placeholder 8">
            <a:extLst>
              <a:ext uri="{FF2B5EF4-FFF2-40B4-BE49-F238E27FC236}">
                <a16:creationId xmlns:a16="http://schemas.microsoft.com/office/drawing/2014/main" id="{04A94360-F669-42B6-9579-5E8825153649}"/>
              </a:ext>
            </a:extLst>
          </p:cNvPr>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2286000" y="1661993"/>
            <a:ext cx="4029075" cy="3829050"/>
          </a:xfrm>
          <a:prstGeom prst="rect">
            <a:avLst/>
          </a:prstGeom>
        </p:spPr>
      </p:pic>
      <p:sp>
        <p:nvSpPr>
          <p:cNvPr id="11" name="TextBox 3">
            <a:extLst>
              <a:ext uri="{FF2B5EF4-FFF2-40B4-BE49-F238E27FC236}">
                <a16:creationId xmlns:a16="http://schemas.microsoft.com/office/drawing/2014/main" id="{32D88D77-EFB5-46B0-9E69-527DCD81F810}"/>
              </a:ext>
            </a:extLst>
          </p:cNvPr>
          <p:cNvSpPr txBox="1"/>
          <p:nvPr/>
        </p:nvSpPr>
        <p:spPr>
          <a:xfrm>
            <a:off x="2590800" y="5715000"/>
            <a:ext cx="3200399" cy="246221"/>
          </a:xfrm>
          <a:prstGeom prst="rect">
            <a:avLst/>
          </a:prstGeom>
          <a:noFill/>
        </p:spPr>
        <p:txBody>
          <a:bodyPr wrap="square" rtlCol="0">
            <a:spAutoFit/>
          </a:bodyPr>
          <a:lstStyle>
            <a:defPPr>
              <a:defRPr lang="en-US"/>
            </a:defPPr>
            <a:lvl1pPr algn="l" rtl="0" eaLnBrk="0" fontAlgn="base" hangingPunct="0">
              <a:spcBef>
                <a:spcPct val="0"/>
              </a:spcBef>
              <a:spcAft>
                <a:spcPct val="0"/>
              </a:spcAft>
              <a:defRPr kern="1200">
                <a:solidFill>
                  <a:schemeClr val="tx1"/>
                </a:solidFill>
                <a:latin typeface="Arial" charset="0"/>
                <a:ea typeface="ＭＳ Ｐゴシック" charset="0"/>
                <a:cs typeface="+mn-cs"/>
              </a:defRPr>
            </a:lvl1pPr>
            <a:lvl2pPr marL="457200" algn="l" rtl="0" eaLnBrk="0" fontAlgn="base" hangingPunct="0">
              <a:spcBef>
                <a:spcPct val="0"/>
              </a:spcBef>
              <a:spcAft>
                <a:spcPct val="0"/>
              </a:spcAft>
              <a:defRPr kern="1200">
                <a:solidFill>
                  <a:schemeClr val="tx1"/>
                </a:solidFill>
                <a:latin typeface="Arial" charset="0"/>
                <a:ea typeface="ＭＳ Ｐゴシック" charset="0"/>
                <a:cs typeface="+mn-cs"/>
              </a:defRPr>
            </a:lvl2pPr>
            <a:lvl3pPr marL="914400" algn="l" rtl="0" eaLnBrk="0" fontAlgn="base" hangingPunct="0">
              <a:spcBef>
                <a:spcPct val="0"/>
              </a:spcBef>
              <a:spcAft>
                <a:spcPct val="0"/>
              </a:spcAft>
              <a:defRPr kern="1200">
                <a:solidFill>
                  <a:schemeClr val="tx1"/>
                </a:solidFill>
                <a:latin typeface="Arial" charset="0"/>
                <a:ea typeface="ＭＳ Ｐゴシック" charset="0"/>
                <a:cs typeface="+mn-cs"/>
              </a:defRPr>
            </a:lvl3pPr>
            <a:lvl4pPr marL="1371600" algn="l" rtl="0" eaLnBrk="0" fontAlgn="base" hangingPunct="0">
              <a:spcBef>
                <a:spcPct val="0"/>
              </a:spcBef>
              <a:spcAft>
                <a:spcPct val="0"/>
              </a:spcAft>
              <a:defRPr kern="1200">
                <a:solidFill>
                  <a:schemeClr val="tx1"/>
                </a:solidFill>
                <a:latin typeface="Arial" charset="0"/>
                <a:ea typeface="ＭＳ Ｐゴシック" charset="0"/>
                <a:cs typeface="+mn-cs"/>
              </a:defRPr>
            </a:lvl4pPr>
            <a:lvl5pPr marL="1828800" algn="l" rtl="0" eaLnBrk="0" fontAlgn="base" hangingPunct="0">
              <a:spcBef>
                <a:spcPct val="0"/>
              </a:spcBef>
              <a:spcAft>
                <a:spcPct val="0"/>
              </a:spcAft>
              <a:defRPr kern="1200">
                <a:solidFill>
                  <a:schemeClr val="tx1"/>
                </a:solidFill>
                <a:latin typeface="Arial" charset="0"/>
                <a:ea typeface="ＭＳ Ｐゴシック" charset="0"/>
                <a:cs typeface="+mn-cs"/>
              </a:defRPr>
            </a:lvl5pPr>
            <a:lvl6pPr marL="2286000" algn="l" defTabSz="457200" rtl="0" eaLnBrk="1" latinLnBrk="0" hangingPunct="1">
              <a:defRPr kern="1200">
                <a:solidFill>
                  <a:schemeClr val="tx1"/>
                </a:solidFill>
                <a:latin typeface="Arial" charset="0"/>
                <a:ea typeface="ＭＳ Ｐゴシック" charset="0"/>
                <a:cs typeface="+mn-cs"/>
              </a:defRPr>
            </a:lvl6pPr>
            <a:lvl7pPr marL="2743200" algn="l" defTabSz="457200" rtl="0" eaLnBrk="1" latinLnBrk="0" hangingPunct="1">
              <a:defRPr kern="1200">
                <a:solidFill>
                  <a:schemeClr val="tx1"/>
                </a:solidFill>
                <a:latin typeface="Arial" charset="0"/>
                <a:ea typeface="ＭＳ Ｐゴシック" charset="0"/>
                <a:cs typeface="+mn-cs"/>
              </a:defRPr>
            </a:lvl7pPr>
            <a:lvl8pPr marL="3200400" algn="l" defTabSz="457200" rtl="0" eaLnBrk="1" latinLnBrk="0" hangingPunct="1">
              <a:defRPr kern="1200">
                <a:solidFill>
                  <a:schemeClr val="tx1"/>
                </a:solidFill>
                <a:latin typeface="Arial" charset="0"/>
                <a:ea typeface="ＭＳ Ｐゴシック" charset="0"/>
                <a:cs typeface="+mn-cs"/>
              </a:defRPr>
            </a:lvl8pPr>
            <a:lvl9pPr marL="3657600" algn="l" defTabSz="457200" rtl="0" eaLnBrk="1" latinLnBrk="0" hangingPunct="1">
              <a:defRPr kern="1200">
                <a:solidFill>
                  <a:schemeClr val="tx1"/>
                </a:solidFill>
                <a:latin typeface="Arial" charset="0"/>
                <a:ea typeface="ＭＳ Ｐゴシック" charset="0"/>
                <a:cs typeface="+mn-cs"/>
              </a:defRPr>
            </a:lvl9pPr>
          </a:lstStyle>
          <a:p>
            <a:pPr algn="ctr"/>
            <a:r>
              <a:rPr lang="en-US" sz="1000" dirty="0"/>
              <a:t>Illustration: CDC / Alissa Eckert &amp; Dan Higgins</a:t>
            </a:r>
          </a:p>
        </p:txBody>
      </p:sp>
    </p:spTree>
    <p:extLst>
      <p:ext uri="{BB962C8B-B14F-4D97-AF65-F5344CB8AC3E}">
        <p14:creationId xmlns:p14="http://schemas.microsoft.com/office/powerpoint/2010/main" val="392505573"/>
      </p:ext>
    </p:extLst>
  </p:cSld>
  <p:clrMapOvr>
    <a:masterClrMapping/>
  </p:clrMapOvr>
  <p:transition advClick="0"/>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ED693-D6BB-462B-AE65-35B79FA71703}"/>
              </a:ext>
            </a:extLst>
          </p:cNvPr>
          <p:cNvSpPr>
            <a:spLocks noGrp="1"/>
          </p:cNvSpPr>
          <p:nvPr>
            <p:ph type="title"/>
          </p:nvPr>
        </p:nvSpPr>
        <p:spPr>
          <a:xfrm>
            <a:off x="609600" y="0"/>
            <a:ext cx="7924800" cy="1661993"/>
          </a:xfrm>
        </p:spPr>
        <p:txBody>
          <a:bodyPr/>
          <a:lstStyle/>
          <a:p>
            <a:r>
              <a:rPr lang="en-US" dirty="0"/>
              <a:t>Personnel Changes in NCDOL Effective 1/1/21</a:t>
            </a:r>
            <a:br>
              <a:rPr lang="en-US" dirty="0"/>
            </a:br>
            <a:endParaRPr lang="en-US" dirty="0"/>
          </a:p>
        </p:txBody>
      </p:sp>
      <p:sp>
        <p:nvSpPr>
          <p:cNvPr id="3" name="Content Placeholder 2">
            <a:extLst>
              <a:ext uri="{FF2B5EF4-FFF2-40B4-BE49-F238E27FC236}">
                <a16:creationId xmlns:a16="http://schemas.microsoft.com/office/drawing/2014/main" id="{0172C4A6-4AF9-412A-B4B7-82F12396A20A}"/>
              </a:ext>
            </a:extLst>
          </p:cNvPr>
          <p:cNvSpPr>
            <a:spLocks noGrp="1"/>
          </p:cNvSpPr>
          <p:nvPr>
            <p:ph idx="1"/>
          </p:nvPr>
        </p:nvSpPr>
        <p:spPr>
          <a:xfrm>
            <a:off x="609600" y="1166018"/>
            <a:ext cx="8001000" cy="4853782"/>
          </a:xfrm>
        </p:spPr>
        <p:txBody>
          <a:bodyPr/>
          <a:lstStyle/>
          <a:p>
            <a:pPr lvl="0"/>
            <a:r>
              <a:rPr lang="en-US" sz="2500" b="1" dirty="0"/>
              <a:t>Commissioner of Labor Cherie Berry is retiring</a:t>
            </a:r>
          </a:p>
          <a:p>
            <a:pPr lvl="0"/>
            <a:r>
              <a:rPr lang="en-US" sz="2500" b="1" dirty="0"/>
              <a:t>Josh Dobson – New Commissioner of Labor</a:t>
            </a:r>
          </a:p>
          <a:p>
            <a:pPr lvl="0"/>
            <a:r>
              <a:rPr lang="en-US" sz="2500" dirty="0"/>
              <a:t>Dolores Quesenberry is retiring</a:t>
            </a:r>
          </a:p>
          <a:p>
            <a:pPr lvl="0"/>
            <a:r>
              <a:rPr lang="en-US" sz="2500" dirty="0"/>
              <a:t>Jennifer Haigwood will be the new NCDOL Communications Director</a:t>
            </a:r>
          </a:p>
          <a:p>
            <a:pPr lvl="0"/>
            <a:r>
              <a:rPr lang="en-US" sz="2500" dirty="0"/>
              <a:t>Julie Ryan will be the new Director of Administration &amp; Governmental Affairs</a:t>
            </a:r>
          </a:p>
          <a:p>
            <a:pPr lvl="0"/>
            <a:r>
              <a:rPr lang="en-US" sz="2500" dirty="0"/>
              <a:t>Erin Wilson will be the new Special Assistant – Government &amp; Constituent Affairs</a:t>
            </a:r>
          </a:p>
          <a:p>
            <a:pPr lvl="0"/>
            <a:r>
              <a:rPr lang="en-US" sz="2500" dirty="0"/>
              <a:t>Sarah Carr Barnes will become Art Britt’s Executive Assistant </a:t>
            </a:r>
          </a:p>
          <a:p>
            <a:pPr lvl="0"/>
            <a:r>
              <a:rPr lang="en-US" sz="2500" dirty="0"/>
              <a:t>Sandra Hamm &amp; Wanda Smitherman will be retiring</a:t>
            </a:r>
          </a:p>
          <a:p>
            <a:endParaRPr lang="en-US" dirty="0"/>
          </a:p>
        </p:txBody>
      </p:sp>
    </p:spTree>
    <p:extLst>
      <p:ext uri="{BB962C8B-B14F-4D97-AF65-F5344CB8AC3E}">
        <p14:creationId xmlns:p14="http://schemas.microsoft.com/office/powerpoint/2010/main" val="879436153"/>
      </p:ext>
    </p:extLst>
  </p:cSld>
  <p:clrMapOvr>
    <a:masterClrMapping/>
  </p:clrMapOvr>
  <p:transition advClick="0"/>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BE9D0-A3C9-45EB-B56E-BAE5A1E4803E}"/>
              </a:ext>
            </a:extLst>
          </p:cNvPr>
          <p:cNvSpPr>
            <a:spLocks noGrp="1"/>
          </p:cNvSpPr>
          <p:nvPr>
            <p:ph type="title"/>
          </p:nvPr>
        </p:nvSpPr>
        <p:spPr/>
        <p:txBody>
          <a:bodyPr/>
          <a:lstStyle/>
          <a:p>
            <a:r>
              <a:rPr lang="en-US" dirty="0"/>
              <a:t>OSH FY2021</a:t>
            </a:r>
          </a:p>
        </p:txBody>
      </p:sp>
      <p:sp>
        <p:nvSpPr>
          <p:cNvPr id="3" name="Text Placeholder 2">
            <a:extLst>
              <a:ext uri="{FF2B5EF4-FFF2-40B4-BE49-F238E27FC236}">
                <a16:creationId xmlns:a16="http://schemas.microsoft.com/office/drawing/2014/main" id="{FDD66455-F8D9-47CB-8C99-1322BFFCEE2A}"/>
              </a:ext>
            </a:extLst>
          </p:cNvPr>
          <p:cNvSpPr>
            <a:spLocks noGrp="1"/>
          </p:cNvSpPr>
          <p:nvPr>
            <p:ph type="body" sz="half" idx="1"/>
          </p:nvPr>
        </p:nvSpPr>
        <p:spPr>
          <a:xfrm>
            <a:off x="609600" y="1066800"/>
            <a:ext cx="3962400" cy="4876800"/>
          </a:xfrm>
        </p:spPr>
        <p:txBody>
          <a:bodyPr/>
          <a:lstStyle/>
          <a:p>
            <a:r>
              <a:rPr lang="en-US" sz="2300" dirty="0"/>
              <a:t>FAME FY20</a:t>
            </a:r>
          </a:p>
          <a:p>
            <a:r>
              <a:rPr lang="en-US" sz="2300" dirty="0"/>
              <a:t>Activity Goals</a:t>
            </a:r>
          </a:p>
          <a:p>
            <a:r>
              <a:rPr lang="en-US" sz="2300" dirty="0"/>
              <a:t>Field Activities</a:t>
            </a:r>
          </a:p>
          <a:p>
            <a:pPr lvl="1"/>
            <a:r>
              <a:rPr lang="en-US" sz="2300" dirty="0"/>
              <a:t>PPE</a:t>
            </a:r>
          </a:p>
          <a:p>
            <a:pPr lvl="1"/>
            <a:r>
              <a:rPr lang="en-US" sz="2300" dirty="0"/>
              <a:t>Supplies</a:t>
            </a:r>
          </a:p>
          <a:p>
            <a:pPr lvl="1"/>
            <a:r>
              <a:rPr lang="en-US" sz="2300" dirty="0"/>
              <a:t>Virtual?</a:t>
            </a:r>
          </a:p>
          <a:p>
            <a:r>
              <a:rPr lang="en-US" sz="2300" dirty="0"/>
              <a:t>Continued Teleworking</a:t>
            </a:r>
          </a:p>
          <a:p>
            <a:r>
              <a:rPr lang="en-US" sz="2300" dirty="0"/>
              <a:t>New Computer Rollout</a:t>
            </a:r>
          </a:p>
          <a:p>
            <a:pPr lvl="1"/>
            <a:r>
              <a:rPr lang="en-US" sz="2300" dirty="0"/>
              <a:t>CH, LBT 11/30 Start</a:t>
            </a:r>
          </a:p>
          <a:p>
            <a:r>
              <a:rPr lang="en-US" sz="2300" dirty="0"/>
              <a:t>Webinars</a:t>
            </a:r>
          </a:p>
          <a:p>
            <a:r>
              <a:rPr lang="en-US" sz="2300" dirty="0"/>
              <a:t>Virtual Training</a:t>
            </a:r>
          </a:p>
          <a:p>
            <a:pPr lvl="1"/>
            <a:r>
              <a:rPr lang="en-US" sz="2300" dirty="0"/>
              <a:t>Video Based</a:t>
            </a:r>
          </a:p>
          <a:p>
            <a:pPr lvl="1"/>
            <a:r>
              <a:rPr lang="en-US" sz="2300" dirty="0"/>
              <a:t>On-Line Based</a:t>
            </a:r>
          </a:p>
          <a:p>
            <a:r>
              <a:rPr lang="en-US" sz="2300" dirty="0"/>
              <a:t>Virtual Meetings</a:t>
            </a:r>
          </a:p>
          <a:p>
            <a:endParaRPr lang="en-US" dirty="0"/>
          </a:p>
        </p:txBody>
      </p:sp>
      <p:pic>
        <p:nvPicPr>
          <p:cNvPr id="11" name="Online Image Placeholder 10" descr="A sign on a highway&#10;&#10;Description automatically generated">
            <a:extLst>
              <a:ext uri="{FF2B5EF4-FFF2-40B4-BE49-F238E27FC236}">
                <a16:creationId xmlns:a16="http://schemas.microsoft.com/office/drawing/2014/main" id="{B3DDEFF0-5969-4C30-A6D3-FE22A9D1FEBC}"/>
              </a:ext>
            </a:extLst>
          </p:cNvPr>
          <p:cNvPicPr>
            <a:picLocks noGrp="1" noChangeAspect="1"/>
          </p:cNvPicPr>
          <p:nvPr>
            <p:ph type="clipArt" sz="half" idx="2"/>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482981" y="1646216"/>
            <a:ext cx="4356219" cy="3479354"/>
          </a:xfrm>
        </p:spPr>
      </p:pic>
      <p:sp>
        <p:nvSpPr>
          <p:cNvPr id="12" name="TextBox 11">
            <a:extLst>
              <a:ext uri="{FF2B5EF4-FFF2-40B4-BE49-F238E27FC236}">
                <a16:creationId xmlns:a16="http://schemas.microsoft.com/office/drawing/2014/main" id="{406DE255-1097-492D-A27F-BBDB544D7236}"/>
              </a:ext>
            </a:extLst>
          </p:cNvPr>
          <p:cNvSpPr txBox="1"/>
          <p:nvPr/>
        </p:nvSpPr>
        <p:spPr>
          <a:xfrm>
            <a:off x="4686300" y="5125569"/>
            <a:ext cx="3924300" cy="369332"/>
          </a:xfrm>
          <a:prstGeom prst="rect">
            <a:avLst/>
          </a:prstGeom>
          <a:noFill/>
        </p:spPr>
        <p:txBody>
          <a:bodyPr wrap="square" rtlCol="0">
            <a:spAutoFit/>
          </a:bodyPr>
          <a:lstStyle/>
          <a:p>
            <a:r>
              <a:rPr lang="en-US" sz="900" dirty="0">
                <a:hlinkClick r:id="rId3" tooltip="https://natureramble.wordpress.com/2013/04/22/happy-earth-day/"/>
              </a:rPr>
              <a:t>This Photo</a:t>
            </a:r>
            <a:r>
              <a:rPr lang="en-US" sz="900" dirty="0"/>
              <a:t> by Unknown Author is licensed under </a:t>
            </a:r>
            <a:r>
              <a:rPr lang="en-US" sz="900" dirty="0">
                <a:hlinkClick r:id="rId4" tooltip="https://creativecommons.org/licenses/by-nc-sa/3.0/"/>
              </a:rPr>
              <a:t>CC BY-SA-NC</a:t>
            </a:r>
            <a:r>
              <a:rPr lang="en-US" sz="900" dirty="0"/>
              <a:t>. No changes made.</a:t>
            </a:r>
          </a:p>
        </p:txBody>
      </p:sp>
    </p:spTree>
    <p:extLst>
      <p:ext uri="{BB962C8B-B14F-4D97-AF65-F5344CB8AC3E}">
        <p14:creationId xmlns:p14="http://schemas.microsoft.com/office/powerpoint/2010/main" val="1869156718"/>
      </p:ext>
    </p:extLst>
  </p:cSld>
  <p:clrMapOvr>
    <a:masterClrMapping/>
  </p:clrMapOvr>
  <p:transition advClick="0"/>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2"/>
          <p:cNvSpPr>
            <a:spLocks noGrp="1" noChangeArrowheads="1"/>
          </p:cNvSpPr>
          <p:nvPr>
            <p:ph type="title" idx="4294967295"/>
          </p:nvPr>
        </p:nvSpPr>
        <p:spPr>
          <a:xfrm>
            <a:off x="533400" y="457200"/>
            <a:ext cx="8305800" cy="549275"/>
          </a:xfrm>
        </p:spPr>
        <p:txBody>
          <a:bodyPr/>
          <a:lstStyle/>
          <a:p>
            <a:pPr eaLnBrk="1" hangingPunct="1"/>
            <a:r>
              <a:rPr lang="en-US" dirty="0">
                <a:solidFill>
                  <a:schemeClr val="bg2"/>
                </a:solidFill>
              </a:rPr>
              <a:t>Questions?</a:t>
            </a:r>
          </a:p>
        </p:txBody>
      </p:sp>
      <p:sp>
        <p:nvSpPr>
          <p:cNvPr id="121859" name="Text Box 5"/>
          <p:cNvSpPr txBox="1">
            <a:spLocks noChangeArrowheads="1"/>
          </p:cNvSpPr>
          <p:nvPr/>
        </p:nvSpPr>
        <p:spPr bwMode="auto">
          <a:xfrm>
            <a:off x="1371600" y="1905000"/>
            <a:ext cx="6477000" cy="1373188"/>
          </a:xfrm>
          <a:prstGeom prst="rect">
            <a:avLst/>
          </a:prstGeom>
          <a:noFill/>
          <a:ln w="12700">
            <a:noFill/>
            <a:miter lim="800000"/>
            <a:headEnd type="none" w="sm" len="sm"/>
            <a:tailEnd type="none" w="sm" len="sm"/>
          </a:ln>
        </p:spPr>
        <p:txBody>
          <a:bodyPr>
            <a:spAutoFit/>
          </a:bodyPr>
          <a:lstStyle/>
          <a:p>
            <a:pPr algn="ctr" eaLnBrk="0" hangingPunct="0"/>
            <a:r>
              <a:rPr lang="en-US" sz="2800" b="1" dirty="0">
                <a:solidFill>
                  <a:srgbClr val="FF0000"/>
                </a:solidFill>
              </a:rPr>
              <a:t>1-800-NC-LABOR</a:t>
            </a:r>
          </a:p>
          <a:p>
            <a:pPr algn="ctr" eaLnBrk="0" hangingPunct="0"/>
            <a:r>
              <a:rPr lang="en-US" sz="2800" i="1" dirty="0"/>
              <a:t>(1-800-625-2267)</a:t>
            </a:r>
            <a:endParaRPr lang="en-US" sz="2800" b="1" dirty="0"/>
          </a:p>
          <a:p>
            <a:pPr algn="ctr" eaLnBrk="0" hangingPunct="0"/>
            <a:r>
              <a:rPr lang="en-US" sz="2800" b="1" i="1" dirty="0">
                <a:solidFill>
                  <a:srgbClr val="0033CC"/>
                </a:solidFill>
              </a:rPr>
              <a:t>www.labor.nc.gov</a:t>
            </a:r>
            <a:endParaRPr lang="en-US" sz="2800" dirty="0"/>
          </a:p>
        </p:txBody>
      </p:sp>
      <p:pic>
        <p:nvPicPr>
          <p:cNvPr id="121860" name="Picture 6" descr="New DOL Logo (Color)"/>
          <p:cNvPicPr>
            <a:picLocks noChangeAspect="1" noChangeArrowheads="1"/>
          </p:cNvPicPr>
          <p:nvPr/>
        </p:nvPicPr>
        <p:blipFill>
          <a:blip r:embed="rId3" cstate="print"/>
          <a:srcRect/>
          <a:stretch>
            <a:fillRect/>
          </a:stretch>
        </p:blipFill>
        <p:spPr bwMode="auto">
          <a:xfrm>
            <a:off x="1981200" y="3429000"/>
            <a:ext cx="5181600" cy="1990725"/>
          </a:xfrm>
          <a:prstGeom prst="rect">
            <a:avLst/>
          </a:prstGeom>
          <a:noFill/>
          <a:ln w="9525">
            <a:noFill/>
            <a:miter lim="800000"/>
            <a:headEnd/>
            <a:tailEnd/>
          </a:ln>
        </p:spPr>
      </p:pic>
    </p:spTree>
    <p:extLst>
      <p:ext uri="{BB962C8B-B14F-4D97-AF65-F5344CB8AC3E}">
        <p14:creationId xmlns:p14="http://schemas.microsoft.com/office/powerpoint/2010/main" val="1618121860"/>
      </p:ext>
    </p:extLst>
  </p:cSld>
  <p:clrMapOvr>
    <a:masterClrMapping/>
  </p:clrMapOvr>
  <p:transition advClick="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397E1-9958-4EF7-8451-538D89BF0956}"/>
              </a:ext>
            </a:extLst>
          </p:cNvPr>
          <p:cNvSpPr>
            <a:spLocks noGrp="1"/>
          </p:cNvSpPr>
          <p:nvPr>
            <p:ph type="title"/>
          </p:nvPr>
        </p:nvSpPr>
        <p:spPr>
          <a:xfrm>
            <a:off x="609600" y="76200"/>
            <a:ext cx="7924800" cy="1365885"/>
          </a:xfrm>
        </p:spPr>
        <p:txBody>
          <a:bodyPr/>
          <a:lstStyle/>
          <a:p>
            <a:r>
              <a:rPr lang="en-US" sz="2800" dirty="0"/>
              <a:t>New NC DHHS County Alert System  for levels of Community Spread of </a:t>
            </a:r>
            <a:r>
              <a:rPr lang="en-US" dirty="0"/>
              <a:t>COVID-19</a:t>
            </a:r>
          </a:p>
        </p:txBody>
      </p:sp>
      <p:pic>
        <p:nvPicPr>
          <p:cNvPr id="4" name="Content Placeholder 3">
            <a:extLst>
              <a:ext uri="{FF2B5EF4-FFF2-40B4-BE49-F238E27FC236}">
                <a16:creationId xmlns:a16="http://schemas.microsoft.com/office/drawing/2014/main" id="{A0D204A4-DB3D-4344-92A8-FEDECCCD316A}"/>
              </a:ext>
            </a:extLst>
          </p:cNvPr>
          <p:cNvPicPr>
            <a:picLocks noGrp="1" noChangeAspect="1"/>
          </p:cNvPicPr>
          <p:nvPr>
            <p:ph idx="1"/>
          </p:nvPr>
        </p:nvPicPr>
        <p:blipFill>
          <a:blip r:embed="rId3"/>
          <a:stretch>
            <a:fillRect/>
          </a:stretch>
        </p:blipFill>
        <p:spPr>
          <a:xfrm>
            <a:off x="1" y="1600200"/>
            <a:ext cx="9144000" cy="4086868"/>
          </a:xfrm>
          <a:prstGeom prst="rect">
            <a:avLst/>
          </a:prstGeom>
        </p:spPr>
      </p:pic>
    </p:spTree>
    <p:extLst>
      <p:ext uri="{BB962C8B-B14F-4D97-AF65-F5344CB8AC3E}">
        <p14:creationId xmlns:p14="http://schemas.microsoft.com/office/powerpoint/2010/main" val="1577165567"/>
      </p:ext>
    </p:extLst>
  </p:cSld>
  <p:clrMapOvr>
    <a:masterClrMapping/>
  </p:clrMapOvr>
  <p:transition advClick="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AF09C-609B-4A46-B36B-1FD127201FEA}"/>
              </a:ext>
            </a:extLst>
          </p:cNvPr>
          <p:cNvSpPr>
            <a:spLocks noGrp="1"/>
          </p:cNvSpPr>
          <p:nvPr>
            <p:ph type="title"/>
          </p:nvPr>
        </p:nvSpPr>
        <p:spPr/>
        <p:txBody>
          <a:bodyPr/>
          <a:lstStyle/>
          <a:p>
            <a:r>
              <a:rPr lang="en-US" dirty="0"/>
              <a:t>Coding Key and Criteria</a:t>
            </a:r>
          </a:p>
        </p:txBody>
      </p:sp>
      <p:pic>
        <p:nvPicPr>
          <p:cNvPr id="4" name="Content Placeholder 3">
            <a:extLst>
              <a:ext uri="{FF2B5EF4-FFF2-40B4-BE49-F238E27FC236}">
                <a16:creationId xmlns:a16="http://schemas.microsoft.com/office/drawing/2014/main" id="{36CB5B96-2508-46C9-BAFD-444A8054BD0A}"/>
              </a:ext>
            </a:extLst>
          </p:cNvPr>
          <p:cNvPicPr>
            <a:picLocks noGrp="1" noChangeAspect="1"/>
          </p:cNvPicPr>
          <p:nvPr>
            <p:ph idx="1"/>
          </p:nvPr>
        </p:nvPicPr>
        <p:blipFill>
          <a:blip r:embed="rId2"/>
          <a:stretch>
            <a:fillRect/>
          </a:stretch>
        </p:blipFill>
        <p:spPr>
          <a:xfrm>
            <a:off x="228601" y="1219200"/>
            <a:ext cx="8763000" cy="4800600"/>
          </a:xfrm>
          <a:prstGeom prst="rect">
            <a:avLst/>
          </a:prstGeom>
        </p:spPr>
      </p:pic>
    </p:spTree>
    <p:extLst>
      <p:ext uri="{BB962C8B-B14F-4D97-AF65-F5344CB8AC3E}">
        <p14:creationId xmlns:p14="http://schemas.microsoft.com/office/powerpoint/2010/main" val="2072344965"/>
      </p:ext>
    </p:extLst>
  </p:cSld>
  <p:clrMapOvr>
    <a:masterClrMapping/>
  </p:clrMapOvr>
  <p:transition advClick="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a:extLst>
              <a:ext uri="{FF2B5EF4-FFF2-40B4-BE49-F238E27FC236}">
                <a16:creationId xmlns:a16="http://schemas.microsoft.com/office/drawing/2014/main" id="{377EAC83-9E41-45D3-9CFC-192D9377B7B3}"/>
              </a:ext>
            </a:extLst>
          </p:cNvPr>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OSH Division</a:t>
            </a:r>
          </a:p>
          <a:p>
            <a:pPr eaLnBrk="0" hangingPunct="0"/>
            <a:r>
              <a:rPr lang="en-US" sz="2400" i="1" dirty="0">
                <a:solidFill>
                  <a:srgbClr val="000080"/>
                </a:solidFill>
              </a:rPr>
              <a:t>COVID-19 Activities FFY20*</a:t>
            </a:r>
            <a:endParaRPr lang="en-US" sz="2400" b="1" i="1" dirty="0">
              <a:solidFill>
                <a:schemeClr val="bg2"/>
              </a:solidFill>
            </a:endParaRPr>
          </a:p>
        </p:txBody>
      </p:sp>
      <p:graphicFrame>
        <p:nvGraphicFramePr>
          <p:cNvPr id="13" name="Content Placeholder 12">
            <a:extLst>
              <a:ext uri="{FF2B5EF4-FFF2-40B4-BE49-F238E27FC236}">
                <a16:creationId xmlns:a16="http://schemas.microsoft.com/office/drawing/2014/main" id="{6736B883-75D7-459C-AD33-3AB9599DF06E}"/>
              </a:ext>
            </a:extLst>
          </p:cNvPr>
          <p:cNvGraphicFramePr>
            <a:graphicFrameLocks noGrp="1"/>
          </p:cNvGraphicFramePr>
          <p:nvPr>
            <p:ph idx="1"/>
            <p:extLst>
              <p:ext uri="{D42A27DB-BD31-4B8C-83A1-F6EECF244321}">
                <p14:modId xmlns:p14="http://schemas.microsoft.com/office/powerpoint/2010/main" val="1226283472"/>
              </p:ext>
            </p:extLst>
          </p:nvPr>
        </p:nvGraphicFramePr>
        <p:xfrm>
          <a:off x="329968" y="1332935"/>
          <a:ext cx="8509232" cy="3444833"/>
        </p:xfrm>
        <a:graphic>
          <a:graphicData uri="http://schemas.openxmlformats.org/drawingml/2006/table">
            <a:tbl>
              <a:tblPr>
                <a:tableStyleId>{5C22544A-7EE6-4342-B048-85BDC9FD1C3A}</a:tableStyleId>
              </a:tblPr>
              <a:tblGrid>
                <a:gridCol w="2106477">
                  <a:extLst>
                    <a:ext uri="{9D8B030D-6E8A-4147-A177-3AD203B41FA5}">
                      <a16:colId xmlns:a16="http://schemas.microsoft.com/office/drawing/2014/main" val="4225244791"/>
                    </a:ext>
                  </a:extLst>
                </a:gridCol>
                <a:gridCol w="944282">
                  <a:extLst>
                    <a:ext uri="{9D8B030D-6E8A-4147-A177-3AD203B41FA5}">
                      <a16:colId xmlns:a16="http://schemas.microsoft.com/office/drawing/2014/main" val="4257475842"/>
                    </a:ext>
                  </a:extLst>
                </a:gridCol>
                <a:gridCol w="944282">
                  <a:extLst>
                    <a:ext uri="{9D8B030D-6E8A-4147-A177-3AD203B41FA5}">
                      <a16:colId xmlns:a16="http://schemas.microsoft.com/office/drawing/2014/main" val="1396554905"/>
                    </a:ext>
                  </a:extLst>
                </a:gridCol>
                <a:gridCol w="871645">
                  <a:extLst>
                    <a:ext uri="{9D8B030D-6E8A-4147-A177-3AD203B41FA5}">
                      <a16:colId xmlns:a16="http://schemas.microsoft.com/office/drawing/2014/main" val="3560091187"/>
                    </a:ext>
                  </a:extLst>
                </a:gridCol>
                <a:gridCol w="832535">
                  <a:extLst>
                    <a:ext uri="{9D8B030D-6E8A-4147-A177-3AD203B41FA5}">
                      <a16:colId xmlns:a16="http://schemas.microsoft.com/office/drawing/2014/main" val="3017331411"/>
                    </a:ext>
                  </a:extLst>
                </a:gridCol>
                <a:gridCol w="838120">
                  <a:extLst>
                    <a:ext uri="{9D8B030D-6E8A-4147-A177-3AD203B41FA5}">
                      <a16:colId xmlns:a16="http://schemas.microsoft.com/office/drawing/2014/main" val="1822470533"/>
                    </a:ext>
                  </a:extLst>
                </a:gridCol>
                <a:gridCol w="1229382">
                  <a:extLst>
                    <a:ext uri="{9D8B030D-6E8A-4147-A177-3AD203B41FA5}">
                      <a16:colId xmlns:a16="http://schemas.microsoft.com/office/drawing/2014/main" val="2839019096"/>
                    </a:ext>
                  </a:extLst>
                </a:gridCol>
                <a:gridCol w="742509">
                  <a:extLst>
                    <a:ext uri="{9D8B030D-6E8A-4147-A177-3AD203B41FA5}">
                      <a16:colId xmlns:a16="http://schemas.microsoft.com/office/drawing/2014/main" val="660787183"/>
                    </a:ext>
                  </a:extLst>
                </a:gridCol>
              </a:tblGrid>
              <a:tr h="501728">
                <a:tc>
                  <a:txBody>
                    <a:bodyPr/>
                    <a:lstStyle/>
                    <a:p>
                      <a:pPr algn="ctr" fontAlgn="b"/>
                      <a:r>
                        <a:rPr lang="en-US" sz="1800" b="1" u="none" strike="noStrike" dirty="0">
                          <a:solidFill>
                            <a:schemeClr val="tx1"/>
                          </a:solidFill>
                          <a:effectLst/>
                        </a:rPr>
                        <a:t>Calls/Emails</a:t>
                      </a:r>
                      <a:endParaRPr lang="en-US" sz="1800" b="1" i="0" u="none" strike="noStrike" dirty="0">
                        <a:solidFill>
                          <a:schemeClr val="tx1"/>
                        </a:solidFill>
                        <a:effectLst/>
                        <a:latin typeface="Calibri" panose="020F0502020204030204" pitchFamily="34" charset="0"/>
                      </a:endParaRPr>
                    </a:p>
                  </a:txBody>
                  <a:tcPr marL="9525" marR="9525" marT="9525" marB="0" anchor="ctr">
                    <a:solidFill>
                      <a:schemeClr val="bg1">
                        <a:lumMod val="75000"/>
                      </a:schemeClr>
                    </a:solidFill>
                  </a:tcPr>
                </a:tc>
                <a:tc>
                  <a:txBody>
                    <a:bodyPr/>
                    <a:lstStyle/>
                    <a:p>
                      <a:pPr algn="ctr" fontAlgn="b"/>
                      <a:r>
                        <a:rPr lang="en-US" sz="1600" b="1" u="none" strike="noStrike" dirty="0">
                          <a:solidFill>
                            <a:schemeClr val="tx1"/>
                          </a:solidFill>
                          <a:effectLst/>
                        </a:rPr>
                        <a:t>April*</a:t>
                      </a:r>
                      <a:endParaRPr lang="en-US" sz="1600" b="1" i="0" u="none" strike="noStrike" dirty="0">
                        <a:solidFill>
                          <a:schemeClr val="tx1"/>
                        </a:solidFill>
                        <a:effectLst/>
                        <a:latin typeface="Calibri" panose="020F0502020204030204" pitchFamily="34" charset="0"/>
                      </a:endParaRPr>
                    </a:p>
                  </a:txBody>
                  <a:tcPr marL="9525" marR="9525" marT="9525" marB="0" anchor="ctr">
                    <a:solidFill>
                      <a:schemeClr val="bg1">
                        <a:lumMod val="75000"/>
                      </a:schemeClr>
                    </a:solidFill>
                  </a:tcPr>
                </a:tc>
                <a:tc>
                  <a:txBody>
                    <a:bodyPr/>
                    <a:lstStyle/>
                    <a:p>
                      <a:pPr algn="ctr" fontAlgn="b"/>
                      <a:r>
                        <a:rPr lang="en-US" sz="1600" b="1" u="none" strike="noStrike" dirty="0">
                          <a:solidFill>
                            <a:schemeClr val="tx1"/>
                          </a:solidFill>
                          <a:effectLst/>
                        </a:rPr>
                        <a:t>May*</a:t>
                      </a:r>
                      <a:endParaRPr lang="en-US" sz="1600" b="1" i="0" u="none" strike="noStrike" dirty="0">
                        <a:solidFill>
                          <a:schemeClr val="tx1"/>
                        </a:solidFill>
                        <a:effectLst/>
                        <a:latin typeface="Calibri" panose="020F0502020204030204" pitchFamily="34" charset="0"/>
                      </a:endParaRPr>
                    </a:p>
                  </a:txBody>
                  <a:tcPr marL="9525" marR="9525" marT="9525" marB="0" anchor="ctr">
                    <a:solidFill>
                      <a:schemeClr val="bg1">
                        <a:lumMod val="75000"/>
                      </a:schemeClr>
                    </a:solidFill>
                  </a:tcPr>
                </a:tc>
                <a:tc>
                  <a:txBody>
                    <a:bodyPr/>
                    <a:lstStyle/>
                    <a:p>
                      <a:pPr algn="ctr" fontAlgn="b"/>
                      <a:r>
                        <a:rPr lang="en-US" sz="1600" b="1" u="none" strike="noStrike" dirty="0">
                          <a:solidFill>
                            <a:schemeClr val="tx1"/>
                          </a:solidFill>
                          <a:effectLst/>
                        </a:rPr>
                        <a:t>June*</a:t>
                      </a:r>
                      <a:endParaRPr lang="en-US" sz="1600" b="1" i="0" u="none" strike="noStrike" dirty="0">
                        <a:solidFill>
                          <a:schemeClr val="tx1"/>
                        </a:solidFill>
                        <a:effectLst/>
                        <a:latin typeface="Calibri" panose="020F0502020204030204" pitchFamily="34" charset="0"/>
                      </a:endParaRPr>
                    </a:p>
                  </a:txBody>
                  <a:tcPr marL="9525" marR="9525" marT="9525" marB="0" anchor="ctr">
                    <a:solidFill>
                      <a:schemeClr val="bg1">
                        <a:lumMod val="75000"/>
                      </a:schemeClr>
                    </a:solidFill>
                  </a:tcPr>
                </a:tc>
                <a:tc>
                  <a:txBody>
                    <a:bodyPr/>
                    <a:lstStyle/>
                    <a:p>
                      <a:pPr algn="ctr" fontAlgn="b"/>
                      <a:r>
                        <a:rPr lang="en-US" sz="1600" b="1" u="none" strike="noStrike" dirty="0">
                          <a:solidFill>
                            <a:schemeClr val="tx1"/>
                          </a:solidFill>
                          <a:effectLst/>
                        </a:rPr>
                        <a:t>July*</a:t>
                      </a:r>
                      <a:endParaRPr lang="en-US" sz="1600" b="1" i="0" u="none" strike="noStrike" dirty="0">
                        <a:solidFill>
                          <a:schemeClr val="tx1"/>
                        </a:solidFill>
                        <a:effectLst/>
                        <a:latin typeface="Calibri" panose="020F0502020204030204" pitchFamily="34" charset="0"/>
                      </a:endParaRPr>
                    </a:p>
                  </a:txBody>
                  <a:tcPr marL="9525" marR="9525" marT="9525" marB="0" anchor="ctr">
                    <a:solidFill>
                      <a:schemeClr val="bg1">
                        <a:lumMod val="75000"/>
                      </a:schemeClr>
                    </a:solidFill>
                  </a:tcPr>
                </a:tc>
                <a:tc>
                  <a:txBody>
                    <a:bodyPr/>
                    <a:lstStyle/>
                    <a:p>
                      <a:pPr algn="ctr" fontAlgn="b"/>
                      <a:r>
                        <a:rPr lang="en-US" sz="1600" b="1" i="0" u="none" strike="noStrike" dirty="0">
                          <a:solidFill>
                            <a:schemeClr val="tx1"/>
                          </a:solidFill>
                          <a:effectLst/>
                          <a:latin typeface="Calibri" panose="020F0502020204030204" pitchFamily="34" charset="0"/>
                        </a:rPr>
                        <a:t>August*</a:t>
                      </a:r>
                    </a:p>
                  </a:txBody>
                  <a:tcPr marL="9525" marR="9525" marT="9525" marB="0" anchor="ctr">
                    <a:solidFill>
                      <a:schemeClr val="bg1">
                        <a:lumMod val="75000"/>
                      </a:schemeClr>
                    </a:solidFill>
                  </a:tcPr>
                </a:tc>
                <a:tc>
                  <a:txBody>
                    <a:bodyPr/>
                    <a:lstStyle/>
                    <a:p>
                      <a:pPr algn="ctr" fontAlgn="b"/>
                      <a:r>
                        <a:rPr lang="en-US" sz="1600" b="1" i="1" u="none" strike="noStrike" dirty="0">
                          <a:solidFill>
                            <a:schemeClr val="tx1"/>
                          </a:solidFill>
                          <a:effectLst/>
                          <a:latin typeface="Calibri" panose="020F0502020204030204" pitchFamily="34" charset="0"/>
                        </a:rPr>
                        <a:t>September*</a:t>
                      </a:r>
                    </a:p>
                  </a:txBody>
                  <a:tcPr marL="9525" marR="9525" marT="9525" marB="0" anchor="ctr">
                    <a:solidFill>
                      <a:schemeClr val="bg1">
                        <a:lumMod val="75000"/>
                      </a:schemeClr>
                    </a:solidFill>
                  </a:tcPr>
                </a:tc>
                <a:tc>
                  <a:txBody>
                    <a:bodyPr/>
                    <a:lstStyle/>
                    <a:p>
                      <a:pPr algn="ctr" fontAlgn="b"/>
                      <a:r>
                        <a:rPr lang="en-US" sz="1600" b="1" i="1" u="none" strike="noStrike" dirty="0">
                          <a:solidFill>
                            <a:schemeClr val="tx1"/>
                          </a:solidFill>
                          <a:effectLst/>
                        </a:rPr>
                        <a:t>Total</a:t>
                      </a:r>
                      <a:endParaRPr lang="en-US" sz="1600" b="1" i="1" u="none" strike="noStrike" dirty="0">
                        <a:solidFill>
                          <a:schemeClr val="tx1"/>
                        </a:solidFill>
                        <a:effectLst/>
                        <a:latin typeface="Calibri" panose="020F0502020204030204" pitchFamily="34" charset="0"/>
                      </a:endParaRPr>
                    </a:p>
                  </a:txBody>
                  <a:tcPr marL="9525" marR="9525" marT="9525" marB="0" anchor="ctr">
                    <a:solidFill>
                      <a:schemeClr val="bg1">
                        <a:lumMod val="75000"/>
                      </a:schemeClr>
                    </a:solidFill>
                  </a:tcPr>
                </a:tc>
                <a:extLst>
                  <a:ext uri="{0D108BD9-81ED-4DB2-BD59-A6C34878D82A}">
                    <a16:rowId xmlns:a16="http://schemas.microsoft.com/office/drawing/2014/main" val="761990219"/>
                  </a:ext>
                </a:extLst>
              </a:tr>
              <a:tr h="501935">
                <a:tc>
                  <a:txBody>
                    <a:bodyPr/>
                    <a:lstStyle/>
                    <a:p>
                      <a:pPr algn="ctr" fontAlgn="b"/>
                      <a:r>
                        <a:rPr lang="en-US" sz="1600" b="0" i="1" u="none" strike="noStrike" dirty="0">
                          <a:solidFill>
                            <a:schemeClr val="tx1"/>
                          </a:solidFill>
                          <a:effectLst/>
                          <a:latin typeface="+mj-lt"/>
                        </a:rPr>
                        <a:t>OSH Director's Office</a:t>
                      </a:r>
                    </a:p>
                  </a:txBody>
                  <a:tcPr marL="9525" marR="9525" marT="9525" marB="0" anchor="ctr">
                    <a:solidFill>
                      <a:schemeClr val="bg1">
                        <a:lumMod val="95000"/>
                      </a:schemeClr>
                    </a:solidFill>
                  </a:tcPr>
                </a:tc>
                <a:tc>
                  <a:txBody>
                    <a:bodyPr/>
                    <a:lstStyle/>
                    <a:p>
                      <a:pPr algn="ctr" fontAlgn="b"/>
                      <a:r>
                        <a:rPr lang="en-US" sz="1600" b="0" i="0" u="none" strike="noStrike" dirty="0">
                          <a:solidFill>
                            <a:schemeClr val="tx1"/>
                          </a:solidFill>
                          <a:effectLst/>
                          <a:latin typeface="+mj-lt"/>
                        </a:rPr>
                        <a:t>217</a:t>
                      </a:r>
                    </a:p>
                  </a:txBody>
                  <a:tcPr marL="9525" marR="9525" marT="9525" marB="0" anchor="ctr">
                    <a:solidFill>
                      <a:schemeClr val="bg1">
                        <a:lumMod val="95000"/>
                      </a:schemeClr>
                    </a:solidFill>
                  </a:tcPr>
                </a:tc>
                <a:tc>
                  <a:txBody>
                    <a:bodyPr/>
                    <a:lstStyle/>
                    <a:p>
                      <a:pPr algn="ctr" fontAlgn="b"/>
                      <a:r>
                        <a:rPr lang="en-US" sz="1600" b="0" i="0" u="none" strike="noStrike" dirty="0">
                          <a:solidFill>
                            <a:schemeClr val="tx1"/>
                          </a:solidFill>
                          <a:effectLst/>
                          <a:latin typeface="+mj-lt"/>
                        </a:rPr>
                        <a:t>436</a:t>
                      </a:r>
                    </a:p>
                  </a:txBody>
                  <a:tcPr marL="9525" marR="9525" marT="9525" marB="0" anchor="ctr">
                    <a:solidFill>
                      <a:schemeClr val="bg1">
                        <a:lumMod val="95000"/>
                      </a:schemeClr>
                    </a:solidFill>
                  </a:tcPr>
                </a:tc>
                <a:tc>
                  <a:txBody>
                    <a:bodyPr/>
                    <a:lstStyle/>
                    <a:p>
                      <a:pPr algn="ctr" fontAlgn="b"/>
                      <a:r>
                        <a:rPr lang="en-US" sz="1600" b="0" i="0" u="none" strike="noStrike" dirty="0">
                          <a:solidFill>
                            <a:schemeClr val="tx1"/>
                          </a:solidFill>
                          <a:effectLst/>
                          <a:latin typeface="+mj-lt"/>
                        </a:rPr>
                        <a:t>397</a:t>
                      </a:r>
                    </a:p>
                  </a:txBody>
                  <a:tcPr marL="9525" marR="9525" marT="9525" marB="0" anchor="ctr">
                    <a:solidFill>
                      <a:schemeClr val="bg1">
                        <a:lumMod val="95000"/>
                      </a:schemeClr>
                    </a:solidFill>
                  </a:tcPr>
                </a:tc>
                <a:tc>
                  <a:txBody>
                    <a:bodyPr/>
                    <a:lstStyle/>
                    <a:p>
                      <a:pPr algn="ctr" fontAlgn="b"/>
                      <a:r>
                        <a:rPr lang="en-US" sz="1600" b="0" i="0" u="none" strike="noStrike" dirty="0">
                          <a:solidFill>
                            <a:schemeClr val="tx1"/>
                          </a:solidFill>
                          <a:effectLst/>
                          <a:latin typeface="+mj-lt"/>
                        </a:rPr>
                        <a:t>390</a:t>
                      </a:r>
                    </a:p>
                  </a:txBody>
                  <a:tcPr marL="9525" marR="9525" marT="9525" marB="0" anchor="ctr">
                    <a:solidFill>
                      <a:schemeClr val="bg1">
                        <a:lumMod val="95000"/>
                      </a:schemeClr>
                    </a:solidFill>
                  </a:tcPr>
                </a:tc>
                <a:tc>
                  <a:txBody>
                    <a:bodyPr/>
                    <a:lstStyle/>
                    <a:p>
                      <a:pPr algn="ctr" fontAlgn="b"/>
                      <a:r>
                        <a:rPr lang="en-US" sz="1600" b="0" i="0" u="none" strike="noStrike" dirty="0">
                          <a:solidFill>
                            <a:schemeClr val="tx1"/>
                          </a:solidFill>
                          <a:effectLst/>
                          <a:latin typeface="+mj-lt"/>
                        </a:rPr>
                        <a:t>397</a:t>
                      </a:r>
                    </a:p>
                  </a:txBody>
                  <a:tcPr marL="9525" marR="9525" marT="9525" marB="0" anchor="ctr">
                    <a:solidFill>
                      <a:schemeClr val="bg1">
                        <a:lumMod val="95000"/>
                      </a:schemeClr>
                    </a:solidFill>
                  </a:tcPr>
                </a:tc>
                <a:tc>
                  <a:txBody>
                    <a:bodyPr/>
                    <a:lstStyle/>
                    <a:p>
                      <a:pPr algn="ctr" fontAlgn="b"/>
                      <a:r>
                        <a:rPr lang="en-US" sz="1600" b="0" i="1" u="none" strike="noStrike" dirty="0">
                          <a:solidFill>
                            <a:schemeClr val="tx1"/>
                          </a:solidFill>
                          <a:effectLst/>
                          <a:latin typeface="+mj-lt"/>
                        </a:rPr>
                        <a:t>306</a:t>
                      </a:r>
                    </a:p>
                  </a:txBody>
                  <a:tcPr marL="9525" marR="9525" marT="9525" marB="0" anchor="ctr">
                    <a:solidFill>
                      <a:schemeClr val="bg1">
                        <a:lumMod val="95000"/>
                      </a:schemeClr>
                    </a:solidFill>
                  </a:tcPr>
                </a:tc>
                <a:tc>
                  <a:txBody>
                    <a:bodyPr/>
                    <a:lstStyle/>
                    <a:p>
                      <a:pPr algn="ctr" fontAlgn="b"/>
                      <a:r>
                        <a:rPr lang="en-US" sz="1600" b="1" i="1" u="none" strike="noStrike" dirty="0">
                          <a:solidFill>
                            <a:schemeClr val="tx1"/>
                          </a:solidFill>
                          <a:effectLst/>
                          <a:latin typeface="+mj-lt"/>
                        </a:rPr>
                        <a:t>2143</a:t>
                      </a:r>
                    </a:p>
                  </a:txBody>
                  <a:tcPr marL="9525" marR="9525" marT="9525" marB="0" anchor="ctr">
                    <a:solidFill>
                      <a:schemeClr val="bg1">
                        <a:lumMod val="95000"/>
                      </a:schemeClr>
                    </a:solidFill>
                  </a:tcPr>
                </a:tc>
                <a:extLst>
                  <a:ext uri="{0D108BD9-81ED-4DB2-BD59-A6C34878D82A}">
                    <a16:rowId xmlns:a16="http://schemas.microsoft.com/office/drawing/2014/main" val="801674964"/>
                  </a:ext>
                </a:extLst>
              </a:tr>
              <a:tr h="488234">
                <a:tc>
                  <a:txBody>
                    <a:bodyPr/>
                    <a:lstStyle/>
                    <a:p>
                      <a:pPr algn="ctr" fontAlgn="b"/>
                      <a:r>
                        <a:rPr lang="en-US" sz="1600" b="0" i="1" u="none" strike="noStrike" dirty="0">
                          <a:solidFill>
                            <a:schemeClr val="tx1"/>
                          </a:solidFill>
                          <a:effectLst/>
                          <a:latin typeface="+mj-lt"/>
                        </a:rPr>
                        <a:t>ETTA</a:t>
                      </a:r>
                    </a:p>
                  </a:txBody>
                  <a:tcPr marL="9525" marR="9525" marT="9525" marB="0" anchor="ctr">
                    <a:solidFill>
                      <a:schemeClr val="bg1">
                        <a:lumMod val="85000"/>
                      </a:schemeClr>
                    </a:solidFill>
                  </a:tcPr>
                </a:tc>
                <a:tc>
                  <a:txBody>
                    <a:bodyPr/>
                    <a:lstStyle/>
                    <a:p>
                      <a:pPr algn="ctr" fontAlgn="b"/>
                      <a:r>
                        <a:rPr lang="en-US" sz="1600" b="0" i="0" u="none" strike="noStrike" dirty="0">
                          <a:solidFill>
                            <a:schemeClr val="tx1"/>
                          </a:solidFill>
                          <a:effectLst/>
                          <a:latin typeface="+mj-lt"/>
                        </a:rPr>
                        <a:t>687</a:t>
                      </a:r>
                    </a:p>
                  </a:txBody>
                  <a:tcPr marL="9525" marR="9525" marT="9525" marB="0" anchor="ctr">
                    <a:solidFill>
                      <a:schemeClr val="bg1">
                        <a:lumMod val="85000"/>
                      </a:schemeClr>
                    </a:solidFill>
                  </a:tcPr>
                </a:tc>
                <a:tc>
                  <a:txBody>
                    <a:bodyPr/>
                    <a:lstStyle/>
                    <a:p>
                      <a:pPr algn="ctr" fontAlgn="b"/>
                      <a:r>
                        <a:rPr lang="en-US" sz="1600" b="0" i="0" u="none" strike="noStrike" dirty="0">
                          <a:solidFill>
                            <a:schemeClr val="tx1"/>
                          </a:solidFill>
                          <a:effectLst/>
                          <a:latin typeface="+mj-lt"/>
                        </a:rPr>
                        <a:t>262</a:t>
                      </a:r>
                    </a:p>
                  </a:txBody>
                  <a:tcPr marL="9525" marR="9525" marT="9525" marB="0" anchor="ctr">
                    <a:solidFill>
                      <a:schemeClr val="bg1">
                        <a:lumMod val="85000"/>
                      </a:schemeClr>
                    </a:solidFill>
                  </a:tcPr>
                </a:tc>
                <a:tc>
                  <a:txBody>
                    <a:bodyPr/>
                    <a:lstStyle/>
                    <a:p>
                      <a:pPr algn="ctr" fontAlgn="b"/>
                      <a:r>
                        <a:rPr lang="en-US" sz="1600" b="0" i="0" u="none" strike="noStrike" dirty="0">
                          <a:solidFill>
                            <a:schemeClr val="tx1"/>
                          </a:solidFill>
                          <a:effectLst/>
                          <a:latin typeface="+mj-lt"/>
                        </a:rPr>
                        <a:t>155</a:t>
                      </a:r>
                    </a:p>
                  </a:txBody>
                  <a:tcPr marL="9525" marR="9525" marT="9525" marB="0" anchor="ctr">
                    <a:solidFill>
                      <a:schemeClr val="bg1">
                        <a:lumMod val="85000"/>
                      </a:schemeClr>
                    </a:solidFill>
                  </a:tcPr>
                </a:tc>
                <a:tc>
                  <a:txBody>
                    <a:bodyPr/>
                    <a:lstStyle/>
                    <a:p>
                      <a:pPr algn="ctr" fontAlgn="b"/>
                      <a:r>
                        <a:rPr lang="en-US" sz="1600" b="0" i="0" u="none" strike="noStrike" dirty="0">
                          <a:solidFill>
                            <a:schemeClr val="tx1"/>
                          </a:solidFill>
                          <a:effectLst/>
                          <a:latin typeface="+mj-lt"/>
                        </a:rPr>
                        <a:t>108</a:t>
                      </a:r>
                    </a:p>
                  </a:txBody>
                  <a:tcPr marL="9525" marR="9525" marT="9525" marB="0" anchor="ctr">
                    <a:solidFill>
                      <a:schemeClr val="bg1">
                        <a:lumMod val="85000"/>
                      </a:schemeClr>
                    </a:solidFill>
                  </a:tcPr>
                </a:tc>
                <a:tc>
                  <a:txBody>
                    <a:bodyPr/>
                    <a:lstStyle/>
                    <a:p>
                      <a:pPr algn="ctr" fontAlgn="b"/>
                      <a:r>
                        <a:rPr lang="en-US" sz="1600" b="0" i="0" u="none" strike="noStrike" dirty="0">
                          <a:solidFill>
                            <a:schemeClr val="tx1"/>
                          </a:solidFill>
                          <a:effectLst/>
                          <a:latin typeface="+mj-lt"/>
                        </a:rPr>
                        <a:t>86</a:t>
                      </a:r>
                    </a:p>
                  </a:txBody>
                  <a:tcPr marL="9525" marR="9525" marT="9525" marB="0" anchor="ctr">
                    <a:solidFill>
                      <a:schemeClr val="bg1">
                        <a:lumMod val="85000"/>
                      </a:schemeClr>
                    </a:solidFill>
                  </a:tcPr>
                </a:tc>
                <a:tc>
                  <a:txBody>
                    <a:bodyPr/>
                    <a:lstStyle/>
                    <a:p>
                      <a:pPr algn="ctr" fontAlgn="b"/>
                      <a:r>
                        <a:rPr lang="en-US" sz="1600" b="0" i="1" u="none" strike="noStrike" dirty="0">
                          <a:solidFill>
                            <a:schemeClr val="tx1"/>
                          </a:solidFill>
                          <a:effectLst/>
                          <a:latin typeface="+mj-lt"/>
                        </a:rPr>
                        <a:t>49</a:t>
                      </a:r>
                    </a:p>
                  </a:txBody>
                  <a:tcPr marL="9525" marR="9525" marT="9525" marB="0" anchor="ctr">
                    <a:solidFill>
                      <a:schemeClr val="bg1">
                        <a:lumMod val="85000"/>
                      </a:schemeClr>
                    </a:solidFill>
                  </a:tcPr>
                </a:tc>
                <a:tc>
                  <a:txBody>
                    <a:bodyPr/>
                    <a:lstStyle/>
                    <a:p>
                      <a:pPr algn="ctr" fontAlgn="b"/>
                      <a:r>
                        <a:rPr lang="en-US" sz="1600" b="1" i="1" u="none" strike="noStrike" dirty="0">
                          <a:solidFill>
                            <a:schemeClr val="tx1"/>
                          </a:solidFill>
                          <a:effectLst/>
                          <a:latin typeface="+mj-lt"/>
                        </a:rPr>
                        <a:t>1347</a:t>
                      </a:r>
                    </a:p>
                  </a:txBody>
                  <a:tcPr marL="9525" marR="9525" marT="9525" marB="0" anchor="ctr">
                    <a:solidFill>
                      <a:schemeClr val="bg1">
                        <a:lumMod val="85000"/>
                      </a:schemeClr>
                    </a:solidFill>
                  </a:tcPr>
                </a:tc>
                <a:extLst>
                  <a:ext uri="{0D108BD9-81ED-4DB2-BD59-A6C34878D82A}">
                    <a16:rowId xmlns:a16="http://schemas.microsoft.com/office/drawing/2014/main" val="3769361676"/>
                  </a:ext>
                </a:extLst>
              </a:tr>
              <a:tr h="488234">
                <a:tc>
                  <a:txBody>
                    <a:bodyPr/>
                    <a:lstStyle/>
                    <a:p>
                      <a:pPr algn="ctr" fontAlgn="b"/>
                      <a:r>
                        <a:rPr lang="en-US" sz="1600" b="0" i="1" u="none" strike="noStrike" dirty="0">
                          <a:solidFill>
                            <a:schemeClr val="tx1"/>
                          </a:solidFill>
                          <a:effectLst/>
                          <a:latin typeface="+mj-lt"/>
                        </a:rPr>
                        <a:t>ASH**</a:t>
                      </a:r>
                    </a:p>
                  </a:txBody>
                  <a:tcPr marL="9525" marR="9525" marT="9525" marB="0" anchor="ctr">
                    <a:solidFill>
                      <a:schemeClr val="bg1">
                        <a:lumMod val="95000"/>
                      </a:schemeClr>
                    </a:solidFill>
                  </a:tcPr>
                </a:tc>
                <a:tc>
                  <a:txBody>
                    <a:bodyPr/>
                    <a:lstStyle/>
                    <a:p>
                      <a:pPr algn="ctr" fontAlgn="b"/>
                      <a:r>
                        <a:rPr lang="en-US" sz="1600" b="0" i="0" u="none" strike="noStrike" dirty="0">
                          <a:solidFill>
                            <a:schemeClr val="tx1"/>
                          </a:solidFill>
                          <a:effectLst/>
                          <a:latin typeface="+mj-lt"/>
                        </a:rPr>
                        <a:t>45</a:t>
                      </a:r>
                    </a:p>
                  </a:txBody>
                  <a:tcPr marL="9525" marR="9525" marT="9525" marB="0" anchor="ctr">
                    <a:solidFill>
                      <a:schemeClr val="bg1">
                        <a:lumMod val="95000"/>
                      </a:schemeClr>
                    </a:solidFill>
                  </a:tcPr>
                </a:tc>
                <a:tc>
                  <a:txBody>
                    <a:bodyPr/>
                    <a:lstStyle/>
                    <a:p>
                      <a:pPr algn="ctr" fontAlgn="b"/>
                      <a:r>
                        <a:rPr lang="en-US" sz="1600" b="0" i="0" u="none" strike="noStrike" dirty="0">
                          <a:solidFill>
                            <a:schemeClr val="tx1"/>
                          </a:solidFill>
                          <a:effectLst/>
                          <a:latin typeface="+mj-lt"/>
                        </a:rPr>
                        <a:t>45</a:t>
                      </a:r>
                    </a:p>
                  </a:txBody>
                  <a:tcPr marL="9525" marR="9525" marT="9525" marB="0" anchor="ctr">
                    <a:solidFill>
                      <a:schemeClr val="bg1">
                        <a:lumMod val="95000"/>
                      </a:schemeClr>
                    </a:solidFill>
                  </a:tcPr>
                </a:tc>
                <a:tc>
                  <a:txBody>
                    <a:bodyPr/>
                    <a:lstStyle/>
                    <a:p>
                      <a:pPr algn="ctr" fontAlgn="b"/>
                      <a:r>
                        <a:rPr lang="en-US" sz="1600" b="0" i="0" u="none" strike="noStrike" dirty="0">
                          <a:solidFill>
                            <a:schemeClr val="tx1"/>
                          </a:solidFill>
                          <a:effectLst/>
                          <a:latin typeface="+mj-lt"/>
                        </a:rPr>
                        <a:t>32</a:t>
                      </a:r>
                    </a:p>
                  </a:txBody>
                  <a:tcPr marL="9525" marR="9525" marT="9525" marB="0" anchor="ctr">
                    <a:solidFill>
                      <a:schemeClr val="bg1">
                        <a:lumMod val="95000"/>
                      </a:schemeClr>
                    </a:solidFill>
                  </a:tcPr>
                </a:tc>
                <a:tc>
                  <a:txBody>
                    <a:bodyPr/>
                    <a:lstStyle/>
                    <a:p>
                      <a:pPr algn="ctr" fontAlgn="b"/>
                      <a:r>
                        <a:rPr lang="en-US" sz="1600" b="0" i="0" u="none" strike="noStrike" dirty="0">
                          <a:solidFill>
                            <a:schemeClr val="tx1"/>
                          </a:solidFill>
                          <a:effectLst/>
                          <a:latin typeface="+mj-lt"/>
                        </a:rPr>
                        <a:t>56</a:t>
                      </a:r>
                    </a:p>
                  </a:txBody>
                  <a:tcPr marL="9525" marR="9525" marT="9525" marB="0" anchor="ctr">
                    <a:solidFill>
                      <a:schemeClr val="bg1">
                        <a:lumMod val="95000"/>
                      </a:schemeClr>
                    </a:solidFill>
                  </a:tcPr>
                </a:tc>
                <a:tc>
                  <a:txBody>
                    <a:bodyPr/>
                    <a:lstStyle/>
                    <a:p>
                      <a:pPr algn="ctr" fontAlgn="b"/>
                      <a:r>
                        <a:rPr lang="en-US" sz="1600" b="0" i="0" u="none" strike="noStrike" dirty="0">
                          <a:solidFill>
                            <a:schemeClr val="tx1"/>
                          </a:solidFill>
                          <a:effectLst/>
                          <a:latin typeface="+mj-lt"/>
                        </a:rPr>
                        <a:t>74</a:t>
                      </a:r>
                    </a:p>
                  </a:txBody>
                  <a:tcPr marL="9525" marR="9525" marT="9525" marB="0" anchor="ctr">
                    <a:solidFill>
                      <a:schemeClr val="bg1">
                        <a:lumMod val="95000"/>
                      </a:schemeClr>
                    </a:solidFill>
                  </a:tcPr>
                </a:tc>
                <a:tc>
                  <a:txBody>
                    <a:bodyPr/>
                    <a:lstStyle/>
                    <a:p>
                      <a:pPr algn="ctr" fontAlgn="b"/>
                      <a:r>
                        <a:rPr lang="en-US" sz="1600" b="0" i="1" u="none" strike="noStrike" dirty="0">
                          <a:solidFill>
                            <a:schemeClr val="tx1"/>
                          </a:solidFill>
                          <a:effectLst/>
                          <a:latin typeface="+mj-lt"/>
                        </a:rPr>
                        <a:t>89</a:t>
                      </a:r>
                    </a:p>
                  </a:txBody>
                  <a:tcPr marL="9525" marR="9525" marT="9525" marB="0" anchor="ctr">
                    <a:solidFill>
                      <a:schemeClr val="bg1">
                        <a:lumMod val="95000"/>
                      </a:schemeClr>
                    </a:solidFill>
                  </a:tcPr>
                </a:tc>
                <a:tc>
                  <a:txBody>
                    <a:bodyPr/>
                    <a:lstStyle/>
                    <a:p>
                      <a:pPr algn="ctr" fontAlgn="b"/>
                      <a:r>
                        <a:rPr lang="en-US" sz="1600" b="1" i="1" u="none" strike="noStrike" dirty="0">
                          <a:solidFill>
                            <a:schemeClr val="tx1"/>
                          </a:solidFill>
                          <a:effectLst/>
                          <a:latin typeface="+mj-lt"/>
                        </a:rPr>
                        <a:t>705</a:t>
                      </a:r>
                    </a:p>
                  </a:txBody>
                  <a:tcPr marL="9525" marR="9525" marT="9525" marB="0" anchor="ctr">
                    <a:solidFill>
                      <a:schemeClr val="bg1">
                        <a:lumMod val="95000"/>
                      </a:schemeClr>
                    </a:solidFill>
                  </a:tcPr>
                </a:tc>
                <a:extLst>
                  <a:ext uri="{0D108BD9-81ED-4DB2-BD59-A6C34878D82A}">
                    <a16:rowId xmlns:a16="http://schemas.microsoft.com/office/drawing/2014/main" val="3600185775"/>
                  </a:ext>
                </a:extLst>
              </a:tr>
              <a:tr h="488234">
                <a:tc>
                  <a:txBody>
                    <a:bodyPr/>
                    <a:lstStyle/>
                    <a:p>
                      <a:pPr algn="ctr" fontAlgn="b"/>
                      <a:r>
                        <a:rPr lang="en-US" sz="1600" b="0" i="1" u="none" strike="noStrike" dirty="0">
                          <a:solidFill>
                            <a:schemeClr val="tx1"/>
                          </a:solidFill>
                          <a:effectLst/>
                          <a:latin typeface="+mj-lt"/>
                        </a:rPr>
                        <a:t>PSIM</a:t>
                      </a:r>
                    </a:p>
                  </a:txBody>
                  <a:tcPr marL="9525" marR="9525" marT="9525" marB="0" anchor="ctr">
                    <a:solidFill>
                      <a:schemeClr val="bg1">
                        <a:lumMod val="85000"/>
                      </a:schemeClr>
                    </a:solidFill>
                  </a:tcPr>
                </a:tc>
                <a:tc>
                  <a:txBody>
                    <a:bodyPr/>
                    <a:lstStyle/>
                    <a:p>
                      <a:pPr algn="ctr" fontAlgn="b"/>
                      <a:r>
                        <a:rPr lang="en-US" sz="1600" b="0" i="0" u="none" strike="noStrike" dirty="0">
                          <a:solidFill>
                            <a:schemeClr val="tx1"/>
                          </a:solidFill>
                          <a:effectLst/>
                          <a:latin typeface="+mj-lt"/>
                        </a:rPr>
                        <a:t>0</a:t>
                      </a:r>
                    </a:p>
                  </a:txBody>
                  <a:tcPr marL="9525" marR="9525" marT="9525" marB="0" anchor="ctr">
                    <a:solidFill>
                      <a:schemeClr val="bg1">
                        <a:lumMod val="85000"/>
                      </a:schemeClr>
                    </a:solidFill>
                  </a:tcPr>
                </a:tc>
                <a:tc>
                  <a:txBody>
                    <a:bodyPr/>
                    <a:lstStyle/>
                    <a:p>
                      <a:pPr algn="ctr" fontAlgn="b"/>
                      <a:r>
                        <a:rPr lang="en-US" sz="1600" b="0" i="0" u="none" strike="noStrike" dirty="0">
                          <a:solidFill>
                            <a:schemeClr val="tx1"/>
                          </a:solidFill>
                          <a:effectLst/>
                          <a:latin typeface="+mj-lt"/>
                        </a:rPr>
                        <a:t>2</a:t>
                      </a:r>
                    </a:p>
                  </a:txBody>
                  <a:tcPr marL="9525" marR="9525" marT="9525" marB="0" anchor="ctr">
                    <a:solidFill>
                      <a:schemeClr val="bg1">
                        <a:lumMod val="85000"/>
                      </a:schemeClr>
                    </a:solidFill>
                  </a:tcPr>
                </a:tc>
                <a:tc>
                  <a:txBody>
                    <a:bodyPr/>
                    <a:lstStyle/>
                    <a:p>
                      <a:pPr algn="ctr" fontAlgn="b"/>
                      <a:r>
                        <a:rPr lang="en-US" sz="1600" b="0" i="0" u="none" strike="noStrike" dirty="0">
                          <a:solidFill>
                            <a:schemeClr val="tx1"/>
                          </a:solidFill>
                          <a:effectLst/>
                          <a:latin typeface="+mj-lt"/>
                        </a:rPr>
                        <a:t>2</a:t>
                      </a:r>
                    </a:p>
                  </a:txBody>
                  <a:tcPr marL="9525" marR="9525" marT="9525" marB="0" anchor="ctr">
                    <a:solidFill>
                      <a:schemeClr val="bg1">
                        <a:lumMod val="85000"/>
                      </a:schemeClr>
                    </a:solidFill>
                  </a:tcPr>
                </a:tc>
                <a:tc>
                  <a:txBody>
                    <a:bodyPr/>
                    <a:lstStyle/>
                    <a:p>
                      <a:pPr algn="ctr" fontAlgn="b"/>
                      <a:r>
                        <a:rPr lang="en-US" sz="1600" b="0" i="0" u="none" strike="noStrike" dirty="0">
                          <a:solidFill>
                            <a:schemeClr val="tx1"/>
                          </a:solidFill>
                          <a:effectLst/>
                          <a:latin typeface="+mj-lt"/>
                        </a:rPr>
                        <a:t>4</a:t>
                      </a:r>
                    </a:p>
                  </a:txBody>
                  <a:tcPr marL="9525" marR="9525" marT="9525" marB="0" anchor="ctr">
                    <a:solidFill>
                      <a:schemeClr val="bg1">
                        <a:lumMod val="85000"/>
                      </a:schemeClr>
                    </a:solidFill>
                  </a:tcPr>
                </a:tc>
                <a:tc>
                  <a:txBody>
                    <a:bodyPr/>
                    <a:lstStyle/>
                    <a:p>
                      <a:pPr algn="ctr" fontAlgn="b"/>
                      <a:r>
                        <a:rPr lang="en-US" sz="1600" b="0" i="0" u="none" strike="noStrike" dirty="0">
                          <a:solidFill>
                            <a:schemeClr val="tx1"/>
                          </a:solidFill>
                          <a:effectLst/>
                          <a:latin typeface="+mj-lt"/>
                        </a:rPr>
                        <a:t>3</a:t>
                      </a:r>
                    </a:p>
                  </a:txBody>
                  <a:tcPr marL="9525" marR="9525" marT="9525" marB="0" anchor="ctr">
                    <a:solidFill>
                      <a:schemeClr val="bg1">
                        <a:lumMod val="85000"/>
                      </a:schemeClr>
                    </a:solidFill>
                  </a:tcPr>
                </a:tc>
                <a:tc>
                  <a:txBody>
                    <a:bodyPr/>
                    <a:lstStyle/>
                    <a:p>
                      <a:pPr algn="ctr" fontAlgn="b"/>
                      <a:r>
                        <a:rPr lang="en-US" sz="1600" b="0" i="1" u="none" strike="noStrike" dirty="0">
                          <a:solidFill>
                            <a:schemeClr val="tx1"/>
                          </a:solidFill>
                          <a:effectLst/>
                          <a:latin typeface="+mj-lt"/>
                        </a:rPr>
                        <a:t>0</a:t>
                      </a:r>
                    </a:p>
                  </a:txBody>
                  <a:tcPr marL="9525" marR="9525" marT="9525" marB="0" anchor="ctr">
                    <a:solidFill>
                      <a:schemeClr val="bg1">
                        <a:lumMod val="85000"/>
                      </a:schemeClr>
                    </a:solidFill>
                  </a:tcPr>
                </a:tc>
                <a:tc>
                  <a:txBody>
                    <a:bodyPr/>
                    <a:lstStyle/>
                    <a:p>
                      <a:pPr algn="ctr" fontAlgn="b"/>
                      <a:r>
                        <a:rPr lang="en-US" sz="1600" b="1" i="1" u="none" strike="noStrike" dirty="0">
                          <a:solidFill>
                            <a:schemeClr val="tx1"/>
                          </a:solidFill>
                          <a:effectLst/>
                          <a:latin typeface="+mj-lt"/>
                        </a:rPr>
                        <a:t>22</a:t>
                      </a:r>
                    </a:p>
                  </a:txBody>
                  <a:tcPr marL="9525" marR="9525" marT="9525" marB="0" anchor="ctr">
                    <a:solidFill>
                      <a:schemeClr val="bg1">
                        <a:lumMod val="85000"/>
                      </a:schemeClr>
                    </a:solidFill>
                  </a:tcPr>
                </a:tc>
                <a:extLst>
                  <a:ext uri="{0D108BD9-81ED-4DB2-BD59-A6C34878D82A}">
                    <a16:rowId xmlns:a16="http://schemas.microsoft.com/office/drawing/2014/main" val="1171773947"/>
                  </a:ext>
                </a:extLst>
              </a:tr>
              <a:tr h="488234">
                <a:tc>
                  <a:txBody>
                    <a:bodyPr/>
                    <a:lstStyle/>
                    <a:p>
                      <a:pPr algn="ctr" fontAlgn="b"/>
                      <a:r>
                        <a:rPr lang="en-US" sz="1600" b="0" i="1" u="none" strike="noStrike" dirty="0">
                          <a:solidFill>
                            <a:schemeClr val="tx1"/>
                          </a:solidFill>
                          <a:effectLst/>
                          <a:latin typeface="+mj-lt"/>
                        </a:rPr>
                        <a:t>CSB</a:t>
                      </a:r>
                    </a:p>
                  </a:txBody>
                  <a:tcPr marL="9525" marR="9525" marT="9525" marB="0" anchor="ctr">
                    <a:solidFill>
                      <a:schemeClr val="bg1">
                        <a:lumMod val="95000"/>
                      </a:schemeClr>
                    </a:solidFill>
                  </a:tcPr>
                </a:tc>
                <a:tc>
                  <a:txBody>
                    <a:bodyPr/>
                    <a:lstStyle/>
                    <a:p>
                      <a:pPr algn="ctr" fontAlgn="b"/>
                      <a:r>
                        <a:rPr lang="en-US" sz="1600" b="0" i="0" u="none" strike="noStrike" dirty="0">
                          <a:solidFill>
                            <a:schemeClr val="tx1"/>
                          </a:solidFill>
                          <a:effectLst/>
                          <a:latin typeface="+mj-lt"/>
                        </a:rPr>
                        <a:t>401</a:t>
                      </a:r>
                    </a:p>
                  </a:txBody>
                  <a:tcPr marL="9525" marR="9525" marT="9525" marB="0" anchor="ctr">
                    <a:solidFill>
                      <a:schemeClr val="bg1">
                        <a:lumMod val="95000"/>
                      </a:schemeClr>
                    </a:solidFill>
                  </a:tcPr>
                </a:tc>
                <a:tc>
                  <a:txBody>
                    <a:bodyPr/>
                    <a:lstStyle/>
                    <a:p>
                      <a:pPr algn="ctr" fontAlgn="b"/>
                      <a:r>
                        <a:rPr lang="en-US" sz="1600" b="0" i="0" u="none" strike="noStrike" dirty="0">
                          <a:solidFill>
                            <a:schemeClr val="tx1"/>
                          </a:solidFill>
                          <a:effectLst/>
                          <a:latin typeface="+mj-lt"/>
                        </a:rPr>
                        <a:t>376</a:t>
                      </a:r>
                    </a:p>
                  </a:txBody>
                  <a:tcPr marL="9525" marR="9525" marT="9525" marB="0" anchor="ctr">
                    <a:solidFill>
                      <a:schemeClr val="bg1">
                        <a:lumMod val="95000"/>
                      </a:schemeClr>
                    </a:solidFill>
                  </a:tcPr>
                </a:tc>
                <a:tc>
                  <a:txBody>
                    <a:bodyPr/>
                    <a:lstStyle/>
                    <a:p>
                      <a:pPr algn="ctr" fontAlgn="b"/>
                      <a:r>
                        <a:rPr lang="en-US" sz="1600" b="0" i="0" u="none" strike="noStrike" dirty="0">
                          <a:solidFill>
                            <a:schemeClr val="tx1"/>
                          </a:solidFill>
                          <a:effectLst/>
                          <a:latin typeface="+mj-lt"/>
                        </a:rPr>
                        <a:t>101</a:t>
                      </a:r>
                    </a:p>
                  </a:txBody>
                  <a:tcPr marL="9525" marR="9525" marT="9525" marB="0" anchor="ctr">
                    <a:solidFill>
                      <a:schemeClr val="bg1">
                        <a:lumMod val="95000"/>
                      </a:schemeClr>
                    </a:solidFill>
                  </a:tcPr>
                </a:tc>
                <a:tc>
                  <a:txBody>
                    <a:bodyPr/>
                    <a:lstStyle/>
                    <a:p>
                      <a:pPr algn="ctr" fontAlgn="b"/>
                      <a:r>
                        <a:rPr lang="en-US" sz="1600" b="0" i="0" u="none" strike="noStrike" dirty="0">
                          <a:solidFill>
                            <a:schemeClr val="tx1"/>
                          </a:solidFill>
                          <a:effectLst/>
                          <a:latin typeface="+mj-lt"/>
                        </a:rPr>
                        <a:t>127</a:t>
                      </a:r>
                    </a:p>
                  </a:txBody>
                  <a:tcPr marL="9525" marR="9525" marT="9525" marB="0" anchor="ctr">
                    <a:solidFill>
                      <a:schemeClr val="bg1">
                        <a:lumMod val="95000"/>
                      </a:schemeClr>
                    </a:solidFill>
                  </a:tcPr>
                </a:tc>
                <a:tc>
                  <a:txBody>
                    <a:bodyPr/>
                    <a:lstStyle/>
                    <a:p>
                      <a:pPr algn="ctr" fontAlgn="b"/>
                      <a:r>
                        <a:rPr lang="en-US" sz="1600" b="0" i="0" u="none" strike="noStrike" dirty="0">
                          <a:solidFill>
                            <a:schemeClr val="tx1"/>
                          </a:solidFill>
                          <a:effectLst/>
                          <a:latin typeface="+mj-lt"/>
                        </a:rPr>
                        <a:t>109</a:t>
                      </a:r>
                    </a:p>
                  </a:txBody>
                  <a:tcPr marL="9525" marR="9525" marT="9525" marB="0" anchor="ctr">
                    <a:solidFill>
                      <a:schemeClr val="bg1">
                        <a:lumMod val="95000"/>
                      </a:schemeClr>
                    </a:solidFill>
                  </a:tcPr>
                </a:tc>
                <a:tc>
                  <a:txBody>
                    <a:bodyPr/>
                    <a:lstStyle/>
                    <a:p>
                      <a:pPr algn="ctr" fontAlgn="b"/>
                      <a:r>
                        <a:rPr lang="en-US" sz="1600" b="0" i="1" u="none" strike="noStrike" dirty="0">
                          <a:solidFill>
                            <a:schemeClr val="tx1"/>
                          </a:solidFill>
                          <a:effectLst/>
                          <a:latin typeface="+mj-lt"/>
                        </a:rPr>
                        <a:t>70</a:t>
                      </a:r>
                    </a:p>
                  </a:txBody>
                  <a:tcPr marL="9525" marR="9525" marT="9525" marB="0" anchor="ctr">
                    <a:solidFill>
                      <a:schemeClr val="bg1">
                        <a:lumMod val="95000"/>
                      </a:schemeClr>
                    </a:solidFill>
                  </a:tcPr>
                </a:tc>
                <a:tc>
                  <a:txBody>
                    <a:bodyPr/>
                    <a:lstStyle/>
                    <a:p>
                      <a:pPr algn="ctr" fontAlgn="b"/>
                      <a:r>
                        <a:rPr lang="en-US" sz="1600" b="1" i="1" u="none" strike="noStrike" dirty="0">
                          <a:solidFill>
                            <a:schemeClr val="tx1"/>
                          </a:solidFill>
                          <a:effectLst/>
                          <a:latin typeface="+mj-lt"/>
                        </a:rPr>
                        <a:t>2177</a:t>
                      </a:r>
                    </a:p>
                  </a:txBody>
                  <a:tcPr marL="9525" marR="9525" marT="9525" marB="0" anchor="ctr">
                    <a:solidFill>
                      <a:schemeClr val="bg1">
                        <a:lumMod val="95000"/>
                      </a:schemeClr>
                    </a:solidFill>
                  </a:tcPr>
                </a:tc>
                <a:extLst>
                  <a:ext uri="{0D108BD9-81ED-4DB2-BD59-A6C34878D82A}">
                    <a16:rowId xmlns:a16="http://schemas.microsoft.com/office/drawing/2014/main" val="657555487"/>
                  </a:ext>
                </a:extLst>
              </a:tr>
              <a:tr h="488234">
                <a:tc>
                  <a:txBody>
                    <a:bodyPr/>
                    <a:lstStyle/>
                    <a:p>
                      <a:pPr algn="ctr" fontAlgn="b"/>
                      <a:r>
                        <a:rPr lang="en-US" sz="1600" b="1" i="1" u="none" strike="noStrike" dirty="0">
                          <a:solidFill>
                            <a:schemeClr val="tx1"/>
                          </a:solidFill>
                          <a:effectLst/>
                          <a:latin typeface="+mj-lt"/>
                        </a:rPr>
                        <a:t>Totals</a:t>
                      </a:r>
                    </a:p>
                  </a:txBody>
                  <a:tcPr marL="9525" marR="9525" marT="9525" marB="0" anchor="ctr">
                    <a:solidFill>
                      <a:schemeClr val="bg1">
                        <a:lumMod val="85000"/>
                      </a:schemeClr>
                    </a:solidFill>
                  </a:tcPr>
                </a:tc>
                <a:tc>
                  <a:txBody>
                    <a:bodyPr/>
                    <a:lstStyle/>
                    <a:p>
                      <a:pPr algn="ctr" fontAlgn="b"/>
                      <a:r>
                        <a:rPr lang="en-US" sz="1600" b="1" i="1" u="none" strike="noStrike" dirty="0">
                          <a:solidFill>
                            <a:schemeClr val="tx1"/>
                          </a:solidFill>
                          <a:effectLst/>
                          <a:latin typeface="+mj-lt"/>
                        </a:rPr>
                        <a:t>1350</a:t>
                      </a:r>
                    </a:p>
                  </a:txBody>
                  <a:tcPr marL="9525" marR="9525" marT="9525" marB="0" anchor="ctr">
                    <a:solidFill>
                      <a:schemeClr val="bg1">
                        <a:lumMod val="85000"/>
                      </a:schemeClr>
                    </a:solidFill>
                  </a:tcPr>
                </a:tc>
                <a:tc>
                  <a:txBody>
                    <a:bodyPr/>
                    <a:lstStyle/>
                    <a:p>
                      <a:pPr algn="ctr" fontAlgn="b"/>
                      <a:r>
                        <a:rPr lang="en-US" sz="1600" b="1" i="1" u="none" strike="noStrike" dirty="0">
                          <a:solidFill>
                            <a:schemeClr val="tx1"/>
                          </a:solidFill>
                          <a:effectLst/>
                          <a:latin typeface="+mj-lt"/>
                        </a:rPr>
                        <a:t>1021</a:t>
                      </a:r>
                    </a:p>
                  </a:txBody>
                  <a:tcPr marL="9525" marR="9525" marT="9525" marB="0" anchor="ctr">
                    <a:solidFill>
                      <a:schemeClr val="bg1">
                        <a:lumMod val="85000"/>
                      </a:schemeClr>
                    </a:solidFill>
                  </a:tcPr>
                </a:tc>
                <a:tc>
                  <a:txBody>
                    <a:bodyPr/>
                    <a:lstStyle/>
                    <a:p>
                      <a:pPr algn="ctr" fontAlgn="b"/>
                      <a:r>
                        <a:rPr lang="en-US" sz="1600" b="1" i="1" u="none" strike="noStrike" dirty="0">
                          <a:solidFill>
                            <a:schemeClr val="tx1"/>
                          </a:solidFill>
                          <a:effectLst/>
                          <a:latin typeface="+mj-lt"/>
                        </a:rPr>
                        <a:t>687</a:t>
                      </a:r>
                    </a:p>
                  </a:txBody>
                  <a:tcPr marL="9525" marR="9525" marT="9525" marB="0" anchor="ctr">
                    <a:solidFill>
                      <a:schemeClr val="bg1">
                        <a:lumMod val="85000"/>
                      </a:schemeClr>
                    </a:solidFill>
                  </a:tcPr>
                </a:tc>
                <a:tc>
                  <a:txBody>
                    <a:bodyPr/>
                    <a:lstStyle/>
                    <a:p>
                      <a:pPr algn="ctr" fontAlgn="b"/>
                      <a:r>
                        <a:rPr lang="en-US" sz="1600" b="1" i="1" u="none" strike="noStrike" dirty="0">
                          <a:solidFill>
                            <a:schemeClr val="tx1"/>
                          </a:solidFill>
                          <a:effectLst/>
                          <a:latin typeface="+mj-lt"/>
                        </a:rPr>
                        <a:t>685</a:t>
                      </a:r>
                    </a:p>
                  </a:txBody>
                  <a:tcPr marL="9525" marR="9525" marT="9525" marB="0" anchor="ctr">
                    <a:solidFill>
                      <a:schemeClr val="bg1">
                        <a:lumMod val="85000"/>
                      </a:schemeClr>
                    </a:solidFill>
                  </a:tcPr>
                </a:tc>
                <a:tc>
                  <a:txBody>
                    <a:bodyPr/>
                    <a:lstStyle/>
                    <a:p>
                      <a:pPr algn="ctr" fontAlgn="b"/>
                      <a:r>
                        <a:rPr lang="en-US" sz="1600" b="1" i="1" u="none" strike="noStrike" dirty="0">
                          <a:solidFill>
                            <a:schemeClr val="tx1"/>
                          </a:solidFill>
                          <a:effectLst/>
                          <a:latin typeface="+mj-lt"/>
                        </a:rPr>
                        <a:t>669</a:t>
                      </a:r>
                    </a:p>
                  </a:txBody>
                  <a:tcPr marL="9525" marR="9525" marT="9525" marB="0" anchor="ctr">
                    <a:solidFill>
                      <a:schemeClr val="bg1">
                        <a:lumMod val="85000"/>
                      </a:schemeClr>
                    </a:solidFill>
                  </a:tcPr>
                </a:tc>
                <a:tc>
                  <a:txBody>
                    <a:bodyPr/>
                    <a:lstStyle/>
                    <a:p>
                      <a:pPr algn="ctr" fontAlgn="b"/>
                      <a:r>
                        <a:rPr lang="en-US" sz="1600" b="1" i="1" u="none" strike="noStrike" dirty="0">
                          <a:solidFill>
                            <a:schemeClr val="tx1"/>
                          </a:solidFill>
                          <a:effectLst/>
                          <a:latin typeface="+mj-lt"/>
                        </a:rPr>
                        <a:t>514</a:t>
                      </a:r>
                    </a:p>
                  </a:txBody>
                  <a:tcPr marL="9525" marR="9525" marT="9525" marB="0" anchor="ctr">
                    <a:solidFill>
                      <a:schemeClr val="bg1">
                        <a:lumMod val="85000"/>
                      </a:schemeClr>
                    </a:solidFill>
                  </a:tcPr>
                </a:tc>
                <a:tc>
                  <a:txBody>
                    <a:bodyPr/>
                    <a:lstStyle/>
                    <a:p>
                      <a:pPr algn="ctr" fontAlgn="b"/>
                      <a:r>
                        <a:rPr lang="en-US" sz="1600" b="1" i="1" u="none" strike="noStrike" dirty="0">
                          <a:solidFill>
                            <a:schemeClr val="tx1"/>
                          </a:solidFill>
                          <a:effectLst/>
                          <a:highlight>
                            <a:srgbClr val="FFFF00"/>
                          </a:highlight>
                          <a:latin typeface="+mj-lt"/>
                        </a:rPr>
                        <a:t>4926</a:t>
                      </a:r>
                    </a:p>
                  </a:txBody>
                  <a:tcPr marL="9525" marR="9525" marT="9525" marB="0" anchor="ctr">
                    <a:solidFill>
                      <a:schemeClr val="bg1">
                        <a:lumMod val="85000"/>
                      </a:schemeClr>
                    </a:solidFill>
                  </a:tcPr>
                </a:tc>
                <a:extLst>
                  <a:ext uri="{0D108BD9-81ED-4DB2-BD59-A6C34878D82A}">
                    <a16:rowId xmlns:a16="http://schemas.microsoft.com/office/drawing/2014/main" val="1233497315"/>
                  </a:ext>
                </a:extLst>
              </a:tr>
            </a:tbl>
          </a:graphicData>
        </a:graphic>
      </p:graphicFrame>
      <p:sp>
        <p:nvSpPr>
          <p:cNvPr id="2" name="TextBox 1">
            <a:extLst>
              <a:ext uri="{FF2B5EF4-FFF2-40B4-BE49-F238E27FC236}">
                <a16:creationId xmlns:a16="http://schemas.microsoft.com/office/drawing/2014/main" id="{50A80A71-4AFB-4BB0-ABA8-390CE9B02B38}"/>
              </a:ext>
            </a:extLst>
          </p:cNvPr>
          <p:cNvSpPr txBox="1"/>
          <p:nvPr/>
        </p:nvSpPr>
        <p:spPr>
          <a:xfrm>
            <a:off x="592876" y="4777769"/>
            <a:ext cx="7865323" cy="646331"/>
          </a:xfrm>
          <a:prstGeom prst="rect">
            <a:avLst/>
          </a:prstGeom>
          <a:noFill/>
        </p:spPr>
        <p:txBody>
          <a:bodyPr wrap="square" rtlCol="0">
            <a:spAutoFit/>
          </a:bodyPr>
          <a:lstStyle/>
          <a:p>
            <a:r>
              <a:rPr lang="en-US" sz="1200" i="1" dirty="0"/>
              <a:t>*Monthly data as follows: April 2020 includes data through May 1, May 2020 includes data from May2- June 5, </a:t>
            </a:r>
          </a:p>
          <a:p>
            <a:r>
              <a:rPr lang="en-US" sz="1200" i="1" dirty="0"/>
              <a:t>June 2020 includes data from June 6-July 3, July 2020 includes data from July 4-July 31. August 2020 includes data from August 1 – August 28, September 2020 includes data from August 29-October 2</a:t>
            </a:r>
          </a:p>
        </p:txBody>
      </p:sp>
      <p:sp>
        <p:nvSpPr>
          <p:cNvPr id="7" name="TextBox 6">
            <a:extLst>
              <a:ext uri="{FF2B5EF4-FFF2-40B4-BE49-F238E27FC236}">
                <a16:creationId xmlns:a16="http://schemas.microsoft.com/office/drawing/2014/main" id="{6828006A-25C6-4249-8570-2A11ED54DC38}"/>
              </a:ext>
            </a:extLst>
          </p:cNvPr>
          <p:cNvSpPr txBox="1"/>
          <p:nvPr/>
        </p:nvSpPr>
        <p:spPr>
          <a:xfrm>
            <a:off x="610360" y="5590401"/>
            <a:ext cx="3955635" cy="276999"/>
          </a:xfrm>
          <a:prstGeom prst="rect">
            <a:avLst/>
          </a:prstGeom>
          <a:noFill/>
        </p:spPr>
        <p:txBody>
          <a:bodyPr wrap="none" rtlCol="0">
            <a:spAutoFit/>
          </a:bodyPr>
          <a:lstStyle/>
          <a:p>
            <a:r>
              <a:rPr lang="en-US" sz="1200" i="1" dirty="0"/>
              <a:t>**Includes weekly conference calls with other Agencies.</a:t>
            </a:r>
          </a:p>
        </p:txBody>
      </p:sp>
      <p:pic>
        <p:nvPicPr>
          <p:cNvPr id="3" name="Picture 2">
            <a:extLst>
              <a:ext uri="{FF2B5EF4-FFF2-40B4-BE49-F238E27FC236}">
                <a16:creationId xmlns:a16="http://schemas.microsoft.com/office/drawing/2014/main" id="{E3E852D9-0D97-433A-9B39-C127AD91F2AF}"/>
              </a:ext>
            </a:extLst>
          </p:cNvPr>
          <p:cNvPicPr>
            <a:picLocks noChangeAspect="1"/>
          </p:cNvPicPr>
          <p:nvPr/>
        </p:nvPicPr>
        <p:blipFill>
          <a:blip r:embed="rId2"/>
          <a:stretch>
            <a:fillRect/>
          </a:stretch>
        </p:blipFill>
        <p:spPr>
          <a:xfrm>
            <a:off x="7606195" y="110800"/>
            <a:ext cx="942009" cy="896336"/>
          </a:xfrm>
          <a:prstGeom prst="rect">
            <a:avLst/>
          </a:prstGeom>
        </p:spPr>
      </p:pic>
    </p:spTree>
    <p:extLst>
      <p:ext uri="{BB962C8B-B14F-4D97-AF65-F5344CB8AC3E}">
        <p14:creationId xmlns:p14="http://schemas.microsoft.com/office/powerpoint/2010/main" val="4257436750"/>
      </p:ext>
    </p:extLst>
  </p:cSld>
  <p:clrMapOvr>
    <a:masterClrMapping/>
  </p:clrMapOvr>
  <p:transition advClick="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a:extLst>
              <a:ext uri="{FF2B5EF4-FFF2-40B4-BE49-F238E27FC236}">
                <a16:creationId xmlns:a16="http://schemas.microsoft.com/office/drawing/2014/main" id="{377EAC83-9E41-45D3-9CFC-192D9377B7B3}"/>
              </a:ext>
            </a:extLst>
          </p:cNvPr>
          <p:cNvSpPr txBox="1">
            <a:spLocks noChangeArrowheads="1"/>
          </p:cNvSpPr>
          <p:nvPr/>
        </p:nvSpPr>
        <p:spPr bwMode="auto">
          <a:xfrm>
            <a:off x="533400" y="51137"/>
            <a:ext cx="6629400" cy="1015663"/>
          </a:xfrm>
          <a:prstGeom prst="rect">
            <a:avLst/>
          </a:prstGeom>
          <a:noFill/>
          <a:ln w="9525">
            <a:noFill/>
            <a:miter lim="800000"/>
            <a:headEnd/>
            <a:tailEnd/>
          </a:ln>
        </p:spPr>
        <p:txBody>
          <a:bodyPr wrap="square">
            <a:spAutoFit/>
          </a:bodyPr>
          <a:lstStyle/>
          <a:p>
            <a:pPr eaLnBrk="0" hangingPunct="0"/>
            <a:r>
              <a:rPr lang="en-US" sz="3600" b="1" dirty="0">
                <a:solidFill>
                  <a:schemeClr val="bg2"/>
                </a:solidFill>
              </a:rPr>
              <a:t>OSH Division</a:t>
            </a:r>
          </a:p>
          <a:p>
            <a:pPr eaLnBrk="0" hangingPunct="0"/>
            <a:r>
              <a:rPr lang="en-US" sz="2400" i="1" dirty="0">
                <a:solidFill>
                  <a:srgbClr val="000080"/>
                </a:solidFill>
              </a:rPr>
              <a:t>COVID-19 Compliance Activities FFY20*</a:t>
            </a:r>
            <a:endParaRPr lang="en-US" sz="2400" b="1" i="1" dirty="0">
              <a:solidFill>
                <a:schemeClr val="bg2"/>
              </a:solidFill>
            </a:endParaRPr>
          </a:p>
        </p:txBody>
      </p:sp>
      <p:pic>
        <p:nvPicPr>
          <p:cNvPr id="5" name="Picture 4">
            <a:extLst>
              <a:ext uri="{FF2B5EF4-FFF2-40B4-BE49-F238E27FC236}">
                <a16:creationId xmlns:a16="http://schemas.microsoft.com/office/drawing/2014/main" id="{5419ED70-0718-4DBA-9D69-8D54F2FE8624}"/>
              </a:ext>
            </a:extLst>
          </p:cNvPr>
          <p:cNvPicPr>
            <a:picLocks noChangeAspect="1"/>
          </p:cNvPicPr>
          <p:nvPr/>
        </p:nvPicPr>
        <p:blipFill>
          <a:blip r:embed="rId2"/>
          <a:stretch>
            <a:fillRect/>
          </a:stretch>
        </p:blipFill>
        <p:spPr>
          <a:xfrm>
            <a:off x="228600" y="1295400"/>
            <a:ext cx="8610600" cy="4562644"/>
          </a:xfrm>
          <a:prstGeom prst="rect">
            <a:avLst/>
          </a:prstGeom>
        </p:spPr>
      </p:pic>
      <p:pic>
        <p:nvPicPr>
          <p:cNvPr id="3" name="Picture 2">
            <a:extLst>
              <a:ext uri="{FF2B5EF4-FFF2-40B4-BE49-F238E27FC236}">
                <a16:creationId xmlns:a16="http://schemas.microsoft.com/office/drawing/2014/main" id="{05668AF4-5B33-417B-A4A5-9DA913A7D087}"/>
              </a:ext>
            </a:extLst>
          </p:cNvPr>
          <p:cNvPicPr>
            <a:picLocks noChangeAspect="1"/>
          </p:cNvPicPr>
          <p:nvPr/>
        </p:nvPicPr>
        <p:blipFill>
          <a:blip r:embed="rId3"/>
          <a:stretch>
            <a:fillRect/>
          </a:stretch>
        </p:blipFill>
        <p:spPr>
          <a:xfrm>
            <a:off x="7664808" y="103766"/>
            <a:ext cx="938865" cy="896190"/>
          </a:xfrm>
          <a:prstGeom prst="rect">
            <a:avLst/>
          </a:prstGeom>
        </p:spPr>
      </p:pic>
    </p:spTree>
    <p:extLst>
      <p:ext uri="{BB962C8B-B14F-4D97-AF65-F5344CB8AC3E}">
        <p14:creationId xmlns:p14="http://schemas.microsoft.com/office/powerpoint/2010/main" val="794816421"/>
      </p:ext>
    </p:extLst>
  </p:cSld>
  <p:clrMapOvr>
    <a:masterClrMapping/>
  </p:clrMapOvr>
  <p:transition advClick="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10ACA-9679-4F3A-91F4-9A337C157BD0}"/>
              </a:ext>
            </a:extLst>
          </p:cNvPr>
          <p:cNvSpPr>
            <a:spLocks noGrp="1"/>
          </p:cNvSpPr>
          <p:nvPr>
            <p:ph type="title"/>
          </p:nvPr>
        </p:nvSpPr>
        <p:spPr>
          <a:xfrm>
            <a:off x="609600" y="0"/>
            <a:ext cx="7924800" cy="1661993"/>
          </a:xfrm>
        </p:spPr>
        <p:txBody>
          <a:bodyPr/>
          <a:lstStyle/>
          <a:p>
            <a:r>
              <a:rPr lang="en-US" dirty="0"/>
              <a:t>Top 10 NAICS OSHNC FY20 COVID-19 Related Complaints:</a:t>
            </a:r>
            <a:br>
              <a:rPr lang="en-US" sz="3200" dirty="0"/>
            </a:br>
            <a:endParaRPr lang="en-US" dirty="0"/>
          </a:p>
        </p:txBody>
      </p:sp>
      <p:sp>
        <p:nvSpPr>
          <p:cNvPr id="3" name="Content Placeholder 2">
            <a:extLst>
              <a:ext uri="{FF2B5EF4-FFF2-40B4-BE49-F238E27FC236}">
                <a16:creationId xmlns:a16="http://schemas.microsoft.com/office/drawing/2014/main" id="{4BB0B3AD-D3BB-4F40-BD7F-4805F5B8E8C7}"/>
              </a:ext>
            </a:extLst>
          </p:cNvPr>
          <p:cNvSpPr>
            <a:spLocks noGrp="1"/>
          </p:cNvSpPr>
          <p:nvPr>
            <p:ph idx="1"/>
          </p:nvPr>
        </p:nvSpPr>
        <p:spPr/>
        <p:txBody>
          <a:bodyPr/>
          <a:lstStyle/>
          <a:p>
            <a:pPr lvl="2">
              <a:buFont typeface="Arial" panose="020B0604020202020204" pitchFamily="34" charset="0"/>
              <a:buChar char="•"/>
            </a:pPr>
            <a:r>
              <a:rPr lang="en-US" sz="2600" b="1" dirty="0"/>
              <a:t>147</a:t>
            </a:r>
            <a:r>
              <a:rPr lang="en-US" sz="2600" dirty="0"/>
              <a:t> - NAICS 722310, </a:t>
            </a:r>
            <a:r>
              <a:rPr lang="en-US" sz="2600" b="1" dirty="0"/>
              <a:t>Food Service Contractors</a:t>
            </a:r>
          </a:p>
          <a:p>
            <a:pPr lvl="2">
              <a:buFont typeface="Arial" panose="020B0604020202020204" pitchFamily="34" charset="0"/>
              <a:buChar char="•"/>
            </a:pPr>
            <a:r>
              <a:rPr lang="en-US" sz="2600" b="1" dirty="0"/>
              <a:t>130</a:t>
            </a:r>
            <a:r>
              <a:rPr lang="en-US" sz="2600" dirty="0"/>
              <a:t> - NAICS 722511, </a:t>
            </a:r>
            <a:r>
              <a:rPr lang="en-US" sz="2600" b="1" dirty="0"/>
              <a:t>Restaurants</a:t>
            </a:r>
          </a:p>
          <a:p>
            <a:pPr lvl="2">
              <a:buFont typeface="Arial" panose="020B0604020202020204" pitchFamily="34" charset="0"/>
              <a:buChar char="•"/>
            </a:pPr>
            <a:r>
              <a:rPr lang="en-US" sz="2600" b="1" dirty="0"/>
              <a:t>66</a:t>
            </a:r>
            <a:r>
              <a:rPr lang="en-US" sz="2600" dirty="0"/>
              <a:t> - NAICS 445110, </a:t>
            </a:r>
            <a:r>
              <a:rPr lang="en-US" sz="2600" b="1" dirty="0"/>
              <a:t>Supermarkets</a:t>
            </a:r>
          </a:p>
          <a:p>
            <a:pPr lvl="2">
              <a:buFont typeface="Arial" panose="020B0604020202020204" pitchFamily="34" charset="0"/>
              <a:buChar char="•"/>
            </a:pPr>
            <a:r>
              <a:rPr lang="en-US" sz="2600" b="1" dirty="0"/>
              <a:t>62 </a:t>
            </a:r>
            <a:r>
              <a:rPr lang="en-US" sz="2600" dirty="0"/>
              <a:t>- NAICS 621111, </a:t>
            </a:r>
            <a:r>
              <a:rPr lang="en-US" sz="2600" b="1" dirty="0"/>
              <a:t>Physician Offices </a:t>
            </a:r>
          </a:p>
          <a:p>
            <a:pPr lvl="2">
              <a:buFont typeface="Arial" panose="020B0604020202020204" pitchFamily="34" charset="0"/>
              <a:buChar char="•"/>
            </a:pPr>
            <a:r>
              <a:rPr lang="en-US" sz="2600" b="1" dirty="0"/>
              <a:t>57</a:t>
            </a:r>
            <a:r>
              <a:rPr lang="en-US" sz="2600" dirty="0"/>
              <a:t> - NAICS 311615, </a:t>
            </a:r>
            <a:r>
              <a:rPr lang="en-US" sz="2600" b="1" dirty="0"/>
              <a:t>Poultry Processing</a:t>
            </a:r>
          </a:p>
          <a:p>
            <a:pPr lvl="2">
              <a:buFont typeface="Arial" panose="020B0604020202020204" pitchFamily="34" charset="0"/>
              <a:buChar char="•"/>
            </a:pPr>
            <a:r>
              <a:rPr lang="en-US" sz="2600" b="1" dirty="0"/>
              <a:t>53</a:t>
            </a:r>
            <a:r>
              <a:rPr lang="en-US" sz="2600" dirty="0"/>
              <a:t> - NAICS 623110, </a:t>
            </a:r>
            <a:r>
              <a:rPr lang="en-US" sz="2600" b="1" dirty="0"/>
              <a:t>Nursing Care Facilities</a:t>
            </a:r>
          </a:p>
          <a:p>
            <a:pPr lvl="2">
              <a:buFont typeface="Arial" panose="020B0604020202020204" pitchFamily="34" charset="0"/>
              <a:buChar char="•"/>
            </a:pPr>
            <a:r>
              <a:rPr lang="en-US" sz="2600" b="1" dirty="0"/>
              <a:t>52</a:t>
            </a:r>
            <a:r>
              <a:rPr lang="en-US" sz="2600" dirty="0"/>
              <a:t> - NAICS 622110, </a:t>
            </a:r>
            <a:r>
              <a:rPr lang="en-US" sz="2600" b="1" dirty="0"/>
              <a:t>Hospitals</a:t>
            </a:r>
          </a:p>
          <a:p>
            <a:pPr lvl="2">
              <a:buFont typeface="Arial" panose="020B0604020202020204" pitchFamily="34" charset="0"/>
              <a:buChar char="•"/>
            </a:pPr>
            <a:r>
              <a:rPr lang="en-US" sz="2600" b="1" dirty="0"/>
              <a:t>49</a:t>
            </a:r>
            <a:r>
              <a:rPr lang="en-US" sz="2600" dirty="0"/>
              <a:t> - NAICS 452210, </a:t>
            </a:r>
            <a:r>
              <a:rPr lang="en-US" sz="2600" b="1" dirty="0"/>
              <a:t>Department Stores</a:t>
            </a:r>
          </a:p>
          <a:p>
            <a:pPr lvl="2">
              <a:buFont typeface="Arial" panose="020B0604020202020204" pitchFamily="34" charset="0"/>
              <a:buChar char="•"/>
            </a:pPr>
            <a:r>
              <a:rPr lang="en-US" sz="2600" b="1" dirty="0"/>
              <a:t>34</a:t>
            </a:r>
            <a:r>
              <a:rPr lang="en-US" sz="2600" dirty="0"/>
              <a:t> - NAICS 561422, </a:t>
            </a:r>
            <a:r>
              <a:rPr lang="en-US" sz="2600" b="1" dirty="0"/>
              <a:t>Telemarketing Centers</a:t>
            </a:r>
          </a:p>
          <a:p>
            <a:pPr lvl="2">
              <a:buFont typeface="Arial" panose="020B0604020202020204" pitchFamily="34" charset="0"/>
              <a:buChar char="•"/>
            </a:pPr>
            <a:r>
              <a:rPr lang="en-US" sz="2600" b="1" dirty="0"/>
              <a:t>33</a:t>
            </a:r>
            <a:r>
              <a:rPr lang="en-US" sz="2600" dirty="0"/>
              <a:t> - NAICS 713940,</a:t>
            </a:r>
            <a:r>
              <a:rPr lang="en-US" sz="2600" b="1" dirty="0"/>
              <a:t> Fitness Centers</a:t>
            </a:r>
          </a:p>
          <a:p>
            <a:endParaRPr lang="en-US" dirty="0"/>
          </a:p>
        </p:txBody>
      </p:sp>
      <p:pic>
        <p:nvPicPr>
          <p:cNvPr id="4" name="Picture 3">
            <a:extLst>
              <a:ext uri="{FF2B5EF4-FFF2-40B4-BE49-F238E27FC236}">
                <a16:creationId xmlns:a16="http://schemas.microsoft.com/office/drawing/2014/main" id="{43032CAF-F4FC-45E2-A2B0-915836CD5F9D}"/>
              </a:ext>
            </a:extLst>
          </p:cNvPr>
          <p:cNvPicPr>
            <a:picLocks noChangeAspect="1"/>
          </p:cNvPicPr>
          <p:nvPr/>
        </p:nvPicPr>
        <p:blipFill>
          <a:blip r:embed="rId2"/>
          <a:stretch>
            <a:fillRect/>
          </a:stretch>
        </p:blipFill>
        <p:spPr>
          <a:xfrm>
            <a:off x="76200" y="1786452"/>
            <a:ext cx="1600200" cy="1771929"/>
          </a:xfrm>
          <a:prstGeom prst="rect">
            <a:avLst/>
          </a:prstGeom>
        </p:spPr>
      </p:pic>
      <p:pic>
        <p:nvPicPr>
          <p:cNvPr id="5" name="Picture 4">
            <a:extLst>
              <a:ext uri="{FF2B5EF4-FFF2-40B4-BE49-F238E27FC236}">
                <a16:creationId xmlns:a16="http://schemas.microsoft.com/office/drawing/2014/main" id="{A08D4CD6-2C8B-41E2-8120-77750DC4A51F}"/>
              </a:ext>
            </a:extLst>
          </p:cNvPr>
          <p:cNvPicPr>
            <a:picLocks noChangeAspect="1"/>
          </p:cNvPicPr>
          <p:nvPr/>
        </p:nvPicPr>
        <p:blipFill>
          <a:blip r:embed="rId3"/>
          <a:stretch>
            <a:fillRect/>
          </a:stretch>
        </p:blipFill>
        <p:spPr>
          <a:xfrm>
            <a:off x="76200" y="3558381"/>
            <a:ext cx="1557058" cy="1771929"/>
          </a:xfrm>
          <a:prstGeom prst="rect">
            <a:avLst/>
          </a:prstGeom>
        </p:spPr>
      </p:pic>
      <p:pic>
        <p:nvPicPr>
          <p:cNvPr id="6" name="Picture 5">
            <a:extLst>
              <a:ext uri="{FF2B5EF4-FFF2-40B4-BE49-F238E27FC236}">
                <a16:creationId xmlns:a16="http://schemas.microsoft.com/office/drawing/2014/main" id="{902B5E7B-64E1-426D-A2F0-D99128E023B1}"/>
              </a:ext>
            </a:extLst>
          </p:cNvPr>
          <p:cNvPicPr>
            <a:picLocks noChangeAspect="1"/>
          </p:cNvPicPr>
          <p:nvPr/>
        </p:nvPicPr>
        <p:blipFill>
          <a:blip r:embed="rId4"/>
          <a:stretch>
            <a:fillRect/>
          </a:stretch>
        </p:blipFill>
        <p:spPr>
          <a:xfrm>
            <a:off x="7772400" y="1233978"/>
            <a:ext cx="1083787" cy="1031240"/>
          </a:xfrm>
          <a:prstGeom prst="rect">
            <a:avLst/>
          </a:prstGeom>
        </p:spPr>
      </p:pic>
    </p:spTree>
    <p:extLst>
      <p:ext uri="{BB962C8B-B14F-4D97-AF65-F5344CB8AC3E}">
        <p14:creationId xmlns:p14="http://schemas.microsoft.com/office/powerpoint/2010/main" val="3811237020"/>
      </p:ext>
    </p:extLst>
  </p:cSld>
  <p:clrMapOvr>
    <a:masterClrMapping/>
  </p:clrMapOvr>
  <p:transition advClick="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a:extLst>
              <a:ext uri="{FF2B5EF4-FFF2-40B4-BE49-F238E27FC236}">
                <a16:creationId xmlns:a16="http://schemas.microsoft.com/office/drawing/2014/main" id="{377EAC83-9E41-45D3-9CFC-192D9377B7B3}"/>
              </a:ext>
            </a:extLst>
          </p:cNvPr>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OSH Division</a:t>
            </a:r>
          </a:p>
          <a:p>
            <a:pPr eaLnBrk="0" hangingPunct="0"/>
            <a:r>
              <a:rPr lang="en-US" sz="2400" i="1" dirty="0">
                <a:solidFill>
                  <a:srgbClr val="000080"/>
                </a:solidFill>
              </a:rPr>
              <a:t>COVID-19 Consultation Activities FFY20*</a:t>
            </a:r>
            <a:endParaRPr lang="en-US" sz="2400" b="1" i="1" dirty="0">
              <a:solidFill>
                <a:schemeClr val="bg2"/>
              </a:solidFill>
            </a:endParaRPr>
          </a:p>
        </p:txBody>
      </p:sp>
      <p:pic>
        <p:nvPicPr>
          <p:cNvPr id="2" name="Picture 1">
            <a:extLst>
              <a:ext uri="{FF2B5EF4-FFF2-40B4-BE49-F238E27FC236}">
                <a16:creationId xmlns:a16="http://schemas.microsoft.com/office/drawing/2014/main" id="{4906456E-082A-4DBC-9A19-4473944EA1B3}"/>
              </a:ext>
            </a:extLst>
          </p:cNvPr>
          <p:cNvPicPr>
            <a:picLocks noChangeAspect="1"/>
          </p:cNvPicPr>
          <p:nvPr/>
        </p:nvPicPr>
        <p:blipFill>
          <a:blip r:embed="rId2"/>
          <a:stretch>
            <a:fillRect/>
          </a:stretch>
        </p:blipFill>
        <p:spPr>
          <a:xfrm>
            <a:off x="0" y="1295400"/>
            <a:ext cx="9003030" cy="3505200"/>
          </a:xfrm>
          <a:prstGeom prst="rect">
            <a:avLst/>
          </a:prstGeom>
        </p:spPr>
      </p:pic>
      <p:pic>
        <p:nvPicPr>
          <p:cNvPr id="3" name="Picture 2">
            <a:extLst>
              <a:ext uri="{FF2B5EF4-FFF2-40B4-BE49-F238E27FC236}">
                <a16:creationId xmlns:a16="http://schemas.microsoft.com/office/drawing/2014/main" id="{F1246A86-7DD3-41C9-A45A-1029C24FD5BD}"/>
              </a:ext>
            </a:extLst>
          </p:cNvPr>
          <p:cNvPicPr>
            <a:picLocks noChangeAspect="1"/>
          </p:cNvPicPr>
          <p:nvPr/>
        </p:nvPicPr>
        <p:blipFill>
          <a:blip r:embed="rId3"/>
          <a:stretch>
            <a:fillRect/>
          </a:stretch>
        </p:blipFill>
        <p:spPr>
          <a:xfrm>
            <a:off x="7467600" y="34636"/>
            <a:ext cx="990600" cy="942571"/>
          </a:xfrm>
          <a:prstGeom prst="rect">
            <a:avLst/>
          </a:prstGeom>
        </p:spPr>
      </p:pic>
    </p:spTree>
    <p:extLst>
      <p:ext uri="{BB962C8B-B14F-4D97-AF65-F5344CB8AC3E}">
        <p14:creationId xmlns:p14="http://schemas.microsoft.com/office/powerpoint/2010/main" val="2760489222"/>
      </p:ext>
    </p:extLst>
  </p:cSld>
  <p:clrMapOvr>
    <a:masterClrMapping/>
  </p:clrMapOvr>
  <p:transition advClick="0"/>
</p:sld>
</file>

<file path=ppt/tags/tag1.xml><?xml version="1.0" encoding="utf-8"?>
<p:tagLst xmlns:a="http://schemas.openxmlformats.org/drawingml/2006/main" xmlns:r="http://schemas.openxmlformats.org/officeDocument/2006/relationships" xmlns:p="http://schemas.openxmlformats.org/presentationml/2006/main">
  <p:tag name="WMTOOLS" val="&lt;WMTools ver=&quot;1.0&quot;&gt;&lt;Timings time=&quot;12/12/2008 9:58:15 AM&quot;&gt;&lt;Slide id=&quot;459&quot; dur=&quot;3.46875&quot;/&gt;&lt;/Timings&gt;&lt;/WMTools&gt;"/>
</p:tagLst>
</file>

<file path=ppt/theme/theme1.xml><?xml version="1.0" encoding="utf-8"?>
<a:theme xmlns:a="http://schemas.openxmlformats.org/drawingml/2006/main" name="NCDOL  Standard">
  <a:themeElements>
    <a:clrScheme name="NCDOL  Standard 8">
      <a:dk1>
        <a:srgbClr val="000000"/>
      </a:dk1>
      <a:lt1>
        <a:srgbClr val="FFFFFF"/>
      </a:lt1>
      <a:dk2>
        <a:srgbClr val="0000FF"/>
      </a:dk2>
      <a:lt2>
        <a:srgbClr val="000080"/>
      </a:lt2>
      <a:accent1>
        <a:srgbClr val="FF00FF"/>
      </a:accent1>
      <a:accent2>
        <a:srgbClr val="FF0000"/>
      </a:accent2>
      <a:accent3>
        <a:srgbClr val="FFFFFF"/>
      </a:accent3>
      <a:accent4>
        <a:srgbClr val="000000"/>
      </a:accent4>
      <a:accent5>
        <a:srgbClr val="FFAAFF"/>
      </a:accent5>
      <a:accent6>
        <a:srgbClr val="E70000"/>
      </a:accent6>
      <a:hlink>
        <a:srgbClr val="000000"/>
      </a:hlink>
      <a:folHlink>
        <a:srgbClr val="C0C0C0"/>
      </a:folHlink>
    </a:clrScheme>
    <a:fontScheme name="NCDOL  Standar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NCDOL  Standard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NCDOL  Standard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NCDOL  Standard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NCDOL  Standard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NCDOL  Standard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NCDOL  Standard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NCDOL  Standard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NCDOL  Standard 8">
        <a:dk1>
          <a:srgbClr val="000000"/>
        </a:dk1>
        <a:lt1>
          <a:srgbClr val="FFFFFF"/>
        </a:lt1>
        <a:dk2>
          <a:srgbClr val="0000FF"/>
        </a:dk2>
        <a:lt2>
          <a:srgbClr val="000080"/>
        </a:lt2>
        <a:accent1>
          <a:srgbClr val="FF00FF"/>
        </a:accent1>
        <a:accent2>
          <a:srgbClr val="FF0000"/>
        </a:accent2>
        <a:accent3>
          <a:srgbClr val="FFFFFF"/>
        </a:accent3>
        <a:accent4>
          <a:srgbClr val="000000"/>
        </a:accent4>
        <a:accent5>
          <a:srgbClr val="FFAAFF"/>
        </a:accent5>
        <a:accent6>
          <a:srgbClr val="E70000"/>
        </a:accent6>
        <a:hlink>
          <a:srgbClr val="000000"/>
        </a:hlink>
        <a:folHlink>
          <a:srgbClr val="C0C0C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NCDOL  Standard">
  <a:themeElements>
    <a:clrScheme name="1_NCDOL  Standard 8">
      <a:dk1>
        <a:srgbClr val="000000"/>
      </a:dk1>
      <a:lt1>
        <a:srgbClr val="FFFFFF"/>
      </a:lt1>
      <a:dk2>
        <a:srgbClr val="0000FF"/>
      </a:dk2>
      <a:lt2>
        <a:srgbClr val="000080"/>
      </a:lt2>
      <a:accent1>
        <a:srgbClr val="FF00FF"/>
      </a:accent1>
      <a:accent2>
        <a:srgbClr val="FF0000"/>
      </a:accent2>
      <a:accent3>
        <a:srgbClr val="FFFFFF"/>
      </a:accent3>
      <a:accent4>
        <a:srgbClr val="000000"/>
      </a:accent4>
      <a:accent5>
        <a:srgbClr val="FFAAFF"/>
      </a:accent5>
      <a:accent6>
        <a:srgbClr val="E70000"/>
      </a:accent6>
      <a:hlink>
        <a:srgbClr val="000000"/>
      </a:hlink>
      <a:folHlink>
        <a:srgbClr val="C0C0C0"/>
      </a:folHlink>
    </a:clrScheme>
    <a:fontScheme name="1_NCDOL  Standar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1_NCDOL  Standard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NCDOL  Standard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1_NCDOL  Standard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NCDOL  Standard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NCDOL  Standard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NCDOL  Standard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1_NCDOL  Standard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NCDOL  Standard 8">
        <a:dk1>
          <a:srgbClr val="000000"/>
        </a:dk1>
        <a:lt1>
          <a:srgbClr val="FFFFFF"/>
        </a:lt1>
        <a:dk2>
          <a:srgbClr val="0000FF"/>
        </a:dk2>
        <a:lt2>
          <a:srgbClr val="000080"/>
        </a:lt2>
        <a:accent1>
          <a:srgbClr val="FF00FF"/>
        </a:accent1>
        <a:accent2>
          <a:srgbClr val="FF0000"/>
        </a:accent2>
        <a:accent3>
          <a:srgbClr val="FFFFFF"/>
        </a:accent3>
        <a:accent4>
          <a:srgbClr val="000000"/>
        </a:accent4>
        <a:accent5>
          <a:srgbClr val="FFAAFF"/>
        </a:accent5>
        <a:accent6>
          <a:srgbClr val="E70000"/>
        </a:accent6>
        <a:hlink>
          <a:srgbClr val="000000"/>
        </a:hlink>
        <a:folHlink>
          <a:srgbClr val="C0C0C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1_NCDOL  Standard 8">
    <a:dk1>
      <a:srgbClr val="000000"/>
    </a:dk1>
    <a:lt1>
      <a:srgbClr val="FFFFFF"/>
    </a:lt1>
    <a:dk2>
      <a:srgbClr val="0000FF"/>
    </a:dk2>
    <a:lt2>
      <a:srgbClr val="000080"/>
    </a:lt2>
    <a:accent1>
      <a:srgbClr val="FF00FF"/>
    </a:accent1>
    <a:accent2>
      <a:srgbClr val="FF0000"/>
    </a:accent2>
    <a:accent3>
      <a:srgbClr val="FFFFFF"/>
    </a:accent3>
    <a:accent4>
      <a:srgbClr val="000000"/>
    </a:accent4>
    <a:accent5>
      <a:srgbClr val="FFAAFF"/>
    </a:accent5>
    <a:accent6>
      <a:srgbClr val="E70000"/>
    </a:accent6>
    <a:hlink>
      <a:srgbClr val="000000"/>
    </a:hlink>
    <a:folHlink>
      <a:srgbClr val="C0C0C0"/>
    </a:folHlink>
  </a:clrScheme>
</a:themeOverride>
</file>

<file path=docProps/app.xml><?xml version="1.0" encoding="utf-8"?>
<Properties xmlns="http://schemas.openxmlformats.org/officeDocument/2006/extended-properties" xmlns:vt="http://schemas.openxmlformats.org/officeDocument/2006/docPropsVTypes">
  <Template>Capsules</Template>
  <TotalTime>40620</TotalTime>
  <Words>2358</Words>
  <Application>Microsoft Office PowerPoint</Application>
  <PresentationFormat>On-screen Show (4:3)</PresentationFormat>
  <Paragraphs>633</Paragraphs>
  <Slides>32</Slides>
  <Notes>16</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32</vt:i4>
      </vt:variant>
    </vt:vector>
  </HeadingPairs>
  <TitlesOfParts>
    <vt:vector size="39" baseType="lpstr">
      <vt:lpstr>Arial</vt:lpstr>
      <vt:lpstr>Calibri</vt:lpstr>
      <vt:lpstr>Symbol</vt:lpstr>
      <vt:lpstr>Times New Roman</vt:lpstr>
      <vt:lpstr>Wingdings</vt:lpstr>
      <vt:lpstr>NCDOL  Standard</vt:lpstr>
      <vt:lpstr>1_NCDOL  Standard</vt:lpstr>
      <vt:lpstr>North Carolina Department of Labor Occupational Safety &amp; Health Division  Director’s Office Update via Lifesize   November 19, 2020 </vt:lpstr>
      <vt:lpstr>OSH Division HR/Budget Update</vt:lpstr>
      <vt:lpstr>OSHNC Coronavirus Disease 2019  (COVID-19) Activities </vt:lpstr>
      <vt:lpstr>New NC DHHS County Alert System  for levels of Community Spread of COVID-19</vt:lpstr>
      <vt:lpstr>Coding Key and Criteria</vt:lpstr>
      <vt:lpstr>PowerPoint Presentation</vt:lpstr>
      <vt:lpstr>PowerPoint Presentation</vt:lpstr>
      <vt:lpstr>Top 10 NAICS OSHNC FY20 COVID-19 Related Complaints: </vt:lpstr>
      <vt:lpstr>PowerPoint Presentation</vt:lpstr>
      <vt:lpstr>PowerPoint Presentation</vt:lpstr>
      <vt:lpstr>PowerPoint Presentation</vt:lpstr>
      <vt:lpstr>FAQ’s and Guidance Information</vt:lpstr>
      <vt:lpstr>Guidance For All Employers</vt:lpstr>
      <vt:lpstr>NCDOL COVID-19 Web Page Views</vt:lpstr>
      <vt:lpstr>OSHA and OSHNC Migration to Virtual Training</vt:lpstr>
      <vt:lpstr>Other Virtual Activities During Ongoing Pandemic</vt:lpstr>
      <vt:lpstr>Thank-You For Adapting!</vt:lpstr>
      <vt:lpstr>FFY 2019 Comprehensive FAME</vt:lpstr>
      <vt:lpstr>2018 BLS Injury and Illness Rates Per 100 Full-Time Employees</vt:lpstr>
      <vt:lpstr>2019 BLS Private Sector TRC/DART NC 5th  Lowest Rate in U.S.</vt:lpstr>
      <vt:lpstr>BLS Survey NC Data CY2001- CY2019 (Private Industry TRC)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Safe &amp; Sound Week 2020</vt:lpstr>
      <vt:lpstr>Personnel Changes in NCDOL Effective 1/1/21 </vt:lpstr>
      <vt:lpstr>OSH FY2021</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Quarterly Update</dc:title>
  <dc:creator>Wanda Lagoe</dc:creator>
  <cp:lastModifiedBy>Geddie, Ed</cp:lastModifiedBy>
  <cp:revision>2890</cp:revision>
  <cp:lastPrinted>2020-11-18T21:02:52Z</cp:lastPrinted>
  <dcterms:created xsi:type="dcterms:W3CDTF">2000-08-10T17:22:10Z</dcterms:created>
  <dcterms:modified xsi:type="dcterms:W3CDTF">2020-11-19T16:10:50Z</dcterms:modified>
</cp:coreProperties>
</file>