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37"/>
  </p:notesMasterIdLst>
  <p:handoutMasterIdLst>
    <p:handoutMasterId r:id="rId38"/>
  </p:handoutMasterIdLst>
  <p:sldIdLst>
    <p:sldId id="593" r:id="rId3"/>
    <p:sldId id="666" r:id="rId4"/>
    <p:sldId id="640" r:id="rId5"/>
    <p:sldId id="601" r:id="rId6"/>
    <p:sldId id="602" r:id="rId7"/>
    <p:sldId id="688" r:id="rId8"/>
    <p:sldId id="603" r:id="rId9"/>
    <p:sldId id="606" r:id="rId10"/>
    <p:sldId id="605" r:id="rId11"/>
    <p:sldId id="609" r:id="rId12"/>
    <p:sldId id="611" r:id="rId13"/>
    <p:sldId id="613" r:id="rId14"/>
    <p:sldId id="615" r:id="rId15"/>
    <p:sldId id="617" r:id="rId16"/>
    <p:sldId id="619" r:id="rId17"/>
    <p:sldId id="687" r:id="rId18"/>
    <p:sldId id="624" r:id="rId19"/>
    <p:sldId id="625" r:id="rId20"/>
    <p:sldId id="626" r:id="rId21"/>
    <p:sldId id="627" r:id="rId22"/>
    <p:sldId id="628" r:id="rId23"/>
    <p:sldId id="633" r:id="rId24"/>
    <p:sldId id="744" r:id="rId25"/>
    <p:sldId id="676" r:id="rId26"/>
    <p:sldId id="730" r:id="rId27"/>
    <p:sldId id="731" r:id="rId28"/>
    <p:sldId id="651" r:id="rId29"/>
    <p:sldId id="652" r:id="rId30"/>
    <p:sldId id="733" r:id="rId31"/>
    <p:sldId id="743" r:id="rId32"/>
    <p:sldId id="736" r:id="rId33"/>
    <p:sldId id="737" r:id="rId34"/>
    <p:sldId id="738" r:id="rId35"/>
    <p:sldId id="637" r:id="rId36"/>
  </p:sldIdLst>
  <p:sldSz cx="9144000" cy="6858000" type="screen4x3"/>
  <p:notesSz cx="7010400" cy="92964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9E"/>
    <a:srgbClr val="000080"/>
    <a:srgbClr val="DDDDDD"/>
    <a:srgbClr val="E7E7E7"/>
    <a:srgbClr val="012D9A"/>
    <a:srgbClr val="010101"/>
    <a:srgbClr val="C0C0C0"/>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B44FD-DEAC-4245-9107-D7017086C5A0}" v="8" dt="2021-05-03T11:39:25.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2802" autoAdjust="0"/>
  </p:normalViewPr>
  <p:slideViewPr>
    <p:cSldViewPr>
      <p:cViewPr varScale="1">
        <p:scale>
          <a:sx n="114" d="100"/>
          <a:sy n="114" d="100"/>
        </p:scale>
        <p:origin x="1578"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08"/>
    </p:cViewPr>
  </p:sorterViewPr>
  <p:notesViewPr>
    <p:cSldViewPr>
      <p:cViewPr varScale="1">
        <p:scale>
          <a:sx n="73" d="100"/>
          <a:sy n="73" d="100"/>
        </p:scale>
        <p:origin x="2652" y="6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10</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defTabSz="920618" eaLnBrk="1" hangingPunct="1">
              <a:defRPr/>
            </a:pPr>
            <a:r>
              <a:rPr lang="en-US" dirty="0"/>
              <a:t>NC TRC/DART rate not available for the 5 digit NAICS code </a:t>
            </a:r>
          </a:p>
          <a:p>
            <a:pPr defTabSz="920618" eaLnBrk="1" hangingPunct="1">
              <a:defRPr/>
            </a:pPr>
            <a:r>
              <a:rPr lang="en-US" dirty="0"/>
              <a:t>Logging fatalities went down but arboriculture went up. </a:t>
            </a:r>
          </a:p>
          <a:p>
            <a:pPr defTabSz="920618" eaLnBrk="1" hangingPunct="1">
              <a:defRPr/>
            </a:pPr>
            <a:r>
              <a:rPr lang="en-US" dirty="0"/>
              <a:t>Meeting minutes: Looking at alliances within the arboriculture industry. Encourage increased inspections in the SEP. Take a less experienced/confident CSHO out for familiarization. Continue to offer assistance and guidance where you/we can and provide referrals to Consultative or Compliance where appropriate. When conducting inspections on construction sites, public sector, or other activities where the employer/employees are conducting tree trimming/removal operations, please continue to mark the Emphasis/Initiatives blocks according to OPN 88I. </a:t>
            </a:r>
          </a:p>
          <a:p>
            <a:pPr eaLnBrk="1" hangingPunct="1"/>
            <a:endParaRPr lang="en-US" dirty="0"/>
          </a:p>
        </p:txBody>
      </p:sp>
    </p:spTree>
    <p:extLst>
      <p:ext uri="{BB962C8B-B14F-4D97-AF65-F5344CB8AC3E}">
        <p14:creationId xmlns:p14="http://schemas.microsoft.com/office/powerpoint/2010/main" val="229737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11</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12</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13</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14</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15</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pPr lvl="0"/>
            <a:r>
              <a:rPr lang="en-US" sz="1000" dirty="0"/>
              <a:t>Added Amputations for our new 5 year SMP, and removed Accommodations.</a:t>
            </a:r>
          </a:p>
          <a:p>
            <a:pPr lvl="0"/>
            <a:r>
              <a:rPr lang="en-US" sz="1000" dirty="0"/>
              <a:t>Meeting Notes: Tara Payne and James Cook (co-chairs) presiding</a:t>
            </a:r>
          </a:p>
          <a:p>
            <a:pPr lvl="0"/>
            <a:r>
              <a:rPr lang="en-US" sz="1000" dirty="0"/>
              <a:t>The initial data compiled by Paul Sullivan spans from January 1, 2015 to current date.</a:t>
            </a:r>
          </a:p>
          <a:p>
            <a:pPr lvl="0"/>
            <a:r>
              <a:rPr lang="en-US" sz="1000" dirty="0"/>
              <a:t>Kevin Beauregard suggested using only full years (calendar, fiscal, etc.) for setting and monitoring goals.  Targeting, data, etc. all needs to be based on consistent numbers for accurate results.</a:t>
            </a:r>
          </a:p>
          <a:p>
            <a:pPr lvl="0"/>
            <a:r>
              <a:rPr lang="en-US" sz="1000" dirty="0"/>
              <a:t>Paul’s 3 ½ years of data was tabulated to target companies with the highest amputations based on NAICS codes.</a:t>
            </a:r>
          </a:p>
          <a:p>
            <a:pPr lvl="0"/>
            <a:r>
              <a:rPr lang="en-US" sz="1000" dirty="0"/>
              <a:t>Paul suggested using data from fiscal years 2016, 17, and 18.  This would address any concerns about under-reporting in 2015.</a:t>
            </a:r>
          </a:p>
          <a:p>
            <a:pPr lvl="0"/>
            <a:r>
              <a:rPr lang="en-US" sz="1000" dirty="0"/>
              <a:t>James and Tara asked what ETTA could do to help and whether the current Machine Guarding and Lockout/Tagout are sufficient.  Andy said he thought that Lockout/Tagout was good, but that Machine Guarding was lacking photographs since the great photo purge of 2015.  Paul and Tara suggested that they had plenty of photos from closed cases that they would be happy to share.</a:t>
            </a:r>
          </a:p>
          <a:p>
            <a:pPr lvl="0"/>
            <a:r>
              <a:rPr lang="en-US" sz="1000" dirty="0"/>
              <a:t>James and Tara suggested more advanced training for compliance officers.  Injuries are primarily to ‘Affected’ employees rather than ‘Authorized’ employees.  These are operators trying to clear jams or problems with machines rather than the maintenance people who are trained to deal these situations safely using safety protocols such as Lockout/Tagout.</a:t>
            </a:r>
          </a:p>
          <a:p>
            <a:pPr lvl="0"/>
            <a:r>
              <a:rPr lang="en-US" sz="1000" dirty="0"/>
              <a:t>Paul suggested a 1-day Internal Training workshop for Machine Guarding and a 1-day course in Lockout/Tagout. One in Charlotte for the West and a second in Raleigh for the East.</a:t>
            </a:r>
          </a:p>
          <a:p>
            <a:pPr lvl="0"/>
            <a:r>
              <a:rPr lang="en-US" sz="1000" dirty="0"/>
              <a:t>Andy said that this would be a good approach but would have to be coordinated with Marcy as ETTA had a very aggressive schedule in first quarter of 2019 regarding 10 and 30-hour classes as the hurricanes had wreaked havoc with our fourth quarter 2018 schedule for these classes. </a:t>
            </a:r>
          </a:p>
          <a:p>
            <a:pPr lvl="0"/>
            <a:r>
              <a:rPr lang="en-US" sz="1000" dirty="0"/>
              <a:t>Paul also suggested that they could supply COSHO’s with experience in individual pieces of equipment.  Andy agreed and suggested that these could be done much like we do case studies in PSM training.  Paul will seek volunteers for teaching subjects dealing with various manufacturing presses and equipment.</a:t>
            </a:r>
          </a:p>
          <a:p>
            <a:pPr lvl="0"/>
            <a:r>
              <a:rPr lang="en-US" sz="1000" dirty="0"/>
              <a:t>Kevin suggested talking to STAR and SHARP sites with this equipment about the possibility of scheduling field trips to these places.</a:t>
            </a:r>
          </a:p>
          <a:p>
            <a:pPr lvl="0"/>
            <a:r>
              <a:rPr lang="en-US" sz="1000" dirty="0"/>
              <a:t>It was agreed that these classes should be developed in first quarter 2019 for the SEP rollout in the fall of next year.</a:t>
            </a:r>
          </a:p>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16</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17</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18</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dirty="0"/>
              <a:t>The Carolina Star Program is designed to recognize employers and employees who have implemented effective safety and health management systems and maintain injury and illness rates that meet the criteria for participation. Any size employer.</a:t>
            </a:r>
          </a:p>
          <a:p>
            <a:pPr eaLnBrk="1" hangingPunct="1"/>
            <a:r>
              <a:rPr lang="en-US" dirty="0"/>
              <a:t>The SSTM Program is North Carolina’s version of federal OSHA’s Special Government Employee (SGE) Program. The SSTM Program allows industry employees and qualified independent private sector safety and health professionals the opportunity to work together in partnership with the NCDOL Carolina Star Program during onsite Star Program evaluations.</a:t>
            </a:r>
          </a:p>
          <a:p>
            <a:pPr eaLnBrk="1" hangingPunct="1"/>
            <a:endParaRPr lang="en-US" dirty="0"/>
          </a:p>
          <a:p>
            <a:pPr eaLnBrk="1" hangingPunct="1"/>
            <a:r>
              <a:rPr lang="en-US" dirty="0"/>
              <a:t>General industry, private sector participants must meet the following criteria: The most recent three-year average for both the total recordable case (TRC) rates and cases with days away from work, job transfer, or restriction (DART) rates must be at or below 50 percent of the most recent published federal BLS rates for the appropriate North American Industrial Classification System (NAICS) industry, preferably using a 6-digit NAICS rate, or highest digit available. </a:t>
            </a:r>
          </a:p>
          <a:p>
            <a:pPr eaLnBrk="1" hangingPunct="1"/>
            <a:r>
              <a:rPr lang="en-US" dirty="0"/>
              <a:t>Building Star  - The contractor participant must meet the following criteria: All injuries and illness rates for each worksite in North Carolina must be summarized on the OSHA 300 log each year, for the past three years. The most recent three-year average for both the total recordable case (TRC) rates and cases with days away from work, job transfer, or restriction (DART) rates must be at or below 50 percent of the most recent published Federal BLS rate for the appropriate North American Industrial Classification System (NAICS) preferably using a 6-digit NAICS rate, or highest digit available. </a:t>
            </a:r>
          </a:p>
        </p:txBody>
      </p:sp>
    </p:spTree>
    <p:extLst>
      <p:ext uri="{BB962C8B-B14F-4D97-AF65-F5344CB8AC3E}">
        <p14:creationId xmlns:p14="http://schemas.microsoft.com/office/powerpoint/2010/main" val="3411961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19</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r>
              <a:rPr lang="en-US" sz="1000" dirty="0"/>
              <a:t>The SHARP (Safety and Health Achievement and Recognition Programs) Program is designed for small and mid-size employers that have established, implemented and maintained exceptional workplace safety standards.</a:t>
            </a:r>
          </a:p>
          <a:p>
            <a:pPr eaLnBrk="1" hangingPunct="1"/>
            <a:endParaRPr lang="en-US" sz="1000" dirty="0"/>
          </a:p>
          <a:p>
            <a:r>
              <a:rPr lang="en-US" sz="1000" dirty="0"/>
              <a:t>The Gold Star Grower Housing Program recognizes growers who provide farmworker housing that meets and exceeds all of the requirements of the Migrant Housing Act of North Carolina. </a:t>
            </a:r>
          </a:p>
          <a:p>
            <a:r>
              <a:rPr lang="en-US" sz="1000" dirty="0"/>
              <a:t>The Gold Star Flag recognizes agricultural employers who have devised ways to continuously promote a culture of safety on their farms. Gold Star Flag recipients have identified hazards, trained their employees and completed farm safety inspections. They follow and exceed the regulations pertaining to the agricultural work place.</a:t>
            </a:r>
          </a:p>
          <a:p>
            <a:pPr eaLnBrk="1" hangingPunct="1"/>
            <a:endParaRPr lang="en-US" sz="1000" dirty="0"/>
          </a:p>
          <a:p>
            <a:pPr eaLnBrk="1" hangingPunct="1"/>
            <a:r>
              <a:rPr lang="en-US" sz="1000" dirty="0"/>
              <a:t>Safety Awards Program - In operation since 1946, the program now extends to more than 5,000 firms, and about 3,000 awards are presented annually. Two types of awards are administered through the program: Annual Safety Awards and Million-Hour Awards.</a:t>
            </a:r>
          </a:p>
          <a:p>
            <a:r>
              <a:rPr lang="en-US" sz="1000" dirty="0"/>
              <a:t>To qualify for an annual safety award, a firm must:</a:t>
            </a:r>
          </a:p>
          <a:p>
            <a:r>
              <a:rPr lang="en-US" sz="1000" dirty="0"/>
              <a:t>Have no fatalities during the calendar year at the site or location for which the award was given; </a:t>
            </a:r>
            <a:r>
              <a:rPr lang="en-US" sz="1000" i="1" dirty="0"/>
              <a:t>and</a:t>
            </a:r>
            <a:endParaRPr lang="en-US" sz="1000" dirty="0"/>
          </a:p>
          <a:p>
            <a:r>
              <a:rPr lang="en-US" sz="1000" dirty="0"/>
              <a:t>Have maintained an incidence rate at least 50 percent below the average for its particular industry group. </a:t>
            </a:r>
          </a:p>
          <a:p>
            <a:r>
              <a:rPr lang="en-US" sz="1000" b="1" dirty="0"/>
              <a:t>Two Safety Award Levels - Gold and Silver</a:t>
            </a:r>
          </a:p>
          <a:p>
            <a:r>
              <a:rPr lang="en-US" sz="1000" dirty="0"/>
              <a:t>The </a:t>
            </a:r>
            <a:r>
              <a:rPr lang="en-US" sz="1000" b="1" dirty="0"/>
              <a:t>Gold Award </a:t>
            </a:r>
            <a:r>
              <a:rPr lang="en-US" sz="1000" dirty="0"/>
              <a:t>is based on the days away, restricted, transferred (DART) rate, which includes cases of days away from work, restricted activity or job transfer. </a:t>
            </a:r>
          </a:p>
          <a:p>
            <a:r>
              <a:rPr lang="en-US" sz="1000" dirty="0"/>
              <a:t>The </a:t>
            </a:r>
            <a:r>
              <a:rPr lang="en-US" sz="1000" b="1" dirty="0"/>
              <a:t>Silver Award </a:t>
            </a:r>
            <a:r>
              <a:rPr lang="en-US" sz="1000" dirty="0"/>
              <a:t>is based only on cases with days away from work. They are recorded when the worker misses at least one full day of work, not including the day of the injury. </a:t>
            </a:r>
          </a:p>
        </p:txBody>
      </p:sp>
    </p:spTree>
    <p:extLst>
      <p:ext uri="{BB962C8B-B14F-4D97-AF65-F5344CB8AC3E}">
        <p14:creationId xmlns:p14="http://schemas.microsoft.com/office/powerpoint/2010/main" val="9928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9C04E28-086C-4D0A-8694-6886FBE4A781}" type="slidenum">
              <a:rPr lang="en-US" smtClean="0"/>
              <a:pPr/>
              <a:t>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North Carolina’s Total Recordable cases and DART rate continue to be lower that the National Average. </a:t>
            </a:r>
          </a:p>
          <a:p>
            <a:pPr eaLnBrk="1" hangingPunct="1"/>
            <a:endParaRPr lang="en-US" dirty="0"/>
          </a:p>
          <a:p>
            <a:pPr eaLnBrk="1" hangingPunct="1"/>
            <a:r>
              <a:rPr lang="en-US" dirty="0"/>
              <a:t>The DART rate stands for "Days Away, Restrictions and Transfers". This number is also based on trending over 200,000 hours but its not based on total injuries. Its based only on those injuries and illnesses severe enough to warrant "Days Away, Restrictions and Transfers".</a:t>
            </a:r>
          </a:p>
          <a:p>
            <a:pPr eaLnBrk="1" hangingPunct="1"/>
            <a:endParaRPr lang="en-US" dirty="0"/>
          </a:p>
          <a:p>
            <a:pPr eaLnBrk="1" hangingPunct="1"/>
            <a:r>
              <a:rPr lang="en-US" dirty="0"/>
              <a:t>The Total Recordable Case Rate (TRC) equals the division of all recordable cases by the hours worked, multiplied by 200'000 for standardization.</a:t>
            </a:r>
          </a:p>
        </p:txBody>
      </p:sp>
    </p:spTree>
    <p:extLst>
      <p:ext uri="{BB962C8B-B14F-4D97-AF65-F5344CB8AC3E}">
        <p14:creationId xmlns:p14="http://schemas.microsoft.com/office/powerpoint/2010/main" val="239040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21</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22</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9701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24</a:t>
            </a:fld>
            <a:endParaRPr lang="en-US"/>
          </a:p>
        </p:txBody>
      </p:sp>
    </p:spTree>
    <p:extLst>
      <p:ext uri="{BB962C8B-B14F-4D97-AF65-F5344CB8AC3E}">
        <p14:creationId xmlns:p14="http://schemas.microsoft.com/office/powerpoint/2010/main" val="3768825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25</a:t>
            </a:fld>
            <a:endParaRPr lang="en-US" dirty="0"/>
          </a:p>
        </p:txBody>
      </p:sp>
    </p:spTree>
    <p:extLst>
      <p:ext uri="{BB962C8B-B14F-4D97-AF65-F5344CB8AC3E}">
        <p14:creationId xmlns:p14="http://schemas.microsoft.com/office/powerpoint/2010/main" val="4223527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26</a:t>
            </a:fld>
            <a:endParaRPr lang="en-US"/>
          </a:p>
        </p:txBody>
      </p:sp>
    </p:spTree>
    <p:extLst>
      <p:ext uri="{BB962C8B-B14F-4D97-AF65-F5344CB8AC3E}">
        <p14:creationId xmlns:p14="http://schemas.microsoft.com/office/powerpoint/2010/main" val="815756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27</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28</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29</a:t>
            </a:fld>
            <a:endParaRPr lang="en-US"/>
          </a:p>
        </p:txBody>
      </p:sp>
    </p:spTree>
    <p:extLst>
      <p:ext uri="{BB962C8B-B14F-4D97-AF65-F5344CB8AC3E}">
        <p14:creationId xmlns:p14="http://schemas.microsoft.com/office/powerpoint/2010/main" val="740202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261822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31</a:t>
            </a:fld>
            <a:endParaRPr lang="en-US"/>
          </a:p>
        </p:txBody>
      </p:sp>
    </p:spTree>
    <p:extLst>
      <p:ext uri="{BB962C8B-B14F-4D97-AF65-F5344CB8AC3E}">
        <p14:creationId xmlns:p14="http://schemas.microsoft.com/office/powerpoint/2010/main" val="846815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1631413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34</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34</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4</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5</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Complaints, referrals, fatality and catastrophe inspections account for a significant amount of inspections that compliance does every year. This slide puts that into perspective.</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6</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7</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dirty="0"/>
              <a:t>FFY 2019 - 2023</a:t>
            </a:r>
          </a:p>
          <a:p>
            <a:pPr eaLnBrk="1" hangingPunct="1"/>
            <a:endParaRPr lang="en-US" dirty="0"/>
          </a:p>
          <a:p>
            <a:pPr eaLnBrk="1" hangingPunct="1"/>
            <a:r>
              <a:rPr lang="en-US" dirty="0"/>
              <a:t>OSHNC Outcome Goal #1 By the end of FY 2023, reduce the rate of workplace fatalities by 2% OSHNC Outcome Goal #2 By the end of FY 2023, reduce the rate of workplace injuries and illnesses by 5%</a:t>
            </a:r>
          </a:p>
        </p:txBody>
      </p:sp>
    </p:spTree>
    <p:extLst>
      <p:ext uri="{BB962C8B-B14F-4D97-AF65-F5344CB8AC3E}">
        <p14:creationId xmlns:p14="http://schemas.microsoft.com/office/powerpoint/2010/main" val="373445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8</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9</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a:p>
            <a:r>
              <a:rPr lang="en-US" b="1" dirty="0"/>
              <a:t>ETTA</a:t>
            </a:r>
            <a:r>
              <a:rPr lang="en-US" dirty="0"/>
              <a:t> Events Total: 9 (4 Labor One, 4 Webinars, 1 Speaker Bureau )</a:t>
            </a:r>
          </a:p>
          <a:p>
            <a:r>
              <a:rPr lang="en-US" dirty="0"/>
              <a:t> Total Trained: 305</a:t>
            </a:r>
          </a:p>
          <a:p>
            <a:r>
              <a:rPr lang="en-US" dirty="0"/>
              <a:t> </a:t>
            </a:r>
            <a:r>
              <a:rPr lang="en-US" b="1" dirty="0"/>
              <a:t>Consultation </a:t>
            </a:r>
            <a:r>
              <a:rPr lang="en-US" dirty="0"/>
              <a:t>Events: 16</a:t>
            </a:r>
          </a:p>
          <a:p>
            <a:r>
              <a:rPr lang="en-US" dirty="0"/>
              <a:t> Total Trained: 1400</a:t>
            </a:r>
          </a:p>
          <a:p>
            <a:r>
              <a:rPr lang="en-US" dirty="0"/>
              <a:t> </a:t>
            </a:r>
          </a:p>
          <a:p>
            <a:r>
              <a:rPr lang="en-US" dirty="0"/>
              <a:t>A total of 16 events were served by Rod Wilce. Activities included but are not limited to; event speakers, vendor demonstrations, fall protection training sessions, equipment inspections, distribution of Fed provided resource material, meals i.e. 700 Chic Filet sandwiches, countless doughnuts, full catered lunches. These 16 events provided the intended distribution of information and training to in excess 1400 employees within a 50 mile radius of Raleigh.</a:t>
            </a:r>
          </a:p>
          <a:p>
            <a:endParaRPr lang="en-US" dirty="0"/>
          </a:p>
          <a:p>
            <a:r>
              <a:rPr lang="en-US" dirty="0"/>
              <a:t>Used Billboards for Fall Stand Down, Safe and Sound Week, and Heat Stress. </a:t>
            </a:r>
          </a:p>
          <a:p>
            <a:pPr eaLnBrk="1" hangingPunct="1"/>
            <a:endParaRPr lang="en-US" dirty="0"/>
          </a:p>
        </p:txBody>
      </p:sp>
    </p:spTree>
    <p:extLst>
      <p:ext uri="{BB962C8B-B14F-4D97-AF65-F5344CB8AC3E}">
        <p14:creationId xmlns:p14="http://schemas.microsoft.com/office/powerpoint/2010/main" val="299773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Box 3"/>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pic>
        <p:nvPicPr>
          <p:cNvPr id="9" name="Picture 8" descr="A picture containing company name&#10;&#10;Description automatically generated">
            <a:extLst>
              <a:ext uri="{FF2B5EF4-FFF2-40B4-BE49-F238E27FC236}">
                <a16:creationId xmlns:a16="http://schemas.microsoft.com/office/drawing/2014/main" id="{B2D13A4D-4E00-4447-A940-4F4AE0EA6A0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399" y="6092276"/>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company name&#10;&#10;Description automatically generated">
            <a:extLst>
              <a:ext uri="{FF2B5EF4-FFF2-40B4-BE49-F238E27FC236}">
                <a16:creationId xmlns:a16="http://schemas.microsoft.com/office/drawing/2014/main" id="{0461AC43-76E1-4C53-BEA8-290CCDF698D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399" y="6092276"/>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1"/>
            <a:ext cx="8153400" cy="5663089"/>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dirty="0">
                <a:solidFill>
                  <a:schemeClr val="bg2"/>
                </a:solidFill>
              </a:rPr>
              <a:t>OSH Advisory Spring 2021</a:t>
            </a:r>
            <a:br>
              <a:rPr lang="en-US" dirty="0">
                <a:solidFill>
                  <a:schemeClr val="bg2"/>
                </a:solidFill>
              </a:rPr>
            </a:br>
            <a:br>
              <a:rPr lang="en-US" sz="2800" i="1" dirty="0">
                <a:solidFill>
                  <a:schemeClr val="bg2"/>
                </a:solidFill>
              </a:rPr>
            </a:br>
            <a:br>
              <a:rPr lang="en-US" sz="4000" dirty="0">
                <a:solidFill>
                  <a:schemeClr val="bg2"/>
                </a:solidFill>
              </a:rPr>
            </a:br>
            <a:br>
              <a:rPr lang="en-US" sz="4000" dirty="0">
                <a:solidFill>
                  <a:schemeClr val="bg2"/>
                </a:solidFill>
              </a:rPr>
            </a:b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541283"/>
            <a:ext cx="7162800" cy="1145698"/>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dirty="0">
                <a:solidFill>
                  <a:schemeClr val="bg1">
                    <a:lumMod val="50000"/>
                  </a:schemeClr>
                </a:solidFill>
              </a:rPr>
              <a:t>Wanda Lagoe, Bureau Chief</a:t>
            </a:r>
          </a:p>
          <a:p>
            <a:pPr eaLnBrk="0" hangingPunct="0">
              <a:lnSpc>
                <a:spcPct val="110000"/>
              </a:lnSpc>
              <a:buClr>
                <a:srgbClr val="910046"/>
              </a:buClr>
              <a:buSzPct val="84000"/>
              <a:buFont typeface="Wingdings" pitchFamily="2" charset="2"/>
              <a:buNone/>
            </a:pPr>
            <a:r>
              <a:rPr lang="en-US" sz="1600" dirty="0">
                <a:solidFill>
                  <a:schemeClr val="bg1">
                    <a:lumMod val="50000"/>
                  </a:schemeClr>
                </a:solidFill>
              </a:rPr>
              <a:t>Education, Training and Technical Assistance</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pic>
        <p:nvPicPr>
          <p:cNvPr id="17" name="Picture 16">
            <a:extLst>
              <a:ext uri="{FF2B5EF4-FFF2-40B4-BE49-F238E27FC236}">
                <a16:creationId xmlns:a16="http://schemas.microsoft.com/office/drawing/2014/main" id="{A1D21761-1394-47F6-8DD1-4E8FBA2AE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513" y="3292641"/>
            <a:ext cx="1197813" cy="898359"/>
          </a:xfrm>
          <a:prstGeom prst="rect">
            <a:avLst/>
          </a:prstGeom>
        </p:spPr>
      </p:pic>
      <p:pic>
        <p:nvPicPr>
          <p:cNvPr id="19" name="Picture 18">
            <a:extLst>
              <a:ext uri="{FF2B5EF4-FFF2-40B4-BE49-F238E27FC236}">
                <a16:creationId xmlns:a16="http://schemas.microsoft.com/office/drawing/2014/main" id="{42D5DB8F-B6A1-426E-B12C-D4025A504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3276101"/>
            <a:ext cx="1219866" cy="914899"/>
          </a:xfrm>
          <a:prstGeom prst="rect">
            <a:avLst/>
          </a:prstGeom>
        </p:spPr>
      </p:pic>
      <p:pic>
        <p:nvPicPr>
          <p:cNvPr id="20" name="Picture 19">
            <a:extLst>
              <a:ext uri="{FF2B5EF4-FFF2-40B4-BE49-F238E27FC236}">
                <a16:creationId xmlns:a16="http://schemas.microsoft.com/office/drawing/2014/main" id="{DC93077B-DF70-4A3F-8623-F97E67031B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276101"/>
            <a:ext cx="1178197" cy="871864"/>
          </a:xfrm>
          <a:prstGeom prst="rect">
            <a:avLst/>
          </a:prstGeom>
        </p:spPr>
      </p:pic>
      <p:pic>
        <p:nvPicPr>
          <p:cNvPr id="22" name="Picture 21">
            <a:extLst>
              <a:ext uri="{FF2B5EF4-FFF2-40B4-BE49-F238E27FC236}">
                <a16:creationId xmlns:a16="http://schemas.microsoft.com/office/drawing/2014/main" id="{86305363-F5B6-4886-95E2-3FE730FC44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802626" y="3276101"/>
            <a:ext cx="1179094" cy="884321"/>
          </a:xfrm>
          <a:prstGeom prst="rect">
            <a:avLst/>
          </a:prstGeom>
        </p:spPr>
      </p:pic>
      <p:pic>
        <p:nvPicPr>
          <p:cNvPr id="23" name="Picture 22" descr="C:\Users\wllagoe.EADS\Pictures\Construction\IMG_1163.JPG">
            <a:extLst>
              <a:ext uri="{FF2B5EF4-FFF2-40B4-BE49-F238E27FC236}">
                <a16:creationId xmlns:a16="http://schemas.microsoft.com/office/drawing/2014/main" id="{A348B6C0-2D85-4CA2-BE9D-59E7F611286D}"/>
              </a:ext>
            </a:extLst>
          </p:cNvPr>
          <p:cNvPicPr/>
          <p:nvPr/>
        </p:nvPicPr>
        <p:blipFill>
          <a:blip r:embed="rId7" cstate="print"/>
          <a:srcRect l="18429" t="24573" r="35898" b="22008"/>
          <a:stretch>
            <a:fillRect/>
          </a:stretch>
        </p:blipFill>
        <p:spPr bwMode="auto">
          <a:xfrm>
            <a:off x="602223" y="3313379"/>
            <a:ext cx="1371603" cy="834586"/>
          </a:xfrm>
          <a:prstGeom prst="rect">
            <a:avLst/>
          </a:prstGeom>
          <a:noFill/>
          <a:ln w="9525">
            <a:noFill/>
            <a:miter lim="800000"/>
            <a:headEnd/>
            <a:tailEnd/>
          </a:ln>
        </p:spPr>
      </p:pic>
      <p:pic>
        <p:nvPicPr>
          <p:cNvPr id="24" name="Picture 23" descr="C:\Documents and Settings\Wanda Lagoe\My Documents\My Pictures\PSM\IMG_1889.JPG">
            <a:extLst>
              <a:ext uri="{FF2B5EF4-FFF2-40B4-BE49-F238E27FC236}">
                <a16:creationId xmlns:a16="http://schemas.microsoft.com/office/drawing/2014/main" id="{54668D7E-3876-40DB-9FF7-CCA38AC63DC8}"/>
              </a:ext>
            </a:extLst>
          </p:cNvPr>
          <p:cNvPicPr/>
          <p:nvPr/>
        </p:nvPicPr>
        <p:blipFill>
          <a:blip r:embed="rId8" cstate="print"/>
          <a:srcRect l="8929" t="21542" r="8418" b="33939"/>
          <a:stretch>
            <a:fillRect/>
          </a:stretch>
        </p:blipFill>
        <p:spPr bwMode="auto">
          <a:xfrm>
            <a:off x="1881250" y="3292954"/>
            <a:ext cx="2378576" cy="855011"/>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F97276C-2D2F-447A-AFA2-B5D3CBF142E5}"/>
              </a:ext>
            </a:extLst>
          </p:cNvPr>
          <p:cNvGraphicFramePr>
            <a:graphicFrameLocks noGrp="1"/>
          </p:cNvGraphicFramePr>
          <p:nvPr>
            <p:extLst>
              <p:ext uri="{D42A27DB-BD31-4B8C-83A1-F6EECF244321}">
                <p14:modId xmlns:p14="http://schemas.microsoft.com/office/powerpoint/2010/main" val="322328793"/>
              </p:ext>
            </p:extLst>
          </p:nvPr>
        </p:nvGraphicFramePr>
        <p:xfrm>
          <a:off x="609596" y="1142999"/>
          <a:ext cx="7896725" cy="2149639"/>
        </p:xfrm>
        <a:graphic>
          <a:graphicData uri="http://schemas.openxmlformats.org/drawingml/2006/table">
            <a:tbl>
              <a:tblPr firstRow="1" bandRow="1">
                <a:tableStyleId>{00A15C55-8517-42AA-B614-E9B94910E393}</a:tableStyleId>
              </a:tblPr>
              <a:tblGrid>
                <a:gridCol w="5245598">
                  <a:extLst>
                    <a:ext uri="{9D8B030D-6E8A-4147-A177-3AD203B41FA5}">
                      <a16:colId xmlns:a16="http://schemas.microsoft.com/office/drawing/2014/main" val="20000"/>
                    </a:ext>
                  </a:extLst>
                </a:gridCol>
                <a:gridCol w="1164875">
                  <a:extLst>
                    <a:ext uri="{9D8B030D-6E8A-4147-A177-3AD203B41FA5}">
                      <a16:colId xmlns:a16="http://schemas.microsoft.com/office/drawing/2014/main" val="20002"/>
                    </a:ext>
                  </a:extLst>
                </a:gridCol>
                <a:gridCol w="1486252">
                  <a:extLst>
                    <a:ext uri="{9D8B030D-6E8A-4147-A177-3AD203B41FA5}">
                      <a16:colId xmlns:a16="http://schemas.microsoft.com/office/drawing/2014/main" val="20003"/>
                    </a:ext>
                  </a:extLst>
                </a:gridCol>
              </a:tblGrid>
              <a:tr h="568995">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95161">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b="1" i="1" dirty="0"/>
                        <a:t>22</a:t>
                      </a:r>
                    </a:p>
                  </a:txBody>
                  <a:tcPr anchor="ctr">
                    <a:solidFill>
                      <a:schemeClr val="bg1">
                        <a:lumMod val="85000"/>
                      </a:schemeClr>
                    </a:solidFill>
                  </a:tcPr>
                </a:tc>
                <a:tc>
                  <a:txBody>
                    <a:bodyPr/>
                    <a:lstStyle/>
                    <a:p>
                      <a:pPr algn="ctr"/>
                      <a:r>
                        <a:rPr lang="en-US" sz="1400" i="0" dirty="0"/>
                        <a:t>30</a:t>
                      </a:r>
                    </a:p>
                  </a:txBody>
                  <a:tcPr anchor="ctr">
                    <a:solidFill>
                      <a:schemeClr val="bg1">
                        <a:lumMod val="85000"/>
                      </a:schemeClr>
                    </a:solidFill>
                  </a:tcPr>
                </a:tc>
                <a:extLst>
                  <a:ext uri="{0D108BD9-81ED-4DB2-BD59-A6C34878D82A}">
                    <a16:rowId xmlns:a16="http://schemas.microsoft.com/office/drawing/2014/main" val="10001"/>
                  </a:ext>
                </a:extLst>
              </a:tr>
              <a:tr h="395161">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b="1" i="1" dirty="0"/>
                        <a:t>6</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extLst>
                  <a:ext uri="{0D108BD9-81ED-4DB2-BD59-A6C34878D82A}">
                    <a16:rowId xmlns:a16="http://schemas.microsoft.com/office/drawing/2014/main" val="10002"/>
                  </a:ext>
                </a:extLst>
              </a:tr>
              <a:tr h="395161">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b="1" i="1" dirty="0"/>
                        <a:t>0</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extLst>
                  <a:ext uri="{0D108BD9-81ED-4DB2-BD59-A6C34878D82A}">
                    <a16:rowId xmlns:a16="http://schemas.microsoft.com/office/drawing/2014/main" val="10003"/>
                  </a:ext>
                </a:extLst>
              </a:tr>
              <a:tr h="395161">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a:txBody>
                    <a:bodyPr/>
                    <a:lstStyle/>
                    <a:p>
                      <a:pPr algn="ctr"/>
                      <a:r>
                        <a:rPr lang="en-US" sz="1400" i="0" dirty="0"/>
                        <a:t>75</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a:extLst>
              <a:ext uri="{FF2B5EF4-FFF2-40B4-BE49-F238E27FC236}">
                <a16:creationId xmlns:a16="http://schemas.microsoft.com/office/drawing/2014/main" id="{B13F91D7-1719-4D29-9068-9619DD16BA2D}"/>
              </a:ext>
            </a:extLst>
          </p:cNvPr>
          <p:cNvGraphicFramePr>
            <a:graphicFrameLocks noGrp="1"/>
          </p:cNvGraphicFramePr>
          <p:nvPr>
            <p:extLst>
              <p:ext uri="{D42A27DB-BD31-4B8C-83A1-F6EECF244321}">
                <p14:modId xmlns:p14="http://schemas.microsoft.com/office/powerpoint/2010/main" val="1296094514"/>
              </p:ext>
            </p:extLst>
          </p:nvPr>
        </p:nvGraphicFramePr>
        <p:xfrm>
          <a:off x="609600" y="4114802"/>
          <a:ext cx="7896726" cy="1693145"/>
        </p:xfrm>
        <a:graphic>
          <a:graphicData uri="http://schemas.openxmlformats.org/drawingml/2006/table">
            <a:tbl>
              <a:tblPr>
                <a:tableStyleId>{00A15C55-8517-42AA-B614-E9B94910E393}</a:tableStyleId>
              </a:tblPr>
              <a:tblGrid>
                <a:gridCol w="3947261">
                  <a:extLst>
                    <a:ext uri="{9D8B030D-6E8A-4147-A177-3AD203B41FA5}">
                      <a16:colId xmlns:a16="http://schemas.microsoft.com/office/drawing/2014/main" val="20000"/>
                    </a:ext>
                  </a:extLst>
                </a:gridCol>
                <a:gridCol w="1277996">
                  <a:extLst>
                    <a:ext uri="{9D8B030D-6E8A-4147-A177-3AD203B41FA5}">
                      <a16:colId xmlns:a16="http://schemas.microsoft.com/office/drawing/2014/main" val="20001"/>
                    </a:ext>
                  </a:extLst>
                </a:gridCol>
                <a:gridCol w="1183077">
                  <a:extLst>
                    <a:ext uri="{9D8B030D-6E8A-4147-A177-3AD203B41FA5}">
                      <a16:colId xmlns:a16="http://schemas.microsoft.com/office/drawing/2014/main" val="20002"/>
                    </a:ext>
                  </a:extLst>
                </a:gridCol>
                <a:gridCol w="1488392">
                  <a:extLst>
                    <a:ext uri="{9D8B030D-6E8A-4147-A177-3AD203B41FA5}">
                      <a16:colId xmlns:a16="http://schemas.microsoft.com/office/drawing/2014/main" val="20004"/>
                    </a:ext>
                  </a:extLst>
                </a:gridCol>
              </a:tblGrid>
              <a:tr h="2777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2020</a:t>
                      </a:r>
                    </a:p>
                  </a:txBody>
                  <a:tcPr anchor="ctr" horzOverflow="overflow">
                    <a:solidFill>
                      <a:schemeClr val="bg1">
                        <a:lumMod val="75000"/>
                      </a:schemeClr>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FFY 2021</a:t>
                      </a:r>
                    </a:p>
                  </a:txBody>
                  <a:tcPr anchor="ctr" horzOverflow="overflow">
                    <a:solidFill>
                      <a:schemeClr val="bg1">
                        <a:lumMod val="75000"/>
                      </a:schemeClr>
                    </a:solidFill>
                  </a:tcPr>
                </a:tc>
                <a:extLst>
                  <a:ext uri="{0D108BD9-81ED-4DB2-BD59-A6C34878D82A}">
                    <a16:rowId xmlns:a16="http://schemas.microsoft.com/office/drawing/2014/main" val="10000"/>
                  </a:ext>
                </a:extLst>
              </a:tr>
              <a:tr h="27776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0"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400" b="1" i="1" dirty="0"/>
                        <a:t>0</a:t>
                      </a:r>
                    </a:p>
                  </a:txBody>
                  <a:tcPr horzOverflow="overflow">
                    <a:solidFill>
                      <a:schemeClr val="bg1">
                        <a:lumMod val="95000"/>
                      </a:schemeClr>
                    </a:solidFill>
                  </a:tcPr>
                </a:tc>
                <a:extLst>
                  <a:ext uri="{0D108BD9-81ED-4DB2-BD59-A6C34878D82A}">
                    <a16:rowId xmlns:a16="http://schemas.microsoft.com/office/drawing/2014/main" val="10001"/>
                  </a:ext>
                </a:extLst>
              </a:tr>
              <a:tr h="402825">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56173*</a:t>
                      </a:r>
                      <a:r>
                        <a:rPr lang="en-US" sz="1400" b="1" dirty="0"/>
                        <a:t>—</a:t>
                      </a:r>
                      <a:r>
                        <a:rPr kumimoji="0" lang="en-US" sz="1400" b="1" i="0" u="none" strike="noStrike" cap="none" normalizeH="0" baseline="0" dirty="0">
                          <a:ln>
                            <a:noFill/>
                          </a:ln>
                          <a:solidFill>
                            <a:schemeClr val="tx1"/>
                          </a:solidFill>
                          <a:effectLst/>
                          <a:latin typeface="Arial" charset="0"/>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2020</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FFY 2021</a:t>
                      </a:r>
                    </a:p>
                  </a:txBody>
                  <a:tcPr anchor="ctr" horzOverflow="overflow">
                    <a:solidFill>
                      <a:schemeClr val="bg1">
                        <a:lumMod val="75000"/>
                      </a:schemeClr>
                    </a:solidFill>
                  </a:tcPr>
                </a:tc>
                <a:extLst>
                  <a:ext uri="{0D108BD9-81ED-4DB2-BD59-A6C34878D82A}">
                    <a16:rowId xmlns:a16="http://schemas.microsoft.com/office/drawing/2014/main" val="10002"/>
                  </a:ext>
                </a:extLst>
              </a:tr>
              <a:tr h="299265">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rowSpan="2">
                  <a:txBody>
                    <a:bodyPr/>
                    <a:lstStyle/>
                    <a:p>
                      <a:pPr algn="ctr"/>
                      <a:r>
                        <a:rPr lang="en-US" sz="1400" i="0" dirty="0"/>
                        <a:t>5</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b="1" i="1" dirty="0"/>
                        <a:t>2</a:t>
                      </a:r>
                    </a:p>
                  </a:txBody>
                  <a:tcPr horzOverflow="overflow">
                    <a:solidFill>
                      <a:schemeClr val="bg1">
                        <a:lumMod val="85000"/>
                      </a:schemeClr>
                    </a:solidFill>
                  </a:tcPr>
                </a:tc>
                <a:extLst>
                  <a:ext uri="{0D108BD9-81ED-4DB2-BD59-A6C34878D82A}">
                    <a16:rowId xmlns:a16="http://schemas.microsoft.com/office/drawing/2014/main" val="10003"/>
                  </a:ext>
                </a:extLst>
              </a:tr>
              <a:tr h="0">
                <a:tc v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vMerge="1">
                  <a:txBody>
                    <a:bodyPr/>
                    <a:lstStyle/>
                    <a:p>
                      <a:pPr algn="ctr"/>
                      <a:endParaRPr lang="en-US" sz="1400" i="1" dirty="0"/>
                    </a:p>
                  </a:txBody>
                  <a:tcPr horzOverflow="overflow">
                    <a:solidFill>
                      <a:schemeClr val="bg1">
                        <a:lumMod val="85000"/>
                      </a:schemeClr>
                    </a:solidFill>
                  </a:tcPr>
                </a:tc>
                <a:tc vMerge="1">
                  <a:txBody>
                    <a:bodyPr/>
                    <a:lstStyle/>
                    <a:p>
                      <a:endParaRPr lang="en-US"/>
                    </a:p>
                  </a:txBody>
                  <a:tcPr/>
                </a:tc>
                <a:tc rowSpan="2">
                  <a:txBody>
                    <a:bodyPr/>
                    <a:lstStyle/>
                    <a:p>
                      <a:pPr algn="ctr"/>
                      <a:r>
                        <a:rPr lang="en-US" sz="1400" b="1" i="1" dirty="0"/>
                        <a:t>N/A</a:t>
                      </a:r>
                    </a:p>
                  </a:txBody>
                  <a:tcPr horzOverflow="overflow">
                    <a:solidFill>
                      <a:schemeClr val="bg1">
                        <a:lumMod val="95000"/>
                      </a:schemeClr>
                    </a:solidFill>
                  </a:tcPr>
                </a:tc>
                <a:extLst>
                  <a:ext uri="{0D108BD9-81ED-4DB2-BD59-A6C34878D82A}">
                    <a16:rowId xmlns:a16="http://schemas.microsoft.com/office/drawing/2014/main" val="3489040046"/>
                  </a:ext>
                </a:extLst>
              </a:tr>
              <a:tr h="27776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4</a:t>
                      </a:r>
                      <a:r>
                        <a:rPr kumimoji="0" lang="en-US" sz="1400" b="0" i="1" u="none" strike="noStrike" cap="none" normalizeH="0" baseline="30000" dirty="0">
                          <a:ln>
                            <a:noFill/>
                          </a:ln>
                          <a:solidFill>
                            <a:schemeClr val="tx1"/>
                          </a:solidFill>
                          <a:effectLst/>
                          <a:latin typeface="Arial" charset="0"/>
                          <a:cs typeface="Arial" charset="0"/>
                        </a:rPr>
                        <a:t>th</a:t>
                      </a:r>
                      <a:r>
                        <a:rPr kumimoji="0" lang="en-US" sz="1400" b="0" i="1" u="none" strike="noStrike" cap="none" normalizeH="0" baseline="0" dirty="0">
                          <a:ln>
                            <a:noFill/>
                          </a:ln>
                          <a:solidFill>
                            <a:schemeClr val="tx1"/>
                          </a:solidFill>
                          <a:effectLst/>
                          <a:latin typeface="Arial" charset="0"/>
                          <a:cs typeface="Arial" charset="0"/>
                        </a:rPr>
                        <a:t> Qtr. Combined Fatality Rate</a:t>
                      </a:r>
                    </a:p>
                  </a:txBody>
                  <a:tcPr horzOverflow="overflow">
                    <a:solidFill>
                      <a:schemeClr val="bg1">
                        <a:lumMod val="95000"/>
                      </a:schemeClr>
                    </a:solidFill>
                  </a:tcPr>
                </a:tc>
                <a:tc>
                  <a:txBody>
                    <a:bodyPr/>
                    <a:lstStyle/>
                    <a:p>
                      <a:pPr algn="ctr"/>
                      <a:r>
                        <a:rPr lang="en-US" sz="1400" i="0" dirty="0"/>
                        <a:t>0.0073</a:t>
                      </a:r>
                    </a:p>
                  </a:txBody>
                  <a:tcP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vMerge="1">
                  <a:txBody>
                    <a:bodyPr/>
                    <a:lstStyle/>
                    <a:p>
                      <a:pPr algn="ctr"/>
                      <a:endParaRPr lang="en-US" sz="1400" b="1" i="1" dirty="0"/>
                    </a:p>
                  </a:txBody>
                  <a:tcP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B3C88B09-0E1A-401C-9F8F-C7412A6813DE}"/>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3510899892"/>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4102254309"/>
              </p:ext>
            </p:extLst>
          </p:nvPr>
        </p:nvGraphicFramePr>
        <p:xfrm>
          <a:off x="609600" y="3733799"/>
          <a:ext cx="7929235" cy="2208523"/>
        </p:xfrm>
        <a:graphic>
          <a:graphicData uri="http://schemas.openxmlformats.org/drawingml/2006/table">
            <a:tbl>
              <a:tblPr firstRow="1" bandRow="1">
                <a:tableStyleId>{073A0DAA-6AF3-43AB-8588-CEC1D06C72B9}</a:tableStyleId>
              </a:tblPr>
              <a:tblGrid>
                <a:gridCol w="4942195">
                  <a:extLst>
                    <a:ext uri="{9D8B030D-6E8A-4147-A177-3AD203B41FA5}">
                      <a16:colId xmlns:a16="http://schemas.microsoft.com/office/drawing/2014/main" val="20000"/>
                    </a:ext>
                  </a:extLst>
                </a:gridCol>
                <a:gridCol w="1534805">
                  <a:extLst>
                    <a:ext uri="{9D8B030D-6E8A-4147-A177-3AD203B41FA5}">
                      <a16:colId xmlns:a16="http://schemas.microsoft.com/office/drawing/2014/main" val="20002"/>
                    </a:ext>
                  </a:extLst>
                </a:gridCol>
                <a:gridCol w="1452235">
                  <a:extLst>
                    <a:ext uri="{9D8B030D-6E8A-4147-A177-3AD203B41FA5}">
                      <a16:colId xmlns:a16="http://schemas.microsoft.com/office/drawing/2014/main" val="20003"/>
                    </a:ext>
                  </a:extLst>
                </a:gridCol>
              </a:tblGrid>
              <a:tr h="643661">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471">
                <a:tc>
                  <a:txBody>
                    <a:bodyPr/>
                    <a:lstStyle/>
                    <a:p>
                      <a:pPr algn="r"/>
                      <a:r>
                        <a:rPr lang="en-US" sz="1600" i="1" dirty="0"/>
                        <a:t>Compliance Inspections</a:t>
                      </a:r>
                    </a:p>
                  </a:txBody>
                  <a:tcPr anchor="ctr">
                    <a:solidFill>
                      <a:schemeClr val="bg1">
                        <a:lumMod val="85000"/>
                      </a:schemeClr>
                    </a:solidFill>
                  </a:tcPr>
                </a:tc>
                <a:tc>
                  <a:txBody>
                    <a:bodyPr/>
                    <a:lstStyle/>
                    <a:p>
                      <a:pPr algn="ctr"/>
                      <a:r>
                        <a:rPr lang="en-US" sz="1600" b="1" i="1" dirty="0"/>
                        <a:t>5</a:t>
                      </a:r>
                    </a:p>
                  </a:txBody>
                  <a:tcPr anchor="ctr">
                    <a:solidFill>
                      <a:schemeClr val="bg1">
                        <a:lumMod val="85000"/>
                      </a:schemeClr>
                    </a:solidFill>
                  </a:tcPr>
                </a:tc>
                <a:tc>
                  <a:txBody>
                    <a:bodyPr/>
                    <a:lstStyle/>
                    <a:p>
                      <a:pPr algn="ctr"/>
                      <a:r>
                        <a:rPr lang="en-US" sz="1600" i="0" dirty="0"/>
                        <a:t>24</a:t>
                      </a:r>
                    </a:p>
                  </a:txBody>
                  <a:tcPr anchor="ctr">
                    <a:solidFill>
                      <a:schemeClr val="bg1">
                        <a:lumMod val="85000"/>
                      </a:schemeClr>
                    </a:solidFill>
                  </a:tcPr>
                </a:tc>
                <a:extLst>
                  <a:ext uri="{0D108BD9-81ED-4DB2-BD59-A6C34878D82A}">
                    <a16:rowId xmlns:a16="http://schemas.microsoft.com/office/drawing/2014/main" val="10001"/>
                  </a:ext>
                </a:extLst>
              </a:tr>
              <a:tr h="410794">
                <a:tc>
                  <a:txBody>
                    <a:bodyPr/>
                    <a:lstStyle/>
                    <a:p>
                      <a:pPr algn="r"/>
                      <a:r>
                        <a:rPr lang="en-US" sz="1600" i="1" dirty="0"/>
                        <a:t>Consultative Visits</a:t>
                      </a:r>
                    </a:p>
                  </a:txBody>
                  <a:tcPr anchor="ctr">
                    <a:solidFill>
                      <a:schemeClr val="bg1">
                        <a:lumMod val="95000"/>
                      </a:schemeClr>
                    </a:solidFill>
                  </a:tcPr>
                </a:tc>
                <a:tc>
                  <a:txBody>
                    <a:bodyPr/>
                    <a:lstStyle/>
                    <a:p>
                      <a:pPr algn="ctr"/>
                      <a:r>
                        <a:rPr lang="en-US" sz="1600" b="1" i="1" dirty="0"/>
                        <a:t>25</a:t>
                      </a:r>
                    </a:p>
                  </a:txBody>
                  <a:tcPr anchor="ctr">
                    <a:solidFill>
                      <a:schemeClr val="bg1">
                        <a:lumMod val="95000"/>
                      </a:schemeClr>
                    </a:solidFill>
                  </a:tcPr>
                </a:tc>
                <a:tc>
                  <a:txBody>
                    <a:bodyPr/>
                    <a:lstStyle/>
                    <a:p>
                      <a:pPr algn="ctr"/>
                      <a:r>
                        <a:rPr lang="en-US" sz="1600" i="0" dirty="0"/>
                        <a:t>10</a:t>
                      </a:r>
                    </a:p>
                  </a:txBody>
                  <a:tcPr anchor="ctr">
                    <a:solidFill>
                      <a:schemeClr val="bg1">
                        <a:lumMod val="95000"/>
                      </a:schemeClr>
                    </a:solidFill>
                  </a:tcPr>
                </a:tc>
                <a:extLst>
                  <a:ext uri="{0D108BD9-81ED-4DB2-BD59-A6C34878D82A}">
                    <a16:rowId xmlns:a16="http://schemas.microsoft.com/office/drawing/2014/main" val="10002"/>
                  </a:ext>
                </a:extLst>
              </a:tr>
              <a:tr h="407126">
                <a:tc>
                  <a:txBody>
                    <a:bodyPr/>
                    <a:lstStyle/>
                    <a:p>
                      <a:pPr algn="r"/>
                      <a:r>
                        <a:rPr lang="en-US" sz="1600" i="1" dirty="0"/>
                        <a:t>OSH Outreach Events</a:t>
                      </a:r>
                    </a:p>
                  </a:txBody>
                  <a:tcPr anchor="ctr">
                    <a:solidFill>
                      <a:schemeClr val="bg1">
                        <a:lumMod val="85000"/>
                      </a:schemeClr>
                    </a:solidFill>
                  </a:tcPr>
                </a:tc>
                <a:tc>
                  <a:txBody>
                    <a:bodyPr/>
                    <a:lstStyle/>
                    <a:p>
                      <a:pPr algn="ctr"/>
                      <a:r>
                        <a:rPr lang="en-US" sz="1600" b="1" i="1" dirty="0"/>
                        <a:t>0</a:t>
                      </a:r>
                    </a:p>
                  </a:txBody>
                  <a:tcPr anchor="ctr">
                    <a:solidFill>
                      <a:schemeClr val="bg1">
                        <a:lumMod val="85000"/>
                      </a:schemeClr>
                    </a:solidFill>
                  </a:tcPr>
                </a:tc>
                <a:tc>
                  <a:txBody>
                    <a:bodyPr/>
                    <a:lstStyle/>
                    <a:p>
                      <a:pPr algn="ctr"/>
                      <a:r>
                        <a:rPr lang="en-US" sz="1600" i="0" dirty="0"/>
                        <a:t>2</a:t>
                      </a:r>
                    </a:p>
                  </a:txBody>
                  <a:tcPr anchor="ctr">
                    <a:solidFill>
                      <a:schemeClr val="bg1">
                        <a:lumMod val="85000"/>
                      </a:schemeClr>
                    </a:solidFill>
                  </a:tcPr>
                </a:tc>
                <a:extLst>
                  <a:ext uri="{0D108BD9-81ED-4DB2-BD59-A6C34878D82A}">
                    <a16:rowId xmlns:a16="http://schemas.microsoft.com/office/drawing/2014/main" val="10003"/>
                  </a:ext>
                </a:extLst>
              </a:tr>
              <a:tr h="373471">
                <a:tc>
                  <a:txBody>
                    <a:bodyPr/>
                    <a:lstStyle/>
                    <a:p>
                      <a:pPr algn="r"/>
                      <a:r>
                        <a:rPr lang="en-US" sz="1600" i="1" dirty="0"/>
                        <a:t>People Trained</a:t>
                      </a:r>
                    </a:p>
                  </a:txBody>
                  <a:tcPr anchor="ctr">
                    <a:solidFill>
                      <a:schemeClr val="bg1">
                        <a:lumMod val="95000"/>
                      </a:schemeClr>
                    </a:solidFill>
                  </a:tcPr>
                </a:tc>
                <a:tc>
                  <a:txBody>
                    <a:bodyPr/>
                    <a:lstStyle/>
                    <a:p>
                      <a:pPr algn="ctr"/>
                      <a:r>
                        <a:rPr lang="en-US" sz="1600" b="1" i="1" dirty="0"/>
                        <a:t>0</a:t>
                      </a:r>
                    </a:p>
                  </a:txBody>
                  <a:tcPr anchor="ctr">
                    <a:solidFill>
                      <a:schemeClr val="bg1">
                        <a:lumMod val="95000"/>
                      </a:schemeClr>
                    </a:solidFill>
                  </a:tcPr>
                </a:tc>
                <a:tc>
                  <a:txBody>
                    <a:bodyPr/>
                    <a:lstStyle/>
                    <a:p>
                      <a:pPr algn="ctr"/>
                      <a:r>
                        <a:rPr lang="en-US" sz="1600" i="0" dirty="0"/>
                        <a:t>40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3" name="Group 128">
            <a:extLst>
              <a:ext uri="{FF2B5EF4-FFF2-40B4-BE49-F238E27FC236}">
                <a16:creationId xmlns:a16="http://schemas.microsoft.com/office/drawing/2014/main" id="{2880FE37-6063-4245-9B50-D70EA6850663}"/>
              </a:ext>
            </a:extLst>
          </p:cNvPr>
          <p:cNvGraphicFramePr>
            <a:graphicFrameLocks noGrp="1"/>
          </p:cNvGraphicFramePr>
          <p:nvPr>
            <p:extLst>
              <p:ext uri="{D42A27DB-BD31-4B8C-83A1-F6EECF244321}">
                <p14:modId xmlns:p14="http://schemas.microsoft.com/office/powerpoint/2010/main" val="2547866344"/>
              </p:ext>
            </p:extLst>
          </p:nvPr>
        </p:nvGraphicFramePr>
        <p:xfrm>
          <a:off x="609598" y="1219200"/>
          <a:ext cx="7929235" cy="2362199"/>
        </p:xfrm>
        <a:graphic>
          <a:graphicData uri="http://schemas.openxmlformats.org/drawingml/2006/table">
            <a:tbl>
              <a:tblPr>
                <a:tableStyleId>{00A15C55-8517-42AA-B614-E9B94910E393}</a:tableStyleId>
              </a:tblPr>
              <a:tblGrid>
                <a:gridCol w="1243802">
                  <a:extLst>
                    <a:ext uri="{9D8B030D-6E8A-4147-A177-3AD203B41FA5}">
                      <a16:colId xmlns:a16="http://schemas.microsoft.com/office/drawing/2014/main" val="20000"/>
                    </a:ext>
                  </a:extLst>
                </a:gridCol>
                <a:gridCol w="1554752">
                  <a:extLst>
                    <a:ext uri="{9D8B030D-6E8A-4147-A177-3AD203B41FA5}">
                      <a16:colId xmlns:a16="http://schemas.microsoft.com/office/drawing/2014/main" val="20001"/>
                    </a:ext>
                  </a:extLst>
                </a:gridCol>
                <a:gridCol w="1710227">
                  <a:extLst>
                    <a:ext uri="{9D8B030D-6E8A-4147-A177-3AD203B41FA5}">
                      <a16:colId xmlns:a16="http://schemas.microsoft.com/office/drawing/2014/main" val="20004"/>
                    </a:ext>
                  </a:extLst>
                </a:gridCol>
                <a:gridCol w="1710227">
                  <a:extLst>
                    <a:ext uri="{9D8B030D-6E8A-4147-A177-3AD203B41FA5}">
                      <a16:colId xmlns:a16="http://schemas.microsoft.com/office/drawing/2014/main" val="20005"/>
                    </a:ext>
                  </a:extLst>
                </a:gridCol>
                <a:gridCol w="1710227">
                  <a:extLst>
                    <a:ext uri="{9D8B030D-6E8A-4147-A177-3AD203B41FA5}">
                      <a16:colId xmlns:a16="http://schemas.microsoft.com/office/drawing/2014/main" val="20008"/>
                    </a:ext>
                  </a:extLst>
                </a:gridCol>
              </a:tblGrid>
              <a:tr h="748019">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0"/>
                  </a:ext>
                </a:extLst>
              </a:tr>
              <a:tr h="498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1"/>
                  </a:ext>
                </a:extLst>
              </a:tr>
              <a:tr h="460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extLst>
                  <a:ext uri="{0D108BD9-81ED-4DB2-BD59-A6C34878D82A}">
                    <a16:rowId xmlns:a16="http://schemas.microsoft.com/office/drawing/2014/main" val="10002"/>
                  </a:ext>
                </a:extLst>
              </a:tr>
              <a:tr h="3452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 Rate</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5.4</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5.0</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6.1</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5.9</a:t>
                      </a:r>
                    </a:p>
                  </a:txBody>
                  <a:tcPr horzOverflow="overflow">
                    <a:solidFill>
                      <a:schemeClr val="bg1">
                        <a:lumMod val="95000"/>
                      </a:schemeClr>
                    </a:solidFill>
                  </a:tcPr>
                </a:tc>
                <a:extLst>
                  <a:ext uri="{0D108BD9-81ED-4DB2-BD59-A6C34878D82A}">
                    <a16:rowId xmlns:a16="http://schemas.microsoft.com/office/drawing/2014/main" val="10003"/>
                  </a:ext>
                </a:extLst>
              </a:tr>
              <a:tr h="309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 Rate</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3.3</a:t>
                      </a:r>
                    </a:p>
                  </a:txBody>
                  <a:tcPr horzOverflow="overflow">
                    <a:solidFill>
                      <a:schemeClr val="bg1">
                        <a:lumMod val="85000"/>
                      </a:schemeClr>
                    </a:solidFill>
                  </a:tcPr>
                </a:tc>
                <a:tc>
                  <a:txBody>
                    <a:bodyPr/>
                    <a:lstStyle/>
                    <a:p>
                      <a:pPr algn="ctr"/>
                      <a:r>
                        <a:rPr lang="en-US" sz="1200" i="1" dirty="0"/>
                        <a:t>3.4</a:t>
                      </a:r>
                    </a:p>
                  </a:txBody>
                  <a:tcPr horzOverflow="overflow">
                    <a:solidFill>
                      <a:schemeClr val="bg1">
                        <a:lumMod val="85000"/>
                      </a:schemeClr>
                    </a:solidFill>
                  </a:tcPr>
                </a:tc>
                <a:tc>
                  <a:txBody>
                    <a:bodyPr/>
                    <a:lstStyle/>
                    <a:p>
                      <a:pPr algn="ctr"/>
                      <a:r>
                        <a:rPr lang="en-US" sz="1200" i="1" dirty="0"/>
                        <a:t>3.7</a:t>
                      </a:r>
                    </a:p>
                  </a:txBody>
                  <a:tcPr horzOverflow="overflow">
                    <a:solidFill>
                      <a:schemeClr val="bg1">
                        <a:lumMod val="85000"/>
                      </a:schemeClr>
                    </a:solidFill>
                  </a:tcPr>
                </a:tc>
                <a:tc>
                  <a:txBody>
                    <a:bodyPr/>
                    <a:lstStyle/>
                    <a:p>
                      <a:pPr algn="ctr"/>
                      <a:r>
                        <a:rPr lang="en-US" sz="1200" i="1" dirty="0"/>
                        <a:t>3.5</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FE64D01C-B20D-4635-AB74-9891D0793A18}"/>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3228733189"/>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343400"/>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20" name="Picture 19" descr="C:\Users\wllagoe.EADS\Pictures\Construction\IMAG0613.jpg"/>
          <p:cNvPicPr/>
          <p:nvPr/>
        </p:nvPicPr>
        <p:blipFill>
          <a:blip r:embed="rId3" cstate="print"/>
          <a:srcRect/>
          <a:stretch>
            <a:fillRect/>
          </a:stretch>
        </p:blipFill>
        <p:spPr bwMode="auto">
          <a:xfrm>
            <a:off x="3276600" y="4601289"/>
            <a:ext cx="2590800" cy="1342311"/>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3184861241"/>
              </p:ext>
            </p:extLst>
          </p:nvPr>
        </p:nvGraphicFramePr>
        <p:xfrm>
          <a:off x="609598" y="1143000"/>
          <a:ext cx="7924802" cy="3200401"/>
        </p:xfrm>
        <a:graphic>
          <a:graphicData uri="http://schemas.openxmlformats.org/drawingml/2006/table">
            <a:tbl>
              <a:tblPr firstRow="1" bandRow="1">
                <a:tableStyleId>{073A0DAA-6AF3-43AB-8588-CEC1D06C72B9}</a:tableStyleId>
              </a:tblPr>
              <a:tblGrid>
                <a:gridCol w="4125240">
                  <a:extLst>
                    <a:ext uri="{9D8B030D-6E8A-4147-A177-3AD203B41FA5}">
                      <a16:colId xmlns:a16="http://schemas.microsoft.com/office/drawing/2014/main" val="20000"/>
                    </a:ext>
                  </a:extLst>
                </a:gridCol>
                <a:gridCol w="1628382">
                  <a:extLst>
                    <a:ext uri="{9D8B030D-6E8A-4147-A177-3AD203B41FA5}">
                      <a16:colId xmlns:a16="http://schemas.microsoft.com/office/drawing/2014/main" val="20002"/>
                    </a:ext>
                  </a:extLst>
                </a:gridCol>
                <a:gridCol w="2171180">
                  <a:extLst>
                    <a:ext uri="{9D8B030D-6E8A-4147-A177-3AD203B41FA5}">
                      <a16:colId xmlns:a16="http://schemas.microsoft.com/office/drawing/2014/main" val="20003"/>
                    </a:ext>
                  </a:extLst>
                </a:gridCol>
              </a:tblGrid>
              <a:tr h="540240">
                <a:tc>
                  <a:txBody>
                    <a:bodyPr/>
                    <a:lstStyle/>
                    <a:p>
                      <a:pPr algn="r"/>
                      <a:r>
                        <a:rPr lang="en-US" sz="1600" dirty="0">
                          <a:solidFill>
                            <a:schemeClr val="tx1"/>
                          </a:solidFill>
                        </a:rPr>
                        <a:t>COMPLIANCE INSPECTIONS</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0023">
                <a:tc>
                  <a:txBody>
                    <a:bodyPr/>
                    <a:lstStyle/>
                    <a:p>
                      <a:pPr algn="r"/>
                      <a:r>
                        <a:rPr lang="en-US" sz="1600" i="1" dirty="0"/>
                        <a:t>Silica</a:t>
                      </a:r>
                    </a:p>
                  </a:txBody>
                  <a:tcPr anchor="ctr">
                    <a:solidFill>
                      <a:schemeClr val="bg1">
                        <a:lumMod val="85000"/>
                      </a:schemeClr>
                    </a:solidFill>
                  </a:tcPr>
                </a:tc>
                <a:tc>
                  <a:txBody>
                    <a:bodyPr/>
                    <a:lstStyle/>
                    <a:p>
                      <a:pPr algn="ctr"/>
                      <a:r>
                        <a:rPr lang="en-US" sz="1600" b="1" i="1" dirty="0"/>
                        <a:t>21</a:t>
                      </a:r>
                    </a:p>
                  </a:txBody>
                  <a:tcPr>
                    <a:solidFill>
                      <a:schemeClr val="bg1">
                        <a:lumMod val="85000"/>
                      </a:schemeClr>
                    </a:solidFill>
                  </a:tcPr>
                </a:tc>
                <a:tc rowSpan="6">
                  <a:txBody>
                    <a:bodyPr/>
                    <a:lstStyle/>
                    <a:p>
                      <a:pPr algn="ctr"/>
                      <a:r>
                        <a:rPr lang="en-US" sz="1600" b="0" i="0" dirty="0"/>
                        <a:t>75</a:t>
                      </a:r>
                    </a:p>
                  </a:txBody>
                  <a:tcPr anchor="b">
                    <a:solidFill>
                      <a:schemeClr val="bg1">
                        <a:lumMod val="85000"/>
                      </a:schemeClr>
                    </a:solidFill>
                  </a:tcPr>
                </a:tc>
                <a:extLst>
                  <a:ext uri="{0D108BD9-81ED-4DB2-BD59-A6C34878D82A}">
                    <a16:rowId xmlns:a16="http://schemas.microsoft.com/office/drawing/2014/main" val="10001"/>
                  </a:ext>
                </a:extLst>
              </a:tr>
              <a:tr h="380023">
                <a:tc>
                  <a:txBody>
                    <a:bodyPr/>
                    <a:lstStyle/>
                    <a:p>
                      <a:pPr algn="r"/>
                      <a:r>
                        <a:rPr lang="en-US" sz="1600" i="1" dirty="0"/>
                        <a:t>Asbestos</a:t>
                      </a:r>
                    </a:p>
                  </a:txBody>
                  <a:tcPr anchor="ctr">
                    <a:solidFill>
                      <a:schemeClr val="bg1">
                        <a:lumMod val="95000"/>
                      </a:schemeClr>
                    </a:solidFill>
                  </a:tcPr>
                </a:tc>
                <a:tc>
                  <a:txBody>
                    <a:bodyPr/>
                    <a:lstStyle/>
                    <a:p>
                      <a:pPr algn="ctr"/>
                      <a:r>
                        <a:rPr lang="en-US" sz="1600" b="1" i="1" dirty="0"/>
                        <a:t>10</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0023">
                <a:tc>
                  <a:txBody>
                    <a:bodyPr/>
                    <a:lstStyle/>
                    <a:p>
                      <a:pPr algn="r"/>
                      <a:r>
                        <a:rPr lang="en-US" sz="1600" i="1" dirty="0" err="1"/>
                        <a:t>Isocyanates</a:t>
                      </a:r>
                      <a:endParaRPr lang="en-US" sz="1600" i="1" dirty="0"/>
                    </a:p>
                  </a:txBody>
                  <a:tcPr anchor="ctr">
                    <a:solidFill>
                      <a:schemeClr val="bg1">
                        <a:lumMod val="85000"/>
                      </a:schemeClr>
                    </a:solidFill>
                  </a:tcPr>
                </a:tc>
                <a:tc>
                  <a:txBody>
                    <a:bodyPr/>
                    <a:lstStyle/>
                    <a:p>
                      <a:pPr algn="ctr"/>
                      <a:r>
                        <a:rPr lang="en-US" sz="1600" b="1" i="1" dirty="0"/>
                        <a:t>13</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0023">
                <a:tc>
                  <a:txBody>
                    <a:bodyPr/>
                    <a:lstStyle/>
                    <a:p>
                      <a:pPr algn="r"/>
                      <a:r>
                        <a:rPr lang="en-US" sz="1600" i="1" dirty="0"/>
                        <a:t>Lead</a:t>
                      </a:r>
                    </a:p>
                  </a:txBody>
                  <a:tcPr anchor="ctr">
                    <a:solidFill>
                      <a:schemeClr val="bg1">
                        <a:lumMod val="95000"/>
                      </a:schemeClr>
                    </a:solidFill>
                  </a:tcPr>
                </a:tc>
                <a:tc>
                  <a:txBody>
                    <a:bodyPr/>
                    <a:lstStyle/>
                    <a:p>
                      <a:pPr algn="ctr"/>
                      <a:r>
                        <a:rPr lang="en-US" sz="1600" b="1" i="1" dirty="0"/>
                        <a:t>5</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0023">
                <a:tc>
                  <a:txBody>
                    <a:bodyPr/>
                    <a:lstStyle/>
                    <a:p>
                      <a:pPr algn="r"/>
                      <a:r>
                        <a:rPr lang="en-US" sz="1600" i="1" dirty="0" err="1"/>
                        <a:t>Hexavalent</a:t>
                      </a:r>
                      <a:r>
                        <a:rPr lang="en-US" sz="1600" i="1" dirty="0"/>
                        <a:t> Chromium</a:t>
                      </a:r>
                    </a:p>
                  </a:txBody>
                  <a:tcPr anchor="ctr">
                    <a:solidFill>
                      <a:schemeClr val="bg1">
                        <a:lumMod val="85000"/>
                      </a:schemeClr>
                    </a:solidFill>
                  </a:tcPr>
                </a:tc>
                <a:tc>
                  <a:txBody>
                    <a:bodyPr/>
                    <a:lstStyle/>
                    <a:p>
                      <a:pPr algn="ctr"/>
                      <a:r>
                        <a:rPr lang="en-US" sz="1600" b="1" i="1" dirty="0"/>
                        <a:t>5</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0023">
                <a:tc>
                  <a:txBody>
                    <a:bodyPr/>
                    <a:lstStyle/>
                    <a:p>
                      <a:pPr algn="r"/>
                      <a:r>
                        <a:rPr lang="en-US" sz="1600" b="1" i="1" dirty="0"/>
                        <a:t>Total</a:t>
                      </a:r>
                    </a:p>
                  </a:txBody>
                  <a:tcPr anchor="ctr">
                    <a:solidFill>
                      <a:schemeClr val="bg1">
                        <a:lumMod val="95000"/>
                      </a:schemeClr>
                    </a:solidFill>
                  </a:tcPr>
                </a:tc>
                <a:tc>
                  <a:txBody>
                    <a:bodyPr/>
                    <a:lstStyle/>
                    <a:p>
                      <a:pPr algn="ctr"/>
                      <a:r>
                        <a:rPr lang="en-US" sz="1600" b="1" i="1" dirty="0"/>
                        <a:t>54</a:t>
                      </a:r>
                    </a:p>
                  </a:txBody>
                  <a:tcP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0023">
                <a:tc>
                  <a:txBody>
                    <a:bodyPr/>
                    <a:lstStyle/>
                    <a:p>
                      <a:pPr algn="r"/>
                      <a:r>
                        <a:rPr lang="en-US" sz="1600" b="0" i="1" dirty="0"/>
                        <a:t>Program Improvements</a:t>
                      </a:r>
                    </a:p>
                  </a:txBody>
                  <a:tcPr anchor="ctr">
                    <a:solidFill>
                      <a:schemeClr val="bg1">
                        <a:lumMod val="85000"/>
                      </a:schemeClr>
                    </a:solidFill>
                  </a:tcPr>
                </a:tc>
                <a:tc>
                  <a:txBody>
                    <a:bodyPr/>
                    <a:lstStyle/>
                    <a:p>
                      <a:pPr algn="ctr"/>
                      <a:r>
                        <a:rPr lang="en-US" sz="1600" b="1" i="1" dirty="0"/>
                        <a:t>17</a:t>
                      </a:r>
                    </a:p>
                  </a:txBody>
                  <a:tcPr>
                    <a:solidFill>
                      <a:schemeClr val="bg1">
                        <a:lumMod val="85000"/>
                      </a:schemeClr>
                    </a:solidFill>
                  </a:tcPr>
                </a:tc>
                <a:tc>
                  <a:txBody>
                    <a:bodyPr/>
                    <a:lstStyle/>
                    <a:p>
                      <a:pPr algn="ctr"/>
                      <a:r>
                        <a:rPr lang="en-US" sz="1600" b="0"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pic>
        <p:nvPicPr>
          <p:cNvPr id="14" name="Picture 13">
            <a:extLst>
              <a:ext uri="{FF2B5EF4-FFF2-40B4-BE49-F238E27FC236}">
                <a16:creationId xmlns:a16="http://schemas.microsoft.com/office/drawing/2014/main" id="{1CEE5941-0688-4023-BFB1-7A438CCB9B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4780" r="1" b="17105"/>
          <a:stretch/>
        </p:blipFill>
        <p:spPr>
          <a:xfrm>
            <a:off x="5867400" y="4601289"/>
            <a:ext cx="2667000" cy="1336629"/>
          </a:xfrm>
          <a:prstGeom prst="rect">
            <a:avLst/>
          </a:prstGeom>
        </p:spPr>
      </p:pic>
      <p:pic>
        <p:nvPicPr>
          <p:cNvPr id="15" name="Picture 14" descr="A group of people standing in front of a crowd&#10;&#10;Description automatically generated">
            <a:extLst>
              <a:ext uri="{FF2B5EF4-FFF2-40B4-BE49-F238E27FC236}">
                <a16:creationId xmlns:a16="http://schemas.microsoft.com/office/drawing/2014/main" id="{989B7E2F-FC8E-4E3E-93EF-3C1B34F8575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997" r="1" b="34600"/>
          <a:stretch/>
        </p:blipFill>
        <p:spPr>
          <a:xfrm>
            <a:off x="609599" y="4589621"/>
            <a:ext cx="2665542" cy="1361744"/>
          </a:xfrm>
          <a:prstGeom prst="rect">
            <a:avLst/>
          </a:prstGeom>
        </p:spPr>
      </p:pic>
      <p:sp>
        <p:nvSpPr>
          <p:cNvPr id="9" name="TextBox 8">
            <a:extLst>
              <a:ext uri="{FF2B5EF4-FFF2-40B4-BE49-F238E27FC236}">
                <a16:creationId xmlns:a16="http://schemas.microsoft.com/office/drawing/2014/main" id="{E31F8C23-D543-4FFC-A0FA-3EE9A8EC71AB}"/>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320532374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3" cstate="print"/>
          <a:srcRect/>
          <a:stretch>
            <a:fillRect/>
          </a:stretch>
        </p:blipFill>
        <p:spPr bwMode="auto">
          <a:xfrm>
            <a:off x="6638266" y="4211981"/>
            <a:ext cx="1043429" cy="596245"/>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4" cstate="print"/>
          <a:srcRect/>
          <a:stretch>
            <a:fillRect/>
          </a:stretch>
        </p:blipFill>
        <p:spPr bwMode="auto">
          <a:xfrm>
            <a:off x="5334000" y="4191000"/>
            <a:ext cx="1472692" cy="620992"/>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5" cstate="print"/>
          <a:srcRect/>
          <a:stretch>
            <a:fillRect/>
          </a:stretch>
        </p:blipFill>
        <p:spPr bwMode="auto">
          <a:xfrm>
            <a:off x="3886199" y="4208097"/>
            <a:ext cx="1002061" cy="603895"/>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6" cstate="print"/>
          <a:srcRect/>
          <a:stretch>
            <a:fillRect/>
          </a:stretch>
        </p:blipFill>
        <p:spPr bwMode="auto">
          <a:xfrm>
            <a:off x="1219200" y="4179609"/>
            <a:ext cx="1002061" cy="620991"/>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7" cstate="print"/>
          <a:srcRect/>
          <a:stretch>
            <a:fillRect/>
          </a:stretch>
        </p:blipFill>
        <p:spPr bwMode="auto">
          <a:xfrm>
            <a:off x="2145060" y="4198656"/>
            <a:ext cx="1817340" cy="620992"/>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pic>
        <p:nvPicPr>
          <p:cNvPr id="21" name="Picture 20" descr="DSC_1210-2">
            <a:extLst>
              <a:ext uri="{FF2B5EF4-FFF2-40B4-BE49-F238E27FC236}">
                <a16:creationId xmlns:a16="http://schemas.microsoft.com/office/drawing/2014/main" id="{79C92099-C002-4055-9F34-148EFB675541}"/>
              </a:ext>
            </a:extLst>
          </p:cNvPr>
          <p:cNvPicPr>
            <a:picLocks noGrp="1" noChangeAspect="1"/>
          </p:cNvPicPr>
          <p:nvPr isPhoto="1"/>
        </p:nvPicPr>
        <p:blipFill>
          <a:blip r:embed="rId8" cstate="email">
            <a:lum/>
            <a:extLst>
              <a:ext uri="{28A0092B-C50C-407E-A947-70E740481C1C}">
                <a14:useLocalDpi xmlns:a14="http://schemas.microsoft.com/office/drawing/2010/main"/>
              </a:ext>
            </a:extLst>
          </a:blip>
          <a:stretch>
            <a:fillRect/>
          </a:stretch>
        </p:blipFill>
        <p:spPr>
          <a:xfrm>
            <a:off x="610900" y="4164439"/>
            <a:ext cx="607004" cy="636161"/>
          </a:xfrm>
          <a:prstGeom prst="rect">
            <a:avLst/>
          </a:prstGeom>
        </p:spPr>
      </p:pic>
      <p:pic>
        <p:nvPicPr>
          <p:cNvPr id="24" name="Picture 23" descr="A boy wearing a hat&#10;&#10;Description automatically generated">
            <a:extLst>
              <a:ext uri="{FF2B5EF4-FFF2-40B4-BE49-F238E27FC236}">
                <a16:creationId xmlns:a16="http://schemas.microsoft.com/office/drawing/2014/main" id="{C4AC0F3E-869F-4ABD-9E69-9D7989F2A1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82991" y="4208097"/>
            <a:ext cx="850109" cy="609953"/>
          </a:xfrm>
          <a:prstGeom prst="rect">
            <a:avLst/>
          </a:prstGeom>
        </p:spPr>
      </p:pic>
      <p:graphicFrame>
        <p:nvGraphicFramePr>
          <p:cNvPr id="30" name="Table 29">
            <a:extLst>
              <a:ext uri="{FF2B5EF4-FFF2-40B4-BE49-F238E27FC236}">
                <a16:creationId xmlns:a16="http://schemas.microsoft.com/office/drawing/2014/main" id="{7ACC92F5-35E2-44ED-9BDE-63FD79F8996F}"/>
              </a:ext>
            </a:extLst>
          </p:cNvPr>
          <p:cNvGraphicFramePr>
            <a:graphicFrameLocks noGrp="1"/>
          </p:cNvGraphicFramePr>
          <p:nvPr>
            <p:extLst>
              <p:ext uri="{D42A27DB-BD31-4B8C-83A1-F6EECF244321}">
                <p14:modId xmlns:p14="http://schemas.microsoft.com/office/powerpoint/2010/main" val="3591310966"/>
              </p:ext>
            </p:extLst>
          </p:nvPr>
        </p:nvGraphicFramePr>
        <p:xfrm>
          <a:off x="609600" y="1123675"/>
          <a:ext cx="7924796" cy="3067381"/>
        </p:xfrm>
        <a:graphic>
          <a:graphicData uri="http://schemas.openxmlformats.org/drawingml/2006/table">
            <a:tbl>
              <a:tblPr/>
              <a:tblGrid>
                <a:gridCol w="5410200">
                  <a:extLst>
                    <a:ext uri="{9D8B030D-6E8A-4147-A177-3AD203B41FA5}">
                      <a16:colId xmlns:a16="http://schemas.microsoft.com/office/drawing/2014/main" val="20000"/>
                    </a:ext>
                  </a:extLst>
                </a:gridCol>
                <a:gridCol w="2514596">
                  <a:extLst>
                    <a:ext uri="{9D8B030D-6E8A-4147-A177-3AD203B41FA5}">
                      <a16:colId xmlns:a16="http://schemas.microsoft.com/office/drawing/2014/main" val="20001"/>
                    </a:ext>
                  </a:extLst>
                </a:gridCol>
              </a:tblGrid>
              <a:tr h="385512">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33522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bl>
          </a:graphicData>
        </a:graphic>
      </p:graphicFrame>
      <p:graphicFrame>
        <p:nvGraphicFramePr>
          <p:cNvPr id="31" name="Table 30">
            <a:extLst>
              <a:ext uri="{FF2B5EF4-FFF2-40B4-BE49-F238E27FC236}">
                <a16:creationId xmlns:a16="http://schemas.microsoft.com/office/drawing/2014/main" id="{AFE96FC6-427C-4F7A-9D4D-B129FAEC7B9C}"/>
              </a:ext>
            </a:extLst>
          </p:cNvPr>
          <p:cNvGraphicFramePr>
            <a:graphicFrameLocks noGrp="1"/>
          </p:cNvGraphicFramePr>
          <p:nvPr>
            <p:extLst>
              <p:ext uri="{D42A27DB-BD31-4B8C-83A1-F6EECF244321}">
                <p14:modId xmlns:p14="http://schemas.microsoft.com/office/powerpoint/2010/main" val="1233952002"/>
              </p:ext>
            </p:extLst>
          </p:nvPr>
        </p:nvGraphicFramePr>
        <p:xfrm>
          <a:off x="609600" y="4811995"/>
          <a:ext cx="7924796" cy="1162360"/>
        </p:xfrm>
        <a:graphic>
          <a:graphicData uri="http://schemas.openxmlformats.org/drawingml/2006/table">
            <a:tbl>
              <a:tblPr firstRow="1" bandRow="1">
                <a:tableStyleId>{00A15C55-8517-42AA-B614-E9B94910E393}</a:tableStyleId>
              </a:tblPr>
              <a:tblGrid>
                <a:gridCol w="5410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2"/>
                    </a:ext>
                  </a:extLst>
                </a:gridCol>
                <a:gridCol w="1371596">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b="1" i="1" dirty="0"/>
                        <a:t>10</a:t>
                      </a:r>
                    </a:p>
                  </a:txBody>
                  <a:tcPr>
                    <a:solidFill>
                      <a:schemeClr val="bg1">
                        <a:lumMod val="85000"/>
                      </a:schemeClr>
                    </a:solidFill>
                  </a:tcPr>
                </a:tc>
                <a:tc>
                  <a:txBody>
                    <a:bodyPr/>
                    <a:lstStyle/>
                    <a:p>
                      <a:pPr algn="ctr"/>
                      <a:r>
                        <a:rPr lang="en-US" sz="1500" i="0" dirty="0"/>
                        <a:t>20</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b="1" i="1" dirty="0"/>
                        <a:t>189</a:t>
                      </a:r>
                    </a:p>
                  </a:txBody>
                  <a:tcPr>
                    <a:solidFill>
                      <a:schemeClr val="bg1">
                        <a:lumMod val="95000"/>
                      </a:schemeClr>
                    </a:solidFill>
                  </a:tcPr>
                </a:tc>
                <a:tc>
                  <a:txBody>
                    <a:bodyPr/>
                    <a:lstStyle/>
                    <a:p>
                      <a:pPr algn="ctr"/>
                      <a:r>
                        <a:rPr lang="en-US" sz="1500" i="0" dirty="0"/>
                        <a:t>300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32" name="Picture 31" descr="A picture containing person, indoor&#10;&#10;Description automatically generated">
            <a:extLst>
              <a:ext uri="{FF2B5EF4-FFF2-40B4-BE49-F238E27FC236}">
                <a16:creationId xmlns:a16="http://schemas.microsoft.com/office/drawing/2014/main" id="{FE83D61D-A038-45D3-B8CC-C7341FF1D8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88260" y="4191087"/>
            <a:ext cx="537712" cy="609953"/>
          </a:xfrm>
          <a:prstGeom prst="rect">
            <a:avLst/>
          </a:prstGeom>
        </p:spPr>
      </p:pic>
      <p:sp>
        <p:nvSpPr>
          <p:cNvPr id="26" name="TextBox 25">
            <a:extLst>
              <a:ext uri="{FF2B5EF4-FFF2-40B4-BE49-F238E27FC236}">
                <a16:creationId xmlns:a16="http://schemas.microsoft.com/office/drawing/2014/main" id="{A0D32803-6629-47A5-8AB3-04C005C8F7C4}"/>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2137920218"/>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3005427904"/>
              </p:ext>
            </p:extLst>
          </p:nvPr>
        </p:nvGraphicFramePr>
        <p:xfrm>
          <a:off x="609600" y="3429000"/>
          <a:ext cx="7929233" cy="2514600"/>
        </p:xfrm>
        <a:graphic>
          <a:graphicData uri="http://schemas.openxmlformats.org/drawingml/2006/table">
            <a:tbl>
              <a:tblPr firstRow="1" bandRow="1">
                <a:tableStyleId>{073A0DAA-6AF3-43AB-8588-CEC1D06C72B9}</a:tableStyleId>
              </a:tblPr>
              <a:tblGrid>
                <a:gridCol w="5562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2"/>
                    </a:ext>
                  </a:extLst>
                </a:gridCol>
                <a:gridCol w="1452233">
                  <a:extLst>
                    <a:ext uri="{9D8B030D-6E8A-4147-A177-3AD203B41FA5}">
                      <a16:colId xmlns:a16="http://schemas.microsoft.com/office/drawing/2014/main" val="20003"/>
                    </a:ext>
                  </a:extLst>
                </a:gridCol>
              </a:tblGrid>
              <a:tr h="56833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73616">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b="1" i="1" dirty="0"/>
                        <a:t>18</a:t>
                      </a:r>
                    </a:p>
                  </a:txBody>
                  <a:tcPr anchor="ctr">
                    <a:solidFill>
                      <a:schemeClr val="bg1">
                        <a:lumMod val="95000"/>
                      </a:schemeClr>
                    </a:solidFill>
                  </a:tcPr>
                </a:tc>
                <a:tc>
                  <a:txBody>
                    <a:bodyPr/>
                    <a:lstStyle/>
                    <a:p>
                      <a:pPr algn="ctr"/>
                      <a:r>
                        <a:rPr lang="en-US" sz="1600" i="0" dirty="0"/>
                        <a:t>20</a:t>
                      </a:r>
                    </a:p>
                  </a:txBody>
                  <a:tcPr anchor="ctr">
                    <a:solidFill>
                      <a:schemeClr val="bg1">
                        <a:lumMod val="95000"/>
                      </a:schemeClr>
                    </a:solidFill>
                  </a:tcPr>
                </a:tc>
                <a:extLst>
                  <a:ext uri="{0D108BD9-81ED-4DB2-BD59-A6C34878D82A}">
                    <a16:rowId xmlns:a16="http://schemas.microsoft.com/office/drawing/2014/main" val="10001"/>
                  </a:ext>
                </a:extLst>
              </a:tr>
              <a:tr h="473616">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b="1" i="1" dirty="0"/>
                        <a:t>5</a:t>
                      </a:r>
                    </a:p>
                  </a:txBody>
                  <a:tcPr anchor="ctr">
                    <a:solidFill>
                      <a:schemeClr val="bg1">
                        <a:lumMod val="85000"/>
                      </a:schemeClr>
                    </a:solidFill>
                  </a:tcPr>
                </a:tc>
                <a:tc>
                  <a:txBody>
                    <a:bodyPr/>
                    <a:lstStyle/>
                    <a:p>
                      <a:pPr algn="ctr"/>
                      <a:r>
                        <a:rPr lang="en-US" sz="1600" i="0" dirty="0"/>
                        <a:t>12</a:t>
                      </a:r>
                    </a:p>
                  </a:txBody>
                  <a:tcPr anchor="ctr">
                    <a:solidFill>
                      <a:schemeClr val="bg1">
                        <a:lumMod val="85000"/>
                      </a:schemeClr>
                    </a:solidFill>
                  </a:tcPr>
                </a:tc>
                <a:extLst>
                  <a:ext uri="{0D108BD9-81ED-4DB2-BD59-A6C34878D82A}">
                    <a16:rowId xmlns:a16="http://schemas.microsoft.com/office/drawing/2014/main" val="10002"/>
                  </a:ext>
                </a:extLst>
              </a:tr>
              <a:tr h="525414">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b="1" i="1" dirty="0"/>
                        <a:t>1</a:t>
                      </a:r>
                    </a:p>
                  </a:txBody>
                  <a:tcPr anchor="ctr">
                    <a:solidFill>
                      <a:schemeClr val="bg1">
                        <a:lumMod val="95000"/>
                      </a:schemeClr>
                    </a:solidFill>
                  </a:tcPr>
                </a:tc>
                <a:tc>
                  <a:txBody>
                    <a:bodyPr/>
                    <a:lstStyle/>
                    <a:p>
                      <a:pPr algn="ctr"/>
                      <a:r>
                        <a:rPr lang="en-US" sz="1600" i="0" dirty="0"/>
                        <a:t>2</a:t>
                      </a:r>
                    </a:p>
                  </a:txBody>
                  <a:tcPr anchor="ctr">
                    <a:solidFill>
                      <a:schemeClr val="bg1">
                        <a:lumMod val="95000"/>
                      </a:schemeClr>
                    </a:solidFill>
                  </a:tcPr>
                </a:tc>
                <a:extLst>
                  <a:ext uri="{0D108BD9-81ED-4DB2-BD59-A6C34878D82A}">
                    <a16:rowId xmlns:a16="http://schemas.microsoft.com/office/drawing/2014/main" val="10003"/>
                  </a:ext>
                </a:extLst>
              </a:tr>
              <a:tr h="473616">
                <a:tc>
                  <a:txBody>
                    <a:bodyPr/>
                    <a:lstStyle/>
                    <a:p>
                      <a:pPr algn="r"/>
                      <a:r>
                        <a:rPr lang="en-US" sz="1600" i="1" dirty="0"/>
                        <a:t>People Trained</a:t>
                      </a:r>
                    </a:p>
                  </a:txBody>
                  <a:tcPr anchor="ctr">
                    <a:solidFill>
                      <a:schemeClr val="bg1">
                        <a:lumMod val="85000"/>
                      </a:schemeClr>
                    </a:solidFill>
                  </a:tcPr>
                </a:tc>
                <a:tc>
                  <a:txBody>
                    <a:bodyPr/>
                    <a:lstStyle/>
                    <a:p>
                      <a:pPr algn="ctr"/>
                      <a:r>
                        <a:rPr lang="en-US" sz="1600" b="1" i="1" dirty="0"/>
                        <a:t>9</a:t>
                      </a:r>
                    </a:p>
                  </a:txBody>
                  <a:tcPr anchor="ctr">
                    <a:solidFill>
                      <a:schemeClr val="bg1">
                        <a:lumMod val="85000"/>
                      </a:schemeClr>
                    </a:solidFill>
                  </a:tcPr>
                </a:tc>
                <a:tc>
                  <a:txBody>
                    <a:bodyPr/>
                    <a:lstStyle/>
                    <a:p>
                      <a:pPr algn="ctr"/>
                      <a:r>
                        <a:rPr lang="en-US" sz="16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4" name="Group 128">
            <a:extLst>
              <a:ext uri="{FF2B5EF4-FFF2-40B4-BE49-F238E27FC236}">
                <a16:creationId xmlns:a16="http://schemas.microsoft.com/office/drawing/2014/main" id="{18D0E4C3-1C76-46F5-BB7B-68F18887F80A}"/>
              </a:ext>
            </a:extLst>
          </p:cNvPr>
          <p:cNvGraphicFramePr>
            <a:graphicFrameLocks noGrp="1"/>
          </p:cNvGraphicFramePr>
          <p:nvPr>
            <p:extLst>
              <p:ext uri="{D42A27DB-BD31-4B8C-83A1-F6EECF244321}">
                <p14:modId xmlns:p14="http://schemas.microsoft.com/office/powerpoint/2010/main" val="1691466675"/>
              </p:ext>
            </p:extLst>
          </p:nvPr>
        </p:nvGraphicFramePr>
        <p:xfrm>
          <a:off x="609599" y="1143000"/>
          <a:ext cx="7929234" cy="1951911"/>
        </p:xfrm>
        <a:graphic>
          <a:graphicData uri="http://schemas.openxmlformats.org/drawingml/2006/table">
            <a:tbl>
              <a:tblPr>
                <a:tableStyleId>{00A15C55-8517-42AA-B614-E9B94910E393}</a:tableStyleId>
              </a:tblPr>
              <a:tblGrid>
                <a:gridCol w="1268678">
                  <a:extLst>
                    <a:ext uri="{9D8B030D-6E8A-4147-A177-3AD203B41FA5}">
                      <a16:colId xmlns:a16="http://schemas.microsoft.com/office/drawing/2014/main" val="20000"/>
                    </a:ext>
                  </a:extLst>
                </a:gridCol>
                <a:gridCol w="1585847">
                  <a:extLst>
                    <a:ext uri="{9D8B030D-6E8A-4147-A177-3AD203B41FA5}">
                      <a16:colId xmlns:a16="http://schemas.microsoft.com/office/drawing/2014/main" val="20001"/>
                    </a:ext>
                  </a:extLst>
                </a:gridCol>
                <a:gridCol w="1744431">
                  <a:extLst>
                    <a:ext uri="{9D8B030D-6E8A-4147-A177-3AD203B41FA5}">
                      <a16:colId xmlns:a16="http://schemas.microsoft.com/office/drawing/2014/main" val="20004"/>
                    </a:ext>
                  </a:extLst>
                </a:gridCol>
                <a:gridCol w="1744431">
                  <a:extLst>
                    <a:ext uri="{9D8B030D-6E8A-4147-A177-3AD203B41FA5}">
                      <a16:colId xmlns:a16="http://schemas.microsoft.com/office/drawing/2014/main" val="20005"/>
                    </a:ext>
                  </a:extLst>
                </a:gridCol>
                <a:gridCol w="1585847">
                  <a:extLst>
                    <a:ext uri="{9D8B030D-6E8A-4147-A177-3AD203B41FA5}">
                      <a16:colId xmlns:a16="http://schemas.microsoft.com/office/drawing/2014/main" val="20008"/>
                    </a:ext>
                  </a:extLst>
                </a:gridCol>
              </a:tblGrid>
              <a:tr h="552244">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0"/>
                  </a:ext>
                </a:extLst>
              </a:tr>
              <a:tr h="4231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1"/>
                  </a:ext>
                </a:extLst>
              </a:tr>
              <a:tr h="3906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extLst>
                  <a:ext uri="{0D108BD9-81ED-4DB2-BD59-A6C34878D82A}">
                    <a16:rowId xmlns:a16="http://schemas.microsoft.com/office/drawing/2014/main" val="10002"/>
                  </a:ext>
                </a:extLst>
              </a:tr>
              <a:tr h="29295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 Rate</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horzOverflow="overflow">
                    <a:solidFill>
                      <a:schemeClr val="bg1">
                        <a:lumMod val="95000"/>
                      </a:schemeClr>
                    </a:solidFill>
                  </a:tcPr>
                </a:tc>
                <a:extLst>
                  <a:ext uri="{0D108BD9-81ED-4DB2-BD59-A6C34878D82A}">
                    <a16:rowId xmlns:a16="http://schemas.microsoft.com/office/drawing/2014/main" val="10003"/>
                  </a:ext>
                </a:extLst>
              </a:tr>
              <a:tr h="29295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 Rate</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2.2</a:t>
                      </a:r>
                    </a:p>
                  </a:txBody>
                  <a:tcPr horzOverflow="overflow">
                    <a:solidFill>
                      <a:schemeClr val="bg1">
                        <a:lumMod val="85000"/>
                      </a:schemeClr>
                    </a:solidFill>
                  </a:tcPr>
                </a:tc>
                <a:tc>
                  <a:txBody>
                    <a:bodyPr/>
                    <a:lstStyle/>
                    <a:p>
                      <a:pPr algn="ctr"/>
                      <a:r>
                        <a:rPr lang="en-US" sz="1200" i="1" dirty="0"/>
                        <a:t>2.1</a:t>
                      </a:r>
                    </a:p>
                  </a:txBody>
                  <a:tcPr horzOverflow="overflow">
                    <a:solidFill>
                      <a:schemeClr val="bg1">
                        <a:lumMod val="85000"/>
                      </a:schemeClr>
                    </a:solidFill>
                  </a:tcPr>
                </a:tc>
                <a:tc>
                  <a:txBody>
                    <a:bodyPr/>
                    <a:lstStyle/>
                    <a:p>
                      <a:pPr algn="ctr"/>
                      <a:r>
                        <a:rPr lang="en-US" sz="1200" i="1" dirty="0"/>
                        <a:t>2.9</a:t>
                      </a:r>
                    </a:p>
                  </a:txBody>
                  <a:tcPr horzOverflow="overflow">
                    <a:solidFill>
                      <a:schemeClr val="bg1">
                        <a:lumMod val="85000"/>
                      </a:schemeClr>
                    </a:solidFill>
                  </a:tcPr>
                </a:tc>
                <a:tc>
                  <a:txBody>
                    <a:bodyPr/>
                    <a:lstStyle/>
                    <a:p>
                      <a:pPr algn="ctr"/>
                      <a:r>
                        <a:rPr lang="en-US" sz="1200" i="1" dirty="0"/>
                        <a:t>2.8</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7" name="TextBox 16">
            <a:extLst>
              <a:ext uri="{FF2B5EF4-FFF2-40B4-BE49-F238E27FC236}">
                <a16:creationId xmlns:a16="http://schemas.microsoft.com/office/drawing/2014/main" id="{9A54B515-053E-4449-BD81-8DD3E9297452}"/>
              </a:ext>
            </a:extLst>
          </p:cNvPr>
          <p:cNvSpPr txBox="1"/>
          <p:nvPr/>
        </p:nvSpPr>
        <p:spPr>
          <a:xfrm>
            <a:off x="503903" y="3106579"/>
            <a:ext cx="3090911" cy="246221"/>
          </a:xfrm>
          <a:prstGeom prst="rect">
            <a:avLst/>
          </a:prstGeom>
          <a:noFill/>
        </p:spPr>
        <p:txBody>
          <a:bodyPr wrap="none" rtlCol="0">
            <a:spAutoFit/>
          </a:bodyPr>
          <a:lstStyle/>
          <a:p>
            <a:r>
              <a:rPr lang="en-US" sz="1000" i="1" dirty="0"/>
              <a:t>*TRC/DART rate based on the 3-digit NAICS code </a:t>
            </a:r>
          </a:p>
        </p:txBody>
      </p:sp>
      <p:sp>
        <p:nvSpPr>
          <p:cNvPr id="10" name="TextBox 9">
            <a:extLst>
              <a:ext uri="{FF2B5EF4-FFF2-40B4-BE49-F238E27FC236}">
                <a16:creationId xmlns:a16="http://schemas.microsoft.com/office/drawing/2014/main" id="{413A20B2-4368-4FB3-A603-A9A11D7458DA}"/>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4035365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712467189"/>
              </p:ext>
            </p:extLst>
          </p:nvPr>
        </p:nvGraphicFramePr>
        <p:xfrm>
          <a:off x="609597" y="3428999"/>
          <a:ext cx="7924800" cy="2375487"/>
        </p:xfrm>
        <a:graphic>
          <a:graphicData uri="http://schemas.openxmlformats.org/drawingml/2006/table">
            <a:tbl>
              <a:tblPr firstRow="1" bandRow="1">
                <a:tableStyleId>{073A0DAA-6AF3-43AB-8588-CEC1D06C72B9}</a:tableStyleId>
              </a:tblPr>
              <a:tblGrid>
                <a:gridCol w="5635651">
                  <a:extLst>
                    <a:ext uri="{9D8B030D-6E8A-4147-A177-3AD203B41FA5}">
                      <a16:colId xmlns:a16="http://schemas.microsoft.com/office/drawing/2014/main" val="20000"/>
                    </a:ext>
                  </a:extLst>
                </a:gridCol>
                <a:gridCol w="837732">
                  <a:extLst>
                    <a:ext uri="{9D8B030D-6E8A-4147-A177-3AD203B41FA5}">
                      <a16:colId xmlns:a16="http://schemas.microsoft.com/office/drawing/2014/main" val="20002"/>
                    </a:ext>
                  </a:extLst>
                </a:gridCol>
                <a:gridCol w="1451417">
                  <a:extLst>
                    <a:ext uri="{9D8B030D-6E8A-4147-A177-3AD203B41FA5}">
                      <a16:colId xmlns:a16="http://schemas.microsoft.com/office/drawing/2014/main" val="20003"/>
                    </a:ext>
                  </a:extLst>
                </a:gridCol>
              </a:tblGrid>
              <a:tr h="694375">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0278">
                <a:tc>
                  <a:txBody>
                    <a:bodyPr/>
                    <a:lstStyle/>
                    <a:p>
                      <a:pPr algn="r"/>
                      <a:r>
                        <a:rPr lang="en-US" sz="1600" i="1" dirty="0"/>
                        <a:t>Compliance Inspections</a:t>
                      </a:r>
                    </a:p>
                  </a:txBody>
                  <a:tcPr anchor="ctr">
                    <a:solidFill>
                      <a:schemeClr val="bg1">
                        <a:lumMod val="95000"/>
                      </a:schemeClr>
                    </a:solidFill>
                  </a:tcPr>
                </a:tc>
                <a:tc>
                  <a:txBody>
                    <a:bodyPr/>
                    <a:lstStyle/>
                    <a:p>
                      <a:pPr algn="ctr"/>
                      <a:r>
                        <a:rPr lang="en-US" sz="1600" b="1" i="1" dirty="0"/>
                        <a:t>9</a:t>
                      </a:r>
                    </a:p>
                  </a:txBody>
                  <a:tcPr anchor="ctr">
                    <a:solidFill>
                      <a:schemeClr val="bg1">
                        <a:lumMod val="95000"/>
                      </a:schemeClr>
                    </a:solidFill>
                  </a:tcPr>
                </a:tc>
                <a:tc>
                  <a:txBody>
                    <a:bodyPr/>
                    <a:lstStyle/>
                    <a:p>
                      <a:pPr algn="ctr"/>
                      <a:r>
                        <a:rPr lang="en-US" sz="1600" i="0" dirty="0"/>
                        <a:t>24</a:t>
                      </a:r>
                    </a:p>
                  </a:txBody>
                  <a:tcPr anchor="ctr">
                    <a:solidFill>
                      <a:schemeClr val="bg1">
                        <a:lumMod val="95000"/>
                      </a:schemeClr>
                    </a:solidFill>
                  </a:tcPr>
                </a:tc>
                <a:extLst>
                  <a:ext uri="{0D108BD9-81ED-4DB2-BD59-A6C34878D82A}">
                    <a16:rowId xmlns:a16="http://schemas.microsoft.com/office/drawing/2014/main" val="10001"/>
                  </a:ext>
                </a:extLst>
              </a:tr>
              <a:tr h="420278">
                <a:tc>
                  <a:txBody>
                    <a:bodyPr/>
                    <a:lstStyle/>
                    <a:p>
                      <a:pPr algn="r"/>
                      <a:r>
                        <a:rPr lang="en-US" sz="1600" i="1" dirty="0"/>
                        <a:t>Consultative Visits</a:t>
                      </a:r>
                    </a:p>
                  </a:txBody>
                  <a:tcPr anchor="ctr">
                    <a:solidFill>
                      <a:schemeClr val="bg1">
                        <a:lumMod val="85000"/>
                      </a:schemeClr>
                    </a:solidFill>
                  </a:tcPr>
                </a:tc>
                <a:tc>
                  <a:txBody>
                    <a:bodyPr/>
                    <a:lstStyle/>
                    <a:p>
                      <a:pPr algn="ctr"/>
                      <a:r>
                        <a:rPr lang="en-US" sz="1600" b="1" i="1" dirty="0"/>
                        <a:t>4</a:t>
                      </a:r>
                    </a:p>
                  </a:txBody>
                  <a:tcPr anchor="ctr">
                    <a:solidFill>
                      <a:schemeClr val="bg1">
                        <a:lumMod val="85000"/>
                      </a:schemeClr>
                    </a:solidFill>
                  </a:tcPr>
                </a:tc>
                <a:tc>
                  <a:txBody>
                    <a:bodyPr/>
                    <a:lstStyle/>
                    <a:p>
                      <a:pPr algn="ctr"/>
                      <a:r>
                        <a:rPr lang="en-US" sz="1600" i="0" dirty="0"/>
                        <a:t>10</a:t>
                      </a:r>
                    </a:p>
                  </a:txBody>
                  <a:tcPr anchor="ctr">
                    <a:solidFill>
                      <a:schemeClr val="bg1">
                        <a:lumMod val="85000"/>
                      </a:schemeClr>
                    </a:solidFill>
                  </a:tcPr>
                </a:tc>
                <a:extLst>
                  <a:ext uri="{0D108BD9-81ED-4DB2-BD59-A6C34878D82A}">
                    <a16:rowId xmlns:a16="http://schemas.microsoft.com/office/drawing/2014/main" val="10002"/>
                  </a:ext>
                </a:extLst>
              </a:tr>
              <a:tr h="420278">
                <a:tc>
                  <a:txBody>
                    <a:bodyPr/>
                    <a:lstStyle/>
                    <a:p>
                      <a:pPr algn="r"/>
                      <a:r>
                        <a:rPr lang="en-US" sz="1600" i="1" dirty="0"/>
                        <a:t>OSH Outreach Events</a:t>
                      </a:r>
                    </a:p>
                  </a:txBody>
                  <a:tcPr anchor="ctr">
                    <a:solidFill>
                      <a:schemeClr val="bg1">
                        <a:lumMod val="95000"/>
                      </a:schemeClr>
                    </a:solidFill>
                  </a:tcPr>
                </a:tc>
                <a:tc>
                  <a:txBody>
                    <a:bodyPr/>
                    <a:lstStyle/>
                    <a:p>
                      <a:pPr algn="ctr"/>
                      <a:r>
                        <a:rPr lang="en-US" sz="1600" b="1" i="1" dirty="0"/>
                        <a:t>1</a:t>
                      </a:r>
                    </a:p>
                  </a:txBody>
                  <a:tcPr anchor="ctr">
                    <a:solidFill>
                      <a:schemeClr val="bg1">
                        <a:lumMod val="95000"/>
                      </a:schemeClr>
                    </a:solidFill>
                  </a:tcPr>
                </a:tc>
                <a:tc>
                  <a:txBody>
                    <a:bodyPr/>
                    <a:lstStyle/>
                    <a:p>
                      <a:pPr algn="ctr"/>
                      <a:r>
                        <a:rPr lang="en-US" sz="1600" i="0" dirty="0"/>
                        <a:t>2</a:t>
                      </a:r>
                    </a:p>
                  </a:txBody>
                  <a:tcPr anchor="ctr">
                    <a:solidFill>
                      <a:schemeClr val="bg1">
                        <a:lumMod val="95000"/>
                      </a:schemeClr>
                    </a:solidFill>
                  </a:tcPr>
                </a:tc>
                <a:extLst>
                  <a:ext uri="{0D108BD9-81ED-4DB2-BD59-A6C34878D82A}">
                    <a16:rowId xmlns:a16="http://schemas.microsoft.com/office/drawing/2014/main" val="10003"/>
                  </a:ext>
                </a:extLst>
              </a:tr>
              <a:tr h="420278">
                <a:tc>
                  <a:txBody>
                    <a:bodyPr/>
                    <a:lstStyle/>
                    <a:p>
                      <a:pPr algn="r"/>
                      <a:r>
                        <a:rPr lang="en-US" sz="1600" i="1" dirty="0"/>
                        <a:t>People Trained</a:t>
                      </a:r>
                    </a:p>
                  </a:txBody>
                  <a:tcPr anchor="ctr">
                    <a:solidFill>
                      <a:schemeClr val="bg1">
                        <a:lumMod val="85000"/>
                      </a:schemeClr>
                    </a:solidFill>
                  </a:tcPr>
                </a:tc>
                <a:tc>
                  <a:txBody>
                    <a:bodyPr/>
                    <a:lstStyle/>
                    <a:p>
                      <a:pPr algn="ctr"/>
                      <a:r>
                        <a:rPr lang="en-US" sz="1600" b="1" i="1" dirty="0"/>
                        <a:t>8</a:t>
                      </a:r>
                    </a:p>
                  </a:txBody>
                  <a:tcPr anchor="ctr">
                    <a:solidFill>
                      <a:schemeClr val="bg1">
                        <a:lumMod val="85000"/>
                      </a:schemeClr>
                    </a:solidFill>
                  </a:tcPr>
                </a:tc>
                <a:tc>
                  <a:txBody>
                    <a:bodyPr/>
                    <a:lstStyle/>
                    <a:p>
                      <a:pPr algn="ctr"/>
                      <a:r>
                        <a:rPr lang="en-US" sz="16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a:extLst>
              <a:ext uri="{FF2B5EF4-FFF2-40B4-BE49-F238E27FC236}">
                <a16:creationId xmlns:a16="http://schemas.microsoft.com/office/drawing/2014/main" id="{41DB200A-D6E9-447F-8C6A-ECC81D7B3E49}"/>
              </a:ext>
            </a:extLst>
          </p:cNvPr>
          <p:cNvGraphicFramePr>
            <a:graphicFrameLocks noGrp="1"/>
          </p:cNvGraphicFramePr>
          <p:nvPr>
            <p:extLst>
              <p:ext uri="{D42A27DB-BD31-4B8C-83A1-F6EECF244321}">
                <p14:modId xmlns:p14="http://schemas.microsoft.com/office/powerpoint/2010/main" val="3770545699"/>
              </p:ext>
            </p:extLst>
          </p:nvPr>
        </p:nvGraphicFramePr>
        <p:xfrm>
          <a:off x="609596" y="1143001"/>
          <a:ext cx="7924799" cy="2065533"/>
        </p:xfrm>
        <a:graphic>
          <a:graphicData uri="http://schemas.openxmlformats.org/drawingml/2006/table">
            <a:tbl>
              <a:tblPr>
                <a:tableStyleId>{00A15C55-8517-42AA-B614-E9B94910E393}</a:tableStyleId>
              </a:tblPr>
              <a:tblGrid>
                <a:gridCol w="1267969">
                  <a:extLst>
                    <a:ext uri="{9D8B030D-6E8A-4147-A177-3AD203B41FA5}">
                      <a16:colId xmlns:a16="http://schemas.microsoft.com/office/drawing/2014/main" val="20000"/>
                    </a:ext>
                  </a:extLst>
                </a:gridCol>
                <a:gridCol w="1584960">
                  <a:extLst>
                    <a:ext uri="{9D8B030D-6E8A-4147-A177-3AD203B41FA5}">
                      <a16:colId xmlns:a16="http://schemas.microsoft.com/office/drawing/2014/main" val="20001"/>
                    </a:ext>
                  </a:extLst>
                </a:gridCol>
                <a:gridCol w="1743455">
                  <a:extLst>
                    <a:ext uri="{9D8B030D-6E8A-4147-A177-3AD203B41FA5}">
                      <a16:colId xmlns:a16="http://schemas.microsoft.com/office/drawing/2014/main" val="20004"/>
                    </a:ext>
                  </a:extLst>
                </a:gridCol>
                <a:gridCol w="1584960">
                  <a:extLst>
                    <a:ext uri="{9D8B030D-6E8A-4147-A177-3AD203B41FA5}">
                      <a16:colId xmlns:a16="http://schemas.microsoft.com/office/drawing/2014/main" val="20005"/>
                    </a:ext>
                  </a:extLst>
                </a:gridCol>
                <a:gridCol w="1743455">
                  <a:extLst>
                    <a:ext uri="{9D8B030D-6E8A-4147-A177-3AD203B41FA5}">
                      <a16:colId xmlns:a16="http://schemas.microsoft.com/office/drawing/2014/main" val="20008"/>
                    </a:ext>
                  </a:extLst>
                </a:gridCol>
              </a:tblGrid>
              <a:tr h="525267">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 Rate</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4.6</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5.2</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 Rate</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3.4</a:t>
                      </a:r>
                    </a:p>
                  </a:txBody>
                  <a:tcPr horzOverflow="overflow">
                    <a:solidFill>
                      <a:schemeClr val="bg1">
                        <a:lumMod val="85000"/>
                      </a:schemeClr>
                    </a:solidFill>
                  </a:tcPr>
                </a:tc>
                <a:tc>
                  <a:txBody>
                    <a:bodyPr/>
                    <a:lstStyle/>
                    <a:p>
                      <a:pPr algn="ctr"/>
                      <a:r>
                        <a:rPr lang="en-US" sz="1200" i="1" dirty="0"/>
                        <a:t>3.3</a:t>
                      </a: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3.7</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326D1D6D-8C6A-465C-BBCE-210FA703BD6D}"/>
              </a:ext>
            </a:extLst>
          </p:cNvPr>
          <p:cNvSpPr txBox="1"/>
          <p:nvPr/>
        </p:nvSpPr>
        <p:spPr>
          <a:xfrm>
            <a:off x="503903" y="3200400"/>
            <a:ext cx="3077497" cy="246221"/>
          </a:xfrm>
          <a:prstGeom prst="rect">
            <a:avLst/>
          </a:prstGeom>
          <a:noFill/>
        </p:spPr>
        <p:txBody>
          <a:bodyPr wrap="square" rtlCol="0">
            <a:spAutoFit/>
          </a:bodyPr>
          <a:lstStyle/>
          <a:p>
            <a:r>
              <a:rPr lang="en-US" sz="1000" i="1" dirty="0"/>
              <a:t>*DART/TRC rate based on the 4-digit NAICS code </a:t>
            </a:r>
          </a:p>
        </p:txBody>
      </p:sp>
      <p:sp>
        <p:nvSpPr>
          <p:cNvPr id="9" name="TextBox 8">
            <a:extLst>
              <a:ext uri="{FF2B5EF4-FFF2-40B4-BE49-F238E27FC236}">
                <a16:creationId xmlns:a16="http://schemas.microsoft.com/office/drawing/2014/main" id="{DF69C17E-A0CA-456A-8781-29EDF77F6190}"/>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320944670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10" name="Picture 9" descr="C:\Users\wllagoe.EADS\Pictures\Construction\IMAG0613.jpg">
            <a:extLst>
              <a:ext uri="{FF2B5EF4-FFF2-40B4-BE49-F238E27FC236}">
                <a16:creationId xmlns:a16="http://schemas.microsoft.com/office/drawing/2014/main" id="{F6232905-8848-4D25-8F3F-9555722F9D82}"/>
              </a:ext>
            </a:extLst>
          </p:cNvPr>
          <p:cNvPicPr/>
          <p:nvPr/>
        </p:nvPicPr>
        <p:blipFill>
          <a:blip r:embed="rId3" cstate="print"/>
          <a:srcRect t="22143"/>
          <a:stretch>
            <a:fillRect/>
          </a:stretch>
        </p:blipFill>
        <p:spPr bwMode="auto">
          <a:xfrm>
            <a:off x="647700" y="4633987"/>
            <a:ext cx="3009900" cy="1117747"/>
          </a:xfrm>
          <a:prstGeom prst="rect">
            <a:avLst/>
          </a:prstGeom>
          <a:noFill/>
          <a:ln w="9525">
            <a:noFill/>
            <a:miter lim="800000"/>
            <a:headEnd/>
            <a:tailEnd/>
          </a:ln>
        </p:spPr>
      </p:pic>
      <p:pic>
        <p:nvPicPr>
          <p:cNvPr id="11" name="Picture 10" descr="C:\Documents and Settings\Wanda Lagoe\My Documents\My Pictures\Partnerships\Crane 178.jpg">
            <a:extLst>
              <a:ext uri="{FF2B5EF4-FFF2-40B4-BE49-F238E27FC236}">
                <a16:creationId xmlns:a16="http://schemas.microsoft.com/office/drawing/2014/main" id="{4D944904-5B56-47B9-9D27-16BFC07AC08C}"/>
              </a:ext>
            </a:extLst>
          </p:cNvPr>
          <p:cNvPicPr/>
          <p:nvPr/>
        </p:nvPicPr>
        <p:blipFill>
          <a:blip r:embed="rId4" cstate="print"/>
          <a:srcRect l="49448" t="20285"/>
          <a:stretch>
            <a:fillRect/>
          </a:stretch>
        </p:blipFill>
        <p:spPr bwMode="auto">
          <a:xfrm>
            <a:off x="6781800" y="4622324"/>
            <a:ext cx="1725561" cy="1129412"/>
          </a:xfrm>
          <a:prstGeom prst="rect">
            <a:avLst/>
          </a:prstGeom>
          <a:noFill/>
          <a:ln w="9525">
            <a:noFill/>
            <a:miter lim="800000"/>
            <a:headEnd/>
            <a:tailEnd/>
          </a:ln>
        </p:spPr>
      </p:pic>
      <p:pic>
        <p:nvPicPr>
          <p:cNvPr id="12" name="Picture 11" descr="C:\Documents and Settings\Wanda Lagoe\My Documents\My Pictures\PSM\IMG_1928.JPG">
            <a:extLst>
              <a:ext uri="{FF2B5EF4-FFF2-40B4-BE49-F238E27FC236}">
                <a16:creationId xmlns:a16="http://schemas.microsoft.com/office/drawing/2014/main" id="{CB03CA10-BB10-486D-A385-4C518D487C5F}"/>
              </a:ext>
            </a:extLst>
          </p:cNvPr>
          <p:cNvPicPr/>
          <p:nvPr/>
        </p:nvPicPr>
        <p:blipFill>
          <a:blip r:embed="rId5" cstate="print"/>
          <a:srcRect/>
          <a:stretch>
            <a:fillRect/>
          </a:stretch>
        </p:blipFill>
        <p:spPr bwMode="auto">
          <a:xfrm>
            <a:off x="3657600" y="4633987"/>
            <a:ext cx="1428135" cy="1117744"/>
          </a:xfrm>
          <a:prstGeom prst="rect">
            <a:avLst/>
          </a:prstGeom>
          <a:noFill/>
          <a:ln w="9525">
            <a:noFill/>
            <a:miter lim="800000"/>
            <a:headEnd/>
            <a:tailEnd/>
          </a:ln>
        </p:spPr>
      </p:pic>
      <p:pic>
        <p:nvPicPr>
          <p:cNvPr id="13" name="Picture 12">
            <a:extLst>
              <a:ext uri="{FF2B5EF4-FFF2-40B4-BE49-F238E27FC236}">
                <a16:creationId xmlns:a16="http://schemas.microsoft.com/office/drawing/2014/main" id="{FBB5D15B-4005-4762-BE15-6320A246BCDB}"/>
              </a:ext>
            </a:extLst>
          </p:cNvPr>
          <p:cNvPicPr/>
          <p:nvPr/>
        </p:nvPicPr>
        <p:blipFill>
          <a:blip r:embed="rId6" cstate="print"/>
          <a:srcRect/>
          <a:stretch>
            <a:fillRect/>
          </a:stretch>
        </p:blipFill>
        <p:spPr bwMode="auto">
          <a:xfrm>
            <a:off x="5085735" y="4633992"/>
            <a:ext cx="1696065" cy="1117738"/>
          </a:xfrm>
          <a:prstGeom prst="rect">
            <a:avLst/>
          </a:prstGeom>
          <a:noFill/>
          <a:ln w="9525">
            <a:noFill/>
            <a:miter lim="800000"/>
            <a:headEnd/>
            <a:tailEnd/>
          </a:ln>
        </p:spPr>
      </p:pic>
      <p:graphicFrame>
        <p:nvGraphicFramePr>
          <p:cNvPr id="14" name="Table 13">
            <a:extLst>
              <a:ext uri="{FF2B5EF4-FFF2-40B4-BE49-F238E27FC236}">
                <a16:creationId xmlns:a16="http://schemas.microsoft.com/office/drawing/2014/main" id="{A4D9DECF-1EFF-4A72-907E-AE08BDA18A22}"/>
              </a:ext>
            </a:extLst>
          </p:cNvPr>
          <p:cNvGraphicFramePr>
            <a:graphicFrameLocks noGrp="1"/>
          </p:cNvGraphicFramePr>
          <p:nvPr>
            <p:extLst>
              <p:ext uri="{D42A27DB-BD31-4B8C-83A1-F6EECF244321}">
                <p14:modId xmlns:p14="http://schemas.microsoft.com/office/powerpoint/2010/main" val="3317271687"/>
              </p:ext>
            </p:extLst>
          </p:nvPr>
        </p:nvGraphicFramePr>
        <p:xfrm>
          <a:off x="647699" y="1237720"/>
          <a:ext cx="7859661" cy="3213684"/>
        </p:xfrm>
        <a:graphic>
          <a:graphicData uri="http://schemas.openxmlformats.org/drawingml/2006/table">
            <a:tbl>
              <a:tblPr firstRow="1" bandRow="1">
                <a:tableStyleId>{073A0DAA-6AF3-43AB-8588-CEC1D06C72B9}</a:tableStyleId>
              </a:tblPr>
              <a:tblGrid>
                <a:gridCol w="5033696">
                  <a:extLst>
                    <a:ext uri="{9D8B030D-6E8A-4147-A177-3AD203B41FA5}">
                      <a16:colId xmlns:a16="http://schemas.microsoft.com/office/drawing/2014/main" val="20000"/>
                    </a:ext>
                  </a:extLst>
                </a:gridCol>
                <a:gridCol w="1036186">
                  <a:extLst>
                    <a:ext uri="{9D8B030D-6E8A-4147-A177-3AD203B41FA5}">
                      <a16:colId xmlns:a16="http://schemas.microsoft.com/office/drawing/2014/main" val="20002"/>
                    </a:ext>
                  </a:extLst>
                </a:gridCol>
                <a:gridCol w="1789779">
                  <a:extLst>
                    <a:ext uri="{9D8B030D-6E8A-4147-A177-3AD203B41FA5}">
                      <a16:colId xmlns:a16="http://schemas.microsoft.com/office/drawing/2014/main" val="20003"/>
                    </a:ext>
                  </a:extLst>
                </a:gridCol>
              </a:tblGrid>
              <a:tr h="93938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b="1" i="1" dirty="0"/>
                        <a:t>63</a:t>
                      </a:r>
                    </a:p>
                  </a:txBody>
                  <a:tcPr anchor="ctr">
                    <a:solidFill>
                      <a:schemeClr val="bg1">
                        <a:lumMod val="95000"/>
                      </a:schemeClr>
                    </a:solidFill>
                  </a:tcPr>
                </a:tc>
                <a:tc>
                  <a:txBody>
                    <a:bodyPr/>
                    <a:lstStyle/>
                    <a:p>
                      <a:pPr algn="ctr"/>
                      <a:r>
                        <a:rPr lang="en-US" sz="1400" i="0" dirty="0"/>
                        <a:t>100</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b="1" i="1" dirty="0"/>
                        <a:t>83</a:t>
                      </a:r>
                    </a:p>
                  </a:txBody>
                  <a:tcPr anchor="ctr">
                    <a:solidFill>
                      <a:schemeClr val="bg1">
                        <a:lumMod val="85000"/>
                      </a:schemeClr>
                    </a:solidFill>
                  </a:tcPr>
                </a:tc>
                <a:tc>
                  <a:txBody>
                    <a:bodyPr/>
                    <a:lstStyle/>
                    <a:p>
                      <a:pPr algn="ctr"/>
                      <a:r>
                        <a:rPr lang="en-US" sz="1400" i="0" dirty="0"/>
                        <a:t>80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b="1" i="1" dirty="0"/>
                        <a:t>12</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400" i="1" dirty="0"/>
                        <a:t>People Trained</a:t>
                      </a:r>
                    </a:p>
                  </a:txBody>
                  <a:tcPr anchor="ctr">
                    <a:solidFill>
                      <a:schemeClr val="bg1">
                        <a:lumMod val="85000"/>
                      </a:schemeClr>
                    </a:solidFill>
                  </a:tcPr>
                </a:tc>
                <a:tc>
                  <a:txBody>
                    <a:bodyPr/>
                    <a:lstStyle/>
                    <a:p>
                      <a:pPr algn="ctr"/>
                      <a:r>
                        <a:rPr lang="en-US" sz="1400" b="1" i="1" dirty="0"/>
                        <a:t>202</a:t>
                      </a:r>
                    </a:p>
                  </a:txBody>
                  <a:tcPr anchor="ctr">
                    <a:solidFill>
                      <a:schemeClr val="bg1">
                        <a:lumMod val="85000"/>
                      </a:schemeClr>
                    </a:solidFill>
                  </a:tcPr>
                </a:tc>
                <a:tc>
                  <a:txBody>
                    <a:bodyPr/>
                    <a:lstStyle/>
                    <a:p>
                      <a:pPr algn="ctr"/>
                      <a:r>
                        <a:rPr lang="en-US" sz="14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72190910-9088-406F-AF86-1F42BF9EA236}"/>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284297831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8" name="Picture 7">
            <a:extLst>
              <a:ext uri="{FF2B5EF4-FFF2-40B4-BE49-F238E27FC236}">
                <a16:creationId xmlns:a16="http://schemas.microsoft.com/office/drawing/2014/main" id="{0366CC54-3BAA-40FB-B263-B85A1F4DA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447800"/>
            <a:ext cx="3174146" cy="2116099"/>
          </a:xfrm>
          <a:prstGeom prst="rect">
            <a:avLst/>
          </a:prstGeom>
        </p:spPr>
      </p:pic>
      <p:pic>
        <p:nvPicPr>
          <p:cNvPr id="10" name="Picture 9">
            <a:extLst>
              <a:ext uri="{FF2B5EF4-FFF2-40B4-BE49-F238E27FC236}">
                <a16:creationId xmlns:a16="http://schemas.microsoft.com/office/drawing/2014/main" id="{75999921-3D95-4C5A-B86F-810C05E361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466" y="1828800"/>
            <a:ext cx="2283935" cy="2192299"/>
          </a:xfrm>
          <a:prstGeom prst="rect">
            <a:avLst/>
          </a:prstGeom>
        </p:spPr>
      </p:pic>
      <p:graphicFrame>
        <p:nvGraphicFramePr>
          <p:cNvPr id="11" name="Table 10">
            <a:extLst>
              <a:ext uri="{FF2B5EF4-FFF2-40B4-BE49-F238E27FC236}">
                <a16:creationId xmlns:a16="http://schemas.microsoft.com/office/drawing/2014/main" id="{7AA97F17-2BF2-41EF-98B2-94646438F17D}"/>
              </a:ext>
            </a:extLst>
          </p:cNvPr>
          <p:cNvGraphicFramePr>
            <a:graphicFrameLocks noGrp="1"/>
          </p:cNvGraphicFramePr>
          <p:nvPr>
            <p:extLst>
              <p:ext uri="{D42A27DB-BD31-4B8C-83A1-F6EECF244321}">
                <p14:modId xmlns:p14="http://schemas.microsoft.com/office/powerpoint/2010/main" val="793403025"/>
              </p:ext>
            </p:extLst>
          </p:nvPr>
        </p:nvGraphicFramePr>
        <p:xfrm>
          <a:off x="620225" y="3352799"/>
          <a:ext cx="7914174" cy="2514601"/>
        </p:xfrm>
        <a:graphic>
          <a:graphicData uri="http://schemas.openxmlformats.org/drawingml/2006/table">
            <a:tbl>
              <a:tblPr firstRow="1" bandRow="1">
                <a:tableStyleId>{073A0DAA-6AF3-43AB-8588-CEC1D06C72B9}</a:tableStyleId>
              </a:tblPr>
              <a:tblGrid>
                <a:gridCol w="5301714">
                  <a:extLst>
                    <a:ext uri="{9D8B030D-6E8A-4147-A177-3AD203B41FA5}">
                      <a16:colId xmlns:a16="http://schemas.microsoft.com/office/drawing/2014/main" val="20000"/>
                    </a:ext>
                  </a:extLst>
                </a:gridCol>
                <a:gridCol w="956047">
                  <a:extLst>
                    <a:ext uri="{9D8B030D-6E8A-4147-A177-3AD203B41FA5}">
                      <a16:colId xmlns:a16="http://schemas.microsoft.com/office/drawing/2014/main" val="20002"/>
                    </a:ext>
                  </a:extLst>
                </a:gridCol>
                <a:gridCol w="1656413">
                  <a:extLst>
                    <a:ext uri="{9D8B030D-6E8A-4147-A177-3AD203B41FA5}">
                      <a16:colId xmlns:a16="http://schemas.microsoft.com/office/drawing/2014/main" val="20003"/>
                    </a:ext>
                  </a:extLst>
                </a:gridCol>
              </a:tblGrid>
              <a:tr h="798060">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39252">
                <a:tc>
                  <a:txBody>
                    <a:bodyPr/>
                    <a:lstStyle/>
                    <a:p>
                      <a:pPr algn="r"/>
                      <a:r>
                        <a:rPr lang="en-US" sz="1400" b="0" i="1" dirty="0"/>
                        <a:t>Compliance</a:t>
                      </a:r>
                      <a:r>
                        <a:rPr lang="en-US" sz="1400" b="0" i="1" baseline="0" dirty="0"/>
                        <a:t> Inspections</a:t>
                      </a:r>
                      <a:endParaRPr lang="en-US" sz="1400" b="0" i="1" dirty="0"/>
                    </a:p>
                  </a:txBody>
                  <a:tcPr anchor="ctr">
                    <a:solidFill>
                      <a:schemeClr val="bg1">
                        <a:lumMod val="85000"/>
                      </a:schemeClr>
                    </a:solidFill>
                  </a:tcPr>
                </a:tc>
                <a:tc>
                  <a:txBody>
                    <a:bodyPr/>
                    <a:lstStyle/>
                    <a:p>
                      <a:pPr algn="ctr"/>
                      <a:r>
                        <a:rPr lang="en-US" sz="1400" b="1" i="1" dirty="0"/>
                        <a:t>72</a:t>
                      </a:r>
                    </a:p>
                  </a:txBody>
                  <a:tcPr anchor="ctr">
                    <a:solidFill>
                      <a:schemeClr val="bg1">
                        <a:lumMod val="85000"/>
                      </a:schemeClr>
                    </a:solidFill>
                  </a:tcPr>
                </a:tc>
                <a:tc>
                  <a:txBody>
                    <a:bodyPr/>
                    <a:lstStyle/>
                    <a:p>
                      <a:pPr algn="ctr"/>
                      <a:r>
                        <a:rPr lang="en-US" sz="1400" b="0" i="0" dirty="0"/>
                        <a:t>63</a:t>
                      </a:r>
                    </a:p>
                  </a:txBody>
                  <a:tcPr anchor="ctr">
                    <a:solidFill>
                      <a:schemeClr val="bg1">
                        <a:lumMod val="85000"/>
                      </a:schemeClr>
                    </a:solidFill>
                  </a:tcPr>
                </a:tc>
                <a:extLst>
                  <a:ext uri="{0D108BD9-81ED-4DB2-BD59-A6C34878D82A}">
                    <a16:rowId xmlns:a16="http://schemas.microsoft.com/office/drawing/2014/main" val="10001"/>
                  </a:ext>
                </a:extLst>
              </a:tr>
              <a:tr h="425763">
                <a:tc>
                  <a:txBody>
                    <a:bodyPr/>
                    <a:lstStyle/>
                    <a:p>
                      <a:pPr algn="r"/>
                      <a:r>
                        <a:rPr lang="en-US" sz="1400" b="0" i="1" dirty="0"/>
                        <a:t>Consultative Visits</a:t>
                      </a:r>
                    </a:p>
                  </a:txBody>
                  <a:tcPr anchor="ctr">
                    <a:solidFill>
                      <a:schemeClr val="bg1">
                        <a:lumMod val="95000"/>
                      </a:schemeClr>
                    </a:solidFill>
                  </a:tcPr>
                </a:tc>
                <a:tc>
                  <a:txBody>
                    <a:bodyPr/>
                    <a:lstStyle/>
                    <a:p>
                      <a:pPr algn="ctr"/>
                      <a:r>
                        <a:rPr lang="en-US" sz="1400" b="1" i="1" dirty="0"/>
                        <a:t>103</a:t>
                      </a:r>
                    </a:p>
                  </a:txBody>
                  <a:tcPr anchor="ctr">
                    <a:solidFill>
                      <a:schemeClr val="bg1">
                        <a:lumMod val="95000"/>
                      </a:schemeClr>
                    </a:solidFill>
                  </a:tcPr>
                </a:tc>
                <a:tc>
                  <a:txBody>
                    <a:bodyPr/>
                    <a:lstStyle/>
                    <a:p>
                      <a:pPr algn="ctr"/>
                      <a:r>
                        <a:rPr lang="en-US" sz="1400" b="0" i="0" dirty="0"/>
                        <a:t>150</a:t>
                      </a:r>
                    </a:p>
                  </a:txBody>
                  <a:tcPr anchor="ctr">
                    <a:solidFill>
                      <a:schemeClr val="bg1">
                        <a:lumMod val="95000"/>
                      </a:schemeClr>
                    </a:solidFill>
                  </a:tcPr>
                </a:tc>
                <a:extLst>
                  <a:ext uri="{0D108BD9-81ED-4DB2-BD59-A6C34878D82A}">
                    <a16:rowId xmlns:a16="http://schemas.microsoft.com/office/drawing/2014/main" val="10002"/>
                  </a:ext>
                </a:extLst>
              </a:tr>
              <a:tr h="425763">
                <a:tc>
                  <a:txBody>
                    <a:bodyPr/>
                    <a:lstStyle/>
                    <a:p>
                      <a:pPr algn="r"/>
                      <a:r>
                        <a:rPr lang="en-US" sz="1400" i="1" dirty="0"/>
                        <a:t>OSH Outreach </a:t>
                      </a:r>
                      <a:r>
                        <a:rPr lang="en-US" sz="1400" b="0" i="1" dirty="0"/>
                        <a:t>Events/Booths</a:t>
                      </a:r>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a:txBody>
                    <a:bodyPr/>
                    <a:lstStyle/>
                    <a:p>
                      <a:pPr algn="ctr"/>
                      <a:r>
                        <a:rPr lang="en-US" sz="1400" b="0" i="0" dirty="0"/>
                        <a:t>22</a:t>
                      </a:r>
                    </a:p>
                  </a:txBody>
                  <a:tcPr anchor="ctr">
                    <a:solidFill>
                      <a:schemeClr val="bg1">
                        <a:lumMod val="85000"/>
                      </a:schemeClr>
                    </a:solidFill>
                  </a:tcPr>
                </a:tc>
                <a:extLst>
                  <a:ext uri="{0D108BD9-81ED-4DB2-BD59-A6C34878D82A}">
                    <a16:rowId xmlns:a16="http://schemas.microsoft.com/office/drawing/2014/main" val="10003"/>
                  </a:ext>
                </a:extLst>
              </a:tr>
              <a:tr h="425763">
                <a:tc>
                  <a:txBody>
                    <a:bodyPr/>
                    <a:lstStyle/>
                    <a:p>
                      <a:pPr algn="r"/>
                      <a:r>
                        <a:rPr lang="en-US" sz="1400" b="0" i="1" dirty="0"/>
                        <a:t>Trained</a:t>
                      </a:r>
                    </a:p>
                  </a:txBody>
                  <a:tcPr anchor="ctr">
                    <a:solidFill>
                      <a:schemeClr val="bg1">
                        <a:lumMod val="95000"/>
                      </a:schemeClr>
                    </a:solidFill>
                  </a:tcPr>
                </a:tc>
                <a:tc>
                  <a:txBody>
                    <a:bodyPr/>
                    <a:lstStyle/>
                    <a:p>
                      <a:pPr algn="ctr"/>
                      <a:r>
                        <a:rPr lang="en-US" sz="1400" b="1" i="1" dirty="0"/>
                        <a:t>555</a:t>
                      </a:r>
                    </a:p>
                  </a:txBody>
                  <a:tcPr anchor="ctr">
                    <a:solidFill>
                      <a:schemeClr val="bg1">
                        <a:lumMod val="95000"/>
                      </a:schemeClr>
                    </a:solidFill>
                  </a:tcPr>
                </a:tc>
                <a:tc>
                  <a:txBody>
                    <a:bodyPr/>
                    <a:lstStyle/>
                    <a:p>
                      <a:pPr algn="ctr"/>
                      <a:r>
                        <a:rPr lang="en-US" sz="1400" b="0" i="0" dirty="0"/>
                        <a:t>2,000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4" name="TextBox 13">
            <a:extLst>
              <a:ext uri="{FF2B5EF4-FFF2-40B4-BE49-F238E27FC236}">
                <a16:creationId xmlns:a16="http://schemas.microsoft.com/office/drawing/2014/main" id="{FC80FAC1-74B9-4981-97B8-2A0D972E2E52}"/>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pic>
        <p:nvPicPr>
          <p:cNvPr id="13" name="Picture 12">
            <a:extLst>
              <a:ext uri="{FF2B5EF4-FFF2-40B4-BE49-F238E27FC236}">
                <a16:creationId xmlns:a16="http://schemas.microsoft.com/office/drawing/2014/main" id="{A7C935B0-5E6E-4ED3-9B42-8B8782B5DF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226" y="2052696"/>
            <a:ext cx="1741974" cy="1306481"/>
          </a:xfrm>
          <a:prstGeom prst="rect">
            <a:avLst/>
          </a:prstGeom>
        </p:spPr>
      </p:pic>
      <p:pic>
        <p:nvPicPr>
          <p:cNvPr id="15" name="Picture 14" descr="A picture containing person, indoor, wall, kitchen&#10;&#10;Description automatically generated">
            <a:extLst>
              <a:ext uri="{FF2B5EF4-FFF2-40B4-BE49-F238E27FC236}">
                <a16:creationId xmlns:a16="http://schemas.microsoft.com/office/drawing/2014/main" id="{91A4B2FF-FA0E-48D5-B54D-83F364C27F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5733" y="2029244"/>
            <a:ext cx="992667" cy="1323556"/>
          </a:xfrm>
          <a:prstGeom prst="rect">
            <a:avLst/>
          </a:prstGeom>
        </p:spPr>
      </p:pic>
      <p:graphicFrame>
        <p:nvGraphicFramePr>
          <p:cNvPr id="16" name="Table 15">
            <a:extLst>
              <a:ext uri="{FF2B5EF4-FFF2-40B4-BE49-F238E27FC236}">
                <a16:creationId xmlns:a16="http://schemas.microsoft.com/office/drawing/2014/main" id="{BA92C693-2714-4476-BB19-0C7405C510BB}"/>
              </a:ext>
            </a:extLst>
          </p:cNvPr>
          <p:cNvGraphicFramePr>
            <a:graphicFrameLocks noGrp="1"/>
          </p:cNvGraphicFramePr>
          <p:nvPr>
            <p:extLst>
              <p:ext uri="{D42A27DB-BD31-4B8C-83A1-F6EECF244321}">
                <p14:modId xmlns:p14="http://schemas.microsoft.com/office/powerpoint/2010/main" val="2272279093"/>
              </p:ext>
            </p:extLst>
          </p:nvPr>
        </p:nvGraphicFramePr>
        <p:xfrm>
          <a:off x="622005" y="1142282"/>
          <a:ext cx="7912392" cy="914400"/>
        </p:xfrm>
        <a:graphic>
          <a:graphicData uri="http://schemas.openxmlformats.org/drawingml/2006/table">
            <a:tbl>
              <a:tblPr>
                <a:tableStyleId>{00A15C55-8517-42AA-B614-E9B94910E393}</a:tableStyleId>
              </a:tblPr>
              <a:tblGrid>
                <a:gridCol w="2182728">
                  <a:extLst>
                    <a:ext uri="{9D8B030D-6E8A-4147-A177-3AD203B41FA5}">
                      <a16:colId xmlns:a16="http://schemas.microsoft.com/office/drawing/2014/main" val="2905845199"/>
                    </a:ext>
                  </a:extLst>
                </a:gridCol>
                <a:gridCol w="2728411">
                  <a:extLst>
                    <a:ext uri="{9D8B030D-6E8A-4147-A177-3AD203B41FA5}">
                      <a16:colId xmlns:a16="http://schemas.microsoft.com/office/drawing/2014/main" val="2304304097"/>
                    </a:ext>
                  </a:extLst>
                </a:gridCol>
                <a:gridCol w="3001253">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 Rate</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 Rate</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1.8</a:t>
                      </a:r>
                    </a:p>
                  </a:txBody>
                  <a:tcPr horzOverflow="overflow">
                    <a:solidFill>
                      <a:schemeClr val="bg1">
                        <a:lumMod val="85000"/>
                      </a:schemeClr>
                    </a:solidFill>
                  </a:tcPr>
                </a:tc>
                <a:tc>
                  <a:txBody>
                    <a:bodyPr/>
                    <a:lstStyle/>
                    <a:p>
                      <a:pPr algn="ctr"/>
                      <a:r>
                        <a:rPr lang="en-US" sz="1200" i="1" dirty="0"/>
                        <a:t>2.1</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Tree>
    <p:extLst>
      <p:ext uri="{BB962C8B-B14F-4D97-AF65-F5344CB8AC3E}">
        <p14:creationId xmlns:p14="http://schemas.microsoft.com/office/powerpoint/2010/main" val="91119137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20" name="TextBox 19"/>
          <p:cNvSpPr txBox="1"/>
          <p:nvPr/>
        </p:nvSpPr>
        <p:spPr>
          <a:xfrm>
            <a:off x="7568883" y="346991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435787"/>
            <a:ext cx="880068" cy="660051"/>
          </a:xfrm>
          <a:prstGeom prst="rect">
            <a:avLst/>
          </a:prstGeom>
        </p:spPr>
      </p:pic>
      <p:sp>
        <p:nvSpPr>
          <p:cNvPr id="15" name="TextBox 14"/>
          <p:cNvSpPr txBox="1"/>
          <p:nvPr/>
        </p:nvSpPr>
        <p:spPr>
          <a:xfrm>
            <a:off x="7437888" y="3732061"/>
            <a:ext cx="1186543" cy="215444"/>
          </a:xfrm>
          <a:prstGeom prst="rect">
            <a:avLst/>
          </a:prstGeom>
          <a:noFill/>
        </p:spPr>
        <p:txBody>
          <a:bodyPr wrap="none" rtlCol="0">
            <a:spAutoFit/>
          </a:bodyPr>
          <a:lstStyle/>
          <a:p>
            <a:r>
              <a:rPr lang="en-US" sz="800" dirty="0"/>
              <a:t>NCDOL Photo Library</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3442575"/>
            <a:ext cx="874335" cy="655751"/>
          </a:xfrm>
          <a:prstGeom prst="rect">
            <a:avLst/>
          </a:prstGeom>
        </p:spPr>
      </p:pic>
      <p:sp>
        <p:nvSpPr>
          <p:cNvPr id="16" name="TextBox 15">
            <a:extLst>
              <a:ext uri="{FF2B5EF4-FFF2-40B4-BE49-F238E27FC236}">
                <a16:creationId xmlns:a16="http://schemas.microsoft.com/office/drawing/2014/main" id="{FA9812DF-4EB9-4CAE-B2E9-5A0AE5CDC5DC}"/>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pic>
        <p:nvPicPr>
          <p:cNvPr id="3" name="Picture 2" descr="A group of people holding certificates&#10;&#10;Description automatically generated">
            <a:extLst>
              <a:ext uri="{FF2B5EF4-FFF2-40B4-BE49-F238E27FC236}">
                <a16:creationId xmlns:a16="http://schemas.microsoft.com/office/drawing/2014/main" id="{655DED0C-3391-4C66-B15D-32A0C12F23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98" y="3341061"/>
            <a:ext cx="1132673" cy="849505"/>
          </a:xfrm>
          <a:prstGeom prst="rect">
            <a:avLst/>
          </a:prstGeom>
        </p:spPr>
      </p:pic>
      <p:graphicFrame>
        <p:nvGraphicFramePr>
          <p:cNvPr id="19" name="Table 18">
            <a:extLst>
              <a:ext uri="{FF2B5EF4-FFF2-40B4-BE49-F238E27FC236}">
                <a16:creationId xmlns:a16="http://schemas.microsoft.com/office/drawing/2014/main" id="{C9DE4F57-274F-403F-8A29-7EDD9F7BCF34}"/>
              </a:ext>
            </a:extLst>
          </p:cNvPr>
          <p:cNvGraphicFramePr>
            <a:graphicFrameLocks noGrp="1"/>
          </p:cNvGraphicFramePr>
          <p:nvPr>
            <p:extLst>
              <p:ext uri="{D42A27DB-BD31-4B8C-83A1-F6EECF244321}">
                <p14:modId xmlns:p14="http://schemas.microsoft.com/office/powerpoint/2010/main" val="2899676997"/>
              </p:ext>
            </p:extLst>
          </p:nvPr>
        </p:nvGraphicFramePr>
        <p:xfrm>
          <a:off x="609600" y="1130183"/>
          <a:ext cx="7924800" cy="2298817"/>
        </p:xfrm>
        <a:graphic>
          <a:graphicData uri="http://schemas.openxmlformats.org/drawingml/2006/table">
            <a:tbl>
              <a:tblPr firstRow="1" bandRow="1">
                <a:tableStyleId>{00A15C55-8517-42AA-B614-E9B94910E393}</a:tableStyleId>
              </a:tblPr>
              <a:tblGrid>
                <a:gridCol w="3323304">
                  <a:extLst>
                    <a:ext uri="{9D8B030D-6E8A-4147-A177-3AD203B41FA5}">
                      <a16:colId xmlns:a16="http://schemas.microsoft.com/office/drawing/2014/main" val="20000"/>
                    </a:ext>
                  </a:extLst>
                </a:gridCol>
                <a:gridCol w="1020096">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774817">
                <a:tc>
                  <a:txBody>
                    <a:bodyPr/>
                    <a:lstStyle/>
                    <a:p>
                      <a:pPr algn="r"/>
                      <a:r>
                        <a:rPr lang="en-US" sz="1500" b="1" dirty="0">
                          <a:solidFill>
                            <a:schemeClr val="tx1"/>
                          </a:solidFill>
                        </a:rPr>
                        <a:t>STAR SITES</a:t>
                      </a:r>
                      <a:r>
                        <a:rPr lang="en-US" sz="1500" b="1" i="1" dirty="0">
                          <a:solidFill>
                            <a:schemeClr val="tx1"/>
                          </a:solidFill>
                        </a:rPr>
                        <a:t>—</a:t>
                      </a:r>
                      <a:r>
                        <a:rPr lang="en-US" sz="1500" b="1" dirty="0">
                          <a:solidFill>
                            <a:schemeClr val="tx1"/>
                          </a:solidFill>
                        </a:rPr>
                        <a:t>New, </a:t>
                      </a:r>
                    </a:p>
                    <a:p>
                      <a:pPr algn="r"/>
                      <a:r>
                        <a:rPr lang="en-US" sz="15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FFY Goal</a:t>
                      </a:r>
                    </a:p>
                  </a:txBody>
                  <a:tcPr anchor="ctr">
                    <a:solidFill>
                      <a:schemeClr val="bg1">
                        <a:lumMod val="75000"/>
                      </a:schemeClr>
                    </a:solidFill>
                  </a:tcPr>
                </a:tc>
                <a:tc>
                  <a:txBody>
                    <a:bodyPr/>
                    <a:lstStyle/>
                    <a:p>
                      <a:pPr algn="ctr"/>
                      <a:r>
                        <a:rPr lang="en-US" sz="13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400" b="1" i="1" dirty="0"/>
                        <a:t>4</a:t>
                      </a:r>
                    </a:p>
                  </a:txBody>
                  <a:tcPr>
                    <a:solidFill>
                      <a:schemeClr val="bg1">
                        <a:lumMod val="85000"/>
                      </a:schemeClr>
                    </a:solidFill>
                  </a:tcPr>
                </a:tc>
                <a:tc rowSpan="4">
                  <a:txBody>
                    <a:bodyPr/>
                    <a:lstStyle/>
                    <a:p>
                      <a:pPr algn="ctr"/>
                      <a:endParaRPr lang="en-US" sz="1300" b="1" i="0" dirty="0"/>
                    </a:p>
                  </a:txBody>
                  <a:tcPr>
                    <a:solidFill>
                      <a:schemeClr val="bg1">
                        <a:lumMod val="85000"/>
                      </a:schemeClr>
                    </a:solidFill>
                  </a:tcPr>
                </a:tc>
                <a:tc>
                  <a:txBody>
                    <a:bodyPr/>
                    <a:lstStyle/>
                    <a:p>
                      <a:pPr algn="ctr"/>
                      <a:r>
                        <a:rPr lang="en-US" sz="1300" b="0" i="0" dirty="0"/>
                        <a:t>103</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dirty="0"/>
                        <a:t>23</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300" b="0" i="0" dirty="0"/>
                        <a:t>4</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400" b="1" i="1" dirty="0"/>
                        <a:t>2</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300" b="0" i="0" dirty="0"/>
                        <a:t>20</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400" b="1" i="1" dirty="0"/>
                        <a:t>7</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dirty="0"/>
                        <a:t>20</a:t>
                      </a:r>
                    </a:p>
                  </a:txBody>
                  <a:tcPr anchor="ctr">
                    <a:solidFill>
                      <a:schemeClr val="bg1">
                        <a:lumMod val="85000"/>
                      </a:schemeClr>
                    </a:solidFill>
                  </a:tcPr>
                </a:tc>
                <a:tc>
                  <a:txBody>
                    <a:bodyPr/>
                    <a:lstStyle/>
                    <a:p>
                      <a:pPr algn="ctr"/>
                      <a:r>
                        <a:rPr lang="en-US" sz="1300" b="1" i="1" dirty="0"/>
                        <a:t>151</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22" name="Table 21">
            <a:extLst>
              <a:ext uri="{FF2B5EF4-FFF2-40B4-BE49-F238E27FC236}">
                <a16:creationId xmlns:a16="http://schemas.microsoft.com/office/drawing/2014/main" id="{0B079530-7596-4E64-B8DA-4A0C5176BB14}"/>
              </a:ext>
            </a:extLst>
          </p:cNvPr>
          <p:cNvGraphicFramePr>
            <a:graphicFrameLocks noGrp="1"/>
          </p:cNvGraphicFramePr>
          <p:nvPr>
            <p:extLst>
              <p:ext uri="{D42A27DB-BD31-4B8C-83A1-F6EECF244321}">
                <p14:modId xmlns:p14="http://schemas.microsoft.com/office/powerpoint/2010/main" val="1754743710"/>
              </p:ext>
            </p:extLst>
          </p:nvPr>
        </p:nvGraphicFramePr>
        <p:xfrm>
          <a:off x="609598" y="4102628"/>
          <a:ext cx="7924800" cy="1851432"/>
        </p:xfrm>
        <a:graphic>
          <a:graphicData uri="http://schemas.openxmlformats.org/drawingml/2006/table">
            <a:tbl>
              <a:tblPr firstRow="1" bandRow="1">
                <a:tableStyleId>{00A15C55-8517-42AA-B614-E9B94910E393}</a:tableStyleId>
              </a:tblPr>
              <a:tblGrid>
                <a:gridCol w="5334002">
                  <a:extLst>
                    <a:ext uri="{9D8B030D-6E8A-4147-A177-3AD203B41FA5}">
                      <a16:colId xmlns:a16="http://schemas.microsoft.com/office/drawing/2014/main" val="20000"/>
                    </a:ext>
                  </a:extLst>
                </a:gridCol>
                <a:gridCol w="1143000">
                  <a:extLst>
                    <a:ext uri="{9D8B030D-6E8A-4147-A177-3AD203B41FA5}">
                      <a16:colId xmlns:a16="http://schemas.microsoft.com/office/drawing/2014/main" val="20002"/>
                    </a:ext>
                  </a:extLst>
                </a:gridCol>
                <a:gridCol w="1447798">
                  <a:extLst>
                    <a:ext uri="{9D8B030D-6E8A-4147-A177-3AD203B41FA5}">
                      <a16:colId xmlns:a16="http://schemas.microsoft.com/office/drawing/2014/main" val="20003"/>
                    </a:ext>
                  </a:extLst>
                </a:gridCol>
              </a:tblGrid>
              <a:tr h="307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25153">
                <a:tc>
                  <a:txBody>
                    <a:bodyPr/>
                    <a:lstStyle/>
                    <a:p>
                      <a:pPr algn="r"/>
                      <a:r>
                        <a:rPr lang="en-US" sz="1400" i="1" dirty="0"/>
                        <a:t>Star</a:t>
                      </a:r>
                      <a:r>
                        <a:rPr lang="en-US" sz="1400" i="1" baseline="0" dirty="0"/>
                        <a:t> Sites</a:t>
                      </a:r>
                      <a:r>
                        <a:rPr lang="en-US" sz="1400" i="1" dirty="0"/>
                        <a:t>—Termination/Withdrawn</a:t>
                      </a:r>
                      <a:endParaRPr lang="en-US" sz="1400" b="0" i="1" dirty="0"/>
                    </a:p>
                  </a:txBody>
                  <a:tcPr>
                    <a:solidFill>
                      <a:schemeClr val="bg1">
                        <a:lumMod val="85000"/>
                      </a:schemeClr>
                    </a:solidFill>
                  </a:tcPr>
                </a:tc>
                <a:tc>
                  <a:txBody>
                    <a:bodyPr/>
                    <a:lstStyle/>
                    <a:p>
                      <a:pPr algn="ctr"/>
                      <a:r>
                        <a:rPr lang="en-US" sz="1300" b="1" i="1" dirty="0"/>
                        <a:t>2</a:t>
                      </a:r>
                    </a:p>
                  </a:txBody>
                  <a:tcPr>
                    <a:solidFill>
                      <a:schemeClr val="bg1">
                        <a:lumMod val="85000"/>
                      </a:schemeClr>
                    </a:solidFill>
                  </a:tcPr>
                </a:tc>
                <a:tc rowSpan="2">
                  <a:txBody>
                    <a:bodyPr/>
                    <a:lstStyle/>
                    <a:p>
                      <a:pPr algn="ctr"/>
                      <a:endParaRPr lang="en-US" sz="1400" b="1" i="0" dirty="0"/>
                    </a:p>
                  </a:txBody>
                  <a:tcPr>
                    <a:solidFill>
                      <a:schemeClr val="bg1">
                        <a:lumMod val="85000"/>
                      </a:schemeClr>
                    </a:solidFill>
                  </a:tcPr>
                </a:tc>
                <a:extLst>
                  <a:ext uri="{0D108BD9-81ED-4DB2-BD59-A6C34878D82A}">
                    <a16:rowId xmlns:a16="http://schemas.microsoft.com/office/drawing/2014/main" val="10001"/>
                  </a:ext>
                </a:extLst>
              </a:tr>
              <a:tr h="277231">
                <a:tc>
                  <a:txBody>
                    <a:bodyPr/>
                    <a:lstStyle/>
                    <a:p>
                      <a:pPr algn="r"/>
                      <a:r>
                        <a:rPr lang="en-US" sz="1400" b="0" i="1" dirty="0"/>
                        <a:t>Star Booths</a:t>
                      </a:r>
                    </a:p>
                  </a:txBody>
                  <a:tcPr>
                    <a:solidFill>
                      <a:schemeClr val="bg1">
                        <a:lumMod val="95000"/>
                      </a:schemeClr>
                    </a:solidFill>
                  </a:tcPr>
                </a:tc>
                <a:tc>
                  <a:txBody>
                    <a:bodyPr/>
                    <a:lstStyle/>
                    <a:p>
                      <a:pPr algn="ctr"/>
                      <a:r>
                        <a:rPr lang="en-US" sz="1300" b="1" i="1" dirty="0"/>
                        <a:t>0</a:t>
                      </a:r>
                    </a:p>
                  </a:txBody>
                  <a:tcP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277231">
                <a:tc>
                  <a:txBody>
                    <a:bodyPr/>
                    <a:lstStyle/>
                    <a:p>
                      <a:pPr algn="r"/>
                      <a:r>
                        <a:rPr lang="en-US" sz="1400" i="1" dirty="0"/>
                        <a:t>Star Presentations</a:t>
                      </a:r>
                      <a:endParaRPr lang="en-US" sz="1400" b="0" i="1" dirty="0"/>
                    </a:p>
                  </a:txBody>
                  <a:tcPr>
                    <a:solidFill>
                      <a:schemeClr val="bg1">
                        <a:lumMod val="85000"/>
                      </a:schemeClr>
                    </a:solidFill>
                  </a:tcPr>
                </a:tc>
                <a:tc>
                  <a:txBody>
                    <a:bodyPr/>
                    <a:lstStyle/>
                    <a:p>
                      <a:pPr algn="ctr"/>
                      <a:r>
                        <a:rPr lang="en-US" sz="1300" b="1" i="1" dirty="0"/>
                        <a:t>9</a:t>
                      </a:r>
                    </a:p>
                  </a:txBody>
                  <a:tcPr>
                    <a:solidFill>
                      <a:schemeClr val="bg1">
                        <a:lumMod val="85000"/>
                      </a:schemeClr>
                    </a:solidFill>
                  </a:tcPr>
                </a:tc>
                <a:tc>
                  <a:txBody>
                    <a:bodyPr/>
                    <a:lstStyle/>
                    <a:p>
                      <a:pPr algn="ctr"/>
                      <a:r>
                        <a:rPr lang="en-US" sz="1400" b="0" i="0" dirty="0"/>
                        <a:t>20</a:t>
                      </a:r>
                    </a:p>
                  </a:txBody>
                  <a:tcPr>
                    <a:solidFill>
                      <a:schemeClr val="bg1">
                        <a:lumMod val="85000"/>
                      </a:schemeClr>
                    </a:solidFill>
                  </a:tcPr>
                </a:tc>
                <a:extLst>
                  <a:ext uri="{0D108BD9-81ED-4DB2-BD59-A6C34878D82A}">
                    <a16:rowId xmlns:a16="http://schemas.microsoft.com/office/drawing/2014/main" val="10003"/>
                  </a:ext>
                </a:extLst>
              </a:tr>
              <a:tr h="277231">
                <a:tc>
                  <a:txBody>
                    <a:bodyPr/>
                    <a:lstStyle/>
                    <a:p>
                      <a:pPr algn="r"/>
                      <a:r>
                        <a:rPr lang="en-US" sz="1400" i="1" dirty="0"/>
                        <a:t>Star Program Interventions</a:t>
                      </a:r>
                      <a:endParaRPr lang="en-US" sz="1400" b="0" i="1" dirty="0"/>
                    </a:p>
                  </a:txBody>
                  <a:tcPr>
                    <a:solidFill>
                      <a:schemeClr val="bg1">
                        <a:lumMod val="95000"/>
                      </a:schemeClr>
                    </a:solidFill>
                  </a:tcPr>
                </a:tc>
                <a:tc>
                  <a:txBody>
                    <a:bodyPr/>
                    <a:lstStyle/>
                    <a:p>
                      <a:pPr algn="ctr"/>
                      <a:r>
                        <a:rPr lang="en-US" sz="1300" b="1" i="1" dirty="0"/>
                        <a:t>62</a:t>
                      </a:r>
                    </a:p>
                  </a:txBody>
                  <a:tcPr>
                    <a:solidFill>
                      <a:schemeClr val="bg1">
                        <a:lumMod val="95000"/>
                      </a:schemeClr>
                    </a:solidFill>
                  </a:tcPr>
                </a:tc>
                <a:tc>
                  <a:txBody>
                    <a:bodyPr/>
                    <a:lstStyle/>
                    <a:p>
                      <a:pPr algn="ctr"/>
                      <a:r>
                        <a:rPr lang="en-US" sz="1400" b="0" i="0" dirty="0"/>
                        <a:t>100</a:t>
                      </a:r>
                    </a:p>
                  </a:txBody>
                  <a:tcPr>
                    <a:solidFill>
                      <a:schemeClr val="bg1">
                        <a:lumMod val="95000"/>
                      </a:schemeClr>
                    </a:solidFill>
                  </a:tcPr>
                </a:tc>
                <a:extLst>
                  <a:ext uri="{0D108BD9-81ED-4DB2-BD59-A6C34878D82A}">
                    <a16:rowId xmlns:a16="http://schemas.microsoft.com/office/drawing/2014/main" val="10004"/>
                  </a:ext>
                </a:extLst>
              </a:tr>
              <a:tr h="277231">
                <a:tc>
                  <a:txBody>
                    <a:bodyPr/>
                    <a:lstStyle/>
                    <a:p>
                      <a:pPr algn="r"/>
                      <a:r>
                        <a:rPr lang="en-US" sz="1400" b="0" i="1" dirty="0"/>
                        <a:t>Special Star Team Members/OSH Star Team Members</a:t>
                      </a:r>
                    </a:p>
                  </a:txBody>
                  <a:tcPr>
                    <a:solidFill>
                      <a:schemeClr val="bg1">
                        <a:lumMod val="85000"/>
                      </a:schemeClr>
                    </a:solidFill>
                  </a:tcPr>
                </a:tc>
                <a:tc>
                  <a:txBody>
                    <a:bodyPr/>
                    <a:lstStyle/>
                    <a:p>
                      <a:pPr algn="ctr"/>
                      <a:r>
                        <a:rPr lang="en-US" sz="1300" b="1" i="1" dirty="0"/>
                        <a:t>108</a:t>
                      </a:r>
                    </a:p>
                  </a:txBody>
                  <a:tcPr>
                    <a:solidFill>
                      <a:schemeClr val="bg1">
                        <a:lumMod val="85000"/>
                      </a:schemeClr>
                    </a:solidFill>
                  </a:tcPr>
                </a:tc>
                <a:tc>
                  <a:txBody>
                    <a:bodyPr/>
                    <a:lstStyle/>
                    <a:p>
                      <a:pPr algn="ctr"/>
                      <a:r>
                        <a:rPr lang="en-US" sz="1400" b="0" i="0" dirty="0"/>
                        <a:t>N/A</a:t>
                      </a:r>
                    </a:p>
                  </a:txBody>
                  <a:tcPr>
                    <a:solidFill>
                      <a:schemeClr val="bg1">
                        <a:lumMod val="85000"/>
                      </a:schemeClr>
                    </a:solidFill>
                  </a:tcPr>
                </a:tc>
                <a:extLst>
                  <a:ext uri="{0D108BD9-81ED-4DB2-BD59-A6C34878D82A}">
                    <a16:rowId xmlns:a16="http://schemas.microsoft.com/office/drawing/2014/main" val="3165065554"/>
                  </a:ext>
                </a:extLst>
              </a:tr>
            </a:tbl>
          </a:graphicData>
        </a:graphic>
      </p:graphicFrame>
    </p:spTree>
    <p:extLst>
      <p:ext uri="{BB962C8B-B14F-4D97-AF65-F5344CB8AC3E}">
        <p14:creationId xmlns:p14="http://schemas.microsoft.com/office/powerpoint/2010/main" val="71797329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620000" y="322894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0" name="Table 9">
            <a:extLst>
              <a:ext uri="{FF2B5EF4-FFF2-40B4-BE49-F238E27FC236}">
                <a16:creationId xmlns:a16="http://schemas.microsoft.com/office/drawing/2014/main" id="{390D0294-3756-4107-828E-AA465F0A2568}"/>
              </a:ext>
            </a:extLst>
          </p:cNvPr>
          <p:cNvGraphicFramePr>
            <a:graphicFrameLocks noGrp="1"/>
          </p:cNvGraphicFramePr>
          <p:nvPr>
            <p:extLst>
              <p:ext uri="{D42A27DB-BD31-4B8C-83A1-F6EECF244321}">
                <p14:modId xmlns:p14="http://schemas.microsoft.com/office/powerpoint/2010/main" val="1189032524"/>
              </p:ext>
            </p:extLst>
          </p:nvPr>
        </p:nvGraphicFramePr>
        <p:xfrm>
          <a:off x="609600" y="1143001"/>
          <a:ext cx="7910946" cy="2320189"/>
        </p:xfrm>
        <a:graphic>
          <a:graphicData uri="http://schemas.openxmlformats.org/drawingml/2006/table">
            <a:tbl>
              <a:tblPr firstRow="1" bandRow="1">
                <a:tableStyleId>{00A15C55-8517-42AA-B614-E9B94910E393}</a:tableStyleId>
              </a:tblPr>
              <a:tblGrid>
                <a:gridCol w="4168136">
                  <a:extLst>
                    <a:ext uri="{9D8B030D-6E8A-4147-A177-3AD203B41FA5}">
                      <a16:colId xmlns:a16="http://schemas.microsoft.com/office/drawing/2014/main" val="20000"/>
                    </a:ext>
                  </a:extLst>
                </a:gridCol>
                <a:gridCol w="935704">
                  <a:extLst>
                    <a:ext uri="{9D8B030D-6E8A-4147-A177-3AD203B41FA5}">
                      <a16:colId xmlns:a16="http://schemas.microsoft.com/office/drawing/2014/main" val="20002"/>
                    </a:ext>
                  </a:extLst>
                </a:gridCol>
                <a:gridCol w="1105832">
                  <a:extLst>
                    <a:ext uri="{9D8B030D-6E8A-4147-A177-3AD203B41FA5}">
                      <a16:colId xmlns:a16="http://schemas.microsoft.com/office/drawing/2014/main" val="20003"/>
                    </a:ext>
                  </a:extLst>
                </a:gridCol>
                <a:gridCol w="1701274">
                  <a:extLst>
                    <a:ext uri="{9D8B030D-6E8A-4147-A177-3AD203B41FA5}">
                      <a16:colId xmlns:a16="http://schemas.microsoft.com/office/drawing/2014/main" val="20004"/>
                    </a:ext>
                  </a:extLst>
                </a:gridCol>
              </a:tblGrid>
              <a:tr h="445470">
                <a:tc>
                  <a:txBody>
                    <a:bodyPr/>
                    <a:lstStyle/>
                    <a:p>
                      <a:pPr algn="r"/>
                      <a:r>
                        <a:rPr lang="en-US" sz="1600" b="1" dirty="0">
                          <a:solidFill>
                            <a:schemeClr val="tx1"/>
                          </a:solidFill>
                        </a:rPr>
                        <a:t>SHARP SITES</a:t>
                      </a:r>
                      <a:r>
                        <a:rPr lang="en-US" sz="1600" b="1" i="0" dirty="0">
                          <a:solidFill>
                            <a:schemeClr val="tx1"/>
                          </a:solidFill>
                        </a:rPr>
                        <a:t>—New/Renewals</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a:t>
                      </a:r>
                    </a:p>
                    <a:p>
                      <a:pPr algn="ctr"/>
                      <a:r>
                        <a:rPr lang="en-US" sz="1200" dirty="0">
                          <a:solidFill>
                            <a:schemeClr val="tx1"/>
                          </a:solidFill>
                        </a:rPr>
                        <a:t>SHARP Sites*</a:t>
                      </a:r>
                    </a:p>
                  </a:txBody>
                  <a:tcPr anchor="ctr">
                    <a:solidFill>
                      <a:schemeClr val="bg1">
                        <a:lumMod val="75000"/>
                      </a:schemeClr>
                    </a:solidFill>
                  </a:tcPr>
                </a:tc>
                <a:extLst>
                  <a:ext uri="{0D108BD9-81ED-4DB2-BD59-A6C34878D82A}">
                    <a16:rowId xmlns:a16="http://schemas.microsoft.com/office/drawing/2014/main" val="10000"/>
                  </a:ext>
                </a:extLst>
              </a:tr>
              <a:tr h="296980">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rowSpan="5">
                  <a:txBody>
                    <a:bodyPr/>
                    <a:lstStyle/>
                    <a:p>
                      <a:pPr algn="ctr"/>
                      <a:endParaRPr lang="en-US" sz="1400" b="1" i="0" dirty="0"/>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extLst>
                  <a:ext uri="{0D108BD9-81ED-4DB2-BD59-A6C34878D82A}">
                    <a16:rowId xmlns:a16="http://schemas.microsoft.com/office/drawing/2014/main" val="10001"/>
                  </a:ext>
                </a:extLst>
              </a:tr>
              <a:tr h="337989">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1" i="1" dirty="0"/>
                        <a:t>3</a:t>
                      </a:r>
                    </a:p>
                  </a:txBody>
                  <a:tcPr anchor="ctr">
                    <a:solidFill>
                      <a:schemeClr val="bg1">
                        <a:lumMod val="95000"/>
                      </a:schemeClr>
                    </a:solidFill>
                  </a:tcPr>
                </a:tc>
                <a:tc vMerge="1">
                  <a:txBody>
                    <a:bodyPr/>
                    <a:lstStyle/>
                    <a:p>
                      <a:endParaRPr lang="en-US"/>
                    </a:p>
                  </a:txBody>
                  <a:tcPr/>
                </a:tc>
                <a:tc>
                  <a:txBody>
                    <a:bodyPr/>
                    <a:lstStyle/>
                    <a:p>
                      <a:pPr algn="ctr"/>
                      <a:r>
                        <a:rPr lang="en-US" sz="1400" b="0" i="0" dirty="0"/>
                        <a:t>115</a:t>
                      </a:r>
                    </a:p>
                  </a:txBody>
                  <a:tcPr anchor="ctr">
                    <a:solidFill>
                      <a:schemeClr val="bg1">
                        <a:lumMod val="95000"/>
                      </a:schemeClr>
                    </a:solidFill>
                  </a:tcPr>
                </a:tc>
                <a:extLst>
                  <a:ext uri="{0D108BD9-81ED-4DB2-BD59-A6C34878D82A}">
                    <a16:rowId xmlns:a16="http://schemas.microsoft.com/office/drawing/2014/main" val="10002"/>
                  </a:ext>
                </a:extLst>
              </a:tr>
              <a:tr h="305800">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1" i="1" dirty="0"/>
                        <a:t>7</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0" i="0" dirty="0"/>
                        <a:t>41</a:t>
                      </a:r>
                    </a:p>
                  </a:txBody>
                  <a:tcPr anchor="ctr">
                    <a:solidFill>
                      <a:schemeClr val="bg1">
                        <a:lumMod val="85000"/>
                      </a:schemeClr>
                    </a:solidFill>
                  </a:tcPr>
                </a:tc>
                <a:extLst>
                  <a:ext uri="{0D108BD9-81ED-4DB2-BD59-A6C34878D82A}">
                    <a16:rowId xmlns:a16="http://schemas.microsoft.com/office/drawing/2014/main" val="10003"/>
                  </a:ext>
                </a:extLst>
              </a:tr>
              <a:tr h="296980">
                <a:tc>
                  <a:txBody>
                    <a:bodyPr/>
                    <a:lstStyle/>
                    <a:p>
                      <a:pPr algn="r"/>
                      <a:r>
                        <a:rPr lang="en-US" sz="1400" i="1" dirty="0"/>
                        <a:t>SHARP—Logging</a:t>
                      </a:r>
                      <a:endParaRPr lang="en-US" sz="1400" b="0" i="1" dirty="0"/>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vMerge="1">
                  <a:txBody>
                    <a:bodyPr/>
                    <a:lstStyle/>
                    <a:p>
                      <a:endParaRPr lang="en-US"/>
                    </a:p>
                  </a:txBody>
                  <a:tcPr/>
                </a:tc>
                <a:tc>
                  <a:txBody>
                    <a:bodyPr/>
                    <a:lstStyle/>
                    <a:p>
                      <a:pPr algn="ctr"/>
                      <a:r>
                        <a:rPr lang="en-US" sz="1400" b="0" i="0" dirty="0"/>
                        <a:t>0</a:t>
                      </a:r>
                    </a:p>
                  </a:txBody>
                  <a:tcPr anchor="ctr">
                    <a:solidFill>
                      <a:schemeClr val="bg1">
                        <a:lumMod val="95000"/>
                      </a:schemeClr>
                    </a:solidFill>
                  </a:tcPr>
                </a:tc>
                <a:extLst>
                  <a:ext uri="{0D108BD9-81ED-4DB2-BD59-A6C34878D82A}">
                    <a16:rowId xmlns:a16="http://schemas.microsoft.com/office/drawing/2014/main" val="10004"/>
                  </a:ext>
                </a:extLst>
              </a:tr>
              <a:tr h="296980">
                <a:tc>
                  <a:txBody>
                    <a:bodyPr/>
                    <a:lstStyle/>
                    <a:p>
                      <a:pPr algn="r"/>
                      <a:r>
                        <a:rPr lang="en-US" sz="1400" i="1" dirty="0"/>
                        <a:t>SHARP—Renewals</a:t>
                      </a:r>
                      <a:endParaRPr lang="en-US" sz="1400" b="0" i="1" dirty="0"/>
                    </a:p>
                  </a:txBody>
                  <a:tcPr anchor="ctr">
                    <a:solidFill>
                      <a:schemeClr val="bg1">
                        <a:lumMod val="85000"/>
                      </a:schemeClr>
                    </a:solidFill>
                  </a:tcPr>
                </a:tc>
                <a:tc>
                  <a:txBody>
                    <a:bodyPr/>
                    <a:lstStyle/>
                    <a:p>
                      <a:pPr algn="ctr"/>
                      <a:r>
                        <a:rPr lang="en-US" sz="1400" b="1" i="1" dirty="0"/>
                        <a:t>31</a:t>
                      </a:r>
                    </a:p>
                  </a:txBody>
                  <a:tcPr anchor="ctr">
                    <a:solidFill>
                      <a:schemeClr val="bg1">
                        <a:lumMod val="85000"/>
                      </a:schemeClr>
                    </a:solidFill>
                  </a:tcPr>
                </a:tc>
                <a:tc vMerge="1">
                  <a:txBody>
                    <a:bodyPr/>
                    <a:lstStyle/>
                    <a:p>
                      <a:pPr algn="ctr"/>
                      <a:endParaRPr lang="en-US" sz="1400" b="0" i="1" dirty="0"/>
                    </a:p>
                  </a:txBody>
                  <a:tcPr anchor="ctr">
                    <a:solidFill>
                      <a:schemeClr val="bg1">
                        <a:lumMod val="85000"/>
                      </a:schemeClr>
                    </a:solidFill>
                  </a:tcPr>
                </a:tc>
                <a:tc>
                  <a:txBody>
                    <a:bodyPr/>
                    <a:lstStyle/>
                    <a:p>
                      <a:pPr algn="ctr"/>
                      <a:r>
                        <a:rPr lang="en-US" sz="1300" b="1" i="1" dirty="0"/>
                        <a:t>Total: 161</a:t>
                      </a:r>
                    </a:p>
                  </a:txBody>
                  <a:tcPr anchor="ctr">
                    <a:solidFill>
                      <a:schemeClr val="bg1">
                        <a:lumMod val="85000"/>
                      </a:schemeClr>
                    </a:solidFill>
                  </a:tcPr>
                </a:tc>
                <a:extLst>
                  <a:ext uri="{0D108BD9-81ED-4DB2-BD59-A6C34878D82A}">
                    <a16:rowId xmlns:a16="http://schemas.microsoft.com/office/drawing/2014/main" val="2935332615"/>
                  </a:ext>
                </a:extLst>
              </a:tr>
              <a:tr h="296980">
                <a:tc>
                  <a:txBody>
                    <a:bodyPr/>
                    <a:lstStyle/>
                    <a:p>
                      <a:pPr algn="r"/>
                      <a:r>
                        <a:rPr lang="en-US" sz="1400" b="1" i="1" dirty="0"/>
                        <a:t>Total</a:t>
                      </a:r>
                    </a:p>
                  </a:txBody>
                  <a:tcPr anchor="ctr">
                    <a:solidFill>
                      <a:schemeClr val="bg1">
                        <a:lumMod val="95000"/>
                      </a:schemeClr>
                    </a:solidFill>
                  </a:tcPr>
                </a:tc>
                <a:tc>
                  <a:txBody>
                    <a:bodyPr/>
                    <a:lstStyle/>
                    <a:p>
                      <a:pPr algn="ctr"/>
                      <a:r>
                        <a:rPr lang="en-US" sz="1400" b="1" i="1" dirty="0"/>
                        <a:t>42</a:t>
                      </a:r>
                    </a:p>
                  </a:txBody>
                  <a:tcPr anchor="ctr">
                    <a:solidFill>
                      <a:schemeClr val="bg1">
                        <a:lumMod val="95000"/>
                      </a:schemeClr>
                    </a:solidFill>
                  </a:tcPr>
                </a:tc>
                <a:tc gridSpan="2">
                  <a:txBody>
                    <a:bodyPr/>
                    <a:lstStyle/>
                    <a:p>
                      <a:pPr algn="l"/>
                      <a:r>
                        <a:rPr lang="en-US" sz="1400" b="0" i="0" dirty="0"/>
                        <a:t>      55</a:t>
                      </a:r>
                    </a:p>
                  </a:txBody>
                  <a:tcPr anchor="ctr">
                    <a:solidFill>
                      <a:schemeClr val="bg1">
                        <a:lumMod val="95000"/>
                      </a:schemeClr>
                    </a:solidFill>
                  </a:tcPr>
                </a:tc>
                <a:tc hMerge="1">
                  <a:txBody>
                    <a:bodyPr/>
                    <a:lstStyle/>
                    <a:p>
                      <a:pPr algn="ctr"/>
                      <a:endParaRPr lang="en-US" sz="1300" b="1" i="1" dirty="0"/>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13" name="Table 12">
            <a:extLst>
              <a:ext uri="{FF2B5EF4-FFF2-40B4-BE49-F238E27FC236}">
                <a16:creationId xmlns:a16="http://schemas.microsoft.com/office/drawing/2014/main" id="{4E00602F-28E3-4C2C-A758-6E92580AECCC}"/>
              </a:ext>
            </a:extLst>
          </p:cNvPr>
          <p:cNvGraphicFramePr>
            <a:graphicFrameLocks noGrp="1"/>
          </p:cNvGraphicFramePr>
          <p:nvPr>
            <p:extLst>
              <p:ext uri="{D42A27DB-BD31-4B8C-83A1-F6EECF244321}">
                <p14:modId xmlns:p14="http://schemas.microsoft.com/office/powerpoint/2010/main" val="212806702"/>
              </p:ext>
            </p:extLst>
          </p:nvPr>
        </p:nvGraphicFramePr>
        <p:xfrm>
          <a:off x="623454" y="3657600"/>
          <a:ext cx="7897092" cy="810798"/>
        </p:xfrm>
        <a:graphic>
          <a:graphicData uri="http://schemas.openxmlformats.org/drawingml/2006/table">
            <a:tbl>
              <a:tblPr firstRow="1" bandRow="1">
                <a:tableStyleId>{00A15C55-8517-42AA-B614-E9B94910E393}</a:tableStyleId>
              </a:tblPr>
              <a:tblGrid>
                <a:gridCol w="6157993">
                  <a:extLst>
                    <a:ext uri="{9D8B030D-6E8A-4147-A177-3AD203B41FA5}">
                      <a16:colId xmlns:a16="http://schemas.microsoft.com/office/drawing/2014/main" val="20000"/>
                    </a:ext>
                  </a:extLst>
                </a:gridCol>
                <a:gridCol w="1739099">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600" b="1" i="0" dirty="0">
                          <a:solidFill>
                            <a:schemeClr val="tx1"/>
                          </a:solidFill>
                        </a:rPr>
                        <a:t>—New</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85000"/>
                      </a:schemeClr>
                    </a:solidFill>
                  </a:tcPr>
                </a:tc>
                <a:tc>
                  <a:txBody>
                    <a:bodyPr/>
                    <a:lstStyle/>
                    <a:p>
                      <a:pPr algn="ctr"/>
                      <a:r>
                        <a:rPr lang="en-US" sz="1300" b="1" i="1" dirty="0"/>
                        <a:t>179</a:t>
                      </a:r>
                    </a:p>
                  </a:txBody>
                  <a:tcPr anchor="c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4020825964"/>
              </p:ext>
            </p:extLst>
          </p:nvPr>
        </p:nvGraphicFramePr>
        <p:xfrm>
          <a:off x="609600" y="4572000"/>
          <a:ext cx="7910946" cy="1249680"/>
        </p:xfrm>
        <a:graphic>
          <a:graphicData uri="http://schemas.openxmlformats.org/drawingml/2006/table">
            <a:tbl>
              <a:tblPr firstRow="1" bandRow="1">
                <a:tableStyleId>{00A15C55-8517-42AA-B614-E9B94910E393}</a:tableStyleId>
              </a:tblPr>
              <a:tblGrid>
                <a:gridCol w="6172200">
                  <a:extLst>
                    <a:ext uri="{9D8B030D-6E8A-4147-A177-3AD203B41FA5}">
                      <a16:colId xmlns:a16="http://schemas.microsoft.com/office/drawing/2014/main" val="20000"/>
                    </a:ext>
                  </a:extLst>
                </a:gridCol>
                <a:gridCol w="1738746">
                  <a:extLst>
                    <a:ext uri="{9D8B030D-6E8A-4147-A177-3AD203B41FA5}">
                      <a16:colId xmlns:a16="http://schemas.microsoft.com/office/drawing/2014/main" val="20002"/>
                    </a:ext>
                  </a:extLst>
                </a:gridCol>
              </a:tblGrid>
              <a:tr h="272722">
                <a:tc>
                  <a:txBody>
                    <a:bodyPr/>
                    <a:lstStyle/>
                    <a:p>
                      <a:pPr algn="r"/>
                      <a:r>
                        <a:rPr lang="en-US" sz="1600" b="1" dirty="0">
                          <a:solidFill>
                            <a:schemeClr val="tx1"/>
                          </a:solidFill>
                        </a:rPr>
                        <a:t>SAFETY AWARDS</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a:txBody>
                    <a:bodyPr/>
                    <a:lstStyle/>
                    <a:p>
                      <a:pPr algn="r"/>
                      <a:r>
                        <a:rPr lang="en-US" sz="1400" i="1" dirty="0"/>
                        <a:t>CY 2020 Safety Awards Season (Silver, Gold, Million Hour)</a:t>
                      </a:r>
                      <a:endParaRPr lang="en-US" sz="1400" b="0" i="1" dirty="0"/>
                    </a:p>
                  </a:txBody>
                  <a:tcPr anchor="ctr">
                    <a:solidFill>
                      <a:schemeClr val="bg1">
                        <a:lumMod val="95000"/>
                      </a:schemeClr>
                    </a:solidFill>
                  </a:tcPr>
                </a:tc>
                <a:tc>
                  <a:txBody>
                    <a:bodyPr/>
                    <a:lstStyle/>
                    <a:p>
                      <a:pPr algn="ctr"/>
                      <a:r>
                        <a:rPr lang="en-US" sz="1400" b="1" i="1" dirty="0"/>
                        <a:t>2,737</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1" i="1" dirty="0"/>
                        <a:t>30</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1B542164-C879-4058-B351-A5150B4751B1}"/>
              </a:ext>
            </a:extLst>
          </p:cNvPr>
          <p:cNvSpPr txBox="1"/>
          <p:nvPr/>
        </p:nvSpPr>
        <p:spPr>
          <a:xfrm>
            <a:off x="533400" y="3429000"/>
            <a:ext cx="3478837" cy="246221"/>
          </a:xfrm>
          <a:prstGeom prst="rect">
            <a:avLst/>
          </a:prstGeom>
          <a:noFill/>
        </p:spPr>
        <p:txBody>
          <a:bodyPr wrap="none" rtlCol="0">
            <a:spAutoFit/>
          </a:bodyPr>
          <a:lstStyle/>
          <a:p>
            <a:r>
              <a:rPr lang="en-US" sz="1000" i="1" dirty="0"/>
              <a:t>*Includes both general industry and public sector renewals</a:t>
            </a:r>
          </a:p>
        </p:txBody>
      </p:sp>
      <p:sp>
        <p:nvSpPr>
          <p:cNvPr id="9" name="TextBox 8">
            <a:extLst>
              <a:ext uri="{FF2B5EF4-FFF2-40B4-BE49-F238E27FC236}">
                <a16:creationId xmlns:a16="http://schemas.microsoft.com/office/drawing/2014/main" id="{659965B8-D414-4045-864A-E1E15EBC931C}"/>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133736063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5"/>
          <p:cNvSpPr>
            <a:spLocks noGrp="1"/>
          </p:cNvSpPr>
          <p:nvPr>
            <p:ph idx="1"/>
          </p:nvPr>
        </p:nvSpPr>
        <p:spPr>
          <a:xfrm>
            <a:off x="450110" y="3122024"/>
            <a:ext cx="8001000" cy="304800"/>
          </a:xfrm>
        </p:spPr>
        <p:txBody>
          <a:bodyPr/>
          <a:lstStyle/>
          <a:p>
            <a:pPr algn="r">
              <a:buFont typeface="Symbol" pitchFamily="18" charset="2"/>
              <a:buNone/>
            </a:pPr>
            <a:r>
              <a:rPr lang="en-US" sz="1000" dirty="0"/>
              <a:t>*</a:t>
            </a:r>
            <a:r>
              <a:rPr lang="en-US" sz="1000" i="1" dirty="0"/>
              <a:t>All industries including state and local government    CY = Calendar Year</a:t>
            </a:r>
          </a:p>
        </p:txBody>
      </p:sp>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rgbClr val="000080"/>
                </a:solidFill>
              </a:rPr>
              <a:t>TRC and DART Rate Comparison</a:t>
            </a:r>
          </a:p>
        </p:txBody>
      </p:sp>
      <p:graphicFrame>
        <p:nvGraphicFramePr>
          <p:cNvPr id="15" name="Table 14"/>
          <p:cNvGraphicFramePr>
            <a:graphicFrameLocks noGrp="1"/>
          </p:cNvGraphicFramePr>
          <p:nvPr>
            <p:extLst>
              <p:ext uri="{D42A27DB-BD31-4B8C-83A1-F6EECF244321}">
                <p14:modId xmlns:p14="http://schemas.microsoft.com/office/powerpoint/2010/main" val="3615188451"/>
              </p:ext>
            </p:extLst>
          </p:nvPr>
        </p:nvGraphicFramePr>
        <p:xfrm>
          <a:off x="609600" y="1219200"/>
          <a:ext cx="7924799" cy="1752600"/>
        </p:xfrm>
        <a:graphic>
          <a:graphicData uri="http://schemas.openxmlformats.org/drawingml/2006/table">
            <a:tbl>
              <a:tblPr firstRow="1" bandRow="1">
                <a:tableStyleId>{00A15C55-8517-42AA-B614-E9B94910E393}</a:tableStyleId>
              </a:tblPr>
              <a:tblGrid>
                <a:gridCol w="3081087">
                  <a:extLst>
                    <a:ext uri="{9D8B030D-6E8A-4147-A177-3AD203B41FA5}">
                      <a16:colId xmlns:a16="http://schemas.microsoft.com/office/drawing/2014/main" val="20000"/>
                    </a:ext>
                  </a:extLst>
                </a:gridCol>
                <a:gridCol w="1124433">
                  <a:extLst>
                    <a:ext uri="{9D8B030D-6E8A-4147-A177-3AD203B41FA5}">
                      <a16:colId xmlns:a16="http://schemas.microsoft.com/office/drawing/2014/main" val="20002"/>
                    </a:ext>
                  </a:extLst>
                </a:gridCol>
                <a:gridCol w="1124433">
                  <a:extLst>
                    <a:ext uri="{9D8B030D-6E8A-4147-A177-3AD203B41FA5}">
                      <a16:colId xmlns:a16="http://schemas.microsoft.com/office/drawing/2014/main" val="712076919"/>
                    </a:ext>
                  </a:extLst>
                </a:gridCol>
                <a:gridCol w="1297423">
                  <a:extLst>
                    <a:ext uri="{9D8B030D-6E8A-4147-A177-3AD203B41FA5}">
                      <a16:colId xmlns:a16="http://schemas.microsoft.com/office/drawing/2014/main" val="20004"/>
                    </a:ext>
                  </a:extLst>
                </a:gridCol>
                <a:gridCol w="1297423">
                  <a:extLst>
                    <a:ext uri="{9D8B030D-6E8A-4147-A177-3AD203B41FA5}">
                      <a16:colId xmlns:a16="http://schemas.microsoft.com/office/drawing/2014/main" val="4062074668"/>
                    </a:ext>
                  </a:extLst>
                </a:gridCol>
              </a:tblGrid>
              <a:tr h="5411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Calendar Year 2019</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cs typeface="Arial" charset="0"/>
                        </a:rPr>
                        <a:t>North Carolina</a:t>
                      </a:r>
                    </a:p>
                  </a:txBody>
                  <a:tcPr anchor="ctr" horzOverflow="overflow">
                    <a:solidFill>
                      <a:schemeClr val="bg1">
                        <a:lumMod val="8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rgbClr val="000000"/>
                          </a:solidFill>
                          <a:effectLst/>
                          <a:latin typeface="Arial" charset="0"/>
                          <a:cs typeface="Arial" charset="0"/>
                        </a:rPr>
                        <a:t>National Average</a:t>
                      </a:r>
                    </a:p>
                  </a:txBody>
                  <a:tcPr anchor="ctr" horzOverflow="overflow">
                    <a:solidFill>
                      <a:schemeClr val="bg1">
                        <a:lumMod val="85000"/>
                      </a:schemeClr>
                    </a:solidFill>
                  </a:tcPr>
                </a:tc>
                <a:tc hMerge="1">
                  <a:txBody>
                    <a:bodyPr/>
                    <a:lstStyle/>
                    <a:p>
                      <a:endParaRPr lang="en-US"/>
                    </a:p>
                  </a:txBody>
                  <a:tcPr/>
                </a:tc>
                <a:extLst>
                  <a:ext uri="{0D108BD9-81ED-4DB2-BD59-A6C34878D82A}">
                    <a16:rowId xmlns:a16="http://schemas.microsoft.com/office/drawing/2014/main" val="481519408"/>
                  </a:ext>
                </a:extLst>
              </a:tr>
              <a:tr h="6314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effectLst/>
                        </a:rPr>
                        <a:t>TRC Rate</a:t>
                      </a:r>
                      <a:endParaRPr kumimoji="0" lang="en-US" sz="16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2.3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2.8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3.0*</a:t>
                      </a:r>
                    </a:p>
                  </a:txBody>
                  <a:tcPr anchor="ctr" horzOverflow="overflow">
                    <a:solidFill>
                      <a:schemeClr val="bg1">
                        <a:lumMod val="95000"/>
                      </a:schemeClr>
                    </a:solidFill>
                  </a:tcPr>
                </a:tc>
                <a:extLst>
                  <a:ext uri="{0D108BD9-81ED-4DB2-BD59-A6C34878D82A}">
                    <a16:rowId xmlns:a16="http://schemas.microsoft.com/office/drawing/2014/main" val="2360467783"/>
                  </a:ext>
                </a:extLst>
              </a:tr>
              <a:tr h="5800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chemeClr val="dk1"/>
                          </a:solidFill>
                          <a:effectLst/>
                          <a:latin typeface="+mn-lt"/>
                          <a:cs typeface="+mn-cs"/>
                        </a:rPr>
                        <a:t>DART Rate</a:t>
                      </a:r>
                      <a:endParaRPr kumimoji="0" lang="en-US" sz="16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1" dirty="0"/>
                        <a:t>1.2</a:t>
                      </a:r>
                    </a:p>
                  </a:txBody>
                  <a:tcPr anchor="ctr" horzOverflow="overflow">
                    <a:solidFill>
                      <a:schemeClr val="bg1">
                        <a:lumMod val="85000"/>
                      </a:schemeClr>
                    </a:solidFill>
                  </a:tcPr>
                </a:tc>
                <a:tc>
                  <a:txBody>
                    <a:bodyPr/>
                    <a:lstStyle/>
                    <a:p>
                      <a:pPr algn="ctr"/>
                      <a:r>
                        <a:rPr lang="en-US" sz="1400" i="1" dirty="0"/>
                        <a:t>1.3*</a:t>
                      </a: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1.5</a:t>
                      </a: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1.6*</a:t>
                      </a:r>
                    </a:p>
                  </a:txBody>
                  <a:tcPr anchor="ctr" horzOverflow="overflow">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26" name="Picture 25">
            <a:extLst>
              <a:ext uri="{FF2B5EF4-FFF2-40B4-BE49-F238E27FC236}">
                <a16:creationId xmlns:a16="http://schemas.microsoft.com/office/drawing/2014/main" id="{34212C78-F831-4189-8E8E-A2067C067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422221"/>
            <a:ext cx="1873490" cy="2524921"/>
          </a:xfrm>
          <a:prstGeom prst="rect">
            <a:avLst/>
          </a:prstGeom>
        </p:spPr>
      </p:pic>
      <p:sp>
        <p:nvSpPr>
          <p:cNvPr id="10" name="TextBox 9">
            <a:extLst>
              <a:ext uri="{FF2B5EF4-FFF2-40B4-BE49-F238E27FC236}">
                <a16:creationId xmlns:a16="http://schemas.microsoft.com/office/drawing/2014/main" id="{B614E8FD-8AF4-4800-967A-70AEE69C1429}"/>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pic>
        <p:nvPicPr>
          <p:cNvPr id="12" name="Picture 11" descr="DSC_1171">
            <a:extLst>
              <a:ext uri="{FF2B5EF4-FFF2-40B4-BE49-F238E27FC236}">
                <a16:creationId xmlns:a16="http://schemas.microsoft.com/office/drawing/2014/main" id="{9FC820F8-9354-404D-BBF4-0066DA7F7E0A}"/>
              </a:ext>
            </a:extLst>
          </p:cNvPr>
          <p:cNvPicPr>
            <a:picLocks noGrp="1" noChangeAspect="1"/>
          </p:cNvPicPr>
          <p:nvPr isPhoto="1"/>
        </p:nvPicPr>
        <p:blipFill rotWithShape="1">
          <a:blip r:embed="rId4" cstate="email">
            <a:extLst>
              <a:ext uri="{28A0092B-C50C-407E-A947-70E740481C1C}">
                <a14:useLocalDpi xmlns:a14="http://schemas.microsoft.com/office/drawing/2010/main"/>
              </a:ext>
            </a:extLst>
          </a:blip>
          <a:srcRect t="33212" b="24037"/>
          <a:stretch/>
        </p:blipFill>
        <p:spPr>
          <a:xfrm>
            <a:off x="2362200" y="3424647"/>
            <a:ext cx="4302784" cy="2522498"/>
          </a:xfrm>
          <a:prstGeom prst="rect">
            <a:avLst/>
          </a:prstGeom>
        </p:spPr>
      </p:pic>
      <p:pic>
        <p:nvPicPr>
          <p:cNvPr id="13" name="Picture 12" descr="DSC_1192-2">
            <a:extLst>
              <a:ext uri="{FF2B5EF4-FFF2-40B4-BE49-F238E27FC236}">
                <a16:creationId xmlns:a16="http://schemas.microsoft.com/office/drawing/2014/main" id="{680A2EB1-9642-4D31-94B8-4605279338A1}"/>
              </a:ext>
            </a:extLst>
          </p:cNvPr>
          <p:cNvPicPr>
            <a:picLocks noGrp="1" noChangeAspect="1"/>
          </p:cNvPicPr>
          <p:nvPr isPhoto="1"/>
        </p:nvPicPr>
        <p:blipFill>
          <a:blip r:embed="rId5" cstate="email">
            <a:extLst>
              <a:ext uri="{28A0092B-C50C-407E-A947-70E740481C1C}">
                <a14:useLocalDpi xmlns:a14="http://schemas.microsoft.com/office/drawing/2010/main"/>
              </a:ext>
            </a:extLst>
          </a:blip>
          <a:stretch>
            <a:fillRect/>
          </a:stretch>
        </p:blipFill>
        <p:spPr>
          <a:xfrm>
            <a:off x="6047078" y="3429000"/>
            <a:ext cx="2563522" cy="2518144"/>
          </a:xfrm>
          <a:prstGeom prst="rect">
            <a:avLst/>
          </a:prstGeom>
        </p:spPr>
      </p:pic>
      <p:pic>
        <p:nvPicPr>
          <p:cNvPr id="14" name="Picture 13" descr="A group of people posing for a photo&#10;&#10;Description automatically generated">
            <a:extLst>
              <a:ext uri="{FF2B5EF4-FFF2-40B4-BE49-F238E27FC236}">
                <a16:creationId xmlns:a16="http://schemas.microsoft.com/office/drawing/2014/main" id="{065C1DE0-2EE5-41A9-B522-523D7D4A1F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3424647"/>
            <a:ext cx="2756506" cy="2522495"/>
          </a:xfrm>
          <a:prstGeom prst="rect">
            <a:avLst/>
          </a:prstGeom>
        </p:spPr>
      </p:pic>
    </p:spTree>
    <p:extLst>
      <p:ext uri="{BB962C8B-B14F-4D97-AF65-F5344CB8AC3E}">
        <p14:creationId xmlns:p14="http://schemas.microsoft.com/office/powerpoint/2010/main" val="159859611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172" y="4699544"/>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7982" y="3553075"/>
            <a:ext cx="926432" cy="905845"/>
          </a:xfrm>
          <a:prstGeom prst="rect">
            <a:avLst/>
          </a:prstGeom>
        </p:spPr>
      </p:pic>
      <p:sp>
        <p:nvSpPr>
          <p:cNvPr id="12" name="Content Placeholder 8"/>
          <p:cNvSpPr>
            <a:spLocks noGrp="1"/>
          </p:cNvSpPr>
          <p:nvPr>
            <p:ph idx="1"/>
          </p:nvPr>
        </p:nvSpPr>
        <p:spPr>
          <a:xfrm>
            <a:off x="533400" y="1295400"/>
            <a:ext cx="7511014" cy="4419600"/>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 </a:t>
            </a:r>
            <a:r>
              <a:rPr lang="en-US" sz="1800" i="1" dirty="0"/>
              <a:t>(Being Renewed)</a:t>
            </a:r>
          </a:p>
          <a:p>
            <a:endParaRPr lang="en-US" dirty="0"/>
          </a:p>
        </p:txBody>
      </p:sp>
      <p:sp>
        <p:nvSpPr>
          <p:cNvPr id="9" name="TextBox 8">
            <a:extLst>
              <a:ext uri="{FF2B5EF4-FFF2-40B4-BE49-F238E27FC236}">
                <a16:creationId xmlns:a16="http://schemas.microsoft.com/office/drawing/2014/main" id="{CC7E6CE9-88F2-4347-8734-BB3FD0FEAF92}"/>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1379393225"/>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95400"/>
            <a:ext cx="7924800" cy="4373563"/>
          </a:xfrm>
        </p:spPr>
        <p:txBody>
          <a:bodyPr/>
          <a:lstStyle/>
          <a:p>
            <a:r>
              <a:rPr lang="en-US" b="1" dirty="0"/>
              <a:t>Partnerships</a:t>
            </a:r>
          </a:p>
          <a:p>
            <a:endParaRPr lang="en-US" sz="1000" b="1" dirty="0"/>
          </a:p>
          <a:p>
            <a:pPr lvl="1"/>
            <a:r>
              <a:rPr lang="en-US" i="1" dirty="0"/>
              <a:t>Sanders Utility Construction Company, Inc.</a:t>
            </a:r>
          </a:p>
          <a:p>
            <a:pPr lvl="1"/>
            <a:endParaRPr lang="en-US" sz="1000" i="1" dirty="0"/>
          </a:p>
          <a:p>
            <a:pPr lvl="2"/>
            <a:r>
              <a:rPr lang="en-US" dirty="0"/>
              <a:t>Charlotte – Irwin Creek Tributaries Sanitary Sewer Improvements </a:t>
            </a:r>
            <a:r>
              <a:rPr lang="en-US" sz="1600" dirty="0"/>
              <a:t>(2020 – 2022)</a:t>
            </a:r>
          </a:p>
          <a:p>
            <a:pPr lvl="2"/>
            <a:endParaRPr lang="en-US" dirty="0"/>
          </a:p>
          <a:p>
            <a:pPr lvl="1"/>
            <a:r>
              <a:rPr lang="en-US" i="1" dirty="0"/>
              <a:t>Barringer Construction</a:t>
            </a:r>
          </a:p>
          <a:p>
            <a:pPr lvl="1"/>
            <a:endParaRPr lang="en-US" sz="1000" i="1" dirty="0"/>
          </a:p>
          <a:p>
            <a:pPr lvl="2"/>
            <a:r>
              <a:rPr lang="en-US" dirty="0"/>
              <a:t>Charlotte - Foundry Building Including Ancillary Buildings </a:t>
            </a:r>
            <a:r>
              <a:rPr lang="en-US" sz="1600" dirty="0"/>
              <a:t>(2020 – 2023)</a:t>
            </a:r>
            <a:endParaRPr lang="en-US" sz="1600" i="1" dirty="0"/>
          </a:p>
          <a:p>
            <a:pPr lvl="2"/>
            <a:endParaRPr lang="en-US" i="1" dirty="0"/>
          </a:p>
          <a:p>
            <a:pPr lvl="1"/>
            <a:r>
              <a:rPr lang="en-US" i="1" dirty="0"/>
              <a:t>Holder – Edison Foard – Leeper, A Joint Venture</a:t>
            </a:r>
          </a:p>
          <a:p>
            <a:pPr lvl="1"/>
            <a:endParaRPr lang="en-US" sz="1000" i="1" dirty="0"/>
          </a:p>
          <a:p>
            <a:pPr lvl="2"/>
            <a:r>
              <a:rPr lang="en-US" dirty="0"/>
              <a:t>Charlotte - Charlotte Convention Center </a:t>
            </a:r>
            <a:r>
              <a:rPr lang="en-US" sz="1600" dirty="0"/>
              <a:t>(2020 – 2021)</a:t>
            </a:r>
          </a:p>
          <a:p>
            <a:endParaRPr lang="en-US" dirty="0"/>
          </a:p>
        </p:txBody>
      </p:sp>
      <p:sp>
        <p:nvSpPr>
          <p:cNvPr id="9" name="TextBox 8">
            <a:extLst>
              <a:ext uri="{FF2B5EF4-FFF2-40B4-BE49-F238E27FC236}">
                <a16:creationId xmlns:a16="http://schemas.microsoft.com/office/drawing/2014/main" id="{CEAA7522-26F9-49C0-BCF2-1469C641B3A5}"/>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22663205"/>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3506749808"/>
              </p:ext>
            </p:extLst>
          </p:nvPr>
        </p:nvGraphicFramePr>
        <p:xfrm>
          <a:off x="609600" y="1171966"/>
          <a:ext cx="7924800" cy="4711632"/>
        </p:xfrm>
        <a:graphic>
          <a:graphicData uri="http://schemas.openxmlformats.org/drawingml/2006/table">
            <a:tbl>
              <a:tblPr firstRow="1" bandRow="1">
                <a:tableStyleId>{073A0DAA-6AF3-43AB-8588-CEC1D06C72B9}</a:tableStyleId>
              </a:tblPr>
              <a:tblGrid>
                <a:gridCol w="6172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96508">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64339">
                <a:tc>
                  <a:txBody>
                    <a:bodyPr/>
                    <a:lstStyle/>
                    <a:p>
                      <a:pPr algn="r"/>
                      <a:r>
                        <a:rPr lang="en-US" sz="1400" b="0" i="1" dirty="0"/>
                        <a:t>General Industry</a:t>
                      </a:r>
                      <a:r>
                        <a:rPr lang="en-US" sz="1400" i="1" dirty="0"/>
                        <a:t>—</a:t>
                      </a:r>
                      <a:r>
                        <a:rPr lang="en-US" sz="1400" b="0" i="1" dirty="0"/>
                        <a:t>10 Hour Course</a:t>
                      </a:r>
                    </a:p>
                  </a:txBody>
                  <a:tcPr anchor="ctr">
                    <a:solidFill>
                      <a:schemeClr val="bg1">
                        <a:lumMod val="95000"/>
                      </a:schemeClr>
                    </a:solidFill>
                  </a:tcPr>
                </a:tc>
                <a:tc>
                  <a:txBody>
                    <a:bodyPr/>
                    <a:lstStyle/>
                    <a:p>
                      <a:pPr algn="ctr"/>
                      <a:r>
                        <a:rPr lang="en-US" sz="1200" b="1" i="1" dirty="0"/>
                        <a:t>3</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extLst>
                  <a:ext uri="{0D108BD9-81ED-4DB2-BD59-A6C34878D82A}">
                    <a16:rowId xmlns:a16="http://schemas.microsoft.com/office/drawing/2014/main" val="10001"/>
                  </a:ext>
                </a:extLst>
              </a:tr>
              <a:tr h="264339">
                <a:tc>
                  <a:txBody>
                    <a:bodyPr/>
                    <a:lstStyle/>
                    <a:p>
                      <a:pPr algn="r"/>
                      <a:r>
                        <a:rPr lang="en-US" sz="1400" b="0" i="1" dirty="0"/>
                        <a:t>General Industry</a:t>
                      </a:r>
                      <a:r>
                        <a:rPr lang="en-US" sz="1400" i="1" dirty="0"/>
                        <a:t>—</a:t>
                      </a:r>
                      <a:r>
                        <a:rPr lang="en-US" sz="1400" b="0" i="1" dirty="0"/>
                        <a:t>30 Hour Course</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extLst>
                  <a:ext uri="{0D108BD9-81ED-4DB2-BD59-A6C34878D82A}">
                    <a16:rowId xmlns:a16="http://schemas.microsoft.com/office/drawing/2014/main" val="10002"/>
                  </a:ext>
                </a:extLst>
              </a:tr>
              <a:tr h="449376">
                <a:tc>
                  <a:txBody>
                    <a:bodyPr/>
                    <a:lstStyle/>
                    <a:p>
                      <a:pPr algn="r"/>
                      <a:r>
                        <a:rPr lang="en-US" sz="1400" b="0" i="1" dirty="0"/>
                        <a:t>NC #500/502</a:t>
                      </a:r>
                      <a:r>
                        <a:rPr lang="en-US" sz="1400" i="1" dirty="0"/>
                        <a:t>—</a:t>
                      </a:r>
                      <a:r>
                        <a:rPr lang="en-US" sz="1400" b="0" i="1" dirty="0"/>
                        <a:t>Construction Train the 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i="1" dirty="0"/>
                        <a:t>NC</a:t>
                      </a:r>
                      <a:r>
                        <a:rPr lang="en-US" sz="1400" b="0" i="1" baseline="0" dirty="0"/>
                        <a:t> #501/503</a:t>
                      </a:r>
                      <a:r>
                        <a:rPr lang="en-US" sz="1400" i="1" dirty="0"/>
                        <a:t>—</a:t>
                      </a:r>
                      <a:r>
                        <a:rPr lang="en-US" sz="1400" b="0" i="1" baseline="0" dirty="0"/>
                        <a:t>General Industry Train the Trainer Course</a:t>
                      </a:r>
                      <a:endParaRPr lang="en-US" sz="1400" b="0" i="1" dirty="0"/>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extLst>
                  <a:ext uri="{0D108BD9-81ED-4DB2-BD59-A6C34878D82A}">
                    <a16:rowId xmlns:a16="http://schemas.microsoft.com/office/drawing/2014/main" val="10003"/>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10 Hour Course</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Construction</a:t>
                      </a:r>
                      <a:r>
                        <a:rPr lang="en-US" sz="1400" i="1" dirty="0"/>
                        <a:t>—</a:t>
                      </a:r>
                      <a:r>
                        <a:rPr kumimoji="0" lang="en-US" sz="1400" b="0" i="1" u="none" strike="noStrike" cap="none" normalizeH="0" baseline="0" dirty="0">
                          <a:ln>
                            <a:noFill/>
                          </a:ln>
                          <a:effectLst/>
                        </a:rPr>
                        <a:t>30 Hour Course </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charset="0"/>
                        </a:rPr>
                        <a:t>N/A</a:t>
                      </a:r>
                      <a:endParaRPr kumimoji="0" lang="en-US" sz="1200" b="0" i="0" u="none" strike="noStrike" kern="1200" cap="none" spc="0" normalizeH="0" baseline="0" noProof="0" dirty="0">
                        <a:ln>
                          <a:noFill/>
                        </a:ln>
                        <a:solidFill>
                          <a:srgbClr val="000000"/>
                        </a:solidFill>
                        <a:effectLst/>
                        <a:uLnTx/>
                        <a:uFillTx/>
                        <a:latin typeface="Arial"/>
                        <a:ea typeface="+mn-ea"/>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82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OSH Workshop</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643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3744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 the Trainer Program (Construction/General Industry)</a:t>
                      </a:r>
                      <a:r>
                        <a:rPr lang="en-US" sz="1400" i="1" dirty="0"/>
                        <a:t>—</a:t>
                      </a:r>
                      <a:r>
                        <a:rPr kumimoji="0" lang="en-US" sz="14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37448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Train the Trainer Program (Construction/General Industry)</a:t>
                      </a:r>
                      <a:r>
                        <a:rPr lang="en-US" sz="1400" i="1" dirty="0"/>
                        <a:t>—Trained</a:t>
                      </a:r>
                      <a:r>
                        <a:rPr kumimoji="0" lang="en-US" sz="14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38DFA350-3B0D-4376-8098-F63F80337DE0}"/>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
        <p:nvSpPr>
          <p:cNvPr id="6" name="Text Box 3">
            <a:extLst>
              <a:ext uri="{FF2B5EF4-FFF2-40B4-BE49-F238E27FC236}">
                <a16:creationId xmlns:a16="http://schemas.microsoft.com/office/drawing/2014/main" id="{9F4BA611-4213-410D-80D1-BFA551556C14}"/>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&amp; Training</a:t>
            </a:r>
            <a:endParaRPr lang="en-US" sz="2400" b="1" i="1" dirty="0">
              <a:solidFill>
                <a:schemeClr val="bg2"/>
              </a:solidFill>
            </a:endParaRPr>
          </a:p>
        </p:txBody>
      </p:sp>
    </p:spTree>
    <p:extLst>
      <p:ext uri="{BB962C8B-B14F-4D97-AF65-F5344CB8AC3E}">
        <p14:creationId xmlns:p14="http://schemas.microsoft.com/office/powerpoint/2010/main" val="177077504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483C8AB-17AA-4BE4-A16D-22DF4C48D4C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086769"/>
            <a:ext cx="3924300" cy="2943225"/>
          </a:xfrm>
        </p:spPr>
      </p:pic>
      <p:pic>
        <p:nvPicPr>
          <p:cNvPr id="10" name="Content Placeholder 9" descr="A picture containing indoor, floor, wall, room&#10;&#10;Description automatically generated">
            <a:extLst>
              <a:ext uri="{FF2B5EF4-FFF2-40B4-BE49-F238E27FC236}">
                <a16:creationId xmlns:a16="http://schemas.microsoft.com/office/drawing/2014/main" id="{055639E8-C4F2-439C-8C8A-883C80E4AE7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86300" y="2086769"/>
            <a:ext cx="3924300" cy="2943225"/>
          </a:xfrm>
        </p:spPr>
      </p:pic>
      <p:sp>
        <p:nvSpPr>
          <p:cNvPr id="5" name="Text Box 3">
            <a:extLst>
              <a:ext uri="{FF2B5EF4-FFF2-40B4-BE49-F238E27FC236}">
                <a16:creationId xmlns:a16="http://schemas.microsoft.com/office/drawing/2014/main" id="{D2A03E88-6667-42B1-8290-4F809CBB7A2B}"/>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&amp; Training</a:t>
            </a:r>
            <a:endParaRPr lang="en-US" sz="2400" b="1" i="1" dirty="0">
              <a:solidFill>
                <a:schemeClr val="bg2"/>
              </a:solidFill>
            </a:endParaRPr>
          </a:p>
        </p:txBody>
      </p:sp>
      <p:sp>
        <p:nvSpPr>
          <p:cNvPr id="6" name="TextBox 5">
            <a:extLst>
              <a:ext uri="{FF2B5EF4-FFF2-40B4-BE49-F238E27FC236}">
                <a16:creationId xmlns:a16="http://schemas.microsoft.com/office/drawing/2014/main" id="{3B8154BF-7B2E-407A-9230-D15AF175B36D}"/>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
        <p:nvSpPr>
          <p:cNvPr id="11" name="TextBox 10">
            <a:extLst>
              <a:ext uri="{FF2B5EF4-FFF2-40B4-BE49-F238E27FC236}">
                <a16:creationId xmlns:a16="http://schemas.microsoft.com/office/drawing/2014/main" id="{AC858A13-251D-4A67-8DB1-CB9039D55B9C}"/>
              </a:ext>
            </a:extLst>
          </p:cNvPr>
          <p:cNvSpPr txBox="1"/>
          <p:nvPr/>
        </p:nvSpPr>
        <p:spPr>
          <a:xfrm>
            <a:off x="2276390" y="1329255"/>
            <a:ext cx="4756751" cy="400110"/>
          </a:xfrm>
          <a:prstGeom prst="rect">
            <a:avLst/>
          </a:prstGeom>
          <a:noFill/>
        </p:spPr>
        <p:txBody>
          <a:bodyPr wrap="none" rtlCol="0">
            <a:spAutoFit/>
          </a:bodyPr>
          <a:lstStyle/>
          <a:p>
            <a:r>
              <a:rPr lang="en-US" sz="2000" b="1" i="1" dirty="0"/>
              <a:t>Virtual Education and Training Studio</a:t>
            </a:r>
          </a:p>
        </p:txBody>
      </p:sp>
    </p:spTree>
    <p:extLst>
      <p:ext uri="{BB962C8B-B14F-4D97-AF65-F5344CB8AC3E}">
        <p14:creationId xmlns:p14="http://schemas.microsoft.com/office/powerpoint/2010/main" val="1642320222"/>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258DF-F69B-4605-B0D6-DD812AD28109}"/>
              </a:ext>
            </a:extLst>
          </p:cNvPr>
          <p:cNvSpPr>
            <a:spLocks noGrp="1"/>
          </p:cNvSpPr>
          <p:nvPr>
            <p:ph idx="1"/>
          </p:nvPr>
        </p:nvSpPr>
        <p:spPr>
          <a:xfrm>
            <a:off x="533400" y="1143000"/>
            <a:ext cx="8001000" cy="4525963"/>
          </a:xfrm>
        </p:spPr>
        <p:txBody>
          <a:bodyPr/>
          <a:lstStyle/>
          <a:p>
            <a:r>
              <a:rPr lang="en-US" b="1" dirty="0"/>
              <a:t>Inside NC Labor Podcasts</a:t>
            </a:r>
          </a:p>
          <a:p>
            <a:endParaRPr lang="en-US" sz="800" b="1" dirty="0"/>
          </a:p>
          <a:p>
            <a:pPr lvl="1"/>
            <a:r>
              <a:rPr lang="en-US" i="1" dirty="0"/>
              <a:t>41 episodes</a:t>
            </a:r>
          </a:p>
          <a:p>
            <a:endParaRPr lang="en-US" sz="2000" b="1" dirty="0"/>
          </a:p>
          <a:p>
            <a:r>
              <a:rPr lang="en-US" b="1" dirty="0"/>
              <a:t>Facebook </a:t>
            </a:r>
          </a:p>
          <a:p>
            <a:endParaRPr lang="en-US" sz="800" b="1" dirty="0"/>
          </a:p>
          <a:p>
            <a:pPr lvl="1"/>
            <a:r>
              <a:rPr lang="en-US" i="1" dirty="0"/>
              <a:t>1,799 followers</a:t>
            </a:r>
          </a:p>
          <a:p>
            <a:pPr lvl="2"/>
            <a:endParaRPr lang="en-US" i="1" dirty="0"/>
          </a:p>
          <a:p>
            <a:r>
              <a:rPr lang="en-US" b="1" dirty="0"/>
              <a:t>Instagram</a:t>
            </a:r>
          </a:p>
          <a:p>
            <a:endParaRPr lang="en-US" sz="800" i="1" dirty="0"/>
          </a:p>
          <a:p>
            <a:pPr lvl="1"/>
            <a:r>
              <a:rPr lang="en-US" i="1" dirty="0"/>
              <a:t>529 followers</a:t>
            </a:r>
          </a:p>
          <a:p>
            <a:pPr lvl="1"/>
            <a:endParaRPr lang="en-US" sz="2000" i="1" dirty="0"/>
          </a:p>
          <a:p>
            <a:r>
              <a:rPr lang="en-US" b="1" dirty="0"/>
              <a:t>Twitter</a:t>
            </a:r>
          </a:p>
          <a:p>
            <a:pPr lvl="1"/>
            <a:r>
              <a:rPr lang="en-US" i="1" dirty="0"/>
              <a:t>1,961 followers</a:t>
            </a:r>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p:txBody>
      </p:sp>
      <p:sp>
        <p:nvSpPr>
          <p:cNvPr id="5" name="Text Box 3">
            <a:extLst>
              <a:ext uri="{FF2B5EF4-FFF2-40B4-BE49-F238E27FC236}">
                <a16:creationId xmlns:a16="http://schemas.microsoft.com/office/drawing/2014/main" id="{7D99C59F-5D1A-4D26-9F91-D75F890FB16D}"/>
              </a:ext>
            </a:extLst>
          </p:cNvPr>
          <p:cNvSpPr txBox="1">
            <a:spLocks noChangeArrowheads="1"/>
          </p:cNvSpPr>
          <p:nvPr/>
        </p:nvSpPr>
        <p:spPr bwMode="auto">
          <a:xfrm>
            <a:off x="533400" y="51137"/>
            <a:ext cx="7924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Social Media</a:t>
            </a:r>
            <a:endParaRPr lang="en-US" sz="2400" b="1" i="1" dirty="0">
              <a:solidFill>
                <a:schemeClr val="bg2"/>
              </a:solidFill>
            </a:endParaRPr>
          </a:p>
        </p:txBody>
      </p:sp>
      <p:sp>
        <p:nvSpPr>
          <p:cNvPr id="6" name="TextBox 5">
            <a:extLst>
              <a:ext uri="{FF2B5EF4-FFF2-40B4-BE49-F238E27FC236}">
                <a16:creationId xmlns:a16="http://schemas.microsoft.com/office/drawing/2014/main" id="{9AC76D72-E933-4EA6-BA45-69743D6B643D}"/>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pic>
        <p:nvPicPr>
          <p:cNvPr id="7" name="Picture 6">
            <a:extLst>
              <a:ext uri="{FF2B5EF4-FFF2-40B4-BE49-F238E27FC236}">
                <a16:creationId xmlns:a16="http://schemas.microsoft.com/office/drawing/2014/main" id="{586BD75B-7C2A-418C-9BBE-E9AEDD2C3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276600"/>
            <a:ext cx="3352800" cy="2235200"/>
          </a:xfrm>
          <a:prstGeom prst="rect">
            <a:avLst/>
          </a:prstGeom>
        </p:spPr>
      </p:pic>
    </p:spTree>
    <p:extLst>
      <p:ext uri="{BB962C8B-B14F-4D97-AF65-F5344CB8AC3E}">
        <p14:creationId xmlns:p14="http://schemas.microsoft.com/office/powerpoint/2010/main" val="389270493"/>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Section—Publications</a:t>
            </a:r>
            <a:endParaRPr lang="en-US" sz="2400" b="1" i="1" dirty="0">
              <a:solidFill>
                <a:srgbClr val="000080"/>
              </a:solidFill>
            </a:endParaRPr>
          </a:p>
        </p:txBody>
      </p:sp>
      <p:sp>
        <p:nvSpPr>
          <p:cNvPr id="6" name="Rectangle 7"/>
          <p:cNvSpPr txBox="1">
            <a:spLocks noChangeArrowheads="1"/>
          </p:cNvSpPr>
          <p:nvPr/>
        </p:nvSpPr>
        <p:spPr bwMode="auto">
          <a:xfrm>
            <a:off x="533400" y="12192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Example Program</a:t>
            </a:r>
          </a:p>
          <a:p>
            <a:pPr eaLnBrk="1" hangingPunct="1"/>
            <a:endParaRPr lang="en-US" sz="800" b="1" kern="0" dirty="0"/>
          </a:p>
          <a:p>
            <a:pPr lvl="1" eaLnBrk="1" hangingPunct="1"/>
            <a:r>
              <a:rPr lang="en-US" i="1" kern="0" dirty="0"/>
              <a:t>Heat Stress Prevention Program</a:t>
            </a:r>
            <a:r>
              <a:rPr lang="en-US" i="1" dirty="0"/>
              <a:t>—Agriculture </a:t>
            </a:r>
          </a:p>
          <a:p>
            <a:pPr eaLnBrk="1" hangingPunct="1"/>
            <a:endParaRPr lang="en-US" b="1" i="1" kern="0" dirty="0"/>
          </a:p>
          <a:p>
            <a:pPr eaLnBrk="1" hangingPunct="1"/>
            <a:r>
              <a:rPr lang="en-US" b="1" kern="0" dirty="0"/>
              <a:t>Billboards</a:t>
            </a:r>
          </a:p>
          <a:p>
            <a:pPr eaLnBrk="1" hangingPunct="1"/>
            <a:endParaRPr lang="en-US" sz="800" b="1" kern="0" dirty="0"/>
          </a:p>
          <a:p>
            <a:pPr lvl="1" eaLnBrk="1" hangingPunct="1"/>
            <a:r>
              <a:rPr lang="en-US" i="1" kern="0" dirty="0"/>
              <a:t>Grain Stand Up</a:t>
            </a:r>
            <a:endParaRPr lang="en-US" i="1" dirty="0"/>
          </a:p>
          <a:p>
            <a:pPr eaLnBrk="1" hangingPunct="1"/>
            <a:endParaRPr lang="en-US" sz="2400" b="1" i="1" kern="0" dirty="0"/>
          </a:p>
          <a:p>
            <a:pPr lvl="1" eaLnBrk="1" hangingPunct="1"/>
            <a:r>
              <a:rPr lang="en-US" i="1" kern="0" dirty="0"/>
              <a:t>Fall Stand Down</a:t>
            </a:r>
            <a:endParaRPr lang="en-US" i="1" dirty="0"/>
          </a:p>
          <a:p>
            <a:pPr lvl="1" eaLnBrk="1" hangingPunct="1"/>
            <a:endParaRPr lang="en-US" i="1" dirty="0"/>
          </a:p>
          <a:p>
            <a:pPr lvl="1" eaLnBrk="1" hangingPunct="1"/>
            <a:r>
              <a:rPr lang="en-US" i="1" dirty="0"/>
              <a:t>COVID-19</a:t>
            </a:r>
          </a:p>
          <a:p>
            <a:pPr eaLnBrk="1" hangingPunct="1"/>
            <a:endParaRPr lang="en-US" sz="24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pic>
        <p:nvPicPr>
          <p:cNvPr id="8" name="Picture 7" descr="Diagram&#10;&#10;Description automatically generated">
            <a:extLst>
              <a:ext uri="{FF2B5EF4-FFF2-40B4-BE49-F238E27FC236}">
                <a16:creationId xmlns:a16="http://schemas.microsoft.com/office/drawing/2014/main" id="{B97958DF-AEF4-4F67-B930-C4ADDB998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443" y="2361035"/>
            <a:ext cx="2266161" cy="1052686"/>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4055E5AF-B400-4FE8-B656-050167BB96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5400" y="3352230"/>
            <a:ext cx="2323200" cy="1250954"/>
          </a:xfrm>
          <a:prstGeom prst="rect">
            <a:avLst/>
          </a:prstGeom>
          <a:ln>
            <a:solidFill>
              <a:schemeClr val="bg1">
                <a:lumMod val="75000"/>
              </a:schemeClr>
            </a:solidFill>
          </a:ln>
        </p:spPr>
      </p:pic>
      <p:pic>
        <p:nvPicPr>
          <p:cNvPr id="10" name="Picture 9">
            <a:extLst>
              <a:ext uri="{FF2B5EF4-FFF2-40B4-BE49-F238E27FC236}">
                <a16:creationId xmlns:a16="http://schemas.microsoft.com/office/drawing/2014/main" id="{55A1990D-2A9C-4336-8A9B-67043FD363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8601" y="4472182"/>
            <a:ext cx="2133601" cy="991710"/>
          </a:xfrm>
          <a:prstGeom prst="rect">
            <a:avLst/>
          </a:prstGeom>
        </p:spPr>
      </p:pic>
      <p:sp>
        <p:nvSpPr>
          <p:cNvPr id="12" name="TextBox 11">
            <a:extLst>
              <a:ext uri="{FF2B5EF4-FFF2-40B4-BE49-F238E27FC236}">
                <a16:creationId xmlns:a16="http://schemas.microsoft.com/office/drawing/2014/main" id="{BC6D0701-E243-4C8C-A0C7-45BF72D48168}"/>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22931416"/>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400" b="1" dirty="0"/>
              <a:t>Compliance Directives (CPL)</a:t>
            </a:r>
          </a:p>
          <a:p>
            <a:pPr eaLnBrk="1" hangingPunct="1"/>
            <a:endParaRPr lang="en-US" sz="800" b="1" dirty="0"/>
          </a:p>
          <a:p>
            <a:pPr lvl="1" eaLnBrk="1" hangingPunct="1"/>
            <a:r>
              <a:rPr lang="en-US" sz="2000" i="1" dirty="0"/>
              <a:t>CPL 02-00-051—Enforcement Exemptions and Limitations Under the Appropriations Act</a:t>
            </a:r>
          </a:p>
          <a:p>
            <a:pPr lvl="1" eaLnBrk="1" hangingPunct="1"/>
            <a:endParaRPr lang="en-US" sz="800" i="1" dirty="0"/>
          </a:p>
          <a:p>
            <a:pPr lvl="2"/>
            <a:r>
              <a:rPr lang="en-US" sz="1800" dirty="0"/>
              <a:t>Includes most recent listing of the North American Industry Classification System (NAICS) codes for industries with </a:t>
            </a:r>
            <a:r>
              <a:rPr lang="en-US" sz="1800"/>
              <a:t>a DART </a:t>
            </a:r>
            <a:r>
              <a:rPr lang="en-US" sz="1800" dirty="0"/>
              <a:t>occupational injury and illness rate below the national private sector rate of </a:t>
            </a:r>
            <a:r>
              <a:rPr lang="en-US" sz="1800" b="1" dirty="0"/>
              <a:t>1.5</a:t>
            </a:r>
            <a:r>
              <a:rPr lang="en-US" sz="1800" dirty="0"/>
              <a:t> for 2019. </a:t>
            </a:r>
          </a:p>
          <a:p>
            <a:pPr lvl="2"/>
            <a:endParaRPr lang="en-US" sz="1600" dirty="0"/>
          </a:p>
          <a:p>
            <a:pPr lvl="1"/>
            <a:r>
              <a:rPr lang="en-US" sz="2000" i="1" dirty="0"/>
              <a:t>CPL 02-01-062—Site-Specific Targeting (SST)</a:t>
            </a:r>
            <a:endParaRPr lang="en-US" sz="2000" dirty="0"/>
          </a:p>
          <a:p>
            <a:pPr lvl="1" eaLnBrk="1" hangingPunct="1"/>
            <a:endParaRPr lang="en-US" sz="800" b="1" dirty="0"/>
          </a:p>
          <a:p>
            <a:pPr lvl="2"/>
            <a:r>
              <a:rPr lang="en-US" sz="1800" dirty="0"/>
              <a:t>Implements OSHA's Site-Specific Targeting inspection plan. This program does not include construction worksites or North Carolina public sector sites.</a:t>
            </a:r>
          </a:p>
          <a:p>
            <a:pPr eaLnBrk="1" hangingPunct="1"/>
            <a:endParaRPr lang="en-US" sz="800" b="1" dirty="0"/>
          </a:p>
          <a:p>
            <a:pPr eaLnBrk="1" hangingPunct="1"/>
            <a:endParaRPr lang="en-US" sz="800" b="1" dirty="0"/>
          </a:p>
          <a:p>
            <a:pPr eaLnBrk="1" hangingPunct="1"/>
            <a:endParaRPr lang="en-US" sz="900" b="1" kern="0" dirty="0"/>
          </a:p>
          <a:p>
            <a:pPr eaLnBrk="1" hangingPunct="1"/>
            <a:endParaRPr lang="en-US" sz="2400" b="1" kern="0" dirty="0"/>
          </a:p>
          <a:p>
            <a:pPr lvl="1" eaLnBrk="1" hangingPunct="1"/>
            <a:endParaRPr lang="en-US" i="1" kern="0" dirty="0"/>
          </a:p>
          <a:p>
            <a:pPr eaLnBrk="1" hangingPunct="1"/>
            <a:endParaRPr lang="en-US" sz="5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FC2B308D-A427-4B3A-95C5-0F523ADB9801}"/>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1405505209"/>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nvGraphicFramePr>
        <p:xfrm>
          <a:off x="609600" y="2971800"/>
          <a:ext cx="8001000" cy="1664732"/>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59060">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26418">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tc>
                  <a:txBody>
                    <a:bodyPr/>
                    <a:lstStyle/>
                    <a:p>
                      <a:pPr algn="ctr"/>
                      <a:r>
                        <a:rPr lang="en-US" sz="1400" b="0" i="1" dirty="0"/>
                        <a:t>40%</a:t>
                      </a:r>
                    </a:p>
                  </a:txBody>
                  <a:tcPr anchor="ctr">
                    <a:solidFill>
                      <a:schemeClr val="bg1">
                        <a:lumMod val="95000"/>
                      </a:schemeClr>
                    </a:solidFill>
                  </a:tcPr>
                </a:tc>
                <a:tc>
                  <a:txBody>
                    <a:bodyPr/>
                    <a:lstStyle/>
                    <a:p>
                      <a:pPr algn="ctr"/>
                      <a:r>
                        <a:rPr lang="en-US" sz="1400" b="0" i="1" dirty="0"/>
                        <a:t>7</a:t>
                      </a:r>
                    </a:p>
                  </a:txBody>
                  <a:tcPr anchor="ctr">
                    <a:solidFill>
                      <a:schemeClr val="bg1">
                        <a:lumMod val="95000"/>
                      </a:schemeClr>
                    </a:solidFill>
                  </a:tcPr>
                </a:tc>
                <a:tc>
                  <a:txBody>
                    <a:bodyPr/>
                    <a:lstStyle/>
                    <a:p>
                      <a:pPr algn="ctr"/>
                      <a:r>
                        <a:rPr lang="en-US" sz="1400" b="0" i="1" dirty="0"/>
                        <a:t>38%</a:t>
                      </a:r>
                    </a:p>
                  </a:txBody>
                  <a:tcPr anchor="ctr">
                    <a:solidFill>
                      <a:schemeClr val="bg1">
                        <a:lumMod val="95000"/>
                      </a:schemeClr>
                    </a:solidFill>
                  </a:tcPr>
                </a:tc>
                <a:extLst>
                  <a:ext uri="{0D108BD9-81ED-4DB2-BD59-A6C34878D82A}">
                    <a16:rowId xmlns:a16="http://schemas.microsoft.com/office/drawing/2014/main" val="10001"/>
                  </a:ext>
                </a:extLst>
              </a:tr>
              <a:tr h="326418">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tc>
                  <a:txBody>
                    <a:bodyPr/>
                    <a:lstStyle/>
                    <a:p>
                      <a:pPr algn="ctr"/>
                      <a:r>
                        <a:rPr lang="en-US" sz="1400" b="0" i="1" dirty="0"/>
                        <a:t>22%</a:t>
                      </a:r>
                    </a:p>
                  </a:txBody>
                  <a:tcPr anchor="ctr">
                    <a:solidFill>
                      <a:schemeClr val="bg1">
                        <a:lumMod val="85000"/>
                      </a:schemeClr>
                    </a:solidFill>
                  </a:tcPr>
                </a:tc>
                <a:tc>
                  <a:txBody>
                    <a:bodyPr/>
                    <a:lstStyle/>
                    <a:p>
                      <a:pPr algn="ctr"/>
                      <a:r>
                        <a:rPr lang="en-US" sz="1400" b="0" i="1" dirty="0"/>
                        <a:t>3</a:t>
                      </a:r>
                    </a:p>
                  </a:txBody>
                  <a:tcPr anchor="ctr">
                    <a:solidFill>
                      <a:schemeClr val="bg1">
                        <a:lumMod val="85000"/>
                      </a:schemeClr>
                    </a:solidFill>
                  </a:tcPr>
                </a:tc>
                <a:tc>
                  <a:txBody>
                    <a:bodyPr/>
                    <a:lstStyle/>
                    <a:p>
                      <a:pPr algn="ctr"/>
                      <a:r>
                        <a:rPr lang="en-US" sz="1400" b="0" i="1" dirty="0"/>
                        <a:t>16%</a:t>
                      </a:r>
                    </a:p>
                  </a:txBody>
                  <a:tcPr anchor="ctr">
                    <a:solidFill>
                      <a:schemeClr val="bg1">
                        <a:lumMod val="85000"/>
                      </a:schemeClr>
                    </a:solidFill>
                  </a:tcPr>
                </a:tc>
                <a:extLst>
                  <a:ext uri="{0D108BD9-81ED-4DB2-BD59-A6C34878D82A}">
                    <a16:rowId xmlns:a16="http://schemas.microsoft.com/office/drawing/2014/main" val="10002"/>
                  </a:ext>
                </a:extLst>
              </a:tr>
              <a:tr h="326418">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10</a:t>
                      </a:r>
                    </a:p>
                  </a:txBody>
                  <a:tcPr anchor="ctr">
                    <a:solidFill>
                      <a:schemeClr val="bg1">
                        <a:lumMod val="95000"/>
                      </a:schemeClr>
                    </a:solidFill>
                  </a:tcPr>
                </a:tc>
                <a:tc>
                  <a:txBody>
                    <a:bodyPr/>
                    <a:lstStyle/>
                    <a:p>
                      <a:pPr algn="ctr"/>
                      <a:r>
                        <a:rPr lang="en-US" sz="1400" b="0" i="1" dirty="0"/>
                        <a:t>37%</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44%</a:t>
                      </a:r>
                    </a:p>
                  </a:txBody>
                  <a:tcPr anchor="ctr">
                    <a:solidFill>
                      <a:schemeClr val="bg1">
                        <a:lumMod val="95000"/>
                      </a:schemeClr>
                    </a:solidFill>
                  </a:tcPr>
                </a:tc>
                <a:extLst>
                  <a:ext uri="{0D108BD9-81ED-4DB2-BD59-A6C34878D82A}">
                    <a16:rowId xmlns:a16="http://schemas.microsoft.com/office/drawing/2014/main" val="10003"/>
                  </a:ext>
                </a:extLst>
              </a:tr>
              <a:tr h="326418">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18</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18</a:t>
                      </a:r>
                    </a:p>
                  </a:txBody>
                  <a:tcPr anchor="ctr">
                    <a:solidFill>
                      <a:schemeClr val="bg1">
                        <a:lumMod val="95000"/>
                      </a:schemeClr>
                    </a:solidFill>
                  </a:tcPr>
                </a:tc>
                <a:tc>
                  <a:txBody>
                    <a:bodyPr/>
                    <a:lstStyle/>
                    <a:p>
                      <a:pPr algn="ctr"/>
                      <a:r>
                        <a:rPr lang="en-US" sz="1400" b="0" i="1" dirty="0"/>
                        <a:t>58%</a:t>
                      </a:r>
                    </a:p>
                  </a:txBody>
                  <a:tcPr anchor="ctr">
                    <a:solidFill>
                      <a:schemeClr val="bg1">
                        <a:lumMod val="95000"/>
                      </a:schemeClr>
                    </a:solidFill>
                  </a:tcPr>
                </a:tc>
                <a:tc>
                  <a:txBody>
                    <a:bodyPr/>
                    <a:lstStyle/>
                    <a:p>
                      <a:pPr algn="ctr"/>
                      <a:r>
                        <a:rPr lang="en-US" sz="1400" b="0" i="1" dirty="0"/>
                        <a:t>22</a:t>
                      </a:r>
                    </a:p>
                  </a:txBody>
                  <a:tcPr anchor="ctr">
                    <a:solidFill>
                      <a:schemeClr val="bg1">
                        <a:lumMod val="95000"/>
                      </a:schemeClr>
                    </a:solidFill>
                  </a:tcPr>
                </a:tc>
                <a:tc>
                  <a:txBody>
                    <a:bodyPr/>
                    <a:lstStyle/>
                    <a:p>
                      <a:pPr algn="ctr"/>
                      <a:r>
                        <a:rPr lang="en-US" sz="1400" b="0" i="1" dirty="0"/>
                        <a:t>84%</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6</a:t>
                      </a:r>
                    </a:p>
                  </a:txBody>
                  <a:tcPr anchor="ctr">
                    <a:solidFill>
                      <a:schemeClr val="bg1">
                        <a:lumMod val="85000"/>
                      </a:schemeClr>
                    </a:solidFill>
                  </a:tcPr>
                </a:tc>
                <a:tc>
                  <a:txBody>
                    <a:bodyPr/>
                    <a:lstStyle/>
                    <a:p>
                      <a:pPr algn="ctr"/>
                      <a:r>
                        <a:rPr lang="en-US" sz="1400" b="0" i="1" dirty="0"/>
                        <a:t>19%</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b="0" i="1" dirty="0"/>
                        <a:t>8%</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7</a:t>
                      </a:r>
                    </a:p>
                  </a:txBody>
                  <a:tcPr anchor="ctr">
                    <a:solidFill>
                      <a:schemeClr val="bg1">
                        <a:lumMod val="95000"/>
                      </a:schemeClr>
                    </a:solidFill>
                  </a:tcPr>
                </a:tc>
                <a:tc>
                  <a:txBody>
                    <a:bodyPr/>
                    <a:lstStyle/>
                    <a:p>
                      <a:pPr algn="ctr"/>
                      <a:r>
                        <a:rPr lang="en-US" sz="1400" b="0" i="1" dirty="0"/>
                        <a:t>23%</a:t>
                      </a:r>
                    </a:p>
                  </a:txBody>
                  <a:tcPr anchor="ctr">
                    <a:solidFill>
                      <a:schemeClr val="bg1">
                        <a:lumMod val="95000"/>
                      </a:schemeClr>
                    </a:solidFill>
                  </a:tcPr>
                </a:tc>
                <a:tc>
                  <a:txBody>
                    <a:bodyPr/>
                    <a:lstStyle/>
                    <a:p>
                      <a:pPr algn="ctr"/>
                      <a:r>
                        <a:rPr lang="en-US" sz="1400" b="0" i="1" dirty="0"/>
                        <a:t>2</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50%</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dirty="0">
                          <a:solidFill>
                            <a:schemeClr val="tx1"/>
                          </a:solidFill>
                        </a:rPr>
                        <a:t>66%</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21%</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11%</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29%</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23%</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10" name="TextBox 9">
            <a:extLst>
              <a:ext uri="{FF2B5EF4-FFF2-40B4-BE49-F238E27FC236}">
                <a16:creationId xmlns:a16="http://schemas.microsoft.com/office/drawing/2014/main" id="{39CBA5F9-EDA2-46A2-96AB-CFAC36E08D59}"/>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1486854749"/>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10</a:t>
                      </a:r>
                    </a:p>
                  </a:txBody>
                  <a:tcPr>
                    <a:solidFill>
                      <a:schemeClr val="bg1">
                        <a:lumMod val="95000"/>
                      </a:schemeClr>
                    </a:solidFill>
                  </a:tcPr>
                </a:tc>
                <a:tc>
                  <a:txBody>
                    <a:bodyPr/>
                    <a:lstStyle/>
                    <a:p>
                      <a:pPr algn="ctr"/>
                      <a:r>
                        <a:rPr lang="en-US" sz="1400" b="0" i="1" dirty="0"/>
                        <a:t>91%</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400" b="0" i="1" dirty="0"/>
                        <a:t>Cut Loose</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73%</a:t>
                      </a:r>
                    </a:p>
                  </a:txBody>
                  <a:tcPr>
                    <a:solidFill>
                      <a:schemeClr val="bg1">
                        <a:lumMod val="95000"/>
                      </a:schemeClr>
                    </a:solidFill>
                  </a:tcPr>
                </a:tc>
                <a:tc>
                  <a:txBody>
                    <a:bodyPr/>
                    <a:lstStyle/>
                    <a:p>
                      <a:pPr algn="ctr"/>
                      <a:r>
                        <a:rPr lang="en-US" sz="1400" b="0" i="1" dirty="0"/>
                        <a:t>4</a:t>
                      </a:r>
                    </a:p>
                  </a:txBody>
                  <a:tcPr>
                    <a:solidFill>
                      <a:schemeClr val="bg1">
                        <a:lumMod val="95000"/>
                      </a:schemeClr>
                    </a:solidFill>
                  </a:tcPr>
                </a:tc>
                <a:tc>
                  <a:txBody>
                    <a:bodyPr/>
                    <a:lstStyle/>
                    <a:p>
                      <a:pPr algn="ctr"/>
                      <a:r>
                        <a:rPr lang="en-US" sz="1400" b="0" i="1" dirty="0"/>
                        <a:t>67%</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3</a:t>
                      </a:r>
                    </a:p>
                  </a:txBody>
                  <a:tcPr>
                    <a:solidFill>
                      <a:schemeClr val="bg1">
                        <a:lumMod val="85000"/>
                      </a:schemeClr>
                    </a:solidFill>
                  </a:tcPr>
                </a:tc>
                <a:tc>
                  <a:txBody>
                    <a:bodyPr/>
                    <a:lstStyle/>
                    <a:p>
                      <a:pPr algn="ctr"/>
                      <a:r>
                        <a:rPr lang="en-US" sz="1400" b="0" i="1" dirty="0"/>
                        <a:t>27%</a:t>
                      </a:r>
                    </a:p>
                  </a:txBody>
                  <a:tcPr>
                    <a:solidFill>
                      <a:schemeClr val="bg1">
                        <a:lumMod val="85000"/>
                      </a:schemeClr>
                    </a:solidFill>
                  </a:tcPr>
                </a:tc>
                <a:tc>
                  <a:txBody>
                    <a:bodyPr/>
                    <a:lstStyle/>
                    <a:p>
                      <a:pPr algn="ctr"/>
                      <a:r>
                        <a:rPr lang="en-US" sz="1400" b="0" i="1" dirty="0"/>
                        <a:t>1</a:t>
                      </a:r>
                    </a:p>
                  </a:txBody>
                  <a:tcPr>
                    <a:solidFill>
                      <a:schemeClr val="bg1">
                        <a:lumMod val="85000"/>
                      </a:schemeClr>
                    </a:solidFill>
                  </a:tcPr>
                </a:tc>
                <a:tc>
                  <a:txBody>
                    <a:bodyPr/>
                    <a:lstStyle/>
                    <a:p>
                      <a:pPr algn="ctr"/>
                      <a:r>
                        <a:rPr lang="en-US" sz="1400" b="0" i="1" dirty="0"/>
                        <a:t>17%</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17%</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83%</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b="0" i="1" dirty="0"/>
                        <a:t>17%</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6</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AD6F5777-BDD9-4D54-B4D8-9AE8119C9DB8}"/>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3880591979"/>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2" name="TextBox 1">
            <a:extLst>
              <a:ext uri="{FF2B5EF4-FFF2-40B4-BE49-F238E27FC236}">
                <a16:creationId xmlns:a16="http://schemas.microsoft.com/office/drawing/2014/main" id="{50A80A71-4AFB-4BB0-ABA8-390CE9B02B38}"/>
              </a:ext>
            </a:extLst>
          </p:cNvPr>
          <p:cNvSpPr txBox="1"/>
          <p:nvPr/>
        </p:nvSpPr>
        <p:spPr>
          <a:xfrm>
            <a:off x="533400" y="4976656"/>
            <a:ext cx="7981404" cy="246221"/>
          </a:xfrm>
          <a:prstGeom prst="rect">
            <a:avLst/>
          </a:prstGeom>
          <a:noFill/>
        </p:spPr>
        <p:txBody>
          <a:bodyPr wrap="square" rtlCol="0">
            <a:spAutoFit/>
          </a:bodyPr>
          <a:lstStyle/>
          <a:p>
            <a:r>
              <a:rPr lang="en-US" sz="1000" i="1" dirty="0"/>
              <a:t>**Includes data from October 3, 2020 through April 30, 2021.</a:t>
            </a:r>
          </a:p>
        </p:txBody>
      </p:sp>
      <p:sp>
        <p:nvSpPr>
          <p:cNvPr id="7" name="TextBox 6">
            <a:extLst>
              <a:ext uri="{FF2B5EF4-FFF2-40B4-BE49-F238E27FC236}">
                <a16:creationId xmlns:a16="http://schemas.microsoft.com/office/drawing/2014/main" id="{6828006A-25C6-4249-8570-2A11ED54DC38}"/>
              </a:ext>
            </a:extLst>
          </p:cNvPr>
          <p:cNvSpPr txBox="1"/>
          <p:nvPr/>
        </p:nvSpPr>
        <p:spPr>
          <a:xfrm>
            <a:off x="533400" y="5255805"/>
            <a:ext cx="3451151" cy="246221"/>
          </a:xfrm>
          <a:prstGeom prst="rect">
            <a:avLst/>
          </a:prstGeom>
          <a:noFill/>
        </p:spPr>
        <p:txBody>
          <a:bodyPr wrap="square" rtlCol="0">
            <a:spAutoFit/>
          </a:bodyPr>
          <a:lstStyle/>
          <a:p>
            <a:r>
              <a:rPr lang="en-US" sz="1000" i="1" dirty="0"/>
              <a:t>***Includes weekly conference calls with other Agencies.</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3126341264"/>
              </p:ext>
            </p:extLst>
          </p:nvPr>
        </p:nvGraphicFramePr>
        <p:xfrm>
          <a:off x="610360" y="1219200"/>
          <a:ext cx="7904443" cy="3384507"/>
        </p:xfrm>
        <a:graphic>
          <a:graphicData uri="http://schemas.openxmlformats.org/drawingml/2006/table">
            <a:tbl>
              <a:tblPr>
                <a:tableStyleId>{5C22544A-7EE6-4342-B048-85BDC9FD1C3A}</a:tableStyleId>
              </a:tblPr>
              <a:tblGrid>
                <a:gridCol w="2758535">
                  <a:extLst>
                    <a:ext uri="{9D8B030D-6E8A-4147-A177-3AD203B41FA5}">
                      <a16:colId xmlns:a16="http://schemas.microsoft.com/office/drawing/2014/main" val="4225244791"/>
                    </a:ext>
                  </a:extLst>
                </a:gridCol>
                <a:gridCol w="1736505">
                  <a:extLst>
                    <a:ext uri="{9D8B030D-6E8A-4147-A177-3AD203B41FA5}">
                      <a16:colId xmlns:a16="http://schemas.microsoft.com/office/drawing/2014/main" val="3709083648"/>
                    </a:ext>
                  </a:extLst>
                </a:gridCol>
                <a:gridCol w="1600200">
                  <a:extLst>
                    <a:ext uri="{9D8B030D-6E8A-4147-A177-3AD203B41FA5}">
                      <a16:colId xmlns:a16="http://schemas.microsoft.com/office/drawing/2014/main" val="660787183"/>
                    </a:ext>
                  </a:extLst>
                </a:gridCol>
                <a:gridCol w="1809203">
                  <a:extLst>
                    <a:ext uri="{9D8B030D-6E8A-4147-A177-3AD203B41FA5}">
                      <a16:colId xmlns:a16="http://schemas.microsoft.com/office/drawing/2014/main" val="3469489602"/>
                    </a:ext>
                  </a:extLst>
                </a:gridCol>
              </a:tblGrid>
              <a:tr h="492942">
                <a:tc>
                  <a:txBody>
                    <a:bodyPr/>
                    <a:lstStyle/>
                    <a:p>
                      <a:pPr algn="ctr" fontAlgn="b"/>
                      <a:r>
                        <a:rPr lang="en-US" sz="1800" b="1" u="none" strike="noStrike" dirty="0">
                          <a:solidFill>
                            <a:schemeClr val="tx1"/>
                          </a:solidFill>
                          <a:effectLst/>
                          <a:latin typeface="+mn-lt"/>
                        </a:rPr>
                        <a:t>Calls/Emails</a:t>
                      </a:r>
                      <a:endParaRPr lang="en-US" sz="18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8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493145">
                <a:tc>
                  <a:txBody>
                    <a:bodyPr/>
                    <a:lstStyle/>
                    <a:p>
                      <a:pPr algn="ctr" fontAlgn="b"/>
                      <a:r>
                        <a:rPr lang="en-US" sz="1600" b="0" i="1" u="none" strike="noStrike" dirty="0">
                          <a:solidFill>
                            <a:schemeClr val="tx1"/>
                          </a:solidFill>
                          <a:effectLst/>
                          <a:latin typeface="+mn-lt"/>
                        </a:rPr>
                        <a:t>Director's Office</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2,143</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1,086</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3,229</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479684">
                <a:tc>
                  <a:txBody>
                    <a:bodyPr/>
                    <a:lstStyle/>
                    <a:p>
                      <a:pPr algn="ctr" fontAlgn="b"/>
                      <a:r>
                        <a:rPr lang="en-US" sz="1600" b="0" i="1" u="none" strike="noStrike" dirty="0">
                          <a:solidFill>
                            <a:schemeClr val="tx1"/>
                          </a:solidFill>
                          <a:effectLst/>
                          <a:latin typeface="+mn-lt"/>
                        </a:rPr>
                        <a:t>ETTA</a:t>
                      </a: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effectLst/>
                          <a:latin typeface="+mn-lt"/>
                        </a:rPr>
                        <a:t>1,347</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301</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1,648</a:t>
                      </a:r>
                    </a:p>
                  </a:txBody>
                  <a:tcPr marL="9525" marR="9525" marT="9525" marB="0" anchor="ctr">
                    <a:solidFill>
                      <a:schemeClr val="bg1">
                        <a:lumMod val="85000"/>
                      </a:schemeClr>
                    </a:solidFill>
                  </a:tcPr>
                </a:tc>
                <a:extLst>
                  <a:ext uri="{0D108BD9-81ED-4DB2-BD59-A6C34878D82A}">
                    <a16:rowId xmlns:a16="http://schemas.microsoft.com/office/drawing/2014/main" val="3769361676"/>
                  </a:ext>
                </a:extLst>
              </a:tr>
              <a:tr h="479684">
                <a:tc>
                  <a:txBody>
                    <a:bodyPr/>
                    <a:lstStyle/>
                    <a:p>
                      <a:pPr algn="ctr" fontAlgn="b"/>
                      <a:r>
                        <a:rPr lang="en-US" sz="1600" b="0" i="1" u="none" strike="noStrike" dirty="0">
                          <a:solidFill>
                            <a:schemeClr val="tx1"/>
                          </a:solidFill>
                          <a:effectLst/>
                          <a:latin typeface="+mn-lt"/>
                        </a:rPr>
                        <a:t>ASH***</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341</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277</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618</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479684">
                <a:tc>
                  <a:txBody>
                    <a:bodyPr/>
                    <a:lstStyle/>
                    <a:p>
                      <a:pPr algn="ctr" fontAlgn="b"/>
                      <a:r>
                        <a:rPr lang="en-US" sz="1600" b="0" i="1" u="none" strike="noStrike" dirty="0">
                          <a:solidFill>
                            <a:schemeClr val="tx1"/>
                          </a:solidFill>
                          <a:effectLst/>
                          <a:latin typeface="+mn-lt"/>
                        </a:rPr>
                        <a:t>PSIM</a:t>
                      </a: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effectLst/>
                          <a:latin typeface="+mn-lt"/>
                        </a:rPr>
                        <a:t>11</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11</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479684">
                <a:tc>
                  <a:txBody>
                    <a:bodyPr/>
                    <a:lstStyle/>
                    <a:p>
                      <a:pPr algn="ctr" fontAlgn="b"/>
                      <a:r>
                        <a:rPr lang="en-US" sz="1600" b="0" i="1" u="none" strike="noStrike" dirty="0">
                          <a:solidFill>
                            <a:schemeClr val="tx1"/>
                          </a:solidFill>
                          <a:effectLst/>
                          <a:latin typeface="+mn-lt"/>
                        </a:rPr>
                        <a:t>CSB</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1,084</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311</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1,395</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479684">
                <a:tc>
                  <a:txBody>
                    <a:bodyPr/>
                    <a:lstStyle/>
                    <a:p>
                      <a:pPr algn="ctr" fontAlgn="b"/>
                      <a:r>
                        <a:rPr lang="en-US" sz="1600" b="1" i="1" u="none" strike="noStrike" dirty="0">
                          <a:solidFill>
                            <a:schemeClr val="tx1"/>
                          </a:solidFill>
                          <a:effectLst/>
                          <a:latin typeface="+mn-lt"/>
                        </a:rPr>
                        <a:t>Totals</a:t>
                      </a:r>
                    </a:p>
                  </a:txBody>
                  <a:tcPr marL="9525" marR="9525" marT="9525" marB="0" anchor="ctr">
                    <a:solidFill>
                      <a:schemeClr val="bg1">
                        <a:lumMod val="85000"/>
                      </a:schemeClr>
                    </a:solidFill>
                  </a:tcPr>
                </a:tc>
                <a:tc>
                  <a:txBody>
                    <a:bodyPr/>
                    <a:lstStyle/>
                    <a:p>
                      <a:pPr algn="ctr" fontAlgn="b"/>
                      <a:r>
                        <a:rPr lang="en-US" sz="1600" b="1" i="1" u="none" strike="noStrike" dirty="0">
                          <a:solidFill>
                            <a:srgbClr val="000000"/>
                          </a:solidFill>
                          <a:effectLst/>
                          <a:latin typeface="+mn-lt"/>
                        </a:rPr>
                        <a:t>4,926</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1,975</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6,901</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52236" y="4667071"/>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9" name="TextBox 8">
            <a:extLst>
              <a:ext uri="{FF2B5EF4-FFF2-40B4-BE49-F238E27FC236}">
                <a16:creationId xmlns:a16="http://schemas.microsoft.com/office/drawing/2014/main" id="{FA5F10CA-81A6-42BF-BA70-19002DF41A53}"/>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203008648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print"/>
          <a:srcRect/>
          <a:stretch>
            <a:fillRect/>
          </a:stretch>
        </p:blipFill>
        <p:spPr bwMode="auto">
          <a:xfrm rot="5400000">
            <a:off x="537884"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print"/>
          <a:srcRect l="7038" r="10850" b="19922"/>
          <a:stretch>
            <a:fillRect/>
          </a:stretch>
        </p:blipFill>
        <p:spPr bwMode="auto">
          <a:xfrm>
            <a:off x="6172200" y="44196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print"/>
          <a:srcRect t="9766"/>
          <a:stretch>
            <a:fillRect/>
          </a:stretch>
        </p:blipFill>
        <p:spPr bwMode="auto">
          <a:xfrm>
            <a:off x="4648200" y="4419601"/>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print"/>
          <a:srcRect t="22143"/>
          <a:stretch>
            <a:fillRect/>
          </a:stretch>
        </p:blipFill>
        <p:spPr bwMode="auto">
          <a:xfrm>
            <a:off x="1371600" y="4419600"/>
            <a:ext cx="1828800"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graphicFrame>
        <p:nvGraphicFramePr>
          <p:cNvPr id="26" name="Content Placeholder 4">
            <a:extLst>
              <a:ext uri="{FF2B5EF4-FFF2-40B4-BE49-F238E27FC236}">
                <a16:creationId xmlns:a16="http://schemas.microsoft.com/office/drawing/2014/main" id="{B45739B5-B77A-45DB-8C57-76F6080B773E}"/>
              </a:ext>
            </a:extLst>
          </p:cNvPr>
          <p:cNvGraphicFramePr>
            <a:graphicFrameLocks/>
          </p:cNvGraphicFramePr>
          <p:nvPr>
            <p:extLst>
              <p:ext uri="{D42A27DB-BD31-4B8C-83A1-F6EECF244321}">
                <p14:modId xmlns:p14="http://schemas.microsoft.com/office/powerpoint/2010/main" val="2123037117"/>
              </p:ext>
            </p:extLst>
          </p:nvPr>
        </p:nvGraphicFramePr>
        <p:xfrm>
          <a:off x="609600" y="1233218"/>
          <a:ext cx="7924800" cy="2892413"/>
        </p:xfrm>
        <a:graphic>
          <a:graphicData uri="http://schemas.openxmlformats.org/drawingml/2006/table">
            <a:tbl>
              <a:tblPr firstRow="1" bandRow="1">
                <a:tableStyleId>{00A15C55-8517-42AA-B614-E9B94910E393}</a:tableStyleId>
              </a:tblPr>
              <a:tblGrid>
                <a:gridCol w="3124200">
                  <a:extLst>
                    <a:ext uri="{9D8B030D-6E8A-4147-A177-3AD203B41FA5}">
                      <a16:colId xmlns:a16="http://schemas.microsoft.com/office/drawing/2014/main" val="20000"/>
                    </a:ext>
                  </a:extLst>
                </a:gridCol>
                <a:gridCol w="1000146">
                  <a:extLst>
                    <a:ext uri="{9D8B030D-6E8A-4147-A177-3AD203B41FA5}">
                      <a16:colId xmlns:a16="http://schemas.microsoft.com/office/drawing/2014/main" val="20002"/>
                    </a:ext>
                  </a:extLst>
                </a:gridCol>
                <a:gridCol w="2854206">
                  <a:extLst>
                    <a:ext uri="{9D8B030D-6E8A-4147-A177-3AD203B41FA5}">
                      <a16:colId xmlns:a16="http://schemas.microsoft.com/office/drawing/2014/main" val="20003"/>
                    </a:ext>
                  </a:extLst>
                </a:gridCol>
                <a:gridCol w="946248">
                  <a:extLst>
                    <a:ext uri="{9D8B030D-6E8A-4147-A177-3AD203B41FA5}">
                      <a16:colId xmlns:a16="http://schemas.microsoft.com/office/drawing/2014/main" val="20005"/>
                    </a:ext>
                  </a:extLst>
                </a:gridCol>
              </a:tblGrid>
              <a:tr h="415087">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5291">
                <a:tc>
                  <a:txBody>
                    <a:bodyPr/>
                    <a:lstStyle/>
                    <a:p>
                      <a:pPr algn="r"/>
                      <a:r>
                        <a:rPr lang="en-US" sz="1200" b="0" i="1" dirty="0"/>
                        <a:t>Struck By</a:t>
                      </a:r>
                    </a:p>
                  </a:txBody>
                  <a:tcPr anchor="ctr">
                    <a:solidFill>
                      <a:schemeClr val="bg1">
                        <a:lumMod val="95000"/>
                      </a:schemeClr>
                    </a:solidFill>
                  </a:tcPr>
                </a:tc>
                <a:tc>
                  <a:txBody>
                    <a:bodyPr/>
                    <a:lstStyle/>
                    <a:p>
                      <a:pPr algn="ctr"/>
                      <a:r>
                        <a:rPr lang="en-US" sz="1200" b="1" i="1" dirty="0"/>
                        <a:t>9</a:t>
                      </a:r>
                    </a:p>
                  </a:txBody>
                  <a:tcPr anchor="ctr">
                    <a:solidFill>
                      <a:schemeClr val="bg1">
                        <a:lumMod val="95000"/>
                      </a:schemeClr>
                    </a:solidFill>
                  </a:tcPr>
                </a:tc>
                <a:tc>
                  <a:txBody>
                    <a:bodyPr/>
                    <a:lstStyle/>
                    <a:p>
                      <a:pPr algn="r"/>
                      <a:r>
                        <a:rPr lang="en-US" sz="1200" i="1" dirty="0"/>
                        <a:t>Inhalation</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extLst>
                  <a:ext uri="{0D108BD9-81ED-4DB2-BD59-A6C34878D82A}">
                    <a16:rowId xmlns:a16="http://schemas.microsoft.com/office/drawing/2014/main" val="10001"/>
                  </a:ext>
                </a:extLst>
              </a:tr>
              <a:tr h="284068">
                <a:tc>
                  <a:txBody>
                    <a:bodyPr/>
                    <a:lstStyle/>
                    <a:p>
                      <a:pPr algn="r"/>
                      <a:r>
                        <a:rPr lang="en-US" sz="1200" b="0" i="1" dirty="0"/>
                        <a:t>Caught In/Between</a:t>
                      </a:r>
                    </a:p>
                  </a:txBody>
                  <a:tcPr anchor="ctr">
                    <a:solidFill>
                      <a:schemeClr val="bg1">
                        <a:lumMod val="85000"/>
                      </a:schemeClr>
                    </a:solidFill>
                  </a:tcPr>
                </a:tc>
                <a:tc>
                  <a:txBody>
                    <a:bodyPr/>
                    <a:lstStyle/>
                    <a:p>
                      <a:pPr algn="ctr"/>
                      <a:r>
                        <a:rPr lang="en-US" sz="1200" b="1" i="1" dirty="0"/>
                        <a:t>2</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284068">
                <a:tc>
                  <a:txBody>
                    <a:bodyPr/>
                    <a:lstStyle/>
                    <a:p>
                      <a:pPr algn="r"/>
                      <a:r>
                        <a:rPr lang="en-US" sz="12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400173">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392241">
                <a:tc>
                  <a:txBody>
                    <a:bodyPr/>
                    <a:lstStyle/>
                    <a:p>
                      <a:pPr algn="r"/>
                      <a:r>
                        <a:rPr lang="en-US" sz="1200" b="0" i="1" dirty="0"/>
                        <a:t>Fall (From Elevation)</a:t>
                      </a:r>
                    </a:p>
                  </a:txBody>
                  <a:tcPr anchor="ctr">
                    <a:solidFill>
                      <a:schemeClr val="bg1">
                        <a:lumMod val="95000"/>
                      </a:schemeClr>
                    </a:solidFill>
                  </a:tcPr>
                </a:tc>
                <a:tc>
                  <a:txBody>
                    <a:bodyPr/>
                    <a:lstStyle/>
                    <a:p>
                      <a:pPr algn="ctr"/>
                      <a:r>
                        <a:rPr lang="en-US" sz="1200" b="1" i="1" dirty="0"/>
                        <a:t>5</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5"/>
                  </a:ext>
                </a:extLst>
              </a:tr>
              <a:tr h="271785">
                <a:tc>
                  <a:txBody>
                    <a:bodyPr/>
                    <a:lstStyle/>
                    <a:p>
                      <a:pPr algn="r"/>
                      <a:r>
                        <a:rPr lang="en-US" sz="12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284068">
                <a:tc>
                  <a:txBody>
                    <a:bodyPr/>
                    <a:lstStyle/>
                    <a:p>
                      <a:pPr algn="r"/>
                      <a:r>
                        <a:rPr lang="en-US" sz="12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algn="ctr"/>
                      <a:r>
                        <a:rPr lang="en-US" sz="1200" b="1" i="1" u="none" dirty="0"/>
                        <a:t>2</a:t>
                      </a:r>
                    </a:p>
                  </a:txBody>
                  <a:tcPr anchor="ctr">
                    <a:solidFill>
                      <a:schemeClr val="bg1">
                        <a:lumMod val="95000"/>
                      </a:schemeClr>
                    </a:solidFill>
                  </a:tcPr>
                </a:tc>
                <a:extLst>
                  <a:ext uri="{0D108BD9-81ED-4DB2-BD59-A6C34878D82A}">
                    <a16:rowId xmlns:a16="http://schemas.microsoft.com/office/drawing/2014/main" val="10007"/>
                  </a:ext>
                </a:extLst>
              </a:tr>
              <a:tr h="284068">
                <a:tc gridSpan="3">
                  <a:txBody>
                    <a:bodyPr/>
                    <a:lstStyle/>
                    <a:p>
                      <a:pPr algn="r"/>
                      <a:r>
                        <a:rPr lang="en-US" sz="1200" b="0" i="1" dirty="0"/>
                        <a:t>COVID-19</a:t>
                      </a:r>
                    </a:p>
                  </a:txBody>
                  <a:tcPr anchor="ctr">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srgbClr val="000000"/>
                        </a:solidFill>
                        <a:effectLst/>
                        <a:highlight>
                          <a:srgbClr val="808080"/>
                        </a:highlight>
                        <a:uLnTx/>
                        <a:uFillTx/>
                        <a:latin typeface="Arial"/>
                        <a:ea typeface="+mn-ea"/>
                        <a:cs typeface="+mn-cs"/>
                      </a:endParaRPr>
                    </a:p>
                  </a:txBody>
                  <a:tcPr anchor="ctr">
                    <a:solidFill>
                      <a:schemeClr val="bg1">
                        <a:lumMod val="85000"/>
                      </a:schemeClr>
                    </a:solidFill>
                  </a:tcPr>
                </a:tc>
                <a:tc hMerge="1">
                  <a:txBody>
                    <a:bodyPr/>
                    <a:lstStyle/>
                    <a:p>
                      <a:pPr algn="r"/>
                      <a:endParaRPr lang="en-US" sz="1200" b="0" i="1" u="none" dirty="0">
                        <a:highlight>
                          <a:srgbClr val="808080"/>
                        </a:highlight>
                      </a:endParaRPr>
                    </a:p>
                  </a:txBody>
                  <a:tcPr anchor="ctr">
                    <a:solidFill>
                      <a:schemeClr val="bg1">
                        <a:lumMod val="85000"/>
                      </a:schemeClr>
                    </a:solidFill>
                  </a:tcPr>
                </a:tc>
                <a:tc>
                  <a:txBody>
                    <a:bodyPr/>
                    <a:lstStyle/>
                    <a:p>
                      <a:pPr algn="ctr"/>
                      <a:r>
                        <a:rPr lang="en-US" sz="1200" b="1" i="1" u="none" dirty="0"/>
                        <a:t>15</a:t>
                      </a:r>
                    </a:p>
                  </a:txBody>
                  <a:tcPr anchor="ctr">
                    <a:solidFill>
                      <a:schemeClr val="bg1">
                        <a:lumMod val="85000"/>
                      </a:schemeClr>
                    </a:solidFill>
                  </a:tcPr>
                </a:tc>
                <a:extLst>
                  <a:ext uri="{0D108BD9-81ED-4DB2-BD59-A6C34878D82A}">
                    <a16:rowId xmlns:a16="http://schemas.microsoft.com/office/drawing/2014/main" val="220172206"/>
                  </a:ext>
                </a:extLst>
              </a:tr>
            </a:tbl>
          </a:graphicData>
        </a:graphic>
      </p:graphicFrame>
      <p:pic>
        <p:nvPicPr>
          <p:cNvPr id="16" name="Picture 15" descr="A person wearing a hat&#10;&#10;Description automatically generated">
            <a:extLst>
              <a:ext uri="{FF2B5EF4-FFF2-40B4-BE49-F238E27FC236}">
                <a16:creationId xmlns:a16="http://schemas.microsoft.com/office/drawing/2014/main" id="{DECBA5E6-E37C-4D88-89C5-F5C6384A5853}"/>
              </a:ext>
            </a:extLst>
          </p:cNvPr>
          <p:cNvPicPr/>
          <p:nvPr/>
        </p:nvPicPr>
        <p:blipFill rotWithShape="1">
          <a:blip r:embed="rId7" cstate="email">
            <a:extLst>
              <a:ext uri="{28A0092B-C50C-407E-A947-70E740481C1C}">
                <a14:useLocalDpi xmlns:a14="http://schemas.microsoft.com/office/drawing/2010/main"/>
              </a:ext>
            </a:extLst>
          </a:blip>
          <a:srcRect t="19626" r="1" b="16313"/>
          <a:stretch/>
        </p:blipFill>
        <p:spPr>
          <a:xfrm>
            <a:off x="3128682" y="4419596"/>
            <a:ext cx="1524001" cy="883919"/>
          </a:xfrm>
          <a:prstGeom prst="rect">
            <a:avLst/>
          </a:prstGeom>
        </p:spPr>
      </p:pic>
      <p:pic>
        <p:nvPicPr>
          <p:cNvPr id="28" name="Picture 27" descr="DSC_1215">
            <a:extLst>
              <a:ext uri="{FF2B5EF4-FFF2-40B4-BE49-F238E27FC236}">
                <a16:creationId xmlns:a16="http://schemas.microsoft.com/office/drawing/2014/main" id="{2346D3C3-917F-446B-9095-12EA325A5806}"/>
              </a:ext>
            </a:extLst>
          </p:cNvPr>
          <p:cNvPicPr>
            <a:picLocks noGrp="1" noChangeAspect="1"/>
          </p:cNvPicPr>
          <p:nvPr isPhoto="1"/>
        </p:nvPicPr>
        <p:blipFill>
          <a:blip r:embed="rId8" cstate="email">
            <a:extLst>
              <a:ext uri="{28A0092B-C50C-407E-A947-70E740481C1C}">
                <a14:useLocalDpi xmlns:a14="http://schemas.microsoft.com/office/drawing/2010/main"/>
              </a:ext>
            </a:extLst>
          </a:blip>
          <a:stretch>
            <a:fillRect/>
          </a:stretch>
        </p:blipFill>
        <p:spPr>
          <a:xfrm>
            <a:off x="7864523" y="4419596"/>
            <a:ext cx="669877" cy="908309"/>
          </a:xfrm>
          <a:prstGeom prst="rect">
            <a:avLst/>
          </a:prstGeom>
        </p:spPr>
      </p:pic>
      <p:graphicFrame>
        <p:nvGraphicFramePr>
          <p:cNvPr id="15" name="Table 14">
            <a:extLst>
              <a:ext uri="{FF2B5EF4-FFF2-40B4-BE49-F238E27FC236}">
                <a16:creationId xmlns:a16="http://schemas.microsoft.com/office/drawing/2014/main" id="{F96B286E-2454-491D-8904-26592763CDB0}"/>
              </a:ext>
            </a:extLst>
          </p:cNvPr>
          <p:cNvGraphicFramePr>
            <a:graphicFrameLocks noGrp="1"/>
          </p:cNvGraphicFramePr>
          <p:nvPr>
            <p:extLst>
              <p:ext uri="{D42A27DB-BD31-4B8C-83A1-F6EECF244321}">
                <p14:modId xmlns:p14="http://schemas.microsoft.com/office/powerpoint/2010/main" val="3057554031"/>
              </p:ext>
            </p:extLst>
          </p:nvPr>
        </p:nvGraphicFramePr>
        <p:xfrm>
          <a:off x="609602" y="5303520"/>
          <a:ext cx="7924798" cy="548640"/>
        </p:xfrm>
        <a:graphic>
          <a:graphicData uri="http://schemas.openxmlformats.org/drawingml/2006/table">
            <a:tbl>
              <a:tblPr firstRow="1" bandRow="1">
                <a:tableStyleId>{00A15C55-8517-42AA-B614-E9B94910E393}</a:tableStyleId>
              </a:tblPr>
              <a:tblGrid>
                <a:gridCol w="2070049">
                  <a:extLst>
                    <a:ext uri="{9D8B030D-6E8A-4147-A177-3AD203B41FA5}">
                      <a16:colId xmlns:a16="http://schemas.microsoft.com/office/drawing/2014/main" val="20000"/>
                    </a:ext>
                  </a:extLst>
                </a:gridCol>
                <a:gridCol w="1273852">
                  <a:extLst>
                    <a:ext uri="{9D8B030D-6E8A-4147-A177-3AD203B41FA5}">
                      <a16:colId xmlns:a16="http://schemas.microsoft.com/office/drawing/2014/main" val="20001"/>
                    </a:ext>
                  </a:extLst>
                </a:gridCol>
                <a:gridCol w="3534985">
                  <a:extLst>
                    <a:ext uri="{9D8B030D-6E8A-4147-A177-3AD203B41FA5}">
                      <a16:colId xmlns:a16="http://schemas.microsoft.com/office/drawing/2014/main" val="20002"/>
                    </a:ext>
                  </a:extLst>
                </a:gridCol>
                <a:gridCol w="1045912">
                  <a:extLst>
                    <a:ext uri="{9D8B030D-6E8A-4147-A177-3AD203B41FA5}">
                      <a16:colId xmlns:a16="http://schemas.microsoft.com/office/drawing/2014/main" val="20004"/>
                    </a:ext>
                  </a:extLst>
                </a:gridCol>
              </a:tblGrid>
              <a:tr h="267742">
                <a:tc gridSpan="2">
                  <a:txBody>
                    <a:bodyPr/>
                    <a:lstStyle/>
                    <a:p>
                      <a:pPr algn="r"/>
                      <a:r>
                        <a:rPr lang="en-US" sz="1200" b="1" i="0" dirty="0">
                          <a:solidFill>
                            <a:schemeClr val="tx1"/>
                          </a:solidFill>
                        </a:rPr>
                        <a:t>                       FFY 2020</a:t>
                      </a:r>
                      <a:endParaRPr lang="en-US" sz="12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200" b="1" i="0" u="none" dirty="0">
                          <a:solidFill>
                            <a:schemeClr val="tx1"/>
                          </a:solidFill>
                        </a:rPr>
                        <a:t>FFY 2021</a:t>
                      </a:r>
                      <a:endParaRPr lang="en-US" sz="1200" b="0" i="0" u="none" dirty="0">
                        <a:solidFill>
                          <a:schemeClr val="tx1"/>
                        </a:solidFill>
                      </a:endParaRPr>
                    </a:p>
                  </a:txBody>
                  <a:tcPr anchor="ctr">
                    <a:solidFill>
                      <a:schemeClr val="bg1">
                        <a:lumMod val="75000"/>
                      </a:schemeClr>
                    </a:solidFill>
                  </a:tcPr>
                </a:tc>
                <a:tc>
                  <a:txBody>
                    <a:bodyPr/>
                    <a:lstStyle/>
                    <a:p>
                      <a:pPr algn="ctr"/>
                      <a:r>
                        <a:rPr lang="en-US" sz="12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742">
                <a:tc>
                  <a:txBody>
                    <a:bodyPr/>
                    <a:lstStyle/>
                    <a:p>
                      <a:pPr algn="r"/>
                      <a:r>
                        <a:rPr lang="en-US" sz="1200" b="0" i="1" baseline="0" dirty="0">
                          <a:solidFill>
                            <a:schemeClr val="tx1"/>
                          </a:solidFill>
                        </a:rPr>
                        <a:t>Total Fatalities</a:t>
                      </a:r>
                      <a:endParaRPr lang="en-US" sz="1200" b="0" i="1" dirty="0">
                        <a:solidFill>
                          <a:schemeClr val="tx1"/>
                        </a:solidFill>
                      </a:endParaRPr>
                    </a:p>
                  </a:txBody>
                  <a:tcPr>
                    <a:solidFill>
                      <a:schemeClr val="bg1">
                        <a:lumMod val="85000"/>
                      </a:schemeClr>
                    </a:solidFill>
                  </a:tcPr>
                </a:tc>
                <a:tc>
                  <a:txBody>
                    <a:bodyPr/>
                    <a:lstStyle/>
                    <a:p>
                      <a:pPr algn="ctr"/>
                      <a:r>
                        <a:rPr lang="en-US" sz="1200" b="0" i="0" dirty="0">
                          <a:solidFill>
                            <a:schemeClr val="tx1"/>
                          </a:solidFill>
                        </a:rPr>
                        <a:t>78</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1" baseline="0" dirty="0">
                          <a:solidFill>
                            <a:schemeClr val="tx1"/>
                          </a:solidFill>
                        </a:rPr>
                        <a:t>Fatalities</a:t>
                      </a:r>
                      <a:endParaRPr lang="en-US" sz="1200" b="0" i="1" dirty="0">
                        <a:solidFill>
                          <a:schemeClr val="tx1"/>
                        </a:solidFill>
                      </a:endParaRPr>
                    </a:p>
                  </a:txBody>
                  <a:tcPr>
                    <a:solidFill>
                      <a:schemeClr val="bg1">
                        <a:lumMod val="85000"/>
                      </a:schemeClr>
                    </a:solidFill>
                  </a:tcPr>
                </a:tc>
                <a:tc>
                  <a:txBody>
                    <a:bodyPr/>
                    <a:lstStyle/>
                    <a:p>
                      <a:pPr algn="ctr"/>
                      <a:r>
                        <a:rPr lang="en-US" sz="1200" b="1" i="1" u="none" dirty="0">
                          <a:solidFill>
                            <a:schemeClr val="tx1"/>
                          </a:solidFill>
                        </a:rPr>
                        <a:t>35</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7" name="TextBox 16">
            <a:extLst>
              <a:ext uri="{FF2B5EF4-FFF2-40B4-BE49-F238E27FC236}">
                <a16:creationId xmlns:a16="http://schemas.microsoft.com/office/drawing/2014/main" id="{F1661094-89AA-4FF6-9520-D753E5A95181}"/>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3532101452"/>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7" name="TextBox 6">
            <a:extLst>
              <a:ext uri="{FF2B5EF4-FFF2-40B4-BE49-F238E27FC236}">
                <a16:creationId xmlns:a16="http://schemas.microsoft.com/office/drawing/2014/main" id="{6828006A-25C6-4249-8570-2A11ED54DC38}"/>
              </a:ext>
            </a:extLst>
          </p:cNvPr>
          <p:cNvSpPr txBox="1"/>
          <p:nvPr/>
        </p:nvSpPr>
        <p:spPr>
          <a:xfrm>
            <a:off x="512885" y="5171902"/>
            <a:ext cx="7907675" cy="707886"/>
          </a:xfrm>
          <a:prstGeom prst="rect">
            <a:avLst/>
          </a:prstGeom>
          <a:noFill/>
        </p:spPr>
        <p:txBody>
          <a:bodyPr wrap="square" rtlCol="0">
            <a:spAutoFit/>
          </a:bodyPr>
          <a:lstStyle/>
          <a:p>
            <a:r>
              <a:rPr lang="en-US" sz="1000" i="1" dirty="0"/>
              <a:t>***This data is preliminary and subject to change as unprocessed complaints are moved to other categories. Many of these unprocessed complaints contain insufficient information to process and/or they cover complaint items that do not fall under OSH jurisdiction.  Referrals to other Agencies are made, as appropriate.</a:t>
            </a:r>
          </a:p>
          <a:p>
            <a:r>
              <a:rPr lang="en-US" sz="1000" i="1" dirty="0"/>
              <a:t>.</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336873129"/>
              </p:ext>
            </p:extLst>
          </p:nvPr>
        </p:nvGraphicFramePr>
        <p:xfrm>
          <a:off x="610360" y="1219201"/>
          <a:ext cx="7874067" cy="3131775"/>
        </p:xfrm>
        <a:graphic>
          <a:graphicData uri="http://schemas.openxmlformats.org/drawingml/2006/table">
            <a:tbl>
              <a:tblPr>
                <a:tableStyleId>{5C22544A-7EE6-4342-B048-85BDC9FD1C3A}</a:tableStyleId>
              </a:tblPr>
              <a:tblGrid>
                <a:gridCol w="2747934">
                  <a:extLst>
                    <a:ext uri="{9D8B030D-6E8A-4147-A177-3AD203B41FA5}">
                      <a16:colId xmlns:a16="http://schemas.microsoft.com/office/drawing/2014/main" val="4225244791"/>
                    </a:ext>
                  </a:extLst>
                </a:gridCol>
                <a:gridCol w="1545691">
                  <a:extLst>
                    <a:ext uri="{9D8B030D-6E8A-4147-A177-3AD203B41FA5}">
                      <a16:colId xmlns:a16="http://schemas.microsoft.com/office/drawing/2014/main" val="3709083648"/>
                    </a:ext>
                  </a:extLst>
                </a:gridCol>
                <a:gridCol w="1389522">
                  <a:extLst>
                    <a:ext uri="{9D8B030D-6E8A-4147-A177-3AD203B41FA5}">
                      <a16:colId xmlns:a16="http://schemas.microsoft.com/office/drawing/2014/main" val="660787183"/>
                    </a:ext>
                  </a:extLst>
                </a:gridCol>
                <a:gridCol w="2190920">
                  <a:extLst>
                    <a:ext uri="{9D8B030D-6E8A-4147-A177-3AD203B41FA5}">
                      <a16:colId xmlns:a16="http://schemas.microsoft.com/office/drawing/2014/main" val="3469489602"/>
                    </a:ext>
                  </a:extLst>
                </a:gridCol>
              </a:tblGrid>
              <a:tr h="399510">
                <a:tc>
                  <a:txBody>
                    <a:bodyPr/>
                    <a:lstStyle/>
                    <a:p>
                      <a:pPr algn="ctr" fontAlgn="b"/>
                      <a:r>
                        <a:rPr lang="en-US" sz="1800" b="1" u="none" strike="noStrike" dirty="0">
                          <a:solidFill>
                            <a:schemeClr val="tx1"/>
                          </a:solidFill>
                          <a:effectLst/>
                          <a:latin typeface="+mn-lt"/>
                        </a:rPr>
                        <a:t>Director’s Office</a:t>
                      </a:r>
                      <a:endParaRPr lang="en-US" sz="18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8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399675">
                <a:tc>
                  <a:txBody>
                    <a:bodyPr/>
                    <a:lstStyle/>
                    <a:p>
                      <a:pPr algn="ctr" fontAlgn="b"/>
                      <a:r>
                        <a:rPr lang="en-US" sz="1600" b="0" i="1" u="none" strike="noStrike" dirty="0">
                          <a:solidFill>
                            <a:schemeClr val="tx1"/>
                          </a:solidFill>
                          <a:effectLst/>
                          <a:latin typeface="+mn-lt"/>
                        </a:rPr>
                        <a:t>Meetings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n-lt"/>
                        </a:rPr>
                        <a:t>102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71</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173</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388765">
                <a:tc>
                  <a:txBody>
                    <a:bodyPr/>
                    <a:lstStyle/>
                    <a:p>
                      <a:pPr algn="ctr" fontAlgn="b"/>
                      <a:r>
                        <a:rPr lang="en-US" sz="1800" b="1" i="1" u="none" strike="noStrike" dirty="0">
                          <a:solidFill>
                            <a:schemeClr val="tx1"/>
                          </a:solidFill>
                          <a:effectLst/>
                          <a:latin typeface="+mn-lt"/>
                        </a:rPr>
                        <a:t>Compliance</a:t>
                      </a: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8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3769361676"/>
                  </a:ext>
                </a:extLst>
              </a:tr>
              <a:tr h="388765">
                <a:tc>
                  <a:txBody>
                    <a:bodyPr/>
                    <a:lstStyle/>
                    <a:p>
                      <a:pPr algn="ctr" fontAlgn="b"/>
                      <a:r>
                        <a:rPr lang="en-US" sz="1600" b="0" i="1" u="none" strike="noStrike" dirty="0">
                          <a:solidFill>
                            <a:schemeClr val="tx1"/>
                          </a:solidFill>
                          <a:effectLst/>
                          <a:latin typeface="+mj-lt"/>
                        </a:rPr>
                        <a:t>Valid Complaints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j-lt"/>
                        </a:rPr>
                        <a:t>1,012</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1,022</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2,034</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388765">
                <a:tc>
                  <a:txBody>
                    <a:bodyPr/>
                    <a:lstStyle/>
                    <a:p>
                      <a:pPr algn="ctr" fontAlgn="b"/>
                      <a:r>
                        <a:rPr lang="en-US" sz="1600" b="0" i="1" u="none" strike="noStrike" dirty="0">
                          <a:solidFill>
                            <a:schemeClr val="tx1"/>
                          </a:solidFill>
                          <a:effectLst/>
                          <a:latin typeface="+mj-lt"/>
                        </a:rPr>
                        <a:t>Non-Valid Complaints</a:t>
                      </a: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effectLst/>
                          <a:latin typeface="+mj-lt"/>
                        </a:rPr>
                        <a:t>1,402</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effectLst/>
                          <a:latin typeface="+mn-lt"/>
                        </a:rPr>
                        <a:t>1,013</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2,415</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388765">
                <a:tc>
                  <a:txBody>
                    <a:bodyPr/>
                    <a:lstStyle/>
                    <a:p>
                      <a:pPr algn="ctr" fontAlgn="b"/>
                      <a:r>
                        <a:rPr lang="en-US" sz="1600" b="0" i="1" u="none" strike="noStrike" dirty="0">
                          <a:solidFill>
                            <a:schemeClr val="tx1"/>
                          </a:solidFill>
                          <a:effectLst/>
                          <a:latin typeface="+mj-lt"/>
                        </a:rPr>
                        <a:t>Inspections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j-lt"/>
                        </a:rPr>
                        <a:t>21</a:t>
                      </a:r>
                    </a:p>
                  </a:txBody>
                  <a:tcPr marL="9525" marR="9525" marT="9525" marB="0" anchor="ctr">
                    <a:solidFill>
                      <a:schemeClr val="bg1">
                        <a:lumMod val="95000"/>
                      </a:schemeClr>
                    </a:solidFill>
                  </a:tcPr>
                </a:tc>
                <a:tc>
                  <a:txBody>
                    <a:bodyPr/>
                    <a:lstStyle/>
                    <a:p>
                      <a:pPr algn="ctr" fontAlgn="b"/>
                      <a:r>
                        <a:rPr lang="en-US" sz="1600" b="0" i="0" u="none" strike="noStrike" dirty="0">
                          <a:solidFill>
                            <a:schemeClr val="tx1"/>
                          </a:solidFill>
                          <a:effectLst/>
                          <a:latin typeface="+mn-lt"/>
                        </a:rPr>
                        <a:t>37</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58</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388765">
                <a:tc>
                  <a:txBody>
                    <a:bodyPr/>
                    <a:lstStyle/>
                    <a:p>
                      <a:pPr algn="ctr" fontAlgn="b"/>
                      <a:r>
                        <a:rPr lang="en-US" sz="1600" b="0" i="1" u="none" strike="noStrike" dirty="0">
                          <a:solidFill>
                            <a:schemeClr val="tx1"/>
                          </a:solidFill>
                          <a:effectLst/>
                          <a:latin typeface="+mj-lt"/>
                        </a:rPr>
                        <a:t>Referrals</a:t>
                      </a:r>
                    </a:p>
                  </a:txBody>
                  <a:tcPr marL="9525" marR="9525" marT="9525" marB="0" anchor="ctr">
                    <a:solidFill>
                      <a:schemeClr val="bg1">
                        <a:lumMod val="85000"/>
                      </a:schemeClr>
                    </a:solidFill>
                  </a:tcPr>
                </a:tc>
                <a:tc>
                  <a:txBody>
                    <a:bodyPr/>
                    <a:lstStyle/>
                    <a:p>
                      <a:pPr algn="ctr" fontAlgn="b"/>
                      <a:r>
                        <a:rPr lang="en-US" sz="1600" b="0" i="1" u="none" strike="noStrike" dirty="0">
                          <a:solidFill>
                            <a:srgbClr val="000000"/>
                          </a:solidFill>
                          <a:effectLst/>
                          <a:latin typeface="+mj-lt"/>
                        </a:rPr>
                        <a:t>51</a:t>
                      </a:r>
                    </a:p>
                  </a:txBody>
                  <a:tcPr marL="9525" marR="9525" marT="9525" marB="0" anchor="ctr">
                    <a:solidFill>
                      <a:schemeClr val="bg1">
                        <a:lumMod val="85000"/>
                      </a:schemeClr>
                    </a:solidFill>
                  </a:tcPr>
                </a:tc>
                <a:tc>
                  <a:txBody>
                    <a:bodyPr/>
                    <a:lstStyle/>
                    <a:p>
                      <a:pPr algn="ctr" fontAlgn="b"/>
                      <a:r>
                        <a:rPr lang="en-US" sz="1600" b="0" i="1" u="none" strike="noStrike" dirty="0">
                          <a:solidFill>
                            <a:schemeClr val="tx1"/>
                          </a:solidFill>
                          <a:effectLst/>
                          <a:latin typeface="+mn-lt"/>
                        </a:rPr>
                        <a:t>11</a:t>
                      </a:r>
                    </a:p>
                  </a:txBody>
                  <a:tcPr marL="9525" marR="9525" marT="9525" marB="0" anchor="ctr">
                    <a:solidFill>
                      <a:schemeClr val="bg1">
                        <a:lumMod val="85000"/>
                      </a:schemeClr>
                    </a:solidFill>
                  </a:tcPr>
                </a:tc>
                <a:tc>
                  <a:txBody>
                    <a:bodyPr/>
                    <a:lstStyle/>
                    <a:p>
                      <a:pPr algn="ctr" fontAlgn="b"/>
                      <a:r>
                        <a:rPr lang="en-US" sz="1600" b="1" i="1" u="none" strike="noStrike" dirty="0">
                          <a:solidFill>
                            <a:schemeClr val="tx1"/>
                          </a:solidFill>
                          <a:effectLst/>
                          <a:latin typeface="+mn-lt"/>
                        </a:rPr>
                        <a:t>62</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r h="388765">
                <a:tc>
                  <a:txBody>
                    <a:bodyPr/>
                    <a:lstStyle/>
                    <a:p>
                      <a:pPr algn="ctr" fontAlgn="b"/>
                      <a:r>
                        <a:rPr lang="en-US" sz="1600" b="0" i="1" u="none" strike="noStrike" dirty="0">
                          <a:solidFill>
                            <a:schemeClr val="tx1"/>
                          </a:solidFill>
                          <a:effectLst/>
                          <a:latin typeface="+mj-lt"/>
                        </a:rPr>
                        <a:t>Unprocessed Complaints***</a:t>
                      </a: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effectLst/>
                          <a:latin typeface="+mj-lt"/>
                        </a:rPr>
                        <a:t>1,107</a:t>
                      </a:r>
                    </a:p>
                  </a:txBody>
                  <a:tcPr marL="9525" marR="9525" marT="9525" marB="0" anchor="ctr">
                    <a:solidFill>
                      <a:schemeClr val="bg1">
                        <a:lumMod val="95000"/>
                      </a:schemeClr>
                    </a:solidFill>
                  </a:tcPr>
                </a:tc>
                <a:tc>
                  <a:txBody>
                    <a:bodyPr/>
                    <a:lstStyle/>
                    <a:p>
                      <a:pPr algn="ctr" fontAlgn="b"/>
                      <a:r>
                        <a:rPr lang="en-US" sz="1600" b="0" i="1" u="none" strike="noStrike" dirty="0">
                          <a:solidFill>
                            <a:schemeClr val="tx1"/>
                          </a:solidFill>
                          <a:effectLst/>
                          <a:latin typeface="+mn-lt"/>
                        </a:rPr>
                        <a:t>473</a:t>
                      </a:r>
                    </a:p>
                  </a:txBody>
                  <a:tcPr marL="9525" marR="9525" marT="9525" marB="0" anchor="ctr">
                    <a:solidFill>
                      <a:schemeClr val="bg1">
                        <a:lumMod val="95000"/>
                      </a:schemeClr>
                    </a:solidFill>
                  </a:tcPr>
                </a:tc>
                <a:tc>
                  <a:txBody>
                    <a:bodyPr/>
                    <a:lstStyle/>
                    <a:p>
                      <a:pPr algn="ctr" fontAlgn="b"/>
                      <a:r>
                        <a:rPr lang="en-US" sz="1600" b="1" i="1" u="none" strike="noStrike" dirty="0">
                          <a:solidFill>
                            <a:schemeClr val="tx1"/>
                          </a:solidFill>
                          <a:effectLst/>
                          <a:latin typeface="+mn-lt"/>
                        </a:rPr>
                        <a:t>1,580</a:t>
                      </a:r>
                    </a:p>
                  </a:txBody>
                  <a:tcPr marL="9525" marR="9525" marT="9525" marB="0" anchor="ctr">
                    <a:solidFill>
                      <a:schemeClr val="bg1">
                        <a:lumMod val="95000"/>
                      </a:schemeClr>
                    </a:solidFill>
                  </a:tcPr>
                </a:tc>
                <a:extLst>
                  <a:ext uri="{0D108BD9-81ED-4DB2-BD59-A6C34878D82A}">
                    <a16:rowId xmlns:a16="http://schemas.microsoft.com/office/drawing/2014/main" val="3733028880"/>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12885" y="4551966"/>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9" name="TextBox 8">
            <a:extLst>
              <a:ext uri="{FF2B5EF4-FFF2-40B4-BE49-F238E27FC236}">
                <a16:creationId xmlns:a16="http://schemas.microsoft.com/office/drawing/2014/main" id="{0440313C-2934-46FB-8781-4EAA37F7F82A}"/>
              </a:ext>
            </a:extLst>
          </p:cNvPr>
          <p:cNvSpPr txBox="1"/>
          <p:nvPr/>
        </p:nvSpPr>
        <p:spPr>
          <a:xfrm>
            <a:off x="512885" y="4861934"/>
            <a:ext cx="8001919" cy="246221"/>
          </a:xfrm>
          <a:prstGeom prst="rect">
            <a:avLst/>
          </a:prstGeom>
          <a:noFill/>
        </p:spPr>
        <p:txBody>
          <a:bodyPr wrap="square" rtlCol="0">
            <a:spAutoFit/>
          </a:bodyPr>
          <a:lstStyle/>
          <a:p>
            <a:r>
              <a:rPr lang="en-US" sz="1000" i="1" dirty="0"/>
              <a:t>**Includes data from October 3, 2020 through April 30, 2021. </a:t>
            </a:r>
          </a:p>
        </p:txBody>
      </p:sp>
      <p:sp>
        <p:nvSpPr>
          <p:cNvPr id="12" name="TextBox 11">
            <a:extLst>
              <a:ext uri="{FF2B5EF4-FFF2-40B4-BE49-F238E27FC236}">
                <a16:creationId xmlns:a16="http://schemas.microsoft.com/office/drawing/2014/main" id="{A03AED7E-3FB3-4E2F-AE93-74C0719C7C93}"/>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3437058631"/>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extLst>
              <p:ext uri="{D42A27DB-BD31-4B8C-83A1-F6EECF244321}">
                <p14:modId xmlns:p14="http://schemas.microsoft.com/office/powerpoint/2010/main" val="30277596"/>
              </p:ext>
            </p:extLst>
          </p:nvPr>
        </p:nvGraphicFramePr>
        <p:xfrm>
          <a:off x="608090" y="1219200"/>
          <a:ext cx="7927824" cy="835326"/>
        </p:xfrm>
        <a:graphic>
          <a:graphicData uri="http://schemas.openxmlformats.org/drawingml/2006/table">
            <a:tbl>
              <a:tblPr firstRow="1" bandRow="1">
                <a:tableStyleId>{00A15C55-8517-42AA-B614-E9B94910E393}</a:tableStyleId>
              </a:tblPr>
              <a:tblGrid>
                <a:gridCol w="2954812">
                  <a:extLst>
                    <a:ext uri="{9D8B030D-6E8A-4147-A177-3AD203B41FA5}">
                      <a16:colId xmlns:a16="http://schemas.microsoft.com/office/drawing/2014/main" val="20000"/>
                    </a:ext>
                  </a:extLst>
                </a:gridCol>
                <a:gridCol w="1540315">
                  <a:extLst>
                    <a:ext uri="{9D8B030D-6E8A-4147-A177-3AD203B41FA5}">
                      <a16:colId xmlns:a16="http://schemas.microsoft.com/office/drawing/2014/main" val="20001"/>
                    </a:ext>
                  </a:extLst>
                </a:gridCol>
                <a:gridCol w="1283596">
                  <a:extLst>
                    <a:ext uri="{9D8B030D-6E8A-4147-A177-3AD203B41FA5}">
                      <a16:colId xmlns:a16="http://schemas.microsoft.com/office/drawing/2014/main" val="2283454346"/>
                    </a:ext>
                  </a:extLst>
                </a:gridCol>
                <a:gridCol w="2149101">
                  <a:extLst>
                    <a:ext uri="{9D8B030D-6E8A-4147-A177-3AD203B41FA5}">
                      <a16:colId xmlns:a16="http://schemas.microsoft.com/office/drawing/2014/main" val="1806694655"/>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PSIM</a:t>
                      </a:r>
                    </a:p>
                  </a:txBody>
                  <a:tcPr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8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600" b="0" i="1" dirty="0"/>
                        <a:t>Disclosure Requests</a:t>
                      </a:r>
                    </a:p>
                  </a:txBody>
                  <a:tcPr anchor="ctr">
                    <a:solidFill>
                      <a:schemeClr val="bg1">
                        <a:lumMod val="95000"/>
                      </a:schemeClr>
                    </a:solidFill>
                  </a:tcPr>
                </a:tc>
                <a:tc>
                  <a:txBody>
                    <a:bodyPr/>
                    <a:lstStyle/>
                    <a:p>
                      <a:pPr algn="ctr"/>
                      <a:r>
                        <a:rPr lang="en-US" sz="1600" b="0" i="0" dirty="0"/>
                        <a:t>1,627</a:t>
                      </a:r>
                    </a:p>
                  </a:txBody>
                  <a:tcPr anchor="ctr">
                    <a:solidFill>
                      <a:schemeClr val="bg1">
                        <a:lumMod val="95000"/>
                      </a:schemeClr>
                    </a:solidFill>
                  </a:tcPr>
                </a:tc>
                <a:tc>
                  <a:txBody>
                    <a:bodyPr/>
                    <a:lstStyle/>
                    <a:p>
                      <a:pPr algn="ctr"/>
                      <a:r>
                        <a:rPr lang="en-US" sz="1600" b="0" i="0" dirty="0"/>
                        <a:t>1,391</a:t>
                      </a:r>
                    </a:p>
                  </a:txBody>
                  <a:tcPr anchor="ctr">
                    <a:solidFill>
                      <a:schemeClr val="bg1">
                        <a:lumMod val="95000"/>
                      </a:schemeClr>
                    </a:solidFill>
                  </a:tcPr>
                </a:tc>
                <a:tc>
                  <a:txBody>
                    <a:bodyPr/>
                    <a:lstStyle/>
                    <a:p>
                      <a:pPr algn="ctr"/>
                      <a:r>
                        <a:rPr lang="en-US" sz="1600" b="1" i="1" dirty="0"/>
                        <a:t>3,018</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graphicFrame>
        <p:nvGraphicFramePr>
          <p:cNvPr id="10" name="Table 9">
            <a:extLst>
              <a:ext uri="{FF2B5EF4-FFF2-40B4-BE49-F238E27FC236}">
                <a16:creationId xmlns:a16="http://schemas.microsoft.com/office/drawing/2014/main" id="{FE1ACD68-1464-4E6A-A393-6CFF2A1781D6}"/>
              </a:ext>
            </a:extLst>
          </p:cNvPr>
          <p:cNvGraphicFramePr>
            <a:graphicFrameLocks noGrp="1"/>
          </p:cNvGraphicFramePr>
          <p:nvPr>
            <p:extLst>
              <p:ext uri="{D42A27DB-BD31-4B8C-83A1-F6EECF244321}">
                <p14:modId xmlns:p14="http://schemas.microsoft.com/office/powerpoint/2010/main" val="1027631341"/>
              </p:ext>
            </p:extLst>
          </p:nvPr>
        </p:nvGraphicFramePr>
        <p:xfrm>
          <a:off x="608086" y="2120673"/>
          <a:ext cx="7906716" cy="1304892"/>
        </p:xfrm>
        <a:graphic>
          <a:graphicData uri="http://schemas.openxmlformats.org/drawingml/2006/table">
            <a:tbl>
              <a:tblPr firstRow="1" bandRow="1">
                <a:tableStyleId>{00A15C55-8517-42AA-B614-E9B94910E393}</a:tableStyleId>
              </a:tblPr>
              <a:tblGrid>
                <a:gridCol w="2946950">
                  <a:extLst>
                    <a:ext uri="{9D8B030D-6E8A-4147-A177-3AD203B41FA5}">
                      <a16:colId xmlns:a16="http://schemas.microsoft.com/office/drawing/2014/main" val="20000"/>
                    </a:ext>
                  </a:extLst>
                </a:gridCol>
                <a:gridCol w="1536212">
                  <a:extLst>
                    <a:ext uri="{9D8B030D-6E8A-4147-A177-3AD203B41FA5}">
                      <a16:colId xmlns:a16="http://schemas.microsoft.com/office/drawing/2014/main" val="20001"/>
                    </a:ext>
                  </a:extLst>
                </a:gridCol>
                <a:gridCol w="1280177">
                  <a:extLst>
                    <a:ext uri="{9D8B030D-6E8A-4147-A177-3AD203B41FA5}">
                      <a16:colId xmlns:a16="http://schemas.microsoft.com/office/drawing/2014/main" val="2283454346"/>
                    </a:ext>
                  </a:extLst>
                </a:gridCol>
                <a:gridCol w="2143377">
                  <a:extLst>
                    <a:ext uri="{9D8B030D-6E8A-4147-A177-3AD203B41FA5}">
                      <a16:colId xmlns:a16="http://schemas.microsoft.com/office/drawing/2014/main" val="814345998"/>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CSB</a:t>
                      </a:r>
                    </a:p>
                  </a:txBody>
                  <a:tcPr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8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600" b="0" i="1" dirty="0"/>
                        <a:t>Interventions</a:t>
                      </a:r>
                    </a:p>
                  </a:txBody>
                  <a:tcPr anchor="ctr">
                    <a:solidFill>
                      <a:schemeClr val="bg1">
                        <a:lumMod val="95000"/>
                      </a:schemeClr>
                    </a:solidFill>
                  </a:tcPr>
                </a:tc>
                <a:tc>
                  <a:txBody>
                    <a:bodyPr/>
                    <a:lstStyle/>
                    <a:p>
                      <a:pPr algn="ctr"/>
                      <a:r>
                        <a:rPr lang="en-US" sz="1600" b="0" i="0" dirty="0"/>
                        <a:t>54</a:t>
                      </a:r>
                    </a:p>
                  </a:txBody>
                  <a:tcPr anchor="ctr">
                    <a:solidFill>
                      <a:schemeClr val="bg1">
                        <a:lumMod val="95000"/>
                      </a:schemeClr>
                    </a:solidFill>
                  </a:tcPr>
                </a:tc>
                <a:tc>
                  <a:txBody>
                    <a:bodyPr/>
                    <a:lstStyle/>
                    <a:p>
                      <a:pPr algn="ctr"/>
                      <a:r>
                        <a:rPr lang="en-US" sz="1600" b="0" i="0" dirty="0"/>
                        <a:t>12</a:t>
                      </a:r>
                    </a:p>
                  </a:txBody>
                  <a:tcPr anchor="ctr">
                    <a:solidFill>
                      <a:schemeClr val="bg1">
                        <a:lumMod val="95000"/>
                      </a:schemeClr>
                    </a:solidFill>
                  </a:tcPr>
                </a:tc>
                <a:tc>
                  <a:txBody>
                    <a:bodyPr/>
                    <a:lstStyle/>
                    <a:p>
                      <a:pPr algn="ctr"/>
                      <a:r>
                        <a:rPr lang="en-US" sz="1600" b="1" i="1" dirty="0"/>
                        <a:t>66</a:t>
                      </a:r>
                    </a:p>
                  </a:txBody>
                  <a:tcPr anchor="ctr">
                    <a:solidFill>
                      <a:schemeClr val="bg1">
                        <a:lumMod val="95000"/>
                      </a:schemeClr>
                    </a:solidFill>
                  </a:tcPr>
                </a:tc>
                <a:extLst>
                  <a:ext uri="{0D108BD9-81ED-4DB2-BD59-A6C34878D82A}">
                    <a16:rowId xmlns:a16="http://schemas.microsoft.com/office/drawing/2014/main" val="1144414123"/>
                  </a:ext>
                </a:extLst>
              </a:tr>
              <a:tr h="469566">
                <a:tc>
                  <a:txBody>
                    <a:bodyPr/>
                    <a:lstStyle/>
                    <a:p>
                      <a:pPr algn="ctr"/>
                      <a:r>
                        <a:rPr lang="en-US" sz="1600" b="0" i="1" dirty="0"/>
                        <a:t>Visits</a:t>
                      </a:r>
                    </a:p>
                  </a:txBody>
                  <a:tcPr anchor="ctr">
                    <a:solidFill>
                      <a:schemeClr val="bg1">
                        <a:lumMod val="85000"/>
                      </a:schemeClr>
                    </a:solidFill>
                  </a:tcPr>
                </a:tc>
                <a:tc>
                  <a:txBody>
                    <a:bodyPr/>
                    <a:lstStyle/>
                    <a:p>
                      <a:pPr algn="ctr"/>
                      <a:r>
                        <a:rPr lang="en-US" sz="1600" b="0" i="0" dirty="0"/>
                        <a:t>157</a:t>
                      </a:r>
                    </a:p>
                  </a:txBody>
                  <a:tcPr anchor="ctr">
                    <a:solidFill>
                      <a:schemeClr val="bg1">
                        <a:lumMod val="85000"/>
                      </a:schemeClr>
                    </a:solidFill>
                  </a:tcPr>
                </a:tc>
                <a:tc>
                  <a:txBody>
                    <a:bodyPr/>
                    <a:lstStyle/>
                    <a:p>
                      <a:pPr algn="ctr"/>
                      <a:r>
                        <a:rPr lang="en-US" sz="1600" b="0" i="0" dirty="0"/>
                        <a:t>237</a:t>
                      </a:r>
                    </a:p>
                  </a:txBody>
                  <a:tcPr anchor="ctr">
                    <a:solidFill>
                      <a:schemeClr val="bg1">
                        <a:lumMod val="85000"/>
                      </a:schemeClr>
                    </a:solidFill>
                  </a:tcPr>
                </a:tc>
                <a:tc>
                  <a:txBody>
                    <a:bodyPr/>
                    <a:lstStyle/>
                    <a:p>
                      <a:pPr algn="ctr"/>
                      <a:r>
                        <a:rPr lang="en-US" sz="1600" b="1" i="1" dirty="0"/>
                        <a:t>394</a:t>
                      </a:r>
                    </a:p>
                  </a:txBody>
                  <a:tcPr anchor="ctr">
                    <a:solidFill>
                      <a:schemeClr val="bg1">
                        <a:lumMod val="85000"/>
                      </a:schemeClr>
                    </a:solidFill>
                  </a:tcPr>
                </a:tc>
                <a:extLst>
                  <a:ext uri="{0D108BD9-81ED-4DB2-BD59-A6C34878D82A}">
                    <a16:rowId xmlns:a16="http://schemas.microsoft.com/office/drawing/2014/main" val="261787301"/>
                  </a:ext>
                </a:extLst>
              </a:tr>
            </a:tbl>
          </a:graphicData>
        </a:graphic>
      </p:graphicFrame>
      <p:graphicFrame>
        <p:nvGraphicFramePr>
          <p:cNvPr id="14" name="Table 13">
            <a:extLst>
              <a:ext uri="{FF2B5EF4-FFF2-40B4-BE49-F238E27FC236}">
                <a16:creationId xmlns:a16="http://schemas.microsoft.com/office/drawing/2014/main" id="{202D0CC2-DD19-45CC-9F7B-F8B6FEB3B782}"/>
              </a:ext>
            </a:extLst>
          </p:cNvPr>
          <p:cNvGraphicFramePr>
            <a:graphicFrameLocks noGrp="1"/>
          </p:cNvGraphicFramePr>
          <p:nvPr>
            <p:extLst>
              <p:ext uri="{D42A27DB-BD31-4B8C-83A1-F6EECF244321}">
                <p14:modId xmlns:p14="http://schemas.microsoft.com/office/powerpoint/2010/main" val="2899601113"/>
              </p:ext>
            </p:extLst>
          </p:nvPr>
        </p:nvGraphicFramePr>
        <p:xfrm>
          <a:off x="608088" y="3505200"/>
          <a:ext cx="7906714" cy="835326"/>
        </p:xfrm>
        <a:graphic>
          <a:graphicData uri="http://schemas.openxmlformats.org/drawingml/2006/table">
            <a:tbl>
              <a:tblPr firstRow="1" bandRow="1">
                <a:tableStyleId>{00A15C55-8517-42AA-B614-E9B94910E393}</a:tableStyleId>
              </a:tblPr>
              <a:tblGrid>
                <a:gridCol w="2946946">
                  <a:extLst>
                    <a:ext uri="{9D8B030D-6E8A-4147-A177-3AD203B41FA5}">
                      <a16:colId xmlns:a16="http://schemas.microsoft.com/office/drawing/2014/main" val="20000"/>
                    </a:ext>
                  </a:extLst>
                </a:gridCol>
                <a:gridCol w="1536212">
                  <a:extLst>
                    <a:ext uri="{9D8B030D-6E8A-4147-A177-3AD203B41FA5}">
                      <a16:colId xmlns:a16="http://schemas.microsoft.com/office/drawing/2014/main" val="20001"/>
                    </a:ext>
                  </a:extLst>
                </a:gridCol>
                <a:gridCol w="1280176">
                  <a:extLst>
                    <a:ext uri="{9D8B030D-6E8A-4147-A177-3AD203B41FA5}">
                      <a16:colId xmlns:a16="http://schemas.microsoft.com/office/drawing/2014/main" val="2283454346"/>
                    </a:ext>
                  </a:extLst>
                </a:gridCol>
                <a:gridCol w="2143380">
                  <a:extLst>
                    <a:ext uri="{9D8B030D-6E8A-4147-A177-3AD203B41FA5}">
                      <a16:colId xmlns:a16="http://schemas.microsoft.com/office/drawing/2014/main" val="102540727"/>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rPr>
                        <a:t>ASH</a:t>
                      </a:r>
                    </a:p>
                  </a:txBody>
                  <a:tcPr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8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600" b="0" i="1" dirty="0"/>
                        <a:t>Guidance Documents</a:t>
                      </a:r>
                    </a:p>
                  </a:txBody>
                  <a:tcPr anchor="ctr">
                    <a:solidFill>
                      <a:schemeClr val="bg1">
                        <a:lumMod val="95000"/>
                      </a:schemeClr>
                    </a:solidFill>
                  </a:tcPr>
                </a:tc>
                <a:tc>
                  <a:txBody>
                    <a:bodyPr/>
                    <a:lstStyle/>
                    <a:p>
                      <a:pPr algn="ctr"/>
                      <a:r>
                        <a:rPr lang="en-US" sz="1600" b="0" i="0" dirty="0"/>
                        <a:t>1</a:t>
                      </a:r>
                    </a:p>
                  </a:txBody>
                  <a:tcPr anchor="ctr">
                    <a:solidFill>
                      <a:schemeClr val="bg1">
                        <a:lumMod val="95000"/>
                      </a:schemeClr>
                    </a:solidFill>
                  </a:tcPr>
                </a:tc>
                <a:tc>
                  <a:txBody>
                    <a:bodyPr/>
                    <a:lstStyle/>
                    <a:p>
                      <a:pPr algn="ctr"/>
                      <a:r>
                        <a:rPr lang="en-US" sz="1600" b="0" i="0" dirty="0"/>
                        <a:t>0</a:t>
                      </a:r>
                    </a:p>
                  </a:txBody>
                  <a:tcPr anchor="ctr">
                    <a:solidFill>
                      <a:schemeClr val="bg1">
                        <a:lumMod val="95000"/>
                      </a:schemeClr>
                    </a:solidFill>
                  </a:tcPr>
                </a:tc>
                <a:tc>
                  <a:txBody>
                    <a:bodyPr/>
                    <a:lstStyle/>
                    <a:p>
                      <a:pPr algn="ctr"/>
                      <a:r>
                        <a:rPr lang="en-US" sz="1600" b="1" i="1" dirty="0"/>
                        <a:t>1</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sp>
        <p:nvSpPr>
          <p:cNvPr id="15" name="Rectangle 14">
            <a:extLst>
              <a:ext uri="{FF2B5EF4-FFF2-40B4-BE49-F238E27FC236}">
                <a16:creationId xmlns:a16="http://schemas.microsoft.com/office/drawing/2014/main" id="{F67BDF6C-45DF-4566-9654-37E30827EBF3}"/>
              </a:ext>
            </a:extLst>
          </p:cNvPr>
          <p:cNvSpPr/>
          <p:nvPr/>
        </p:nvSpPr>
        <p:spPr>
          <a:xfrm>
            <a:off x="497440" y="4555595"/>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6" name="TextBox 15">
            <a:extLst>
              <a:ext uri="{FF2B5EF4-FFF2-40B4-BE49-F238E27FC236}">
                <a16:creationId xmlns:a16="http://schemas.microsoft.com/office/drawing/2014/main" id="{FE917A89-2E54-4B18-9F93-AECFDF4D9BC0}"/>
              </a:ext>
            </a:extLst>
          </p:cNvPr>
          <p:cNvSpPr txBox="1"/>
          <p:nvPr/>
        </p:nvSpPr>
        <p:spPr>
          <a:xfrm>
            <a:off x="497440" y="4876239"/>
            <a:ext cx="8000240" cy="246221"/>
          </a:xfrm>
          <a:prstGeom prst="rect">
            <a:avLst/>
          </a:prstGeom>
          <a:noFill/>
        </p:spPr>
        <p:txBody>
          <a:bodyPr wrap="square" rtlCol="0">
            <a:spAutoFit/>
          </a:bodyPr>
          <a:lstStyle/>
          <a:p>
            <a:r>
              <a:rPr lang="en-US" sz="1000" i="1" dirty="0"/>
              <a:t>**Includes data from October 3, 2020 through April 30, 2021. </a:t>
            </a:r>
          </a:p>
        </p:txBody>
      </p:sp>
      <p:sp>
        <p:nvSpPr>
          <p:cNvPr id="11" name="TextBox 10">
            <a:extLst>
              <a:ext uri="{FF2B5EF4-FFF2-40B4-BE49-F238E27FC236}">
                <a16:creationId xmlns:a16="http://schemas.microsoft.com/office/drawing/2014/main" id="{D27BCF0A-C2FD-46E6-9A09-4BD1A60887E2}"/>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385150712"/>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extLst>
              <p:ext uri="{D42A27DB-BD31-4B8C-83A1-F6EECF244321}">
                <p14:modId xmlns:p14="http://schemas.microsoft.com/office/powerpoint/2010/main" val="33914040"/>
              </p:ext>
            </p:extLst>
          </p:nvPr>
        </p:nvGraphicFramePr>
        <p:xfrm>
          <a:off x="609600" y="1143000"/>
          <a:ext cx="7915430" cy="3905248"/>
        </p:xfrm>
        <a:graphic>
          <a:graphicData uri="http://schemas.openxmlformats.org/drawingml/2006/table">
            <a:tbl>
              <a:tblPr firstRow="1" bandRow="1">
                <a:tableStyleId>{00A15C55-8517-42AA-B614-E9B94910E393}</a:tableStyleId>
              </a:tblPr>
              <a:tblGrid>
                <a:gridCol w="3198048">
                  <a:extLst>
                    <a:ext uri="{9D8B030D-6E8A-4147-A177-3AD203B41FA5}">
                      <a16:colId xmlns:a16="http://schemas.microsoft.com/office/drawing/2014/main" val="1351541343"/>
                    </a:ext>
                  </a:extLst>
                </a:gridCol>
                <a:gridCol w="1407141">
                  <a:extLst>
                    <a:ext uri="{9D8B030D-6E8A-4147-A177-3AD203B41FA5}">
                      <a16:colId xmlns:a16="http://schemas.microsoft.com/office/drawing/2014/main" val="3158904017"/>
                    </a:ext>
                  </a:extLst>
                </a:gridCol>
                <a:gridCol w="1279219">
                  <a:extLst>
                    <a:ext uri="{9D8B030D-6E8A-4147-A177-3AD203B41FA5}">
                      <a16:colId xmlns:a16="http://schemas.microsoft.com/office/drawing/2014/main" val="336053993"/>
                    </a:ext>
                  </a:extLst>
                </a:gridCol>
                <a:gridCol w="2031022">
                  <a:extLst>
                    <a:ext uri="{9D8B030D-6E8A-4147-A177-3AD203B41FA5}">
                      <a16:colId xmlns:a16="http://schemas.microsoft.com/office/drawing/2014/main" val="271483158"/>
                    </a:ext>
                  </a:extLst>
                </a:gridCol>
              </a:tblGrid>
              <a:tr h="297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tx1"/>
                          </a:solidFill>
                          <a:latin typeface="+mn-lt"/>
                        </a:rPr>
                        <a:t>ETTA</a:t>
                      </a:r>
                    </a:p>
                  </a:txBody>
                  <a:tcPr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8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800" b="1" i="1" u="none" strike="noStrike" dirty="0">
                          <a:solidFill>
                            <a:schemeClr val="tx1"/>
                          </a:solidFill>
                          <a:effectLst/>
                          <a:latin typeface="+mn-lt"/>
                        </a:rPr>
                        <a:t>FFY 2020 - 2021</a:t>
                      </a:r>
                    </a:p>
                  </a:txBody>
                  <a:tcPr marL="9525" marR="9525" marT="9525" marB="0" anchor="ctr">
                    <a:solidFill>
                      <a:schemeClr val="bg1">
                        <a:lumMod val="75000"/>
                      </a:schemeClr>
                    </a:solidFill>
                  </a:tcPr>
                </a:tc>
                <a:extLst>
                  <a:ext uri="{0D108BD9-81ED-4DB2-BD59-A6C34878D82A}">
                    <a16:rowId xmlns:a16="http://schemas.microsoft.com/office/drawing/2014/main" val="3598832439"/>
                  </a:ext>
                </a:extLst>
              </a:tr>
              <a:tr h="252132">
                <a:tc>
                  <a:txBody>
                    <a:bodyPr/>
                    <a:lstStyle/>
                    <a:p>
                      <a:pPr algn="ctr"/>
                      <a:r>
                        <a:rPr lang="en-US" sz="1600" b="0" i="1" dirty="0"/>
                        <a:t>Live Webinars </a:t>
                      </a:r>
                    </a:p>
                  </a:txBody>
                  <a:tcPr anchor="ctr">
                    <a:solidFill>
                      <a:schemeClr val="bg1">
                        <a:lumMod val="95000"/>
                      </a:schemeClr>
                    </a:solidFill>
                  </a:tcPr>
                </a:tc>
                <a:tc>
                  <a:txBody>
                    <a:bodyPr/>
                    <a:lstStyle/>
                    <a:p>
                      <a:pPr algn="ctr"/>
                      <a:r>
                        <a:rPr lang="en-US" sz="1600" b="0" i="0" dirty="0"/>
                        <a:t>28</a:t>
                      </a:r>
                    </a:p>
                  </a:txBody>
                  <a:tcPr anchor="ctr">
                    <a:solidFill>
                      <a:schemeClr val="bg1">
                        <a:lumMod val="95000"/>
                      </a:schemeClr>
                    </a:solidFill>
                  </a:tcPr>
                </a:tc>
                <a:tc>
                  <a:txBody>
                    <a:bodyPr/>
                    <a:lstStyle/>
                    <a:p>
                      <a:pPr algn="ctr"/>
                      <a:r>
                        <a:rPr lang="en-US" sz="1600" b="0" i="0" dirty="0"/>
                        <a:t>11</a:t>
                      </a:r>
                    </a:p>
                  </a:txBody>
                  <a:tcPr anchor="ctr">
                    <a:solidFill>
                      <a:schemeClr val="bg1">
                        <a:lumMod val="95000"/>
                      </a:schemeClr>
                    </a:solidFill>
                  </a:tcPr>
                </a:tc>
                <a:tc>
                  <a:txBody>
                    <a:bodyPr/>
                    <a:lstStyle/>
                    <a:p>
                      <a:pPr algn="ctr"/>
                      <a:r>
                        <a:rPr lang="en-US" sz="1600" b="1" i="1" dirty="0"/>
                        <a:t>39</a:t>
                      </a:r>
                    </a:p>
                  </a:txBody>
                  <a:tcPr anchor="ctr">
                    <a:solidFill>
                      <a:schemeClr val="bg1">
                        <a:lumMod val="95000"/>
                      </a:schemeClr>
                    </a:solidFill>
                  </a:tcPr>
                </a:tc>
                <a:extLst>
                  <a:ext uri="{0D108BD9-81ED-4DB2-BD59-A6C34878D82A}">
                    <a16:rowId xmlns:a16="http://schemas.microsoft.com/office/drawing/2014/main" val="73781699"/>
                  </a:ext>
                </a:extLst>
              </a:tr>
              <a:tr h="4286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dirty="0"/>
                        <a:t>Pre-recorded Webinars</a:t>
                      </a:r>
                    </a:p>
                  </a:txBody>
                  <a:tcPr anchor="ctr">
                    <a:solidFill>
                      <a:schemeClr val="bg1">
                        <a:lumMod val="85000"/>
                      </a:schemeClr>
                    </a:solidFill>
                  </a:tcPr>
                </a:tc>
                <a:tc>
                  <a:txBody>
                    <a:bodyPr/>
                    <a:lstStyle/>
                    <a:p>
                      <a:pPr algn="ctr"/>
                      <a:r>
                        <a:rPr lang="en-US" sz="1600" b="0" i="0" dirty="0"/>
                        <a:t>6</a:t>
                      </a:r>
                    </a:p>
                  </a:txBody>
                  <a:tcPr anchor="ctr">
                    <a:solidFill>
                      <a:schemeClr val="bg1">
                        <a:lumMod val="85000"/>
                      </a:schemeClr>
                    </a:solidFill>
                  </a:tcPr>
                </a:tc>
                <a:tc>
                  <a:txBody>
                    <a:bodyPr/>
                    <a:lstStyle/>
                    <a:p>
                      <a:pPr algn="ctr"/>
                      <a:r>
                        <a:rPr lang="en-US" sz="1600" b="0" i="0" dirty="0"/>
                        <a:t>1</a:t>
                      </a:r>
                    </a:p>
                  </a:txBody>
                  <a:tcPr anchor="ctr">
                    <a:solidFill>
                      <a:schemeClr val="bg1">
                        <a:lumMod val="85000"/>
                      </a:schemeClr>
                    </a:solidFill>
                  </a:tcPr>
                </a:tc>
                <a:tc>
                  <a:txBody>
                    <a:bodyPr/>
                    <a:lstStyle/>
                    <a:p>
                      <a:pPr algn="ctr"/>
                      <a:r>
                        <a:rPr lang="en-US" sz="1600" b="1" i="1" dirty="0"/>
                        <a:t>7</a:t>
                      </a:r>
                    </a:p>
                  </a:txBody>
                  <a:tcPr anchor="ctr">
                    <a:solidFill>
                      <a:schemeClr val="bg1">
                        <a:lumMod val="85000"/>
                      </a:schemeClr>
                    </a:solidFill>
                  </a:tcPr>
                </a:tc>
                <a:extLst>
                  <a:ext uri="{0D108BD9-81ED-4DB2-BD59-A6C34878D82A}">
                    <a16:rowId xmlns:a16="http://schemas.microsoft.com/office/drawing/2014/main" val="2459126564"/>
                  </a:ext>
                </a:extLst>
              </a:tr>
              <a:tr h="297405">
                <a:tc>
                  <a:txBody>
                    <a:bodyPr/>
                    <a:lstStyle/>
                    <a:p>
                      <a:pPr algn="ctr"/>
                      <a:r>
                        <a:rPr lang="en-US" sz="1600" b="0" i="1" dirty="0"/>
                        <a:t>PowerPoints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a:ea typeface="+mn-ea"/>
                          <a:cs typeface="+mn-cs"/>
                        </a:rPr>
                        <a:t>6</a:t>
                      </a:r>
                    </a:p>
                  </a:txBody>
                  <a:tcPr anchor="ctr">
                    <a:solidFill>
                      <a:schemeClr val="bg1">
                        <a:lumMod val="95000"/>
                      </a:schemeClr>
                    </a:solidFill>
                  </a:tcPr>
                </a:tc>
                <a:extLst>
                  <a:ext uri="{0D108BD9-81ED-4DB2-BD59-A6C34878D82A}">
                    <a16:rowId xmlns:a16="http://schemas.microsoft.com/office/drawing/2014/main" val="4064520827"/>
                  </a:ext>
                </a:extLst>
              </a:tr>
              <a:tr h="252132">
                <a:tc>
                  <a:txBody>
                    <a:bodyPr/>
                    <a:lstStyle/>
                    <a:p>
                      <a:pPr algn="ctr"/>
                      <a:r>
                        <a:rPr lang="en-US" sz="1600" b="0" i="1" dirty="0"/>
                        <a:t>Hazard Alerts</a:t>
                      </a:r>
                    </a:p>
                  </a:txBody>
                  <a:tcPr anchor="ctr">
                    <a:solidFill>
                      <a:schemeClr val="bg1">
                        <a:lumMod val="85000"/>
                      </a:schemeClr>
                    </a:solidFill>
                  </a:tcPr>
                </a:tc>
                <a:tc>
                  <a:txBody>
                    <a:bodyPr/>
                    <a:lstStyle/>
                    <a:p>
                      <a:pPr algn="ctr"/>
                      <a:r>
                        <a:rPr lang="en-US" sz="1600" b="0" i="0" dirty="0"/>
                        <a:t>7</a:t>
                      </a:r>
                    </a:p>
                  </a:txBody>
                  <a:tcPr anchor="ctr">
                    <a:solidFill>
                      <a:schemeClr val="bg1">
                        <a:lumMod val="85000"/>
                      </a:schemeClr>
                    </a:solidFill>
                  </a:tcPr>
                </a:tc>
                <a:tc>
                  <a:txBody>
                    <a:bodyPr/>
                    <a:lstStyle/>
                    <a:p>
                      <a:pPr algn="ctr"/>
                      <a:r>
                        <a:rPr lang="en-US" sz="1600" b="0" i="0" dirty="0"/>
                        <a:t>2</a:t>
                      </a:r>
                    </a:p>
                  </a:txBody>
                  <a:tcPr anchor="ctr">
                    <a:solidFill>
                      <a:schemeClr val="bg1">
                        <a:lumMod val="85000"/>
                      </a:schemeClr>
                    </a:solidFill>
                  </a:tcPr>
                </a:tc>
                <a:tc>
                  <a:txBody>
                    <a:bodyPr/>
                    <a:lstStyle/>
                    <a:p>
                      <a:pPr algn="ctr"/>
                      <a:r>
                        <a:rPr lang="en-US" sz="1600" b="1" i="1" dirty="0"/>
                        <a:t>9</a:t>
                      </a:r>
                    </a:p>
                  </a:txBody>
                  <a:tcPr anchor="ctr">
                    <a:solidFill>
                      <a:schemeClr val="bg1">
                        <a:lumMod val="85000"/>
                      </a:schemeClr>
                    </a:solidFill>
                  </a:tcPr>
                </a:tc>
                <a:extLst>
                  <a:ext uri="{0D108BD9-81ED-4DB2-BD59-A6C34878D82A}">
                    <a16:rowId xmlns:a16="http://schemas.microsoft.com/office/drawing/2014/main" val="1312744093"/>
                  </a:ext>
                </a:extLst>
              </a:tr>
              <a:tr h="252132">
                <a:tc>
                  <a:txBody>
                    <a:bodyPr/>
                    <a:lstStyle/>
                    <a:p>
                      <a:pPr algn="ctr"/>
                      <a:r>
                        <a:rPr lang="en-US" sz="1600" b="0" i="1" dirty="0"/>
                        <a:t>Streaming Videos</a:t>
                      </a:r>
                    </a:p>
                  </a:txBody>
                  <a:tcPr anchor="ctr">
                    <a:solidFill>
                      <a:schemeClr val="bg1">
                        <a:lumMod val="95000"/>
                      </a:schemeClr>
                    </a:solidFill>
                  </a:tcPr>
                </a:tc>
                <a:tc>
                  <a:txBody>
                    <a:bodyPr/>
                    <a:lstStyle/>
                    <a:p>
                      <a:pPr algn="ctr"/>
                      <a:r>
                        <a:rPr lang="en-US" sz="1600" b="0" i="0" dirty="0"/>
                        <a:t>72</a:t>
                      </a:r>
                    </a:p>
                  </a:txBody>
                  <a:tcPr anchor="ctr">
                    <a:solidFill>
                      <a:schemeClr val="bg1">
                        <a:lumMod val="95000"/>
                      </a:schemeClr>
                    </a:solidFill>
                  </a:tcPr>
                </a:tc>
                <a:tc>
                  <a:txBody>
                    <a:bodyPr/>
                    <a:lstStyle/>
                    <a:p>
                      <a:pPr algn="ctr"/>
                      <a:r>
                        <a:rPr lang="en-US" sz="1600" b="0" i="0" dirty="0"/>
                        <a:t>46</a:t>
                      </a:r>
                    </a:p>
                  </a:txBody>
                  <a:tcPr anchor="ctr">
                    <a:solidFill>
                      <a:schemeClr val="bg1">
                        <a:lumMod val="95000"/>
                      </a:schemeClr>
                    </a:solidFill>
                  </a:tcPr>
                </a:tc>
                <a:tc>
                  <a:txBody>
                    <a:bodyPr/>
                    <a:lstStyle/>
                    <a:p>
                      <a:pPr algn="ctr"/>
                      <a:r>
                        <a:rPr lang="en-US" sz="1600" b="1" i="1" dirty="0"/>
                        <a:t>118</a:t>
                      </a:r>
                    </a:p>
                  </a:txBody>
                  <a:tcPr anchor="ctr">
                    <a:solidFill>
                      <a:schemeClr val="bg1">
                        <a:lumMod val="95000"/>
                      </a:schemeClr>
                    </a:solidFill>
                  </a:tcPr>
                </a:tc>
                <a:extLst>
                  <a:ext uri="{0D108BD9-81ED-4DB2-BD59-A6C34878D82A}">
                    <a16:rowId xmlns:a16="http://schemas.microsoft.com/office/drawing/2014/main" val="1222417909"/>
                  </a:ext>
                </a:extLst>
              </a:tr>
              <a:tr h="428624">
                <a:tc>
                  <a:txBody>
                    <a:bodyPr/>
                    <a:lstStyle/>
                    <a:p>
                      <a:pPr algn="ctr"/>
                      <a:r>
                        <a:rPr lang="en-US" sz="1600" b="0" i="1" dirty="0"/>
                        <a:t>A-Z Topics Added/Updated</a:t>
                      </a:r>
                    </a:p>
                  </a:txBody>
                  <a:tcPr anchor="ctr">
                    <a:solidFill>
                      <a:schemeClr val="bg1">
                        <a:lumMod val="85000"/>
                      </a:schemeClr>
                    </a:solidFill>
                  </a:tcPr>
                </a:tc>
                <a:tc>
                  <a:txBody>
                    <a:bodyPr/>
                    <a:lstStyle/>
                    <a:p>
                      <a:pPr algn="ctr"/>
                      <a:r>
                        <a:rPr lang="en-US" sz="1600" b="0" i="0" dirty="0"/>
                        <a:t>24</a:t>
                      </a:r>
                    </a:p>
                  </a:txBody>
                  <a:tcPr anchor="ctr">
                    <a:solidFill>
                      <a:schemeClr val="bg1">
                        <a:lumMod val="85000"/>
                      </a:schemeClr>
                    </a:solidFill>
                  </a:tcPr>
                </a:tc>
                <a:tc>
                  <a:txBody>
                    <a:bodyPr/>
                    <a:lstStyle/>
                    <a:p>
                      <a:pPr algn="ctr"/>
                      <a:r>
                        <a:rPr lang="en-US" sz="1600" b="0" i="0" dirty="0"/>
                        <a:t>14</a:t>
                      </a:r>
                    </a:p>
                  </a:txBody>
                  <a:tcPr anchor="ctr">
                    <a:solidFill>
                      <a:schemeClr val="bg1">
                        <a:lumMod val="85000"/>
                      </a:schemeClr>
                    </a:solidFill>
                  </a:tcPr>
                </a:tc>
                <a:tc>
                  <a:txBody>
                    <a:bodyPr/>
                    <a:lstStyle/>
                    <a:p>
                      <a:pPr algn="ctr"/>
                      <a:r>
                        <a:rPr lang="en-US" sz="1600" b="1" i="1" dirty="0"/>
                        <a:t>38</a:t>
                      </a:r>
                    </a:p>
                  </a:txBody>
                  <a:tcPr anchor="ctr">
                    <a:solidFill>
                      <a:schemeClr val="bg1">
                        <a:lumMod val="85000"/>
                      </a:schemeClr>
                    </a:solidFill>
                  </a:tcPr>
                </a:tc>
                <a:extLst>
                  <a:ext uri="{0D108BD9-81ED-4DB2-BD59-A6C34878D82A}">
                    <a16:rowId xmlns:a16="http://schemas.microsoft.com/office/drawing/2014/main" val="3430657162"/>
                  </a:ext>
                </a:extLst>
              </a:tr>
              <a:tr h="252132">
                <a:tc>
                  <a:txBody>
                    <a:bodyPr/>
                    <a:lstStyle/>
                    <a:p>
                      <a:pPr algn="ctr"/>
                      <a:r>
                        <a:rPr lang="en-US" sz="1600" b="0" i="1" dirty="0"/>
                        <a:t>Fact Sheets</a:t>
                      </a:r>
                    </a:p>
                  </a:txBody>
                  <a:tcPr anchor="ctr">
                    <a:solidFill>
                      <a:schemeClr val="bg1">
                        <a:lumMod val="95000"/>
                      </a:schemeClr>
                    </a:solidFill>
                  </a:tcPr>
                </a:tc>
                <a:tc>
                  <a:txBody>
                    <a:bodyPr/>
                    <a:lstStyle/>
                    <a:p>
                      <a:pPr algn="ctr"/>
                      <a:r>
                        <a:rPr lang="en-US" sz="1600" b="0" i="0" dirty="0"/>
                        <a:t>4</a:t>
                      </a:r>
                    </a:p>
                  </a:txBody>
                  <a:tcPr anchor="ctr">
                    <a:solidFill>
                      <a:schemeClr val="bg1">
                        <a:lumMod val="95000"/>
                      </a:schemeClr>
                    </a:solidFill>
                  </a:tcPr>
                </a:tc>
                <a:tc>
                  <a:txBody>
                    <a:bodyPr/>
                    <a:lstStyle/>
                    <a:p>
                      <a:pPr algn="ctr"/>
                      <a:r>
                        <a:rPr lang="en-US" sz="1600" b="0" i="0" dirty="0"/>
                        <a:t>8</a:t>
                      </a:r>
                    </a:p>
                  </a:txBody>
                  <a:tcPr anchor="ctr">
                    <a:solidFill>
                      <a:schemeClr val="bg1">
                        <a:lumMod val="95000"/>
                      </a:schemeClr>
                    </a:solidFill>
                  </a:tcPr>
                </a:tc>
                <a:tc>
                  <a:txBody>
                    <a:bodyPr/>
                    <a:lstStyle/>
                    <a:p>
                      <a:pPr algn="ctr"/>
                      <a:r>
                        <a:rPr lang="en-US" sz="1600" b="1" i="1" dirty="0"/>
                        <a:t>12</a:t>
                      </a:r>
                    </a:p>
                  </a:txBody>
                  <a:tcPr anchor="ctr">
                    <a:solidFill>
                      <a:schemeClr val="bg1">
                        <a:lumMod val="95000"/>
                      </a:schemeClr>
                    </a:solidFill>
                  </a:tcPr>
                </a:tc>
                <a:extLst>
                  <a:ext uri="{0D108BD9-81ED-4DB2-BD59-A6C34878D82A}">
                    <a16:rowId xmlns:a16="http://schemas.microsoft.com/office/drawing/2014/main" val="2114539236"/>
                  </a:ext>
                </a:extLst>
              </a:tr>
              <a:tr h="297405">
                <a:tc>
                  <a:txBody>
                    <a:bodyPr/>
                    <a:lstStyle/>
                    <a:p>
                      <a:pPr algn="ctr"/>
                      <a:r>
                        <a:rPr lang="en-US" sz="1600" b="0" i="1" dirty="0"/>
                        <a:t>Example Programs</a:t>
                      </a:r>
                    </a:p>
                  </a:txBody>
                  <a:tcPr anchor="ctr">
                    <a:solidFill>
                      <a:schemeClr val="bg1">
                        <a:lumMod val="85000"/>
                      </a:schemeClr>
                    </a:solidFill>
                  </a:tcPr>
                </a:tc>
                <a:tc>
                  <a:txBody>
                    <a:bodyPr/>
                    <a:lstStyle/>
                    <a:p>
                      <a:pPr algn="ctr"/>
                      <a:r>
                        <a:rPr lang="en-US" sz="1600" b="0" i="0" dirty="0"/>
                        <a:t>1</a:t>
                      </a:r>
                    </a:p>
                  </a:txBody>
                  <a:tcPr anchor="ctr">
                    <a:solidFill>
                      <a:schemeClr val="bg1">
                        <a:lumMod val="85000"/>
                      </a:schemeClr>
                    </a:solidFill>
                  </a:tcPr>
                </a:tc>
                <a:tc>
                  <a:txBody>
                    <a:bodyPr/>
                    <a:lstStyle/>
                    <a:p>
                      <a:pPr algn="ctr"/>
                      <a:r>
                        <a:rPr lang="en-US" sz="1600" b="0" i="0" dirty="0"/>
                        <a:t>1</a:t>
                      </a:r>
                    </a:p>
                  </a:txBody>
                  <a:tcPr anchor="ctr">
                    <a:solidFill>
                      <a:schemeClr val="bg1">
                        <a:lumMod val="85000"/>
                      </a:schemeClr>
                    </a:solidFill>
                  </a:tcPr>
                </a:tc>
                <a:tc>
                  <a:txBody>
                    <a:bodyPr/>
                    <a:lstStyle/>
                    <a:p>
                      <a:pPr algn="ctr"/>
                      <a:r>
                        <a:rPr lang="en-US" sz="1600" b="1" i="1" dirty="0"/>
                        <a:t>2</a:t>
                      </a:r>
                    </a:p>
                  </a:txBody>
                  <a:tcPr anchor="ctr">
                    <a:solidFill>
                      <a:schemeClr val="bg1">
                        <a:lumMod val="85000"/>
                      </a:schemeClr>
                    </a:solidFill>
                  </a:tcPr>
                </a:tc>
                <a:extLst>
                  <a:ext uri="{0D108BD9-81ED-4DB2-BD59-A6C34878D82A}">
                    <a16:rowId xmlns:a16="http://schemas.microsoft.com/office/drawing/2014/main" val="3288526463"/>
                  </a:ext>
                </a:extLst>
              </a:tr>
              <a:tr h="297405">
                <a:tc>
                  <a:txBody>
                    <a:bodyPr/>
                    <a:lstStyle/>
                    <a:p>
                      <a:pPr algn="ctr"/>
                      <a:r>
                        <a:rPr lang="en-US" sz="1600" b="0" i="1" dirty="0"/>
                        <a:t>Compliance Memos</a:t>
                      </a:r>
                    </a:p>
                  </a:txBody>
                  <a:tcPr anchor="ctr">
                    <a:solidFill>
                      <a:schemeClr val="bg1">
                        <a:lumMod val="95000"/>
                      </a:schemeClr>
                    </a:solidFill>
                  </a:tcPr>
                </a:tc>
                <a:tc>
                  <a:txBody>
                    <a:bodyPr/>
                    <a:lstStyle/>
                    <a:p>
                      <a:pPr algn="ctr"/>
                      <a:r>
                        <a:rPr lang="en-US" sz="1600" b="0" i="0" dirty="0"/>
                        <a:t>10</a:t>
                      </a:r>
                    </a:p>
                  </a:txBody>
                  <a:tcPr anchor="ctr">
                    <a:solidFill>
                      <a:schemeClr val="bg1">
                        <a:lumMod val="95000"/>
                      </a:schemeClr>
                    </a:solidFill>
                  </a:tcPr>
                </a:tc>
                <a:tc>
                  <a:txBody>
                    <a:bodyPr/>
                    <a:lstStyle/>
                    <a:p>
                      <a:pPr algn="ctr"/>
                      <a:r>
                        <a:rPr lang="en-US" sz="1600" b="0" i="0" dirty="0"/>
                        <a:t>1</a:t>
                      </a:r>
                    </a:p>
                  </a:txBody>
                  <a:tcPr anchor="ctr">
                    <a:solidFill>
                      <a:schemeClr val="bg1">
                        <a:lumMod val="95000"/>
                      </a:schemeClr>
                    </a:solidFill>
                  </a:tcPr>
                </a:tc>
                <a:tc>
                  <a:txBody>
                    <a:bodyPr/>
                    <a:lstStyle/>
                    <a:p>
                      <a:pPr algn="ctr"/>
                      <a:r>
                        <a:rPr lang="en-US" sz="1600" b="1" i="1" dirty="0"/>
                        <a:t>11</a:t>
                      </a:r>
                    </a:p>
                  </a:txBody>
                  <a:tcPr anchor="ctr">
                    <a:solidFill>
                      <a:schemeClr val="bg1">
                        <a:lumMod val="95000"/>
                      </a:schemeClr>
                    </a:solidFill>
                  </a:tcPr>
                </a:tc>
                <a:extLst>
                  <a:ext uri="{0D108BD9-81ED-4DB2-BD59-A6C34878D82A}">
                    <a16:rowId xmlns:a16="http://schemas.microsoft.com/office/drawing/2014/main" val="3338831978"/>
                  </a:ext>
                </a:extLst>
              </a:tr>
              <a:tr h="297405">
                <a:tc>
                  <a:txBody>
                    <a:bodyPr/>
                    <a:lstStyle/>
                    <a:p>
                      <a:pPr algn="ctr"/>
                      <a:r>
                        <a:rPr lang="en-US" sz="1600" b="0" i="1" dirty="0"/>
                        <a:t>Billboards</a:t>
                      </a:r>
                    </a:p>
                  </a:txBody>
                  <a:tcPr anchor="ctr">
                    <a:solidFill>
                      <a:schemeClr val="bg1">
                        <a:lumMod val="85000"/>
                      </a:schemeClr>
                    </a:solidFill>
                  </a:tcPr>
                </a:tc>
                <a:tc>
                  <a:txBody>
                    <a:bodyPr/>
                    <a:lstStyle/>
                    <a:p>
                      <a:pPr algn="ctr"/>
                      <a:r>
                        <a:rPr lang="en-US" sz="1600" b="0" i="0" dirty="0"/>
                        <a:t>0</a:t>
                      </a:r>
                    </a:p>
                  </a:txBody>
                  <a:tcPr anchor="ctr">
                    <a:solidFill>
                      <a:schemeClr val="bg1">
                        <a:lumMod val="85000"/>
                      </a:schemeClr>
                    </a:solidFill>
                  </a:tcPr>
                </a:tc>
                <a:tc>
                  <a:txBody>
                    <a:bodyPr/>
                    <a:lstStyle/>
                    <a:p>
                      <a:pPr algn="ctr"/>
                      <a:r>
                        <a:rPr lang="en-US" sz="1600" b="0" i="0" dirty="0"/>
                        <a:t>2</a:t>
                      </a:r>
                    </a:p>
                  </a:txBody>
                  <a:tcPr anchor="ctr">
                    <a:solidFill>
                      <a:schemeClr val="bg1">
                        <a:lumMod val="85000"/>
                      </a:schemeClr>
                    </a:solidFill>
                  </a:tcPr>
                </a:tc>
                <a:tc>
                  <a:txBody>
                    <a:bodyPr/>
                    <a:lstStyle/>
                    <a:p>
                      <a:pPr algn="ctr"/>
                      <a:r>
                        <a:rPr lang="en-US" sz="1600" b="1" i="1" dirty="0"/>
                        <a:t>2</a:t>
                      </a:r>
                    </a:p>
                  </a:txBody>
                  <a:tcPr anchor="ctr">
                    <a:solidFill>
                      <a:schemeClr val="bg1">
                        <a:lumMod val="85000"/>
                      </a:schemeClr>
                    </a:solidFill>
                  </a:tcPr>
                </a:tc>
                <a:extLst>
                  <a:ext uri="{0D108BD9-81ED-4DB2-BD59-A6C34878D82A}">
                    <a16:rowId xmlns:a16="http://schemas.microsoft.com/office/drawing/2014/main" val="1226411919"/>
                  </a:ext>
                </a:extLst>
              </a:tr>
            </a:tbl>
          </a:graphicData>
        </a:graphic>
      </p:graphicFrame>
      <p:sp>
        <p:nvSpPr>
          <p:cNvPr id="7" name="Rectangle 6">
            <a:extLst>
              <a:ext uri="{FF2B5EF4-FFF2-40B4-BE49-F238E27FC236}">
                <a16:creationId xmlns:a16="http://schemas.microsoft.com/office/drawing/2014/main" id="{439932E1-206E-4721-8D72-089097FCC07D}"/>
              </a:ext>
            </a:extLst>
          </p:cNvPr>
          <p:cNvSpPr/>
          <p:nvPr/>
        </p:nvSpPr>
        <p:spPr>
          <a:xfrm>
            <a:off x="518928" y="5257056"/>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0" name="TextBox 9">
            <a:extLst>
              <a:ext uri="{FF2B5EF4-FFF2-40B4-BE49-F238E27FC236}">
                <a16:creationId xmlns:a16="http://schemas.microsoft.com/office/drawing/2014/main" id="{C2087B8C-D1B9-4612-8C90-404DD874BC4C}"/>
              </a:ext>
            </a:extLst>
          </p:cNvPr>
          <p:cNvSpPr txBox="1"/>
          <p:nvPr/>
        </p:nvSpPr>
        <p:spPr>
          <a:xfrm>
            <a:off x="524790" y="5514945"/>
            <a:ext cx="8000240" cy="246221"/>
          </a:xfrm>
          <a:prstGeom prst="rect">
            <a:avLst/>
          </a:prstGeom>
          <a:noFill/>
        </p:spPr>
        <p:txBody>
          <a:bodyPr wrap="square" rtlCol="0">
            <a:spAutoFit/>
          </a:bodyPr>
          <a:lstStyle/>
          <a:p>
            <a:r>
              <a:rPr lang="en-US" sz="1000" i="1" dirty="0"/>
              <a:t>**Includes data from October 3, 2020 through April 30, 2021. </a:t>
            </a:r>
          </a:p>
        </p:txBody>
      </p:sp>
      <p:sp>
        <p:nvSpPr>
          <p:cNvPr id="12" name="TextBox 11">
            <a:extLst>
              <a:ext uri="{FF2B5EF4-FFF2-40B4-BE49-F238E27FC236}">
                <a16:creationId xmlns:a16="http://schemas.microsoft.com/office/drawing/2014/main" id="{4C1C7761-D12A-4329-B165-FD55D0FF59BB}"/>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405779849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FC86B71-238B-4D1E-B373-205145F46218}"/>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8" name="Content Placeholder 7">
            <a:extLst>
              <a:ext uri="{FF2B5EF4-FFF2-40B4-BE49-F238E27FC236}">
                <a16:creationId xmlns:a16="http://schemas.microsoft.com/office/drawing/2014/main" id="{B728AC08-153F-40D4-AB6D-DBDEDE9B04F2}"/>
              </a:ext>
            </a:extLst>
          </p:cNvPr>
          <p:cNvSpPr>
            <a:spLocks noGrp="1"/>
          </p:cNvSpPr>
          <p:nvPr>
            <p:ph idx="1"/>
          </p:nvPr>
        </p:nvSpPr>
        <p:spPr>
          <a:xfrm>
            <a:off x="533400" y="1219200"/>
            <a:ext cx="8001000" cy="4525963"/>
          </a:xfrm>
        </p:spPr>
        <p:txBody>
          <a:bodyPr/>
          <a:lstStyle/>
          <a:p>
            <a:r>
              <a:rPr lang="en-US" dirty="0"/>
              <a:t>COVID-19 Safety and Health Topic Page</a:t>
            </a:r>
          </a:p>
        </p:txBody>
      </p:sp>
      <p:sp>
        <p:nvSpPr>
          <p:cNvPr id="2" name="TextBox 1">
            <a:extLst>
              <a:ext uri="{FF2B5EF4-FFF2-40B4-BE49-F238E27FC236}">
                <a16:creationId xmlns:a16="http://schemas.microsoft.com/office/drawing/2014/main" id="{16DC6199-778F-49F7-B0F3-7F1964D0D4EA}"/>
              </a:ext>
            </a:extLst>
          </p:cNvPr>
          <p:cNvSpPr txBox="1"/>
          <p:nvPr/>
        </p:nvSpPr>
        <p:spPr>
          <a:xfrm>
            <a:off x="6781800" y="2301093"/>
            <a:ext cx="1193596" cy="369332"/>
          </a:xfrm>
          <a:prstGeom prst="rect">
            <a:avLst/>
          </a:prstGeom>
          <a:noFill/>
        </p:spPr>
        <p:txBody>
          <a:bodyPr wrap="none" rtlCol="0">
            <a:spAutoFit/>
          </a:bodyPr>
          <a:lstStyle/>
          <a:p>
            <a:r>
              <a:rPr lang="en-US" i="1" dirty="0"/>
              <a:t>FFY 2020</a:t>
            </a:r>
          </a:p>
        </p:txBody>
      </p:sp>
      <p:sp>
        <p:nvSpPr>
          <p:cNvPr id="10" name="TextBox 9">
            <a:extLst>
              <a:ext uri="{FF2B5EF4-FFF2-40B4-BE49-F238E27FC236}">
                <a16:creationId xmlns:a16="http://schemas.microsoft.com/office/drawing/2014/main" id="{EAFB2841-9323-423F-8EE0-7A0D58D31ECD}"/>
              </a:ext>
            </a:extLst>
          </p:cNvPr>
          <p:cNvSpPr txBox="1"/>
          <p:nvPr/>
        </p:nvSpPr>
        <p:spPr>
          <a:xfrm>
            <a:off x="6781800" y="4572000"/>
            <a:ext cx="1193596" cy="369332"/>
          </a:xfrm>
          <a:prstGeom prst="rect">
            <a:avLst/>
          </a:prstGeom>
          <a:noFill/>
        </p:spPr>
        <p:txBody>
          <a:bodyPr wrap="none" rtlCol="0">
            <a:spAutoFit/>
          </a:bodyPr>
          <a:lstStyle/>
          <a:p>
            <a:r>
              <a:rPr lang="en-US" i="1" dirty="0"/>
              <a:t>FFY 2021</a:t>
            </a:r>
          </a:p>
        </p:txBody>
      </p:sp>
      <p:pic>
        <p:nvPicPr>
          <p:cNvPr id="13" name="Picture 12">
            <a:extLst>
              <a:ext uri="{FF2B5EF4-FFF2-40B4-BE49-F238E27FC236}">
                <a16:creationId xmlns:a16="http://schemas.microsoft.com/office/drawing/2014/main" id="{C61661A2-58FC-403A-BFD3-DDD8665F594A}"/>
              </a:ext>
            </a:extLst>
          </p:cNvPr>
          <p:cNvPicPr/>
          <p:nvPr/>
        </p:nvPicPr>
        <p:blipFill rotWithShape="1">
          <a:blip r:embed="rId2">
            <a:extLst>
              <a:ext uri="{28A0092B-C50C-407E-A947-70E740481C1C}">
                <a14:useLocalDpi xmlns:a14="http://schemas.microsoft.com/office/drawing/2010/main" val="0"/>
              </a:ext>
            </a:extLst>
          </a:blip>
          <a:srcRect t="27594" b="30143"/>
          <a:stretch/>
        </p:blipFill>
        <p:spPr bwMode="auto">
          <a:xfrm>
            <a:off x="643847" y="1752600"/>
            <a:ext cx="5781676" cy="2152650"/>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93E386C-A9CB-4067-BC6A-1B599AB32855}"/>
              </a:ext>
            </a:extLst>
          </p:cNvPr>
          <p:cNvSpPr txBox="1"/>
          <p:nvPr/>
        </p:nvSpPr>
        <p:spPr>
          <a:xfrm>
            <a:off x="6753627" y="3259822"/>
            <a:ext cx="2009373" cy="646331"/>
          </a:xfrm>
          <a:prstGeom prst="rect">
            <a:avLst/>
          </a:prstGeom>
          <a:noFill/>
        </p:spPr>
        <p:txBody>
          <a:bodyPr wrap="square" rtlCol="0">
            <a:spAutoFit/>
          </a:bodyPr>
          <a:lstStyle/>
          <a:p>
            <a:r>
              <a:rPr lang="en-US" dirty="0"/>
              <a:t>FFY 2020 - 2021 = </a:t>
            </a:r>
            <a:r>
              <a:rPr lang="en-US" b="1" dirty="0"/>
              <a:t>38,263</a:t>
            </a:r>
          </a:p>
        </p:txBody>
      </p:sp>
      <p:sp>
        <p:nvSpPr>
          <p:cNvPr id="11" name="TextBox 10">
            <a:extLst>
              <a:ext uri="{FF2B5EF4-FFF2-40B4-BE49-F238E27FC236}">
                <a16:creationId xmlns:a16="http://schemas.microsoft.com/office/drawing/2014/main" id="{188B26D5-FF75-4849-91FA-07DF819616F8}"/>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pic>
        <p:nvPicPr>
          <p:cNvPr id="14" name="Picture 13">
            <a:extLst>
              <a:ext uri="{FF2B5EF4-FFF2-40B4-BE49-F238E27FC236}">
                <a16:creationId xmlns:a16="http://schemas.microsoft.com/office/drawing/2014/main" id="{DDA9BF34-5E5A-474F-8CA3-3B56E5776694}"/>
              </a:ext>
            </a:extLst>
          </p:cNvPr>
          <p:cNvPicPr/>
          <p:nvPr/>
        </p:nvPicPr>
        <p:blipFill rotWithShape="1">
          <a:blip r:embed="rId3">
            <a:extLst>
              <a:ext uri="{28A0092B-C50C-407E-A947-70E740481C1C}">
                <a14:useLocalDpi xmlns:a14="http://schemas.microsoft.com/office/drawing/2010/main" val="0"/>
              </a:ext>
            </a:extLst>
          </a:blip>
          <a:srcRect l="160" t="30179" r="-160" b="5552"/>
          <a:stretch/>
        </p:blipFill>
        <p:spPr bwMode="auto">
          <a:xfrm>
            <a:off x="617470" y="3582987"/>
            <a:ext cx="5943600" cy="21907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507323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7" name="TextBox 6">
            <a:extLst>
              <a:ext uri="{FF2B5EF4-FFF2-40B4-BE49-F238E27FC236}">
                <a16:creationId xmlns:a16="http://schemas.microsoft.com/office/drawing/2014/main" id="{3D66AAF1-1646-4A28-A0E8-D77B5C73DD9F}"/>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85628538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3324454044"/>
              </p:ext>
            </p:extLst>
          </p:nvPr>
        </p:nvGraphicFramePr>
        <p:xfrm>
          <a:off x="609597" y="1117935"/>
          <a:ext cx="7848602" cy="4749466"/>
        </p:xfrm>
        <a:graphic>
          <a:graphicData uri="http://schemas.openxmlformats.org/drawingml/2006/table">
            <a:tbl>
              <a:tblPr>
                <a:tableStyleId>{00A15C55-8517-42AA-B614-E9B94910E393}</a:tableStyleId>
              </a:tblPr>
              <a:tblGrid>
                <a:gridCol w="5051976">
                  <a:extLst>
                    <a:ext uri="{9D8B030D-6E8A-4147-A177-3AD203B41FA5}">
                      <a16:colId xmlns:a16="http://schemas.microsoft.com/office/drawing/2014/main" val="20000"/>
                    </a:ext>
                  </a:extLst>
                </a:gridCol>
                <a:gridCol w="1353206">
                  <a:extLst>
                    <a:ext uri="{9D8B030D-6E8A-4147-A177-3AD203B41FA5}">
                      <a16:colId xmlns:a16="http://schemas.microsoft.com/office/drawing/2014/main" val="20002"/>
                    </a:ext>
                  </a:extLst>
                </a:gridCol>
                <a:gridCol w="1443420">
                  <a:extLst>
                    <a:ext uri="{9D8B030D-6E8A-4147-A177-3AD203B41FA5}">
                      <a16:colId xmlns:a16="http://schemas.microsoft.com/office/drawing/2014/main" val="20003"/>
                    </a:ext>
                  </a:extLst>
                </a:gridCol>
              </a:tblGrid>
              <a:tr h="526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solidFill>
                            <a:schemeClr val="tx1"/>
                          </a:solidFill>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51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Safety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638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1,197</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51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Health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519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635</a:t>
                      </a:r>
                    </a:p>
                  </a:txBody>
                  <a:tcPr anchor="ctr" horzOverflow="overflow">
                    <a:solidFill>
                      <a:schemeClr val="bg1">
                        <a:lumMod val="85000"/>
                      </a:schemeClr>
                    </a:solidFill>
                  </a:tcPr>
                </a:tc>
                <a:extLst>
                  <a:ext uri="{0D108BD9-81ED-4DB2-BD59-A6C34878D82A}">
                    <a16:rowId xmlns:a16="http://schemas.microsoft.com/office/drawing/2014/main" val="10002"/>
                  </a:ext>
                </a:extLst>
              </a:tr>
              <a:tr h="351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2,698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4,100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526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51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2,748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5,000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51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Private and Public Sector Visits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682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dk1"/>
                          </a:solidFill>
                          <a:effectLst/>
                          <a:latin typeface="+mn-lt"/>
                          <a:cs typeface="+mn-cs"/>
                        </a:rPr>
                        <a:t>925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526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51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Program Improvements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1,074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2,060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54989">
                <a:tc>
                  <a:txBody>
                    <a:bodyPr/>
                    <a:lstStyle/>
                    <a:p>
                      <a:pPr algn="r"/>
                      <a:r>
                        <a:rPr lang="en-US" sz="1300" i="1" dirty="0"/>
                        <a:t>People Trained in Special Emphasis Program Areas</a:t>
                      </a:r>
                      <a:endParaRPr lang="en-US" sz="1300" b="0" i="1" dirty="0"/>
                    </a:p>
                  </a:txBody>
                  <a:tcPr anchor="ctr">
                    <a:solidFill>
                      <a:schemeClr val="bg1">
                        <a:lumMod val="85000"/>
                      </a:schemeClr>
                    </a:solidFill>
                  </a:tcPr>
                </a:tc>
                <a:tc>
                  <a:txBody>
                    <a:bodyPr/>
                    <a:lstStyle/>
                    <a:p>
                      <a:pPr algn="ctr"/>
                      <a:r>
                        <a:rPr lang="en-US" sz="1200" b="1" i="1" dirty="0"/>
                        <a:t>2,843</a:t>
                      </a:r>
                    </a:p>
                  </a:txBody>
                  <a:tcPr anchor="ctr">
                    <a:solidFill>
                      <a:schemeClr val="bg1">
                        <a:lumMod val="85000"/>
                      </a:schemeClr>
                    </a:solidFill>
                  </a:tcPr>
                </a:tc>
                <a:tc>
                  <a:txBody>
                    <a:bodyPr/>
                    <a:lstStyle/>
                    <a:p>
                      <a:pPr algn="ctr"/>
                      <a:r>
                        <a:rPr lang="en-US" sz="1200" i="0" dirty="0"/>
                        <a:t>3,700</a:t>
                      </a:r>
                      <a:endParaRPr lang="en-US" sz="1200" b="0" i="0" dirty="0"/>
                    </a:p>
                  </a:txBody>
                  <a:tcPr anchor="ctr">
                    <a:solidFill>
                      <a:schemeClr val="bg1">
                        <a:lumMod val="85000"/>
                      </a:schemeClr>
                    </a:solidFill>
                  </a:tcPr>
                </a:tc>
                <a:extLst>
                  <a:ext uri="{0D108BD9-81ED-4DB2-BD59-A6C34878D82A}">
                    <a16:rowId xmlns:a16="http://schemas.microsoft.com/office/drawing/2014/main" val="10010"/>
                  </a:ext>
                </a:extLst>
              </a:tr>
              <a:tr h="505383">
                <a:tc>
                  <a:txBody>
                    <a:bodyPr/>
                    <a:lstStyle/>
                    <a:p>
                      <a:pPr algn="r"/>
                      <a:r>
                        <a:rPr lang="en-US" sz="1300" i="1" dirty="0"/>
                        <a:t>People Trained at OSH</a:t>
                      </a:r>
                      <a:r>
                        <a:rPr lang="en-US" sz="1300" i="1" baseline="0" dirty="0"/>
                        <a:t> </a:t>
                      </a:r>
                      <a:r>
                        <a:rPr lang="en-US" sz="1300" i="1" dirty="0"/>
                        <a:t>Division Sponsored Events</a:t>
                      </a:r>
                      <a:endParaRPr lang="en-US" sz="1300" b="0" i="1" dirty="0"/>
                    </a:p>
                  </a:txBody>
                  <a:tcPr anchor="ctr">
                    <a:solidFill>
                      <a:schemeClr val="bg1">
                        <a:lumMod val="95000"/>
                      </a:schemeClr>
                    </a:solidFill>
                  </a:tcPr>
                </a:tc>
                <a:tc>
                  <a:txBody>
                    <a:bodyPr/>
                    <a:lstStyle/>
                    <a:p>
                      <a:pPr algn="ctr"/>
                      <a:r>
                        <a:rPr lang="en-US" sz="1200" b="1" i="1" dirty="0"/>
                        <a:t>4,199</a:t>
                      </a:r>
                    </a:p>
                  </a:txBody>
                  <a:tcPr anchor="ctr">
                    <a:solidFill>
                      <a:schemeClr val="bg1">
                        <a:lumMod val="95000"/>
                      </a:schemeClr>
                    </a:solidFill>
                  </a:tcPr>
                </a:tc>
                <a:tc>
                  <a:txBody>
                    <a:bodyPr/>
                    <a:lstStyle/>
                    <a:p>
                      <a:pPr algn="ctr"/>
                      <a:r>
                        <a:rPr lang="en-US" sz="1200" i="0" dirty="0"/>
                        <a:t>7,350</a:t>
                      </a:r>
                      <a:endParaRPr lang="en-US" sz="12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B0D3532B-7770-498E-9B9B-73F0DC4EE374}"/>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176571417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wllagoe.EADS\Pictures\Construction\IMAG0613.jpg"/>
          <p:cNvPicPr/>
          <p:nvPr/>
        </p:nvPicPr>
        <p:blipFill>
          <a:blip r:embed="rId3" cstate="print"/>
          <a:srcRect t="22143"/>
          <a:stretch>
            <a:fillRect/>
          </a:stretch>
        </p:blipFill>
        <p:spPr bwMode="auto">
          <a:xfrm>
            <a:off x="609598" y="4356421"/>
            <a:ext cx="3200402"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pic>
        <p:nvPicPr>
          <p:cNvPr id="28" name="Picture 27" descr="C:\Documents and Settings\Wanda Lagoe\My Documents\My Pictures\PSM\IMG_1928.JPG"/>
          <p:cNvPicPr/>
          <p:nvPr/>
        </p:nvPicPr>
        <p:blipFill>
          <a:blip r:embed="rId5" cstate="print"/>
          <a:srcRect/>
          <a:stretch>
            <a:fillRect/>
          </a:stretch>
        </p:blipFill>
        <p:spPr bwMode="auto">
          <a:xfrm>
            <a:off x="4419601" y="4330243"/>
            <a:ext cx="1828800"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1838969233"/>
              </p:ext>
            </p:extLst>
          </p:nvPr>
        </p:nvGraphicFramePr>
        <p:xfrm>
          <a:off x="609599" y="1121656"/>
          <a:ext cx="7924800" cy="1406101"/>
        </p:xfrm>
        <a:graphic>
          <a:graphicData uri="http://schemas.openxmlformats.org/drawingml/2006/table">
            <a:tbl>
              <a:tblPr firstRow="1" bandRow="1">
                <a:tableStyleId>{00A15C55-8517-42AA-B614-E9B94910E393}</a:tableStyleId>
              </a:tblPr>
              <a:tblGrid>
                <a:gridCol w="4490392">
                  <a:extLst>
                    <a:ext uri="{9D8B030D-6E8A-4147-A177-3AD203B41FA5}">
                      <a16:colId xmlns:a16="http://schemas.microsoft.com/office/drawing/2014/main" val="20000"/>
                    </a:ext>
                  </a:extLst>
                </a:gridCol>
                <a:gridCol w="1574104">
                  <a:extLst>
                    <a:ext uri="{9D8B030D-6E8A-4147-A177-3AD203B41FA5}">
                      <a16:colId xmlns:a16="http://schemas.microsoft.com/office/drawing/2014/main" val="20002"/>
                    </a:ext>
                  </a:extLst>
                </a:gridCol>
                <a:gridCol w="1860304">
                  <a:extLst>
                    <a:ext uri="{9D8B030D-6E8A-4147-A177-3AD203B41FA5}">
                      <a16:colId xmlns:a16="http://schemas.microsoft.com/office/drawing/2014/main" val="20003"/>
                    </a:ext>
                  </a:extLst>
                </a:gridCol>
              </a:tblGrid>
              <a:tr h="762733">
                <a:tc>
                  <a:txBody>
                    <a:bodyPr/>
                    <a:lstStyle/>
                    <a:p>
                      <a:pPr algn="ctr"/>
                      <a:r>
                        <a:rPr lang="en-US" sz="1600" dirty="0">
                          <a:solidFill>
                            <a:schemeClr val="tx1"/>
                          </a:solidFill>
                        </a:rPr>
                        <a:t>Education, Training and Technical Assistance (ETTA)</a:t>
                      </a:r>
                      <a:endParaRPr lang="en-US" sz="1600" b="1" dirty="0">
                        <a:solidFill>
                          <a:schemeClr val="tx1"/>
                        </a:solidFill>
                      </a:endParaRP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300" i="1" dirty="0"/>
                        <a:t>Publications Distributed</a:t>
                      </a:r>
                      <a:endParaRPr lang="en-US" sz="1300" b="0" i="1" dirty="0"/>
                    </a:p>
                  </a:txBody>
                  <a:tcPr>
                    <a:solidFill>
                      <a:schemeClr val="bg1">
                        <a:lumMod val="95000"/>
                      </a:schemeClr>
                    </a:solidFill>
                  </a:tcPr>
                </a:tc>
                <a:tc>
                  <a:txBody>
                    <a:bodyPr/>
                    <a:lstStyle/>
                    <a:p>
                      <a:pPr algn="ctr"/>
                      <a:r>
                        <a:rPr lang="en-US" sz="1300" b="1" i="1" dirty="0"/>
                        <a:t>9,234</a:t>
                      </a:r>
                    </a:p>
                  </a:txBody>
                  <a:tcPr>
                    <a:solidFill>
                      <a:schemeClr val="bg1">
                        <a:lumMod val="95000"/>
                      </a:schemeClr>
                    </a:solidFill>
                  </a:tcPr>
                </a:tc>
                <a:tc>
                  <a:txBody>
                    <a:bodyPr/>
                    <a:lstStyle/>
                    <a:p>
                      <a:pPr algn="ctr"/>
                      <a:r>
                        <a:rPr lang="en-US" sz="1300" i="0" dirty="0"/>
                        <a:t>23,000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300" i="1" dirty="0"/>
                        <a:t>Standards Interpretations</a:t>
                      </a:r>
                      <a:endParaRPr lang="en-US" sz="1300" b="0" i="1" dirty="0"/>
                    </a:p>
                  </a:txBody>
                  <a:tcPr>
                    <a:solidFill>
                      <a:schemeClr val="bg1">
                        <a:lumMod val="85000"/>
                      </a:schemeClr>
                    </a:solidFill>
                  </a:tcPr>
                </a:tc>
                <a:tc>
                  <a:txBody>
                    <a:bodyPr/>
                    <a:lstStyle/>
                    <a:p>
                      <a:pPr algn="ctr"/>
                      <a:r>
                        <a:rPr lang="en-US" sz="1300" b="1" i="1" dirty="0"/>
                        <a:t>1,284</a:t>
                      </a:r>
                    </a:p>
                  </a:txBody>
                  <a:tcPr>
                    <a:solidFill>
                      <a:schemeClr val="bg1">
                        <a:lumMod val="85000"/>
                      </a:schemeClr>
                    </a:solidFill>
                  </a:tcPr>
                </a:tc>
                <a:tc>
                  <a:txBody>
                    <a:bodyPr/>
                    <a:lstStyle/>
                    <a:p>
                      <a:pPr algn="ctr"/>
                      <a:r>
                        <a:rPr lang="en-US" sz="1300" i="0" dirty="0"/>
                        <a:t>NA</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2" name="Text Box 3">
            <a:extLst>
              <a:ext uri="{FF2B5EF4-FFF2-40B4-BE49-F238E27FC236}">
                <a16:creationId xmlns:a16="http://schemas.microsoft.com/office/drawing/2014/main" id="{84E88950-9836-4404-8B49-70E18F07766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Strategic Plan Goals</a:t>
            </a:r>
            <a:endParaRPr lang="en-US" sz="2400" b="1" i="1" dirty="0">
              <a:solidFill>
                <a:schemeClr val="bg2"/>
              </a:solidFill>
            </a:endParaRPr>
          </a:p>
        </p:txBody>
      </p:sp>
      <p:pic>
        <p:nvPicPr>
          <p:cNvPr id="21" name="Picture 20" descr="DSC_1171">
            <a:extLst>
              <a:ext uri="{FF2B5EF4-FFF2-40B4-BE49-F238E27FC236}">
                <a16:creationId xmlns:a16="http://schemas.microsoft.com/office/drawing/2014/main" id="{ADE4E2B7-DEE6-48BB-96D8-06C82EC939E2}"/>
              </a:ext>
            </a:extLst>
          </p:cNvPr>
          <p:cNvPicPr/>
          <p:nvPr/>
        </p:nvPicPr>
        <p:blipFill rotWithShape="1">
          <a:blip r:embed="rId6" cstate="email">
            <a:extLst>
              <a:ext uri="{28A0092B-C50C-407E-A947-70E740481C1C}">
                <a14:useLocalDpi xmlns:a14="http://schemas.microsoft.com/office/drawing/2010/main"/>
              </a:ext>
            </a:extLst>
          </a:blip>
          <a:srcRect l="18430" t="33212" r="15224" b="24037"/>
          <a:stretch/>
        </p:blipFill>
        <p:spPr bwMode="auto">
          <a:xfrm>
            <a:off x="4788601" y="4356421"/>
            <a:ext cx="1971675" cy="1613357"/>
          </a:xfrm>
          <a:prstGeom prst="rect">
            <a:avLst/>
          </a:prstGeom>
          <a:ln>
            <a:noFill/>
          </a:ln>
          <a:extLst>
            <a:ext uri="{53640926-AAD7-44D8-BBD7-CCE9431645EC}">
              <a14:shadowObscured xmlns:a14="http://schemas.microsoft.com/office/drawing/2010/main"/>
            </a:ext>
          </a:extLst>
        </p:spPr>
      </p:pic>
      <p:pic>
        <p:nvPicPr>
          <p:cNvPr id="22" name="Picture 21" descr="A group of people standing next to a person&#10;&#10;Description automatically generated">
            <a:extLst>
              <a:ext uri="{FF2B5EF4-FFF2-40B4-BE49-F238E27FC236}">
                <a16:creationId xmlns:a16="http://schemas.microsoft.com/office/drawing/2014/main" id="{6689F314-3A18-40A4-AA91-AAD005A8633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45761" y="4346257"/>
            <a:ext cx="1368285" cy="1626940"/>
          </a:xfrm>
          <a:prstGeom prst="rect">
            <a:avLst/>
          </a:prstGeom>
        </p:spPr>
      </p:pic>
      <p:graphicFrame>
        <p:nvGraphicFramePr>
          <p:cNvPr id="13" name="Table 12">
            <a:extLst>
              <a:ext uri="{FF2B5EF4-FFF2-40B4-BE49-F238E27FC236}">
                <a16:creationId xmlns:a16="http://schemas.microsoft.com/office/drawing/2014/main" id="{54F87F26-F6C1-4C41-B57A-837A738B3A3A}"/>
              </a:ext>
            </a:extLst>
          </p:cNvPr>
          <p:cNvGraphicFramePr>
            <a:graphicFrameLocks noGrp="1"/>
          </p:cNvGraphicFramePr>
          <p:nvPr>
            <p:extLst>
              <p:ext uri="{D42A27DB-BD31-4B8C-83A1-F6EECF244321}">
                <p14:modId xmlns:p14="http://schemas.microsoft.com/office/powerpoint/2010/main" val="518741814"/>
              </p:ext>
            </p:extLst>
          </p:nvPr>
        </p:nvGraphicFramePr>
        <p:xfrm>
          <a:off x="609598" y="2590800"/>
          <a:ext cx="7924798" cy="1626940"/>
        </p:xfrm>
        <a:graphic>
          <a:graphicData uri="http://schemas.openxmlformats.org/drawingml/2006/table">
            <a:tbl>
              <a:tblPr firstRow="1" bandRow="1">
                <a:tableStyleId>{00A15C55-8517-42AA-B614-E9B94910E393}</a:tableStyleId>
              </a:tblPr>
              <a:tblGrid>
                <a:gridCol w="4490394">
                  <a:extLst>
                    <a:ext uri="{9D8B030D-6E8A-4147-A177-3AD203B41FA5}">
                      <a16:colId xmlns:a16="http://schemas.microsoft.com/office/drawing/2014/main" val="20000"/>
                    </a:ext>
                  </a:extLst>
                </a:gridCol>
                <a:gridCol w="1574106">
                  <a:extLst>
                    <a:ext uri="{9D8B030D-6E8A-4147-A177-3AD203B41FA5}">
                      <a16:colId xmlns:a16="http://schemas.microsoft.com/office/drawing/2014/main" val="20002"/>
                    </a:ext>
                  </a:extLst>
                </a:gridCol>
                <a:gridCol w="1860298">
                  <a:extLst>
                    <a:ext uri="{9D8B030D-6E8A-4147-A177-3AD203B41FA5}">
                      <a16:colId xmlns:a16="http://schemas.microsoft.com/office/drawing/2014/main" val="20003"/>
                    </a:ext>
                  </a:extLst>
                </a:gridCol>
              </a:tblGrid>
              <a:tr h="468700">
                <a:tc>
                  <a:txBody>
                    <a:bodyPr/>
                    <a:lstStyle/>
                    <a:p>
                      <a:pPr algn="ctr"/>
                      <a:r>
                        <a:rPr lang="en-US" sz="1600" b="1" dirty="0">
                          <a:solidFill>
                            <a:schemeClr val="tx1"/>
                          </a:solidFill>
                        </a:rPr>
                        <a:t>Agricultural</a:t>
                      </a:r>
                      <a:r>
                        <a:rPr lang="en-US" sz="1600" b="1" baseline="0" dirty="0">
                          <a:solidFill>
                            <a:schemeClr val="tx1"/>
                          </a:solidFill>
                        </a:rPr>
                        <a:t> Safety and Health (</a:t>
                      </a:r>
                      <a:r>
                        <a:rPr lang="en-US" sz="1600" b="1" dirty="0">
                          <a:solidFill>
                            <a:schemeClr val="tx1"/>
                          </a:solidFill>
                        </a:rPr>
                        <a:t>ASH) </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34350">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1" i="1" dirty="0"/>
                        <a:t>3,670</a:t>
                      </a:r>
                    </a:p>
                  </a:txBody>
                  <a:tcPr>
                    <a:solidFill>
                      <a:schemeClr val="bg1">
                        <a:lumMod val="95000"/>
                      </a:schemeClr>
                    </a:solidFill>
                  </a:tcPr>
                </a:tc>
                <a:tc>
                  <a:txBody>
                    <a:bodyPr/>
                    <a:lstStyle/>
                    <a:p>
                      <a:pPr algn="ctr"/>
                      <a:r>
                        <a:rPr lang="en-US" sz="1300" i="0" dirty="0"/>
                        <a:t>3,500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234350">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1" i="1" dirty="0"/>
                        <a:t>11</a:t>
                      </a:r>
                    </a:p>
                  </a:txBody>
                  <a:tcPr>
                    <a:solidFill>
                      <a:schemeClr val="bg1">
                        <a:lumMod val="85000"/>
                      </a:schemeClr>
                    </a:solidFill>
                  </a:tcPr>
                </a:tc>
                <a:tc>
                  <a:txBody>
                    <a:bodyPr/>
                    <a:lstStyle/>
                    <a:p>
                      <a:pPr algn="ctr"/>
                      <a:r>
                        <a:rPr lang="en-US" sz="1300" i="0" dirty="0"/>
                        <a:t>80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234350">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1" i="1" dirty="0"/>
                        <a:t>1,280</a:t>
                      </a:r>
                    </a:p>
                  </a:txBody>
                  <a:tcPr>
                    <a:solidFill>
                      <a:schemeClr val="bg1">
                        <a:lumMod val="95000"/>
                      </a:schemeClr>
                    </a:solidFill>
                  </a:tcPr>
                </a:tc>
                <a:tc>
                  <a:txBody>
                    <a:bodyPr/>
                    <a:lstStyle/>
                    <a:p>
                      <a:pPr algn="ctr"/>
                      <a:r>
                        <a:rPr lang="en-US" sz="1300" i="0" dirty="0"/>
                        <a:t>1,500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234350">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1" i="1" dirty="0"/>
                        <a:t>1,536</a:t>
                      </a:r>
                    </a:p>
                  </a:txBody>
                  <a:tcPr>
                    <a:solidFill>
                      <a:schemeClr val="bg1">
                        <a:lumMod val="85000"/>
                      </a:schemeClr>
                    </a:solidFill>
                  </a:tcPr>
                </a:tc>
                <a:tc>
                  <a:txBody>
                    <a:bodyPr/>
                    <a:lstStyle/>
                    <a:p>
                      <a:pPr algn="ctr"/>
                      <a:r>
                        <a:rPr lang="en-US" sz="1300" i="0" dirty="0"/>
                        <a:t>1,700</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4" name="TextBox 13">
            <a:extLst>
              <a:ext uri="{FF2B5EF4-FFF2-40B4-BE49-F238E27FC236}">
                <a16:creationId xmlns:a16="http://schemas.microsoft.com/office/drawing/2014/main" id="{0A8335BF-47C9-44D1-ABEF-37ADCD6D3897}"/>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78950303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276999"/>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 </a:t>
            </a:r>
          </a:p>
        </p:txBody>
      </p:sp>
      <p:graphicFrame>
        <p:nvGraphicFramePr>
          <p:cNvPr id="11" name="Table 10"/>
          <p:cNvGraphicFramePr>
            <a:graphicFrameLocks noGrp="1"/>
          </p:cNvGraphicFramePr>
          <p:nvPr/>
        </p:nvGraphicFramePr>
        <p:xfrm>
          <a:off x="1828800" y="1188720"/>
          <a:ext cx="4648200" cy="868680"/>
        </p:xfrm>
        <a:graphic>
          <a:graphicData uri="http://schemas.openxmlformats.org/drawingml/2006/table">
            <a:tbl>
              <a:tblPr firstRow="1" bandRow="1">
                <a:tableStyleId>{00A15C55-8517-42AA-B614-E9B94910E393}</a:tableStyleId>
              </a:tblPr>
              <a:tblGrid>
                <a:gridCol w="1447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8" name="Content Placeholder 5">
            <a:extLst>
              <a:ext uri="{FF2B5EF4-FFF2-40B4-BE49-F238E27FC236}">
                <a16:creationId xmlns:a16="http://schemas.microsoft.com/office/drawing/2014/main" id="{23841E39-BA6F-43DF-BAE7-2234A21217B4}"/>
              </a:ext>
            </a:extLst>
          </p:cNvPr>
          <p:cNvGraphicFramePr>
            <a:graphicFrameLocks/>
          </p:cNvGraphicFramePr>
          <p:nvPr>
            <p:extLst>
              <p:ext uri="{D42A27DB-BD31-4B8C-83A1-F6EECF244321}">
                <p14:modId xmlns:p14="http://schemas.microsoft.com/office/powerpoint/2010/main" val="3420532677"/>
              </p:ext>
            </p:extLst>
          </p:nvPr>
        </p:nvGraphicFramePr>
        <p:xfrm>
          <a:off x="533398" y="1904999"/>
          <a:ext cx="8120745" cy="2133601"/>
        </p:xfrm>
        <a:graphic>
          <a:graphicData uri="http://schemas.openxmlformats.org/drawingml/2006/table">
            <a:tbl>
              <a:tblPr firstRow="1" bandRow="1">
                <a:tableStyleId>{00A15C55-8517-42AA-B614-E9B94910E393}</a:tableStyleId>
              </a:tblPr>
              <a:tblGrid>
                <a:gridCol w="1295402">
                  <a:extLst>
                    <a:ext uri="{9D8B030D-6E8A-4147-A177-3AD203B41FA5}">
                      <a16:colId xmlns:a16="http://schemas.microsoft.com/office/drawing/2014/main" val="20000"/>
                    </a:ext>
                  </a:extLst>
                </a:gridCol>
                <a:gridCol w="1447800">
                  <a:extLst>
                    <a:ext uri="{9D8B030D-6E8A-4147-A177-3AD203B41FA5}">
                      <a16:colId xmlns:a16="http://schemas.microsoft.com/office/drawing/2014/main" val="1120228738"/>
                    </a:ext>
                  </a:extLst>
                </a:gridCol>
                <a:gridCol w="1524000">
                  <a:extLst>
                    <a:ext uri="{9D8B030D-6E8A-4147-A177-3AD203B41FA5}">
                      <a16:colId xmlns:a16="http://schemas.microsoft.com/office/drawing/2014/main" val="20003"/>
                    </a:ext>
                  </a:extLst>
                </a:gridCol>
                <a:gridCol w="1676400">
                  <a:extLst>
                    <a:ext uri="{9D8B030D-6E8A-4147-A177-3AD203B41FA5}">
                      <a16:colId xmlns:a16="http://schemas.microsoft.com/office/drawing/2014/main" val="2849088036"/>
                    </a:ext>
                  </a:extLst>
                </a:gridCol>
                <a:gridCol w="1066800">
                  <a:extLst>
                    <a:ext uri="{9D8B030D-6E8A-4147-A177-3AD203B41FA5}">
                      <a16:colId xmlns:a16="http://schemas.microsoft.com/office/drawing/2014/main" val="20004"/>
                    </a:ext>
                  </a:extLst>
                </a:gridCol>
                <a:gridCol w="1110343">
                  <a:extLst>
                    <a:ext uri="{9D8B030D-6E8A-4147-A177-3AD203B41FA5}">
                      <a16:colId xmlns:a16="http://schemas.microsoft.com/office/drawing/2014/main" val="2129303459"/>
                    </a:ext>
                  </a:extLst>
                </a:gridCol>
              </a:tblGrid>
              <a:tr h="588773">
                <a:tc>
                  <a:txBody>
                    <a:bodyPr/>
                    <a:lstStyle/>
                    <a:p>
                      <a:pPr algn="r"/>
                      <a:r>
                        <a:rPr lang="en-US" sz="1600" b="1" dirty="0">
                          <a:solidFill>
                            <a:schemeClr val="tx1"/>
                          </a:solidFill>
                        </a:rPr>
                        <a:t>ACTIVITY</a:t>
                      </a:r>
                    </a:p>
                  </a:txBody>
                  <a:tcPr anchor="ctr">
                    <a:solidFill>
                      <a:schemeClr val="bg1">
                        <a:lumMod val="75000"/>
                      </a:schemeClr>
                    </a:solidFill>
                  </a:tcPr>
                </a:tc>
                <a:tc>
                  <a:txBody>
                    <a:bodyPr/>
                    <a:lstStyle/>
                    <a:p>
                      <a:pPr algn="ctr"/>
                      <a:r>
                        <a:rPr lang="en-US" sz="1600" b="1" dirty="0">
                          <a:solidFill>
                            <a:schemeClr val="tx1"/>
                          </a:solidFill>
                        </a:rPr>
                        <a:t>Total</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Total</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Total</a:t>
                      </a:r>
                    </a:p>
                  </a:txBody>
                  <a:tcPr anchor="ctr">
                    <a:solidFill>
                      <a:schemeClr val="bg1">
                        <a:lumMod val="75000"/>
                      </a:schemeClr>
                    </a:solidFill>
                  </a:tcPr>
                </a:tc>
                <a:tc>
                  <a:txBody>
                    <a:bodyPr/>
                    <a:lstStyle/>
                    <a:p>
                      <a:pPr algn="ctr"/>
                      <a:r>
                        <a:rPr lang="en-US" sz="1200" b="1" i="1" dirty="0">
                          <a:solidFill>
                            <a:schemeClr val="tx1"/>
                          </a:solidFill>
                        </a:rPr>
                        <a:t>Cumulative Total</a:t>
                      </a:r>
                    </a:p>
                  </a:txBody>
                  <a:tcPr anchor="ctr">
                    <a:solidFill>
                      <a:schemeClr val="bg1">
                        <a:lumMod val="75000"/>
                      </a:schemeClr>
                    </a:solidFill>
                  </a:tcPr>
                </a:tc>
                <a:tc>
                  <a:txBody>
                    <a:bodyPr/>
                    <a:lstStyle/>
                    <a:p>
                      <a:pPr algn="ctr"/>
                      <a:r>
                        <a:rPr lang="en-US" sz="1400" b="1" i="0" dirty="0">
                          <a:solidFill>
                            <a:schemeClr val="tx1"/>
                          </a:solidFill>
                        </a:rPr>
                        <a:t>FFY 2020</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400" b="0" i="1" dirty="0"/>
                        <a:t>Complaints</a:t>
                      </a:r>
                    </a:p>
                  </a:txBody>
                  <a:tcPr anchor="ctr">
                    <a:solidFill>
                      <a:schemeClr val="bg1">
                        <a:lumMod val="85000"/>
                      </a:schemeClr>
                    </a:solidFill>
                  </a:tcPr>
                </a:tc>
                <a:tc>
                  <a:txBody>
                    <a:bodyPr/>
                    <a:lstStyle/>
                    <a:p>
                      <a:pPr algn="ctr"/>
                      <a:r>
                        <a:rPr lang="en-US" sz="1400" i="0" dirty="0"/>
                        <a:t>1,218</a:t>
                      </a:r>
                    </a:p>
                  </a:txBody>
                  <a:tcPr anchor="ctr">
                    <a:solidFill>
                      <a:schemeClr val="bg1">
                        <a:lumMod val="85000"/>
                      </a:schemeClr>
                    </a:solidFill>
                  </a:tcPr>
                </a:tc>
                <a:tc>
                  <a:txBody>
                    <a:bodyPr/>
                    <a:lstStyle/>
                    <a:p>
                      <a:pPr algn="ctr"/>
                      <a:r>
                        <a:rPr lang="en-US" sz="1400" i="0" dirty="0"/>
                        <a:t>1,399</a:t>
                      </a:r>
                    </a:p>
                  </a:txBody>
                  <a:tcPr anchor="ctr">
                    <a:solidFill>
                      <a:schemeClr val="bg1">
                        <a:lumMod val="85000"/>
                      </a:schemeClr>
                    </a:solidFill>
                  </a:tcPr>
                </a:tc>
                <a:tc>
                  <a:txBody>
                    <a:bodyPr/>
                    <a:lstStyle/>
                    <a:p>
                      <a:pPr algn="ctr"/>
                      <a:r>
                        <a:rPr lang="en-US" sz="1400" i="0" dirty="0"/>
                        <a:t>4</a:t>
                      </a:r>
                    </a:p>
                  </a:txBody>
                  <a:tcPr anchor="ctr">
                    <a:solidFill>
                      <a:schemeClr val="bg1">
                        <a:lumMod val="85000"/>
                      </a:schemeClr>
                    </a:solidFill>
                  </a:tcPr>
                </a:tc>
                <a:tc>
                  <a:txBody>
                    <a:bodyPr/>
                    <a:lstStyle/>
                    <a:p>
                      <a:pPr algn="ctr"/>
                      <a:r>
                        <a:rPr lang="en-US" sz="1400" b="1" i="1" dirty="0"/>
                        <a:t>2,621</a:t>
                      </a:r>
                    </a:p>
                  </a:txBody>
                  <a:tcPr anchor="ctr">
                    <a:solidFill>
                      <a:schemeClr val="bg1">
                        <a:lumMod val="85000"/>
                      </a:schemeClr>
                    </a:solidFill>
                  </a:tcPr>
                </a:tc>
                <a:tc>
                  <a:txBody>
                    <a:bodyPr/>
                    <a:lstStyle/>
                    <a:p>
                      <a:pPr algn="ctr"/>
                      <a:r>
                        <a:rPr lang="en-US" sz="1400" b="0" i="1" dirty="0"/>
                        <a:t>2,419</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400" b="0" i="1" dirty="0"/>
                        <a:t>Referrals</a:t>
                      </a:r>
                    </a:p>
                  </a:txBody>
                  <a:tcPr anchor="ctr">
                    <a:solidFill>
                      <a:schemeClr val="bg1">
                        <a:lumMod val="95000"/>
                      </a:schemeClr>
                    </a:solidFill>
                  </a:tcPr>
                </a:tc>
                <a:tc>
                  <a:txBody>
                    <a:bodyPr/>
                    <a:lstStyle/>
                    <a:p>
                      <a:pPr algn="ctr"/>
                      <a:r>
                        <a:rPr lang="en-US" sz="1400" i="0" dirty="0"/>
                        <a:t>137</a:t>
                      </a:r>
                    </a:p>
                  </a:txBody>
                  <a:tcPr anchor="ctr">
                    <a:solidFill>
                      <a:schemeClr val="bg1">
                        <a:lumMod val="95000"/>
                      </a:schemeClr>
                    </a:solidFill>
                  </a:tcPr>
                </a:tc>
                <a:tc>
                  <a:txBody>
                    <a:bodyPr/>
                    <a:lstStyle/>
                    <a:p>
                      <a:pPr algn="ctr"/>
                      <a:r>
                        <a:rPr lang="en-US" sz="1400" i="0" dirty="0"/>
                        <a:t>203</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tc>
                  <a:txBody>
                    <a:bodyPr/>
                    <a:lstStyle/>
                    <a:p>
                      <a:pPr algn="ctr"/>
                      <a:r>
                        <a:rPr lang="en-US" sz="1400" b="1" i="1" dirty="0"/>
                        <a:t>353</a:t>
                      </a:r>
                    </a:p>
                  </a:txBody>
                  <a:tcPr anchor="ctr">
                    <a:solidFill>
                      <a:schemeClr val="bg1">
                        <a:lumMod val="95000"/>
                      </a:schemeClr>
                    </a:solidFill>
                  </a:tcPr>
                </a:tc>
                <a:tc>
                  <a:txBody>
                    <a:bodyPr/>
                    <a:lstStyle/>
                    <a:p>
                      <a:pPr algn="ctr"/>
                      <a:r>
                        <a:rPr lang="en-US" sz="1400" b="0" i="1" dirty="0"/>
                        <a:t>822</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400" b="0" i="1" dirty="0"/>
                        <a:t>Fat/Cat</a:t>
                      </a:r>
                    </a:p>
                  </a:txBody>
                  <a:tcPr anchor="ctr">
                    <a:solidFill>
                      <a:schemeClr val="bg1">
                        <a:lumMod val="85000"/>
                      </a:schemeClr>
                    </a:solidFill>
                  </a:tcPr>
                </a:tc>
                <a:tc>
                  <a:txBody>
                    <a:bodyPr/>
                    <a:lstStyle/>
                    <a:p>
                      <a:pPr algn="ctr"/>
                      <a:r>
                        <a:rPr lang="en-US" sz="1400" i="0" dirty="0"/>
                        <a:t>41</a:t>
                      </a:r>
                    </a:p>
                  </a:txBody>
                  <a:tcPr anchor="ctr">
                    <a:solidFill>
                      <a:schemeClr val="bg1">
                        <a:lumMod val="85000"/>
                      </a:schemeClr>
                    </a:solidFill>
                  </a:tcPr>
                </a:tc>
                <a:tc>
                  <a:txBody>
                    <a:bodyPr/>
                    <a:lstStyle/>
                    <a:p>
                      <a:pPr algn="ctr"/>
                      <a:r>
                        <a:rPr lang="en-US" sz="1400" i="0" dirty="0"/>
                        <a:t>50</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b="1" i="1" dirty="0"/>
                        <a:t>93</a:t>
                      </a:r>
                    </a:p>
                  </a:txBody>
                  <a:tcPr anchor="ctr">
                    <a:solidFill>
                      <a:schemeClr val="bg1">
                        <a:lumMod val="85000"/>
                      </a:schemeClr>
                    </a:solidFill>
                  </a:tcPr>
                </a:tc>
                <a:tc>
                  <a:txBody>
                    <a:bodyPr/>
                    <a:lstStyle/>
                    <a:p>
                      <a:pPr algn="ctr"/>
                      <a:r>
                        <a:rPr lang="en-US" sz="1400" b="0" i="1" dirty="0"/>
                        <a:t>123</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1" i="1" dirty="0"/>
                        <a:t>Totals</a:t>
                      </a:r>
                    </a:p>
                  </a:txBody>
                  <a:tcPr anchor="ctr">
                    <a:solidFill>
                      <a:schemeClr val="bg1">
                        <a:lumMod val="95000"/>
                      </a:schemeClr>
                    </a:solidFill>
                  </a:tcPr>
                </a:tc>
                <a:tc>
                  <a:txBody>
                    <a:bodyPr/>
                    <a:lstStyle/>
                    <a:p>
                      <a:pPr algn="ctr"/>
                      <a:r>
                        <a:rPr lang="en-US" sz="1400" b="1" i="1" dirty="0"/>
                        <a:t>1,395</a:t>
                      </a:r>
                    </a:p>
                  </a:txBody>
                  <a:tcPr anchor="ctr">
                    <a:solidFill>
                      <a:schemeClr val="bg1">
                        <a:lumMod val="95000"/>
                      </a:schemeClr>
                    </a:solidFill>
                  </a:tcPr>
                </a:tc>
                <a:tc>
                  <a:txBody>
                    <a:bodyPr/>
                    <a:lstStyle/>
                    <a:p>
                      <a:pPr algn="ctr"/>
                      <a:r>
                        <a:rPr lang="en-US" sz="1400" b="1" i="1" dirty="0"/>
                        <a:t>1,652</a:t>
                      </a:r>
                    </a:p>
                  </a:txBody>
                  <a:tcPr anchor="ctr">
                    <a:solidFill>
                      <a:schemeClr val="bg1">
                        <a:lumMod val="95000"/>
                      </a:schemeClr>
                    </a:solidFill>
                  </a:tcPr>
                </a:tc>
                <a:tc>
                  <a:txBody>
                    <a:bodyPr/>
                    <a:lstStyle/>
                    <a:p>
                      <a:pPr algn="ctr"/>
                      <a:r>
                        <a:rPr lang="en-US" sz="1400" b="1" i="1" dirty="0"/>
                        <a:t>19</a:t>
                      </a:r>
                    </a:p>
                  </a:txBody>
                  <a:tcPr anchor="ctr">
                    <a:solidFill>
                      <a:schemeClr val="bg1">
                        <a:lumMod val="95000"/>
                      </a:schemeClr>
                    </a:solidFill>
                  </a:tcPr>
                </a:tc>
                <a:tc>
                  <a:txBody>
                    <a:bodyPr/>
                    <a:lstStyle/>
                    <a:p>
                      <a:pPr algn="ctr"/>
                      <a:r>
                        <a:rPr lang="en-US" sz="1400" b="1" i="1" dirty="0"/>
                        <a:t>3,066</a:t>
                      </a:r>
                    </a:p>
                  </a:txBody>
                  <a:tcPr anchor="ctr">
                    <a:solidFill>
                      <a:schemeClr val="bg1">
                        <a:lumMod val="95000"/>
                      </a:schemeClr>
                    </a:solidFill>
                  </a:tcPr>
                </a:tc>
                <a:tc>
                  <a:txBody>
                    <a:bodyPr/>
                    <a:lstStyle/>
                    <a:p>
                      <a:pPr algn="ctr"/>
                      <a:r>
                        <a:rPr lang="en-US" sz="1400" b="1" i="1" dirty="0"/>
                        <a:t>3,364</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Content Placeholder 5">
            <a:extLst>
              <a:ext uri="{FF2B5EF4-FFF2-40B4-BE49-F238E27FC236}">
                <a16:creationId xmlns:a16="http://schemas.microsoft.com/office/drawing/2014/main" id="{76361554-47FB-428A-80DF-F3322824F4CE}"/>
              </a:ext>
            </a:extLst>
          </p:cNvPr>
          <p:cNvGraphicFramePr>
            <a:graphicFrameLocks/>
          </p:cNvGraphicFramePr>
          <p:nvPr>
            <p:extLst>
              <p:ext uri="{D42A27DB-BD31-4B8C-83A1-F6EECF244321}">
                <p14:modId xmlns:p14="http://schemas.microsoft.com/office/powerpoint/2010/main" val="2938113608"/>
              </p:ext>
            </p:extLst>
          </p:nvPr>
        </p:nvGraphicFramePr>
        <p:xfrm>
          <a:off x="533397" y="4800600"/>
          <a:ext cx="8120745" cy="697315"/>
        </p:xfrm>
        <a:graphic>
          <a:graphicData uri="http://schemas.openxmlformats.org/drawingml/2006/table">
            <a:tbl>
              <a:tblPr firstRow="1" bandRow="1">
                <a:tableStyleId>{00A15C55-8517-42AA-B614-E9B94910E393}</a:tableStyleId>
              </a:tblPr>
              <a:tblGrid>
                <a:gridCol w="6629403">
                  <a:extLst>
                    <a:ext uri="{9D8B030D-6E8A-4147-A177-3AD203B41FA5}">
                      <a16:colId xmlns:a16="http://schemas.microsoft.com/office/drawing/2014/main" val="20000"/>
                    </a:ext>
                  </a:extLst>
                </a:gridCol>
                <a:gridCol w="1491342">
                  <a:extLst>
                    <a:ext uri="{9D8B030D-6E8A-4147-A177-3AD203B41FA5}">
                      <a16:colId xmlns:a16="http://schemas.microsoft.com/office/drawing/2014/main" val="20004"/>
                    </a:ext>
                  </a:extLst>
                </a:gridCol>
              </a:tblGrid>
              <a:tr h="392515">
                <a:tc>
                  <a:txBody>
                    <a:bodyPr/>
                    <a:lstStyle/>
                    <a:p>
                      <a:pPr algn="ctr"/>
                      <a:r>
                        <a:rPr lang="en-US" sz="1200" b="1" dirty="0">
                          <a:solidFill>
                            <a:schemeClr val="tx1"/>
                          </a:solidFill>
                        </a:rPr>
                        <a:t>ACTIVITY</a:t>
                      </a:r>
                    </a:p>
                  </a:txBody>
                  <a:tcPr anchor="ctr">
                    <a:solidFill>
                      <a:schemeClr val="bg1">
                        <a:lumMod val="85000"/>
                      </a:schemeClr>
                    </a:solidFill>
                  </a:tcPr>
                </a:tc>
                <a:tc>
                  <a:txBody>
                    <a:bodyPr/>
                    <a:lstStyle/>
                    <a:p>
                      <a:pPr algn="ctr"/>
                      <a:r>
                        <a:rPr lang="en-US" sz="1200" b="1" i="1" dirty="0">
                          <a:solidFill>
                            <a:schemeClr val="tx1"/>
                          </a:solidFill>
                        </a:rPr>
                        <a:t>Cumulative Total</a:t>
                      </a:r>
                    </a:p>
                  </a:txBody>
                  <a:tcPr anchor="ctr">
                    <a:solidFill>
                      <a:schemeClr val="bg1">
                        <a:lumMod val="85000"/>
                      </a:schemeClr>
                    </a:solidFill>
                  </a:tcPr>
                </a:tc>
                <a:extLst>
                  <a:ext uri="{0D108BD9-81ED-4DB2-BD59-A6C34878D82A}">
                    <a16:rowId xmlns:a16="http://schemas.microsoft.com/office/drawing/2014/main" val="10003"/>
                  </a:ext>
                </a:extLst>
              </a:tr>
              <a:tr h="0">
                <a:tc>
                  <a:txBody>
                    <a:bodyPr/>
                    <a:lstStyle/>
                    <a:p>
                      <a:pPr algn="r"/>
                      <a:r>
                        <a:rPr lang="en-US" sz="1400" b="0" i="1" dirty="0"/>
                        <a:t>Complaints Not in OSH Jurisdiction</a:t>
                      </a:r>
                    </a:p>
                  </a:txBody>
                  <a:tcPr anchor="ctr">
                    <a:solidFill>
                      <a:schemeClr val="bg1">
                        <a:lumMod val="95000"/>
                      </a:schemeClr>
                    </a:solidFill>
                  </a:tcPr>
                </a:tc>
                <a:tc>
                  <a:txBody>
                    <a:bodyPr/>
                    <a:lstStyle/>
                    <a:p>
                      <a:pPr algn="ctr"/>
                      <a:r>
                        <a:rPr lang="en-US" sz="1400" b="1" i="1" dirty="0"/>
                        <a:t>1,451</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6" name="Rectangle 15">
            <a:extLst>
              <a:ext uri="{FF2B5EF4-FFF2-40B4-BE49-F238E27FC236}">
                <a16:creationId xmlns:a16="http://schemas.microsoft.com/office/drawing/2014/main" id="{BC9CCB03-25D2-4BC4-9360-C19E31749F2C}"/>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sp>
        <p:nvSpPr>
          <p:cNvPr id="9" name="TextBox 8">
            <a:extLst>
              <a:ext uri="{FF2B5EF4-FFF2-40B4-BE49-F238E27FC236}">
                <a16:creationId xmlns:a16="http://schemas.microsoft.com/office/drawing/2014/main" id="{B037FF71-3696-4C43-A550-822E92291881}"/>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3535652268"/>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 </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2" name="TextBox 1">
            <a:extLst>
              <a:ext uri="{FF2B5EF4-FFF2-40B4-BE49-F238E27FC236}">
                <a16:creationId xmlns:a16="http://schemas.microsoft.com/office/drawing/2014/main" id="{5F68E256-868C-4196-AD9E-2E2E7FF5B56C}"/>
              </a:ext>
            </a:extLst>
          </p:cNvPr>
          <p:cNvSpPr txBox="1"/>
          <p:nvPr/>
        </p:nvSpPr>
        <p:spPr>
          <a:xfrm>
            <a:off x="5105400" y="5410200"/>
            <a:ext cx="2813591" cy="553998"/>
          </a:xfrm>
          <a:prstGeom prst="rect">
            <a:avLst/>
          </a:prstGeom>
          <a:noFill/>
        </p:spPr>
        <p:txBody>
          <a:bodyPr wrap="none" rtlCol="0">
            <a:spAutoFit/>
          </a:bodyPr>
          <a:lstStyle/>
          <a:p>
            <a:r>
              <a:rPr lang="en-US" sz="1000" b="1" dirty="0"/>
              <a:t>2019 – 2023 Strategic Management Plan</a:t>
            </a:r>
          </a:p>
          <a:p>
            <a:r>
              <a:rPr lang="en-US" sz="1000" i="1" dirty="0"/>
              <a:t>Goal #1 – Reduce fatalities by 2%</a:t>
            </a:r>
          </a:p>
          <a:p>
            <a:r>
              <a:rPr lang="en-US" sz="1000" i="1" dirty="0"/>
              <a:t>Goal #2 – Reduce injuries and illnesses by 5%</a:t>
            </a:r>
          </a:p>
        </p:txBody>
      </p:sp>
      <p:sp>
        <p:nvSpPr>
          <p:cNvPr id="7" name="TextBox 6">
            <a:extLst>
              <a:ext uri="{FF2B5EF4-FFF2-40B4-BE49-F238E27FC236}">
                <a16:creationId xmlns:a16="http://schemas.microsoft.com/office/drawing/2014/main" id="{5A0CB84D-A802-4815-A3CF-A8F672D6DACE}"/>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pic>
        <p:nvPicPr>
          <p:cNvPr id="4" name="Picture 3" descr="A picture containing sky, outdoor, road, people&#10;&#10;Description automatically generated">
            <a:extLst>
              <a:ext uri="{FF2B5EF4-FFF2-40B4-BE49-F238E27FC236}">
                <a16:creationId xmlns:a16="http://schemas.microsoft.com/office/drawing/2014/main" id="{2A63A73B-7751-481C-905D-725FCEEB16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19" t="18889" b="13033"/>
          <a:stretch/>
        </p:blipFill>
        <p:spPr>
          <a:xfrm>
            <a:off x="5716679" y="1524000"/>
            <a:ext cx="2791344" cy="2769660"/>
          </a:xfrm>
          <a:prstGeom prst="rect">
            <a:avLst/>
          </a:prstGeom>
        </p:spPr>
      </p:pic>
    </p:spTree>
    <p:extLst>
      <p:ext uri="{BB962C8B-B14F-4D97-AF65-F5344CB8AC3E}">
        <p14:creationId xmlns:p14="http://schemas.microsoft.com/office/powerpoint/2010/main" val="379261439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7" name="Group 22">
            <a:extLst>
              <a:ext uri="{FF2B5EF4-FFF2-40B4-BE49-F238E27FC236}">
                <a16:creationId xmlns:a16="http://schemas.microsoft.com/office/drawing/2014/main" id="{C44D24E8-1176-4C67-9E08-326EA26D433E}"/>
              </a:ext>
            </a:extLst>
          </p:cNvPr>
          <p:cNvGraphicFramePr>
            <a:graphicFrameLocks noGrp="1"/>
          </p:cNvGraphicFramePr>
          <p:nvPr>
            <p:extLst>
              <p:ext uri="{D42A27DB-BD31-4B8C-83A1-F6EECF244321}">
                <p14:modId xmlns:p14="http://schemas.microsoft.com/office/powerpoint/2010/main" val="2229647344"/>
              </p:ext>
            </p:extLst>
          </p:nvPr>
        </p:nvGraphicFramePr>
        <p:xfrm>
          <a:off x="609600" y="3657600"/>
          <a:ext cx="7929233" cy="2285999"/>
        </p:xfrm>
        <a:graphic>
          <a:graphicData uri="http://schemas.openxmlformats.org/drawingml/2006/table">
            <a:tbl>
              <a:tblPr>
                <a:tableStyleId>{00A15C55-8517-42AA-B614-E9B94910E393}</a:tableStyleId>
              </a:tblPr>
              <a:tblGrid>
                <a:gridCol w="5638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2"/>
                    </a:ext>
                  </a:extLst>
                </a:gridCol>
                <a:gridCol w="1452233">
                  <a:extLst>
                    <a:ext uri="{9D8B030D-6E8A-4147-A177-3AD203B41FA5}">
                      <a16:colId xmlns:a16="http://schemas.microsoft.com/office/drawing/2014/main" val="20003"/>
                    </a:ext>
                  </a:extLst>
                </a:gridCol>
              </a:tblGrid>
              <a:tr h="69430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708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Compliance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535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3708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Consultative Visits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235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250</a:t>
                      </a:r>
                    </a:p>
                  </a:txBody>
                  <a:tcPr anchor="ctr" horzOverflow="overflow">
                    <a:solidFill>
                      <a:schemeClr val="bg1">
                        <a:lumMod val="85000"/>
                      </a:schemeClr>
                    </a:solidFill>
                  </a:tcPr>
                </a:tc>
                <a:extLst>
                  <a:ext uri="{0D108BD9-81ED-4DB2-BD59-A6C34878D82A}">
                    <a16:rowId xmlns:a16="http://schemas.microsoft.com/office/drawing/2014/main" val="10002"/>
                  </a:ext>
                </a:extLst>
              </a:tr>
              <a:tr h="4790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OSH Outreach Events (10- and 30- Hour Construction Courses)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3708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People Trained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516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1,750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Group 128">
            <a:extLst>
              <a:ext uri="{FF2B5EF4-FFF2-40B4-BE49-F238E27FC236}">
                <a16:creationId xmlns:a16="http://schemas.microsoft.com/office/drawing/2014/main" id="{531A3CD9-B34F-420A-A06C-140E68B9474E}"/>
              </a:ext>
            </a:extLst>
          </p:cNvPr>
          <p:cNvGraphicFramePr>
            <a:graphicFrameLocks noGrp="1"/>
          </p:cNvGraphicFramePr>
          <p:nvPr>
            <p:extLst>
              <p:ext uri="{D42A27DB-BD31-4B8C-83A1-F6EECF244321}">
                <p14:modId xmlns:p14="http://schemas.microsoft.com/office/powerpoint/2010/main" val="1910759827"/>
              </p:ext>
            </p:extLst>
          </p:nvPr>
        </p:nvGraphicFramePr>
        <p:xfrm>
          <a:off x="609600" y="1143000"/>
          <a:ext cx="7923499" cy="1676400"/>
        </p:xfrm>
        <a:graphic>
          <a:graphicData uri="http://schemas.openxmlformats.org/drawingml/2006/table">
            <a:tbl>
              <a:tblPr>
                <a:tableStyleId>{00A15C55-8517-42AA-B614-E9B94910E393}</a:tableStyleId>
              </a:tblPr>
              <a:tblGrid>
                <a:gridCol w="1242902">
                  <a:extLst>
                    <a:ext uri="{9D8B030D-6E8A-4147-A177-3AD203B41FA5}">
                      <a16:colId xmlns:a16="http://schemas.microsoft.com/office/drawing/2014/main" val="20000"/>
                    </a:ext>
                  </a:extLst>
                </a:gridCol>
                <a:gridCol w="1553627">
                  <a:extLst>
                    <a:ext uri="{9D8B030D-6E8A-4147-A177-3AD203B41FA5}">
                      <a16:colId xmlns:a16="http://schemas.microsoft.com/office/drawing/2014/main" val="20001"/>
                    </a:ext>
                  </a:extLst>
                </a:gridCol>
                <a:gridCol w="1708990">
                  <a:extLst>
                    <a:ext uri="{9D8B030D-6E8A-4147-A177-3AD203B41FA5}">
                      <a16:colId xmlns:a16="http://schemas.microsoft.com/office/drawing/2014/main" val="20004"/>
                    </a:ext>
                  </a:extLst>
                </a:gridCol>
                <a:gridCol w="1708990">
                  <a:extLst>
                    <a:ext uri="{9D8B030D-6E8A-4147-A177-3AD203B41FA5}">
                      <a16:colId xmlns:a16="http://schemas.microsoft.com/office/drawing/2014/main" val="20005"/>
                    </a:ext>
                  </a:extLst>
                </a:gridCol>
                <a:gridCol w="1708990">
                  <a:extLst>
                    <a:ext uri="{9D8B030D-6E8A-4147-A177-3AD203B41FA5}">
                      <a16:colId xmlns:a16="http://schemas.microsoft.com/office/drawing/2014/main" val="20008"/>
                    </a:ext>
                  </a:extLst>
                </a:gridCol>
              </a:tblGrid>
              <a:tr h="506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extLst>
                  <a:ext uri="{0D108BD9-81ED-4DB2-BD59-A6C34878D82A}">
                    <a16:rowId xmlns:a16="http://schemas.microsoft.com/office/drawing/2014/main" val="10001"/>
                  </a:ext>
                </a:extLst>
              </a:tr>
              <a:tr h="4678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extLst>
                  <a:ext uri="{0D108BD9-81ED-4DB2-BD59-A6C34878D82A}">
                    <a16:rowId xmlns:a16="http://schemas.microsoft.com/office/drawing/2014/main" val="10002"/>
                  </a:ext>
                </a:extLst>
              </a:tr>
              <a:tr h="3508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 Rate</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1.6</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3.1</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horzOverflow="overflow">
                    <a:solidFill>
                      <a:schemeClr val="bg1">
                        <a:lumMod val="85000"/>
                      </a:schemeClr>
                    </a:solidFill>
                  </a:tcPr>
                </a:tc>
                <a:extLst>
                  <a:ext uri="{0D108BD9-81ED-4DB2-BD59-A6C34878D82A}">
                    <a16:rowId xmlns:a16="http://schemas.microsoft.com/office/drawing/2014/main" val="10003"/>
                  </a:ext>
                </a:extLst>
              </a:tr>
              <a:tr h="3508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 Rate</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algn="ctr"/>
                      <a:r>
                        <a:rPr lang="en-US" sz="1200" i="1" dirty="0"/>
                        <a:t>1.6</a:t>
                      </a:r>
                    </a:p>
                  </a:txBody>
                  <a:tcPr horzOverflow="overflow">
                    <a:solidFill>
                      <a:schemeClr val="bg1">
                        <a:lumMod val="95000"/>
                      </a:schemeClr>
                    </a:solidFill>
                  </a:tcPr>
                </a:tc>
                <a:tc>
                  <a:txBody>
                    <a:bodyPr/>
                    <a:lstStyle/>
                    <a:p>
                      <a:pPr algn="ctr"/>
                      <a:r>
                        <a:rPr lang="en-US" sz="1200" i="1" dirty="0"/>
                        <a:t>0.8</a:t>
                      </a:r>
                    </a:p>
                  </a:txBody>
                  <a:tcPr horzOverflow="overflow">
                    <a:solidFill>
                      <a:schemeClr val="bg1">
                        <a:lumMod val="95000"/>
                      </a:schemeClr>
                    </a:solidFill>
                  </a:tcPr>
                </a:tc>
                <a:tc>
                  <a:txBody>
                    <a:bodyPr/>
                    <a:lstStyle/>
                    <a:p>
                      <a:pPr algn="ctr"/>
                      <a:r>
                        <a:rPr lang="en-US" sz="1200" i="1" dirty="0"/>
                        <a:t>1.7</a:t>
                      </a:r>
                    </a:p>
                  </a:txBody>
                  <a:tcPr horzOverflow="overflow">
                    <a:solidFill>
                      <a:schemeClr val="bg1">
                        <a:lumMod val="95000"/>
                      </a:schemeClr>
                    </a:solidFill>
                  </a:tcPr>
                </a:tc>
                <a:tc>
                  <a:txBody>
                    <a:bodyPr/>
                    <a:lstStyle/>
                    <a:p>
                      <a:pPr algn="ctr"/>
                      <a:r>
                        <a:rPr lang="en-US" sz="1200" i="1" dirty="0"/>
                        <a:t>1.7</a:t>
                      </a:r>
                    </a:p>
                  </a:txBody>
                  <a:tcP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pic>
        <p:nvPicPr>
          <p:cNvPr id="12" name="Picture 1">
            <a:extLst>
              <a:ext uri="{FF2B5EF4-FFF2-40B4-BE49-F238E27FC236}">
                <a16:creationId xmlns:a16="http://schemas.microsoft.com/office/drawing/2014/main" id="{1FD0D6F5-4893-43DD-BEB6-0BE83CE1D048}"/>
              </a:ext>
            </a:extLst>
          </p:cNvPr>
          <p:cNvPicPr>
            <a:picLocks noChangeAspect="1" noChangeArrowheads="1"/>
          </p:cNvPicPr>
          <p:nvPr/>
        </p:nvPicPr>
        <p:blipFill>
          <a:blip r:embed="rId3" cstate="print"/>
          <a:srcRect/>
          <a:stretch>
            <a:fillRect/>
          </a:stretch>
        </p:blipFill>
        <p:spPr bwMode="auto">
          <a:xfrm>
            <a:off x="6638266" y="2943142"/>
            <a:ext cx="1043429" cy="596245"/>
          </a:xfrm>
          <a:prstGeom prst="rect">
            <a:avLst/>
          </a:prstGeom>
          <a:noFill/>
          <a:ln w="9525">
            <a:noFill/>
            <a:miter lim="800000"/>
            <a:headEnd/>
            <a:tailEnd/>
          </a:ln>
        </p:spPr>
      </p:pic>
      <p:pic>
        <p:nvPicPr>
          <p:cNvPr id="15" name="Picture 14" descr="C:\Documents and Settings\Wanda Lagoe\My Documents\My Pictures\Logging\Water quality discussion with NCDENR.JPG">
            <a:extLst>
              <a:ext uri="{FF2B5EF4-FFF2-40B4-BE49-F238E27FC236}">
                <a16:creationId xmlns:a16="http://schemas.microsoft.com/office/drawing/2014/main" id="{CC42F86F-AD59-4C16-AC2B-B4F47BCC9977}"/>
              </a:ext>
            </a:extLst>
          </p:cNvPr>
          <p:cNvPicPr/>
          <p:nvPr/>
        </p:nvPicPr>
        <p:blipFill>
          <a:blip r:embed="rId4" cstate="print"/>
          <a:srcRect/>
          <a:stretch>
            <a:fillRect/>
          </a:stretch>
        </p:blipFill>
        <p:spPr bwMode="auto">
          <a:xfrm>
            <a:off x="5334000" y="2922161"/>
            <a:ext cx="1472692" cy="620992"/>
          </a:xfrm>
          <a:prstGeom prst="rect">
            <a:avLst/>
          </a:prstGeom>
          <a:noFill/>
          <a:ln w="9525">
            <a:noFill/>
            <a:miter lim="800000"/>
            <a:headEnd/>
            <a:tailEnd/>
          </a:ln>
        </p:spPr>
      </p:pic>
      <p:pic>
        <p:nvPicPr>
          <p:cNvPr id="16" name="Picture 15" descr="C:\Documents and Settings\Wanda Lagoe\My Documents\My Pictures\Logging\Picture 087.jpg">
            <a:extLst>
              <a:ext uri="{FF2B5EF4-FFF2-40B4-BE49-F238E27FC236}">
                <a16:creationId xmlns:a16="http://schemas.microsoft.com/office/drawing/2014/main" id="{8A4721B4-F25C-4D64-A918-DDDDBFAC70B5}"/>
              </a:ext>
            </a:extLst>
          </p:cNvPr>
          <p:cNvPicPr/>
          <p:nvPr/>
        </p:nvPicPr>
        <p:blipFill>
          <a:blip r:embed="rId5" cstate="print"/>
          <a:srcRect/>
          <a:stretch>
            <a:fillRect/>
          </a:stretch>
        </p:blipFill>
        <p:spPr bwMode="auto">
          <a:xfrm>
            <a:off x="3886199" y="2939258"/>
            <a:ext cx="1002061" cy="603895"/>
          </a:xfrm>
          <a:prstGeom prst="rect">
            <a:avLst/>
          </a:prstGeom>
          <a:noFill/>
          <a:ln w="9525">
            <a:noFill/>
            <a:miter lim="800000"/>
            <a:headEnd/>
            <a:tailEnd/>
          </a:ln>
        </p:spPr>
      </p:pic>
      <p:pic>
        <p:nvPicPr>
          <p:cNvPr id="17" name="Picture 16" descr="C:\Documents and Settings\Wanda Lagoe\My Documents\My Pictures\Logging\ProLogger LD.JPG">
            <a:extLst>
              <a:ext uri="{FF2B5EF4-FFF2-40B4-BE49-F238E27FC236}">
                <a16:creationId xmlns:a16="http://schemas.microsoft.com/office/drawing/2014/main" id="{3BD0B42F-FAA2-4393-8B59-570C7E7EC970}"/>
              </a:ext>
            </a:extLst>
          </p:cNvPr>
          <p:cNvPicPr/>
          <p:nvPr/>
        </p:nvPicPr>
        <p:blipFill>
          <a:blip r:embed="rId6" cstate="print"/>
          <a:srcRect/>
          <a:stretch>
            <a:fillRect/>
          </a:stretch>
        </p:blipFill>
        <p:spPr bwMode="auto">
          <a:xfrm>
            <a:off x="1219200" y="2910770"/>
            <a:ext cx="1002061" cy="620991"/>
          </a:xfrm>
          <a:prstGeom prst="rect">
            <a:avLst/>
          </a:prstGeom>
          <a:noFill/>
          <a:ln w="9525">
            <a:noFill/>
            <a:miter lim="800000"/>
            <a:headEnd/>
            <a:tailEnd/>
          </a:ln>
        </p:spPr>
      </p:pic>
      <p:pic>
        <p:nvPicPr>
          <p:cNvPr id="18" name="Picture 17" descr="C:\Documents and Settings\Wanda Lagoe\My Documents\My Pictures\Construction\IMAG0614 (2).JPG">
            <a:extLst>
              <a:ext uri="{FF2B5EF4-FFF2-40B4-BE49-F238E27FC236}">
                <a16:creationId xmlns:a16="http://schemas.microsoft.com/office/drawing/2014/main" id="{888C826E-1D8B-43D5-9DC6-8E8862F9226A}"/>
              </a:ext>
            </a:extLst>
          </p:cNvPr>
          <p:cNvPicPr/>
          <p:nvPr/>
        </p:nvPicPr>
        <p:blipFill>
          <a:blip r:embed="rId7" cstate="print"/>
          <a:srcRect/>
          <a:stretch>
            <a:fillRect/>
          </a:stretch>
        </p:blipFill>
        <p:spPr bwMode="auto">
          <a:xfrm>
            <a:off x="2145060" y="2929817"/>
            <a:ext cx="1817340" cy="620992"/>
          </a:xfrm>
          <a:prstGeom prst="rect">
            <a:avLst/>
          </a:prstGeom>
          <a:noFill/>
          <a:ln w="9525">
            <a:noFill/>
            <a:miter lim="800000"/>
            <a:headEnd/>
            <a:tailEnd/>
          </a:ln>
        </p:spPr>
      </p:pic>
      <p:pic>
        <p:nvPicPr>
          <p:cNvPr id="19" name="Picture 18" descr="DSC_1210-2">
            <a:extLst>
              <a:ext uri="{FF2B5EF4-FFF2-40B4-BE49-F238E27FC236}">
                <a16:creationId xmlns:a16="http://schemas.microsoft.com/office/drawing/2014/main" id="{B6C60D99-5E99-414B-8DD5-45C39208D544}"/>
              </a:ext>
            </a:extLst>
          </p:cNvPr>
          <p:cNvPicPr>
            <a:picLocks noGrp="1" noChangeAspect="1"/>
          </p:cNvPicPr>
          <p:nvPr isPhoto="1"/>
        </p:nvPicPr>
        <p:blipFill>
          <a:blip r:embed="rId8" cstate="email">
            <a:lum/>
            <a:extLst>
              <a:ext uri="{28A0092B-C50C-407E-A947-70E740481C1C}">
                <a14:useLocalDpi xmlns:a14="http://schemas.microsoft.com/office/drawing/2010/main"/>
              </a:ext>
            </a:extLst>
          </a:blip>
          <a:stretch>
            <a:fillRect/>
          </a:stretch>
        </p:blipFill>
        <p:spPr>
          <a:xfrm>
            <a:off x="610900" y="2895600"/>
            <a:ext cx="607004" cy="636161"/>
          </a:xfrm>
          <a:prstGeom prst="rect">
            <a:avLst/>
          </a:prstGeom>
        </p:spPr>
      </p:pic>
      <p:pic>
        <p:nvPicPr>
          <p:cNvPr id="21" name="Picture 20" descr="A boy wearing a hat&#10;&#10;Description automatically generated">
            <a:extLst>
              <a:ext uri="{FF2B5EF4-FFF2-40B4-BE49-F238E27FC236}">
                <a16:creationId xmlns:a16="http://schemas.microsoft.com/office/drawing/2014/main" id="{E4A37C99-1363-4B0F-A732-BA083A5D91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82991" y="2939258"/>
            <a:ext cx="850109" cy="609953"/>
          </a:xfrm>
          <a:prstGeom prst="rect">
            <a:avLst/>
          </a:prstGeom>
        </p:spPr>
      </p:pic>
      <p:pic>
        <p:nvPicPr>
          <p:cNvPr id="22" name="Picture 21" descr="A picture containing person, indoor&#10;&#10;Description automatically generated">
            <a:extLst>
              <a:ext uri="{FF2B5EF4-FFF2-40B4-BE49-F238E27FC236}">
                <a16:creationId xmlns:a16="http://schemas.microsoft.com/office/drawing/2014/main" id="{BF8FBAB0-92CC-4E09-81B1-D1D2E1AEED4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88260" y="2922248"/>
            <a:ext cx="537712" cy="609953"/>
          </a:xfrm>
          <a:prstGeom prst="rect">
            <a:avLst/>
          </a:prstGeom>
        </p:spPr>
      </p:pic>
      <p:sp>
        <p:nvSpPr>
          <p:cNvPr id="23" name="TextBox 22">
            <a:extLst>
              <a:ext uri="{FF2B5EF4-FFF2-40B4-BE49-F238E27FC236}">
                <a16:creationId xmlns:a16="http://schemas.microsoft.com/office/drawing/2014/main" id="{233ED90B-3FF9-4B4C-A570-70B92C742CC0}"/>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122122581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794360333"/>
              </p:ext>
            </p:extLst>
          </p:nvPr>
        </p:nvGraphicFramePr>
        <p:xfrm>
          <a:off x="609600" y="1143001"/>
          <a:ext cx="7924800" cy="964276"/>
        </p:xfrm>
        <a:graphic>
          <a:graphicData uri="http://schemas.openxmlformats.org/drawingml/2006/table">
            <a:tbl>
              <a:tblPr>
                <a:tableStyleId>{00A15C55-8517-42AA-B614-E9B94910E393}</a:tableStyleId>
              </a:tblPr>
              <a:tblGrid>
                <a:gridCol w="4267200">
                  <a:extLst>
                    <a:ext uri="{9D8B030D-6E8A-4147-A177-3AD203B41FA5}">
                      <a16:colId xmlns:a16="http://schemas.microsoft.com/office/drawing/2014/main" val="20000"/>
                    </a:ext>
                  </a:extLst>
                </a:gridCol>
                <a:gridCol w="1467060">
                  <a:extLst>
                    <a:ext uri="{9D8B030D-6E8A-4147-A177-3AD203B41FA5}">
                      <a16:colId xmlns:a16="http://schemas.microsoft.com/office/drawing/2014/main" val="20001"/>
                    </a:ext>
                  </a:extLst>
                </a:gridCol>
                <a:gridCol w="74274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4"/>
                    </a:ext>
                  </a:extLst>
                </a:gridCol>
              </a:tblGrid>
              <a:tr h="41563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NAICS 23</a:t>
                      </a:r>
                      <a:r>
                        <a:rPr lang="en-US" sz="1400" b="1" dirty="0"/>
                        <a:t>—CONSTRUCTION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FFY 2020</a:t>
                      </a:r>
                    </a:p>
                  </a:txBody>
                  <a:tcPr anchor="ctr" horzOverflow="overflow">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FFY 2021 Total</a:t>
                      </a:r>
                    </a:p>
                  </a:txBody>
                  <a:tcPr anchor="ctr" horzOverflow="overflow">
                    <a:solidFill>
                      <a:schemeClr val="bg1">
                        <a:lumMod val="75000"/>
                      </a:schemeClr>
                    </a:solidFill>
                  </a:tcPr>
                </a:tc>
                <a:extLst>
                  <a:ext uri="{0D108BD9-81ED-4DB2-BD59-A6C34878D82A}">
                    <a16:rowId xmlns:a16="http://schemas.microsoft.com/office/drawing/2014/main" val="10000"/>
                  </a:ext>
                </a:extLst>
              </a:tr>
              <a:tr h="249382">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0" u="none" strike="noStrike" cap="none" normalizeH="0" baseline="0" dirty="0">
                          <a:ln>
                            <a:noFill/>
                          </a:ln>
                          <a:effectLst/>
                        </a:rPr>
                        <a:t>26</a:t>
                      </a:r>
                    </a:p>
                  </a:txBody>
                  <a:tcP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a:t>
                      </a:r>
                    </a:p>
                  </a:txBody>
                  <a:tcPr horzOverflow="overflow">
                    <a:solidFill>
                      <a:schemeClr val="bg1">
                        <a:lumMod val="95000"/>
                      </a:schemeClr>
                    </a:solidFill>
                  </a:tcPr>
                </a:tc>
                <a:extLst>
                  <a:ext uri="{0D108BD9-81ED-4DB2-BD59-A6C34878D82A}">
                    <a16:rowId xmlns:a16="http://schemas.microsoft.com/office/drawing/2014/main" val="10001"/>
                  </a:ext>
                </a:extLst>
              </a:tr>
              <a:tr h="249382">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effectLst/>
                        </a:rPr>
                        <a:t>4</a:t>
                      </a:r>
                      <a:r>
                        <a:rPr kumimoji="0" lang="en-US" sz="1200" b="0" i="1" u="none" strike="noStrike" cap="none" normalizeH="0" baseline="30000" dirty="0">
                          <a:ln>
                            <a:noFill/>
                          </a:ln>
                          <a:effectLst/>
                        </a:rPr>
                        <a:t>th</a:t>
                      </a:r>
                      <a:r>
                        <a:rPr kumimoji="0" lang="en-US" sz="1200" b="0" i="1" u="none" strike="noStrike" cap="none" normalizeH="0" baseline="0" dirty="0">
                          <a:ln>
                            <a:noFill/>
                          </a:ln>
                          <a:effectLst/>
                        </a:rPr>
                        <a:t> Qtr.  Fatality Rate</a:t>
                      </a:r>
                      <a:endParaRPr kumimoji="0" lang="en-US" sz="12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0.0035</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300" i="1" dirty="0"/>
                    </a:p>
                  </a:txBody>
                  <a:tcPr horzOverflow="overflow">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N/A</a:t>
                      </a:r>
                    </a:p>
                  </a:txBody>
                  <a:tcPr horzOverflow="overflow">
                    <a:solidFill>
                      <a:schemeClr val="bg1">
                        <a:lumMod val="85000"/>
                      </a:schemeClr>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D1A0424E-6D63-4F7C-A513-30C976B7C7B2}"/>
              </a:ext>
            </a:extLst>
          </p:cNvPr>
          <p:cNvSpPr txBox="1"/>
          <p:nvPr/>
        </p:nvSpPr>
        <p:spPr>
          <a:xfrm>
            <a:off x="7010400" y="2131368"/>
            <a:ext cx="1669047" cy="230832"/>
          </a:xfrm>
          <a:prstGeom prst="rect">
            <a:avLst/>
          </a:prstGeom>
          <a:noFill/>
        </p:spPr>
        <p:txBody>
          <a:bodyPr wrap="none" rtlCol="0">
            <a:spAutoFit/>
          </a:bodyPr>
          <a:lstStyle/>
          <a:p>
            <a:r>
              <a:rPr lang="en-US" sz="900" dirty="0"/>
              <a:t>* </a:t>
            </a:r>
            <a:r>
              <a:rPr lang="en-US" sz="900" i="1" dirty="0"/>
              <a:t>As of the end of the 2</a:t>
            </a:r>
            <a:r>
              <a:rPr lang="en-US" sz="900" i="1" baseline="30000" dirty="0"/>
              <a:t>nd</a:t>
            </a:r>
            <a:r>
              <a:rPr lang="en-US" sz="900" i="1" dirty="0"/>
              <a:t> Qtr.</a:t>
            </a:r>
          </a:p>
        </p:txBody>
      </p:sp>
      <p:pic>
        <p:nvPicPr>
          <p:cNvPr id="11" name="Picture 10" descr="DSC_1195">
            <a:extLst>
              <a:ext uri="{FF2B5EF4-FFF2-40B4-BE49-F238E27FC236}">
                <a16:creationId xmlns:a16="http://schemas.microsoft.com/office/drawing/2014/main" id="{BC16E84A-9CE4-49D4-888A-1CF38EADB4F3}"/>
              </a:ext>
            </a:extLst>
          </p:cNvPr>
          <p:cNvPicPr>
            <a:picLocks noGrp="1" noChangeAspect="1"/>
          </p:cNvPicPr>
          <p:nvPr isPhoto="1"/>
        </p:nvPicPr>
        <p:blipFill>
          <a:blip r:embed="rId3" cstate="email">
            <a:extLst>
              <a:ext uri="{28A0092B-C50C-407E-A947-70E740481C1C}">
                <a14:useLocalDpi xmlns:a14="http://schemas.microsoft.com/office/drawing/2010/main"/>
              </a:ext>
            </a:extLst>
          </a:blip>
          <a:stretch>
            <a:fillRect/>
          </a:stretch>
        </p:blipFill>
        <p:spPr>
          <a:xfrm>
            <a:off x="530942" y="4520386"/>
            <a:ext cx="2171534" cy="1423213"/>
          </a:xfrm>
          <a:prstGeom prst="rect">
            <a:avLst/>
          </a:prstGeom>
        </p:spPr>
      </p:pic>
      <p:pic>
        <p:nvPicPr>
          <p:cNvPr id="14" name="Picture 13">
            <a:extLst>
              <a:ext uri="{FF2B5EF4-FFF2-40B4-BE49-F238E27FC236}">
                <a16:creationId xmlns:a16="http://schemas.microsoft.com/office/drawing/2014/main" id="{61D79114-0056-4062-8E8F-697528CFAE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4495799"/>
            <a:ext cx="2294964" cy="1447800"/>
          </a:xfrm>
          <a:prstGeom prst="rect">
            <a:avLst/>
          </a:prstGeom>
        </p:spPr>
      </p:pic>
      <p:pic>
        <p:nvPicPr>
          <p:cNvPr id="15" name="Picture 14" descr="DSC_1217">
            <a:extLst>
              <a:ext uri="{FF2B5EF4-FFF2-40B4-BE49-F238E27FC236}">
                <a16:creationId xmlns:a16="http://schemas.microsoft.com/office/drawing/2014/main" id="{56D0A689-EDB0-4E51-A95B-BA3DE420918B}"/>
              </a:ext>
            </a:extLst>
          </p:cNvPr>
          <p:cNvPicPr>
            <a:picLocks noGrp="1" noChangeAspect="1"/>
          </p:cNvPicPr>
          <p:nvPr isPhoto="1"/>
        </p:nvPicPr>
        <p:blipFill>
          <a:blip r:embed="rId5" cstate="email">
            <a:extLst>
              <a:ext uri="{28A0092B-C50C-407E-A947-70E740481C1C}">
                <a14:useLocalDpi xmlns:a14="http://schemas.microsoft.com/office/drawing/2010/main"/>
              </a:ext>
            </a:extLst>
          </a:blip>
          <a:stretch>
            <a:fillRect/>
          </a:stretch>
        </p:blipFill>
        <p:spPr>
          <a:xfrm>
            <a:off x="2590799" y="4509248"/>
            <a:ext cx="2438401" cy="1434352"/>
          </a:xfrm>
          <a:prstGeom prst="rect">
            <a:avLst/>
          </a:prstGeom>
        </p:spPr>
      </p:pic>
      <p:graphicFrame>
        <p:nvGraphicFramePr>
          <p:cNvPr id="16" name="Table 15">
            <a:extLst>
              <a:ext uri="{FF2B5EF4-FFF2-40B4-BE49-F238E27FC236}">
                <a16:creationId xmlns:a16="http://schemas.microsoft.com/office/drawing/2014/main" id="{EBDBFB19-4ED1-42CE-A016-E37DAC9E33AF}"/>
              </a:ext>
            </a:extLst>
          </p:cNvPr>
          <p:cNvGraphicFramePr>
            <a:graphicFrameLocks noGrp="1"/>
          </p:cNvGraphicFramePr>
          <p:nvPr>
            <p:extLst>
              <p:ext uri="{D42A27DB-BD31-4B8C-83A1-F6EECF244321}">
                <p14:modId xmlns:p14="http://schemas.microsoft.com/office/powerpoint/2010/main" val="2481004295"/>
              </p:ext>
            </p:extLst>
          </p:nvPr>
        </p:nvGraphicFramePr>
        <p:xfrm>
          <a:off x="609600" y="2316480"/>
          <a:ext cx="7924799" cy="2331720"/>
        </p:xfrm>
        <a:graphic>
          <a:graphicData uri="http://schemas.openxmlformats.org/drawingml/2006/table">
            <a:tbl>
              <a:tblPr firstRow="1" bandRow="1">
                <a:tableStyleId>{00A15C55-8517-42AA-B614-E9B94910E393}</a:tableStyleId>
              </a:tblPr>
              <a:tblGrid>
                <a:gridCol w="3033070">
                  <a:extLst>
                    <a:ext uri="{9D8B030D-6E8A-4147-A177-3AD203B41FA5}">
                      <a16:colId xmlns:a16="http://schemas.microsoft.com/office/drawing/2014/main" val="20000"/>
                    </a:ext>
                  </a:extLst>
                </a:gridCol>
                <a:gridCol w="1234132">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1066797">
                  <a:extLst>
                    <a:ext uri="{9D8B030D-6E8A-4147-A177-3AD203B41FA5}">
                      <a16:colId xmlns:a16="http://schemas.microsoft.com/office/drawing/2014/main" val="20005"/>
                    </a:ext>
                  </a:extLst>
                </a:gridCol>
              </a:tblGrid>
              <a:tr h="273098">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59443">
                <a:tc>
                  <a:txBody>
                    <a:bodyPr/>
                    <a:lstStyle/>
                    <a:p>
                      <a:pPr algn="r"/>
                      <a:r>
                        <a:rPr lang="en-US" sz="1300" b="0" i="1" dirty="0">
                          <a:solidFill>
                            <a:schemeClr val="tx1"/>
                          </a:solidFill>
                        </a:rPr>
                        <a:t>Struck By</a:t>
                      </a:r>
                    </a:p>
                  </a:txBody>
                  <a:tcPr anchor="ctr">
                    <a:solidFill>
                      <a:schemeClr val="bg1">
                        <a:lumMod val="95000"/>
                      </a:schemeClr>
                    </a:solidFill>
                  </a:tcPr>
                </a:tc>
                <a:tc>
                  <a:txBody>
                    <a:bodyPr/>
                    <a:lstStyle/>
                    <a:p>
                      <a:pPr algn="ctr"/>
                      <a:r>
                        <a:rPr lang="en-US" sz="1300" b="1" i="1" dirty="0"/>
                        <a:t>4</a:t>
                      </a:r>
                    </a:p>
                  </a:txBody>
                  <a:tcPr anchor="ctr">
                    <a:solidFill>
                      <a:schemeClr val="bg1">
                        <a:lumMod val="95000"/>
                      </a:schemeClr>
                    </a:solidFill>
                  </a:tcPr>
                </a:tc>
                <a:tc>
                  <a:txBody>
                    <a:bodyPr/>
                    <a:lstStyle/>
                    <a:p>
                      <a:pPr algn="r"/>
                      <a:r>
                        <a:rPr lang="en-US" sz="1300" b="0" i="1" dirty="0">
                          <a:solidFill>
                            <a:schemeClr val="tx1"/>
                          </a:solidFill>
                        </a:rPr>
                        <a:t>Inhalation</a:t>
                      </a:r>
                    </a:p>
                  </a:txBody>
                  <a:tcPr anchor="ctr">
                    <a:solidFill>
                      <a:schemeClr val="bg1">
                        <a:lumMod val="95000"/>
                      </a:schemeClr>
                    </a:solidFill>
                  </a:tcPr>
                </a:tc>
                <a:tc>
                  <a:txBody>
                    <a:bodyPr/>
                    <a:lstStyle/>
                    <a:p>
                      <a:pPr algn="ctr"/>
                      <a:r>
                        <a:rPr lang="en-US" sz="1300" b="1" i="1" dirty="0"/>
                        <a:t>0</a:t>
                      </a:r>
                    </a:p>
                  </a:txBody>
                  <a:tcPr anchor="ctr">
                    <a:solidFill>
                      <a:schemeClr val="bg1">
                        <a:lumMod val="95000"/>
                      </a:schemeClr>
                    </a:solidFill>
                  </a:tcPr>
                </a:tc>
                <a:extLst>
                  <a:ext uri="{0D108BD9-81ED-4DB2-BD59-A6C34878D82A}">
                    <a16:rowId xmlns:a16="http://schemas.microsoft.com/office/drawing/2014/main" val="10001"/>
                  </a:ext>
                </a:extLst>
              </a:tr>
              <a:tr h="259443">
                <a:tc>
                  <a:txBody>
                    <a:bodyPr/>
                    <a:lstStyle/>
                    <a:p>
                      <a:pPr algn="r"/>
                      <a:r>
                        <a:rPr lang="en-US" sz="13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259443">
                <a:tc>
                  <a:txBody>
                    <a:bodyPr/>
                    <a:lstStyle/>
                    <a:p>
                      <a:pPr algn="r"/>
                      <a:r>
                        <a:rPr lang="en-US" sz="13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269458">
                <a:tc>
                  <a:txBody>
                    <a:bodyPr/>
                    <a:lstStyle/>
                    <a:p>
                      <a:pPr algn="r"/>
                      <a:r>
                        <a:rPr lang="en-US" sz="1300" b="0" i="1" dirty="0"/>
                        <a:t>Fall (Same</a:t>
                      </a:r>
                      <a:r>
                        <a:rPr lang="en-US" sz="1300" b="0" i="1" baseline="0" dirty="0"/>
                        <a:t> Level)</a:t>
                      </a:r>
                      <a:endParaRPr lang="en-US" sz="13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259443">
                <a:tc>
                  <a:txBody>
                    <a:bodyPr/>
                    <a:lstStyle/>
                    <a:p>
                      <a:pPr algn="r"/>
                      <a:r>
                        <a:rPr lang="en-US" sz="13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algn="r"/>
                      <a:r>
                        <a:rPr lang="en-US" sz="13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59443">
                <a:tc>
                  <a:txBody>
                    <a:bodyPr/>
                    <a:lstStyle/>
                    <a:p>
                      <a:pPr algn="r"/>
                      <a:r>
                        <a:rPr lang="en-US" sz="13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260796">
                <a:tc>
                  <a:txBody>
                    <a:bodyPr/>
                    <a:lstStyle/>
                    <a:p>
                      <a:pPr algn="r"/>
                      <a:r>
                        <a:rPr lang="en-US" sz="13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pic>
        <p:nvPicPr>
          <p:cNvPr id="17" name="Picture 16" descr="C:\Documents and Settings\Wanda Lagoe\My Documents\My Pictures\Trench\Trenchmodule1208 023.jpg">
            <a:extLst>
              <a:ext uri="{FF2B5EF4-FFF2-40B4-BE49-F238E27FC236}">
                <a16:creationId xmlns:a16="http://schemas.microsoft.com/office/drawing/2014/main" id="{CF8912B3-43C5-4DE5-9F8B-91C7FA08F4E8}"/>
              </a:ext>
            </a:extLst>
          </p:cNvPr>
          <p:cNvPicPr/>
          <p:nvPr/>
        </p:nvPicPr>
        <p:blipFill>
          <a:blip r:embed="rId6" cstate="print"/>
          <a:srcRect/>
          <a:stretch>
            <a:fillRect/>
          </a:stretch>
        </p:blipFill>
        <p:spPr bwMode="auto">
          <a:xfrm>
            <a:off x="6960712" y="4648200"/>
            <a:ext cx="1676400" cy="1295399"/>
          </a:xfrm>
          <a:prstGeom prst="rect">
            <a:avLst/>
          </a:prstGeom>
          <a:noFill/>
          <a:ln w="9525">
            <a:noFill/>
            <a:miter lim="800000"/>
            <a:headEnd/>
            <a:tailEnd/>
          </a:ln>
        </p:spPr>
      </p:pic>
      <p:sp>
        <p:nvSpPr>
          <p:cNvPr id="18" name="TextBox 17">
            <a:extLst>
              <a:ext uri="{FF2B5EF4-FFF2-40B4-BE49-F238E27FC236}">
                <a16:creationId xmlns:a16="http://schemas.microsoft.com/office/drawing/2014/main" id="{200A1A03-88C0-4FCD-9CF2-5B2956515C21}"/>
              </a:ext>
            </a:extLst>
          </p:cNvPr>
          <p:cNvSpPr txBox="1"/>
          <p:nvPr/>
        </p:nvSpPr>
        <p:spPr>
          <a:xfrm>
            <a:off x="6553200" y="685800"/>
            <a:ext cx="2286000" cy="369332"/>
          </a:xfrm>
          <a:prstGeom prst="rect">
            <a:avLst/>
          </a:prstGeom>
          <a:noFill/>
        </p:spPr>
        <p:txBody>
          <a:bodyPr wrap="square" rtlCol="0">
            <a:spAutoFit/>
          </a:bodyPr>
          <a:lstStyle/>
          <a:p>
            <a:r>
              <a:rPr lang="en-US" i="1" dirty="0"/>
              <a:t>FFY 2021—Spring</a:t>
            </a:r>
          </a:p>
        </p:txBody>
      </p:sp>
    </p:spTree>
    <p:extLst>
      <p:ext uri="{BB962C8B-B14F-4D97-AF65-F5344CB8AC3E}">
        <p14:creationId xmlns:p14="http://schemas.microsoft.com/office/powerpoint/2010/main" val="476130495"/>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48842</TotalTime>
  <Words>3999</Words>
  <Application>Microsoft Office PowerPoint</Application>
  <PresentationFormat>On-screen Show (4:3)</PresentationFormat>
  <Paragraphs>1149</Paragraphs>
  <Slides>34</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Symbol</vt:lpstr>
      <vt:lpstr>Times New Roman</vt:lpstr>
      <vt:lpstr>Wingdings</vt:lpstr>
      <vt:lpstr>NCDOL  Standard</vt:lpstr>
      <vt:lpstr>1_NCDOL  Standard</vt:lpstr>
      <vt:lpstr>North Carolina Department of Labor Occupational Safety &amp; Health Division  OSH Advisory Spring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Hamilton, Angela</cp:lastModifiedBy>
  <cp:revision>3343</cp:revision>
  <cp:lastPrinted>2021-05-04T12:28:55Z</cp:lastPrinted>
  <dcterms:created xsi:type="dcterms:W3CDTF">2000-08-10T17:22:10Z</dcterms:created>
  <dcterms:modified xsi:type="dcterms:W3CDTF">2021-05-04T13:23:10Z</dcterms:modified>
</cp:coreProperties>
</file>