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31"/>
  </p:notesMasterIdLst>
  <p:handoutMasterIdLst>
    <p:handoutMasterId r:id="rId32"/>
  </p:handoutMasterIdLst>
  <p:sldIdLst>
    <p:sldId id="593" r:id="rId3"/>
    <p:sldId id="601" r:id="rId4"/>
    <p:sldId id="602" r:id="rId5"/>
    <p:sldId id="640" r:id="rId6"/>
    <p:sldId id="688" r:id="rId7"/>
    <p:sldId id="603" r:id="rId8"/>
    <p:sldId id="605" r:id="rId9"/>
    <p:sldId id="606" r:id="rId10"/>
    <p:sldId id="609" r:id="rId11"/>
    <p:sldId id="611" r:id="rId12"/>
    <p:sldId id="613" r:id="rId13"/>
    <p:sldId id="615" r:id="rId14"/>
    <p:sldId id="617" r:id="rId15"/>
    <p:sldId id="619" r:id="rId16"/>
    <p:sldId id="687" r:id="rId17"/>
    <p:sldId id="624" r:id="rId18"/>
    <p:sldId id="625" r:id="rId19"/>
    <p:sldId id="626" r:id="rId20"/>
    <p:sldId id="651" r:id="rId21"/>
    <p:sldId id="652" r:id="rId22"/>
    <p:sldId id="676" r:id="rId23"/>
    <p:sldId id="690" r:id="rId24"/>
    <p:sldId id="691" r:id="rId25"/>
    <p:sldId id="677" r:id="rId26"/>
    <p:sldId id="661" r:id="rId27"/>
    <p:sldId id="670" r:id="rId28"/>
    <p:sldId id="692" r:id="rId29"/>
    <p:sldId id="637" r:id="rId30"/>
  </p:sldIdLst>
  <p:sldSz cx="9144000" cy="6858000" type="screen4x3"/>
  <p:notesSz cx="7010400" cy="9296400"/>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9E"/>
    <a:srgbClr val="000080"/>
    <a:srgbClr val="DDDDDD"/>
    <a:srgbClr val="E7E7E7"/>
    <a:srgbClr val="012D9A"/>
    <a:srgbClr val="010101"/>
    <a:srgbClr val="C0C0C0"/>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2802" autoAdjust="0"/>
  </p:normalViewPr>
  <p:slideViewPr>
    <p:cSldViewPr>
      <p:cViewPr varScale="1">
        <p:scale>
          <a:sx n="76" d="100"/>
          <a:sy n="76" d="100"/>
        </p:scale>
        <p:origin x="145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80" d="100"/>
          <a:sy n="80" d="100"/>
        </p:scale>
        <p:origin x="2514" y="-582"/>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10.35.133.11/ETTA_One_stop/userfiles/file/CFR/cfr127m.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10</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11</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12</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13</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14</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pPr lvl="0"/>
            <a:r>
              <a:rPr lang="en-US" sz="1000" dirty="0"/>
              <a:t>Added Amputations for our new 5 year SMP, and removed Accommodations.</a:t>
            </a:r>
          </a:p>
          <a:p>
            <a:pPr lvl="0"/>
            <a:r>
              <a:rPr lang="en-US" sz="1000" dirty="0"/>
              <a:t>Meeting Notes: Tara Payne and James Cook (co-chairs) presiding</a:t>
            </a:r>
          </a:p>
          <a:p>
            <a:pPr lvl="0"/>
            <a:r>
              <a:rPr lang="en-US" sz="1000" dirty="0"/>
              <a:t>The initial data compiled by Paul Sullivan spans from January 1, 2015 to current date.</a:t>
            </a:r>
          </a:p>
          <a:p>
            <a:pPr lvl="0"/>
            <a:r>
              <a:rPr lang="en-US" sz="1000" dirty="0"/>
              <a:t>Kevin Beauregard suggested using only full years (calendar, fiscal, etc.) for setting and monitoring goals.  Targeting, data, etc. all needs to be based on consistent numbers for accurate results.</a:t>
            </a:r>
          </a:p>
          <a:p>
            <a:pPr lvl="0"/>
            <a:r>
              <a:rPr lang="en-US" sz="1000" dirty="0"/>
              <a:t>Paul’s 3 ½ years of data was tabulated to target companies with the highest amputations based on NAICS codes.</a:t>
            </a:r>
          </a:p>
          <a:p>
            <a:pPr lvl="0"/>
            <a:r>
              <a:rPr lang="en-US" sz="1000" dirty="0"/>
              <a:t>Paul suggested using data from fiscal years 2016, 17, and 18.  This would address any concerns about under-reporting in 2015.</a:t>
            </a:r>
          </a:p>
          <a:p>
            <a:pPr lvl="0"/>
            <a:r>
              <a:rPr lang="en-US" sz="1000" dirty="0"/>
              <a:t>James and Tara asked what ETTA could do to help and whether the current Machine Guarding and Lockout/Tagout are sufficient.  Andy said he thought that Lockout/Tagout was good, but that Machine Guarding was lacking photographs since the great photo purge of 2015.  Paul and Tara suggested that they had plenty of photos from closed cases that they would be happy to share.</a:t>
            </a:r>
          </a:p>
          <a:p>
            <a:pPr lvl="0"/>
            <a:r>
              <a:rPr lang="en-US" sz="1000" dirty="0"/>
              <a:t>James and Tara suggested more advanced training for compliance officers.  Injuries are primarily to ‘Affected’ employees rather than ‘Authorized’ employees.  These are operators trying to clear jams or problems with machines rather than the maintenance people who are trained to deal these situations safely using safety protocols such as Lockout/Tagout.</a:t>
            </a:r>
          </a:p>
          <a:p>
            <a:pPr lvl="0"/>
            <a:r>
              <a:rPr lang="en-US" sz="1000" dirty="0"/>
              <a:t>Paul suggested a 1-day Internal Training workshop for Machine Guarding and a 1-day course in Lockout/Tagout. One in Charlotte for the West and a second in Raleigh for the East.</a:t>
            </a:r>
          </a:p>
          <a:p>
            <a:pPr lvl="0"/>
            <a:r>
              <a:rPr lang="en-US" sz="1000" dirty="0"/>
              <a:t>Andy said that this would be a good approach but would have to be coordinated with Marcy as ETTA had a very aggressive schedule in first quarter of 2019 regarding 10 and 30-hour classes as the hurricanes had wreaked havoc with our fourth quarter 2018 schedule for these classes. </a:t>
            </a:r>
          </a:p>
          <a:p>
            <a:pPr lvl="0"/>
            <a:r>
              <a:rPr lang="en-US" sz="1000" dirty="0"/>
              <a:t>Paul also suggested that they could supply COSHO’s with experience in individual pieces of equipment.  Andy agreed and suggested that these could be done much like we do case studies in PSM training.  Paul will seek volunteers for teaching subjects dealing with various manufacturing presses and equipment.</a:t>
            </a:r>
          </a:p>
          <a:p>
            <a:pPr lvl="0"/>
            <a:r>
              <a:rPr lang="en-US" sz="1000" dirty="0"/>
              <a:t>Kevin suggested talking to STAR and SHARP sites with this equipment about the possibility of scheduling field trips to these places.</a:t>
            </a:r>
          </a:p>
          <a:p>
            <a:pPr lvl="0"/>
            <a:r>
              <a:rPr lang="en-US" sz="1000" dirty="0"/>
              <a:t>It was agreed that these classes should be developed in first quarter 2019 for the SEP rollout in the fall of next year.</a:t>
            </a: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15</a:t>
            </a:fld>
            <a:endParaRPr lang="en-US"/>
          </a:p>
        </p:txBody>
      </p:sp>
    </p:spTree>
    <p:extLst>
      <p:ext uri="{BB962C8B-B14F-4D97-AF65-F5344CB8AC3E}">
        <p14:creationId xmlns:p14="http://schemas.microsoft.com/office/powerpoint/2010/main" val="1503815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16</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17</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r>
              <a:rPr lang="en-US" dirty="0"/>
              <a:t>The Carolina Star Program is designed to recognize employers and employees who have implemented effective safety and health management systems and maintain injury and illness rates that meet the criteria for participation. Any size employer.</a:t>
            </a:r>
          </a:p>
          <a:p>
            <a:pPr eaLnBrk="1" hangingPunct="1"/>
            <a:r>
              <a:rPr lang="en-US" dirty="0"/>
              <a:t>The SSTM Program is North Carolina’s version of federal OSHA’s Special Government Employee (SGE) Program. The SSTM Program allows industry employees and qualified independent private sector safety and health professionals the opportunity to work together in partnership with the NCDOL Carolina Star Program during onsite Star Program evaluations.</a:t>
            </a:r>
          </a:p>
          <a:p>
            <a:pPr eaLnBrk="1" hangingPunct="1"/>
            <a:endParaRPr lang="en-US" dirty="0"/>
          </a:p>
          <a:p>
            <a:pPr eaLnBrk="1" hangingPunct="1"/>
            <a:r>
              <a:rPr lang="en-US" dirty="0"/>
              <a:t>General industry, private sector participants must meet the following criteria: The most recent three-year average for both the total recordable case (TRC) rates and cases with days away from work, job transfer, or restriction (DART) rates must be at or below 50 percent of the most recent published federal BLS rates for the appropriate North American Industrial Classification System (NAICS) industry, preferably using a 6-digit NAICS rate, or highest digit available. </a:t>
            </a:r>
          </a:p>
          <a:p>
            <a:pPr eaLnBrk="1" hangingPunct="1"/>
            <a:r>
              <a:rPr lang="en-US" dirty="0"/>
              <a:t>Building Star  - The contractor participant must meet the following criteria: All injuries and illness rates for each worksite in North Carolina must be summarized on the OSHA 300 log each year, for the past three years. The most recent three-year average for both the total recordable case (TRC) rates and cases with days away from work, job transfer, or restriction (DART) rates must be at or below 50 percent of the most recent published Federal BLS rate for the appropriate North American Industrial Classification System (NAICS) preferably using a 6-digit NAICS rate, or highest digit available. </a:t>
            </a:r>
          </a:p>
        </p:txBody>
      </p:sp>
    </p:spTree>
    <p:extLst>
      <p:ext uri="{BB962C8B-B14F-4D97-AF65-F5344CB8AC3E}">
        <p14:creationId xmlns:p14="http://schemas.microsoft.com/office/powerpoint/2010/main" val="3411961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18</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r>
              <a:rPr lang="en-US" sz="1000" dirty="0"/>
              <a:t>The SHARP (Safety and Health Achievement and Recognition Programs) Program is designed for small and mid-size employers that have established, implemented and maintained exceptional workplace safety standards.</a:t>
            </a:r>
          </a:p>
          <a:p>
            <a:pPr eaLnBrk="1" hangingPunct="1"/>
            <a:endParaRPr lang="en-US" sz="1000" dirty="0"/>
          </a:p>
          <a:p>
            <a:r>
              <a:rPr lang="en-US" sz="1000" dirty="0"/>
              <a:t>The Gold Star Grower Housing Program recognizes growers who provide farmworker housing that meets and exceeds all of the requirements of the Migrant Housing Act of North Carolina. </a:t>
            </a:r>
          </a:p>
          <a:p>
            <a:r>
              <a:rPr lang="en-US" sz="1000" dirty="0"/>
              <a:t>The Gold Star Flag recognizes agricultural employers who have devised ways to continuously promote a culture of safety on their farms. Gold Star Flag recipients have identified hazards, trained their employees and completed farm safety inspections. They follow and exceed the regulations pertaining to the agricultural work place.</a:t>
            </a:r>
          </a:p>
          <a:p>
            <a:pPr eaLnBrk="1" hangingPunct="1"/>
            <a:endParaRPr lang="en-US" sz="1000" dirty="0"/>
          </a:p>
          <a:p>
            <a:pPr eaLnBrk="1" hangingPunct="1"/>
            <a:r>
              <a:rPr lang="en-US" sz="1000" dirty="0"/>
              <a:t>Safety Awards Program - In operation since 1946, the program now extends to more than 5,000 firms, and about 3,000 awards are presented annually. Two types of awards are administered through the program: Annual Safety Awards and Million-Hour Awards.</a:t>
            </a:r>
          </a:p>
          <a:p>
            <a:r>
              <a:rPr lang="en-US" sz="1000" dirty="0"/>
              <a:t>To qualify for an annual safety award, a firm must:</a:t>
            </a:r>
          </a:p>
          <a:p>
            <a:r>
              <a:rPr lang="en-US" sz="1000" dirty="0"/>
              <a:t>Have no fatalities during the calendar year at the site or location for which the award was given; </a:t>
            </a:r>
            <a:r>
              <a:rPr lang="en-US" sz="1000" i="1" dirty="0"/>
              <a:t>and</a:t>
            </a:r>
            <a:endParaRPr lang="en-US" sz="1000" dirty="0"/>
          </a:p>
          <a:p>
            <a:r>
              <a:rPr lang="en-US" sz="1000" dirty="0"/>
              <a:t>Have maintained an incidence rate at least 50 percent below the average for its particular industry group. </a:t>
            </a:r>
          </a:p>
          <a:p>
            <a:r>
              <a:rPr lang="en-US" sz="1000" b="1" dirty="0"/>
              <a:t>Two Safety Award Levels - Gold and Silver</a:t>
            </a:r>
          </a:p>
          <a:p>
            <a:r>
              <a:rPr lang="en-US" sz="1000" dirty="0"/>
              <a:t>The </a:t>
            </a:r>
            <a:r>
              <a:rPr lang="en-US" sz="1000" b="1" dirty="0"/>
              <a:t>Gold Award </a:t>
            </a:r>
            <a:r>
              <a:rPr lang="en-US" sz="1000" dirty="0"/>
              <a:t>is based on the days away, restricted, transferred (DART) rate, which includes cases of days away from work, restricted activity or job transfer. </a:t>
            </a:r>
          </a:p>
          <a:p>
            <a:r>
              <a:rPr lang="en-US" sz="1000" dirty="0"/>
              <a:t>The </a:t>
            </a:r>
            <a:r>
              <a:rPr lang="en-US" sz="1000" b="1" dirty="0"/>
              <a:t>Silver Award </a:t>
            </a:r>
            <a:r>
              <a:rPr lang="en-US" sz="1000" dirty="0"/>
              <a:t>is based only on cases with days away from work. They are recorded when the worker misses at least one full day of work, not including the day of the injury. </a:t>
            </a:r>
          </a:p>
        </p:txBody>
      </p:sp>
    </p:spTree>
    <p:extLst>
      <p:ext uri="{BB962C8B-B14F-4D97-AF65-F5344CB8AC3E}">
        <p14:creationId xmlns:p14="http://schemas.microsoft.com/office/powerpoint/2010/main" val="9928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19</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2</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20</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do live webinars every week. </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21</a:t>
            </a:fld>
            <a:endParaRPr lang="en-US"/>
          </a:p>
        </p:txBody>
      </p:sp>
    </p:spTree>
    <p:extLst>
      <p:ext uri="{BB962C8B-B14F-4D97-AF65-F5344CB8AC3E}">
        <p14:creationId xmlns:p14="http://schemas.microsoft.com/office/powerpoint/2010/main" val="3768825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22</a:t>
            </a:fld>
            <a:endParaRPr lang="en-US"/>
          </a:p>
        </p:txBody>
      </p:sp>
    </p:spTree>
    <p:extLst>
      <p:ext uri="{BB962C8B-B14F-4D97-AF65-F5344CB8AC3E}">
        <p14:creationId xmlns:p14="http://schemas.microsoft.com/office/powerpoint/2010/main" val="1705200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With the teams, we have 2 under EAD, which totals 8 teams and a total of 18 pilots.</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Compliance Inspections:  6; includes falls, suspended scaffold collapse, excavation/trench collapse, excavation equipment roll-over and mud slide.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Stats:  From 1/2018 – 4/30/2019:  </a:t>
            </a:r>
          </a:p>
          <a:p>
            <a:r>
              <a:rPr lang="en-US" sz="1200" kern="1200" dirty="0">
                <a:solidFill>
                  <a:schemeClr val="tx1"/>
                </a:solidFill>
                <a:effectLst/>
                <a:latin typeface="Times New Roman" pitchFamily="18" charset="0"/>
                <a:ea typeface="+mn-ea"/>
                <a:cs typeface="+mn-cs"/>
              </a:rPr>
              <a:t>*550 flights</a:t>
            </a:r>
          </a:p>
          <a:p>
            <a:r>
              <a:rPr lang="en-US" sz="1200" kern="1200" dirty="0">
                <a:solidFill>
                  <a:schemeClr val="tx1"/>
                </a:solidFill>
                <a:effectLst/>
                <a:latin typeface="Times New Roman" pitchFamily="18" charset="0"/>
                <a:ea typeface="+mn-ea"/>
                <a:cs typeface="+mn-cs"/>
              </a:rPr>
              <a:t>*54 locations</a:t>
            </a:r>
          </a:p>
          <a:p>
            <a:r>
              <a:rPr lang="en-US" sz="1200" kern="1200" dirty="0">
                <a:solidFill>
                  <a:schemeClr val="tx1"/>
                </a:solidFill>
                <a:effectLst/>
                <a:latin typeface="Times New Roman" pitchFamily="18" charset="0"/>
                <a:ea typeface="+mn-ea"/>
                <a:cs typeface="+mn-cs"/>
              </a:rPr>
              <a:t>*55 hours</a:t>
            </a:r>
          </a:p>
          <a:p>
            <a:r>
              <a:rPr lang="en-US" sz="1200" kern="1200" dirty="0">
                <a:solidFill>
                  <a:schemeClr val="tx1"/>
                </a:solidFill>
                <a:effectLst/>
                <a:latin typeface="Times New Roman" pitchFamily="18" charset="0"/>
                <a:ea typeface="+mn-ea"/>
                <a:cs typeface="+mn-cs"/>
              </a:rPr>
              <a:t>*Pilots have completed in excess of 40 hours of training</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Additional Capabilities with the new </a:t>
            </a:r>
            <a:r>
              <a:rPr lang="en-US" sz="1200" kern="1200" dirty="0" err="1">
                <a:solidFill>
                  <a:schemeClr val="tx1"/>
                </a:solidFill>
                <a:effectLst/>
                <a:latin typeface="Times New Roman" pitchFamily="18" charset="0"/>
                <a:ea typeface="+mn-ea"/>
                <a:cs typeface="+mn-cs"/>
              </a:rPr>
              <a:t>Matrice</a:t>
            </a:r>
            <a:r>
              <a:rPr lang="en-US" sz="1200" kern="1200" dirty="0">
                <a:solidFill>
                  <a:schemeClr val="tx1"/>
                </a:solidFill>
                <a:effectLst/>
                <a:latin typeface="Times New Roman" pitchFamily="18" charset="0"/>
                <a:ea typeface="+mn-ea"/>
                <a:cs typeface="+mn-cs"/>
              </a:rPr>
              <a:t> 210 drones:</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*System designed specifically for public safety agencies.  The system is more robust, stable and is built with more technological safety systems, such as additional collision avoidance sensors.</a:t>
            </a:r>
          </a:p>
          <a:p>
            <a:r>
              <a:rPr lang="en-US" sz="1200" kern="1200" dirty="0">
                <a:solidFill>
                  <a:schemeClr val="tx1"/>
                </a:solidFill>
                <a:effectLst/>
                <a:latin typeface="Times New Roman" pitchFamily="18" charset="0"/>
                <a:ea typeface="+mn-ea"/>
                <a:cs typeface="+mn-cs"/>
              </a:rPr>
              <a:t>*Multi-payload capability; this will allow operation of 2 cameras (</a:t>
            </a:r>
            <a:r>
              <a:rPr lang="en-US" sz="1200" kern="1200" dirty="0" err="1">
                <a:solidFill>
                  <a:schemeClr val="tx1"/>
                </a:solidFill>
                <a:effectLst/>
                <a:latin typeface="Times New Roman" pitchFamily="18" charset="0"/>
                <a:ea typeface="+mn-ea"/>
                <a:cs typeface="+mn-cs"/>
              </a:rPr>
              <a:t>ie</a:t>
            </a:r>
            <a:r>
              <a:rPr lang="en-US" sz="1200" kern="1200" dirty="0">
                <a:solidFill>
                  <a:schemeClr val="tx1"/>
                </a:solidFill>
                <a:effectLst/>
                <a:latin typeface="Times New Roman" pitchFamily="18" charset="0"/>
                <a:ea typeface="+mn-ea"/>
                <a:cs typeface="+mn-cs"/>
              </a:rPr>
              <a:t>., camera and thermal image camera) during same flight which will reduce the amount of time the drone will be flown and better life range of motors, batteries and equipment.</a:t>
            </a:r>
          </a:p>
          <a:p>
            <a:r>
              <a:rPr lang="en-US" sz="1200" kern="1200" dirty="0">
                <a:solidFill>
                  <a:schemeClr val="tx1"/>
                </a:solidFill>
                <a:effectLst/>
                <a:latin typeface="Times New Roman" pitchFamily="18" charset="0"/>
                <a:ea typeface="+mn-ea"/>
                <a:cs typeface="+mn-cs"/>
              </a:rPr>
              <a:t>*Additional clearance from obstacles which will include better camera and zoom capabilities; camera has 30 optional zoom which will not require to fly close to the structure and prevent in-air collision.   </a:t>
            </a:r>
          </a:p>
          <a:p>
            <a:r>
              <a:rPr lang="en-US" sz="1200" kern="1200" dirty="0">
                <a:solidFill>
                  <a:schemeClr val="tx1"/>
                </a:solidFill>
                <a:effectLst/>
                <a:latin typeface="Times New Roman" pitchFamily="18" charset="0"/>
                <a:ea typeface="+mn-ea"/>
                <a:cs typeface="+mn-cs"/>
              </a:rPr>
              <a:t>*Interagency compatible and continuity.  During large scale incidents, our agency will assist with various missions as part of the State Emergency Operations Plan and Contingency of Operations Plan.  </a:t>
            </a:r>
          </a:p>
          <a:p>
            <a:r>
              <a:rPr lang="en-US" sz="1200" kern="1200" dirty="0">
                <a:solidFill>
                  <a:schemeClr val="tx1"/>
                </a:solidFill>
                <a:effectLst/>
                <a:latin typeface="Times New Roman" pitchFamily="18" charset="0"/>
                <a:ea typeface="+mn-ea"/>
                <a:cs typeface="+mn-cs"/>
              </a:rPr>
              <a:t>*Contains built-in ADS-B receiver which will display manned aircraft in the flight path in real-time in an effort to prevent in-air collision.  </a:t>
            </a:r>
          </a:p>
          <a:p>
            <a:r>
              <a:rPr lang="en-US" sz="1200" kern="1200" dirty="0">
                <a:solidFill>
                  <a:schemeClr val="tx1"/>
                </a:solidFill>
                <a:effectLst/>
                <a:latin typeface="Times New Roman" pitchFamily="18" charset="0"/>
                <a:ea typeface="+mn-ea"/>
                <a:cs typeface="+mn-cs"/>
              </a:rPr>
              <a:t>*Weather resistant.  With our agency’s mission, having a platform which is weather resistant will allow immediate response to collect critical evidence as part of accident/fatality investigations and weather will not interfere in the event a flight operation should be warranted.  </a:t>
            </a:r>
          </a:p>
          <a:p>
            <a:r>
              <a:rPr lang="en-US" sz="1200" kern="1200" dirty="0">
                <a:solidFill>
                  <a:schemeClr val="tx1"/>
                </a:solidFill>
                <a:effectLst/>
                <a:latin typeface="Times New Roman" pitchFamily="18" charset="0"/>
                <a:ea typeface="+mn-ea"/>
                <a:cs typeface="+mn-cs"/>
              </a:rPr>
              <a:t>*Longer Flight Time of 35 minutes. </a:t>
            </a:r>
          </a:p>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23</a:t>
            </a:fld>
            <a:endParaRPr lang="en-US"/>
          </a:p>
        </p:txBody>
      </p:sp>
    </p:spTree>
    <p:extLst>
      <p:ext uri="{BB962C8B-B14F-4D97-AF65-F5344CB8AC3E}">
        <p14:creationId xmlns:p14="http://schemas.microsoft.com/office/powerpoint/2010/main" val="1821967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24</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dirty="0"/>
              <a:t>Streaming video service we subscribe too annually. Can have up to 499 users. </a:t>
            </a:r>
          </a:p>
        </p:txBody>
      </p:sp>
    </p:spTree>
    <p:extLst>
      <p:ext uri="{BB962C8B-B14F-4D97-AF65-F5344CB8AC3E}">
        <p14:creationId xmlns:p14="http://schemas.microsoft.com/office/powerpoint/2010/main" val="1610854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almost 100 safety and health topics currently on our website. More to come!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25</a:t>
            </a:fld>
            <a:endParaRPr lang="en-US"/>
          </a:p>
        </p:txBody>
      </p:sp>
    </p:spTree>
    <p:extLst>
      <p:ext uri="{BB962C8B-B14F-4D97-AF65-F5344CB8AC3E}">
        <p14:creationId xmlns:p14="http://schemas.microsoft.com/office/powerpoint/2010/main" val="978346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26</a:t>
            </a:fld>
            <a:endParaRPr lang="en-US" dirty="0"/>
          </a:p>
        </p:txBody>
      </p:sp>
    </p:spTree>
    <p:extLst>
      <p:ext uri="{BB962C8B-B14F-4D97-AF65-F5344CB8AC3E}">
        <p14:creationId xmlns:p14="http://schemas.microsoft.com/office/powerpoint/2010/main" val="1285300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extLst>
                    <a:ext uri="{A12FA001-AC4F-418D-AE19-62706E023703}">
                      <ahyp:hlinkClr xmlns:ahyp="http://schemas.microsoft.com/office/drawing/2018/hyperlinkcolor" val="tx"/>
                    </a:ext>
                  </a:extLst>
                </a:hlinkClick>
              </a:rPr>
              <a:t>Recording and Reporting Requirements</a:t>
            </a:r>
            <a:r>
              <a:rPr lang="en-US" dirty="0"/>
              <a:t> 84 FR 380 (1/25/2019)  29 CFR1904.41 - final rule. Removes requirement for establishments with 250 or more employees to electronically submit information from OSHA Forms 300 and 301. Also requires covered employers to submit their Employer Identification Number (EIN) electronically along with their injury and illness data submission.</a:t>
            </a:r>
          </a:p>
          <a:p>
            <a:r>
              <a:rPr lang="en-US" sz="1200" b="0" i="0" kern="1200" dirty="0">
                <a:solidFill>
                  <a:schemeClr val="tx1"/>
                </a:solidFill>
                <a:effectLst/>
                <a:latin typeface="Times New Roman" pitchFamily="18" charset="0"/>
                <a:ea typeface="+mn-ea"/>
                <a:cs typeface="+mn-cs"/>
              </a:rPr>
              <a:t>This directive implements a site-specific targeting (SST) inspection program using employer-submitted calendar year 2016 Form 300A data. Does not include construction worksites or PS sites; GI sites with 20 or more </a:t>
            </a:r>
            <a:r>
              <a:rPr lang="en-US" sz="1200" b="0" i="0" kern="1200" dirty="0" err="1">
                <a:solidFill>
                  <a:schemeClr val="tx1"/>
                </a:solidFill>
                <a:effectLst/>
                <a:latin typeface="Times New Roman" pitchFamily="18" charset="0"/>
                <a:ea typeface="+mn-ea"/>
                <a:cs typeface="+mn-cs"/>
              </a:rPr>
              <a:t>Ees</a:t>
            </a:r>
            <a:r>
              <a:rPr lang="en-US" sz="1200" b="0" i="0" kern="1200" dirty="0">
                <a:solidFill>
                  <a:schemeClr val="tx1"/>
                </a:solidFill>
                <a:effectLst/>
                <a:latin typeface="Times New Roman" pitchFamily="18" charset="0"/>
                <a:ea typeface="+mn-ea"/>
                <a:cs typeface="+mn-cs"/>
              </a:rPr>
              <a:t>.  Effective 3/9/19</a:t>
            </a:r>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27</a:t>
            </a:fld>
            <a:endParaRPr lang="en-US"/>
          </a:p>
        </p:txBody>
      </p:sp>
    </p:spTree>
    <p:extLst>
      <p:ext uri="{BB962C8B-B14F-4D97-AF65-F5344CB8AC3E}">
        <p14:creationId xmlns:p14="http://schemas.microsoft.com/office/powerpoint/2010/main" val="642095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28</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28</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3</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4</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Complaints, referrals, fatality and catastrophe inspections account for a significant amount of inspections that compliance does every year. This slide puts that into perspective.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5</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6</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dirty="0"/>
              <a:t>FFY 2019 - 2023</a:t>
            </a:r>
          </a:p>
          <a:p>
            <a:pPr eaLnBrk="1" hangingPunct="1"/>
            <a:endParaRPr lang="en-US" dirty="0"/>
          </a:p>
          <a:p>
            <a:pPr eaLnBrk="1" hangingPunct="1"/>
            <a:r>
              <a:rPr lang="en-US" dirty="0"/>
              <a:t>OSHNC Outcome Goal #1 By the end of FY 2023, reduce the rate of workplace fatalities by 2% OSHNC Outcome Goal #2 By the end of FY 2023, reduce the rate of workplace injuries and illnesses by 5%</a:t>
            </a:r>
          </a:p>
        </p:txBody>
      </p:sp>
    </p:spTree>
    <p:extLst>
      <p:ext uri="{BB962C8B-B14F-4D97-AF65-F5344CB8AC3E}">
        <p14:creationId xmlns:p14="http://schemas.microsoft.com/office/powerpoint/2010/main" val="373445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7</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r>
              <a:rPr lang="en-US" b="1" dirty="0"/>
              <a:t>ETTA</a:t>
            </a:r>
            <a:r>
              <a:rPr lang="en-US" dirty="0"/>
              <a:t> Events Total: 9 (4 Labor One, 4 Webinars, 1 Speaker Bureau )</a:t>
            </a:r>
          </a:p>
          <a:p>
            <a:r>
              <a:rPr lang="en-US" dirty="0"/>
              <a:t> Total Trained: 305</a:t>
            </a:r>
          </a:p>
          <a:p>
            <a:r>
              <a:rPr lang="en-US" dirty="0"/>
              <a:t> </a:t>
            </a:r>
            <a:r>
              <a:rPr lang="en-US" b="1" dirty="0"/>
              <a:t>Consultation </a:t>
            </a:r>
            <a:r>
              <a:rPr lang="en-US" dirty="0"/>
              <a:t>Events: 16</a:t>
            </a:r>
          </a:p>
          <a:p>
            <a:r>
              <a:rPr lang="en-US" dirty="0"/>
              <a:t> Total Trained: 1400</a:t>
            </a:r>
          </a:p>
          <a:p>
            <a:r>
              <a:rPr lang="en-US" dirty="0"/>
              <a:t> </a:t>
            </a:r>
          </a:p>
          <a:p>
            <a:r>
              <a:rPr lang="en-US" dirty="0"/>
              <a:t>A total of 16 events were served by Rod Wilce. Activities included but are not limited to; event speakers, vendor demonstrations, fall protection training sessions, equipment inspections, distribution of Fed provided resource material, meals i.e. 700 Chic Filet sandwiches, countless doughnuts, full catered lunches. These 16 events provided the intended distribution of information and training to in excess 1400 employees within a 50 mile radius of Raleigh.</a:t>
            </a:r>
          </a:p>
          <a:p>
            <a:endParaRPr lang="en-US" dirty="0"/>
          </a:p>
          <a:p>
            <a:r>
              <a:rPr lang="en-US" dirty="0"/>
              <a:t>Used Billboards for Fall Stand Down, Safe and Sound Week, and Heat Stress. </a:t>
            </a:r>
          </a:p>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8</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9</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defTabSz="920618" eaLnBrk="1" hangingPunct="1">
              <a:defRPr/>
            </a:pPr>
            <a:r>
              <a:rPr lang="en-US" dirty="0"/>
              <a:t>NC TRC/DART rate not available for the 5 digit NAICS code </a:t>
            </a:r>
          </a:p>
          <a:p>
            <a:pPr defTabSz="920618" eaLnBrk="1" hangingPunct="1">
              <a:defRPr/>
            </a:pPr>
            <a:r>
              <a:rPr lang="en-US" dirty="0"/>
              <a:t>Logging fatalities went down but arboriculture went up. </a:t>
            </a:r>
          </a:p>
          <a:p>
            <a:pPr defTabSz="920618" eaLnBrk="1" hangingPunct="1">
              <a:defRPr/>
            </a:pPr>
            <a:r>
              <a:rPr lang="en-US" dirty="0"/>
              <a:t>Meeting minutes: Looking at alliances within the arboriculture industry. Encourage increased inspections in the SEP. Take a less experienced/confident CSHO out for familiarization. Continue to offer assistance and guidance where you/we can and provide referrals to Consultative or Compliance where appropriate. When conducting inspections on construction sites, public sector, or other activities where the employer/employees are conducting tree trimming/removal operations, please continue to mark the Emphasis/Initiatives blocks according to OPN 88I. </a:t>
            </a:r>
          </a:p>
          <a:p>
            <a:pPr eaLnBrk="1" hangingPunct="1"/>
            <a:endParaRPr lang="en-US" dirty="0"/>
          </a:p>
        </p:txBody>
      </p:sp>
    </p:spTree>
    <p:extLst>
      <p:ext uri="{BB962C8B-B14F-4D97-AF65-F5344CB8AC3E}">
        <p14:creationId xmlns:p14="http://schemas.microsoft.com/office/powerpoint/2010/main" val="229737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0" y="6053763"/>
            <a:ext cx="2348281" cy="795528"/>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304800" y="6108700"/>
            <a:ext cx="14478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8.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49.jpeg"/><Relationship Id="rId9" Type="http://schemas.openxmlformats.org/officeDocument/2006/relationships/image" Target="../media/image5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8153400" cy="5663089"/>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dirty="0">
                <a:solidFill>
                  <a:schemeClr val="bg2"/>
                </a:solidFill>
              </a:rPr>
              <a:t>OSH Advisory Spring 2019</a:t>
            </a:r>
            <a:br>
              <a:rPr lang="en-US" sz="4400" dirty="0">
                <a:solidFill>
                  <a:schemeClr val="bg2"/>
                </a:solidFill>
              </a:rPr>
            </a:br>
            <a:r>
              <a:rPr lang="en-US" sz="2800" i="1" dirty="0">
                <a:solidFill>
                  <a:schemeClr val="bg2"/>
                </a:solidFill>
              </a:rPr>
              <a:t>Federal Fiscal Year 2019*</a:t>
            </a:r>
            <a:br>
              <a:rPr lang="en-US" sz="2800" i="1" dirty="0">
                <a:solidFill>
                  <a:schemeClr val="bg2"/>
                </a:solidFill>
              </a:rPr>
            </a:br>
            <a:br>
              <a:rPr lang="en-US" sz="4000" dirty="0">
                <a:solidFill>
                  <a:schemeClr val="bg2"/>
                </a:solidFill>
              </a:rPr>
            </a:br>
            <a:br>
              <a:rPr lang="en-US" sz="4000" dirty="0">
                <a:solidFill>
                  <a:schemeClr val="bg2"/>
                </a:solidFill>
              </a:rPr>
            </a:b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405860"/>
            <a:ext cx="7162800" cy="1416542"/>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i="1" dirty="0">
                <a:solidFill>
                  <a:srgbClr val="777777"/>
                </a:solidFill>
              </a:rPr>
              <a:t>Wanda Lagoe CSP CPM ARM</a:t>
            </a:r>
          </a:p>
          <a:p>
            <a:pPr eaLnBrk="0" hangingPunct="0">
              <a:lnSpc>
                <a:spcPct val="110000"/>
              </a:lnSpc>
              <a:buClr>
                <a:srgbClr val="910046"/>
              </a:buClr>
              <a:buSzPct val="84000"/>
              <a:buFont typeface="Wingdings" pitchFamily="2" charset="2"/>
              <a:buNone/>
            </a:pPr>
            <a:r>
              <a:rPr lang="en-US" sz="1600" dirty="0">
                <a:solidFill>
                  <a:srgbClr val="777777"/>
                </a:solidFill>
              </a:rPr>
              <a:t>Bureau Chief</a:t>
            </a:r>
          </a:p>
          <a:p>
            <a:pPr eaLnBrk="0" hangingPunct="0">
              <a:lnSpc>
                <a:spcPct val="110000"/>
              </a:lnSpc>
              <a:buClr>
                <a:srgbClr val="910046"/>
              </a:buClr>
              <a:buSzPct val="84000"/>
              <a:buFont typeface="Wingdings" pitchFamily="2" charset="2"/>
              <a:buNone/>
            </a:pPr>
            <a:r>
              <a:rPr lang="en-US" sz="1600" dirty="0">
                <a:solidFill>
                  <a:srgbClr val="777777"/>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DCEDFD60-19F1-4AA2-A4E8-10E8A2BA5F46}"/>
              </a:ext>
            </a:extLst>
          </p:cNvPr>
          <p:cNvGraphicFramePr>
            <a:graphicFrameLocks noGrp="1"/>
          </p:cNvGraphicFramePr>
          <p:nvPr>
            <p:extLst>
              <p:ext uri="{D42A27DB-BD31-4B8C-83A1-F6EECF244321}">
                <p14:modId xmlns:p14="http://schemas.microsoft.com/office/powerpoint/2010/main" val="1714337800"/>
              </p:ext>
            </p:extLst>
          </p:nvPr>
        </p:nvGraphicFramePr>
        <p:xfrm>
          <a:off x="609600" y="3733799"/>
          <a:ext cx="7929235" cy="2208523"/>
        </p:xfrm>
        <a:graphic>
          <a:graphicData uri="http://schemas.openxmlformats.org/drawingml/2006/table">
            <a:tbl>
              <a:tblPr firstRow="1" bandRow="1">
                <a:tableStyleId>{073A0DAA-6AF3-43AB-8588-CEC1D06C72B9}</a:tableStyleId>
              </a:tblPr>
              <a:tblGrid>
                <a:gridCol w="4942195">
                  <a:extLst>
                    <a:ext uri="{9D8B030D-6E8A-4147-A177-3AD203B41FA5}">
                      <a16:colId xmlns:a16="http://schemas.microsoft.com/office/drawing/2014/main" val="20000"/>
                    </a:ext>
                  </a:extLst>
                </a:gridCol>
                <a:gridCol w="1534805">
                  <a:extLst>
                    <a:ext uri="{9D8B030D-6E8A-4147-A177-3AD203B41FA5}">
                      <a16:colId xmlns:a16="http://schemas.microsoft.com/office/drawing/2014/main" val="20002"/>
                    </a:ext>
                  </a:extLst>
                </a:gridCol>
                <a:gridCol w="1452235">
                  <a:extLst>
                    <a:ext uri="{9D8B030D-6E8A-4147-A177-3AD203B41FA5}">
                      <a16:colId xmlns:a16="http://schemas.microsoft.com/office/drawing/2014/main" val="20003"/>
                    </a:ext>
                  </a:extLst>
                </a:gridCol>
              </a:tblGrid>
              <a:tr h="643661">
                <a:tc>
                  <a:txBody>
                    <a:bodyPr/>
                    <a:lstStyle/>
                    <a:p>
                      <a:pPr algn="r"/>
                      <a:r>
                        <a:rPr lang="en-US" sz="16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471">
                <a:tc>
                  <a:txBody>
                    <a:bodyPr/>
                    <a:lstStyle/>
                    <a:p>
                      <a:pPr algn="r"/>
                      <a:r>
                        <a:rPr lang="en-US" sz="1600" i="1" dirty="0"/>
                        <a:t>Compliance Inspections</a:t>
                      </a:r>
                    </a:p>
                  </a:txBody>
                  <a:tcPr>
                    <a:solidFill>
                      <a:schemeClr val="bg1">
                        <a:lumMod val="85000"/>
                      </a:schemeClr>
                    </a:solidFill>
                  </a:tcPr>
                </a:tc>
                <a:tc>
                  <a:txBody>
                    <a:bodyPr/>
                    <a:lstStyle/>
                    <a:p>
                      <a:pPr algn="ctr"/>
                      <a:r>
                        <a:rPr lang="en-US" sz="1600" b="1" i="1" dirty="0"/>
                        <a:t>25</a:t>
                      </a:r>
                    </a:p>
                  </a:txBody>
                  <a:tcPr>
                    <a:solidFill>
                      <a:schemeClr val="bg1">
                        <a:lumMod val="85000"/>
                      </a:schemeClr>
                    </a:solidFill>
                  </a:tcPr>
                </a:tc>
                <a:tc>
                  <a:txBody>
                    <a:bodyPr/>
                    <a:lstStyle/>
                    <a:p>
                      <a:pPr algn="ctr"/>
                      <a:r>
                        <a:rPr lang="en-US" sz="1600" i="0" dirty="0"/>
                        <a:t>48</a:t>
                      </a:r>
                    </a:p>
                  </a:txBody>
                  <a:tcPr>
                    <a:solidFill>
                      <a:schemeClr val="bg1">
                        <a:lumMod val="85000"/>
                      </a:schemeClr>
                    </a:solidFill>
                  </a:tcPr>
                </a:tc>
                <a:extLst>
                  <a:ext uri="{0D108BD9-81ED-4DB2-BD59-A6C34878D82A}">
                    <a16:rowId xmlns:a16="http://schemas.microsoft.com/office/drawing/2014/main" val="10001"/>
                  </a:ext>
                </a:extLst>
              </a:tr>
              <a:tr h="410794">
                <a:tc>
                  <a:txBody>
                    <a:bodyPr/>
                    <a:lstStyle/>
                    <a:p>
                      <a:pPr algn="r"/>
                      <a:r>
                        <a:rPr lang="en-US" sz="1600" i="1" dirty="0"/>
                        <a:t>Consultative Visits</a:t>
                      </a:r>
                    </a:p>
                  </a:txBody>
                  <a:tcPr>
                    <a:solidFill>
                      <a:schemeClr val="bg1">
                        <a:lumMod val="95000"/>
                      </a:schemeClr>
                    </a:solidFill>
                  </a:tcPr>
                </a:tc>
                <a:tc>
                  <a:txBody>
                    <a:bodyPr/>
                    <a:lstStyle/>
                    <a:p>
                      <a:pPr algn="ctr"/>
                      <a:r>
                        <a:rPr lang="en-US" sz="1600" b="1" i="1" dirty="0"/>
                        <a:t>40</a:t>
                      </a:r>
                    </a:p>
                  </a:txBody>
                  <a:tcPr>
                    <a:solidFill>
                      <a:schemeClr val="bg1">
                        <a:lumMod val="95000"/>
                      </a:schemeClr>
                    </a:solidFill>
                  </a:tcPr>
                </a:tc>
                <a:tc>
                  <a:txBody>
                    <a:bodyPr/>
                    <a:lstStyle/>
                    <a:p>
                      <a:pPr algn="ctr"/>
                      <a:r>
                        <a:rPr lang="en-US" sz="1600" i="0" dirty="0"/>
                        <a:t>40</a:t>
                      </a:r>
                    </a:p>
                  </a:txBody>
                  <a:tcPr>
                    <a:solidFill>
                      <a:schemeClr val="bg1">
                        <a:lumMod val="95000"/>
                      </a:schemeClr>
                    </a:solidFill>
                  </a:tcPr>
                </a:tc>
                <a:extLst>
                  <a:ext uri="{0D108BD9-81ED-4DB2-BD59-A6C34878D82A}">
                    <a16:rowId xmlns:a16="http://schemas.microsoft.com/office/drawing/2014/main" val="10002"/>
                  </a:ext>
                </a:extLst>
              </a:tr>
              <a:tr h="407126">
                <a:tc>
                  <a:txBody>
                    <a:bodyPr/>
                    <a:lstStyle/>
                    <a:p>
                      <a:pPr algn="r"/>
                      <a:r>
                        <a:rPr lang="en-US" sz="1600" i="1" dirty="0"/>
                        <a:t>OSH Outreach Events</a:t>
                      </a:r>
                    </a:p>
                  </a:txBody>
                  <a:tcPr>
                    <a:solidFill>
                      <a:schemeClr val="bg1">
                        <a:lumMod val="85000"/>
                      </a:schemeClr>
                    </a:solidFill>
                  </a:tcPr>
                </a:tc>
                <a:tc>
                  <a:txBody>
                    <a:bodyPr/>
                    <a:lstStyle/>
                    <a:p>
                      <a:pPr algn="ctr"/>
                      <a:r>
                        <a:rPr lang="en-US" sz="1600" b="1" i="1" dirty="0"/>
                        <a:t>1</a:t>
                      </a:r>
                    </a:p>
                  </a:txBody>
                  <a:tcPr>
                    <a:solidFill>
                      <a:schemeClr val="bg1">
                        <a:lumMod val="85000"/>
                      </a:schemeClr>
                    </a:solidFill>
                  </a:tcPr>
                </a:tc>
                <a:tc>
                  <a:txBody>
                    <a:bodyPr/>
                    <a:lstStyle/>
                    <a:p>
                      <a:pPr algn="ctr"/>
                      <a:r>
                        <a:rPr lang="en-US" sz="1600" i="0" dirty="0"/>
                        <a:t>2</a:t>
                      </a:r>
                    </a:p>
                  </a:txBody>
                  <a:tcPr>
                    <a:solidFill>
                      <a:schemeClr val="bg1">
                        <a:lumMod val="85000"/>
                      </a:schemeClr>
                    </a:solidFill>
                  </a:tcPr>
                </a:tc>
                <a:extLst>
                  <a:ext uri="{0D108BD9-81ED-4DB2-BD59-A6C34878D82A}">
                    <a16:rowId xmlns:a16="http://schemas.microsoft.com/office/drawing/2014/main" val="10003"/>
                  </a:ext>
                </a:extLst>
              </a:tr>
              <a:tr h="373471">
                <a:tc>
                  <a:txBody>
                    <a:bodyPr/>
                    <a:lstStyle/>
                    <a:p>
                      <a:pPr algn="r"/>
                      <a:r>
                        <a:rPr lang="en-US" sz="1600" i="1" dirty="0"/>
                        <a:t>People Trained</a:t>
                      </a:r>
                    </a:p>
                  </a:txBody>
                  <a:tcPr>
                    <a:solidFill>
                      <a:schemeClr val="bg1">
                        <a:lumMod val="95000"/>
                      </a:schemeClr>
                    </a:solidFill>
                  </a:tcPr>
                </a:tc>
                <a:tc>
                  <a:txBody>
                    <a:bodyPr/>
                    <a:lstStyle/>
                    <a:p>
                      <a:pPr algn="ctr"/>
                      <a:r>
                        <a:rPr lang="en-US" sz="1600" b="1" i="1" dirty="0"/>
                        <a:t>400</a:t>
                      </a:r>
                    </a:p>
                  </a:txBody>
                  <a:tcPr>
                    <a:solidFill>
                      <a:schemeClr val="bg1">
                        <a:lumMod val="95000"/>
                      </a:schemeClr>
                    </a:solidFill>
                  </a:tcPr>
                </a:tc>
                <a:tc>
                  <a:txBody>
                    <a:bodyPr/>
                    <a:lstStyle/>
                    <a:p>
                      <a:pPr algn="ctr"/>
                      <a:r>
                        <a:rPr lang="en-US" sz="1600" i="0" dirty="0"/>
                        <a:t>50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2AD5C664-86AB-449F-8781-7DE7620D320E}"/>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9" name="Picture 8">
            <a:extLst>
              <a:ext uri="{FF2B5EF4-FFF2-40B4-BE49-F238E27FC236}">
                <a16:creationId xmlns:a16="http://schemas.microsoft.com/office/drawing/2014/main" id="{0DEFA6B4-5B14-4292-B113-BD61413ADC89}"/>
              </a:ext>
            </a:extLst>
          </p:cNvPr>
          <p:cNvPicPr/>
          <p:nvPr/>
        </p:nvPicPr>
        <p:blipFill>
          <a:blip r:embed="rId3" cstate="print"/>
          <a:srcRect r="24038" b="30983"/>
          <a:stretch>
            <a:fillRect/>
          </a:stretch>
        </p:blipFill>
        <p:spPr bwMode="auto">
          <a:xfrm>
            <a:off x="5562600" y="1196788"/>
            <a:ext cx="2976234" cy="2442094"/>
          </a:xfrm>
          <a:prstGeom prst="rect">
            <a:avLst/>
          </a:prstGeom>
          <a:noFill/>
          <a:ln w="9525">
            <a:noFill/>
            <a:miter lim="800000"/>
            <a:headEnd/>
            <a:tailEnd/>
          </a:ln>
        </p:spPr>
      </p:pic>
      <p:pic>
        <p:nvPicPr>
          <p:cNvPr id="1026" name="Picture 2" descr="OSH training ">
            <a:extLst>
              <a:ext uri="{FF2B5EF4-FFF2-40B4-BE49-F238E27FC236}">
                <a16:creationId xmlns:a16="http://schemas.microsoft.com/office/drawing/2014/main" id="{FF3A5ED2-4D97-404D-B427-42D8BA2B6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1196788"/>
            <a:ext cx="3247465" cy="2442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wllagoe.EADS\Pictures\Training\30 Hour Bob evel 4 Suit Very Hot.JPG">
            <a:extLst>
              <a:ext uri="{FF2B5EF4-FFF2-40B4-BE49-F238E27FC236}">
                <a16:creationId xmlns:a16="http://schemas.microsoft.com/office/drawing/2014/main" id="{AD6B17EA-D8B4-4247-A9AB-119686AD16B4}"/>
              </a:ext>
            </a:extLst>
          </p:cNvPr>
          <p:cNvPicPr/>
          <p:nvPr/>
        </p:nvPicPr>
        <p:blipFill>
          <a:blip r:embed="rId5" cstate="print"/>
          <a:srcRect t="14659" r="30296"/>
          <a:stretch>
            <a:fillRect/>
          </a:stretch>
        </p:blipFill>
        <p:spPr bwMode="auto">
          <a:xfrm>
            <a:off x="3857065" y="1196788"/>
            <a:ext cx="1934136" cy="2442094"/>
          </a:xfrm>
          <a:prstGeom prst="rect">
            <a:avLst/>
          </a:prstGeom>
          <a:noFill/>
          <a:ln w="9525">
            <a:noFill/>
            <a:miter lim="800000"/>
            <a:headEnd/>
            <a:tailEnd/>
          </a:ln>
        </p:spPr>
      </p:pic>
    </p:spTree>
    <p:extLst>
      <p:ext uri="{BB962C8B-B14F-4D97-AF65-F5344CB8AC3E}">
        <p14:creationId xmlns:p14="http://schemas.microsoft.com/office/powerpoint/2010/main" val="3228733189"/>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343400"/>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20" name="Picture 19" descr="C:\Users\wllagoe.EADS\Pictures\Construction\IMAG0613.jpg"/>
          <p:cNvPicPr/>
          <p:nvPr/>
        </p:nvPicPr>
        <p:blipFill>
          <a:blip r:embed="rId3" cstate="print"/>
          <a:srcRect/>
          <a:stretch>
            <a:fillRect/>
          </a:stretch>
        </p:blipFill>
        <p:spPr bwMode="auto">
          <a:xfrm>
            <a:off x="3276600" y="4601289"/>
            <a:ext cx="2590800" cy="1342311"/>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graphicFrame>
        <p:nvGraphicFramePr>
          <p:cNvPr id="13" name="Table 12">
            <a:extLst>
              <a:ext uri="{FF2B5EF4-FFF2-40B4-BE49-F238E27FC236}">
                <a16:creationId xmlns:a16="http://schemas.microsoft.com/office/drawing/2014/main" id="{B0E6CC80-FA95-4163-8796-312043431F91}"/>
              </a:ext>
            </a:extLst>
          </p:cNvPr>
          <p:cNvGraphicFramePr>
            <a:graphicFrameLocks noGrp="1"/>
          </p:cNvGraphicFramePr>
          <p:nvPr>
            <p:extLst>
              <p:ext uri="{D42A27DB-BD31-4B8C-83A1-F6EECF244321}">
                <p14:modId xmlns:p14="http://schemas.microsoft.com/office/powerpoint/2010/main" val="4269471230"/>
              </p:ext>
            </p:extLst>
          </p:nvPr>
        </p:nvGraphicFramePr>
        <p:xfrm>
          <a:off x="609598" y="1143000"/>
          <a:ext cx="7924802" cy="3200401"/>
        </p:xfrm>
        <a:graphic>
          <a:graphicData uri="http://schemas.openxmlformats.org/drawingml/2006/table">
            <a:tbl>
              <a:tblPr firstRow="1" bandRow="1">
                <a:tableStyleId>{073A0DAA-6AF3-43AB-8588-CEC1D06C72B9}</a:tableStyleId>
              </a:tblPr>
              <a:tblGrid>
                <a:gridCol w="4125240">
                  <a:extLst>
                    <a:ext uri="{9D8B030D-6E8A-4147-A177-3AD203B41FA5}">
                      <a16:colId xmlns:a16="http://schemas.microsoft.com/office/drawing/2014/main" val="20000"/>
                    </a:ext>
                  </a:extLst>
                </a:gridCol>
                <a:gridCol w="1628382">
                  <a:extLst>
                    <a:ext uri="{9D8B030D-6E8A-4147-A177-3AD203B41FA5}">
                      <a16:colId xmlns:a16="http://schemas.microsoft.com/office/drawing/2014/main" val="20002"/>
                    </a:ext>
                  </a:extLst>
                </a:gridCol>
                <a:gridCol w="2171180">
                  <a:extLst>
                    <a:ext uri="{9D8B030D-6E8A-4147-A177-3AD203B41FA5}">
                      <a16:colId xmlns:a16="http://schemas.microsoft.com/office/drawing/2014/main" val="20003"/>
                    </a:ext>
                  </a:extLst>
                </a:gridCol>
              </a:tblGrid>
              <a:tr h="540240">
                <a:tc>
                  <a:txBody>
                    <a:bodyPr/>
                    <a:lstStyle/>
                    <a:p>
                      <a:pPr algn="r"/>
                      <a:r>
                        <a:rPr lang="en-US" sz="1600" dirty="0">
                          <a:solidFill>
                            <a:schemeClr val="tx1"/>
                          </a:solidFill>
                        </a:rPr>
                        <a:t>COMPLIANCE INSPECTIONS</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0023">
                <a:tc>
                  <a:txBody>
                    <a:bodyPr/>
                    <a:lstStyle/>
                    <a:p>
                      <a:pPr algn="r"/>
                      <a:r>
                        <a:rPr lang="en-US" sz="1600" i="1" dirty="0"/>
                        <a:t>Silica</a:t>
                      </a:r>
                    </a:p>
                  </a:txBody>
                  <a:tcPr>
                    <a:solidFill>
                      <a:schemeClr val="bg1">
                        <a:lumMod val="85000"/>
                      </a:schemeClr>
                    </a:solidFill>
                  </a:tcPr>
                </a:tc>
                <a:tc>
                  <a:txBody>
                    <a:bodyPr/>
                    <a:lstStyle/>
                    <a:p>
                      <a:pPr algn="ctr"/>
                      <a:r>
                        <a:rPr lang="en-US" sz="1600" b="1" i="1" dirty="0"/>
                        <a:t>27</a:t>
                      </a:r>
                    </a:p>
                  </a:txBody>
                  <a:tcPr>
                    <a:solidFill>
                      <a:schemeClr val="bg1">
                        <a:lumMod val="85000"/>
                      </a:schemeClr>
                    </a:solidFill>
                  </a:tcPr>
                </a:tc>
                <a:tc rowSpan="6">
                  <a:txBody>
                    <a:bodyPr/>
                    <a:lstStyle/>
                    <a:p>
                      <a:pPr algn="ctr"/>
                      <a:r>
                        <a:rPr lang="en-US" sz="1600" b="1" i="0" dirty="0"/>
                        <a:t>100</a:t>
                      </a:r>
                    </a:p>
                  </a:txBody>
                  <a:tcPr anchor="b">
                    <a:solidFill>
                      <a:schemeClr val="bg1">
                        <a:lumMod val="85000"/>
                      </a:schemeClr>
                    </a:solidFill>
                  </a:tcPr>
                </a:tc>
                <a:extLst>
                  <a:ext uri="{0D108BD9-81ED-4DB2-BD59-A6C34878D82A}">
                    <a16:rowId xmlns:a16="http://schemas.microsoft.com/office/drawing/2014/main" val="10001"/>
                  </a:ext>
                </a:extLst>
              </a:tr>
              <a:tr h="380023">
                <a:tc>
                  <a:txBody>
                    <a:bodyPr/>
                    <a:lstStyle/>
                    <a:p>
                      <a:pPr algn="r"/>
                      <a:r>
                        <a:rPr lang="en-US" sz="1600" i="1" dirty="0"/>
                        <a:t>Asbestos</a:t>
                      </a:r>
                    </a:p>
                  </a:txBody>
                  <a:tcPr>
                    <a:solidFill>
                      <a:schemeClr val="bg1">
                        <a:lumMod val="95000"/>
                      </a:schemeClr>
                    </a:solidFill>
                  </a:tcPr>
                </a:tc>
                <a:tc>
                  <a:txBody>
                    <a:bodyPr/>
                    <a:lstStyle/>
                    <a:p>
                      <a:pPr algn="ctr"/>
                      <a:r>
                        <a:rPr lang="en-US" sz="1600" b="1" i="1" dirty="0"/>
                        <a:t>11</a:t>
                      </a:r>
                    </a:p>
                  </a:txBody>
                  <a:tcP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0023">
                <a:tc>
                  <a:txBody>
                    <a:bodyPr/>
                    <a:lstStyle/>
                    <a:p>
                      <a:pPr algn="r"/>
                      <a:r>
                        <a:rPr lang="en-US" sz="1600" i="1" dirty="0" err="1"/>
                        <a:t>Isocyanates</a:t>
                      </a:r>
                      <a:endParaRPr lang="en-US" sz="1600" i="1" dirty="0"/>
                    </a:p>
                  </a:txBody>
                  <a:tcPr>
                    <a:solidFill>
                      <a:schemeClr val="bg1">
                        <a:lumMod val="85000"/>
                      </a:schemeClr>
                    </a:solidFill>
                  </a:tcPr>
                </a:tc>
                <a:tc>
                  <a:txBody>
                    <a:bodyPr/>
                    <a:lstStyle/>
                    <a:p>
                      <a:pPr algn="ctr"/>
                      <a:r>
                        <a:rPr lang="en-US" sz="1600" b="1" i="1" dirty="0"/>
                        <a:t>8</a:t>
                      </a:r>
                    </a:p>
                  </a:txBody>
                  <a:tcP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0023">
                <a:tc>
                  <a:txBody>
                    <a:bodyPr/>
                    <a:lstStyle/>
                    <a:p>
                      <a:pPr algn="r"/>
                      <a:r>
                        <a:rPr lang="en-US" sz="1600" i="1" dirty="0"/>
                        <a:t>Lead</a:t>
                      </a:r>
                    </a:p>
                  </a:txBody>
                  <a:tcPr>
                    <a:solidFill>
                      <a:schemeClr val="bg1">
                        <a:lumMod val="95000"/>
                      </a:schemeClr>
                    </a:solidFill>
                  </a:tcPr>
                </a:tc>
                <a:tc>
                  <a:txBody>
                    <a:bodyPr/>
                    <a:lstStyle/>
                    <a:p>
                      <a:pPr algn="ctr"/>
                      <a:r>
                        <a:rPr lang="en-US" sz="1600" b="1" i="1" dirty="0"/>
                        <a:t>13</a:t>
                      </a:r>
                    </a:p>
                  </a:txBody>
                  <a:tcP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0023">
                <a:tc>
                  <a:txBody>
                    <a:bodyPr/>
                    <a:lstStyle/>
                    <a:p>
                      <a:pPr algn="r"/>
                      <a:r>
                        <a:rPr lang="en-US" sz="1600" i="1" dirty="0" err="1"/>
                        <a:t>Hexavalent</a:t>
                      </a:r>
                      <a:r>
                        <a:rPr lang="en-US" sz="1600" i="1" dirty="0"/>
                        <a:t> Chromium</a:t>
                      </a:r>
                    </a:p>
                  </a:txBody>
                  <a:tcPr>
                    <a:solidFill>
                      <a:schemeClr val="bg1">
                        <a:lumMod val="85000"/>
                      </a:schemeClr>
                    </a:solidFill>
                  </a:tcPr>
                </a:tc>
                <a:tc>
                  <a:txBody>
                    <a:bodyPr/>
                    <a:lstStyle/>
                    <a:p>
                      <a:pPr algn="ctr"/>
                      <a:r>
                        <a:rPr lang="en-US" sz="1600" b="1" i="1" dirty="0"/>
                        <a:t>5</a:t>
                      </a:r>
                    </a:p>
                  </a:txBody>
                  <a:tcP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0023">
                <a:tc>
                  <a:txBody>
                    <a:bodyPr/>
                    <a:lstStyle/>
                    <a:p>
                      <a:pPr algn="r"/>
                      <a:r>
                        <a:rPr lang="en-US" sz="1600" b="1" i="1" dirty="0"/>
                        <a:t>Total</a:t>
                      </a:r>
                    </a:p>
                  </a:txBody>
                  <a:tcPr>
                    <a:solidFill>
                      <a:schemeClr val="bg1">
                        <a:lumMod val="95000"/>
                      </a:schemeClr>
                    </a:solidFill>
                  </a:tcPr>
                </a:tc>
                <a:tc>
                  <a:txBody>
                    <a:bodyPr/>
                    <a:lstStyle/>
                    <a:p>
                      <a:pPr algn="ctr"/>
                      <a:r>
                        <a:rPr lang="en-US" sz="1600" b="1" i="1" dirty="0"/>
                        <a:t>64*</a:t>
                      </a:r>
                    </a:p>
                  </a:txBody>
                  <a:tcP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0023">
                <a:tc>
                  <a:txBody>
                    <a:bodyPr/>
                    <a:lstStyle/>
                    <a:p>
                      <a:pPr algn="r"/>
                      <a:r>
                        <a:rPr lang="en-US" sz="1600" b="0" i="1" dirty="0"/>
                        <a:t>Program Improvements</a:t>
                      </a:r>
                    </a:p>
                  </a:txBody>
                  <a:tcPr>
                    <a:solidFill>
                      <a:schemeClr val="bg1">
                        <a:lumMod val="85000"/>
                      </a:schemeClr>
                    </a:solidFill>
                  </a:tcPr>
                </a:tc>
                <a:tc>
                  <a:txBody>
                    <a:bodyPr/>
                    <a:lstStyle/>
                    <a:p>
                      <a:pPr algn="ctr"/>
                      <a:r>
                        <a:rPr lang="en-US" sz="1600" b="1" i="1" dirty="0"/>
                        <a:t>21</a:t>
                      </a:r>
                    </a:p>
                  </a:txBody>
                  <a:tcPr>
                    <a:solidFill>
                      <a:schemeClr val="bg1">
                        <a:lumMod val="85000"/>
                      </a:schemeClr>
                    </a:solidFill>
                  </a:tcPr>
                </a:tc>
                <a:tc>
                  <a:txBody>
                    <a:bodyPr/>
                    <a:lstStyle/>
                    <a:p>
                      <a:pPr algn="ctr"/>
                      <a:r>
                        <a:rPr lang="en-US" sz="1600" b="1" i="0" dirty="0"/>
                        <a:t>20</a:t>
                      </a:r>
                    </a:p>
                  </a:txBody>
                  <a:tcPr>
                    <a:solidFill>
                      <a:schemeClr val="bg1">
                        <a:lumMod val="85000"/>
                      </a:schemeClr>
                    </a:solidFill>
                  </a:tcPr>
                </a:tc>
                <a:extLst>
                  <a:ext uri="{0D108BD9-81ED-4DB2-BD59-A6C34878D82A}">
                    <a16:rowId xmlns:a16="http://schemas.microsoft.com/office/drawing/2014/main" val="10007"/>
                  </a:ext>
                </a:extLst>
              </a:tr>
            </a:tbl>
          </a:graphicData>
        </a:graphic>
      </p:graphicFrame>
      <p:sp>
        <p:nvSpPr>
          <p:cNvPr id="12" name="TextBox 11">
            <a:extLst>
              <a:ext uri="{FF2B5EF4-FFF2-40B4-BE49-F238E27FC236}">
                <a16:creationId xmlns:a16="http://schemas.microsoft.com/office/drawing/2014/main" id="{63682089-2A44-42FE-8760-00A5A7F8BF33}"/>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14" name="Picture 13">
            <a:extLst>
              <a:ext uri="{FF2B5EF4-FFF2-40B4-BE49-F238E27FC236}">
                <a16:creationId xmlns:a16="http://schemas.microsoft.com/office/drawing/2014/main" id="{1CEE5941-0688-4023-BFB1-7A438CCB9B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4780" r="1" b="17105"/>
          <a:stretch/>
        </p:blipFill>
        <p:spPr>
          <a:xfrm>
            <a:off x="5867400" y="4601289"/>
            <a:ext cx="2667000" cy="1336629"/>
          </a:xfrm>
          <a:prstGeom prst="rect">
            <a:avLst/>
          </a:prstGeom>
        </p:spPr>
      </p:pic>
      <p:pic>
        <p:nvPicPr>
          <p:cNvPr id="15" name="Picture 14" descr="A group of people standing in front of a crowd&#10;&#10;Description automatically generated">
            <a:extLst>
              <a:ext uri="{FF2B5EF4-FFF2-40B4-BE49-F238E27FC236}">
                <a16:creationId xmlns:a16="http://schemas.microsoft.com/office/drawing/2014/main" id="{989B7E2F-FC8E-4E3E-93EF-3C1B34F857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997" r="1" b="34600"/>
          <a:stretch/>
        </p:blipFill>
        <p:spPr>
          <a:xfrm>
            <a:off x="609599" y="4589621"/>
            <a:ext cx="2665542" cy="1361744"/>
          </a:xfrm>
          <a:prstGeom prst="rect">
            <a:avLst/>
          </a:prstGeom>
        </p:spPr>
      </p:pic>
    </p:spTree>
    <p:extLst>
      <p:ext uri="{BB962C8B-B14F-4D97-AF65-F5344CB8AC3E}">
        <p14:creationId xmlns:p14="http://schemas.microsoft.com/office/powerpoint/2010/main" val="3205323740"/>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srcRect/>
          <a:stretch>
            <a:fillRect/>
          </a:stretch>
        </p:blipFill>
        <p:spPr bwMode="auto">
          <a:xfrm>
            <a:off x="6638266" y="4211981"/>
            <a:ext cx="1043429" cy="596245"/>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4" cstate="print"/>
          <a:srcRect/>
          <a:stretch>
            <a:fillRect/>
          </a:stretch>
        </p:blipFill>
        <p:spPr bwMode="auto">
          <a:xfrm>
            <a:off x="5334000" y="4191000"/>
            <a:ext cx="1472692" cy="620992"/>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5" cstate="print"/>
          <a:srcRect/>
          <a:stretch>
            <a:fillRect/>
          </a:stretch>
        </p:blipFill>
        <p:spPr bwMode="auto">
          <a:xfrm>
            <a:off x="3886199" y="4208097"/>
            <a:ext cx="1002061" cy="603895"/>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6" cstate="print"/>
          <a:srcRect/>
          <a:stretch>
            <a:fillRect/>
          </a:stretch>
        </p:blipFill>
        <p:spPr bwMode="auto">
          <a:xfrm>
            <a:off x="1219200" y="4179609"/>
            <a:ext cx="1002061" cy="620991"/>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7" cstate="print"/>
          <a:srcRect/>
          <a:stretch>
            <a:fillRect/>
          </a:stretch>
        </p:blipFill>
        <p:spPr bwMode="auto">
          <a:xfrm>
            <a:off x="2145060" y="4198656"/>
            <a:ext cx="1817340" cy="620992"/>
          </a:xfrm>
          <a:prstGeom prst="rect">
            <a:avLst/>
          </a:prstGeom>
          <a:noFill/>
          <a:ln w="9525">
            <a:noFill/>
            <a:miter lim="800000"/>
            <a:headEnd/>
            <a:tailEnd/>
          </a:ln>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sp>
        <p:nvSpPr>
          <p:cNvPr id="20" name="TextBox 19">
            <a:extLst>
              <a:ext uri="{FF2B5EF4-FFF2-40B4-BE49-F238E27FC236}">
                <a16:creationId xmlns:a16="http://schemas.microsoft.com/office/drawing/2014/main" id="{849AC7A7-73BB-4FDC-B731-D2C18727B855}"/>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21" name="Picture 20" descr="DSC_1210-2">
            <a:extLst>
              <a:ext uri="{FF2B5EF4-FFF2-40B4-BE49-F238E27FC236}">
                <a16:creationId xmlns:a16="http://schemas.microsoft.com/office/drawing/2014/main" id="{79C92099-C002-4055-9F34-148EFB675541}"/>
              </a:ext>
            </a:extLst>
          </p:cNvPr>
          <p:cNvPicPr>
            <a:picLocks noGrp="1" noChangeAspect="1"/>
          </p:cNvPicPr>
          <p:nvPr isPhoto="1"/>
        </p:nvPicPr>
        <p:blipFill>
          <a:blip r:embed="rId8" cstate="email">
            <a:lum/>
            <a:extLst>
              <a:ext uri="{28A0092B-C50C-407E-A947-70E740481C1C}">
                <a14:useLocalDpi xmlns:a14="http://schemas.microsoft.com/office/drawing/2010/main"/>
              </a:ext>
            </a:extLst>
          </a:blip>
          <a:stretch>
            <a:fillRect/>
          </a:stretch>
        </p:blipFill>
        <p:spPr>
          <a:xfrm>
            <a:off x="610900" y="4164439"/>
            <a:ext cx="607004" cy="636161"/>
          </a:xfrm>
          <a:prstGeom prst="rect">
            <a:avLst/>
          </a:prstGeom>
        </p:spPr>
      </p:pic>
      <p:pic>
        <p:nvPicPr>
          <p:cNvPr id="24" name="Picture 23" descr="A boy wearing a hat&#10;&#10;Description automatically generated">
            <a:extLst>
              <a:ext uri="{FF2B5EF4-FFF2-40B4-BE49-F238E27FC236}">
                <a16:creationId xmlns:a16="http://schemas.microsoft.com/office/drawing/2014/main" id="{C4AC0F3E-869F-4ABD-9E69-9D7989F2A1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2991" y="4208097"/>
            <a:ext cx="850109" cy="609953"/>
          </a:xfrm>
          <a:prstGeom prst="rect">
            <a:avLst/>
          </a:prstGeom>
        </p:spPr>
      </p:pic>
      <p:graphicFrame>
        <p:nvGraphicFramePr>
          <p:cNvPr id="30" name="Table 29">
            <a:extLst>
              <a:ext uri="{FF2B5EF4-FFF2-40B4-BE49-F238E27FC236}">
                <a16:creationId xmlns:a16="http://schemas.microsoft.com/office/drawing/2014/main" id="{7ACC92F5-35E2-44ED-9BDE-63FD79F8996F}"/>
              </a:ext>
            </a:extLst>
          </p:cNvPr>
          <p:cNvGraphicFramePr>
            <a:graphicFrameLocks noGrp="1"/>
          </p:cNvGraphicFramePr>
          <p:nvPr>
            <p:extLst>
              <p:ext uri="{D42A27DB-BD31-4B8C-83A1-F6EECF244321}">
                <p14:modId xmlns:p14="http://schemas.microsoft.com/office/powerpoint/2010/main" val="3541221189"/>
              </p:ext>
            </p:extLst>
          </p:nvPr>
        </p:nvGraphicFramePr>
        <p:xfrm>
          <a:off x="609600" y="1123675"/>
          <a:ext cx="7924796" cy="3067328"/>
        </p:xfrm>
        <a:graphic>
          <a:graphicData uri="http://schemas.openxmlformats.org/drawingml/2006/table">
            <a:tbl>
              <a:tblPr/>
              <a:tblGrid>
                <a:gridCol w="5410200">
                  <a:extLst>
                    <a:ext uri="{9D8B030D-6E8A-4147-A177-3AD203B41FA5}">
                      <a16:colId xmlns:a16="http://schemas.microsoft.com/office/drawing/2014/main" val="20000"/>
                    </a:ext>
                  </a:extLst>
                </a:gridCol>
                <a:gridCol w="2514596">
                  <a:extLst>
                    <a:ext uri="{9D8B030D-6E8A-4147-A177-3AD203B41FA5}">
                      <a16:colId xmlns:a16="http://schemas.microsoft.com/office/drawing/2014/main" val="20001"/>
                    </a:ext>
                  </a:extLst>
                </a:gridCol>
              </a:tblGrid>
              <a:tr h="385512">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33522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79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err="1">
                          <a:ln>
                            <a:noFill/>
                          </a:ln>
                          <a:solidFill>
                            <a:srgbClr val="000000"/>
                          </a:solidFill>
                          <a:effectLst/>
                          <a:latin typeface="Arial" charset="0"/>
                          <a:cs typeface="Arial" charset="0"/>
                        </a:rPr>
                        <a:t>Isocyanates</a:t>
                      </a:r>
                      <a:endParaRPr kumimoji="0" lang="en-US" sz="15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bl>
          </a:graphicData>
        </a:graphic>
      </p:graphicFrame>
      <p:graphicFrame>
        <p:nvGraphicFramePr>
          <p:cNvPr id="31" name="Table 30">
            <a:extLst>
              <a:ext uri="{FF2B5EF4-FFF2-40B4-BE49-F238E27FC236}">
                <a16:creationId xmlns:a16="http://schemas.microsoft.com/office/drawing/2014/main" id="{AFE96FC6-427C-4F7A-9D4D-B129FAEC7B9C}"/>
              </a:ext>
            </a:extLst>
          </p:cNvPr>
          <p:cNvGraphicFramePr>
            <a:graphicFrameLocks noGrp="1"/>
          </p:cNvGraphicFramePr>
          <p:nvPr>
            <p:extLst>
              <p:ext uri="{D42A27DB-BD31-4B8C-83A1-F6EECF244321}">
                <p14:modId xmlns:p14="http://schemas.microsoft.com/office/powerpoint/2010/main" val="2570984986"/>
              </p:ext>
            </p:extLst>
          </p:nvPr>
        </p:nvGraphicFramePr>
        <p:xfrm>
          <a:off x="609600" y="4811995"/>
          <a:ext cx="7924796" cy="1162360"/>
        </p:xfrm>
        <a:graphic>
          <a:graphicData uri="http://schemas.openxmlformats.org/drawingml/2006/table">
            <a:tbl>
              <a:tblPr firstRow="1" bandRow="1">
                <a:tableStyleId>{00A15C55-8517-42AA-B614-E9B94910E393}</a:tableStyleId>
              </a:tblPr>
              <a:tblGrid>
                <a:gridCol w="5410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2"/>
                    </a:ext>
                  </a:extLst>
                </a:gridCol>
                <a:gridCol w="1371596">
                  <a:extLst>
                    <a:ext uri="{9D8B030D-6E8A-4147-A177-3AD203B41FA5}">
                      <a16:colId xmlns:a16="http://schemas.microsoft.com/office/drawing/2014/main" val="20003"/>
                    </a:ext>
                  </a:extLst>
                </a:gridCol>
              </a:tblGrid>
              <a:tr h="522280">
                <a:tc>
                  <a:txBody>
                    <a:bodyPr/>
                    <a:lstStyle/>
                    <a:p>
                      <a:pPr algn="r"/>
                      <a:r>
                        <a:rPr lang="en-US" sz="1500" b="1" dirty="0">
                          <a:solidFill>
                            <a:schemeClr val="tx1"/>
                          </a:solidFill>
                        </a:rPr>
                        <a:t>SEP ACTIVITY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i="1" dirty="0">
                          <a:solidFill>
                            <a:schemeClr val="tx1"/>
                          </a:solidFill>
                        </a:rPr>
                        <a:t>Total</a:t>
                      </a:r>
                    </a:p>
                  </a:txBody>
                  <a:tcPr anchor="ctr">
                    <a:solidFill>
                      <a:schemeClr val="bg1">
                        <a:lumMod val="75000"/>
                      </a:schemeClr>
                    </a:solidFill>
                  </a:tcPr>
                </a:tc>
                <a:tc>
                  <a:txBody>
                    <a:bodyPr/>
                    <a:lstStyle/>
                    <a:p>
                      <a:pPr algn="ctr"/>
                      <a:r>
                        <a:rPr lang="en-US" sz="15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500" b="0" i="1" dirty="0"/>
                        <a:t>OSH Outreach Events</a:t>
                      </a:r>
                    </a:p>
                  </a:txBody>
                  <a:tcPr>
                    <a:solidFill>
                      <a:schemeClr val="bg1">
                        <a:lumMod val="85000"/>
                      </a:schemeClr>
                    </a:solidFill>
                  </a:tcPr>
                </a:tc>
                <a:tc>
                  <a:txBody>
                    <a:bodyPr/>
                    <a:lstStyle/>
                    <a:p>
                      <a:pPr algn="ctr"/>
                      <a:r>
                        <a:rPr lang="en-US" sz="1500" b="1" i="1" dirty="0"/>
                        <a:t>13</a:t>
                      </a:r>
                    </a:p>
                  </a:txBody>
                  <a:tcPr>
                    <a:solidFill>
                      <a:schemeClr val="bg1">
                        <a:lumMod val="85000"/>
                      </a:schemeClr>
                    </a:solidFill>
                  </a:tcPr>
                </a:tc>
                <a:tc>
                  <a:txBody>
                    <a:bodyPr/>
                    <a:lstStyle/>
                    <a:p>
                      <a:pPr algn="ctr"/>
                      <a:r>
                        <a:rPr lang="en-US" sz="1500" i="0" dirty="0"/>
                        <a:t>18</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500" b="0" i="1" dirty="0"/>
                        <a:t>People </a:t>
                      </a:r>
                      <a:r>
                        <a:rPr lang="en-US" sz="1500" b="0" i="1" baseline="0" dirty="0"/>
                        <a:t>Trained</a:t>
                      </a:r>
                      <a:endParaRPr lang="en-US" sz="1500" b="0" i="1" dirty="0"/>
                    </a:p>
                  </a:txBody>
                  <a:tcPr>
                    <a:solidFill>
                      <a:schemeClr val="bg1">
                        <a:lumMod val="95000"/>
                      </a:schemeClr>
                    </a:solidFill>
                  </a:tcPr>
                </a:tc>
                <a:tc>
                  <a:txBody>
                    <a:bodyPr/>
                    <a:lstStyle/>
                    <a:p>
                      <a:pPr algn="ctr"/>
                      <a:r>
                        <a:rPr lang="en-US" sz="1500" b="1" i="1" dirty="0"/>
                        <a:t>401</a:t>
                      </a:r>
                    </a:p>
                  </a:txBody>
                  <a:tcPr>
                    <a:solidFill>
                      <a:schemeClr val="bg1">
                        <a:lumMod val="95000"/>
                      </a:schemeClr>
                    </a:solidFill>
                  </a:tcPr>
                </a:tc>
                <a:tc>
                  <a:txBody>
                    <a:bodyPr/>
                    <a:lstStyle/>
                    <a:p>
                      <a:pPr algn="ctr"/>
                      <a:r>
                        <a:rPr lang="en-US" sz="1500" i="0" dirty="0"/>
                        <a:t>400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32" name="Picture 31" descr="A picture containing person, indoor&#10;&#10;Description automatically generated">
            <a:extLst>
              <a:ext uri="{FF2B5EF4-FFF2-40B4-BE49-F238E27FC236}">
                <a16:creationId xmlns:a16="http://schemas.microsoft.com/office/drawing/2014/main" id="{FE83D61D-A038-45D3-B8CC-C7341FF1D8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88260" y="4191087"/>
            <a:ext cx="537712" cy="609953"/>
          </a:xfrm>
          <a:prstGeom prst="rect">
            <a:avLst/>
          </a:prstGeom>
        </p:spPr>
      </p:pic>
    </p:spTree>
    <p:extLst>
      <p:ext uri="{BB962C8B-B14F-4D97-AF65-F5344CB8AC3E}">
        <p14:creationId xmlns:p14="http://schemas.microsoft.com/office/powerpoint/2010/main" val="2137920218"/>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graphicFrame>
        <p:nvGraphicFramePr>
          <p:cNvPr id="12" name="Table 11">
            <a:extLst>
              <a:ext uri="{FF2B5EF4-FFF2-40B4-BE49-F238E27FC236}">
                <a16:creationId xmlns:a16="http://schemas.microsoft.com/office/drawing/2014/main" id="{935A1DDF-1BBA-4954-A225-6EE19DDCD6CB}"/>
              </a:ext>
            </a:extLst>
          </p:cNvPr>
          <p:cNvGraphicFramePr>
            <a:graphicFrameLocks noGrp="1"/>
          </p:cNvGraphicFramePr>
          <p:nvPr>
            <p:extLst>
              <p:ext uri="{D42A27DB-BD31-4B8C-83A1-F6EECF244321}">
                <p14:modId xmlns:p14="http://schemas.microsoft.com/office/powerpoint/2010/main" val="1282925024"/>
              </p:ext>
            </p:extLst>
          </p:nvPr>
        </p:nvGraphicFramePr>
        <p:xfrm>
          <a:off x="609600" y="2800427"/>
          <a:ext cx="8001000" cy="3066972"/>
        </p:xfrm>
        <a:graphic>
          <a:graphicData uri="http://schemas.openxmlformats.org/drawingml/2006/table">
            <a:tbl>
              <a:tblPr firstRow="1" bandRow="1">
                <a:tableStyleId>{073A0DAA-6AF3-43AB-8588-CEC1D06C72B9}</a:tableStyleId>
              </a:tblPr>
              <a:tblGrid>
                <a:gridCol w="5612947">
                  <a:extLst>
                    <a:ext uri="{9D8B030D-6E8A-4147-A177-3AD203B41FA5}">
                      <a16:colId xmlns:a16="http://schemas.microsoft.com/office/drawing/2014/main" val="20000"/>
                    </a:ext>
                  </a:extLst>
                </a:gridCol>
                <a:gridCol w="922676">
                  <a:extLst>
                    <a:ext uri="{9D8B030D-6E8A-4147-A177-3AD203B41FA5}">
                      <a16:colId xmlns:a16="http://schemas.microsoft.com/office/drawing/2014/main" val="20002"/>
                    </a:ext>
                  </a:extLst>
                </a:gridCol>
                <a:gridCol w="1465377">
                  <a:extLst>
                    <a:ext uri="{9D8B030D-6E8A-4147-A177-3AD203B41FA5}">
                      <a16:colId xmlns:a16="http://schemas.microsoft.com/office/drawing/2014/main" val="20003"/>
                    </a:ext>
                  </a:extLst>
                </a:gridCol>
              </a:tblGrid>
              <a:tr h="693183">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577653">
                <a:tc>
                  <a:txBody>
                    <a:bodyPr/>
                    <a:lstStyle/>
                    <a:p>
                      <a:pPr algn="r"/>
                      <a:r>
                        <a:rPr lang="en-US" sz="1500" i="1" dirty="0"/>
                        <a:t>Compliance Inspections</a:t>
                      </a:r>
                    </a:p>
                  </a:txBody>
                  <a:tcPr>
                    <a:solidFill>
                      <a:schemeClr val="bg1">
                        <a:lumMod val="95000"/>
                      </a:schemeClr>
                    </a:solidFill>
                  </a:tcPr>
                </a:tc>
                <a:tc>
                  <a:txBody>
                    <a:bodyPr/>
                    <a:lstStyle/>
                    <a:p>
                      <a:pPr algn="ctr"/>
                      <a:r>
                        <a:rPr lang="en-US" sz="1400" b="1" i="1" dirty="0"/>
                        <a:t>18</a:t>
                      </a:r>
                    </a:p>
                  </a:txBody>
                  <a:tcPr>
                    <a:solidFill>
                      <a:schemeClr val="bg1">
                        <a:lumMod val="95000"/>
                      </a:schemeClr>
                    </a:solidFill>
                  </a:tcPr>
                </a:tc>
                <a:tc>
                  <a:txBody>
                    <a:bodyPr/>
                    <a:lstStyle/>
                    <a:p>
                      <a:pPr algn="ctr"/>
                      <a:r>
                        <a:rPr lang="en-US" sz="1400" i="0" dirty="0"/>
                        <a:t>40</a:t>
                      </a:r>
                    </a:p>
                  </a:txBody>
                  <a:tcPr>
                    <a:solidFill>
                      <a:schemeClr val="bg1">
                        <a:lumMod val="95000"/>
                      </a:schemeClr>
                    </a:solidFill>
                  </a:tcPr>
                </a:tc>
                <a:extLst>
                  <a:ext uri="{0D108BD9-81ED-4DB2-BD59-A6C34878D82A}">
                    <a16:rowId xmlns:a16="http://schemas.microsoft.com/office/drawing/2014/main" val="10001"/>
                  </a:ext>
                </a:extLst>
              </a:tr>
              <a:tr h="577653">
                <a:tc>
                  <a:txBody>
                    <a:bodyPr/>
                    <a:lstStyle/>
                    <a:p>
                      <a:pPr algn="r"/>
                      <a:r>
                        <a:rPr lang="en-US" sz="1500" i="1" dirty="0"/>
                        <a:t>Consultative Visits</a:t>
                      </a:r>
                    </a:p>
                  </a:txBody>
                  <a:tcPr>
                    <a:solidFill>
                      <a:schemeClr val="bg1">
                        <a:lumMod val="85000"/>
                      </a:schemeClr>
                    </a:solidFill>
                  </a:tcPr>
                </a:tc>
                <a:tc>
                  <a:txBody>
                    <a:bodyPr/>
                    <a:lstStyle/>
                    <a:p>
                      <a:pPr algn="ctr"/>
                      <a:r>
                        <a:rPr lang="en-US" sz="1400" b="1" i="1" dirty="0"/>
                        <a:t>10</a:t>
                      </a:r>
                    </a:p>
                  </a:txBody>
                  <a:tcPr>
                    <a:solidFill>
                      <a:schemeClr val="bg1">
                        <a:lumMod val="85000"/>
                      </a:schemeClr>
                    </a:solidFill>
                  </a:tcPr>
                </a:tc>
                <a:tc>
                  <a:txBody>
                    <a:bodyPr/>
                    <a:lstStyle/>
                    <a:p>
                      <a:pPr algn="ctr"/>
                      <a:r>
                        <a:rPr lang="en-US" sz="1400" i="0" dirty="0"/>
                        <a:t>12</a:t>
                      </a:r>
                    </a:p>
                  </a:txBody>
                  <a:tcPr>
                    <a:solidFill>
                      <a:schemeClr val="bg1">
                        <a:lumMod val="85000"/>
                      </a:schemeClr>
                    </a:solidFill>
                  </a:tcPr>
                </a:tc>
                <a:extLst>
                  <a:ext uri="{0D108BD9-81ED-4DB2-BD59-A6C34878D82A}">
                    <a16:rowId xmlns:a16="http://schemas.microsoft.com/office/drawing/2014/main" val="10002"/>
                  </a:ext>
                </a:extLst>
              </a:tr>
              <a:tr h="640830">
                <a:tc>
                  <a:txBody>
                    <a:bodyPr/>
                    <a:lstStyle/>
                    <a:p>
                      <a:pPr algn="r"/>
                      <a:r>
                        <a:rPr lang="en-US" sz="1500" i="1" dirty="0"/>
                        <a:t>OSH Outreach Events</a:t>
                      </a:r>
                    </a:p>
                  </a:txBody>
                  <a:tcPr>
                    <a:solidFill>
                      <a:schemeClr val="bg1">
                        <a:lumMod val="95000"/>
                      </a:schemeClr>
                    </a:solidFill>
                  </a:tcPr>
                </a:tc>
                <a:tc>
                  <a:txBody>
                    <a:bodyPr/>
                    <a:lstStyle/>
                    <a:p>
                      <a:pPr algn="ctr"/>
                      <a:r>
                        <a:rPr lang="en-US" sz="1400" b="1" i="1"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extLst>
                  <a:ext uri="{0D108BD9-81ED-4DB2-BD59-A6C34878D82A}">
                    <a16:rowId xmlns:a16="http://schemas.microsoft.com/office/drawing/2014/main" val="10003"/>
                  </a:ext>
                </a:extLst>
              </a:tr>
              <a:tr h="577653">
                <a:tc>
                  <a:txBody>
                    <a:bodyPr/>
                    <a:lstStyle/>
                    <a:p>
                      <a:pPr algn="r"/>
                      <a:r>
                        <a:rPr lang="en-US" sz="1500" i="1" dirty="0"/>
                        <a:t>People Trained</a:t>
                      </a:r>
                    </a:p>
                  </a:txBody>
                  <a:tcPr>
                    <a:solidFill>
                      <a:schemeClr val="bg1">
                        <a:lumMod val="85000"/>
                      </a:schemeClr>
                    </a:solidFill>
                  </a:tcPr>
                </a:tc>
                <a:tc>
                  <a:txBody>
                    <a:bodyPr/>
                    <a:lstStyle/>
                    <a:p>
                      <a:pPr algn="ctr"/>
                      <a:r>
                        <a:rPr lang="en-US" sz="1400" b="1" i="1" dirty="0"/>
                        <a:t>0</a:t>
                      </a:r>
                    </a:p>
                  </a:txBody>
                  <a:tcPr>
                    <a:solidFill>
                      <a:schemeClr val="bg1">
                        <a:lumMod val="85000"/>
                      </a:schemeClr>
                    </a:solidFill>
                  </a:tcPr>
                </a:tc>
                <a:tc>
                  <a:txBody>
                    <a:bodyPr/>
                    <a:lstStyle/>
                    <a:p>
                      <a:pPr algn="ctr"/>
                      <a:r>
                        <a:rPr lang="en-US" sz="1400" i="0" dirty="0"/>
                        <a:t>25</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013ACF2A-26DA-403A-B970-1E3DFD70028E}"/>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13" name="Picture 12">
            <a:extLst>
              <a:ext uri="{FF2B5EF4-FFF2-40B4-BE49-F238E27FC236}">
                <a16:creationId xmlns:a16="http://schemas.microsoft.com/office/drawing/2014/main" id="{35B8A9D9-83AB-4497-A288-E256E7C83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564" y="1127875"/>
            <a:ext cx="1515035" cy="1545215"/>
          </a:xfrm>
          <a:prstGeom prst="rect">
            <a:avLst/>
          </a:prstGeom>
        </p:spPr>
      </p:pic>
      <p:pic>
        <p:nvPicPr>
          <p:cNvPr id="15" name="Picture 14">
            <a:extLst>
              <a:ext uri="{FF2B5EF4-FFF2-40B4-BE49-F238E27FC236}">
                <a16:creationId xmlns:a16="http://schemas.microsoft.com/office/drawing/2014/main" id="{FD1544F6-62D4-4C03-B962-E245E32892A7}"/>
              </a:ext>
            </a:extLst>
          </p:cNvPr>
          <p:cNvPicPr/>
          <p:nvPr/>
        </p:nvPicPr>
        <p:blipFill>
          <a:blip r:embed="rId4" cstate="print"/>
          <a:srcRect t="29487"/>
          <a:stretch>
            <a:fillRect/>
          </a:stretch>
        </p:blipFill>
        <p:spPr bwMode="auto">
          <a:xfrm>
            <a:off x="2133598" y="1124589"/>
            <a:ext cx="2667001" cy="1545215"/>
          </a:xfrm>
          <a:prstGeom prst="rect">
            <a:avLst/>
          </a:prstGeom>
          <a:noFill/>
          <a:ln w="9525">
            <a:noFill/>
            <a:miter lim="800000"/>
            <a:headEnd/>
            <a:tailEnd/>
          </a:ln>
        </p:spPr>
      </p:pic>
      <p:pic>
        <p:nvPicPr>
          <p:cNvPr id="16" name="Picture 15">
            <a:extLst>
              <a:ext uri="{FF2B5EF4-FFF2-40B4-BE49-F238E27FC236}">
                <a16:creationId xmlns:a16="http://schemas.microsoft.com/office/drawing/2014/main" id="{13038E69-9F5A-455D-A863-D73B1B855C60}"/>
              </a:ext>
            </a:extLst>
          </p:cNvPr>
          <p:cNvPicPr/>
          <p:nvPr/>
        </p:nvPicPr>
        <p:blipFill>
          <a:blip r:embed="rId5" cstate="print"/>
          <a:srcRect/>
          <a:stretch>
            <a:fillRect/>
          </a:stretch>
        </p:blipFill>
        <p:spPr bwMode="auto">
          <a:xfrm>
            <a:off x="4800598" y="1143000"/>
            <a:ext cx="2387415" cy="1528447"/>
          </a:xfrm>
          <a:prstGeom prst="rect">
            <a:avLst/>
          </a:prstGeom>
          <a:noFill/>
          <a:ln w="9525">
            <a:noFill/>
            <a:miter lim="800000"/>
            <a:headEnd/>
            <a:tailEnd/>
          </a:ln>
        </p:spPr>
      </p:pic>
      <p:pic>
        <p:nvPicPr>
          <p:cNvPr id="18" name="Picture 17" descr="C:\Users\wllagoe.EADS\Documents\ETTA\Pics\Star\Star Commissioner crowd w John.jpg">
            <a:extLst>
              <a:ext uri="{FF2B5EF4-FFF2-40B4-BE49-F238E27FC236}">
                <a16:creationId xmlns:a16="http://schemas.microsoft.com/office/drawing/2014/main" id="{A07A83A2-6361-4397-B7D9-4B8292DF33AE}"/>
              </a:ext>
            </a:extLst>
          </p:cNvPr>
          <p:cNvPicPr/>
          <p:nvPr/>
        </p:nvPicPr>
        <p:blipFill rotWithShape="1">
          <a:blip r:embed="rId6" cstate="print"/>
          <a:srcRect l="-1" t="18164" r="56971"/>
          <a:stretch/>
        </p:blipFill>
        <p:spPr bwMode="auto">
          <a:xfrm>
            <a:off x="7188013" y="1131332"/>
            <a:ext cx="1422587" cy="1545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53659"/>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extLst>
              <p:ext uri="{D42A27DB-BD31-4B8C-83A1-F6EECF244321}">
                <p14:modId xmlns:p14="http://schemas.microsoft.com/office/powerpoint/2010/main" val="649989037"/>
              </p:ext>
            </p:extLst>
          </p:nvPr>
        </p:nvGraphicFramePr>
        <p:xfrm>
          <a:off x="609597" y="2895601"/>
          <a:ext cx="7848604" cy="2908884"/>
        </p:xfrm>
        <a:graphic>
          <a:graphicData uri="http://schemas.openxmlformats.org/drawingml/2006/table">
            <a:tbl>
              <a:tblPr firstRow="1" bandRow="1">
                <a:tableStyleId>{073A0DAA-6AF3-43AB-8588-CEC1D06C72B9}</a:tableStyleId>
              </a:tblPr>
              <a:tblGrid>
                <a:gridCol w="5581465">
                  <a:extLst>
                    <a:ext uri="{9D8B030D-6E8A-4147-A177-3AD203B41FA5}">
                      <a16:colId xmlns:a16="http://schemas.microsoft.com/office/drawing/2014/main" val="20000"/>
                    </a:ext>
                  </a:extLst>
                </a:gridCol>
                <a:gridCol w="829677">
                  <a:extLst>
                    <a:ext uri="{9D8B030D-6E8A-4147-A177-3AD203B41FA5}">
                      <a16:colId xmlns:a16="http://schemas.microsoft.com/office/drawing/2014/main" val="20002"/>
                    </a:ext>
                  </a:extLst>
                </a:gridCol>
                <a:gridCol w="1437462">
                  <a:extLst>
                    <a:ext uri="{9D8B030D-6E8A-4147-A177-3AD203B41FA5}">
                      <a16:colId xmlns:a16="http://schemas.microsoft.com/office/drawing/2014/main" val="20003"/>
                    </a:ext>
                  </a:extLst>
                </a:gridCol>
              </a:tblGrid>
              <a:tr h="850292">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514648">
                <a:tc>
                  <a:txBody>
                    <a:bodyPr/>
                    <a:lstStyle/>
                    <a:p>
                      <a:pPr algn="r"/>
                      <a:r>
                        <a:rPr lang="en-US" sz="1400" i="1" dirty="0"/>
                        <a:t>Compliance Inspections</a:t>
                      </a:r>
                    </a:p>
                  </a:txBody>
                  <a:tcPr>
                    <a:solidFill>
                      <a:schemeClr val="bg1">
                        <a:lumMod val="95000"/>
                      </a:schemeClr>
                    </a:solidFill>
                  </a:tcPr>
                </a:tc>
                <a:tc>
                  <a:txBody>
                    <a:bodyPr/>
                    <a:lstStyle/>
                    <a:p>
                      <a:pPr algn="ctr"/>
                      <a:r>
                        <a:rPr lang="en-US" sz="1400" b="1" i="1" dirty="0"/>
                        <a:t>12</a:t>
                      </a:r>
                    </a:p>
                  </a:txBody>
                  <a:tcPr>
                    <a:solidFill>
                      <a:schemeClr val="bg1">
                        <a:lumMod val="95000"/>
                      </a:schemeClr>
                    </a:solidFill>
                  </a:tcPr>
                </a:tc>
                <a:tc>
                  <a:txBody>
                    <a:bodyPr/>
                    <a:lstStyle/>
                    <a:p>
                      <a:pPr algn="ctr"/>
                      <a:r>
                        <a:rPr lang="en-US" sz="1400" i="0" dirty="0"/>
                        <a:t>20</a:t>
                      </a:r>
                    </a:p>
                  </a:txBody>
                  <a:tcPr>
                    <a:solidFill>
                      <a:schemeClr val="bg1">
                        <a:lumMod val="95000"/>
                      </a:schemeClr>
                    </a:solidFill>
                  </a:tcPr>
                </a:tc>
                <a:extLst>
                  <a:ext uri="{0D108BD9-81ED-4DB2-BD59-A6C34878D82A}">
                    <a16:rowId xmlns:a16="http://schemas.microsoft.com/office/drawing/2014/main" val="10001"/>
                  </a:ext>
                </a:extLst>
              </a:tr>
              <a:tr h="514648">
                <a:tc>
                  <a:txBody>
                    <a:bodyPr/>
                    <a:lstStyle/>
                    <a:p>
                      <a:pPr algn="r"/>
                      <a:r>
                        <a:rPr lang="en-US" sz="1400" i="1" dirty="0"/>
                        <a:t>Consultative Visits</a:t>
                      </a:r>
                    </a:p>
                  </a:txBody>
                  <a:tcPr>
                    <a:solidFill>
                      <a:schemeClr val="bg1">
                        <a:lumMod val="85000"/>
                      </a:schemeClr>
                    </a:solidFill>
                  </a:tcPr>
                </a:tc>
                <a:tc>
                  <a:txBody>
                    <a:bodyPr/>
                    <a:lstStyle/>
                    <a:p>
                      <a:pPr algn="ctr"/>
                      <a:r>
                        <a:rPr lang="en-US" sz="1400" b="1" i="1" dirty="0"/>
                        <a:t>2</a:t>
                      </a:r>
                    </a:p>
                  </a:txBody>
                  <a:tcPr>
                    <a:solidFill>
                      <a:schemeClr val="bg1">
                        <a:lumMod val="85000"/>
                      </a:schemeClr>
                    </a:solidFill>
                  </a:tcPr>
                </a:tc>
                <a:tc>
                  <a:txBody>
                    <a:bodyPr/>
                    <a:lstStyle/>
                    <a:p>
                      <a:pPr algn="ctr"/>
                      <a:r>
                        <a:rPr lang="en-US" sz="1400" i="0" dirty="0"/>
                        <a:t>3</a:t>
                      </a:r>
                    </a:p>
                  </a:txBody>
                  <a:tcPr>
                    <a:solidFill>
                      <a:schemeClr val="bg1">
                        <a:lumMod val="85000"/>
                      </a:schemeClr>
                    </a:solidFill>
                  </a:tcPr>
                </a:tc>
                <a:extLst>
                  <a:ext uri="{0D108BD9-81ED-4DB2-BD59-A6C34878D82A}">
                    <a16:rowId xmlns:a16="http://schemas.microsoft.com/office/drawing/2014/main" val="10002"/>
                  </a:ext>
                </a:extLst>
              </a:tr>
              <a:tr h="514648">
                <a:tc>
                  <a:txBody>
                    <a:bodyPr/>
                    <a:lstStyle/>
                    <a:p>
                      <a:pPr algn="r"/>
                      <a:r>
                        <a:rPr lang="en-US" sz="1400" i="1" dirty="0"/>
                        <a:t>OSH Outreach Events</a:t>
                      </a:r>
                    </a:p>
                  </a:txBody>
                  <a:tcPr>
                    <a:solidFill>
                      <a:schemeClr val="bg1">
                        <a:lumMod val="95000"/>
                      </a:schemeClr>
                    </a:solidFill>
                  </a:tcPr>
                </a:tc>
                <a:tc>
                  <a:txBody>
                    <a:bodyPr/>
                    <a:lstStyle/>
                    <a:p>
                      <a:pPr algn="ctr"/>
                      <a:r>
                        <a:rPr lang="en-US" sz="1400" b="1" i="1" dirty="0"/>
                        <a:t>1</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extLst>
                  <a:ext uri="{0D108BD9-81ED-4DB2-BD59-A6C34878D82A}">
                    <a16:rowId xmlns:a16="http://schemas.microsoft.com/office/drawing/2014/main" val="10003"/>
                  </a:ext>
                </a:extLst>
              </a:tr>
              <a:tr h="514648">
                <a:tc>
                  <a:txBody>
                    <a:bodyPr/>
                    <a:lstStyle/>
                    <a:p>
                      <a:pPr algn="r"/>
                      <a:r>
                        <a:rPr lang="en-US" sz="1400" i="1" dirty="0"/>
                        <a:t>People Trained</a:t>
                      </a:r>
                    </a:p>
                  </a:txBody>
                  <a:tcPr>
                    <a:solidFill>
                      <a:schemeClr val="bg1">
                        <a:lumMod val="85000"/>
                      </a:schemeClr>
                    </a:solidFill>
                  </a:tcPr>
                </a:tc>
                <a:tc>
                  <a:txBody>
                    <a:bodyPr/>
                    <a:lstStyle/>
                    <a:p>
                      <a:pPr algn="ctr"/>
                      <a:r>
                        <a:rPr lang="en-US" sz="1400" b="1" i="1" dirty="0"/>
                        <a:t>7</a:t>
                      </a:r>
                    </a:p>
                  </a:txBody>
                  <a:tcPr>
                    <a:solidFill>
                      <a:schemeClr val="bg1">
                        <a:lumMod val="85000"/>
                      </a:schemeClr>
                    </a:solidFill>
                  </a:tcPr>
                </a:tc>
                <a:tc>
                  <a:txBody>
                    <a:bodyPr/>
                    <a:lstStyle/>
                    <a:p>
                      <a:pPr algn="ctr"/>
                      <a:r>
                        <a:rPr lang="en-US" sz="1400" i="0" dirty="0"/>
                        <a:t>25</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5F92F518-0991-4316-B0CE-0087079944D6}"/>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9" name="Picture 8" descr="C:\Documents and Settings\Wanda Lagoe\My Documents\My Pictures\PSM\IMG_1928.JPG">
            <a:extLst>
              <a:ext uri="{FF2B5EF4-FFF2-40B4-BE49-F238E27FC236}">
                <a16:creationId xmlns:a16="http://schemas.microsoft.com/office/drawing/2014/main" id="{789D0B94-4F1C-4084-9CF1-3D2C624BB46B}"/>
              </a:ext>
            </a:extLst>
          </p:cNvPr>
          <p:cNvPicPr/>
          <p:nvPr/>
        </p:nvPicPr>
        <p:blipFill>
          <a:blip r:embed="rId3" cstate="print"/>
          <a:srcRect/>
          <a:stretch>
            <a:fillRect/>
          </a:stretch>
        </p:blipFill>
        <p:spPr bwMode="auto">
          <a:xfrm>
            <a:off x="609596" y="1219200"/>
            <a:ext cx="2133604" cy="1524000"/>
          </a:xfrm>
          <a:prstGeom prst="rect">
            <a:avLst/>
          </a:prstGeom>
          <a:noFill/>
          <a:ln w="9525">
            <a:noFill/>
            <a:miter lim="800000"/>
            <a:headEnd/>
            <a:tailEnd/>
          </a:ln>
        </p:spPr>
      </p:pic>
      <p:pic>
        <p:nvPicPr>
          <p:cNvPr id="10" name="Picture 9">
            <a:extLst>
              <a:ext uri="{FF2B5EF4-FFF2-40B4-BE49-F238E27FC236}">
                <a16:creationId xmlns:a16="http://schemas.microsoft.com/office/drawing/2014/main" id="{FD4C982D-DA51-404A-A46B-73924A4FF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207532"/>
            <a:ext cx="1676401" cy="1544636"/>
          </a:xfrm>
          <a:prstGeom prst="rect">
            <a:avLst/>
          </a:prstGeom>
        </p:spPr>
      </p:pic>
      <p:pic>
        <p:nvPicPr>
          <p:cNvPr id="12" name="Picture 11">
            <a:extLst>
              <a:ext uri="{FF2B5EF4-FFF2-40B4-BE49-F238E27FC236}">
                <a16:creationId xmlns:a16="http://schemas.microsoft.com/office/drawing/2014/main" id="{A9128E5B-3E29-4097-8167-D1CD52A3C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1213049"/>
            <a:ext cx="1559859" cy="1530152"/>
          </a:xfrm>
          <a:prstGeom prst="rect">
            <a:avLst/>
          </a:prstGeom>
        </p:spPr>
      </p:pic>
      <p:pic>
        <p:nvPicPr>
          <p:cNvPr id="14" name="Picture 13" descr="C:\Users\wllagoe.EADS\Documents\ETTA\Pics\Training Event\OSHA training 022.jpg">
            <a:extLst>
              <a:ext uri="{FF2B5EF4-FFF2-40B4-BE49-F238E27FC236}">
                <a16:creationId xmlns:a16="http://schemas.microsoft.com/office/drawing/2014/main" id="{F9EC8CAF-DB31-49F5-8C8F-F7978DC89205}"/>
              </a:ext>
            </a:extLst>
          </p:cNvPr>
          <p:cNvPicPr/>
          <p:nvPr/>
        </p:nvPicPr>
        <p:blipFill>
          <a:blip r:embed="rId6" cstate="print"/>
          <a:srcRect r="55609"/>
          <a:stretch>
            <a:fillRect/>
          </a:stretch>
        </p:blipFill>
        <p:spPr bwMode="auto">
          <a:xfrm>
            <a:off x="5715000" y="1198430"/>
            <a:ext cx="1068202" cy="1553738"/>
          </a:xfrm>
          <a:prstGeom prst="rect">
            <a:avLst/>
          </a:prstGeom>
          <a:noFill/>
          <a:ln w="9525">
            <a:noFill/>
            <a:miter lim="800000"/>
            <a:headEnd/>
            <a:tailEnd/>
          </a:ln>
        </p:spPr>
      </p:pic>
      <p:pic>
        <p:nvPicPr>
          <p:cNvPr id="15" name="Picture 2" descr="OSH training ">
            <a:extLst>
              <a:ext uri="{FF2B5EF4-FFF2-40B4-BE49-F238E27FC236}">
                <a16:creationId xmlns:a16="http://schemas.microsoft.com/office/drawing/2014/main" id="{80048FD3-3AC4-4162-8EE7-76920BCE62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8805" y="1198430"/>
            <a:ext cx="2046195" cy="153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446707"/>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F69C8-4FC3-4DAF-9A5B-E1CE58FB9C4B}"/>
              </a:ext>
            </a:extLst>
          </p:cNvPr>
          <p:cNvSpPr>
            <a:spLocks noGrp="1"/>
          </p:cNvSpPr>
          <p:nvPr>
            <p:ph idx="1"/>
          </p:nvPr>
        </p:nvSpPr>
        <p:spPr>
          <a:xfrm>
            <a:off x="533400" y="1066800"/>
            <a:ext cx="8001000" cy="4525963"/>
          </a:xfrm>
        </p:spPr>
        <p:txBody>
          <a:bodyPr/>
          <a:lstStyle/>
          <a:p>
            <a:pPr>
              <a:lnSpc>
                <a:spcPct val="150000"/>
              </a:lnSpc>
            </a:pPr>
            <a:r>
              <a:rPr lang="en-US" dirty="0"/>
              <a:t>FFY 2019 Planning Year</a:t>
            </a:r>
          </a:p>
          <a:p>
            <a:pPr lvl="1">
              <a:lnSpc>
                <a:spcPct val="150000"/>
              </a:lnSpc>
            </a:pPr>
            <a:r>
              <a:rPr lang="en-US" i="1" dirty="0"/>
              <a:t>Setting and Monitoring Goals</a:t>
            </a:r>
          </a:p>
          <a:p>
            <a:pPr lvl="2">
              <a:lnSpc>
                <a:spcPct val="150000"/>
              </a:lnSpc>
            </a:pPr>
            <a:r>
              <a:rPr lang="en-US" i="1" dirty="0"/>
              <a:t>Training Events (Internal and external)</a:t>
            </a:r>
          </a:p>
          <a:p>
            <a:pPr lvl="2">
              <a:lnSpc>
                <a:spcPct val="150000"/>
              </a:lnSpc>
            </a:pPr>
            <a:r>
              <a:rPr lang="en-US" i="1" dirty="0"/>
              <a:t>Compliance Inspections</a:t>
            </a:r>
          </a:p>
          <a:p>
            <a:pPr lvl="2">
              <a:lnSpc>
                <a:spcPct val="150000"/>
              </a:lnSpc>
            </a:pPr>
            <a:r>
              <a:rPr lang="en-US" i="1" dirty="0"/>
              <a:t>Consultation Visits</a:t>
            </a:r>
          </a:p>
          <a:p>
            <a:pPr lvl="2">
              <a:lnSpc>
                <a:spcPct val="150000"/>
              </a:lnSpc>
            </a:pPr>
            <a:r>
              <a:rPr lang="en-US" i="1" dirty="0"/>
              <a:t>Publications</a:t>
            </a:r>
          </a:p>
          <a:p>
            <a:pPr lvl="1">
              <a:lnSpc>
                <a:spcPct val="150000"/>
              </a:lnSpc>
            </a:pPr>
            <a:r>
              <a:rPr lang="en-US" i="1" dirty="0"/>
              <a:t>Developing an Operational Procedure Notice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r>
              <a:rPr lang="en-US" sz="2400" i="1" dirty="0">
                <a:solidFill>
                  <a:srgbClr val="000080"/>
                </a:solidFill>
              </a:rPr>
              <a:t>—New for FFY 2019</a:t>
            </a:r>
            <a:endParaRPr lang="en-US" sz="2400" b="1" i="1" dirty="0">
              <a:solidFill>
                <a:schemeClr val="bg2"/>
              </a:solidFill>
            </a:endParaRPr>
          </a:p>
        </p:txBody>
      </p:sp>
      <p:pic>
        <p:nvPicPr>
          <p:cNvPr id="7" name="Picture 6" descr="C:\Users\wllagoe.EADS\Pictures\Construction\IMAG0613.jpg">
            <a:extLst>
              <a:ext uri="{FF2B5EF4-FFF2-40B4-BE49-F238E27FC236}">
                <a16:creationId xmlns:a16="http://schemas.microsoft.com/office/drawing/2014/main" id="{F7453A58-2417-4EBB-8076-8BF80D092D61}"/>
              </a:ext>
            </a:extLst>
          </p:cNvPr>
          <p:cNvPicPr/>
          <p:nvPr/>
        </p:nvPicPr>
        <p:blipFill>
          <a:blip r:embed="rId3" cstate="print"/>
          <a:srcRect t="22143"/>
          <a:stretch>
            <a:fillRect/>
          </a:stretch>
        </p:blipFill>
        <p:spPr bwMode="auto">
          <a:xfrm>
            <a:off x="762000" y="4927935"/>
            <a:ext cx="2971800" cy="1015663"/>
          </a:xfrm>
          <a:prstGeom prst="rect">
            <a:avLst/>
          </a:prstGeom>
          <a:noFill/>
          <a:ln w="9525">
            <a:noFill/>
            <a:miter lim="800000"/>
            <a:headEnd/>
            <a:tailEnd/>
          </a:ln>
        </p:spPr>
      </p:pic>
      <p:pic>
        <p:nvPicPr>
          <p:cNvPr id="8" name="Picture 7" descr="C:\Documents and Settings\Wanda Lagoe\My Documents\My Pictures\Partnerships\Crane 178.jpg">
            <a:extLst>
              <a:ext uri="{FF2B5EF4-FFF2-40B4-BE49-F238E27FC236}">
                <a16:creationId xmlns:a16="http://schemas.microsoft.com/office/drawing/2014/main" id="{36EFBE6E-5EED-41AA-837C-8E99B29F7CEF}"/>
              </a:ext>
            </a:extLst>
          </p:cNvPr>
          <p:cNvPicPr/>
          <p:nvPr/>
        </p:nvPicPr>
        <p:blipFill>
          <a:blip r:embed="rId4" cstate="print"/>
          <a:srcRect l="49448" t="20285"/>
          <a:stretch>
            <a:fillRect/>
          </a:stretch>
        </p:blipFill>
        <p:spPr bwMode="auto">
          <a:xfrm>
            <a:off x="6732639" y="4927932"/>
            <a:ext cx="1725561" cy="1015668"/>
          </a:xfrm>
          <a:prstGeom prst="rect">
            <a:avLst/>
          </a:prstGeom>
          <a:noFill/>
          <a:ln w="9525">
            <a:noFill/>
            <a:miter lim="800000"/>
            <a:headEnd/>
            <a:tailEnd/>
          </a:ln>
        </p:spPr>
      </p:pic>
      <p:sp>
        <p:nvSpPr>
          <p:cNvPr id="10" name="TextBox 9">
            <a:extLst>
              <a:ext uri="{FF2B5EF4-FFF2-40B4-BE49-F238E27FC236}">
                <a16:creationId xmlns:a16="http://schemas.microsoft.com/office/drawing/2014/main" id="{B350D2F9-44BB-4771-8FC4-3946BD3A8FE6}"/>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12" name="Picture 11">
            <a:extLst>
              <a:ext uri="{FF2B5EF4-FFF2-40B4-BE49-F238E27FC236}">
                <a16:creationId xmlns:a16="http://schemas.microsoft.com/office/drawing/2014/main" id="{6CCFAAC5-53C7-4802-99D5-8669ECB29208}"/>
              </a:ext>
            </a:extLst>
          </p:cNvPr>
          <p:cNvPicPr/>
          <p:nvPr/>
        </p:nvPicPr>
        <p:blipFill rotWithShape="1">
          <a:blip r:embed="rId5" cstate="print">
            <a:extLst>
              <a:ext uri="{28A0092B-C50C-407E-A947-70E740481C1C}">
                <a14:useLocalDpi xmlns:a14="http://schemas.microsoft.com/office/drawing/2010/main" val="0"/>
              </a:ext>
            </a:extLst>
          </a:blip>
          <a:srcRect t="21449"/>
          <a:stretch/>
        </p:blipFill>
        <p:spPr bwMode="auto">
          <a:xfrm>
            <a:off x="5181600" y="4941373"/>
            <a:ext cx="1752600" cy="1015668"/>
          </a:xfrm>
          <a:prstGeom prst="rect">
            <a:avLst/>
          </a:prstGeom>
          <a:ln>
            <a:noFill/>
          </a:ln>
          <a:extLst>
            <a:ext uri="{53640926-AAD7-44D8-BBD7-CCE9431645EC}">
              <a14:shadowObscured xmlns:a14="http://schemas.microsoft.com/office/drawing/2010/main"/>
            </a:ext>
          </a:extLst>
        </p:spPr>
      </p:pic>
      <p:pic>
        <p:nvPicPr>
          <p:cNvPr id="13" name="Picture 12" descr="A person wearing a hat&#10;&#10;Description automatically generated">
            <a:extLst>
              <a:ext uri="{FF2B5EF4-FFF2-40B4-BE49-F238E27FC236}">
                <a16:creationId xmlns:a16="http://schemas.microsoft.com/office/drawing/2014/main" id="{DECBA5E6-E37C-4D88-89C5-F5C6384A5853}"/>
              </a:ext>
            </a:extLst>
          </p:cNvPr>
          <p:cNvPicPr/>
          <p:nvPr/>
        </p:nvPicPr>
        <p:blipFill rotWithShape="1">
          <a:blip r:embed="rId6" cstate="email">
            <a:extLst>
              <a:ext uri="{28A0092B-C50C-407E-A947-70E740481C1C}">
                <a14:useLocalDpi xmlns:a14="http://schemas.microsoft.com/office/drawing/2010/main"/>
              </a:ext>
            </a:extLst>
          </a:blip>
          <a:srcRect t="19626" r="1" b="16313"/>
          <a:stretch/>
        </p:blipFill>
        <p:spPr>
          <a:xfrm>
            <a:off x="3648635" y="4941373"/>
            <a:ext cx="2324100" cy="1002227"/>
          </a:xfrm>
          <a:prstGeom prst="rect">
            <a:avLst/>
          </a:prstGeom>
        </p:spPr>
      </p:pic>
    </p:spTree>
    <p:extLst>
      <p:ext uri="{BB962C8B-B14F-4D97-AF65-F5344CB8AC3E}">
        <p14:creationId xmlns:p14="http://schemas.microsoft.com/office/powerpoint/2010/main" val="2842978312"/>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7" name="Picture 6">
            <a:extLst>
              <a:ext uri="{FF2B5EF4-FFF2-40B4-BE49-F238E27FC236}">
                <a16:creationId xmlns:a16="http://schemas.microsoft.com/office/drawing/2014/main" id="{6C32D668-5FC8-48BA-8CE4-94E814B00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40" y="1229805"/>
            <a:ext cx="2821466" cy="2116099"/>
          </a:xfrm>
          <a:prstGeom prst="rect">
            <a:avLst/>
          </a:prstGeom>
        </p:spPr>
      </p:pic>
      <p:pic>
        <p:nvPicPr>
          <p:cNvPr id="10" name="Picture 9">
            <a:extLst>
              <a:ext uri="{FF2B5EF4-FFF2-40B4-BE49-F238E27FC236}">
                <a16:creationId xmlns:a16="http://schemas.microsoft.com/office/drawing/2014/main" id="{6758BCFA-B916-4044-989C-CAE2C753F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229806"/>
            <a:ext cx="3174146" cy="2116099"/>
          </a:xfrm>
          <a:prstGeom prst="rect">
            <a:avLst/>
          </a:prstGeom>
        </p:spPr>
      </p:pic>
      <p:pic>
        <p:nvPicPr>
          <p:cNvPr id="12" name="Picture 11">
            <a:extLst>
              <a:ext uri="{FF2B5EF4-FFF2-40B4-BE49-F238E27FC236}">
                <a16:creationId xmlns:a16="http://schemas.microsoft.com/office/drawing/2014/main" id="{061EAD72-8E2C-4974-9EB6-0CAF16C83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0467" y="1229805"/>
            <a:ext cx="2283934" cy="2116817"/>
          </a:xfrm>
          <a:prstGeom prst="rect">
            <a:avLst/>
          </a:prstGeom>
        </p:spPr>
      </p:pic>
      <p:graphicFrame>
        <p:nvGraphicFramePr>
          <p:cNvPr id="13" name="Table 12">
            <a:extLst>
              <a:ext uri="{FF2B5EF4-FFF2-40B4-BE49-F238E27FC236}">
                <a16:creationId xmlns:a16="http://schemas.microsoft.com/office/drawing/2014/main" id="{50255EA7-6BA5-4EFF-84A2-F958734D791B}"/>
              </a:ext>
            </a:extLst>
          </p:cNvPr>
          <p:cNvGraphicFramePr>
            <a:graphicFrameLocks noGrp="1"/>
          </p:cNvGraphicFramePr>
          <p:nvPr>
            <p:extLst>
              <p:ext uri="{D42A27DB-BD31-4B8C-83A1-F6EECF244321}">
                <p14:modId xmlns:p14="http://schemas.microsoft.com/office/powerpoint/2010/main" val="1572644622"/>
              </p:ext>
            </p:extLst>
          </p:nvPr>
        </p:nvGraphicFramePr>
        <p:xfrm>
          <a:off x="609601" y="3352799"/>
          <a:ext cx="7924800" cy="2514601"/>
        </p:xfrm>
        <a:graphic>
          <a:graphicData uri="http://schemas.openxmlformats.org/drawingml/2006/table">
            <a:tbl>
              <a:tblPr firstRow="1" bandRow="1">
                <a:tableStyleId>{073A0DAA-6AF3-43AB-8588-CEC1D06C72B9}</a:tableStyleId>
              </a:tblPr>
              <a:tblGrid>
                <a:gridCol w="5308832">
                  <a:extLst>
                    <a:ext uri="{9D8B030D-6E8A-4147-A177-3AD203B41FA5}">
                      <a16:colId xmlns:a16="http://schemas.microsoft.com/office/drawing/2014/main" val="20000"/>
                    </a:ext>
                  </a:extLst>
                </a:gridCol>
                <a:gridCol w="957331">
                  <a:extLst>
                    <a:ext uri="{9D8B030D-6E8A-4147-A177-3AD203B41FA5}">
                      <a16:colId xmlns:a16="http://schemas.microsoft.com/office/drawing/2014/main" val="20002"/>
                    </a:ext>
                  </a:extLst>
                </a:gridCol>
                <a:gridCol w="1658637">
                  <a:extLst>
                    <a:ext uri="{9D8B030D-6E8A-4147-A177-3AD203B41FA5}">
                      <a16:colId xmlns:a16="http://schemas.microsoft.com/office/drawing/2014/main" val="20003"/>
                    </a:ext>
                  </a:extLst>
                </a:gridCol>
              </a:tblGrid>
              <a:tr h="798060">
                <a:tc>
                  <a:txBody>
                    <a:bodyPr/>
                    <a:lstStyle/>
                    <a:p>
                      <a:pPr algn="r"/>
                      <a:r>
                        <a:rPr lang="en-US" sz="1600" dirty="0">
                          <a:solidFill>
                            <a:schemeClr val="tx1"/>
                          </a:solidFill>
                        </a:rPr>
                        <a:t>ACTIVITY</a:t>
                      </a:r>
                    </a:p>
                  </a:txBody>
                  <a:tcPr anchor="ctr">
                    <a:solidFill>
                      <a:schemeClr val="bg1">
                        <a:lumMod val="75000"/>
                      </a:schemeClr>
                    </a:solidFill>
                  </a:tcPr>
                </a:tc>
                <a:tc>
                  <a:txBody>
                    <a:bodyPr/>
                    <a:lstStyle/>
                    <a:p>
                      <a:pPr algn="ctr"/>
                      <a:r>
                        <a:rPr lang="en-US" sz="1500" b="1" i="1" dirty="0">
                          <a:solidFill>
                            <a:schemeClr val="tx1"/>
                          </a:solidFill>
                        </a:rPr>
                        <a:t>Total</a:t>
                      </a:r>
                    </a:p>
                  </a:txBody>
                  <a:tcPr anchor="ctr">
                    <a:solidFill>
                      <a:schemeClr val="bg1">
                        <a:lumMod val="75000"/>
                      </a:schemeClr>
                    </a:solidFill>
                  </a:tcPr>
                </a:tc>
                <a:tc>
                  <a:txBody>
                    <a:bodyPr/>
                    <a:lstStyle/>
                    <a:p>
                      <a:pPr algn="ctr"/>
                      <a:r>
                        <a:rPr lang="en-US" sz="15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39252">
                <a:tc>
                  <a:txBody>
                    <a:bodyPr/>
                    <a:lstStyle/>
                    <a:p>
                      <a:pPr algn="r"/>
                      <a:r>
                        <a:rPr lang="en-US" sz="1400" b="0" i="1" dirty="0"/>
                        <a:t>Compliance</a:t>
                      </a:r>
                      <a:r>
                        <a:rPr lang="en-US" sz="1400" b="0" i="1" baseline="0" dirty="0"/>
                        <a:t> Inspections</a:t>
                      </a:r>
                      <a:endParaRPr lang="en-US" sz="1400" b="0" i="1" dirty="0"/>
                    </a:p>
                  </a:txBody>
                  <a:tcPr>
                    <a:solidFill>
                      <a:schemeClr val="bg1">
                        <a:lumMod val="85000"/>
                      </a:schemeClr>
                    </a:solidFill>
                  </a:tcPr>
                </a:tc>
                <a:tc>
                  <a:txBody>
                    <a:bodyPr/>
                    <a:lstStyle/>
                    <a:p>
                      <a:pPr algn="ctr"/>
                      <a:r>
                        <a:rPr lang="en-US" sz="1400" b="1" i="1" dirty="0"/>
                        <a:t>108</a:t>
                      </a:r>
                    </a:p>
                  </a:txBody>
                  <a:tcPr>
                    <a:solidFill>
                      <a:schemeClr val="bg1">
                        <a:lumMod val="85000"/>
                      </a:schemeClr>
                    </a:solidFill>
                  </a:tcPr>
                </a:tc>
                <a:tc>
                  <a:txBody>
                    <a:bodyPr/>
                    <a:lstStyle/>
                    <a:p>
                      <a:pPr algn="ctr"/>
                      <a:r>
                        <a:rPr lang="en-US" sz="1400" b="0" i="0" dirty="0"/>
                        <a:t>151</a:t>
                      </a:r>
                    </a:p>
                  </a:txBody>
                  <a:tcPr>
                    <a:solidFill>
                      <a:schemeClr val="bg1">
                        <a:lumMod val="85000"/>
                      </a:schemeClr>
                    </a:solidFill>
                  </a:tcPr>
                </a:tc>
                <a:extLst>
                  <a:ext uri="{0D108BD9-81ED-4DB2-BD59-A6C34878D82A}">
                    <a16:rowId xmlns:a16="http://schemas.microsoft.com/office/drawing/2014/main" val="10001"/>
                  </a:ext>
                </a:extLst>
              </a:tr>
              <a:tr h="425763">
                <a:tc>
                  <a:txBody>
                    <a:bodyPr/>
                    <a:lstStyle/>
                    <a:p>
                      <a:pPr algn="r"/>
                      <a:r>
                        <a:rPr lang="en-US" sz="1400" b="0" i="1" dirty="0"/>
                        <a:t>Consultative Visits</a:t>
                      </a:r>
                    </a:p>
                  </a:txBody>
                  <a:tcPr>
                    <a:solidFill>
                      <a:schemeClr val="bg1">
                        <a:lumMod val="95000"/>
                      </a:schemeClr>
                    </a:solidFill>
                  </a:tcPr>
                </a:tc>
                <a:tc>
                  <a:txBody>
                    <a:bodyPr/>
                    <a:lstStyle/>
                    <a:p>
                      <a:pPr algn="ctr"/>
                      <a:r>
                        <a:rPr lang="en-US" sz="1400" b="1" i="1" dirty="0"/>
                        <a:t>146</a:t>
                      </a:r>
                    </a:p>
                  </a:txBody>
                  <a:tcPr>
                    <a:solidFill>
                      <a:schemeClr val="bg1">
                        <a:lumMod val="95000"/>
                      </a:schemeClr>
                    </a:solidFill>
                  </a:tcPr>
                </a:tc>
                <a:tc>
                  <a:txBody>
                    <a:bodyPr/>
                    <a:lstStyle/>
                    <a:p>
                      <a:pPr algn="ctr"/>
                      <a:r>
                        <a:rPr lang="en-US" sz="1400" b="0" i="0" dirty="0"/>
                        <a:t>205</a:t>
                      </a:r>
                    </a:p>
                  </a:txBody>
                  <a:tcPr>
                    <a:solidFill>
                      <a:schemeClr val="bg1">
                        <a:lumMod val="95000"/>
                      </a:schemeClr>
                    </a:solidFill>
                  </a:tcPr>
                </a:tc>
                <a:extLst>
                  <a:ext uri="{0D108BD9-81ED-4DB2-BD59-A6C34878D82A}">
                    <a16:rowId xmlns:a16="http://schemas.microsoft.com/office/drawing/2014/main" val="10002"/>
                  </a:ext>
                </a:extLst>
              </a:tr>
              <a:tr h="425763">
                <a:tc>
                  <a:txBody>
                    <a:bodyPr/>
                    <a:lstStyle/>
                    <a:p>
                      <a:pPr algn="r"/>
                      <a:r>
                        <a:rPr lang="en-US" sz="1400" i="1" dirty="0"/>
                        <a:t>OSH Outreach </a:t>
                      </a:r>
                      <a:r>
                        <a:rPr lang="en-US" sz="1400" b="0" i="1" dirty="0"/>
                        <a:t>Events/Booths</a:t>
                      </a:r>
                    </a:p>
                  </a:txBody>
                  <a:tcPr>
                    <a:solidFill>
                      <a:schemeClr val="bg1">
                        <a:lumMod val="85000"/>
                      </a:schemeClr>
                    </a:solidFill>
                  </a:tcPr>
                </a:tc>
                <a:tc>
                  <a:txBody>
                    <a:bodyPr/>
                    <a:lstStyle/>
                    <a:p>
                      <a:pPr algn="ctr"/>
                      <a:r>
                        <a:rPr lang="en-US" sz="1400" b="1" i="1" dirty="0"/>
                        <a:t>19</a:t>
                      </a:r>
                    </a:p>
                  </a:txBody>
                  <a:tcPr>
                    <a:solidFill>
                      <a:schemeClr val="bg1">
                        <a:lumMod val="85000"/>
                      </a:schemeClr>
                    </a:solidFill>
                  </a:tcPr>
                </a:tc>
                <a:tc>
                  <a:txBody>
                    <a:bodyPr/>
                    <a:lstStyle/>
                    <a:p>
                      <a:pPr algn="ctr"/>
                      <a:r>
                        <a:rPr lang="en-US" sz="1400" b="0" i="0" dirty="0"/>
                        <a:t>22</a:t>
                      </a:r>
                    </a:p>
                  </a:txBody>
                  <a:tcPr>
                    <a:solidFill>
                      <a:schemeClr val="bg1">
                        <a:lumMod val="85000"/>
                      </a:schemeClr>
                    </a:solidFill>
                  </a:tcPr>
                </a:tc>
                <a:extLst>
                  <a:ext uri="{0D108BD9-81ED-4DB2-BD59-A6C34878D82A}">
                    <a16:rowId xmlns:a16="http://schemas.microsoft.com/office/drawing/2014/main" val="10003"/>
                  </a:ext>
                </a:extLst>
              </a:tr>
              <a:tr h="425763">
                <a:tc>
                  <a:txBody>
                    <a:bodyPr/>
                    <a:lstStyle/>
                    <a:p>
                      <a:pPr algn="r"/>
                      <a:r>
                        <a:rPr lang="en-US" sz="1400" b="0" i="1" dirty="0"/>
                        <a:t>Trained</a:t>
                      </a:r>
                    </a:p>
                  </a:txBody>
                  <a:tcPr>
                    <a:solidFill>
                      <a:schemeClr val="bg1">
                        <a:lumMod val="95000"/>
                      </a:schemeClr>
                    </a:solidFill>
                  </a:tcPr>
                </a:tc>
                <a:tc>
                  <a:txBody>
                    <a:bodyPr/>
                    <a:lstStyle/>
                    <a:p>
                      <a:pPr algn="ctr"/>
                      <a:r>
                        <a:rPr lang="en-US" sz="1400" b="1" i="1" dirty="0"/>
                        <a:t>824</a:t>
                      </a:r>
                    </a:p>
                  </a:txBody>
                  <a:tcPr>
                    <a:solidFill>
                      <a:schemeClr val="bg1">
                        <a:lumMod val="95000"/>
                      </a:schemeClr>
                    </a:solidFill>
                  </a:tcPr>
                </a:tc>
                <a:tc>
                  <a:txBody>
                    <a:bodyPr/>
                    <a:lstStyle/>
                    <a:p>
                      <a:pPr algn="ctr"/>
                      <a:r>
                        <a:rPr lang="en-US" sz="1400" b="0" i="0" dirty="0"/>
                        <a:t>1,500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F86E4F5B-686F-4418-85E7-019EBDD146F3}"/>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91119137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20" name="TextBox 19"/>
          <p:cNvSpPr txBox="1"/>
          <p:nvPr/>
        </p:nvSpPr>
        <p:spPr>
          <a:xfrm>
            <a:off x="7568883" y="346991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435787"/>
            <a:ext cx="880068" cy="6600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3428999"/>
            <a:ext cx="880068" cy="66005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428999"/>
            <a:ext cx="787379" cy="6600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3435787"/>
            <a:ext cx="832183" cy="6532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0" y="3435788"/>
            <a:ext cx="1143000" cy="660050"/>
          </a:xfrm>
          <a:prstGeom prst="rect">
            <a:avLst/>
          </a:prstGeom>
        </p:spPr>
      </p:pic>
      <p:sp>
        <p:nvSpPr>
          <p:cNvPr id="15" name="TextBox 14"/>
          <p:cNvSpPr txBox="1"/>
          <p:nvPr/>
        </p:nvSpPr>
        <p:spPr>
          <a:xfrm>
            <a:off x="7437888" y="3732061"/>
            <a:ext cx="1186543" cy="215444"/>
          </a:xfrm>
          <a:prstGeom prst="rect">
            <a:avLst/>
          </a:prstGeom>
          <a:noFill/>
        </p:spPr>
        <p:txBody>
          <a:bodyPr wrap="none" rtlCol="0">
            <a:spAutoFit/>
          </a:bodyPr>
          <a:lstStyle/>
          <a:p>
            <a:r>
              <a:rPr lang="en-US" sz="800" dirty="0"/>
              <a:t>NCDOL Photo Library</a:t>
            </a: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1200" y="3442575"/>
            <a:ext cx="874335" cy="655751"/>
          </a:xfrm>
          <a:prstGeom prst="rect">
            <a:avLst/>
          </a:prstGeom>
        </p:spPr>
      </p:pic>
      <p:graphicFrame>
        <p:nvGraphicFramePr>
          <p:cNvPr id="24" name="Table 23">
            <a:extLst>
              <a:ext uri="{FF2B5EF4-FFF2-40B4-BE49-F238E27FC236}">
                <a16:creationId xmlns:a16="http://schemas.microsoft.com/office/drawing/2014/main" id="{23E2E0D4-3804-48C4-97A4-7108703A23BA}"/>
              </a:ext>
            </a:extLst>
          </p:cNvPr>
          <p:cNvGraphicFramePr>
            <a:graphicFrameLocks noGrp="1"/>
          </p:cNvGraphicFramePr>
          <p:nvPr>
            <p:extLst>
              <p:ext uri="{D42A27DB-BD31-4B8C-83A1-F6EECF244321}">
                <p14:modId xmlns:p14="http://schemas.microsoft.com/office/powerpoint/2010/main" val="2202465585"/>
              </p:ext>
            </p:extLst>
          </p:nvPr>
        </p:nvGraphicFramePr>
        <p:xfrm>
          <a:off x="609598" y="4102626"/>
          <a:ext cx="7924800" cy="1840974"/>
        </p:xfrm>
        <a:graphic>
          <a:graphicData uri="http://schemas.openxmlformats.org/drawingml/2006/table">
            <a:tbl>
              <a:tblPr firstRow="1" bandRow="1">
                <a:tableStyleId>{00A15C55-8517-42AA-B614-E9B94910E393}</a:tableStyleId>
              </a:tblPr>
              <a:tblGrid>
                <a:gridCol w="533400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2"/>
                    </a:ext>
                  </a:extLst>
                </a:gridCol>
                <a:gridCol w="1447798">
                  <a:extLst>
                    <a:ext uri="{9D8B030D-6E8A-4147-A177-3AD203B41FA5}">
                      <a16:colId xmlns:a16="http://schemas.microsoft.com/office/drawing/2014/main" val="20003"/>
                    </a:ext>
                  </a:extLst>
                </a:gridCol>
              </a:tblGrid>
              <a:tr h="399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3365">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85000"/>
                      </a:schemeClr>
                    </a:solidFill>
                  </a:tcPr>
                </a:tc>
                <a:tc>
                  <a:txBody>
                    <a:bodyPr/>
                    <a:lstStyle/>
                    <a:p>
                      <a:pPr algn="ctr"/>
                      <a:r>
                        <a:rPr lang="en-US" sz="1400" b="1" i="1" dirty="0"/>
                        <a:t>0</a:t>
                      </a:r>
                    </a:p>
                  </a:txBody>
                  <a:tcPr>
                    <a:solidFill>
                      <a:schemeClr val="bg1">
                        <a:lumMod val="85000"/>
                      </a:schemeClr>
                    </a:solidFill>
                  </a:tcPr>
                </a:tc>
                <a:tc rowSpan="2">
                  <a:txBody>
                    <a:bodyPr/>
                    <a:lstStyle/>
                    <a:p>
                      <a:pPr algn="ctr"/>
                      <a:endParaRPr lang="en-US" sz="1400" b="1" i="0" dirty="0"/>
                    </a:p>
                  </a:txBody>
                  <a:tcPr>
                    <a:solidFill>
                      <a:schemeClr val="bg1">
                        <a:lumMod val="85000"/>
                      </a:schemeClr>
                    </a:solidFill>
                  </a:tcPr>
                </a:tc>
                <a:extLst>
                  <a:ext uri="{0D108BD9-81ED-4DB2-BD59-A6C34878D82A}">
                    <a16:rowId xmlns:a16="http://schemas.microsoft.com/office/drawing/2014/main" val="10001"/>
                  </a:ext>
                </a:extLst>
              </a:tr>
              <a:tr h="339259">
                <a:tc>
                  <a:txBody>
                    <a:bodyPr/>
                    <a:lstStyle/>
                    <a:p>
                      <a:pPr algn="r"/>
                      <a:r>
                        <a:rPr lang="en-US" sz="1400" b="0" i="1" dirty="0"/>
                        <a:t>Star Booths</a:t>
                      </a:r>
                    </a:p>
                  </a:txBody>
                  <a:tcPr>
                    <a:solidFill>
                      <a:schemeClr val="bg1">
                        <a:lumMod val="95000"/>
                      </a:schemeClr>
                    </a:solidFill>
                  </a:tcPr>
                </a:tc>
                <a:tc>
                  <a:txBody>
                    <a:bodyPr/>
                    <a:lstStyle/>
                    <a:p>
                      <a:pPr algn="ctr"/>
                      <a:r>
                        <a:rPr lang="en-US" sz="1400" b="1" i="1" dirty="0"/>
                        <a:t>2</a:t>
                      </a:r>
                    </a:p>
                  </a:txBody>
                  <a:tcP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339259">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400" b="1" i="1" dirty="0"/>
                        <a:t>18</a:t>
                      </a:r>
                    </a:p>
                  </a:txBody>
                  <a:tcPr>
                    <a:solidFill>
                      <a:schemeClr val="bg1">
                        <a:lumMod val="85000"/>
                      </a:schemeClr>
                    </a:solidFill>
                  </a:tcPr>
                </a:tc>
                <a:tc>
                  <a:txBody>
                    <a:bodyPr/>
                    <a:lstStyle/>
                    <a:p>
                      <a:pPr algn="ctr"/>
                      <a:r>
                        <a:rPr lang="en-US" sz="1400" b="0" i="0" dirty="0"/>
                        <a:t>30</a:t>
                      </a:r>
                    </a:p>
                  </a:txBody>
                  <a:tcPr>
                    <a:solidFill>
                      <a:schemeClr val="bg1">
                        <a:lumMod val="85000"/>
                      </a:schemeClr>
                    </a:solidFill>
                  </a:tcPr>
                </a:tc>
                <a:extLst>
                  <a:ext uri="{0D108BD9-81ED-4DB2-BD59-A6C34878D82A}">
                    <a16:rowId xmlns:a16="http://schemas.microsoft.com/office/drawing/2014/main" val="10003"/>
                  </a:ext>
                </a:extLst>
              </a:tr>
              <a:tr h="339259">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400" b="1" i="1" dirty="0"/>
                        <a:t>84</a:t>
                      </a:r>
                    </a:p>
                  </a:txBody>
                  <a:tcPr>
                    <a:solidFill>
                      <a:schemeClr val="bg1">
                        <a:lumMod val="95000"/>
                      </a:schemeClr>
                    </a:solidFill>
                  </a:tcPr>
                </a:tc>
                <a:tc>
                  <a:txBody>
                    <a:bodyPr/>
                    <a:lstStyle/>
                    <a:p>
                      <a:pPr algn="ctr"/>
                      <a:r>
                        <a:rPr lang="en-US" sz="1400" b="0" i="0" dirty="0"/>
                        <a:t>150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9" name="TextBox 18">
            <a:extLst>
              <a:ext uri="{FF2B5EF4-FFF2-40B4-BE49-F238E27FC236}">
                <a16:creationId xmlns:a16="http://schemas.microsoft.com/office/drawing/2014/main" id="{30FD1979-2B27-4EE8-8968-D4B6FBCE0016}"/>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5" name="Picture 4">
            <a:extLst>
              <a:ext uri="{FF2B5EF4-FFF2-40B4-BE49-F238E27FC236}">
                <a16:creationId xmlns:a16="http://schemas.microsoft.com/office/drawing/2014/main" id="{28B811B7-D70F-4C89-8C70-616D85031B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flipV="1">
            <a:off x="523853" y="3488817"/>
            <a:ext cx="685981" cy="514486"/>
          </a:xfrm>
          <a:prstGeom prst="rect">
            <a:avLst/>
          </a:prstGeom>
        </p:spPr>
      </p:pic>
      <p:pic>
        <p:nvPicPr>
          <p:cNvPr id="12" name="Picture 11">
            <a:extLst>
              <a:ext uri="{FF2B5EF4-FFF2-40B4-BE49-F238E27FC236}">
                <a16:creationId xmlns:a16="http://schemas.microsoft.com/office/drawing/2014/main" id="{B9487FEB-6624-431C-AD2A-1A000BCE23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9832" y="3402941"/>
            <a:ext cx="1028984" cy="685799"/>
          </a:xfrm>
          <a:prstGeom prst="rect">
            <a:avLst/>
          </a:prstGeom>
        </p:spPr>
      </p:pic>
      <p:graphicFrame>
        <p:nvGraphicFramePr>
          <p:cNvPr id="21" name="Table 20">
            <a:extLst>
              <a:ext uri="{FF2B5EF4-FFF2-40B4-BE49-F238E27FC236}">
                <a16:creationId xmlns:a16="http://schemas.microsoft.com/office/drawing/2014/main" id="{63557377-F171-443C-8763-6A85A05D4AC7}"/>
              </a:ext>
            </a:extLst>
          </p:cNvPr>
          <p:cNvGraphicFramePr>
            <a:graphicFrameLocks noGrp="1"/>
          </p:cNvGraphicFramePr>
          <p:nvPr>
            <p:extLst>
              <p:ext uri="{D42A27DB-BD31-4B8C-83A1-F6EECF244321}">
                <p14:modId xmlns:p14="http://schemas.microsoft.com/office/powerpoint/2010/main" val="103516748"/>
              </p:ext>
            </p:extLst>
          </p:nvPr>
        </p:nvGraphicFramePr>
        <p:xfrm>
          <a:off x="609600" y="1130183"/>
          <a:ext cx="7924800" cy="2298817"/>
        </p:xfrm>
        <a:graphic>
          <a:graphicData uri="http://schemas.openxmlformats.org/drawingml/2006/table">
            <a:tbl>
              <a:tblPr firstRow="1" bandRow="1">
                <a:tableStyleId>{00A15C55-8517-42AA-B614-E9B94910E393}</a:tableStyleId>
              </a:tblPr>
              <a:tblGrid>
                <a:gridCol w="3323304">
                  <a:extLst>
                    <a:ext uri="{9D8B030D-6E8A-4147-A177-3AD203B41FA5}">
                      <a16:colId xmlns:a16="http://schemas.microsoft.com/office/drawing/2014/main" val="20000"/>
                    </a:ext>
                  </a:extLst>
                </a:gridCol>
                <a:gridCol w="1020096">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tblGrid>
              <a:tr h="774817">
                <a:tc>
                  <a:txBody>
                    <a:bodyPr/>
                    <a:lstStyle/>
                    <a:p>
                      <a:pPr algn="r"/>
                      <a:r>
                        <a:rPr lang="en-US" sz="1500" b="1" dirty="0">
                          <a:solidFill>
                            <a:schemeClr val="tx1"/>
                          </a:solidFill>
                        </a:rPr>
                        <a:t>STAR SITES</a:t>
                      </a:r>
                      <a:r>
                        <a:rPr lang="en-US" sz="1500" b="1" i="1" dirty="0">
                          <a:solidFill>
                            <a:schemeClr val="tx1"/>
                          </a:solidFill>
                        </a:rPr>
                        <a:t>—</a:t>
                      </a:r>
                      <a:r>
                        <a:rPr lang="en-US" sz="1500" b="1" dirty="0">
                          <a:solidFill>
                            <a:schemeClr val="tx1"/>
                          </a:solidFill>
                        </a:rPr>
                        <a:t>New, </a:t>
                      </a:r>
                    </a:p>
                    <a:p>
                      <a:pPr algn="r"/>
                      <a:r>
                        <a:rPr lang="en-US" sz="15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300" b="1" i="1" dirty="0"/>
                        <a:t>13</a:t>
                      </a:r>
                    </a:p>
                  </a:txBody>
                  <a:tcPr>
                    <a:solidFill>
                      <a:schemeClr val="bg1">
                        <a:lumMod val="85000"/>
                      </a:schemeClr>
                    </a:solidFill>
                  </a:tcPr>
                </a:tc>
                <a:tc rowSpan="4">
                  <a:txBody>
                    <a:bodyPr/>
                    <a:lstStyle/>
                    <a:p>
                      <a:pPr algn="ctr"/>
                      <a:endParaRPr lang="en-US" sz="1300" b="1" i="0" dirty="0"/>
                    </a:p>
                  </a:txBody>
                  <a:tcPr>
                    <a:solidFill>
                      <a:schemeClr val="bg1">
                        <a:lumMod val="85000"/>
                      </a:schemeClr>
                    </a:solidFill>
                  </a:tcPr>
                </a:tc>
                <a:tc>
                  <a:txBody>
                    <a:bodyPr/>
                    <a:lstStyle/>
                    <a:p>
                      <a:pPr algn="ctr"/>
                      <a:r>
                        <a:rPr lang="en-US" sz="1300" b="1" i="1" dirty="0"/>
                        <a:t>101</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300" b="1" i="1" dirty="0"/>
                        <a:t>2</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23</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300" b="1" i="1" dirty="0"/>
                        <a:t>0</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300" b="1" i="1" dirty="0"/>
                        <a:t>6</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300" b="1" i="1" dirty="0"/>
                        <a:t>1</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300" b="1" i="1" dirty="0"/>
                        <a:t>23</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300" b="1" i="1" dirty="0"/>
                        <a:t>16</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30</a:t>
                      </a:r>
                    </a:p>
                  </a:txBody>
                  <a:tcPr anchor="ctr">
                    <a:solidFill>
                      <a:schemeClr val="bg1">
                        <a:lumMod val="85000"/>
                      </a:schemeClr>
                    </a:solidFill>
                  </a:tcPr>
                </a:tc>
                <a:tc>
                  <a:txBody>
                    <a:bodyPr/>
                    <a:lstStyle/>
                    <a:p>
                      <a:pPr algn="ctr"/>
                      <a:r>
                        <a:rPr lang="en-US" sz="1300" b="1" i="1" dirty="0"/>
                        <a:t>153</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1797329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620000" y="322894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0" name="Table 9">
            <a:extLst>
              <a:ext uri="{FF2B5EF4-FFF2-40B4-BE49-F238E27FC236}">
                <a16:creationId xmlns:a16="http://schemas.microsoft.com/office/drawing/2014/main" id="{390D0294-3756-4107-828E-AA465F0A2568}"/>
              </a:ext>
            </a:extLst>
          </p:cNvPr>
          <p:cNvGraphicFramePr>
            <a:graphicFrameLocks noGrp="1"/>
          </p:cNvGraphicFramePr>
          <p:nvPr>
            <p:extLst>
              <p:ext uri="{D42A27DB-BD31-4B8C-83A1-F6EECF244321}">
                <p14:modId xmlns:p14="http://schemas.microsoft.com/office/powerpoint/2010/main" val="2138035708"/>
              </p:ext>
            </p:extLst>
          </p:nvPr>
        </p:nvGraphicFramePr>
        <p:xfrm>
          <a:off x="609600" y="1143001"/>
          <a:ext cx="7910946" cy="2321189"/>
        </p:xfrm>
        <a:graphic>
          <a:graphicData uri="http://schemas.openxmlformats.org/drawingml/2006/table">
            <a:tbl>
              <a:tblPr firstRow="1" bandRow="1">
                <a:tableStyleId>{00A15C55-8517-42AA-B614-E9B94910E393}</a:tableStyleId>
              </a:tblPr>
              <a:tblGrid>
                <a:gridCol w="4168136">
                  <a:extLst>
                    <a:ext uri="{9D8B030D-6E8A-4147-A177-3AD203B41FA5}">
                      <a16:colId xmlns:a16="http://schemas.microsoft.com/office/drawing/2014/main" val="20000"/>
                    </a:ext>
                  </a:extLst>
                </a:gridCol>
                <a:gridCol w="935704">
                  <a:extLst>
                    <a:ext uri="{9D8B030D-6E8A-4147-A177-3AD203B41FA5}">
                      <a16:colId xmlns:a16="http://schemas.microsoft.com/office/drawing/2014/main" val="20002"/>
                    </a:ext>
                  </a:extLst>
                </a:gridCol>
                <a:gridCol w="1105832">
                  <a:extLst>
                    <a:ext uri="{9D8B030D-6E8A-4147-A177-3AD203B41FA5}">
                      <a16:colId xmlns:a16="http://schemas.microsoft.com/office/drawing/2014/main" val="20003"/>
                    </a:ext>
                  </a:extLst>
                </a:gridCol>
                <a:gridCol w="1701274">
                  <a:extLst>
                    <a:ext uri="{9D8B030D-6E8A-4147-A177-3AD203B41FA5}">
                      <a16:colId xmlns:a16="http://schemas.microsoft.com/office/drawing/2014/main" val="20004"/>
                    </a:ext>
                  </a:extLst>
                </a:gridCol>
              </a:tblGrid>
              <a:tr h="445470">
                <a:tc>
                  <a:txBody>
                    <a:bodyPr/>
                    <a:lstStyle/>
                    <a:p>
                      <a:pPr algn="r"/>
                      <a:r>
                        <a:rPr lang="en-US" sz="1600" b="1" dirty="0">
                          <a:solidFill>
                            <a:schemeClr val="tx1"/>
                          </a:solidFill>
                        </a:rPr>
                        <a:t>SHARP SITES</a:t>
                      </a:r>
                      <a:r>
                        <a:rPr lang="en-US" sz="1600" b="1" i="0" dirty="0">
                          <a:solidFill>
                            <a:schemeClr val="tx1"/>
                          </a:solidFill>
                        </a:rPr>
                        <a:t>—NEW</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296980">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1" i="1" dirty="0"/>
                        <a:t>1</a:t>
                      </a:r>
                    </a:p>
                  </a:txBody>
                  <a:tcPr anchor="ctr">
                    <a:solidFill>
                      <a:schemeClr val="bg1">
                        <a:lumMod val="85000"/>
                      </a:schemeClr>
                    </a:solidFill>
                  </a:tcPr>
                </a:tc>
                <a:tc rowSpan="4">
                  <a:txBody>
                    <a:bodyPr/>
                    <a:lstStyle/>
                    <a:p>
                      <a:pPr algn="ctr"/>
                      <a:endParaRPr lang="en-US" sz="1400" b="1" i="0" dirty="0"/>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extLst>
                  <a:ext uri="{0D108BD9-81ED-4DB2-BD59-A6C34878D82A}">
                    <a16:rowId xmlns:a16="http://schemas.microsoft.com/office/drawing/2014/main" val="10001"/>
                  </a:ext>
                </a:extLst>
              </a:tr>
              <a:tr h="337989">
                <a:tc>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1" i="1" dirty="0"/>
                        <a:t>3</a:t>
                      </a:r>
                    </a:p>
                  </a:txBody>
                  <a:tcPr anchor="ctr">
                    <a:solidFill>
                      <a:schemeClr val="bg1">
                        <a:lumMod val="95000"/>
                      </a:schemeClr>
                    </a:solidFill>
                  </a:tcPr>
                </a:tc>
                <a:tc vMerge="1">
                  <a:txBody>
                    <a:bodyPr/>
                    <a:lstStyle/>
                    <a:p>
                      <a:endParaRPr lang="en-US"/>
                    </a:p>
                  </a:txBody>
                  <a:tcPr/>
                </a:tc>
                <a:tc>
                  <a:txBody>
                    <a:bodyPr/>
                    <a:lstStyle/>
                    <a:p>
                      <a:pPr algn="ctr"/>
                      <a:r>
                        <a:rPr lang="en-US" sz="1400" b="1" i="1" dirty="0"/>
                        <a:t>140</a:t>
                      </a:r>
                    </a:p>
                  </a:txBody>
                  <a:tcPr anchor="ctr">
                    <a:solidFill>
                      <a:schemeClr val="bg1">
                        <a:lumMod val="95000"/>
                      </a:schemeClr>
                    </a:solidFill>
                  </a:tcPr>
                </a:tc>
                <a:extLst>
                  <a:ext uri="{0D108BD9-81ED-4DB2-BD59-A6C34878D82A}">
                    <a16:rowId xmlns:a16="http://schemas.microsoft.com/office/drawing/2014/main" val="10002"/>
                  </a:ext>
                </a:extLst>
              </a:tr>
              <a:tr h="305800">
                <a:tc>
                  <a:txBody>
                    <a:bodyPr/>
                    <a:lstStyle/>
                    <a:p>
                      <a:pPr algn="r"/>
                      <a:r>
                        <a:rPr lang="en-US" sz="1400" i="1" dirty="0"/>
                        <a:t>SHARP—Public Sector</a:t>
                      </a:r>
                      <a:endParaRPr lang="en-US" sz="1400" b="0" i="1" dirty="0"/>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400" b="1" i="1" dirty="0"/>
                        <a:t>49</a:t>
                      </a:r>
                    </a:p>
                  </a:txBody>
                  <a:tcPr anchor="ctr">
                    <a:solidFill>
                      <a:schemeClr val="bg1">
                        <a:lumMod val="85000"/>
                      </a:schemeClr>
                    </a:solidFill>
                  </a:tcPr>
                </a:tc>
                <a:extLst>
                  <a:ext uri="{0D108BD9-81ED-4DB2-BD59-A6C34878D82A}">
                    <a16:rowId xmlns:a16="http://schemas.microsoft.com/office/drawing/2014/main" val="10003"/>
                  </a:ext>
                </a:extLst>
              </a:tr>
              <a:tr h="296980">
                <a:tc>
                  <a:txBody>
                    <a:bodyPr/>
                    <a:lstStyle/>
                    <a:p>
                      <a:pPr algn="r"/>
                      <a:r>
                        <a:rPr lang="en-US" sz="1400" i="1" dirty="0"/>
                        <a:t>SHARP—Logging</a:t>
                      </a:r>
                      <a:endParaRPr lang="en-US" sz="1400" b="0" i="1" dirty="0"/>
                    </a:p>
                  </a:txBody>
                  <a:tcPr anchor="ctr">
                    <a:solidFill>
                      <a:schemeClr val="bg1">
                        <a:lumMod val="95000"/>
                      </a:schemeClr>
                    </a:solidFill>
                  </a:tcPr>
                </a:tc>
                <a:tc>
                  <a:txBody>
                    <a:bodyPr/>
                    <a:lstStyle/>
                    <a:p>
                      <a:pPr algn="ctr"/>
                      <a:r>
                        <a:rPr lang="en-US" sz="1400" b="1" i="1" dirty="0"/>
                        <a:t>0</a:t>
                      </a:r>
                    </a:p>
                  </a:txBody>
                  <a:tcPr anchor="ctr">
                    <a:solidFill>
                      <a:schemeClr val="bg1">
                        <a:lumMod val="95000"/>
                      </a:schemeClr>
                    </a:solidFill>
                  </a:tcPr>
                </a:tc>
                <a:tc vMerge="1">
                  <a:txBody>
                    <a:bodyPr/>
                    <a:lstStyle/>
                    <a:p>
                      <a:endParaRPr lang="en-US"/>
                    </a:p>
                  </a:txBody>
                  <a:tcPr/>
                </a:tc>
                <a:tc>
                  <a:txBody>
                    <a:bodyPr/>
                    <a:lstStyle/>
                    <a:p>
                      <a:pPr algn="ctr"/>
                      <a:r>
                        <a:rPr lang="en-US" sz="1400" b="1" i="1" dirty="0"/>
                        <a:t>0</a:t>
                      </a:r>
                    </a:p>
                  </a:txBody>
                  <a:tcPr anchor="ctr">
                    <a:solidFill>
                      <a:schemeClr val="bg1">
                        <a:lumMod val="95000"/>
                      </a:schemeClr>
                    </a:solidFill>
                  </a:tcPr>
                </a:tc>
                <a:extLst>
                  <a:ext uri="{0D108BD9-81ED-4DB2-BD59-A6C34878D82A}">
                    <a16:rowId xmlns:a16="http://schemas.microsoft.com/office/drawing/2014/main" val="10004"/>
                  </a:ext>
                </a:extLst>
              </a:tr>
              <a:tr h="3058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i="1" dirty="0"/>
                        <a:t>Total</a:t>
                      </a:r>
                      <a:endParaRPr lang="en-US" sz="1400" b="1" i="1" dirty="0">
                        <a:solidFill>
                          <a:schemeClr val="tx1"/>
                        </a:solidFill>
                      </a:endParaRPr>
                    </a:p>
                  </a:txBody>
                  <a:tcPr anchor="ctr">
                    <a:solidFill>
                      <a:schemeClr val="bg1">
                        <a:lumMod val="85000"/>
                      </a:schemeClr>
                    </a:solidFill>
                  </a:tcPr>
                </a:tc>
                <a:tc>
                  <a:txBody>
                    <a:bodyPr/>
                    <a:lstStyle/>
                    <a:p>
                      <a:pPr algn="ctr"/>
                      <a:r>
                        <a:rPr lang="en-US" sz="1400" b="1" i="1" dirty="0"/>
                        <a:t>11</a:t>
                      </a:r>
                    </a:p>
                  </a:txBody>
                  <a:tcPr anchor="ctr">
                    <a:solidFill>
                      <a:schemeClr val="bg1">
                        <a:lumMod val="85000"/>
                      </a:schemeClr>
                    </a:solidFill>
                  </a:tcPr>
                </a:tc>
                <a:tc>
                  <a:txBody>
                    <a:bodyPr/>
                    <a:lstStyle/>
                    <a:p>
                      <a:pPr algn="ctr"/>
                      <a:r>
                        <a:rPr lang="en-US" sz="1400" b="0" i="0" dirty="0"/>
                        <a:t>6</a:t>
                      </a:r>
                    </a:p>
                  </a:txBody>
                  <a:tcPr anchor="ctr">
                    <a:solidFill>
                      <a:schemeClr val="bg1">
                        <a:lumMod val="85000"/>
                      </a:schemeClr>
                    </a:solidFill>
                  </a:tcPr>
                </a:tc>
                <a:tc>
                  <a:txBody>
                    <a:bodyPr/>
                    <a:lstStyle/>
                    <a:p>
                      <a:pPr algn="ctr"/>
                      <a:r>
                        <a:rPr lang="en-US" sz="1400" b="1" i="1" dirty="0"/>
                        <a:t>196</a:t>
                      </a:r>
                    </a:p>
                  </a:txBody>
                  <a:tcPr anchor="ctr">
                    <a:solidFill>
                      <a:schemeClr val="bg1">
                        <a:lumMod val="85000"/>
                      </a:schemeClr>
                    </a:solidFill>
                  </a:tcPr>
                </a:tc>
                <a:extLst>
                  <a:ext uri="{0D108BD9-81ED-4DB2-BD59-A6C34878D82A}">
                    <a16:rowId xmlns:a16="http://schemas.microsoft.com/office/drawing/2014/main" val="10005"/>
                  </a:ext>
                </a:extLst>
              </a:tr>
              <a:tr h="296980">
                <a:tc>
                  <a:txBody>
                    <a:bodyPr/>
                    <a:lstStyle/>
                    <a:p>
                      <a:pPr algn="r"/>
                      <a:r>
                        <a:rPr lang="en-US" sz="1400" i="1" dirty="0"/>
                        <a:t>SHARP—Renewals</a:t>
                      </a:r>
                      <a:endParaRPr lang="en-US" sz="1400" b="0" i="1" dirty="0"/>
                    </a:p>
                  </a:txBody>
                  <a:tcPr anchor="ctr">
                    <a:solidFill>
                      <a:schemeClr val="bg1">
                        <a:lumMod val="95000"/>
                      </a:schemeClr>
                    </a:solidFill>
                  </a:tcPr>
                </a:tc>
                <a:tc>
                  <a:txBody>
                    <a:bodyPr/>
                    <a:lstStyle/>
                    <a:p>
                      <a:pPr algn="ctr"/>
                      <a:r>
                        <a:rPr lang="en-US" sz="1400" b="1" i="1" dirty="0"/>
                        <a:t>32*</a:t>
                      </a:r>
                    </a:p>
                  </a:txBody>
                  <a:tcPr anchor="ctr">
                    <a:solidFill>
                      <a:schemeClr val="bg1">
                        <a:lumMod val="95000"/>
                      </a:schemeClr>
                    </a:solidFill>
                  </a:tcPr>
                </a:tc>
                <a:tc>
                  <a:txBody>
                    <a:bodyPr/>
                    <a:lstStyle/>
                    <a:p>
                      <a:pPr algn="ctr"/>
                      <a:r>
                        <a:rPr lang="en-US" sz="1400" b="0" i="1" dirty="0"/>
                        <a:t>55</a:t>
                      </a:r>
                    </a:p>
                  </a:txBody>
                  <a:tcPr anchor="ctr">
                    <a:solidFill>
                      <a:schemeClr val="bg1">
                        <a:lumMod val="95000"/>
                      </a:schemeClr>
                    </a:solidFill>
                  </a:tcPr>
                </a:tc>
                <a:tc>
                  <a:txBody>
                    <a:bodyPr/>
                    <a:lstStyle/>
                    <a:p>
                      <a:pPr algn="ctr"/>
                      <a:endParaRPr lang="en-US" sz="1300" b="1" i="1" dirty="0"/>
                    </a:p>
                  </a:txBody>
                  <a:tcPr anchor="ctr">
                    <a:solidFill>
                      <a:schemeClr val="bg1">
                        <a:lumMod val="95000"/>
                      </a:schemeClr>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4E00602F-28E3-4C2C-A758-6E92580AECCC}"/>
              </a:ext>
            </a:extLst>
          </p:cNvPr>
          <p:cNvGraphicFramePr>
            <a:graphicFrameLocks noGrp="1"/>
          </p:cNvGraphicFramePr>
          <p:nvPr>
            <p:extLst>
              <p:ext uri="{D42A27DB-BD31-4B8C-83A1-F6EECF244321}">
                <p14:modId xmlns:p14="http://schemas.microsoft.com/office/powerpoint/2010/main" val="1959331667"/>
              </p:ext>
            </p:extLst>
          </p:nvPr>
        </p:nvGraphicFramePr>
        <p:xfrm>
          <a:off x="623454" y="3657600"/>
          <a:ext cx="7897092" cy="810798"/>
        </p:xfrm>
        <a:graphic>
          <a:graphicData uri="http://schemas.openxmlformats.org/drawingml/2006/table">
            <a:tbl>
              <a:tblPr firstRow="1" bandRow="1">
                <a:tableStyleId>{00A15C55-8517-42AA-B614-E9B94910E393}</a:tableStyleId>
              </a:tblPr>
              <a:tblGrid>
                <a:gridCol w="6157993">
                  <a:extLst>
                    <a:ext uri="{9D8B030D-6E8A-4147-A177-3AD203B41FA5}">
                      <a16:colId xmlns:a16="http://schemas.microsoft.com/office/drawing/2014/main" val="20000"/>
                    </a:ext>
                  </a:extLst>
                </a:gridCol>
                <a:gridCol w="1739099">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600" b="1" i="0" dirty="0">
                          <a:solidFill>
                            <a:schemeClr val="tx1"/>
                          </a:solidFill>
                        </a:rPr>
                        <a:t>—NEW</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85000"/>
                      </a:schemeClr>
                    </a:solidFill>
                  </a:tcPr>
                </a:tc>
                <a:tc>
                  <a:txBody>
                    <a:bodyPr/>
                    <a:lstStyle/>
                    <a:p>
                      <a:pPr algn="ctr"/>
                      <a:r>
                        <a:rPr lang="en-US" sz="1300" b="1" i="1" dirty="0"/>
                        <a:t>225</a:t>
                      </a:r>
                    </a:p>
                  </a:txBody>
                  <a:tcPr anchor="c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1265487470"/>
              </p:ext>
            </p:extLst>
          </p:nvPr>
        </p:nvGraphicFramePr>
        <p:xfrm>
          <a:off x="609600" y="4572000"/>
          <a:ext cx="7910946" cy="1249680"/>
        </p:xfrm>
        <a:graphic>
          <a:graphicData uri="http://schemas.openxmlformats.org/drawingml/2006/table">
            <a:tbl>
              <a:tblPr firstRow="1" bandRow="1">
                <a:tableStyleId>{00A15C55-8517-42AA-B614-E9B94910E393}</a:tableStyleId>
              </a:tblPr>
              <a:tblGrid>
                <a:gridCol w="6172200">
                  <a:extLst>
                    <a:ext uri="{9D8B030D-6E8A-4147-A177-3AD203B41FA5}">
                      <a16:colId xmlns:a16="http://schemas.microsoft.com/office/drawing/2014/main" val="20000"/>
                    </a:ext>
                  </a:extLst>
                </a:gridCol>
                <a:gridCol w="1738746">
                  <a:extLst>
                    <a:ext uri="{9D8B030D-6E8A-4147-A177-3AD203B41FA5}">
                      <a16:colId xmlns:a16="http://schemas.microsoft.com/office/drawing/2014/main" val="20002"/>
                    </a:ext>
                  </a:extLst>
                </a:gridCol>
              </a:tblGrid>
              <a:tr h="272722">
                <a:tc>
                  <a:txBody>
                    <a:bodyPr/>
                    <a:lstStyle/>
                    <a:p>
                      <a:pPr algn="r"/>
                      <a:r>
                        <a:rPr lang="en-US" sz="1600" b="1" dirty="0">
                          <a:solidFill>
                            <a:schemeClr val="tx1"/>
                          </a:solidFill>
                        </a:rPr>
                        <a:t>SAFETY AWARDS</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9995">
                <a:tc>
                  <a:txBody>
                    <a:bodyPr/>
                    <a:lstStyle/>
                    <a:p>
                      <a:pPr algn="r"/>
                      <a:r>
                        <a:rPr lang="en-US" sz="1400" i="1" dirty="0"/>
                        <a:t>CY 2018 Safety Awards Season</a:t>
                      </a:r>
                      <a:endParaRPr lang="en-US" sz="1400" b="0" i="1" dirty="0"/>
                    </a:p>
                  </a:txBody>
                  <a:tcPr anchor="ctr">
                    <a:solidFill>
                      <a:schemeClr val="bg1">
                        <a:lumMod val="95000"/>
                      </a:schemeClr>
                    </a:solidFill>
                  </a:tcPr>
                </a:tc>
                <a:tc>
                  <a:txBody>
                    <a:bodyPr/>
                    <a:lstStyle/>
                    <a:p>
                      <a:pPr algn="ctr"/>
                      <a:r>
                        <a:rPr lang="en-US" sz="1400" b="1" i="1" dirty="0"/>
                        <a:t>3,327</a:t>
                      </a:r>
                    </a:p>
                  </a:txBody>
                  <a:tcPr anchor="ctr">
                    <a:solidFill>
                      <a:schemeClr val="bg1">
                        <a:lumMod val="95000"/>
                      </a:schemeClr>
                    </a:solidFill>
                  </a:tcPr>
                </a:tc>
                <a:extLst>
                  <a:ext uri="{0D108BD9-81ED-4DB2-BD59-A6C34878D82A}">
                    <a16:rowId xmlns:a16="http://schemas.microsoft.com/office/drawing/2014/main" val="10001"/>
                  </a:ext>
                </a:extLst>
              </a:tr>
              <a:tr h="249995">
                <a:tc>
                  <a:txBody>
                    <a:bodyPr/>
                    <a:lstStyle/>
                    <a:p>
                      <a:endParaRPr lang="en-US" sz="1400" b="0" i="1" dirty="0"/>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4999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400" b="1" i="1" dirty="0"/>
                        <a:t>64</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1B542164-C879-4058-B351-A5150B4751B1}"/>
              </a:ext>
            </a:extLst>
          </p:cNvPr>
          <p:cNvSpPr txBox="1"/>
          <p:nvPr/>
        </p:nvSpPr>
        <p:spPr>
          <a:xfrm>
            <a:off x="533400" y="3429000"/>
            <a:ext cx="3478837" cy="246221"/>
          </a:xfrm>
          <a:prstGeom prst="rect">
            <a:avLst/>
          </a:prstGeom>
          <a:noFill/>
        </p:spPr>
        <p:txBody>
          <a:bodyPr wrap="none" rtlCol="0">
            <a:spAutoFit/>
          </a:bodyPr>
          <a:lstStyle/>
          <a:p>
            <a:r>
              <a:rPr lang="en-US" sz="1000" dirty="0"/>
              <a:t>*Includes both general industry and public sector renewals</a:t>
            </a:r>
          </a:p>
        </p:txBody>
      </p:sp>
      <p:sp>
        <p:nvSpPr>
          <p:cNvPr id="12" name="TextBox 11">
            <a:extLst>
              <a:ext uri="{FF2B5EF4-FFF2-40B4-BE49-F238E27FC236}">
                <a16:creationId xmlns:a16="http://schemas.microsoft.com/office/drawing/2014/main" id="{6A7C0436-F0D8-413C-B6D5-6957660E28BD}"/>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1337360634"/>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26544CB-A5D8-45C3-BF7F-C58A1B733AAF}"/>
              </a:ext>
            </a:extLst>
          </p:cNvPr>
          <p:cNvGraphicFramePr>
            <a:graphicFrameLocks noGrp="1"/>
          </p:cNvGraphicFramePr>
          <p:nvPr>
            <p:extLst>
              <p:ext uri="{D42A27DB-BD31-4B8C-83A1-F6EECF244321}">
                <p14:modId xmlns:p14="http://schemas.microsoft.com/office/powerpoint/2010/main" val="1176209482"/>
              </p:ext>
            </p:extLst>
          </p:nvPr>
        </p:nvGraphicFramePr>
        <p:xfrm>
          <a:off x="609600" y="3047999"/>
          <a:ext cx="8001000" cy="175260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78012">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43647">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14</a:t>
                      </a:r>
                    </a:p>
                  </a:txBody>
                  <a:tcPr anchor="ctr">
                    <a:solidFill>
                      <a:schemeClr val="bg1">
                        <a:lumMod val="95000"/>
                      </a:schemeClr>
                    </a:solidFill>
                  </a:tcPr>
                </a:tc>
                <a:tc>
                  <a:txBody>
                    <a:bodyPr/>
                    <a:lstStyle/>
                    <a:p>
                      <a:pPr algn="ctr"/>
                      <a:r>
                        <a:rPr lang="en-US" sz="1400" b="0" i="1" dirty="0"/>
                        <a:t>52%</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28%</a:t>
                      </a:r>
                    </a:p>
                  </a:txBody>
                  <a:tcPr anchor="ctr">
                    <a:solidFill>
                      <a:schemeClr val="bg1">
                        <a:lumMod val="95000"/>
                      </a:schemeClr>
                    </a:solidFill>
                  </a:tcPr>
                </a:tc>
                <a:extLst>
                  <a:ext uri="{0D108BD9-81ED-4DB2-BD59-A6C34878D82A}">
                    <a16:rowId xmlns:a16="http://schemas.microsoft.com/office/drawing/2014/main" val="10001"/>
                  </a:ext>
                </a:extLst>
              </a:tr>
              <a:tr h="343647">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9</a:t>
                      </a:r>
                    </a:p>
                  </a:txBody>
                  <a:tcPr anchor="ctr">
                    <a:solidFill>
                      <a:schemeClr val="bg1">
                        <a:lumMod val="85000"/>
                      </a:schemeClr>
                    </a:solidFill>
                  </a:tcPr>
                </a:tc>
                <a:tc>
                  <a:txBody>
                    <a:bodyPr/>
                    <a:lstStyle/>
                    <a:p>
                      <a:pPr algn="ctr"/>
                      <a:r>
                        <a:rPr lang="en-US" sz="1400" b="0" i="1" dirty="0"/>
                        <a:t>33%</a:t>
                      </a:r>
                    </a:p>
                  </a:txBody>
                  <a:tcPr anchor="ctr">
                    <a:solidFill>
                      <a:schemeClr val="bg1">
                        <a:lumMod val="85000"/>
                      </a:schemeClr>
                    </a:solidFill>
                  </a:tcPr>
                </a:tc>
                <a:tc>
                  <a:txBody>
                    <a:bodyPr/>
                    <a:lstStyle/>
                    <a:p>
                      <a:pPr algn="ctr"/>
                      <a:r>
                        <a:rPr lang="en-US" sz="1400" b="0" i="1" dirty="0"/>
                        <a:t>7</a:t>
                      </a:r>
                    </a:p>
                  </a:txBody>
                  <a:tcPr anchor="ctr">
                    <a:solidFill>
                      <a:schemeClr val="bg1">
                        <a:lumMod val="85000"/>
                      </a:schemeClr>
                    </a:solidFill>
                  </a:tcPr>
                </a:tc>
                <a:tc>
                  <a:txBody>
                    <a:bodyPr/>
                    <a:lstStyle/>
                    <a:p>
                      <a:pPr algn="ctr"/>
                      <a:r>
                        <a:rPr lang="en-US" sz="1400" b="0" i="1" dirty="0"/>
                        <a:t>39%</a:t>
                      </a:r>
                    </a:p>
                  </a:txBody>
                  <a:tcPr anchor="ctr">
                    <a:solidFill>
                      <a:schemeClr val="bg1">
                        <a:lumMod val="85000"/>
                      </a:schemeClr>
                    </a:solidFill>
                  </a:tcPr>
                </a:tc>
                <a:extLst>
                  <a:ext uri="{0D108BD9-81ED-4DB2-BD59-A6C34878D82A}">
                    <a16:rowId xmlns:a16="http://schemas.microsoft.com/office/drawing/2014/main" val="10002"/>
                  </a:ext>
                </a:extLst>
              </a:tr>
              <a:tr h="343647">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15%</a:t>
                      </a:r>
                    </a:p>
                  </a:txBody>
                  <a:tcPr anchor="ctr">
                    <a:solidFill>
                      <a:schemeClr val="bg1">
                        <a:lumMod val="95000"/>
                      </a:schemeClr>
                    </a:solidFill>
                  </a:tcPr>
                </a:tc>
                <a:tc>
                  <a:txBody>
                    <a:bodyPr/>
                    <a:lstStyle/>
                    <a:p>
                      <a:pPr algn="ctr"/>
                      <a:r>
                        <a:rPr lang="en-US" sz="1400" b="0" i="1" dirty="0"/>
                        <a:t>6</a:t>
                      </a:r>
                    </a:p>
                  </a:txBody>
                  <a:tcPr anchor="ctr">
                    <a:solidFill>
                      <a:schemeClr val="bg1">
                        <a:lumMod val="95000"/>
                      </a:schemeClr>
                    </a:solidFill>
                  </a:tcPr>
                </a:tc>
                <a:tc>
                  <a:txBody>
                    <a:bodyPr/>
                    <a:lstStyle/>
                    <a:p>
                      <a:pPr algn="ctr"/>
                      <a:r>
                        <a:rPr lang="en-US" sz="1400" b="0" i="1" dirty="0"/>
                        <a:t>33%</a:t>
                      </a:r>
                    </a:p>
                  </a:txBody>
                  <a:tcPr anchor="ctr">
                    <a:solidFill>
                      <a:schemeClr val="bg1">
                        <a:lumMod val="95000"/>
                      </a:schemeClr>
                    </a:solidFill>
                  </a:tcPr>
                </a:tc>
                <a:extLst>
                  <a:ext uri="{0D108BD9-81ED-4DB2-BD59-A6C34878D82A}">
                    <a16:rowId xmlns:a16="http://schemas.microsoft.com/office/drawing/2014/main" val="10003"/>
                  </a:ext>
                </a:extLst>
              </a:tr>
              <a:tr h="343647">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18</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AA2E3293-4B2C-4DE5-A4B4-84DB468F4A1F}"/>
              </a:ext>
            </a:extLst>
          </p:cNvPr>
          <p:cNvGraphicFramePr>
            <a:graphicFrameLocks noGrp="1"/>
          </p:cNvGraphicFramePr>
          <p:nvPr>
            <p:extLst>
              <p:ext uri="{D42A27DB-BD31-4B8C-83A1-F6EECF244321}">
                <p14:modId xmlns:p14="http://schemas.microsoft.com/office/powerpoint/2010/main" val="3299900172"/>
              </p:ext>
            </p:extLst>
          </p:nvPr>
        </p:nvGraphicFramePr>
        <p:xfrm>
          <a:off x="609600" y="1142999"/>
          <a:ext cx="8001000" cy="1905001"/>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415109">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86351">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26</a:t>
                      </a:r>
                    </a:p>
                  </a:txBody>
                  <a:tcPr anchor="ctr">
                    <a:solidFill>
                      <a:schemeClr val="bg1">
                        <a:lumMod val="95000"/>
                      </a:schemeClr>
                    </a:solidFill>
                  </a:tcPr>
                </a:tc>
                <a:tc>
                  <a:txBody>
                    <a:bodyPr/>
                    <a:lstStyle/>
                    <a:p>
                      <a:pPr algn="ctr"/>
                      <a:r>
                        <a:rPr lang="en-US" sz="1400" b="0" i="1" dirty="0"/>
                        <a:t>84%</a:t>
                      </a:r>
                    </a:p>
                  </a:txBody>
                  <a:tcPr anchor="ctr">
                    <a:solidFill>
                      <a:schemeClr val="bg1">
                        <a:lumMod val="95000"/>
                      </a:schemeClr>
                    </a:solidFill>
                  </a:tcPr>
                </a:tc>
                <a:tc>
                  <a:txBody>
                    <a:bodyPr/>
                    <a:lstStyle/>
                    <a:p>
                      <a:pPr algn="ctr"/>
                      <a:r>
                        <a:rPr lang="en-US" sz="1400" b="0" i="1" dirty="0"/>
                        <a:t>21</a:t>
                      </a:r>
                    </a:p>
                  </a:txBody>
                  <a:tcPr anchor="ctr">
                    <a:solidFill>
                      <a:schemeClr val="bg1">
                        <a:lumMod val="95000"/>
                      </a:schemeClr>
                    </a:solidFill>
                  </a:tcPr>
                </a:tc>
                <a:tc>
                  <a:txBody>
                    <a:bodyPr/>
                    <a:lstStyle/>
                    <a:p>
                      <a:pPr algn="ctr"/>
                      <a:r>
                        <a:rPr lang="en-US" sz="1400" b="0" i="1" dirty="0"/>
                        <a:t>81%</a:t>
                      </a:r>
                    </a:p>
                  </a:txBody>
                  <a:tcPr anchor="ctr">
                    <a:solidFill>
                      <a:schemeClr val="bg1">
                        <a:lumMod val="95000"/>
                      </a:schemeClr>
                    </a:solidFill>
                  </a:tcPr>
                </a:tc>
                <a:extLst>
                  <a:ext uri="{0D108BD9-81ED-4DB2-BD59-A6C34878D82A}">
                    <a16:rowId xmlns:a16="http://schemas.microsoft.com/office/drawing/2014/main" val="10001"/>
                  </a:ext>
                </a:extLst>
              </a:tr>
              <a:tr h="367847">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tc>
                  <a:txBody>
                    <a:bodyPr/>
                    <a:lstStyle/>
                    <a:p>
                      <a:pPr algn="ctr"/>
                      <a:r>
                        <a:rPr lang="en-US" sz="1400" b="0" i="1" dirty="0"/>
                        <a:t>13%</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8%</a:t>
                      </a:r>
                    </a:p>
                  </a:txBody>
                  <a:tcPr anchor="ctr">
                    <a:solidFill>
                      <a:schemeClr val="bg1">
                        <a:lumMod val="85000"/>
                      </a:schemeClr>
                    </a:solidFill>
                  </a:tcPr>
                </a:tc>
                <a:extLst>
                  <a:ext uri="{0D108BD9-81ED-4DB2-BD59-A6C34878D82A}">
                    <a16:rowId xmlns:a16="http://schemas.microsoft.com/office/drawing/2014/main" val="10002"/>
                  </a:ext>
                </a:extLst>
              </a:tr>
              <a:tr h="367847">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1</a:t>
                      </a:r>
                    </a:p>
                  </a:txBody>
                  <a:tcPr anchor="ctr">
                    <a:solidFill>
                      <a:schemeClr val="bg1">
                        <a:lumMod val="95000"/>
                      </a:schemeClr>
                    </a:solidFill>
                  </a:tcPr>
                </a:tc>
                <a:tc>
                  <a:txBody>
                    <a:bodyPr/>
                    <a:lstStyle/>
                    <a:p>
                      <a:pPr algn="ctr"/>
                      <a:r>
                        <a:rPr lang="en-US" sz="1400" b="0" i="1" dirty="0"/>
                        <a:t>3%</a:t>
                      </a:r>
                    </a:p>
                  </a:txBody>
                  <a:tcPr anchor="ctr">
                    <a:solidFill>
                      <a:schemeClr val="bg1">
                        <a:lumMod val="95000"/>
                      </a:schemeClr>
                    </a:solidFill>
                  </a:tcPr>
                </a:tc>
                <a:tc>
                  <a:txBody>
                    <a:bodyPr/>
                    <a:lstStyle/>
                    <a:p>
                      <a:pPr algn="ctr"/>
                      <a:r>
                        <a:rPr lang="en-US" sz="1400" b="0" i="1" dirty="0"/>
                        <a:t>3</a:t>
                      </a:r>
                    </a:p>
                  </a:txBody>
                  <a:tcPr anchor="ctr">
                    <a:solidFill>
                      <a:schemeClr val="bg1">
                        <a:lumMod val="95000"/>
                      </a:schemeClr>
                    </a:solidFill>
                  </a:tcPr>
                </a:tc>
                <a:tc>
                  <a:txBody>
                    <a:bodyPr/>
                    <a:lstStyle/>
                    <a:p>
                      <a:pPr algn="ctr"/>
                      <a:r>
                        <a:rPr lang="en-US" sz="1400" b="0" i="1" dirty="0"/>
                        <a:t>11%</a:t>
                      </a:r>
                    </a:p>
                  </a:txBody>
                  <a:tcPr anchor="ctr">
                    <a:solidFill>
                      <a:schemeClr val="bg1">
                        <a:lumMod val="95000"/>
                      </a:schemeClr>
                    </a:solidFill>
                  </a:tcPr>
                </a:tc>
                <a:extLst>
                  <a:ext uri="{0D108BD9-81ED-4DB2-BD59-A6C34878D82A}">
                    <a16:rowId xmlns:a16="http://schemas.microsoft.com/office/drawing/2014/main" val="10003"/>
                  </a:ext>
                </a:extLst>
              </a:tr>
              <a:tr h="367847">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31</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0A74FD6F-C494-4211-A637-40C95C142A98}"/>
              </a:ext>
            </a:extLst>
          </p:cNvPr>
          <p:cNvGraphicFramePr>
            <a:graphicFrameLocks noGrp="1"/>
          </p:cNvGraphicFramePr>
          <p:nvPr>
            <p:extLst>
              <p:ext uri="{D42A27DB-BD31-4B8C-83A1-F6EECF244321}">
                <p14:modId xmlns:p14="http://schemas.microsoft.com/office/powerpoint/2010/main" val="2922317149"/>
              </p:ext>
            </p:extLst>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69%</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59%</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22%</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20%</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9%</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20%</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
        <p:nvSpPr>
          <p:cNvPr id="8" name="TextBox 7">
            <a:extLst>
              <a:ext uri="{FF2B5EF4-FFF2-40B4-BE49-F238E27FC236}">
                <a16:creationId xmlns:a16="http://schemas.microsoft.com/office/drawing/2014/main" id="{55F0BDB7-B9D8-4E7D-8CF3-AD0563FA310E}"/>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148685474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2996147487"/>
              </p:ext>
            </p:extLst>
          </p:nvPr>
        </p:nvGraphicFramePr>
        <p:xfrm>
          <a:off x="609597" y="1117935"/>
          <a:ext cx="7924802" cy="4825665"/>
        </p:xfrm>
        <a:graphic>
          <a:graphicData uri="http://schemas.openxmlformats.org/drawingml/2006/table">
            <a:tbl>
              <a:tblPr>
                <a:tableStyleId>{00A15C55-8517-42AA-B614-E9B94910E393}</a:tableStyleId>
              </a:tblPr>
              <a:tblGrid>
                <a:gridCol w="5101024">
                  <a:extLst>
                    <a:ext uri="{9D8B030D-6E8A-4147-A177-3AD203B41FA5}">
                      <a16:colId xmlns:a16="http://schemas.microsoft.com/office/drawing/2014/main" val="20000"/>
                    </a:ext>
                  </a:extLst>
                </a:gridCol>
                <a:gridCol w="1366344">
                  <a:extLst>
                    <a:ext uri="{9D8B030D-6E8A-4147-A177-3AD203B41FA5}">
                      <a16:colId xmlns:a16="http://schemas.microsoft.com/office/drawing/2014/main" val="20002"/>
                    </a:ext>
                  </a:extLst>
                </a:gridCol>
                <a:gridCol w="1457434">
                  <a:extLst>
                    <a:ext uri="{9D8B030D-6E8A-4147-A177-3AD203B41FA5}">
                      <a16:colId xmlns:a16="http://schemas.microsoft.com/office/drawing/2014/main" val="20003"/>
                    </a:ext>
                  </a:extLst>
                </a:gridCol>
              </a:tblGrid>
              <a:tr h="4982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COMPLIANCE</a:t>
                      </a:r>
                      <a:endParaRPr kumimoji="0" lang="en-US" sz="16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solidFill>
                            <a:schemeClr val="tx1"/>
                          </a:solidFill>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Safety Inspections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825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1,907</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Health Inspections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422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1,087</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2"/>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Serious Hazards Eliminated</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3,275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4,100</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3"/>
                  </a:ext>
                </a:extLst>
              </a:tr>
              <a:tr h="4982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CONSULTATION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Serious Hazards Eliminated</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3,811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5,250</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Private Sector Visits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717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dk1"/>
                          </a:solidFill>
                          <a:effectLst/>
                          <a:latin typeface="+mn-lt"/>
                          <a:cs typeface="+mn-cs"/>
                        </a:rPr>
                        <a:t>1,165</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Public Sector Visits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146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205</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7"/>
                  </a:ext>
                </a:extLst>
              </a:tr>
              <a:tr h="4982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OSH DIVISION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Program Improvements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1,327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2,060</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525036">
                <a:tc>
                  <a:txBody>
                    <a:bodyPr/>
                    <a:lstStyle/>
                    <a:p>
                      <a:pPr algn="r"/>
                      <a:r>
                        <a:rPr lang="en-US" sz="1300" i="1" dirty="0"/>
                        <a:t>People Trained in Special Emphasis Program Areas</a:t>
                      </a:r>
                      <a:endParaRPr lang="en-US" sz="1300" b="0" i="1" dirty="0"/>
                    </a:p>
                  </a:txBody>
                  <a:tcPr anchor="ctr">
                    <a:solidFill>
                      <a:schemeClr val="bg1">
                        <a:lumMod val="85000"/>
                      </a:schemeClr>
                    </a:solidFill>
                  </a:tcPr>
                </a:tc>
                <a:tc>
                  <a:txBody>
                    <a:bodyPr/>
                    <a:lstStyle/>
                    <a:p>
                      <a:pPr algn="ctr"/>
                      <a:r>
                        <a:rPr lang="en-US" sz="1300" b="1" i="1" dirty="0"/>
                        <a:t>4,290</a:t>
                      </a:r>
                    </a:p>
                  </a:txBody>
                  <a:tcPr anchor="ctr">
                    <a:solidFill>
                      <a:schemeClr val="bg1">
                        <a:lumMod val="85000"/>
                      </a:schemeClr>
                    </a:solidFill>
                  </a:tcPr>
                </a:tc>
                <a:tc>
                  <a:txBody>
                    <a:bodyPr/>
                    <a:lstStyle/>
                    <a:p>
                      <a:pPr algn="ctr"/>
                      <a:r>
                        <a:rPr lang="en-US" sz="1300" i="0" dirty="0"/>
                        <a:t>3,700</a:t>
                      </a:r>
                      <a:endParaRPr lang="en-US" sz="1300" b="0" i="0" dirty="0"/>
                    </a:p>
                  </a:txBody>
                  <a:tcPr anchor="ctr">
                    <a:solidFill>
                      <a:schemeClr val="bg1">
                        <a:lumMod val="85000"/>
                      </a:schemeClr>
                    </a:solidFill>
                  </a:tcPr>
                </a:tc>
                <a:extLst>
                  <a:ext uri="{0D108BD9-81ED-4DB2-BD59-A6C34878D82A}">
                    <a16:rowId xmlns:a16="http://schemas.microsoft.com/office/drawing/2014/main" val="10010"/>
                  </a:ext>
                </a:extLst>
              </a:tr>
              <a:tr h="478107">
                <a:tc>
                  <a:txBody>
                    <a:bodyPr/>
                    <a:lstStyle/>
                    <a:p>
                      <a:pPr algn="r"/>
                      <a:r>
                        <a:rPr lang="en-US" sz="1300" i="1" dirty="0"/>
                        <a:t>People Trained at OSH</a:t>
                      </a:r>
                      <a:r>
                        <a:rPr lang="en-US" sz="1300" i="1" baseline="0" dirty="0"/>
                        <a:t> </a:t>
                      </a:r>
                      <a:r>
                        <a:rPr lang="en-US" sz="1300" i="1" dirty="0"/>
                        <a:t>Division Sponsored Events</a:t>
                      </a:r>
                      <a:endParaRPr lang="en-US" sz="1300" b="0" i="1" dirty="0"/>
                    </a:p>
                  </a:txBody>
                  <a:tcPr anchor="ctr">
                    <a:solidFill>
                      <a:schemeClr val="bg1">
                        <a:lumMod val="95000"/>
                      </a:schemeClr>
                    </a:solidFill>
                  </a:tcPr>
                </a:tc>
                <a:tc>
                  <a:txBody>
                    <a:bodyPr/>
                    <a:lstStyle/>
                    <a:p>
                      <a:pPr algn="ctr"/>
                      <a:r>
                        <a:rPr lang="en-US" sz="1300" b="1" i="1" dirty="0"/>
                        <a:t>7,820</a:t>
                      </a:r>
                    </a:p>
                  </a:txBody>
                  <a:tcPr anchor="ctr">
                    <a:solidFill>
                      <a:schemeClr val="bg1">
                        <a:lumMod val="95000"/>
                      </a:schemeClr>
                    </a:solidFill>
                  </a:tcPr>
                </a:tc>
                <a:tc>
                  <a:txBody>
                    <a:bodyPr/>
                    <a:lstStyle/>
                    <a:p>
                      <a:pPr algn="ctr"/>
                      <a:r>
                        <a:rPr lang="en-US" sz="1300" i="0" dirty="0"/>
                        <a:t>9,600</a:t>
                      </a:r>
                      <a:endParaRPr lang="en-US" sz="13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7" name="TextBox 6">
            <a:extLst>
              <a:ext uri="{FF2B5EF4-FFF2-40B4-BE49-F238E27FC236}">
                <a16:creationId xmlns:a16="http://schemas.microsoft.com/office/drawing/2014/main" id="{DB5E4FCB-3530-4462-9B3F-FF1ABFA7532A}"/>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1765714171"/>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963399066"/>
              </p:ext>
            </p:extLst>
          </p:nvPr>
        </p:nvGraphicFramePr>
        <p:xfrm>
          <a:off x="609600" y="1112520"/>
          <a:ext cx="7908756" cy="155448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322902">
                <a:tc>
                  <a:txBody>
                    <a:bodyPr/>
                    <a:lstStyle/>
                    <a:p>
                      <a:pPr algn="ctr"/>
                      <a:r>
                        <a:rPr lang="en-US" sz="16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93547">
                <a:tc>
                  <a:txBody>
                    <a:bodyPr/>
                    <a:lstStyle/>
                    <a:p>
                      <a:pPr algn="r"/>
                      <a:r>
                        <a:rPr lang="en-US" sz="1400" b="0" i="1" dirty="0"/>
                        <a:t>Cut Loose</a:t>
                      </a:r>
                    </a:p>
                  </a:txBody>
                  <a:tcPr>
                    <a:solidFill>
                      <a:schemeClr val="bg1">
                        <a:lumMod val="95000"/>
                      </a:schemeClr>
                    </a:solidFill>
                  </a:tcPr>
                </a:tc>
                <a:tc>
                  <a:txBody>
                    <a:bodyPr/>
                    <a:lstStyle/>
                    <a:p>
                      <a:pPr algn="ctr"/>
                      <a:r>
                        <a:rPr lang="en-US" sz="1400" b="0" i="1" dirty="0"/>
                        <a:t>10</a:t>
                      </a:r>
                    </a:p>
                  </a:txBody>
                  <a:tcPr>
                    <a:solidFill>
                      <a:schemeClr val="bg1">
                        <a:lumMod val="95000"/>
                      </a:schemeClr>
                    </a:solidFill>
                  </a:tcPr>
                </a:tc>
                <a:tc>
                  <a:txBody>
                    <a:bodyPr/>
                    <a:lstStyle/>
                    <a:p>
                      <a:pPr algn="ctr"/>
                      <a:r>
                        <a:rPr lang="en-US" sz="1400" b="0" i="1" dirty="0"/>
                        <a:t>91%</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100%</a:t>
                      </a:r>
                    </a:p>
                  </a:txBody>
                  <a:tcPr>
                    <a:solidFill>
                      <a:schemeClr val="bg1">
                        <a:lumMod val="95000"/>
                      </a:schemeClr>
                    </a:solidFill>
                  </a:tcPr>
                </a:tc>
                <a:extLst>
                  <a:ext uri="{0D108BD9-81ED-4DB2-BD59-A6C34878D82A}">
                    <a16:rowId xmlns:a16="http://schemas.microsoft.com/office/drawing/2014/main" val="10001"/>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In-Training</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93547">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4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156193263"/>
              </p:ext>
            </p:extLst>
          </p:nvPr>
        </p:nvGraphicFramePr>
        <p:xfrm>
          <a:off x="609600" y="2621280"/>
          <a:ext cx="7908756" cy="179832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525134">
                <a:tc>
                  <a:txBody>
                    <a:bodyPr/>
                    <a:lstStyle/>
                    <a:p>
                      <a:pPr algn="ctr"/>
                      <a:r>
                        <a:rPr lang="en-US" sz="1600" b="1" dirty="0">
                          <a:solidFill>
                            <a:schemeClr val="tx1"/>
                          </a:solidFill>
                        </a:rPr>
                        <a:t>Education,</a:t>
                      </a:r>
                      <a:r>
                        <a:rPr lang="en-US" sz="1600" b="1" baseline="0" dirty="0">
                          <a:solidFill>
                            <a:schemeClr val="tx1"/>
                          </a:solidFill>
                        </a:rPr>
                        <a:t> Training and Technical Assistance</a:t>
                      </a:r>
                      <a:endParaRPr lang="en-US" sz="16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76386">
                <a:tc>
                  <a:txBody>
                    <a:bodyPr/>
                    <a:lstStyle/>
                    <a:p>
                      <a:pPr algn="r"/>
                      <a:r>
                        <a:rPr lang="en-US" sz="1400" b="0" i="1" dirty="0"/>
                        <a:t>Cut Loose</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73%</a:t>
                      </a:r>
                    </a:p>
                  </a:txBody>
                  <a:tcPr>
                    <a:solidFill>
                      <a:schemeClr val="bg1">
                        <a:lumMod val="95000"/>
                      </a:schemeClr>
                    </a:solidFill>
                  </a:tcPr>
                </a:tc>
                <a:tc>
                  <a:txBody>
                    <a:bodyPr/>
                    <a:lstStyle/>
                    <a:p>
                      <a:pPr algn="ctr"/>
                      <a:r>
                        <a:rPr lang="en-US" sz="1400" b="0" i="1" dirty="0"/>
                        <a:t>6</a:t>
                      </a:r>
                    </a:p>
                  </a:txBody>
                  <a:tcPr>
                    <a:solidFill>
                      <a:schemeClr val="bg1">
                        <a:lumMod val="95000"/>
                      </a:schemeClr>
                    </a:solidFill>
                  </a:tcPr>
                </a:tc>
                <a:tc>
                  <a:txBody>
                    <a:bodyPr/>
                    <a:lstStyle/>
                    <a:p>
                      <a:pPr algn="ctr"/>
                      <a:r>
                        <a:rPr lang="en-US" sz="1400" b="0" i="1" dirty="0"/>
                        <a:t>100%</a:t>
                      </a:r>
                    </a:p>
                  </a:txBody>
                  <a:tcPr>
                    <a:solidFill>
                      <a:schemeClr val="bg1">
                        <a:lumMod val="95000"/>
                      </a:schemeClr>
                    </a:solidFill>
                  </a:tcPr>
                </a:tc>
                <a:extLst>
                  <a:ext uri="{0D108BD9-81ED-4DB2-BD59-A6C34878D82A}">
                    <a16:rowId xmlns:a16="http://schemas.microsoft.com/office/drawing/2014/main" val="10001"/>
                  </a:ext>
                </a:extLst>
              </a:tr>
              <a:tr h="276386">
                <a:tc>
                  <a:txBody>
                    <a:bodyPr/>
                    <a:lstStyle/>
                    <a:p>
                      <a:pPr algn="r"/>
                      <a:r>
                        <a:rPr lang="en-US" sz="1400" b="0" i="1" dirty="0"/>
                        <a:t>In-Training</a:t>
                      </a:r>
                    </a:p>
                  </a:txBody>
                  <a:tcPr>
                    <a:solidFill>
                      <a:schemeClr val="bg1">
                        <a:lumMod val="85000"/>
                      </a:schemeClr>
                    </a:solidFill>
                  </a:tcPr>
                </a:tc>
                <a:tc>
                  <a:txBody>
                    <a:bodyPr/>
                    <a:lstStyle/>
                    <a:p>
                      <a:pPr algn="ctr"/>
                      <a:r>
                        <a:rPr lang="en-US" sz="1400" b="0" i="1" dirty="0"/>
                        <a:t>2</a:t>
                      </a:r>
                    </a:p>
                  </a:txBody>
                  <a:tcPr>
                    <a:solidFill>
                      <a:schemeClr val="bg1">
                        <a:lumMod val="85000"/>
                      </a:schemeClr>
                    </a:solidFill>
                  </a:tcPr>
                </a:tc>
                <a:tc>
                  <a:txBody>
                    <a:bodyPr/>
                    <a:lstStyle/>
                    <a:p>
                      <a:pPr algn="ctr"/>
                      <a:r>
                        <a:rPr lang="en-US" sz="1400" b="0" i="1" dirty="0"/>
                        <a:t>18%</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76386">
                <a:tc>
                  <a:txBody>
                    <a:bodyPr/>
                    <a:lstStyle/>
                    <a:p>
                      <a:pPr algn="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76386">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771784039"/>
              </p:ext>
            </p:extLst>
          </p:nvPr>
        </p:nvGraphicFramePr>
        <p:xfrm>
          <a:off x="602391" y="4389120"/>
          <a:ext cx="7915966" cy="1554480"/>
        </p:xfrm>
        <a:graphic>
          <a:graphicData uri="http://schemas.openxmlformats.org/drawingml/2006/table">
            <a:tbl>
              <a:tblPr firstRow="1" bandRow="1">
                <a:tableStyleId>{00A15C55-8517-42AA-B614-E9B94910E393}</a:tableStyleId>
              </a:tblPr>
              <a:tblGrid>
                <a:gridCol w="3217655">
                  <a:extLst>
                    <a:ext uri="{9D8B030D-6E8A-4147-A177-3AD203B41FA5}">
                      <a16:colId xmlns:a16="http://schemas.microsoft.com/office/drawing/2014/main" val="20000"/>
                    </a:ext>
                  </a:extLst>
                </a:gridCol>
                <a:gridCol w="1070141">
                  <a:extLst>
                    <a:ext uri="{9D8B030D-6E8A-4147-A177-3AD203B41FA5}">
                      <a16:colId xmlns:a16="http://schemas.microsoft.com/office/drawing/2014/main" val="20001"/>
                    </a:ext>
                  </a:extLst>
                </a:gridCol>
                <a:gridCol w="917264">
                  <a:extLst>
                    <a:ext uri="{9D8B030D-6E8A-4147-A177-3AD203B41FA5}">
                      <a16:colId xmlns:a16="http://schemas.microsoft.com/office/drawing/2014/main" val="20002"/>
                    </a:ext>
                  </a:extLst>
                </a:gridCol>
                <a:gridCol w="2710906">
                  <a:extLst>
                    <a:ext uri="{9D8B030D-6E8A-4147-A177-3AD203B41FA5}">
                      <a16:colId xmlns:a16="http://schemas.microsoft.com/office/drawing/2014/main" val="20003"/>
                    </a:ext>
                  </a:extLst>
                </a:gridCol>
              </a:tblGrid>
              <a:tr h="312271">
                <a:tc>
                  <a:txBody>
                    <a:bodyPr/>
                    <a:lstStyle/>
                    <a:p>
                      <a:pPr algn="ctr"/>
                      <a:r>
                        <a:rPr lang="en-US" sz="16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8388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67%</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1"/>
                  </a:ext>
                </a:extLst>
              </a:tr>
              <a:tr h="283882">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33%</a:t>
                      </a:r>
                    </a:p>
                  </a:txBody>
                  <a:tcPr anchor="ctr">
                    <a:solidFill>
                      <a:schemeClr val="bg1">
                        <a:lumMod val="85000"/>
                      </a:schemeClr>
                    </a:solidFill>
                  </a:tcPr>
                </a:tc>
                <a:tc>
                  <a:txBody>
                    <a:bodyPr/>
                    <a:lstStyle/>
                    <a:p>
                      <a:pPr algn="ctr"/>
                      <a:r>
                        <a:rPr lang="en-US" sz="1400" b="0" i="1" dirty="0"/>
                        <a:t>NA</a:t>
                      </a:r>
                    </a:p>
                  </a:txBody>
                  <a:tcPr anchor="ctr">
                    <a:solidFill>
                      <a:schemeClr val="bg1">
                        <a:lumMod val="85000"/>
                      </a:schemeClr>
                    </a:solidFill>
                  </a:tcPr>
                </a:tc>
                <a:extLst>
                  <a:ext uri="{0D108BD9-81ED-4DB2-BD59-A6C34878D82A}">
                    <a16:rowId xmlns:a16="http://schemas.microsoft.com/office/drawing/2014/main" val="10002"/>
                  </a:ext>
                </a:extLst>
              </a:tr>
              <a:tr h="283882">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3"/>
                  </a:ext>
                </a:extLst>
              </a:tr>
              <a:tr h="283882">
                <a:tc>
                  <a:txBody>
                    <a:bodyPr/>
                    <a:lstStyle/>
                    <a:p>
                      <a:pPr algn="r"/>
                      <a:r>
                        <a:rPr lang="en-US" sz="1400" b="1" i="1" dirty="0"/>
                        <a:t>Total</a:t>
                      </a:r>
                    </a:p>
                  </a:txBody>
                  <a:tcPr anchor="ctr">
                    <a:solidFill>
                      <a:schemeClr val="bg1">
                        <a:lumMod val="85000"/>
                      </a:schemeClr>
                    </a:solidFill>
                  </a:tcPr>
                </a:tc>
                <a:tc gridSpan="3">
                  <a:txBody>
                    <a:bodyPr/>
                    <a:lstStyle/>
                    <a:p>
                      <a:pPr algn="l"/>
                      <a:r>
                        <a:rPr lang="en-US" sz="1400" b="1" i="1" dirty="0"/>
                        <a:t>        6</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95876674-0BE7-4A5B-A719-E05A0D419FAA}"/>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3880591979"/>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43000"/>
            <a:ext cx="8001000" cy="4525963"/>
          </a:xfrm>
        </p:spPr>
        <p:txBody>
          <a:bodyPr/>
          <a:lstStyle/>
          <a:p>
            <a:r>
              <a:rPr lang="en-US" b="1" dirty="0"/>
              <a:t>Inside NC Labor Podcasts  </a:t>
            </a:r>
          </a:p>
          <a:p>
            <a:pPr lvl="1">
              <a:lnSpc>
                <a:spcPct val="150000"/>
              </a:lnSpc>
            </a:pPr>
            <a:r>
              <a:rPr lang="en-US" i="1" dirty="0"/>
              <a:t>Twice per month</a:t>
            </a:r>
          </a:p>
          <a:p>
            <a:pPr lvl="1">
              <a:lnSpc>
                <a:spcPct val="150000"/>
              </a:lnSpc>
            </a:pPr>
            <a:r>
              <a:rPr lang="en-US" i="1" dirty="0"/>
              <a:t>12 to date</a:t>
            </a:r>
          </a:p>
          <a:p>
            <a:pPr lvl="1">
              <a:lnSpc>
                <a:spcPct val="150000"/>
              </a:lnSpc>
            </a:pPr>
            <a:r>
              <a:rPr lang="en-US" i="1" dirty="0"/>
              <a:t>Topics</a:t>
            </a:r>
          </a:p>
          <a:p>
            <a:pPr lvl="2">
              <a:lnSpc>
                <a:spcPct val="150000"/>
              </a:lnSpc>
            </a:pPr>
            <a:r>
              <a:rPr lang="en-US" i="1" dirty="0"/>
              <a:t>Library Services</a:t>
            </a:r>
          </a:p>
          <a:p>
            <a:pPr lvl="2">
              <a:lnSpc>
                <a:spcPct val="150000"/>
              </a:lnSpc>
            </a:pPr>
            <a:r>
              <a:rPr lang="en-US" i="1" dirty="0"/>
              <a:t>Alliances</a:t>
            </a:r>
          </a:p>
          <a:p>
            <a:pPr lvl="2">
              <a:lnSpc>
                <a:spcPct val="150000"/>
              </a:lnSpc>
            </a:pPr>
            <a:r>
              <a:rPr lang="en-US" i="1" dirty="0"/>
              <a:t>Agricultural Safety and Health</a:t>
            </a:r>
          </a:p>
          <a:p>
            <a:pPr lvl="2">
              <a:lnSpc>
                <a:spcPct val="150000"/>
              </a:lnSpc>
            </a:pPr>
            <a:r>
              <a:rPr lang="en-US" i="1" dirty="0"/>
              <a:t>Safety Awards</a:t>
            </a:r>
          </a:p>
          <a:p>
            <a:pPr lvl="2">
              <a:lnSpc>
                <a:spcPct val="150000"/>
              </a:lnSpc>
            </a:pPr>
            <a:r>
              <a:rPr lang="en-US" i="1" dirty="0"/>
              <a:t>Mine Safety and Health</a:t>
            </a:r>
          </a:p>
          <a:p>
            <a:pPr lvl="2"/>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Social Media</a:t>
            </a:r>
            <a:r>
              <a:rPr lang="en-US" sz="2400" i="1" dirty="0">
                <a:solidFill>
                  <a:srgbClr val="000080"/>
                </a:solidFill>
              </a:rPr>
              <a:t>—New</a:t>
            </a:r>
            <a:endParaRPr lang="en-US" sz="2400" b="1" i="1" dirty="0">
              <a:solidFill>
                <a:schemeClr val="bg2"/>
              </a:solidFill>
            </a:endParaRPr>
          </a:p>
        </p:txBody>
      </p:sp>
      <p:sp>
        <p:nvSpPr>
          <p:cNvPr id="6" name="TextBox 5">
            <a:extLst>
              <a:ext uri="{FF2B5EF4-FFF2-40B4-BE49-F238E27FC236}">
                <a16:creationId xmlns:a16="http://schemas.microsoft.com/office/drawing/2014/main" id="{4C5502C2-68CE-4A1B-ABB6-242649DB17E3}"/>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4" name="Picture 3">
            <a:extLst>
              <a:ext uri="{FF2B5EF4-FFF2-40B4-BE49-F238E27FC236}">
                <a16:creationId xmlns:a16="http://schemas.microsoft.com/office/drawing/2014/main" id="{3CF30DB5-B685-4EDC-8751-8A15385FF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905000"/>
            <a:ext cx="2819400" cy="1930354"/>
          </a:xfrm>
          <a:prstGeom prst="rect">
            <a:avLst/>
          </a:prstGeom>
        </p:spPr>
      </p:pic>
    </p:spTree>
    <p:extLst>
      <p:ext uri="{BB962C8B-B14F-4D97-AF65-F5344CB8AC3E}">
        <p14:creationId xmlns:p14="http://schemas.microsoft.com/office/powerpoint/2010/main" val="38927049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89037"/>
            <a:ext cx="8001000" cy="4525963"/>
          </a:xfrm>
        </p:spPr>
        <p:txBody>
          <a:bodyPr/>
          <a:lstStyle/>
          <a:p>
            <a:r>
              <a:rPr lang="en-US" b="1" dirty="0"/>
              <a:t>Stand Up/Down</a:t>
            </a:r>
          </a:p>
          <a:p>
            <a:endParaRPr lang="en-US" sz="800" b="1" dirty="0"/>
          </a:p>
          <a:p>
            <a:pPr lvl="1"/>
            <a:r>
              <a:rPr lang="en-US" i="1" dirty="0"/>
              <a:t>Grain Safety Stand Up – March 25 - 29</a:t>
            </a:r>
          </a:p>
          <a:p>
            <a:pPr lvl="1"/>
            <a:endParaRPr lang="en-US" sz="1000" i="1" dirty="0"/>
          </a:p>
          <a:p>
            <a:pPr lvl="1"/>
            <a:endParaRPr lang="en-US" i="1" dirty="0"/>
          </a:p>
          <a:p>
            <a:pPr lvl="1"/>
            <a:r>
              <a:rPr lang="en-US" i="1" dirty="0"/>
              <a:t>Fall Prevention Safety Stand Down – May 6 - 10</a:t>
            </a:r>
          </a:p>
          <a:p>
            <a:pPr lvl="2"/>
            <a:r>
              <a:rPr lang="en-US" i="1" dirty="0"/>
              <a:t>Two Construction Forums</a:t>
            </a:r>
          </a:p>
          <a:p>
            <a:pPr lvl="2"/>
            <a:endParaRPr lang="en-US" sz="400" i="1" dirty="0"/>
          </a:p>
          <a:p>
            <a:pPr lvl="3"/>
            <a:r>
              <a:rPr lang="en-US" i="1" dirty="0"/>
              <a:t>Concord – May 7</a:t>
            </a:r>
          </a:p>
          <a:p>
            <a:pPr lvl="3"/>
            <a:endParaRPr lang="en-US" sz="400" i="1" dirty="0"/>
          </a:p>
          <a:p>
            <a:pPr lvl="3"/>
            <a:r>
              <a:rPr lang="en-US" i="1" dirty="0"/>
              <a:t>Raleigh – May 9 </a:t>
            </a:r>
          </a:p>
          <a:p>
            <a:pPr lvl="1"/>
            <a:endParaRPr lang="en-US" i="1" dirty="0"/>
          </a:p>
          <a:p>
            <a:pPr lvl="1"/>
            <a:r>
              <a:rPr lang="en-US" i="1" dirty="0"/>
              <a:t>Safe + Sound Week – August 12 - 18</a:t>
            </a:r>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Training &amp; Education Outreach</a:t>
            </a:r>
            <a:endParaRPr lang="en-US" sz="2400" b="1" i="1" dirty="0">
              <a:solidFill>
                <a:schemeClr val="bg2"/>
              </a:solidFill>
            </a:endParaRPr>
          </a:p>
        </p:txBody>
      </p:sp>
      <p:sp>
        <p:nvSpPr>
          <p:cNvPr id="6" name="TextBox 5">
            <a:extLst>
              <a:ext uri="{FF2B5EF4-FFF2-40B4-BE49-F238E27FC236}">
                <a16:creationId xmlns:a16="http://schemas.microsoft.com/office/drawing/2014/main" id="{4C5502C2-68CE-4A1B-ABB6-242649DB17E3}"/>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9" name="Picture 8">
            <a:extLst>
              <a:ext uri="{FF2B5EF4-FFF2-40B4-BE49-F238E27FC236}">
                <a16:creationId xmlns:a16="http://schemas.microsoft.com/office/drawing/2014/main" id="{BD6ECCEB-0531-4F4F-9BCC-D02F148B9584}"/>
              </a:ext>
            </a:extLst>
          </p:cNvPr>
          <p:cNvPicPr/>
          <p:nvPr/>
        </p:nvPicPr>
        <p:blipFill rotWithShape="1">
          <a:blip r:embed="rId3"/>
          <a:srcRect l="4007" t="14530" r="78686" b="10257"/>
          <a:stretch/>
        </p:blipFill>
        <p:spPr bwMode="auto">
          <a:xfrm>
            <a:off x="7175126" y="4153968"/>
            <a:ext cx="1640541" cy="1363504"/>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38180D0-DE14-4828-BADA-CD1FE97F5478}"/>
              </a:ext>
            </a:extLst>
          </p:cNvPr>
          <p:cNvPicPr/>
          <p:nvPr/>
        </p:nvPicPr>
        <p:blipFill rotWithShape="1">
          <a:blip r:embed="rId4"/>
          <a:srcRect l="5780" t="20113" r="80468" b="43216"/>
          <a:stretch/>
        </p:blipFill>
        <p:spPr bwMode="auto">
          <a:xfrm>
            <a:off x="7175126" y="1357972"/>
            <a:ext cx="1409700" cy="704850"/>
          </a:xfrm>
          <a:prstGeom prst="rect">
            <a:avLst/>
          </a:prstGeom>
          <a:ln>
            <a:solidFill>
              <a:schemeClr val="bg1">
                <a:lumMod val="75000"/>
              </a:schemeClr>
            </a:solid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5B95E3F-36EC-4630-83C4-116C70858B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140730"/>
            <a:ext cx="2286000" cy="974070"/>
          </a:xfrm>
          <a:prstGeom prst="rect">
            <a:avLst/>
          </a:prstGeom>
          <a:noFill/>
          <a:ln>
            <a:solidFill>
              <a:schemeClr val="bg1">
                <a:lumMod val="75000"/>
              </a:schemeClr>
            </a:solidFill>
          </a:ln>
        </p:spPr>
      </p:pic>
      <p:pic>
        <p:nvPicPr>
          <p:cNvPr id="15" name="Picture 14">
            <a:extLst>
              <a:ext uri="{FF2B5EF4-FFF2-40B4-BE49-F238E27FC236}">
                <a16:creationId xmlns:a16="http://schemas.microsoft.com/office/drawing/2014/main" id="{E44C7A13-980C-440C-BBAD-14EEF217FF64}"/>
              </a:ext>
            </a:extLst>
          </p:cNvPr>
          <p:cNvPicPr/>
          <p:nvPr/>
        </p:nvPicPr>
        <p:blipFill rotWithShape="1">
          <a:blip r:embed="rId6"/>
          <a:srcRect l="1602" t="23931" r="75963" b="15384"/>
          <a:stretch/>
        </p:blipFill>
        <p:spPr bwMode="auto">
          <a:xfrm>
            <a:off x="5505450" y="5038725"/>
            <a:ext cx="1333500" cy="676275"/>
          </a:xfrm>
          <a:prstGeom prst="rect">
            <a:avLst/>
          </a:prstGeom>
          <a:ln>
            <a:solidFill>
              <a:schemeClr val="bg1">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6098600"/>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FDC2F2-69E6-4721-A1A4-BC8ABD7E5BAA}"/>
              </a:ext>
            </a:extLst>
          </p:cNvPr>
          <p:cNvSpPr>
            <a:spLocks noGrp="1"/>
          </p:cNvSpPr>
          <p:nvPr>
            <p:ph idx="1"/>
          </p:nvPr>
        </p:nvSpPr>
        <p:spPr>
          <a:xfrm>
            <a:off x="533400" y="1189037"/>
            <a:ext cx="8001000" cy="4525963"/>
          </a:xfrm>
        </p:spPr>
        <p:txBody>
          <a:bodyPr/>
          <a:lstStyle/>
          <a:p>
            <a:r>
              <a:rPr lang="en-US" sz="2400" dirty="0"/>
              <a:t>3 DJI </a:t>
            </a:r>
            <a:r>
              <a:rPr lang="en-US" sz="2400" dirty="0" err="1"/>
              <a:t>Matrice</a:t>
            </a:r>
            <a:r>
              <a:rPr lang="en-US" sz="2400" dirty="0"/>
              <a:t> 210 Drones </a:t>
            </a:r>
          </a:p>
          <a:p>
            <a:endParaRPr lang="en-US" sz="1000" dirty="0"/>
          </a:p>
          <a:p>
            <a:endParaRPr lang="en-US" sz="1000" dirty="0"/>
          </a:p>
          <a:p>
            <a:r>
              <a:rPr lang="en-US" sz="2400" dirty="0"/>
              <a:t>8 DJI Mavic Pro Drones </a:t>
            </a:r>
          </a:p>
          <a:p>
            <a:endParaRPr lang="en-US" sz="1000" dirty="0"/>
          </a:p>
          <a:p>
            <a:endParaRPr lang="en-US" sz="1000" dirty="0"/>
          </a:p>
          <a:p>
            <a:r>
              <a:rPr lang="en-US" sz="2400" dirty="0"/>
              <a:t>8 Teams/18 Pilots </a:t>
            </a:r>
          </a:p>
          <a:p>
            <a:endParaRPr lang="en-US" sz="400" dirty="0"/>
          </a:p>
          <a:p>
            <a:pPr lvl="1"/>
            <a:r>
              <a:rPr lang="en-US" sz="2000" i="1" dirty="0"/>
              <a:t>5 – Compliance </a:t>
            </a:r>
          </a:p>
          <a:p>
            <a:pPr lvl="1"/>
            <a:r>
              <a:rPr lang="en-US" sz="2000" i="1" dirty="0"/>
              <a:t>1 – ETTA</a:t>
            </a:r>
          </a:p>
          <a:p>
            <a:pPr lvl="1"/>
            <a:r>
              <a:rPr lang="en-US" sz="2000" i="1" dirty="0"/>
              <a:t>2 – Elevator and Amusement</a:t>
            </a:r>
          </a:p>
          <a:p>
            <a:endParaRPr lang="en-US" sz="1000" dirty="0"/>
          </a:p>
          <a:p>
            <a:endParaRPr lang="en-US" sz="1000" dirty="0"/>
          </a:p>
          <a:p>
            <a:r>
              <a:rPr lang="en-US" sz="2400" dirty="0"/>
              <a:t>6 Compliance Inspections</a:t>
            </a:r>
          </a:p>
          <a:p>
            <a:endParaRPr lang="en-US" sz="400" dirty="0"/>
          </a:p>
          <a:p>
            <a:pPr lvl="1"/>
            <a:r>
              <a:rPr lang="en-US" sz="2000" i="1" dirty="0"/>
              <a:t>Included a referral related to a massive mudslide in the western part of the state, a suspended scaffold failure, as well as accident investigations related to falls and excavation hazards </a:t>
            </a:r>
          </a:p>
          <a:p>
            <a:endParaRPr lang="en-US" dirty="0"/>
          </a:p>
        </p:txBody>
      </p:sp>
      <p:sp>
        <p:nvSpPr>
          <p:cNvPr id="4" name="Text Box 3">
            <a:extLst>
              <a:ext uri="{FF2B5EF4-FFF2-40B4-BE49-F238E27FC236}">
                <a16:creationId xmlns:a16="http://schemas.microsoft.com/office/drawing/2014/main" id="{5251A357-C420-45DA-B330-B15ED3C324A0}"/>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Drone Program</a:t>
            </a:r>
            <a:endParaRPr lang="en-US" sz="2400" b="1" i="1" dirty="0">
              <a:solidFill>
                <a:schemeClr val="bg2"/>
              </a:solidFill>
            </a:endParaRPr>
          </a:p>
        </p:txBody>
      </p:sp>
      <p:sp>
        <p:nvSpPr>
          <p:cNvPr id="5" name="TextBox 4">
            <a:extLst>
              <a:ext uri="{FF2B5EF4-FFF2-40B4-BE49-F238E27FC236}">
                <a16:creationId xmlns:a16="http://schemas.microsoft.com/office/drawing/2014/main" id="{772651E7-20C1-41DC-9BF9-BC1C3348910E}"/>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9" name="Picture 8">
            <a:extLst>
              <a:ext uri="{FF2B5EF4-FFF2-40B4-BE49-F238E27FC236}">
                <a16:creationId xmlns:a16="http://schemas.microsoft.com/office/drawing/2014/main" id="{495126B2-4900-4EA9-A885-23D85DA28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283732"/>
            <a:ext cx="1981200" cy="1485900"/>
          </a:xfrm>
          <a:prstGeom prst="rect">
            <a:avLst/>
          </a:prstGeom>
        </p:spPr>
      </p:pic>
      <p:pic>
        <p:nvPicPr>
          <p:cNvPr id="11" name="Picture 10">
            <a:extLst>
              <a:ext uri="{FF2B5EF4-FFF2-40B4-BE49-F238E27FC236}">
                <a16:creationId xmlns:a16="http://schemas.microsoft.com/office/drawing/2014/main" id="{B0AADFFE-48AD-45C7-9AA7-3817AE6BE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883932"/>
            <a:ext cx="1981200" cy="1485900"/>
          </a:xfrm>
          <a:prstGeom prst="rect">
            <a:avLst/>
          </a:prstGeom>
        </p:spPr>
      </p:pic>
    </p:spTree>
    <p:extLst>
      <p:ext uri="{BB962C8B-B14F-4D97-AF65-F5344CB8AC3E}">
        <p14:creationId xmlns:p14="http://schemas.microsoft.com/office/powerpoint/2010/main" val="2291740860"/>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NCDOL Library</a:t>
            </a:r>
            <a:r>
              <a:rPr lang="en-US" sz="2400" i="1" dirty="0">
                <a:solidFill>
                  <a:srgbClr val="000080"/>
                </a:solidFill>
              </a:rPr>
              <a:t>—Renewing</a:t>
            </a:r>
            <a:endParaRPr lang="en-US" sz="2400" b="1" i="1" dirty="0">
              <a:solidFill>
                <a:schemeClr val="bg2"/>
              </a:solidFill>
            </a:endParaRPr>
          </a:p>
        </p:txBody>
      </p:sp>
      <p:sp>
        <p:nvSpPr>
          <p:cNvPr id="3" name="Content Placeholder 2"/>
          <p:cNvSpPr>
            <a:spLocks noGrp="1"/>
          </p:cNvSpPr>
          <p:nvPr>
            <p:ph idx="1"/>
          </p:nvPr>
        </p:nvSpPr>
        <p:spPr>
          <a:xfrm>
            <a:off x="533400" y="1295400"/>
            <a:ext cx="8001000" cy="4525963"/>
          </a:xfrm>
        </p:spPr>
        <p:txBody>
          <a:bodyPr/>
          <a:lstStyle/>
          <a:p>
            <a:r>
              <a:rPr lang="en-US" b="1" dirty="0"/>
              <a:t>The Training Network NOW!</a:t>
            </a:r>
          </a:p>
          <a:p>
            <a:endParaRPr lang="en-US" sz="800" b="1" dirty="0"/>
          </a:p>
          <a:p>
            <a:pPr lvl="1"/>
            <a:r>
              <a:rPr lang="en-US" b="1" i="1" dirty="0"/>
              <a:t>Streaming Video on Demand</a:t>
            </a:r>
            <a:r>
              <a:rPr lang="en-US" i="1" dirty="0"/>
              <a:t> provides access to 500+ safety &amp; health videos (350+ in Spanish) in The Training Network’s online library</a:t>
            </a:r>
          </a:p>
          <a:p>
            <a:pPr lvl="1"/>
            <a:endParaRPr lang="en-US" i="1" dirty="0"/>
          </a:p>
          <a:p>
            <a:pPr lvl="1"/>
            <a:r>
              <a:rPr lang="en-US" i="1" dirty="0"/>
              <a:t>400+ registered patrons for access to The Training Network NOW streaming video service</a:t>
            </a:r>
          </a:p>
          <a:p>
            <a:pPr lvl="1"/>
            <a:endParaRPr lang="en-US" i="1" dirty="0"/>
          </a:p>
          <a:p>
            <a:endParaRPr lang="en-US" b="1" dirty="0"/>
          </a:p>
        </p:txBody>
      </p:sp>
      <p:pic>
        <p:nvPicPr>
          <p:cNvPr id="7" name="Picture 6">
            <a:extLst>
              <a:ext uri="{FF2B5EF4-FFF2-40B4-BE49-F238E27FC236}">
                <a16:creationId xmlns:a16="http://schemas.microsoft.com/office/drawing/2014/main" id="{7A802FB1-23F8-4C43-92B3-4EFB80599B6D}"/>
              </a:ext>
            </a:extLst>
          </p:cNvPr>
          <p:cNvPicPr/>
          <p:nvPr/>
        </p:nvPicPr>
        <p:blipFill rotWithShape="1">
          <a:blip r:embed="rId3"/>
          <a:srcRect l="10576" t="18230" r="52244" b="3722"/>
          <a:stretch/>
        </p:blipFill>
        <p:spPr bwMode="auto">
          <a:xfrm>
            <a:off x="6248400" y="4526650"/>
            <a:ext cx="2209800" cy="1304925"/>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16A52B2-AE25-4A34-80C8-C3FFCE476AE5}"/>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2293040766"/>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a:t>
            </a:r>
            <a:endParaRPr lang="en-US" sz="2400" b="1" i="1" dirty="0">
              <a:solidFill>
                <a:srgbClr val="000080"/>
              </a:solidFill>
            </a:endParaRPr>
          </a:p>
        </p:txBody>
      </p:sp>
      <p:sp>
        <p:nvSpPr>
          <p:cNvPr id="6" name="Rectangle 7"/>
          <p:cNvSpPr txBox="1">
            <a:spLocks noChangeArrowheads="1"/>
          </p:cNvSpPr>
          <p:nvPr/>
        </p:nvSpPr>
        <p:spPr bwMode="auto">
          <a:xfrm>
            <a:off x="533400" y="10668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kern="0" dirty="0"/>
          </a:p>
          <a:p>
            <a:pPr eaLnBrk="1" hangingPunct="1"/>
            <a:r>
              <a:rPr lang="en-US" b="1" kern="0" dirty="0"/>
              <a:t>A - Z Safety and Health Topics (&gt;90 Topics)</a:t>
            </a:r>
          </a:p>
          <a:p>
            <a:pPr lvl="1" eaLnBrk="1" hangingPunct="1">
              <a:spcBef>
                <a:spcPts val="400"/>
              </a:spcBef>
            </a:pPr>
            <a:r>
              <a:rPr lang="en-US" sz="2200" i="1" kern="0" dirty="0"/>
              <a:t>Excavations and Trenching</a:t>
            </a:r>
          </a:p>
          <a:p>
            <a:pPr lvl="1" eaLnBrk="1" hangingPunct="1">
              <a:spcBef>
                <a:spcPts val="400"/>
              </a:spcBef>
            </a:pPr>
            <a:r>
              <a:rPr lang="en-US" sz="2200" i="1" kern="0" dirty="0"/>
              <a:t>Acids and Bases</a:t>
            </a:r>
          </a:p>
          <a:p>
            <a:pPr lvl="1" eaLnBrk="1" hangingPunct="1">
              <a:spcBef>
                <a:spcPts val="400"/>
              </a:spcBef>
            </a:pPr>
            <a:r>
              <a:rPr lang="en-US" sz="2200" i="1" kern="0" dirty="0"/>
              <a:t>Abrasive Blasting</a:t>
            </a:r>
          </a:p>
          <a:p>
            <a:pPr lvl="1" eaLnBrk="1" hangingPunct="1">
              <a:spcBef>
                <a:spcPts val="400"/>
              </a:spcBef>
            </a:pPr>
            <a:r>
              <a:rPr lang="en-US" sz="2200" i="1" kern="0" dirty="0"/>
              <a:t>Overhead and Gantry Cranes</a:t>
            </a:r>
          </a:p>
          <a:p>
            <a:pPr lvl="1" eaLnBrk="1" hangingPunct="1">
              <a:spcBef>
                <a:spcPts val="400"/>
              </a:spcBef>
            </a:pPr>
            <a:r>
              <a:rPr lang="en-US" sz="2200" i="1" kern="0" dirty="0"/>
              <a:t>Organic Solvents</a:t>
            </a:r>
          </a:p>
          <a:p>
            <a:pPr lvl="1" eaLnBrk="1" hangingPunct="1">
              <a:spcBef>
                <a:spcPts val="400"/>
              </a:spcBef>
            </a:pPr>
            <a:r>
              <a:rPr lang="en-US" sz="2200" i="1" kern="0" dirty="0"/>
              <a:t>Materials Handling and Storage</a:t>
            </a:r>
          </a:p>
          <a:p>
            <a:pPr marL="457200" lvl="1" indent="0" eaLnBrk="1" hangingPunct="1">
              <a:buNone/>
            </a:pPr>
            <a:endParaRPr lang="en-US" sz="1800" i="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lvl="1" eaLnBrk="1" hangingPunct="1"/>
            <a:endParaRPr lang="en-US" sz="2000" i="1" kern="0" dirty="0"/>
          </a:p>
          <a:p>
            <a:pPr eaLnBrk="1" hangingPunct="1"/>
            <a:endParaRPr lang="en-US" sz="500" b="1" i="1" kern="0" dirty="0"/>
          </a:p>
          <a:p>
            <a:pPr eaLnBrk="1" hangingPunct="1"/>
            <a:endParaRPr lang="en-US" sz="500" b="1" i="1" kern="0" dirty="0"/>
          </a:p>
          <a:p>
            <a:pPr eaLnBrk="1" hangingPunct="1"/>
            <a:endParaRPr lang="en-US" sz="800" b="1" i="1" kern="0" dirty="0"/>
          </a:p>
          <a:p>
            <a:pPr lvl="1" eaLnBrk="1" hangingPunct="1"/>
            <a:endParaRPr lang="en-US" sz="2000" kern="0" dirty="0"/>
          </a:p>
          <a:p>
            <a:pPr eaLnBrk="1" hangingPunct="1">
              <a:buFont typeface="Wingdings" pitchFamily="2" charset="2"/>
              <a:buNone/>
            </a:pPr>
            <a:endParaRPr lang="en-US" sz="2000" kern="0" dirty="0"/>
          </a:p>
        </p:txBody>
      </p:sp>
      <p:pic>
        <p:nvPicPr>
          <p:cNvPr id="10" name="Picture 9">
            <a:extLst>
              <a:ext uri="{FF2B5EF4-FFF2-40B4-BE49-F238E27FC236}">
                <a16:creationId xmlns:a16="http://schemas.microsoft.com/office/drawing/2014/main" id="{A36B3879-179D-4D02-BA14-CBA0F0CFE110}"/>
              </a:ext>
            </a:extLst>
          </p:cNvPr>
          <p:cNvPicPr/>
          <p:nvPr/>
        </p:nvPicPr>
        <p:blipFill rotWithShape="1">
          <a:blip r:embed="rId3"/>
          <a:srcRect l="10096" t="18230" r="53045" b="7140"/>
          <a:stretch/>
        </p:blipFill>
        <p:spPr bwMode="auto">
          <a:xfrm>
            <a:off x="4572000" y="4267200"/>
            <a:ext cx="3886200" cy="1532965"/>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F3DD0FE-AFE3-46FD-BC90-2FA1D0B4A1BB}"/>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4231499509"/>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Section—Standards Tool</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Which Standards Apply</a:t>
            </a:r>
          </a:p>
          <a:p>
            <a:pPr lvl="1" eaLnBrk="1" hangingPunct="1"/>
            <a:r>
              <a:rPr lang="en-US" i="1" kern="0" dirty="0"/>
              <a:t>Helps identify the standards that apply to your worksite</a:t>
            </a:r>
          </a:p>
          <a:p>
            <a:pPr lvl="1" eaLnBrk="1" hangingPunct="1"/>
            <a:endParaRPr lang="en-US" i="1" kern="0" dirty="0"/>
          </a:p>
          <a:p>
            <a:pPr lvl="1" eaLnBrk="1" hangingPunct="1"/>
            <a:r>
              <a:rPr lang="en-US" i="1" kern="0" dirty="0"/>
              <a:t>Available for:</a:t>
            </a:r>
          </a:p>
          <a:p>
            <a:pPr lvl="2" eaLnBrk="1" hangingPunct="1"/>
            <a:r>
              <a:rPr lang="en-US" i="1" kern="0" dirty="0"/>
              <a:t>General Industry</a:t>
            </a:r>
          </a:p>
          <a:p>
            <a:pPr lvl="2" eaLnBrk="1" hangingPunct="1"/>
            <a:r>
              <a:rPr lang="en-US" i="1" kern="0" dirty="0"/>
              <a:t>Construction</a:t>
            </a:r>
          </a:p>
          <a:p>
            <a:pPr lvl="2" eaLnBrk="1" hangingPunct="1"/>
            <a:r>
              <a:rPr lang="en-US" i="1" kern="0" dirty="0"/>
              <a:t>Recordkeeping </a:t>
            </a:r>
          </a:p>
          <a:p>
            <a:pPr lvl="2" eaLnBrk="1" hangingPunct="1"/>
            <a:r>
              <a:rPr lang="en-US" i="1" kern="0" dirty="0"/>
              <a:t>Agriculture</a:t>
            </a:r>
          </a:p>
          <a:p>
            <a:pPr lvl="2" eaLnBrk="1" hangingPunct="1"/>
            <a:r>
              <a:rPr lang="en-US" i="1" kern="0" dirty="0"/>
              <a:t>Shipyard Employment</a:t>
            </a:r>
          </a:p>
          <a:p>
            <a:pPr lvl="2" eaLnBrk="1" hangingPunct="1"/>
            <a:r>
              <a:rPr lang="en-US" i="1" kern="0" dirty="0"/>
              <a:t>Marine Terminals</a:t>
            </a:r>
          </a:p>
          <a:p>
            <a:pPr lvl="2" eaLnBrk="1" hangingPunct="1"/>
            <a:r>
              <a:rPr lang="en-US" i="1" kern="0" dirty="0"/>
              <a:t>NC State Specific Standards</a:t>
            </a:r>
          </a:p>
          <a:p>
            <a:pPr lvl="1" eaLnBrk="1" hangingPunct="1"/>
            <a:endParaRPr lang="en-US" sz="600" b="1" kern="0" dirty="0"/>
          </a:p>
          <a:p>
            <a:pPr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endParaRPr lang="en-US" sz="2000" kern="0" dirty="0"/>
          </a:p>
        </p:txBody>
      </p:sp>
      <p:sp>
        <p:nvSpPr>
          <p:cNvPr id="7" name="TextBox 6">
            <a:extLst>
              <a:ext uri="{FF2B5EF4-FFF2-40B4-BE49-F238E27FC236}">
                <a16:creationId xmlns:a16="http://schemas.microsoft.com/office/drawing/2014/main" id="{69CECAD9-DA14-4E79-8298-E2E09EF6DFC1}"/>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5" name="Picture 4">
            <a:extLst>
              <a:ext uri="{FF2B5EF4-FFF2-40B4-BE49-F238E27FC236}">
                <a16:creationId xmlns:a16="http://schemas.microsoft.com/office/drawing/2014/main" id="{6EF2E5B3-ADC2-40D3-A0BA-033FD1F8FE53}"/>
              </a:ext>
            </a:extLst>
          </p:cNvPr>
          <p:cNvPicPr/>
          <p:nvPr/>
        </p:nvPicPr>
        <p:blipFill rotWithShape="1">
          <a:blip r:embed="rId3"/>
          <a:srcRect l="33814" t="11213" r="33493"/>
          <a:stretch/>
        </p:blipFill>
        <p:spPr bwMode="auto">
          <a:xfrm>
            <a:off x="5319713" y="2220544"/>
            <a:ext cx="3290887" cy="1776095"/>
          </a:xfrm>
          <a:prstGeom prst="rect">
            <a:avLst/>
          </a:prstGeom>
          <a:ln>
            <a:solidFill>
              <a:schemeClr val="bg1">
                <a:lumMod val="75000"/>
              </a:schemeClr>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F583452-7F7B-4997-8A99-ED0BF4D3B9C7}"/>
              </a:ext>
            </a:extLst>
          </p:cNvPr>
          <p:cNvPicPr/>
          <p:nvPr/>
        </p:nvPicPr>
        <p:blipFill rotWithShape="1">
          <a:blip r:embed="rId4"/>
          <a:srcRect l="69231" t="12821"/>
          <a:stretch/>
        </p:blipFill>
        <p:spPr bwMode="auto">
          <a:xfrm>
            <a:off x="5319713" y="4160707"/>
            <a:ext cx="3290887" cy="1776095"/>
          </a:xfrm>
          <a:prstGeom prst="rect">
            <a:avLst/>
          </a:prstGeom>
          <a:ln>
            <a:solidFill>
              <a:schemeClr val="bg1">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2503524"/>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B1790-6622-4658-8D57-E2BEA3636B45}"/>
              </a:ext>
            </a:extLst>
          </p:cNvPr>
          <p:cNvSpPr>
            <a:spLocks noGrp="1"/>
          </p:cNvSpPr>
          <p:nvPr>
            <p:ph idx="1"/>
          </p:nvPr>
        </p:nvSpPr>
        <p:spPr>
          <a:xfrm>
            <a:off x="533400" y="1189037"/>
            <a:ext cx="8153400" cy="4525963"/>
          </a:xfrm>
        </p:spPr>
        <p:txBody>
          <a:bodyPr/>
          <a:lstStyle/>
          <a:p>
            <a:pPr eaLnBrk="1" hangingPunct="1"/>
            <a:r>
              <a:rPr lang="en-US" b="1" dirty="0"/>
              <a:t>Code of Federal Register (CFR)</a:t>
            </a:r>
          </a:p>
          <a:p>
            <a:pPr eaLnBrk="1" hangingPunct="1"/>
            <a:endParaRPr lang="en-US" sz="800" b="1" dirty="0"/>
          </a:p>
          <a:p>
            <a:pPr lvl="1" eaLnBrk="1" hangingPunct="1"/>
            <a:r>
              <a:rPr lang="en-US" i="1" dirty="0"/>
              <a:t> CFR 127M—Recording and Reporting Requirements</a:t>
            </a:r>
          </a:p>
          <a:p>
            <a:pPr lvl="1" eaLnBrk="1" hangingPunct="1"/>
            <a:endParaRPr lang="en-US" sz="800" i="1" dirty="0"/>
          </a:p>
          <a:p>
            <a:pPr lvl="2" eaLnBrk="1" hangingPunct="1"/>
            <a:r>
              <a:rPr lang="en-US" dirty="0"/>
              <a:t>Removes requirement for establishments with 250 or more employees to electronically submit information from OSHA Forms 300 and 301 (Effective 1/25/19)</a:t>
            </a:r>
            <a:endParaRPr lang="en-US" i="1" dirty="0"/>
          </a:p>
          <a:p>
            <a:pPr lvl="1" eaLnBrk="1" hangingPunct="1"/>
            <a:endParaRPr lang="en-US" i="1" dirty="0"/>
          </a:p>
          <a:p>
            <a:pPr eaLnBrk="1" hangingPunct="1"/>
            <a:r>
              <a:rPr lang="en-US" sz="2600" b="1" dirty="0"/>
              <a:t>Compliance Directive (CPL)</a:t>
            </a:r>
          </a:p>
          <a:p>
            <a:pPr eaLnBrk="1" hangingPunct="1"/>
            <a:endParaRPr lang="en-US" sz="900" b="1" dirty="0"/>
          </a:p>
          <a:p>
            <a:pPr lvl="1" eaLnBrk="1" hangingPunct="1"/>
            <a:r>
              <a:rPr lang="en-US" sz="2200" i="1" dirty="0"/>
              <a:t>CPL 02-18-01—Site-Specific Targeting 2016</a:t>
            </a:r>
          </a:p>
          <a:p>
            <a:pPr lvl="1" eaLnBrk="1" hangingPunct="1"/>
            <a:endParaRPr lang="en-US" sz="800" i="1" dirty="0"/>
          </a:p>
          <a:p>
            <a:pPr lvl="2" eaLnBrk="1" hangingPunct="1"/>
            <a:r>
              <a:rPr lang="en-US" kern="1200" dirty="0">
                <a:latin typeface="+mj-lt"/>
              </a:rPr>
              <a:t>Directive implements a site-specific targeting inspection program using employer-submitted calendar year 2016 Form 300A data (Effective 3/8/19)</a:t>
            </a:r>
          </a:p>
          <a:p>
            <a:pPr lvl="1" eaLnBrk="1" hangingPunct="1"/>
            <a:endParaRPr lang="en-US" sz="800" i="1" dirty="0"/>
          </a:p>
          <a:p>
            <a:pPr lvl="1" eaLnBrk="1" hangingPunct="1"/>
            <a:endParaRPr lang="en-US" i="1" dirty="0"/>
          </a:p>
          <a:p>
            <a:endParaRPr lang="en-US" dirty="0"/>
          </a:p>
        </p:txBody>
      </p:sp>
      <p:sp>
        <p:nvSpPr>
          <p:cNvPr id="5" name="Text Box 3">
            <a:extLst>
              <a:ext uri="{FF2B5EF4-FFF2-40B4-BE49-F238E27FC236}">
                <a16:creationId xmlns:a16="http://schemas.microsoft.com/office/drawing/2014/main" id="{00F07922-22EF-47EB-93BC-732AA8D54F7D}"/>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Section—New/Revisions</a:t>
            </a:r>
            <a:endParaRPr lang="en-US" sz="2400" b="1" i="1" dirty="0">
              <a:solidFill>
                <a:srgbClr val="000080"/>
              </a:solidFill>
            </a:endParaRPr>
          </a:p>
        </p:txBody>
      </p:sp>
      <p:sp>
        <p:nvSpPr>
          <p:cNvPr id="6" name="TextBox 5">
            <a:extLst>
              <a:ext uri="{FF2B5EF4-FFF2-40B4-BE49-F238E27FC236}">
                <a16:creationId xmlns:a16="http://schemas.microsoft.com/office/drawing/2014/main" id="{37FB0A90-BF22-45A1-84CB-EB8F68AAA8D0}"/>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1033599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8" name="TextBox 7">
            <a:extLst>
              <a:ext uri="{FF2B5EF4-FFF2-40B4-BE49-F238E27FC236}">
                <a16:creationId xmlns:a16="http://schemas.microsoft.com/office/drawing/2014/main" id="{B2A5C885-A3C9-484F-AAE5-BC7AFC7BF46D}"/>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856285380"/>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wllagoe.EADS\Pictures\Construction\IMAG0613.jpg"/>
          <p:cNvPicPr/>
          <p:nvPr/>
        </p:nvPicPr>
        <p:blipFill>
          <a:blip r:embed="rId3" cstate="print"/>
          <a:srcRect t="22143"/>
          <a:stretch>
            <a:fillRect/>
          </a:stretch>
        </p:blipFill>
        <p:spPr bwMode="auto">
          <a:xfrm>
            <a:off x="609598" y="4356421"/>
            <a:ext cx="3048000" cy="1613354"/>
          </a:xfrm>
          <a:prstGeom prst="rect">
            <a:avLst/>
          </a:prstGeom>
          <a:noFill/>
          <a:ln w="9525">
            <a:noFill/>
            <a:miter lim="800000"/>
            <a:headEnd/>
            <a:tailEnd/>
          </a:ln>
        </p:spPr>
      </p:pic>
      <p:pic>
        <p:nvPicPr>
          <p:cNvPr id="18" name="Picture 17" descr="C:\Documents and Settings\Wanda Lagoe\My Documents\My Pictures\Partnerships\Crane 178.jpg"/>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pic>
        <p:nvPicPr>
          <p:cNvPr id="28" name="Picture 27" descr="C:\Documents and Settings\Wanda Lagoe\My Documents\My Pictures\PSM\IMG_1928.JPG"/>
          <p:cNvPicPr/>
          <p:nvPr/>
        </p:nvPicPr>
        <p:blipFill>
          <a:blip r:embed="rId5" cstate="print"/>
          <a:srcRect/>
          <a:stretch>
            <a:fillRect/>
          </a:stretch>
        </p:blipFill>
        <p:spPr bwMode="auto">
          <a:xfrm>
            <a:off x="4419601" y="4330243"/>
            <a:ext cx="1828800" cy="1613357"/>
          </a:xfrm>
          <a:prstGeom prst="rect">
            <a:avLst/>
          </a:prstGeom>
          <a:noFill/>
          <a:ln w="9525">
            <a:noFill/>
            <a:miter lim="800000"/>
            <a:headEnd/>
            <a:tailEnd/>
          </a:ln>
        </p:spPr>
      </p:pic>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extLst>
              <p:ext uri="{D42A27DB-BD31-4B8C-83A1-F6EECF244321}">
                <p14:modId xmlns:p14="http://schemas.microsoft.com/office/powerpoint/2010/main" val="4079860048"/>
              </p:ext>
            </p:extLst>
          </p:nvPr>
        </p:nvGraphicFramePr>
        <p:xfrm>
          <a:off x="609599" y="1121656"/>
          <a:ext cx="7924800" cy="1406101"/>
        </p:xfrm>
        <a:graphic>
          <a:graphicData uri="http://schemas.openxmlformats.org/drawingml/2006/table">
            <a:tbl>
              <a:tblPr firstRow="1" bandRow="1">
                <a:tableStyleId>{00A15C55-8517-42AA-B614-E9B94910E393}</a:tableStyleId>
              </a:tblPr>
              <a:tblGrid>
                <a:gridCol w="4490392">
                  <a:extLst>
                    <a:ext uri="{9D8B030D-6E8A-4147-A177-3AD203B41FA5}">
                      <a16:colId xmlns:a16="http://schemas.microsoft.com/office/drawing/2014/main" val="20000"/>
                    </a:ext>
                  </a:extLst>
                </a:gridCol>
                <a:gridCol w="1574104">
                  <a:extLst>
                    <a:ext uri="{9D8B030D-6E8A-4147-A177-3AD203B41FA5}">
                      <a16:colId xmlns:a16="http://schemas.microsoft.com/office/drawing/2014/main" val="20002"/>
                    </a:ext>
                  </a:extLst>
                </a:gridCol>
                <a:gridCol w="1860304">
                  <a:extLst>
                    <a:ext uri="{9D8B030D-6E8A-4147-A177-3AD203B41FA5}">
                      <a16:colId xmlns:a16="http://schemas.microsoft.com/office/drawing/2014/main" val="20003"/>
                    </a:ext>
                  </a:extLst>
                </a:gridCol>
              </a:tblGrid>
              <a:tr h="762733">
                <a:tc>
                  <a:txBody>
                    <a:bodyPr/>
                    <a:lstStyle/>
                    <a:p>
                      <a:pPr algn="ctr"/>
                      <a:r>
                        <a:rPr lang="en-US" sz="1600" dirty="0">
                          <a:solidFill>
                            <a:schemeClr val="tx1"/>
                          </a:solidFill>
                        </a:rPr>
                        <a:t>Education, Training and Technical Assistance (ETTA)</a:t>
                      </a:r>
                      <a:endParaRPr lang="en-US" sz="1600" b="1" dirty="0">
                        <a:solidFill>
                          <a:schemeClr val="tx1"/>
                        </a:solidFill>
                      </a:endParaRP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i="0" dirty="0">
                          <a:solidFill>
                            <a:schemeClr val="tx1"/>
                          </a:solidFill>
                        </a:rPr>
                        <a:t>FFY Goal</a:t>
                      </a:r>
                      <a:endParaRPr lang="en-US" sz="14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300" i="1" dirty="0"/>
                        <a:t>Publications Distributed</a:t>
                      </a:r>
                      <a:endParaRPr lang="en-US" sz="1300" b="0" i="1" dirty="0"/>
                    </a:p>
                  </a:txBody>
                  <a:tcPr>
                    <a:solidFill>
                      <a:schemeClr val="bg1">
                        <a:lumMod val="95000"/>
                      </a:schemeClr>
                    </a:solidFill>
                  </a:tcPr>
                </a:tc>
                <a:tc>
                  <a:txBody>
                    <a:bodyPr/>
                    <a:lstStyle/>
                    <a:p>
                      <a:pPr algn="ctr"/>
                      <a:r>
                        <a:rPr lang="en-US" sz="1300" b="1" i="1" dirty="0"/>
                        <a:t>45,709</a:t>
                      </a:r>
                    </a:p>
                  </a:txBody>
                  <a:tcPr>
                    <a:solidFill>
                      <a:schemeClr val="bg1">
                        <a:lumMod val="95000"/>
                      </a:schemeClr>
                    </a:solidFill>
                  </a:tcPr>
                </a:tc>
                <a:tc>
                  <a:txBody>
                    <a:bodyPr/>
                    <a:lstStyle/>
                    <a:p>
                      <a:pPr algn="ctr"/>
                      <a:r>
                        <a:rPr lang="en-US" sz="1300" i="0" dirty="0"/>
                        <a:t>45,000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300" i="1" dirty="0"/>
                        <a:t>Standards Interpretations</a:t>
                      </a:r>
                      <a:endParaRPr lang="en-US" sz="1300" b="0" i="1" dirty="0"/>
                    </a:p>
                  </a:txBody>
                  <a:tcPr>
                    <a:solidFill>
                      <a:schemeClr val="bg1">
                        <a:lumMod val="85000"/>
                      </a:schemeClr>
                    </a:solidFill>
                  </a:tcPr>
                </a:tc>
                <a:tc>
                  <a:txBody>
                    <a:bodyPr/>
                    <a:lstStyle/>
                    <a:p>
                      <a:pPr algn="ctr"/>
                      <a:r>
                        <a:rPr lang="en-US" sz="1300" b="1" i="1" dirty="0"/>
                        <a:t>1,566</a:t>
                      </a:r>
                    </a:p>
                  </a:txBody>
                  <a:tcPr>
                    <a:solidFill>
                      <a:schemeClr val="bg1">
                        <a:lumMod val="85000"/>
                      </a:schemeClr>
                    </a:solidFill>
                  </a:tcPr>
                </a:tc>
                <a:tc>
                  <a:txBody>
                    <a:bodyPr/>
                    <a:lstStyle/>
                    <a:p>
                      <a:pPr algn="ctr"/>
                      <a:r>
                        <a:rPr lang="en-US" sz="1300" i="0" dirty="0"/>
                        <a:t>NA</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2" name="Text Box 3">
            <a:extLst>
              <a:ext uri="{FF2B5EF4-FFF2-40B4-BE49-F238E27FC236}">
                <a16:creationId xmlns:a16="http://schemas.microsoft.com/office/drawing/2014/main" id="{84E88950-9836-4404-8B49-70E18F07766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sp>
        <p:nvSpPr>
          <p:cNvPr id="16" name="TextBox 15">
            <a:extLst>
              <a:ext uri="{FF2B5EF4-FFF2-40B4-BE49-F238E27FC236}">
                <a16:creationId xmlns:a16="http://schemas.microsoft.com/office/drawing/2014/main" id="{0A52070F-2B01-4191-9955-31A33F7E39B2}"/>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21" name="Picture 20" descr="DSC_1171">
            <a:extLst>
              <a:ext uri="{FF2B5EF4-FFF2-40B4-BE49-F238E27FC236}">
                <a16:creationId xmlns:a16="http://schemas.microsoft.com/office/drawing/2014/main" id="{ADE4E2B7-DEE6-48BB-96D8-06C82EC939E2}"/>
              </a:ext>
            </a:extLst>
          </p:cNvPr>
          <p:cNvPicPr/>
          <p:nvPr/>
        </p:nvPicPr>
        <p:blipFill rotWithShape="1">
          <a:blip r:embed="rId6" cstate="email">
            <a:extLst>
              <a:ext uri="{28A0092B-C50C-407E-A947-70E740481C1C}">
                <a14:useLocalDpi xmlns:a14="http://schemas.microsoft.com/office/drawing/2010/main"/>
              </a:ext>
            </a:extLst>
          </a:blip>
          <a:srcRect l="18430" t="33212" r="15224" b="24037"/>
          <a:stretch/>
        </p:blipFill>
        <p:spPr bwMode="auto">
          <a:xfrm>
            <a:off x="4788601" y="4356421"/>
            <a:ext cx="1971675" cy="1613357"/>
          </a:xfrm>
          <a:prstGeom prst="rect">
            <a:avLst/>
          </a:prstGeom>
          <a:ln>
            <a:noFill/>
          </a:ln>
          <a:extLst>
            <a:ext uri="{53640926-AAD7-44D8-BBD7-CCE9431645EC}">
              <a14:shadowObscured xmlns:a14="http://schemas.microsoft.com/office/drawing/2010/main"/>
            </a:ext>
          </a:extLst>
        </p:spPr>
      </p:pic>
      <p:pic>
        <p:nvPicPr>
          <p:cNvPr id="22" name="Picture 21" descr="A group of people standing next to a person&#10;&#10;Description automatically generated">
            <a:extLst>
              <a:ext uri="{FF2B5EF4-FFF2-40B4-BE49-F238E27FC236}">
                <a16:creationId xmlns:a16="http://schemas.microsoft.com/office/drawing/2014/main" id="{6689F314-3A18-40A4-AA91-AAD005A86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5761" y="4346257"/>
            <a:ext cx="1368285" cy="1626940"/>
          </a:xfrm>
          <a:prstGeom prst="rect">
            <a:avLst/>
          </a:prstGeom>
        </p:spPr>
      </p:pic>
      <p:graphicFrame>
        <p:nvGraphicFramePr>
          <p:cNvPr id="13" name="Table 12">
            <a:extLst>
              <a:ext uri="{FF2B5EF4-FFF2-40B4-BE49-F238E27FC236}">
                <a16:creationId xmlns:a16="http://schemas.microsoft.com/office/drawing/2014/main" id="{54F87F26-F6C1-4C41-B57A-837A738B3A3A}"/>
              </a:ext>
            </a:extLst>
          </p:cNvPr>
          <p:cNvGraphicFramePr>
            <a:graphicFrameLocks noGrp="1"/>
          </p:cNvGraphicFramePr>
          <p:nvPr>
            <p:extLst>
              <p:ext uri="{D42A27DB-BD31-4B8C-83A1-F6EECF244321}">
                <p14:modId xmlns:p14="http://schemas.microsoft.com/office/powerpoint/2010/main" val="948200374"/>
              </p:ext>
            </p:extLst>
          </p:nvPr>
        </p:nvGraphicFramePr>
        <p:xfrm>
          <a:off x="609598" y="2590800"/>
          <a:ext cx="7924798" cy="1626940"/>
        </p:xfrm>
        <a:graphic>
          <a:graphicData uri="http://schemas.openxmlformats.org/drawingml/2006/table">
            <a:tbl>
              <a:tblPr firstRow="1" bandRow="1">
                <a:tableStyleId>{00A15C55-8517-42AA-B614-E9B94910E393}</a:tableStyleId>
              </a:tblPr>
              <a:tblGrid>
                <a:gridCol w="4490394">
                  <a:extLst>
                    <a:ext uri="{9D8B030D-6E8A-4147-A177-3AD203B41FA5}">
                      <a16:colId xmlns:a16="http://schemas.microsoft.com/office/drawing/2014/main" val="20000"/>
                    </a:ext>
                  </a:extLst>
                </a:gridCol>
                <a:gridCol w="1574106">
                  <a:extLst>
                    <a:ext uri="{9D8B030D-6E8A-4147-A177-3AD203B41FA5}">
                      <a16:colId xmlns:a16="http://schemas.microsoft.com/office/drawing/2014/main" val="20002"/>
                    </a:ext>
                  </a:extLst>
                </a:gridCol>
                <a:gridCol w="1860298">
                  <a:extLst>
                    <a:ext uri="{9D8B030D-6E8A-4147-A177-3AD203B41FA5}">
                      <a16:colId xmlns:a16="http://schemas.microsoft.com/office/drawing/2014/main" val="20003"/>
                    </a:ext>
                  </a:extLst>
                </a:gridCol>
              </a:tblGrid>
              <a:tr h="468700">
                <a:tc>
                  <a:txBody>
                    <a:bodyPr/>
                    <a:lstStyle/>
                    <a:p>
                      <a:pPr algn="ctr"/>
                      <a:r>
                        <a:rPr lang="en-US" sz="1600" b="1" dirty="0">
                          <a:solidFill>
                            <a:schemeClr val="tx1"/>
                          </a:solidFill>
                        </a:rPr>
                        <a:t>Agricultural</a:t>
                      </a:r>
                      <a:r>
                        <a:rPr lang="en-US" sz="1600" b="1" baseline="0" dirty="0">
                          <a:solidFill>
                            <a:schemeClr val="tx1"/>
                          </a:solidFill>
                        </a:rPr>
                        <a:t> Safety and Health (</a:t>
                      </a:r>
                      <a:r>
                        <a:rPr lang="en-US" sz="1600" b="1" dirty="0">
                          <a:solidFill>
                            <a:schemeClr val="tx1"/>
                          </a:solidFill>
                        </a:rPr>
                        <a:t>ASH) </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34350">
                <a:tc>
                  <a:txBody>
                    <a:bodyPr/>
                    <a:lstStyle/>
                    <a:p>
                      <a:pPr algn="r"/>
                      <a:r>
                        <a:rPr lang="en-US" sz="1300" i="1" dirty="0"/>
                        <a:t>Outreach</a:t>
                      </a:r>
                      <a:r>
                        <a:rPr lang="en-US" sz="1300" i="1" baseline="0" dirty="0"/>
                        <a:t> Materials Distributed</a:t>
                      </a:r>
                      <a:endParaRPr lang="en-US" sz="1300" b="0" i="1" dirty="0"/>
                    </a:p>
                  </a:txBody>
                  <a:tcPr>
                    <a:solidFill>
                      <a:schemeClr val="bg1">
                        <a:lumMod val="95000"/>
                      </a:schemeClr>
                    </a:solidFill>
                  </a:tcPr>
                </a:tc>
                <a:tc>
                  <a:txBody>
                    <a:bodyPr/>
                    <a:lstStyle/>
                    <a:p>
                      <a:pPr algn="ctr"/>
                      <a:r>
                        <a:rPr lang="en-US" sz="1300" b="1" i="1" dirty="0"/>
                        <a:t>2,692</a:t>
                      </a:r>
                    </a:p>
                  </a:txBody>
                  <a:tcPr>
                    <a:solidFill>
                      <a:schemeClr val="bg1">
                        <a:lumMod val="95000"/>
                      </a:schemeClr>
                    </a:solidFill>
                  </a:tcPr>
                </a:tc>
                <a:tc>
                  <a:txBody>
                    <a:bodyPr/>
                    <a:lstStyle/>
                    <a:p>
                      <a:pPr algn="ctr"/>
                      <a:r>
                        <a:rPr lang="en-US" sz="1300" i="0" dirty="0"/>
                        <a:t>3,500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234350">
                <a:tc>
                  <a:txBody>
                    <a:bodyPr/>
                    <a:lstStyle/>
                    <a:p>
                      <a:pPr algn="r"/>
                      <a:r>
                        <a:rPr lang="en-US" sz="1300" i="1" dirty="0"/>
                        <a:t>Compliance Inspections</a:t>
                      </a:r>
                      <a:endParaRPr lang="en-US" sz="1300" b="0" i="1" dirty="0"/>
                    </a:p>
                  </a:txBody>
                  <a:tcPr>
                    <a:solidFill>
                      <a:schemeClr val="bg1">
                        <a:lumMod val="85000"/>
                      </a:schemeClr>
                    </a:solidFill>
                  </a:tcPr>
                </a:tc>
                <a:tc>
                  <a:txBody>
                    <a:bodyPr/>
                    <a:lstStyle/>
                    <a:p>
                      <a:pPr algn="ctr"/>
                      <a:r>
                        <a:rPr lang="en-US" sz="1300" b="1" i="1" dirty="0"/>
                        <a:t>31</a:t>
                      </a:r>
                    </a:p>
                  </a:txBody>
                  <a:tcPr>
                    <a:solidFill>
                      <a:schemeClr val="bg1">
                        <a:lumMod val="85000"/>
                      </a:schemeClr>
                    </a:solidFill>
                  </a:tcPr>
                </a:tc>
                <a:tc>
                  <a:txBody>
                    <a:bodyPr/>
                    <a:lstStyle/>
                    <a:p>
                      <a:pPr algn="ctr"/>
                      <a:r>
                        <a:rPr lang="en-US" sz="1300" i="0" dirty="0"/>
                        <a:t>80</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r h="234350">
                <a:tc>
                  <a:txBody>
                    <a:bodyPr/>
                    <a:lstStyle/>
                    <a:p>
                      <a:pPr algn="r"/>
                      <a:r>
                        <a:rPr lang="en-US" sz="1300" i="1" dirty="0"/>
                        <a:t>Certificates Issued</a:t>
                      </a:r>
                      <a:endParaRPr lang="en-US" sz="1300" b="0" i="1" dirty="0"/>
                    </a:p>
                  </a:txBody>
                  <a:tcPr>
                    <a:solidFill>
                      <a:schemeClr val="bg1">
                        <a:lumMod val="95000"/>
                      </a:schemeClr>
                    </a:solidFill>
                  </a:tcPr>
                </a:tc>
                <a:tc>
                  <a:txBody>
                    <a:bodyPr/>
                    <a:lstStyle/>
                    <a:p>
                      <a:pPr algn="ctr"/>
                      <a:r>
                        <a:rPr lang="en-US" sz="1300" b="1" i="1" dirty="0"/>
                        <a:t>1,240</a:t>
                      </a:r>
                    </a:p>
                  </a:txBody>
                  <a:tcPr>
                    <a:solidFill>
                      <a:schemeClr val="bg1">
                        <a:lumMod val="95000"/>
                      </a:schemeClr>
                    </a:solidFill>
                  </a:tcPr>
                </a:tc>
                <a:tc>
                  <a:txBody>
                    <a:bodyPr/>
                    <a:lstStyle/>
                    <a:p>
                      <a:pPr algn="ctr"/>
                      <a:r>
                        <a:rPr lang="en-US" sz="1300" i="0" dirty="0"/>
                        <a:t>1,500</a:t>
                      </a:r>
                      <a:endParaRPr lang="en-US" sz="1300" b="0" i="0" dirty="0"/>
                    </a:p>
                  </a:txBody>
                  <a:tcPr>
                    <a:solidFill>
                      <a:schemeClr val="bg1">
                        <a:lumMod val="95000"/>
                      </a:schemeClr>
                    </a:solidFill>
                  </a:tcPr>
                </a:tc>
                <a:extLst>
                  <a:ext uri="{0D108BD9-81ED-4DB2-BD59-A6C34878D82A}">
                    <a16:rowId xmlns:a16="http://schemas.microsoft.com/office/drawing/2014/main" val="10003"/>
                  </a:ext>
                </a:extLst>
              </a:tr>
              <a:tr h="234350">
                <a:tc>
                  <a:txBody>
                    <a:bodyPr/>
                    <a:lstStyle/>
                    <a:p>
                      <a:pPr algn="r"/>
                      <a:r>
                        <a:rPr lang="en-US" sz="1300" i="1" dirty="0"/>
                        <a:t>Preoccupancy Inspections</a:t>
                      </a:r>
                      <a:endParaRPr lang="en-US" sz="1300" b="0" i="1" dirty="0"/>
                    </a:p>
                  </a:txBody>
                  <a:tcPr>
                    <a:solidFill>
                      <a:schemeClr val="bg1">
                        <a:lumMod val="85000"/>
                      </a:schemeClr>
                    </a:solidFill>
                  </a:tcPr>
                </a:tc>
                <a:tc>
                  <a:txBody>
                    <a:bodyPr/>
                    <a:lstStyle/>
                    <a:p>
                      <a:pPr algn="ctr"/>
                      <a:r>
                        <a:rPr lang="en-US" sz="1300" b="1" i="1" dirty="0"/>
                        <a:t>1,457</a:t>
                      </a:r>
                    </a:p>
                  </a:txBody>
                  <a:tcPr>
                    <a:solidFill>
                      <a:schemeClr val="bg1">
                        <a:lumMod val="85000"/>
                      </a:schemeClr>
                    </a:solidFill>
                  </a:tcPr>
                </a:tc>
                <a:tc>
                  <a:txBody>
                    <a:bodyPr/>
                    <a:lstStyle/>
                    <a:p>
                      <a:pPr algn="ctr"/>
                      <a:r>
                        <a:rPr lang="en-US" sz="1300" i="0" dirty="0"/>
                        <a:t>1,700</a:t>
                      </a:r>
                      <a:endParaRPr lang="en-US" sz="13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8950303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Fatalities Inspected</a:t>
            </a:r>
            <a:endParaRPr lang="en-US" sz="2400" b="1" i="1" dirty="0">
              <a:solidFill>
                <a:schemeClr val="bg2"/>
              </a:solidFill>
            </a:endParaRPr>
          </a:p>
        </p:txBody>
      </p:sp>
      <p:pic>
        <p:nvPicPr>
          <p:cNvPr id="21" name="Picture 20" descr="C:\Users\wllagoe.EADS\AppData\Local\Microsoft\Windows\Temporary Internet Files\Content.Outlook\PMWK0L31\SCBA trainig raleigh.jpg"/>
          <p:cNvPicPr/>
          <p:nvPr/>
        </p:nvPicPr>
        <p:blipFill>
          <a:blip r:embed="rId3" cstate="print"/>
          <a:srcRect/>
          <a:stretch>
            <a:fillRect/>
          </a:stretch>
        </p:blipFill>
        <p:spPr bwMode="auto">
          <a:xfrm rot="5400000">
            <a:off x="537884" y="4495798"/>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4" cstate="print"/>
          <a:srcRect l="7038" r="10850" b="19922"/>
          <a:stretch>
            <a:fillRect/>
          </a:stretch>
        </p:blipFill>
        <p:spPr bwMode="auto">
          <a:xfrm>
            <a:off x="6172200" y="4419600"/>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5" cstate="print"/>
          <a:srcRect t="9766"/>
          <a:stretch>
            <a:fillRect/>
          </a:stretch>
        </p:blipFill>
        <p:spPr bwMode="auto">
          <a:xfrm>
            <a:off x="4648200" y="4419601"/>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6" cstate="print"/>
          <a:srcRect t="22143"/>
          <a:stretch>
            <a:fillRect/>
          </a:stretch>
        </p:blipFill>
        <p:spPr bwMode="auto">
          <a:xfrm>
            <a:off x="1371600" y="4419600"/>
            <a:ext cx="1828800" cy="914399"/>
          </a:xfrm>
          <a:prstGeom prst="rect">
            <a:avLst/>
          </a:prstGeom>
          <a:noFill/>
          <a:ln w="9525">
            <a:noFill/>
            <a:miter lim="800000"/>
            <a:headEnd/>
            <a:tailEnd/>
          </a:ln>
        </p:spPr>
      </p:pic>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sp>
        <p:nvSpPr>
          <p:cNvPr id="22" name="TextBox 21">
            <a:extLst>
              <a:ext uri="{FF2B5EF4-FFF2-40B4-BE49-F238E27FC236}">
                <a16:creationId xmlns:a16="http://schemas.microsoft.com/office/drawing/2014/main" id="{8C744D36-B1C7-475D-8BFA-3FF8F882C242}"/>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
        <p:nvSpPr>
          <p:cNvPr id="4" name="Content Placeholder 3">
            <a:extLst>
              <a:ext uri="{FF2B5EF4-FFF2-40B4-BE49-F238E27FC236}">
                <a16:creationId xmlns:a16="http://schemas.microsoft.com/office/drawing/2014/main" id="{8AA54979-B350-4E3A-B775-92BB11F69C53}"/>
              </a:ext>
            </a:extLst>
          </p:cNvPr>
          <p:cNvSpPr>
            <a:spLocks noGrp="1"/>
          </p:cNvSpPr>
          <p:nvPr>
            <p:ph sz="half" idx="1"/>
          </p:nvPr>
        </p:nvSpPr>
        <p:spPr>
          <a:xfrm>
            <a:off x="609600" y="1295401"/>
            <a:ext cx="3924300" cy="3124196"/>
          </a:xfrm>
        </p:spPr>
        <p:txBody>
          <a:bodyPr/>
          <a:lstStyle/>
          <a:p>
            <a:endParaRPr lang="en-US" dirty="0"/>
          </a:p>
        </p:txBody>
      </p:sp>
      <p:graphicFrame>
        <p:nvGraphicFramePr>
          <p:cNvPr id="26" name="Content Placeholder 4">
            <a:extLst>
              <a:ext uri="{FF2B5EF4-FFF2-40B4-BE49-F238E27FC236}">
                <a16:creationId xmlns:a16="http://schemas.microsoft.com/office/drawing/2014/main" id="{B45739B5-B77A-45DB-8C57-76F6080B773E}"/>
              </a:ext>
            </a:extLst>
          </p:cNvPr>
          <p:cNvGraphicFramePr>
            <a:graphicFrameLocks/>
          </p:cNvGraphicFramePr>
          <p:nvPr>
            <p:extLst>
              <p:ext uri="{D42A27DB-BD31-4B8C-83A1-F6EECF244321}">
                <p14:modId xmlns:p14="http://schemas.microsoft.com/office/powerpoint/2010/main" val="4134961373"/>
              </p:ext>
            </p:extLst>
          </p:nvPr>
        </p:nvGraphicFramePr>
        <p:xfrm>
          <a:off x="609600" y="1233218"/>
          <a:ext cx="7924800" cy="2881736"/>
        </p:xfrm>
        <a:graphic>
          <a:graphicData uri="http://schemas.openxmlformats.org/drawingml/2006/table">
            <a:tbl>
              <a:tblPr firstRow="1" bandRow="1">
                <a:tableStyleId>{00A15C55-8517-42AA-B614-E9B94910E393}</a:tableStyleId>
              </a:tblPr>
              <a:tblGrid>
                <a:gridCol w="3124200">
                  <a:extLst>
                    <a:ext uri="{9D8B030D-6E8A-4147-A177-3AD203B41FA5}">
                      <a16:colId xmlns:a16="http://schemas.microsoft.com/office/drawing/2014/main" val="20000"/>
                    </a:ext>
                  </a:extLst>
                </a:gridCol>
                <a:gridCol w="1000146">
                  <a:extLst>
                    <a:ext uri="{9D8B030D-6E8A-4147-A177-3AD203B41FA5}">
                      <a16:colId xmlns:a16="http://schemas.microsoft.com/office/drawing/2014/main" val="20002"/>
                    </a:ext>
                  </a:extLst>
                </a:gridCol>
                <a:gridCol w="2854206">
                  <a:extLst>
                    <a:ext uri="{9D8B030D-6E8A-4147-A177-3AD203B41FA5}">
                      <a16:colId xmlns:a16="http://schemas.microsoft.com/office/drawing/2014/main" val="20003"/>
                    </a:ext>
                  </a:extLst>
                </a:gridCol>
                <a:gridCol w="946248">
                  <a:extLst>
                    <a:ext uri="{9D8B030D-6E8A-4147-A177-3AD203B41FA5}">
                      <a16:colId xmlns:a16="http://schemas.microsoft.com/office/drawing/2014/main" val="20005"/>
                    </a:ext>
                  </a:extLst>
                </a:gridCol>
              </a:tblGrid>
              <a:tr h="464211">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74164">
                <a:tc>
                  <a:txBody>
                    <a:bodyPr/>
                    <a:lstStyle/>
                    <a:p>
                      <a:pPr algn="r"/>
                      <a:r>
                        <a:rPr lang="en-US" sz="1200" b="0" i="1" dirty="0"/>
                        <a:t>Struck By</a:t>
                      </a:r>
                    </a:p>
                  </a:txBody>
                  <a:tcPr anchor="ctr">
                    <a:solidFill>
                      <a:schemeClr val="bg1">
                        <a:lumMod val="95000"/>
                      </a:schemeClr>
                    </a:solidFill>
                  </a:tcPr>
                </a:tc>
                <a:tc>
                  <a:txBody>
                    <a:bodyPr/>
                    <a:lstStyle/>
                    <a:p>
                      <a:pPr algn="ctr"/>
                      <a:r>
                        <a:rPr lang="en-US" sz="1200" b="1" i="1" dirty="0"/>
                        <a:t>6</a:t>
                      </a:r>
                    </a:p>
                  </a:txBody>
                  <a:tcPr anchor="ctr">
                    <a:solidFill>
                      <a:schemeClr val="bg1">
                        <a:lumMod val="95000"/>
                      </a:schemeClr>
                    </a:solidFill>
                  </a:tcPr>
                </a:tc>
                <a:tc>
                  <a:txBody>
                    <a:bodyPr/>
                    <a:lstStyle/>
                    <a:p>
                      <a:pPr algn="r"/>
                      <a:r>
                        <a:rPr lang="en-US" sz="1200" i="1" dirty="0"/>
                        <a:t>Inhalation</a:t>
                      </a:r>
                    </a:p>
                  </a:txBody>
                  <a:tcPr anchor="ctr">
                    <a:solidFill>
                      <a:schemeClr val="bg1">
                        <a:lumMod val="95000"/>
                      </a:schemeClr>
                    </a:solidFill>
                  </a:tcPr>
                </a:tc>
                <a:tc>
                  <a:txBody>
                    <a:bodyPr/>
                    <a:lstStyle/>
                    <a:p>
                      <a:pPr algn="ctr"/>
                      <a:r>
                        <a:rPr lang="en-US" sz="1200" b="1" i="1" dirty="0"/>
                        <a:t>1</a:t>
                      </a:r>
                    </a:p>
                  </a:txBody>
                  <a:tcPr anchor="ctr">
                    <a:solidFill>
                      <a:schemeClr val="bg1">
                        <a:lumMod val="95000"/>
                      </a:schemeClr>
                    </a:solidFill>
                  </a:tcPr>
                </a:tc>
                <a:extLst>
                  <a:ext uri="{0D108BD9-81ED-4DB2-BD59-A6C34878D82A}">
                    <a16:rowId xmlns:a16="http://schemas.microsoft.com/office/drawing/2014/main" val="10001"/>
                  </a:ext>
                </a:extLst>
              </a:tr>
              <a:tr h="317687">
                <a:tc>
                  <a:txBody>
                    <a:bodyPr/>
                    <a:lstStyle/>
                    <a:p>
                      <a:pPr algn="r"/>
                      <a:r>
                        <a:rPr lang="en-US" sz="1200" b="0" i="1" dirty="0"/>
                        <a:t>Caught In/Between</a:t>
                      </a:r>
                    </a:p>
                  </a:txBody>
                  <a:tcPr anchor="ctr">
                    <a:solidFill>
                      <a:schemeClr val="bg1">
                        <a:lumMod val="85000"/>
                      </a:schemeClr>
                    </a:solidFill>
                  </a:tcPr>
                </a:tc>
                <a:tc>
                  <a:txBody>
                    <a:bodyPr/>
                    <a:lstStyle/>
                    <a:p>
                      <a:pPr algn="ctr"/>
                      <a:r>
                        <a:rPr lang="en-US" sz="1200" b="1" i="1" dirty="0"/>
                        <a:t>3</a:t>
                      </a:r>
                    </a:p>
                  </a:txBody>
                  <a:tcPr anchor="ctr">
                    <a:solidFill>
                      <a:schemeClr val="bg1">
                        <a:lumMod val="85000"/>
                      </a:schemeClr>
                    </a:solidFill>
                  </a:tcPr>
                </a:tc>
                <a:tc>
                  <a:txBody>
                    <a:bodyPr/>
                    <a:lstStyle/>
                    <a:p>
                      <a:pPr algn="r"/>
                      <a:r>
                        <a:rPr lang="en-US" sz="12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317687">
                <a:tc>
                  <a:txBody>
                    <a:bodyPr/>
                    <a:lstStyle/>
                    <a:p>
                      <a:pPr algn="r"/>
                      <a:r>
                        <a:rPr lang="en-US" sz="12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2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447532">
                <a:tc>
                  <a:txBody>
                    <a:bodyPr/>
                    <a:lstStyle/>
                    <a:p>
                      <a:pPr algn="r"/>
                      <a:r>
                        <a:rPr lang="en-US" sz="1200" b="0" i="1" dirty="0"/>
                        <a:t>Fall (Same</a:t>
                      </a:r>
                      <a:r>
                        <a:rPr lang="en-US" sz="1200" b="0" i="1" baseline="0" dirty="0"/>
                        <a:t> Level)</a:t>
                      </a:r>
                      <a:endParaRPr lang="en-US" sz="1200" b="0" i="1" dirty="0"/>
                    </a:p>
                  </a:txBody>
                  <a:tcPr anchor="ctr">
                    <a:solidFill>
                      <a:schemeClr val="bg1">
                        <a:lumMod val="85000"/>
                      </a:schemeClr>
                    </a:solidFill>
                  </a:tcPr>
                </a:tc>
                <a:tc>
                  <a:txBody>
                    <a:bodyPr/>
                    <a:lstStyle/>
                    <a:p>
                      <a:pPr algn="ctr"/>
                      <a:r>
                        <a:rPr lang="en-US" sz="1200" b="1" i="1" dirty="0"/>
                        <a:t>1</a:t>
                      </a:r>
                    </a:p>
                  </a:txBody>
                  <a:tcPr anchor="ctr">
                    <a:solidFill>
                      <a:schemeClr val="bg1">
                        <a:lumMod val="85000"/>
                      </a:schemeClr>
                    </a:solidFill>
                  </a:tcPr>
                </a:tc>
                <a:tc>
                  <a:txBody>
                    <a:bodyPr/>
                    <a:lstStyle/>
                    <a:p>
                      <a:pPr algn="r"/>
                      <a:r>
                        <a:rPr lang="en-US" sz="12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38662">
                <a:tc>
                  <a:txBody>
                    <a:bodyPr/>
                    <a:lstStyle/>
                    <a:p>
                      <a:pPr algn="r"/>
                      <a:r>
                        <a:rPr lang="en-US" sz="1200" b="0" i="1" dirty="0"/>
                        <a:t>Fall (From Elevation)</a:t>
                      </a:r>
                    </a:p>
                  </a:txBody>
                  <a:tcPr anchor="ctr">
                    <a:solidFill>
                      <a:schemeClr val="bg1">
                        <a:lumMod val="95000"/>
                      </a:schemeClr>
                    </a:solidFill>
                  </a:tcPr>
                </a:tc>
                <a:tc>
                  <a:txBody>
                    <a:bodyPr/>
                    <a:lstStyle/>
                    <a:p>
                      <a:pPr algn="ctr"/>
                      <a:r>
                        <a:rPr lang="en-US" sz="1200" b="1" i="1" dirty="0"/>
                        <a:t>6</a:t>
                      </a:r>
                    </a:p>
                  </a:txBody>
                  <a:tcPr anchor="ctr">
                    <a:solidFill>
                      <a:schemeClr val="bg1">
                        <a:lumMod val="95000"/>
                      </a:schemeClr>
                    </a:solidFill>
                  </a:tcPr>
                </a:tc>
                <a:tc>
                  <a:txBody>
                    <a:bodyPr/>
                    <a:lstStyle/>
                    <a:p>
                      <a:pPr algn="r"/>
                      <a:r>
                        <a:rPr lang="en-US" sz="12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303950">
                <a:tc>
                  <a:txBody>
                    <a:bodyPr/>
                    <a:lstStyle/>
                    <a:p>
                      <a:pPr algn="r"/>
                      <a:r>
                        <a:rPr lang="en-US" sz="12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2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6"/>
                  </a:ext>
                </a:extLst>
              </a:tr>
              <a:tr h="317687">
                <a:tc>
                  <a:txBody>
                    <a:bodyPr/>
                    <a:lstStyle/>
                    <a:p>
                      <a:pPr algn="r"/>
                      <a:r>
                        <a:rPr lang="en-US" sz="12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200" b="0" i="1" u="none" dirty="0"/>
                        <a:t>Other</a:t>
                      </a:r>
                    </a:p>
                  </a:txBody>
                  <a:tcPr anchor="ctr">
                    <a:solidFill>
                      <a:schemeClr val="bg1">
                        <a:lumMod val="95000"/>
                      </a:schemeClr>
                    </a:solidFill>
                  </a:tcPr>
                </a:tc>
                <a:tc>
                  <a:txBody>
                    <a:bodyPr/>
                    <a:lstStyle/>
                    <a:p>
                      <a:pPr algn="ctr"/>
                      <a:r>
                        <a:rPr lang="en-US" sz="1200" b="1" i="1" u="none" dirty="0"/>
                        <a:t>5</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6" name="Picture 15" descr="A person wearing a hat&#10;&#10;Description automatically generated">
            <a:extLst>
              <a:ext uri="{FF2B5EF4-FFF2-40B4-BE49-F238E27FC236}">
                <a16:creationId xmlns:a16="http://schemas.microsoft.com/office/drawing/2014/main" id="{DECBA5E6-E37C-4D88-89C5-F5C6384A5853}"/>
              </a:ext>
            </a:extLst>
          </p:cNvPr>
          <p:cNvPicPr/>
          <p:nvPr/>
        </p:nvPicPr>
        <p:blipFill rotWithShape="1">
          <a:blip r:embed="rId7" cstate="email">
            <a:extLst>
              <a:ext uri="{28A0092B-C50C-407E-A947-70E740481C1C}">
                <a14:useLocalDpi xmlns:a14="http://schemas.microsoft.com/office/drawing/2010/main"/>
              </a:ext>
            </a:extLst>
          </a:blip>
          <a:srcRect t="19626" r="1" b="16313"/>
          <a:stretch/>
        </p:blipFill>
        <p:spPr>
          <a:xfrm>
            <a:off x="3128682" y="4419596"/>
            <a:ext cx="1524001" cy="883919"/>
          </a:xfrm>
          <a:prstGeom prst="rect">
            <a:avLst/>
          </a:prstGeom>
        </p:spPr>
      </p:pic>
      <p:pic>
        <p:nvPicPr>
          <p:cNvPr id="28" name="Picture 27" descr="DSC_1215">
            <a:extLst>
              <a:ext uri="{FF2B5EF4-FFF2-40B4-BE49-F238E27FC236}">
                <a16:creationId xmlns:a16="http://schemas.microsoft.com/office/drawing/2014/main" id="{2346D3C3-917F-446B-9095-12EA325A5806}"/>
              </a:ext>
            </a:extLst>
          </p:cNvPr>
          <p:cNvPicPr>
            <a:picLocks noGrp="1" noChangeAspect="1"/>
          </p:cNvPicPr>
          <p:nvPr isPhoto="1"/>
        </p:nvPicPr>
        <p:blipFill>
          <a:blip r:embed="rId8" cstate="email">
            <a:extLst>
              <a:ext uri="{28A0092B-C50C-407E-A947-70E740481C1C}">
                <a14:useLocalDpi xmlns:a14="http://schemas.microsoft.com/office/drawing/2010/main"/>
              </a:ext>
            </a:extLst>
          </a:blip>
          <a:stretch>
            <a:fillRect/>
          </a:stretch>
        </p:blipFill>
        <p:spPr>
          <a:xfrm>
            <a:off x="7864523" y="4419596"/>
            <a:ext cx="669877" cy="908309"/>
          </a:xfrm>
          <a:prstGeom prst="rect">
            <a:avLst/>
          </a:prstGeom>
        </p:spPr>
      </p:pic>
      <p:graphicFrame>
        <p:nvGraphicFramePr>
          <p:cNvPr id="15" name="Table 14">
            <a:extLst>
              <a:ext uri="{FF2B5EF4-FFF2-40B4-BE49-F238E27FC236}">
                <a16:creationId xmlns:a16="http://schemas.microsoft.com/office/drawing/2014/main" id="{F96B286E-2454-491D-8904-26592763CDB0}"/>
              </a:ext>
            </a:extLst>
          </p:cNvPr>
          <p:cNvGraphicFramePr>
            <a:graphicFrameLocks noGrp="1"/>
          </p:cNvGraphicFramePr>
          <p:nvPr>
            <p:extLst>
              <p:ext uri="{D42A27DB-BD31-4B8C-83A1-F6EECF244321}">
                <p14:modId xmlns:p14="http://schemas.microsoft.com/office/powerpoint/2010/main" val="3177815207"/>
              </p:ext>
            </p:extLst>
          </p:nvPr>
        </p:nvGraphicFramePr>
        <p:xfrm>
          <a:off x="609602" y="5303520"/>
          <a:ext cx="7924798" cy="548640"/>
        </p:xfrm>
        <a:graphic>
          <a:graphicData uri="http://schemas.openxmlformats.org/drawingml/2006/table">
            <a:tbl>
              <a:tblPr firstRow="1" bandRow="1">
                <a:tableStyleId>{00A15C55-8517-42AA-B614-E9B94910E393}</a:tableStyleId>
              </a:tblPr>
              <a:tblGrid>
                <a:gridCol w="2070049">
                  <a:extLst>
                    <a:ext uri="{9D8B030D-6E8A-4147-A177-3AD203B41FA5}">
                      <a16:colId xmlns:a16="http://schemas.microsoft.com/office/drawing/2014/main" val="20000"/>
                    </a:ext>
                  </a:extLst>
                </a:gridCol>
                <a:gridCol w="1273852">
                  <a:extLst>
                    <a:ext uri="{9D8B030D-6E8A-4147-A177-3AD203B41FA5}">
                      <a16:colId xmlns:a16="http://schemas.microsoft.com/office/drawing/2014/main" val="20001"/>
                    </a:ext>
                  </a:extLst>
                </a:gridCol>
                <a:gridCol w="3534985">
                  <a:extLst>
                    <a:ext uri="{9D8B030D-6E8A-4147-A177-3AD203B41FA5}">
                      <a16:colId xmlns:a16="http://schemas.microsoft.com/office/drawing/2014/main" val="20002"/>
                    </a:ext>
                  </a:extLst>
                </a:gridCol>
                <a:gridCol w="1045912">
                  <a:extLst>
                    <a:ext uri="{9D8B030D-6E8A-4147-A177-3AD203B41FA5}">
                      <a16:colId xmlns:a16="http://schemas.microsoft.com/office/drawing/2014/main" val="20004"/>
                    </a:ext>
                  </a:extLst>
                </a:gridCol>
              </a:tblGrid>
              <a:tr h="267742">
                <a:tc gridSpan="2">
                  <a:txBody>
                    <a:bodyPr/>
                    <a:lstStyle/>
                    <a:p>
                      <a:pPr algn="ctr"/>
                      <a:r>
                        <a:rPr lang="en-US" sz="1200" b="1" i="0" dirty="0">
                          <a:solidFill>
                            <a:schemeClr val="tx1"/>
                          </a:solidFill>
                        </a:rPr>
                        <a:t>                       FFY 2018</a:t>
                      </a:r>
                      <a:endParaRPr lang="en-US" sz="12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200" b="1" i="0" u="none" dirty="0">
                          <a:solidFill>
                            <a:schemeClr val="tx1"/>
                          </a:solidFill>
                        </a:rPr>
                        <a:t>FFY 2019</a:t>
                      </a:r>
                      <a:endParaRPr lang="en-US" sz="1200" b="0" i="0" u="none" dirty="0">
                        <a:solidFill>
                          <a:schemeClr val="tx1"/>
                        </a:solidFill>
                      </a:endParaRPr>
                    </a:p>
                  </a:txBody>
                  <a:tcPr anchor="ctr">
                    <a:solidFill>
                      <a:schemeClr val="bg1">
                        <a:lumMod val="75000"/>
                      </a:schemeClr>
                    </a:solidFill>
                  </a:tcPr>
                </a:tc>
                <a:tc>
                  <a:txBody>
                    <a:bodyPr/>
                    <a:lstStyle/>
                    <a:p>
                      <a:pPr algn="ctr"/>
                      <a:r>
                        <a:rPr lang="en-US" sz="12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200" b="0" i="1" baseline="0" dirty="0">
                          <a:solidFill>
                            <a:schemeClr val="tx1"/>
                          </a:solidFill>
                        </a:rPr>
                        <a:t>Total Fatalities</a:t>
                      </a:r>
                      <a:endParaRPr lang="en-US" sz="1200" b="0" i="1" dirty="0">
                        <a:solidFill>
                          <a:schemeClr val="tx1"/>
                        </a:solidFill>
                      </a:endParaRPr>
                    </a:p>
                  </a:txBody>
                  <a:tcPr>
                    <a:solidFill>
                      <a:schemeClr val="bg1">
                        <a:lumMod val="85000"/>
                      </a:schemeClr>
                    </a:solidFill>
                  </a:tcPr>
                </a:tc>
                <a:tc>
                  <a:txBody>
                    <a:bodyPr/>
                    <a:lstStyle/>
                    <a:p>
                      <a:pPr algn="ctr"/>
                      <a:r>
                        <a:rPr lang="en-US" sz="1200" b="0" i="1" dirty="0">
                          <a:solidFill>
                            <a:schemeClr val="tx1"/>
                          </a:solidFill>
                        </a:rPr>
                        <a:t>48</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baseline="0" dirty="0">
                          <a:solidFill>
                            <a:schemeClr val="tx1"/>
                          </a:solidFill>
                        </a:rPr>
                        <a:t>Fatalities</a:t>
                      </a:r>
                      <a:endParaRPr lang="en-US" sz="1200" b="0" i="1" dirty="0">
                        <a:solidFill>
                          <a:schemeClr val="tx1"/>
                        </a:solidFill>
                      </a:endParaRPr>
                    </a:p>
                  </a:txBody>
                  <a:tcPr>
                    <a:solidFill>
                      <a:schemeClr val="bg1">
                        <a:lumMod val="85000"/>
                      </a:schemeClr>
                    </a:solidFill>
                  </a:tcPr>
                </a:tc>
                <a:tc>
                  <a:txBody>
                    <a:bodyPr/>
                    <a:lstStyle/>
                    <a:p>
                      <a:pPr algn="ctr"/>
                      <a:r>
                        <a:rPr lang="en-US" sz="1200" b="1" i="1" u="none" dirty="0">
                          <a:solidFill>
                            <a:schemeClr val="tx1"/>
                          </a:solidFill>
                        </a:rPr>
                        <a:t>22</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32101452"/>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extLst/>
          </p:nvPr>
        </p:nvGraphicFramePr>
        <p:xfrm>
          <a:off x="1828800" y="1188720"/>
          <a:ext cx="4648200" cy="868680"/>
        </p:xfrm>
        <a:graphic>
          <a:graphicData uri="http://schemas.openxmlformats.org/drawingml/2006/table">
            <a:tbl>
              <a:tblPr firstRow="1" bandRow="1">
                <a:tableStyleId>{00A15C55-8517-42AA-B614-E9B94910E393}</a:tableStyleId>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pic>
        <p:nvPicPr>
          <p:cNvPr id="23" name="Picture 2" descr="C:\Documents and Settings\Wanda Lagoe\My Documents\ETTA\Pics\2010-07 Logger 2.JPG"/>
          <p:cNvPicPr>
            <a:picLocks noChangeAspect="1" noChangeArrowheads="1"/>
          </p:cNvPicPr>
          <p:nvPr/>
        </p:nvPicPr>
        <p:blipFill>
          <a:blip r:embed="rId3" cstate="print"/>
          <a:srcRect/>
          <a:stretch>
            <a:fillRect/>
          </a:stretch>
        </p:blipFill>
        <p:spPr bwMode="auto">
          <a:xfrm>
            <a:off x="5410202" y="4419600"/>
            <a:ext cx="2539998" cy="1523999"/>
          </a:xfrm>
          <a:prstGeom prst="rect">
            <a:avLst/>
          </a:prstGeom>
          <a:noFill/>
        </p:spPr>
      </p:pic>
      <p:pic>
        <p:nvPicPr>
          <p:cNvPr id="24" name="Picture 23" descr="C:\Documents and Settings\Wanda Lagoe\My Documents\ETTA\Pics\Loggers\Wanda Wanda 2.JPG"/>
          <p:cNvPicPr/>
          <p:nvPr/>
        </p:nvPicPr>
        <p:blipFill>
          <a:blip r:embed="rId4" cstate="print"/>
          <a:srcRect/>
          <a:stretch>
            <a:fillRect/>
          </a:stretch>
        </p:blipFill>
        <p:spPr bwMode="auto">
          <a:xfrm>
            <a:off x="1676400" y="4419600"/>
            <a:ext cx="1981200" cy="1524000"/>
          </a:xfrm>
          <a:prstGeom prst="rect">
            <a:avLst/>
          </a:prstGeom>
          <a:noFill/>
          <a:ln w="9525">
            <a:noFill/>
            <a:miter lim="800000"/>
            <a:headEnd/>
            <a:tailEnd/>
          </a:ln>
        </p:spPr>
      </p:pic>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pic>
        <p:nvPicPr>
          <p:cNvPr id="29" name="Picture 28" descr="C:\Documents and Settings\Wanda Lagoe\My Documents\My Pictures\Trench\Trenchmodule1208 023.jpg"/>
          <p:cNvPicPr/>
          <p:nvPr/>
        </p:nvPicPr>
        <p:blipFill>
          <a:blip r:embed="rId5" cstate="print"/>
          <a:srcRect/>
          <a:stretch>
            <a:fillRect/>
          </a:stretch>
        </p:blipFill>
        <p:spPr bwMode="auto">
          <a:xfrm>
            <a:off x="3429000" y="4419600"/>
            <a:ext cx="2057400" cy="1524000"/>
          </a:xfrm>
          <a:prstGeom prst="rect">
            <a:avLst/>
          </a:prstGeom>
          <a:noFill/>
          <a:ln w="9525">
            <a:noFill/>
            <a:miter lim="800000"/>
            <a:headEnd/>
            <a:tailEnd/>
          </a:ln>
        </p:spPr>
      </p:pic>
      <p:pic>
        <p:nvPicPr>
          <p:cNvPr id="30" name="Picture 29" descr="C:\Documents and Settings\Wanda Lagoe\My Documents\My Pictures\Partnerships\WCJCphoto1.jpg"/>
          <p:cNvPicPr/>
          <p:nvPr/>
        </p:nvPicPr>
        <p:blipFill>
          <a:blip r:embed="rId6" cstate="print"/>
          <a:srcRect/>
          <a:stretch>
            <a:fillRect/>
          </a:stretch>
        </p:blipFill>
        <p:spPr bwMode="auto">
          <a:xfrm>
            <a:off x="609600" y="4419600"/>
            <a:ext cx="1295400" cy="1524000"/>
          </a:xfrm>
          <a:prstGeom prst="rect">
            <a:avLst/>
          </a:prstGeom>
          <a:noFill/>
          <a:ln w="9525">
            <a:noFill/>
            <a:miter lim="800000"/>
            <a:headEnd/>
            <a:tailEnd/>
          </a:ln>
        </p:spPr>
      </p:pic>
      <p:graphicFrame>
        <p:nvGraphicFramePr>
          <p:cNvPr id="18" name="Content Placeholder 5">
            <a:extLst>
              <a:ext uri="{FF2B5EF4-FFF2-40B4-BE49-F238E27FC236}">
                <a16:creationId xmlns:a16="http://schemas.microsoft.com/office/drawing/2014/main" id="{23841E39-BA6F-43DF-BAE7-2234A21217B4}"/>
              </a:ext>
            </a:extLst>
          </p:cNvPr>
          <p:cNvGraphicFramePr>
            <a:graphicFrameLocks/>
          </p:cNvGraphicFramePr>
          <p:nvPr>
            <p:extLst>
              <p:ext uri="{D42A27DB-BD31-4B8C-83A1-F6EECF244321}">
                <p14:modId xmlns:p14="http://schemas.microsoft.com/office/powerpoint/2010/main" val="3209711093"/>
              </p:ext>
            </p:extLst>
          </p:nvPr>
        </p:nvGraphicFramePr>
        <p:xfrm>
          <a:off x="533398" y="1904999"/>
          <a:ext cx="8120745" cy="2133601"/>
        </p:xfrm>
        <a:graphic>
          <a:graphicData uri="http://schemas.openxmlformats.org/drawingml/2006/table">
            <a:tbl>
              <a:tblPr firstRow="1" bandRow="1">
                <a:tableStyleId>{00A15C55-8517-42AA-B614-E9B94910E393}</a:tableStyleId>
              </a:tblPr>
              <a:tblGrid>
                <a:gridCol w="1295402">
                  <a:extLst>
                    <a:ext uri="{9D8B030D-6E8A-4147-A177-3AD203B41FA5}">
                      <a16:colId xmlns:a16="http://schemas.microsoft.com/office/drawing/2014/main" val="20000"/>
                    </a:ext>
                  </a:extLst>
                </a:gridCol>
                <a:gridCol w="1447800">
                  <a:extLst>
                    <a:ext uri="{9D8B030D-6E8A-4147-A177-3AD203B41FA5}">
                      <a16:colId xmlns:a16="http://schemas.microsoft.com/office/drawing/2014/main" val="1120228738"/>
                    </a:ext>
                  </a:extLst>
                </a:gridCol>
                <a:gridCol w="1524000">
                  <a:extLst>
                    <a:ext uri="{9D8B030D-6E8A-4147-A177-3AD203B41FA5}">
                      <a16:colId xmlns:a16="http://schemas.microsoft.com/office/drawing/2014/main" val="20003"/>
                    </a:ext>
                  </a:extLst>
                </a:gridCol>
                <a:gridCol w="1676400">
                  <a:extLst>
                    <a:ext uri="{9D8B030D-6E8A-4147-A177-3AD203B41FA5}">
                      <a16:colId xmlns:a16="http://schemas.microsoft.com/office/drawing/2014/main" val="2849088036"/>
                    </a:ext>
                  </a:extLst>
                </a:gridCol>
                <a:gridCol w="1066800">
                  <a:extLst>
                    <a:ext uri="{9D8B030D-6E8A-4147-A177-3AD203B41FA5}">
                      <a16:colId xmlns:a16="http://schemas.microsoft.com/office/drawing/2014/main" val="20004"/>
                    </a:ext>
                  </a:extLst>
                </a:gridCol>
                <a:gridCol w="1110343">
                  <a:extLst>
                    <a:ext uri="{9D8B030D-6E8A-4147-A177-3AD203B41FA5}">
                      <a16:colId xmlns:a16="http://schemas.microsoft.com/office/drawing/2014/main" val="2129303459"/>
                    </a:ext>
                  </a:extLst>
                </a:gridCol>
              </a:tblGrid>
              <a:tr h="588773">
                <a:tc>
                  <a:txBody>
                    <a:bodyPr/>
                    <a:lstStyle/>
                    <a:p>
                      <a:pPr algn="r"/>
                      <a:r>
                        <a:rPr lang="en-US" sz="1600" b="1" dirty="0">
                          <a:solidFill>
                            <a:schemeClr val="tx1"/>
                          </a:solidFill>
                        </a:rPr>
                        <a:t>ACTIVITY</a:t>
                      </a:r>
                    </a:p>
                  </a:txBody>
                  <a:tcPr anchor="ctr">
                    <a:solidFill>
                      <a:schemeClr val="bg1">
                        <a:lumMod val="75000"/>
                      </a:schemeClr>
                    </a:solidFill>
                  </a:tcPr>
                </a:tc>
                <a:tc>
                  <a:txBody>
                    <a:bodyPr/>
                    <a:lstStyle/>
                    <a:p>
                      <a:pPr algn="ct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algn="ctr"/>
                      <a:r>
                        <a:rPr lang="en-US" sz="1200" b="1" i="0" dirty="0">
                          <a:solidFill>
                            <a:schemeClr val="tx1"/>
                          </a:solidFill>
                        </a:rPr>
                        <a:t>Cumulative Total</a:t>
                      </a:r>
                    </a:p>
                  </a:txBody>
                  <a:tcPr anchor="ctr">
                    <a:solidFill>
                      <a:schemeClr val="bg1">
                        <a:lumMod val="75000"/>
                      </a:schemeClr>
                    </a:solidFill>
                  </a:tcPr>
                </a:tc>
                <a:tc>
                  <a:txBody>
                    <a:bodyPr/>
                    <a:lstStyle/>
                    <a:p>
                      <a:pPr algn="ctr"/>
                      <a:r>
                        <a:rPr lang="en-US" sz="1400" b="1" i="0" dirty="0">
                          <a:solidFill>
                            <a:schemeClr val="tx1"/>
                          </a:solidFill>
                        </a:rPr>
                        <a:t>FFY 2018</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400" b="0" i="1" dirty="0"/>
                        <a:t>Complaints</a:t>
                      </a:r>
                    </a:p>
                  </a:txBody>
                  <a:tcPr anchor="ctr">
                    <a:solidFill>
                      <a:schemeClr val="bg1">
                        <a:lumMod val="85000"/>
                      </a:schemeClr>
                    </a:solidFill>
                  </a:tcPr>
                </a:tc>
                <a:tc>
                  <a:txBody>
                    <a:bodyPr/>
                    <a:lstStyle/>
                    <a:p>
                      <a:pPr algn="ctr"/>
                      <a:r>
                        <a:rPr lang="en-US" sz="1400" i="0" dirty="0"/>
                        <a:t>533</a:t>
                      </a:r>
                    </a:p>
                  </a:txBody>
                  <a:tcPr anchor="ctr">
                    <a:solidFill>
                      <a:schemeClr val="bg1">
                        <a:lumMod val="85000"/>
                      </a:schemeClr>
                    </a:solidFill>
                  </a:tcPr>
                </a:tc>
                <a:tc>
                  <a:txBody>
                    <a:bodyPr/>
                    <a:lstStyle/>
                    <a:p>
                      <a:pPr algn="ctr"/>
                      <a:r>
                        <a:rPr lang="en-US" sz="1400" i="0" dirty="0"/>
                        <a:t>618</a:t>
                      </a:r>
                    </a:p>
                  </a:txBody>
                  <a:tcPr anchor="ctr">
                    <a:solidFill>
                      <a:schemeClr val="bg1">
                        <a:lumMod val="85000"/>
                      </a:schemeClr>
                    </a:solidFill>
                  </a:tcPr>
                </a:tc>
                <a:tc>
                  <a:txBody>
                    <a:bodyPr/>
                    <a:lstStyle/>
                    <a:p>
                      <a:pPr algn="ctr"/>
                      <a:r>
                        <a:rPr lang="en-US" sz="1400" i="0" dirty="0"/>
                        <a:t>4</a:t>
                      </a:r>
                    </a:p>
                  </a:txBody>
                  <a:tcPr anchor="ctr">
                    <a:solidFill>
                      <a:schemeClr val="bg1">
                        <a:lumMod val="85000"/>
                      </a:schemeClr>
                    </a:solidFill>
                  </a:tcPr>
                </a:tc>
                <a:tc>
                  <a:txBody>
                    <a:bodyPr/>
                    <a:lstStyle/>
                    <a:p>
                      <a:pPr algn="ctr"/>
                      <a:r>
                        <a:rPr lang="en-US" sz="1400" b="1" i="1" dirty="0"/>
                        <a:t>1,155</a:t>
                      </a:r>
                    </a:p>
                  </a:txBody>
                  <a:tcPr anchor="ctr">
                    <a:solidFill>
                      <a:schemeClr val="bg1">
                        <a:lumMod val="85000"/>
                      </a:schemeClr>
                    </a:solidFill>
                  </a:tcPr>
                </a:tc>
                <a:tc>
                  <a:txBody>
                    <a:bodyPr/>
                    <a:lstStyle/>
                    <a:p>
                      <a:pPr algn="ctr"/>
                      <a:r>
                        <a:rPr lang="en-US" sz="1400" b="0" i="1" dirty="0"/>
                        <a:t>2,419</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400" b="0" i="1" dirty="0"/>
                        <a:t>Referrals</a:t>
                      </a:r>
                    </a:p>
                  </a:txBody>
                  <a:tcPr anchor="ctr">
                    <a:solidFill>
                      <a:schemeClr val="bg1">
                        <a:lumMod val="95000"/>
                      </a:schemeClr>
                    </a:solidFill>
                  </a:tcPr>
                </a:tc>
                <a:tc>
                  <a:txBody>
                    <a:bodyPr/>
                    <a:lstStyle/>
                    <a:p>
                      <a:pPr algn="ctr"/>
                      <a:r>
                        <a:rPr lang="en-US" sz="1400" i="0" dirty="0"/>
                        <a:t>180</a:t>
                      </a:r>
                    </a:p>
                  </a:txBody>
                  <a:tcPr anchor="ctr">
                    <a:solidFill>
                      <a:schemeClr val="bg1">
                        <a:lumMod val="95000"/>
                      </a:schemeClr>
                    </a:solidFill>
                  </a:tcPr>
                </a:tc>
                <a:tc>
                  <a:txBody>
                    <a:bodyPr/>
                    <a:lstStyle/>
                    <a:p>
                      <a:pPr algn="ctr"/>
                      <a:r>
                        <a:rPr lang="en-US" sz="1400" i="0" dirty="0"/>
                        <a:t>195</a:t>
                      </a:r>
                    </a:p>
                  </a:txBody>
                  <a:tcPr anchor="ctr">
                    <a:solidFill>
                      <a:schemeClr val="bg1">
                        <a:lumMod val="95000"/>
                      </a:schemeClr>
                    </a:solidFill>
                  </a:tcPr>
                </a:tc>
                <a:tc>
                  <a:txBody>
                    <a:bodyPr/>
                    <a:lstStyle/>
                    <a:p>
                      <a:pPr algn="ctr"/>
                      <a:r>
                        <a:rPr lang="en-US" sz="1400" i="0" dirty="0"/>
                        <a:t>27</a:t>
                      </a:r>
                    </a:p>
                  </a:txBody>
                  <a:tcPr anchor="ctr">
                    <a:solidFill>
                      <a:schemeClr val="bg1">
                        <a:lumMod val="95000"/>
                      </a:schemeClr>
                    </a:solidFill>
                  </a:tcPr>
                </a:tc>
                <a:tc>
                  <a:txBody>
                    <a:bodyPr/>
                    <a:lstStyle/>
                    <a:p>
                      <a:pPr algn="ctr"/>
                      <a:r>
                        <a:rPr lang="en-US" sz="1400" b="1" i="1" dirty="0"/>
                        <a:t>402</a:t>
                      </a:r>
                    </a:p>
                  </a:txBody>
                  <a:tcPr anchor="ctr">
                    <a:solidFill>
                      <a:schemeClr val="bg1">
                        <a:lumMod val="95000"/>
                      </a:schemeClr>
                    </a:solidFill>
                  </a:tcPr>
                </a:tc>
                <a:tc>
                  <a:txBody>
                    <a:bodyPr/>
                    <a:lstStyle/>
                    <a:p>
                      <a:pPr algn="ctr"/>
                      <a:r>
                        <a:rPr lang="en-US" sz="1400" b="0" i="1" dirty="0"/>
                        <a:t>822</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400" b="0" i="1" dirty="0"/>
                        <a:t>Fat/Cat</a:t>
                      </a:r>
                    </a:p>
                  </a:txBody>
                  <a:tcPr anchor="ctr">
                    <a:solidFill>
                      <a:schemeClr val="bg1">
                        <a:lumMod val="85000"/>
                      </a:schemeClr>
                    </a:solidFill>
                  </a:tcPr>
                </a:tc>
                <a:tc>
                  <a:txBody>
                    <a:bodyPr/>
                    <a:lstStyle/>
                    <a:p>
                      <a:pPr algn="ctr"/>
                      <a:r>
                        <a:rPr lang="en-US" sz="1400" i="0" dirty="0"/>
                        <a:t>42</a:t>
                      </a:r>
                    </a:p>
                  </a:txBody>
                  <a:tcPr anchor="ctr">
                    <a:solidFill>
                      <a:schemeClr val="bg1">
                        <a:lumMod val="85000"/>
                      </a:schemeClr>
                    </a:solidFill>
                  </a:tcPr>
                </a:tc>
                <a:tc>
                  <a:txBody>
                    <a:bodyPr/>
                    <a:lstStyle/>
                    <a:p>
                      <a:pPr algn="ctr"/>
                      <a:r>
                        <a:rPr lang="en-US" sz="1400" i="0" dirty="0"/>
                        <a:t>38</a:t>
                      </a:r>
                    </a:p>
                  </a:txBody>
                  <a:tcPr anchor="ctr">
                    <a:solidFill>
                      <a:schemeClr val="bg1">
                        <a:lumMod val="85000"/>
                      </a:schemeClr>
                    </a:solidFill>
                  </a:tcPr>
                </a:tc>
                <a:tc>
                  <a:txBody>
                    <a:bodyPr/>
                    <a:lstStyle/>
                    <a:p>
                      <a:pPr algn="ctr"/>
                      <a:r>
                        <a:rPr lang="en-US" sz="1400" i="0" dirty="0"/>
                        <a:t>0</a:t>
                      </a:r>
                    </a:p>
                  </a:txBody>
                  <a:tcPr anchor="ctr">
                    <a:solidFill>
                      <a:schemeClr val="bg1">
                        <a:lumMod val="85000"/>
                      </a:schemeClr>
                    </a:solidFill>
                  </a:tcPr>
                </a:tc>
                <a:tc>
                  <a:txBody>
                    <a:bodyPr/>
                    <a:lstStyle/>
                    <a:p>
                      <a:pPr algn="ctr"/>
                      <a:r>
                        <a:rPr lang="en-US" sz="1400" b="1" i="1" dirty="0"/>
                        <a:t>80</a:t>
                      </a:r>
                    </a:p>
                  </a:txBody>
                  <a:tcPr anchor="ctr">
                    <a:solidFill>
                      <a:schemeClr val="bg1">
                        <a:lumMod val="85000"/>
                      </a:schemeClr>
                    </a:solidFill>
                  </a:tcPr>
                </a:tc>
                <a:tc>
                  <a:txBody>
                    <a:bodyPr/>
                    <a:lstStyle/>
                    <a:p>
                      <a:pPr algn="ctr"/>
                      <a:r>
                        <a:rPr lang="en-US" sz="1400" b="0" i="1" dirty="0"/>
                        <a:t>123</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400" b="1" i="1" dirty="0"/>
                        <a:t>Totals</a:t>
                      </a:r>
                    </a:p>
                  </a:txBody>
                  <a:tcPr anchor="ctr">
                    <a:solidFill>
                      <a:schemeClr val="bg1">
                        <a:lumMod val="95000"/>
                      </a:schemeClr>
                    </a:solidFill>
                  </a:tcPr>
                </a:tc>
                <a:tc>
                  <a:txBody>
                    <a:bodyPr/>
                    <a:lstStyle/>
                    <a:p>
                      <a:pPr algn="ctr"/>
                      <a:r>
                        <a:rPr lang="en-US" sz="1400" b="1" i="1" dirty="0"/>
                        <a:t>755</a:t>
                      </a:r>
                    </a:p>
                  </a:txBody>
                  <a:tcPr anchor="ctr">
                    <a:solidFill>
                      <a:schemeClr val="bg1">
                        <a:lumMod val="95000"/>
                      </a:schemeClr>
                    </a:solidFill>
                  </a:tcPr>
                </a:tc>
                <a:tc>
                  <a:txBody>
                    <a:bodyPr/>
                    <a:lstStyle/>
                    <a:p>
                      <a:pPr algn="ctr"/>
                      <a:r>
                        <a:rPr lang="en-US" sz="1400" b="1" i="1" dirty="0"/>
                        <a:t>851</a:t>
                      </a:r>
                    </a:p>
                  </a:txBody>
                  <a:tcPr anchor="ctr">
                    <a:solidFill>
                      <a:schemeClr val="bg1">
                        <a:lumMod val="95000"/>
                      </a:schemeClr>
                    </a:solidFill>
                  </a:tcPr>
                </a:tc>
                <a:tc>
                  <a:txBody>
                    <a:bodyPr/>
                    <a:lstStyle/>
                    <a:p>
                      <a:pPr algn="ctr"/>
                      <a:r>
                        <a:rPr lang="en-US" sz="1400" b="1" i="1" dirty="0"/>
                        <a:t>31</a:t>
                      </a:r>
                    </a:p>
                  </a:txBody>
                  <a:tcPr anchor="ctr">
                    <a:solidFill>
                      <a:schemeClr val="bg1">
                        <a:lumMod val="95000"/>
                      </a:schemeClr>
                    </a:solidFill>
                  </a:tcPr>
                </a:tc>
                <a:tc>
                  <a:txBody>
                    <a:bodyPr/>
                    <a:lstStyle/>
                    <a:p>
                      <a:pPr algn="ctr"/>
                      <a:r>
                        <a:rPr lang="en-US" sz="1400" b="1" i="1" dirty="0"/>
                        <a:t>1,637</a:t>
                      </a:r>
                    </a:p>
                  </a:txBody>
                  <a:tcPr anchor="ctr">
                    <a:solidFill>
                      <a:schemeClr val="bg1">
                        <a:lumMod val="95000"/>
                      </a:schemeClr>
                    </a:solidFill>
                  </a:tcPr>
                </a:tc>
                <a:tc>
                  <a:txBody>
                    <a:bodyPr/>
                    <a:lstStyle/>
                    <a:p>
                      <a:pPr algn="ctr"/>
                      <a:r>
                        <a:rPr lang="en-US" sz="1400" b="0" i="1" dirty="0"/>
                        <a:t>3,364</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6" name="TextBox 15">
            <a:extLst>
              <a:ext uri="{FF2B5EF4-FFF2-40B4-BE49-F238E27FC236}">
                <a16:creationId xmlns:a16="http://schemas.microsoft.com/office/drawing/2014/main" id="{9D7F4077-DF36-4390-AA40-18ECFD9E5DA7}"/>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15" name="Picture 14" descr="C:\Users\wllagoe.EADS\Pictures\Construction\IMG_1163.JPG">
            <a:extLst>
              <a:ext uri="{FF2B5EF4-FFF2-40B4-BE49-F238E27FC236}">
                <a16:creationId xmlns:a16="http://schemas.microsoft.com/office/drawing/2014/main" id="{CC8FCE2C-E3DB-4F62-B60C-CA04794F6464}"/>
              </a:ext>
            </a:extLst>
          </p:cNvPr>
          <p:cNvPicPr/>
          <p:nvPr/>
        </p:nvPicPr>
        <p:blipFill>
          <a:blip r:embed="rId7" cstate="print"/>
          <a:srcRect l="18429" t="24573" r="57022" b="22008"/>
          <a:stretch>
            <a:fillRect/>
          </a:stretch>
        </p:blipFill>
        <p:spPr bwMode="auto">
          <a:xfrm>
            <a:off x="7620000" y="4419599"/>
            <a:ext cx="981076" cy="1523999"/>
          </a:xfrm>
          <a:prstGeom prst="rect">
            <a:avLst/>
          </a:prstGeom>
          <a:noFill/>
          <a:ln w="9525">
            <a:noFill/>
            <a:miter lim="800000"/>
            <a:headEnd/>
            <a:tailEnd/>
          </a:ln>
        </p:spPr>
      </p:pic>
    </p:spTree>
    <p:extLst>
      <p:ext uri="{BB962C8B-B14F-4D97-AF65-F5344CB8AC3E}">
        <p14:creationId xmlns:p14="http://schemas.microsoft.com/office/powerpoint/2010/main" val="3535652268"/>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 </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sp>
        <p:nvSpPr>
          <p:cNvPr id="10" name="TextBox 9">
            <a:extLst>
              <a:ext uri="{FF2B5EF4-FFF2-40B4-BE49-F238E27FC236}">
                <a16:creationId xmlns:a16="http://schemas.microsoft.com/office/drawing/2014/main" id="{407C9490-D074-4AC3-AEE2-B778C93D4DF7}"/>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12" name="Picture 11" descr="DSC_1207-2">
            <a:extLst>
              <a:ext uri="{FF2B5EF4-FFF2-40B4-BE49-F238E27FC236}">
                <a16:creationId xmlns:a16="http://schemas.microsoft.com/office/drawing/2014/main" id="{3B4D7D6E-8988-401D-8A66-9DD8D6128303}"/>
              </a:ext>
            </a:extLst>
          </p:cNvPr>
          <p:cNvPicPr>
            <a:picLocks noGrp="1" noChangeAspect="1"/>
          </p:cNvPicPr>
          <p:nvPr isPhoto="1"/>
        </p:nvPicPr>
        <p:blipFill>
          <a:blip r:embed="rId3" cstate="email">
            <a:extLst>
              <a:ext uri="{28A0092B-C50C-407E-A947-70E740481C1C}">
                <a14:useLocalDpi xmlns:a14="http://schemas.microsoft.com/office/drawing/2010/main"/>
              </a:ext>
            </a:extLst>
          </a:blip>
          <a:stretch>
            <a:fillRect/>
          </a:stretch>
        </p:blipFill>
        <p:spPr>
          <a:xfrm>
            <a:off x="5178336" y="1295400"/>
            <a:ext cx="3356064" cy="2785533"/>
          </a:xfrm>
          <a:prstGeom prst="rect">
            <a:avLst/>
          </a:prstGeom>
        </p:spPr>
      </p:pic>
      <p:sp>
        <p:nvSpPr>
          <p:cNvPr id="2" name="TextBox 1">
            <a:extLst>
              <a:ext uri="{FF2B5EF4-FFF2-40B4-BE49-F238E27FC236}">
                <a16:creationId xmlns:a16="http://schemas.microsoft.com/office/drawing/2014/main" id="{5F68E256-868C-4196-AD9E-2E2E7FF5B56C}"/>
              </a:ext>
            </a:extLst>
          </p:cNvPr>
          <p:cNvSpPr txBox="1"/>
          <p:nvPr/>
        </p:nvSpPr>
        <p:spPr>
          <a:xfrm>
            <a:off x="5105400" y="5410200"/>
            <a:ext cx="2813591" cy="553998"/>
          </a:xfrm>
          <a:prstGeom prst="rect">
            <a:avLst/>
          </a:prstGeom>
          <a:noFill/>
        </p:spPr>
        <p:txBody>
          <a:bodyPr wrap="none" rtlCol="0">
            <a:spAutoFit/>
          </a:bodyPr>
          <a:lstStyle/>
          <a:p>
            <a:r>
              <a:rPr lang="en-US" sz="1000" b="1" dirty="0"/>
              <a:t>2019 – 2023 Strategic Management Plan</a:t>
            </a:r>
          </a:p>
          <a:p>
            <a:r>
              <a:rPr lang="en-US" sz="1000" i="1" dirty="0"/>
              <a:t>Goal #1 – Reduce fatalities by 2%</a:t>
            </a:r>
          </a:p>
          <a:p>
            <a:r>
              <a:rPr lang="en-US" sz="1000" i="1" dirty="0"/>
              <a:t>Goal #2 – Reduce injuries and illnesses by 5%</a:t>
            </a:r>
          </a:p>
        </p:txBody>
      </p:sp>
    </p:spTree>
    <p:extLst>
      <p:ext uri="{BB962C8B-B14F-4D97-AF65-F5344CB8AC3E}">
        <p14:creationId xmlns:p14="http://schemas.microsoft.com/office/powerpoint/2010/main" val="3792614395"/>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807971933"/>
              </p:ext>
            </p:extLst>
          </p:nvPr>
        </p:nvGraphicFramePr>
        <p:xfrm>
          <a:off x="609600" y="1143000"/>
          <a:ext cx="7924800" cy="1219201"/>
        </p:xfrm>
        <a:graphic>
          <a:graphicData uri="http://schemas.openxmlformats.org/drawingml/2006/table">
            <a:tbl>
              <a:tblPr>
                <a:tableStyleId>{00A15C55-8517-42AA-B614-E9B94910E393}</a:tableStyleId>
              </a:tblPr>
              <a:tblGrid>
                <a:gridCol w="4191000">
                  <a:extLst>
                    <a:ext uri="{9D8B030D-6E8A-4147-A177-3AD203B41FA5}">
                      <a16:colId xmlns:a16="http://schemas.microsoft.com/office/drawing/2014/main" val="20000"/>
                    </a:ext>
                  </a:extLst>
                </a:gridCol>
                <a:gridCol w="1543260">
                  <a:extLst>
                    <a:ext uri="{9D8B030D-6E8A-4147-A177-3AD203B41FA5}">
                      <a16:colId xmlns:a16="http://schemas.microsoft.com/office/drawing/2014/main" val="20001"/>
                    </a:ext>
                  </a:extLst>
                </a:gridCol>
                <a:gridCol w="112374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4"/>
                    </a:ext>
                  </a:extLst>
                </a:gridCol>
              </a:tblGrid>
              <a:tr h="59218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NAICS 23</a:t>
                      </a:r>
                      <a:r>
                        <a:rPr lang="en-US" sz="1400" b="1" dirty="0"/>
                        <a:t>—CONSTRUCTION</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FFY 2018</a:t>
                      </a:r>
                    </a:p>
                  </a:txBody>
                  <a:tcPr anchor="ctr" horzOverflow="overflow">
                    <a:solidFill>
                      <a:schemeClr val="bg1">
                        <a:lumMod val="7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FFY 2019 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solidFill>
                            <a:schemeClr val="tx1"/>
                          </a:solidFill>
                          <a:effectLst/>
                          <a:latin typeface="Arial" charset="0"/>
                          <a:cs typeface="Arial" charset="0"/>
                        </a:rPr>
                        <a:t>Total Fatalities</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1" u="none" strike="noStrike" cap="none" normalizeH="0" baseline="0" dirty="0">
                          <a:ln>
                            <a:noFill/>
                          </a:ln>
                          <a:effectLst/>
                        </a:rPr>
                        <a:t>24</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8</a:t>
                      </a:r>
                    </a:p>
                  </a:txBody>
                  <a:tcPr horzOverflow="overflow">
                    <a:solidFill>
                      <a:schemeClr val="bg1">
                        <a:lumMod val="95000"/>
                      </a:schemeClr>
                    </a:solidFill>
                  </a:tcPr>
                </a:tc>
                <a:extLst>
                  <a:ext uri="{0D108BD9-81ED-4DB2-BD59-A6C34878D82A}">
                    <a16:rowId xmlns:a16="http://schemas.microsoft.com/office/drawing/2014/main" val="10001"/>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effectLst/>
                        </a:rPr>
                        <a:t> Fatality Rate</a:t>
                      </a:r>
                      <a:endParaRPr kumimoji="0" lang="en-US" sz="12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Arial" charset="0"/>
                        </a:rPr>
                        <a:t>0.0118</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300" i="1" dirty="0"/>
                    </a:p>
                  </a:txBody>
                  <a:tcPr horzOverflow="overflow">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0.0004</a:t>
                      </a:r>
                    </a:p>
                  </a:txBody>
                  <a:tcPr horzOverflow="overflow">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551D7D50-EAB8-4089-9442-23CB7A3F44C9}"/>
              </a:ext>
            </a:extLst>
          </p:cNvPr>
          <p:cNvGraphicFramePr>
            <a:graphicFrameLocks noGrp="1"/>
          </p:cNvGraphicFramePr>
          <p:nvPr>
            <p:extLst>
              <p:ext uri="{D42A27DB-BD31-4B8C-83A1-F6EECF244321}">
                <p14:modId xmlns:p14="http://schemas.microsoft.com/office/powerpoint/2010/main" val="3927849248"/>
              </p:ext>
            </p:extLst>
          </p:nvPr>
        </p:nvGraphicFramePr>
        <p:xfrm>
          <a:off x="609598" y="2514601"/>
          <a:ext cx="7924799" cy="3362282"/>
        </p:xfrm>
        <a:graphic>
          <a:graphicData uri="http://schemas.openxmlformats.org/drawingml/2006/table">
            <a:tbl>
              <a:tblPr firstRow="1" bandRow="1">
                <a:tableStyleId>{00A15C55-8517-42AA-B614-E9B94910E393}</a:tableStyleId>
              </a:tblPr>
              <a:tblGrid>
                <a:gridCol w="3033070">
                  <a:extLst>
                    <a:ext uri="{9D8B030D-6E8A-4147-A177-3AD203B41FA5}">
                      <a16:colId xmlns:a16="http://schemas.microsoft.com/office/drawing/2014/main" val="20000"/>
                    </a:ext>
                  </a:extLst>
                </a:gridCol>
                <a:gridCol w="1157932">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gridCol w="1066797">
                  <a:extLst>
                    <a:ext uri="{9D8B030D-6E8A-4147-A177-3AD203B41FA5}">
                      <a16:colId xmlns:a16="http://schemas.microsoft.com/office/drawing/2014/main" val="20005"/>
                    </a:ext>
                  </a:extLst>
                </a:gridCol>
              </a:tblGrid>
              <a:tr h="498517">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83095">
                <a:tc>
                  <a:txBody>
                    <a:bodyPr/>
                    <a:lstStyle/>
                    <a:p>
                      <a:pPr algn="r"/>
                      <a:r>
                        <a:rPr lang="en-US" sz="1300" b="0" i="1" dirty="0">
                          <a:solidFill>
                            <a:schemeClr val="tx1"/>
                          </a:solidFill>
                        </a:rPr>
                        <a:t>Struck By</a:t>
                      </a:r>
                    </a:p>
                  </a:txBody>
                  <a:tcPr anchor="ctr">
                    <a:solidFill>
                      <a:schemeClr val="bg1">
                        <a:lumMod val="95000"/>
                      </a:schemeClr>
                    </a:solidFill>
                  </a:tcPr>
                </a:tc>
                <a:tc>
                  <a:txBody>
                    <a:bodyPr/>
                    <a:lstStyle/>
                    <a:p>
                      <a:pPr algn="ctr"/>
                      <a:r>
                        <a:rPr lang="en-US" sz="1300" b="1" i="1" dirty="0"/>
                        <a:t>1</a:t>
                      </a:r>
                    </a:p>
                  </a:txBody>
                  <a:tcPr anchor="ctr">
                    <a:solidFill>
                      <a:schemeClr val="bg1">
                        <a:lumMod val="95000"/>
                      </a:schemeClr>
                    </a:solidFill>
                  </a:tcPr>
                </a:tc>
                <a:tc>
                  <a:txBody>
                    <a:bodyPr/>
                    <a:lstStyle/>
                    <a:p>
                      <a:pPr algn="r"/>
                      <a:r>
                        <a:rPr lang="en-US" sz="1300" b="0" i="1" dirty="0">
                          <a:solidFill>
                            <a:schemeClr val="tx1"/>
                          </a:solidFill>
                        </a:rPr>
                        <a:t>Inhalation</a:t>
                      </a:r>
                    </a:p>
                  </a:txBody>
                  <a:tcPr anchor="ctr">
                    <a:solidFill>
                      <a:schemeClr val="bg1">
                        <a:lumMod val="95000"/>
                      </a:schemeClr>
                    </a:solidFill>
                  </a:tcPr>
                </a:tc>
                <a:tc>
                  <a:txBody>
                    <a:bodyPr/>
                    <a:lstStyle/>
                    <a:p>
                      <a:pPr algn="ctr"/>
                      <a:r>
                        <a:rPr lang="en-US" sz="1300" b="1" i="1" dirty="0"/>
                        <a:t>1</a:t>
                      </a:r>
                    </a:p>
                  </a:txBody>
                  <a:tcPr anchor="ctr">
                    <a:solidFill>
                      <a:schemeClr val="bg1">
                        <a:lumMod val="95000"/>
                      </a:schemeClr>
                    </a:solidFill>
                  </a:tcPr>
                </a:tc>
                <a:extLst>
                  <a:ext uri="{0D108BD9-81ED-4DB2-BD59-A6C34878D82A}">
                    <a16:rowId xmlns:a16="http://schemas.microsoft.com/office/drawing/2014/main" val="10001"/>
                  </a:ext>
                </a:extLst>
              </a:tr>
              <a:tr h="433179">
                <a:tc>
                  <a:txBody>
                    <a:bodyPr/>
                    <a:lstStyle/>
                    <a:p>
                      <a:pPr algn="r"/>
                      <a:r>
                        <a:rPr lang="en-US" sz="13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3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377706">
                <a:tc>
                  <a:txBody>
                    <a:bodyPr/>
                    <a:lstStyle/>
                    <a:p>
                      <a:pPr algn="r"/>
                      <a:r>
                        <a:rPr lang="en-US" sz="13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3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528790">
                <a:tc>
                  <a:txBody>
                    <a:bodyPr/>
                    <a:lstStyle/>
                    <a:p>
                      <a:pPr algn="r"/>
                      <a:r>
                        <a:rPr lang="en-US" sz="1300" b="0" i="1" dirty="0"/>
                        <a:t>Fall (Same</a:t>
                      </a:r>
                      <a:r>
                        <a:rPr lang="en-US" sz="1300" b="0" i="1" baseline="0" dirty="0"/>
                        <a:t> Level)</a:t>
                      </a:r>
                      <a:endParaRPr lang="en-US" sz="13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3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33179">
                <a:tc>
                  <a:txBody>
                    <a:bodyPr/>
                    <a:lstStyle/>
                    <a:p>
                      <a:pPr algn="r"/>
                      <a:r>
                        <a:rPr lang="en-US" sz="13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4</a:t>
                      </a:r>
                    </a:p>
                  </a:txBody>
                  <a:tcPr anchor="ctr">
                    <a:solidFill>
                      <a:schemeClr val="bg1">
                        <a:lumMod val="95000"/>
                      </a:schemeClr>
                    </a:solidFill>
                  </a:tcPr>
                </a:tc>
                <a:tc>
                  <a:txBody>
                    <a:bodyPr/>
                    <a:lstStyle/>
                    <a:p>
                      <a:pPr algn="r"/>
                      <a:r>
                        <a:rPr lang="en-US" sz="13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86544">
                <a:tc>
                  <a:txBody>
                    <a:bodyPr/>
                    <a:lstStyle/>
                    <a:p>
                      <a:pPr algn="r"/>
                      <a:r>
                        <a:rPr lang="en-US" sz="13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3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6"/>
                  </a:ext>
                </a:extLst>
              </a:tr>
              <a:tr h="511791">
                <a:tc>
                  <a:txBody>
                    <a:bodyPr/>
                    <a:lstStyle/>
                    <a:p>
                      <a:pPr algn="r"/>
                      <a:r>
                        <a:rPr lang="en-US" sz="13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3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85E793AF-CA76-45AD-B39C-E2E28F947C33}"/>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47613049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7" name="Group 22">
            <a:extLst>
              <a:ext uri="{FF2B5EF4-FFF2-40B4-BE49-F238E27FC236}">
                <a16:creationId xmlns:a16="http://schemas.microsoft.com/office/drawing/2014/main" id="{C44D24E8-1176-4C67-9E08-326EA26D433E}"/>
              </a:ext>
            </a:extLst>
          </p:cNvPr>
          <p:cNvGraphicFramePr>
            <a:graphicFrameLocks noGrp="1"/>
          </p:cNvGraphicFramePr>
          <p:nvPr>
            <p:extLst>
              <p:ext uri="{D42A27DB-BD31-4B8C-83A1-F6EECF244321}">
                <p14:modId xmlns:p14="http://schemas.microsoft.com/office/powerpoint/2010/main" val="3346154830"/>
              </p:ext>
            </p:extLst>
          </p:nvPr>
        </p:nvGraphicFramePr>
        <p:xfrm>
          <a:off x="609600" y="3166350"/>
          <a:ext cx="7929233" cy="2777250"/>
        </p:xfrm>
        <a:graphic>
          <a:graphicData uri="http://schemas.openxmlformats.org/drawingml/2006/table">
            <a:tbl>
              <a:tblPr>
                <a:tableStyleId>{00A15C55-8517-42AA-B614-E9B94910E393}</a:tableStyleId>
              </a:tblPr>
              <a:tblGrid>
                <a:gridCol w="5638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2"/>
                    </a:ext>
                  </a:extLst>
                </a:gridCol>
                <a:gridCol w="1452233">
                  <a:extLst>
                    <a:ext uri="{9D8B030D-6E8A-4147-A177-3AD203B41FA5}">
                      <a16:colId xmlns:a16="http://schemas.microsoft.com/office/drawing/2014/main" val="20003"/>
                    </a:ext>
                  </a:extLst>
                </a:gridCol>
              </a:tblGrid>
              <a:tr h="843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SEP ACTIVITY</a:t>
                      </a: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Compliance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628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Consultative Visits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223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200</a:t>
                      </a:r>
                    </a:p>
                  </a:txBody>
                  <a:tcPr anchor="ctr" horzOverflow="overflow">
                    <a:solidFill>
                      <a:schemeClr val="bg1">
                        <a:lumMod val="85000"/>
                      </a:schemeClr>
                    </a:solidFill>
                  </a:tcPr>
                </a:tc>
                <a:extLst>
                  <a:ext uri="{0D108BD9-81ED-4DB2-BD59-A6C34878D82A}">
                    <a16:rowId xmlns:a16="http://schemas.microsoft.com/office/drawing/2014/main" val="10002"/>
                  </a:ext>
                </a:extLst>
              </a:tr>
              <a:tr h="5820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OSH Outreach Events (10 and 30 Hour Construction Courses)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8</a:t>
                      </a:r>
                    </a:p>
                  </a:txBody>
                  <a:tcPr anchor="ctr" horzOverflow="overflow">
                    <a:solidFill>
                      <a:schemeClr val="bg1">
                        <a:lumMod val="95000"/>
                      </a:schemeClr>
                    </a:solidFill>
                  </a:tcPr>
                </a:tc>
                <a:extLst>
                  <a:ext uri="{0D108BD9-81ED-4DB2-BD59-A6C34878D82A}">
                    <a16:rowId xmlns:a16="http://schemas.microsoft.com/office/drawing/2014/main" val="10003"/>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People Trained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1,481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2,500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5C69A310-42E0-4E77-B71F-D01D0C77720E}"/>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pic>
        <p:nvPicPr>
          <p:cNvPr id="9" name="Picture 8" descr="DSC_1195">
            <a:extLst>
              <a:ext uri="{FF2B5EF4-FFF2-40B4-BE49-F238E27FC236}">
                <a16:creationId xmlns:a16="http://schemas.microsoft.com/office/drawing/2014/main" id="{7888EE79-42D0-46DA-8F6F-159534A1656F}"/>
              </a:ext>
            </a:extLst>
          </p:cNvPr>
          <p:cNvPicPr>
            <a:picLocks noGrp="1" noChangeAspect="1"/>
          </p:cNvPicPr>
          <p:nvPr isPhoto="1"/>
        </p:nvPicPr>
        <p:blipFill>
          <a:blip r:embed="rId3" cstate="email">
            <a:extLst>
              <a:ext uri="{28A0092B-C50C-407E-A947-70E740481C1C}">
                <a14:useLocalDpi xmlns:a14="http://schemas.microsoft.com/office/drawing/2010/main"/>
              </a:ext>
            </a:extLst>
          </a:blip>
          <a:stretch>
            <a:fillRect/>
          </a:stretch>
        </p:blipFill>
        <p:spPr>
          <a:xfrm>
            <a:off x="609600" y="1156551"/>
            <a:ext cx="2622646" cy="1980098"/>
          </a:xfrm>
          <a:prstGeom prst="rect">
            <a:avLst/>
          </a:prstGeom>
        </p:spPr>
      </p:pic>
      <p:pic>
        <p:nvPicPr>
          <p:cNvPr id="13" name="Picture 12" descr="DSC_1217">
            <a:extLst>
              <a:ext uri="{FF2B5EF4-FFF2-40B4-BE49-F238E27FC236}">
                <a16:creationId xmlns:a16="http://schemas.microsoft.com/office/drawing/2014/main" id="{FE11F19F-D7EF-49BC-B51C-908C098AE3F4}"/>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3232246" y="1145492"/>
            <a:ext cx="2482754" cy="1991158"/>
          </a:xfrm>
          <a:prstGeom prst="rect">
            <a:avLst/>
          </a:prstGeom>
        </p:spPr>
      </p:pic>
      <p:pic>
        <p:nvPicPr>
          <p:cNvPr id="14" name="Picture 13">
            <a:extLst>
              <a:ext uri="{FF2B5EF4-FFF2-40B4-BE49-F238E27FC236}">
                <a16:creationId xmlns:a16="http://schemas.microsoft.com/office/drawing/2014/main" id="{504F7A90-ACE0-4130-AAEA-8C6FF41EA0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4028" y="1138622"/>
            <a:ext cx="2830371" cy="1991159"/>
          </a:xfrm>
          <a:prstGeom prst="rect">
            <a:avLst/>
          </a:prstGeom>
        </p:spPr>
      </p:pic>
    </p:spTree>
    <p:extLst>
      <p:ext uri="{BB962C8B-B14F-4D97-AF65-F5344CB8AC3E}">
        <p14:creationId xmlns:p14="http://schemas.microsoft.com/office/powerpoint/2010/main" val="122122581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pic>
        <p:nvPicPr>
          <p:cNvPr id="17" name="Picture 16">
            <a:extLst>
              <a:ext uri="{FF2B5EF4-FFF2-40B4-BE49-F238E27FC236}">
                <a16:creationId xmlns:a16="http://schemas.microsoft.com/office/drawing/2014/main" id="{A1D21761-1394-47F6-8DD1-4E8FBA2AE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513" y="3292641"/>
            <a:ext cx="1197813" cy="898359"/>
          </a:xfrm>
          <a:prstGeom prst="rect">
            <a:avLst/>
          </a:prstGeom>
        </p:spPr>
      </p:pic>
      <p:pic>
        <p:nvPicPr>
          <p:cNvPr id="19" name="Picture 18">
            <a:extLst>
              <a:ext uri="{FF2B5EF4-FFF2-40B4-BE49-F238E27FC236}">
                <a16:creationId xmlns:a16="http://schemas.microsoft.com/office/drawing/2014/main" id="{42D5DB8F-B6A1-426E-B12C-D4025A504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3276101"/>
            <a:ext cx="1219866" cy="914899"/>
          </a:xfrm>
          <a:prstGeom prst="rect">
            <a:avLst/>
          </a:prstGeom>
        </p:spPr>
      </p:pic>
      <p:pic>
        <p:nvPicPr>
          <p:cNvPr id="20" name="Picture 19">
            <a:extLst>
              <a:ext uri="{FF2B5EF4-FFF2-40B4-BE49-F238E27FC236}">
                <a16:creationId xmlns:a16="http://schemas.microsoft.com/office/drawing/2014/main" id="{DC93077B-DF70-4A3F-8623-F97E67031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276101"/>
            <a:ext cx="1178197" cy="871864"/>
          </a:xfrm>
          <a:prstGeom prst="rect">
            <a:avLst/>
          </a:prstGeom>
        </p:spPr>
      </p:pic>
      <p:pic>
        <p:nvPicPr>
          <p:cNvPr id="22" name="Picture 21">
            <a:extLst>
              <a:ext uri="{FF2B5EF4-FFF2-40B4-BE49-F238E27FC236}">
                <a16:creationId xmlns:a16="http://schemas.microsoft.com/office/drawing/2014/main" id="{86305363-F5B6-4886-95E2-3FE730FC4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02626" y="3276101"/>
            <a:ext cx="1179094" cy="884321"/>
          </a:xfrm>
          <a:prstGeom prst="rect">
            <a:avLst/>
          </a:prstGeom>
        </p:spPr>
      </p:pic>
      <p:pic>
        <p:nvPicPr>
          <p:cNvPr id="23" name="Picture 22" descr="C:\Users\wllagoe.EADS\Pictures\Construction\IMG_1163.JPG">
            <a:extLst>
              <a:ext uri="{FF2B5EF4-FFF2-40B4-BE49-F238E27FC236}">
                <a16:creationId xmlns:a16="http://schemas.microsoft.com/office/drawing/2014/main" id="{A348B6C0-2D85-4CA2-BE9D-59E7F611286D}"/>
              </a:ext>
            </a:extLst>
          </p:cNvPr>
          <p:cNvPicPr/>
          <p:nvPr/>
        </p:nvPicPr>
        <p:blipFill>
          <a:blip r:embed="rId7" cstate="print"/>
          <a:srcRect l="18429" t="24573" r="35898" b="22008"/>
          <a:stretch>
            <a:fillRect/>
          </a:stretch>
        </p:blipFill>
        <p:spPr bwMode="auto">
          <a:xfrm>
            <a:off x="602223" y="3313379"/>
            <a:ext cx="1371603" cy="834586"/>
          </a:xfrm>
          <a:prstGeom prst="rect">
            <a:avLst/>
          </a:prstGeom>
          <a:noFill/>
          <a:ln w="9525">
            <a:noFill/>
            <a:miter lim="800000"/>
            <a:headEnd/>
            <a:tailEnd/>
          </a:ln>
        </p:spPr>
      </p:pic>
      <p:pic>
        <p:nvPicPr>
          <p:cNvPr id="24" name="Picture 23" descr="C:\Documents and Settings\Wanda Lagoe\My Documents\My Pictures\PSM\IMG_1889.JPG">
            <a:extLst>
              <a:ext uri="{FF2B5EF4-FFF2-40B4-BE49-F238E27FC236}">
                <a16:creationId xmlns:a16="http://schemas.microsoft.com/office/drawing/2014/main" id="{54668D7E-3876-40DB-9FF7-CCA38AC63DC8}"/>
              </a:ext>
            </a:extLst>
          </p:cNvPr>
          <p:cNvPicPr/>
          <p:nvPr/>
        </p:nvPicPr>
        <p:blipFill>
          <a:blip r:embed="rId8" cstate="print"/>
          <a:srcRect l="8929" t="21542" r="8418" b="33939"/>
          <a:stretch>
            <a:fillRect/>
          </a:stretch>
        </p:blipFill>
        <p:spPr bwMode="auto">
          <a:xfrm>
            <a:off x="1881250" y="3292954"/>
            <a:ext cx="2378576" cy="855011"/>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EF97276C-2D2F-447A-AFA2-B5D3CBF142E5}"/>
              </a:ext>
            </a:extLst>
          </p:cNvPr>
          <p:cNvGraphicFramePr>
            <a:graphicFrameLocks noGrp="1"/>
          </p:cNvGraphicFramePr>
          <p:nvPr>
            <p:extLst>
              <p:ext uri="{D42A27DB-BD31-4B8C-83A1-F6EECF244321}">
                <p14:modId xmlns:p14="http://schemas.microsoft.com/office/powerpoint/2010/main" val="4242251418"/>
              </p:ext>
            </p:extLst>
          </p:nvPr>
        </p:nvGraphicFramePr>
        <p:xfrm>
          <a:off x="609596" y="1142999"/>
          <a:ext cx="7896725" cy="2149639"/>
        </p:xfrm>
        <a:graphic>
          <a:graphicData uri="http://schemas.openxmlformats.org/drawingml/2006/table">
            <a:tbl>
              <a:tblPr firstRow="1" bandRow="1">
                <a:tableStyleId>{00A15C55-8517-42AA-B614-E9B94910E393}</a:tableStyleId>
              </a:tblPr>
              <a:tblGrid>
                <a:gridCol w="5245598">
                  <a:extLst>
                    <a:ext uri="{9D8B030D-6E8A-4147-A177-3AD203B41FA5}">
                      <a16:colId xmlns:a16="http://schemas.microsoft.com/office/drawing/2014/main" val="20000"/>
                    </a:ext>
                  </a:extLst>
                </a:gridCol>
                <a:gridCol w="1164875">
                  <a:extLst>
                    <a:ext uri="{9D8B030D-6E8A-4147-A177-3AD203B41FA5}">
                      <a16:colId xmlns:a16="http://schemas.microsoft.com/office/drawing/2014/main" val="20002"/>
                    </a:ext>
                  </a:extLst>
                </a:gridCol>
                <a:gridCol w="1486252">
                  <a:extLst>
                    <a:ext uri="{9D8B030D-6E8A-4147-A177-3AD203B41FA5}">
                      <a16:colId xmlns:a16="http://schemas.microsoft.com/office/drawing/2014/main" val="20003"/>
                    </a:ext>
                  </a:extLst>
                </a:gridCol>
              </a:tblGrid>
              <a:tr h="568995">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500" b="1" i="1" dirty="0">
                          <a:solidFill>
                            <a:schemeClr val="tx1"/>
                          </a:solidFill>
                        </a:rPr>
                        <a:t>Total</a:t>
                      </a:r>
                    </a:p>
                  </a:txBody>
                  <a:tcPr anchor="ctr">
                    <a:solidFill>
                      <a:schemeClr val="bg1">
                        <a:lumMod val="75000"/>
                      </a:schemeClr>
                    </a:solidFill>
                  </a:tcPr>
                </a:tc>
                <a:tc>
                  <a:txBody>
                    <a:bodyPr/>
                    <a:lstStyle/>
                    <a:p>
                      <a:pPr algn="ctr"/>
                      <a:r>
                        <a:rPr lang="en-US" sz="15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95161">
                <a:tc>
                  <a:txBody>
                    <a:bodyPr/>
                    <a:lstStyle/>
                    <a:p>
                      <a:pPr algn="r"/>
                      <a:r>
                        <a:rPr lang="en-US" sz="1400" i="1" dirty="0"/>
                        <a:t>Compliance Inspections</a:t>
                      </a:r>
                    </a:p>
                  </a:txBody>
                  <a:tcPr anchor="ctr">
                    <a:solidFill>
                      <a:schemeClr val="bg1">
                        <a:lumMod val="85000"/>
                      </a:schemeClr>
                    </a:solidFill>
                  </a:tcPr>
                </a:tc>
                <a:tc>
                  <a:txBody>
                    <a:bodyPr/>
                    <a:lstStyle/>
                    <a:p>
                      <a:pPr algn="ctr"/>
                      <a:r>
                        <a:rPr lang="en-US" sz="1400" b="1" i="1" dirty="0"/>
                        <a:t>23</a:t>
                      </a:r>
                    </a:p>
                  </a:txBody>
                  <a:tcPr anchor="ctr">
                    <a:solidFill>
                      <a:schemeClr val="bg1">
                        <a:lumMod val="85000"/>
                      </a:schemeClr>
                    </a:solidFill>
                  </a:tcPr>
                </a:tc>
                <a:tc>
                  <a:txBody>
                    <a:bodyPr/>
                    <a:lstStyle/>
                    <a:p>
                      <a:pPr algn="ctr"/>
                      <a:r>
                        <a:rPr lang="en-US" sz="1400" i="0" dirty="0"/>
                        <a:t>60</a:t>
                      </a:r>
                    </a:p>
                  </a:txBody>
                  <a:tcPr anchor="ctr">
                    <a:solidFill>
                      <a:schemeClr val="bg1">
                        <a:lumMod val="85000"/>
                      </a:schemeClr>
                    </a:solidFill>
                  </a:tcPr>
                </a:tc>
                <a:extLst>
                  <a:ext uri="{0D108BD9-81ED-4DB2-BD59-A6C34878D82A}">
                    <a16:rowId xmlns:a16="http://schemas.microsoft.com/office/drawing/2014/main" val="10001"/>
                  </a:ext>
                </a:extLst>
              </a:tr>
              <a:tr h="395161">
                <a:tc>
                  <a:txBody>
                    <a:bodyPr/>
                    <a:lstStyle/>
                    <a:p>
                      <a:pPr algn="r"/>
                      <a:r>
                        <a:rPr lang="en-US" sz="1400" i="1" dirty="0"/>
                        <a:t>Consultative Visits</a:t>
                      </a:r>
                    </a:p>
                  </a:txBody>
                  <a:tcPr anchor="ctr">
                    <a:solidFill>
                      <a:schemeClr val="bg1">
                        <a:lumMod val="95000"/>
                      </a:schemeClr>
                    </a:solidFill>
                  </a:tcPr>
                </a:tc>
                <a:tc>
                  <a:txBody>
                    <a:bodyPr/>
                    <a:lstStyle/>
                    <a:p>
                      <a:pPr algn="ctr"/>
                      <a:r>
                        <a:rPr lang="en-US" sz="1400" b="1" i="1" dirty="0"/>
                        <a:t>22</a:t>
                      </a:r>
                    </a:p>
                  </a:txBody>
                  <a:tcPr anchor="ctr">
                    <a:solidFill>
                      <a:schemeClr val="bg1">
                        <a:lumMod val="95000"/>
                      </a:schemeClr>
                    </a:solidFill>
                  </a:tcPr>
                </a:tc>
                <a:tc>
                  <a:txBody>
                    <a:bodyPr/>
                    <a:lstStyle/>
                    <a:p>
                      <a:pPr algn="ctr"/>
                      <a:r>
                        <a:rPr lang="en-US" sz="1400" i="0" dirty="0"/>
                        <a:t>13</a:t>
                      </a:r>
                    </a:p>
                  </a:txBody>
                  <a:tcPr anchor="ctr">
                    <a:solidFill>
                      <a:schemeClr val="bg1">
                        <a:lumMod val="95000"/>
                      </a:schemeClr>
                    </a:solidFill>
                  </a:tcPr>
                </a:tc>
                <a:extLst>
                  <a:ext uri="{0D108BD9-81ED-4DB2-BD59-A6C34878D82A}">
                    <a16:rowId xmlns:a16="http://schemas.microsoft.com/office/drawing/2014/main" val="10002"/>
                  </a:ext>
                </a:extLst>
              </a:tr>
              <a:tr h="395161">
                <a:tc>
                  <a:txBody>
                    <a:bodyPr/>
                    <a:lstStyle/>
                    <a:p>
                      <a:pPr algn="r"/>
                      <a:r>
                        <a:rPr lang="en-US" sz="1400" i="1" dirty="0"/>
                        <a:t>OSH Training and Outreach Events</a:t>
                      </a:r>
                    </a:p>
                  </a:txBody>
                  <a:tcPr anchor="ctr">
                    <a:solidFill>
                      <a:schemeClr val="bg1">
                        <a:lumMod val="85000"/>
                      </a:schemeClr>
                    </a:solidFill>
                  </a:tcPr>
                </a:tc>
                <a:tc>
                  <a:txBody>
                    <a:bodyPr/>
                    <a:lstStyle/>
                    <a:p>
                      <a:pPr algn="ctr"/>
                      <a:r>
                        <a:rPr lang="en-US" sz="1400" b="1" i="1" dirty="0"/>
                        <a:t>3</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extLst>
                  <a:ext uri="{0D108BD9-81ED-4DB2-BD59-A6C34878D82A}">
                    <a16:rowId xmlns:a16="http://schemas.microsoft.com/office/drawing/2014/main" val="10003"/>
                  </a:ext>
                </a:extLst>
              </a:tr>
              <a:tr h="395161">
                <a:tc>
                  <a:txBody>
                    <a:bodyPr/>
                    <a:lstStyle/>
                    <a:p>
                      <a:pPr algn="r"/>
                      <a:r>
                        <a:rPr lang="en-US" sz="1400" i="1" dirty="0"/>
                        <a:t>People </a:t>
                      </a:r>
                      <a:r>
                        <a:rPr lang="en-US" sz="1400" i="1" baseline="0" dirty="0"/>
                        <a:t>Trained</a:t>
                      </a:r>
                      <a:endParaRPr lang="en-US" sz="1400" i="1" dirty="0"/>
                    </a:p>
                  </a:txBody>
                  <a:tcPr anchor="ctr">
                    <a:solidFill>
                      <a:schemeClr val="bg1">
                        <a:lumMod val="95000"/>
                      </a:schemeClr>
                    </a:solidFill>
                  </a:tcPr>
                </a:tc>
                <a:tc>
                  <a:txBody>
                    <a:bodyPr/>
                    <a:lstStyle/>
                    <a:p>
                      <a:pPr algn="ctr"/>
                      <a:r>
                        <a:rPr lang="en-US" sz="1400" b="1" i="1" dirty="0"/>
                        <a:t>127</a:t>
                      </a:r>
                    </a:p>
                  </a:txBody>
                  <a:tcPr anchor="ctr">
                    <a:solidFill>
                      <a:schemeClr val="bg1">
                        <a:lumMod val="95000"/>
                      </a:schemeClr>
                    </a:solidFill>
                  </a:tcPr>
                </a:tc>
                <a:tc>
                  <a:txBody>
                    <a:bodyPr/>
                    <a:lstStyle/>
                    <a:p>
                      <a:pPr algn="ctr"/>
                      <a:r>
                        <a:rPr lang="en-US" sz="1400" i="0" dirty="0"/>
                        <a:t>150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13F91D7-1719-4D29-9068-9619DD16BA2D}"/>
              </a:ext>
            </a:extLst>
          </p:cNvPr>
          <p:cNvGraphicFramePr>
            <a:graphicFrameLocks noGrp="1"/>
          </p:cNvGraphicFramePr>
          <p:nvPr>
            <p:extLst>
              <p:ext uri="{D42A27DB-BD31-4B8C-83A1-F6EECF244321}">
                <p14:modId xmlns:p14="http://schemas.microsoft.com/office/powerpoint/2010/main" val="890465555"/>
              </p:ext>
            </p:extLst>
          </p:nvPr>
        </p:nvGraphicFramePr>
        <p:xfrm>
          <a:off x="609600" y="4114801"/>
          <a:ext cx="7896726" cy="1823582"/>
        </p:xfrm>
        <a:graphic>
          <a:graphicData uri="http://schemas.openxmlformats.org/drawingml/2006/table">
            <a:tbl>
              <a:tblPr>
                <a:tableStyleId>{00A15C55-8517-42AA-B614-E9B94910E393}</a:tableStyleId>
              </a:tblPr>
              <a:tblGrid>
                <a:gridCol w="3947261">
                  <a:extLst>
                    <a:ext uri="{9D8B030D-6E8A-4147-A177-3AD203B41FA5}">
                      <a16:colId xmlns:a16="http://schemas.microsoft.com/office/drawing/2014/main" val="20000"/>
                    </a:ext>
                  </a:extLst>
                </a:gridCol>
                <a:gridCol w="1277996">
                  <a:extLst>
                    <a:ext uri="{9D8B030D-6E8A-4147-A177-3AD203B41FA5}">
                      <a16:colId xmlns:a16="http://schemas.microsoft.com/office/drawing/2014/main" val="20001"/>
                    </a:ext>
                  </a:extLst>
                </a:gridCol>
                <a:gridCol w="1183077">
                  <a:extLst>
                    <a:ext uri="{9D8B030D-6E8A-4147-A177-3AD203B41FA5}">
                      <a16:colId xmlns:a16="http://schemas.microsoft.com/office/drawing/2014/main" val="20002"/>
                    </a:ext>
                  </a:extLst>
                </a:gridCol>
                <a:gridCol w="1488392">
                  <a:extLst>
                    <a:ext uri="{9D8B030D-6E8A-4147-A177-3AD203B41FA5}">
                      <a16:colId xmlns:a16="http://schemas.microsoft.com/office/drawing/2014/main" val="20004"/>
                    </a:ext>
                  </a:extLst>
                </a:gridCol>
              </a:tblGrid>
              <a:tr h="2828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11331*</a:t>
                      </a:r>
                      <a:r>
                        <a:rPr lang="en-US" sz="1400" b="1" dirty="0"/>
                        <a:t>—</a:t>
                      </a:r>
                      <a:r>
                        <a:rPr kumimoji="0" lang="en-US" sz="14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2018</a:t>
                      </a:r>
                    </a:p>
                  </a:txBody>
                  <a:tcPr anchor="ctr" horzOverflow="overflow">
                    <a:solidFill>
                      <a:schemeClr val="bg1">
                        <a:lumMod val="75000"/>
                      </a:schemeClr>
                    </a:solidFill>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28284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400" i="1" dirty="0"/>
                        <a:t>0</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4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48083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56173*</a:t>
                      </a:r>
                      <a:r>
                        <a:rPr lang="en-US" sz="1400" b="1" dirty="0"/>
                        <a:t>—</a:t>
                      </a:r>
                      <a:r>
                        <a:rPr kumimoji="0" lang="en-US" sz="1400" b="1" i="0" u="none" strike="noStrike" cap="none" normalizeH="0" baseline="0" dirty="0">
                          <a:ln>
                            <a:noFill/>
                          </a:ln>
                          <a:solidFill>
                            <a:schemeClr val="tx1"/>
                          </a:solidFill>
                          <a:effectLst/>
                          <a:latin typeface="Arial" charset="0"/>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2017</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2"/>
                  </a:ext>
                </a:extLst>
              </a:tr>
              <a:tr h="357223">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rowSpan="2">
                  <a:txBody>
                    <a:bodyPr/>
                    <a:lstStyle/>
                    <a:p>
                      <a:pPr algn="ctr"/>
                      <a:r>
                        <a:rPr lang="en-US" sz="1400" i="1" dirty="0"/>
                        <a:t>6</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b="1" i="1" dirty="0"/>
                        <a:t>2</a:t>
                      </a:r>
                    </a:p>
                  </a:txBody>
                  <a:tcPr horzOverflow="overflow">
                    <a:solidFill>
                      <a:schemeClr val="bg1">
                        <a:lumMod val="85000"/>
                      </a:schemeClr>
                    </a:solidFill>
                  </a:tcPr>
                </a:tc>
                <a:extLst>
                  <a:ext uri="{0D108BD9-81ED-4DB2-BD59-A6C34878D82A}">
                    <a16:rowId xmlns:a16="http://schemas.microsoft.com/office/drawing/2014/main" val="10003"/>
                  </a:ext>
                </a:extLst>
              </a:tr>
              <a:tr h="0">
                <a:tc v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vMerge="1">
                  <a:txBody>
                    <a:bodyPr/>
                    <a:lstStyle/>
                    <a:p>
                      <a:pPr algn="ctr"/>
                      <a:endParaRPr lang="en-US" sz="1400" i="1" dirty="0"/>
                    </a:p>
                  </a:txBody>
                  <a:tcPr horzOverflow="overflow">
                    <a:solidFill>
                      <a:schemeClr val="bg1">
                        <a:lumMod val="85000"/>
                      </a:schemeClr>
                    </a:solidFill>
                  </a:tcPr>
                </a:tc>
                <a:tc vMerge="1">
                  <a:txBody>
                    <a:bodyPr/>
                    <a:lstStyle/>
                    <a:p>
                      <a:endParaRPr lang="en-US"/>
                    </a:p>
                  </a:txBody>
                  <a:tcPr/>
                </a:tc>
                <a:tc rowSpan="2">
                  <a:txBody>
                    <a:bodyPr/>
                    <a:lstStyle/>
                    <a:p>
                      <a:pPr algn="ctr"/>
                      <a:r>
                        <a:rPr lang="en-US" sz="1400" b="1" i="1" dirty="0"/>
                        <a:t>0.0078</a:t>
                      </a:r>
                    </a:p>
                  </a:txBody>
                  <a:tcPr horzOverflow="overflow">
                    <a:solidFill>
                      <a:schemeClr val="bg1">
                        <a:lumMod val="95000"/>
                      </a:schemeClr>
                    </a:solidFill>
                  </a:tcPr>
                </a:tc>
                <a:extLst>
                  <a:ext uri="{0D108BD9-81ED-4DB2-BD59-A6C34878D82A}">
                    <a16:rowId xmlns:a16="http://schemas.microsoft.com/office/drawing/2014/main" val="3489040046"/>
                  </a:ext>
                </a:extLst>
              </a:tr>
              <a:tr h="28284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cs typeface="Arial" charset="0"/>
                        </a:rPr>
                        <a:t>Combined Fatality Rate</a:t>
                      </a:r>
                    </a:p>
                  </a:txBody>
                  <a:tcPr horzOverflow="overflow">
                    <a:solidFill>
                      <a:schemeClr val="bg1">
                        <a:lumMod val="95000"/>
                      </a:schemeClr>
                    </a:solidFill>
                  </a:tcPr>
                </a:tc>
                <a:tc>
                  <a:txBody>
                    <a:bodyPr/>
                    <a:lstStyle/>
                    <a:p>
                      <a:pPr algn="ctr"/>
                      <a:r>
                        <a:rPr lang="en-US" sz="1400" i="1" dirty="0"/>
                        <a:t>0.017</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vMerge="1">
                  <a:txBody>
                    <a:bodyPr/>
                    <a:lstStyle/>
                    <a:p>
                      <a:pPr algn="ctr"/>
                      <a:endParaRPr lang="en-US" sz="1400" b="1" i="1" dirty="0"/>
                    </a:p>
                  </a:txBody>
                  <a:tcP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16" name="TextBox 15">
            <a:extLst>
              <a:ext uri="{FF2B5EF4-FFF2-40B4-BE49-F238E27FC236}">
                <a16:creationId xmlns:a16="http://schemas.microsoft.com/office/drawing/2014/main" id="{BFF17912-EFAB-44D0-B707-2DA6FD12D85A}"/>
              </a:ext>
            </a:extLst>
          </p:cNvPr>
          <p:cNvSpPr txBox="1"/>
          <p:nvPr/>
        </p:nvSpPr>
        <p:spPr>
          <a:xfrm>
            <a:off x="6553200" y="685800"/>
            <a:ext cx="2286000" cy="369332"/>
          </a:xfrm>
          <a:prstGeom prst="rect">
            <a:avLst/>
          </a:prstGeom>
          <a:noFill/>
        </p:spPr>
        <p:txBody>
          <a:bodyPr wrap="square" rtlCol="0">
            <a:spAutoFit/>
          </a:bodyPr>
          <a:lstStyle/>
          <a:p>
            <a:r>
              <a:rPr lang="en-US" i="1" dirty="0"/>
              <a:t>FFY 2019—Spring</a:t>
            </a:r>
          </a:p>
        </p:txBody>
      </p:sp>
    </p:spTree>
    <p:extLst>
      <p:ext uri="{BB962C8B-B14F-4D97-AF65-F5344CB8AC3E}">
        <p14:creationId xmlns:p14="http://schemas.microsoft.com/office/powerpoint/2010/main" val="3510899892"/>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47317</TotalTime>
  <Words>2874</Words>
  <Application>Microsoft Office PowerPoint</Application>
  <PresentationFormat>On-screen Show (4:3)</PresentationFormat>
  <Paragraphs>881</Paragraphs>
  <Slides>28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Symbol</vt:lpstr>
      <vt:lpstr>Times New Roman</vt:lpstr>
      <vt:lpstr>Wingdings</vt:lpstr>
      <vt:lpstr>NCDOL  Standard</vt:lpstr>
      <vt:lpstr>1_NCDOL  Standard</vt:lpstr>
      <vt:lpstr>North Carolina Department of Labor Occupational Safety &amp; Health Division  OSH Advisory Spring 2019 Federal Fiscal Year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3271</cp:revision>
  <cp:lastPrinted>2019-02-22T12:54:39Z</cp:lastPrinted>
  <dcterms:created xsi:type="dcterms:W3CDTF">2000-08-10T17:22:10Z</dcterms:created>
  <dcterms:modified xsi:type="dcterms:W3CDTF">2019-05-09T12:56:06Z</dcterms:modified>
</cp:coreProperties>
</file>