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 id="2147483817" r:id="rId2"/>
  </p:sldMasterIdLst>
  <p:notesMasterIdLst>
    <p:notesMasterId r:id="rId29"/>
  </p:notesMasterIdLst>
  <p:handoutMasterIdLst>
    <p:handoutMasterId r:id="rId30"/>
  </p:handoutMasterIdLst>
  <p:sldIdLst>
    <p:sldId id="593" r:id="rId3"/>
    <p:sldId id="668" r:id="rId4"/>
    <p:sldId id="669" r:id="rId5"/>
    <p:sldId id="666" r:id="rId6"/>
    <p:sldId id="667" r:id="rId7"/>
    <p:sldId id="640" r:id="rId8"/>
    <p:sldId id="603" r:id="rId9"/>
    <p:sldId id="604" r:id="rId10"/>
    <p:sldId id="605" r:id="rId11"/>
    <p:sldId id="609" r:id="rId12"/>
    <p:sldId id="611" r:id="rId13"/>
    <p:sldId id="617" r:id="rId14"/>
    <p:sldId id="619" r:id="rId15"/>
    <p:sldId id="624" r:id="rId16"/>
    <p:sldId id="680" r:id="rId17"/>
    <p:sldId id="625" r:id="rId18"/>
    <p:sldId id="623" r:id="rId19"/>
    <p:sldId id="639" r:id="rId20"/>
    <p:sldId id="677" r:id="rId21"/>
    <p:sldId id="661" r:id="rId22"/>
    <p:sldId id="673" r:id="rId23"/>
    <p:sldId id="674" r:id="rId24"/>
    <p:sldId id="676" r:id="rId25"/>
    <p:sldId id="679" r:id="rId26"/>
    <p:sldId id="678" r:id="rId27"/>
    <p:sldId id="637" r:id="rId28"/>
  </p:sldIdLst>
  <p:sldSz cx="9144000" cy="6858000" type="screen4x3"/>
  <p:notesSz cx="7010400" cy="9296400"/>
  <p:custDataLst>
    <p:tags r:id="rId3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DDDDDD"/>
    <a:srgbClr val="E7E7E7"/>
    <a:srgbClr val="012D9A"/>
    <a:srgbClr val="010101"/>
    <a:srgbClr val="C0C0C0"/>
    <a:srgbClr val="012D9E"/>
    <a:srgbClr val="FF9900"/>
    <a:srgbClr val="0033C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06" autoAdjust="0"/>
    <p:restoredTop sz="93520" autoAdjust="0"/>
  </p:normalViewPr>
  <p:slideViewPr>
    <p:cSldViewPr>
      <p:cViewPr varScale="1">
        <p:scale>
          <a:sx n="102" d="100"/>
          <a:sy n="102" d="100"/>
        </p:scale>
        <p:origin x="143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810"/>
    </p:cViewPr>
  </p:sorterViewPr>
  <p:notesViewPr>
    <p:cSldViewPr>
      <p:cViewPr>
        <p:scale>
          <a:sx n="80" d="100"/>
          <a:sy n="80" d="100"/>
        </p:scale>
        <p:origin x="2232" y="-54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7" name="Rectangle 3"/>
          <p:cNvSpPr>
            <a:spLocks noGrp="1" noChangeArrowheads="1"/>
          </p:cNvSpPr>
          <p:nvPr>
            <p:ph type="dt" sz="quarter"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ChangeArrowheads="1"/>
          </p:cNvSpPr>
          <p:nvPr>
            <p:ph type="ftr" sz="quarter" idx="2"/>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C94657F2-63DF-400C-8B7E-016257DFE58D}" type="slidenum">
              <a:rPr lang="en-US"/>
              <a:pPr>
                <a:defRPr/>
              </a:pPr>
              <a:t>‹#›</a:t>
            </a:fld>
            <a:endParaRPr lang="en-US"/>
          </a:p>
        </p:txBody>
      </p:sp>
    </p:spTree>
    <p:extLst>
      <p:ext uri="{BB962C8B-B14F-4D97-AF65-F5344CB8AC3E}">
        <p14:creationId xmlns:p14="http://schemas.microsoft.com/office/powerpoint/2010/main" val="565896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1"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1" name="Rectangle 3"/>
          <p:cNvSpPr>
            <a:spLocks noGrp="1" noChangeArrowheads="1"/>
          </p:cNvSpPr>
          <p:nvPr>
            <p:ph type="dt" idx="1"/>
          </p:nvPr>
        </p:nvSpPr>
        <p:spPr bwMode="auto">
          <a:xfrm>
            <a:off x="3972563" y="3"/>
            <a:ext cx="3037840" cy="465221"/>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lvl1pPr algn="r" defTabSz="925176" eaLnBrk="1" hangingPunct="1">
              <a:defRPr sz="1200">
                <a:latin typeface="Times New Roman" pitchFamily="18" charset="0"/>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4275" y="700088"/>
            <a:ext cx="4643438" cy="3482975"/>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34722" y="4414790"/>
            <a:ext cx="5140960" cy="4182177"/>
          </a:xfrm>
          <a:prstGeom prst="rect">
            <a:avLst/>
          </a:prstGeom>
          <a:noFill/>
          <a:ln w="9525">
            <a:noFill/>
            <a:miter lim="800000"/>
            <a:headEnd/>
            <a:tailEnd/>
          </a:ln>
          <a:effectLst/>
        </p:spPr>
        <p:txBody>
          <a:bodyPr vert="horz" wrap="square" lIns="92562" tIns="46283" rIns="92562" bIns="4628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534" name="Rectangle 6"/>
          <p:cNvSpPr>
            <a:spLocks noGrp="1" noChangeArrowheads="1"/>
          </p:cNvSpPr>
          <p:nvPr>
            <p:ph type="ftr" sz="quarter" idx="4"/>
          </p:nvPr>
        </p:nvSpPr>
        <p:spPr bwMode="auto">
          <a:xfrm>
            <a:off x="1"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defTabSz="925176" eaLnBrk="1" hangingPunct="1">
              <a:defRPr sz="1200">
                <a:latin typeface="Times New Roman" pitchFamily="18" charset="0"/>
                <a:cs typeface="+mn-cs"/>
              </a:defRPr>
            </a:lvl1pPr>
          </a:lstStyle>
          <a:p>
            <a:pPr>
              <a:defRPr/>
            </a:pPr>
            <a:endParaRPr lang="en-US"/>
          </a:p>
        </p:txBody>
      </p:sp>
      <p:sp>
        <p:nvSpPr>
          <p:cNvPr id="22535" name="Rectangle 7"/>
          <p:cNvSpPr>
            <a:spLocks noGrp="1" noChangeArrowheads="1"/>
          </p:cNvSpPr>
          <p:nvPr>
            <p:ph type="sldNum" sz="quarter" idx="5"/>
          </p:nvPr>
        </p:nvSpPr>
        <p:spPr bwMode="auto">
          <a:xfrm>
            <a:off x="3972563" y="8831182"/>
            <a:ext cx="3037840" cy="465221"/>
          </a:xfrm>
          <a:prstGeom prst="rect">
            <a:avLst/>
          </a:prstGeom>
          <a:noFill/>
          <a:ln w="9525">
            <a:noFill/>
            <a:miter lim="800000"/>
            <a:headEnd/>
            <a:tailEnd/>
          </a:ln>
          <a:effectLst/>
        </p:spPr>
        <p:txBody>
          <a:bodyPr vert="horz" wrap="square" lIns="92562" tIns="46283" rIns="92562" bIns="46283" numCol="1" anchor="b" anchorCtr="0" compatLnSpc="1">
            <a:prstTxWarp prst="textNoShape">
              <a:avLst/>
            </a:prstTxWarp>
          </a:bodyPr>
          <a:lstStyle>
            <a:lvl1pPr algn="r" defTabSz="925176" eaLnBrk="1" hangingPunct="1">
              <a:defRPr sz="1200">
                <a:latin typeface="Times New Roman" pitchFamily="18" charset="0"/>
                <a:cs typeface="+mn-cs"/>
              </a:defRPr>
            </a:lvl1pPr>
          </a:lstStyle>
          <a:p>
            <a:pPr>
              <a:defRPr/>
            </a:pPr>
            <a:fld id="{290B24BD-805B-4A7B-93D2-5ECEC31622AD}" type="slidenum">
              <a:rPr lang="en-US"/>
              <a:pPr>
                <a:defRPr/>
              </a:pPr>
              <a:t>‹#›</a:t>
            </a:fld>
            <a:endParaRPr lang="en-US"/>
          </a:p>
        </p:txBody>
      </p:sp>
    </p:spTree>
    <p:extLst>
      <p:ext uri="{BB962C8B-B14F-4D97-AF65-F5344CB8AC3E}">
        <p14:creationId xmlns:p14="http://schemas.microsoft.com/office/powerpoint/2010/main" val="1401428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C4DAC991-34A6-4E0A-A8C9-D841948E4A47}" type="slidenum">
              <a:rPr lang="en-US" smtClean="0">
                <a:cs typeface="Arial" charset="0"/>
              </a:rPr>
              <a:pPr/>
              <a:t>1</a:t>
            </a:fld>
            <a:endParaRPr lang="en-US">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dirty="0"/>
              <a:t>The information in this presentation is provided voluntarily by the N.C. Department of Labor, Education Training and Technical Assistance Bureau as a public service and is made available in good faith. This presentation is designed to assist trainers conducting OSHA outreach training for workers.  Since workers are the target audience, this presentation emphasizes hazard identification, avoidance, and control – not standards.  No attempt has been made to treat the topic exhaustively.  It is essential that trainers tailor their presentations to the needs and understanding of their audience.</a:t>
            </a:r>
          </a:p>
          <a:p>
            <a:endParaRPr lang="en-US" dirty="0"/>
          </a:p>
          <a:p>
            <a:r>
              <a:rPr lang="en-US" dirty="0"/>
              <a:t>The information and advice provided on this Site and on Linked Sites is provided solely on the basis that users will be responsible for making their own assessment of the matters discussed herein and are advised to verify all relevant representations, statements, and information.</a:t>
            </a:r>
          </a:p>
          <a:p>
            <a:endParaRPr lang="en-US" dirty="0"/>
          </a:p>
          <a:p>
            <a:r>
              <a:rPr lang="en-US" dirty="0"/>
              <a:t>This presentation is not a substitute for any of the provisions of the Occupational Safety and Health Act of North Carolina or for any standards issued by the N.C. Department of Labor.  Mention of trade names, commercial products, or organizations does not imply endorsement by the N.C. Department of Labor.</a:t>
            </a:r>
          </a:p>
        </p:txBody>
      </p:sp>
    </p:spTree>
    <p:extLst>
      <p:ext uri="{BB962C8B-B14F-4D97-AF65-F5344CB8AC3E}">
        <p14:creationId xmlns:p14="http://schemas.microsoft.com/office/powerpoint/2010/main" val="3014176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96858854-0C49-4BDD-A0D2-625FE62D13FC}" type="slidenum">
              <a:rPr lang="en-US" smtClean="0">
                <a:cs typeface="Arial" charset="0"/>
              </a:rPr>
              <a:pPr/>
              <a:t>10</a:t>
            </a:fld>
            <a:endParaRPr lang="en-US">
              <a:cs typeface="Arial"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29737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p>
            <a:fld id="{395AC99C-D195-4E45-B376-29A0AB002F68}" type="slidenum">
              <a:rPr lang="en-US" smtClean="0">
                <a:cs typeface="Arial" charset="0"/>
              </a:rPr>
              <a:pPr/>
              <a:t>11</a:t>
            </a:fld>
            <a:endParaRPr lang="en-US">
              <a:cs typeface="Arial"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08903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D2FE669A-BA03-4B0B-94E2-3C3132642EF8}" type="slidenum">
              <a:rPr lang="en-US" smtClean="0">
                <a:cs typeface="Arial" charset="0"/>
              </a:rPr>
              <a:pPr/>
              <a:t>12</a:t>
            </a:fld>
            <a:endParaRPr lang="en-US">
              <a:cs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440766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21AAFA0E-489E-4790-A009-46A674307774}" type="slidenum">
              <a:rPr lang="en-US" smtClean="0">
                <a:cs typeface="Arial" charset="0"/>
              </a:rPr>
              <a:pPr/>
              <a:t>13</a:t>
            </a:fld>
            <a:endParaRPr lang="en-US">
              <a:cs typeface="Arial"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923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p>
            <a:fld id="{F89D05B3-E21A-4B6A-90ED-4C75033F7269}" type="slidenum">
              <a:rPr lang="en-US" smtClean="0">
                <a:cs typeface="Arial" charset="0"/>
              </a:rPr>
              <a:pPr/>
              <a:t>14</a:t>
            </a:fld>
            <a:endParaRPr lang="en-US">
              <a:cs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385236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15</a:t>
            </a:fld>
            <a:endParaRPr lang="en-US"/>
          </a:p>
        </p:txBody>
      </p:sp>
    </p:spTree>
    <p:extLst>
      <p:ext uri="{BB962C8B-B14F-4D97-AF65-F5344CB8AC3E}">
        <p14:creationId xmlns:p14="http://schemas.microsoft.com/office/powerpoint/2010/main" val="19750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p>
            <a:fld id="{7EF2D950-085C-45DF-99CA-900CBF41082E}" type="slidenum">
              <a:rPr lang="en-US" smtClean="0">
                <a:cs typeface="Arial" charset="0"/>
              </a:rPr>
              <a:pPr/>
              <a:t>16</a:t>
            </a:fld>
            <a:endParaRPr lang="en-US">
              <a:cs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11961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Complaints, referrals, fatality and catastrophe inspections account for a significant amount of inspections that compliance does every year. This slide puts that into perspective.</a:t>
            </a:r>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17</a:t>
            </a:fld>
            <a:endParaRPr lang="en-US"/>
          </a:p>
        </p:txBody>
      </p:sp>
    </p:spTree>
    <p:extLst>
      <p:ext uri="{BB962C8B-B14F-4D97-AF65-F5344CB8AC3E}">
        <p14:creationId xmlns:p14="http://schemas.microsoft.com/office/powerpoint/2010/main" val="2268145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p>
            <a:fld id="{0AEDF362-5372-4A1D-8DEB-5F0B0AC64A92}" type="slidenum">
              <a:rPr lang="en-US" smtClean="0">
                <a:cs typeface="Arial" charset="0"/>
              </a:rPr>
              <a:pPr/>
              <a:t>18</a:t>
            </a:fld>
            <a:endParaRPr lang="en-US">
              <a:cs typeface="Arial"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926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20</a:t>
            </a:fld>
            <a:endParaRPr lang="en-US"/>
          </a:p>
        </p:txBody>
      </p:sp>
    </p:spTree>
    <p:extLst>
      <p:ext uri="{BB962C8B-B14F-4D97-AF65-F5344CB8AC3E}">
        <p14:creationId xmlns:p14="http://schemas.microsoft.com/office/powerpoint/2010/main" val="978346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39E50ACA-DCEA-4FD4-BDBC-31BB36F89356}" type="slidenum">
              <a:rPr lang="en-US" smtClean="0"/>
              <a:pPr>
                <a:defRPr/>
              </a:pPr>
              <a:t>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25259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21</a:t>
            </a:fld>
            <a:endParaRPr lang="en-US"/>
          </a:p>
        </p:txBody>
      </p:sp>
    </p:spTree>
    <p:extLst>
      <p:ext uri="{BB962C8B-B14F-4D97-AF65-F5344CB8AC3E}">
        <p14:creationId xmlns:p14="http://schemas.microsoft.com/office/powerpoint/2010/main" val="2756453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22</a:t>
            </a:fld>
            <a:endParaRPr lang="en-US"/>
          </a:p>
        </p:txBody>
      </p:sp>
    </p:spTree>
    <p:extLst>
      <p:ext uri="{BB962C8B-B14F-4D97-AF65-F5344CB8AC3E}">
        <p14:creationId xmlns:p14="http://schemas.microsoft.com/office/powerpoint/2010/main" val="35281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132DB3F9-F131-4009-8142-55396C678C43}" type="slidenum">
              <a:rPr lang="en-US" smtClean="0">
                <a:cs typeface="Arial" charset="0"/>
              </a:rPr>
              <a:pPr/>
              <a:t>24</a:t>
            </a:fld>
            <a:endParaRPr lang="en-US">
              <a:cs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69401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D8B199BB-D040-4686-A662-AD6B166ECAF3}" type="slidenum">
              <a:rPr lang="en-US" smtClean="0">
                <a:cs typeface="Arial" charset="0"/>
              </a:rPr>
              <a:pPr/>
              <a:t>26</a:t>
            </a:fld>
            <a:endParaRPr lang="en-US">
              <a:cs typeface="Arial" charset="0"/>
            </a:endParaRPr>
          </a:p>
        </p:txBody>
      </p:sp>
      <p:sp>
        <p:nvSpPr>
          <p:cNvPr id="122882" name="Rectangle 5"/>
          <p:cNvSpPr txBox="1">
            <a:spLocks noGrp="1" noChangeArrowheads="1"/>
          </p:cNvSpPr>
          <p:nvPr/>
        </p:nvSpPr>
        <p:spPr bwMode="auto">
          <a:xfrm>
            <a:off x="3972563" y="8831182"/>
            <a:ext cx="3037840" cy="465221"/>
          </a:xfrm>
          <a:prstGeom prst="rect">
            <a:avLst/>
          </a:prstGeom>
          <a:noFill/>
          <a:ln w="9525">
            <a:noFill/>
            <a:miter lim="800000"/>
            <a:headEnd/>
            <a:tailEnd/>
          </a:ln>
        </p:spPr>
        <p:txBody>
          <a:bodyPr lIns="19306" tIns="0" rIns="19306" bIns="0" anchor="b"/>
          <a:lstStyle/>
          <a:p>
            <a:pPr algn="r" defTabSz="926788" eaLnBrk="0" hangingPunct="0"/>
            <a:fld id="{EACC6B61-ECF7-4C12-87ED-8B424323FADE}" type="slidenum">
              <a:rPr lang="en-US" sz="1000" i="1">
                <a:latin typeface="Times New Roman" pitchFamily="18" charset="0"/>
              </a:rPr>
              <a:pPr algn="r" defTabSz="926788" eaLnBrk="0" hangingPunct="0"/>
              <a:t>26</a:t>
            </a:fld>
            <a:endParaRPr lang="en-US" sz="1000" i="1" dirty="0">
              <a:latin typeface="Times New Roman" pitchFamily="18" charset="0"/>
            </a:endParaRPr>
          </a:p>
        </p:txBody>
      </p:sp>
      <p:sp>
        <p:nvSpPr>
          <p:cNvPr id="122883" name="Rectangle 2"/>
          <p:cNvSpPr>
            <a:spLocks noGrp="1" noRot="1" noChangeAspect="1" noChangeArrowheads="1" noTextEdit="1"/>
          </p:cNvSpPr>
          <p:nvPr>
            <p:ph type="sldImg"/>
          </p:nvPr>
        </p:nvSpPr>
        <p:spPr>
          <a:xfrm>
            <a:off x="1190625" y="703263"/>
            <a:ext cx="4630738" cy="3473450"/>
          </a:xfrm>
          <a:ln/>
        </p:spPr>
      </p:sp>
      <p:sp>
        <p:nvSpPr>
          <p:cNvPr id="122884" name="Rectangle 3"/>
          <p:cNvSpPr>
            <a:spLocks noGrp="1" noChangeArrowheads="1"/>
          </p:cNvSpPr>
          <p:nvPr>
            <p:ph type="body" idx="1"/>
          </p:nvPr>
        </p:nvSpPr>
        <p:spPr>
          <a:xfrm>
            <a:off x="934722" y="4416391"/>
            <a:ext cx="5140960" cy="4182176"/>
          </a:xfrm>
          <a:noFill/>
          <a:ln/>
        </p:spPr>
        <p:txBody>
          <a:bodyPr lIns="93308" tIns="46654" rIns="93308" bIns="46654"/>
          <a:lstStyle/>
          <a:p>
            <a:pPr eaLnBrk="1" hangingPunct="1"/>
            <a:endParaRPr lang="en-US" dirty="0"/>
          </a:p>
        </p:txBody>
      </p:sp>
    </p:spTree>
    <p:extLst>
      <p:ext uri="{BB962C8B-B14F-4D97-AF65-F5344CB8AC3E}">
        <p14:creationId xmlns:p14="http://schemas.microsoft.com/office/powerpoint/2010/main" val="337205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85D39A47-32F8-4B3D-96B7-3D04E806AABF}" type="slidenum">
              <a:rPr lang="en-US" smtClean="0"/>
              <a:pPr>
                <a:defRPr/>
              </a:pPr>
              <a:t>3</a:t>
            </a:fld>
            <a:endParaRPr lang="en-US"/>
          </a:p>
        </p:txBody>
      </p:sp>
    </p:spTree>
    <p:extLst>
      <p:ext uri="{BB962C8B-B14F-4D97-AF65-F5344CB8AC3E}">
        <p14:creationId xmlns:p14="http://schemas.microsoft.com/office/powerpoint/2010/main" val="1040733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D9C04E28-086C-4D0A-8694-6886FBE4A781}" type="slidenum">
              <a:rPr lang="en-US" smtClean="0"/>
              <a:pPr/>
              <a:t>4</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a:t>North Carolina’s Total Recordable cases and DART rate continue to be lower that the National Average. </a:t>
            </a:r>
          </a:p>
          <a:p>
            <a:pPr eaLnBrk="1" hangingPunct="1"/>
            <a:endParaRPr lang="en-US" dirty="0"/>
          </a:p>
          <a:p>
            <a:pPr eaLnBrk="1" hangingPunct="1"/>
            <a:r>
              <a:rPr lang="en-US" dirty="0"/>
              <a:t>The DART rate stands for "Days Away, Restrictions and Transfers". This number is also based on trending over 200,000 hours but its not based on total injuries. Its based only on those injuries and illnesses severe enough to warrant "Days Away, Restrictions and Transfers".</a:t>
            </a:r>
          </a:p>
          <a:p>
            <a:pPr eaLnBrk="1" hangingPunct="1"/>
            <a:endParaRPr lang="en-US" dirty="0"/>
          </a:p>
          <a:p>
            <a:pPr eaLnBrk="1" hangingPunct="1"/>
            <a:r>
              <a:rPr lang="en-US" dirty="0"/>
              <a:t>The Total Recordable Case Rate (TRC) equals the division of all recordable cases by the hours worked, multiplied by 200'000 for standardization.</a:t>
            </a:r>
          </a:p>
        </p:txBody>
      </p:sp>
    </p:spTree>
    <p:extLst>
      <p:ext uri="{BB962C8B-B14F-4D97-AF65-F5344CB8AC3E}">
        <p14:creationId xmlns:p14="http://schemas.microsoft.com/office/powerpoint/2010/main" val="51841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43438" cy="3482975"/>
          </a:xfrm>
        </p:spPr>
      </p:sp>
      <p:sp>
        <p:nvSpPr>
          <p:cNvPr id="3" name="Notes Placeholder 2"/>
          <p:cNvSpPr>
            <a:spLocks noGrp="1"/>
          </p:cNvSpPr>
          <p:nvPr>
            <p:ph type="body" idx="1"/>
          </p:nvPr>
        </p:nvSpPr>
        <p:spPr/>
        <p:txBody>
          <a:bodyPr>
            <a:normAutofit/>
          </a:bodyPr>
          <a:lstStyle/>
          <a:p>
            <a:endParaRPr lang="en-US" dirty="0"/>
          </a:p>
          <a:p>
            <a:r>
              <a:rPr lang="en-US" b="1" dirty="0"/>
              <a:t>Baseline average:</a:t>
            </a:r>
            <a:endParaRPr lang="en-US" dirty="0"/>
          </a:p>
          <a:p>
            <a:r>
              <a:rPr lang="en-US" b="1" dirty="0"/>
              <a:t> </a:t>
            </a:r>
            <a:endParaRPr lang="en-US" dirty="0"/>
          </a:p>
          <a:p>
            <a:r>
              <a:rPr lang="en-US" dirty="0"/>
              <a:t>Average of CY2010-CY2012</a:t>
            </a:r>
          </a:p>
          <a:p>
            <a:r>
              <a:rPr lang="en-US" dirty="0"/>
              <a:t>  </a:t>
            </a:r>
          </a:p>
          <a:p>
            <a:endParaRPr lang="en-US" dirty="0"/>
          </a:p>
          <a:p>
            <a:r>
              <a:rPr lang="en-US" dirty="0"/>
              <a:t>(The 200,000 figure in the formula represents the number of hours 100 employees working 40 hours per week, 50 weeks per year would work, and provides the standard base for calculating incidence rates. The 2,000 figure in the formula represents an estimate of the average number of hours a full time employee works annually, when actual hours are not available. 50 weeks x 40 hrs/wk = 2000 hrs/yr.)</a:t>
            </a:r>
          </a:p>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5</a:t>
            </a:fld>
            <a:endParaRPr lang="en-US"/>
          </a:p>
        </p:txBody>
      </p:sp>
    </p:spTree>
    <p:extLst>
      <p:ext uri="{BB962C8B-B14F-4D97-AF65-F5344CB8AC3E}">
        <p14:creationId xmlns:p14="http://schemas.microsoft.com/office/powerpoint/2010/main" val="4119643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90B24BD-805B-4A7B-93D2-5ECEC31622AD}" type="slidenum">
              <a:rPr lang="en-US" smtClean="0"/>
              <a:pPr>
                <a:defRPr/>
              </a:pPr>
              <a:t>6</a:t>
            </a:fld>
            <a:endParaRPr lang="en-US"/>
          </a:p>
        </p:txBody>
      </p:sp>
    </p:spTree>
    <p:extLst>
      <p:ext uri="{BB962C8B-B14F-4D97-AF65-F5344CB8AC3E}">
        <p14:creationId xmlns:p14="http://schemas.microsoft.com/office/powerpoint/2010/main" val="912969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190F3D9-0284-432B-B827-585B80D54F63}" type="slidenum">
              <a:rPr lang="en-US" smtClean="0">
                <a:cs typeface="Arial" charset="0"/>
              </a:rPr>
              <a:pPr/>
              <a:t>7</a:t>
            </a:fld>
            <a:endParaRPr lang="en-US">
              <a:cs typeface="Arial"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734453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8</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0680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p:spPr>
        <p:txBody>
          <a:bodyPr/>
          <a:lstStyle/>
          <a:p>
            <a:fld id="{72D06239-9FCE-4BB5-BF01-A48EDCF71C88}" type="slidenum">
              <a:rPr lang="en-US" smtClean="0">
                <a:cs typeface="Arial" charset="0"/>
              </a:rPr>
              <a:pPr/>
              <a:t>9</a:t>
            </a:fld>
            <a:endParaRPr lang="en-US">
              <a:cs typeface="Arial"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99773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Box 3"/>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295400"/>
            <a:ext cx="39243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633788"/>
            <a:ext cx="39243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lipArt Placeholder 2"/>
          <p:cNvSpPr>
            <a:spLocks noGrp="1"/>
          </p:cNvSpPr>
          <p:nvPr>
            <p:ph type="clipArt" sz="half" idx="1"/>
          </p:nvPr>
        </p:nvSpPr>
        <p:spPr>
          <a:xfrm>
            <a:off x="609600" y="1295400"/>
            <a:ext cx="3924300" cy="4525963"/>
          </a:xfrm>
        </p:spPr>
        <p:txBody>
          <a:bodyPr/>
          <a:lstStyle/>
          <a:p>
            <a:pPr lvl="0"/>
            <a:endParaRPr lang="en-US" noProof="0"/>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86300" y="1295400"/>
            <a:ext cx="3924300" cy="4525963"/>
          </a:xfrm>
        </p:spPr>
        <p:txBody>
          <a:bodyPr/>
          <a:lstStyle/>
          <a:p>
            <a:pPr lvl="0"/>
            <a:endParaRPr lang="en-US" noProof="0"/>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ext Placeholder 2"/>
          <p:cNvSpPr>
            <a:spLocks noGrp="1"/>
          </p:cNvSpPr>
          <p:nvPr>
            <p:ph type="body"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Table Placeholder 2"/>
          <p:cNvSpPr>
            <a:spLocks noGrp="1"/>
          </p:cNvSpPr>
          <p:nvPr>
            <p:ph type="tbl" idx="1"/>
          </p:nvPr>
        </p:nvSpPr>
        <p:spPr>
          <a:xfrm>
            <a:off x="609600" y="1295400"/>
            <a:ext cx="8001000" cy="4525963"/>
          </a:xfrm>
        </p:spPr>
        <p:txBody>
          <a:bodyPr/>
          <a:lstStyle/>
          <a:p>
            <a:pPr lvl="0"/>
            <a:endParaRPr lang="en-US" noProof="0"/>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924800" cy="549275"/>
          </a:xfrm>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86300" y="1295400"/>
            <a:ext cx="39243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457200"/>
            <a:ext cx="2000250" cy="5364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57200"/>
            <a:ext cx="5848350" cy="5364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295400"/>
            <a:ext cx="39243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048" name="Line 24"/>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49" name="Line 25"/>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029"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p:cNvSpPr txBox="1"/>
          <p:nvPr userDrawn="1"/>
        </p:nvSpPr>
        <p:spPr>
          <a:xfrm>
            <a:off x="6248400" y="6248400"/>
            <a:ext cx="1840568" cy="246221"/>
          </a:xfrm>
          <a:prstGeom prst="rect">
            <a:avLst/>
          </a:prstGeom>
          <a:noFill/>
        </p:spPr>
        <p:txBody>
          <a:bodyPr wrap="none" rtlCol="0">
            <a:spAutoFit/>
          </a:bodyPr>
          <a:lstStyle/>
          <a:p>
            <a:r>
              <a:rPr lang="en-US" sz="1000" dirty="0"/>
              <a:t>For Public Official’s Use Only</a:t>
            </a:r>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28600" y="6053763"/>
            <a:ext cx="2348281" cy="795528"/>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fontAlgn="base">
        <a:spcBef>
          <a:spcPct val="0"/>
        </a:spcBef>
        <a:spcAft>
          <a:spcPct val="0"/>
        </a:spcAft>
        <a:defRPr sz="3600" b="1">
          <a:solidFill>
            <a:srgbClr val="012D9A"/>
          </a:solidFill>
          <a:latin typeface="Arial" charset="0"/>
        </a:defRPr>
      </a:lvl6pPr>
      <a:lvl7pPr marL="914400" algn="l" rtl="0" fontAlgn="base">
        <a:spcBef>
          <a:spcPct val="0"/>
        </a:spcBef>
        <a:spcAft>
          <a:spcPct val="0"/>
        </a:spcAft>
        <a:defRPr sz="3600" b="1">
          <a:solidFill>
            <a:srgbClr val="012D9A"/>
          </a:solidFill>
          <a:latin typeface="Arial" charset="0"/>
        </a:defRPr>
      </a:lvl7pPr>
      <a:lvl8pPr marL="1371600" algn="l" rtl="0" fontAlgn="base">
        <a:spcBef>
          <a:spcPct val="0"/>
        </a:spcBef>
        <a:spcAft>
          <a:spcPct val="0"/>
        </a:spcAft>
        <a:defRPr sz="3600" b="1">
          <a:solidFill>
            <a:srgbClr val="012D9A"/>
          </a:solidFill>
          <a:latin typeface="Arial" charset="0"/>
        </a:defRPr>
      </a:lvl8pPr>
      <a:lvl9pPr marL="1828800" algn="l" rtl="0" fontAlgn="base">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1"/>
          <p:cNvPicPr>
            <a:picLocks noChangeAspect="1" noChangeArrowheads="1"/>
          </p:cNvPicPr>
          <p:nvPr/>
        </p:nvPicPr>
        <p:blipFill>
          <a:blip r:embed="rId13" cstate="print"/>
          <a:srcRect/>
          <a:stretch>
            <a:fillRect/>
          </a:stretch>
        </p:blipFill>
        <p:spPr bwMode="auto">
          <a:xfrm>
            <a:off x="304800" y="6108700"/>
            <a:ext cx="1447800" cy="633413"/>
          </a:xfrm>
          <a:prstGeom prst="rect">
            <a:avLst/>
          </a:prstGeom>
          <a:noFill/>
          <a:ln w="12700">
            <a:noFill/>
            <a:miter lim="800000"/>
            <a:headEnd type="none" w="sm" len="sm"/>
            <a:tailEnd type="none" w="sm" len="sm"/>
          </a:ln>
        </p:spPr>
      </p:pic>
      <p:sp>
        <p:nvSpPr>
          <p:cNvPr id="8" name="Line 22"/>
          <p:cNvSpPr>
            <a:spLocks noChangeShapeType="1"/>
          </p:cNvSpPr>
          <p:nvPr/>
        </p:nvSpPr>
        <p:spPr bwMode="auto">
          <a:xfrm>
            <a:off x="609600" y="1066800"/>
            <a:ext cx="7924800" cy="0"/>
          </a:xfrm>
          <a:prstGeom prst="line">
            <a:avLst/>
          </a:prstGeom>
          <a:noFill/>
          <a:ln w="508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9" name="Line 24"/>
          <p:cNvSpPr>
            <a:spLocks noChangeShapeType="1"/>
          </p:cNvSpPr>
          <p:nvPr/>
        </p:nvSpPr>
        <p:spPr bwMode="auto">
          <a:xfrm flipV="1">
            <a:off x="685800" y="6019800"/>
            <a:ext cx="7772400" cy="0"/>
          </a:xfrm>
          <a:prstGeom prst="line">
            <a:avLst/>
          </a:prstGeom>
          <a:noFill/>
          <a:ln w="25400">
            <a:solidFill>
              <a:srgbClr val="007030"/>
            </a:solidFill>
            <a:round/>
            <a:headEnd type="none" w="sm" len="sm"/>
            <a:tailEnd type="none" w="sm" len="sm"/>
          </a:ln>
          <a:effectLst/>
        </p:spPr>
        <p:txBody>
          <a:bodyPr/>
          <a:lstStyle/>
          <a:p>
            <a:pPr eaLnBrk="0" hangingPunct="0">
              <a:defRPr/>
            </a:pPr>
            <a:endParaRPr lang="en-US" sz="3600" u="sng">
              <a:latin typeface="Times New Roman" pitchFamily="18" charset="0"/>
              <a:cs typeface="+mn-cs"/>
            </a:endParaRPr>
          </a:p>
        </p:txBody>
      </p:sp>
      <p:sp>
        <p:nvSpPr>
          <p:cNvPr id="19461" name="Rectangle 14"/>
          <p:cNvSpPr>
            <a:spLocks noGrp="1" noChangeArrowheads="1"/>
          </p:cNvSpPr>
          <p:nvPr>
            <p:ph type="title"/>
          </p:nvPr>
        </p:nvSpPr>
        <p:spPr bwMode="gray">
          <a:xfrm>
            <a:off x="609600" y="457200"/>
            <a:ext cx="7924800" cy="549275"/>
          </a:xfrm>
          <a:prstGeom prst="rect">
            <a:avLst/>
          </a:prstGeom>
          <a:noFill/>
          <a:ln w="9525">
            <a:noFill/>
            <a:miter lim="800000"/>
            <a:headEnd/>
            <a:tailEnd/>
          </a:ln>
        </p:spPr>
        <p:txBody>
          <a:bodyPr vert="horz" wrap="square" lIns="46038" tIns="0" rIns="46038" bIns="0" numCol="1" anchor="t" anchorCtr="0" compatLnSpc="1">
            <a:prstTxWarp prst="textNoShape">
              <a:avLst/>
            </a:prstTxWarp>
            <a:spAutoFit/>
          </a:bodyPr>
          <a:lstStyle/>
          <a:p>
            <a:pPr lvl="0"/>
            <a:r>
              <a:rPr lang="en-US"/>
              <a:t>Title of Slide in Caps &amp; Lower Case</a:t>
            </a:r>
          </a:p>
        </p:txBody>
      </p:sp>
      <p:sp>
        <p:nvSpPr>
          <p:cNvPr id="19462" name="Rectangle 28"/>
          <p:cNvSpPr>
            <a:spLocks noGrp="1" noChangeArrowheads="1"/>
          </p:cNvSpPr>
          <p:nvPr>
            <p:ph type="body" idx="1"/>
          </p:nvPr>
        </p:nvSpPr>
        <p:spPr bwMode="auto">
          <a:xfrm>
            <a:off x="609600" y="1295400"/>
            <a:ext cx="80010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ransition advClick="0"/>
  <p:txStyles>
    <p:titleStyle>
      <a:lvl1pPr algn="l" rtl="0" eaLnBrk="0" fontAlgn="base" hangingPunct="0">
        <a:spcBef>
          <a:spcPct val="0"/>
        </a:spcBef>
        <a:spcAft>
          <a:spcPct val="0"/>
        </a:spcAft>
        <a:defRPr sz="3600" b="1">
          <a:solidFill>
            <a:srgbClr val="012D9A"/>
          </a:solidFill>
          <a:latin typeface="+mj-lt"/>
          <a:ea typeface="+mj-ea"/>
          <a:cs typeface="+mj-cs"/>
        </a:defRPr>
      </a:lvl1pPr>
      <a:lvl2pPr algn="l" rtl="0" eaLnBrk="0" fontAlgn="base" hangingPunct="0">
        <a:spcBef>
          <a:spcPct val="0"/>
        </a:spcBef>
        <a:spcAft>
          <a:spcPct val="0"/>
        </a:spcAft>
        <a:defRPr sz="3600" b="1">
          <a:solidFill>
            <a:srgbClr val="012D9A"/>
          </a:solidFill>
          <a:latin typeface="Arial" charset="0"/>
        </a:defRPr>
      </a:lvl2pPr>
      <a:lvl3pPr algn="l" rtl="0" eaLnBrk="0" fontAlgn="base" hangingPunct="0">
        <a:spcBef>
          <a:spcPct val="0"/>
        </a:spcBef>
        <a:spcAft>
          <a:spcPct val="0"/>
        </a:spcAft>
        <a:defRPr sz="3600" b="1">
          <a:solidFill>
            <a:srgbClr val="012D9A"/>
          </a:solidFill>
          <a:latin typeface="Arial" charset="0"/>
        </a:defRPr>
      </a:lvl3pPr>
      <a:lvl4pPr algn="l" rtl="0" eaLnBrk="0" fontAlgn="base" hangingPunct="0">
        <a:spcBef>
          <a:spcPct val="0"/>
        </a:spcBef>
        <a:spcAft>
          <a:spcPct val="0"/>
        </a:spcAft>
        <a:defRPr sz="3600" b="1">
          <a:solidFill>
            <a:srgbClr val="012D9A"/>
          </a:solidFill>
          <a:latin typeface="Arial" charset="0"/>
        </a:defRPr>
      </a:lvl4pPr>
      <a:lvl5pPr algn="l" rtl="0" eaLnBrk="0" fontAlgn="base" hangingPunct="0">
        <a:spcBef>
          <a:spcPct val="0"/>
        </a:spcBef>
        <a:spcAft>
          <a:spcPct val="0"/>
        </a:spcAft>
        <a:defRPr sz="3600" b="1">
          <a:solidFill>
            <a:srgbClr val="012D9A"/>
          </a:solidFill>
          <a:latin typeface="Arial" charset="0"/>
        </a:defRPr>
      </a:lvl5pPr>
      <a:lvl6pPr marL="457200" algn="l" rtl="0" eaLnBrk="0" fontAlgn="base" hangingPunct="0">
        <a:spcBef>
          <a:spcPct val="0"/>
        </a:spcBef>
        <a:spcAft>
          <a:spcPct val="0"/>
        </a:spcAft>
        <a:defRPr sz="3600" b="1">
          <a:solidFill>
            <a:srgbClr val="012D9A"/>
          </a:solidFill>
          <a:latin typeface="Arial" charset="0"/>
        </a:defRPr>
      </a:lvl6pPr>
      <a:lvl7pPr marL="914400" algn="l" rtl="0" eaLnBrk="0" fontAlgn="base" hangingPunct="0">
        <a:spcBef>
          <a:spcPct val="0"/>
        </a:spcBef>
        <a:spcAft>
          <a:spcPct val="0"/>
        </a:spcAft>
        <a:defRPr sz="3600" b="1">
          <a:solidFill>
            <a:srgbClr val="012D9A"/>
          </a:solidFill>
          <a:latin typeface="Arial" charset="0"/>
        </a:defRPr>
      </a:lvl7pPr>
      <a:lvl8pPr marL="1371600" algn="l" rtl="0" eaLnBrk="0" fontAlgn="base" hangingPunct="0">
        <a:spcBef>
          <a:spcPct val="0"/>
        </a:spcBef>
        <a:spcAft>
          <a:spcPct val="0"/>
        </a:spcAft>
        <a:defRPr sz="3600" b="1">
          <a:solidFill>
            <a:srgbClr val="012D9A"/>
          </a:solidFill>
          <a:latin typeface="Arial" charset="0"/>
        </a:defRPr>
      </a:lvl8pPr>
      <a:lvl9pPr marL="1828800" algn="l" rtl="0" eaLnBrk="0" fontAlgn="base" hangingPunct="0">
        <a:spcBef>
          <a:spcPct val="0"/>
        </a:spcBef>
        <a:spcAft>
          <a:spcPct val="0"/>
        </a:spcAft>
        <a:defRPr sz="3600" b="1">
          <a:solidFill>
            <a:srgbClr val="012D9A"/>
          </a:solidFill>
          <a:latin typeface="Arial" charset="0"/>
        </a:defRPr>
      </a:lvl9pPr>
    </p:titleStyle>
    <p:body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eaLnBrk="0" fontAlgn="base" hangingPunct="0">
        <a:spcBef>
          <a:spcPct val="0"/>
        </a:spcBef>
        <a:spcAft>
          <a:spcPct val="0"/>
        </a:spcAft>
        <a:buClr>
          <a:srgbClr val="012D9A"/>
        </a:buClr>
        <a:buChar char="–"/>
        <a:defRPr sz="1600">
          <a:solidFill>
            <a:schemeClr val="tx1"/>
          </a:solidFill>
          <a:latin typeface="+mn-lt"/>
        </a:defRPr>
      </a:lvl6pPr>
      <a:lvl7pPr marL="2690813" indent="-234950" algn="l" rtl="0" eaLnBrk="0" fontAlgn="base" hangingPunct="0">
        <a:spcBef>
          <a:spcPct val="0"/>
        </a:spcBef>
        <a:spcAft>
          <a:spcPct val="0"/>
        </a:spcAft>
        <a:buClr>
          <a:srgbClr val="012D9A"/>
        </a:buClr>
        <a:buChar char="–"/>
        <a:defRPr sz="1600">
          <a:solidFill>
            <a:schemeClr val="tx1"/>
          </a:solidFill>
          <a:latin typeface="+mn-lt"/>
        </a:defRPr>
      </a:lvl7pPr>
      <a:lvl8pPr marL="3148013" indent="-234950" algn="l" rtl="0" eaLnBrk="0" fontAlgn="base" hangingPunct="0">
        <a:spcBef>
          <a:spcPct val="0"/>
        </a:spcBef>
        <a:spcAft>
          <a:spcPct val="0"/>
        </a:spcAft>
        <a:buClr>
          <a:srgbClr val="012D9A"/>
        </a:buClr>
        <a:buChar char="–"/>
        <a:defRPr sz="1600">
          <a:solidFill>
            <a:schemeClr val="tx1"/>
          </a:solidFill>
          <a:latin typeface="+mn-lt"/>
        </a:defRPr>
      </a:lvl8pPr>
      <a:lvl9pPr marL="3605213" indent="-234950" algn="l" rtl="0" eaLnBrk="0" fontAlgn="base" hangingPunct="0">
        <a:spcBef>
          <a:spcPct val="0"/>
        </a:spcBef>
        <a:spcAft>
          <a:spcPct val="0"/>
        </a:spcAft>
        <a:buClr>
          <a:srgbClr val="012D9A"/>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0.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5.jpeg"/><Relationship Id="rId4" Type="http://schemas.openxmlformats.org/officeDocument/2006/relationships/image" Target="../media/image13.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ctrTitle"/>
          </p:nvPr>
        </p:nvSpPr>
        <p:spPr>
          <a:xfrm>
            <a:off x="609600" y="1219200"/>
            <a:ext cx="8153400" cy="3939540"/>
          </a:xfrm>
        </p:spPr>
        <p:txBody>
          <a:bodyPr/>
          <a:lstStyle/>
          <a:p>
            <a:pPr eaLnBrk="1" hangingPunct="1"/>
            <a:r>
              <a:rPr lang="en-US" sz="2400" i="1" dirty="0">
                <a:solidFill>
                  <a:schemeClr val="bg2"/>
                </a:solidFill>
              </a:rPr>
              <a:t>North Carolina Department of Labor</a:t>
            </a:r>
            <a:br>
              <a:rPr lang="en-US" sz="2800" dirty="0">
                <a:solidFill>
                  <a:schemeClr val="bg2"/>
                </a:solidFill>
              </a:rPr>
            </a:br>
            <a:r>
              <a:rPr lang="en-US" dirty="0">
                <a:solidFill>
                  <a:schemeClr val="bg2"/>
                </a:solidFill>
              </a:rPr>
              <a:t>Occupational Safety &amp; Health Division</a:t>
            </a:r>
            <a:br>
              <a:rPr lang="en-US" sz="4000" dirty="0">
                <a:solidFill>
                  <a:schemeClr val="bg2"/>
                </a:solidFill>
              </a:rPr>
            </a:br>
            <a:br>
              <a:rPr lang="en-US" sz="4000" dirty="0">
                <a:solidFill>
                  <a:schemeClr val="bg2"/>
                </a:solidFill>
              </a:rPr>
            </a:br>
            <a:r>
              <a:rPr lang="en-US" sz="2800" dirty="0">
                <a:solidFill>
                  <a:schemeClr val="bg2"/>
                </a:solidFill>
              </a:rPr>
              <a:t>OSH Advisory Spring 2018</a:t>
            </a:r>
            <a:br>
              <a:rPr lang="en-US" sz="2800" dirty="0">
                <a:solidFill>
                  <a:schemeClr val="bg2"/>
                </a:solidFill>
              </a:rPr>
            </a:br>
            <a:r>
              <a:rPr lang="en-US" sz="2400" i="1" dirty="0">
                <a:solidFill>
                  <a:schemeClr val="bg2"/>
                </a:solidFill>
              </a:rPr>
              <a:t>Federal Fiscal Year 2018*</a:t>
            </a:r>
            <a:br>
              <a:rPr lang="en-US" sz="2400" i="1" dirty="0">
                <a:solidFill>
                  <a:schemeClr val="bg2"/>
                </a:solidFill>
              </a:rPr>
            </a:br>
            <a:br>
              <a:rPr lang="en-US" sz="3200" dirty="0">
                <a:solidFill>
                  <a:schemeClr val="bg2"/>
                </a:solidFill>
              </a:rPr>
            </a:br>
            <a:endParaRPr lang="en-US" sz="3200" dirty="0">
              <a:solidFill>
                <a:schemeClr val="bg2"/>
              </a:solidFill>
            </a:endParaRPr>
          </a:p>
        </p:txBody>
      </p:sp>
      <p:sp>
        <p:nvSpPr>
          <p:cNvPr id="33794" name="Rectangle 4"/>
          <p:cNvSpPr>
            <a:spLocks noChangeArrowheads="1"/>
          </p:cNvSpPr>
          <p:nvPr/>
        </p:nvSpPr>
        <p:spPr bwMode="auto">
          <a:xfrm>
            <a:off x="685800" y="4395345"/>
            <a:ext cx="7162800" cy="1437573"/>
          </a:xfrm>
          <a:prstGeom prst="rect">
            <a:avLst/>
          </a:prstGeom>
          <a:noFill/>
          <a:ln w="9525">
            <a:noFill/>
            <a:miter lim="800000"/>
            <a:headEnd/>
            <a:tailEnd/>
          </a:ln>
        </p:spPr>
        <p:txBody>
          <a:bodyPr lIns="82550" tIns="41275" rIns="82550" bIns="41275" anchor="ctr">
            <a:spAutoFit/>
          </a:bodyPr>
          <a:lstStyle/>
          <a:p>
            <a:pPr eaLnBrk="0" hangingPunct="0">
              <a:lnSpc>
                <a:spcPct val="110000"/>
              </a:lnSpc>
              <a:buClr>
                <a:srgbClr val="910046"/>
              </a:buClr>
              <a:buSzPct val="84000"/>
              <a:buFont typeface="Wingdings" pitchFamily="2" charset="2"/>
              <a:buNone/>
            </a:pPr>
            <a:r>
              <a:rPr lang="en-US" sz="1600" b="1" dirty="0">
                <a:solidFill>
                  <a:schemeClr val="bg2"/>
                </a:solidFill>
              </a:rPr>
              <a:t>Presented by</a:t>
            </a:r>
            <a:r>
              <a:rPr lang="en-US" sz="1600" dirty="0">
                <a:solidFill>
                  <a:schemeClr val="bg2"/>
                </a:solidFill>
              </a:rPr>
              <a:t>:</a:t>
            </a:r>
          </a:p>
          <a:p>
            <a:pPr eaLnBrk="0" hangingPunct="0">
              <a:lnSpc>
                <a:spcPct val="110000"/>
              </a:lnSpc>
              <a:buClr>
                <a:srgbClr val="910046"/>
              </a:buClr>
              <a:buSzPct val="84000"/>
              <a:buFont typeface="Wingdings" pitchFamily="2" charset="2"/>
              <a:buNone/>
            </a:pPr>
            <a:r>
              <a:rPr lang="en-US" sz="1600" i="1" dirty="0">
                <a:solidFill>
                  <a:srgbClr val="777777"/>
                </a:solidFill>
              </a:rPr>
              <a:t>Wanda Lagoe CSP CPM ARM</a:t>
            </a:r>
          </a:p>
          <a:p>
            <a:pPr eaLnBrk="0" hangingPunct="0">
              <a:lnSpc>
                <a:spcPct val="110000"/>
              </a:lnSpc>
              <a:buClr>
                <a:srgbClr val="910046"/>
              </a:buClr>
              <a:buSzPct val="84000"/>
              <a:buFont typeface="Wingdings" pitchFamily="2" charset="2"/>
              <a:buNone/>
            </a:pPr>
            <a:r>
              <a:rPr lang="en-US" sz="1600" dirty="0">
                <a:solidFill>
                  <a:srgbClr val="777777"/>
                </a:solidFill>
              </a:rPr>
              <a:t>Bureau Chief</a:t>
            </a:r>
          </a:p>
          <a:p>
            <a:pPr eaLnBrk="0" hangingPunct="0">
              <a:lnSpc>
                <a:spcPct val="110000"/>
              </a:lnSpc>
              <a:buClr>
                <a:srgbClr val="910046"/>
              </a:buClr>
              <a:buSzPct val="84000"/>
              <a:buFont typeface="Wingdings" pitchFamily="2" charset="2"/>
              <a:buNone/>
            </a:pPr>
            <a:r>
              <a:rPr lang="en-US" sz="1600" dirty="0">
                <a:solidFill>
                  <a:srgbClr val="777777"/>
                </a:solidFill>
              </a:rPr>
              <a:t>Education, Training and Technical Assistance</a:t>
            </a:r>
          </a:p>
          <a:p>
            <a:pPr eaLnBrk="0" hangingPunct="0">
              <a:lnSpc>
                <a:spcPct val="110000"/>
              </a:lnSpc>
              <a:buClr>
                <a:srgbClr val="910046"/>
              </a:buClr>
              <a:buSzPct val="84000"/>
              <a:buFont typeface="Wingdings" pitchFamily="2" charset="2"/>
              <a:buNone/>
            </a:pPr>
            <a:r>
              <a:rPr lang="en-US" sz="1600" dirty="0">
                <a:solidFill>
                  <a:srgbClr val="777777"/>
                </a:solidFill>
              </a:rPr>
              <a:t>Occupational Safety and Health Division of North Carolina </a:t>
            </a:r>
          </a:p>
        </p:txBody>
      </p:sp>
      <p:sp>
        <p:nvSpPr>
          <p:cNvPr id="2" name="TextBox 1"/>
          <p:cNvSpPr txBox="1"/>
          <p:nvPr/>
        </p:nvSpPr>
        <p:spPr>
          <a:xfrm>
            <a:off x="7258665" y="5709807"/>
            <a:ext cx="1905000" cy="246221"/>
          </a:xfrm>
          <a:prstGeom prst="rect">
            <a:avLst/>
          </a:prstGeom>
          <a:noFill/>
        </p:spPr>
        <p:txBody>
          <a:bodyPr wrap="square" rtlCol="0">
            <a:spAutoFit/>
          </a:bodyPr>
          <a:lstStyle/>
          <a:p>
            <a:r>
              <a:rPr lang="en-US" sz="1000" i="1" dirty="0"/>
              <a:t>*Preliminary Data</a:t>
            </a: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Logging and Arboriculture</a:t>
            </a:r>
            <a:endParaRPr lang="en-US" sz="2400" b="1" i="1" dirty="0">
              <a:solidFill>
                <a:schemeClr val="bg2"/>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226900913"/>
              </p:ext>
            </p:extLst>
          </p:nvPr>
        </p:nvGraphicFramePr>
        <p:xfrm>
          <a:off x="609601" y="1219200"/>
          <a:ext cx="7924799" cy="1819545"/>
        </p:xfrm>
        <a:graphic>
          <a:graphicData uri="http://schemas.openxmlformats.org/drawingml/2006/table">
            <a:tbl>
              <a:tblPr>
                <a:tableStyleId>{00A15C55-8517-42AA-B614-E9B94910E393}</a:tableStyleId>
              </a:tblPr>
              <a:tblGrid>
                <a:gridCol w="3956903">
                  <a:extLst>
                    <a:ext uri="{9D8B030D-6E8A-4147-A177-3AD203B41FA5}">
                      <a16:colId xmlns:a16="http://schemas.microsoft.com/office/drawing/2014/main" val="20000"/>
                    </a:ext>
                  </a:extLst>
                </a:gridCol>
                <a:gridCol w="1318967">
                  <a:extLst>
                    <a:ext uri="{9D8B030D-6E8A-4147-A177-3AD203B41FA5}">
                      <a16:colId xmlns:a16="http://schemas.microsoft.com/office/drawing/2014/main" val="20001"/>
                    </a:ext>
                  </a:extLst>
                </a:gridCol>
                <a:gridCol w="1154097">
                  <a:extLst>
                    <a:ext uri="{9D8B030D-6E8A-4147-A177-3AD203B41FA5}">
                      <a16:colId xmlns:a16="http://schemas.microsoft.com/office/drawing/2014/main" val="20002"/>
                    </a:ext>
                  </a:extLst>
                </a:gridCol>
                <a:gridCol w="1494832">
                  <a:extLst>
                    <a:ext uri="{9D8B030D-6E8A-4147-A177-3AD203B41FA5}">
                      <a16:colId xmlns:a16="http://schemas.microsoft.com/office/drawing/2014/main" val="20004"/>
                    </a:ext>
                  </a:extLst>
                </a:gridCol>
              </a:tblGrid>
              <a:tr h="36390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11331*</a:t>
                      </a:r>
                      <a:r>
                        <a:rPr lang="en-US" sz="1400" b="1" dirty="0"/>
                        <a:t>—</a:t>
                      </a:r>
                      <a:r>
                        <a:rPr kumimoji="0" lang="en-US" sz="1400" b="1" i="0" u="none" strike="noStrike" cap="none" normalizeH="0" baseline="0" dirty="0">
                          <a:ln>
                            <a:noFill/>
                          </a:ln>
                          <a:solidFill>
                            <a:schemeClr val="tx1"/>
                          </a:solidFill>
                          <a:effectLst/>
                          <a:latin typeface="Arial" charset="0"/>
                          <a:cs typeface="Arial" charset="0"/>
                        </a:rPr>
                        <a:t>LOGGING</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2017</a:t>
                      </a:r>
                    </a:p>
                  </a:txBody>
                  <a:tcPr anchor="ctr" horzOverflow="overflow">
                    <a:solidFill>
                      <a:schemeClr val="bg1">
                        <a:lumMod val="75000"/>
                      </a:schemeClr>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6390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95000"/>
                      </a:schemeClr>
                    </a:solidFill>
                  </a:tcPr>
                </a:tc>
                <a:tc>
                  <a:txBody>
                    <a:bodyPr/>
                    <a:lstStyle/>
                    <a:p>
                      <a:pPr algn="ctr"/>
                      <a:r>
                        <a:rPr lang="en-US" sz="1400" i="1" dirty="0"/>
                        <a:t>3</a:t>
                      </a:r>
                    </a:p>
                  </a:txBody>
                  <a:tcPr horzOverflow="overflow">
                    <a:solidFill>
                      <a:schemeClr val="bg1">
                        <a:lumMod val="95000"/>
                      </a:schemeClr>
                    </a:solidFill>
                  </a:tcPr>
                </a:tc>
                <a:tc vMerge="1">
                  <a:txBody>
                    <a:bodyPr/>
                    <a:lstStyle/>
                    <a:p>
                      <a:pPr algn="ctr"/>
                      <a:endParaRPr lang="en-US" sz="1400" i="1" dirty="0"/>
                    </a:p>
                  </a:txBody>
                  <a:tcPr horzOverflow="overflow">
                    <a:solidFill>
                      <a:schemeClr val="bg1">
                        <a:lumMod val="95000"/>
                      </a:schemeClr>
                    </a:solidFill>
                  </a:tcPr>
                </a:tc>
                <a:tc>
                  <a:txBody>
                    <a:bodyPr/>
                    <a:lstStyle/>
                    <a:p>
                      <a:pPr algn="ctr"/>
                      <a:r>
                        <a:rPr lang="en-US" sz="1400" b="1" i="1" dirty="0"/>
                        <a:t>0</a:t>
                      </a:r>
                    </a:p>
                  </a:txBody>
                  <a:tcPr horzOverflow="overflow">
                    <a:solidFill>
                      <a:schemeClr val="bg1">
                        <a:lumMod val="95000"/>
                      </a:schemeClr>
                    </a:solidFill>
                  </a:tcPr>
                </a:tc>
                <a:extLst>
                  <a:ext uri="{0D108BD9-81ED-4DB2-BD59-A6C34878D82A}">
                    <a16:rowId xmlns:a16="http://schemas.microsoft.com/office/drawing/2014/main" val="10001"/>
                  </a:ext>
                </a:extLst>
              </a:tr>
              <a:tr h="3639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u="none" strike="noStrike" cap="none" normalizeH="0" baseline="0" dirty="0">
                          <a:ln>
                            <a:noFill/>
                          </a:ln>
                          <a:effectLst/>
                        </a:rPr>
                        <a:t>NAICS 56173*</a:t>
                      </a:r>
                      <a:r>
                        <a:rPr lang="en-US" sz="1400" b="1" dirty="0"/>
                        <a:t>—</a:t>
                      </a:r>
                      <a:r>
                        <a:rPr kumimoji="0" lang="en-US" sz="1400" b="1" i="0" u="none" strike="noStrike" cap="none" normalizeH="0" baseline="0" dirty="0">
                          <a:ln>
                            <a:noFill/>
                          </a:ln>
                          <a:solidFill>
                            <a:schemeClr val="tx1"/>
                          </a:solidFill>
                          <a:effectLst/>
                          <a:latin typeface="Arial" charset="0"/>
                          <a:cs typeface="Arial" charset="0"/>
                        </a:rPr>
                        <a:t>ARBORICULTURE</a:t>
                      </a: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cap="none" normalizeH="0" baseline="0" dirty="0">
                          <a:ln>
                            <a:noFill/>
                          </a:ln>
                          <a:solidFill>
                            <a:schemeClr val="tx1"/>
                          </a:solidFill>
                          <a:effectLst/>
                          <a:latin typeface="Arial" charset="0"/>
                          <a:cs typeface="Arial" charset="0"/>
                        </a:rPr>
                        <a:t>FFY 2017</a:t>
                      </a:r>
                    </a:p>
                  </a:txBody>
                  <a:tcPr anchor="ctr" horzOverflow="overflow">
                    <a:solidFill>
                      <a:schemeClr val="bg1">
                        <a:lumMod val="75000"/>
                      </a:schemeClr>
                    </a:solidFill>
                  </a:tcPr>
                </a:tc>
                <a:tc vMerge="1">
                  <a:txBody>
                    <a:bodyPr/>
                    <a:lstStyle/>
                    <a:p>
                      <a:pPr algn="ctr"/>
                      <a:endParaRPr lang="en-US" sz="1400" i="1" dirty="0"/>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2"/>
                  </a:ext>
                </a:extLst>
              </a:tr>
              <a:tr h="36390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a:ln>
                            <a:noFill/>
                          </a:ln>
                          <a:effectLst/>
                        </a:rPr>
                        <a:t>Total Fatalities</a:t>
                      </a:r>
                      <a:endParaRPr kumimoji="0" lang="en-US" sz="14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algn="ctr"/>
                      <a:r>
                        <a:rPr lang="en-US" sz="1400" i="1" dirty="0"/>
                        <a:t>4</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algn="ctr"/>
                      <a:r>
                        <a:rPr lang="en-US" sz="1400" b="1" i="1" dirty="0"/>
                        <a:t>2</a:t>
                      </a:r>
                    </a:p>
                  </a:txBody>
                  <a:tcPr horzOverflow="overflow">
                    <a:solidFill>
                      <a:schemeClr val="bg1">
                        <a:lumMod val="85000"/>
                      </a:schemeClr>
                    </a:solidFill>
                  </a:tcPr>
                </a:tc>
                <a:extLst>
                  <a:ext uri="{0D108BD9-81ED-4DB2-BD59-A6C34878D82A}">
                    <a16:rowId xmlns:a16="http://schemas.microsoft.com/office/drawing/2014/main" val="10003"/>
                  </a:ext>
                </a:extLst>
              </a:tr>
              <a:tr h="363909">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cs typeface="Arial" charset="0"/>
                        </a:rPr>
                        <a:t>Combined Fatality Rate</a:t>
                      </a:r>
                    </a:p>
                  </a:txBody>
                  <a:tcPr horzOverflow="overflow">
                    <a:solidFill>
                      <a:schemeClr val="bg1">
                        <a:lumMod val="95000"/>
                      </a:schemeClr>
                    </a:solidFill>
                  </a:tcPr>
                </a:tc>
                <a:tc>
                  <a:txBody>
                    <a:bodyPr/>
                    <a:lstStyle/>
                    <a:p>
                      <a:pPr algn="ctr"/>
                      <a:r>
                        <a:rPr lang="en-US" sz="1400" i="1" dirty="0"/>
                        <a:t>0.0225</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a:txBody>
                    <a:bodyPr/>
                    <a:lstStyle/>
                    <a:p>
                      <a:pPr algn="ctr"/>
                      <a:r>
                        <a:rPr lang="en-US" sz="1400" b="0" i="0" dirty="0"/>
                        <a:t>0.0096</a:t>
                      </a:r>
                    </a:p>
                  </a:txBody>
                  <a:tcPr horzOverflow="overflow">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extBox 1"/>
          <p:cNvSpPr txBox="1"/>
          <p:nvPr/>
        </p:nvSpPr>
        <p:spPr>
          <a:xfrm>
            <a:off x="533400" y="3200400"/>
            <a:ext cx="3746538" cy="246221"/>
          </a:xfrm>
          <a:prstGeom prst="rect">
            <a:avLst/>
          </a:prstGeom>
          <a:noFill/>
        </p:spPr>
        <p:txBody>
          <a:bodyPr wrap="none" rtlCol="0">
            <a:spAutoFit/>
          </a:bodyPr>
          <a:lstStyle/>
          <a:p>
            <a:r>
              <a:rPr lang="en-US" sz="1000" i="1" dirty="0"/>
              <a:t>*NC TRC/DART rate not available for the 5 digit NAICS code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98027" y="3620932"/>
            <a:ext cx="2936373" cy="2202279"/>
          </a:xfrm>
          <a:prstGeom prst="rect">
            <a:avLst/>
          </a:prstGeom>
        </p:spPr>
      </p:pic>
      <p:sp>
        <p:nvSpPr>
          <p:cNvPr id="13" name="TextBox 12">
            <a:extLst>
              <a:ext uri="{FF2B5EF4-FFF2-40B4-BE49-F238E27FC236}">
                <a16:creationId xmlns:a16="http://schemas.microsoft.com/office/drawing/2014/main" id="{FDB7FC43-558C-4399-9780-3297B5E7FB09}"/>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15" name="Picture 2" descr="C:\Documents and Settings\Wanda Lagoe\My Documents\ETTA\Pics\2010-07 Logger 2.JPG">
            <a:extLst>
              <a:ext uri="{FF2B5EF4-FFF2-40B4-BE49-F238E27FC236}">
                <a16:creationId xmlns:a16="http://schemas.microsoft.com/office/drawing/2014/main" id="{5776676E-C02D-4278-81CA-C54B2D35F48E}"/>
              </a:ext>
            </a:extLst>
          </p:cNvPr>
          <p:cNvPicPr>
            <a:picLocks noChangeAspect="1" noChangeArrowheads="1"/>
          </p:cNvPicPr>
          <p:nvPr/>
        </p:nvPicPr>
        <p:blipFill>
          <a:blip r:embed="rId4" cstate="print"/>
          <a:srcRect/>
          <a:stretch>
            <a:fillRect/>
          </a:stretch>
        </p:blipFill>
        <p:spPr bwMode="auto">
          <a:xfrm>
            <a:off x="609600" y="3608275"/>
            <a:ext cx="3698842" cy="2219305"/>
          </a:xfrm>
          <a:prstGeom prst="rect">
            <a:avLst/>
          </a:prstGeom>
          <a:noFill/>
        </p:spPr>
      </p:pic>
      <p:pic>
        <p:nvPicPr>
          <p:cNvPr id="16" name="Picture 15">
            <a:extLst>
              <a:ext uri="{FF2B5EF4-FFF2-40B4-BE49-F238E27FC236}">
                <a16:creationId xmlns:a16="http://schemas.microsoft.com/office/drawing/2014/main" id="{5815E510-4FA2-4EE2-B555-6B82BAEAE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05200" y="3594360"/>
            <a:ext cx="2971800" cy="2228851"/>
          </a:xfrm>
          <a:prstGeom prst="rect">
            <a:avLst/>
          </a:prstGeom>
        </p:spPr>
      </p:pic>
    </p:spTree>
    <p:extLst>
      <p:ext uri="{BB962C8B-B14F-4D97-AF65-F5344CB8AC3E}">
        <p14:creationId xmlns:p14="http://schemas.microsoft.com/office/powerpoint/2010/main" val="3510899892"/>
      </p:ext>
    </p:extLst>
  </p:cSld>
  <p:clrMapOvr>
    <a:masterClrMapping/>
  </p:clrMapOvr>
  <p:transition advClick="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6019800" y="5334000"/>
            <a:ext cx="22860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Long Term Care Facilities</a:t>
            </a:r>
            <a:endParaRPr lang="en-US" sz="2400" b="1" i="1" dirty="0">
              <a:solidFill>
                <a:schemeClr val="bg2"/>
              </a:solidFill>
            </a:endParaRPr>
          </a:p>
        </p:txBody>
      </p:sp>
      <p:sp>
        <p:nvSpPr>
          <p:cNvPr id="27" name="TextBox 26"/>
          <p:cNvSpPr txBox="1"/>
          <p:nvPr/>
        </p:nvSpPr>
        <p:spPr>
          <a:xfrm>
            <a:off x="536312" y="3400078"/>
            <a:ext cx="3126177" cy="246221"/>
          </a:xfrm>
          <a:prstGeom prst="rect">
            <a:avLst/>
          </a:prstGeom>
          <a:noFill/>
        </p:spPr>
        <p:txBody>
          <a:bodyPr wrap="none" rtlCol="0">
            <a:spAutoFit/>
          </a:bodyPr>
          <a:lstStyle/>
          <a:p>
            <a:r>
              <a:rPr lang="en-US" sz="1000" i="1" dirty="0"/>
              <a:t>*TRC/DART rate based on the 3 digit NAICS code </a:t>
            </a:r>
          </a:p>
        </p:txBody>
      </p:sp>
      <p:sp>
        <p:nvSpPr>
          <p:cNvPr id="9" name="TextBox 8">
            <a:extLst>
              <a:ext uri="{FF2B5EF4-FFF2-40B4-BE49-F238E27FC236}">
                <a16:creationId xmlns:a16="http://schemas.microsoft.com/office/drawing/2014/main" id="{A8CB5815-3DED-4451-ABFA-7579E7F8B19F}"/>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14" name="Picture 13">
            <a:extLst>
              <a:ext uri="{FF2B5EF4-FFF2-40B4-BE49-F238E27FC236}">
                <a16:creationId xmlns:a16="http://schemas.microsoft.com/office/drawing/2014/main" id="{F136762C-82E1-4FFF-9FE4-16C8908CB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3646299"/>
            <a:ext cx="2980805" cy="2235603"/>
          </a:xfrm>
          <a:prstGeom prst="rect">
            <a:avLst/>
          </a:prstGeom>
        </p:spPr>
      </p:pic>
      <p:pic>
        <p:nvPicPr>
          <p:cNvPr id="15" name="Picture 14">
            <a:extLst>
              <a:ext uri="{FF2B5EF4-FFF2-40B4-BE49-F238E27FC236}">
                <a16:creationId xmlns:a16="http://schemas.microsoft.com/office/drawing/2014/main" id="{B0730A25-8C01-4D6C-817A-6862DCF72E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646299"/>
            <a:ext cx="2192856" cy="2236540"/>
          </a:xfrm>
          <a:prstGeom prst="rect">
            <a:avLst/>
          </a:prstGeom>
        </p:spPr>
      </p:pic>
      <p:pic>
        <p:nvPicPr>
          <p:cNvPr id="19" name="Picture 18">
            <a:extLst>
              <a:ext uri="{FF2B5EF4-FFF2-40B4-BE49-F238E27FC236}">
                <a16:creationId xmlns:a16="http://schemas.microsoft.com/office/drawing/2014/main" id="{8A2CB9A6-833D-44C8-B488-0E9ACA1D58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2302" y="3646299"/>
            <a:ext cx="2412098" cy="2235604"/>
          </a:xfrm>
          <a:prstGeom prst="rect">
            <a:avLst/>
          </a:prstGeom>
        </p:spPr>
      </p:pic>
      <p:graphicFrame>
        <p:nvGraphicFramePr>
          <p:cNvPr id="23" name="Group 128">
            <a:extLst>
              <a:ext uri="{FF2B5EF4-FFF2-40B4-BE49-F238E27FC236}">
                <a16:creationId xmlns:a16="http://schemas.microsoft.com/office/drawing/2014/main" id="{E6042071-897F-4382-8202-83137B3AC065}"/>
              </a:ext>
            </a:extLst>
          </p:cNvPr>
          <p:cNvGraphicFramePr>
            <a:graphicFrameLocks noGrp="1"/>
          </p:cNvGraphicFramePr>
          <p:nvPr>
            <p:extLst>
              <p:ext uri="{D42A27DB-BD31-4B8C-83A1-F6EECF244321}">
                <p14:modId xmlns:p14="http://schemas.microsoft.com/office/powerpoint/2010/main" val="2146644131"/>
              </p:ext>
            </p:extLst>
          </p:nvPr>
        </p:nvGraphicFramePr>
        <p:xfrm>
          <a:off x="609600" y="1143000"/>
          <a:ext cx="7924800" cy="2185005"/>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685417">
                  <a:extLst>
                    <a:ext uri="{9D8B030D-6E8A-4147-A177-3AD203B41FA5}">
                      <a16:colId xmlns:a16="http://schemas.microsoft.com/office/drawing/2014/main" val="20007"/>
                    </a:ext>
                  </a:extLst>
                </a:gridCol>
                <a:gridCol w="837731">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681722">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623*</a:t>
                      </a:r>
                      <a:r>
                        <a:rPr lang="en-US" sz="1800" b="1" dirty="0"/>
                        <a:t>—</a:t>
                      </a:r>
                      <a:r>
                        <a:rPr kumimoji="0" lang="en-US" sz="1800" b="1" i="0" u="none" strike="noStrike" cap="none" normalizeH="0" baseline="0" dirty="0">
                          <a:ln>
                            <a:noFill/>
                          </a:ln>
                          <a:solidFill>
                            <a:schemeClr val="tx1"/>
                          </a:solidFill>
                          <a:effectLst/>
                          <a:latin typeface="Arial" charset="0"/>
                          <a:cs typeface="Arial" charset="0"/>
                        </a:rPr>
                        <a:t>LONG TERM CARE</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544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195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2016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146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5.9</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5.7</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6.8</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6%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6.4</a:t>
                      </a:r>
                    </a:p>
                  </a:txBody>
                  <a:tcPr horzOverflow="overflow">
                    <a:solidFill>
                      <a:schemeClr val="bg1">
                        <a:lumMod val="95000"/>
                      </a:schemeClr>
                    </a:solidFill>
                  </a:tcPr>
                </a:tc>
                <a:tc>
                  <a:txBody>
                    <a:bodyPr/>
                    <a:lstStyle/>
                    <a:p>
                      <a:pPr algn="ctr"/>
                      <a:r>
                        <a:rPr lang="en-US" sz="1200" b="1" i="1" dirty="0"/>
                        <a:t>11% Lower</a:t>
                      </a:r>
                    </a:p>
                  </a:txBody>
                  <a:tcPr horzOverflow="overflow">
                    <a:solidFill>
                      <a:schemeClr val="bg1">
                        <a:lumMod val="95000"/>
                      </a:schemeClr>
                    </a:solidFill>
                  </a:tcPr>
                </a:tc>
                <a:extLst>
                  <a:ext uri="{0D108BD9-81ED-4DB2-BD59-A6C34878D82A}">
                    <a16:rowId xmlns:a16="http://schemas.microsoft.com/office/drawing/2014/main" val="10003"/>
                  </a:ext>
                </a:extLst>
              </a:tr>
              <a:tr h="31464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3.5</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6%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3.3</a:t>
                      </a:r>
                    </a:p>
                  </a:txBody>
                  <a:tcPr horzOverflow="overflow">
                    <a:solidFill>
                      <a:schemeClr val="bg1">
                        <a:lumMod val="85000"/>
                      </a:schemeClr>
                    </a:solidFill>
                  </a:tcPr>
                </a:tc>
                <a:tc>
                  <a:txBody>
                    <a:bodyPr/>
                    <a:lstStyle/>
                    <a:p>
                      <a:pPr algn="ctr"/>
                      <a:r>
                        <a:rPr lang="en-US" sz="1200" i="1" dirty="0"/>
                        <a:t>4.2</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7%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3.9</a:t>
                      </a:r>
                    </a:p>
                  </a:txBody>
                  <a:tcPr horzOverflow="overflow">
                    <a:solidFill>
                      <a:schemeClr val="bg1">
                        <a:lumMod val="85000"/>
                      </a:schemeClr>
                    </a:solidFill>
                  </a:tcPr>
                </a:tc>
                <a:tc>
                  <a:txBody>
                    <a:bodyPr/>
                    <a:lstStyle/>
                    <a:p>
                      <a:pPr algn="ctr"/>
                      <a:r>
                        <a:rPr lang="en-US" sz="1200" b="1" i="1" dirty="0"/>
                        <a:t>13%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pic>
        <p:nvPicPr>
          <p:cNvPr id="17" name="Picture 16">
            <a:extLst>
              <a:ext uri="{FF2B5EF4-FFF2-40B4-BE49-F238E27FC236}">
                <a16:creationId xmlns:a16="http://schemas.microsoft.com/office/drawing/2014/main" id="{78FA6269-BCF7-4E00-B3FC-7C85BFFE2A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00" y="3647782"/>
            <a:ext cx="2244000" cy="2234120"/>
          </a:xfrm>
          <a:prstGeom prst="rect">
            <a:avLst/>
          </a:prstGeom>
        </p:spPr>
      </p:pic>
    </p:spTree>
    <p:extLst>
      <p:ext uri="{BB962C8B-B14F-4D97-AF65-F5344CB8AC3E}">
        <p14:creationId xmlns:p14="http://schemas.microsoft.com/office/powerpoint/2010/main" val="3228733189"/>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5"/>
          <p:cNvSpPr>
            <a:spLocks noChangeArrowheads="1"/>
          </p:cNvSpPr>
          <p:nvPr/>
        </p:nvSpPr>
        <p:spPr bwMode="auto">
          <a:xfrm>
            <a:off x="457200" y="228600"/>
            <a:ext cx="8229600" cy="685800"/>
          </a:xfrm>
          <a:prstGeom prst="rect">
            <a:avLst/>
          </a:prstGeom>
          <a:noFill/>
          <a:ln w="9525">
            <a:noFill/>
            <a:miter lim="800000"/>
            <a:headEnd/>
            <a:tailEnd/>
          </a:ln>
        </p:spPr>
        <p:txBody>
          <a:bodyPr anchor="ctr"/>
          <a:lstStyle/>
          <a:p>
            <a:pPr algn="ctr"/>
            <a:endParaRPr lang="en-US" sz="3600" b="1">
              <a:solidFill>
                <a:schemeClr val="bg2"/>
              </a:solidFill>
            </a:endParaRPr>
          </a:p>
        </p:txBody>
      </p:sp>
      <p:sp>
        <p:nvSpPr>
          <p:cNvPr id="70658" name="Rectangle 7"/>
          <p:cNvSpPr>
            <a:spLocks noChangeArrowheads="1"/>
          </p:cNvSpPr>
          <p:nvPr/>
        </p:nvSpPr>
        <p:spPr bwMode="auto">
          <a:xfrm>
            <a:off x="533400" y="1143000"/>
            <a:ext cx="8229600" cy="4114800"/>
          </a:xfrm>
          <a:prstGeom prst="rect">
            <a:avLst/>
          </a:prstGeom>
          <a:noFill/>
          <a:ln w="9525">
            <a:noFill/>
            <a:miter lim="800000"/>
            <a:headEnd/>
            <a:tailEnd/>
          </a:ln>
        </p:spPr>
        <p:txBody>
          <a:bodyPr/>
          <a:lstStyle/>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342900" indent="-342900">
              <a:lnSpc>
                <a:spcPct val="110000"/>
              </a:lnSpc>
              <a:buClr>
                <a:srgbClr val="910046"/>
              </a:buClr>
              <a:buSzPct val="84000"/>
              <a:buFont typeface="Wingdings" pitchFamily="2" charset="2"/>
              <a:buChar char="l"/>
            </a:pPr>
            <a:endParaRPr lang="en-US" sz="2400" b="1" dirty="0"/>
          </a:p>
          <a:p>
            <a:pPr marL="233363" indent="-233363">
              <a:lnSpc>
                <a:spcPct val="130000"/>
              </a:lnSpc>
              <a:buClr>
                <a:srgbClr val="012D9A"/>
              </a:buClr>
              <a:buFont typeface="Arial" pitchFamily="34" charset="0"/>
              <a:buChar char="•"/>
            </a:pPr>
            <a:endParaRPr lang="en-US" sz="2000" dirty="0"/>
          </a:p>
          <a:p>
            <a:pPr marL="342900" indent="-342900">
              <a:buClr>
                <a:srgbClr val="910046"/>
              </a:buClr>
              <a:buSzPct val="84000"/>
              <a:buFont typeface="Wingdings" pitchFamily="2" charset="2"/>
              <a:buChar char="l"/>
            </a:pPr>
            <a:endParaRPr lang="en-US" sz="2000" dirty="0"/>
          </a:p>
          <a:p>
            <a:pPr marL="690563" lvl="1" indent="-233363">
              <a:buClr>
                <a:srgbClr val="910046"/>
              </a:buClr>
              <a:buSzPct val="84000"/>
              <a:buFont typeface="Wingdings" pitchFamily="2" charset="2"/>
              <a:buChar char="l"/>
            </a:pPr>
            <a:endParaRPr lang="en-US" sz="2400" dirty="0"/>
          </a:p>
          <a:p>
            <a:pPr marL="342900" indent="-342900">
              <a:buClr>
                <a:srgbClr val="910046"/>
              </a:buClr>
              <a:buSzPct val="84000"/>
              <a:buFont typeface="Wingdings" pitchFamily="2" charset="2"/>
              <a:buChar char="l"/>
            </a:pPr>
            <a:endParaRPr lang="en-US" sz="500" dirty="0"/>
          </a:p>
        </p:txBody>
      </p:sp>
      <p:sp>
        <p:nvSpPr>
          <p:cNvPr id="19"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Food Manufacturing</a:t>
            </a:r>
            <a:endParaRPr lang="en-US" sz="2400" b="1" i="1" dirty="0">
              <a:solidFill>
                <a:schemeClr val="bg2"/>
              </a:solidFill>
            </a:endParaRPr>
          </a:p>
        </p:txBody>
      </p:sp>
      <p:sp>
        <p:nvSpPr>
          <p:cNvPr id="10" name="TextBox 9"/>
          <p:cNvSpPr txBox="1"/>
          <p:nvPr/>
        </p:nvSpPr>
        <p:spPr>
          <a:xfrm>
            <a:off x="503903" y="3124200"/>
            <a:ext cx="3090911" cy="246221"/>
          </a:xfrm>
          <a:prstGeom prst="rect">
            <a:avLst/>
          </a:prstGeom>
          <a:noFill/>
        </p:spPr>
        <p:txBody>
          <a:bodyPr wrap="none" rtlCol="0">
            <a:spAutoFit/>
          </a:bodyPr>
          <a:lstStyle/>
          <a:p>
            <a:r>
              <a:rPr lang="en-US" sz="1000" i="1" dirty="0"/>
              <a:t>*TRC/DART rate based on the 3 digit NAICS code </a:t>
            </a:r>
          </a:p>
        </p:txBody>
      </p:sp>
      <p:graphicFrame>
        <p:nvGraphicFramePr>
          <p:cNvPr id="11" name="Group 128"/>
          <p:cNvGraphicFramePr>
            <a:graphicFrameLocks noGrp="1"/>
          </p:cNvGraphicFramePr>
          <p:nvPr>
            <p:extLst>
              <p:ext uri="{D42A27DB-BD31-4B8C-83A1-F6EECF244321}">
                <p14:modId xmlns:p14="http://schemas.microsoft.com/office/powerpoint/2010/main" val="2167215143"/>
              </p:ext>
            </p:extLst>
          </p:nvPr>
        </p:nvGraphicFramePr>
        <p:xfrm>
          <a:off x="609600" y="1143001"/>
          <a:ext cx="7929234" cy="1981201"/>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15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618135">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311*</a:t>
                      </a:r>
                      <a:r>
                        <a:rPr lang="en-US" sz="1800" b="1" dirty="0"/>
                        <a:t>—</a:t>
                      </a:r>
                      <a:r>
                        <a:rPr kumimoji="0" lang="en-US" sz="1800" b="1" i="0" u="none" strike="noStrike" cap="none" normalizeH="0" baseline="0" dirty="0">
                          <a:ln>
                            <a:noFill/>
                          </a:ln>
                          <a:solidFill>
                            <a:schemeClr val="tx1"/>
                          </a:solidFill>
                          <a:effectLst/>
                          <a:latin typeface="Arial" charset="0"/>
                          <a:cs typeface="Arial" charset="0"/>
                        </a:rPr>
                        <a:t>FOOD MANUFACTURING</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1208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3803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2016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28529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4.2</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12%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3.7</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No Change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a:txBody>
                    <a:bodyPr/>
                    <a:lstStyle/>
                    <a:p>
                      <a:pPr algn="ctr"/>
                      <a:r>
                        <a:rPr lang="en-US" sz="1200" b="1" i="1" dirty="0"/>
                        <a:t>21% Lower</a:t>
                      </a:r>
                    </a:p>
                  </a:txBody>
                  <a:tcPr horzOverflow="overflow">
                    <a:solidFill>
                      <a:schemeClr val="bg1">
                        <a:lumMod val="95000"/>
                      </a:schemeClr>
                    </a:solidFill>
                  </a:tcPr>
                </a:tc>
                <a:extLst>
                  <a:ext uri="{0D108BD9-81ED-4DB2-BD59-A6C34878D82A}">
                    <a16:rowId xmlns:a16="http://schemas.microsoft.com/office/drawing/2014/main" val="10003"/>
                  </a:ext>
                </a:extLst>
              </a:tr>
              <a:tr h="28529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2.8</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4%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2.7</a:t>
                      </a:r>
                    </a:p>
                  </a:txBody>
                  <a:tcPr horzOverflow="overflow">
                    <a:solidFill>
                      <a:schemeClr val="bg1">
                        <a:lumMod val="85000"/>
                      </a:schemeClr>
                    </a:solidFill>
                  </a:tcPr>
                </a:tc>
                <a:tc>
                  <a:txBody>
                    <a:bodyPr/>
                    <a:lstStyle/>
                    <a:p>
                      <a:pPr algn="ctr"/>
                      <a:r>
                        <a:rPr lang="en-US" sz="1200" i="1" dirty="0"/>
                        <a:t>3.1</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3%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3.2</a:t>
                      </a:r>
                    </a:p>
                  </a:txBody>
                  <a:tcPr horzOverflow="overflow">
                    <a:solidFill>
                      <a:schemeClr val="bg1">
                        <a:lumMod val="85000"/>
                      </a:schemeClr>
                    </a:solidFill>
                  </a:tcPr>
                </a:tc>
                <a:tc>
                  <a:txBody>
                    <a:bodyPr/>
                    <a:lstStyle/>
                    <a:p>
                      <a:pPr algn="ctr"/>
                      <a:r>
                        <a:rPr lang="en-US" sz="1200" b="1" i="1" dirty="0"/>
                        <a:t>16%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2" name="TextBox 11">
            <a:extLst>
              <a:ext uri="{FF2B5EF4-FFF2-40B4-BE49-F238E27FC236}">
                <a16:creationId xmlns:a16="http://schemas.microsoft.com/office/drawing/2014/main" id="{5EB982DF-C6CD-4155-AD4D-C33F74612F9B}"/>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17" name="Picture 16">
            <a:extLst>
              <a:ext uri="{FF2B5EF4-FFF2-40B4-BE49-F238E27FC236}">
                <a16:creationId xmlns:a16="http://schemas.microsoft.com/office/drawing/2014/main" id="{F8A0DDC7-C7D3-4ADE-AA1F-C47512C8CFC7}"/>
              </a:ext>
            </a:extLst>
          </p:cNvPr>
          <p:cNvPicPr/>
          <p:nvPr/>
        </p:nvPicPr>
        <p:blipFill rotWithShape="1">
          <a:blip r:embed="rId3" cstate="print">
            <a:extLst>
              <a:ext uri="{28A0092B-C50C-407E-A947-70E740481C1C}">
                <a14:useLocalDpi xmlns:a14="http://schemas.microsoft.com/office/drawing/2010/main" val="0"/>
              </a:ext>
            </a:extLst>
          </a:blip>
          <a:srcRect t="35156"/>
          <a:stretch/>
        </p:blipFill>
        <p:spPr bwMode="auto">
          <a:xfrm>
            <a:off x="609599" y="3505200"/>
            <a:ext cx="4724401" cy="2514600"/>
          </a:xfrm>
          <a:prstGeom prst="rect">
            <a:avLst/>
          </a:prstGeom>
          <a:ln>
            <a:noFill/>
          </a:ln>
          <a:extLst>
            <a:ext uri="{53640926-AAD7-44D8-BBD7-CCE9431645EC}">
              <a14:shadowObscured xmlns:a14="http://schemas.microsoft.com/office/drawing/2010/main"/>
            </a:ext>
          </a:extLst>
        </p:spPr>
      </p:pic>
      <p:pic>
        <p:nvPicPr>
          <p:cNvPr id="18" name="Picture 17" descr="C:\Documents and Settings\Wanda Lagoe\My Documents\My Pictures\PSM\IMG_1928.JPG">
            <a:extLst>
              <a:ext uri="{FF2B5EF4-FFF2-40B4-BE49-F238E27FC236}">
                <a16:creationId xmlns:a16="http://schemas.microsoft.com/office/drawing/2014/main" id="{5705DFAC-C44C-4AAA-BE2A-BB34D2644F8B}"/>
              </a:ext>
            </a:extLst>
          </p:cNvPr>
          <p:cNvPicPr/>
          <p:nvPr/>
        </p:nvPicPr>
        <p:blipFill>
          <a:blip r:embed="rId4" cstate="print"/>
          <a:srcRect/>
          <a:stretch>
            <a:fillRect/>
          </a:stretch>
        </p:blipFill>
        <p:spPr bwMode="auto">
          <a:xfrm>
            <a:off x="4571999" y="3505200"/>
            <a:ext cx="3962401" cy="2438401"/>
          </a:xfrm>
          <a:prstGeom prst="rect">
            <a:avLst/>
          </a:prstGeom>
          <a:noFill/>
          <a:ln w="9525">
            <a:noFill/>
            <a:miter lim="800000"/>
            <a:headEnd/>
            <a:tailEnd/>
          </a:ln>
        </p:spPr>
      </p:pic>
    </p:spTree>
    <p:extLst>
      <p:ext uri="{BB962C8B-B14F-4D97-AF65-F5344CB8AC3E}">
        <p14:creationId xmlns:p14="http://schemas.microsoft.com/office/powerpoint/2010/main" val="40353659"/>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Grocery and Related Product Wholesalers</a:t>
            </a:r>
            <a:endParaRPr lang="en-US" sz="2400" b="1" i="1" dirty="0">
              <a:solidFill>
                <a:schemeClr val="bg2"/>
              </a:solidFill>
            </a:endParaRPr>
          </a:p>
        </p:txBody>
      </p:sp>
      <p:sp>
        <p:nvSpPr>
          <p:cNvPr id="11" name="TextBox 10"/>
          <p:cNvSpPr txBox="1"/>
          <p:nvPr/>
        </p:nvSpPr>
        <p:spPr>
          <a:xfrm>
            <a:off x="503903" y="3276600"/>
            <a:ext cx="3055645" cy="246221"/>
          </a:xfrm>
          <a:prstGeom prst="rect">
            <a:avLst/>
          </a:prstGeom>
          <a:noFill/>
        </p:spPr>
        <p:txBody>
          <a:bodyPr wrap="none" rtlCol="0">
            <a:spAutoFit/>
          </a:bodyPr>
          <a:lstStyle/>
          <a:p>
            <a:r>
              <a:rPr lang="en-US" sz="1000" i="1" dirty="0"/>
              <a:t>*DART/TRC rate based on the 4 digit NAICS code </a:t>
            </a:r>
          </a:p>
        </p:txBody>
      </p:sp>
      <p:graphicFrame>
        <p:nvGraphicFramePr>
          <p:cNvPr id="9" name="Table 8"/>
          <p:cNvGraphicFramePr>
            <a:graphicFrameLocks noGrp="1"/>
          </p:cNvGraphicFramePr>
          <p:nvPr>
            <p:extLst>
              <p:ext uri="{D42A27DB-BD31-4B8C-83A1-F6EECF244321}">
                <p14:modId xmlns:p14="http://schemas.microsoft.com/office/powerpoint/2010/main" val="2587465229"/>
              </p:ext>
            </p:extLst>
          </p:nvPr>
        </p:nvGraphicFramePr>
        <p:xfrm>
          <a:off x="609600" y="1143000"/>
          <a:ext cx="7929234" cy="2190476"/>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570344">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800" b="1"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4244*</a:t>
                      </a:r>
                      <a:r>
                        <a:rPr lang="en-US" sz="1800" b="1" dirty="0"/>
                        <a:t>—GROCERY AND RELATED WHOLESALERS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4779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41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2016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3088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4.3</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4% Increase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4.5</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5.3</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13%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a:txBody>
                    <a:bodyPr/>
                    <a:lstStyle/>
                    <a:p>
                      <a:pPr algn="ctr"/>
                      <a:r>
                        <a:rPr lang="en-US" sz="1200" b="1" i="1" dirty="0"/>
                        <a:t>4% Lower</a:t>
                      </a:r>
                    </a:p>
                  </a:txBody>
                  <a:tcPr horzOverflow="overflow">
                    <a:solidFill>
                      <a:schemeClr val="bg1">
                        <a:lumMod val="95000"/>
                      </a:schemeClr>
                    </a:solidFill>
                  </a:tcPr>
                </a:tc>
                <a:extLst>
                  <a:ext uri="{0D108BD9-81ED-4DB2-BD59-A6C34878D82A}">
                    <a16:rowId xmlns:a16="http://schemas.microsoft.com/office/drawing/2014/main" val="10003"/>
                  </a:ext>
                </a:extLst>
              </a:tr>
              <a:tr h="330881">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3.3</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11% Increase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3.7</a:t>
                      </a:r>
                    </a:p>
                  </a:txBody>
                  <a:tcPr horzOverflow="overflow">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cap="none" normalizeH="0" baseline="0" dirty="0">
                          <a:ln>
                            <a:noFill/>
                          </a:ln>
                          <a:solidFill>
                            <a:srgbClr val="000000"/>
                          </a:solidFill>
                          <a:effectLst/>
                          <a:latin typeface="Arial" charset="0"/>
                          <a:cs typeface="Arial" charset="0"/>
                        </a:rPr>
                        <a:t>4.2</a:t>
                      </a:r>
                      <a:endParaRPr lang="en-US" sz="1200" dirty="0"/>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14% Decrease</a:t>
                      </a:r>
                    </a:p>
                  </a:txBody>
                  <a:tcPr horzOverflow="overflow">
                    <a:solidFill>
                      <a:schemeClr val="bg1">
                        <a:lumMod val="85000"/>
                      </a:schemeClr>
                    </a:solid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cap="none" normalizeH="0" baseline="0" dirty="0">
                          <a:ln>
                            <a:noFill/>
                          </a:ln>
                          <a:solidFill>
                            <a:srgbClr val="000000"/>
                          </a:solidFill>
                          <a:effectLst/>
                          <a:latin typeface="Arial" charset="0"/>
                          <a:cs typeface="Arial" charset="0"/>
                        </a:rPr>
                        <a:t>3.6</a:t>
                      </a:r>
                      <a:endParaRPr lang="en-US" sz="1200" dirty="0"/>
                    </a:p>
                  </a:txBody>
                  <a:tcPr horzOverflow="overflow">
                    <a:solidFill>
                      <a:schemeClr val="bg1">
                        <a:lumMod val="85000"/>
                      </a:schemeClr>
                    </a:solidFill>
                  </a:tcPr>
                </a:tc>
                <a:tc>
                  <a:txBody>
                    <a:bodyPr/>
                    <a:lstStyle/>
                    <a:p>
                      <a:pPr algn="ctr"/>
                      <a:r>
                        <a:rPr lang="en-US" sz="1200" b="1" i="1" dirty="0"/>
                        <a:t>3% Higher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2374D1F3-D4B2-491B-B556-B88FD20FA6C5}"/>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10" name="Picture 9" descr="C:\Users\wllagoe.EADS\Pictures\Training\30 Hour Bob evel 4 Suit Very Hot.JPG">
            <a:extLst>
              <a:ext uri="{FF2B5EF4-FFF2-40B4-BE49-F238E27FC236}">
                <a16:creationId xmlns:a16="http://schemas.microsoft.com/office/drawing/2014/main" id="{5D743076-82B3-4748-8063-078D6C729A9D}"/>
              </a:ext>
            </a:extLst>
          </p:cNvPr>
          <p:cNvPicPr/>
          <p:nvPr/>
        </p:nvPicPr>
        <p:blipFill>
          <a:blip r:embed="rId3" cstate="print"/>
          <a:srcRect t="15488" r="10897" b="8795"/>
          <a:stretch>
            <a:fillRect/>
          </a:stretch>
        </p:blipFill>
        <p:spPr bwMode="auto">
          <a:xfrm>
            <a:off x="621384" y="3530154"/>
            <a:ext cx="2807616" cy="2431068"/>
          </a:xfrm>
          <a:prstGeom prst="rect">
            <a:avLst/>
          </a:prstGeom>
          <a:noFill/>
          <a:ln w="9525">
            <a:noFill/>
            <a:miter lim="800000"/>
            <a:headEnd/>
            <a:tailEnd/>
          </a:ln>
        </p:spPr>
      </p:pic>
      <p:pic>
        <p:nvPicPr>
          <p:cNvPr id="12" name="Picture 11" descr="C:\Users\wllagoe.EADS\AppData\Local\Microsoft\Windows\Temporary Internet Files\Content.Outlook\PMWK0L31\SCBA trainig raleigh.jpg">
            <a:extLst>
              <a:ext uri="{FF2B5EF4-FFF2-40B4-BE49-F238E27FC236}">
                <a16:creationId xmlns:a16="http://schemas.microsoft.com/office/drawing/2014/main" id="{FAC777D9-095B-43E0-85BB-4F57C956299F}"/>
              </a:ext>
            </a:extLst>
          </p:cNvPr>
          <p:cNvPicPr/>
          <p:nvPr/>
        </p:nvPicPr>
        <p:blipFill>
          <a:blip r:embed="rId4" cstate="print"/>
          <a:srcRect/>
          <a:stretch>
            <a:fillRect/>
          </a:stretch>
        </p:blipFill>
        <p:spPr bwMode="auto">
          <a:xfrm rot="5400000">
            <a:off x="3250414" y="3568123"/>
            <a:ext cx="2426355" cy="2350416"/>
          </a:xfrm>
          <a:prstGeom prst="rect">
            <a:avLst/>
          </a:prstGeom>
          <a:noFill/>
          <a:ln w="9525">
            <a:noFill/>
            <a:miter lim="800000"/>
            <a:headEnd/>
            <a:tailEnd/>
          </a:ln>
        </p:spPr>
      </p:pic>
      <p:pic>
        <p:nvPicPr>
          <p:cNvPr id="13" name="Picture 12">
            <a:extLst>
              <a:ext uri="{FF2B5EF4-FFF2-40B4-BE49-F238E27FC236}">
                <a16:creationId xmlns:a16="http://schemas.microsoft.com/office/drawing/2014/main" id="{72D0C973-5172-4522-8C78-427F76857C11}"/>
              </a:ext>
            </a:extLst>
          </p:cNvPr>
          <p:cNvPicPr/>
          <p:nvPr/>
        </p:nvPicPr>
        <p:blipFill>
          <a:blip r:embed="rId5" cstate="print"/>
          <a:srcRect r="24038" b="30983"/>
          <a:stretch>
            <a:fillRect/>
          </a:stretch>
        </p:blipFill>
        <p:spPr bwMode="auto">
          <a:xfrm>
            <a:off x="5410201" y="3530153"/>
            <a:ext cx="3124200" cy="2426355"/>
          </a:xfrm>
          <a:prstGeom prst="rect">
            <a:avLst/>
          </a:prstGeom>
          <a:noFill/>
          <a:ln w="9525">
            <a:noFill/>
            <a:miter lim="800000"/>
            <a:headEnd/>
            <a:tailEnd/>
          </a:ln>
        </p:spPr>
      </p:pic>
    </p:spTree>
    <p:extLst>
      <p:ext uri="{BB962C8B-B14F-4D97-AF65-F5344CB8AC3E}">
        <p14:creationId xmlns:p14="http://schemas.microsoft.com/office/powerpoint/2010/main" val="3209446707"/>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sz="half" idx="2"/>
          </p:nvPr>
        </p:nvSpPr>
        <p:spPr>
          <a:xfrm>
            <a:off x="457200" y="1143000"/>
            <a:ext cx="8153400" cy="4724400"/>
          </a:xfrm>
        </p:spPr>
        <p:txBody>
          <a:bodyPr/>
          <a:lstStyle/>
          <a:p>
            <a:pPr lvl="2" eaLnBrk="1" hangingPunct="1"/>
            <a:endParaRPr lang="en-US" sz="1000" dirty="0"/>
          </a:p>
          <a:p>
            <a:pPr eaLnBrk="1" hangingPunct="1">
              <a:lnSpc>
                <a:spcPct val="130000"/>
              </a:lnSpc>
            </a:pPr>
            <a:endParaRPr lang="en-US" dirty="0"/>
          </a:p>
          <a:p>
            <a:pPr lvl="1" eaLnBrk="1" hangingPunct="1">
              <a:lnSpc>
                <a:spcPct val="130000"/>
              </a:lnSpc>
            </a:pPr>
            <a:endParaRPr lang="en-US" dirty="0"/>
          </a:p>
        </p:txBody>
      </p:sp>
      <p:sp>
        <p:nvSpPr>
          <p:cNvPr id="2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Public Sector</a:t>
            </a:r>
            <a:endParaRPr lang="en-US" sz="2400" b="1" i="1" dirty="0">
              <a:solidFill>
                <a:schemeClr val="bg2"/>
              </a:solidFill>
            </a:endParaRPr>
          </a:p>
        </p:txBody>
      </p:sp>
      <p:graphicFrame>
        <p:nvGraphicFramePr>
          <p:cNvPr id="8" name="Group 128"/>
          <p:cNvGraphicFramePr>
            <a:graphicFrameLocks noGrp="1"/>
          </p:cNvGraphicFramePr>
          <p:nvPr>
            <p:extLst>
              <p:ext uri="{D42A27DB-BD31-4B8C-83A1-F6EECF244321}">
                <p14:modId xmlns:p14="http://schemas.microsoft.com/office/powerpoint/2010/main" val="4182782175"/>
              </p:ext>
            </p:extLst>
          </p:nvPr>
        </p:nvGraphicFramePr>
        <p:xfrm>
          <a:off x="609600" y="1143000"/>
          <a:ext cx="7929234" cy="2121931"/>
        </p:xfrm>
        <a:graphic>
          <a:graphicData uri="http://schemas.openxmlformats.org/drawingml/2006/table">
            <a:tbl>
              <a:tblPr>
                <a:tableStyleId>{00A15C55-8517-42AA-B614-E9B94910E393}</a:tableStyleId>
              </a:tblPr>
              <a:tblGrid>
                <a:gridCol w="609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723900">
                  <a:extLst>
                    <a:ext uri="{9D8B030D-6E8A-4147-A177-3AD203B41FA5}">
                      <a16:colId xmlns:a16="http://schemas.microsoft.com/office/drawing/2014/main" val="20003"/>
                    </a:ext>
                  </a:extLst>
                </a:gridCol>
                <a:gridCol w="838200">
                  <a:extLst>
                    <a:ext uri="{9D8B030D-6E8A-4147-A177-3AD203B41FA5}">
                      <a16:colId xmlns:a16="http://schemas.microsoft.com/office/drawing/2014/main" val="20004"/>
                    </a:ext>
                  </a:extLst>
                </a:gridCol>
                <a:gridCol w="838200">
                  <a:extLst>
                    <a:ext uri="{9D8B030D-6E8A-4147-A177-3AD203B41FA5}">
                      <a16:colId xmlns:a16="http://schemas.microsoft.com/office/drawing/2014/main" val="20005"/>
                    </a:ext>
                  </a:extLst>
                </a:gridCol>
                <a:gridCol w="5334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1452234">
                  <a:extLst>
                    <a:ext uri="{9D8B030D-6E8A-4147-A177-3AD203B41FA5}">
                      <a16:colId xmlns:a16="http://schemas.microsoft.com/office/drawing/2014/main" val="20009"/>
                    </a:ext>
                  </a:extLst>
                </a:gridCol>
              </a:tblGrid>
              <a:tr h="432246">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b="1" i="0" dirty="0">
                          <a:solidFill>
                            <a:schemeClr val="tx1"/>
                          </a:solidFill>
                        </a:rPr>
                        <a:t>Public Sector</a:t>
                      </a:r>
                      <a:endParaRPr lang="en-US" sz="1800" b="1" dirty="0">
                        <a:solidFill>
                          <a:schemeClr val="tx1"/>
                        </a:solidFill>
                      </a:endParaRP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5108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715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2016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3.9</a:t>
                      </a:r>
                    </a:p>
                  </a:txBody>
                  <a:tcPr horzOverflow="overflow">
                    <a:solidFill>
                      <a:schemeClr val="bg1">
                        <a:lumMod val="9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3.6</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5.1</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i="1" dirty="0"/>
                        <a:t>8%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4.7</a:t>
                      </a:r>
                    </a:p>
                  </a:txBody>
                  <a:tcPr horzOverflow="overflow">
                    <a:solidFill>
                      <a:schemeClr val="bg1">
                        <a:lumMod val="95000"/>
                      </a:schemeClr>
                    </a:solidFill>
                  </a:tcPr>
                </a:tc>
                <a:tc>
                  <a:txBody>
                    <a:bodyPr/>
                    <a:lstStyle/>
                    <a:p>
                      <a:pPr algn="ctr"/>
                      <a:r>
                        <a:rPr lang="en-US" sz="1200" b="1" i="1" dirty="0"/>
                        <a:t>23% Lower</a:t>
                      </a:r>
                    </a:p>
                  </a:txBody>
                  <a:tcPr horzOverflow="overflow">
                    <a:solidFill>
                      <a:schemeClr val="bg1">
                        <a:lumMod val="95000"/>
                      </a:schemeClr>
                    </a:solidFill>
                  </a:tcPr>
                </a:tc>
                <a:extLst>
                  <a:ext uri="{0D108BD9-81ED-4DB2-BD59-A6C34878D82A}">
                    <a16:rowId xmlns:a16="http://schemas.microsoft.com/office/drawing/2014/main" val="10003"/>
                  </a:ext>
                </a:extLst>
              </a:tr>
              <a:tr h="35365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1.9</a:t>
                      </a:r>
                    </a:p>
                  </a:txBody>
                  <a:tcPr horzOverflow="overflow">
                    <a:solidFill>
                      <a:schemeClr val="bg1">
                        <a:lumMod val="85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1" dirty="0"/>
                        <a:t>11%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1.7</a:t>
                      </a:r>
                    </a:p>
                  </a:txBody>
                  <a:tcPr horzOverflow="overflow">
                    <a:solidFill>
                      <a:schemeClr val="bg1">
                        <a:lumMod val="85000"/>
                      </a:schemeClr>
                    </a:solidFill>
                  </a:tcPr>
                </a:tc>
                <a:tc>
                  <a:txBody>
                    <a:bodyPr/>
                    <a:lstStyle/>
                    <a:p>
                      <a:pPr algn="ctr"/>
                      <a:r>
                        <a:rPr lang="en-US" sz="1200" i="1" dirty="0"/>
                        <a:t>2.4</a:t>
                      </a:r>
                    </a:p>
                  </a:txBody>
                  <a:tcPr horzOverflow="overflow">
                    <a:solidFill>
                      <a:schemeClr val="bg1">
                        <a:lumMod val="8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8%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2.2</a:t>
                      </a:r>
                    </a:p>
                  </a:txBody>
                  <a:tcPr horzOverflow="overflow">
                    <a:solidFill>
                      <a:schemeClr val="bg1">
                        <a:lumMod val="85000"/>
                      </a:schemeClr>
                    </a:solidFill>
                  </a:tcPr>
                </a:tc>
                <a:tc>
                  <a:txBody>
                    <a:bodyPr/>
                    <a:lstStyle/>
                    <a:p>
                      <a:pPr algn="ctr"/>
                      <a:r>
                        <a:rPr lang="en-US" sz="1200" b="1" i="1" dirty="0"/>
                        <a:t>23%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F0AC924F-5F40-4BFD-916E-EDCE2D403C04}"/>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9" name="Picture 8" descr="C:\Documents and Settings\Wanda Lagoe\My Documents\My Pictures\Trench\Trenchmodule1208 023.jpg">
            <a:extLst>
              <a:ext uri="{FF2B5EF4-FFF2-40B4-BE49-F238E27FC236}">
                <a16:creationId xmlns:a16="http://schemas.microsoft.com/office/drawing/2014/main" id="{76E4CDF0-DA77-4EB7-80A0-637CFC362E8D}"/>
              </a:ext>
            </a:extLst>
          </p:cNvPr>
          <p:cNvPicPr/>
          <p:nvPr/>
        </p:nvPicPr>
        <p:blipFill>
          <a:blip r:embed="rId3" cstate="print"/>
          <a:srcRect/>
          <a:stretch>
            <a:fillRect/>
          </a:stretch>
        </p:blipFill>
        <p:spPr bwMode="auto">
          <a:xfrm>
            <a:off x="624526" y="3429000"/>
            <a:ext cx="3414074" cy="2514600"/>
          </a:xfrm>
          <a:prstGeom prst="rect">
            <a:avLst/>
          </a:prstGeom>
          <a:noFill/>
          <a:ln w="9525">
            <a:noFill/>
            <a:miter lim="800000"/>
            <a:headEnd/>
            <a:tailEnd/>
          </a:ln>
        </p:spPr>
      </p:pic>
      <p:pic>
        <p:nvPicPr>
          <p:cNvPr id="10" name="Picture 9" descr="C:\Users\wllagoe.EADS\AppData\Local\Microsoft\Windows\Temporary Internet Files\Content.Outlook\PMWK0L31\IMG_0782.JPG">
            <a:extLst>
              <a:ext uri="{FF2B5EF4-FFF2-40B4-BE49-F238E27FC236}">
                <a16:creationId xmlns:a16="http://schemas.microsoft.com/office/drawing/2014/main" id="{05C3F14A-877A-4A15-8D5B-16190CD6973B}"/>
              </a:ext>
            </a:extLst>
          </p:cNvPr>
          <p:cNvPicPr/>
          <p:nvPr/>
        </p:nvPicPr>
        <p:blipFill>
          <a:blip r:embed="rId4" cstate="print"/>
          <a:srcRect t="16239" b="20513"/>
          <a:stretch>
            <a:fillRect/>
          </a:stretch>
        </p:blipFill>
        <p:spPr bwMode="auto">
          <a:xfrm>
            <a:off x="4038600" y="3429000"/>
            <a:ext cx="4495800" cy="2514600"/>
          </a:xfrm>
          <a:prstGeom prst="rect">
            <a:avLst/>
          </a:prstGeom>
          <a:noFill/>
          <a:ln w="9525">
            <a:noFill/>
            <a:miter lim="800000"/>
            <a:headEnd/>
            <a:tailEnd/>
          </a:ln>
        </p:spPr>
      </p:pic>
    </p:spTree>
    <p:extLst>
      <p:ext uri="{BB962C8B-B14F-4D97-AF65-F5344CB8AC3E}">
        <p14:creationId xmlns:p14="http://schemas.microsoft.com/office/powerpoint/2010/main" val="911191379"/>
      </p:ext>
    </p:extLst>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12C4C-583F-493A-80E0-585C92D75B85}"/>
              </a:ext>
            </a:extLst>
          </p:cNvPr>
          <p:cNvSpPr>
            <a:spLocks noGrp="1"/>
          </p:cNvSpPr>
          <p:nvPr>
            <p:ph idx="1"/>
          </p:nvPr>
        </p:nvSpPr>
        <p:spPr>
          <a:xfrm>
            <a:off x="533400" y="1219200"/>
            <a:ext cx="8001000" cy="4525963"/>
          </a:xfrm>
        </p:spPr>
        <p:txBody>
          <a:bodyPr/>
          <a:lstStyle/>
          <a:p>
            <a:r>
              <a:rPr lang="en-US" b="1" dirty="0"/>
              <a:t>Special Emphasis Programs</a:t>
            </a:r>
          </a:p>
          <a:p>
            <a:pPr lvl="1">
              <a:lnSpc>
                <a:spcPct val="150000"/>
              </a:lnSpc>
            </a:pPr>
            <a:r>
              <a:rPr lang="en-US" i="1" dirty="0"/>
              <a:t>Removing accommodation</a:t>
            </a:r>
          </a:p>
          <a:p>
            <a:pPr lvl="1">
              <a:lnSpc>
                <a:spcPct val="150000"/>
              </a:lnSpc>
            </a:pPr>
            <a:r>
              <a:rPr lang="en-US" i="1" dirty="0"/>
              <a:t>Adding amputations</a:t>
            </a:r>
          </a:p>
          <a:p>
            <a:pPr lvl="2">
              <a:lnSpc>
                <a:spcPct val="150000"/>
              </a:lnSpc>
            </a:pPr>
            <a:r>
              <a:rPr lang="en-US" dirty="0"/>
              <a:t>First year – planning</a:t>
            </a:r>
          </a:p>
          <a:p>
            <a:pPr lvl="1">
              <a:lnSpc>
                <a:spcPct val="150000"/>
              </a:lnSpc>
            </a:pPr>
            <a:r>
              <a:rPr lang="en-US" i="1" dirty="0"/>
              <a:t>Health hazards</a:t>
            </a:r>
          </a:p>
          <a:p>
            <a:pPr lvl="2">
              <a:lnSpc>
                <a:spcPct val="150000"/>
              </a:lnSpc>
            </a:pPr>
            <a:r>
              <a:rPr lang="en-US" i="1" dirty="0"/>
              <a:t>May add</a:t>
            </a:r>
          </a:p>
          <a:p>
            <a:pPr lvl="3">
              <a:lnSpc>
                <a:spcPct val="150000"/>
              </a:lnSpc>
            </a:pPr>
            <a:r>
              <a:rPr lang="en-US" i="1" dirty="0"/>
              <a:t>Noise</a:t>
            </a:r>
          </a:p>
          <a:p>
            <a:pPr lvl="3">
              <a:lnSpc>
                <a:spcPct val="150000"/>
              </a:lnSpc>
            </a:pPr>
            <a:r>
              <a:rPr lang="en-US" i="1" dirty="0"/>
              <a:t>1-bromopropane</a:t>
            </a:r>
          </a:p>
          <a:p>
            <a:pPr lvl="2">
              <a:lnSpc>
                <a:spcPct val="150000"/>
              </a:lnSpc>
            </a:pPr>
            <a:endParaRPr lang="en-US" i="1" dirty="0"/>
          </a:p>
          <a:p>
            <a:endParaRPr lang="en-US" dirty="0"/>
          </a:p>
        </p:txBody>
      </p:sp>
      <p:sp>
        <p:nvSpPr>
          <p:cNvPr id="4" name="Text Box 3">
            <a:extLst>
              <a:ext uri="{FF2B5EF4-FFF2-40B4-BE49-F238E27FC236}">
                <a16:creationId xmlns:a16="http://schemas.microsoft.com/office/drawing/2014/main" id="{F1CAA9D1-6496-40B4-9C55-7134D2FFBC55}"/>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FY 2019 – 2023 Strategic Management Plan</a:t>
            </a:r>
          </a:p>
        </p:txBody>
      </p:sp>
      <p:sp>
        <p:nvSpPr>
          <p:cNvPr id="5" name="TextBox 4">
            <a:extLst>
              <a:ext uri="{FF2B5EF4-FFF2-40B4-BE49-F238E27FC236}">
                <a16:creationId xmlns:a16="http://schemas.microsoft.com/office/drawing/2014/main" id="{B3B65E39-069F-4FFB-A578-7887C4AD7B80}"/>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7" name="Picture 6">
            <a:extLst>
              <a:ext uri="{FF2B5EF4-FFF2-40B4-BE49-F238E27FC236}">
                <a16:creationId xmlns:a16="http://schemas.microsoft.com/office/drawing/2014/main" id="{365752F3-CDD1-4ED7-801A-8398993BC5E4}"/>
              </a:ext>
            </a:extLst>
          </p:cNvPr>
          <p:cNvPicPr/>
          <p:nvPr/>
        </p:nvPicPr>
        <p:blipFill rotWithShape="1">
          <a:blip r:embed="rId3">
            <a:extLst>
              <a:ext uri="{28A0092B-C50C-407E-A947-70E740481C1C}">
                <a14:useLocalDpi xmlns:a14="http://schemas.microsoft.com/office/drawing/2010/main" val="0"/>
              </a:ext>
            </a:extLst>
          </a:blip>
          <a:srcRect l="4167" t="6405" r="5438" b="8311"/>
          <a:stretch/>
        </p:blipFill>
        <p:spPr bwMode="auto">
          <a:xfrm>
            <a:off x="6076950" y="2865994"/>
            <a:ext cx="2457450" cy="304323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675517"/>
      </p:ext>
    </p:ext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Recognition Programs</a:t>
            </a:r>
            <a:endParaRPr lang="en-US" sz="2400" b="1" i="1" dirty="0">
              <a:solidFill>
                <a:schemeClr val="bg2"/>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319992162"/>
              </p:ext>
            </p:extLst>
          </p:nvPr>
        </p:nvGraphicFramePr>
        <p:xfrm>
          <a:off x="609600" y="1130183"/>
          <a:ext cx="7907512" cy="2298817"/>
        </p:xfrm>
        <a:graphic>
          <a:graphicData uri="http://schemas.openxmlformats.org/drawingml/2006/table">
            <a:tbl>
              <a:tblPr firstRow="1" bandRow="1">
                <a:tableStyleId>{00A15C55-8517-42AA-B614-E9B94910E393}</a:tableStyleId>
              </a:tblPr>
              <a:tblGrid>
                <a:gridCol w="5334000">
                  <a:extLst>
                    <a:ext uri="{9D8B030D-6E8A-4147-A177-3AD203B41FA5}">
                      <a16:colId xmlns:a16="http://schemas.microsoft.com/office/drawing/2014/main" val="20000"/>
                    </a:ext>
                  </a:extLst>
                </a:gridCol>
                <a:gridCol w="2573512">
                  <a:extLst>
                    <a:ext uri="{9D8B030D-6E8A-4147-A177-3AD203B41FA5}">
                      <a16:colId xmlns:a16="http://schemas.microsoft.com/office/drawing/2014/main" val="20004"/>
                    </a:ext>
                  </a:extLst>
                </a:gridCol>
              </a:tblGrid>
              <a:tr h="774817">
                <a:tc>
                  <a:txBody>
                    <a:bodyPr/>
                    <a:lstStyle/>
                    <a:p>
                      <a:pPr algn="r"/>
                      <a:r>
                        <a:rPr lang="en-US" sz="1500" b="1" dirty="0">
                          <a:solidFill>
                            <a:schemeClr val="tx1"/>
                          </a:solidFill>
                        </a:rPr>
                        <a:t>STAR SITES</a:t>
                      </a:r>
                      <a:r>
                        <a:rPr lang="en-US" sz="1500" b="1" i="1" dirty="0">
                          <a:solidFill>
                            <a:schemeClr val="tx1"/>
                          </a:solidFill>
                        </a:rPr>
                        <a:t>—</a:t>
                      </a:r>
                      <a:r>
                        <a:rPr lang="en-US" sz="1500" b="1" dirty="0">
                          <a:solidFill>
                            <a:schemeClr val="tx1"/>
                          </a:solidFill>
                        </a:rPr>
                        <a:t>New, </a:t>
                      </a:r>
                    </a:p>
                    <a:p>
                      <a:pPr algn="r"/>
                      <a:r>
                        <a:rPr lang="en-US" sz="1500" b="1" dirty="0">
                          <a:solidFill>
                            <a:schemeClr val="tx1"/>
                          </a:solidFill>
                        </a:rPr>
                        <a:t>Recertification, Promotion</a:t>
                      </a:r>
                    </a:p>
                  </a:txBody>
                  <a:tcPr anchor="ctr">
                    <a:solidFill>
                      <a:schemeClr val="bg1">
                        <a:lumMod val="75000"/>
                      </a:schemeClr>
                    </a:solidFill>
                  </a:tcPr>
                </a:tc>
                <a:tc>
                  <a:txBody>
                    <a:bodyPr/>
                    <a:lstStyle/>
                    <a:p>
                      <a:pPr algn="ctr"/>
                      <a:r>
                        <a:rPr lang="en-US" sz="1300" b="1" dirty="0">
                          <a:solidFill>
                            <a:schemeClr val="tx1"/>
                          </a:solidFill>
                        </a:rPr>
                        <a:t>Approved Star Sites*</a:t>
                      </a:r>
                    </a:p>
                  </a:txBody>
                  <a:tcPr anchor="ctr">
                    <a:solidFill>
                      <a:schemeClr val="bg1">
                        <a:lumMod val="75000"/>
                      </a:schemeClr>
                    </a:solidFill>
                  </a:tcPr>
                </a:tc>
                <a:extLst>
                  <a:ext uri="{0D108BD9-81ED-4DB2-BD59-A6C34878D82A}">
                    <a16:rowId xmlns:a16="http://schemas.microsoft.com/office/drawing/2014/main" val="10000"/>
                  </a:ext>
                </a:extLst>
              </a:tr>
              <a:tr h="292494">
                <a:tc>
                  <a:txBody>
                    <a:bodyPr/>
                    <a:lstStyle/>
                    <a:p>
                      <a:pPr algn="r"/>
                      <a:r>
                        <a:rPr lang="en-US" sz="1400" i="1" dirty="0"/>
                        <a:t>Carolina Star</a:t>
                      </a:r>
                      <a:endParaRPr lang="en-US" sz="1400" b="0" i="1" dirty="0"/>
                    </a:p>
                  </a:txBody>
                  <a:tcPr>
                    <a:solidFill>
                      <a:schemeClr val="bg1">
                        <a:lumMod val="85000"/>
                      </a:schemeClr>
                    </a:solidFill>
                  </a:tcPr>
                </a:tc>
                <a:tc>
                  <a:txBody>
                    <a:bodyPr/>
                    <a:lstStyle/>
                    <a:p>
                      <a:pPr algn="ctr"/>
                      <a:r>
                        <a:rPr lang="en-US" sz="1300" b="1" i="1" dirty="0"/>
                        <a:t>98</a:t>
                      </a:r>
                    </a:p>
                  </a:txBody>
                  <a:tcPr>
                    <a:solidFill>
                      <a:schemeClr val="bg1">
                        <a:lumMod val="85000"/>
                      </a:schemeClr>
                    </a:solidFill>
                  </a:tcPr>
                </a:tc>
                <a:extLst>
                  <a:ext uri="{0D108BD9-81ED-4DB2-BD59-A6C34878D82A}">
                    <a16:rowId xmlns:a16="http://schemas.microsoft.com/office/drawing/2014/main" val="10001"/>
                  </a:ext>
                </a:extLst>
              </a:tr>
              <a:tr h="292494">
                <a:tc>
                  <a:txBody>
                    <a:bodyPr/>
                    <a:lstStyle/>
                    <a:p>
                      <a:pPr algn="r"/>
                      <a:r>
                        <a:rPr lang="en-US" sz="1400" i="1" dirty="0"/>
                        <a:t>Building Star</a:t>
                      </a:r>
                      <a:endParaRPr lang="en-US" sz="1400" b="0" i="1" dirty="0"/>
                    </a:p>
                  </a:txBody>
                  <a:tcP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21</a:t>
                      </a:r>
                    </a:p>
                  </a:txBody>
                  <a:tcPr>
                    <a:solidFill>
                      <a:schemeClr val="bg1">
                        <a:lumMod val="95000"/>
                      </a:schemeClr>
                    </a:solidFill>
                  </a:tcPr>
                </a:tc>
                <a:extLst>
                  <a:ext uri="{0D108BD9-81ED-4DB2-BD59-A6C34878D82A}">
                    <a16:rowId xmlns:a16="http://schemas.microsoft.com/office/drawing/2014/main" val="10002"/>
                  </a:ext>
                </a:extLst>
              </a:tr>
              <a:tr h="292494">
                <a:tc>
                  <a:txBody>
                    <a:bodyPr/>
                    <a:lstStyle/>
                    <a:p>
                      <a:pPr algn="r"/>
                      <a:r>
                        <a:rPr lang="en-US" sz="1400" i="1" dirty="0"/>
                        <a:t>Rising Star</a:t>
                      </a:r>
                      <a:endParaRPr lang="en-US" sz="1400" b="0" i="1" dirty="0"/>
                    </a:p>
                  </a:txBody>
                  <a:tcPr>
                    <a:solidFill>
                      <a:schemeClr val="bg1">
                        <a:lumMod val="85000"/>
                      </a:schemeClr>
                    </a:solidFill>
                  </a:tcPr>
                </a:tc>
                <a:tc>
                  <a:txBody>
                    <a:bodyPr/>
                    <a:lstStyle/>
                    <a:p>
                      <a:pPr algn="ctr"/>
                      <a:r>
                        <a:rPr lang="en-US" sz="1300" b="1" i="1" dirty="0"/>
                        <a:t>3</a:t>
                      </a:r>
                    </a:p>
                  </a:txBody>
                  <a:tcPr>
                    <a:solidFill>
                      <a:schemeClr val="bg1">
                        <a:lumMod val="85000"/>
                      </a:schemeClr>
                    </a:solidFill>
                  </a:tcPr>
                </a:tc>
                <a:extLst>
                  <a:ext uri="{0D108BD9-81ED-4DB2-BD59-A6C34878D82A}">
                    <a16:rowId xmlns:a16="http://schemas.microsoft.com/office/drawing/2014/main" val="10003"/>
                  </a:ext>
                </a:extLst>
              </a:tr>
              <a:tr h="292494">
                <a:tc>
                  <a:txBody>
                    <a:bodyPr/>
                    <a:lstStyle/>
                    <a:p>
                      <a:pPr algn="r"/>
                      <a:r>
                        <a:rPr lang="en-US" sz="1400" i="1" dirty="0"/>
                        <a:t>Public Sector Star</a:t>
                      </a:r>
                      <a:endParaRPr lang="en-US" sz="1400" b="0" i="1" dirty="0"/>
                    </a:p>
                  </a:txBody>
                  <a:tcPr>
                    <a:solidFill>
                      <a:schemeClr val="bg1">
                        <a:lumMod val="95000"/>
                      </a:schemeClr>
                    </a:solidFill>
                  </a:tcPr>
                </a:tc>
                <a:tc>
                  <a:txBody>
                    <a:bodyPr/>
                    <a:lstStyle/>
                    <a:p>
                      <a:pPr algn="ctr"/>
                      <a:r>
                        <a:rPr lang="en-US" sz="1300" b="1" i="1" dirty="0"/>
                        <a:t>20</a:t>
                      </a:r>
                    </a:p>
                  </a:txBody>
                  <a:tcPr>
                    <a:solidFill>
                      <a:schemeClr val="bg1">
                        <a:lumMod val="95000"/>
                      </a:schemeClr>
                    </a:solidFill>
                  </a:tcPr>
                </a:tc>
                <a:extLst>
                  <a:ext uri="{0D108BD9-81ED-4DB2-BD59-A6C34878D82A}">
                    <a16:rowId xmlns:a16="http://schemas.microsoft.com/office/drawing/2014/main" val="10004"/>
                  </a:ext>
                </a:extLst>
              </a:tr>
              <a:tr h="214021">
                <a:tc>
                  <a:txBody>
                    <a:bodyPr/>
                    <a:lstStyle/>
                    <a:p>
                      <a:pPr algn="r"/>
                      <a:r>
                        <a:rPr lang="en-US" sz="1400" b="1" i="1" dirty="0"/>
                        <a:t>Total</a:t>
                      </a:r>
                    </a:p>
                  </a:txBody>
                  <a:tcPr anchor="ctr">
                    <a:solidFill>
                      <a:schemeClr val="bg1">
                        <a:lumMod val="85000"/>
                      </a:schemeClr>
                    </a:solidFill>
                  </a:tcPr>
                </a:tc>
                <a:tc>
                  <a:txBody>
                    <a:bodyPr/>
                    <a:lstStyle/>
                    <a:p>
                      <a:pPr algn="ctr"/>
                      <a:r>
                        <a:rPr lang="en-US" sz="1300" b="1" i="1" dirty="0"/>
                        <a:t>142</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19" name="TextBox 18">
            <a:extLst>
              <a:ext uri="{FF2B5EF4-FFF2-40B4-BE49-F238E27FC236}">
                <a16:creationId xmlns:a16="http://schemas.microsoft.com/office/drawing/2014/main" id="{FC807028-152C-40F8-AC8E-431B987BE53D}"/>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graphicFrame>
        <p:nvGraphicFramePr>
          <p:cNvPr id="21" name="Table 20">
            <a:extLst>
              <a:ext uri="{FF2B5EF4-FFF2-40B4-BE49-F238E27FC236}">
                <a16:creationId xmlns:a16="http://schemas.microsoft.com/office/drawing/2014/main" id="{1D584E00-8C04-478A-B604-7AB3BBB39B65}"/>
              </a:ext>
            </a:extLst>
          </p:cNvPr>
          <p:cNvGraphicFramePr>
            <a:graphicFrameLocks noGrp="1"/>
          </p:cNvGraphicFramePr>
          <p:nvPr>
            <p:extLst>
              <p:ext uri="{D42A27DB-BD31-4B8C-83A1-F6EECF244321}">
                <p14:modId xmlns:p14="http://schemas.microsoft.com/office/powerpoint/2010/main" val="3776842549"/>
              </p:ext>
            </p:extLst>
          </p:nvPr>
        </p:nvGraphicFramePr>
        <p:xfrm>
          <a:off x="592317" y="3731861"/>
          <a:ext cx="7924795" cy="2111747"/>
        </p:xfrm>
        <a:graphic>
          <a:graphicData uri="http://schemas.openxmlformats.org/drawingml/2006/table">
            <a:tbl>
              <a:tblPr firstRow="1" bandRow="1">
                <a:tableStyleId>{00A15C55-8517-42AA-B614-E9B94910E393}</a:tableStyleId>
              </a:tblPr>
              <a:tblGrid>
                <a:gridCol w="5351283">
                  <a:extLst>
                    <a:ext uri="{9D8B030D-6E8A-4147-A177-3AD203B41FA5}">
                      <a16:colId xmlns:a16="http://schemas.microsoft.com/office/drawing/2014/main" val="20000"/>
                    </a:ext>
                  </a:extLst>
                </a:gridCol>
                <a:gridCol w="2573512">
                  <a:extLst>
                    <a:ext uri="{9D8B030D-6E8A-4147-A177-3AD203B41FA5}">
                      <a16:colId xmlns:a16="http://schemas.microsoft.com/office/drawing/2014/main" val="20004"/>
                    </a:ext>
                  </a:extLst>
                </a:gridCol>
              </a:tblGrid>
              <a:tr h="433408">
                <a:tc>
                  <a:txBody>
                    <a:bodyPr/>
                    <a:lstStyle/>
                    <a:p>
                      <a:pPr algn="r"/>
                      <a:r>
                        <a:rPr lang="en-US" sz="1600" b="1" dirty="0">
                          <a:solidFill>
                            <a:schemeClr val="tx1"/>
                          </a:solidFill>
                        </a:rPr>
                        <a:t>SHARP SITES</a:t>
                      </a:r>
                      <a:r>
                        <a:rPr lang="en-US" sz="1600" b="1" i="0" dirty="0">
                          <a:solidFill>
                            <a:schemeClr val="tx1"/>
                          </a:solidFill>
                        </a:rPr>
                        <a:t>—New</a:t>
                      </a:r>
                    </a:p>
                  </a:txBody>
                  <a:tcPr anchor="ctr">
                    <a:solidFill>
                      <a:schemeClr val="bg1">
                        <a:lumMod val="75000"/>
                      </a:schemeClr>
                    </a:solidFill>
                  </a:tcPr>
                </a:tc>
                <a:tc>
                  <a:txBody>
                    <a:bodyPr/>
                    <a:lstStyle/>
                    <a:p>
                      <a:pPr algn="ctr"/>
                      <a:r>
                        <a:rPr lang="en-US" sz="1300" dirty="0">
                          <a:solidFill>
                            <a:schemeClr val="tx1"/>
                          </a:solidFill>
                        </a:rPr>
                        <a:t>Approved SHARP Sites*</a:t>
                      </a:r>
                    </a:p>
                  </a:txBody>
                  <a:tcPr anchor="ctr">
                    <a:solidFill>
                      <a:schemeClr val="bg1">
                        <a:lumMod val="75000"/>
                      </a:schemeClr>
                    </a:solidFill>
                  </a:tcPr>
                </a:tc>
                <a:extLst>
                  <a:ext uri="{0D108BD9-81ED-4DB2-BD59-A6C34878D82A}">
                    <a16:rowId xmlns:a16="http://schemas.microsoft.com/office/drawing/2014/main" val="10000"/>
                  </a:ext>
                </a:extLst>
              </a:tr>
              <a:tr h="299923">
                <a:tc>
                  <a:txBody>
                    <a:bodyPr/>
                    <a:lstStyle/>
                    <a:p>
                      <a:pPr algn="r"/>
                      <a:r>
                        <a:rPr lang="en-US" sz="1400" i="1" dirty="0"/>
                        <a:t>SHARP—Construction</a:t>
                      </a:r>
                      <a:endParaRPr lang="en-US" sz="1400" b="0" i="1" dirty="0"/>
                    </a:p>
                  </a:txBody>
                  <a:tcPr anchor="ctr">
                    <a:solidFill>
                      <a:schemeClr val="bg1">
                        <a:lumMod val="85000"/>
                      </a:schemeClr>
                    </a:solidFill>
                  </a:tcPr>
                </a:tc>
                <a:tc>
                  <a:txBody>
                    <a:bodyPr/>
                    <a:lstStyle/>
                    <a:p>
                      <a:pPr algn="ctr"/>
                      <a:r>
                        <a:rPr lang="en-US" sz="1400" b="1" i="1" dirty="0"/>
                        <a:t>8</a:t>
                      </a:r>
                    </a:p>
                  </a:txBody>
                  <a:tcPr anchor="ctr">
                    <a:solidFill>
                      <a:schemeClr val="bg1">
                        <a:lumMod val="85000"/>
                      </a:schemeClr>
                    </a:solidFill>
                  </a:tcPr>
                </a:tc>
                <a:extLst>
                  <a:ext uri="{0D108BD9-81ED-4DB2-BD59-A6C34878D82A}">
                    <a16:rowId xmlns:a16="http://schemas.microsoft.com/office/drawing/2014/main" val="10001"/>
                  </a:ext>
                </a:extLst>
              </a:tr>
              <a:tr h="349911">
                <a:tc rowSpan="2">
                  <a:txBody>
                    <a:bodyPr/>
                    <a:lstStyle/>
                    <a:p>
                      <a:pPr algn="r"/>
                      <a:r>
                        <a:rPr lang="en-US" sz="1400" i="1" dirty="0"/>
                        <a:t>SHARP—General Industry</a:t>
                      </a:r>
                      <a:endParaRPr lang="en-US" sz="1400" b="0" i="1" dirty="0"/>
                    </a:p>
                  </a:txBody>
                  <a:tcPr anchor="ctr">
                    <a:solidFill>
                      <a:schemeClr val="bg1">
                        <a:lumMod val="95000"/>
                      </a:schemeClr>
                    </a:solidFill>
                  </a:tcPr>
                </a:tc>
                <a:tc>
                  <a:txBody>
                    <a:bodyPr/>
                    <a:lstStyle/>
                    <a:p>
                      <a:pPr algn="ctr"/>
                      <a:r>
                        <a:rPr lang="en-US" sz="1400" b="1" i="1" dirty="0"/>
                        <a:t>42</a:t>
                      </a:r>
                    </a:p>
                  </a:txBody>
                  <a:tcPr anchor="ctr">
                    <a:solidFill>
                      <a:schemeClr val="bg1">
                        <a:lumMod val="95000"/>
                      </a:schemeClr>
                    </a:solidFill>
                  </a:tcPr>
                </a:tc>
                <a:extLst>
                  <a:ext uri="{0D108BD9-81ED-4DB2-BD59-A6C34878D82A}">
                    <a16:rowId xmlns:a16="http://schemas.microsoft.com/office/drawing/2014/main" val="10002"/>
                  </a:ext>
                </a:extLst>
              </a:tr>
              <a:tr h="97442">
                <a:tc vMerge="1">
                  <a:txBody>
                    <a:bodyPr/>
                    <a:lstStyle/>
                    <a:p>
                      <a:pPr algn="r"/>
                      <a:r>
                        <a:rPr lang="en-US" sz="1400" i="1" dirty="0"/>
                        <a:t>SHARP—Public Sector</a:t>
                      </a:r>
                      <a:endParaRPr lang="en-US" sz="1400" b="0" i="1" dirty="0"/>
                    </a:p>
                  </a:txBody>
                  <a:tcPr anchor="ctr">
                    <a:solidFill>
                      <a:schemeClr val="bg1">
                        <a:lumMod val="85000"/>
                      </a:schemeClr>
                    </a:solidFill>
                  </a:tcPr>
                </a:tc>
                <a:tc rowSpan="2">
                  <a:txBody>
                    <a:bodyPr/>
                    <a:lstStyle/>
                    <a:p>
                      <a:pPr algn="ctr"/>
                      <a:r>
                        <a:rPr lang="en-US" sz="1400" b="1" i="1" dirty="0"/>
                        <a:t>157</a:t>
                      </a:r>
                    </a:p>
                  </a:txBody>
                  <a:tcPr anchor="ctr">
                    <a:solidFill>
                      <a:schemeClr val="bg1">
                        <a:lumMod val="85000"/>
                      </a:schemeClr>
                    </a:solidFill>
                  </a:tcPr>
                </a:tc>
                <a:extLst>
                  <a:ext uri="{0D108BD9-81ED-4DB2-BD59-A6C34878D82A}">
                    <a16:rowId xmlns:a16="http://schemas.microsoft.com/office/drawing/2014/main" val="10003"/>
                  </a:ext>
                </a:extLst>
              </a:tr>
              <a:tr h="277808">
                <a:tc>
                  <a:txBody>
                    <a:bodyPr/>
                    <a:lstStyle/>
                    <a:p>
                      <a:pPr algn="r"/>
                      <a:r>
                        <a:rPr lang="en-US" sz="1400" i="1"/>
                        <a:t>SHARP—Public Sector</a:t>
                      </a:r>
                      <a:endParaRPr lang="en-US" sz="1400" b="0" i="1" dirty="0"/>
                    </a:p>
                  </a:txBody>
                  <a:tcPr anchor="ctr">
                    <a:solidFill>
                      <a:schemeClr val="bg1">
                        <a:lumMod val="85000"/>
                      </a:schemeClr>
                    </a:solidFill>
                  </a:tcPr>
                </a:tc>
                <a:tc vMerge="1">
                  <a:txBody>
                    <a:bodyPr/>
                    <a:lstStyle/>
                    <a:p>
                      <a:pPr algn="ctr"/>
                      <a:endParaRPr lang="en-US" sz="1400" b="1" i="1" dirty="0"/>
                    </a:p>
                  </a:txBody>
                  <a:tcPr anchor="ctr">
                    <a:solidFill>
                      <a:schemeClr val="bg1">
                        <a:lumMod val="85000"/>
                      </a:schemeClr>
                    </a:solidFill>
                  </a:tcPr>
                </a:tc>
                <a:extLst>
                  <a:ext uri="{0D108BD9-81ED-4DB2-BD59-A6C34878D82A}">
                    <a16:rowId xmlns:a16="http://schemas.microsoft.com/office/drawing/2014/main" val="1067020948"/>
                  </a:ext>
                </a:extLst>
              </a:tr>
              <a:tr h="299923">
                <a:tc>
                  <a:txBody>
                    <a:bodyPr/>
                    <a:lstStyle/>
                    <a:p>
                      <a:pPr algn="r"/>
                      <a:r>
                        <a:rPr lang="en-US" sz="1400" i="1" dirty="0"/>
                        <a:t>SHARP—Logging</a:t>
                      </a:r>
                      <a:endParaRPr lang="en-US" sz="1400" b="0" i="1" dirty="0"/>
                    </a:p>
                  </a:txBody>
                  <a:tcPr anchor="ctr">
                    <a:solidFill>
                      <a:schemeClr val="bg1">
                        <a:lumMod val="95000"/>
                      </a:schemeClr>
                    </a:solidFill>
                  </a:tcPr>
                </a:tc>
                <a:tc>
                  <a:txBody>
                    <a:bodyPr/>
                    <a:lstStyle/>
                    <a:p>
                      <a:pPr algn="ctr"/>
                      <a:r>
                        <a:rPr lang="en-US" sz="1400" b="1" i="1" dirty="0"/>
                        <a:t>0</a:t>
                      </a:r>
                    </a:p>
                  </a:txBody>
                  <a:tcPr anchor="ctr">
                    <a:solidFill>
                      <a:schemeClr val="bg1">
                        <a:lumMod val="95000"/>
                      </a:schemeClr>
                    </a:solidFill>
                  </a:tcPr>
                </a:tc>
                <a:extLst>
                  <a:ext uri="{0D108BD9-81ED-4DB2-BD59-A6C34878D82A}">
                    <a16:rowId xmlns:a16="http://schemas.microsoft.com/office/drawing/2014/main" val="10004"/>
                  </a:ext>
                </a:extLst>
              </a:tr>
              <a:tr h="316586">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400" b="1" i="1" dirty="0"/>
                        <a:t>Total</a:t>
                      </a:r>
                      <a:endParaRPr lang="en-US" sz="1400" b="1" i="1" dirty="0">
                        <a:solidFill>
                          <a:schemeClr val="tx1"/>
                        </a:solidFill>
                      </a:endParaRPr>
                    </a:p>
                  </a:txBody>
                  <a:tcPr anchor="ctr">
                    <a:solidFill>
                      <a:schemeClr val="bg1">
                        <a:lumMod val="85000"/>
                      </a:schemeClr>
                    </a:solidFill>
                  </a:tcPr>
                </a:tc>
                <a:tc>
                  <a:txBody>
                    <a:bodyPr/>
                    <a:lstStyle/>
                    <a:p>
                      <a:pPr algn="ctr"/>
                      <a:r>
                        <a:rPr lang="en-US" sz="1400" b="1" i="1" dirty="0"/>
                        <a:t>207</a:t>
                      </a:r>
                    </a:p>
                  </a:txBody>
                  <a:tcPr anchor="ctr">
                    <a:solidFill>
                      <a:schemeClr val="bg1">
                        <a:lumMod val="85000"/>
                      </a:schemeClr>
                    </a:solidFill>
                  </a:tcPr>
                </a:tc>
                <a:extLst>
                  <a:ext uri="{0D108BD9-81ED-4DB2-BD59-A6C34878D82A}">
                    <a16:rowId xmlns:a16="http://schemas.microsoft.com/office/drawing/2014/main" val="10005"/>
                  </a:ext>
                </a:extLst>
              </a:tr>
            </a:tbl>
          </a:graphicData>
        </a:graphic>
      </p:graphicFrame>
      <p:sp>
        <p:nvSpPr>
          <p:cNvPr id="23" name="TextBox 22">
            <a:extLst>
              <a:ext uri="{FF2B5EF4-FFF2-40B4-BE49-F238E27FC236}">
                <a16:creationId xmlns:a16="http://schemas.microsoft.com/office/drawing/2014/main" id="{70330F3D-9545-4DB8-89F1-6C6AA5786524}"/>
              </a:ext>
            </a:extLst>
          </p:cNvPr>
          <p:cNvSpPr txBox="1"/>
          <p:nvPr/>
        </p:nvSpPr>
        <p:spPr>
          <a:xfrm>
            <a:off x="7583475" y="3243800"/>
            <a:ext cx="1007007" cy="400110"/>
          </a:xfrm>
          <a:prstGeom prst="rect">
            <a:avLst/>
          </a:prstGeom>
          <a:noFill/>
        </p:spPr>
        <p:txBody>
          <a:bodyPr wrap="none" rtlCol="0">
            <a:spAutoFit/>
          </a:bodyPr>
          <a:lstStyle/>
          <a:p>
            <a:r>
              <a:rPr lang="en-US" sz="1000" b="1" i="1" dirty="0"/>
              <a:t>*</a:t>
            </a:r>
            <a:r>
              <a:rPr lang="en-US" sz="800" i="1" dirty="0"/>
              <a:t>Cumulative Total</a:t>
            </a:r>
          </a:p>
          <a:p>
            <a:endParaRPr lang="en-US" sz="1000" dirty="0"/>
          </a:p>
        </p:txBody>
      </p:sp>
    </p:spTree>
    <p:extLst>
      <p:ext uri="{BB962C8B-B14F-4D97-AF65-F5344CB8AC3E}">
        <p14:creationId xmlns:p14="http://schemas.microsoft.com/office/powerpoint/2010/main" val="717973296"/>
      </p:ext>
    </p:extLst>
  </p:cSld>
  <p:clrMapOvr>
    <a:masterClrMapping/>
  </p:clrMapOvr>
  <p:transition advClick="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199" y="4142601"/>
            <a:ext cx="8077200" cy="276999"/>
          </a:xfrm>
          <a:prstGeom prst="rect">
            <a:avLst/>
          </a:prstGeom>
        </p:spPr>
        <p:txBody>
          <a:bodyPr wrap="square">
            <a:spAutoFit/>
          </a:bodyPr>
          <a:lstStyle/>
          <a:p>
            <a:r>
              <a:rPr lang="en-US" sz="1000" b="1" i="1" dirty="0"/>
              <a:t>*</a:t>
            </a:r>
            <a:r>
              <a:rPr lang="en-US" sz="1000" i="1" dirty="0"/>
              <a:t>Includes calls that were processed but not necessarily inspected. Fat/Cat includes calls regarding heart attacks and other natural causes</a:t>
            </a:r>
            <a:r>
              <a:rPr lang="en-US" sz="1200" i="1" dirty="0"/>
              <a:t>. </a:t>
            </a:r>
          </a:p>
        </p:txBody>
      </p:sp>
      <p:graphicFrame>
        <p:nvGraphicFramePr>
          <p:cNvPr id="11" name="Table 10"/>
          <p:cNvGraphicFramePr>
            <a:graphicFrameLocks noGrp="1"/>
          </p:cNvGraphicFramePr>
          <p:nvPr>
            <p:extLst>
              <p:ext uri="{D42A27DB-BD31-4B8C-83A1-F6EECF244321}">
                <p14:modId xmlns:p14="http://schemas.microsoft.com/office/powerpoint/2010/main" val="4248705257"/>
              </p:ext>
            </p:extLst>
          </p:nvPr>
        </p:nvGraphicFramePr>
        <p:xfrm>
          <a:off x="1600199" y="1295400"/>
          <a:ext cx="5976257" cy="457200"/>
        </p:xfrm>
        <a:graphic>
          <a:graphicData uri="http://schemas.openxmlformats.org/drawingml/2006/table">
            <a:tbl>
              <a:tblPr firstRow="1" bandRow="1">
                <a:tableStyleId>{00A15C55-8517-42AA-B614-E9B94910E393}</a:tableStyleId>
              </a:tblPr>
              <a:tblGrid>
                <a:gridCol w="1915467">
                  <a:extLst>
                    <a:ext uri="{9D8B030D-6E8A-4147-A177-3AD203B41FA5}">
                      <a16:colId xmlns:a16="http://schemas.microsoft.com/office/drawing/2014/main" val="20000"/>
                    </a:ext>
                  </a:extLst>
                </a:gridCol>
                <a:gridCol w="1992086">
                  <a:extLst>
                    <a:ext uri="{9D8B030D-6E8A-4147-A177-3AD203B41FA5}">
                      <a16:colId xmlns:a16="http://schemas.microsoft.com/office/drawing/2014/main" val="20001"/>
                    </a:ext>
                  </a:extLst>
                </a:gridCol>
                <a:gridCol w="2068704">
                  <a:extLst>
                    <a:ext uri="{9D8B030D-6E8A-4147-A177-3AD203B41FA5}">
                      <a16:colId xmlns:a16="http://schemas.microsoft.com/office/drawing/2014/main" val="20002"/>
                    </a:ext>
                  </a:extLst>
                </a:gridCol>
              </a:tblGrid>
              <a:tr h="370840">
                <a:tc>
                  <a:txBody>
                    <a:bodyPr/>
                    <a:lstStyle/>
                    <a:p>
                      <a:pPr algn="ctr"/>
                      <a:r>
                        <a:rPr lang="en-US" sz="1200" dirty="0">
                          <a:solidFill>
                            <a:schemeClr val="tx1"/>
                          </a:solidFill>
                        </a:rPr>
                        <a:t>East Compliance</a:t>
                      </a:r>
                    </a:p>
                  </a:txBody>
                  <a:tcPr anchor="ctr">
                    <a:solidFill>
                      <a:schemeClr val="bg1">
                        <a:lumMod val="85000"/>
                      </a:schemeClr>
                    </a:solidFill>
                  </a:tcPr>
                </a:tc>
                <a:tc>
                  <a:txBody>
                    <a:bodyPr/>
                    <a:lstStyle/>
                    <a:p>
                      <a:pPr algn="ctr"/>
                      <a:r>
                        <a:rPr lang="en-US" sz="1200" dirty="0">
                          <a:solidFill>
                            <a:schemeClr val="tx1"/>
                          </a:solidFill>
                        </a:rPr>
                        <a:t>West Compliance</a:t>
                      </a:r>
                    </a:p>
                  </a:txBody>
                  <a:tcPr anchor="ctr">
                    <a:solidFill>
                      <a:schemeClr val="bg1">
                        <a:lumMod val="85000"/>
                      </a:schemeClr>
                    </a:solidFill>
                  </a:tcPr>
                </a:tc>
                <a:tc>
                  <a:txBody>
                    <a:bodyPr/>
                    <a:lstStyle/>
                    <a:p>
                      <a:pPr algn="ctr"/>
                      <a:r>
                        <a:rPr lang="en-US" sz="1200" dirty="0">
                          <a:solidFill>
                            <a:schemeClr val="tx1"/>
                          </a:solidFill>
                        </a:rPr>
                        <a:t>Agricultural Safety and Health</a:t>
                      </a:r>
                    </a:p>
                  </a:txBody>
                  <a:tcPr anchor="ctr">
                    <a:solidFill>
                      <a:schemeClr val="bg1">
                        <a:lumMod val="85000"/>
                      </a:schemeClr>
                    </a:solidFill>
                  </a:tcPr>
                </a:tc>
                <a:extLst>
                  <a:ext uri="{0D108BD9-81ED-4DB2-BD59-A6C34878D82A}">
                    <a16:rowId xmlns:a16="http://schemas.microsoft.com/office/drawing/2014/main" val="10000"/>
                  </a:ext>
                </a:extLst>
              </a:tr>
            </a:tbl>
          </a:graphicData>
        </a:graphic>
      </p:graphicFrame>
      <p:pic>
        <p:nvPicPr>
          <p:cNvPr id="23" name="Picture 2" descr="C:\Documents and Settings\Wanda Lagoe\My Documents\ETTA\Pics\2010-07 Logger 2.JPG"/>
          <p:cNvPicPr>
            <a:picLocks noChangeAspect="1" noChangeArrowheads="1"/>
          </p:cNvPicPr>
          <p:nvPr/>
        </p:nvPicPr>
        <p:blipFill>
          <a:blip r:embed="rId3" cstate="print"/>
          <a:srcRect/>
          <a:stretch>
            <a:fillRect/>
          </a:stretch>
        </p:blipFill>
        <p:spPr bwMode="auto">
          <a:xfrm>
            <a:off x="5410202" y="4419600"/>
            <a:ext cx="2539998" cy="1523999"/>
          </a:xfrm>
          <a:prstGeom prst="rect">
            <a:avLst/>
          </a:prstGeom>
          <a:noFill/>
        </p:spPr>
      </p:pic>
      <p:pic>
        <p:nvPicPr>
          <p:cNvPr id="24" name="Picture 23" descr="C:\Documents and Settings\Wanda Lagoe\My Documents\ETTA\Pics\Loggers\Wanda Wanda 2.JPG"/>
          <p:cNvPicPr/>
          <p:nvPr/>
        </p:nvPicPr>
        <p:blipFill>
          <a:blip r:embed="rId4" cstate="print"/>
          <a:srcRect/>
          <a:stretch>
            <a:fillRect/>
          </a:stretch>
        </p:blipFill>
        <p:spPr bwMode="auto">
          <a:xfrm>
            <a:off x="1676400" y="4419600"/>
            <a:ext cx="1981200" cy="1524000"/>
          </a:xfrm>
          <a:prstGeom prst="rect">
            <a:avLst/>
          </a:prstGeom>
          <a:noFill/>
          <a:ln w="9525">
            <a:noFill/>
            <a:miter lim="800000"/>
            <a:headEnd/>
            <a:tailEnd/>
          </a:ln>
        </p:spPr>
      </p:pic>
      <p:sp>
        <p:nvSpPr>
          <p:cNvPr id="26"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Complaint Desk*</a:t>
            </a:r>
            <a:endParaRPr lang="en-US" sz="2400" b="1" i="1" dirty="0">
              <a:solidFill>
                <a:schemeClr val="bg2"/>
              </a:solidFill>
            </a:endParaRPr>
          </a:p>
        </p:txBody>
      </p:sp>
      <p:pic>
        <p:nvPicPr>
          <p:cNvPr id="29" name="Picture 28" descr="C:\Documents and Settings\Wanda Lagoe\My Documents\My Pictures\Trench\Trenchmodule1208 023.jpg"/>
          <p:cNvPicPr/>
          <p:nvPr/>
        </p:nvPicPr>
        <p:blipFill>
          <a:blip r:embed="rId5" cstate="print"/>
          <a:srcRect/>
          <a:stretch>
            <a:fillRect/>
          </a:stretch>
        </p:blipFill>
        <p:spPr bwMode="auto">
          <a:xfrm>
            <a:off x="3429000" y="4419600"/>
            <a:ext cx="2057400" cy="1524000"/>
          </a:xfrm>
          <a:prstGeom prst="rect">
            <a:avLst/>
          </a:prstGeom>
          <a:noFill/>
          <a:ln w="9525">
            <a:noFill/>
            <a:miter lim="800000"/>
            <a:headEnd/>
            <a:tailEnd/>
          </a:ln>
        </p:spPr>
      </p:pic>
      <p:pic>
        <p:nvPicPr>
          <p:cNvPr id="30" name="Picture 29" descr="C:\Documents and Settings\Wanda Lagoe\My Documents\My Pictures\Partnerships\WCJCphoto1.jpg"/>
          <p:cNvPicPr/>
          <p:nvPr/>
        </p:nvPicPr>
        <p:blipFill>
          <a:blip r:embed="rId6" cstate="print"/>
          <a:srcRect/>
          <a:stretch>
            <a:fillRect/>
          </a:stretch>
        </p:blipFill>
        <p:spPr bwMode="auto">
          <a:xfrm>
            <a:off x="609600" y="4419600"/>
            <a:ext cx="1295400" cy="1524000"/>
          </a:xfrm>
          <a:prstGeom prst="rect">
            <a:avLst/>
          </a:prstGeom>
          <a:noFill/>
          <a:ln w="9525">
            <a:noFill/>
            <a:miter lim="800000"/>
            <a:headEnd/>
            <a:tailEnd/>
          </a:ln>
        </p:spPr>
      </p:pic>
      <p:pic>
        <p:nvPicPr>
          <p:cNvPr id="31" name="Picture 30" descr="C:\Documents and Settings\Wanda Lagoe\My Documents\My Pictures\Partnerships\WCJC2.jpg"/>
          <p:cNvPicPr/>
          <p:nvPr/>
        </p:nvPicPr>
        <p:blipFill>
          <a:blip r:embed="rId7" cstate="print"/>
          <a:srcRect/>
          <a:stretch>
            <a:fillRect/>
          </a:stretch>
        </p:blipFill>
        <p:spPr bwMode="auto">
          <a:xfrm>
            <a:off x="7696200" y="4419600"/>
            <a:ext cx="990600" cy="1524000"/>
          </a:xfrm>
          <a:prstGeom prst="rect">
            <a:avLst/>
          </a:prstGeom>
          <a:noFill/>
          <a:ln w="9525">
            <a:noFill/>
            <a:miter lim="800000"/>
            <a:headEnd/>
            <a:tailEnd/>
          </a:ln>
        </p:spPr>
      </p:pic>
      <p:sp>
        <p:nvSpPr>
          <p:cNvPr id="17" name="TextBox 16"/>
          <p:cNvSpPr txBox="1"/>
          <p:nvPr/>
        </p:nvSpPr>
        <p:spPr>
          <a:xfrm>
            <a:off x="7576457" y="4432756"/>
            <a:ext cx="1186543" cy="215444"/>
          </a:xfrm>
          <a:prstGeom prst="rect">
            <a:avLst/>
          </a:prstGeom>
          <a:noFill/>
        </p:spPr>
        <p:txBody>
          <a:bodyPr wrap="none" rtlCol="0">
            <a:spAutoFit/>
          </a:bodyPr>
          <a:lstStyle/>
          <a:p>
            <a:r>
              <a:rPr lang="en-US" sz="800" dirty="0"/>
              <a:t>NCDOL Photo Library</a:t>
            </a:r>
          </a:p>
        </p:txBody>
      </p:sp>
      <p:sp>
        <p:nvSpPr>
          <p:cNvPr id="16" name="TextBox 15">
            <a:extLst>
              <a:ext uri="{FF2B5EF4-FFF2-40B4-BE49-F238E27FC236}">
                <a16:creationId xmlns:a16="http://schemas.microsoft.com/office/drawing/2014/main" id="{B62131FE-8A28-47EA-B39E-3B41B9B27D76}"/>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graphicFrame>
        <p:nvGraphicFramePr>
          <p:cNvPr id="4" name="Content Placeholder 3">
            <a:extLst>
              <a:ext uri="{FF2B5EF4-FFF2-40B4-BE49-F238E27FC236}">
                <a16:creationId xmlns:a16="http://schemas.microsoft.com/office/drawing/2014/main" id="{7D31455E-EFCB-4370-8750-7A6DF901E4EA}"/>
              </a:ext>
            </a:extLst>
          </p:cNvPr>
          <p:cNvGraphicFramePr>
            <a:graphicFrameLocks noGrp="1"/>
          </p:cNvGraphicFramePr>
          <p:nvPr>
            <p:ph idx="1"/>
            <p:extLst>
              <p:ext uri="{D42A27DB-BD31-4B8C-83A1-F6EECF244321}">
                <p14:modId xmlns:p14="http://schemas.microsoft.com/office/powerpoint/2010/main" val="2275880717"/>
              </p:ext>
            </p:extLst>
          </p:nvPr>
        </p:nvGraphicFramePr>
        <p:xfrm>
          <a:off x="609600" y="1904999"/>
          <a:ext cx="8001000" cy="2133601"/>
        </p:xfrm>
        <a:graphic>
          <a:graphicData uri="http://schemas.openxmlformats.org/drawingml/2006/table">
            <a:tbl>
              <a:tblPr firstRow="1" bandRow="1">
                <a:tableStyleId>{00A15C55-8517-42AA-B614-E9B94910E393}</a:tableStyleId>
              </a:tblPr>
              <a:tblGrid>
                <a:gridCol w="990602">
                  <a:extLst>
                    <a:ext uri="{9D8B030D-6E8A-4147-A177-3AD203B41FA5}">
                      <a16:colId xmlns:a16="http://schemas.microsoft.com/office/drawing/2014/main" val="1123120936"/>
                    </a:ext>
                  </a:extLst>
                </a:gridCol>
                <a:gridCol w="1905000">
                  <a:extLst>
                    <a:ext uri="{9D8B030D-6E8A-4147-A177-3AD203B41FA5}">
                      <a16:colId xmlns:a16="http://schemas.microsoft.com/office/drawing/2014/main" val="1905682543"/>
                    </a:ext>
                  </a:extLst>
                </a:gridCol>
                <a:gridCol w="1981200">
                  <a:extLst>
                    <a:ext uri="{9D8B030D-6E8A-4147-A177-3AD203B41FA5}">
                      <a16:colId xmlns:a16="http://schemas.microsoft.com/office/drawing/2014/main" val="754434672"/>
                    </a:ext>
                  </a:extLst>
                </a:gridCol>
                <a:gridCol w="2088776">
                  <a:extLst>
                    <a:ext uri="{9D8B030D-6E8A-4147-A177-3AD203B41FA5}">
                      <a16:colId xmlns:a16="http://schemas.microsoft.com/office/drawing/2014/main" val="3524869800"/>
                    </a:ext>
                  </a:extLst>
                </a:gridCol>
                <a:gridCol w="1035422">
                  <a:extLst>
                    <a:ext uri="{9D8B030D-6E8A-4147-A177-3AD203B41FA5}">
                      <a16:colId xmlns:a16="http://schemas.microsoft.com/office/drawing/2014/main" val="2939642605"/>
                    </a:ext>
                  </a:extLst>
                </a:gridCol>
              </a:tblGrid>
              <a:tr h="588773">
                <a:tc>
                  <a:txBody>
                    <a:bodyPr/>
                    <a:lstStyle/>
                    <a:p>
                      <a:pPr algn="r"/>
                      <a:r>
                        <a:rPr lang="en-US" sz="1200" b="1" dirty="0">
                          <a:solidFill>
                            <a:schemeClr val="tx1"/>
                          </a:solidFill>
                        </a:rPr>
                        <a:t>ACTIVITY</a:t>
                      </a:r>
                    </a:p>
                  </a:txBody>
                  <a:tcPr anchor="ctr">
                    <a:solidFill>
                      <a:schemeClr val="bg1">
                        <a:lumMod val="75000"/>
                      </a:schemeClr>
                    </a:solidFill>
                  </a:tcPr>
                </a:tc>
                <a:tc>
                  <a:txBody>
                    <a:bodyPr/>
                    <a:lstStyle/>
                    <a:p>
                      <a:pPr algn="ctr"/>
                      <a:r>
                        <a:rPr lang="en-US" sz="1200" b="1" dirty="0">
                          <a:solidFill>
                            <a:schemeClr val="tx1"/>
                          </a:solidFill>
                        </a:rPr>
                        <a:t>Total</a:t>
                      </a:r>
                    </a:p>
                  </a:txBody>
                  <a:tcPr anchor="ctr">
                    <a:solidFill>
                      <a:schemeClr val="bg1">
                        <a:lumMod val="75000"/>
                      </a:schemeClr>
                    </a:solidFill>
                  </a:tcPr>
                </a:tc>
                <a:tc>
                  <a:txBody>
                    <a:bodyPr/>
                    <a:lstStyle/>
                    <a:p>
                      <a:pPr algn="ctr"/>
                      <a:r>
                        <a:rPr lang="en-US" sz="1200" b="1" dirty="0">
                          <a:solidFill>
                            <a:schemeClr val="tx1"/>
                          </a:solidFill>
                        </a:rPr>
                        <a:t>Total</a:t>
                      </a: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Total</a:t>
                      </a:r>
                    </a:p>
                  </a:txBody>
                  <a:tcPr anchor="ctr">
                    <a:solidFill>
                      <a:schemeClr val="bg1">
                        <a:lumMod val="75000"/>
                      </a:schemeClr>
                    </a:solidFill>
                  </a:tcPr>
                </a:tc>
                <a:tc>
                  <a:txBody>
                    <a:bodyPr/>
                    <a:lstStyle/>
                    <a:p>
                      <a:pPr algn="ctr"/>
                      <a:r>
                        <a:rPr lang="en-US" sz="1200" b="1" i="0" dirty="0">
                          <a:solidFill>
                            <a:schemeClr val="tx1"/>
                          </a:solidFill>
                        </a:rPr>
                        <a:t>Cumulative Total</a:t>
                      </a:r>
                    </a:p>
                  </a:txBody>
                  <a:tcPr anchor="ctr">
                    <a:solidFill>
                      <a:schemeClr val="bg1">
                        <a:lumMod val="75000"/>
                      </a:schemeClr>
                    </a:solidFill>
                  </a:tcPr>
                </a:tc>
                <a:extLst>
                  <a:ext uri="{0D108BD9-81ED-4DB2-BD59-A6C34878D82A}">
                    <a16:rowId xmlns:a16="http://schemas.microsoft.com/office/drawing/2014/main" val="1317237529"/>
                  </a:ext>
                </a:extLst>
              </a:tr>
              <a:tr h="367283">
                <a:tc>
                  <a:txBody>
                    <a:bodyPr/>
                    <a:lstStyle/>
                    <a:p>
                      <a:pPr algn="r"/>
                      <a:r>
                        <a:rPr lang="en-US" sz="1200" b="0" i="1" dirty="0"/>
                        <a:t>Complaints</a:t>
                      </a:r>
                    </a:p>
                  </a:txBody>
                  <a:tcPr anchor="ctr">
                    <a:solidFill>
                      <a:schemeClr val="bg1">
                        <a:lumMod val="85000"/>
                      </a:schemeClr>
                    </a:solidFill>
                  </a:tcPr>
                </a:tc>
                <a:tc>
                  <a:txBody>
                    <a:bodyPr/>
                    <a:lstStyle/>
                    <a:p>
                      <a:pPr algn="ctr"/>
                      <a:r>
                        <a:rPr lang="en-US" sz="1200" i="0" dirty="0"/>
                        <a:t>503</a:t>
                      </a:r>
                    </a:p>
                  </a:txBody>
                  <a:tcPr anchor="ctr">
                    <a:solidFill>
                      <a:schemeClr val="bg1">
                        <a:lumMod val="85000"/>
                      </a:schemeClr>
                    </a:solidFill>
                  </a:tcPr>
                </a:tc>
                <a:tc>
                  <a:txBody>
                    <a:bodyPr/>
                    <a:lstStyle/>
                    <a:p>
                      <a:pPr algn="ctr"/>
                      <a:r>
                        <a:rPr lang="en-US" sz="1200" i="0" dirty="0"/>
                        <a:t>605</a:t>
                      </a:r>
                    </a:p>
                  </a:txBody>
                  <a:tcPr anchor="ctr">
                    <a:solidFill>
                      <a:schemeClr val="bg1">
                        <a:lumMod val="85000"/>
                      </a:schemeClr>
                    </a:solidFill>
                  </a:tcPr>
                </a:tc>
                <a:tc>
                  <a:txBody>
                    <a:bodyPr/>
                    <a:lstStyle/>
                    <a:p>
                      <a:pPr algn="ctr"/>
                      <a:r>
                        <a:rPr lang="en-US" sz="1200" i="0" dirty="0"/>
                        <a:t>7</a:t>
                      </a:r>
                    </a:p>
                  </a:txBody>
                  <a:tcPr anchor="ctr">
                    <a:solidFill>
                      <a:schemeClr val="bg1">
                        <a:lumMod val="85000"/>
                      </a:schemeClr>
                    </a:solidFill>
                  </a:tcPr>
                </a:tc>
                <a:tc>
                  <a:txBody>
                    <a:bodyPr/>
                    <a:lstStyle/>
                    <a:p>
                      <a:pPr algn="ctr"/>
                      <a:r>
                        <a:rPr lang="en-US" sz="1200" b="1" i="1" dirty="0"/>
                        <a:t>1,115</a:t>
                      </a:r>
                    </a:p>
                  </a:txBody>
                  <a:tcPr anchor="ctr">
                    <a:solidFill>
                      <a:schemeClr val="bg1">
                        <a:lumMod val="85000"/>
                      </a:schemeClr>
                    </a:solidFill>
                  </a:tcPr>
                </a:tc>
                <a:extLst>
                  <a:ext uri="{0D108BD9-81ED-4DB2-BD59-A6C34878D82A}">
                    <a16:rowId xmlns:a16="http://schemas.microsoft.com/office/drawing/2014/main" val="815740453"/>
                  </a:ext>
                </a:extLst>
              </a:tr>
              <a:tr h="392515">
                <a:tc>
                  <a:txBody>
                    <a:bodyPr/>
                    <a:lstStyle/>
                    <a:p>
                      <a:pPr algn="r"/>
                      <a:r>
                        <a:rPr lang="en-US" sz="1200" b="0" i="1" dirty="0"/>
                        <a:t>Referrals</a:t>
                      </a:r>
                    </a:p>
                  </a:txBody>
                  <a:tcPr anchor="ctr">
                    <a:solidFill>
                      <a:schemeClr val="bg1">
                        <a:lumMod val="95000"/>
                      </a:schemeClr>
                    </a:solidFill>
                  </a:tcPr>
                </a:tc>
                <a:tc>
                  <a:txBody>
                    <a:bodyPr/>
                    <a:lstStyle/>
                    <a:p>
                      <a:pPr algn="ctr"/>
                      <a:r>
                        <a:rPr lang="en-US" sz="1200" i="0" dirty="0"/>
                        <a:t>165</a:t>
                      </a:r>
                    </a:p>
                  </a:txBody>
                  <a:tcPr anchor="ctr">
                    <a:solidFill>
                      <a:schemeClr val="bg1">
                        <a:lumMod val="95000"/>
                      </a:schemeClr>
                    </a:solidFill>
                  </a:tcPr>
                </a:tc>
                <a:tc>
                  <a:txBody>
                    <a:bodyPr/>
                    <a:lstStyle/>
                    <a:p>
                      <a:pPr algn="ctr"/>
                      <a:r>
                        <a:rPr lang="en-US" sz="1200" i="0" dirty="0"/>
                        <a:t>204</a:t>
                      </a:r>
                    </a:p>
                  </a:txBody>
                  <a:tcPr anchor="ctr">
                    <a:solidFill>
                      <a:schemeClr val="bg1">
                        <a:lumMod val="95000"/>
                      </a:schemeClr>
                    </a:solidFill>
                  </a:tcPr>
                </a:tc>
                <a:tc>
                  <a:txBody>
                    <a:bodyPr/>
                    <a:lstStyle/>
                    <a:p>
                      <a:pPr algn="ctr"/>
                      <a:r>
                        <a:rPr lang="en-US" sz="1200" i="0" dirty="0"/>
                        <a:t>13</a:t>
                      </a:r>
                    </a:p>
                  </a:txBody>
                  <a:tcPr anchor="ctr">
                    <a:solidFill>
                      <a:schemeClr val="bg1">
                        <a:lumMod val="95000"/>
                      </a:schemeClr>
                    </a:solidFill>
                  </a:tcPr>
                </a:tc>
                <a:tc>
                  <a:txBody>
                    <a:bodyPr/>
                    <a:lstStyle/>
                    <a:p>
                      <a:pPr algn="ctr"/>
                      <a:r>
                        <a:rPr lang="en-US" sz="1200" b="1" i="1" dirty="0"/>
                        <a:t>382</a:t>
                      </a:r>
                    </a:p>
                  </a:txBody>
                  <a:tcPr anchor="ctr">
                    <a:solidFill>
                      <a:schemeClr val="bg1">
                        <a:lumMod val="95000"/>
                      </a:schemeClr>
                    </a:solidFill>
                  </a:tcPr>
                </a:tc>
                <a:extLst>
                  <a:ext uri="{0D108BD9-81ED-4DB2-BD59-A6C34878D82A}">
                    <a16:rowId xmlns:a16="http://schemas.microsoft.com/office/drawing/2014/main" val="3765917889"/>
                  </a:ext>
                </a:extLst>
              </a:tr>
              <a:tr h="392515">
                <a:tc>
                  <a:txBody>
                    <a:bodyPr/>
                    <a:lstStyle/>
                    <a:p>
                      <a:pPr algn="r"/>
                      <a:r>
                        <a:rPr lang="en-US" sz="1200" b="0" i="1" dirty="0"/>
                        <a:t>Fat/Cat</a:t>
                      </a:r>
                    </a:p>
                  </a:txBody>
                  <a:tcPr anchor="ctr">
                    <a:solidFill>
                      <a:schemeClr val="bg1">
                        <a:lumMod val="85000"/>
                      </a:schemeClr>
                    </a:solidFill>
                  </a:tcPr>
                </a:tc>
                <a:tc>
                  <a:txBody>
                    <a:bodyPr/>
                    <a:lstStyle/>
                    <a:p>
                      <a:pPr algn="ctr"/>
                      <a:r>
                        <a:rPr lang="en-US" sz="1200" i="0" dirty="0"/>
                        <a:t>23</a:t>
                      </a:r>
                    </a:p>
                  </a:txBody>
                  <a:tcPr anchor="ctr">
                    <a:solidFill>
                      <a:schemeClr val="bg1">
                        <a:lumMod val="85000"/>
                      </a:schemeClr>
                    </a:solidFill>
                  </a:tcPr>
                </a:tc>
                <a:tc>
                  <a:txBody>
                    <a:bodyPr/>
                    <a:lstStyle/>
                    <a:p>
                      <a:pPr algn="ctr"/>
                      <a:r>
                        <a:rPr lang="en-US" sz="1200" i="0" dirty="0"/>
                        <a:t>34</a:t>
                      </a:r>
                    </a:p>
                  </a:txBody>
                  <a:tcPr anchor="ctr">
                    <a:solidFill>
                      <a:schemeClr val="bg1">
                        <a:lumMod val="85000"/>
                      </a:schemeClr>
                    </a:solidFill>
                  </a:tcPr>
                </a:tc>
                <a:tc>
                  <a:txBody>
                    <a:bodyPr/>
                    <a:lstStyle/>
                    <a:p>
                      <a:pPr algn="ctr"/>
                      <a:r>
                        <a:rPr lang="en-US" sz="1200" i="0" dirty="0"/>
                        <a:t>2</a:t>
                      </a:r>
                    </a:p>
                  </a:txBody>
                  <a:tcPr anchor="ctr">
                    <a:solidFill>
                      <a:schemeClr val="bg1">
                        <a:lumMod val="85000"/>
                      </a:schemeClr>
                    </a:solidFill>
                  </a:tcPr>
                </a:tc>
                <a:tc>
                  <a:txBody>
                    <a:bodyPr/>
                    <a:lstStyle/>
                    <a:p>
                      <a:pPr algn="ctr"/>
                      <a:r>
                        <a:rPr lang="en-US" sz="1200" b="1" i="1" dirty="0"/>
                        <a:t>59</a:t>
                      </a:r>
                    </a:p>
                  </a:txBody>
                  <a:tcPr anchor="ctr">
                    <a:solidFill>
                      <a:schemeClr val="bg1">
                        <a:lumMod val="85000"/>
                      </a:schemeClr>
                    </a:solidFill>
                  </a:tcPr>
                </a:tc>
                <a:extLst>
                  <a:ext uri="{0D108BD9-81ED-4DB2-BD59-A6C34878D82A}">
                    <a16:rowId xmlns:a16="http://schemas.microsoft.com/office/drawing/2014/main" val="1563354470"/>
                  </a:ext>
                </a:extLst>
              </a:tr>
              <a:tr h="392515">
                <a:tc>
                  <a:txBody>
                    <a:bodyPr/>
                    <a:lstStyle/>
                    <a:p>
                      <a:pPr algn="r"/>
                      <a:r>
                        <a:rPr lang="en-US" sz="1200" b="1" i="1" dirty="0"/>
                        <a:t>Totals</a:t>
                      </a:r>
                    </a:p>
                  </a:txBody>
                  <a:tcPr anchor="ctr">
                    <a:solidFill>
                      <a:schemeClr val="bg1">
                        <a:lumMod val="95000"/>
                      </a:schemeClr>
                    </a:solidFill>
                  </a:tcPr>
                </a:tc>
                <a:tc>
                  <a:txBody>
                    <a:bodyPr/>
                    <a:lstStyle/>
                    <a:p>
                      <a:pPr algn="ctr"/>
                      <a:r>
                        <a:rPr lang="en-US" sz="1200" b="1" i="1" dirty="0"/>
                        <a:t>691</a:t>
                      </a:r>
                    </a:p>
                  </a:txBody>
                  <a:tcPr anchor="ctr">
                    <a:solidFill>
                      <a:schemeClr val="bg1">
                        <a:lumMod val="95000"/>
                      </a:schemeClr>
                    </a:solidFill>
                  </a:tcPr>
                </a:tc>
                <a:tc>
                  <a:txBody>
                    <a:bodyPr/>
                    <a:lstStyle/>
                    <a:p>
                      <a:pPr algn="ctr"/>
                      <a:r>
                        <a:rPr lang="en-US" sz="1200" b="1" i="1" dirty="0"/>
                        <a:t>843</a:t>
                      </a:r>
                    </a:p>
                  </a:txBody>
                  <a:tcPr anchor="ctr">
                    <a:solidFill>
                      <a:schemeClr val="bg1">
                        <a:lumMod val="95000"/>
                      </a:schemeClr>
                    </a:solidFill>
                  </a:tcPr>
                </a:tc>
                <a:tc>
                  <a:txBody>
                    <a:bodyPr/>
                    <a:lstStyle/>
                    <a:p>
                      <a:pPr algn="ctr"/>
                      <a:r>
                        <a:rPr lang="en-US" sz="1200" b="1" i="1" dirty="0"/>
                        <a:t>22</a:t>
                      </a:r>
                    </a:p>
                  </a:txBody>
                  <a:tcPr anchor="ctr">
                    <a:solidFill>
                      <a:schemeClr val="bg1">
                        <a:lumMod val="95000"/>
                      </a:schemeClr>
                    </a:solidFill>
                  </a:tcPr>
                </a:tc>
                <a:tc>
                  <a:txBody>
                    <a:bodyPr/>
                    <a:lstStyle/>
                    <a:p>
                      <a:pPr algn="ctr"/>
                      <a:r>
                        <a:rPr lang="en-US" sz="1200" b="1" i="1" dirty="0"/>
                        <a:t>1,556</a:t>
                      </a:r>
                    </a:p>
                  </a:txBody>
                  <a:tcPr anchor="ctr">
                    <a:solidFill>
                      <a:schemeClr val="bg1">
                        <a:lumMod val="95000"/>
                      </a:schemeClr>
                    </a:solidFill>
                  </a:tcPr>
                </a:tc>
                <a:extLst>
                  <a:ext uri="{0D108BD9-81ED-4DB2-BD59-A6C34878D82A}">
                    <a16:rowId xmlns:a16="http://schemas.microsoft.com/office/drawing/2014/main" val="958791355"/>
                  </a:ext>
                </a:extLst>
              </a:tr>
            </a:tbl>
          </a:graphicData>
        </a:graphic>
      </p:graphicFrame>
    </p:spTree>
    <p:extLst>
      <p:ext uri="{BB962C8B-B14F-4D97-AF65-F5344CB8AC3E}">
        <p14:creationId xmlns:p14="http://schemas.microsoft.com/office/powerpoint/2010/main" val="3019107159"/>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078" name="Rectangle 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1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Internal Training</a:t>
            </a:r>
            <a:endParaRPr lang="en-US" sz="2400" b="1" i="1" dirty="0">
              <a:solidFill>
                <a:schemeClr val="bg2"/>
              </a:solidFill>
            </a:endParaRPr>
          </a:p>
        </p:txBody>
      </p:sp>
      <p:pic>
        <p:nvPicPr>
          <p:cNvPr id="10" name="Picture 9">
            <a:extLst>
              <a:ext uri="{FF2B5EF4-FFF2-40B4-BE49-F238E27FC236}">
                <a16:creationId xmlns:a16="http://schemas.microsoft.com/office/drawing/2014/main" id="{511138C5-13E2-4C90-82DE-1E7306B6DE3D}"/>
              </a:ext>
            </a:extLst>
          </p:cNvPr>
          <p:cNvPicPr/>
          <p:nvPr/>
        </p:nvPicPr>
        <p:blipFill rotWithShape="1">
          <a:blip r:embed="rId3" cstate="print">
            <a:extLst>
              <a:ext uri="{28A0092B-C50C-407E-A947-70E740481C1C}">
                <a14:useLocalDpi xmlns:a14="http://schemas.microsoft.com/office/drawing/2010/main" val="0"/>
              </a:ext>
            </a:extLst>
          </a:blip>
          <a:srcRect t="35156"/>
          <a:stretch/>
        </p:blipFill>
        <p:spPr bwMode="auto">
          <a:xfrm>
            <a:off x="609600" y="4735998"/>
            <a:ext cx="2438400" cy="1188650"/>
          </a:xfrm>
          <a:prstGeom prst="rect">
            <a:avLst/>
          </a:prstGeom>
          <a:ln>
            <a:noFill/>
          </a:ln>
          <a:extLst>
            <a:ext uri="{53640926-AAD7-44D8-BBD7-CCE9431645EC}">
              <a14:shadowObscured xmlns:a14="http://schemas.microsoft.com/office/drawing/2010/main"/>
            </a:ext>
          </a:extLst>
        </p:spPr>
      </p:pic>
      <p:pic>
        <p:nvPicPr>
          <p:cNvPr id="11" name="Picture 10" descr="C:\Users\wllagoe\AppData\Local\Microsoft\Windows\INetCache\Content.Word\MGreer Flying a Drone 022018 (002).jpg">
            <a:extLst>
              <a:ext uri="{FF2B5EF4-FFF2-40B4-BE49-F238E27FC236}">
                <a16:creationId xmlns:a16="http://schemas.microsoft.com/office/drawing/2014/main" id="{2B6BA853-312B-41B4-8FF7-E37A226C7AAD}"/>
              </a:ext>
            </a:extLst>
          </p:cNvPr>
          <p:cNvPicPr/>
          <p:nvPr/>
        </p:nvPicPr>
        <p:blipFill rotWithShape="1">
          <a:blip r:embed="rId4" cstate="print">
            <a:extLst>
              <a:ext uri="{28A0092B-C50C-407E-A947-70E740481C1C}">
                <a14:useLocalDpi xmlns:a14="http://schemas.microsoft.com/office/drawing/2010/main" val="0"/>
              </a:ext>
            </a:extLst>
          </a:blip>
          <a:srcRect t="18242"/>
          <a:stretch/>
        </p:blipFill>
        <p:spPr bwMode="auto">
          <a:xfrm>
            <a:off x="3048000" y="4735997"/>
            <a:ext cx="2438400" cy="1188651"/>
          </a:xfrm>
          <a:prstGeom prst="rect">
            <a:avLst/>
          </a:prstGeom>
          <a:noFill/>
          <a:ln>
            <a:noFill/>
          </a:ln>
          <a:extLst>
            <a:ext uri="{53640926-AAD7-44D8-BBD7-CCE9431645EC}">
              <a14:shadowObscured xmlns:a14="http://schemas.microsoft.com/office/drawing/2010/main"/>
            </a:ext>
          </a:extLst>
        </p:spPr>
      </p:pic>
      <p:pic>
        <p:nvPicPr>
          <p:cNvPr id="12" name="Picture 11" descr="C:\Users\wllagoe\AppData\Local\Microsoft\Windows\INetCache\Content.Word\Up in the air 022018 (002).jpg">
            <a:extLst>
              <a:ext uri="{FF2B5EF4-FFF2-40B4-BE49-F238E27FC236}">
                <a16:creationId xmlns:a16="http://schemas.microsoft.com/office/drawing/2014/main" id="{12510443-6B81-4D91-BAC4-7D8C7BAECD9D}"/>
              </a:ext>
            </a:extLst>
          </p:cNvPr>
          <p:cNvPicPr/>
          <p:nvPr/>
        </p:nvPicPr>
        <p:blipFill rotWithShape="1">
          <a:blip r:embed="rId5">
            <a:extLst>
              <a:ext uri="{28A0092B-C50C-407E-A947-70E740481C1C}">
                <a14:useLocalDpi xmlns:a14="http://schemas.microsoft.com/office/drawing/2010/main" val="0"/>
              </a:ext>
            </a:extLst>
          </a:blip>
          <a:srcRect t="37101"/>
          <a:stretch/>
        </p:blipFill>
        <p:spPr bwMode="auto">
          <a:xfrm>
            <a:off x="5486400" y="4735996"/>
            <a:ext cx="3048001" cy="1188652"/>
          </a:xfrm>
          <a:prstGeom prst="rect">
            <a:avLst/>
          </a:prstGeom>
          <a:noFill/>
          <a:ln>
            <a:noFill/>
          </a:ln>
          <a:extLst>
            <a:ext uri="{53640926-AAD7-44D8-BBD7-CCE9431645EC}">
              <a14:shadowObscured xmlns:a14="http://schemas.microsoft.com/office/drawing/2010/main"/>
            </a:ext>
          </a:extLst>
        </p:spPr>
      </p:pic>
      <p:graphicFrame>
        <p:nvGraphicFramePr>
          <p:cNvPr id="13" name="Table 12">
            <a:extLst>
              <a:ext uri="{FF2B5EF4-FFF2-40B4-BE49-F238E27FC236}">
                <a16:creationId xmlns:a16="http://schemas.microsoft.com/office/drawing/2014/main" id="{BDBBC66C-598A-4186-8EF2-03F1656A7957}"/>
              </a:ext>
            </a:extLst>
          </p:cNvPr>
          <p:cNvGraphicFramePr>
            <a:graphicFrameLocks noGrp="1"/>
          </p:cNvGraphicFramePr>
          <p:nvPr>
            <p:extLst>
              <p:ext uri="{D42A27DB-BD31-4B8C-83A1-F6EECF244321}">
                <p14:modId xmlns:p14="http://schemas.microsoft.com/office/powerpoint/2010/main" val="146404009"/>
              </p:ext>
            </p:extLst>
          </p:nvPr>
        </p:nvGraphicFramePr>
        <p:xfrm>
          <a:off x="609600" y="1258738"/>
          <a:ext cx="7924800" cy="2475062"/>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20000"/>
                    </a:ext>
                  </a:extLst>
                </a:gridCol>
                <a:gridCol w="2040048">
                  <a:extLst>
                    <a:ext uri="{9D8B030D-6E8A-4147-A177-3AD203B41FA5}">
                      <a16:colId xmlns:a16="http://schemas.microsoft.com/office/drawing/2014/main" val="20001"/>
                    </a:ext>
                  </a:extLst>
                </a:gridCol>
              </a:tblGrid>
              <a:tr h="362597">
                <a:tc>
                  <a:txBody>
                    <a:bodyPr/>
                    <a:lstStyle/>
                    <a:p>
                      <a:pPr algn="ctr"/>
                      <a:r>
                        <a:rPr lang="en-US" sz="1600" dirty="0">
                          <a:solidFill>
                            <a:schemeClr val="tx1"/>
                          </a:solidFill>
                        </a:rPr>
                        <a:t>COURSES</a:t>
                      </a:r>
                    </a:p>
                  </a:txBody>
                  <a:tcPr anchor="ctr">
                    <a:solidFill>
                      <a:schemeClr val="bg1">
                        <a:lumMod val="75000"/>
                      </a:schemeClr>
                    </a:solidFill>
                  </a:tcPr>
                </a:tc>
                <a:tc>
                  <a:txBody>
                    <a:bodyPr/>
                    <a:lstStyle/>
                    <a:p>
                      <a:pPr algn="ctr"/>
                      <a:r>
                        <a:rPr lang="en-US" sz="1600" i="1" dirty="0">
                          <a:solidFill>
                            <a:schemeClr val="tx1"/>
                          </a:solidFill>
                        </a:rPr>
                        <a:t>Number Trained</a:t>
                      </a:r>
                    </a:p>
                  </a:txBody>
                  <a:tcPr anchor="ctr">
                    <a:solidFill>
                      <a:schemeClr val="bg1">
                        <a:lumMod val="75000"/>
                      </a:schemeClr>
                    </a:solidFill>
                  </a:tcPr>
                </a:tc>
                <a:extLst>
                  <a:ext uri="{0D108BD9-81ED-4DB2-BD59-A6C34878D82A}">
                    <a16:rowId xmlns:a16="http://schemas.microsoft.com/office/drawing/2014/main" val="10000"/>
                  </a:ext>
                </a:extLst>
              </a:tr>
              <a:tr h="332381">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OCSS Trenching and Excavation OCSS</a:t>
                      </a:r>
                      <a:r>
                        <a:rPr lang="en-US" sz="1600" dirty="0"/>
                        <a:t>—</a:t>
                      </a:r>
                      <a:r>
                        <a:rPr lang="en-US" sz="1600" dirty="0">
                          <a:effectLst/>
                          <a:latin typeface="+mj-lt"/>
                          <a:ea typeface="Calibri" panose="020F0502020204030204" pitchFamily="34" charset="0"/>
                          <a:cs typeface="Times New Roman" panose="02020603050405020304" pitchFamily="18" charset="0"/>
                        </a:rPr>
                        <a:t>Raleigh</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20</a:t>
                      </a:r>
                    </a:p>
                  </a:txBody>
                  <a:tcPr anchor="ctr">
                    <a:solidFill>
                      <a:schemeClr val="bg1">
                        <a:lumMod val="95000"/>
                      </a:schemeClr>
                    </a:solidFill>
                  </a:tcPr>
                </a:tc>
                <a:extLst>
                  <a:ext uri="{0D108BD9-81ED-4DB2-BD59-A6C34878D82A}">
                    <a16:rowId xmlns:a16="http://schemas.microsoft.com/office/drawing/2014/main" val="10001"/>
                  </a:ext>
                </a:extLst>
              </a:tr>
              <a:tr h="415920">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Initial Compliance: OSH 100</a:t>
                      </a:r>
                      <a:r>
                        <a:rPr lang="en-US" sz="1600" dirty="0"/>
                        <a:t>—</a:t>
                      </a:r>
                      <a:r>
                        <a:rPr lang="en-US" sz="1600" dirty="0">
                          <a:effectLst/>
                          <a:latin typeface="+mj-lt"/>
                          <a:ea typeface="Calibri" panose="020F0502020204030204" pitchFamily="34" charset="0"/>
                          <a:cs typeface="Times New Roman" panose="02020603050405020304" pitchFamily="18" charset="0"/>
                        </a:rPr>
                        <a:t>Raleigh </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a:t>
                      </a:r>
                    </a:p>
                  </a:txBody>
                  <a:tcPr anchor="ctr">
                    <a:solidFill>
                      <a:schemeClr val="bg1">
                        <a:lumMod val="85000"/>
                      </a:schemeClr>
                    </a:solidFill>
                  </a:tcPr>
                </a:tc>
                <a:extLst>
                  <a:ext uri="{0D108BD9-81ED-4DB2-BD59-A6C34878D82A}">
                    <a16:rowId xmlns:a16="http://schemas.microsoft.com/office/drawing/2014/main" val="10002"/>
                  </a:ext>
                </a:extLst>
              </a:tr>
              <a:tr h="332381">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Technical Writing</a:t>
                      </a:r>
                      <a:r>
                        <a:rPr lang="en-US" sz="1600" dirty="0"/>
                        <a:t>—</a:t>
                      </a:r>
                      <a:r>
                        <a:rPr lang="en-US" sz="1600" dirty="0">
                          <a:effectLst/>
                          <a:latin typeface="+mj-lt"/>
                          <a:ea typeface="Calibri" panose="020F0502020204030204" pitchFamily="34" charset="0"/>
                          <a:cs typeface="Times New Roman" panose="02020603050405020304" pitchFamily="18" charset="0"/>
                        </a:rPr>
                        <a:t>Raleigh</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19</a:t>
                      </a:r>
                    </a:p>
                  </a:txBody>
                  <a:tcPr anchor="ctr">
                    <a:solidFill>
                      <a:schemeClr val="bg1">
                        <a:lumMod val="95000"/>
                      </a:schemeClr>
                    </a:solidFill>
                  </a:tcPr>
                </a:tc>
                <a:extLst>
                  <a:ext uri="{0D108BD9-81ED-4DB2-BD59-A6C34878D82A}">
                    <a16:rowId xmlns:a16="http://schemas.microsoft.com/office/drawing/2014/main" val="10003"/>
                  </a:ext>
                </a:extLst>
              </a:tr>
              <a:tr h="332381">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OSHA Express</a:t>
                      </a:r>
                      <a:r>
                        <a:rPr lang="en-US" sz="1600" dirty="0"/>
                        <a:t>—</a:t>
                      </a:r>
                      <a:r>
                        <a:rPr lang="en-US" sz="1600" dirty="0">
                          <a:effectLst/>
                          <a:latin typeface="+mj-lt"/>
                          <a:ea typeface="Calibri" panose="020F0502020204030204" pitchFamily="34" charset="0"/>
                          <a:cs typeface="Times New Roman" panose="02020603050405020304" pitchFamily="18" charset="0"/>
                        </a:rPr>
                        <a:t>Raleigh</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15</a:t>
                      </a:r>
                    </a:p>
                  </a:txBody>
                  <a:tcPr anchor="ctr">
                    <a:solidFill>
                      <a:schemeClr val="bg1">
                        <a:lumMod val="85000"/>
                      </a:schemeClr>
                    </a:solidFill>
                  </a:tcPr>
                </a:tc>
                <a:extLst>
                  <a:ext uri="{0D108BD9-81ED-4DB2-BD59-A6C34878D82A}">
                    <a16:rowId xmlns:a16="http://schemas.microsoft.com/office/drawing/2014/main" val="10004"/>
                  </a:ext>
                </a:extLst>
              </a:tr>
              <a:tr h="332381">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OCSS Trenching and Excavation OCSS</a:t>
                      </a:r>
                      <a:r>
                        <a:rPr lang="en-US" sz="1600" dirty="0"/>
                        <a:t>—</a:t>
                      </a:r>
                      <a:r>
                        <a:rPr lang="en-US" sz="1600" dirty="0">
                          <a:effectLst/>
                          <a:latin typeface="+mj-lt"/>
                          <a:ea typeface="Calibri" panose="020F0502020204030204" pitchFamily="34" charset="0"/>
                          <a:cs typeface="Times New Roman" panose="02020603050405020304" pitchFamily="18" charset="0"/>
                        </a:rPr>
                        <a:t>Charlotte</a:t>
                      </a:r>
                    </a:p>
                  </a:txBody>
                  <a:tcPr anchor="ctr">
                    <a:solidFill>
                      <a:schemeClr val="bg1">
                        <a:lumMod val="9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16</a:t>
                      </a:r>
                    </a:p>
                  </a:txBody>
                  <a:tcPr anchor="ctr">
                    <a:solidFill>
                      <a:schemeClr val="bg1">
                        <a:lumMod val="95000"/>
                      </a:schemeClr>
                    </a:solidFill>
                  </a:tcPr>
                </a:tc>
                <a:extLst>
                  <a:ext uri="{0D108BD9-81ED-4DB2-BD59-A6C34878D82A}">
                    <a16:rowId xmlns:a16="http://schemas.microsoft.com/office/drawing/2014/main" val="10005"/>
                  </a:ext>
                </a:extLst>
              </a:tr>
              <a:tr h="355425">
                <a:tc>
                  <a:txBody>
                    <a:bodyPr/>
                    <a:lstStyle/>
                    <a:p>
                      <a:pPr marL="0" marR="0">
                        <a:spcBef>
                          <a:spcPts val="0"/>
                        </a:spcBef>
                        <a:spcAft>
                          <a:spcPts val="0"/>
                        </a:spcAft>
                      </a:pPr>
                      <a:r>
                        <a:rPr lang="en-US" sz="1600" dirty="0">
                          <a:effectLst/>
                          <a:latin typeface="+mj-lt"/>
                          <a:ea typeface="Calibri" panose="020F0502020204030204" pitchFamily="34" charset="0"/>
                          <a:cs typeface="Times New Roman" panose="02020603050405020304" pitchFamily="18" charset="0"/>
                        </a:rPr>
                        <a:t>Intro. to Safety Standards: OSH 105</a:t>
                      </a:r>
                      <a:r>
                        <a:rPr lang="en-US" sz="1600" dirty="0"/>
                        <a:t>—</a:t>
                      </a:r>
                      <a:r>
                        <a:rPr lang="en-US" sz="1600" dirty="0">
                          <a:effectLst/>
                          <a:latin typeface="+mj-lt"/>
                          <a:ea typeface="Calibri" panose="020F0502020204030204" pitchFamily="34" charset="0"/>
                          <a:cs typeface="Times New Roman" panose="02020603050405020304" pitchFamily="18" charset="0"/>
                        </a:rPr>
                        <a:t>Charlotte</a:t>
                      </a:r>
                    </a:p>
                  </a:txBody>
                  <a:tcPr anchor="ctr">
                    <a:solidFill>
                      <a:schemeClr val="bg1">
                        <a:lumMod val="85000"/>
                      </a:schemeClr>
                    </a:solidFill>
                  </a:tcPr>
                </a:tc>
                <a:tc>
                  <a:txBody>
                    <a:bodyPr/>
                    <a:lstStyle/>
                    <a:p>
                      <a:pPr marL="0" marR="0" algn="ctr">
                        <a:spcBef>
                          <a:spcPts val="0"/>
                        </a:spcBef>
                        <a:spcAft>
                          <a:spcPts val="0"/>
                        </a:spcAft>
                      </a:pPr>
                      <a:r>
                        <a:rPr lang="en-US" sz="1600" b="1" i="1" dirty="0">
                          <a:effectLst/>
                          <a:latin typeface="+mj-lt"/>
                          <a:ea typeface="Calibri" panose="020F0502020204030204" pitchFamily="34" charset="0"/>
                          <a:cs typeface="Times New Roman" panose="02020603050405020304" pitchFamily="18" charset="0"/>
                        </a:rPr>
                        <a:t>13</a:t>
                      </a:r>
                    </a:p>
                  </a:txBody>
                  <a:tcPr anchor="c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15" name="TextBox 14">
            <a:extLst>
              <a:ext uri="{FF2B5EF4-FFF2-40B4-BE49-F238E27FC236}">
                <a16:creationId xmlns:a16="http://schemas.microsoft.com/office/drawing/2014/main" id="{14A0A772-1E19-4CE9-A050-4935C6CA187D}"/>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graphicFrame>
        <p:nvGraphicFramePr>
          <p:cNvPr id="2" name="Table 1">
            <a:extLst>
              <a:ext uri="{FF2B5EF4-FFF2-40B4-BE49-F238E27FC236}">
                <a16:creationId xmlns:a16="http://schemas.microsoft.com/office/drawing/2014/main" id="{E913FA4C-A8CC-4AF9-BAE7-2B5AE7D618DF}"/>
              </a:ext>
            </a:extLst>
          </p:cNvPr>
          <p:cNvGraphicFramePr>
            <a:graphicFrameLocks noGrp="1"/>
          </p:cNvGraphicFramePr>
          <p:nvPr>
            <p:extLst>
              <p:ext uri="{D42A27DB-BD31-4B8C-83A1-F6EECF244321}">
                <p14:modId xmlns:p14="http://schemas.microsoft.com/office/powerpoint/2010/main" val="1148756645"/>
              </p:ext>
            </p:extLst>
          </p:nvPr>
        </p:nvGraphicFramePr>
        <p:xfrm>
          <a:off x="609600" y="3733800"/>
          <a:ext cx="7924800" cy="695507"/>
        </p:xfrm>
        <a:graphic>
          <a:graphicData uri="http://schemas.openxmlformats.org/drawingml/2006/table">
            <a:tbl>
              <a:tblPr firstRow="1" bandRow="1">
                <a:tableStyleId>{00A15C55-8517-42AA-B614-E9B94910E393}</a:tableStyleId>
              </a:tblPr>
              <a:tblGrid>
                <a:gridCol w="5884752">
                  <a:extLst>
                    <a:ext uri="{9D8B030D-6E8A-4147-A177-3AD203B41FA5}">
                      <a16:colId xmlns:a16="http://schemas.microsoft.com/office/drawing/2014/main" val="3776037938"/>
                    </a:ext>
                  </a:extLst>
                </a:gridCol>
                <a:gridCol w="2040048">
                  <a:extLst>
                    <a:ext uri="{9D8B030D-6E8A-4147-A177-3AD203B41FA5}">
                      <a16:colId xmlns:a16="http://schemas.microsoft.com/office/drawing/2014/main" val="2129331205"/>
                    </a:ext>
                  </a:extLst>
                </a:gridCol>
              </a:tblGrid>
              <a:tr h="287874">
                <a:tc>
                  <a:txBody>
                    <a:bodyPr/>
                    <a:lstStyle/>
                    <a:p>
                      <a:pPr marL="0" marR="0">
                        <a:spcBef>
                          <a:spcPts val="0"/>
                        </a:spcBef>
                        <a:spcAft>
                          <a:spcPts val="0"/>
                        </a:spcAft>
                      </a:pPr>
                      <a:r>
                        <a:rPr lang="en-US" sz="1600" b="0" dirty="0">
                          <a:solidFill>
                            <a:schemeClr val="tx1"/>
                          </a:solidFill>
                          <a:effectLst/>
                          <a:latin typeface="+mj-lt"/>
                          <a:ea typeface="Calibri" panose="020F0502020204030204" pitchFamily="34" charset="0"/>
                          <a:cs typeface="Times New Roman" panose="02020603050405020304" pitchFamily="18" charset="0"/>
                        </a:rPr>
                        <a:t>UAS Pilot Drone Training</a:t>
                      </a:r>
                      <a:r>
                        <a:rPr lang="en-US" sz="1600" b="0" dirty="0">
                          <a:solidFill>
                            <a:schemeClr val="tx1"/>
                          </a:solidFill>
                        </a:rPr>
                        <a:t>—</a:t>
                      </a:r>
                      <a:r>
                        <a:rPr lang="en-US" sz="1600" b="0" kern="1200" dirty="0">
                          <a:solidFill>
                            <a:schemeClr val="tx1"/>
                          </a:solidFill>
                          <a:effectLst/>
                          <a:latin typeface="+mn-lt"/>
                          <a:ea typeface="Calibri" panose="020F0502020204030204" pitchFamily="34" charset="0"/>
                          <a:cs typeface="Times New Roman" panose="02020603050405020304" pitchFamily="18" charset="0"/>
                        </a:rPr>
                        <a:t>Raleigh</a:t>
                      </a:r>
                      <a:endParaRPr lang="en-US" sz="1600" b="0" dirty="0">
                        <a:solidFill>
                          <a:schemeClr val="tx1"/>
                        </a:solidFill>
                        <a:effectLst/>
                        <a:latin typeface="+mj-lt"/>
                        <a:ea typeface="Calibri" panose="020F0502020204030204" pitchFamily="34" charset="0"/>
                        <a:cs typeface="Times New Roman" panose="02020603050405020304" pitchFamily="18" charset="0"/>
                      </a:endParaRPr>
                    </a:p>
                  </a:txBody>
                  <a:tcPr anchor="ctr">
                    <a:solidFill>
                      <a:schemeClr val="bg1">
                        <a:lumMod val="95000"/>
                      </a:schemeClr>
                    </a:solidFill>
                  </a:tcPr>
                </a:tc>
                <a:tc>
                  <a:txBody>
                    <a:bodyPr/>
                    <a:lstStyle/>
                    <a:p>
                      <a:pPr marL="0" marR="0" algn="ctr">
                        <a:spcBef>
                          <a:spcPts val="0"/>
                        </a:spcBef>
                        <a:spcAft>
                          <a:spcPts val="0"/>
                        </a:spcAft>
                      </a:pPr>
                      <a:r>
                        <a:rPr lang="en-US" sz="1600" b="1" i="1" dirty="0">
                          <a:solidFill>
                            <a:schemeClr val="tx1"/>
                          </a:solidFill>
                          <a:effectLst/>
                          <a:latin typeface="+mj-lt"/>
                          <a:ea typeface="Calibri" panose="020F0502020204030204" pitchFamily="34" charset="0"/>
                          <a:cs typeface="Times New Roman" panose="02020603050405020304" pitchFamily="18" charset="0"/>
                        </a:rPr>
                        <a:t>22</a:t>
                      </a:r>
                    </a:p>
                  </a:txBody>
                  <a:tcPr anchor="ctr">
                    <a:solidFill>
                      <a:schemeClr val="bg1">
                        <a:lumMod val="95000"/>
                      </a:schemeClr>
                    </a:solidFill>
                  </a:tcPr>
                </a:tc>
                <a:extLst>
                  <a:ext uri="{0D108BD9-81ED-4DB2-BD59-A6C34878D82A}">
                    <a16:rowId xmlns:a16="http://schemas.microsoft.com/office/drawing/2014/main" val="3824878814"/>
                  </a:ext>
                </a:extLst>
              </a:tr>
              <a:tr h="3602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effectLst/>
                          <a:latin typeface="+mn-lt"/>
                          <a:ea typeface="Calibri" panose="020F0502020204030204" pitchFamily="34" charset="0"/>
                          <a:cs typeface="Times New Roman" panose="02020603050405020304" pitchFamily="18" charset="0"/>
                        </a:rPr>
                        <a:t>Introduction to Safety Standards: OSH 125</a:t>
                      </a:r>
                      <a:r>
                        <a:rPr lang="en-US" sz="1600" b="0" dirty="0">
                          <a:solidFill>
                            <a:schemeClr val="tx1"/>
                          </a:solidFill>
                        </a:rPr>
                        <a:t>—</a:t>
                      </a:r>
                      <a:r>
                        <a:rPr lang="en-US" sz="1600" b="0" kern="1200" dirty="0">
                          <a:solidFill>
                            <a:schemeClr val="tx1"/>
                          </a:solidFill>
                          <a:effectLst/>
                          <a:latin typeface="+mn-lt"/>
                          <a:ea typeface="Calibri" panose="020F0502020204030204" pitchFamily="34" charset="0"/>
                          <a:cs typeface="Times New Roman" panose="02020603050405020304" pitchFamily="18" charset="0"/>
                        </a:rPr>
                        <a:t>Charlotte</a:t>
                      </a:r>
                    </a:p>
                  </a:txBody>
                  <a:tcPr anchor="ctr">
                    <a:solidFill>
                      <a:schemeClr val="bg1">
                        <a:lumMod val="85000"/>
                      </a:schemeClr>
                    </a:solidFill>
                  </a:tcPr>
                </a:tc>
                <a:tc>
                  <a:txBody>
                    <a:bodyPr/>
                    <a:lstStyle/>
                    <a:p>
                      <a:pPr marL="0" marR="0" algn="ctr">
                        <a:spcBef>
                          <a:spcPts val="0"/>
                        </a:spcBef>
                        <a:spcAft>
                          <a:spcPts val="0"/>
                        </a:spcAft>
                      </a:pPr>
                      <a:r>
                        <a:rPr lang="en-US" sz="1600" b="1" i="1" dirty="0">
                          <a:solidFill>
                            <a:schemeClr val="tx1"/>
                          </a:solidFill>
                          <a:effectLst/>
                          <a:latin typeface="+mj-lt"/>
                          <a:ea typeface="Calibri" panose="020F0502020204030204" pitchFamily="34" charset="0"/>
                          <a:cs typeface="Times New Roman" panose="02020603050405020304" pitchFamily="18" charset="0"/>
                        </a:rPr>
                        <a:t>7</a:t>
                      </a:r>
                    </a:p>
                  </a:txBody>
                  <a:tcPr anchor="ctr">
                    <a:solidFill>
                      <a:schemeClr val="bg1">
                        <a:lumMod val="85000"/>
                      </a:schemeClr>
                    </a:solidFill>
                  </a:tcPr>
                </a:tc>
                <a:extLst>
                  <a:ext uri="{0D108BD9-81ED-4DB2-BD59-A6C34878D82A}">
                    <a16:rowId xmlns:a16="http://schemas.microsoft.com/office/drawing/2014/main" val="2660337185"/>
                  </a:ext>
                </a:extLst>
              </a:tr>
            </a:tbl>
          </a:graphicData>
        </a:graphic>
      </p:graphicFrame>
    </p:spTree>
    <p:extLst>
      <p:ext uri="{BB962C8B-B14F-4D97-AF65-F5344CB8AC3E}">
        <p14:creationId xmlns:p14="http://schemas.microsoft.com/office/powerpoint/2010/main" val="3444973428"/>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022C5-4800-4F9C-83D2-F4197CBF9FAC}"/>
              </a:ext>
            </a:extLst>
          </p:cNvPr>
          <p:cNvSpPr>
            <a:spLocks noGrp="1"/>
          </p:cNvSpPr>
          <p:nvPr>
            <p:ph idx="1"/>
          </p:nvPr>
        </p:nvSpPr>
        <p:spPr>
          <a:xfrm>
            <a:off x="609600" y="1189037"/>
            <a:ext cx="8001000" cy="4525963"/>
          </a:xfrm>
        </p:spPr>
        <p:txBody>
          <a:bodyPr/>
          <a:lstStyle/>
          <a:p>
            <a:r>
              <a:rPr lang="en-US" b="1" dirty="0"/>
              <a:t>Fall Stand Down</a:t>
            </a:r>
            <a:r>
              <a:rPr lang="en-US" i="1" dirty="0"/>
              <a:t>—</a:t>
            </a:r>
            <a:r>
              <a:rPr lang="en-US" dirty="0"/>
              <a:t>May 7-11</a:t>
            </a:r>
            <a:endParaRPr lang="en-US" b="1" dirty="0"/>
          </a:p>
          <a:p>
            <a:pPr lvl="1"/>
            <a:r>
              <a:rPr lang="en-US" i="1" dirty="0"/>
              <a:t>Builders Mutual (Labor One Events)</a:t>
            </a:r>
          </a:p>
          <a:p>
            <a:pPr lvl="2"/>
            <a:r>
              <a:rPr lang="en-US" i="1" dirty="0"/>
              <a:t>May 8—Raeford/Fayetteville</a:t>
            </a:r>
          </a:p>
          <a:p>
            <a:pPr lvl="2"/>
            <a:r>
              <a:rPr lang="en-US" i="1" dirty="0"/>
              <a:t>May 9—Belmont</a:t>
            </a:r>
          </a:p>
          <a:p>
            <a:pPr lvl="1"/>
            <a:endParaRPr lang="en-US" sz="1200" i="1" dirty="0"/>
          </a:p>
          <a:p>
            <a:pPr lvl="1"/>
            <a:r>
              <a:rPr lang="en-US" i="1" dirty="0"/>
              <a:t>Webinars</a:t>
            </a:r>
          </a:p>
          <a:p>
            <a:endParaRPr lang="en-US" i="1" dirty="0"/>
          </a:p>
          <a:p>
            <a:endParaRPr lang="en-US" i="1" dirty="0"/>
          </a:p>
          <a:p>
            <a:endParaRPr lang="en-US" b="1" dirty="0"/>
          </a:p>
          <a:p>
            <a:endParaRPr lang="en-US" sz="2400" b="1" dirty="0"/>
          </a:p>
          <a:p>
            <a:r>
              <a:rPr lang="en-US" b="1" dirty="0"/>
              <a:t>Safe + Sound Week</a:t>
            </a:r>
            <a:r>
              <a:rPr lang="en-US" i="1" dirty="0"/>
              <a:t>—</a:t>
            </a:r>
            <a:r>
              <a:rPr lang="en-US" dirty="0"/>
              <a:t>August 13-19</a:t>
            </a:r>
            <a:endParaRPr lang="en-US" b="1" dirty="0"/>
          </a:p>
          <a:p>
            <a:pPr lvl="1"/>
            <a:r>
              <a:rPr lang="en-US" i="1" dirty="0"/>
              <a:t>Activities TBD</a:t>
            </a:r>
          </a:p>
        </p:txBody>
      </p:sp>
      <p:sp>
        <p:nvSpPr>
          <p:cNvPr id="4" name="Text Box 3">
            <a:extLst>
              <a:ext uri="{FF2B5EF4-FFF2-40B4-BE49-F238E27FC236}">
                <a16:creationId xmlns:a16="http://schemas.microsoft.com/office/drawing/2014/main" id="{F4F64593-F501-44D5-AA1C-85AD7BAD8193}"/>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Training &amp; Education Outreach</a:t>
            </a:r>
            <a:endParaRPr lang="en-US" sz="2400" b="1" i="1" dirty="0">
              <a:solidFill>
                <a:schemeClr val="bg2"/>
              </a:solidFill>
            </a:endParaRPr>
          </a:p>
        </p:txBody>
      </p:sp>
      <p:sp>
        <p:nvSpPr>
          <p:cNvPr id="5" name="TextBox 4">
            <a:extLst>
              <a:ext uri="{FF2B5EF4-FFF2-40B4-BE49-F238E27FC236}">
                <a16:creationId xmlns:a16="http://schemas.microsoft.com/office/drawing/2014/main" id="{FB0B9B40-2111-46F7-9C34-626B4F1E0A87}"/>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6" name="Picture 5">
            <a:extLst>
              <a:ext uri="{FF2B5EF4-FFF2-40B4-BE49-F238E27FC236}">
                <a16:creationId xmlns:a16="http://schemas.microsoft.com/office/drawing/2014/main" id="{2A5A0424-3328-4289-B85F-A097D8D72B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94" y="3362177"/>
            <a:ext cx="7744906" cy="1057423"/>
          </a:xfrm>
          <a:prstGeom prst="rect">
            <a:avLst/>
          </a:prstGeom>
        </p:spPr>
      </p:pic>
      <p:pic>
        <p:nvPicPr>
          <p:cNvPr id="9" name="Picture 8">
            <a:extLst>
              <a:ext uri="{FF2B5EF4-FFF2-40B4-BE49-F238E27FC236}">
                <a16:creationId xmlns:a16="http://schemas.microsoft.com/office/drawing/2014/main" id="{BE36D0CE-EEAC-4FFD-9691-4734B575D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2351" y="1259061"/>
            <a:ext cx="1691383" cy="786226"/>
          </a:xfrm>
          <a:prstGeom prst="rect">
            <a:avLst/>
          </a:prstGeom>
          <a:ln>
            <a:solidFill>
              <a:schemeClr val="bg1">
                <a:lumMod val="85000"/>
              </a:schemeClr>
            </a:solidFill>
          </a:ln>
        </p:spPr>
      </p:pic>
      <p:pic>
        <p:nvPicPr>
          <p:cNvPr id="10" name="Picture 9">
            <a:extLst>
              <a:ext uri="{FF2B5EF4-FFF2-40B4-BE49-F238E27FC236}">
                <a16:creationId xmlns:a16="http://schemas.microsoft.com/office/drawing/2014/main" id="{F545FE8C-A17E-4B8C-96FD-985AD8F22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3583" y="2009466"/>
            <a:ext cx="1710817" cy="962334"/>
          </a:xfrm>
          <a:prstGeom prst="rect">
            <a:avLst/>
          </a:prstGeom>
        </p:spPr>
      </p:pic>
      <p:pic>
        <p:nvPicPr>
          <p:cNvPr id="12" name="Picture 11">
            <a:extLst>
              <a:ext uri="{FF2B5EF4-FFF2-40B4-BE49-F238E27FC236}">
                <a16:creationId xmlns:a16="http://schemas.microsoft.com/office/drawing/2014/main" id="{2B7C254D-BED5-4233-8343-99A3DFD62A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6100" y="5269450"/>
            <a:ext cx="1447800" cy="674150"/>
          </a:xfrm>
          <a:prstGeom prst="rect">
            <a:avLst/>
          </a:prstGeom>
          <a:ln>
            <a:solidFill>
              <a:schemeClr val="bg1">
                <a:lumMod val="85000"/>
              </a:schemeClr>
            </a:solidFill>
          </a:ln>
        </p:spPr>
      </p:pic>
    </p:spTree>
    <p:extLst>
      <p:ext uri="{BB962C8B-B14F-4D97-AF65-F5344CB8AC3E}">
        <p14:creationId xmlns:p14="http://schemas.microsoft.com/office/powerpoint/2010/main" val="3422358004"/>
      </p:ext>
    </p:extLst>
  </p:cSld>
  <p:clrMapOvr>
    <a:masterClrMapping/>
  </p:clrMapOvr>
  <p:transition advClick="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Total Recordable Cases (TRC)</a:t>
            </a:r>
          </a:p>
        </p:txBody>
      </p:sp>
      <p:graphicFrame>
        <p:nvGraphicFramePr>
          <p:cNvPr id="1026" name="Content Placeholder 6"/>
          <p:cNvGraphicFramePr>
            <a:graphicFrameLocks noGrp="1"/>
          </p:cNvGraphicFramePr>
          <p:nvPr>
            <p:ph idx="1"/>
            <p:extLst>
              <p:ext uri="{D42A27DB-BD31-4B8C-83A1-F6EECF244321}">
                <p14:modId xmlns:p14="http://schemas.microsoft.com/office/powerpoint/2010/main" val="2041588861"/>
              </p:ext>
            </p:extLst>
          </p:nvPr>
        </p:nvGraphicFramePr>
        <p:xfrm>
          <a:off x="533400" y="1066800"/>
          <a:ext cx="8153400" cy="4522113"/>
        </p:xfrm>
        <a:graphic>
          <a:graphicData uri="http://schemas.openxmlformats.org/presentationml/2006/ole">
            <mc:AlternateContent xmlns:mc="http://schemas.openxmlformats.org/markup-compatibility/2006">
              <mc:Choice xmlns:v="urn:schemas-microsoft-com:vml" Requires="v">
                <p:oleObj spid="_x0000_s4171" name="Worksheet" r:id="rId4" imgW="5524610" imgH="2714722" progId="Excel.Sheet.8">
                  <p:embed/>
                </p:oleObj>
              </mc:Choice>
              <mc:Fallback>
                <p:oleObj name="Worksheet" r:id="rId4" imgW="5524610" imgH="2714722" progId="Excel.Sheet.8">
                  <p:embed/>
                  <p:pic>
                    <p:nvPicPr>
                      <p:cNvPr id="0" name=""/>
                      <p:cNvPicPr>
                        <a:picLocks noGrp="1" noChangeArrowheads="1"/>
                      </p:cNvPicPr>
                      <p:nvPr/>
                    </p:nvPicPr>
                    <p:blipFill>
                      <a:blip r:embed="rId5"/>
                      <a:srcRect/>
                      <a:stretch>
                        <a:fillRect/>
                      </a:stretch>
                    </p:blipFill>
                    <p:spPr bwMode="auto">
                      <a:xfrm>
                        <a:off x="533400" y="1066800"/>
                        <a:ext cx="8153400" cy="4522113"/>
                      </a:xfrm>
                      <a:prstGeom prst="rect">
                        <a:avLst/>
                      </a:prstGeom>
                      <a:noFill/>
                    </p:spPr>
                  </p:pic>
                </p:oleObj>
              </mc:Fallback>
            </mc:AlternateContent>
          </a:graphicData>
        </a:graphic>
      </p:graphicFrame>
      <p:sp>
        <p:nvSpPr>
          <p:cNvPr id="1028"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3" name="TextBox 12"/>
          <p:cNvSpPr txBox="1"/>
          <p:nvPr/>
        </p:nvSpPr>
        <p:spPr>
          <a:xfrm>
            <a:off x="3657600" y="2561489"/>
            <a:ext cx="896399" cy="230832"/>
          </a:xfrm>
          <a:prstGeom prst="rect">
            <a:avLst/>
          </a:prstGeom>
          <a:noFill/>
        </p:spPr>
        <p:txBody>
          <a:bodyPr wrap="none" rtlCol="0">
            <a:spAutoFit/>
          </a:bodyPr>
          <a:lstStyle/>
          <a:p>
            <a:r>
              <a:rPr lang="en-US" sz="900" b="1" i="1" dirty="0"/>
              <a:t>9% Decrease</a:t>
            </a:r>
          </a:p>
        </p:txBody>
      </p:sp>
      <p:sp>
        <p:nvSpPr>
          <p:cNvPr id="15" name="TextBox 14"/>
          <p:cNvSpPr txBox="1"/>
          <p:nvPr/>
        </p:nvSpPr>
        <p:spPr>
          <a:xfrm>
            <a:off x="5181600" y="2701714"/>
            <a:ext cx="793807" cy="230832"/>
          </a:xfrm>
          <a:prstGeom prst="rect">
            <a:avLst/>
          </a:prstGeom>
          <a:noFill/>
        </p:spPr>
        <p:txBody>
          <a:bodyPr wrap="none" rtlCol="0">
            <a:spAutoFit/>
          </a:bodyPr>
          <a:lstStyle/>
          <a:p>
            <a:r>
              <a:rPr lang="en-US" sz="900" b="1" i="1" dirty="0"/>
              <a:t>No Change</a:t>
            </a:r>
          </a:p>
        </p:txBody>
      </p:sp>
      <p:sp>
        <p:nvSpPr>
          <p:cNvPr id="12" name="TextBox 11"/>
          <p:cNvSpPr txBox="1"/>
          <p:nvPr/>
        </p:nvSpPr>
        <p:spPr>
          <a:xfrm>
            <a:off x="8077200" y="3733800"/>
            <a:ext cx="896399" cy="230832"/>
          </a:xfrm>
          <a:prstGeom prst="rect">
            <a:avLst/>
          </a:prstGeom>
          <a:noFill/>
        </p:spPr>
        <p:txBody>
          <a:bodyPr wrap="none" rtlCol="0">
            <a:spAutoFit/>
          </a:bodyPr>
          <a:lstStyle/>
          <a:p>
            <a:r>
              <a:rPr lang="en-US" sz="900" b="1" i="1" dirty="0"/>
              <a:t>3% Decrease</a:t>
            </a:r>
          </a:p>
        </p:txBody>
      </p:sp>
      <p:sp>
        <p:nvSpPr>
          <p:cNvPr id="14" name="TextBox 13"/>
          <p:cNvSpPr txBox="1"/>
          <p:nvPr/>
        </p:nvSpPr>
        <p:spPr>
          <a:xfrm>
            <a:off x="6629400" y="3230621"/>
            <a:ext cx="896399" cy="230832"/>
          </a:xfrm>
          <a:prstGeom prst="rect">
            <a:avLst/>
          </a:prstGeom>
          <a:noFill/>
        </p:spPr>
        <p:txBody>
          <a:bodyPr wrap="none" rtlCol="0">
            <a:spAutoFit/>
          </a:bodyPr>
          <a:lstStyle/>
          <a:p>
            <a:r>
              <a:rPr lang="en-US" sz="900" b="1" i="1" dirty="0"/>
              <a:t>3% Decrease</a:t>
            </a:r>
          </a:p>
        </p:txBody>
      </p:sp>
      <p:sp>
        <p:nvSpPr>
          <p:cNvPr id="10" name="TextBox 9"/>
          <p:cNvSpPr txBox="1"/>
          <p:nvPr/>
        </p:nvSpPr>
        <p:spPr>
          <a:xfrm>
            <a:off x="2209800" y="1583312"/>
            <a:ext cx="896399" cy="230832"/>
          </a:xfrm>
          <a:prstGeom prst="rect">
            <a:avLst/>
          </a:prstGeom>
          <a:noFill/>
        </p:spPr>
        <p:txBody>
          <a:bodyPr wrap="none" rtlCol="0">
            <a:spAutoFit/>
          </a:bodyPr>
          <a:lstStyle/>
          <a:p>
            <a:r>
              <a:rPr lang="en-US" sz="900" b="1" i="1" dirty="0"/>
              <a:t>6% Decrease</a:t>
            </a:r>
          </a:p>
        </p:txBody>
      </p:sp>
      <p:sp>
        <p:nvSpPr>
          <p:cNvPr id="16" name="TextBox 15">
            <a:extLst>
              <a:ext uri="{FF2B5EF4-FFF2-40B4-BE49-F238E27FC236}">
                <a16:creationId xmlns:a16="http://schemas.microsoft.com/office/drawing/2014/main" id="{07A98973-FFFB-4B17-848D-B74F81D1B499}"/>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3345151035"/>
      </p:ext>
    </p:extLst>
  </p:cSld>
  <p:clrMapOvr>
    <a:masterClrMapping/>
  </p:clrMapOvr>
  <p:transition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 to Website</a:t>
            </a:r>
            <a:endParaRPr lang="en-US" sz="2400" b="1" i="1" dirty="0">
              <a:solidFill>
                <a:srgbClr val="000080"/>
              </a:solidFill>
            </a:endParaRPr>
          </a:p>
        </p:txBody>
      </p:sp>
      <p:sp>
        <p:nvSpPr>
          <p:cNvPr id="6" name="Rectangle 7"/>
          <p:cNvSpPr txBox="1">
            <a:spLocks noChangeArrowheads="1"/>
          </p:cNvSpPr>
          <p:nvPr/>
        </p:nvSpPr>
        <p:spPr bwMode="auto">
          <a:xfrm>
            <a:off x="533400" y="11430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r>
              <a:rPr lang="en-US" b="1" kern="0" dirty="0"/>
              <a:t>A - Z Safety and Health Topics</a:t>
            </a:r>
          </a:p>
          <a:p>
            <a:pPr lvl="1" eaLnBrk="1" hangingPunct="1">
              <a:lnSpc>
                <a:spcPct val="150000"/>
              </a:lnSpc>
            </a:pPr>
            <a:r>
              <a:rPr lang="en-US" kern="0" dirty="0"/>
              <a:t>Communication Towers</a:t>
            </a:r>
          </a:p>
          <a:p>
            <a:pPr lvl="1" eaLnBrk="1" hangingPunct="1">
              <a:lnSpc>
                <a:spcPct val="150000"/>
              </a:lnSpc>
            </a:pPr>
            <a:r>
              <a:rPr lang="en-US" kern="0" dirty="0"/>
              <a:t>Compressed Air and Compressed Air Equipment</a:t>
            </a:r>
          </a:p>
          <a:p>
            <a:pPr lvl="1" eaLnBrk="1" hangingPunct="1">
              <a:lnSpc>
                <a:spcPct val="150000"/>
              </a:lnSpc>
            </a:pPr>
            <a:r>
              <a:rPr lang="en-US" kern="0" dirty="0"/>
              <a:t>Compressed Gases</a:t>
            </a:r>
          </a:p>
          <a:p>
            <a:pPr lvl="1" eaLnBrk="1" hangingPunct="1">
              <a:lnSpc>
                <a:spcPct val="150000"/>
              </a:lnSpc>
            </a:pPr>
            <a:r>
              <a:rPr lang="en-US" kern="0" dirty="0"/>
              <a:t>Mechanical Power Presses</a:t>
            </a:r>
          </a:p>
          <a:p>
            <a:pPr lvl="1" eaLnBrk="1" hangingPunct="1">
              <a:lnSpc>
                <a:spcPct val="150000"/>
              </a:lnSpc>
            </a:pPr>
            <a:r>
              <a:rPr lang="en-US" kern="0" dirty="0"/>
              <a:t>Non-ionizing Radiation</a:t>
            </a:r>
          </a:p>
          <a:p>
            <a:pPr lvl="1" eaLnBrk="1" hangingPunct="1">
              <a:lnSpc>
                <a:spcPct val="150000"/>
              </a:lnSpc>
            </a:pPr>
            <a:r>
              <a:rPr lang="en-US" kern="0" dirty="0"/>
              <a:t>Power Press Brakes</a:t>
            </a:r>
          </a:p>
          <a:p>
            <a:pPr lvl="1" eaLnBrk="1" hangingPunct="1">
              <a:lnSpc>
                <a:spcPct val="150000"/>
              </a:lnSpc>
            </a:pPr>
            <a:r>
              <a:rPr lang="en-US" kern="0" dirty="0"/>
              <a:t>Pyrotechnics</a:t>
            </a:r>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10" name="Picture 9">
            <a:extLst>
              <a:ext uri="{FF2B5EF4-FFF2-40B4-BE49-F238E27FC236}">
                <a16:creationId xmlns:a16="http://schemas.microsoft.com/office/drawing/2014/main" id="{A36B3879-179D-4D02-BA14-CBA0F0CFE110}"/>
              </a:ext>
            </a:extLst>
          </p:cNvPr>
          <p:cNvPicPr/>
          <p:nvPr/>
        </p:nvPicPr>
        <p:blipFill rotWithShape="1">
          <a:blip r:embed="rId3"/>
          <a:srcRect l="10096" t="18230" r="53045" b="7140"/>
          <a:stretch/>
        </p:blipFill>
        <p:spPr bwMode="auto">
          <a:xfrm>
            <a:off x="5410200" y="3810000"/>
            <a:ext cx="3028950" cy="193357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0AD3E0D7-55FA-429E-BF94-FD48AE1D5B19}"/>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4231499509"/>
      </p:ext>
    </p:extLst>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 to Website</a:t>
            </a:r>
            <a:endParaRPr lang="en-US" sz="2400" b="1" i="1" dirty="0">
              <a:solidFill>
                <a:srgbClr val="000080"/>
              </a:solidFill>
            </a:endParaRPr>
          </a:p>
        </p:txBody>
      </p:sp>
      <p:sp>
        <p:nvSpPr>
          <p:cNvPr id="6" name="Rectangle 7"/>
          <p:cNvSpPr txBox="1">
            <a:spLocks noChangeArrowheads="1"/>
          </p:cNvSpPr>
          <p:nvPr/>
        </p:nvSpPr>
        <p:spPr bwMode="auto">
          <a:xfrm>
            <a:off x="533400" y="10668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lvl="1" eaLnBrk="1" hangingPunct="1">
              <a:lnSpc>
                <a:spcPct val="150000"/>
              </a:lnSpc>
            </a:pPr>
            <a:r>
              <a:rPr lang="en-US" kern="0" dirty="0"/>
              <a:t>Methylene Chloride</a:t>
            </a:r>
          </a:p>
          <a:p>
            <a:pPr lvl="1" eaLnBrk="1" hangingPunct="1">
              <a:lnSpc>
                <a:spcPct val="150000"/>
              </a:lnSpc>
            </a:pPr>
            <a:r>
              <a:rPr lang="en-US" kern="0" dirty="0"/>
              <a:t>Steel Erection</a:t>
            </a:r>
          </a:p>
          <a:p>
            <a:pPr lvl="1" eaLnBrk="1" hangingPunct="1">
              <a:lnSpc>
                <a:spcPct val="150000"/>
              </a:lnSpc>
            </a:pPr>
            <a:r>
              <a:rPr lang="en-US" kern="0" dirty="0"/>
              <a:t>Highway Work Zone Safety</a:t>
            </a:r>
          </a:p>
          <a:p>
            <a:pPr lvl="1" eaLnBrk="1" hangingPunct="1">
              <a:lnSpc>
                <a:spcPct val="150000"/>
              </a:lnSpc>
            </a:pPr>
            <a:r>
              <a:rPr lang="en-US" kern="0" dirty="0"/>
              <a:t>Emergency Action Plans</a:t>
            </a:r>
          </a:p>
          <a:p>
            <a:pPr lvl="1" eaLnBrk="1" hangingPunct="1">
              <a:lnSpc>
                <a:spcPct val="150000"/>
              </a:lnSpc>
            </a:pPr>
            <a:r>
              <a:rPr lang="en-US" kern="0" dirty="0"/>
              <a:t>Fire Prevention Plans</a:t>
            </a:r>
          </a:p>
          <a:p>
            <a:pPr lvl="1" eaLnBrk="1" hangingPunct="1">
              <a:lnSpc>
                <a:spcPct val="150000"/>
              </a:lnSpc>
            </a:pPr>
            <a:r>
              <a:rPr lang="en-US" kern="0" dirty="0"/>
              <a:t>Exits and Exit Routes</a:t>
            </a:r>
          </a:p>
          <a:p>
            <a:pPr lvl="1" eaLnBrk="1" hangingPunct="1">
              <a:lnSpc>
                <a:spcPct val="150000"/>
              </a:lnSpc>
            </a:pPr>
            <a:r>
              <a:rPr lang="en-US" kern="0" dirty="0"/>
              <a:t>Stairways and Ladders</a:t>
            </a:r>
          </a:p>
          <a:p>
            <a:pPr lvl="1" eaLnBrk="1" hangingPunct="1">
              <a:lnSpc>
                <a:spcPct val="150000"/>
              </a:lnSpc>
            </a:pPr>
            <a:r>
              <a:rPr lang="en-US" kern="0" dirty="0"/>
              <a:t>Welding and Cutting</a:t>
            </a:r>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7" name="Picture 6">
            <a:extLst>
              <a:ext uri="{FF2B5EF4-FFF2-40B4-BE49-F238E27FC236}">
                <a16:creationId xmlns:a16="http://schemas.microsoft.com/office/drawing/2014/main" id="{3C12D69E-D3DC-4906-A2AA-7B061B9C65B2}"/>
              </a:ext>
            </a:extLst>
          </p:cNvPr>
          <p:cNvPicPr/>
          <p:nvPr/>
        </p:nvPicPr>
        <p:blipFill rotWithShape="1">
          <a:blip r:embed="rId3"/>
          <a:srcRect l="59455" t="17091" r="2885" b="7709"/>
          <a:stretch/>
        </p:blipFill>
        <p:spPr bwMode="auto">
          <a:xfrm>
            <a:off x="5029200" y="3581400"/>
            <a:ext cx="3429000" cy="2133600"/>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8159B486-DC50-4EA8-8863-68DD87C3EC48}"/>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2310473044"/>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Standards Section—New to Website</a:t>
            </a:r>
            <a:endParaRPr lang="en-US" sz="2400" b="1" i="1" dirty="0">
              <a:solidFill>
                <a:srgbClr val="000080"/>
              </a:solidFill>
            </a:endParaRPr>
          </a:p>
        </p:txBody>
      </p:sp>
      <p:sp>
        <p:nvSpPr>
          <p:cNvPr id="6" name="Rectangle 7"/>
          <p:cNvSpPr txBox="1">
            <a:spLocks noChangeArrowheads="1"/>
          </p:cNvSpPr>
          <p:nvPr/>
        </p:nvSpPr>
        <p:spPr bwMode="auto">
          <a:xfrm>
            <a:off x="533400" y="1066800"/>
            <a:ext cx="8153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Clr>
                <a:srgbClr val="910046"/>
              </a:buClr>
              <a:buSzPct val="84000"/>
              <a:buFont typeface="Wingdings" pitchFamily="2" charset="2"/>
              <a:buChar char="l"/>
              <a:defRPr sz="2800">
                <a:solidFill>
                  <a:schemeClr val="tx1"/>
                </a:solidFill>
                <a:latin typeface="+mn-lt"/>
                <a:ea typeface="+mn-ea"/>
                <a:cs typeface="+mn-cs"/>
              </a:defRPr>
            </a:lvl1pPr>
            <a:lvl2pPr marL="690563" indent="-233363" algn="l" rtl="0" eaLnBrk="0" fontAlgn="base" hangingPunct="0">
              <a:spcBef>
                <a:spcPct val="0"/>
              </a:spcBef>
              <a:spcAft>
                <a:spcPct val="0"/>
              </a:spcAft>
              <a:buClr>
                <a:srgbClr val="012D9A"/>
              </a:buClr>
              <a:buFont typeface="Symbol" pitchFamily="18" charset="2"/>
              <a:buChar char="-"/>
              <a:defRPr sz="2400">
                <a:solidFill>
                  <a:schemeClr val="tx1"/>
                </a:solidFill>
                <a:latin typeface="+mn-lt"/>
              </a:defRPr>
            </a:lvl2pPr>
            <a:lvl3pPr marL="1084263" indent="-169863" algn="l" rtl="0" eaLnBrk="0" fontAlgn="base" hangingPunct="0">
              <a:spcBef>
                <a:spcPct val="0"/>
              </a:spcBef>
              <a:spcAft>
                <a:spcPct val="0"/>
              </a:spcAft>
              <a:buClr>
                <a:srgbClr val="012D9A"/>
              </a:buClr>
              <a:buChar char="»"/>
              <a:defRPr sz="2000">
                <a:solidFill>
                  <a:schemeClr val="tx1"/>
                </a:solidFill>
                <a:latin typeface="+mn-lt"/>
              </a:defRPr>
            </a:lvl3pPr>
            <a:lvl4pPr marL="1423988" indent="-169863" algn="l" rtl="0" eaLnBrk="0" fontAlgn="base" hangingPunct="0">
              <a:spcBef>
                <a:spcPct val="0"/>
              </a:spcBef>
              <a:spcAft>
                <a:spcPct val="0"/>
              </a:spcAft>
              <a:buClr>
                <a:srgbClr val="012D9A"/>
              </a:buClr>
              <a:buChar char="•"/>
              <a:defRPr sz="2000">
                <a:solidFill>
                  <a:schemeClr val="tx1"/>
                </a:solidFill>
                <a:latin typeface="+mn-lt"/>
              </a:defRPr>
            </a:lvl4pPr>
            <a:lvl5pPr marL="1776413" indent="-234950" algn="l" rtl="0" eaLnBrk="0" fontAlgn="base" hangingPunct="0">
              <a:spcBef>
                <a:spcPct val="0"/>
              </a:spcBef>
              <a:spcAft>
                <a:spcPct val="0"/>
              </a:spcAft>
              <a:buClr>
                <a:srgbClr val="012D9A"/>
              </a:buClr>
              <a:buChar char="–"/>
              <a:defRPr sz="1600">
                <a:solidFill>
                  <a:schemeClr val="tx1"/>
                </a:solidFill>
                <a:latin typeface="+mn-lt"/>
              </a:defRPr>
            </a:lvl5pPr>
            <a:lvl6pPr marL="2233613" indent="-234950" algn="l" rtl="0" fontAlgn="base">
              <a:spcBef>
                <a:spcPct val="0"/>
              </a:spcBef>
              <a:spcAft>
                <a:spcPct val="0"/>
              </a:spcAft>
              <a:buClr>
                <a:srgbClr val="012D9A"/>
              </a:buClr>
              <a:buChar char="–"/>
              <a:defRPr sz="1600">
                <a:solidFill>
                  <a:schemeClr val="tx1"/>
                </a:solidFill>
                <a:latin typeface="+mn-lt"/>
              </a:defRPr>
            </a:lvl6pPr>
            <a:lvl7pPr marL="2690813" indent="-234950" algn="l" rtl="0" fontAlgn="base">
              <a:spcBef>
                <a:spcPct val="0"/>
              </a:spcBef>
              <a:spcAft>
                <a:spcPct val="0"/>
              </a:spcAft>
              <a:buClr>
                <a:srgbClr val="012D9A"/>
              </a:buClr>
              <a:buChar char="–"/>
              <a:defRPr sz="1600">
                <a:solidFill>
                  <a:schemeClr val="tx1"/>
                </a:solidFill>
                <a:latin typeface="+mn-lt"/>
              </a:defRPr>
            </a:lvl7pPr>
            <a:lvl8pPr marL="3148013" indent="-234950" algn="l" rtl="0" fontAlgn="base">
              <a:spcBef>
                <a:spcPct val="0"/>
              </a:spcBef>
              <a:spcAft>
                <a:spcPct val="0"/>
              </a:spcAft>
              <a:buClr>
                <a:srgbClr val="012D9A"/>
              </a:buClr>
              <a:buChar char="–"/>
              <a:defRPr sz="1600">
                <a:solidFill>
                  <a:schemeClr val="tx1"/>
                </a:solidFill>
                <a:latin typeface="+mn-lt"/>
              </a:defRPr>
            </a:lvl8pPr>
            <a:lvl9pPr marL="3605213" indent="-234950" algn="l" rtl="0" fontAlgn="base">
              <a:spcBef>
                <a:spcPct val="0"/>
              </a:spcBef>
              <a:spcAft>
                <a:spcPct val="0"/>
              </a:spcAft>
              <a:buClr>
                <a:srgbClr val="012D9A"/>
              </a:buClr>
              <a:buChar char="–"/>
              <a:defRPr sz="1600">
                <a:solidFill>
                  <a:schemeClr val="tx1"/>
                </a:solidFill>
                <a:latin typeface="+mn-lt"/>
              </a:defRPr>
            </a:lvl9pPr>
          </a:lstStyle>
          <a:p>
            <a:pPr eaLnBrk="1" hangingPunct="1"/>
            <a:endParaRPr lang="en-US" sz="800" b="1" kern="0" dirty="0"/>
          </a:p>
          <a:p>
            <a:pPr eaLnBrk="1" hangingPunct="1">
              <a:lnSpc>
                <a:spcPct val="150000"/>
              </a:lnSpc>
            </a:pPr>
            <a:r>
              <a:rPr lang="en-US" b="1" kern="0" dirty="0"/>
              <a:t>Applicable OSHA Standards</a:t>
            </a:r>
          </a:p>
          <a:p>
            <a:pPr lvl="1" eaLnBrk="1" hangingPunct="1">
              <a:lnSpc>
                <a:spcPct val="150000"/>
              </a:lnSpc>
            </a:pPr>
            <a:r>
              <a:rPr lang="en-US" kern="0" dirty="0"/>
              <a:t>General Industry</a:t>
            </a:r>
          </a:p>
          <a:p>
            <a:pPr lvl="1" eaLnBrk="1" hangingPunct="1">
              <a:lnSpc>
                <a:spcPct val="150000"/>
              </a:lnSpc>
            </a:pPr>
            <a:r>
              <a:rPr lang="en-US" kern="0" dirty="0"/>
              <a:t>Agriculture Safety and Health</a:t>
            </a:r>
          </a:p>
          <a:p>
            <a:pPr lvl="1" eaLnBrk="1" hangingPunct="1">
              <a:lnSpc>
                <a:spcPct val="150000"/>
              </a:lnSpc>
            </a:pPr>
            <a:r>
              <a:rPr lang="en-US" kern="0" dirty="0"/>
              <a:t>NC State Specific Standards</a:t>
            </a:r>
          </a:p>
          <a:p>
            <a:pPr lvl="1" eaLnBrk="1" hangingPunct="1">
              <a:lnSpc>
                <a:spcPct val="150000"/>
              </a:lnSpc>
            </a:pPr>
            <a:r>
              <a:rPr lang="en-US" kern="0" dirty="0"/>
              <a:t>Construction</a:t>
            </a:r>
          </a:p>
          <a:p>
            <a:pPr lvl="1" eaLnBrk="1" hangingPunct="1">
              <a:lnSpc>
                <a:spcPct val="150000"/>
              </a:lnSpc>
            </a:pPr>
            <a:r>
              <a:rPr lang="en-US" kern="0" dirty="0"/>
              <a:t>Recordkeeping </a:t>
            </a:r>
          </a:p>
          <a:p>
            <a:pPr lvl="1" eaLnBrk="1" hangingPunct="1">
              <a:lnSpc>
                <a:spcPct val="150000"/>
              </a:lnSpc>
            </a:pPr>
            <a:r>
              <a:rPr lang="en-US" kern="0" dirty="0"/>
              <a:t>Marine Terminals</a:t>
            </a:r>
          </a:p>
          <a:p>
            <a:pPr lvl="1" eaLnBrk="1" hangingPunct="1">
              <a:lnSpc>
                <a:spcPct val="150000"/>
              </a:lnSpc>
            </a:pPr>
            <a:r>
              <a:rPr lang="en-US" kern="0" dirty="0"/>
              <a:t>Shipyard Employment</a:t>
            </a:r>
          </a:p>
          <a:p>
            <a:pPr marL="914400" lvl="2" indent="0" eaLnBrk="1" hangingPunct="1">
              <a:lnSpc>
                <a:spcPct val="150000"/>
              </a:lnSpc>
              <a:buNone/>
            </a:pPr>
            <a:endParaRPr lang="en-US" kern="0" dirty="0"/>
          </a:p>
          <a:p>
            <a:pPr eaLnBrk="1" hangingPunct="1">
              <a:lnSpc>
                <a:spcPct val="150000"/>
              </a:lnSpc>
            </a:pPr>
            <a:endParaRPr lang="en-US" kern="0" dirty="0"/>
          </a:p>
          <a:p>
            <a:pPr eaLnBrk="1" hangingPunct="1">
              <a:lnSpc>
                <a:spcPct val="150000"/>
              </a:lnSpc>
            </a:pPr>
            <a:endParaRPr lang="en-US" kern="0" dirty="0"/>
          </a:p>
          <a:p>
            <a:pPr eaLnBrk="1" hangingPunct="1">
              <a:lnSpc>
                <a:spcPct val="150000"/>
              </a:lnSpc>
            </a:pPr>
            <a:endParaRPr lang="en-US" kern="0" dirty="0"/>
          </a:p>
          <a:p>
            <a:pPr eaLnBrk="1" hangingPunct="1"/>
            <a:endParaRPr lang="en-US" kern="0" dirty="0"/>
          </a:p>
          <a:p>
            <a:pPr eaLnBrk="1" hangingPunct="1"/>
            <a:endParaRPr lang="en-US"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eaLnBrk="1" hangingPunct="1"/>
            <a:endParaRPr lang="en-US" sz="2600" b="1" kern="0" dirty="0"/>
          </a:p>
          <a:p>
            <a:pPr lvl="1" eaLnBrk="1" hangingPunct="1"/>
            <a:endParaRPr lang="en-US" sz="2000" i="1" kern="0" dirty="0"/>
          </a:p>
          <a:p>
            <a:pPr eaLnBrk="1" hangingPunct="1"/>
            <a:endParaRPr lang="en-US" sz="500" b="1" i="1" kern="0" dirty="0"/>
          </a:p>
          <a:p>
            <a:pPr eaLnBrk="1" hangingPunct="1"/>
            <a:endParaRPr lang="en-US" sz="500" b="1" i="1" kern="0" dirty="0"/>
          </a:p>
          <a:p>
            <a:pPr eaLnBrk="1" hangingPunct="1"/>
            <a:endParaRPr lang="en-US" sz="800" b="1" i="1" kern="0" dirty="0"/>
          </a:p>
          <a:p>
            <a:pPr lvl="1" eaLnBrk="1" hangingPunct="1"/>
            <a:endParaRPr lang="en-US" sz="2000" kern="0" dirty="0"/>
          </a:p>
          <a:p>
            <a:pPr eaLnBrk="1" hangingPunct="1">
              <a:buFont typeface="Wingdings" pitchFamily="2" charset="2"/>
              <a:buNone/>
            </a:pPr>
            <a:endParaRPr lang="en-US" sz="2000" kern="0" dirty="0"/>
          </a:p>
        </p:txBody>
      </p:sp>
      <p:pic>
        <p:nvPicPr>
          <p:cNvPr id="12" name="Picture 11">
            <a:extLst>
              <a:ext uri="{FF2B5EF4-FFF2-40B4-BE49-F238E27FC236}">
                <a16:creationId xmlns:a16="http://schemas.microsoft.com/office/drawing/2014/main" id="{3B72F1E5-C9EF-4848-959D-C09C860878B8}"/>
              </a:ext>
            </a:extLst>
          </p:cNvPr>
          <p:cNvPicPr/>
          <p:nvPr/>
        </p:nvPicPr>
        <p:blipFill rotWithShape="1">
          <a:blip r:embed="rId3"/>
          <a:srcRect l="6410" t="17660" r="58013" b="9419"/>
          <a:stretch/>
        </p:blipFill>
        <p:spPr bwMode="auto">
          <a:xfrm>
            <a:off x="6086891" y="1447800"/>
            <a:ext cx="2465734" cy="1555838"/>
          </a:xfrm>
          <a:prstGeom prst="rect">
            <a:avLst/>
          </a:prstGeom>
          <a:ln>
            <a:solidFill>
              <a:schemeClr val="bg1">
                <a:lumMod val="85000"/>
              </a:schemeClr>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FAC1F146-DD54-4810-A1FE-2891A73EE0DD}"/>
              </a:ext>
            </a:extLst>
          </p:cNvPr>
          <p:cNvPicPr/>
          <p:nvPr/>
        </p:nvPicPr>
        <p:blipFill rotWithShape="1">
          <a:blip r:embed="rId4"/>
          <a:srcRect l="6731" t="18230" r="58654" b="7140"/>
          <a:stretch/>
        </p:blipFill>
        <p:spPr bwMode="auto">
          <a:xfrm>
            <a:off x="5589494" y="3033712"/>
            <a:ext cx="2057400" cy="1247775"/>
          </a:xfrm>
          <a:prstGeom prst="rect">
            <a:avLst/>
          </a:prstGeom>
          <a:ln>
            <a:solidFill>
              <a:schemeClr val="bg1">
                <a:lumMod val="85000"/>
              </a:schemeClr>
            </a:solid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D412B625-AEB7-4053-9D72-A23C41783FB0}"/>
              </a:ext>
            </a:extLst>
          </p:cNvPr>
          <p:cNvPicPr/>
          <p:nvPr/>
        </p:nvPicPr>
        <p:blipFill rotWithShape="1">
          <a:blip r:embed="rId5"/>
          <a:srcRect l="7532" t="17661" r="57372" b="9988"/>
          <a:stretch/>
        </p:blipFill>
        <p:spPr bwMode="auto">
          <a:xfrm>
            <a:off x="6086891" y="4064675"/>
            <a:ext cx="2465734" cy="1510481"/>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0AC8CC16-1EFE-4FEA-BFEF-D8886AC15733}"/>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2234301839"/>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Pre-recorded Webinars</a:t>
            </a:r>
          </a:p>
          <a:p>
            <a:pPr lvl="1"/>
            <a:r>
              <a:rPr lang="en-US" i="1" dirty="0"/>
              <a:t>Our webinar platform allows up to:</a:t>
            </a:r>
          </a:p>
          <a:p>
            <a:pPr lvl="2"/>
            <a:r>
              <a:rPr lang="en-US" i="1" dirty="0"/>
              <a:t>20 PPTs</a:t>
            </a:r>
          </a:p>
          <a:p>
            <a:pPr lvl="2"/>
            <a:r>
              <a:rPr lang="en-US" i="1" dirty="0"/>
              <a:t>600 hits per month</a:t>
            </a:r>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Training Section—New to Website</a:t>
            </a:r>
            <a:endParaRPr lang="en-US" sz="2400" b="1" i="1" dirty="0">
              <a:solidFill>
                <a:srgbClr val="000080"/>
              </a:solidFill>
            </a:endParaRPr>
          </a:p>
        </p:txBody>
      </p:sp>
      <p:sp>
        <p:nvSpPr>
          <p:cNvPr id="6" name="TextBox 5">
            <a:extLst>
              <a:ext uri="{FF2B5EF4-FFF2-40B4-BE49-F238E27FC236}">
                <a16:creationId xmlns:a16="http://schemas.microsoft.com/office/drawing/2014/main" id="{F4C5D3C2-6A69-455E-A745-6DBF52F2421C}"/>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7" name="Picture 6">
            <a:extLst>
              <a:ext uri="{FF2B5EF4-FFF2-40B4-BE49-F238E27FC236}">
                <a16:creationId xmlns:a16="http://schemas.microsoft.com/office/drawing/2014/main" id="{D25110F4-1F25-4E0D-B383-404DA3AEF509}"/>
              </a:ext>
            </a:extLst>
          </p:cNvPr>
          <p:cNvPicPr/>
          <p:nvPr/>
        </p:nvPicPr>
        <p:blipFill rotWithShape="1">
          <a:blip r:embed="rId2"/>
          <a:srcRect l="9455" t="10254" r="53365" b="4861"/>
          <a:stretch/>
        </p:blipFill>
        <p:spPr bwMode="auto">
          <a:xfrm>
            <a:off x="3048000" y="2895599"/>
            <a:ext cx="5410200" cy="2971801"/>
          </a:xfrm>
          <a:prstGeom prst="rect">
            <a:avLst/>
          </a:prstGeom>
          <a:ln>
            <a:solidFill>
              <a:schemeClr val="bg1">
                <a:lumMod val="8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270493"/>
      </p:ext>
    </p:extLst>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chemeClr val="bg2"/>
                </a:solidFill>
              </a:rPr>
              <a:t>NCDOL Library</a:t>
            </a:r>
            <a:endParaRPr lang="en-US" sz="2400" b="1" i="1" dirty="0">
              <a:solidFill>
                <a:schemeClr val="bg2"/>
              </a:solidFill>
            </a:endParaRPr>
          </a:p>
        </p:txBody>
      </p:sp>
      <p:sp>
        <p:nvSpPr>
          <p:cNvPr id="3" name="Content Placeholder 2"/>
          <p:cNvSpPr>
            <a:spLocks noGrp="1"/>
          </p:cNvSpPr>
          <p:nvPr>
            <p:ph idx="1"/>
          </p:nvPr>
        </p:nvSpPr>
        <p:spPr>
          <a:xfrm>
            <a:off x="533400" y="1295400"/>
            <a:ext cx="8001000" cy="4525963"/>
          </a:xfrm>
        </p:spPr>
        <p:txBody>
          <a:bodyPr/>
          <a:lstStyle/>
          <a:p>
            <a:r>
              <a:rPr lang="en-US" b="1" dirty="0"/>
              <a:t>The Training Network NOW!</a:t>
            </a:r>
          </a:p>
          <a:p>
            <a:endParaRPr lang="en-US" sz="800" b="1" dirty="0"/>
          </a:p>
          <a:p>
            <a:pPr lvl="1"/>
            <a:r>
              <a:rPr lang="en-US" b="1" i="1" dirty="0"/>
              <a:t>Streaming Video on Demand</a:t>
            </a:r>
            <a:r>
              <a:rPr lang="en-US" i="1" dirty="0"/>
              <a:t> provides access to 500+ safety &amp; health videos (350+ in Spanish) in The Training Network’s online library</a:t>
            </a:r>
          </a:p>
          <a:p>
            <a:pPr lvl="1"/>
            <a:endParaRPr lang="en-US" i="1" dirty="0"/>
          </a:p>
          <a:p>
            <a:pPr lvl="1"/>
            <a:r>
              <a:rPr lang="en-US" i="1" dirty="0"/>
              <a:t>275+ registered patrons for access to The Training Network NOW streaming video service</a:t>
            </a:r>
          </a:p>
          <a:p>
            <a:pPr lvl="1"/>
            <a:endParaRPr lang="en-US" i="1" dirty="0"/>
          </a:p>
          <a:p>
            <a:endParaRPr lang="en-US" b="1" dirty="0"/>
          </a:p>
        </p:txBody>
      </p:sp>
      <p:pic>
        <p:nvPicPr>
          <p:cNvPr id="7" name="Picture 6">
            <a:extLst>
              <a:ext uri="{FF2B5EF4-FFF2-40B4-BE49-F238E27FC236}">
                <a16:creationId xmlns:a16="http://schemas.microsoft.com/office/drawing/2014/main" id="{7A802FB1-23F8-4C43-92B3-4EFB80599B6D}"/>
              </a:ext>
            </a:extLst>
          </p:cNvPr>
          <p:cNvPicPr/>
          <p:nvPr/>
        </p:nvPicPr>
        <p:blipFill rotWithShape="1">
          <a:blip r:embed="rId3"/>
          <a:srcRect l="10576" t="18230" r="52244" b="3722"/>
          <a:stretch/>
        </p:blipFill>
        <p:spPr bwMode="auto">
          <a:xfrm>
            <a:off x="6248400" y="4526650"/>
            <a:ext cx="2209800" cy="1304925"/>
          </a:xfrm>
          <a:prstGeom prst="rect">
            <a:avLst/>
          </a:prstGeom>
          <a:ln>
            <a:solidFill>
              <a:schemeClr val="bg1">
                <a:lumMod val="85000"/>
              </a:schemeClr>
            </a:solid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7092F04-14E0-470B-954F-9FB67EC5EB59}"/>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2293040766"/>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258DF-F69B-4605-B0D6-DD812AD28109}"/>
              </a:ext>
            </a:extLst>
          </p:cNvPr>
          <p:cNvSpPr>
            <a:spLocks noGrp="1"/>
          </p:cNvSpPr>
          <p:nvPr>
            <p:ph idx="1"/>
          </p:nvPr>
        </p:nvSpPr>
        <p:spPr>
          <a:xfrm>
            <a:off x="533400" y="1143000"/>
            <a:ext cx="8001000" cy="4525963"/>
          </a:xfrm>
        </p:spPr>
        <p:txBody>
          <a:bodyPr/>
          <a:lstStyle/>
          <a:p>
            <a:r>
              <a:rPr lang="en-US" b="1" dirty="0"/>
              <a:t>Pre-recorded Podcasts</a:t>
            </a:r>
          </a:p>
          <a:p>
            <a:pPr lvl="1"/>
            <a:r>
              <a:rPr lang="en-US" i="1" dirty="0"/>
              <a:t>Initial Podcast Aired April 30 with Dude Solutions</a:t>
            </a:r>
          </a:p>
          <a:p>
            <a:pPr lvl="1"/>
            <a:r>
              <a:rPr lang="en-US" i="1" dirty="0"/>
              <a:t>Topic – “Introduction to OSHA”</a:t>
            </a:r>
          </a:p>
          <a:p>
            <a:pPr lvl="1"/>
            <a:r>
              <a:rPr lang="en-US" i="1" dirty="0"/>
              <a:t>More Coming??</a:t>
            </a:r>
          </a:p>
          <a:p>
            <a:pPr lvl="1"/>
            <a:endParaRPr lang="en-US" i="1" dirty="0"/>
          </a:p>
        </p:txBody>
      </p:sp>
      <p:sp>
        <p:nvSpPr>
          <p:cNvPr id="5" name="Text Box 3">
            <a:extLst>
              <a:ext uri="{FF2B5EF4-FFF2-40B4-BE49-F238E27FC236}">
                <a16:creationId xmlns:a16="http://schemas.microsoft.com/office/drawing/2014/main" id="{7D99C59F-5D1A-4D26-9F91-D75F890FB16D}"/>
              </a:ext>
            </a:extLst>
          </p:cNvPr>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OSH Division</a:t>
            </a:r>
          </a:p>
          <a:p>
            <a:pPr eaLnBrk="0" hangingPunct="0"/>
            <a:r>
              <a:rPr lang="en-US" sz="2400" i="1" dirty="0">
                <a:solidFill>
                  <a:srgbClr val="000080"/>
                </a:solidFill>
              </a:rPr>
              <a:t>Coming Soon—New to Website</a:t>
            </a:r>
            <a:endParaRPr lang="en-US" sz="2400" b="1" i="1" dirty="0">
              <a:solidFill>
                <a:srgbClr val="000080"/>
              </a:solidFill>
            </a:endParaRPr>
          </a:p>
        </p:txBody>
      </p:sp>
      <p:sp>
        <p:nvSpPr>
          <p:cNvPr id="6" name="TextBox 5">
            <a:extLst>
              <a:ext uri="{FF2B5EF4-FFF2-40B4-BE49-F238E27FC236}">
                <a16:creationId xmlns:a16="http://schemas.microsoft.com/office/drawing/2014/main" id="{F4C5D3C2-6A69-455E-A745-6DBF52F2421C}"/>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8" name="Picture 2" descr="e3f44c62-31dd-4f13-8645-97dc54274b8c@namprd09">
            <a:extLst>
              <a:ext uri="{FF2B5EF4-FFF2-40B4-BE49-F238E27FC236}">
                <a16:creationId xmlns:a16="http://schemas.microsoft.com/office/drawing/2014/main" id="{FCCB3746-7A2E-43E4-A99F-6B26A0140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658200"/>
            <a:ext cx="4131508" cy="309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731807"/>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ChangeArrowheads="1"/>
          </p:cNvSpPr>
          <p:nvPr>
            <p:ph type="title" idx="4294967295"/>
          </p:nvPr>
        </p:nvSpPr>
        <p:spPr>
          <a:xfrm>
            <a:off x="533400" y="457200"/>
            <a:ext cx="8305800" cy="549275"/>
          </a:xfrm>
        </p:spPr>
        <p:txBody>
          <a:bodyPr/>
          <a:lstStyle/>
          <a:p>
            <a:pPr eaLnBrk="1" hangingPunct="1"/>
            <a:r>
              <a:rPr lang="en-US" dirty="0">
                <a:solidFill>
                  <a:schemeClr val="bg2"/>
                </a:solidFill>
              </a:rPr>
              <a:t>Thank You For Attending!</a:t>
            </a:r>
          </a:p>
        </p:txBody>
      </p:sp>
      <p:sp>
        <p:nvSpPr>
          <p:cNvPr id="121858" name="Rectangle 3"/>
          <p:cNvSpPr>
            <a:spLocks noGrp="1" noChangeArrowheads="1"/>
          </p:cNvSpPr>
          <p:nvPr>
            <p:ph type="body" idx="4294967295"/>
          </p:nvPr>
        </p:nvSpPr>
        <p:spPr>
          <a:xfrm>
            <a:off x="1219200" y="1143000"/>
            <a:ext cx="6705600" cy="838200"/>
          </a:xfrm>
        </p:spPr>
        <p:txBody>
          <a:bodyPr/>
          <a:lstStyle/>
          <a:p>
            <a:pPr algn="ctr" eaLnBrk="1" hangingPunct="1">
              <a:buFont typeface="Wingdings" pitchFamily="2" charset="2"/>
              <a:buNone/>
            </a:pPr>
            <a:r>
              <a:rPr lang="en-US" sz="4000">
                <a:solidFill>
                  <a:srgbClr val="000000"/>
                </a:solidFill>
              </a:rPr>
              <a:t>Questions?</a:t>
            </a:r>
            <a:endParaRPr lang="en-US" sz="4000"/>
          </a:p>
        </p:txBody>
      </p:sp>
      <p:sp>
        <p:nvSpPr>
          <p:cNvPr id="121859" name="Text Box 5"/>
          <p:cNvSpPr txBox="1">
            <a:spLocks noChangeArrowheads="1"/>
          </p:cNvSpPr>
          <p:nvPr/>
        </p:nvSpPr>
        <p:spPr bwMode="auto">
          <a:xfrm>
            <a:off x="1371600" y="1905000"/>
            <a:ext cx="6477000" cy="1373188"/>
          </a:xfrm>
          <a:prstGeom prst="rect">
            <a:avLst/>
          </a:prstGeom>
          <a:noFill/>
          <a:ln w="12700">
            <a:noFill/>
            <a:miter lim="800000"/>
            <a:headEnd type="none" w="sm" len="sm"/>
            <a:tailEnd type="none" w="sm" len="sm"/>
          </a:ln>
        </p:spPr>
        <p:txBody>
          <a:bodyPr>
            <a:spAutoFit/>
          </a:bodyPr>
          <a:lstStyle/>
          <a:p>
            <a:pPr algn="ctr" eaLnBrk="0" hangingPunct="0"/>
            <a:r>
              <a:rPr lang="en-US" sz="2800" b="1" dirty="0">
                <a:solidFill>
                  <a:srgbClr val="FF0000"/>
                </a:solidFill>
              </a:rPr>
              <a:t>1-800-NC-LABOR</a:t>
            </a:r>
          </a:p>
          <a:p>
            <a:pPr algn="ctr" eaLnBrk="0" hangingPunct="0"/>
            <a:r>
              <a:rPr lang="en-US" sz="2800" i="1" dirty="0"/>
              <a:t>(1-800-625-2267)</a:t>
            </a:r>
            <a:endParaRPr lang="en-US" sz="2800" b="1" dirty="0"/>
          </a:p>
          <a:p>
            <a:pPr algn="ctr" eaLnBrk="0" hangingPunct="0"/>
            <a:r>
              <a:rPr lang="en-US" sz="2800" b="1" i="1" dirty="0">
                <a:solidFill>
                  <a:srgbClr val="0033CC"/>
                </a:solidFill>
              </a:rPr>
              <a:t>www.labor.nc.gov</a:t>
            </a:r>
            <a:endParaRPr lang="en-US" sz="2800" dirty="0"/>
          </a:p>
        </p:txBody>
      </p:sp>
      <p:pic>
        <p:nvPicPr>
          <p:cNvPr id="121860" name="Picture 6" descr="New DOL Logo (Color)"/>
          <p:cNvPicPr>
            <a:picLocks noChangeAspect="1" noChangeArrowheads="1"/>
          </p:cNvPicPr>
          <p:nvPr/>
        </p:nvPicPr>
        <p:blipFill>
          <a:blip r:embed="rId3" cstate="print"/>
          <a:srcRect/>
          <a:stretch>
            <a:fillRect/>
          </a:stretch>
        </p:blipFill>
        <p:spPr bwMode="auto">
          <a:xfrm>
            <a:off x="1981200" y="3429000"/>
            <a:ext cx="5181600" cy="1990725"/>
          </a:xfrm>
          <a:prstGeom prst="rect">
            <a:avLst/>
          </a:prstGeom>
          <a:noFill/>
          <a:ln w="9525">
            <a:noFill/>
            <a:miter lim="800000"/>
            <a:headEnd/>
            <a:tailEnd/>
          </a:ln>
        </p:spPr>
      </p:pic>
      <p:sp>
        <p:nvSpPr>
          <p:cNvPr id="8" name="TextBox 7">
            <a:extLst>
              <a:ext uri="{FF2B5EF4-FFF2-40B4-BE49-F238E27FC236}">
                <a16:creationId xmlns:a16="http://schemas.microsoft.com/office/drawing/2014/main" id="{E9B6786A-4372-4073-BD8D-826F049C91A8}"/>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856285380"/>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Content Placeholder 6"/>
          <p:cNvGraphicFramePr>
            <a:graphicFrameLocks noGrp="1"/>
          </p:cNvGraphicFramePr>
          <p:nvPr>
            <p:ph idx="1"/>
            <p:extLst>
              <p:ext uri="{D42A27DB-BD31-4B8C-83A1-F6EECF244321}">
                <p14:modId xmlns:p14="http://schemas.microsoft.com/office/powerpoint/2010/main" val="265106147"/>
              </p:ext>
            </p:extLst>
          </p:nvPr>
        </p:nvGraphicFramePr>
        <p:xfrm>
          <a:off x="511277" y="1066800"/>
          <a:ext cx="8077200" cy="4434245"/>
        </p:xfrm>
        <a:graphic>
          <a:graphicData uri="http://schemas.openxmlformats.org/presentationml/2006/ole">
            <mc:AlternateContent xmlns:mc="http://schemas.openxmlformats.org/markup-compatibility/2006">
              <mc:Choice xmlns:v="urn:schemas-microsoft-com:vml" Requires="v">
                <p:oleObj spid="_x0000_s5195" name="Worksheet" r:id="rId4" imgW="5810207" imgH="2866965" progId="Excel.Sheet.8">
                  <p:embed/>
                </p:oleObj>
              </mc:Choice>
              <mc:Fallback>
                <p:oleObj name="Worksheet" r:id="rId4" imgW="5810207" imgH="2866965" progId="Excel.Sheet.8">
                  <p:embed/>
                  <p:pic>
                    <p:nvPicPr>
                      <p:cNvPr id="0" name=""/>
                      <p:cNvPicPr>
                        <a:picLocks noGrp="1" noChangeArrowheads="1"/>
                      </p:cNvPicPr>
                      <p:nvPr/>
                    </p:nvPicPr>
                    <p:blipFill>
                      <a:blip r:embed="rId5"/>
                      <a:srcRect/>
                      <a:stretch>
                        <a:fillRect/>
                      </a:stretch>
                    </p:blipFill>
                    <p:spPr bwMode="auto">
                      <a:xfrm>
                        <a:off x="511277" y="1066800"/>
                        <a:ext cx="8077200" cy="4434245"/>
                      </a:xfrm>
                      <a:prstGeom prst="rect">
                        <a:avLst/>
                      </a:prstGeom>
                      <a:noFill/>
                    </p:spPr>
                  </p:pic>
                </p:oleObj>
              </mc:Fallback>
            </mc:AlternateContent>
          </a:graphicData>
        </a:graphic>
      </p:graphicFrame>
      <p:sp>
        <p:nvSpPr>
          <p:cNvPr id="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300" i="1" dirty="0">
                <a:solidFill>
                  <a:schemeClr val="bg2"/>
                </a:solidFill>
              </a:rPr>
              <a:t>Days Away, Restricted or Transferred (DART)</a:t>
            </a:r>
          </a:p>
        </p:txBody>
      </p:sp>
      <p:sp>
        <p:nvSpPr>
          <p:cNvPr id="7" name="TextBox 3"/>
          <p:cNvSpPr txBox="1">
            <a:spLocks noChangeArrowheads="1"/>
          </p:cNvSpPr>
          <p:nvPr/>
        </p:nvSpPr>
        <p:spPr bwMode="auto">
          <a:xfrm>
            <a:off x="5482935" y="5588913"/>
            <a:ext cx="3280065" cy="430887"/>
          </a:xfrm>
          <a:prstGeom prst="rect">
            <a:avLst/>
          </a:prstGeom>
          <a:noFill/>
          <a:ln w="9525">
            <a:noFill/>
            <a:miter lim="800000"/>
            <a:headEnd/>
            <a:tailEnd/>
          </a:ln>
        </p:spPr>
        <p:txBody>
          <a:bodyPr wrap="none">
            <a:spAutoFit/>
          </a:bodyPr>
          <a:lstStyle/>
          <a:p>
            <a:r>
              <a:rPr lang="en-US" sz="1200" dirty="0"/>
              <a:t> </a:t>
            </a:r>
            <a:r>
              <a:rPr lang="en-US" sz="1000" i="1" dirty="0"/>
              <a:t> All Industries Including State and Local Government</a:t>
            </a:r>
          </a:p>
          <a:p>
            <a:r>
              <a:rPr lang="en-US" sz="1000" i="1" dirty="0"/>
              <a:t>  Based on Calendar Year</a:t>
            </a:r>
          </a:p>
        </p:txBody>
      </p:sp>
      <p:sp>
        <p:nvSpPr>
          <p:cNvPr id="18" name="TextBox 17"/>
          <p:cNvSpPr txBox="1"/>
          <p:nvPr/>
        </p:nvSpPr>
        <p:spPr>
          <a:xfrm>
            <a:off x="3678059" y="3656660"/>
            <a:ext cx="896399" cy="230832"/>
          </a:xfrm>
          <a:prstGeom prst="rect">
            <a:avLst/>
          </a:prstGeom>
          <a:noFill/>
        </p:spPr>
        <p:txBody>
          <a:bodyPr wrap="none" rtlCol="0">
            <a:spAutoFit/>
          </a:bodyPr>
          <a:lstStyle/>
          <a:p>
            <a:r>
              <a:rPr lang="en-US" sz="900" b="1" i="1" dirty="0"/>
              <a:t>9% Decrease</a:t>
            </a:r>
          </a:p>
        </p:txBody>
      </p:sp>
      <p:sp>
        <p:nvSpPr>
          <p:cNvPr id="12" name="TextBox 11"/>
          <p:cNvSpPr txBox="1"/>
          <p:nvPr/>
        </p:nvSpPr>
        <p:spPr>
          <a:xfrm>
            <a:off x="5181600" y="2652805"/>
            <a:ext cx="851515" cy="230832"/>
          </a:xfrm>
          <a:prstGeom prst="rect">
            <a:avLst/>
          </a:prstGeom>
          <a:noFill/>
        </p:spPr>
        <p:txBody>
          <a:bodyPr wrap="none" rtlCol="0">
            <a:spAutoFit/>
          </a:bodyPr>
          <a:lstStyle/>
          <a:p>
            <a:r>
              <a:rPr lang="en-US" sz="900" b="1" i="1" dirty="0"/>
              <a:t>7% Increase</a:t>
            </a:r>
          </a:p>
        </p:txBody>
      </p:sp>
      <p:sp>
        <p:nvSpPr>
          <p:cNvPr id="13" name="TextBox 12"/>
          <p:cNvSpPr txBox="1"/>
          <p:nvPr/>
        </p:nvSpPr>
        <p:spPr>
          <a:xfrm>
            <a:off x="6674767" y="3656660"/>
            <a:ext cx="896399" cy="230832"/>
          </a:xfrm>
          <a:prstGeom prst="rect">
            <a:avLst/>
          </a:prstGeom>
          <a:noFill/>
        </p:spPr>
        <p:txBody>
          <a:bodyPr wrap="none" rtlCol="0">
            <a:spAutoFit/>
          </a:bodyPr>
          <a:lstStyle/>
          <a:p>
            <a:r>
              <a:rPr lang="en-US" sz="900" b="1" i="1" dirty="0"/>
              <a:t>7% Decrease</a:t>
            </a:r>
          </a:p>
        </p:txBody>
      </p:sp>
      <p:sp>
        <p:nvSpPr>
          <p:cNvPr id="15" name="TextBox 14"/>
          <p:cNvSpPr txBox="1"/>
          <p:nvPr/>
        </p:nvSpPr>
        <p:spPr>
          <a:xfrm>
            <a:off x="8077200" y="3656660"/>
            <a:ext cx="793807" cy="230832"/>
          </a:xfrm>
          <a:prstGeom prst="rect">
            <a:avLst/>
          </a:prstGeom>
          <a:noFill/>
        </p:spPr>
        <p:txBody>
          <a:bodyPr wrap="none" rtlCol="0">
            <a:spAutoFit/>
          </a:bodyPr>
          <a:lstStyle/>
          <a:p>
            <a:r>
              <a:rPr lang="en-US" sz="900" b="1" i="1" dirty="0"/>
              <a:t>No Change</a:t>
            </a:r>
          </a:p>
        </p:txBody>
      </p:sp>
      <p:sp>
        <p:nvSpPr>
          <p:cNvPr id="10" name="TextBox 9"/>
          <p:cNvSpPr txBox="1"/>
          <p:nvPr/>
        </p:nvSpPr>
        <p:spPr>
          <a:xfrm>
            <a:off x="2286000" y="1513554"/>
            <a:ext cx="793807" cy="230832"/>
          </a:xfrm>
          <a:prstGeom prst="rect">
            <a:avLst/>
          </a:prstGeom>
          <a:noFill/>
        </p:spPr>
        <p:txBody>
          <a:bodyPr wrap="none" rtlCol="0">
            <a:spAutoFit/>
          </a:bodyPr>
          <a:lstStyle/>
          <a:p>
            <a:r>
              <a:rPr lang="en-US" sz="900" b="1" i="1" dirty="0"/>
              <a:t>No Change</a:t>
            </a:r>
          </a:p>
        </p:txBody>
      </p:sp>
      <p:sp>
        <p:nvSpPr>
          <p:cNvPr id="11" name="TextBox 10">
            <a:extLst>
              <a:ext uri="{FF2B5EF4-FFF2-40B4-BE49-F238E27FC236}">
                <a16:creationId xmlns:a16="http://schemas.microsoft.com/office/drawing/2014/main" id="{6BC6378C-19BD-41FD-B558-2BED52483290}"/>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1620197502"/>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5"/>
          <p:cNvSpPr>
            <a:spLocks noGrp="1"/>
          </p:cNvSpPr>
          <p:nvPr>
            <p:ph idx="1"/>
          </p:nvPr>
        </p:nvSpPr>
        <p:spPr>
          <a:xfrm>
            <a:off x="381000" y="2209800"/>
            <a:ext cx="8001000" cy="304800"/>
          </a:xfrm>
        </p:spPr>
        <p:txBody>
          <a:bodyPr/>
          <a:lstStyle/>
          <a:p>
            <a:pPr algn="r">
              <a:buFont typeface="Symbol" pitchFamily="18" charset="2"/>
              <a:buNone/>
            </a:pPr>
            <a:r>
              <a:rPr lang="en-US" sz="1000" dirty="0"/>
              <a:t>*</a:t>
            </a:r>
            <a:r>
              <a:rPr lang="en-US" sz="1000" i="1" dirty="0"/>
              <a:t>All industries including state and local government    CY = Calendar Year</a:t>
            </a:r>
          </a:p>
        </p:txBody>
      </p:sp>
      <p:pic>
        <p:nvPicPr>
          <p:cNvPr id="14" name="Picture 13" descr="https://fbcdn-sphotos-a-a.akamaihd.net/hphotos-ak-ash4/179112_10151363928830936_1203035425_n.jpg"/>
          <p:cNvPicPr/>
          <p:nvPr/>
        </p:nvPicPr>
        <p:blipFill>
          <a:blip r:embed="rId3" cstate="print"/>
          <a:srcRect t="12981" b="27524"/>
          <a:stretch>
            <a:fillRect/>
          </a:stretch>
        </p:blipFill>
        <p:spPr bwMode="auto">
          <a:xfrm>
            <a:off x="6629400" y="2514600"/>
            <a:ext cx="1905000" cy="1447800"/>
          </a:xfrm>
          <a:prstGeom prst="rect">
            <a:avLst/>
          </a:prstGeom>
          <a:noFill/>
          <a:ln w="9525">
            <a:noFill/>
            <a:miter lim="800000"/>
            <a:headEnd/>
            <a:tailEnd/>
          </a:ln>
        </p:spPr>
      </p:pic>
      <p:sp>
        <p:nvSpPr>
          <p:cNvPr id="21"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rgbClr val="000080"/>
                </a:solidFill>
              </a:rPr>
              <a:t>TRC and DART Rate Comparison</a:t>
            </a:r>
          </a:p>
        </p:txBody>
      </p:sp>
      <p:pic>
        <p:nvPicPr>
          <p:cNvPr id="29" name="Picture 28" descr="C:\Users\wllagoe.EADS\Pictures\Trench\Trenchmodule1208 026.jpg"/>
          <p:cNvPicPr/>
          <p:nvPr/>
        </p:nvPicPr>
        <p:blipFill>
          <a:blip r:embed="rId4" cstate="print"/>
          <a:srcRect t="9766"/>
          <a:stretch>
            <a:fillRect/>
          </a:stretch>
        </p:blipFill>
        <p:spPr bwMode="auto">
          <a:xfrm>
            <a:off x="609600" y="4038600"/>
            <a:ext cx="3048000" cy="1895475"/>
          </a:xfrm>
          <a:prstGeom prst="rect">
            <a:avLst/>
          </a:prstGeom>
          <a:noFill/>
          <a:ln w="9525">
            <a:noFill/>
            <a:miter lim="800000"/>
            <a:headEnd/>
            <a:tailEnd/>
          </a:ln>
        </p:spPr>
      </p:pic>
      <p:pic>
        <p:nvPicPr>
          <p:cNvPr id="30" name="Picture 29" descr="C:\Users\wllagoe.EADS\AppData\Local\Microsoft\Windows\Temporary Internet Files\Content.Outlook\PMWK0L31\SHARP Ind Opps -13.jpg"/>
          <p:cNvPicPr/>
          <p:nvPr/>
        </p:nvPicPr>
        <p:blipFill>
          <a:blip r:embed="rId5" cstate="print"/>
          <a:srcRect t="23148"/>
          <a:stretch>
            <a:fillRect/>
          </a:stretch>
        </p:blipFill>
        <p:spPr bwMode="auto">
          <a:xfrm>
            <a:off x="609600" y="2514600"/>
            <a:ext cx="3657600" cy="1447800"/>
          </a:xfrm>
          <a:prstGeom prst="rect">
            <a:avLst/>
          </a:prstGeom>
          <a:noFill/>
          <a:ln w="9525">
            <a:noFill/>
            <a:miter lim="800000"/>
            <a:headEnd/>
            <a:tailEnd/>
          </a:ln>
        </p:spPr>
      </p:pic>
      <p:pic>
        <p:nvPicPr>
          <p:cNvPr id="31" name="Picture 30" descr="C:\Users\wllagoe.EADS\AppData\Local\Microsoft\Windows\Temporary Internet Files\Content.Outlook\PMWK0L31\062.JPG"/>
          <p:cNvPicPr/>
          <p:nvPr/>
        </p:nvPicPr>
        <p:blipFill>
          <a:blip r:embed="rId6" cstate="print"/>
          <a:srcRect l="22917" t="30769" r="14744"/>
          <a:stretch>
            <a:fillRect/>
          </a:stretch>
        </p:blipFill>
        <p:spPr bwMode="auto">
          <a:xfrm>
            <a:off x="3657600" y="4038600"/>
            <a:ext cx="2438400" cy="1905000"/>
          </a:xfrm>
          <a:prstGeom prst="rect">
            <a:avLst/>
          </a:prstGeom>
          <a:noFill/>
          <a:ln w="9525">
            <a:noFill/>
            <a:miter lim="800000"/>
            <a:headEnd/>
            <a:tailEnd/>
          </a:ln>
        </p:spPr>
      </p:pic>
      <p:pic>
        <p:nvPicPr>
          <p:cNvPr id="32" name="Picture 31" descr="C:\Users\wllagoe.EADS\Pictures\Trench\Trenchmodule1208 033.jpg"/>
          <p:cNvPicPr/>
          <p:nvPr/>
        </p:nvPicPr>
        <p:blipFill>
          <a:blip r:embed="rId7" cstate="print"/>
          <a:srcRect l="7038" r="10850" b="19922"/>
          <a:stretch>
            <a:fillRect/>
          </a:stretch>
        </p:blipFill>
        <p:spPr bwMode="auto">
          <a:xfrm>
            <a:off x="6019800" y="4038600"/>
            <a:ext cx="2514600" cy="1905000"/>
          </a:xfrm>
          <a:prstGeom prst="rect">
            <a:avLst/>
          </a:prstGeom>
          <a:noFill/>
          <a:ln w="9525">
            <a:noFill/>
            <a:miter lim="800000"/>
            <a:headEnd/>
            <a:tailEnd/>
          </a:ln>
        </p:spPr>
      </p:pic>
      <p:pic>
        <p:nvPicPr>
          <p:cNvPr id="12" name="Picture 11" descr="C:\Users\wllagoe.EADS\Pictures\STAR\STARAwardCeremony_10-9-08_031.jpg"/>
          <p:cNvPicPr/>
          <p:nvPr/>
        </p:nvPicPr>
        <p:blipFill>
          <a:blip r:embed="rId8" cstate="print"/>
          <a:srcRect l="12890" t="15313" r="8316" b="3125"/>
          <a:stretch>
            <a:fillRect/>
          </a:stretch>
        </p:blipFill>
        <p:spPr bwMode="auto">
          <a:xfrm>
            <a:off x="4191000" y="2514600"/>
            <a:ext cx="2643187" cy="1447800"/>
          </a:xfrm>
          <a:prstGeom prst="rect">
            <a:avLst/>
          </a:prstGeom>
          <a:noFill/>
          <a:ln w="9525">
            <a:noFill/>
            <a:miter lim="800000"/>
            <a:headEnd/>
            <a:tailEnd/>
          </a:ln>
        </p:spPr>
      </p:pic>
      <p:graphicFrame>
        <p:nvGraphicFramePr>
          <p:cNvPr id="15" name="Table 14"/>
          <p:cNvGraphicFramePr>
            <a:graphicFrameLocks noGrp="1"/>
          </p:cNvGraphicFramePr>
          <p:nvPr>
            <p:extLst>
              <p:ext uri="{D42A27DB-BD31-4B8C-83A1-F6EECF244321}">
                <p14:modId xmlns:p14="http://schemas.microsoft.com/office/powerpoint/2010/main" val="4239729774"/>
              </p:ext>
            </p:extLst>
          </p:nvPr>
        </p:nvGraphicFramePr>
        <p:xfrm>
          <a:off x="609600" y="1143000"/>
          <a:ext cx="7924801" cy="1005840"/>
        </p:xfrm>
        <a:graphic>
          <a:graphicData uri="http://schemas.openxmlformats.org/drawingml/2006/table">
            <a:tbl>
              <a:tblPr firstRow="1" bandRow="1">
                <a:tableStyleId>{00A15C55-8517-42AA-B614-E9B94910E393}</a:tableStyleId>
              </a:tblPr>
              <a:tblGrid>
                <a:gridCol w="13716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8382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2895601">
                  <a:extLst>
                    <a:ext uri="{9D8B030D-6E8A-4147-A177-3AD203B41FA5}">
                      <a16:colId xmlns:a16="http://schemas.microsoft.com/office/drawing/2014/main" val="20005"/>
                    </a:ext>
                  </a:extLst>
                </a:gridCol>
              </a:tblGrid>
              <a:tr h="304800">
                <a:tc>
                  <a:txBody>
                    <a:bodyPr/>
                    <a:lstStyle/>
                    <a:p>
                      <a:pPr algn="ctr"/>
                      <a:r>
                        <a:rPr lang="en-US" sz="1600" dirty="0">
                          <a:solidFill>
                            <a:schemeClr val="tx1"/>
                          </a:solidFill>
                        </a:rPr>
                        <a:t>CY 2016</a:t>
                      </a:r>
                    </a:p>
                  </a:txBody>
                  <a:tcPr anchor="ctr">
                    <a:solidFill>
                      <a:schemeClr val="bg1">
                        <a:lumMod val="75000"/>
                      </a:schemeClr>
                    </a:solidFill>
                  </a:tcPr>
                </a:tc>
                <a:tc gridSpan="2">
                  <a:txBody>
                    <a:bodyPr/>
                    <a:lstStyle/>
                    <a:p>
                      <a:pPr algn="ctr"/>
                      <a:r>
                        <a:rPr lang="en-US" sz="1600" b="1" dirty="0">
                          <a:solidFill>
                            <a:schemeClr val="tx1"/>
                          </a:solidFill>
                        </a:rPr>
                        <a:t>North Carolina</a:t>
                      </a:r>
                    </a:p>
                  </a:txBody>
                  <a:tcPr anchor="ctr">
                    <a:solidFill>
                      <a:schemeClr val="bg1">
                        <a:lumMod val="75000"/>
                      </a:schemeClr>
                    </a:solidFill>
                  </a:tcPr>
                </a:tc>
                <a:tc hMerge="1">
                  <a:txBody>
                    <a:bodyPr/>
                    <a:lstStyle/>
                    <a:p>
                      <a:endParaRPr lang="en-US"/>
                    </a:p>
                  </a:txBody>
                  <a:tcPr/>
                </a:tc>
                <a:tc gridSpan="2">
                  <a:txBody>
                    <a:bodyPr/>
                    <a:lstStyle/>
                    <a:p>
                      <a:pPr algn="ctr"/>
                      <a:r>
                        <a:rPr lang="en-US" sz="1600" b="1" dirty="0">
                          <a:solidFill>
                            <a:schemeClr val="tx1"/>
                          </a:solidFill>
                        </a:rPr>
                        <a:t>National Average</a:t>
                      </a:r>
                    </a:p>
                  </a:txBody>
                  <a:tcPr anchor="ctr">
                    <a:solidFill>
                      <a:schemeClr val="bg1">
                        <a:lumMod val="75000"/>
                      </a:schemeClr>
                    </a:solidFill>
                  </a:tcPr>
                </a:tc>
                <a:tc hMerge="1">
                  <a:txBody>
                    <a:bodyPr/>
                    <a:lstStyle/>
                    <a:p>
                      <a:endParaRPr lang="en-US"/>
                    </a:p>
                  </a:txBody>
                  <a:tcPr/>
                </a:tc>
                <a:tc>
                  <a:txBody>
                    <a:bodyPr/>
                    <a:lstStyle/>
                    <a:p>
                      <a:pPr algn="ctr"/>
                      <a:r>
                        <a:rPr lang="en-US" sz="1600" b="1" dirty="0">
                          <a:solidFill>
                            <a:schemeClr val="tx1"/>
                          </a:solidFill>
                        </a:rPr>
                        <a:t>Comparison</a:t>
                      </a:r>
                    </a:p>
                  </a:txBody>
                  <a:tcPr anchor="ctr">
                    <a:solidFill>
                      <a:schemeClr val="bg1">
                        <a:lumMod val="75000"/>
                      </a:schemeClr>
                    </a:solidFill>
                  </a:tcPr>
                </a:tc>
                <a:extLst>
                  <a:ext uri="{0D108BD9-81ED-4DB2-BD59-A6C34878D82A}">
                    <a16:rowId xmlns:a16="http://schemas.microsoft.com/office/drawing/2014/main" val="10000"/>
                  </a:ext>
                </a:extLst>
              </a:tr>
              <a:tr h="266700">
                <a:tc>
                  <a:txBody>
                    <a:bodyPr/>
                    <a:lstStyle/>
                    <a:p>
                      <a:pPr algn="r"/>
                      <a:r>
                        <a:rPr lang="en-US" sz="1400" i="1" dirty="0"/>
                        <a:t>TRC Rate</a:t>
                      </a:r>
                    </a:p>
                  </a:txBody>
                  <a:tcPr anchor="ctr">
                    <a:solidFill>
                      <a:schemeClr val="bg1">
                        <a:lumMod val="95000"/>
                      </a:schemeClr>
                    </a:solidFill>
                  </a:tcPr>
                </a:tc>
                <a:tc>
                  <a:txBody>
                    <a:bodyPr/>
                    <a:lstStyle/>
                    <a:p>
                      <a:pPr algn="ctr"/>
                      <a:r>
                        <a:rPr lang="en-US" sz="1400" i="1" dirty="0"/>
                        <a:t>2.5</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2.7*</a:t>
                      </a:r>
                    </a:p>
                  </a:txBody>
                  <a:tcPr anchor="ctr">
                    <a:solidFill>
                      <a:schemeClr val="bg1">
                        <a:lumMod val="95000"/>
                      </a:schemeClr>
                    </a:solidFill>
                  </a:tcPr>
                </a:tc>
                <a:tc>
                  <a:txBody>
                    <a:bodyPr/>
                    <a:lstStyle/>
                    <a:p>
                      <a:pPr algn="ctr"/>
                      <a:r>
                        <a:rPr lang="en-US" sz="1400" i="1" dirty="0"/>
                        <a:t>2.9</a:t>
                      </a:r>
                    </a:p>
                  </a:txBody>
                  <a:tcPr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t>3.2*</a:t>
                      </a:r>
                    </a:p>
                  </a:txBody>
                  <a:tcPr anchor="ctr">
                    <a:solidFill>
                      <a:schemeClr val="bg1">
                        <a:lumMod val="95000"/>
                      </a:schemeClr>
                    </a:solidFill>
                  </a:tcPr>
                </a:tc>
                <a:tc>
                  <a:txBody>
                    <a:bodyPr/>
                    <a:lstStyle/>
                    <a:p>
                      <a:pPr algn="ctr"/>
                      <a:r>
                        <a:rPr lang="en-US" sz="1400" b="0" i="1" dirty="0"/>
                        <a:t>14% Lower/16% Lower*</a:t>
                      </a:r>
                    </a:p>
                  </a:txBody>
                  <a:tcPr anchor="ctr">
                    <a:solidFill>
                      <a:schemeClr val="bg1">
                        <a:lumMod val="95000"/>
                      </a:schemeClr>
                    </a:solidFill>
                  </a:tcPr>
                </a:tc>
                <a:extLst>
                  <a:ext uri="{0D108BD9-81ED-4DB2-BD59-A6C34878D82A}">
                    <a16:rowId xmlns:a16="http://schemas.microsoft.com/office/drawing/2014/main" val="10001"/>
                  </a:ext>
                </a:extLst>
              </a:tr>
              <a:tr h="365760">
                <a:tc>
                  <a:txBody>
                    <a:bodyPr/>
                    <a:lstStyle/>
                    <a:p>
                      <a:pPr algn="r"/>
                      <a:r>
                        <a:rPr lang="en-US" sz="1400" i="1" dirty="0"/>
                        <a:t>DART Rate</a:t>
                      </a:r>
                    </a:p>
                  </a:txBody>
                  <a:tcPr anchor="ctr">
                    <a:solidFill>
                      <a:schemeClr val="bg1">
                        <a:lumMod val="85000"/>
                      </a:schemeClr>
                    </a:solidFill>
                  </a:tcPr>
                </a:tc>
                <a:tc>
                  <a:txBody>
                    <a:bodyPr/>
                    <a:lstStyle/>
                    <a:p>
                      <a:pPr algn="ctr"/>
                      <a:r>
                        <a:rPr lang="en-US" sz="1400" i="1" dirty="0"/>
                        <a:t>1.3</a:t>
                      </a:r>
                    </a:p>
                  </a:txBody>
                  <a:tcPr anchor="ctr">
                    <a:solidFill>
                      <a:schemeClr val="bg1">
                        <a:lumMod val="85000"/>
                      </a:schemeClr>
                    </a:solidFill>
                  </a:tcPr>
                </a:tc>
                <a:tc>
                  <a:txBody>
                    <a:bodyPr/>
                    <a:lstStyle/>
                    <a:p>
                      <a:pPr algn="ctr"/>
                      <a:r>
                        <a:rPr lang="en-US" sz="1400" i="1" dirty="0"/>
                        <a:t>1.4*</a:t>
                      </a:r>
                    </a:p>
                  </a:txBody>
                  <a:tcPr anchor="ctr">
                    <a:solidFill>
                      <a:schemeClr val="bg1">
                        <a:lumMod val="85000"/>
                      </a:schemeClr>
                    </a:solidFill>
                  </a:tcPr>
                </a:tc>
                <a:tc>
                  <a:txBody>
                    <a:bodyPr/>
                    <a:lstStyle/>
                    <a:p>
                      <a:pPr algn="ctr"/>
                      <a:r>
                        <a:rPr lang="en-US" sz="1400" i="1" dirty="0"/>
                        <a:t>1.6</a:t>
                      </a:r>
                    </a:p>
                  </a:txBody>
                  <a:tcPr anchor="ctr">
                    <a:solidFill>
                      <a:schemeClr val="bg1">
                        <a:lumMod val="85000"/>
                      </a:schemeClr>
                    </a:solidFill>
                  </a:tcPr>
                </a:tc>
                <a:tc>
                  <a:txBody>
                    <a:bodyPr/>
                    <a:lstStyle/>
                    <a:p>
                      <a:pPr algn="ctr"/>
                      <a:r>
                        <a:rPr lang="en-US" sz="1400" i="1" dirty="0"/>
                        <a:t>1.7*</a:t>
                      </a:r>
                    </a:p>
                  </a:txBody>
                  <a:tcPr anchor="ctr">
                    <a:solidFill>
                      <a:schemeClr val="bg1">
                        <a:lumMod val="85000"/>
                      </a:schemeClr>
                    </a:solidFill>
                  </a:tcPr>
                </a:tc>
                <a:tc>
                  <a:txBody>
                    <a:bodyPr/>
                    <a:lstStyle/>
                    <a:p>
                      <a:pPr algn="ctr"/>
                      <a:r>
                        <a:rPr lang="en-US" sz="1400" b="0" i="1" dirty="0"/>
                        <a:t>19% Lower/18% Lower*</a:t>
                      </a:r>
                    </a:p>
                  </a:txBody>
                  <a:tcPr anchor="c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13" name="TextBox 12">
            <a:extLst>
              <a:ext uri="{FF2B5EF4-FFF2-40B4-BE49-F238E27FC236}">
                <a16:creationId xmlns:a16="http://schemas.microsoft.com/office/drawing/2014/main" id="{05C76C1A-81C5-49EC-B594-82DC00F2D8FC}"/>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1598596112"/>
      </p:ext>
    </p:extLst>
  </p:cSld>
  <p:clrMapOvr>
    <a:masterClrMapping/>
  </p:clrMapOvr>
  <p:transition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Fatality Rate</a:t>
            </a:r>
          </a:p>
        </p:txBody>
      </p:sp>
      <p:sp>
        <p:nvSpPr>
          <p:cNvPr id="6" name="TextBox 3"/>
          <p:cNvSpPr txBox="1">
            <a:spLocks noChangeArrowheads="1"/>
          </p:cNvSpPr>
          <p:nvPr/>
        </p:nvSpPr>
        <p:spPr bwMode="auto">
          <a:xfrm>
            <a:off x="5619075" y="5588913"/>
            <a:ext cx="2991525" cy="415498"/>
          </a:xfrm>
          <a:prstGeom prst="rect">
            <a:avLst/>
          </a:prstGeom>
          <a:noFill/>
          <a:ln w="9525">
            <a:noFill/>
            <a:miter lim="800000"/>
            <a:headEnd/>
            <a:tailEnd/>
          </a:ln>
        </p:spPr>
        <p:txBody>
          <a:bodyPr wrap="none">
            <a:spAutoFit/>
          </a:bodyPr>
          <a:lstStyle/>
          <a:p>
            <a:r>
              <a:rPr lang="en-US" sz="1200" dirty="0"/>
              <a:t> </a:t>
            </a:r>
            <a:r>
              <a:rPr lang="en-US" sz="900" i="1" dirty="0"/>
              <a:t> All Industries Including State and Local Government</a:t>
            </a:r>
          </a:p>
          <a:p>
            <a:r>
              <a:rPr lang="en-US" sz="900" i="1" dirty="0"/>
              <a:t>  Based on Calendar Year</a:t>
            </a:r>
          </a:p>
        </p:txBody>
      </p:sp>
      <p:graphicFrame>
        <p:nvGraphicFramePr>
          <p:cNvPr id="11" name="Content Placeholder 6"/>
          <p:cNvGraphicFramePr>
            <a:graphicFrameLocks noGrp="1"/>
          </p:cNvGraphicFramePr>
          <p:nvPr>
            <p:ph idx="1"/>
            <p:extLst>
              <p:ext uri="{D42A27DB-BD31-4B8C-83A1-F6EECF244321}">
                <p14:modId xmlns:p14="http://schemas.microsoft.com/office/powerpoint/2010/main" val="4177677009"/>
              </p:ext>
            </p:extLst>
          </p:nvPr>
        </p:nvGraphicFramePr>
        <p:xfrm>
          <a:off x="533400" y="1143000"/>
          <a:ext cx="8077200" cy="4434245"/>
        </p:xfrm>
        <a:graphic>
          <a:graphicData uri="http://schemas.openxmlformats.org/presentationml/2006/ole">
            <mc:AlternateContent xmlns:mc="http://schemas.openxmlformats.org/markup-compatibility/2006">
              <mc:Choice xmlns:v="urn:schemas-microsoft-com:vml" Requires="v">
                <p:oleObj spid="_x0000_s3219" name="Worksheet" r:id="rId4" imgW="6048295" imgH="2933638" progId="Excel.Sheet.8">
                  <p:embed/>
                </p:oleObj>
              </mc:Choice>
              <mc:Fallback>
                <p:oleObj name="Worksheet" r:id="rId4" imgW="6048295" imgH="2933638" progId="Excel.Sheet.8">
                  <p:embed/>
                  <p:pic>
                    <p:nvPicPr>
                      <p:cNvPr id="0" name=""/>
                      <p:cNvPicPr>
                        <a:picLocks noGrp="1" noChangeArrowheads="1"/>
                      </p:cNvPicPr>
                      <p:nvPr/>
                    </p:nvPicPr>
                    <p:blipFill>
                      <a:blip r:embed="rId5"/>
                      <a:srcRect/>
                      <a:stretch>
                        <a:fillRect/>
                      </a:stretch>
                    </p:blipFill>
                    <p:spPr bwMode="auto">
                      <a:xfrm>
                        <a:off x="533400" y="1143000"/>
                        <a:ext cx="8077200" cy="4434245"/>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1019E621-FFC3-4C7B-9E28-C7F12588EDC1}"/>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2128850126"/>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4"/>
          <p:cNvGraphicFramePr>
            <a:graphicFrameLocks noGrp="1"/>
          </p:cNvGraphicFramePr>
          <p:nvPr>
            <p:ph sz="half" idx="1"/>
            <p:extLst>
              <p:ext uri="{D42A27DB-BD31-4B8C-83A1-F6EECF244321}">
                <p14:modId xmlns:p14="http://schemas.microsoft.com/office/powerpoint/2010/main" val="225291575"/>
              </p:ext>
            </p:extLst>
          </p:nvPr>
        </p:nvGraphicFramePr>
        <p:xfrm>
          <a:off x="609600" y="1143000"/>
          <a:ext cx="7924801" cy="3034846"/>
        </p:xfrm>
        <a:graphic>
          <a:graphicData uri="http://schemas.openxmlformats.org/drawingml/2006/table">
            <a:tbl>
              <a:tblPr firstRow="1" bandRow="1">
                <a:tableStyleId>{00A15C55-8517-42AA-B614-E9B94910E393}</a:tableStyleId>
              </a:tblPr>
              <a:tblGrid>
                <a:gridCol w="2935113">
                  <a:extLst>
                    <a:ext uri="{9D8B030D-6E8A-4147-A177-3AD203B41FA5}">
                      <a16:colId xmlns:a16="http://schemas.microsoft.com/office/drawing/2014/main" val="20000"/>
                    </a:ext>
                  </a:extLst>
                </a:gridCol>
                <a:gridCol w="1108322">
                  <a:extLst>
                    <a:ext uri="{9D8B030D-6E8A-4147-A177-3AD203B41FA5}">
                      <a16:colId xmlns:a16="http://schemas.microsoft.com/office/drawing/2014/main" val="20002"/>
                    </a:ext>
                  </a:extLst>
                </a:gridCol>
                <a:gridCol w="2854081">
                  <a:extLst>
                    <a:ext uri="{9D8B030D-6E8A-4147-A177-3AD203B41FA5}">
                      <a16:colId xmlns:a16="http://schemas.microsoft.com/office/drawing/2014/main" val="20003"/>
                    </a:ext>
                  </a:extLst>
                </a:gridCol>
                <a:gridCol w="1027285">
                  <a:extLst>
                    <a:ext uri="{9D8B030D-6E8A-4147-A177-3AD203B41FA5}">
                      <a16:colId xmlns:a16="http://schemas.microsoft.com/office/drawing/2014/main" val="20005"/>
                    </a:ext>
                  </a:extLst>
                </a:gridCol>
              </a:tblGrid>
              <a:tr h="488902">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tc>
                  <a:txBody>
                    <a:bodyPr/>
                    <a:lstStyle/>
                    <a:p>
                      <a:pPr algn="ctr"/>
                      <a:r>
                        <a:rPr lang="en-US" sz="1300" b="1" baseline="0" dirty="0">
                          <a:solidFill>
                            <a:schemeClr val="tx1"/>
                          </a:solidFill>
                        </a:rPr>
                        <a:t>FATALITY TYPE</a:t>
                      </a:r>
                      <a:endParaRPr lang="en-US" sz="1300" b="1" dirty="0">
                        <a:solidFill>
                          <a:schemeClr val="tx1"/>
                        </a:solidFill>
                      </a:endParaRPr>
                    </a:p>
                  </a:txBody>
                  <a:tcPr anchor="c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8746">
                <a:tc>
                  <a:txBody>
                    <a:bodyPr/>
                    <a:lstStyle/>
                    <a:p>
                      <a:pPr algn="r"/>
                      <a:r>
                        <a:rPr lang="en-US" sz="1200" b="0" i="1" dirty="0"/>
                        <a:t>Struck By</a:t>
                      </a:r>
                    </a:p>
                  </a:txBody>
                  <a:tcPr anchor="ctr">
                    <a:solidFill>
                      <a:schemeClr val="bg1">
                        <a:lumMod val="95000"/>
                      </a:schemeClr>
                    </a:solidFill>
                  </a:tcPr>
                </a:tc>
                <a:tc>
                  <a:txBody>
                    <a:bodyPr/>
                    <a:lstStyle/>
                    <a:p>
                      <a:pPr algn="ctr"/>
                      <a:r>
                        <a:rPr lang="en-US" sz="1200" b="1" i="1" dirty="0"/>
                        <a:t>8</a:t>
                      </a:r>
                    </a:p>
                  </a:txBody>
                  <a:tcPr anchor="ctr">
                    <a:solidFill>
                      <a:schemeClr val="bg1">
                        <a:lumMod val="95000"/>
                      </a:schemeClr>
                    </a:solidFill>
                  </a:tcPr>
                </a:tc>
                <a:tc>
                  <a:txBody>
                    <a:bodyPr/>
                    <a:lstStyle/>
                    <a:p>
                      <a:pPr algn="r"/>
                      <a:r>
                        <a:rPr lang="en-US" sz="1200" i="1" dirty="0"/>
                        <a:t>Inhalation</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extLst>
                  <a:ext uri="{0D108BD9-81ED-4DB2-BD59-A6C34878D82A}">
                    <a16:rowId xmlns:a16="http://schemas.microsoft.com/office/drawing/2014/main" val="10001"/>
                  </a:ext>
                </a:extLst>
              </a:tr>
              <a:tr h="334584">
                <a:tc>
                  <a:txBody>
                    <a:bodyPr/>
                    <a:lstStyle/>
                    <a:p>
                      <a:pPr algn="r"/>
                      <a:r>
                        <a:rPr lang="en-US" sz="1200" b="0" i="1" dirty="0"/>
                        <a:t>Caught In/Between</a:t>
                      </a:r>
                    </a:p>
                  </a:txBody>
                  <a:tcPr anchor="ctr">
                    <a:solidFill>
                      <a:schemeClr val="bg1">
                        <a:lumMod val="85000"/>
                      </a:schemeClr>
                    </a:solidFill>
                  </a:tcPr>
                </a:tc>
                <a:tc>
                  <a:txBody>
                    <a:bodyPr/>
                    <a:lstStyle/>
                    <a:p>
                      <a:pPr algn="ctr"/>
                      <a:r>
                        <a:rPr lang="en-US" sz="1200" b="1" i="1" dirty="0"/>
                        <a:t>1</a:t>
                      </a:r>
                    </a:p>
                  </a:txBody>
                  <a:tcPr anchor="ctr">
                    <a:solidFill>
                      <a:schemeClr val="bg1">
                        <a:lumMod val="85000"/>
                      </a:schemeClr>
                    </a:solidFill>
                  </a:tcPr>
                </a:tc>
                <a:tc>
                  <a:txBody>
                    <a:bodyPr/>
                    <a:lstStyle/>
                    <a:p>
                      <a:pPr algn="r"/>
                      <a:r>
                        <a:rPr lang="en-US" sz="1200" i="1" dirty="0"/>
                        <a:t>Ingestion</a:t>
                      </a:r>
                    </a:p>
                  </a:txBody>
                  <a:tcPr anchor="ctr">
                    <a:solidFill>
                      <a:schemeClr val="bg1">
                        <a:lumMod val="85000"/>
                      </a:schemeClr>
                    </a:solidFill>
                  </a:tcPr>
                </a:tc>
                <a:tc>
                  <a:txBody>
                    <a:bodyPr/>
                    <a:lstStyle/>
                    <a:p>
                      <a:pPr algn="ctr"/>
                      <a:r>
                        <a:rPr lang="en-US" sz="1200" b="1" i="1" dirty="0"/>
                        <a:t>0</a:t>
                      </a:r>
                    </a:p>
                  </a:txBody>
                  <a:tcPr anchor="ctr">
                    <a:solidFill>
                      <a:schemeClr val="bg1">
                        <a:lumMod val="85000"/>
                      </a:schemeClr>
                    </a:solidFill>
                  </a:tcPr>
                </a:tc>
                <a:extLst>
                  <a:ext uri="{0D108BD9-81ED-4DB2-BD59-A6C34878D82A}">
                    <a16:rowId xmlns:a16="http://schemas.microsoft.com/office/drawing/2014/main" val="10002"/>
                  </a:ext>
                </a:extLst>
              </a:tr>
              <a:tr h="334584">
                <a:tc>
                  <a:txBody>
                    <a:bodyPr/>
                    <a:lstStyle/>
                    <a:p>
                      <a:pPr algn="r"/>
                      <a:r>
                        <a:rPr lang="en-US" sz="1200" b="0" i="1" dirty="0"/>
                        <a:t>Bite/Sting/Scratch</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tc>
                  <a:txBody>
                    <a:bodyPr/>
                    <a:lstStyle/>
                    <a:p>
                      <a:pPr algn="r"/>
                      <a:r>
                        <a:rPr lang="en-US" sz="1200" i="1" dirty="0"/>
                        <a:t>Absorption</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extLst>
                  <a:ext uri="{0D108BD9-81ED-4DB2-BD59-A6C34878D82A}">
                    <a16:rowId xmlns:a16="http://schemas.microsoft.com/office/drawing/2014/main" val="10003"/>
                  </a:ext>
                </a:extLst>
              </a:tr>
              <a:tr h="471335">
                <a:tc>
                  <a:txBody>
                    <a:bodyPr/>
                    <a:lstStyle/>
                    <a:p>
                      <a:pPr algn="r"/>
                      <a:r>
                        <a:rPr lang="en-US" sz="1200" b="0" i="1" dirty="0"/>
                        <a:t>Fall (Same</a:t>
                      </a:r>
                      <a:r>
                        <a:rPr lang="en-US" sz="1200" b="0" i="1" baseline="0" dirty="0"/>
                        <a:t> Level)</a:t>
                      </a:r>
                      <a:endParaRPr lang="en-US" sz="1200" b="0" i="1" dirty="0"/>
                    </a:p>
                  </a:txBody>
                  <a:tcPr anchor="ctr">
                    <a:solidFill>
                      <a:schemeClr val="bg1">
                        <a:lumMod val="85000"/>
                      </a:schemeClr>
                    </a:solidFill>
                  </a:tcPr>
                </a:tc>
                <a:tc>
                  <a:txBody>
                    <a:bodyPr/>
                    <a:lstStyle/>
                    <a:p>
                      <a:pPr algn="ctr"/>
                      <a:r>
                        <a:rPr lang="en-US" sz="1200" b="1" i="1" dirty="0"/>
                        <a:t>0</a:t>
                      </a:r>
                    </a:p>
                  </a:txBody>
                  <a:tcPr anchor="ctr">
                    <a:solidFill>
                      <a:schemeClr val="bg1">
                        <a:lumMod val="85000"/>
                      </a:schemeClr>
                    </a:solidFill>
                  </a:tcPr>
                </a:tc>
                <a:tc>
                  <a:txBody>
                    <a:bodyPr/>
                    <a:lstStyle/>
                    <a:p>
                      <a:pPr algn="r"/>
                      <a:r>
                        <a:rPr lang="en-US" sz="1200" i="1" dirty="0"/>
                        <a:t>Repeated Motion/Pressure</a:t>
                      </a:r>
                    </a:p>
                  </a:txBody>
                  <a:tcPr anchor="ctr">
                    <a:solidFill>
                      <a:schemeClr val="bg1">
                        <a:lumMod val="85000"/>
                      </a:schemeClr>
                    </a:solidFill>
                  </a:tcPr>
                </a:tc>
                <a:tc>
                  <a:txBody>
                    <a:bodyPr/>
                    <a:lstStyle/>
                    <a:p>
                      <a:pPr algn="ctr"/>
                      <a:r>
                        <a:rPr lang="en-US" sz="1200" b="1" i="1" dirty="0"/>
                        <a:t>0</a:t>
                      </a:r>
                    </a:p>
                  </a:txBody>
                  <a:tcPr anchor="ctr">
                    <a:solidFill>
                      <a:schemeClr val="bg1">
                        <a:lumMod val="85000"/>
                      </a:schemeClr>
                    </a:solidFill>
                  </a:tcPr>
                </a:tc>
                <a:extLst>
                  <a:ext uri="{0D108BD9-81ED-4DB2-BD59-A6C34878D82A}">
                    <a16:rowId xmlns:a16="http://schemas.microsoft.com/office/drawing/2014/main" val="10004"/>
                  </a:ext>
                </a:extLst>
              </a:tr>
              <a:tr h="461994">
                <a:tc>
                  <a:txBody>
                    <a:bodyPr/>
                    <a:lstStyle/>
                    <a:p>
                      <a:pPr algn="r"/>
                      <a:r>
                        <a:rPr lang="en-US" sz="1200" b="0" i="1" dirty="0"/>
                        <a:t>Fall (From Elevation)</a:t>
                      </a:r>
                    </a:p>
                  </a:txBody>
                  <a:tcPr anchor="ctr">
                    <a:solidFill>
                      <a:schemeClr val="bg1">
                        <a:lumMod val="95000"/>
                      </a:schemeClr>
                    </a:solidFill>
                  </a:tcPr>
                </a:tc>
                <a:tc>
                  <a:txBody>
                    <a:bodyPr/>
                    <a:lstStyle/>
                    <a:p>
                      <a:pPr algn="ctr"/>
                      <a:r>
                        <a:rPr lang="en-US" sz="1200" b="1" i="1" dirty="0"/>
                        <a:t>8</a:t>
                      </a:r>
                    </a:p>
                  </a:txBody>
                  <a:tcPr anchor="ctr">
                    <a:solidFill>
                      <a:schemeClr val="bg1">
                        <a:lumMod val="95000"/>
                      </a:schemeClr>
                    </a:solidFill>
                  </a:tcPr>
                </a:tc>
                <a:tc>
                  <a:txBody>
                    <a:bodyPr/>
                    <a:lstStyle/>
                    <a:p>
                      <a:pPr algn="r"/>
                      <a:r>
                        <a:rPr lang="en-US" sz="1200" i="1" dirty="0"/>
                        <a:t>Cardio/Respiratory</a:t>
                      </a:r>
                    </a:p>
                  </a:txBody>
                  <a:tcPr anchor="ctr">
                    <a:solidFill>
                      <a:schemeClr val="bg1">
                        <a:lumMod val="95000"/>
                      </a:schemeClr>
                    </a:solidFill>
                  </a:tcPr>
                </a:tc>
                <a:tc>
                  <a:txBody>
                    <a:bodyPr/>
                    <a:lstStyle/>
                    <a:p>
                      <a:pPr algn="ctr"/>
                      <a:r>
                        <a:rPr lang="en-US" sz="1200" b="1" i="1" dirty="0"/>
                        <a:t>0</a:t>
                      </a:r>
                    </a:p>
                  </a:txBody>
                  <a:tcPr anchor="ctr">
                    <a:solidFill>
                      <a:schemeClr val="bg1">
                        <a:lumMod val="95000"/>
                      </a:schemeClr>
                    </a:solidFill>
                  </a:tcPr>
                </a:tc>
                <a:extLst>
                  <a:ext uri="{0D108BD9-81ED-4DB2-BD59-A6C34878D82A}">
                    <a16:rowId xmlns:a16="http://schemas.microsoft.com/office/drawing/2014/main" val="10005"/>
                  </a:ext>
                </a:extLst>
              </a:tr>
              <a:tr h="320117">
                <a:tc>
                  <a:txBody>
                    <a:bodyPr/>
                    <a:lstStyle/>
                    <a:p>
                      <a:pPr algn="r"/>
                      <a:r>
                        <a:rPr lang="en-US" sz="1200" b="0" i="1" dirty="0"/>
                        <a:t>Struck Against</a:t>
                      </a:r>
                    </a:p>
                  </a:txBody>
                  <a:tcPr anchor="ctr">
                    <a:solidFill>
                      <a:schemeClr val="bg1">
                        <a:lumMod val="85000"/>
                      </a:schemeClr>
                    </a:solidFill>
                  </a:tcPr>
                </a:tc>
                <a:tc>
                  <a:txBody>
                    <a:bodyPr/>
                    <a:lstStyle/>
                    <a:p>
                      <a:pPr algn="ctr"/>
                      <a:r>
                        <a:rPr lang="en-US" sz="1200" b="1" i="1" u="none" dirty="0"/>
                        <a:t>0</a:t>
                      </a:r>
                    </a:p>
                  </a:txBody>
                  <a:tcPr anchor="ctr">
                    <a:solidFill>
                      <a:schemeClr val="bg1">
                        <a:lumMod val="85000"/>
                      </a:schemeClr>
                    </a:solidFill>
                  </a:tcPr>
                </a:tc>
                <a:tc>
                  <a:txBody>
                    <a:bodyPr/>
                    <a:lstStyle/>
                    <a:p>
                      <a:pPr algn="r"/>
                      <a:r>
                        <a:rPr lang="en-US" sz="1200" i="1" u="none" dirty="0"/>
                        <a:t>Shock</a:t>
                      </a:r>
                    </a:p>
                  </a:txBody>
                  <a:tcPr anchor="ctr">
                    <a:solidFill>
                      <a:schemeClr val="bg1">
                        <a:lumMod val="85000"/>
                      </a:schemeClr>
                    </a:solidFill>
                  </a:tcPr>
                </a:tc>
                <a:tc>
                  <a:txBody>
                    <a:bodyPr/>
                    <a:lstStyle/>
                    <a:p>
                      <a:pPr algn="ctr"/>
                      <a:r>
                        <a:rPr lang="en-US" sz="1200" b="1" i="1" dirty="0"/>
                        <a:t>0</a:t>
                      </a:r>
                    </a:p>
                  </a:txBody>
                  <a:tcPr anchor="ctr">
                    <a:solidFill>
                      <a:schemeClr val="bg1">
                        <a:lumMod val="85000"/>
                      </a:schemeClr>
                    </a:solidFill>
                  </a:tcPr>
                </a:tc>
                <a:extLst>
                  <a:ext uri="{0D108BD9-81ED-4DB2-BD59-A6C34878D82A}">
                    <a16:rowId xmlns:a16="http://schemas.microsoft.com/office/drawing/2014/main" val="10006"/>
                  </a:ext>
                </a:extLst>
              </a:tr>
              <a:tr h="334584">
                <a:tc>
                  <a:txBody>
                    <a:bodyPr/>
                    <a:lstStyle/>
                    <a:p>
                      <a:pPr algn="r"/>
                      <a:r>
                        <a:rPr lang="en-US" sz="1200" b="0" i="1" dirty="0"/>
                        <a:t>Rubbed/Abraded</a:t>
                      </a:r>
                    </a:p>
                  </a:txBody>
                  <a:tcPr anchor="ctr">
                    <a:solidFill>
                      <a:schemeClr val="bg1">
                        <a:lumMod val="95000"/>
                      </a:schemeClr>
                    </a:solidFill>
                  </a:tcPr>
                </a:tc>
                <a:tc>
                  <a:txBody>
                    <a:bodyPr/>
                    <a:lstStyle/>
                    <a:p>
                      <a:pPr algn="ctr"/>
                      <a:r>
                        <a:rPr lang="en-US" sz="1200" b="1" i="1" u="none" dirty="0"/>
                        <a:t>0</a:t>
                      </a:r>
                    </a:p>
                  </a:txBody>
                  <a:tcPr anchor="ctr">
                    <a:solidFill>
                      <a:schemeClr val="bg1">
                        <a:lumMod val="95000"/>
                      </a:schemeClr>
                    </a:solidFill>
                  </a:tcPr>
                </a:tc>
                <a:tc>
                  <a:txBody>
                    <a:bodyPr/>
                    <a:lstStyle/>
                    <a:p>
                      <a:pPr algn="r"/>
                      <a:r>
                        <a:rPr lang="en-US" sz="1200" b="0" i="1" u="none" dirty="0"/>
                        <a:t>Other</a:t>
                      </a:r>
                    </a:p>
                  </a:txBody>
                  <a:tcPr anchor="ctr">
                    <a:solidFill>
                      <a:schemeClr val="bg1">
                        <a:lumMod val="95000"/>
                      </a:schemeClr>
                    </a:solidFill>
                  </a:tcPr>
                </a:tc>
                <a:tc>
                  <a:txBody>
                    <a:bodyPr/>
                    <a:lstStyle/>
                    <a:p>
                      <a:pPr algn="ctr"/>
                      <a:r>
                        <a:rPr lang="en-US" sz="1200" b="1" i="1" u="none" dirty="0"/>
                        <a:t>8</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18"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N.C. Workplace Safety and Health</a:t>
            </a:r>
          </a:p>
          <a:p>
            <a:pPr eaLnBrk="0" hangingPunct="0"/>
            <a:r>
              <a:rPr lang="en-US" sz="2400" i="1" dirty="0">
                <a:solidFill>
                  <a:schemeClr val="bg2"/>
                </a:solidFill>
              </a:rPr>
              <a:t>OSH Division</a:t>
            </a:r>
            <a:r>
              <a:rPr lang="en-US" sz="2400" i="1" dirty="0">
                <a:solidFill>
                  <a:srgbClr val="000080"/>
                </a:solidFill>
              </a:rPr>
              <a:t>—</a:t>
            </a:r>
            <a:r>
              <a:rPr lang="en-US" sz="2400" i="1" dirty="0">
                <a:solidFill>
                  <a:schemeClr val="bg2"/>
                </a:solidFill>
              </a:rPr>
              <a:t>Fatalities Inspected</a:t>
            </a:r>
            <a:endParaRPr lang="en-US" sz="2400" b="1" i="1" dirty="0">
              <a:solidFill>
                <a:schemeClr val="bg2"/>
              </a:solidFill>
            </a:endParaRPr>
          </a:p>
        </p:txBody>
      </p:sp>
      <p:pic>
        <p:nvPicPr>
          <p:cNvPr id="12" name="Picture 11" descr="C:\Users\wllagoe.EADS\AppData\Local\Microsoft\Windows\Temporary Internet Files\Content.Outlook\PMWK0L31\IMG_0782.JPG"/>
          <p:cNvPicPr/>
          <p:nvPr/>
        </p:nvPicPr>
        <p:blipFill>
          <a:blip r:embed="rId3" cstate="print"/>
          <a:srcRect t="16239" b="20513"/>
          <a:stretch>
            <a:fillRect/>
          </a:stretch>
        </p:blipFill>
        <p:spPr bwMode="auto">
          <a:xfrm>
            <a:off x="1981200" y="4419598"/>
            <a:ext cx="2133600" cy="914401"/>
          </a:xfrm>
          <a:prstGeom prst="rect">
            <a:avLst/>
          </a:prstGeom>
          <a:noFill/>
          <a:ln w="9525">
            <a:noFill/>
            <a:miter lim="800000"/>
            <a:headEnd/>
            <a:tailEnd/>
          </a:ln>
        </p:spPr>
      </p:pic>
      <p:pic>
        <p:nvPicPr>
          <p:cNvPr id="13" name="Picture 12" descr="C:\Users\wllagoe.EADS\Pictures\Training\30 Hour Bob evel 4 Suit Very Hot.JPG"/>
          <p:cNvPicPr/>
          <p:nvPr/>
        </p:nvPicPr>
        <p:blipFill>
          <a:blip r:embed="rId4" cstate="print"/>
          <a:srcRect t="15488" r="10897" b="8795"/>
          <a:stretch>
            <a:fillRect/>
          </a:stretch>
        </p:blipFill>
        <p:spPr bwMode="auto">
          <a:xfrm>
            <a:off x="3581400" y="4419600"/>
            <a:ext cx="914400" cy="914400"/>
          </a:xfrm>
          <a:prstGeom prst="rect">
            <a:avLst/>
          </a:prstGeom>
          <a:noFill/>
          <a:ln w="9525">
            <a:noFill/>
            <a:miter lim="800000"/>
            <a:headEnd/>
            <a:tailEnd/>
          </a:ln>
        </p:spPr>
      </p:pic>
      <p:pic>
        <p:nvPicPr>
          <p:cNvPr id="20" name="Picture 19" descr="https://fbcdn-sphotos-a-a.akamaihd.net/hphotos-ak-ash4/179112_10151363928830936_1203035425_n.jpg"/>
          <p:cNvPicPr/>
          <p:nvPr/>
        </p:nvPicPr>
        <p:blipFill>
          <a:blip r:embed="rId5" cstate="print"/>
          <a:srcRect t="12981" b="27524"/>
          <a:stretch>
            <a:fillRect/>
          </a:stretch>
        </p:blipFill>
        <p:spPr bwMode="auto">
          <a:xfrm>
            <a:off x="7086600" y="4419600"/>
            <a:ext cx="1447800" cy="1219200"/>
          </a:xfrm>
          <a:prstGeom prst="rect">
            <a:avLst/>
          </a:prstGeom>
          <a:noFill/>
          <a:ln w="9525">
            <a:noFill/>
            <a:miter lim="800000"/>
            <a:headEnd/>
            <a:tailEnd/>
          </a:ln>
        </p:spPr>
      </p:pic>
      <p:pic>
        <p:nvPicPr>
          <p:cNvPr id="21" name="Picture 20" descr="C:\Users\wllagoe.EADS\AppData\Local\Microsoft\Windows\Temporary Internet Files\Content.Outlook\PMWK0L31\SCBA trainig raleigh.jpg"/>
          <p:cNvPicPr/>
          <p:nvPr/>
        </p:nvPicPr>
        <p:blipFill>
          <a:blip r:embed="rId6" cstate="print"/>
          <a:srcRect/>
          <a:stretch>
            <a:fillRect/>
          </a:stretch>
        </p:blipFill>
        <p:spPr bwMode="auto">
          <a:xfrm rot="5400000">
            <a:off x="533402" y="4495798"/>
            <a:ext cx="990596" cy="838200"/>
          </a:xfrm>
          <a:prstGeom prst="rect">
            <a:avLst/>
          </a:prstGeom>
          <a:noFill/>
          <a:ln w="9525">
            <a:noFill/>
            <a:miter lim="800000"/>
            <a:headEnd/>
            <a:tailEnd/>
          </a:ln>
        </p:spPr>
      </p:pic>
      <p:pic>
        <p:nvPicPr>
          <p:cNvPr id="23" name="Picture 22" descr="C:\Users\wllagoe.EADS\Pictures\Trench\Trenchmodule1208 033.jpg"/>
          <p:cNvPicPr/>
          <p:nvPr/>
        </p:nvPicPr>
        <p:blipFill>
          <a:blip r:embed="rId7" cstate="print"/>
          <a:srcRect l="7038" r="10850" b="19922"/>
          <a:stretch>
            <a:fillRect/>
          </a:stretch>
        </p:blipFill>
        <p:spPr bwMode="auto">
          <a:xfrm>
            <a:off x="5410200" y="4419600"/>
            <a:ext cx="1676400" cy="914400"/>
          </a:xfrm>
          <a:prstGeom prst="rect">
            <a:avLst/>
          </a:prstGeom>
          <a:noFill/>
          <a:ln w="9525">
            <a:noFill/>
            <a:miter lim="800000"/>
            <a:headEnd/>
            <a:tailEnd/>
          </a:ln>
        </p:spPr>
      </p:pic>
      <p:pic>
        <p:nvPicPr>
          <p:cNvPr id="24" name="Picture 23" descr="C:\Users\wllagoe.EADS\Pictures\Trench\Trenchmodule1208 026.jpg"/>
          <p:cNvPicPr/>
          <p:nvPr/>
        </p:nvPicPr>
        <p:blipFill>
          <a:blip r:embed="rId8" cstate="print"/>
          <a:srcRect t="9766"/>
          <a:stretch>
            <a:fillRect/>
          </a:stretch>
        </p:blipFill>
        <p:spPr bwMode="auto">
          <a:xfrm>
            <a:off x="4495800" y="4419601"/>
            <a:ext cx="1524000" cy="914400"/>
          </a:xfrm>
          <a:prstGeom prst="rect">
            <a:avLst/>
          </a:prstGeom>
          <a:noFill/>
          <a:ln w="9525">
            <a:noFill/>
            <a:miter lim="800000"/>
            <a:headEnd/>
            <a:tailEnd/>
          </a:ln>
        </p:spPr>
      </p:pic>
      <p:pic>
        <p:nvPicPr>
          <p:cNvPr id="25" name="Picture 24" descr="C:\Users\wllagoe.EADS\Pictures\Construction\IMAG0613.jpg"/>
          <p:cNvPicPr/>
          <p:nvPr/>
        </p:nvPicPr>
        <p:blipFill>
          <a:blip r:embed="rId9" cstate="print"/>
          <a:srcRect t="22143"/>
          <a:stretch>
            <a:fillRect/>
          </a:stretch>
        </p:blipFill>
        <p:spPr bwMode="auto">
          <a:xfrm>
            <a:off x="1371600" y="4419600"/>
            <a:ext cx="1828800" cy="914399"/>
          </a:xfrm>
          <a:prstGeom prst="rect">
            <a:avLst/>
          </a:prstGeom>
          <a:noFill/>
          <a:ln w="9525">
            <a:noFill/>
            <a:miter lim="800000"/>
            <a:headEnd/>
            <a:tailEnd/>
          </a:ln>
        </p:spPr>
      </p:pic>
      <p:graphicFrame>
        <p:nvGraphicFramePr>
          <p:cNvPr id="16" name="Table 15"/>
          <p:cNvGraphicFramePr>
            <a:graphicFrameLocks noGrp="1"/>
          </p:cNvGraphicFramePr>
          <p:nvPr>
            <p:extLst>
              <p:ext uri="{D42A27DB-BD31-4B8C-83A1-F6EECF244321}">
                <p14:modId xmlns:p14="http://schemas.microsoft.com/office/powerpoint/2010/main" val="3603006158"/>
              </p:ext>
            </p:extLst>
          </p:nvPr>
        </p:nvGraphicFramePr>
        <p:xfrm>
          <a:off x="609602" y="5303520"/>
          <a:ext cx="7924797" cy="548640"/>
        </p:xfrm>
        <a:graphic>
          <a:graphicData uri="http://schemas.openxmlformats.org/drawingml/2006/table">
            <a:tbl>
              <a:tblPr firstRow="1" bandRow="1">
                <a:tableStyleId>{00A15C55-8517-42AA-B614-E9B94910E393}</a:tableStyleId>
              </a:tblPr>
              <a:tblGrid>
                <a:gridCol w="2045390">
                  <a:extLst>
                    <a:ext uri="{9D8B030D-6E8A-4147-A177-3AD203B41FA5}">
                      <a16:colId xmlns:a16="http://schemas.microsoft.com/office/drawing/2014/main" val="20000"/>
                    </a:ext>
                  </a:extLst>
                </a:gridCol>
                <a:gridCol w="852428">
                  <a:extLst>
                    <a:ext uri="{9D8B030D-6E8A-4147-A177-3AD203B41FA5}">
                      <a16:colId xmlns:a16="http://schemas.microsoft.com/office/drawing/2014/main" val="20001"/>
                    </a:ext>
                  </a:extLst>
                </a:gridCol>
                <a:gridCol w="3993526">
                  <a:extLst>
                    <a:ext uri="{9D8B030D-6E8A-4147-A177-3AD203B41FA5}">
                      <a16:colId xmlns:a16="http://schemas.microsoft.com/office/drawing/2014/main" val="20002"/>
                    </a:ext>
                  </a:extLst>
                </a:gridCol>
                <a:gridCol w="1033453">
                  <a:extLst>
                    <a:ext uri="{9D8B030D-6E8A-4147-A177-3AD203B41FA5}">
                      <a16:colId xmlns:a16="http://schemas.microsoft.com/office/drawing/2014/main" val="20004"/>
                    </a:ext>
                  </a:extLst>
                </a:gridCol>
              </a:tblGrid>
              <a:tr h="267742">
                <a:tc gridSpan="2">
                  <a:txBody>
                    <a:bodyPr/>
                    <a:lstStyle/>
                    <a:p>
                      <a:pPr algn="ctr"/>
                      <a:r>
                        <a:rPr lang="en-US" sz="1200" b="1" i="0" dirty="0">
                          <a:solidFill>
                            <a:schemeClr val="tx1"/>
                          </a:solidFill>
                        </a:rPr>
                        <a:t>                       FFY 2017</a:t>
                      </a:r>
                      <a:endParaRPr lang="en-US" sz="1200" b="0" i="0" dirty="0">
                        <a:solidFill>
                          <a:schemeClr val="tx1"/>
                        </a:solidFill>
                      </a:endParaRPr>
                    </a:p>
                  </a:txBody>
                  <a:tcPr anchor="ctr">
                    <a:solidFill>
                      <a:schemeClr val="bg1">
                        <a:lumMod val="75000"/>
                      </a:schemeClr>
                    </a:solidFill>
                  </a:tcPr>
                </a:tc>
                <a:tc hMerge="1">
                  <a:txBody>
                    <a:bodyPr/>
                    <a:lstStyle/>
                    <a:p>
                      <a:pPr algn="ctr"/>
                      <a:endParaRPr lang="en-US" sz="1700" b="0" i="1" dirty="0">
                        <a:solidFill>
                          <a:schemeClr val="tx1"/>
                        </a:solidFill>
                      </a:endParaRPr>
                    </a:p>
                  </a:txBody>
                  <a:tcPr>
                    <a:solidFill>
                      <a:schemeClr val="bg1">
                        <a:lumMod val="75000"/>
                      </a:schemeClr>
                    </a:solidFill>
                  </a:tcPr>
                </a:tc>
                <a:tc>
                  <a:txBody>
                    <a:bodyPr/>
                    <a:lstStyle/>
                    <a:p>
                      <a:pPr algn="r"/>
                      <a:r>
                        <a:rPr lang="en-US" sz="1200" b="1" i="0" u="none" dirty="0">
                          <a:solidFill>
                            <a:schemeClr val="tx1"/>
                          </a:solidFill>
                        </a:rPr>
                        <a:t>FFY 2018</a:t>
                      </a:r>
                      <a:endParaRPr lang="en-US" sz="1200" b="0" i="0" u="none" dirty="0">
                        <a:solidFill>
                          <a:schemeClr val="tx1"/>
                        </a:solidFill>
                      </a:endParaRPr>
                    </a:p>
                  </a:txBody>
                  <a:tcPr anchor="ctr">
                    <a:solidFill>
                      <a:schemeClr val="bg1">
                        <a:lumMod val="75000"/>
                      </a:schemeClr>
                    </a:solidFill>
                  </a:tcPr>
                </a:tc>
                <a:tc>
                  <a:txBody>
                    <a:bodyPr/>
                    <a:lstStyle/>
                    <a:p>
                      <a:pPr algn="ctr"/>
                      <a:r>
                        <a:rPr lang="en-US" sz="1200" b="1" i="1" u="none"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67742">
                <a:tc>
                  <a:txBody>
                    <a:bodyPr/>
                    <a:lstStyle/>
                    <a:p>
                      <a:pPr algn="r"/>
                      <a:r>
                        <a:rPr lang="en-US" sz="1200" b="0" i="1" baseline="0" dirty="0">
                          <a:solidFill>
                            <a:schemeClr val="tx1"/>
                          </a:solidFill>
                        </a:rPr>
                        <a:t>Total Fatalities</a:t>
                      </a:r>
                      <a:endParaRPr lang="en-US" sz="1200" b="0" i="1" dirty="0">
                        <a:solidFill>
                          <a:schemeClr val="tx1"/>
                        </a:solidFill>
                      </a:endParaRPr>
                    </a:p>
                  </a:txBody>
                  <a:tcPr>
                    <a:solidFill>
                      <a:schemeClr val="bg1">
                        <a:lumMod val="85000"/>
                      </a:schemeClr>
                    </a:solidFill>
                  </a:tcPr>
                </a:tc>
                <a:tc>
                  <a:txBody>
                    <a:bodyPr/>
                    <a:lstStyle/>
                    <a:p>
                      <a:pPr algn="ctr"/>
                      <a:r>
                        <a:rPr lang="en-US" sz="1200" b="0" i="1" dirty="0">
                          <a:solidFill>
                            <a:schemeClr val="tx1"/>
                          </a:solidFill>
                        </a:rPr>
                        <a:t>35</a:t>
                      </a:r>
                    </a:p>
                  </a:txBody>
                  <a:tcPr>
                    <a:solidFill>
                      <a:schemeClr val="bg1">
                        <a:lumMod val="95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i="1" baseline="0" dirty="0">
                          <a:solidFill>
                            <a:schemeClr val="tx1"/>
                          </a:solidFill>
                        </a:rPr>
                        <a:t>Fatalities</a:t>
                      </a:r>
                      <a:endParaRPr lang="en-US" sz="1200" b="0" i="1" dirty="0">
                        <a:solidFill>
                          <a:schemeClr val="tx1"/>
                        </a:solidFill>
                      </a:endParaRPr>
                    </a:p>
                  </a:txBody>
                  <a:tcPr>
                    <a:solidFill>
                      <a:schemeClr val="bg1">
                        <a:lumMod val="85000"/>
                      </a:schemeClr>
                    </a:solidFill>
                  </a:tcPr>
                </a:tc>
                <a:tc>
                  <a:txBody>
                    <a:bodyPr/>
                    <a:lstStyle/>
                    <a:p>
                      <a:pPr algn="ctr"/>
                      <a:r>
                        <a:rPr lang="en-US" sz="1200" b="1" i="1" u="none" dirty="0">
                          <a:solidFill>
                            <a:schemeClr val="tx1"/>
                          </a:solidFill>
                        </a:rPr>
                        <a:t>25</a:t>
                      </a:r>
                    </a:p>
                  </a:txBody>
                  <a:tcP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 name="TextBox 1"/>
          <p:cNvSpPr txBox="1"/>
          <p:nvPr/>
        </p:nvSpPr>
        <p:spPr>
          <a:xfrm>
            <a:off x="6457200" y="4191000"/>
            <a:ext cx="2129109" cy="215444"/>
          </a:xfrm>
          <a:prstGeom prst="rect">
            <a:avLst/>
          </a:prstGeom>
          <a:noFill/>
        </p:spPr>
        <p:txBody>
          <a:bodyPr wrap="none" rtlCol="0">
            <a:spAutoFit/>
          </a:bodyPr>
          <a:lstStyle/>
          <a:p>
            <a:r>
              <a:rPr lang="en-US" sz="800" i="1" dirty="0">
                <a:latin typeface="+mn-lt"/>
                <a:cs typeface="Times New Roman" panose="02020603050405020304" pitchFamily="18" charset="0"/>
              </a:rPr>
              <a:t>Fatalities Under OSH Division Jurisdiction</a:t>
            </a:r>
          </a:p>
        </p:txBody>
      </p:sp>
      <p:sp>
        <p:nvSpPr>
          <p:cNvPr id="19" name="TextBox 18"/>
          <p:cNvSpPr txBox="1"/>
          <p:nvPr/>
        </p:nvSpPr>
        <p:spPr>
          <a:xfrm>
            <a:off x="557690" y="5333999"/>
            <a:ext cx="1186543" cy="215444"/>
          </a:xfrm>
          <a:prstGeom prst="rect">
            <a:avLst/>
          </a:prstGeom>
          <a:noFill/>
        </p:spPr>
        <p:txBody>
          <a:bodyPr wrap="none" rtlCol="0">
            <a:spAutoFit/>
          </a:bodyPr>
          <a:lstStyle/>
          <a:p>
            <a:r>
              <a:rPr lang="en-US" sz="800" dirty="0"/>
              <a:t>NCDOL Photo Library</a:t>
            </a:r>
          </a:p>
        </p:txBody>
      </p:sp>
      <p:sp>
        <p:nvSpPr>
          <p:cNvPr id="22" name="TextBox 21">
            <a:extLst>
              <a:ext uri="{FF2B5EF4-FFF2-40B4-BE49-F238E27FC236}">
                <a16:creationId xmlns:a16="http://schemas.microsoft.com/office/drawing/2014/main" id="{D5184DD3-D4B6-4CC0-B1BA-F37C3422C061}"/>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3532101452"/>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sz="half" idx="1"/>
          </p:nvPr>
        </p:nvSpPr>
        <p:spPr>
          <a:xfrm>
            <a:off x="609600" y="1493837"/>
            <a:ext cx="7924800" cy="4525963"/>
          </a:xfrm>
        </p:spPr>
        <p:txBody>
          <a:bodyPr/>
          <a:lstStyle/>
          <a:p>
            <a:pPr eaLnBrk="1" hangingPunct="1"/>
            <a:r>
              <a:rPr lang="en-US" sz="2400" i="1" dirty="0"/>
              <a:t>Construction</a:t>
            </a:r>
          </a:p>
          <a:p>
            <a:pPr eaLnBrk="1" hangingPunct="1"/>
            <a:endParaRPr lang="en-US" sz="1600" i="1" dirty="0"/>
          </a:p>
          <a:p>
            <a:pPr eaLnBrk="1" hangingPunct="1"/>
            <a:r>
              <a:rPr lang="en-US" sz="2400" i="1" dirty="0"/>
              <a:t>Logging and Arboriculture</a:t>
            </a:r>
          </a:p>
          <a:p>
            <a:pPr eaLnBrk="1" hangingPunct="1"/>
            <a:endParaRPr lang="en-US" sz="1600" i="1" dirty="0"/>
          </a:p>
          <a:p>
            <a:pPr eaLnBrk="1" hangingPunct="1"/>
            <a:r>
              <a:rPr lang="en-US" sz="2400" i="1" dirty="0"/>
              <a:t>Long Term Care Facilities</a:t>
            </a:r>
          </a:p>
          <a:p>
            <a:pPr eaLnBrk="1" hangingPunct="1"/>
            <a:endParaRPr lang="en-US" sz="1600" i="1" dirty="0"/>
          </a:p>
          <a:p>
            <a:pPr eaLnBrk="1" hangingPunct="1"/>
            <a:r>
              <a:rPr lang="en-US" sz="2400" i="1" dirty="0"/>
              <a:t>Health Hazards</a:t>
            </a:r>
          </a:p>
          <a:p>
            <a:pPr eaLnBrk="1" hangingPunct="1"/>
            <a:endParaRPr lang="en-US" sz="1600" i="1" dirty="0"/>
          </a:p>
          <a:p>
            <a:pPr eaLnBrk="1" hangingPunct="1"/>
            <a:r>
              <a:rPr lang="en-US" sz="2400" i="1" dirty="0"/>
              <a:t>Food Manufacturing</a:t>
            </a:r>
          </a:p>
          <a:p>
            <a:pPr eaLnBrk="1" hangingPunct="1"/>
            <a:endParaRPr lang="en-US" sz="1600" i="1" dirty="0"/>
          </a:p>
          <a:p>
            <a:pPr eaLnBrk="1" hangingPunct="1"/>
            <a:r>
              <a:rPr lang="en-US" sz="2400" i="1" dirty="0"/>
              <a:t>Grocery and Related Product Wholesalers</a:t>
            </a:r>
          </a:p>
          <a:p>
            <a:pPr eaLnBrk="1" hangingPunct="1"/>
            <a:endParaRPr lang="en-US" sz="1600" i="1" dirty="0"/>
          </a:p>
          <a:p>
            <a:pPr eaLnBrk="1" hangingPunct="1"/>
            <a:endParaRPr lang="en-US" sz="1600" i="1" dirty="0"/>
          </a:p>
          <a:p>
            <a:pPr eaLnBrk="1" hangingPunct="1"/>
            <a:endParaRPr lang="en-US" sz="2400" dirty="0"/>
          </a:p>
          <a:p>
            <a:pPr eaLnBrk="1" hangingPunct="1"/>
            <a:endParaRPr lang="en-US" sz="1600" dirty="0"/>
          </a:p>
        </p:txBody>
      </p:sp>
      <p:pic>
        <p:nvPicPr>
          <p:cNvPr id="9" name="Picture 8"/>
          <p:cNvPicPr/>
          <p:nvPr/>
        </p:nvPicPr>
        <p:blipFill>
          <a:blip r:embed="rId3" cstate="print"/>
          <a:srcRect r="24038" b="30983"/>
          <a:stretch>
            <a:fillRect/>
          </a:stretch>
        </p:blipFill>
        <p:spPr bwMode="auto">
          <a:xfrm>
            <a:off x="5562600" y="1524000"/>
            <a:ext cx="2333624" cy="1766887"/>
          </a:xfrm>
          <a:prstGeom prst="rect">
            <a:avLst/>
          </a:prstGeom>
          <a:noFill/>
          <a:ln w="9525">
            <a:noFill/>
            <a:miter lim="800000"/>
            <a:headEnd/>
            <a:tailEnd/>
          </a:ln>
        </p:spPr>
      </p:pic>
      <p:sp>
        <p:nvSpPr>
          <p:cNvPr id="15"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Strategic Plan</a:t>
            </a:r>
          </a:p>
          <a:p>
            <a:pPr eaLnBrk="0" hangingPunct="0"/>
            <a:r>
              <a:rPr lang="en-US" sz="2400" i="1" dirty="0">
                <a:solidFill>
                  <a:schemeClr val="bg2"/>
                </a:solidFill>
              </a:rPr>
              <a:t>Special Emphasis Programs (SEP)</a:t>
            </a:r>
            <a:endParaRPr lang="en-US" sz="2400" b="1" i="1" dirty="0">
              <a:solidFill>
                <a:schemeClr val="bg2"/>
              </a:solidFill>
            </a:endParaRPr>
          </a:p>
        </p:txBody>
      </p:sp>
      <p:sp>
        <p:nvSpPr>
          <p:cNvPr id="13" name="TextBox 12"/>
          <p:cNvSpPr txBox="1"/>
          <p:nvPr/>
        </p:nvSpPr>
        <p:spPr>
          <a:xfrm>
            <a:off x="5715000" y="1295400"/>
            <a:ext cx="1186543" cy="215444"/>
          </a:xfrm>
          <a:prstGeom prst="rect">
            <a:avLst/>
          </a:prstGeom>
          <a:noFill/>
        </p:spPr>
        <p:txBody>
          <a:bodyPr wrap="none" rtlCol="0">
            <a:spAutoFit/>
          </a:bodyPr>
          <a:lstStyle/>
          <a:p>
            <a:r>
              <a:rPr lang="en-US" sz="800" dirty="0"/>
              <a:t>NCDOL Photo Library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4203" y="2664422"/>
            <a:ext cx="1981200" cy="1037035"/>
          </a:xfrm>
          <a:prstGeom prst="rect">
            <a:avLst/>
          </a:prstGeom>
        </p:spPr>
      </p:pic>
      <p:pic>
        <p:nvPicPr>
          <p:cNvPr id="11" name="Picture 10" descr="C:\Users\wllagoe.EADS\Pictures\Construction\IMG_1163.JPG"/>
          <p:cNvPicPr/>
          <p:nvPr/>
        </p:nvPicPr>
        <p:blipFill>
          <a:blip r:embed="rId5" cstate="print"/>
          <a:srcRect l="18429" t="24573" r="57022" b="22008"/>
          <a:stretch>
            <a:fillRect/>
          </a:stretch>
        </p:blipFill>
        <p:spPr bwMode="auto">
          <a:xfrm>
            <a:off x="7162800" y="3550443"/>
            <a:ext cx="1362074" cy="2209800"/>
          </a:xfrm>
          <a:prstGeom prst="rect">
            <a:avLst/>
          </a:prstGeom>
          <a:noFill/>
          <a:ln w="9525">
            <a:noFill/>
            <a:miter lim="800000"/>
            <a:headEnd/>
            <a:tailEnd/>
          </a:ln>
        </p:spPr>
      </p:pic>
      <p:sp>
        <p:nvSpPr>
          <p:cNvPr id="10" name="TextBox 9">
            <a:extLst>
              <a:ext uri="{FF2B5EF4-FFF2-40B4-BE49-F238E27FC236}">
                <a16:creationId xmlns:a16="http://schemas.microsoft.com/office/drawing/2014/main" id="{1484AAD3-D282-4633-BA5F-E362A0F48C5A}"/>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3792614395"/>
      </p:ext>
    </p:extLst>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sp>
        <p:nvSpPr>
          <p:cNvPr id="9" name="TextBox 8"/>
          <p:cNvSpPr txBox="1"/>
          <p:nvPr/>
        </p:nvSpPr>
        <p:spPr>
          <a:xfrm>
            <a:off x="5715000" y="3505203"/>
            <a:ext cx="2964273" cy="246221"/>
          </a:xfrm>
          <a:prstGeom prst="rect">
            <a:avLst/>
          </a:prstGeom>
          <a:noFill/>
        </p:spPr>
        <p:txBody>
          <a:bodyPr wrap="none" rtlCol="0">
            <a:spAutoFit/>
          </a:bodyPr>
          <a:lstStyle/>
          <a:p>
            <a:r>
              <a:rPr lang="en-US" sz="1000" i="1" dirty="0"/>
              <a:t>*TRC/DART rate based on a 2 digit NAICS code </a:t>
            </a:r>
          </a:p>
        </p:txBody>
      </p:sp>
      <p:graphicFrame>
        <p:nvGraphicFramePr>
          <p:cNvPr id="10" name="Group 128"/>
          <p:cNvGraphicFramePr>
            <a:graphicFrameLocks noGrp="1"/>
          </p:cNvGraphicFramePr>
          <p:nvPr>
            <p:extLst>
              <p:ext uri="{D42A27DB-BD31-4B8C-83A1-F6EECF244321}">
                <p14:modId xmlns:p14="http://schemas.microsoft.com/office/powerpoint/2010/main" val="669343022"/>
              </p:ext>
            </p:extLst>
          </p:nvPr>
        </p:nvGraphicFramePr>
        <p:xfrm>
          <a:off x="609600" y="1143001"/>
          <a:ext cx="7924800" cy="2286001"/>
        </p:xfrm>
        <a:graphic>
          <a:graphicData uri="http://schemas.openxmlformats.org/drawingml/2006/table">
            <a:tbl>
              <a:tblPr>
                <a:tableStyleId>{00A15C55-8517-42AA-B614-E9B94910E393}</a:tableStyleId>
              </a:tblPr>
              <a:tblGrid>
                <a:gridCol w="609259">
                  <a:extLst>
                    <a:ext uri="{9D8B030D-6E8A-4147-A177-3AD203B41FA5}">
                      <a16:colId xmlns:a16="http://schemas.microsoft.com/office/drawing/2014/main" val="20000"/>
                    </a:ext>
                  </a:extLst>
                </a:gridCol>
                <a:gridCol w="761574">
                  <a:extLst>
                    <a:ext uri="{9D8B030D-6E8A-4147-A177-3AD203B41FA5}">
                      <a16:colId xmlns:a16="http://schemas.microsoft.com/office/drawing/2014/main" val="20001"/>
                    </a:ext>
                  </a:extLst>
                </a:gridCol>
                <a:gridCol w="647338">
                  <a:extLst>
                    <a:ext uri="{9D8B030D-6E8A-4147-A177-3AD203B41FA5}">
                      <a16:colId xmlns:a16="http://schemas.microsoft.com/office/drawing/2014/main" val="20002"/>
                    </a:ext>
                  </a:extLst>
                </a:gridCol>
                <a:gridCol w="571180">
                  <a:extLst>
                    <a:ext uri="{9D8B030D-6E8A-4147-A177-3AD203B41FA5}">
                      <a16:colId xmlns:a16="http://schemas.microsoft.com/office/drawing/2014/main" val="20003"/>
                    </a:ext>
                  </a:extLst>
                </a:gridCol>
                <a:gridCol w="837731">
                  <a:extLst>
                    <a:ext uri="{9D8B030D-6E8A-4147-A177-3AD203B41FA5}">
                      <a16:colId xmlns:a16="http://schemas.microsoft.com/office/drawing/2014/main" val="20004"/>
                    </a:ext>
                  </a:extLst>
                </a:gridCol>
                <a:gridCol w="837731">
                  <a:extLst>
                    <a:ext uri="{9D8B030D-6E8A-4147-A177-3AD203B41FA5}">
                      <a16:colId xmlns:a16="http://schemas.microsoft.com/office/drawing/2014/main" val="20005"/>
                    </a:ext>
                  </a:extLst>
                </a:gridCol>
                <a:gridCol w="685417">
                  <a:extLst>
                    <a:ext uri="{9D8B030D-6E8A-4147-A177-3AD203B41FA5}">
                      <a16:colId xmlns:a16="http://schemas.microsoft.com/office/drawing/2014/main" val="20006"/>
                    </a:ext>
                  </a:extLst>
                </a:gridCol>
                <a:gridCol w="685417">
                  <a:extLst>
                    <a:ext uri="{9D8B030D-6E8A-4147-A177-3AD203B41FA5}">
                      <a16:colId xmlns:a16="http://schemas.microsoft.com/office/drawing/2014/main" val="20007"/>
                    </a:ext>
                  </a:extLst>
                </a:gridCol>
                <a:gridCol w="837731">
                  <a:extLst>
                    <a:ext uri="{9D8B030D-6E8A-4147-A177-3AD203B41FA5}">
                      <a16:colId xmlns:a16="http://schemas.microsoft.com/office/drawing/2014/main" val="20008"/>
                    </a:ext>
                  </a:extLst>
                </a:gridCol>
                <a:gridCol w="1451422">
                  <a:extLst>
                    <a:ext uri="{9D8B030D-6E8A-4147-A177-3AD203B41FA5}">
                      <a16:colId xmlns:a16="http://schemas.microsoft.com/office/drawing/2014/main" val="20009"/>
                    </a:ext>
                  </a:extLst>
                </a:gridCol>
              </a:tblGrid>
              <a:tr h="498764">
                <a:tc gridSpan="10">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cap="none" normalizeH="0" baseline="0" dirty="0">
                          <a:ln>
                            <a:noFill/>
                          </a:ln>
                          <a:effectLst/>
                        </a:rPr>
                        <a:t>NAICS 23*</a:t>
                      </a:r>
                      <a:r>
                        <a:rPr lang="en-US" sz="1800" b="1" dirty="0"/>
                        <a:t>—</a:t>
                      </a:r>
                      <a:r>
                        <a:rPr kumimoji="0" lang="en-US" sz="1800" b="1" i="0" u="none" strike="noStrike" cap="none" normalizeH="0" baseline="0" dirty="0">
                          <a:ln>
                            <a:noFill/>
                          </a:ln>
                          <a:solidFill>
                            <a:schemeClr val="tx1"/>
                          </a:solidFill>
                          <a:effectLst/>
                          <a:latin typeface="Arial" charset="0"/>
                          <a:cs typeface="Arial" charset="0"/>
                        </a:rPr>
                        <a:t>CONSTRUCTION</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extLst>
                  <a:ext uri="{0D108BD9-81ED-4DB2-BD59-A6C34878D82A}">
                    <a16:rowId xmlns:a16="http://schemas.microsoft.com/office/drawing/2014/main" val="10000"/>
                  </a:ext>
                </a:extLst>
              </a:tr>
              <a:tr h="5403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u="none" strike="noStrike" cap="none" normalizeH="0" baseline="0" dirty="0">
                          <a:ln>
                            <a:noFill/>
                          </a:ln>
                          <a:effectLst/>
                        </a:rPr>
                        <a:t>North Carolina</a:t>
                      </a:r>
                      <a:endParaRPr kumimoji="0" lang="en-US" sz="12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Arial" charset="0"/>
                        </a:rPr>
                        <a:t>National Average</a:t>
                      </a:r>
                    </a:p>
                  </a:txBody>
                  <a:tcPr anchor="ctr" horzOverflow="overflow">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chemeClr val="tx1"/>
                          </a:solidFill>
                          <a:effectLst/>
                          <a:latin typeface="Arial" charset="0"/>
                          <a:cs typeface="Arial" charset="0"/>
                        </a:rPr>
                        <a:t>North Carolina vs. National Average</a:t>
                      </a:r>
                    </a:p>
                  </a:txBody>
                  <a:tcPr anchor="ctr" horzOverflow="overflow">
                    <a:solidFill>
                      <a:schemeClr val="bg1">
                        <a:lumMod val="95000"/>
                      </a:schemeClr>
                    </a:solidFill>
                  </a:tcPr>
                </a:tc>
                <a:extLst>
                  <a:ext uri="{0D108BD9-81ED-4DB2-BD59-A6C34878D82A}">
                    <a16:rowId xmlns:a16="http://schemas.microsoft.com/office/drawing/2014/main" val="10001"/>
                  </a:ext>
                </a:extLst>
              </a:tr>
              <a:tr h="49876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cs typeface="Arial" charset="0"/>
                        </a:rPr>
                        <a:t>CY 2015</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rgbClr val="000000"/>
                          </a:solidFill>
                          <a:effectLst/>
                          <a:latin typeface="Arial" charset="0"/>
                          <a:cs typeface="Arial" charset="0"/>
                        </a:rPr>
                        <a:t>CY 2016</a:t>
                      </a:r>
                    </a:p>
                  </a:txBody>
                  <a:tcPr anchor="ctr" horzOverflow="overflow">
                    <a:solidFill>
                      <a:schemeClr val="bg1">
                        <a:lumMod val="7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Arial" charset="0"/>
                          <a:cs typeface="Arial" charset="0"/>
                        </a:rPr>
                        <a:t>2016 Comparison</a:t>
                      </a:r>
                    </a:p>
                  </a:txBody>
                  <a:tcPr anchor="ctr" horzOverflow="overflow">
                    <a:solidFill>
                      <a:schemeClr val="bg1">
                        <a:lumMod val="75000"/>
                      </a:schemeClr>
                    </a:solidFill>
                  </a:tcPr>
                </a:tc>
                <a:extLst>
                  <a:ext uri="{0D108BD9-81ED-4DB2-BD59-A6C34878D82A}">
                    <a16:rowId xmlns:a16="http://schemas.microsoft.com/office/drawing/2014/main" val="10002"/>
                  </a:ext>
                </a:extLst>
              </a:tr>
              <a:tr h="37407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effectLst/>
                        </a:rPr>
                        <a:t>TRC</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2.7</a:t>
                      </a:r>
                    </a:p>
                  </a:txBody>
                  <a:tcPr horzOverflow="overflow">
                    <a:solidFill>
                      <a:schemeClr val="bg1">
                        <a:lumMod val="9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19%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2.2</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3.5</a:t>
                      </a:r>
                    </a:p>
                  </a:txBody>
                  <a:tcPr horzOverflow="overflow">
                    <a:solidFill>
                      <a:schemeClr val="bg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rgbClr val="000000"/>
                          </a:solidFill>
                          <a:effectLst/>
                          <a:latin typeface="Arial" charset="0"/>
                          <a:cs typeface="Arial" charset="0"/>
                        </a:rPr>
                        <a:t>9% Decrease</a:t>
                      </a:r>
                    </a:p>
                  </a:txBody>
                  <a:tcPr horzOverflow="overflow">
                    <a:solidFill>
                      <a:schemeClr val="bg1">
                        <a:lumMod val="95000"/>
                      </a:schemeClr>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a:ln>
                            <a:noFill/>
                          </a:ln>
                          <a:solidFill>
                            <a:srgbClr val="000000"/>
                          </a:solidFill>
                          <a:effectLst/>
                          <a:latin typeface="Arial" charset="0"/>
                          <a:cs typeface="Arial" charset="0"/>
                        </a:rPr>
                        <a:t>3.2</a:t>
                      </a:r>
                    </a:p>
                  </a:txBody>
                  <a:tcPr horzOverflow="overflow">
                    <a:solidFill>
                      <a:schemeClr val="bg1">
                        <a:lumMod val="95000"/>
                      </a:schemeClr>
                    </a:solidFill>
                  </a:tcPr>
                </a:tc>
                <a:tc>
                  <a:txBody>
                    <a:bodyPr/>
                    <a:lstStyle/>
                    <a:p>
                      <a:pPr algn="ctr"/>
                      <a:r>
                        <a:rPr lang="en-US" sz="1200" b="1" i="1" dirty="0"/>
                        <a:t>31% Lower</a:t>
                      </a:r>
                    </a:p>
                  </a:txBody>
                  <a:tcPr horzOverflow="overflow">
                    <a:solidFill>
                      <a:schemeClr val="bg1">
                        <a:lumMod val="95000"/>
                      </a:schemeClr>
                    </a:solidFill>
                  </a:tcPr>
                </a:tc>
                <a:extLst>
                  <a:ext uri="{0D108BD9-81ED-4DB2-BD59-A6C34878D82A}">
                    <a16:rowId xmlns:a16="http://schemas.microsoft.com/office/drawing/2014/main" val="10003"/>
                  </a:ext>
                </a:extLst>
              </a:tr>
              <a:tr h="37407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dk1"/>
                          </a:solidFill>
                          <a:effectLst/>
                          <a:latin typeface="+mn-lt"/>
                          <a:cs typeface="+mn-cs"/>
                        </a:rPr>
                        <a:t>DART</a:t>
                      </a:r>
                      <a:endParaRPr kumimoji="0" lang="en-US" sz="1200" b="1" i="1" u="none" strike="noStrike" cap="none" normalizeH="0" baseline="0" dirty="0">
                        <a:ln>
                          <a:noFill/>
                        </a:ln>
                        <a:solidFill>
                          <a:srgbClr val="000000"/>
                        </a:solidFill>
                        <a:effectLst/>
                        <a:latin typeface="Arial" charset="0"/>
                        <a:cs typeface="Arial" charset="0"/>
                      </a:endParaRPr>
                    </a:p>
                  </a:txBody>
                  <a:tcPr horzOverflow="overflow">
                    <a:solidFill>
                      <a:schemeClr val="bg1">
                        <a:lumMod val="85000"/>
                      </a:schemeClr>
                    </a:solidFill>
                  </a:tcPr>
                </a:tc>
                <a:tc>
                  <a:txBody>
                    <a:bodyPr/>
                    <a:lstStyle/>
                    <a:p>
                      <a:pPr algn="ctr"/>
                      <a:r>
                        <a:rPr lang="en-US" sz="1200" i="1" dirty="0"/>
                        <a:t>1.5</a:t>
                      </a:r>
                    </a:p>
                  </a:txBody>
                  <a:tcPr horzOverflow="overflow">
                    <a:solidFill>
                      <a:schemeClr val="bg1">
                        <a:lumMod val="85000"/>
                      </a:schemeClr>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cap="none" normalizeH="0" baseline="0" dirty="0">
                          <a:ln>
                            <a:noFill/>
                          </a:ln>
                          <a:solidFill>
                            <a:srgbClr val="000000"/>
                          </a:solidFill>
                          <a:effectLst/>
                          <a:latin typeface="Arial" charset="0"/>
                          <a:cs typeface="Arial" charset="0"/>
                        </a:rPr>
                        <a:t>No Change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1.5</a:t>
                      </a:r>
                    </a:p>
                  </a:txBody>
                  <a:tcPr horzOverflow="overflow">
                    <a:solidFill>
                      <a:schemeClr val="bg1">
                        <a:lumMod val="85000"/>
                      </a:schemeClr>
                    </a:solidFill>
                  </a:tcPr>
                </a:tc>
                <a:tc>
                  <a:txBody>
                    <a:bodyPr/>
                    <a:lstStyle/>
                    <a:p>
                      <a:pPr algn="ctr"/>
                      <a:r>
                        <a:rPr lang="en-US" sz="1200" i="1" dirty="0"/>
                        <a:t>2.0</a:t>
                      </a:r>
                    </a:p>
                  </a:txBody>
                  <a:tcPr horzOverflow="overflow">
                    <a:solidFill>
                      <a:schemeClr val="bg1">
                        <a:lumMod val="85000"/>
                      </a:schemeClr>
                    </a:solidFill>
                  </a:tcPr>
                </a:tc>
                <a:tc gridSpan="2">
                  <a:txBody>
                    <a:bodyPr/>
                    <a:lstStyle/>
                    <a:p>
                      <a:pPr algn="ctr"/>
                      <a:r>
                        <a:rPr lang="en-US" sz="1200" b="1" i="1" dirty="0"/>
                        <a:t>5% Decrease</a:t>
                      </a:r>
                    </a:p>
                  </a:txBody>
                  <a:tcPr horzOverflow="overflow">
                    <a:solidFill>
                      <a:schemeClr val="bg1">
                        <a:lumMod val="85000"/>
                      </a:schemeClr>
                    </a:solidFill>
                  </a:tcPr>
                </a:tc>
                <a:tc hMerge="1">
                  <a:txBody>
                    <a:bodyPr/>
                    <a:lstStyle/>
                    <a:p>
                      <a:endParaRPr lang="en-US"/>
                    </a:p>
                  </a:txBody>
                  <a:tcPr/>
                </a:tc>
                <a:tc>
                  <a:txBody>
                    <a:bodyPr/>
                    <a:lstStyle/>
                    <a:p>
                      <a:pPr algn="ctr"/>
                      <a:r>
                        <a:rPr lang="en-US" sz="1200" i="1" dirty="0"/>
                        <a:t>1.9</a:t>
                      </a:r>
                    </a:p>
                  </a:txBody>
                  <a:tcPr horzOverflow="overflow">
                    <a:solidFill>
                      <a:schemeClr val="bg1">
                        <a:lumMod val="85000"/>
                      </a:schemeClr>
                    </a:solidFill>
                  </a:tcPr>
                </a:tc>
                <a:tc>
                  <a:txBody>
                    <a:bodyPr/>
                    <a:lstStyle/>
                    <a:p>
                      <a:pPr algn="ctr"/>
                      <a:r>
                        <a:rPr lang="en-US" sz="1200" b="1" i="1" dirty="0"/>
                        <a:t>21% Lower</a:t>
                      </a:r>
                    </a:p>
                  </a:txBody>
                  <a:tcPr horzOverflow="overflow">
                    <a:solidFill>
                      <a:schemeClr val="bg1">
                        <a:lumMod val="85000"/>
                      </a:schemeClr>
                    </a:solidFill>
                  </a:tcPr>
                </a:tc>
                <a:extLst>
                  <a:ext uri="{0D108BD9-81ED-4DB2-BD59-A6C34878D82A}">
                    <a16:rowId xmlns:a16="http://schemas.microsoft.com/office/drawing/2014/main" val="10004"/>
                  </a:ext>
                </a:extLst>
              </a:tr>
            </a:tbl>
          </a:graphicData>
        </a:graphic>
      </p:graphicFrame>
      <p:sp>
        <p:nvSpPr>
          <p:cNvPr id="11" name="TextBox 10">
            <a:extLst>
              <a:ext uri="{FF2B5EF4-FFF2-40B4-BE49-F238E27FC236}">
                <a16:creationId xmlns:a16="http://schemas.microsoft.com/office/drawing/2014/main" id="{246B3D59-23A3-4DC0-B986-670EAA535AA2}"/>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pic>
        <p:nvPicPr>
          <p:cNvPr id="17" name="Picture 16" descr="C:\Documents and Settings\Wanda Lagoe\My Documents\My Pictures\PSM\IMG_1889.JPG">
            <a:extLst>
              <a:ext uri="{FF2B5EF4-FFF2-40B4-BE49-F238E27FC236}">
                <a16:creationId xmlns:a16="http://schemas.microsoft.com/office/drawing/2014/main" id="{DBBF4DE2-FAAF-462E-B171-31E1AB193315}"/>
              </a:ext>
            </a:extLst>
          </p:cNvPr>
          <p:cNvPicPr/>
          <p:nvPr/>
        </p:nvPicPr>
        <p:blipFill>
          <a:blip r:embed="rId3" cstate="print"/>
          <a:srcRect l="8929" t="21542" r="8418" b="33939"/>
          <a:stretch>
            <a:fillRect/>
          </a:stretch>
        </p:blipFill>
        <p:spPr bwMode="auto">
          <a:xfrm>
            <a:off x="609600" y="3962400"/>
            <a:ext cx="4495800" cy="1981200"/>
          </a:xfrm>
          <a:prstGeom prst="rect">
            <a:avLst/>
          </a:prstGeom>
          <a:noFill/>
          <a:ln w="9525">
            <a:noFill/>
            <a:miter lim="800000"/>
            <a:headEnd/>
            <a:tailEnd/>
          </a:ln>
        </p:spPr>
      </p:pic>
      <p:pic>
        <p:nvPicPr>
          <p:cNvPr id="16" name="Picture 15" descr="C:\Users\wllagoe.EADS\Pictures\Construction\IMAG0613.jpg">
            <a:extLst>
              <a:ext uri="{FF2B5EF4-FFF2-40B4-BE49-F238E27FC236}">
                <a16:creationId xmlns:a16="http://schemas.microsoft.com/office/drawing/2014/main" id="{89F122DA-05C6-4B3F-8A9D-7E41B542B6DC}"/>
              </a:ext>
            </a:extLst>
          </p:cNvPr>
          <p:cNvPicPr/>
          <p:nvPr/>
        </p:nvPicPr>
        <p:blipFill>
          <a:blip r:embed="rId4" cstate="print"/>
          <a:srcRect t="24608"/>
          <a:stretch>
            <a:fillRect/>
          </a:stretch>
        </p:blipFill>
        <p:spPr bwMode="auto">
          <a:xfrm>
            <a:off x="4191000" y="3962400"/>
            <a:ext cx="4343400" cy="1987992"/>
          </a:xfrm>
          <a:prstGeom prst="rect">
            <a:avLst/>
          </a:prstGeom>
          <a:noFill/>
          <a:ln w="9525">
            <a:noFill/>
            <a:miter lim="800000"/>
            <a:headEnd/>
            <a:tailEnd/>
          </a:ln>
        </p:spPr>
      </p:pic>
    </p:spTree>
    <p:extLst>
      <p:ext uri="{BB962C8B-B14F-4D97-AF65-F5344CB8AC3E}">
        <p14:creationId xmlns:p14="http://schemas.microsoft.com/office/powerpoint/2010/main" val="3179923770"/>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533400" y="51137"/>
            <a:ext cx="7543800" cy="1015663"/>
          </a:xfrm>
          <a:prstGeom prst="rect">
            <a:avLst/>
          </a:prstGeom>
          <a:noFill/>
          <a:ln w="9525">
            <a:noFill/>
            <a:miter lim="800000"/>
            <a:headEnd/>
            <a:tailEnd/>
          </a:ln>
        </p:spPr>
        <p:txBody>
          <a:bodyPr>
            <a:spAutoFit/>
          </a:bodyPr>
          <a:lstStyle/>
          <a:p>
            <a:pPr eaLnBrk="0" hangingPunct="0"/>
            <a:r>
              <a:rPr lang="en-US" sz="3600" b="1" dirty="0">
                <a:solidFill>
                  <a:schemeClr val="bg2"/>
                </a:solidFill>
              </a:rPr>
              <a:t>Special Emphasis Program</a:t>
            </a:r>
          </a:p>
          <a:p>
            <a:pPr eaLnBrk="0" hangingPunct="0"/>
            <a:r>
              <a:rPr lang="en-US" sz="2400" i="1" dirty="0">
                <a:solidFill>
                  <a:schemeClr val="bg2"/>
                </a:solidFill>
              </a:rPr>
              <a:t>Construction</a:t>
            </a:r>
            <a:endParaRPr lang="en-US" sz="2400" b="1" i="1" dirty="0">
              <a:solidFill>
                <a:schemeClr val="bg2"/>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008094725"/>
              </p:ext>
            </p:extLst>
          </p:nvPr>
        </p:nvGraphicFramePr>
        <p:xfrm>
          <a:off x="609600" y="1143000"/>
          <a:ext cx="7924797" cy="1219201"/>
        </p:xfrm>
        <a:graphic>
          <a:graphicData uri="http://schemas.openxmlformats.org/drawingml/2006/table">
            <a:tbl>
              <a:tblPr>
                <a:tableStyleId>{00A15C55-8517-42AA-B614-E9B94910E393}</a:tableStyleId>
              </a:tblPr>
              <a:tblGrid>
                <a:gridCol w="4473514">
                  <a:extLst>
                    <a:ext uri="{9D8B030D-6E8A-4147-A177-3AD203B41FA5}">
                      <a16:colId xmlns:a16="http://schemas.microsoft.com/office/drawing/2014/main" val="20000"/>
                    </a:ext>
                  </a:extLst>
                </a:gridCol>
                <a:gridCol w="1491171">
                  <a:extLst>
                    <a:ext uri="{9D8B030D-6E8A-4147-A177-3AD203B41FA5}">
                      <a16:colId xmlns:a16="http://schemas.microsoft.com/office/drawing/2014/main" val="20001"/>
                    </a:ext>
                  </a:extLst>
                </a:gridCol>
                <a:gridCol w="981745">
                  <a:extLst>
                    <a:ext uri="{9D8B030D-6E8A-4147-A177-3AD203B41FA5}">
                      <a16:colId xmlns:a16="http://schemas.microsoft.com/office/drawing/2014/main" val="20002"/>
                    </a:ext>
                  </a:extLst>
                </a:gridCol>
                <a:gridCol w="978367">
                  <a:extLst>
                    <a:ext uri="{9D8B030D-6E8A-4147-A177-3AD203B41FA5}">
                      <a16:colId xmlns:a16="http://schemas.microsoft.com/office/drawing/2014/main" val="20004"/>
                    </a:ext>
                  </a:extLst>
                </a:gridCol>
              </a:tblGrid>
              <a:tr h="59218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chemeClr val="tx1"/>
                          </a:solidFill>
                          <a:effectLst/>
                          <a:latin typeface="Arial" charset="0"/>
                          <a:cs typeface="Arial" charset="0"/>
                        </a:rPr>
                        <a:t>NAICS 23</a:t>
                      </a:r>
                      <a:r>
                        <a:rPr lang="en-US" sz="1600" b="1" dirty="0"/>
                        <a:t>—CONSTRUCTION</a:t>
                      </a:r>
                      <a:endParaRPr kumimoji="0" lang="en-US" sz="1600" b="1" i="0" u="none" strike="noStrike" cap="none" normalizeH="0" baseline="0" dirty="0">
                        <a:ln>
                          <a:noFill/>
                        </a:ln>
                        <a:solidFill>
                          <a:schemeClr val="tx1"/>
                        </a:solidFill>
                        <a:effectLst/>
                        <a:latin typeface="Arial" charset="0"/>
                        <a:cs typeface="Arial" charset="0"/>
                      </a:endParaRPr>
                    </a:p>
                  </a:txBody>
                  <a:tcP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cs typeface="Arial" charset="0"/>
                        </a:rPr>
                        <a:t>FFY 2017</a:t>
                      </a:r>
                    </a:p>
                  </a:txBody>
                  <a:tcPr anchor="ctr" horzOverflow="overflow">
                    <a:solidFill>
                      <a:schemeClr val="bg1">
                        <a:lumMod val="75000"/>
                      </a:schemeClr>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cs typeface="Arial" charset="0"/>
                      </a:endParaRPr>
                    </a:p>
                  </a:txBody>
                  <a:tcPr anchor="ctr" horzOverflow="overflow">
                    <a:solidFill>
                      <a:schemeClr val="bg1">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Arial" charset="0"/>
                          <a:cs typeface="Arial" charset="0"/>
                        </a:rPr>
                        <a:t>Total</a:t>
                      </a:r>
                    </a:p>
                  </a:txBody>
                  <a:tcPr anchor="ctr" horzOverflow="overflow">
                    <a:solidFill>
                      <a:schemeClr val="bg1">
                        <a:lumMod val="75000"/>
                      </a:schemeClr>
                    </a:solidFill>
                  </a:tcPr>
                </a:tc>
                <a:extLst>
                  <a:ext uri="{0D108BD9-81ED-4DB2-BD59-A6C34878D82A}">
                    <a16:rowId xmlns:a16="http://schemas.microsoft.com/office/drawing/2014/main" val="10000"/>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1" u="none" strike="noStrike" cap="none" normalizeH="0" baseline="0" dirty="0">
                          <a:ln>
                            <a:noFill/>
                          </a:ln>
                          <a:solidFill>
                            <a:schemeClr val="tx1"/>
                          </a:solidFill>
                          <a:effectLst/>
                          <a:latin typeface="Arial" charset="0"/>
                          <a:cs typeface="Arial" charset="0"/>
                        </a:rPr>
                        <a:t>Total Fatalities</a:t>
                      </a: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i="1" u="none" strike="noStrike" cap="none" normalizeH="0" baseline="0" dirty="0">
                          <a:ln>
                            <a:noFill/>
                          </a:ln>
                          <a:effectLst/>
                        </a:rPr>
                        <a:t>12</a:t>
                      </a:r>
                    </a:p>
                  </a:txBody>
                  <a:tcPr horzOverflow="overflow">
                    <a:solidFill>
                      <a:schemeClr val="bg1">
                        <a:lumMod val="9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300" i="1" u="none" strike="noStrike" cap="none" normalizeH="0" baseline="0" dirty="0">
                        <a:ln>
                          <a:noFill/>
                        </a:ln>
                        <a:effectLst/>
                      </a:endParaRPr>
                    </a:p>
                  </a:txBody>
                  <a:tcP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1" u="none" strike="noStrike" cap="none" normalizeH="0" baseline="0" dirty="0">
                          <a:ln>
                            <a:noFill/>
                          </a:ln>
                          <a:solidFill>
                            <a:srgbClr val="000000"/>
                          </a:solidFill>
                          <a:effectLst/>
                          <a:latin typeface="Arial" charset="0"/>
                          <a:cs typeface="Arial" charset="0"/>
                        </a:rPr>
                        <a:t>14</a:t>
                      </a:r>
                    </a:p>
                  </a:txBody>
                  <a:tcPr horzOverflow="overflow">
                    <a:solidFill>
                      <a:schemeClr val="bg1">
                        <a:lumMod val="95000"/>
                      </a:schemeClr>
                    </a:solidFill>
                  </a:tcPr>
                </a:tc>
                <a:extLst>
                  <a:ext uri="{0D108BD9-81ED-4DB2-BD59-A6C34878D82A}">
                    <a16:rowId xmlns:a16="http://schemas.microsoft.com/office/drawing/2014/main" val="10001"/>
                  </a:ext>
                </a:extLst>
              </a:tr>
              <a:tr h="313509">
                <a:tc>
                  <a: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300" b="0" i="1" u="none" strike="noStrike" cap="none" normalizeH="0" baseline="0" dirty="0">
                          <a:ln>
                            <a:noFill/>
                          </a:ln>
                          <a:effectLst/>
                        </a:rPr>
                        <a:t> Fatality Rate</a:t>
                      </a:r>
                      <a:endParaRPr kumimoji="0" lang="en-US" sz="1300" b="0" i="1" u="none" strike="noStrike" cap="none" normalizeH="0" baseline="0" dirty="0">
                        <a:ln>
                          <a:noFill/>
                        </a:ln>
                        <a:solidFill>
                          <a:schemeClr val="tx1"/>
                        </a:solidFill>
                        <a:effectLst/>
                        <a:latin typeface="Arial" charset="0"/>
                        <a:cs typeface="Arial" charset="0"/>
                      </a:endParaRPr>
                    </a:p>
                  </a:txBody>
                  <a:tcP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300" b="0" i="1" u="none" strike="noStrike" cap="none" normalizeH="0" baseline="0" dirty="0">
                          <a:ln>
                            <a:noFill/>
                          </a:ln>
                          <a:solidFill>
                            <a:srgbClr val="000000"/>
                          </a:solidFill>
                          <a:effectLst/>
                          <a:latin typeface="Arial" charset="0"/>
                          <a:cs typeface="Arial" charset="0"/>
                        </a:rPr>
                        <a:t>0.0060</a:t>
                      </a:r>
                    </a:p>
                  </a:txBody>
                  <a:tcPr horzOverflow="overflow">
                    <a:solidFill>
                      <a:schemeClr val="bg1">
                        <a:lumMod val="85000"/>
                      </a:scheme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300" i="1" dirty="0"/>
                    </a:p>
                  </a:txBody>
                  <a:tcPr horzOverflow="overflow">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1" dirty="0"/>
                        <a:t>0.0066</a:t>
                      </a:r>
                    </a:p>
                  </a:txBody>
                  <a:tcPr horzOverflow="overflow">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549658573"/>
              </p:ext>
            </p:extLst>
          </p:nvPr>
        </p:nvGraphicFramePr>
        <p:xfrm>
          <a:off x="609599" y="2514601"/>
          <a:ext cx="7924798" cy="3362282"/>
        </p:xfrm>
        <a:graphic>
          <a:graphicData uri="http://schemas.openxmlformats.org/drawingml/2006/table">
            <a:tbl>
              <a:tblPr firstRow="1" bandRow="1">
                <a:tableStyleId>{00A15C55-8517-42AA-B614-E9B94910E393}</a:tableStyleId>
              </a:tblPr>
              <a:tblGrid>
                <a:gridCol w="2858128">
                  <a:extLst>
                    <a:ext uri="{9D8B030D-6E8A-4147-A177-3AD203B41FA5}">
                      <a16:colId xmlns:a16="http://schemas.microsoft.com/office/drawing/2014/main" val="20000"/>
                    </a:ext>
                  </a:extLst>
                </a:gridCol>
                <a:gridCol w="1103192">
                  <a:extLst>
                    <a:ext uri="{9D8B030D-6E8A-4147-A177-3AD203B41FA5}">
                      <a16:colId xmlns:a16="http://schemas.microsoft.com/office/drawing/2014/main" val="20002"/>
                    </a:ext>
                  </a:extLst>
                </a:gridCol>
                <a:gridCol w="2820481">
                  <a:extLst>
                    <a:ext uri="{9D8B030D-6E8A-4147-A177-3AD203B41FA5}">
                      <a16:colId xmlns:a16="http://schemas.microsoft.com/office/drawing/2014/main" val="20003"/>
                    </a:ext>
                  </a:extLst>
                </a:gridCol>
                <a:gridCol w="1142997">
                  <a:extLst>
                    <a:ext uri="{9D8B030D-6E8A-4147-A177-3AD203B41FA5}">
                      <a16:colId xmlns:a16="http://schemas.microsoft.com/office/drawing/2014/main" val="20005"/>
                    </a:ext>
                  </a:extLst>
                </a:gridCol>
              </a:tblGrid>
              <a:tr h="498517">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tc>
                  <a:txBody>
                    <a:bodyPr/>
                    <a:lstStyle/>
                    <a:p>
                      <a:pPr algn="r"/>
                      <a:r>
                        <a:rPr lang="en-US" sz="1400" b="1" dirty="0">
                          <a:solidFill>
                            <a:schemeClr val="tx1"/>
                          </a:solidFill>
                        </a:rPr>
                        <a:t>Fatality Type</a:t>
                      </a:r>
                    </a:p>
                  </a:txBody>
                  <a:tcPr anchor="ctr">
                    <a:solidFill>
                      <a:schemeClr val="bg1">
                        <a:lumMod val="75000"/>
                      </a:schemeClr>
                    </a:solidFill>
                  </a:tcPr>
                </a:tc>
                <a:tc>
                  <a:txBody>
                    <a:bodyPr/>
                    <a:lstStyle/>
                    <a:p>
                      <a:pPr algn="ctr"/>
                      <a:r>
                        <a:rPr lang="en-US" sz="1400" b="1" i="1" dirty="0">
                          <a:solidFill>
                            <a:schemeClr val="tx1"/>
                          </a:solidFill>
                        </a:rPr>
                        <a:t>Total</a:t>
                      </a:r>
                    </a:p>
                  </a:txBody>
                  <a:tcPr anchor="ctr">
                    <a:solidFill>
                      <a:schemeClr val="bg1">
                        <a:lumMod val="75000"/>
                      </a:schemeClr>
                    </a:solidFill>
                  </a:tcPr>
                </a:tc>
                <a:extLst>
                  <a:ext uri="{0D108BD9-81ED-4DB2-BD59-A6C34878D82A}">
                    <a16:rowId xmlns:a16="http://schemas.microsoft.com/office/drawing/2014/main" val="10000"/>
                  </a:ext>
                </a:extLst>
              </a:tr>
              <a:tr h="283095">
                <a:tc>
                  <a:txBody>
                    <a:bodyPr/>
                    <a:lstStyle/>
                    <a:p>
                      <a:pPr algn="r"/>
                      <a:r>
                        <a:rPr lang="en-US" sz="1300" b="0" i="1" dirty="0">
                          <a:solidFill>
                            <a:schemeClr val="tx1"/>
                          </a:solidFill>
                        </a:rPr>
                        <a:t>Struck By</a:t>
                      </a:r>
                    </a:p>
                  </a:txBody>
                  <a:tcPr anchor="ctr">
                    <a:solidFill>
                      <a:schemeClr val="bg1">
                        <a:lumMod val="95000"/>
                      </a:schemeClr>
                    </a:solidFill>
                  </a:tcPr>
                </a:tc>
                <a:tc>
                  <a:txBody>
                    <a:bodyPr/>
                    <a:lstStyle/>
                    <a:p>
                      <a:pPr algn="ctr"/>
                      <a:r>
                        <a:rPr lang="en-US" sz="1300" b="1" i="1" dirty="0"/>
                        <a:t>5</a:t>
                      </a:r>
                    </a:p>
                  </a:txBody>
                  <a:tcPr anchor="ctr">
                    <a:solidFill>
                      <a:schemeClr val="bg1">
                        <a:lumMod val="95000"/>
                      </a:schemeClr>
                    </a:solidFill>
                  </a:tcPr>
                </a:tc>
                <a:tc>
                  <a:txBody>
                    <a:bodyPr/>
                    <a:lstStyle/>
                    <a:p>
                      <a:pPr algn="r"/>
                      <a:r>
                        <a:rPr lang="en-US" sz="1300" b="0" i="1" dirty="0">
                          <a:solidFill>
                            <a:schemeClr val="tx1"/>
                          </a:solidFill>
                        </a:rPr>
                        <a:t>Inhalation</a:t>
                      </a:r>
                    </a:p>
                  </a:txBody>
                  <a:tcPr anchor="ctr">
                    <a:solidFill>
                      <a:schemeClr val="bg1">
                        <a:lumMod val="95000"/>
                      </a:schemeClr>
                    </a:solidFill>
                  </a:tcPr>
                </a:tc>
                <a:tc>
                  <a:txBody>
                    <a:bodyPr/>
                    <a:lstStyle/>
                    <a:p>
                      <a:pPr algn="ctr"/>
                      <a:r>
                        <a:rPr lang="en-US" sz="1300" b="1" i="1" dirty="0">
                          <a:solidFill>
                            <a:schemeClr val="tx1"/>
                          </a:solidFill>
                        </a:rPr>
                        <a:t>0</a:t>
                      </a:r>
                    </a:p>
                  </a:txBody>
                  <a:tcPr anchor="ctr">
                    <a:solidFill>
                      <a:schemeClr val="bg1">
                        <a:lumMod val="95000"/>
                      </a:schemeClr>
                    </a:solidFill>
                  </a:tcPr>
                </a:tc>
                <a:extLst>
                  <a:ext uri="{0D108BD9-81ED-4DB2-BD59-A6C34878D82A}">
                    <a16:rowId xmlns:a16="http://schemas.microsoft.com/office/drawing/2014/main" val="10001"/>
                  </a:ext>
                </a:extLst>
              </a:tr>
              <a:tr h="433179">
                <a:tc>
                  <a:txBody>
                    <a:bodyPr/>
                    <a:lstStyle/>
                    <a:p>
                      <a:pPr algn="r"/>
                      <a:r>
                        <a:rPr lang="en-US" sz="1300" b="0" i="1" dirty="0"/>
                        <a:t>Caught In/Between</a:t>
                      </a:r>
                    </a:p>
                  </a:txBody>
                  <a:tcPr anchor="ctr">
                    <a:solidFill>
                      <a:schemeClr val="bg1">
                        <a:lumMod val="85000"/>
                      </a:schemeClr>
                    </a:solidFill>
                  </a:tcPr>
                </a:tc>
                <a:tc>
                  <a:txBody>
                    <a:bodyPr/>
                    <a:lstStyle/>
                    <a:p>
                      <a:pPr algn="ctr"/>
                      <a:r>
                        <a:rPr lang="en-US" sz="1300" b="1" i="1" dirty="0"/>
                        <a:t>0</a:t>
                      </a:r>
                    </a:p>
                  </a:txBody>
                  <a:tcPr anchor="ctr">
                    <a:solidFill>
                      <a:schemeClr val="bg1">
                        <a:lumMod val="85000"/>
                      </a:schemeClr>
                    </a:solidFill>
                  </a:tcPr>
                </a:tc>
                <a:tc>
                  <a:txBody>
                    <a:bodyPr/>
                    <a:lstStyle/>
                    <a:p>
                      <a:pPr algn="r"/>
                      <a:r>
                        <a:rPr lang="en-US" sz="1300" i="1" dirty="0"/>
                        <a:t>Ingestion</a:t>
                      </a:r>
                    </a:p>
                  </a:txBody>
                  <a:tcPr anchor="ctr">
                    <a:solidFill>
                      <a:schemeClr val="bg1">
                        <a:lumMod val="85000"/>
                      </a:schemeClr>
                    </a:solidFill>
                  </a:tcPr>
                </a:tc>
                <a:tc>
                  <a:txBody>
                    <a:bodyPr/>
                    <a:lstStyle/>
                    <a:p>
                      <a:pPr algn="ctr"/>
                      <a:r>
                        <a:rPr lang="en-US" sz="1300" b="1" i="1" dirty="0"/>
                        <a:t>0</a:t>
                      </a:r>
                    </a:p>
                  </a:txBody>
                  <a:tcPr anchor="ctr">
                    <a:solidFill>
                      <a:schemeClr val="bg1">
                        <a:lumMod val="85000"/>
                      </a:schemeClr>
                    </a:solidFill>
                  </a:tcPr>
                </a:tc>
                <a:extLst>
                  <a:ext uri="{0D108BD9-81ED-4DB2-BD59-A6C34878D82A}">
                    <a16:rowId xmlns:a16="http://schemas.microsoft.com/office/drawing/2014/main" val="10002"/>
                  </a:ext>
                </a:extLst>
              </a:tr>
              <a:tr h="377706">
                <a:tc>
                  <a:txBody>
                    <a:bodyPr/>
                    <a:lstStyle/>
                    <a:p>
                      <a:pPr algn="r"/>
                      <a:r>
                        <a:rPr lang="en-US" sz="1300" b="0" i="1" dirty="0"/>
                        <a:t>Bite/Sting/Scratch</a:t>
                      </a:r>
                    </a:p>
                  </a:txBody>
                  <a:tcPr anchor="ctr">
                    <a:solidFill>
                      <a:schemeClr val="bg1">
                        <a:lumMod val="95000"/>
                      </a:schemeClr>
                    </a:solidFill>
                  </a:tcPr>
                </a:tc>
                <a:tc>
                  <a:txBody>
                    <a:bodyPr/>
                    <a:lstStyle/>
                    <a:p>
                      <a:pPr algn="ctr"/>
                      <a:r>
                        <a:rPr lang="en-US" sz="1300" b="1" i="1" dirty="0"/>
                        <a:t>0</a:t>
                      </a:r>
                    </a:p>
                  </a:txBody>
                  <a:tcPr anchor="ctr">
                    <a:solidFill>
                      <a:schemeClr val="bg1">
                        <a:lumMod val="95000"/>
                      </a:schemeClr>
                    </a:solidFill>
                  </a:tcPr>
                </a:tc>
                <a:tc>
                  <a:txBody>
                    <a:bodyPr/>
                    <a:lstStyle/>
                    <a:p>
                      <a:pPr algn="r"/>
                      <a:r>
                        <a:rPr lang="en-US" sz="1300" i="1" dirty="0"/>
                        <a:t>Absorption</a:t>
                      </a:r>
                    </a:p>
                  </a:txBody>
                  <a:tcPr anchor="ctr">
                    <a:solidFill>
                      <a:schemeClr val="bg1">
                        <a:lumMod val="95000"/>
                      </a:schemeClr>
                    </a:solidFill>
                  </a:tcPr>
                </a:tc>
                <a:tc>
                  <a:txBody>
                    <a:bodyPr/>
                    <a:lstStyle/>
                    <a:p>
                      <a:pPr algn="ctr"/>
                      <a:r>
                        <a:rPr lang="en-US" sz="1300" b="1" i="1" dirty="0"/>
                        <a:t>0</a:t>
                      </a:r>
                    </a:p>
                  </a:txBody>
                  <a:tcPr anchor="ctr">
                    <a:solidFill>
                      <a:schemeClr val="bg1">
                        <a:lumMod val="95000"/>
                      </a:schemeClr>
                    </a:solidFill>
                  </a:tcPr>
                </a:tc>
                <a:extLst>
                  <a:ext uri="{0D108BD9-81ED-4DB2-BD59-A6C34878D82A}">
                    <a16:rowId xmlns:a16="http://schemas.microsoft.com/office/drawing/2014/main" val="10003"/>
                  </a:ext>
                </a:extLst>
              </a:tr>
              <a:tr h="528790">
                <a:tc>
                  <a:txBody>
                    <a:bodyPr/>
                    <a:lstStyle/>
                    <a:p>
                      <a:pPr algn="r"/>
                      <a:r>
                        <a:rPr lang="en-US" sz="1300" b="0" i="1" dirty="0"/>
                        <a:t>Fall (Same</a:t>
                      </a:r>
                      <a:r>
                        <a:rPr lang="en-US" sz="1300" b="0" i="1" baseline="0" dirty="0"/>
                        <a:t> Level)</a:t>
                      </a:r>
                      <a:endParaRPr lang="en-US" sz="1300" b="0" i="1" dirty="0"/>
                    </a:p>
                  </a:txBody>
                  <a:tcPr anchor="ctr">
                    <a:solidFill>
                      <a:schemeClr val="bg1">
                        <a:lumMod val="85000"/>
                      </a:schemeClr>
                    </a:solidFill>
                  </a:tcPr>
                </a:tc>
                <a:tc>
                  <a:txBody>
                    <a:bodyPr/>
                    <a:lstStyle/>
                    <a:p>
                      <a:pPr algn="ctr"/>
                      <a:r>
                        <a:rPr lang="en-US" sz="1300" b="1" i="1" dirty="0"/>
                        <a:t>0</a:t>
                      </a:r>
                    </a:p>
                  </a:txBody>
                  <a:tcPr anchor="ctr">
                    <a:solidFill>
                      <a:schemeClr val="bg1">
                        <a:lumMod val="85000"/>
                      </a:schemeClr>
                    </a:solidFill>
                  </a:tcPr>
                </a:tc>
                <a:tc>
                  <a:txBody>
                    <a:bodyPr/>
                    <a:lstStyle/>
                    <a:p>
                      <a:pPr algn="r"/>
                      <a:r>
                        <a:rPr lang="en-US" sz="1300" i="1" dirty="0"/>
                        <a:t>Repeated Motion/Pressure</a:t>
                      </a:r>
                    </a:p>
                  </a:txBody>
                  <a:tcPr anchor="ctr">
                    <a:solidFill>
                      <a:schemeClr val="bg1">
                        <a:lumMod val="85000"/>
                      </a:schemeClr>
                    </a:solidFill>
                  </a:tcPr>
                </a:tc>
                <a:tc>
                  <a:txBody>
                    <a:bodyPr/>
                    <a:lstStyle/>
                    <a:p>
                      <a:pPr algn="ctr"/>
                      <a:r>
                        <a:rPr lang="en-US" sz="1300" b="1" i="1" dirty="0">
                          <a:solidFill>
                            <a:schemeClr val="tx1"/>
                          </a:solidFill>
                        </a:rPr>
                        <a:t>0</a:t>
                      </a:r>
                    </a:p>
                  </a:txBody>
                  <a:tcPr anchor="ctr">
                    <a:solidFill>
                      <a:schemeClr val="bg1">
                        <a:lumMod val="85000"/>
                      </a:schemeClr>
                    </a:solidFill>
                  </a:tcPr>
                </a:tc>
                <a:extLst>
                  <a:ext uri="{0D108BD9-81ED-4DB2-BD59-A6C34878D82A}">
                    <a16:rowId xmlns:a16="http://schemas.microsoft.com/office/drawing/2014/main" val="10004"/>
                  </a:ext>
                </a:extLst>
              </a:tr>
              <a:tr h="433179">
                <a:tc>
                  <a:txBody>
                    <a:bodyPr/>
                    <a:lstStyle/>
                    <a:p>
                      <a:pPr algn="r"/>
                      <a:r>
                        <a:rPr lang="en-US" sz="1300" b="0" i="1" dirty="0"/>
                        <a:t>Fall (From Elevation)</a:t>
                      </a:r>
                    </a:p>
                  </a:txBody>
                  <a:tcPr anchor="ctr">
                    <a:solidFill>
                      <a:schemeClr val="bg1">
                        <a:lumMod val="95000"/>
                      </a:schemeClr>
                    </a:solidFill>
                  </a:tcPr>
                </a:tc>
                <a:tc>
                  <a:txBody>
                    <a:bodyPr/>
                    <a:lstStyle/>
                    <a:p>
                      <a:pPr algn="ctr"/>
                      <a:r>
                        <a:rPr lang="en-US" sz="1300" b="1" i="1" dirty="0"/>
                        <a:t>8</a:t>
                      </a:r>
                    </a:p>
                  </a:txBody>
                  <a:tcPr anchor="ctr">
                    <a:solidFill>
                      <a:schemeClr val="bg1">
                        <a:lumMod val="95000"/>
                      </a:schemeClr>
                    </a:solidFill>
                  </a:tcPr>
                </a:tc>
                <a:tc>
                  <a:txBody>
                    <a:bodyPr/>
                    <a:lstStyle/>
                    <a:p>
                      <a:pPr algn="r"/>
                      <a:r>
                        <a:rPr lang="en-US" sz="1300" i="1" dirty="0"/>
                        <a:t>Cardio/Respiratory</a:t>
                      </a:r>
                    </a:p>
                  </a:txBody>
                  <a:tcPr anchor="ctr">
                    <a:solidFill>
                      <a:schemeClr val="bg1">
                        <a:lumMod val="95000"/>
                      </a:schemeClr>
                    </a:solidFill>
                  </a:tcPr>
                </a:tc>
                <a:tc>
                  <a:txBody>
                    <a:bodyPr/>
                    <a:lstStyle/>
                    <a:p>
                      <a:pPr algn="ctr"/>
                      <a:r>
                        <a:rPr lang="en-US" sz="1300" b="1" i="1" dirty="0"/>
                        <a:t>0</a:t>
                      </a:r>
                    </a:p>
                  </a:txBody>
                  <a:tcPr anchor="ctr">
                    <a:solidFill>
                      <a:schemeClr val="bg1">
                        <a:lumMod val="95000"/>
                      </a:schemeClr>
                    </a:solidFill>
                  </a:tcPr>
                </a:tc>
                <a:extLst>
                  <a:ext uri="{0D108BD9-81ED-4DB2-BD59-A6C34878D82A}">
                    <a16:rowId xmlns:a16="http://schemas.microsoft.com/office/drawing/2014/main" val="10005"/>
                  </a:ext>
                </a:extLst>
              </a:tr>
              <a:tr h="286544">
                <a:tc>
                  <a:txBody>
                    <a:bodyPr/>
                    <a:lstStyle/>
                    <a:p>
                      <a:pPr algn="r"/>
                      <a:r>
                        <a:rPr lang="en-US" sz="1300" b="0" i="1" dirty="0"/>
                        <a:t>Struck Against</a:t>
                      </a:r>
                    </a:p>
                  </a:txBody>
                  <a:tcPr anchor="ctr">
                    <a:solidFill>
                      <a:schemeClr val="bg1">
                        <a:lumMod val="85000"/>
                      </a:schemeClr>
                    </a:solidFill>
                  </a:tcPr>
                </a:tc>
                <a:tc>
                  <a:txBody>
                    <a:bodyPr/>
                    <a:lstStyle/>
                    <a:p>
                      <a:pPr algn="ctr"/>
                      <a:r>
                        <a:rPr lang="en-US" sz="1300" b="1" i="1" u="none" dirty="0"/>
                        <a:t>0</a:t>
                      </a:r>
                    </a:p>
                  </a:txBody>
                  <a:tcPr anchor="ctr">
                    <a:solidFill>
                      <a:schemeClr val="bg1">
                        <a:lumMod val="85000"/>
                      </a:schemeClr>
                    </a:solidFill>
                  </a:tcPr>
                </a:tc>
                <a:tc>
                  <a:txBody>
                    <a:bodyPr/>
                    <a:lstStyle/>
                    <a:p>
                      <a:pPr algn="r"/>
                      <a:r>
                        <a:rPr lang="en-US" sz="1300" i="1" u="none" dirty="0"/>
                        <a:t>Shock</a:t>
                      </a:r>
                    </a:p>
                  </a:txBody>
                  <a:tcPr anchor="ctr">
                    <a:solidFill>
                      <a:schemeClr val="bg1">
                        <a:lumMod val="85000"/>
                      </a:schemeClr>
                    </a:solidFill>
                  </a:tcPr>
                </a:tc>
                <a:tc>
                  <a:txBody>
                    <a:bodyPr/>
                    <a:lstStyle/>
                    <a:p>
                      <a:pPr algn="ctr"/>
                      <a:r>
                        <a:rPr lang="en-US" sz="1300" b="1" i="1" dirty="0"/>
                        <a:t>0</a:t>
                      </a:r>
                    </a:p>
                  </a:txBody>
                  <a:tcPr anchor="ctr">
                    <a:solidFill>
                      <a:schemeClr val="bg1">
                        <a:lumMod val="85000"/>
                      </a:schemeClr>
                    </a:solidFill>
                  </a:tcPr>
                </a:tc>
                <a:extLst>
                  <a:ext uri="{0D108BD9-81ED-4DB2-BD59-A6C34878D82A}">
                    <a16:rowId xmlns:a16="http://schemas.microsoft.com/office/drawing/2014/main" val="10006"/>
                  </a:ext>
                </a:extLst>
              </a:tr>
              <a:tr h="511791">
                <a:tc>
                  <a:txBody>
                    <a:bodyPr/>
                    <a:lstStyle/>
                    <a:p>
                      <a:pPr algn="r"/>
                      <a:r>
                        <a:rPr lang="en-US" sz="1300" b="0" i="1" dirty="0"/>
                        <a:t>Rubbed/Abraded</a:t>
                      </a:r>
                    </a:p>
                  </a:txBody>
                  <a:tcPr anchor="ctr">
                    <a:solidFill>
                      <a:schemeClr val="bg1">
                        <a:lumMod val="95000"/>
                      </a:schemeClr>
                    </a:solidFill>
                  </a:tcPr>
                </a:tc>
                <a:tc>
                  <a:txBody>
                    <a:bodyPr/>
                    <a:lstStyle/>
                    <a:p>
                      <a:pPr algn="ctr"/>
                      <a:r>
                        <a:rPr lang="en-US" sz="1300" b="1" i="1" u="none" dirty="0"/>
                        <a:t>0</a:t>
                      </a:r>
                    </a:p>
                  </a:txBody>
                  <a:tcPr anchor="ctr">
                    <a:solidFill>
                      <a:schemeClr val="bg1">
                        <a:lumMod val="95000"/>
                      </a:schemeClr>
                    </a:solidFill>
                  </a:tcPr>
                </a:tc>
                <a:tc>
                  <a:txBody>
                    <a:bodyPr/>
                    <a:lstStyle/>
                    <a:p>
                      <a:pPr algn="r"/>
                      <a:r>
                        <a:rPr lang="en-US" sz="1300" b="0" i="1" u="none" dirty="0"/>
                        <a:t>Other</a:t>
                      </a:r>
                    </a:p>
                  </a:txBody>
                  <a:tcPr anchor="ctr">
                    <a:solidFill>
                      <a:schemeClr val="bg1">
                        <a:lumMod val="95000"/>
                      </a:schemeClr>
                    </a:solidFill>
                  </a:tcPr>
                </a:tc>
                <a:tc>
                  <a:txBody>
                    <a:bodyPr/>
                    <a:lstStyle/>
                    <a:p>
                      <a:pPr algn="ctr"/>
                      <a:r>
                        <a:rPr lang="en-US" sz="1300" b="1" i="1" dirty="0"/>
                        <a:t>1</a:t>
                      </a:r>
                    </a:p>
                  </a:txBody>
                  <a:tcPr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1D3E3066-A1C5-44D4-820A-6DE129023041}"/>
              </a:ext>
            </a:extLst>
          </p:cNvPr>
          <p:cNvSpPr txBox="1"/>
          <p:nvPr/>
        </p:nvSpPr>
        <p:spPr>
          <a:xfrm>
            <a:off x="6477000" y="685800"/>
            <a:ext cx="2286000" cy="369332"/>
          </a:xfrm>
          <a:prstGeom prst="rect">
            <a:avLst/>
          </a:prstGeom>
          <a:noFill/>
        </p:spPr>
        <p:txBody>
          <a:bodyPr wrap="square" rtlCol="0">
            <a:spAutoFit/>
          </a:bodyPr>
          <a:lstStyle/>
          <a:p>
            <a:r>
              <a:rPr lang="en-US" i="1" dirty="0"/>
              <a:t>           Spring 2018</a:t>
            </a:r>
          </a:p>
        </p:txBody>
      </p:sp>
    </p:spTree>
    <p:extLst>
      <p:ext uri="{BB962C8B-B14F-4D97-AF65-F5344CB8AC3E}">
        <p14:creationId xmlns:p14="http://schemas.microsoft.com/office/powerpoint/2010/main" val="476130495"/>
      </p:ext>
    </p:extLst>
  </p:cSld>
  <p:clrMapOvr>
    <a:masterClrMapping/>
  </p:clrMapOvr>
  <p:transition advClick="0"/>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2/12/2008 9:58:15 AM&quot;&gt;&lt;Slide id=&quot;459&quot; dur=&quot;3.46875&quot;/&gt;&lt;/Timings&gt;&lt;/WMTools&gt;"/>
</p:tagLst>
</file>

<file path=ppt/theme/theme1.xml><?xml version="1.0" encoding="utf-8"?>
<a:theme xmlns:a="http://schemas.openxmlformats.org/drawingml/2006/main" name="NCDOL  Standard">
  <a:themeElements>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CDOL  Standard">
  <a:themeElements>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fontScheme name="1_NCDO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NCDOL  Standard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CDOL  Standar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NCDOL  Standard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CDOL  Standard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CDOL  Standard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CDOL  Standard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NCDOL  Standard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NCDOL  Standard 8">
        <a:dk1>
          <a:srgbClr val="000000"/>
        </a:dk1>
        <a:lt1>
          <a:srgbClr val="FFFFFF"/>
        </a:lt1>
        <a:dk2>
          <a:srgbClr val="0000FF"/>
        </a:dk2>
        <a:lt2>
          <a:srgbClr val="000080"/>
        </a:lt2>
        <a:accent1>
          <a:srgbClr val="FF00FF"/>
        </a:accent1>
        <a:accent2>
          <a:srgbClr val="FF0000"/>
        </a:accent2>
        <a:accent3>
          <a:srgbClr val="FFFFFF"/>
        </a:accent3>
        <a:accent4>
          <a:srgbClr val="000000"/>
        </a:accent4>
        <a:accent5>
          <a:srgbClr val="FFAAFF"/>
        </a:accent5>
        <a:accent6>
          <a:srgbClr val="E70000"/>
        </a:accent6>
        <a:hlink>
          <a:srgbClr val="000000"/>
        </a:hlink>
        <a:folHlink>
          <a:srgbClr val="C0C0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Capsules</Template>
  <TotalTime>43005</TotalTime>
  <Words>1688</Words>
  <Application>Microsoft Office PowerPoint</Application>
  <PresentationFormat>On-screen Show (4:3)</PresentationFormat>
  <Paragraphs>588</Paragraphs>
  <Slides>26</Slides>
  <Notes>23</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Symbol</vt:lpstr>
      <vt:lpstr>Times New Roman</vt:lpstr>
      <vt:lpstr>Wingdings</vt:lpstr>
      <vt:lpstr>NCDOL  Standard</vt:lpstr>
      <vt:lpstr>1_NCDOL  Standard</vt:lpstr>
      <vt:lpstr>Worksheet</vt:lpstr>
      <vt:lpstr>North Carolina Department of Labor Occupational Safety &amp; Health Division  OSH Advisory Spring 2018 Federal Fiscal Year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Quarterly Update</dc:title>
  <dc:creator>Wanda Lagoe</dc:creator>
  <cp:lastModifiedBy>Lagoe, Wanda</cp:lastModifiedBy>
  <cp:revision>3021</cp:revision>
  <cp:lastPrinted>2018-05-02T12:22:03Z</cp:lastPrinted>
  <dcterms:created xsi:type="dcterms:W3CDTF">2000-08-10T17:22:10Z</dcterms:created>
  <dcterms:modified xsi:type="dcterms:W3CDTF">2018-05-07T11:03:12Z</dcterms:modified>
</cp:coreProperties>
</file>