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817" r:id="rId2"/>
  </p:sldMasterIdLst>
  <p:notesMasterIdLst>
    <p:notesMasterId r:id="rId42"/>
  </p:notesMasterIdLst>
  <p:handoutMasterIdLst>
    <p:handoutMasterId r:id="rId43"/>
  </p:handoutMasterIdLst>
  <p:sldIdLst>
    <p:sldId id="593" r:id="rId3"/>
    <p:sldId id="666" r:id="rId4"/>
    <p:sldId id="758" r:id="rId5"/>
    <p:sldId id="757" r:id="rId6"/>
    <p:sldId id="640" r:id="rId7"/>
    <p:sldId id="601" r:id="rId8"/>
    <p:sldId id="602" r:id="rId9"/>
    <p:sldId id="688" r:id="rId10"/>
    <p:sldId id="603" r:id="rId11"/>
    <p:sldId id="606" r:id="rId12"/>
    <p:sldId id="605" r:id="rId13"/>
    <p:sldId id="609" r:id="rId14"/>
    <p:sldId id="611" r:id="rId15"/>
    <p:sldId id="613" r:id="rId16"/>
    <p:sldId id="615" r:id="rId17"/>
    <p:sldId id="617" r:id="rId18"/>
    <p:sldId id="619" r:id="rId19"/>
    <p:sldId id="687" r:id="rId20"/>
    <p:sldId id="624" r:id="rId21"/>
    <p:sldId id="625" r:id="rId22"/>
    <p:sldId id="626" r:id="rId23"/>
    <p:sldId id="627" r:id="rId24"/>
    <p:sldId id="628" r:id="rId25"/>
    <p:sldId id="633" r:id="rId26"/>
    <p:sldId id="730" r:id="rId27"/>
    <p:sldId id="676" r:id="rId28"/>
    <p:sldId id="731" r:id="rId29"/>
    <p:sldId id="747" r:id="rId30"/>
    <p:sldId id="749" r:id="rId31"/>
    <p:sldId id="745" r:id="rId32"/>
    <p:sldId id="746" r:id="rId33"/>
    <p:sldId id="748" r:id="rId34"/>
    <p:sldId id="750" r:id="rId35"/>
    <p:sldId id="751" r:id="rId36"/>
    <p:sldId id="752" r:id="rId37"/>
    <p:sldId id="753" r:id="rId38"/>
    <p:sldId id="754" r:id="rId39"/>
    <p:sldId id="759" r:id="rId40"/>
    <p:sldId id="637" r:id="rId41"/>
  </p:sldIdLst>
  <p:sldSz cx="9144000" cy="6858000" type="screen4x3"/>
  <p:notesSz cx="7010400" cy="9296400"/>
  <p:custDataLst>
    <p:tags r:id="rId44"/>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D9E"/>
    <a:srgbClr val="000080"/>
    <a:srgbClr val="DDDDDD"/>
    <a:srgbClr val="E7E7E7"/>
    <a:srgbClr val="012D9A"/>
    <a:srgbClr val="010101"/>
    <a:srgbClr val="C0C0C0"/>
    <a:srgbClr val="FF9900"/>
    <a:srgbClr val="0033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0996CF-7684-45ED-B87A-BB195B0DA31B}" v="103" dt="2021-11-08T18:58:38.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2802" autoAdjust="0"/>
  </p:normalViewPr>
  <p:slideViewPr>
    <p:cSldViewPr>
      <p:cViewPr varScale="1">
        <p:scale>
          <a:sx n="114" d="100"/>
          <a:sy n="114" d="100"/>
        </p:scale>
        <p:origin x="1578"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308"/>
    </p:cViewPr>
  </p:sorterViewPr>
  <p:notesViewPr>
    <p:cSldViewPr>
      <p:cViewPr varScale="1">
        <p:scale>
          <a:sx n="73" d="100"/>
          <a:sy n="73" d="100"/>
        </p:scale>
        <p:origin x="2652" y="6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goe, Wanda" userId="2d4a1ad1-61eb-4762-a917-567052f6c7c6" providerId="ADAL" clId="{E20996CF-7684-45ED-B87A-BB195B0DA31B}"/>
    <pc:docChg chg="undo custSel addSld delSld modSld sldOrd">
      <pc:chgData name="Lagoe, Wanda" userId="2d4a1ad1-61eb-4762-a917-567052f6c7c6" providerId="ADAL" clId="{E20996CF-7684-45ED-B87A-BB195B0DA31B}" dt="2021-11-08T19:02:10.538" v="864" actId="1076"/>
      <pc:docMkLst>
        <pc:docMk/>
      </pc:docMkLst>
      <pc:sldChg chg="modSp mod">
        <pc:chgData name="Lagoe, Wanda" userId="2d4a1ad1-61eb-4762-a917-567052f6c7c6" providerId="ADAL" clId="{E20996CF-7684-45ED-B87A-BB195B0DA31B}" dt="2021-11-02T18:20:48.754" v="89" actId="20577"/>
        <pc:sldMkLst>
          <pc:docMk/>
          <pc:sldMk cId="1765714171" sldId="601"/>
        </pc:sldMkLst>
        <pc:graphicFrameChg chg="modGraphic">
          <ac:chgData name="Lagoe, Wanda" userId="2d4a1ad1-61eb-4762-a917-567052f6c7c6" providerId="ADAL" clId="{E20996CF-7684-45ED-B87A-BB195B0DA31B}" dt="2021-11-02T18:20:48.754" v="89" actId="20577"/>
          <ac:graphicFrameMkLst>
            <pc:docMk/>
            <pc:sldMk cId="1765714171" sldId="601"/>
            <ac:graphicFrameMk id="9" creationId="{21EF636C-EEBA-4CA8-B56A-4A49C490414A}"/>
          </ac:graphicFrameMkLst>
        </pc:graphicFrameChg>
      </pc:sldChg>
      <pc:sldChg chg="addSp delSp modSp mod">
        <pc:chgData name="Lagoe, Wanda" userId="2d4a1ad1-61eb-4762-a917-567052f6c7c6" providerId="ADAL" clId="{E20996CF-7684-45ED-B87A-BB195B0DA31B}" dt="2021-11-04T15:18:57.497" v="112"/>
        <pc:sldMkLst>
          <pc:docMk/>
          <pc:sldMk cId="1221225810" sldId="606"/>
        </pc:sldMkLst>
        <pc:graphicFrameChg chg="modGraphic">
          <ac:chgData name="Lagoe, Wanda" userId="2d4a1ad1-61eb-4762-a917-567052f6c7c6" providerId="ADAL" clId="{E20996CF-7684-45ED-B87A-BB195B0DA31B}" dt="2021-11-02T17:59:19.388" v="75" actId="20577"/>
          <ac:graphicFrameMkLst>
            <pc:docMk/>
            <pc:sldMk cId="1221225810" sldId="606"/>
            <ac:graphicFrameMk id="7" creationId="{C44D24E8-1176-4C67-9E08-326EA26D433E}"/>
          </ac:graphicFrameMkLst>
        </pc:graphicFrameChg>
        <pc:graphicFrameChg chg="del">
          <ac:chgData name="Lagoe, Wanda" userId="2d4a1ad1-61eb-4762-a917-567052f6c7c6" providerId="ADAL" clId="{E20996CF-7684-45ED-B87A-BB195B0DA31B}" dt="2021-11-04T15:18:56.474" v="111" actId="478"/>
          <ac:graphicFrameMkLst>
            <pc:docMk/>
            <pc:sldMk cId="1221225810" sldId="606"/>
            <ac:graphicFrameMk id="10" creationId="{531A3CD9-B34F-420A-A06C-140E68B9474E}"/>
          </ac:graphicFrameMkLst>
        </pc:graphicFrameChg>
        <pc:graphicFrameChg chg="add mod">
          <ac:chgData name="Lagoe, Wanda" userId="2d4a1ad1-61eb-4762-a917-567052f6c7c6" providerId="ADAL" clId="{E20996CF-7684-45ED-B87A-BB195B0DA31B}" dt="2021-11-04T15:18:57.497" v="112"/>
          <ac:graphicFrameMkLst>
            <pc:docMk/>
            <pc:sldMk cId="1221225810" sldId="606"/>
            <ac:graphicFrameMk id="14" creationId="{C794109B-C122-415B-99AB-A82DB462D2F2}"/>
          </ac:graphicFrameMkLst>
        </pc:graphicFrameChg>
      </pc:sldChg>
      <pc:sldChg chg="addSp delSp modSp mod">
        <pc:chgData name="Lagoe, Wanda" userId="2d4a1ad1-61eb-4762-a917-567052f6c7c6" providerId="ADAL" clId="{E20996CF-7684-45ED-B87A-BB195B0DA31B}" dt="2021-11-04T15:40:46.071" v="180" actId="1076"/>
        <pc:sldMkLst>
          <pc:docMk/>
          <pc:sldMk cId="3510899892" sldId="609"/>
        </pc:sldMkLst>
        <pc:spChg chg="add del mod">
          <ac:chgData name="Lagoe, Wanda" userId="2d4a1ad1-61eb-4762-a917-567052f6c7c6" providerId="ADAL" clId="{E20996CF-7684-45ED-B87A-BB195B0DA31B}" dt="2021-11-04T15:28:34.127" v="160" actId="478"/>
          <ac:spMkLst>
            <pc:docMk/>
            <pc:sldMk cId="3510899892" sldId="609"/>
            <ac:spMk id="16" creationId="{F5DB6C56-1B7B-4E35-85E6-107F3B71DBEC}"/>
          </ac:spMkLst>
        </pc:spChg>
        <pc:spChg chg="add mod">
          <ac:chgData name="Lagoe, Wanda" userId="2d4a1ad1-61eb-4762-a917-567052f6c7c6" providerId="ADAL" clId="{E20996CF-7684-45ED-B87A-BB195B0DA31B}" dt="2021-11-04T15:30:31.334" v="164" actId="1076"/>
          <ac:spMkLst>
            <pc:docMk/>
            <pc:sldMk cId="3510899892" sldId="609"/>
            <ac:spMk id="18" creationId="{828E432C-D312-4E86-80FB-7CD8506BEBBD}"/>
          </ac:spMkLst>
        </pc:spChg>
        <pc:graphicFrameChg chg="mod modGraphic">
          <ac:chgData name="Lagoe, Wanda" userId="2d4a1ad1-61eb-4762-a917-567052f6c7c6" providerId="ADAL" clId="{E20996CF-7684-45ED-B87A-BB195B0DA31B}" dt="2021-11-04T15:40:46.071" v="180" actId="1076"/>
          <ac:graphicFrameMkLst>
            <pc:docMk/>
            <pc:sldMk cId="3510899892" sldId="609"/>
            <ac:graphicFrameMk id="13" creationId="{EF97276C-2D2F-447A-AFA2-B5D3CBF142E5}"/>
          </ac:graphicFrameMkLst>
        </pc:graphicFrameChg>
        <pc:graphicFrameChg chg="mod modGraphic">
          <ac:chgData name="Lagoe, Wanda" userId="2d4a1ad1-61eb-4762-a917-567052f6c7c6" providerId="ADAL" clId="{E20996CF-7684-45ED-B87A-BB195B0DA31B}" dt="2021-11-04T15:40:25.398" v="179" actId="255"/>
          <ac:graphicFrameMkLst>
            <pc:docMk/>
            <pc:sldMk cId="3510899892" sldId="609"/>
            <ac:graphicFrameMk id="14" creationId="{B13F91D7-1719-4D29-9068-9619DD16BA2D}"/>
          </ac:graphicFrameMkLst>
        </pc:graphicFrameChg>
        <pc:graphicFrameChg chg="add mod modGraphic">
          <ac:chgData name="Lagoe, Wanda" userId="2d4a1ad1-61eb-4762-a917-567052f6c7c6" providerId="ADAL" clId="{E20996CF-7684-45ED-B87A-BB195B0DA31B}" dt="2021-11-04T15:31:52.255" v="177" actId="14100"/>
          <ac:graphicFrameMkLst>
            <pc:docMk/>
            <pc:sldMk cId="3510899892" sldId="609"/>
            <ac:graphicFrameMk id="15" creationId="{FC75630E-AE8D-4099-AC60-21F42E61F86B}"/>
          </ac:graphicFrameMkLst>
        </pc:graphicFrameChg>
        <pc:picChg chg="del">
          <ac:chgData name="Lagoe, Wanda" userId="2d4a1ad1-61eb-4762-a917-567052f6c7c6" providerId="ADAL" clId="{E20996CF-7684-45ED-B87A-BB195B0DA31B}" dt="2021-11-04T15:19:20.094" v="118" actId="478"/>
          <ac:picMkLst>
            <pc:docMk/>
            <pc:sldMk cId="3510899892" sldId="609"/>
            <ac:picMk id="17" creationId="{A1D21761-1394-47F6-8DD1-4E8FBA2AE063}"/>
          </ac:picMkLst>
        </pc:picChg>
        <pc:picChg chg="del">
          <ac:chgData name="Lagoe, Wanda" userId="2d4a1ad1-61eb-4762-a917-567052f6c7c6" providerId="ADAL" clId="{E20996CF-7684-45ED-B87A-BB195B0DA31B}" dt="2021-11-04T15:19:19.503" v="117" actId="478"/>
          <ac:picMkLst>
            <pc:docMk/>
            <pc:sldMk cId="3510899892" sldId="609"/>
            <ac:picMk id="19" creationId="{42D5DB8F-B6A1-426E-B12C-D4025A504B3E}"/>
          </ac:picMkLst>
        </pc:picChg>
        <pc:picChg chg="del">
          <ac:chgData name="Lagoe, Wanda" userId="2d4a1ad1-61eb-4762-a917-567052f6c7c6" providerId="ADAL" clId="{E20996CF-7684-45ED-B87A-BB195B0DA31B}" dt="2021-11-04T15:19:18.750" v="116" actId="478"/>
          <ac:picMkLst>
            <pc:docMk/>
            <pc:sldMk cId="3510899892" sldId="609"/>
            <ac:picMk id="20" creationId="{DC93077B-DF70-4A3F-8623-F97E67031BC7}"/>
          </ac:picMkLst>
        </pc:picChg>
        <pc:picChg chg="del">
          <ac:chgData name="Lagoe, Wanda" userId="2d4a1ad1-61eb-4762-a917-567052f6c7c6" providerId="ADAL" clId="{E20996CF-7684-45ED-B87A-BB195B0DA31B}" dt="2021-11-04T15:19:18.214" v="115" actId="478"/>
          <ac:picMkLst>
            <pc:docMk/>
            <pc:sldMk cId="3510899892" sldId="609"/>
            <ac:picMk id="22" creationId="{86305363-F5B6-4886-95E2-3FE730FC44F3}"/>
          </ac:picMkLst>
        </pc:picChg>
        <pc:picChg chg="del">
          <ac:chgData name="Lagoe, Wanda" userId="2d4a1ad1-61eb-4762-a917-567052f6c7c6" providerId="ADAL" clId="{E20996CF-7684-45ED-B87A-BB195B0DA31B}" dt="2021-11-04T15:19:16.560" v="113" actId="478"/>
          <ac:picMkLst>
            <pc:docMk/>
            <pc:sldMk cId="3510899892" sldId="609"/>
            <ac:picMk id="23" creationId="{A348B6C0-2D85-4CA2-BE9D-59E7F611286D}"/>
          </ac:picMkLst>
        </pc:picChg>
        <pc:picChg chg="del">
          <ac:chgData name="Lagoe, Wanda" userId="2d4a1ad1-61eb-4762-a917-567052f6c7c6" providerId="ADAL" clId="{E20996CF-7684-45ED-B87A-BB195B0DA31B}" dt="2021-11-04T15:19:17.413" v="114" actId="478"/>
          <ac:picMkLst>
            <pc:docMk/>
            <pc:sldMk cId="3510899892" sldId="609"/>
            <ac:picMk id="24" creationId="{54668D7E-3876-40DB-9FF7-CCA38AC63DC8}"/>
          </ac:picMkLst>
        </pc:picChg>
      </pc:sldChg>
      <pc:sldChg chg="addSp delSp modSp mod">
        <pc:chgData name="Lagoe, Wanda" userId="2d4a1ad1-61eb-4762-a917-567052f6c7c6" providerId="ADAL" clId="{E20996CF-7684-45ED-B87A-BB195B0DA31B}" dt="2021-11-04T15:24:34.603" v="156" actId="1076"/>
        <pc:sldMkLst>
          <pc:docMk/>
          <pc:sldMk cId="3228733189" sldId="611"/>
        </pc:sldMkLst>
        <pc:spChg chg="add mod">
          <ac:chgData name="Lagoe, Wanda" userId="2d4a1ad1-61eb-4762-a917-567052f6c7c6" providerId="ADAL" clId="{E20996CF-7684-45ED-B87A-BB195B0DA31B}" dt="2021-11-04T15:24:34.603" v="156" actId="1076"/>
          <ac:spMkLst>
            <pc:docMk/>
            <pc:sldMk cId="3228733189" sldId="611"/>
            <ac:spMk id="10" creationId="{635BE77D-77F3-4263-A06B-8E44AB1AE578}"/>
          </ac:spMkLst>
        </pc:spChg>
        <pc:graphicFrameChg chg="add mod">
          <ac:chgData name="Lagoe, Wanda" userId="2d4a1ad1-61eb-4762-a917-567052f6c7c6" providerId="ADAL" clId="{E20996CF-7684-45ED-B87A-BB195B0DA31B}" dt="2021-11-04T15:21:25.056" v="145"/>
          <ac:graphicFrameMkLst>
            <pc:docMk/>
            <pc:sldMk cId="3228733189" sldId="611"/>
            <ac:graphicFrameMk id="7" creationId="{B768053A-9187-45F7-B6CB-94E487B03F1A}"/>
          </ac:graphicFrameMkLst>
        </pc:graphicFrameChg>
        <pc:graphicFrameChg chg="modGraphic">
          <ac:chgData name="Lagoe, Wanda" userId="2d4a1ad1-61eb-4762-a917-567052f6c7c6" providerId="ADAL" clId="{E20996CF-7684-45ED-B87A-BB195B0DA31B}" dt="2021-11-02T18:00:02.028" v="77" actId="20577"/>
          <ac:graphicFrameMkLst>
            <pc:docMk/>
            <pc:sldMk cId="3228733189" sldId="611"/>
            <ac:graphicFrameMk id="8" creationId="{DCEDFD60-19F1-4AA2-A4E8-10E8A2BA5F46}"/>
          </ac:graphicFrameMkLst>
        </pc:graphicFrameChg>
        <pc:graphicFrameChg chg="del">
          <ac:chgData name="Lagoe, Wanda" userId="2d4a1ad1-61eb-4762-a917-567052f6c7c6" providerId="ADAL" clId="{E20996CF-7684-45ED-B87A-BB195B0DA31B}" dt="2021-11-04T15:21:24.295" v="144" actId="478"/>
          <ac:graphicFrameMkLst>
            <pc:docMk/>
            <pc:sldMk cId="3228733189" sldId="611"/>
            <ac:graphicFrameMk id="13" creationId="{2880FE37-6063-4245-9B50-D70EA6850663}"/>
          </ac:graphicFrameMkLst>
        </pc:graphicFrameChg>
      </pc:sldChg>
      <pc:sldChg chg="addSp delSp modSp mod">
        <pc:chgData name="Lagoe, Wanda" userId="2d4a1ad1-61eb-4762-a917-567052f6c7c6" providerId="ADAL" clId="{E20996CF-7684-45ED-B87A-BB195B0DA31B}" dt="2021-11-04T15:21:55.754" v="150" actId="14100"/>
        <pc:sldMkLst>
          <pc:docMk/>
          <pc:sldMk cId="40353659" sldId="617"/>
        </pc:sldMkLst>
        <pc:spChg chg="mod">
          <ac:chgData name="Lagoe, Wanda" userId="2d4a1ad1-61eb-4762-a917-567052f6c7c6" providerId="ADAL" clId="{E20996CF-7684-45ED-B87A-BB195B0DA31B}" dt="2021-11-04T15:21:52.512" v="149" actId="1076"/>
          <ac:spMkLst>
            <pc:docMk/>
            <pc:sldMk cId="40353659" sldId="617"/>
            <ac:spMk id="17" creationId="{9A54B515-053E-4449-BD81-8DD3E9297452}"/>
          </ac:spMkLst>
        </pc:spChg>
        <pc:graphicFrameChg chg="add mod modGraphic">
          <ac:chgData name="Lagoe, Wanda" userId="2d4a1ad1-61eb-4762-a917-567052f6c7c6" providerId="ADAL" clId="{E20996CF-7684-45ED-B87A-BB195B0DA31B}" dt="2021-11-04T15:21:55.754" v="150" actId="14100"/>
          <ac:graphicFrameMkLst>
            <pc:docMk/>
            <pc:sldMk cId="40353659" sldId="617"/>
            <ac:graphicFrameMk id="9" creationId="{576100AB-DBDE-4B64-80C4-431F87E63530}"/>
          </ac:graphicFrameMkLst>
        </pc:graphicFrameChg>
        <pc:graphicFrameChg chg="modGraphic">
          <ac:chgData name="Lagoe, Wanda" userId="2d4a1ad1-61eb-4762-a917-567052f6c7c6" providerId="ADAL" clId="{E20996CF-7684-45ED-B87A-BB195B0DA31B}" dt="2021-11-03T13:33:12.522" v="101" actId="20577"/>
          <ac:graphicFrameMkLst>
            <pc:docMk/>
            <pc:sldMk cId="40353659" sldId="617"/>
            <ac:graphicFrameMk id="12" creationId="{935A1DDF-1BBA-4954-A225-6EE19DDCD6CB}"/>
          </ac:graphicFrameMkLst>
        </pc:graphicFrameChg>
        <pc:graphicFrameChg chg="del">
          <ac:chgData name="Lagoe, Wanda" userId="2d4a1ad1-61eb-4762-a917-567052f6c7c6" providerId="ADAL" clId="{E20996CF-7684-45ED-B87A-BB195B0DA31B}" dt="2021-11-04T15:21:44.042" v="146" actId="478"/>
          <ac:graphicFrameMkLst>
            <pc:docMk/>
            <pc:sldMk cId="40353659" sldId="617"/>
            <ac:graphicFrameMk id="14" creationId="{18D0E4C3-1C76-46F5-BB7B-68F18887F80A}"/>
          </ac:graphicFrameMkLst>
        </pc:graphicFrameChg>
      </pc:sldChg>
      <pc:sldChg chg="addSp delSp modSp mod">
        <pc:chgData name="Lagoe, Wanda" userId="2d4a1ad1-61eb-4762-a917-567052f6c7c6" providerId="ADAL" clId="{E20996CF-7684-45ED-B87A-BB195B0DA31B}" dt="2021-11-04T15:22:09.824" v="152"/>
        <pc:sldMkLst>
          <pc:docMk/>
          <pc:sldMk cId="3209446707" sldId="619"/>
        </pc:sldMkLst>
        <pc:graphicFrameChg chg="add mod">
          <ac:chgData name="Lagoe, Wanda" userId="2d4a1ad1-61eb-4762-a917-567052f6c7c6" providerId="ADAL" clId="{E20996CF-7684-45ED-B87A-BB195B0DA31B}" dt="2021-11-04T15:22:09.824" v="152"/>
          <ac:graphicFrameMkLst>
            <pc:docMk/>
            <pc:sldMk cId="3209446707" sldId="619"/>
            <ac:graphicFrameMk id="7" creationId="{D3E58CA4-4B5F-41E1-B7F7-A976F75B2EAD}"/>
          </ac:graphicFrameMkLst>
        </pc:graphicFrameChg>
        <pc:graphicFrameChg chg="del">
          <ac:chgData name="Lagoe, Wanda" userId="2d4a1ad1-61eb-4762-a917-567052f6c7c6" providerId="ADAL" clId="{E20996CF-7684-45ED-B87A-BB195B0DA31B}" dt="2021-11-04T15:22:09.304" v="151" actId="478"/>
          <ac:graphicFrameMkLst>
            <pc:docMk/>
            <pc:sldMk cId="3209446707" sldId="619"/>
            <ac:graphicFrameMk id="13" creationId="{41DB200A-D6E9-447F-8C6A-ECC81D7B3E49}"/>
          </ac:graphicFrameMkLst>
        </pc:graphicFrameChg>
      </pc:sldChg>
      <pc:sldChg chg="addSp delSp modSp mod">
        <pc:chgData name="Lagoe, Wanda" userId="2d4a1ad1-61eb-4762-a917-567052f6c7c6" providerId="ADAL" clId="{E20996CF-7684-45ED-B87A-BB195B0DA31B}" dt="2021-11-04T15:22:25.820" v="154"/>
        <pc:sldMkLst>
          <pc:docMk/>
          <pc:sldMk cId="911191379" sldId="624"/>
        </pc:sldMkLst>
        <pc:graphicFrameChg chg="modGraphic">
          <ac:chgData name="Lagoe, Wanda" userId="2d4a1ad1-61eb-4762-a917-567052f6c7c6" providerId="ADAL" clId="{E20996CF-7684-45ED-B87A-BB195B0DA31B}" dt="2021-11-02T18:34:04.023" v="91" actId="20577"/>
          <ac:graphicFrameMkLst>
            <pc:docMk/>
            <pc:sldMk cId="911191379" sldId="624"/>
            <ac:graphicFrameMk id="11" creationId="{7AA97F17-2BF2-41EF-98B2-94646438F17D}"/>
          </ac:graphicFrameMkLst>
        </pc:graphicFrameChg>
        <pc:graphicFrameChg chg="add mod">
          <ac:chgData name="Lagoe, Wanda" userId="2d4a1ad1-61eb-4762-a917-567052f6c7c6" providerId="ADAL" clId="{E20996CF-7684-45ED-B87A-BB195B0DA31B}" dt="2021-11-04T15:22:25.820" v="154"/>
          <ac:graphicFrameMkLst>
            <pc:docMk/>
            <pc:sldMk cId="911191379" sldId="624"/>
            <ac:graphicFrameMk id="12" creationId="{540AEEA0-8A43-4D49-B912-D00D79841552}"/>
          </ac:graphicFrameMkLst>
        </pc:graphicFrameChg>
        <pc:graphicFrameChg chg="del">
          <ac:chgData name="Lagoe, Wanda" userId="2d4a1ad1-61eb-4762-a917-567052f6c7c6" providerId="ADAL" clId="{E20996CF-7684-45ED-B87A-BB195B0DA31B}" dt="2021-11-04T15:22:25.271" v="153" actId="478"/>
          <ac:graphicFrameMkLst>
            <pc:docMk/>
            <pc:sldMk cId="911191379" sldId="624"/>
            <ac:graphicFrameMk id="16" creationId="{BA92C693-2714-4476-BB19-0C7405C510BB}"/>
          </ac:graphicFrameMkLst>
        </pc:graphicFrameChg>
      </pc:sldChg>
      <pc:sldChg chg="modSp mod">
        <pc:chgData name="Lagoe, Wanda" userId="2d4a1ad1-61eb-4762-a917-567052f6c7c6" providerId="ADAL" clId="{E20996CF-7684-45ED-B87A-BB195B0DA31B}" dt="2021-11-08T18:49:18.034" v="775"/>
        <pc:sldMkLst>
          <pc:docMk/>
          <pc:sldMk cId="1770775044" sldId="633"/>
        </pc:sldMkLst>
        <pc:graphicFrameChg chg="mod modGraphic">
          <ac:chgData name="Lagoe, Wanda" userId="2d4a1ad1-61eb-4762-a917-567052f6c7c6" providerId="ADAL" clId="{E20996CF-7684-45ED-B87A-BB195B0DA31B}" dt="2021-11-08T18:49:18.034" v="775"/>
          <ac:graphicFrameMkLst>
            <pc:docMk/>
            <pc:sldMk cId="1770775044" sldId="633"/>
            <ac:graphicFrameMk id="7" creationId="{6D7F8EC9-D451-409A-AECF-7760EE711B1E}"/>
          </ac:graphicFrameMkLst>
        </pc:graphicFrameChg>
      </pc:sldChg>
      <pc:sldChg chg="addSp delSp modSp mod ord">
        <pc:chgData name="Lagoe, Wanda" userId="2d4a1ad1-61eb-4762-a917-567052f6c7c6" providerId="ADAL" clId="{E20996CF-7684-45ED-B87A-BB195B0DA31B}" dt="2021-11-04T15:18:26.766" v="110"/>
        <pc:sldMkLst>
          <pc:docMk/>
          <pc:sldMk cId="3532101452" sldId="640"/>
        </pc:sldMkLst>
        <pc:graphicFrameChg chg="modGraphic">
          <ac:chgData name="Lagoe, Wanda" userId="2d4a1ad1-61eb-4762-a917-567052f6c7c6" providerId="ADAL" clId="{E20996CF-7684-45ED-B87A-BB195B0DA31B}" dt="2021-11-02T18:35:25.536" v="93" actId="20577"/>
          <ac:graphicFrameMkLst>
            <pc:docMk/>
            <pc:sldMk cId="3532101452" sldId="640"/>
            <ac:graphicFrameMk id="15" creationId="{F96B286E-2454-491D-8904-26592763CDB0}"/>
          </ac:graphicFrameMkLst>
        </pc:graphicFrameChg>
        <pc:graphicFrameChg chg="modGraphic">
          <ac:chgData name="Lagoe, Wanda" userId="2d4a1ad1-61eb-4762-a917-567052f6c7c6" providerId="ADAL" clId="{E20996CF-7684-45ED-B87A-BB195B0DA31B}" dt="2021-11-02T18:36:41.595" v="99" actId="20577"/>
          <ac:graphicFrameMkLst>
            <pc:docMk/>
            <pc:sldMk cId="3532101452" sldId="640"/>
            <ac:graphicFrameMk id="26" creationId="{B45739B5-B77A-45DB-8C57-76F6080B773E}"/>
          </ac:graphicFrameMkLst>
        </pc:graphicFrameChg>
        <pc:picChg chg="add del mod">
          <ac:chgData name="Lagoe, Wanda" userId="2d4a1ad1-61eb-4762-a917-567052f6c7c6" providerId="ADAL" clId="{E20996CF-7684-45ED-B87A-BB195B0DA31B}" dt="2021-11-04T15:14:57.311" v="107"/>
          <ac:picMkLst>
            <pc:docMk/>
            <pc:sldMk cId="3532101452" sldId="640"/>
            <ac:picMk id="4" creationId="{5A2D485D-C33A-463E-B5DD-8A47D2B78345}"/>
          </ac:picMkLst>
        </pc:picChg>
      </pc:sldChg>
      <pc:sldChg chg="add del">
        <pc:chgData name="Lagoe, Wanda" userId="2d4a1ad1-61eb-4762-a917-567052f6c7c6" providerId="ADAL" clId="{E20996CF-7684-45ED-B87A-BB195B0DA31B}" dt="2021-11-04T15:15:08.321" v="108"/>
        <pc:sldMkLst>
          <pc:docMk/>
          <pc:sldMk cId="1598596112" sldId="666"/>
        </pc:sldMkLst>
      </pc:sldChg>
      <pc:sldChg chg="modSp mod">
        <pc:chgData name="Lagoe, Wanda" userId="2d4a1ad1-61eb-4762-a917-567052f6c7c6" providerId="ADAL" clId="{E20996CF-7684-45ED-B87A-BB195B0DA31B}" dt="2021-11-02T17:54:32.359" v="69" actId="20577"/>
        <pc:sldMkLst>
          <pc:docMk/>
          <pc:sldMk cId="2842978312" sldId="687"/>
        </pc:sldMkLst>
        <pc:graphicFrameChg chg="modGraphic">
          <ac:chgData name="Lagoe, Wanda" userId="2d4a1ad1-61eb-4762-a917-567052f6c7c6" providerId="ADAL" clId="{E20996CF-7684-45ED-B87A-BB195B0DA31B}" dt="2021-11-02T17:54:32.359" v="69" actId="20577"/>
          <ac:graphicFrameMkLst>
            <pc:docMk/>
            <pc:sldMk cId="2842978312" sldId="687"/>
            <ac:graphicFrameMk id="14" creationId="{A4D9DECF-1EFF-4A72-907E-AE08BDA18A22}"/>
          </ac:graphicFrameMkLst>
        </pc:graphicFrameChg>
      </pc:sldChg>
      <pc:sldChg chg="modSp mod">
        <pc:chgData name="Lagoe, Wanda" userId="2d4a1ad1-61eb-4762-a917-567052f6c7c6" providerId="ADAL" clId="{E20996CF-7684-45ED-B87A-BB195B0DA31B}" dt="2021-10-29T18:54:43.089" v="67" actId="6549"/>
        <pc:sldMkLst>
          <pc:docMk/>
          <pc:sldMk cId="3936256039" sldId="748"/>
        </pc:sldMkLst>
        <pc:spChg chg="mod">
          <ac:chgData name="Lagoe, Wanda" userId="2d4a1ad1-61eb-4762-a917-567052f6c7c6" providerId="ADAL" clId="{E20996CF-7684-45ED-B87A-BB195B0DA31B}" dt="2021-10-29T18:54:43.089" v="67" actId="6549"/>
          <ac:spMkLst>
            <pc:docMk/>
            <pc:sldMk cId="3936256039" sldId="748"/>
            <ac:spMk id="3" creationId="{DFD075A0-E82E-460E-80F3-1AA72B083F51}"/>
          </ac:spMkLst>
        </pc:spChg>
        <pc:picChg chg="mod">
          <ac:chgData name="Lagoe, Wanda" userId="2d4a1ad1-61eb-4762-a917-567052f6c7c6" providerId="ADAL" clId="{E20996CF-7684-45ED-B87A-BB195B0DA31B}" dt="2021-10-29T18:53:50.693" v="64" actId="1076"/>
          <ac:picMkLst>
            <pc:docMk/>
            <pc:sldMk cId="3936256039" sldId="748"/>
            <ac:picMk id="8" creationId="{D1CAD11E-165E-4410-875B-C8008EC891D7}"/>
          </ac:picMkLst>
        </pc:picChg>
      </pc:sldChg>
      <pc:sldChg chg="addSp modSp mod">
        <pc:chgData name="Lagoe, Wanda" userId="2d4a1ad1-61eb-4762-a917-567052f6c7c6" providerId="ADAL" clId="{E20996CF-7684-45ED-B87A-BB195B0DA31B}" dt="2021-11-08T18:34:26.436" v="614" actId="14734"/>
        <pc:sldMkLst>
          <pc:docMk/>
          <pc:sldMk cId="4268325015" sldId="750"/>
        </pc:sldMkLst>
        <pc:spChg chg="mod">
          <ac:chgData name="Lagoe, Wanda" userId="2d4a1ad1-61eb-4762-a917-567052f6c7c6" providerId="ADAL" clId="{E20996CF-7684-45ED-B87A-BB195B0DA31B}" dt="2021-11-08T18:19:56.710" v="404" actId="1035"/>
          <ac:spMkLst>
            <pc:docMk/>
            <pc:sldMk cId="4268325015" sldId="750"/>
            <ac:spMk id="3" creationId="{B863631F-DB99-47A3-940B-BB26FD76E057}"/>
          </ac:spMkLst>
        </pc:spChg>
        <pc:spChg chg="mod">
          <ac:chgData name="Lagoe, Wanda" userId="2d4a1ad1-61eb-4762-a917-567052f6c7c6" providerId="ADAL" clId="{E20996CF-7684-45ED-B87A-BB195B0DA31B}" dt="2021-11-08T18:20:07.070" v="410" actId="1035"/>
          <ac:spMkLst>
            <pc:docMk/>
            <pc:sldMk cId="4268325015" sldId="750"/>
            <ac:spMk id="7" creationId="{6828006A-25C6-4249-8570-2A11ED54DC38}"/>
          </ac:spMkLst>
        </pc:spChg>
        <pc:spChg chg="mod">
          <ac:chgData name="Lagoe, Wanda" userId="2d4a1ad1-61eb-4762-a917-567052f6c7c6" providerId="ADAL" clId="{E20996CF-7684-45ED-B87A-BB195B0DA31B}" dt="2021-11-08T18:19:59.102" v="405" actId="1035"/>
          <ac:spMkLst>
            <pc:docMk/>
            <pc:sldMk cId="4268325015" sldId="750"/>
            <ac:spMk id="9" creationId="{313317AF-06D8-4A1D-A09E-5474B9628FB9}"/>
          </ac:spMkLst>
        </pc:spChg>
        <pc:spChg chg="add mod">
          <ac:chgData name="Lagoe, Wanda" userId="2d4a1ad1-61eb-4762-a917-567052f6c7c6" providerId="ADAL" clId="{E20996CF-7684-45ED-B87A-BB195B0DA31B}" dt="2021-11-08T18:31:43.368" v="566" actId="20577"/>
          <ac:spMkLst>
            <pc:docMk/>
            <pc:sldMk cId="4268325015" sldId="750"/>
            <ac:spMk id="11" creationId="{38E7670C-7DCC-4490-B51B-7BFBF412D12C}"/>
          </ac:spMkLst>
        </pc:spChg>
        <pc:spChg chg="add mod">
          <ac:chgData name="Lagoe, Wanda" userId="2d4a1ad1-61eb-4762-a917-567052f6c7c6" providerId="ADAL" clId="{E20996CF-7684-45ED-B87A-BB195B0DA31B}" dt="2021-11-08T18:32:34.434" v="596" actId="6549"/>
          <ac:spMkLst>
            <pc:docMk/>
            <pc:sldMk cId="4268325015" sldId="750"/>
            <ac:spMk id="12" creationId="{CEE8CAEB-D5F8-4C12-A0C3-2658B7D5BA5B}"/>
          </ac:spMkLst>
        </pc:spChg>
        <pc:graphicFrameChg chg="mod modGraphic">
          <ac:chgData name="Lagoe, Wanda" userId="2d4a1ad1-61eb-4762-a917-567052f6c7c6" providerId="ADAL" clId="{E20996CF-7684-45ED-B87A-BB195B0DA31B}" dt="2021-11-08T18:34:26.436" v="614" actId="14734"/>
          <ac:graphicFrameMkLst>
            <pc:docMk/>
            <pc:sldMk cId="4268325015" sldId="750"/>
            <ac:graphicFrameMk id="10" creationId="{A8C6BDD8-0290-4B51-8DBF-0E65A44060C9}"/>
          </ac:graphicFrameMkLst>
        </pc:graphicFrameChg>
      </pc:sldChg>
      <pc:sldChg chg="addSp modSp mod">
        <pc:chgData name="Lagoe, Wanda" userId="2d4a1ad1-61eb-4762-a917-567052f6c7c6" providerId="ADAL" clId="{E20996CF-7684-45ED-B87A-BB195B0DA31B}" dt="2021-11-08T18:50:49.518" v="779" actId="20577"/>
        <pc:sldMkLst>
          <pc:docMk/>
          <pc:sldMk cId="3098785857" sldId="751"/>
        </pc:sldMkLst>
        <pc:spChg chg="mod">
          <ac:chgData name="Lagoe, Wanda" userId="2d4a1ad1-61eb-4762-a917-567052f6c7c6" providerId="ADAL" clId="{E20996CF-7684-45ED-B87A-BB195B0DA31B}" dt="2021-11-08T18:38:37.474" v="672" actId="1035"/>
          <ac:spMkLst>
            <pc:docMk/>
            <pc:sldMk cId="3098785857" sldId="751"/>
            <ac:spMk id="3" creationId="{B863631F-DB99-47A3-940B-BB26FD76E057}"/>
          </ac:spMkLst>
        </pc:spChg>
        <pc:spChg chg="mod">
          <ac:chgData name="Lagoe, Wanda" userId="2d4a1ad1-61eb-4762-a917-567052f6c7c6" providerId="ADAL" clId="{E20996CF-7684-45ED-B87A-BB195B0DA31B}" dt="2021-11-08T18:50:49.518" v="779" actId="20577"/>
          <ac:spMkLst>
            <pc:docMk/>
            <pc:sldMk cId="3098785857" sldId="751"/>
            <ac:spMk id="7" creationId="{6828006A-25C6-4249-8570-2A11ED54DC38}"/>
          </ac:spMkLst>
        </pc:spChg>
        <pc:spChg chg="add mod">
          <ac:chgData name="Lagoe, Wanda" userId="2d4a1ad1-61eb-4762-a917-567052f6c7c6" providerId="ADAL" clId="{E20996CF-7684-45ED-B87A-BB195B0DA31B}" dt="2021-11-08T18:38:39.625" v="674" actId="1035"/>
          <ac:spMkLst>
            <pc:docMk/>
            <pc:sldMk cId="3098785857" sldId="751"/>
            <ac:spMk id="9" creationId="{513ED0C7-671F-4927-92F2-285741DDCF80}"/>
          </ac:spMkLst>
        </pc:spChg>
        <pc:spChg chg="add mod">
          <ac:chgData name="Lagoe, Wanda" userId="2d4a1ad1-61eb-4762-a917-567052f6c7c6" providerId="ADAL" clId="{E20996CF-7684-45ED-B87A-BB195B0DA31B}" dt="2021-11-08T18:38:41.780" v="675" actId="1035"/>
          <ac:spMkLst>
            <pc:docMk/>
            <pc:sldMk cId="3098785857" sldId="751"/>
            <ac:spMk id="11" creationId="{5C8CDAD2-25A1-4741-BE76-02D9C2293E7E}"/>
          </ac:spMkLst>
        </pc:spChg>
        <pc:spChg chg="mod">
          <ac:chgData name="Lagoe, Wanda" userId="2d4a1ad1-61eb-4762-a917-567052f6c7c6" providerId="ADAL" clId="{E20996CF-7684-45ED-B87A-BB195B0DA31B}" dt="2021-11-08T18:38:35.474" v="671" actId="1035"/>
          <ac:spMkLst>
            <pc:docMk/>
            <pc:sldMk cId="3098785857" sldId="751"/>
            <ac:spMk id="14" creationId="{D7328230-A699-4C73-8A45-3DACB36A6D80}"/>
          </ac:spMkLst>
        </pc:spChg>
        <pc:graphicFrameChg chg="mod modGraphic">
          <ac:chgData name="Lagoe, Wanda" userId="2d4a1ad1-61eb-4762-a917-567052f6c7c6" providerId="ADAL" clId="{E20996CF-7684-45ED-B87A-BB195B0DA31B}" dt="2021-11-08T18:50:45.605" v="777" actId="20577"/>
          <ac:graphicFrameMkLst>
            <pc:docMk/>
            <pc:sldMk cId="3098785857" sldId="751"/>
            <ac:graphicFrameMk id="10" creationId="{A8C6BDD8-0290-4B51-8DBF-0E65A44060C9}"/>
          </ac:graphicFrameMkLst>
        </pc:graphicFrameChg>
      </pc:sldChg>
      <pc:sldChg chg="addSp modSp mod">
        <pc:chgData name="Lagoe, Wanda" userId="2d4a1ad1-61eb-4762-a917-567052f6c7c6" providerId="ADAL" clId="{E20996CF-7684-45ED-B87A-BB195B0DA31B}" dt="2021-11-08T18:42:13.340" v="725" actId="20577"/>
        <pc:sldMkLst>
          <pc:docMk/>
          <pc:sldMk cId="1060475926" sldId="752"/>
        </pc:sldMkLst>
        <pc:spChg chg="mod">
          <ac:chgData name="Lagoe, Wanda" userId="2d4a1ad1-61eb-4762-a917-567052f6c7c6" providerId="ADAL" clId="{E20996CF-7684-45ED-B87A-BB195B0DA31B}" dt="2021-11-08T18:29:19.935" v="528" actId="1035"/>
          <ac:spMkLst>
            <pc:docMk/>
            <pc:sldMk cId="1060475926" sldId="752"/>
            <ac:spMk id="11" creationId="{88DD560E-545E-41C1-B9F6-7FF270887CF7}"/>
          </ac:spMkLst>
        </pc:spChg>
        <pc:spChg chg="add mod">
          <ac:chgData name="Lagoe, Wanda" userId="2d4a1ad1-61eb-4762-a917-567052f6c7c6" providerId="ADAL" clId="{E20996CF-7684-45ED-B87A-BB195B0DA31B}" dt="2021-11-08T18:39:12.123" v="685" actId="20577"/>
          <ac:spMkLst>
            <pc:docMk/>
            <pc:sldMk cId="1060475926" sldId="752"/>
            <ac:spMk id="12" creationId="{00C7C08E-7993-411A-935D-FDF19411028B}"/>
          </ac:spMkLst>
        </pc:spChg>
        <pc:spChg chg="add mod">
          <ac:chgData name="Lagoe, Wanda" userId="2d4a1ad1-61eb-4762-a917-567052f6c7c6" providerId="ADAL" clId="{E20996CF-7684-45ED-B87A-BB195B0DA31B}" dt="2021-11-08T18:39:22.716" v="686" actId="1035"/>
          <ac:spMkLst>
            <pc:docMk/>
            <pc:sldMk cId="1060475926" sldId="752"/>
            <ac:spMk id="13" creationId="{A9A45CAE-B8CE-4A36-9BE2-5EB755259722}"/>
          </ac:spMkLst>
        </pc:spChg>
        <pc:spChg chg="mod">
          <ac:chgData name="Lagoe, Wanda" userId="2d4a1ad1-61eb-4762-a917-567052f6c7c6" providerId="ADAL" clId="{E20996CF-7684-45ED-B87A-BB195B0DA31B}" dt="2021-11-08T18:29:14.749" v="526" actId="1036"/>
          <ac:spMkLst>
            <pc:docMk/>
            <pc:sldMk cId="1060475926" sldId="752"/>
            <ac:spMk id="15" creationId="{F67BDF6C-45DF-4566-9654-37E30827EBF3}"/>
          </ac:spMkLst>
        </pc:spChg>
        <pc:graphicFrameChg chg="mod modGraphic">
          <ac:chgData name="Lagoe, Wanda" userId="2d4a1ad1-61eb-4762-a917-567052f6c7c6" providerId="ADAL" clId="{E20996CF-7684-45ED-B87A-BB195B0DA31B}" dt="2021-11-08T18:41:43.987" v="716" actId="20577"/>
          <ac:graphicFrameMkLst>
            <pc:docMk/>
            <pc:sldMk cId="1060475926" sldId="752"/>
            <ac:graphicFrameMk id="8" creationId="{8FF0FE57-B94D-4CDC-B28A-EE26823E22A2}"/>
          </ac:graphicFrameMkLst>
        </pc:graphicFrameChg>
        <pc:graphicFrameChg chg="mod modGraphic">
          <ac:chgData name="Lagoe, Wanda" userId="2d4a1ad1-61eb-4762-a917-567052f6c7c6" providerId="ADAL" clId="{E20996CF-7684-45ED-B87A-BB195B0DA31B}" dt="2021-11-08T18:42:05.565" v="723" actId="20577"/>
          <ac:graphicFrameMkLst>
            <pc:docMk/>
            <pc:sldMk cId="1060475926" sldId="752"/>
            <ac:graphicFrameMk id="10" creationId="{FE1ACD68-1464-4E6A-A393-6CFF2A1781D6}"/>
          </ac:graphicFrameMkLst>
        </pc:graphicFrameChg>
        <pc:graphicFrameChg chg="mod modGraphic">
          <ac:chgData name="Lagoe, Wanda" userId="2d4a1ad1-61eb-4762-a917-567052f6c7c6" providerId="ADAL" clId="{E20996CF-7684-45ED-B87A-BB195B0DA31B}" dt="2021-11-08T18:42:13.340" v="725" actId="20577"/>
          <ac:graphicFrameMkLst>
            <pc:docMk/>
            <pc:sldMk cId="1060475926" sldId="752"/>
            <ac:graphicFrameMk id="14" creationId="{202D0CC2-DD19-45CC-9F7B-F8B6FEB3B782}"/>
          </ac:graphicFrameMkLst>
        </pc:graphicFrameChg>
      </pc:sldChg>
      <pc:sldChg chg="addSp modSp mod">
        <pc:chgData name="Lagoe, Wanda" userId="2d4a1ad1-61eb-4762-a917-567052f6c7c6" providerId="ADAL" clId="{E20996CF-7684-45ED-B87A-BB195B0DA31B}" dt="2021-11-08T18:43:20.245" v="755" actId="20577"/>
        <pc:sldMkLst>
          <pc:docMk/>
          <pc:sldMk cId="1960609253" sldId="753"/>
        </pc:sldMkLst>
        <pc:spChg chg="mod">
          <ac:chgData name="Lagoe, Wanda" userId="2d4a1ad1-61eb-4762-a917-567052f6c7c6" providerId="ADAL" clId="{E20996CF-7684-45ED-B87A-BB195B0DA31B}" dt="2021-11-08T18:30:46.631" v="551" actId="1035"/>
          <ac:spMkLst>
            <pc:docMk/>
            <pc:sldMk cId="1960609253" sldId="753"/>
            <ac:spMk id="7" creationId="{439932E1-206E-4721-8D72-089097FCC07D}"/>
          </ac:spMkLst>
        </pc:spChg>
        <pc:spChg chg="add mod">
          <ac:chgData name="Lagoe, Wanda" userId="2d4a1ad1-61eb-4762-a917-567052f6c7c6" providerId="ADAL" clId="{E20996CF-7684-45ED-B87A-BB195B0DA31B}" dt="2021-11-08T18:39:42.756" v="692" actId="20577"/>
          <ac:spMkLst>
            <pc:docMk/>
            <pc:sldMk cId="1960609253" sldId="753"/>
            <ac:spMk id="10" creationId="{69DADA01-92AF-4F76-88CA-36C135AB380F}"/>
          </ac:spMkLst>
        </pc:spChg>
        <pc:spChg chg="add mod">
          <ac:chgData name="Lagoe, Wanda" userId="2d4a1ad1-61eb-4762-a917-567052f6c7c6" providerId="ADAL" clId="{E20996CF-7684-45ED-B87A-BB195B0DA31B}" dt="2021-11-08T18:39:50.111" v="694" actId="1076"/>
          <ac:spMkLst>
            <pc:docMk/>
            <pc:sldMk cId="1960609253" sldId="753"/>
            <ac:spMk id="11" creationId="{3515A7AF-7A59-4FDC-A831-BABB4810F8B4}"/>
          </ac:spMkLst>
        </pc:spChg>
        <pc:spChg chg="mod">
          <ac:chgData name="Lagoe, Wanda" userId="2d4a1ad1-61eb-4762-a917-567052f6c7c6" providerId="ADAL" clId="{E20996CF-7684-45ED-B87A-BB195B0DA31B}" dt="2021-11-08T18:31:04.127" v="558" actId="1076"/>
          <ac:spMkLst>
            <pc:docMk/>
            <pc:sldMk cId="1960609253" sldId="753"/>
            <ac:spMk id="13" creationId="{09883D62-7886-418A-B569-EE3382B60924}"/>
          </ac:spMkLst>
        </pc:spChg>
        <pc:graphicFrameChg chg="mod modGraphic">
          <ac:chgData name="Lagoe, Wanda" userId="2d4a1ad1-61eb-4762-a917-567052f6c7c6" providerId="ADAL" clId="{E20996CF-7684-45ED-B87A-BB195B0DA31B}" dt="2021-11-08T18:43:20.245" v="755" actId="20577"/>
          <ac:graphicFrameMkLst>
            <pc:docMk/>
            <pc:sldMk cId="1960609253" sldId="753"/>
            <ac:graphicFrameMk id="9" creationId="{E13DD16B-6EFB-4A1C-BC5A-E42B526017AE}"/>
          </ac:graphicFrameMkLst>
        </pc:graphicFrameChg>
      </pc:sldChg>
      <pc:sldChg chg="add">
        <pc:chgData name="Lagoe, Wanda" userId="2d4a1ad1-61eb-4762-a917-567052f6c7c6" providerId="ADAL" clId="{E20996CF-7684-45ED-B87A-BB195B0DA31B}" dt="2021-11-04T15:15:08.321" v="108"/>
        <pc:sldMkLst>
          <pc:docMk/>
          <pc:sldMk cId="673867967" sldId="757"/>
        </pc:sldMkLst>
      </pc:sldChg>
      <pc:sldChg chg="add">
        <pc:chgData name="Lagoe, Wanda" userId="2d4a1ad1-61eb-4762-a917-567052f6c7c6" providerId="ADAL" clId="{E20996CF-7684-45ED-B87A-BB195B0DA31B}" dt="2021-11-04T15:15:08.321" v="108"/>
        <pc:sldMkLst>
          <pc:docMk/>
          <pc:sldMk cId="3021145584" sldId="758"/>
        </pc:sldMkLst>
      </pc:sldChg>
      <pc:sldChg chg="addSp delSp modSp add mod">
        <pc:chgData name="Lagoe, Wanda" userId="2d4a1ad1-61eb-4762-a917-567052f6c7c6" providerId="ADAL" clId="{E20996CF-7684-45ED-B87A-BB195B0DA31B}" dt="2021-11-08T19:02:10.538" v="864" actId="1076"/>
        <pc:sldMkLst>
          <pc:docMk/>
          <pc:sldMk cId="3713315438" sldId="759"/>
        </pc:sldMkLst>
        <pc:spChg chg="del">
          <ac:chgData name="Lagoe, Wanda" userId="2d4a1ad1-61eb-4762-a917-567052f6c7c6" providerId="ADAL" clId="{E20996CF-7684-45ED-B87A-BB195B0DA31B}" dt="2021-11-08T18:52:46.349" v="785" actId="478"/>
          <ac:spMkLst>
            <pc:docMk/>
            <pc:sldMk cId="3713315438" sldId="759"/>
            <ac:spMk id="2" creationId="{16DC6199-778F-49F7-B0F3-7F1964D0D4EA}"/>
          </ac:spMkLst>
        </pc:spChg>
        <pc:spChg chg="mod">
          <ac:chgData name="Lagoe, Wanda" userId="2d4a1ad1-61eb-4762-a917-567052f6c7c6" providerId="ADAL" clId="{E20996CF-7684-45ED-B87A-BB195B0DA31B}" dt="2021-11-08T19:02:10.538" v="864" actId="1076"/>
          <ac:spMkLst>
            <pc:docMk/>
            <pc:sldMk cId="3713315438" sldId="759"/>
            <ac:spMk id="3" creationId="{D93E386C-A9CB-4067-BC6A-1B599AB32855}"/>
          </ac:spMkLst>
        </pc:spChg>
        <pc:spChg chg="del">
          <ac:chgData name="Lagoe, Wanda" userId="2d4a1ad1-61eb-4762-a917-567052f6c7c6" providerId="ADAL" clId="{E20996CF-7684-45ED-B87A-BB195B0DA31B}" dt="2021-11-08T18:52:55.982" v="795" actId="478"/>
          <ac:spMkLst>
            <pc:docMk/>
            <pc:sldMk cId="3713315438" sldId="759"/>
            <ac:spMk id="10" creationId="{EAFB2841-9323-423F-8EE0-7A0D58D31ECD}"/>
          </ac:spMkLst>
        </pc:spChg>
        <pc:spChg chg="add del">
          <ac:chgData name="Lagoe, Wanda" userId="2d4a1ad1-61eb-4762-a917-567052f6c7c6" providerId="ADAL" clId="{E20996CF-7684-45ED-B87A-BB195B0DA31B}" dt="2021-11-08T18:52:41.536" v="783" actId="478"/>
          <ac:spMkLst>
            <pc:docMk/>
            <pc:sldMk cId="3713315438" sldId="759"/>
            <ac:spMk id="12" creationId="{B01E4240-A4F3-454B-8538-93C1D3515609}"/>
          </ac:spMkLst>
        </pc:spChg>
        <pc:picChg chg="del">
          <ac:chgData name="Lagoe, Wanda" userId="2d4a1ad1-61eb-4762-a917-567052f6c7c6" providerId="ADAL" clId="{E20996CF-7684-45ED-B87A-BB195B0DA31B}" dt="2021-11-08T18:52:38.328" v="782" actId="478"/>
          <ac:picMkLst>
            <pc:docMk/>
            <pc:sldMk cId="3713315438" sldId="759"/>
            <ac:picMk id="13" creationId="{C61661A2-58FC-403A-BFD3-DDD8665F594A}"/>
          </ac:picMkLst>
        </pc:picChg>
        <pc:picChg chg="add del mod modCrop">
          <ac:chgData name="Lagoe, Wanda" userId="2d4a1ad1-61eb-4762-a917-567052f6c7c6" providerId="ADAL" clId="{E20996CF-7684-45ED-B87A-BB195B0DA31B}" dt="2021-11-08T18:58:30.814" v="812" actId="478"/>
          <ac:picMkLst>
            <pc:docMk/>
            <pc:sldMk cId="3713315438" sldId="759"/>
            <ac:picMk id="14" creationId="{3FEA10BA-78DC-44F1-8407-F045841944D2}"/>
          </ac:picMkLst>
        </pc:picChg>
        <pc:picChg chg="add del mod modCrop">
          <ac:chgData name="Lagoe, Wanda" userId="2d4a1ad1-61eb-4762-a917-567052f6c7c6" providerId="ADAL" clId="{E20996CF-7684-45ED-B87A-BB195B0DA31B}" dt="2021-11-08T18:57:45.876" v="808" actId="478"/>
          <ac:picMkLst>
            <pc:docMk/>
            <pc:sldMk cId="3713315438" sldId="759"/>
            <ac:picMk id="15" creationId="{A928B45F-1291-4D9A-B12B-D1DD76D950B0}"/>
          </ac:picMkLst>
        </pc:picChg>
        <pc:picChg chg="del">
          <ac:chgData name="Lagoe, Wanda" userId="2d4a1ad1-61eb-4762-a917-567052f6c7c6" providerId="ADAL" clId="{E20996CF-7684-45ED-B87A-BB195B0DA31B}" dt="2021-11-08T18:52:43.367" v="784" actId="478"/>
          <ac:picMkLst>
            <pc:docMk/>
            <pc:sldMk cId="3713315438" sldId="759"/>
            <ac:picMk id="16" creationId="{64D95779-CD4F-400D-AB54-73AB2821673A}"/>
          </ac:picMkLst>
        </pc:picChg>
        <pc:picChg chg="add mod">
          <ac:chgData name="Lagoe, Wanda" userId="2d4a1ad1-61eb-4762-a917-567052f6c7c6" providerId="ADAL" clId="{E20996CF-7684-45ED-B87A-BB195B0DA31B}" dt="2021-11-08T18:58:53.369" v="817" actId="14100"/>
          <ac:picMkLst>
            <pc:docMk/>
            <pc:sldMk cId="3713315438" sldId="759"/>
            <ac:picMk id="17" creationId="{F5FF54C9-87E9-4716-A0BF-7834115ABCEB}"/>
          </ac:picMkLst>
        </pc:picChg>
        <pc:picChg chg="add mod">
          <ac:chgData name="Lagoe, Wanda" userId="2d4a1ad1-61eb-4762-a917-567052f6c7c6" providerId="ADAL" clId="{E20996CF-7684-45ED-B87A-BB195B0DA31B}" dt="2021-11-08T18:59:03.133" v="820" actId="14100"/>
          <ac:picMkLst>
            <pc:docMk/>
            <pc:sldMk cId="3713315438" sldId="759"/>
            <ac:picMk id="18" creationId="{3FEA10BA-78DC-44F1-8407-F045841944D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7" name="Rectangle 3"/>
          <p:cNvSpPr>
            <a:spLocks noGrp="1" noChangeArrowheads="1"/>
          </p:cNvSpPr>
          <p:nvPr>
            <p:ph type="dt" sz="quarter"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ChangeArrowheads="1"/>
          </p:cNvSpPr>
          <p:nvPr>
            <p:ph type="ftr" sz="quarter" idx="2"/>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9" name="Rectangle 5"/>
          <p:cNvSpPr>
            <a:spLocks noGrp="1" noChangeArrowheads="1"/>
          </p:cNvSpPr>
          <p:nvPr>
            <p:ph type="sldNum" sz="quarter" idx="3"/>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C94657F2-63DF-400C-8B7E-016257DFE58D}" type="slidenum">
              <a:rPr lang="en-US"/>
              <a:pPr>
                <a:defRPr/>
              </a:pPr>
              <a:t>‹#›</a:t>
            </a:fld>
            <a:endParaRPr lang="en-US"/>
          </a:p>
        </p:txBody>
      </p:sp>
    </p:spTree>
    <p:extLst>
      <p:ext uri="{BB962C8B-B14F-4D97-AF65-F5344CB8AC3E}">
        <p14:creationId xmlns:p14="http://schemas.microsoft.com/office/powerpoint/2010/main" val="565896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1" name="Rectangle 3"/>
          <p:cNvSpPr>
            <a:spLocks noGrp="1" noChangeArrowheads="1"/>
          </p:cNvSpPr>
          <p:nvPr>
            <p:ph type="dt"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84275" y="700088"/>
            <a:ext cx="4643438" cy="3482975"/>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934722" y="4414790"/>
            <a:ext cx="5140960" cy="4182177"/>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534" name="Rectangle 6"/>
          <p:cNvSpPr>
            <a:spLocks noGrp="1" noChangeArrowheads="1"/>
          </p:cNvSpPr>
          <p:nvPr>
            <p:ph type="ftr" sz="quarter" idx="4"/>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5" name="Rectangle 7"/>
          <p:cNvSpPr>
            <a:spLocks noGrp="1" noChangeArrowheads="1"/>
          </p:cNvSpPr>
          <p:nvPr>
            <p:ph type="sldNum" sz="quarter" idx="5"/>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290B24BD-805B-4A7B-93D2-5ECEC31622AD}" type="slidenum">
              <a:rPr lang="en-US"/>
              <a:pPr>
                <a:defRPr/>
              </a:pPr>
              <a:t>‹#›</a:t>
            </a:fld>
            <a:endParaRPr lang="en-US"/>
          </a:p>
        </p:txBody>
      </p:sp>
    </p:spTree>
    <p:extLst>
      <p:ext uri="{BB962C8B-B14F-4D97-AF65-F5344CB8AC3E}">
        <p14:creationId xmlns:p14="http://schemas.microsoft.com/office/powerpoint/2010/main" val="1401428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C4DAC991-34A6-4E0A-A8C9-D841948E4A47}" type="slidenum">
              <a:rPr lang="en-US" smtClean="0">
                <a:cs typeface="Arial" charset="0"/>
              </a:rPr>
              <a:pPr/>
              <a:t>1</a:t>
            </a:fld>
            <a:endParaRPr lang="en-US">
              <a:cs typeface="Arial"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r>
              <a:rPr lang="en-US" dirty="0"/>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dirty="0"/>
          </a:p>
          <a:p>
            <a:r>
              <a:rPr lang="en-US" dirty="0"/>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dirty="0"/>
          </a:p>
          <a:p>
            <a:r>
              <a:rPr lang="en-US" dirty="0"/>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p:txBody>
      </p:sp>
    </p:spTree>
    <p:extLst>
      <p:ext uri="{BB962C8B-B14F-4D97-AF65-F5344CB8AC3E}">
        <p14:creationId xmlns:p14="http://schemas.microsoft.com/office/powerpoint/2010/main" val="301417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23DA1932-307D-4331-A136-7478FA7F99E0}" type="slidenum">
              <a:rPr lang="en-US" smtClean="0">
                <a:cs typeface="Arial" charset="0"/>
              </a:rPr>
              <a:pPr/>
              <a:t>10</a:t>
            </a:fld>
            <a:endParaRPr lang="en-US">
              <a:cs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17304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72D06239-9FCE-4BB5-BF01-A48EDCF71C88}" type="slidenum">
              <a:rPr lang="en-US" smtClean="0">
                <a:cs typeface="Arial" charset="0"/>
              </a:rPr>
              <a:pPr/>
              <a:t>11</a:t>
            </a:fld>
            <a:endParaRPr lang="en-US">
              <a:cs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a:p>
            <a:r>
              <a:rPr lang="en-US" b="1" dirty="0"/>
              <a:t>ETTA</a:t>
            </a:r>
            <a:r>
              <a:rPr lang="en-US" dirty="0"/>
              <a:t> Events Total: 9 (4 Labor One, 4 Webinars, 1 Speaker Bureau )</a:t>
            </a:r>
          </a:p>
          <a:p>
            <a:r>
              <a:rPr lang="en-US" dirty="0"/>
              <a:t> Total Trained: 305</a:t>
            </a:r>
          </a:p>
          <a:p>
            <a:r>
              <a:rPr lang="en-US" dirty="0"/>
              <a:t> </a:t>
            </a:r>
            <a:r>
              <a:rPr lang="en-US" b="1" dirty="0"/>
              <a:t>Consultation </a:t>
            </a:r>
            <a:r>
              <a:rPr lang="en-US" dirty="0"/>
              <a:t>Events: 16</a:t>
            </a:r>
          </a:p>
          <a:p>
            <a:r>
              <a:rPr lang="en-US" dirty="0"/>
              <a:t> Total Trained: 1400</a:t>
            </a:r>
          </a:p>
          <a:p>
            <a:r>
              <a:rPr lang="en-US" dirty="0"/>
              <a:t> </a:t>
            </a:r>
          </a:p>
          <a:p>
            <a:r>
              <a:rPr lang="en-US" dirty="0"/>
              <a:t>A total of 16 events were served by Rod Wilce. Activities included but are not limited to; event speakers, vendor demonstrations, fall protection training sessions, equipment inspections, distribution of Fed provided resource material, meals i.e. 700 Chic Filet sandwiches, countless doughnuts, full catered lunches. These 16 events provided the intended distribution of information and training to in excess 1400 employees within a 50 mile radius of Raleigh.</a:t>
            </a:r>
          </a:p>
          <a:p>
            <a:endParaRPr lang="en-US" dirty="0"/>
          </a:p>
          <a:p>
            <a:r>
              <a:rPr lang="en-US" dirty="0"/>
              <a:t>Used Billboards for Fall Stand Down, Safe and Sound Week, and Heat Stress. </a:t>
            </a:r>
          </a:p>
          <a:p>
            <a:pPr eaLnBrk="1" hangingPunct="1"/>
            <a:endParaRPr lang="en-US" dirty="0"/>
          </a:p>
        </p:txBody>
      </p:sp>
    </p:spTree>
    <p:extLst>
      <p:ext uri="{BB962C8B-B14F-4D97-AF65-F5344CB8AC3E}">
        <p14:creationId xmlns:p14="http://schemas.microsoft.com/office/powerpoint/2010/main" val="2997735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96858854-0C49-4BDD-A0D2-625FE62D13FC}" type="slidenum">
              <a:rPr lang="en-US" smtClean="0">
                <a:cs typeface="Arial" charset="0"/>
              </a:rPr>
              <a:pPr/>
              <a:t>12</a:t>
            </a:fld>
            <a:endParaRPr lang="en-US">
              <a:cs typeface="Arial"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defTabSz="920618" eaLnBrk="1" hangingPunct="1">
              <a:defRPr/>
            </a:pPr>
            <a:r>
              <a:rPr lang="en-US" dirty="0"/>
              <a:t>NC TRC/DART rate not available for the 5 digit NAICS code </a:t>
            </a:r>
          </a:p>
          <a:p>
            <a:pPr defTabSz="920618" eaLnBrk="1" hangingPunct="1">
              <a:defRPr/>
            </a:pPr>
            <a:r>
              <a:rPr lang="en-US" dirty="0"/>
              <a:t>Logging fatalities went down but arboriculture went up. </a:t>
            </a:r>
          </a:p>
          <a:p>
            <a:pPr defTabSz="920618" eaLnBrk="1" hangingPunct="1">
              <a:defRPr/>
            </a:pPr>
            <a:r>
              <a:rPr lang="en-US" dirty="0"/>
              <a:t>Meeting minutes: Looking at alliances within the arboriculture industry. Encourage increased inspections in the SEP. Take a less experienced/confident CSHO out for familiarization. Continue to offer assistance and guidance where you/we can and provide referrals to Consultative or Compliance where appropriate. When conducting inspections on construction sites, public sector, or other activities where the employer/employees are conducting tree trimming/removal operations, please continue to mark the Emphasis/Initiatives blocks according to OPN 88I. </a:t>
            </a:r>
          </a:p>
          <a:p>
            <a:pPr eaLnBrk="1" hangingPunct="1"/>
            <a:endParaRPr lang="en-US" dirty="0"/>
          </a:p>
        </p:txBody>
      </p:sp>
    </p:spTree>
    <p:extLst>
      <p:ext uri="{BB962C8B-B14F-4D97-AF65-F5344CB8AC3E}">
        <p14:creationId xmlns:p14="http://schemas.microsoft.com/office/powerpoint/2010/main" val="2297377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p>
            <a:fld id="{395AC99C-D195-4E45-B376-29A0AB002F68}" type="slidenum">
              <a:rPr lang="en-US" smtClean="0">
                <a:cs typeface="Arial" charset="0"/>
              </a:rPr>
              <a:pPr/>
              <a:t>13</a:t>
            </a:fld>
            <a:endParaRPr lang="en-US">
              <a:cs typeface="Arial" charset="0"/>
            </a:endParaRPr>
          </a:p>
        </p:txBody>
      </p:sp>
      <p:sp>
        <p:nvSpPr>
          <p:cNvPr id="61442" name="Rectangle 2"/>
          <p:cNvSpPr>
            <a:spLocks noGrp="1" noRot="1" noChangeAspect="1" noChangeArrowheads="1" noTextEdit="1"/>
          </p:cNvSpPr>
          <p:nvPr>
            <p:ph type="sldImg"/>
          </p:nvPr>
        </p:nvSpPr>
        <p:spPr>
          <a:xfrm>
            <a:off x="1184275" y="698500"/>
            <a:ext cx="4643438" cy="3482975"/>
          </a:xfrm>
          <a:ln/>
        </p:spPr>
      </p:sp>
      <p:sp>
        <p:nvSpPr>
          <p:cNvPr id="6144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89034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B675FAAD-1A02-43BF-8E1E-6BA4F771BD8C}" type="slidenum">
              <a:rPr lang="en-US" smtClean="0">
                <a:cs typeface="Arial" charset="0"/>
              </a:rPr>
              <a:pPr/>
              <a:t>14</a:t>
            </a:fld>
            <a:endParaRPr lang="en-US">
              <a:cs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63939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C67075FB-443E-4A40-BC66-9B149674B840}" type="slidenum">
              <a:rPr lang="en-US" smtClean="0">
                <a:cs typeface="Arial" charset="0"/>
              </a:rPr>
              <a:pPr/>
              <a:t>15</a:t>
            </a:fld>
            <a:endParaRPr lang="en-US">
              <a:cs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968890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D2FE669A-BA03-4B0B-94E2-3C3132642EF8}" type="slidenum">
              <a:rPr lang="en-US" smtClean="0">
                <a:cs typeface="Arial" charset="0"/>
              </a:rPr>
              <a:pPr/>
              <a:t>16</a:t>
            </a:fld>
            <a:endParaRPr lang="en-US">
              <a:cs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440766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21AAFA0E-489E-4790-A009-46A674307774}" type="slidenum">
              <a:rPr lang="en-US" smtClean="0">
                <a:cs typeface="Arial" charset="0"/>
              </a:rPr>
              <a:pPr/>
              <a:t>17</a:t>
            </a:fld>
            <a:endParaRPr lang="en-US">
              <a:cs typeface="Arial"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19231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2424" y="4414790"/>
            <a:ext cx="6605553" cy="4182177"/>
          </a:xfrm>
        </p:spPr>
        <p:txBody>
          <a:bodyPr/>
          <a:lstStyle/>
          <a:p>
            <a:pPr lvl="0"/>
            <a:r>
              <a:rPr lang="en-US" sz="1000" dirty="0"/>
              <a:t>Added Amputations for our new 5 year SMP, and removed Accommodations.</a:t>
            </a:r>
          </a:p>
          <a:p>
            <a:pPr lvl="0"/>
            <a:r>
              <a:rPr lang="en-US" sz="1000" dirty="0"/>
              <a:t>Meeting Notes: Tara Payne and James Cook (co-chairs) presiding</a:t>
            </a:r>
          </a:p>
          <a:p>
            <a:pPr lvl="0"/>
            <a:r>
              <a:rPr lang="en-US" sz="1000" dirty="0"/>
              <a:t>The initial data compiled by Paul Sullivan spans from January 1, 2015 to current date.</a:t>
            </a:r>
          </a:p>
          <a:p>
            <a:pPr lvl="0"/>
            <a:r>
              <a:rPr lang="en-US" sz="1000" dirty="0"/>
              <a:t>Kevin Beauregard suggested using only full years (calendar, fiscal, etc.) for setting and monitoring goals.  Targeting, data, etc. all needs to be based on consistent numbers for accurate results.</a:t>
            </a:r>
          </a:p>
          <a:p>
            <a:pPr lvl="0"/>
            <a:r>
              <a:rPr lang="en-US" sz="1000" dirty="0"/>
              <a:t>Paul’s 3 ½ years of data was tabulated to target companies with the highest amputations based on NAICS codes.</a:t>
            </a:r>
          </a:p>
          <a:p>
            <a:pPr lvl="0"/>
            <a:r>
              <a:rPr lang="en-US" sz="1000" dirty="0"/>
              <a:t>Paul suggested using data from fiscal years 2016, 17, and 18.  This would address any concerns about under-reporting in 2015.</a:t>
            </a:r>
          </a:p>
          <a:p>
            <a:pPr lvl="0"/>
            <a:r>
              <a:rPr lang="en-US" sz="1000" dirty="0"/>
              <a:t>James and Tara asked what ETTA could do to help and whether the current Machine Guarding and Lockout/Tagout are sufficient.  Andy said he thought that Lockout/Tagout was good, but that Machine Guarding was lacking photographs since the great photo purge of 2015.  Paul and Tara suggested that they had plenty of photos from closed cases that they would be happy to share.</a:t>
            </a:r>
          </a:p>
          <a:p>
            <a:pPr lvl="0"/>
            <a:r>
              <a:rPr lang="en-US" sz="1000" dirty="0"/>
              <a:t>James and Tara suggested more advanced training for compliance officers.  Injuries are primarily to ‘Affected’ employees rather than ‘Authorized’ employees.  These are operators trying to clear jams or problems with machines rather than the maintenance people who are trained to deal these situations safely using safety protocols such as Lockout/Tagout.</a:t>
            </a:r>
          </a:p>
          <a:p>
            <a:pPr lvl="0"/>
            <a:r>
              <a:rPr lang="en-US" sz="1000" dirty="0"/>
              <a:t>Paul suggested a 1-day Internal Training workshop for Machine Guarding and a 1-day course in Lockout/Tagout. One in Charlotte for the West and a second in Raleigh for the East.</a:t>
            </a:r>
          </a:p>
          <a:p>
            <a:pPr lvl="0"/>
            <a:r>
              <a:rPr lang="en-US" sz="1000" dirty="0"/>
              <a:t>Andy said that this would be a good approach but would have to be coordinated with Marcy as ETTA had a very aggressive schedule in first quarter of 2019 regarding 10 and 30-hour classes as the hurricanes had wreaked havoc with our fourth quarter 2018 schedule for these classes. </a:t>
            </a:r>
          </a:p>
          <a:p>
            <a:pPr lvl="0"/>
            <a:r>
              <a:rPr lang="en-US" sz="1000" dirty="0"/>
              <a:t>Paul also suggested that they could supply COSHO’s with experience in individual pieces of equipment.  Andy agreed and suggested that these could be done much like we do case studies in PSM training.  Paul will seek volunteers for teaching subjects dealing with various manufacturing presses and equipment.</a:t>
            </a:r>
          </a:p>
          <a:p>
            <a:pPr lvl="0"/>
            <a:r>
              <a:rPr lang="en-US" sz="1000" dirty="0"/>
              <a:t>Kevin suggested talking to STAR and SHARP sites with this equipment about the possibility of scheduling field trips to these places.</a:t>
            </a:r>
          </a:p>
          <a:p>
            <a:pPr lvl="0"/>
            <a:r>
              <a:rPr lang="en-US" sz="1000" dirty="0"/>
              <a:t>It was agreed that these classes should be developed in first quarter 2019 for the SEP rollout in the fall of next year.</a:t>
            </a:r>
          </a:p>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18</a:t>
            </a:fld>
            <a:endParaRPr lang="en-US"/>
          </a:p>
        </p:txBody>
      </p:sp>
    </p:spTree>
    <p:extLst>
      <p:ext uri="{BB962C8B-B14F-4D97-AF65-F5344CB8AC3E}">
        <p14:creationId xmlns:p14="http://schemas.microsoft.com/office/powerpoint/2010/main" val="1503815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p>
            <a:fld id="{F89D05B3-E21A-4B6A-90ED-4C75033F7269}" type="slidenum">
              <a:rPr lang="en-US" smtClean="0">
                <a:cs typeface="Arial" charset="0"/>
              </a:rPr>
              <a:pPr/>
              <a:t>19</a:t>
            </a:fld>
            <a:endParaRPr lang="en-US">
              <a:cs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85236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9C04E28-086C-4D0A-8694-6886FBE4A781}" type="slidenum">
              <a:rPr lang="en-US" smtClean="0"/>
              <a:pPr/>
              <a:t>2</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dirty="0"/>
              <a:t>North Carolina’s Total Recordable cases and DART rate continue to be lower that the National Average. </a:t>
            </a:r>
          </a:p>
          <a:p>
            <a:pPr eaLnBrk="1" hangingPunct="1"/>
            <a:endParaRPr lang="en-US" dirty="0"/>
          </a:p>
          <a:p>
            <a:pPr eaLnBrk="1" hangingPunct="1"/>
            <a:r>
              <a:rPr lang="en-US" dirty="0"/>
              <a:t>The DART rate stands for "Days Away, Restrictions and Transfers". This number is also based on trending over 200,000 hours but its not based on total injuries. Its based only on those injuries and illnesses severe enough to warrant "Days Away, Restrictions and Transfers".</a:t>
            </a:r>
          </a:p>
          <a:p>
            <a:pPr eaLnBrk="1" hangingPunct="1"/>
            <a:endParaRPr lang="en-US" dirty="0"/>
          </a:p>
          <a:p>
            <a:pPr eaLnBrk="1" hangingPunct="1"/>
            <a:r>
              <a:rPr lang="en-US" dirty="0"/>
              <a:t>The Total Recordable Case Rate (TRC) equals the division of all recordable cases by the hours worked, multiplied by 200'000 for standardization.</a:t>
            </a:r>
          </a:p>
        </p:txBody>
      </p:sp>
    </p:spTree>
    <p:extLst>
      <p:ext uri="{BB962C8B-B14F-4D97-AF65-F5344CB8AC3E}">
        <p14:creationId xmlns:p14="http://schemas.microsoft.com/office/powerpoint/2010/main" val="2390406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20</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586467" y="4414790"/>
            <a:ext cx="5489215" cy="4182177"/>
          </a:xfrm>
          <a:noFill/>
          <a:ln/>
        </p:spPr>
        <p:txBody>
          <a:bodyPr/>
          <a:lstStyle/>
          <a:p>
            <a:pPr eaLnBrk="1" hangingPunct="1"/>
            <a:r>
              <a:rPr lang="en-US" dirty="0"/>
              <a:t>The Carolina Star Program is designed to recognize employers and employees who have implemented effective safety and health management systems and maintain injury and illness rates that meet the criteria for participation. Any size employer.</a:t>
            </a:r>
          </a:p>
          <a:p>
            <a:pPr eaLnBrk="1" hangingPunct="1"/>
            <a:r>
              <a:rPr lang="en-US" dirty="0"/>
              <a:t>The SSTM Program is North Carolina’s version of federal OSHA’s Special Government Employee (SGE) Program. The SSTM Program allows industry employees and qualified independent private sector safety and health professionals the opportunity to work together in partnership with the NCDOL Carolina Star Program during onsite Star Program evaluations.</a:t>
            </a:r>
          </a:p>
          <a:p>
            <a:pPr eaLnBrk="1" hangingPunct="1"/>
            <a:endParaRPr lang="en-US" dirty="0"/>
          </a:p>
          <a:p>
            <a:pPr eaLnBrk="1" hangingPunct="1"/>
            <a:r>
              <a:rPr lang="en-US" dirty="0"/>
              <a:t>General industry, private sector participants must meet the following criteria: The most recent three-year average for both the total recordable case (TRC) rates and cases with days away from work, job transfer, or restriction (DART) rates must be at or below 50 percent of the most recent published federal BLS rates for the appropriate North American Industrial Classification System (NAICS) industry, preferably using a 6-digit NAICS rate, or highest digit available. </a:t>
            </a:r>
          </a:p>
          <a:p>
            <a:pPr eaLnBrk="1" hangingPunct="1"/>
            <a:r>
              <a:rPr lang="en-US" dirty="0"/>
              <a:t>Building Star  - The contractor participant must meet the following criteria: All injuries and illness rates for each worksite in North Carolina must be summarized on the OSHA 300 log each year, for the past three years. The most recent three-year average for both the total recordable case (TRC) rates and cases with days away from work, job transfer, or restriction (DART) rates must be at or below 50 percent of the most recent published Federal BLS rate for the appropriate North American Industrial Classification System (NAICS) preferably using a 6-digit NAICS rate, or highest digit available. </a:t>
            </a:r>
          </a:p>
        </p:txBody>
      </p:sp>
    </p:spTree>
    <p:extLst>
      <p:ext uri="{BB962C8B-B14F-4D97-AF65-F5344CB8AC3E}">
        <p14:creationId xmlns:p14="http://schemas.microsoft.com/office/powerpoint/2010/main" val="3411961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21</a:t>
            </a:fld>
            <a:endParaRPr lang="en-US" dirty="0">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279232" y="4414790"/>
            <a:ext cx="6375127" cy="4182177"/>
          </a:xfrm>
          <a:noFill/>
          <a:ln/>
        </p:spPr>
        <p:txBody>
          <a:bodyPr/>
          <a:lstStyle/>
          <a:p>
            <a:pPr eaLnBrk="1" hangingPunct="1"/>
            <a:r>
              <a:rPr lang="en-US" sz="1000" dirty="0"/>
              <a:t>The SHARP (Safety and Health Achievement and Recognition Programs) Program is designed for small and mid-size employers that have established, implemented and maintained exceptional workplace safety standards.</a:t>
            </a:r>
          </a:p>
          <a:p>
            <a:pPr eaLnBrk="1" hangingPunct="1"/>
            <a:endParaRPr lang="en-US" sz="1000" dirty="0"/>
          </a:p>
          <a:p>
            <a:r>
              <a:rPr lang="en-US" sz="1000" dirty="0"/>
              <a:t>The Gold Star Grower Housing Program recognizes growers who provide farmworker housing that meets and exceeds all of the requirements of the Migrant Housing Act of North Carolina. </a:t>
            </a:r>
          </a:p>
          <a:p>
            <a:r>
              <a:rPr lang="en-US" sz="1000" dirty="0"/>
              <a:t>The Gold Star Flag recognizes agricultural employers who have devised ways to continuously promote a culture of safety on their farms. Gold Star Flag recipients have identified hazards, trained their employees and completed farm safety inspections. They follow and exceed the regulations pertaining to the agricultural work place.</a:t>
            </a:r>
          </a:p>
          <a:p>
            <a:pPr eaLnBrk="1" hangingPunct="1"/>
            <a:endParaRPr lang="en-US" sz="1000" dirty="0"/>
          </a:p>
          <a:p>
            <a:pPr eaLnBrk="1" hangingPunct="1"/>
            <a:r>
              <a:rPr lang="en-US" sz="1000" dirty="0"/>
              <a:t>Safety Awards Program - In operation since 1946, the program now extends to more than 5,000 firms, and about 3,000 awards are presented annually. Two types of awards are administered through the program: Annual Safety Awards and Million-Hour Awards.</a:t>
            </a:r>
          </a:p>
          <a:p>
            <a:r>
              <a:rPr lang="en-US" sz="1000" dirty="0"/>
              <a:t>To qualify for an annual safety award, a firm must:</a:t>
            </a:r>
          </a:p>
          <a:p>
            <a:r>
              <a:rPr lang="en-US" sz="1000" dirty="0"/>
              <a:t>Have no fatalities during the calendar year at the site or location for which the award was given; </a:t>
            </a:r>
            <a:r>
              <a:rPr lang="en-US" sz="1000" i="1" dirty="0"/>
              <a:t>and</a:t>
            </a:r>
            <a:endParaRPr lang="en-US" sz="1000" dirty="0"/>
          </a:p>
          <a:p>
            <a:r>
              <a:rPr lang="en-US" sz="1000" dirty="0"/>
              <a:t>Have maintained an incidence rate at least 50 percent below the average for its particular industry group. </a:t>
            </a:r>
          </a:p>
          <a:p>
            <a:r>
              <a:rPr lang="en-US" sz="1000" b="1" dirty="0"/>
              <a:t>Two Safety Award Levels - Gold and Silver</a:t>
            </a:r>
          </a:p>
          <a:p>
            <a:r>
              <a:rPr lang="en-US" sz="1000" dirty="0"/>
              <a:t>The </a:t>
            </a:r>
            <a:r>
              <a:rPr lang="en-US" sz="1000" b="1" dirty="0"/>
              <a:t>Gold Award </a:t>
            </a:r>
            <a:r>
              <a:rPr lang="en-US" sz="1000" dirty="0"/>
              <a:t>is based on the days away, restricted, transferred (DART) rate, which includes cases of days away from work, restricted activity or job transfer. </a:t>
            </a:r>
          </a:p>
          <a:p>
            <a:r>
              <a:rPr lang="en-US" sz="1000" dirty="0"/>
              <a:t>The </a:t>
            </a:r>
            <a:r>
              <a:rPr lang="en-US" sz="1000" b="1" dirty="0"/>
              <a:t>Silver Award </a:t>
            </a:r>
            <a:r>
              <a:rPr lang="en-US" sz="1000" dirty="0"/>
              <a:t>is based only on cases with days away from work. They are recorded when the worker misses at least one full day of work, not including the day of the injury. </a:t>
            </a:r>
          </a:p>
        </p:txBody>
      </p:sp>
    </p:spTree>
    <p:extLst>
      <p:ext uri="{BB962C8B-B14F-4D97-AF65-F5344CB8AC3E}">
        <p14:creationId xmlns:p14="http://schemas.microsoft.com/office/powerpoint/2010/main" val="99288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22</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18292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23</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19402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fld id="{132DB3F9-F131-4009-8142-55396C678C43}" type="slidenum">
              <a:rPr lang="en-US" smtClean="0">
                <a:cs typeface="Arial" charset="0"/>
              </a:rPr>
              <a:pPr/>
              <a:t>24</a:t>
            </a:fld>
            <a:endParaRPr lang="en-US">
              <a:cs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39701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6041" y="4414790"/>
            <a:ext cx="6221510" cy="4182177"/>
          </a:xfrm>
        </p:spPr>
        <p:txBody>
          <a:bodyPr/>
          <a:lstStyle/>
          <a:p>
            <a:pPr fontAlgn="base"/>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25</a:t>
            </a:fld>
            <a:endParaRPr lang="en-US" dirty="0"/>
          </a:p>
        </p:txBody>
      </p:sp>
    </p:spTree>
    <p:extLst>
      <p:ext uri="{BB962C8B-B14F-4D97-AF65-F5344CB8AC3E}">
        <p14:creationId xmlns:p14="http://schemas.microsoft.com/office/powerpoint/2010/main" val="4223527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26</a:t>
            </a:fld>
            <a:endParaRPr lang="en-US"/>
          </a:p>
        </p:txBody>
      </p:sp>
    </p:spTree>
    <p:extLst>
      <p:ext uri="{BB962C8B-B14F-4D97-AF65-F5344CB8AC3E}">
        <p14:creationId xmlns:p14="http://schemas.microsoft.com/office/powerpoint/2010/main" val="3768825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27</a:t>
            </a:fld>
            <a:endParaRPr lang="en-US"/>
          </a:p>
        </p:txBody>
      </p:sp>
    </p:spTree>
    <p:extLst>
      <p:ext uri="{BB962C8B-B14F-4D97-AF65-F5344CB8AC3E}">
        <p14:creationId xmlns:p14="http://schemas.microsoft.com/office/powerpoint/2010/main" val="815756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6041" y="4414790"/>
            <a:ext cx="6221510" cy="4182177"/>
          </a:xfrm>
        </p:spPr>
        <p:txBody>
          <a:bodyPr/>
          <a:lstStyle/>
          <a:p>
            <a:pPr fontAlgn="base"/>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28</a:t>
            </a:fld>
            <a:endParaRPr lang="en-US" dirty="0"/>
          </a:p>
        </p:txBody>
      </p:sp>
    </p:spTree>
    <p:extLst>
      <p:ext uri="{BB962C8B-B14F-4D97-AF65-F5344CB8AC3E}">
        <p14:creationId xmlns:p14="http://schemas.microsoft.com/office/powerpoint/2010/main" val="1804856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6041" y="4414790"/>
            <a:ext cx="6221510" cy="4182177"/>
          </a:xfrm>
        </p:spPr>
        <p:txBody>
          <a:bodyPr/>
          <a:lstStyle/>
          <a:p>
            <a:pPr fontAlgn="base"/>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29</a:t>
            </a:fld>
            <a:endParaRPr lang="en-US" dirty="0"/>
          </a:p>
        </p:txBody>
      </p:sp>
    </p:spTree>
    <p:extLst>
      <p:ext uri="{BB962C8B-B14F-4D97-AF65-F5344CB8AC3E}">
        <p14:creationId xmlns:p14="http://schemas.microsoft.com/office/powerpoint/2010/main" val="1804856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39E50ACA-DCEA-4FD4-BDBC-31BB36F89356}" type="slidenum">
              <a:rPr lang="en-US" smtClean="0"/>
              <a:pPr>
                <a:defRPr/>
              </a:pPr>
              <a:t>3</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597097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30</a:t>
            </a:fld>
            <a:endParaRPr lang="en-US"/>
          </a:p>
        </p:txBody>
      </p:sp>
    </p:spTree>
    <p:extLst>
      <p:ext uri="{BB962C8B-B14F-4D97-AF65-F5344CB8AC3E}">
        <p14:creationId xmlns:p14="http://schemas.microsoft.com/office/powerpoint/2010/main" val="426936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31</a:t>
            </a:fld>
            <a:endParaRPr lang="en-US"/>
          </a:p>
        </p:txBody>
      </p:sp>
    </p:spTree>
    <p:extLst>
      <p:ext uri="{BB962C8B-B14F-4D97-AF65-F5344CB8AC3E}">
        <p14:creationId xmlns:p14="http://schemas.microsoft.com/office/powerpoint/2010/main" val="2954605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32</a:t>
            </a:fld>
            <a:endParaRPr lang="en-US"/>
          </a:p>
        </p:txBody>
      </p:sp>
    </p:spTree>
    <p:extLst>
      <p:ext uri="{BB962C8B-B14F-4D97-AF65-F5344CB8AC3E}">
        <p14:creationId xmlns:p14="http://schemas.microsoft.com/office/powerpoint/2010/main" val="3702846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33</a:t>
            </a:fld>
            <a:endParaRPr lang="en-US"/>
          </a:p>
        </p:txBody>
      </p:sp>
    </p:spTree>
    <p:extLst>
      <p:ext uri="{BB962C8B-B14F-4D97-AF65-F5344CB8AC3E}">
        <p14:creationId xmlns:p14="http://schemas.microsoft.com/office/powerpoint/2010/main" val="740202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34</a:t>
            </a:fld>
            <a:endParaRPr lang="en-US"/>
          </a:p>
        </p:txBody>
      </p:sp>
    </p:spTree>
    <p:extLst>
      <p:ext uri="{BB962C8B-B14F-4D97-AF65-F5344CB8AC3E}">
        <p14:creationId xmlns:p14="http://schemas.microsoft.com/office/powerpoint/2010/main" val="2618227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35</a:t>
            </a:fld>
            <a:endParaRPr lang="en-US"/>
          </a:p>
        </p:txBody>
      </p:sp>
    </p:spTree>
    <p:extLst>
      <p:ext uri="{BB962C8B-B14F-4D97-AF65-F5344CB8AC3E}">
        <p14:creationId xmlns:p14="http://schemas.microsoft.com/office/powerpoint/2010/main" val="8468153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36</a:t>
            </a:fld>
            <a:endParaRPr lang="en-US"/>
          </a:p>
        </p:txBody>
      </p:sp>
    </p:spTree>
    <p:extLst>
      <p:ext uri="{BB962C8B-B14F-4D97-AF65-F5344CB8AC3E}">
        <p14:creationId xmlns:p14="http://schemas.microsoft.com/office/powerpoint/2010/main" val="16314137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D8B199BB-D040-4686-A662-AD6B166ECAF3}" type="slidenum">
              <a:rPr lang="en-US" smtClean="0">
                <a:cs typeface="Arial" charset="0"/>
              </a:rPr>
              <a:pPr/>
              <a:t>39</a:t>
            </a:fld>
            <a:endParaRPr lang="en-US">
              <a:cs typeface="Arial" charset="0"/>
            </a:endParaRPr>
          </a:p>
        </p:txBody>
      </p:sp>
      <p:sp>
        <p:nvSpPr>
          <p:cNvPr id="122882" name="Rectangle 5"/>
          <p:cNvSpPr txBox="1">
            <a:spLocks noGrp="1" noChangeArrowheads="1"/>
          </p:cNvSpPr>
          <p:nvPr/>
        </p:nvSpPr>
        <p:spPr bwMode="auto">
          <a:xfrm>
            <a:off x="3972563" y="8831182"/>
            <a:ext cx="3037840" cy="465221"/>
          </a:xfrm>
          <a:prstGeom prst="rect">
            <a:avLst/>
          </a:prstGeom>
          <a:noFill/>
          <a:ln w="9525">
            <a:noFill/>
            <a:miter lim="800000"/>
            <a:headEnd/>
            <a:tailEnd/>
          </a:ln>
        </p:spPr>
        <p:txBody>
          <a:bodyPr lIns="19306" tIns="0" rIns="19306" bIns="0" anchor="b"/>
          <a:lstStyle/>
          <a:p>
            <a:pPr algn="r" defTabSz="926788" eaLnBrk="0" hangingPunct="0"/>
            <a:fld id="{EACC6B61-ECF7-4C12-87ED-8B424323FADE}" type="slidenum">
              <a:rPr lang="en-US" sz="1000" i="1">
                <a:latin typeface="Times New Roman" pitchFamily="18" charset="0"/>
              </a:rPr>
              <a:pPr algn="r" defTabSz="926788" eaLnBrk="0" hangingPunct="0"/>
              <a:t>39</a:t>
            </a:fld>
            <a:endParaRPr lang="en-US" sz="1000" i="1" dirty="0">
              <a:latin typeface="Times New Roman" pitchFamily="18" charset="0"/>
            </a:endParaRPr>
          </a:p>
        </p:txBody>
      </p:sp>
      <p:sp>
        <p:nvSpPr>
          <p:cNvPr id="122883" name="Rectangle 2"/>
          <p:cNvSpPr>
            <a:spLocks noGrp="1" noRot="1" noChangeAspect="1" noChangeArrowheads="1" noTextEdit="1"/>
          </p:cNvSpPr>
          <p:nvPr>
            <p:ph type="sldImg"/>
          </p:nvPr>
        </p:nvSpPr>
        <p:spPr>
          <a:xfrm>
            <a:off x="1190625" y="703263"/>
            <a:ext cx="4630738" cy="3473450"/>
          </a:xfrm>
          <a:ln/>
        </p:spPr>
      </p:sp>
      <p:sp>
        <p:nvSpPr>
          <p:cNvPr id="122884" name="Rectangle 3"/>
          <p:cNvSpPr>
            <a:spLocks noGrp="1" noChangeArrowheads="1"/>
          </p:cNvSpPr>
          <p:nvPr>
            <p:ph type="body" idx="1"/>
          </p:nvPr>
        </p:nvSpPr>
        <p:spPr>
          <a:xfrm>
            <a:off x="934722" y="4416391"/>
            <a:ext cx="5140960" cy="4182176"/>
          </a:xfrm>
          <a:noFill/>
          <a:ln/>
        </p:spPr>
        <p:txBody>
          <a:bodyPr lIns="93308" tIns="46654" rIns="93308" bIns="46654"/>
          <a:lstStyle/>
          <a:p>
            <a:pPr eaLnBrk="1" hangingPunct="1"/>
            <a:endParaRPr lang="en-US" dirty="0"/>
          </a:p>
        </p:txBody>
      </p:sp>
    </p:spTree>
    <p:extLst>
      <p:ext uri="{BB962C8B-B14F-4D97-AF65-F5344CB8AC3E}">
        <p14:creationId xmlns:p14="http://schemas.microsoft.com/office/powerpoint/2010/main" val="3372058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85D39A47-32F8-4B3D-96B7-3D04E806AABF}" type="slidenum">
              <a:rPr lang="en-US" smtClean="0"/>
              <a:pPr>
                <a:defRPr/>
              </a:pPr>
              <a:t>4</a:t>
            </a:fld>
            <a:endParaRPr lang="en-US"/>
          </a:p>
        </p:txBody>
      </p:sp>
    </p:spTree>
    <p:extLst>
      <p:ext uri="{BB962C8B-B14F-4D97-AF65-F5344CB8AC3E}">
        <p14:creationId xmlns:p14="http://schemas.microsoft.com/office/powerpoint/2010/main" val="1142996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5</a:t>
            </a:fld>
            <a:endParaRPr lang="en-US"/>
          </a:p>
        </p:txBody>
      </p:sp>
    </p:spTree>
    <p:extLst>
      <p:ext uri="{BB962C8B-B14F-4D97-AF65-F5344CB8AC3E}">
        <p14:creationId xmlns:p14="http://schemas.microsoft.com/office/powerpoint/2010/main" val="912969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89537231-A53D-4DBF-8CE8-44F36EEDA8B4}" type="slidenum">
              <a:rPr lang="en-US" smtClean="0">
                <a:cs typeface="Arial" charset="0"/>
              </a:rPr>
              <a:pPr/>
              <a:t>6</a:t>
            </a:fld>
            <a:endParaRPr lang="en-US">
              <a:cs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93050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D333BB2D-EAF7-4FEE-ABC7-A3234B315041}" type="slidenum">
              <a:rPr lang="en-US" smtClean="0">
                <a:cs typeface="Arial" charset="0"/>
              </a:rPr>
              <a:pPr/>
              <a:t>7</a:t>
            </a:fld>
            <a:endParaRPr lang="en-US">
              <a:cs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3150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Complaints, referrals, fatality and catastrophe inspections account for a significant amount of inspections that compliance does every year. This slide puts that into perspective.</a:t>
            </a:r>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8</a:t>
            </a:fld>
            <a:endParaRPr lang="en-US"/>
          </a:p>
        </p:txBody>
      </p:sp>
    </p:spTree>
    <p:extLst>
      <p:ext uri="{BB962C8B-B14F-4D97-AF65-F5344CB8AC3E}">
        <p14:creationId xmlns:p14="http://schemas.microsoft.com/office/powerpoint/2010/main" val="2268145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5190F3D9-0284-432B-B827-585B80D54F63}" type="slidenum">
              <a:rPr lang="en-US" smtClean="0">
                <a:cs typeface="Arial" charset="0"/>
              </a:rPr>
              <a:pPr/>
              <a:t>9</a:t>
            </a:fld>
            <a:endParaRPr lang="en-US">
              <a:cs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r>
              <a:rPr lang="en-US" dirty="0"/>
              <a:t>FFY 2019 - 2023</a:t>
            </a:r>
          </a:p>
          <a:p>
            <a:pPr eaLnBrk="1" hangingPunct="1"/>
            <a:endParaRPr lang="en-US" dirty="0"/>
          </a:p>
          <a:p>
            <a:pPr eaLnBrk="1" hangingPunct="1"/>
            <a:r>
              <a:rPr lang="en-US" dirty="0"/>
              <a:t>OSHNC Outcome Goal #1 By the end of FY 2023, reduce the rate of workplace fatalities by 2% OSHNC Outcome Goal #2 By the end of FY 2023, reduce the rate of workplace injuries and illnesses by 5%</a:t>
            </a:r>
          </a:p>
        </p:txBody>
      </p:sp>
    </p:spTree>
    <p:extLst>
      <p:ext uri="{BB962C8B-B14F-4D97-AF65-F5344CB8AC3E}">
        <p14:creationId xmlns:p14="http://schemas.microsoft.com/office/powerpoint/2010/main" val="3734453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Box 3"/>
          <p:cNvSpPr txBox="1"/>
          <p:nvPr userDrawn="1"/>
        </p:nvSpPr>
        <p:spPr>
          <a:xfrm>
            <a:off x="6248400" y="6248400"/>
            <a:ext cx="1840568" cy="246221"/>
          </a:xfrm>
          <a:prstGeom prst="rect">
            <a:avLst/>
          </a:prstGeom>
          <a:noFill/>
        </p:spPr>
        <p:txBody>
          <a:bodyPr wrap="none" rtlCol="0">
            <a:spAutoFit/>
          </a:bodyPr>
          <a:lstStyle/>
          <a:p>
            <a:r>
              <a:rPr lang="en-US" sz="1000" dirty="0"/>
              <a:t>For Public Official’s Use Only</a:t>
            </a: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295400"/>
            <a:ext cx="39243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633788"/>
            <a:ext cx="39243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lipArt Placeholder 2"/>
          <p:cNvSpPr>
            <a:spLocks noGrp="1"/>
          </p:cNvSpPr>
          <p:nvPr>
            <p:ph type="clipArt" sz="half" idx="1"/>
          </p:nvPr>
        </p:nvSpPr>
        <p:spPr>
          <a:xfrm>
            <a:off x="609600" y="1295400"/>
            <a:ext cx="3924300" cy="4525963"/>
          </a:xfrm>
        </p:spPr>
        <p:txBody>
          <a:bodyPr/>
          <a:lstStyle/>
          <a:p>
            <a:pPr lvl="0"/>
            <a:endParaRPr lang="en-US" noProof="0"/>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86300" y="1295400"/>
            <a:ext cx="3924300" cy="4525963"/>
          </a:xfrm>
        </p:spPr>
        <p:txBody>
          <a:bodyPr/>
          <a:lstStyle/>
          <a:p>
            <a:pPr lvl="0"/>
            <a:endParaRPr lang="en-US" noProof="0"/>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able Placeholder 2"/>
          <p:cNvSpPr>
            <a:spLocks noGrp="1"/>
          </p:cNvSpPr>
          <p:nvPr>
            <p:ph type="tbl" idx="1"/>
          </p:nvPr>
        </p:nvSpPr>
        <p:spPr>
          <a:xfrm>
            <a:off x="609600" y="1295400"/>
            <a:ext cx="8001000" cy="4525963"/>
          </a:xfrm>
        </p:spPr>
        <p:txBody>
          <a:bodyPr/>
          <a:lstStyle/>
          <a:p>
            <a:pPr lvl="0"/>
            <a:endParaRPr lang="en-US" noProof="0"/>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048" name="Line 24"/>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49" name="Line 25"/>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29"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6248400" y="6248400"/>
            <a:ext cx="1840568" cy="246221"/>
          </a:xfrm>
          <a:prstGeom prst="rect">
            <a:avLst/>
          </a:prstGeom>
          <a:noFill/>
        </p:spPr>
        <p:txBody>
          <a:bodyPr wrap="none" rtlCol="0">
            <a:spAutoFit/>
          </a:bodyPr>
          <a:lstStyle/>
          <a:p>
            <a:r>
              <a:rPr lang="en-US" sz="1000" dirty="0"/>
              <a:t>For Public Official’s Use Only</a:t>
            </a:r>
          </a:p>
        </p:txBody>
      </p:sp>
      <p:pic>
        <p:nvPicPr>
          <p:cNvPr id="9" name="Picture 8" descr="A picture containing company name&#10;&#10;Description automatically generated">
            <a:extLst>
              <a:ext uri="{FF2B5EF4-FFF2-40B4-BE49-F238E27FC236}">
                <a16:creationId xmlns:a16="http://schemas.microsoft.com/office/drawing/2014/main" id="{B2D13A4D-4E00-4447-A940-4F4AE0EA6A0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52399" y="6092276"/>
            <a:ext cx="1676401" cy="765725"/>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fontAlgn="base">
        <a:spcBef>
          <a:spcPct val="0"/>
        </a:spcBef>
        <a:spcAft>
          <a:spcPct val="0"/>
        </a:spcAft>
        <a:defRPr sz="3600" b="1">
          <a:solidFill>
            <a:srgbClr val="012D9A"/>
          </a:solidFill>
          <a:latin typeface="Arial" charset="0"/>
        </a:defRPr>
      </a:lvl6pPr>
      <a:lvl7pPr marL="914400" algn="l" rtl="0" fontAlgn="base">
        <a:spcBef>
          <a:spcPct val="0"/>
        </a:spcBef>
        <a:spcAft>
          <a:spcPct val="0"/>
        </a:spcAft>
        <a:defRPr sz="3600" b="1">
          <a:solidFill>
            <a:srgbClr val="012D9A"/>
          </a:solidFill>
          <a:latin typeface="Arial" charset="0"/>
        </a:defRPr>
      </a:lvl7pPr>
      <a:lvl8pPr marL="1371600" algn="l" rtl="0" fontAlgn="base">
        <a:spcBef>
          <a:spcPct val="0"/>
        </a:spcBef>
        <a:spcAft>
          <a:spcPct val="0"/>
        </a:spcAft>
        <a:defRPr sz="3600" b="1">
          <a:solidFill>
            <a:srgbClr val="012D9A"/>
          </a:solidFill>
          <a:latin typeface="Arial" charset="0"/>
        </a:defRPr>
      </a:lvl8pPr>
      <a:lvl9pPr marL="1828800" algn="l" rtl="0" fontAlgn="base">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Line 22"/>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9" name="Line 24"/>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9461"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9462"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company name&#10;&#10;Description automatically generated">
            <a:extLst>
              <a:ext uri="{FF2B5EF4-FFF2-40B4-BE49-F238E27FC236}">
                <a16:creationId xmlns:a16="http://schemas.microsoft.com/office/drawing/2014/main" id="{0461AC43-76E1-4C53-BEA8-290CCDF698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399" y="6092276"/>
            <a:ext cx="1676401" cy="765725"/>
          </a:xfrm>
          <a:prstGeom prst="rect">
            <a:avLst/>
          </a:prstGeom>
        </p:spPr>
      </p:pic>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eaLnBrk="0" fontAlgn="base" hangingPunct="0">
        <a:spcBef>
          <a:spcPct val="0"/>
        </a:spcBef>
        <a:spcAft>
          <a:spcPct val="0"/>
        </a:spcAft>
        <a:buClr>
          <a:srgbClr val="012D9A"/>
        </a:buClr>
        <a:buChar char="–"/>
        <a:defRPr sz="1600">
          <a:solidFill>
            <a:schemeClr val="tx1"/>
          </a:solidFill>
          <a:latin typeface="+mn-lt"/>
        </a:defRPr>
      </a:lvl6pPr>
      <a:lvl7pPr marL="2690813" indent="-234950" algn="l" rtl="0" eaLnBrk="0" fontAlgn="base" hangingPunct="0">
        <a:spcBef>
          <a:spcPct val="0"/>
        </a:spcBef>
        <a:spcAft>
          <a:spcPct val="0"/>
        </a:spcAft>
        <a:buClr>
          <a:srgbClr val="012D9A"/>
        </a:buClr>
        <a:buChar char="–"/>
        <a:defRPr sz="1600">
          <a:solidFill>
            <a:schemeClr val="tx1"/>
          </a:solidFill>
          <a:latin typeface="+mn-lt"/>
        </a:defRPr>
      </a:lvl7pPr>
      <a:lvl8pPr marL="3148013" indent="-234950" algn="l" rtl="0" eaLnBrk="0" fontAlgn="base" hangingPunct="0">
        <a:spcBef>
          <a:spcPct val="0"/>
        </a:spcBef>
        <a:spcAft>
          <a:spcPct val="0"/>
        </a:spcAft>
        <a:buClr>
          <a:srgbClr val="012D9A"/>
        </a:buClr>
        <a:buChar char="–"/>
        <a:defRPr sz="1600">
          <a:solidFill>
            <a:schemeClr val="tx1"/>
          </a:solidFill>
          <a:latin typeface="+mn-lt"/>
        </a:defRPr>
      </a:lvl8pPr>
      <a:lvl9pPr marL="3605213" indent="-23495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48.jpeg"/><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a:xfrm>
            <a:off x="609600" y="1219201"/>
            <a:ext cx="8153400" cy="5663089"/>
          </a:xfrm>
        </p:spPr>
        <p:txBody>
          <a:bodyPr/>
          <a:lstStyle/>
          <a:p>
            <a:pPr eaLnBrk="1" hangingPunct="1"/>
            <a:r>
              <a:rPr lang="en-US" sz="2400" i="1" dirty="0">
                <a:solidFill>
                  <a:schemeClr val="bg2"/>
                </a:solidFill>
              </a:rPr>
              <a:t>North Carolina Department of Labor</a:t>
            </a:r>
            <a:br>
              <a:rPr lang="en-US" sz="2800" dirty="0">
                <a:solidFill>
                  <a:schemeClr val="bg2"/>
                </a:solidFill>
              </a:rPr>
            </a:br>
            <a:r>
              <a:rPr lang="en-US" dirty="0">
                <a:solidFill>
                  <a:schemeClr val="bg2"/>
                </a:solidFill>
              </a:rPr>
              <a:t>Occupational Safety &amp; Health Division</a:t>
            </a:r>
            <a:br>
              <a:rPr lang="en-US" sz="4000" dirty="0">
                <a:solidFill>
                  <a:schemeClr val="bg2"/>
                </a:solidFill>
              </a:rPr>
            </a:br>
            <a:br>
              <a:rPr lang="en-US" sz="4000" dirty="0">
                <a:solidFill>
                  <a:schemeClr val="bg2"/>
                </a:solidFill>
              </a:rPr>
            </a:br>
            <a:r>
              <a:rPr lang="en-US" dirty="0">
                <a:solidFill>
                  <a:schemeClr val="bg2"/>
                </a:solidFill>
              </a:rPr>
              <a:t>OSH Advisory Fall 2021</a:t>
            </a:r>
            <a:br>
              <a:rPr lang="en-US" dirty="0">
                <a:solidFill>
                  <a:schemeClr val="bg2"/>
                </a:solidFill>
              </a:rPr>
            </a:br>
            <a:br>
              <a:rPr lang="en-US" sz="2800" i="1" dirty="0">
                <a:solidFill>
                  <a:schemeClr val="bg2"/>
                </a:solidFill>
              </a:rPr>
            </a:br>
            <a:br>
              <a:rPr lang="en-US" sz="4000" dirty="0">
                <a:solidFill>
                  <a:schemeClr val="bg2"/>
                </a:solidFill>
              </a:rPr>
            </a:br>
            <a:br>
              <a:rPr lang="en-US" sz="4000" dirty="0">
                <a:solidFill>
                  <a:schemeClr val="bg2"/>
                </a:solidFill>
              </a:rPr>
            </a:br>
            <a:br>
              <a:rPr lang="en-US" sz="2400" i="1" dirty="0">
                <a:solidFill>
                  <a:schemeClr val="bg2"/>
                </a:solidFill>
              </a:rPr>
            </a:br>
            <a:br>
              <a:rPr lang="en-US" sz="3200" dirty="0">
                <a:solidFill>
                  <a:schemeClr val="bg2"/>
                </a:solidFill>
              </a:rPr>
            </a:br>
            <a:endParaRPr lang="en-US" sz="3200" dirty="0">
              <a:solidFill>
                <a:schemeClr val="bg2"/>
              </a:solidFill>
            </a:endParaRPr>
          </a:p>
        </p:txBody>
      </p:sp>
      <p:sp>
        <p:nvSpPr>
          <p:cNvPr id="33794" name="Rectangle 4"/>
          <p:cNvSpPr>
            <a:spLocks noChangeArrowheads="1"/>
          </p:cNvSpPr>
          <p:nvPr/>
        </p:nvSpPr>
        <p:spPr bwMode="auto">
          <a:xfrm>
            <a:off x="685800" y="4541283"/>
            <a:ext cx="7162800" cy="1145698"/>
          </a:xfrm>
          <a:prstGeom prst="rect">
            <a:avLst/>
          </a:prstGeom>
          <a:noFill/>
          <a:ln w="9525">
            <a:noFill/>
            <a:miter lim="800000"/>
            <a:headEnd/>
            <a:tailEnd/>
          </a:ln>
        </p:spPr>
        <p:txBody>
          <a:bodyPr lIns="82550" tIns="41275" rIns="82550" bIns="41275" anchor="ctr">
            <a:spAutoFit/>
          </a:bodyPr>
          <a:lstStyle/>
          <a:p>
            <a:pPr eaLnBrk="0" hangingPunct="0">
              <a:lnSpc>
                <a:spcPct val="110000"/>
              </a:lnSpc>
              <a:buClr>
                <a:srgbClr val="910046"/>
              </a:buClr>
              <a:buSzPct val="84000"/>
              <a:buFont typeface="Wingdings" pitchFamily="2" charset="2"/>
              <a:buNone/>
            </a:pPr>
            <a:r>
              <a:rPr lang="en-US" sz="1600" b="1" dirty="0">
                <a:solidFill>
                  <a:schemeClr val="bg2"/>
                </a:solidFill>
              </a:rPr>
              <a:t>Presented by</a:t>
            </a:r>
            <a:r>
              <a:rPr lang="en-US" sz="1600" dirty="0">
                <a:solidFill>
                  <a:schemeClr val="bg2"/>
                </a:solidFill>
              </a:rPr>
              <a:t>:</a:t>
            </a:r>
          </a:p>
          <a:p>
            <a:pPr eaLnBrk="0" hangingPunct="0">
              <a:lnSpc>
                <a:spcPct val="110000"/>
              </a:lnSpc>
              <a:buClr>
                <a:srgbClr val="910046"/>
              </a:buClr>
              <a:buSzPct val="84000"/>
              <a:buFont typeface="Wingdings" pitchFamily="2" charset="2"/>
              <a:buNone/>
            </a:pPr>
            <a:r>
              <a:rPr lang="en-US" sz="1600" dirty="0">
                <a:solidFill>
                  <a:schemeClr val="bg1">
                    <a:lumMod val="50000"/>
                  </a:schemeClr>
                </a:solidFill>
              </a:rPr>
              <a:t>Wanda Lagoe, Bureau Chief</a:t>
            </a:r>
          </a:p>
          <a:p>
            <a:pPr eaLnBrk="0" hangingPunct="0">
              <a:lnSpc>
                <a:spcPct val="110000"/>
              </a:lnSpc>
              <a:buClr>
                <a:srgbClr val="910046"/>
              </a:buClr>
              <a:buSzPct val="84000"/>
              <a:buFont typeface="Wingdings" pitchFamily="2" charset="2"/>
              <a:buNone/>
            </a:pPr>
            <a:r>
              <a:rPr lang="en-US" sz="1600" dirty="0">
                <a:solidFill>
                  <a:schemeClr val="bg1">
                    <a:lumMod val="50000"/>
                  </a:schemeClr>
                </a:solidFill>
              </a:rPr>
              <a:t>Education, Training and Technical Assistance</a:t>
            </a:r>
          </a:p>
          <a:p>
            <a:pPr eaLnBrk="0" hangingPunct="0">
              <a:lnSpc>
                <a:spcPct val="110000"/>
              </a:lnSpc>
              <a:buClr>
                <a:srgbClr val="910046"/>
              </a:buClr>
              <a:buSzPct val="84000"/>
              <a:buFont typeface="Wingdings" pitchFamily="2" charset="2"/>
              <a:buNone/>
            </a:pPr>
            <a:r>
              <a:rPr lang="en-US" sz="1600" dirty="0">
                <a:solidFill>
                  <a:srgbClr val="777777"/>
                </a:solidFill>
              </a:rPr>
              <a:t>Occupational Safety and Health Division of North Carolina </a:t>
            </a:r>
          </a:p>
        </p:txBody>
      </p:sp>
      <p:sp>
        <p:nvSpPr>
          <p:cNvPr id="2" name="TextBox 1"/>
          <p:cNvSpPr txBox="1"/>
          <p:nvPr/>
        </p:nvSpPr>
        <p:spPr>
          <a:xfrm>
            <a:off x="7258665" y="5709807"/>
            <a:ext cx="1905000" cy="246221"/>
          </a:xfrm>
          <a:prstGeom prst="rect">
            <a:avLst/>
          </a:prstGeom>
          <a:noFill/>
        </p:spPr>
        <p:txBody>
          <a:bodyPr wrap="square" rtlCol="0">
            <a:spAutoFit/>
          </a:bodyPr>
          <a:lstStyle/>
          <a:p>
            <a:r>
              <a:rPr lang="en-US" sz="1000" i="1" dirty="0"/>
              <a:t>*Preliminary Data</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graphicFrame>
        <p:nvGraphicFramePr>
          <p:cNvPr id="7" name="Group 22">
            <a:extLst>
              <a:ext uri="{FF2B5EF4-FFF2-40B4-BE49-F238E27FC236}">
                <a16:creationId xmlns:a16="http://schemas.microsoft.com/office/drawing/2014/main" id="{C44D24E8-1176-4C67-9E08-326EA26D433E}"/>
              </a:ext>
            </a:extLst>
          </p:cNvPr>
          <p:cNvGraphicFramePr>
            <a:graphicFrameLocks noGrp="1"/>
          </p:cNvGraphicFramePr>
          <p:nvPr>
            <p:extLst>
              <p:ext uri="{D42A27DB-BD31-4B8C-83A1-F6EECF244321}">
                <p14:modId xmlns:p14="http://schemas.microsoft.com/office/powerpoint/2010/main" val="3510382455"/>
              </p:ext>
            </p:extLst>
          </p:nvPr>
        </p:nvGraphicFramePr>
        <p:xfrm>
          <a:off x="609600" y="3657600"/>
          <a:ext cx="7929233" cy="2285998"/>
        </p:xfrm>
        <a:graphic>
          <a:graphicData uri="http://schemas.openxmlformats.org/drawingml/2006/table">
            <a:tbl>
              <a:tblPr>
                <a:tableStyleId>{00A15C55-8517-42AA-B614-E9B94910E393}</a:tableStyleId>
              </a:tblPr>
              <a:tblGrid>
                <a:gridCol w="60198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2"/>
                    </a:ext>
                  </a:extLst>
                </a:gridCol>
                <a:gridCol w="1147433">
                  <a:extLst>
                    <a:ext uri="{9D8B030D-6E8A-4147-A177-3AD203B41FA5}">
                      <a16:colId xmlns:a16="http://schemas.microsoft.com/office/drawing/2014/main" val="20003"/>
                    </a:ext>
                  </a:extLst>
                </a:gridCol>
              </a:tblGrid>
              <a:tr h="62673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SEP ACTIVITY</a:t>
                      </a: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FFY Goal</a:t>
                      </a:r>
                      <a:endParaRPr kumimoji="0" lang="en-US" sz="16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35099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effectLst/>
                        </a:rPr>
                        <a:t>Compliance Inspections</a:t>
                      </a:r>
                      <a:endParaRPr kumimoji="0" lang="en-US" sz="16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rgbClr val="000000"/>
                          </a:solidFill>
                          <a:effectLst/>
                          <a:latin typeface="+mj-lt"/>
                          <a:cs typeface="Arial" charset="0"/>
                        </a:rPr>
                        <a:t>1,153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mj-lt"/>
                          <a:cs typeface="Arial" charset="0"/>
                        </a:rPr>
                        <a:t>1,050</a:t>
                      </a:r>
                    </a:p>
                  </a:txBody>
                  <a:tcPr anchor="ctr" horzOverflow="overflow">
                    <a:solidFill>
                      <a:schemeClr val="bg1">
                        <a:lumMod val="95000"/>
                      </a:schemeClr>
                    </a:solidFill>
                  </a:tcPr>
                </a:tc>
                <a:extLst>
                  <a:ext uri="{0D108BD9-81ED-4DB2-BD59-A6C34878D82A}">
                    <a16:rowId xmlns:a16="http://schemas.microsoft.com/office/drawing/2014/main" val="10001"/>
                  </a:ext>
                </a:extLst>
              </a:tr>
              <a:tr h="35099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effectLst/>
                        </a:rPr>
                        <a:t>Consultative Visits</a:t>
                      </a:r>
                      <a:endParaRPr kumimoji="0" lang="en-US" sz="16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rgbClr val="000000"/>
                          </a:solidFill>
                          <a:effectLst/>
                          <a:latin typeface="+mj-lt"/>
                          <a:cs typeface="Arial" charset="0"/>
                        </a:rPr>
                        <a:t>437</a:t>
                      </a:r>
                      <a:endParaRPr kumimoji="0" lang="en-US" sz="1600" b="1" i="1" u="none" strike="noStrike" cap="none" normalizeH="0" baseline="0" dirty="0">
                        <a:ln>
                          <a:noFill/>
                        </a:ln>
                        <a:solidFill>
                          <a:srgbClr val="000000"/>
                        </a:solidFill>
                        <a:effectLst/>
                        <a:latin typeface="+mj-lt"/>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mj-lt"/>
                          <a:cs typeface="Arial" charset="0"/>
                        </a:rPr>
                        <a:t>250</a:t>
                      </a:r>
                    </a:p>
                  </a:txBody>
                  <a:tcPr anchor="ctr" horzOverflow="overflow">
                    <a:solidFill>
                      <a:schemeClr val="bg1">
                        <a:lumMod val="85000"/>
                      </a:schemeClr>
                    </a:solidFill>
                  </a:tcPr>
                </a:tc>
                <a:extLst>
                  <a:ext uri="{0D108BD9-81ED-4DB2-BD59-A6C34878D82A}">
                    <a16:rowId xmlns:a16="http://schemas.microsoft.com/office/drawing/2014/main" val="10002"/>
                  </a:ext>
                </a:extLst>
              </a:tr>
              <a:tr h="60627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effectLst/>
                        </a:rPr>
                        <a:t>OSH Outreach Events (10- and 30- Hour Construction Courses)</a:t>
                      </a:r>
                      <a:endParaRPr kumimoji="0" lang="en-US" sz="16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rgbClr val="000000"/>
                          </a:solidFill>
                          <a:effectLst/>
                          <a:latin typeface="+mj-lt"/>
                          <a:cs typeface="Arial" charset="0"/>
                        </a:rPr>
                        <a:t>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mj-lt"/>
                          <a:cs typeface="Arial" charset="0"/>
                        </a:rPr>
                        <a:t>6</a:t>
                      </a:r>
                    </a:p>
                  </a:txBody>
                  <a:tcPr anchor="ctr" horzOverflow="overflow">
                    <a:solidFill>
                      <a:schemeClr val="bg1">
                        <a:lumMod val="95000"/>
                      </a:schemeClr>
                    </a:solidFill>
                  </a:tcPr>
                </a:tc>
                <a:extLst>
                  <a:ext uri="{0D108BD9-81ED-4DB2-BD59-A6C34878D82A}">
                    <a16:rowId xmlns:a16="http://schemas.microsoft.com/office/drawing/2014/main" val="10003"/>
                  </a:ext>
                </a:extLst>
              </a:tr>
              <a:tr h="35099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effectLst/>
                        </a:rPr>
                        <a:t>People Trained</a:t>
                      </a:r>
                      <a:endParaRPr kumimoji="0" lang="en-US" sz="16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rgbClr val="000000"/>
                          </a:solidFill>
                          <a:effectLst/>
                          <a:latin typeface="+mj-lt"/>
                          <a:cs typeface="Arial" charset="0"/>
                        </a:rPr>
                        <a:t>814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mj-lt"/>
                          <a:cs typeface="Arial" charset="0"/>
                        </a:rPr>
                        <a:t>1,750</a:t>
                      </a:r>
                    </a:p>
                  </a:txBody>
                  <a:tcPr anchor="ct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pic>
        <p:nvPicPr>
          <p:cNvPr id="12" name="Picture 1">
            <a:extLst>
              <a:ext uri="{FF2B5EF4-FFF2-40B4-BE49-F238E27FC236}">
                <a16:creationId xmlns:a16="http://schemas.microsoft.com/office/drawing/2014/main" id="{1FD0D6F5-4893-43DD-BEB6-0BE83CE1D048}"/>
              </a:ext>
            </a:extLst>
          </p:cNvPr>
          <p:cNvPicPr>
            <a:picLocks noChangeAspect="1" noChangeArrowheads="1"/>
          </p:cNvPicPr>
          <p:nvPr/>
        </p:nvPicPr>
        <p:blipFill>
          <a:blip r:embed="rId3" cstate="print"/>
          <a:srcRect/>
          <a:stretch>
            <a:fillRect/>
          </a:stretch>
        </p:blipFill>
        <p:spPr bwMode="auto">
          <a:xfrm>
            <a:off x="6638266" y="2919370"/>
            <a:ext cx="1043429" cy="620018"/>
          </a:xfrm>
          <a:prstGeom prst="rect">
            <a:avLst/>
          </a:prstGeom>
          <a:noFill/>
          <a:ln w="9525">
            <a:noFill/>
            <a:miter lim="800000"/>
            <a:headEnd/>
            <a:tailEnd/>
          </a:ln>
        </p:spPr>
      </p:pic>
      <p:pic>
        <p:nvPicPr>
          <p:cNvPr id="15" name="Picture 14" descr="C:\Documents and Settings\Wanda Lagoe\My Documents\My Pictures\Logging\Water quality discussion with NCDENR.JPG">
            <a:extLst>
              <a:ext uri="{FF2B5EF4-FFF2-40B4-BE49-F238E27FC236}">
                <a16:creationId xmlns:a16="http://schemas.microsoft.com/office/drawing/2014/main" id="{CC42F86F-AD59-4C16-AC2B-B4F47BCC9977}"/>
              </a:ext>
            </a:extLst>
          </p:cNvPr>
          <p:cNvPicPr/>
          <p:nvPr/>
        </p:nvPicPr>
        <p:blipFill>
          <a:blip r:embed="rId4" cstate="print"/>
          <a:srcRect/>
          <a:stretch>
            <a:fillRect/>
          </a:stretch>
        </p:blipFill>
        <p:spPr bwMode="auto">
          <a:xfrm>
            <a:off x="5334000" y="2922161"/>
            <a:ext cx="1472692" cy="620992"/>
          </a:xfrm>
          <a:prstGeom prst="rect">
            <a:avLst/>
          </a:prstGeom>
          <a:noFill/>
          <a:ln w="9525">
            <a:noFill/>
            <a:miter lim="800000"/>
            <a:headEnd/>
            <a:tailEnd/>
          </a:ln>
        </p:spPr>
      </p:pic>
      <p:pic>
        <p:nvPicPr>
          <p:cNvPr id="16" name="Picture 15" descr="C:\Documents and Settings\Wanda Lagoe\My Documents\My Pictures\Logging\Picture 087.jpg">
            <a:extLst>
              <a:ext uri="{FF2B5EF4-FFF2-40B4-BE49-F238E27FC236}">
                <a16:creationId xmlns:a16="http://schemas.microsoft.com/office/drawing/2014/main" id="{8A4721B4-F25C-4D64-A918-DDDDBFAC70B5}"/>
              </a:ext>
            </a:extLst>
          </p:cNvPr>
          <p:cNvPicPr/>
          <p:nvPr/>
        </p:nvPicPr>
        <p:blipFill>
          <a:blip r:embed="rId5" cstate="print"/>
          <a:srcRect/>
          <a:stretch>
            <a:fillRect/>
          </a:stretch>
        </p:blipFill>
        <p:spPr bwMode="auto">
          <a:xfrm>
            <a:off x="3886199" y="2939258"/>
            <a:ext cx="1002061" cy="603895"/>
          </a:xfrm>
          <a:prstGeom prst="rect">
            <a:avLst/>
          </a:prstGeom>
          <a:noFill/>
          <a:ln w="9525">
            <a:noFill/>
            <a:miter lim="800000"/>
            <a:headEnd/>
            <a:tailEnd/>
          </a:ln>
        </p:spPr>
      </p:pic>
      <p:pic>
        <p:nvPicPr>
          <p:cNvPr id="17" name="Picture 16" descr="C:\Documents and Settings\Wanda Lagoe\My Documents\My Pictures\Logging\ProLogger LD.JPG">
            <a:extLst>
              <a:ext uri="{FF2B5EF4-FFF2-40B4-BE49-F238E27FC236}">
                <a16:creationId xmlns:a16="http://schemas.microsoft.com/office/drawing/2014/main" id="{3BD0B42F-FAA2-4393-8B59-570C7E7EC970}"/>
              </a:ext>
            </a:extLst>
          </p:cNvPr>
          <p:cNvPicPr/>
          <p:nvPr/>
        </p:nvPicPr>
        <p:blipFill>
          <a:blip r:embed="rId6" cstate="print"/>
          <a:srcRect/>
          <a:stretch>
            <a:fillRect/>
          </a:stretch>
        </p:blipFill>
        <p:spPr bwMode="auto">
          <a:xfrm>
            <a:off x="1219200" y="2907268"/>
            <a:ext cx="1002061" cy="624493"/>
          </a:xfrm>
          <a:prstGeom prst="rect">
            <a:avLst/>
          </a:prstGeom>
          <a:noFill/>
          <a:ln w="9525">
            <a:noFill/>
            <a:miter lim="800000"/>
            <a:headEnd/>
            <a:tailEnd/>
          </a:ln>
        </p:spPr>
      </p:pic>
      <p:pic>
        <p:nvPicPr>
          <p:cNvPr id="18" name="Picture 17" descr="C:\Documents and Settings\Wanda Lagoe\My Documents\My Pictures\Construction\IMAG0614 (2).JPG">
            <a:extLst>
              <a:ext uri="{FF2B5EF4-FFF2-40B4-BE49-F238E27FC236}">
                <a16:creationId xmlns:a16="http://schemas.microsoft.com/office/drawing/2014/main" id="{888C826E-1D8B-43D5-9DC6-8E8862F9226A}"/>
              </a:ext>
            </a:extLst>
          </p:cNvPr>
          <p:cNvPicPr/>
          <p:nvPr/>
        </p:nvPicPr>
        <p:blipFill>
          <a:blip r:embed="rId7" cstate="print"/>
          <a:srcRect/>
          <a:stretch>
            <a:fillRect/>
          </a:stretch>
        </p:blipFill>
        <p:spPr bwMode="auto">
          <a:xfrm>
            <a:off x="2145060" y="2929817"/>
            <a:ext cx="1817340" cy="620992"/>
          </a:xfrm>
          <a:prstGeom prst="rect">
            <a:avLst/>
          </a:prstGeom>
          <a:noFill/>
          <a:ln w="9525">
            <a:noFill/>
            <a:miter lim="800000"/>
            <a:headEnd/>
            <a:tailEnd/>
          </a:ln>
        </p:spPr>
      </p:pic>
      <p:pic>
        <p:nvPicPr>
          <p:cNvPr id="19" name="Picture 18" descr="DSC_1210-2">
            <a:extLst>
              <a:ext uri="{FF2B5EF4-FFF2-40B4-BE49-F238E27FC236}">
                <a16:creationId xmlns:a16="http://schemas.microsoft.com/office/drawing/2014/main" id="{B6C60D99-5E99-414B-8DD5-45C39208D544}"/>
              </a:ext>
            </a:extLst>
          </p:cNvPr>
          <p:cNvPicPr>
            <a:picLocks noGrp="1" noChangeAspect="1"/>
          </p:cNvPicPr>
          <p:nvPr isPhoto="1"/>
        </p:nvPicPr>
        <p:blipFill>
          <a:blip r:embed="rId8" cstate="email">
            <a:lum/>
            <a:extLst>
              <a:ext uri="{28A0092B-C50C-407E-A947-70E740481C1C}">
                <a14:useLocalDpi xmlns:a14="http://schemas.microsoft.com/office/drawing/2010/main"/>
              </a:ext>
            </a:extLst>
          </a:blip>
          <a:stretch>
            <a:fillRect/>
          </a:stretch>
        </p:blipFill>
        <p:spPr>
          <a:xfrm>
            <a:off x="610900" y="2895600"/>
            <a:ext cx="607004" cy="636161"/>
          </a:xfrm>
          <a:prstGeom prst="rect">
            <a:avLst/>
          </a:prstGeom>
        </p:spPr>
      </p:pic>
      <p:pic>
        <p:nvPicPr>
          <p:cNvPr id="21" name="Picture 20" descr="A boy wearing a hat&#10;&#10;Description automatically generated">
            <a:extLst>
              <a:ext uri="{FF2B5EF4-FFF2-40B4-BE49-F238E27FC236}">
                <a16:creationId xmlns:a16="http://schemas.microsoft.com/office/drawing/2014/main" id="{E4A37C99-1363-4B0F-A732-BA083A5D918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82991" y="2939258"/>
            <a:ext cx="850109" cy="609953"/>
          </a:xfrm>
          <a:prstGeom prst="rect">
            <a:avLst/>
          </a:prstGeom>
        </p:spPr>
      </p:pic>
      <p:pic>
        <p:nvPicPr>
          <p:cNvPr id="22" name="Picture 21" descr="A picture containing person, indoor&#10;&#10;Description automatically generated">
            <a:extLst>
              <a:ext uri="{FF2B5EF4-FFF2-40B4-BE49-F238E27FC236}">
                <a16:creationId xmlns:a16="http://schemas.microsoft.com/office/drawing/2014/main" id="{BF8FBAB0-92CC-4E09-81B1-D1D2E1AEED4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88260" y="2922248"/>
            <a:ext cx="537712" cy="609953"/>
          </a:xfrm>
          <a:prstGeom prst="rect">
            <a:avLst/>
          </a:prstGeom>
        </p:spPr>
      </p:pic>
      <p:sp>
        <p:nvSpPr>
          <p:cNvPr id="23" name="TextBox 22">
            <a:extLst>
              <a:ext uri="{FF2B5EF4-FFF2-40B4-BE49-F238E27FC236}">
                <a16:creationId xmlns:a16="http://schemas.microsoft.com/office/drawing/2014/main" id="{233ED90B-3FF9-4B4C-A570-70B92C742CC0}"/>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graphicFrame>
        <p:nvGraphicFramePr>
          <p:cNvPr id="14" name="Group 128">
            <a:extLst>
              <a:ext uri="{FF2B5EF4-FFF2-40B4-BE49-F238E27FC236}">
                <a16:creationId xmlns:a16="http://schemas.microsoft.com/office/drawing/2014/main" id="{C794109B-C122-415B-99AB-A82DB462D2F2}"/>
              </a:ext>
            </a:extLst>
          </p:cNvPr>
          <p:cNvGraphicFramePr>
            <a:graphicFrameLocks noGrp="1"/>
          </p:cNvGraphicFramePr>
          <p:nvPr>
            <p:extLst>
              <p:ext uri="{D42A27DB-BD31-4B8C-83A1-F6EECF244321}">
                <p14:modId xmlns:p14="http://schemas.microsoft.com/office/powerpoint/2010/main" val="1067962486"/>
              </p:ext>
            </p:extLst>
          </p:nvPr>
        </p:nvGraphicFramePr>
        <p:xfrm>
          <a:off x="609600" y="1143000"/>
          <a:ext cx="7929234" cy="1676400"/>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5068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75000"/>
                      </a:schemeClr>
                    </a:solidFill>
                  </a:tcPr>
                </a:tc>
                <a:extLst>
                  <a:ext uri="{0D108BD9-81ED-4DB2-BD59-A6C34878D82A}">
                    <a16:rowId xmlns:a16="http://schemas.microsoft.com/office/drawing/2014/main" val="10001"/>
                  </a:ext>
                </a:extLst>
              </a:tr>
              <a:tr h="4678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2020 Comparison</a:t>
                      </a:r>
                    </a:p>
                  </a:txBody>
                  <a:tcPr anchor="ctr" horzOverflow="overflow">
                    <a:solidFill>
                      <a:schemeClr val="bg1">
                        <a:lumMod val="95000"/>
                      </a:schemeClr>
                    </a:solidFill>
                  </a:tcPr>
                </a:tc>
                <a:extLst>
                  <a:ext uri="{0D108BD9-81ED-4DB2-BD59-A6C34878D82A}">
                    <a16:rowId xmlns:a16="http://schemas.microsoft.com/office/drawing/2014/main" val="10002"/>
                  </a:ext>
                </a:extLst>
              </a:tr>
              <a:tr h="35087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1.6</a:t>
                      </a:r>
                    </a:p>
                  </a:txBody>
                  <a:tcPr anchor="ctr" horzOverflow="overflow">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20% Increase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2.8</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11% Decrease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2.5</a:t>
                      </a:r>
                    </a:p>
                  </a:txBody>
                  <a:tcPr anchor="ctr" horzOverflow="overflow">
                    <a:solidFill>
                      <a:schemeClr val="bg1">
                        <a:lumMod val="85000"/>
                      </a:schemeClr>
                    </a:solidFill>
                  </a:tcPr>
                </a:tc>
                <a:tc>
                  <a:txBody>
                    <a:bodyPr/>
                    <a:lstStyle/>
                    <a:p>
                      <a:pPr algn="ctr"/>
                      <a:r>
                        <a:rPr lang="en-US" sz="1200" b="1" i="1" dirty="0"/>
                        <a:t>20% Lower</a:t>
                      </a:r>
                    </a:p>
                  </a:txBody>
                  <a:tcPr anchor="ctr" horzOverflow="overflow">
                    <a:solidFill>
                      <a:schemeClr val="bg1">
                        <a:lumMod val="85000"/>
                      </a:schemeClr>
                    </a:solidFill>
                  </a:tcPr>
                </a:tc>
                <a:extLst>
                  <a:ext uri="{0D108BD9-81ED-4DB2-BD59-A6C34878D82A}">
                    <a16:rowId xmlns:a16="http://schemas.microsoft.com/office/drawing/2014/main" val="10003"/>
                  </a:ext>
                </a:extLst>
              </a:tr>
              <a:tr h="35087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200" i="1" dirty="0"/>
                        <a:t>0.8</a:t>
                      </a:r>
                    </a:p>
                  </a:txBody>
                  <a:tcPr anchor="ctr" horzOverflow="overflow">
                    <a:solidFill>
                      <a:schemeClr val="bg1">
                        <a:lumMod val="9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20% Increase</a:t>
                      </a:r>
                    </a:p>
                  </a:txBody>
                  <a:tcPr anchor="ctr" horzOverflow="overflow">
                    <a:solidFill>
                      <a:schemeClr val="bg1">
                        <a:lumMod val="95000"/>
                      </a:schemeClr>
                    </a:solidFill>
                  </a:tcPr>
                </a:tc>
                <a:tc hMerge="1">
                  <a:txBody>
                    <a:bodyPr/>
                    <a:lstStyle/>
                    <a:p>
                      <a:endParaRPr lang="en-US"/>
                    </a:p>
                  </a:txBody>
                  <a:tcPr/>
                </a:tc>
                <a:tc>
                  <a:txBody>
                    <a:bodyPr/>
                    <a:lstStyle/>
                    <a:p>
                      <a:pPr algn="ctr"/>
                      <a:r>
                        <a:rPr lang="en-US" sz="1200" i="1" dirty="0"/>
                        <a:t>1.0</a:t>
                      </a:r>
                    </a:p>
                  </a:txBody>
                  <a:tcPr anchor="ctr" horzOverflow="overflow">
                    <a:solidFill>
                      <a:schemeClr val="bg1">
                        <a:lumMod val="95000"/>
                      </a:schemeClr>
                    </a:solidFill>
                  </a:tcPr>
                </a:tc>
                <a:tc>
                  <a:txBody>
                    <a:bodyPr/>
                    <a:lstStyle/>
                    <a:p>
                      <a:pPr algn="ctr"/>
                      <a:r>
                        <a:rPr lang="en-US" sz="1200" i="1" dirty="0"/>
                        <a:t>1.7</a:t>
                      </a:r>
                    </a:p>
                  </a:txBody>
                  <a:tcPr anchor="ctr" horzOverflow="overflow">
                    <a:solidFill>
                      <a:schemeClr val="bg1">
                        <a:lumMod val="95000"/>
                      </a:schemeClr>
                    </a:solidFill>
                  </a:tcPr>
                </a:tc>
                <a:tc gridSpan="2">
                  <a:txBody>
                    <a:bodyPr/>
                    <a:lstStyle/>
                    <a:p>
                      <a:pPr algn="ctr"/>
                      <a:r>
                        <a:rPr lang="en-US" sz="1200" b="1" i="1" dirty="0"/>
                        <a:t>6% Decrease</a:t>
                      </a:r>
                    </a:p>
                  </a:txBody>
                  <a:tcPr anchor="ctr" horzOverflow="overflow">
                    <a:solidFill>
                      <a:schemeClr val="bg1">
                        <a:lumMod val="95000"/>
                      </a:schemeClr>
                    </a:solidFill>
                  </a:tcPr>
                </a:tc>
                <a:tc hMerge="1">
                  <a:txBody>
                    <a:bodyPr/>
                    <a:lstStyle/>
                    <a:p>
                      <a:endParaRPr lang="en-US"/>
                    </a:p>
                  </a:txBody>
                  <a:tcPr/>
                </a:tc>
                <a:tc>
                  <a:txBody>
                    <a:bodyPr/>
                    <a:lstStyle/>
                    <a:p>
                      <a:pPr algn="ctr"/>
                      <a:r>
                        <a:rPr lang="en-US" sz="1200" i="1" dirty="0"/>
                        <a:t>1.6</a:t>
                      </a:r>
                    </a:p>
                  </a:txBody>
                  <a:tcPr anchor="ctr" horzOverflow="overflow">
                    <a:solidFill>
                      <a:schemeClr val="bg1">
                        <a:lumMod val="95000"/>
                      </a:schemeClr>
                    </a:solidFill>
                  </a:tcPr>
                </a:tc>
                <a:tc>
                  <a:txBody>
                    <a:bodyPr/>
                    <a:lstStyle/>
                    <a:p>
                      <a:pPr algn="ctr"/>
                      <a:r>
                        <a:rPr lang="en-US" sz="1200" b="1" i="1" dirty="0"/>
                        <a:t>37% Lower</a:t>
                      </a:r>
                    </a:p>
                  </a:txBody>
                  <a:tcPr anchor="ctr" horzOverflow="overflow">
                    <a:solidFill>
                      <a:schemeClr val="bg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21225810"/>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09085596"/>
              </p:ext>
            </p:extLst>
          </p:nvPr>
        </p:nvGraphicFramePr>
        <p:xfrm>
          <a:off x="609600" y="1143001"/>
          <a:ext cx="7924800" cy="1025236"/>
        </p:xfrm>
        <a:graphic>
          <a:graphicData uri="http://schemas.openxmlformats.org/drawingml/2006/table">
            <a:tbl>
              <a:tblPr>
                <a:tableStyleId>{00A15C55-8517-42AA-B614-E9B94910E393}</a:tableStyleId>
              </a:tblPr>
              <a:tblGrid>
                <a:gridCol w="4267200">
                  <a:extLst>
                    <a:ext uri="{9D8B030D-6E8A-4147-A177-3AD203B41FA5}">
                      <a16:colId xmlns:a16="http://schemas.microsoft.com/office/drawing/2014/main" val="20000"/>
                    </a:ext>
                  </a:extLst>
                </a:gridCol>
                <a:gridCol w="1467060">
                  <a:extLst>
                    <a:ext uri="{9D8B030D-6E8A-4147-A177-3AD203B41FA5}">
                      <a16:colId xmlns:a16="http://schemas.microsoft.com/office/drawing/2014/main" val="20001"/>
                    </a:ext>
                  </a:extLst>
                </a:gridCol>
                <a:gridCol w="74274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4"/>
                    </a:ext>
                  </a:extLst>
                </a:gridCol>
              </a:tblGrid>
              <a:tr h="41563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NAICS 23</a:t>
                      </a:r>
                      <a:r>
                        <a:rPr lang="en-US" sz="1400" b="1" dirty="0"/>
                        <a:t>—CONSTRUCTION</a:t>
                      </a: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FFY 2020</a:t>
                      </a:r>
                    </a:p>
                  </a:txBody>
                  <a:tcPr anchor="ctr" horzOverflow="overflow">
                    <a:solidFill>
                      <a:schemeClr val="bg1">
                        <a:lumMod val="75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cs typeface="Arial" charset="0"/>
                        </a:rPr>
                        <a:t>FFY 2021 Total</a:t>
                      </a:r>
                    </a:p>
                  </a:txBody>
                  <a:tcPr anchor="ctr" horzOverflow="overflow">
                    <a:solidFill>
                      <a:schemeClr val="bg1">
                        <a:lumMod val="75000"/>
                      </a:schemeClr>
                    </a:solidFill>
                  </a:tcPr>
                </a:tc>
                <a:extLst>
                  <a:ext uri="{0D108BD9-81ED-4DB2-BD59-A6C34878D82A}">
                    <a16:rowId xmlns:a16="http://schemas.microsoft.com/office/drawing/2014/main" val="10000"/>
                  </a:ext>
                </a:extLst>
              </a:tr>
              <a:tr h="278938">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1" u="none" strike="noStrike" cap="none" normalizeH="0" baseline="0" dirty="0">
                          <a:ln>
                            <a:noFill/>
                          </a:ln>
                          <a:solidFill>
                            <a:schemeClr val="tx1"/>
                          </a:solidFill>
                          <a:effectLst/>
                          <a:latin typeface="Arial" charset="0"/>
                          <a:cs typeface="Arial" charset="0"/>
                        </a:rPr>
                        <a:t>Total Fatalities</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i="0" u="none" strike="noStrike" cap="none" normalizeH="0" baseline="0" dirty="0">
                          <a:ln>
                            <a:noFill/>
                          </a:ln>
                          <a:effectLst/>
                        </a:rPr>
                        <a:t>26</a:t>
                      </a:r>
                    </a:p>
                  </a:txBody>
                  <a:tcPr horzOverflow="overflow">
                    <a:solidFill>
                      <a:schemeClr val="bg1">
                        <a:lumMod val="9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i="1" u="none" strike="noStrike" cap="none" normalizeH="0" baseline="0" dirty="0">
                        <a:ln>
                          <a:noFill/>
                        </a:ln>
                        <a:effectLst/>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Arial" charset="0"/>
                          <a:cs typeface="Arial" charset="0"/>
                        </a:rPr>
                        <a:t>17</a:t>
                      </a:r>
                    </a:p>
                  </a:txBody>
                  <a:tcPr horzOverflow="overflow">
                    <a:solidFill>
                      <a:schemeClr val="bg1">
                        <a:lumMod val="95000"/>
                      </a:schemeClr>
                    </a:solidFill>
                  </a:tcPr>
                </a:tc>
                <a:extLst>
                  <a:ext uri="{0D108BD9-81ED-4DB2-BD59-A6C34878D82A}">
                    <a16:rowId xmlns:a16="http://schemas.microsoft.com/office/drawing/2014/main" val="10001"/>
                  </a:ext>
                </a:extLst>
              </a:tr>
              <a:tr h="249382">
                <a:tc gridSpan="3">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1" u="none" strike="noStrike" cap="none" normalizeH="0" baseline="0" dirty="0">
                          <a:ln>
                            <a:noFill/>
                          </a:ln>
                          <a:effectLst/>
                        </a:rPr>
                        <a:t>FFY 2021 2</a:t>
                      </a:r>
                      <a:r>
                        <a:rPr kumimoji="0" lang="en-US" sz="1400" b="0" i="1" u="none" strike="noStrike" cap="none" normalizeH="0" baseline="30000" dirty="0">
                          <a:ln>
                            <a:noFill/>
                          </a:ln>
                          <a:effectLst/>
                        </a:rPr>
                        <a:t>nd</a:t>
                      </a:r>
                      <a:r>
                        <a:rPr kumimoji="0" lang="en-US" sz="1400" b="0" i="1" u="none" strike="noStrike" cap="none" normalizeH="0" baseline="0" dirty="0">
                          <a:ln>
                            <a:noFill/>
                          </a:ln>
                          <a:effectLst/>
                        </a:rPr>
                        <a:t> Qtr.  Fatality Rate</a:t>
                      </a:r>
                      <a:endParaRPr kumimoji="0" lang="en-US" sz="14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8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a:txBody>
                  <a:tcPr horzOverflow="overflow">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1300" i="1" dirty="0"/>
                    </a:p>
                  </a:txBody>
                  <a:tcPr anchor="ctr" horzOverflow="overflow">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mn-ea"/>
                          <a:cs typeface="Arial" charset="0"/>
                        </a:rPr>
                        <a:t>0.0035</a:t>
                      </a:r>
                    </a:p>
                  </a:txBody>
                  <a:tcPr horzOverflow="overflow">
                    <a:solidFill>
                      <a:schemeClr val="bg1">
                        <a:lumMod val="85000"/>
                      </a:schemeClr>
                    </a:solidFill>
                  </a:tcPr>
                </a:tc>
                <a:extLst>
                  <a:ext uri="{0D108BD9-81ED-4DB2-BD59-A6C34878D82A}">
                    <a16:rowId xmlns:a16="http://schemas.microsoft.com/office/drawing/2014/main" val="10002"/>
                  </a:ext>
                </a:extLst>
              </a:tr>
            </a:tbl>
          </a:graphicData>
        </a:graphic>
      </p:graphicFrame>
      <p:pic>
        <p:nvPicPr>
          <p:cNvPr id="11" name="Picture 10" descr="DSC_1195">
            <a:extLst>
              <a:ext uri="{FF2B5EF4-FFF2-40B4-BE49-F238E27FC236}">
                <a16:creationId xmlns:a16="http://schemas.microsoft.com/office/drawing/2014/main" id="{BC16E84A-9CE4-49D4-888A-1CF38EADB4F3}"/>
              </a:ext>
            </a:extLst>
          </p:cNvPr>
          <p:cNvPicPr>
            <a:picLocks noGrp="1" noChangeAspect="1"/>
          </p:cNvPicPr>
          <p:nvPr isPhoto="1"/>
        </p:nvPicPr>
        <p:blipFill>
          <a:blip r:embed="rId3" cstate="email">
            <a:extLst>
              <a:ext uri="{28A0092B-C50C-407E-A947-70E740481C1C}">
                <a14:useLocalDpi xmlns:a14="http://schemas.microsoft.com/office/drawing/2010/main"/>
              </a:ext>
            </a:extLst>
          </a:blip>
          <a:stretch>
            <a:fillRect/>
          </a:stretch>
        </p:blipFill>
        <p:spPr>
          <a:xfrm>
            <a:off x="530942" y="4520386"/>
            <a:ext cx="2171534" cy="1423213"/>
          </a:xfrm>
          <a:prstGeom prst="rect">
            <a:avLst/>
          </a:prstGeom>
        </p:spPr>
      </p:pic>
      <p:pic>
        <p:nvPicPr>
          <p:cNvPr id="14" name="Picture 13">
            <a:extLst>
              <a:ext uri="{FF2B5EF4-FFF2-40B4-BE49-F238E27FC236}">
                <a16:creationId xmlns:a16="http://schemas.microsoft.com/office/drawing/2014/main" id="{61D79114-0056-4062-8E8F-697528CFAE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4400" y="4495799"/>
            <a:ext cx="2294964" cy="1447800"/>
          </a:xfrm>
          <a:prstGeom prst="rect">
            <a:avLst/>
          </a:prstGeom>
        </p:spPr>
      </p:pic>
      <p:pic>
        <p:nvPicPr>
          <p:cNvPr id="15" name="Picture 14" descr="DSC_1217">
            <a:extLst>
              <a:ext uri="{FF2B5EF4-FFF2-40B4-BE49-F238E27FC236}">
                <a16:creationId xmlns:a16="http://schemas.microsoft.com/office/drawing/2014/main" id="{56D0A689-EDB0-4E51-A95B-BA3DE420918B}"/>
              </a:ext>
            </a:extLst>
          </p:cNvPr>
          <p:cNvPicPr>
            <a:picLocks noGrp="1" noChangeAspect="1"/>
          </p:cNvPicPr>
          <p:nvPr isPhoto="1"/>
        </p:nvPicPr>
        <p:blipFill>
          <a:blip r:embed="rId5" cstate="email">
            <a:extLst>
              <a:ext uri="{28A0092B-C50C-407E-A947-70E740481C1C}">
                <a14:useLocalDpi xmlns:a14="http://schemas.microsoft.com/office/drawing/2010/main"/>
              </a:ext>
            </a:extLst>
          </a:blip>
          <a:stretch>
            <a:fillRect/>
          </a:stretch>
        </p:blipFill>
        <p:spPr>
          <a:xfrm>
            <a:off x="2590799" y="4509248"/>
            <a:ext cx="2438401" cy="1434352"/>
          </a:xfrm>
          <a:prstGeom prst="rect">
            <a:avLst/>
          </a:prstGeom>
        </p:spPr>
      </p:pic>
      <p:graphicFrame>
        <p:nvGraphicFramePr>
          <p:cNvPr id="16" name="Table 15">
            <a:extLst>
              <a:ext uri="{FF2B5EF4-FFF2-40B4-BE49-F238E27FC236}">
                <a16:creationId xmlns:a16="http://schemas.microsoft.com/office/drawing/2014/main" id="{EBDBFB19-4ED1-42CE-A016-E37DAC9E33AF}"/>
              </a:ext>
            </a:extLst>
          </p:cNvPr>
          <p:cNvGraphicFramePr>
            <a:graphicFrameLocks noGrp="1"/>
          </p:cNvGraphicFramePr>
          <p:nvPr>
            <p:extLst>
              <p:ext uri="{D42A27DB-BD31-4B8C-83A1-F6EECF244321}">
                <p14:modId xmlns:p14="http://schemas.microsoft.com/office/powerpoint/2010/main" val="1864915761"/>
              </p:ext>
            </p:extLst>
          </p:nvPr>
        </p:nvGraphicFramePr>
        <p:xfrm>
          <a:off x="609600" y="2209800"/>
          <a:ext cx="7924799" cy="2438400"/>
        </p:xfrm>
        <a:graphic>
          <a:graphicData uri="http://schemas.openxmlformats.org/drawingml/2006/table">
            <a:tbl>
              <a:tblPr firstRow="1" bandRow="1">
                <a:tableStyleId>{00A15C55-8517-42AA-B614-E9B94910E393}</a:tableStyleId>
              </a:tblPr>
              <a:tblGrid>
                <a:gridCol w="3033070">
                  <a:extLst>
                    <a:ext uri="{9D8B030D-6E8A-4147-A177-3AD203B41FA5}">
                      <a16:colId xmlns:a16="http://schemas.microsoft.com/office/drawing/2014/main" val="20000"/>
                    </a:ext>
                  </a:extLst>
                </a:gridCol>
                <a:gridCol w="1234132">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066797">
                  <a:extLst>
                    <a:ext uri="{9D8B030D-6E8A-4147-A177-3AD203B41FA5}">
                      <a16:colId xmlns:a16="http://schemas.microsoft.com/office/drawing/2014/main" val="20005"/>
                    </a:ext>
                  </a:extLst>
                </a:gridCol>
              </a:tblGrid>
              <a:tr h="273098">
                <a:tc>
                  <a:txBody>
                    <a:bodyPr/>
                    <a:lstStyle/>
                    <a:p>
                      <a:pPr algn="r"/>
                      <a:r>
                        <a:rPr lang="en-US" sz="1400" b="1" dirty="0">
                          <a:solidFill>
                            <a:schemeClr val="tx1"/>
                          </a:solidFill>
                        </a:rPr>
                        <a:t>Fatality Type</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r"/>
                      <a:r>
                        <a:rPr lang="en-US" sz="1400" b="1" dirty="0">
                          <a:solidFill>
                            <a:schemeClr val="tx1"/>
                          </a:solidFill>
                        </a:rPr>
                        <a:t>Fatality Type</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59443">
                <a:tc>
                  <a:txBody>
                    <a:bodyPr/>
                    <a:lstStyle/>
                    <a:p>
                      <a:pPr algn="r"/>
                      <a:r>
                        <a:rPr lang="en-US" sz="1400" b="0" i="1" dirty="0">
                          <a:solidFill>
                            <a:schemeClr val="tx1"/>
                          </a:solidFill>
                        </a:rPr>
                        <a:t>Struck By</a:t>
                      </a:r>
                    </a:p>
                  </a:txBody>
                  <a:tcPr anchor="ctr">
                    <a:solidFill>
                      <a:schemeClr val="bg1">
                        <a:lumMod val="95000"/>
                      </a:schemeClr>
                    </a:solidFill>
                  </a:tcPr>
                </a:tc>
                <a:tc>
                  <a:txBody>
                    <a:bodyPr/>
                    <a:lstStyle/>
                    <a:p>
                      <a:pPr algn="ctr"/>
                      <a:r>
                        <a:rPr lang="en-US" sz="1400" b="1" i="1" dirty="0"/>
                        <a:t>5</a:t>
                      </a:r>
                    </a:p>
                  </a:txBody>
                  <a:tcPr anchor="ctr">
                    <a:solidFill>
                      <a:schemeClr val="bg1">
                        <a:lumMod val="95000"/>
                      </a:schemeClr>
                    </a:solidFill>
                  </a:tcPr>
                </a:tc>
                <a:tc>
                  <a:txBody>
                    <a:bodyPr/>
                    <a:lstStyle/>
                    <a:p>
                      <a:pPr algn="r"/>
                      <a:r>
                        <a:rPr lang="en-US" sz="1400" b="0" i="1" dirty="0">
                          <a:solidFill>
                            <a:schemeClr val="tx1"/>
                          </a:solidFill>
                        </a:rPr>
                        <a:t>Inhalation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1"/>
                  </a:ext>
                </a:extLst>
              </a:tr>
              <a:tr h="259443">
                <a:tc>
                  <a:txBody>
                    <a:bodyPr/>
                    <a:lstStyle/>
                    <a:p>
                      <a:pPr algn="r"/>
                      <a:r>
                        <a:rPr lang="en-US" sz="1400" b="0" i="1" dirty="0"/>
                        <a:t>Caught In/Between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3</a:t>
                      </a:r>
                    </a:p>
                  </a:txBody>
                  <a:tcPr anchor="ctr">
                    <a:solidFill>
                      <a:schemeClr val="bg1">
                        <a:lumMod val="85000"/>
                      </a:schemeClr>
                    </a:solidFill>
                  </a:tcPr>
                </a:tc>
                <a:tc>
                  <a:txBody>
                    <a:bodyPr/>
                    <a:lstStyle/>
                    <a:p>
                      <a:pPr algn="r"/>
                      <a:r>
                        <a:rPr lang="en-US" sz="1400" i="1" dirty="0"/>
                        <a:t>Ingestion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2"/>
                  </a:ext>
                </a:extLst>
              </a:tr>
              <a:tr h="259443">
                <a:tc>
                  <a:txBody>
                    <a:bodyPr/>
                    <a:lstStyle/>
                    <a:p>
                      <a:pPr algn="r"/>
                      <a:r>
                        <a:rPr lang="en-US" sz="1400" b="0" i="1" dirty="0"/>
                        <a:t>Bite/Sting/Scratch</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400" i="1" dirty="0"/>
                        <a:t>Absorption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3"/>
                  </a:ext>
                </a:extLst>
              </a:tr>
              <a:tr h="269458">
                <a:tc>
                  <a:txBody>
                    <a:bodyPr/>
                    <a:lstStyle/>
                    <a:p>
                      <a:pPr algn="r"/>
                      <a:r>
                        <a:rPr lang="en-US" sz="1400" b="0" i="1" dirty="0"/>
                        <a:t>Fall (Same</a:t>
                      </a:r>
                      <a:r>
                        <a:rPr lang="en-US" sz="1400" b="0" i="1" baseline="0" dirty="0"/>
                        <a:t> Level)</a:t>
                      </a:r>
                      <a:endParaRPr lang="en-US" sz="1400" b="0" i="1" dirty="0"/>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400" i="1" dirty="0"/>
                        <a:t>Repeated Motion/Pressure</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4"/>
                  </a:ext>
                </a:extLst>
              </a:tr>
              <a:tr h="259443">
                <a:tc>
                  <a:txBody>
                    <a:bodyPr/>
                    <a:lstStyle/>
                    <a:p>
                      <a:pPr algn="r"/>
                      <a:r>
                        <a:rPr lang="en-US" sz="1400" b="0" i="1" dirty="0"/>
                        <a:t>Fall (From Elevation)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6</a:t>
                      </a:r>
                    </a:p>
                  </a:txBody>
                  <a:tcPr anchor="ctr">
                    <a:solidFill>
                      <a:schemeClr val="bg1">
                        <a:lumMod val="95000"/>
                      </a:schemeClr>
                    </a:solidFill>
                  </a:tcPr>
                </a:tc>
                <a:tc>
                  <a:txBody>
                    <a:bodyPr/>
                    <a:lstStyle/>
                    <a:p>
                      <a:pPr algn="r"/>
                      <a:r>
                        <a:rPr lang="en-US" sz="1400" i="1" dirty="0"/>
                        <a:t>Cardio/Respiratory</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5"/>
                  </a:ext>
                </a:extLst>
              </a:tr>
              <a:tr h="259443">
                <a:tc>
                  <a:txBody>
                    <a:bodyPr/>
                    <a:lstStyle/>
                    <a:p>
                      <a:pPr algn="r"/>
                      <a:r>
                        <a:rPr lang="en-US" sz="1400" b="0" i="1" dirty="0"/>
                        <a:t>Struck Against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400" i="1" u="none" dirty="0"/>
                        <a:t>Shock</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85000"/>
                      </a:schemeClr>
                    </a:solidFill>
                  </a:tcPr>
                </a:tc>
                <a:extLst>
                  <a:ext uri="{0D108BD9-81ED-4DB2-BD59-A6C34878D82A}">
                    <a16:rowId xmlns:a16="http://schemas.microsoft.com/office/drawing/2014/main" val="10006"/>
                  </a:ext>
                </a:extLst>
              </a:tr>
              <a:tr h="0">
                <a:tc>
                  <a:txBody>
                    <a:bodyPr/>
                    <a:lstStyle/>
                    <a:p>
                      <a:pPr algn="r"/>
                      <a:r>
                        <a:rPr lang="en-US" sz="1400" b="0" i="1" dirty="0"/>
                        <a:t>Rubbed/Abraded</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400" b="0" i="1" u="none" dirty="0"/>
                        <a:t>Other</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95000"/>
                      </a:schemeClr>
                    </a:solidFill>
                  </a:tcPr>
                </a:tc>
                <a:extLst>
                  <a:ext uri="{0D108BD9-81ED-4DB2-BD59-A6C34878D82A}">
                    <a16:rowId xmlns:a16="http://schemas.microsoft.com/office/drawing/2014/main" val="10007"/>
                  </a:ext>
                </a:extLst>
              </a:tr>
            </a:tbl>
          </a:graphicData>
        </a:graphic>
      </p:graphicFrame>
      <p:pic>
        <p:nvPicPr>
          <p:cNvPr id="17" name="Picture 16" descr="C:\Documents and Settings\Wanda Lagoe\My Documents\My Pictures\Trench\Trenchmodule1208 023.jpg">
            <a:extLst>
              <a:ext uri="{FF2B5EF4-FFF2-40B4-BE49-F238E27FC236}">
                <a16:creationId xmlns:a16="http://schemas.microsoft.com/office/drawing/2014/main" id="{CF8912B3-43C5-4DE5-9F8B-91C7FA08F4E8}"/>
              </a:ext>
            </a:extLst>
          </p:cNvPr>
          <p:cNvPicPr/>
          <p:nvPr/>
        </p:nvPicPr>
        <p:blipFill>
          <a:blip r:embed="rId6" cstate="print"/>
          <a:srcRect/>
          <a:stretch>
            <a:fillRect/>
          </a:stretch>
        </p:blipFill>
        <p:spPr bwMode="auto">
          <a:xfrm>
            <a:off x="6960712" y="4648200"/>
            <a:ext cx="1676400" cy="1295399"/>
          </a:xfrm>
          <a:prstGeom prst="rect">
            <a:avLst/>
          </a:prstGeom>
          <a:noFill/>
          <a:ln w="9525">
            <a:noFill/>
            <a:miter lim="800000"/>
            <a:headEnd/>
            <a:tailEnd/>
          </a:ln>
        </p:spPr>
      </p:pic>
      <p:sp>
        <p:nvSpPr>
          <p:cNvPr id="18" name="TextBox 17">
            <a:extLst>
              <a:ext uri="{FF2B5EF4-FFF2-40B4-BE49-F238E27FC236}">
                <a16:creationId xmlns:a16="http://schemas.microsoft.com/office/drawing/2014/main" id="{200A1A03-88C0-4FCD-9CF2-5B2956515C21}"/>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476130495"/>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Logging and Arboriculture</a:t>
            </a:r>
            <a:endParaRPr lang="en-US" sz="2400" b="1" i="1" dirty="0">
              <a:solidFill>
                <a:schemeClr val="bg2"/>
              </a:solidFill>
            </a:endParaRPr>
          </a:p>
        </p:txBody>
      </p:sp>
      <p:graphicFrame>
        <p:nvGraphicFramePr>
          <p:cNvPr id="13" name="Table 12">
            <a:extLst>
              <a:ext uri="{FF2B5EF4-FFF2-40B4-BE49-F238E27FC236}">
                <a16:creationId xmlns:a16="http://schemas.microsoft.com/office/drawing/2014/main" id="{EF97276C-2D2F-447A-AFA2-B5D3CBF142E5}"/>
              </a:ext>
            </a:extLst>
          </p:cNvPr>
          <p:cNvGraphicFramePr>
            <a:graphicFrameLocks noGrp="1"/>
          </p:cNvGraphicFramePr>
          <p:nvPr>
            <p:extLst>
              <p:ext uri="{D42A27DB-BD31-4B8C-83A1-F6EECF244321}">
                <p14:modId xmlns:p14="http://schemas.microsoft.com/office/powerpoint/2010/main" val="985932844"/>
              </p:ext>
            </p:extLst>
          </p:nvPr>
        </p:nvGraphicFramePr>
        <p:xfrm>
          <a:off x="605170" y="2590800"/>
          <a:ext cx="7896725" cy="1636012"/>
        </p:xfrm>
        <a:graphic>
          <a:graphicData uri="http://schemas.openxmlformats.org/drawingml/2006/table">
            <a:tbl>
              <a:tblPr firstRow="1" bandRow="1">
                <a:tableStyleId>{00A15C55-8517-42AA-B614-E9B94910E393}</a:tableStyleId>
              </a:tblPr>
              <a:tblGrid>
                <a:gridCol w="5245598">
                  <a:extLst>
                    <a:ext uri="{9D8B030D-6E8A-4147-A177-3AD203B41FA5}">
                      <a16:colId xmlns:a16="http://schemas.microsoft.com/office/drawing/2014/main" val="20000"/>
                    </a:ext>
                  </a:extLst>
                </a:gridCol>
                <a:gridCol w="1164875">
                  <a:extLst>
                    <a:ext uri="{9D8B030D-6E8A-4147-A177-3AD203B41FA5}">
                      <a16:colId xmlns:a16="http://schemas.microsoft.com/office/drawing/2014/main" val="20002"/>
                    </a:ext>
                  </a:extLst>
                </a:gridCol>
                <a:gridCol w="1486252">
                  <a:extLst>
                    <a:ext uri="{9D8B030D-6E8A-4147-A177-3AD203B41FA5}">
                      <a16:colId xmlns:a16="http://schemas.microsoft.com/office/drawing/2014/main" val="20003"/>
                    </a:ext>
                  </a:extLst>
                </a:gridCol>
              </a:tblGrid>
              <a:tr h="416812">
                <a:tc>
                  <a:txBody>
                    <a:bodyPr/>
                    <a:lstStyle/>
                    <a:p>
                      <a:pPr algn="r"/>
                      <a:r>
                        <a:rPr lang="en-US" sz="1400" dirty="0">
                          <a:solidFill>
                            <a:schemeClr val="tx1"/>
                          </a:solidFill>
                        </a:rPr>
                        <a:t>SEP ACTIVITY</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295847">
                <a:tc>
                  <a:txBody>
                    <a:bodyPr/>
                    <a:lstStyle/>
                    <a:p>
                      <a:pPr algn="r"/>
                      <a:r>
                        <a:rPr lang="en-US" sz="1400" i="1" dirty="0"/>
                        <a:t>Compliance Inspections</a:t>
                      </a:r>
                    </a:p>
                  </a:txBody>
                  <a:tcPr anchor="ctr">
                    <a:solidFill>
                      <a:schemeClr val="bg1">
                        <a:lumMod val="85000"/>
                      </a:schemeClr>
                    </a:solidFill>
                  </a:tcPr>
                </a:tc>
                <a:tc>
                  <a:txBody>
                    <a:bodyPr/>
                    <a:lstStyle/>
                    <a:p>
                      <a:pPr algn="ctr"/>
                      <a:r>
                        <a:rPr lang="en-US" sz="1400" b="1" i="1" dirty="0"/>
                        <a:t>34</a:t>
                      </a:r>
                    </a:p>
                  </a:txBody>
                  <a:tcPr anchor="ctr">
                    <a:solidFill>
                      <a:schemeClr val="bg1">
                        <a:lumMod val="85000"/>
                      </a:schemeClr>
                    </a:solidFill>
                  </a:tcPr>
                </a:tc>
                <a:tc>
                  <a:txBody>
                    <a:bodyPr/>
                    <a:lstStyle/>
                    <a:p>
                      <a:pPr algn="ctr"/>
                      <a:r>
                        <a:rPr lang="en-US" sz="1400" i="0" dirty="0"/>
                        <a:t>30</a:t>
                      </a:r>
                    </a:p>
                  </a:txBody>
                  <a:tcPr anchor="ctr">
                    <a:solidFill>
                      <a:schemeClr val="bg1">
                        <a:lumMod val="85000"/>
                      </a:schemeClr>
                    </a:solidFill>
                  </a:tcPr>
                </a:tc>
                <a:extLst>
                  <a:ext uri="{0D108BD9-81ED-4DB2-BD59-A6C34878D82A}">
                    <a16:rowId xmlns:a16="http://schemas.microsoft.com/office/drawing/2014/main" val="10001"/>
                  </a:ext>
                </a:extLst>
              </a:tr>
              <a:tr h="295847">
                <a:tc>
                  <a:txBody>
                    <a:bodyPr/>
                    <a:lstStyle/>
                    <a:p>
                      <a:pPr algn="r"/>
                      <a:r>
                        <a:rPr lang="en-US" sz="1400" i="1" dirty="0"/>
                        <a:t>Consultative Visits</a:t>
                      </a:r>
                    </a:p>
                  </a:txBody>
                  <a:tcPr anchor="ctr">
                    <a:solidFill>
                      <a:schemeClr val="bg1">
                        <a:lumMod val="95000"/>
                      </a:schemeClr>
                    </a:solidFill>
                  </a:tcPr>
                </a:tc>
                <a:tc>
                  <a:txBody>
                    <a:bodyPr/>
                    <a:lstStyle/>
                    <a:p>
                      <a:pPr algn="ctr"/>
                      <a:r>
                        <a:rPr lang="en-US" sz="1400" b="1" i="1" dirty="0"/>
                        <a:t>17</a:t>
                      </a:r>
                    </a:p>
                  </a:txBody>
                  <a:tcPr anchor="ctr">
                    <a:solidFill>
                      <a:schemeClr val="bg1">
                        <a:lumMod val="95000"/>
                      </a:schemeClr>
                    </a:solidFill>
                  </a:tcPr>
                </a:tc>
                <a:tc>
                  <a:txBody>
                    <a:bodyPr/>
                    <a:lstStyle/>
                    <a:p>
                      <a:pPr algn="ctr"/>
                      <a:r>
                        <a:rPr lang="en-US" sz="1400" i="0" dirty="0"/>
                        <a:t>13</a:t>
                      </a:r>
                    </a:p>
                  </a:txBody>
                  <a:tcPr anchor="ctr">
                    <a:solidFill>
                      <a:schemeClr val="bg1">
                        <a:lumMod val="95000"/>
                      </a:schemeClr>
                    </a:solidFill>
                  </a:tcPr>
                </a:tc>
                <a:extLst>
                  <a:ext uri="{0D108BD9-81ED-4DB2-BD59-A6C34878D82A}">
                    <a16:rowId xmlns:a16="http://schemas.microsoft.com/office/drawing/2014/main" val="10002"/>
                  </a:ext>
                </a:extLst>
              </a:tr>
              <a:tr h="295847">
                <a:tc>
                  <a:txBody>
                    <a:bodyPr/>
                    <a:lstStyle/>
                    <a:p>
                      <a:pPr algn="r"/>
                      <a:r>
                        <a:rPr lang="en-US" sz="1400" i="1" dirty="0"/>
                        <a:t>OSH Training and Outreach Events</a:t>
                      </a:r>
                    </a:p>
                  </a:txBody>
                  <a:tcPr anchor="ctr">
                    <a:solidFill>
                      <a:schemeClr val="bg1">
                        <a:lumMod val="85000"/>
                      </a:schemeClr>
                    </a:solidFill>
                  </a:tcPr>
                </a:tc>
                <a:tc>
                  <a:txBody>
                    <a:bodyPr/>
                    <a:lstStyle/>
                    <a:p>
                      <a:pPr algn="ctr"/>
                      <a:r>
                        <a:rPr lang="en-US" sz="1400" b="1" i="1" dirty="0"/>
                        <a:t>7</a:t>
                      </a:r>
                    </a:p>
                  </a:txBody>
                  <a:tcPr anchor="ctr">
                    <a:solidFill>
                      <a:schemeClr val="bg1">
                        <a:lumMod val="85000"/>
                      </a:schemeClr>
                    </a:solidFill>
                  </a:tcPr>
                </a:tc>
                <a:tc>
                  <a:txBody>
                    <a:bodyPr/>
                    <a:lstStyle/>
                    <a:p>
                      <a:pPr algn="ctr"/>
                      <a:r>
                        <a:rPr lang="en-US" sz="1400" i="0" dirty="0"/>
                        <a:t>3</a:t>
                      </a:r>
                    </a:p>
                  </a:txBody>
                  <a:tcPr anchor="ctr">
                    <a:solidFill>
                      <a:schemeClr val="bg1">
                        <a:lumMod val="85000"/>
                      </a:schemeClr>
                    </a:solidFill>
                  </a:tcPr>
                </a:tc>
                <a:extLst>
                  <a:ext uri="{0D108BD9-81ED-4DB2-BD59-A6C34878D82A}">
                    <a16:rowId xmlns:a16="http://schemas.microsoft.com/office/drawing/2014/main" val="10003"/>
                  </a:ext>
                </a:extLst>
              </a:tr>
              <a:tr h="295847">
                <a:tc>
                  <a:txBody>
                    <a:bodyPr/>
                    <a:lstStyle/>
                    <a:p>
                      <a:pPr algn="r"/>
                      <a:r>
                        <a:rPr lang="en-US" sz="1400" i="1" dirty="0"/>
                        <a:t>People </a:t>
                      </a:r>
                      <a:r>
                        <a:rPr lang="en-US" sz="1400" i="1" baseline="0" dirty="0"/>
                        <a:t>Trained</a:t>
                      </a:r>
                      <a:endParaRPr lang="en-US" sz="1400" i="1" dirty="0"/>
                    </a:p>
                  </a:txBody>
                  <a:tcPr anchor="ctr">
                    <a:solidFill>
                      <a:schemeClr val="bg1">
                        <a:lumMod val="95000"/>
                      </a:schemeClr>
                    </a:solidFill>
                  </a:tcPr>
                </a:tc>
                <a:tc>
                  <a:txBody>
                    <a:bodyPr/>
                    <a:lstStyle/>
                    <a:p>
                      <a:pPr algn="ctr"/>
                      <a:r>
                        <a:rPr lang="en-US" sz="1400" b="1" i="1" dirty="0"/>
                        <a:t>180</a:t>
                      </a:r>
                    </a:p>
                  </a:txBody>
                  <a:tcPr anchor="ctr">
                    <a:solidFill>
                      <a:schemeClr val="bg1">
                        <a:lumMod val="95000"/>
                      </a:schemeClr>
                    </a:solidFill>
                  </a:tcPr>
                </a:tc>
                <a:tc>
                  <a:txBody>
                    <a:bodyPr/>
                    <a:lstStyle/>
                    <a:p>
                      <a:pPr algn="ctr"/>
                      <a:r>
                        <a:rPr lang="en-US" sz="1400" i="0" dirty="0"/>
                        <a:t>75</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4" name="Table 13">
            <a:extLst>
              <a:ext uri="{FF2B5EF4-FFF2-40B4-BE49-F238E27FC236}">
                <a16:creationId xmlns:a16="http://schemas.microsoft.com/office/drawing/2014/main" id="{B13F91D7-1719-4D29-9068-9619DD16BA2D}"/>
              </a:ext>
            </a:extLst>
          </p:cNvPr>
          <p:cNvGraphicFramePr>
            <a:graphicFrameLocks noGrp="1"/>
          </p:cNvGraphicFramePr>
          <p:nvPr>
            <p:extLst>
              <p:ext uri="{D42A27DB-BD31-4B8C-83A1-F6EECF244321}">
                <p14:modId xmlns:p14="http://schemas.microsoft.com/office/powerpoint/2010/main" val="4185359554"/>
              </p:ext>
            </p:extLst>
          </p:nvPr>
        </p:nvGraphicFramePr>
        <p:xfrm>
          <a:off x="609595" y="4343400"/>
          <a:ext cx="7896726" cy="1524000"/>
        </p:xfrm>
        <a:graphic>
          <a:graphicData uri="http://schemas.openxmlformats.org/drawingml/2006/table">
            <a:tbl>
              <a:tblPr>
                <a:tableStyleId>{00A15C55-8517-42AA-B614-E9B94910E393}</a:tableStyleId>
              </a:tblPr>
              <a:tblGrid>
                <a:gridCol w="3947261">
                  <a:extLst>
                    <a:ext uri="{9D8B030D-6E8A-4147-A177-3AD203B41FA5}">
                      <a16:colId xmlns:a16="http://schemas.microsoft.com/office/drawing/2014/main" val="20000"/>
                    </a:ext>
                  </a:extLst>
                </a:gridCol>
                <a:gridCol w="1277996">
                  <a:extLst>
                    <a:ext uri="{9D8B030D-6E8A-4147-A177-3AD203B41FA5}">
                      <a16:colId xmlns:a16="http://schemas.microsoft.com/office/drawing/2014/main" val="20001"/>
                    </a:ext>
                  </a:extLst>
                </a:gridCol>
                <a:gridCol w="1183077">
                  <a:extLst>
                    <a:ext uri="{9D8B030D-6E8A-4147-A177-3AD203B41FA5}">
                      <a16:colId xmlns:a16="http://schemas.microsoft.com/office/drawing/2014/main" val="20002"/>
                    </a:ext>
                  </a:extLst>
                </a:gridCol>
                <a:gridCol w="1488392">
                  <a:extLst>
                    <a:ext uri="{9D8B030D-6E8A-4147-A177-3AD203B41FA5}">
                      <a16:colId xmlns:a16="http://schemas.microsoft.com/office/drawing/2014/main" val="20004"/>
                    </a:ext>
                  </a:extLst>
                </a:gridCol>
              </a:tblGrid>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a:ln>
                            <a:noFill/>
                          </a:ln>
                          <a:effectLst/>
                        </a:rPr>
                        <a:t>NAICS 11331*</a:t>
                      </a:r>
                      <a:r>
                        <a:rPr lang="en-US" sz="1400" b="1" dirty="0"/>
                        <a:t>—</a:t>
                      </a:r>
                      <a:r>
                        <a:rPr kumimoji="0" lang="en-US" sz="1400" b="1" i="0" u="none" strike="noStrike" cap="none" normalizeH="0" baseline="0" dirty="0">
                          <a:ln>
                            <a:noFill/>
                          </a:ln>
                          <a:solidFill>
                            <a:schemeClr val="tx1"/>
                          </a:solidFill>
                          <a:effectLst/>
                          <a:latin typeface="Arial" charset="0"/>
                          <a:cs typeface="Arial" charset="0"/>
                        </a:rPr>
                        <a:t>LOGGING</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FFY 2020</a:t>
                      </a:r>
                    </a:p>
                  </a:txBody>
                  <a:tcPr anchor="ctr" horzOverflow="overflow">
                    <a:solidFill>
                      <a:schemeClr val="bg1">
                        <a:lumMod val="75000"/>
                      </a:schemeClr>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chemeClr val="tx1"/>
                          </a:solidFill>
                          <a:effectLst/>
                          <a:latin typeface="Arial" charset="0"/>
                          <a:cs typeface="Arial" charset="0"/>
                        </a:rPr>
                        <a:t>FFY 2021</a:t>
                      </a:r>
                    </a:p>
                  </a:txBody>
                  <a:tcPr anchor="ctr" horzOverflow="overflow">
                    <a:solidFill>
                      <a:schemeClr val="bg1">
                        <a:lumMod val="75000"/>
                      </a:schemeClr>
                    </a:solidFill>
                  </a:tcPr>
                </a:tc>
                <a:extLst>
                  <a:ext uri="{0D108BD9-81ED-4DB2-BD59-A6C34878D82A}">
                    <a16:rowId xmlns:a16="http://schemas.microsoft.com/office/drawing/2014/main" val="10000"/>
                  </a:ext>
                </a:extLst>
              </a:tr>
              <a:tr h="30480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Total Fatalities</a:t>
                      </a:r>
                      <a:endParaRPr kumimoji="0" lang="en-US" sz="14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95000"/>
                      </a:schemeClr>
                    </a:solidFill>
                  </a:tcPr>
                </a:tc>
                <a:tc>
                  <a:txBody>
                    <a:bodyPr/>
                    <a:lstStyle/>
                    <a:p>
                      <a:pPr algn="ctr"/>
                      <a:r>
                        <a:rPr lang="en-US" sz="1400" i="0" dirty="0"/>
                        <a:t>1</a:t>
                      </a:r>
                    </a:p>
                  </a:txBody>
                  <a:tcPr horzOverflow="overflow">
                    <a:solidFill>
                      <a:schemeClr val="bg1">
                        <a:lumMod val="95000"/>
                      </a:schemeClr>
                    </a:solidFill>
                  </a:tcPr>
                </a:tc>
                <a:tc vMerge="1">
                  <a:txBody>
                    <a:bodyPr/>
                    <a:lstStyle/>
                    <a:p>
                      <a:pPr algn="ctr"/>
                      <a:endParaRPr lang="en-US" sz="1400" i="1" dirty="0"/>
                    </a:p>
                  </a:txBody>
                  <a:tcPr horzOverflow="overflow">
                    <a:solidFill>
                      <a:schemeClr val="bg1">
                        <a:lumMod val="95000"/>
                      </a:schemeClr>
                    </a:solidFill>
                  </a:tcPr>
                </a:tc>
                <a:tc>
                  <a:txBody>
                    <a:bodyPr/>
                    <a:lstStyle/>
                    <a:p>
                      <a:pPr algn="ctr"/>
                      <a:r>
                        <a:rPr lang="en-US" sz="1400" b="1" i="1" dirty="0"/>
                        <a:t>1</a:t>
                      </a:r>
                    </a:p>
                  </a:txBody>
                  <a:tcPr horzOverflow="overflow">
                    <a:solidFill>
                      <a:schemeClr val="bg1">
                        <a:lumMod val="95000"/>
                      </a:schemeClr>
                    </a:solidFill>
                  </a:tcPr>
                </a:tc>
                <a:extLst>
                  <a:ext uri="{0D108BD9-81ED-4DB2-BD59-A6C34878D82A}">
                    <a16:rowId xmlns:a16="http://schemas.microsoft.com/office/drawing/2014/main" val="10001"/>
                  </a:ext>
                </a:extLst>
              </a:tr>
              <a:tr h="304800">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a:ln>
                            <a:noFill/>
                          </a:ln>
                          <a:effectLst/>
                          <a:latin typeface="+mn-lt"/>
                        </a:rPr>
                        <a:t>NAICS 56173</a:t>
                      </a:r>
                      <a:r>
                        <a:rPr lang="en-US" sz="1400" b="1" dirty="0">
                          <a:latin typeface="+mn-lt"/>
                        </a:rPr>
                        <a:t>—</a:t>
                      </a:r>
                      <a:r>
                        <a:rPr kumimoji="0" lang="en-US" sz="1400" b="1" i="0" u="none" strike="noStrike" cap="none" normalizeH="0" baseline="0" dirty="0">
                          <a:ln>
                            <a:noFill/>
                          </a:ln>
                          <a:solidFill>
                            <a:schemeClr val="tx1"/>
                          </a:solidFill>
                          <a:effectLst/>
                          <a:latin typeface="+mn-lt"/>
                          <a:cs typeface="Arial" charset="0"/>
                        </a:rPr>
                        <a:t>ARBORICULTURE</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mn-lt"/>
                          <a:cs typeface="Arial" charset="0"/>
                        </a:rPr>
                        <a:t>FFY 2020</a:t>
                      </a:r>
                    </a:p>
                  </a:txBody>
                  <a:tcPr anchor="ctr" horzOverflow="overflow">
                    <a:solidFill>
                      <a:schemeClr val="bg1">
                        <a:lumMod val="75000"/>
                      </a:schemeClr>
                    </a:solidFill>
                  </a:tcPr>
                </a:tc>
                <a:tc vMerge="1">
                  <a:txBody>
                    <a:bodyPr/>
                    <a:lstStyle/>
                    <a:p>
                      <a:pPr algn="ctr"/>
                      <a:endParaRPr lang="en-US" sz="1400" i="1" dirty="0"/>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chemeClr val="tx1"/>
                          </a:solidFill>
                          <a:effectLst/>
                          <a:latin typeface="+mn-lt"/>
                          <a:cs typeface="Arial" charset="0"/>
                        </a:rPr>
                        <a:t>FFY 2021</a:t>
                      </a:r>
                    </a:p>
                  </a:txBody>
                  <a:tcPr anchor="ctr" horzOverflow="overflow">
                    <a:solidFill>
                      <a:schemeClr val="bg1">
                        <a:lumMod val="75000"/>
                      </a:schemeClr>
                    </a:solidFill>
                  </a:tcPr>
                </a:tc>
                <a:extLst>
                  <a:ext uri="{0D108BD9-81ED-4DB2-BD59-A6C34878D82A}">
                    <a16:rowId xmlns:a16="http://schemas.microsoft.com/office/drawing/2014/main" val="10002"/>
                  </a:ext>
                </a:extLst>
              </a:tr>
              <a:tr h="30480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latin typeface="+mn-lt"/>
                        </a:rPr>
                        <a:t>Total Fatalities</a:t>
                      </a:r>
                      <a:endParaRPr kumimoji="0" lang="en-US" sz="1400" b="0" i="1" u="none" strike="noStrike" cap="none" normalizeH="0" baseline="0" dirty="0">
                        <a:ln>
                          <a:noFill/>
                        </a:ln>
                        <a:solidFill>
                          <a:schemeClr val="tx1"/>
                        </a:solidFill>
                        <a:effectLst/>
                        <a:latin typeface="+mn-lt"/>
                        <a:cs typeface="Arial" charset="0"/>
                      </a:endParaRPr>
                    </a:p>
                  </a:txBody>
                  <a:tcPr horzOverflow="overflow">
                    <a:solidFill>
                      <a:schemeClr val="bg1">
                        <a:lumMod val="85000"/>
                      </a:schemeClr>
                    </a:solidFill>
                  </a:tcPr>
                </a:tc>
                <a:tc>
                  <a:txBody>
                    <a:bodyPr/>
                    <a:lstStyle/>
                    <a:p>
                      <a:pPr algn="ctr"/>
                      <a:r>
                        <a:rPr lang="en-US" sz="1400" i="0" dirty="0">
                          <a:latin typeface="+mn-lt"/>
                        </a:rPr>
                        <a:t>5</a:t>
                      </a:r>
                    </a:p>
                  </a:txBody>
                  <a:tcPr horzOverflow="overflow">
                    <a:solidFill>
                      <a:schemeClr val="bg1">
                        <a:lumMod val="8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algn="ctr"/>
                      <a:r>
                        <a:rPr lang="en-US" sz="1400" b="1" i="1" dirty="0">
                          <a:latin typeface="+mn-lt"/>
                        </a:rPr>
                        <a:t>5</a:t>
                      </a:r>
                    </a:p>
                  </a:txBody>
                  <a:tcPr anchor="ctr" horzOverflow="overflow">
                    <a:solidFill>
                      <a:schemeClr val="bg1">
                        <a:lumMod val="85000"/>
                      </a:schemeClr>
                    </a:solidFill>
                  </a:tcPr>
                </a:tc>
                <a:extLst>
                  <a:ext uri="{0D108BD9-81ED-4DB2-BD59-A6C34878D82A}">
                    <a16:rowId xmlns:a16="http://schemas.microsoft.com/office/drawing/2014/main" val="10003"/>
                  </a:ext>
                </a:extLst>
              </a:tr>
              <a:tr h="304800">
                <a:tc gridSpan="3">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mn-lt"/>
                          <a:cs typeface="Arial" charset="0"/>
                        </a:rPr>
                        <a:t>FFY 2021 2</a:t>
                      </a:r>
                      <a:r>
                        <a:rPr kumimoji="0" lang="en-US" sz="1400" b="0" i="1" u="none" strike="noStrike" cap="none" normalizeH="0" baseline="30000" dirty="0">
                          <a:ln>
                            <a:noFill/>
                          </a:ln>
                          <a:solidFill>
                            <a:schemeClr val="tx1"/>
                          </a:solidFill>
                          <a:effectLst/>
                          <a:latin typeface="+mn-lt"/>
                          <a:cs typeface="Arial" charset="0"/>
                        </a:rPr>
                        <a:t>nd</a:t>
                      </a:r>
                      <a:r>
                        <a:rPr kumimoji="0" lang="en-US" sz="1400" b="0" i="1" u="none" strike="noStrike" cap="none" normalizeH="0" baseline="0" dirty="0">
                          <a:ln>
                            <a:noFill/>
                          </a:ln>
                          <a:solidFill>
                            <a:schemeClr val="tx1"/>
                          </a:solidFill>
                          <a:effectLst/>
                          <a:latin typeface="+mn-lt"/>
                          <a:cs typeface="Arial" charset="0"/>
                        </a:rPr>
                        <a:t> Qtr. Combined Fatality Rate</a:t>
                      </a:r>
                    </a:p>
                  </a:txBody>
                  <a:tcPr horzOverflow="overflow">
                    <a:solidFill>
                      <a:schemeClr val="bg1">
                        <a:lumMod val="95000"/>
                      </a:schemeClr>
                    </a:solidFill>
                  </a:tcPr>
                </a:tc>
                <a:tc hMerge="1">
                  <a:txBody>
                    <a:bodyPr/>
                    <a:lstStyle/>
                    <a:p>
                      <a:pPr algn="ctr"/>
                      <a:endParaRPr lang="en-US" sz="1400" i="0" dirty="0"/>
                    </a:p>
                  </a:txBody>
                  <a:tcP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algn="ctr"/>
                      <a:r>
                        <a:rPr lang="en-US" sz="1400" i="0" dirty="0">
                          <a:latin typeface="+mn-lt"/>
                        </a:rPr>
                        <a:t>0.0073</a:t>
                      </a:r>
                      <a:endParaRPr lang="en-US" sz="1400" b="1" i="1" dirty="0">
                        <a:latin typeface="+mn-lt"/>
                      </a:endParaRPr>
                    </a:p>
                  </a:txBody>
                  <a:tcPr anchor="ctr" horzOverflow="overflow">
                    <a:solidFill>
                      <a:schemeClr val="bg1">
                        <a:lumMod val="95000"/>
                      </a:schemeClr>
                    </a:solidFill>
                  </a:tcPr>
                </a:tc>
                <a:extLst>
                  <a:ext uri="{0D108BD9-81ED-4DB2-BD59-A6C34878D82A}">
                    <a16:rowId xmlns:a16="http://schemas.microsoft.com/office/drawing/2014/main" val="10004"/>
                  </a:ext>
                </a:extLst>
              </a:tr>
            </a:tbl>
          </a:graphicData>
        </a:graphic>
      </p:graphicFrame>
      <p:sp>
        <p:nvSpPr>
          <p:cNvPr id="12" name="TextBox 11">
            <a:extLst>
              <a:ext uri="{FF2B5EF4-FFF2-40B4-BE49-F238E27FC236}">
                <a16:creationId xmlns:a16="http://schemas.microsoft.com/office/drawing/2014/main" id="{B3C88B09-0E1A-401C-9F8F-C7412A6813DE}"/>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graphicFrame>
        <p:nvGraphicFramePr>
          <p:cNvPr id="15" name="Group 128">
            <a:extLst>
              <a:ext uri="{FF2B5EF4-FFF2-40B4-BE49-F238E27FC236}">
                <a16:creationId xmlns:a16="http://schemas.microsoft.com/office/drawing/2014/main" id="{FC75630E-AE8D-4099-AC60-21F42E61F86B}"/>
              </a:ext>
            </a:extLst>
          </p:cNvPr>
          <p:cNvGraphicFramePr>
            <a:graphicFrameLocks noGrp="1"/>
          </p:cNvGraphicFramePr>
          <p:nvPr>
            <p:extLst>
              <p:ext uri="{D42A27DB-BD31-4B8C-83A1-F6EECF244321}">
                <p14:modId xmlns:p14="http://schemas.microsoft.com/office/powerpoint/2010/main" val="1275596251"/>
              </p:ext>
            </p:extLst>
          </p:nvPr>
        </p:nvGraphicFramePr>
        <p:xfrm>
          <a:off x="605170" y="1143000"/>
          <a:ext cx="7896723" cy="1371600"/>
        </p:xfrm>
        <a:graphic>
          <a:graphicData uri="http://schemas.openxmlformats.org/drawingml/2006/table">
            <a:tbl>
              <a:tblPr>
                <a:tableStyleId>{00A15C55-8517-42AA-B614-E9B94910E393}</a:tableStyleId>
              </a:tblPr>
              <a:tblGrid>
                <a:gridCol w="615586">
                  <a:extLst>
                    <a:ext uri="{9D8B030D-6E8A-4147-A177-3AD203B41FA5}">
                      <a16:colId xmlns:a16="http://schemas.microsoft.com/office/drawing/2014/main" val="20000"/>
                    </a:ext>
                  </a:extLst>
                </a:gridCol>
                <a:gridCol w="769483">
                  <a:extLst>
                    <a:ext uri="{9D8B030D-6E8A-4147-A177-3AD203B41FA5}">
                      <a16:colId xmlns:a16="http://schemas.microsoft.com/office/drawing/2014/main" val="20001"/>
                    </a:ext>
                  </a:extLst>
                </a:gridCol>
                <a:gridCol w="654060">
                  <a:extLst>
                    <a:ext uri="{9D8B030D-6E8A-4147-A177-3AD203B41FA5}">
                      <a16:colId xmlns:a16="http://schemas.microsoft.com/office/drawing/2014/main" val="20002"/>
                    </a:ext>
                  </a:extLst>
                </a:gridCol>
                <a:gridCol w="577112">
                  <a:extLst>
                    <a:ext uri="{9D8B030D-6E8A-4147-A177-3AD203B41FA5}">
                      <a16:colId xmlns:a16="http://schemas.microsoft.com/office/drawing/2014/main" val="20003"/>
                    </a:ext>
                  </a:extLst>
                </a:gridCol>
                <a:gridCol w="846430">
                  <a:extLst>
                    <a:ext uri="{9D8B030D-6E8A-4147-A177-3AD203B41FA5}">
                      <a16:colId xmlns:a16="http://schemas.microsoft.com/office/drawing/2014/main" val="20004"/>
                    </a:ext>
                  </a:extLst>
                </a:gridCol>
                <a:gridCol w="846430">
                  <a:extLst>
                    <a:ext uri="{9D8B030D-6E8A-4147-A177-3AD203B41FA5}">
                      <a16:colId xmlns:a16="http://schemas.microsoft.com/office/drawing/2014/main" val="20005"/>
                    </a:ext>
                  </a:extLst>
                </a:gridCol>
                <a:gridCol w="692534">
                  <a:extLst>
                    <a:ext uri="{9D8B030D-6E8A-4147-A177-3AD203B41FA5}">
                      <a16:colId xmlns:a16="http://schemas.microsoft.com/office/drawing/2014/main" val="20006"/>
                    </a:ext>
                  </a:extLst>
                </a:gridCol>
                <a:gridCol w="692534">
                  <a:extLst>
                    <a:ext uri="{9D8B030D-6E8A-4147-A177-3AD203B41FA5}">
                      <a16:colId xmlns:a16="http://schemas.microsoft.com/office/drawing/2014/main" val="20007"/>
                    </a:ext>
                  </a:extLst>
                </a:gridCol>
                <a:gridCol w="538640">
                  <a:extLst>
                    <a:ext uri="{9D8B030D-6E8A-4147-A177-3AD203B41FA5}">
                      <a16:colId xmlns:a16="http://schemas.microsoft.com/office/drawing/2014/main" val="20008"/>
                    </a:ext>
                  </a:extLst>
                </a:gridCol>
                <a:gridCol w="1663914">
                  <a:extLst>
                    <a:ext uri="{9D8B030D-6E8A-4147-A177-3AD203B41FA5}">
                      <a16:colId xmlns:a16="http://schemas.microsoft.com/office/drawing/2014/main" val="20009"/>
                    </a:ext>
                  </a:extLst>
                </a:gridCol>
              </a:tblGrid>
              <a:tr h="3437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56173</a:t>
                      </a:r>
                    </a:p>
                  </a:txBody>
                  <a:tcPr anchor="ctr" horzOverflow="overflow">
                    <a:solidFill>
                      <a:schemeClr val="bg1">
                        <a:lumMod val="7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75000"/>
                      </a:schemeClr>
                    </a:solidFill>
                  </a:tcPr>
                </a:tc>
                <a:extLst>
                  <a:ext uri="{0D108BD9-81ED-4DB2-BD59-A6C34878D82A}">
                    <a16:rowId xmlns:a16="http://schemas.microsoft.com/office/drawing/2014/main" val="10001"/>
                  </a:ext>
                </a:extLst>
              </a:tr>
              <a:tr h="3173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2020 Comparison</a:t>
                      </a:r>
                    </a:p>
                  </a:txBody>
                  <a:tcPr anchor="ctr" horzOverflow="overflow">
                    <a:solidFill>
                      <a:schemeClr val="bg1">
                        <a:lumMod val="95000"/>
                      </a:schemeClr>
                    </a:solidFill>
                  </a:tcPr>
                </a:tc>
                <a:extLst>
                  <a:ext uri="{0D108BD9-81ED-4DB2-BD59-A6C34878D82A}">
                    <a16:rowId xmlns:a16="http://schemas.microsoft.com/office/drawing/2014/main" val="10002"/>
                  </a:ext>
                </a:extLst>
              </a:tr>
              <a:tr h="2380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3.9</a:t>
                      </a:r>
                    </a:p>
                  </a:txBody>
                  <a:tcPr anchor="ctr" horzOverflow="overflow">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36% Decrease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3.9</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23% Decrease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3.0</a:t>
                      </a:r>
                    </a:p>
                  </a:txBody>
                  <a:tcPr anchor="ctr" horzOverflow="overflow">
                    <a:solidFill>
                      <a:schemeClr val="bg1">
                        <a:lumMod val="85000"/>
                      </a:schemeClr>
                    </a:solidFill>
                  </a:tcPr>
                </a:tc>
                <a:tc>
                  <a:txBody>
                    <a:bodyPr/>
                    <a:lstStyle/>
                    <a:p>
                      <a:pPr algn="ctr"/>
                      <a:r>
                        <a:rPr lang="en-US" sz="1200" b="1" i="1" dirty="0"/>
                        <a:t>17% Lower</a:t>
                      </a:r>
                    </a:p>
                  </a:txBody>
                  <a:tcPr anchor="ctr" horzOverflow="overflow">
                    <a:solidFill>
                      <a:schemeClr val="bg1">
                        <a:lumMod val="85000"/>
                      </a:schemeClr>
                    </a:solidFill>
                  </a:tcPr>
                </a:tc>
                <a:extLst>
                  <a:ext uri="{0D108BD9-81ED-4DB2-BD59-A6C34878D82A}">
                    <a16:rowId xmlns:a16="http://schemas.microsoft.com/office/drawing/2014/main" val="10003"/>
                  </a:ext>
                </a:extLst>
              </a:tr>
              <a:tr h="2380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200" i="1" dirty="0"/>
                        <a:t>1.6</a:t>
                      </a:r>
                    </a:p>
                  </a:txBody>
                  <a:tcPr anchor="ctr" horzOverflow="overflow">
                    <a:solidFill>
                      <a:schemeClr val="bg1">
                        <a:lumMod val="9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No Change</a:t>
                      </a:r>
                    </a:p>
                  </a:txBody>
                  <a:tcPr anchor="ctr" horzOverflow="overflow">
                    <a:solidFill>
                      <a:schemeClr val="bg1">
                        <a:lumMod val="95000"/>
                      </a:schemeClr>
                    </a:solidFill>
                  </a:tcPr>
                </a:tc>
                <a:tc hMerge="1">
                  <a:txBody>
                    <a:bodyPr/>
                    <a:lstStyle/>
                    <a:p>
                      <a:endParaRPr lang="en-US"/>
                    </a:p>
                  </a:txBody>
                  <a:tcPr/>
                </a:tc>
                <a:tc>
                  <a:txBody>
                    <a:bodyPr/>
                    <a:lstStyle/>
                    <a:p>
                      <a:pPr algn="ctr"/>
                      <a:r>
                        <a:rPr lang="en-US" sz="1200" i="1" dirty="0"/>
                        <a:t>1.6</a:t>
                      </a:r>
                    </a:p>
                  </a:txBody>
                  <a:tcPr anchor="ctr" horzOverflow="overflow">
                    <a:solidFill>
                      <a:schemeClr val="bg1">
                        <a:lumMod val="95000"/>
                      </a:schemeClr>
                    </a:solidFill>
                  </a:tcPr>
                </a:tc>
                <a:tc>
                  <a:txBody>
                    <a:bodyPr/>
                    <a:lstStyle/>
                    <a:p>
                      <a:pPr algn="ctr"/>
                      <a:r>
                        <a:rPr lang="en-US" sz="1200" i="1" dirty="0"/>
                        <a:t>2.5</a:t>
                      </a:r>
                    </a:p>
                  </a:txBody>
                  <a:tcPr anchor="ctr" horzOverflow="overflow">
                    <a:solidFill>
                      <a:schemeClr val="bg1">
                        <a:lumMod val="95000"/>
                      </a:schemeClr>
                    </a:solidFill>
                  </a:tcPr>
                </a:tc>
                <a:tc gridSpan="2">
                  <a:txBody>
                    <a:bodyPr/>
                    <a:lstStyle/>
                    <a:p>
                      <a:pPr algn="ctr"/>
                      <a:r>
                        <a:rPr lang="en-US" sz="1200" b="1" i="1" dirty="0"/>
                        <a:t>20% Decrease</a:t>
                      </a:r>
                    </a:p>
                  </a:txBody>
                  <a:tcPr anchor="ctr" horzOverflow="overflow">
                    <a:solidFill>
                      <a:schemeClr val="bg1">
                        <a:lumMod val="95000"/>
                      </a:schemeClr>
                    </a:solidFill>
                  </a:tcPr>
                </a:tc>
                <a:tc hMerge="1">
                  <a:txBody>
                    <a:bodyPr/>
                    <a:lstStyle/>
                    <a:p>
                      <a:endParaRPr lang="en-US"/>
                    </a:p>
                  </a:txBody>
                  <a:tcPr/>
                </a:tc>
                <a:tc>
                  <a:txBody>
                    <a:bodyPr/>
                    <a:lstStyle/>
                    <a:p>
                      <a:pPr algn="ctr"/>
                      <a:r>
                        <a:rPr lang="en-US" sz="1200" i="1" dirty="0"/>
                        <a:t>2.0</a:t>
                      </a:r>
                    </a:p>
                  </a:txBody>
                  <a:tcPr anchor="ctr" horzOverflow="overflow">
                    <a:solidFill>
                      <a:schemeClr val="bg1">
                        <a:lumMod val="95000"/>
                      </a:schemeClr>
                    </a:solidFill>
                  </a:tcPr>
                </a:tc>
                <a:tc>
                  <a:txBody>
                    <a:bodyPr/>
                    <a:lstStyle/>
                    <a:p>
                      <a:pPr algn="ctr"/>
                      <a:r>
                        <a:rPr lang="en-US" sz="1200" b="1" i="1" dirty="0"/>
                        <a:t>20% Lower</a:t>
                      </a:r>
                    </a:p>
                  </a:txBody>
                  <a:tcPr anchor="ctr" horzOverflow="overflow">
                    <a:solidFill>
                      <a:schemeClr val="bg1">
                        <a:lumMod val="95000"/>
                      </a:schemeClr>
                    </a:solidFill>
                  </a:tcPr>
                </a:tc>
                <a:extLst>
                  <a:ext uri="{0D108BD9-81ED-4DB2-BD59-A6C34878D82A}">
                    <a16:rowId xmlns:a16="http://schemas.microsoft.com/office/drawing/2014/main" val="10004"/>
                  </a:ext>
                </a:extLst>
              </a:tr>
            </a:tbl>
          </a:graphicData>
        </a:graphic>
      </p:graphicFrame>
      <p:sp>
        <p:nvSpPr>
          <p:cNvPr id="18" name="TextBox 17">
            <a:extLst>
              <a:ext uri="{FF2B5EF4-FFF2-40B4-BE49-F238E27FC236}">
                <a16:creationId xmlns:a16="http://schemas.microsoft.com/office/drawing/2014/main" id="{828E432C-D312-4E86-80FB-7CD8506BEBBD}"/>
              </a:ext>
            </a:extLst>
          </p:cNvPr>
          <p:cNvSpPr txBox="1"/>
          <p:nvPr/>
        </p:nvSpPr>
        <p:spPr>
          <a:xfrm>
            <a:off x="533400" y="4724400"/>
            <a:ext cx="1627369" cy="215444"/>
          </a:xfrm>
          <a:prstGeom prst="rect">
            <a:avLst/>
          </a:prstGeom>
          <a:noFill/>
        </p:spPr>
        <p:txBody>
          <a:bodyPr wrap="none" rtlCol="0">
            <a:spAutoFit/>
          </a:bodyPr>
          <a:lstStyle/>
          <a:p>
            <a:r>
              <a:rPr lang="en-US" sz="800" i="1" dirty="0"/>
              <a:t>* TRC/DART Data not available</a:t>
            </a:r>
          </a:p>
        </p:txBody>
      </p:sp>
    </p:spTree>
    <p:extLst>
      <p:ext uri="{BB962C8B-B14F-4D97-AF65-F5344CB8AC3E}">
        <p14:creationId xmlns:p14="http://schemas.microsoft.com/office/powerpoint/2010/main" val="3510899892"/>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6019800" y="5334000"/>
            <a:ext cx="2286000" cy="609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Long Term Care Facilities</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DCEDFD60-19F1-4AA2-A4E8-10E8A2BA5F46}"/>
              </a:ext>
            </a:extLst>
          </p:cNvPr>
          <p:cNvGraphicFramePr>
            <a:graphicFrameLocks noGrp="1"/>
          </p:cNvGraphicFramePr>
          <p:nvPr>
            <p:extLst>
              <p:ext uri="{D42A27DB-BD31-4B8C-83A1-F6EECF244321}">
                <p14:modId xmlns:p14="http://schemas.microsoft.com/office/powerpoint/2010/main" val="659198343"/>
              </p:ext>
            </p:extLst>
          </p:nvPr>
        </p:nvGraphicFramePr>
        <p:xfrm>
          <a:off x="609600" y="3733799"/>
          <a:ext cx="7929235" cy="2208523"/>
        </p:xfrm>
        <a:graphic>
          <a:graphicData uri="http://schemas.openxmlformats.org/drawingml/2006/table">
            <a:tbl>
              <a:tblPr firstRow="1" bandRow="1">
                <a:tableStyleId>{073A0DAA-6AF3-43AB-8588-CEC1D06C72B9}</a:tableStyleId>
              </a:tblPr>
              <a:tblGrid>
                <a:gridCol w="4942195">
                  <a:extLst>
                    <a:ext uri="{9D8B030D-6E8A-4147-A177-3AD203B41FA5}">
                      <a16:colId xmlns:a16="http://schemas.microsoft.com/office/drawing/2014/main" val="20000"/>
                    </a:ext>
                  </a:extLst>
                </a:gridCol>
                <a:gridCol w="1534805">
                  <a:extLst>
                    <a:ext uri="{9D8B030D-6E8A-4147-A177-3AD203B41FA5}">
                      <a16:colId xmlns:a16="http://schemas.microsoft.com/office/drawing/2014/main" val="20002"/>
                    </a:ext>
                  </a:extLst>
                </a:gridCol>
                <a:gridCol w="1452235">
                  <a:extLst>
                    <a:ext uri="{9D8B030D-6E8A-4147-A177-3AD203B41FA5}">
                      <a16:colId xmlns:a16="http://schemas.microsoft.com/office/drawing/2014/main" val="20003"/>
                    </a:ext>
                  </a:extLst>
                </a:gridCol>
              </a:tblGrid>
              <a:tr h="643661">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600" b="1" i="1" dirty="0">
                          <a:solidFill>
                            <a:schemeClr val="tx1"/>
                          </a:solidFill>
                        </a:rPr>
                        <a:t>Total</a:t>
                      </a:r>
                    </a:p>
                  </a:txBody>
                  <a:tcPr anchor="ctr">
                    <a:solidFill>
                      <a:schemeClr val="bg1">
                        <a:lumMod val="75000"/>
                      </a:schemeClr>
                    </a:solidFill>
                  </a:tcPr>
                </a:tc>
                <a:tc>
                  <a:txBody>
                    <a:bodyPr/>
                    <a:lstStyle/>
                    <a:p>
                      <a:pPr algn="ctr"/>
                      <a:r>
                        <a:rPr lang="en-US" sz="16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73471">
                <a:tc>
                  <a:txBody>
                    <a:bodyPr/>
                    <a:lstStyle/>
                    <a:p>
                      <a:pPr algn="r"/>
                      <a:r>
                        <a:rPr lang="en-US" sz="1600" i="1" dirty="0"/>
                        <a:t>Compliance Inspections</a:t>
                      </a:r>
                    </a:p>
                  </a:txBody>
                  <a:tcPr anchor="ctr">
                    <a:solidFill>
                      <a:schemeClr val="bg1">
                        <a:lumMod val="85000"/>
                      </a:schemeClr>
                    </a:solidFill>
                  </a:tcPr>
                </a:tc>
                <a:tc>
                  <a:txBody>
                    <a:bodyPr/>
                    <a:lstStyle/>
                    <a:p>
                      <a:pPr algn="ctr"/>
                      <a:r>
                        <a:rPr lang="en-US" sz="1600" b="1" i="1" dirty="0"/>
                        <a:t>46</a:t>
                      </a:r>
                    </a:p>
                  </a:txBody>
                  <a:tcPr>
                    <a:solidFill>
                      <a:schemeClr val="bg1">
                        <a:lumMod val="85000"/>
                      </a:schemeClr>
                    </a:solidFill>
                  </a:tcPr>
                </a:tc>
                <a:tc>
                  <a:txBody>
                    <a:bodyPr/>
                    <a:lstStyle/>
                    <a:p>
                      <a:pPr algn="ctr"/>
                      <a:r>
                        <a:rPr lang="en-US" sz="1600" i="0" dirty="0"/>
                        <a:t>24</a:t>
                      </a:r>
                    </a:p>
                  </a:txBody>
                  <a:tcPr anchor="ctr">
                    <a:solidFill>
                      <a:schemeClr val="bg1">
                        <a:lumMod val="85000"/>
                      </a:schemeClr>
                    </a:solidFill>
                  </a:tcPr>
                </a:tc>
                <a:extLst>
                  <a:ext uri="{0D108BD9-81ED-4DB2-BD59-A6C34878D82A}">
                    <a16:rowId xmlns:a16="http://schemas.microsoft.com/office/drawing/2014/main" val="10001"/>
                  </a:ext>
                </a:extLst>
              </a:tr>
              <a:tr h="410794">
                <a:tc>
                  <a:txBody>
                    <a:bodyPr/>
                    <a:lstStyle/>
                    <a:p>
                      <a:pPr algn="r"/>
                      <a:r>
                        <a:rPr lang="en-US" sz="1600" i="1" dirty="0"/>
                        <a:t>Consultative Visits</a:t>
                      </a:r>
                    </a:p>
                  </a:txBody>
                  <a:tcPr anchor="ctr">
                    <a:solidFill>
                      <a:schemeClr val="bg1">
                        <a:lumMod val="95000"/>
                      </a:schemeClr>
                    </a:solidFill>
                  </a:tcPr>
                </a:tc>
                <a:tc>
                  <a:txBody>
                    <a:bodyPr/>
                    <a:lstStyle/>
                    <a:p>
                      <a:pPr algn="ctr"/>
                      <a:r>
                        <a:rPr lang="en-US" sz="1600" b="1" i="1" dirty="0"/>
                        <a:t>44</a:t>
                      </a:r>
                    </a:p>
                  </a:txBody>
                  <a:tcPr>
                    <a:solidFill>
                      <a:schemeClr val="bg1">
                        <a:lumMod val="95000"/>
                      </a:schemeClr>
                    </a:solidFill>
                  </a:tcPr>
                </a:tc>
                <a:tc>
                  <a:txBody>
                    <a:bodyPr/>
                    <a:lstStyle/>
                    <a:p>
                      <a:pPr algn="ctr"/>
                      <a:r>
                        <a:rPr lang="en-US" sz="1600" i="0" dirty="0"/>
                        <a:t>10</a:t>
                      </a:r>
                    </a:p>
                  </a:txBody>
                  <a:tcPr anchor="ctr">
                    <a:solidFill>
                      <a:schemeClr val="bg1">
                        <a:lumMod val="95000"/>
                      </a:schemeClr>
                    </a:solidFill>
                  </a:tcPr>
                </a:tc>
                <a:extLst>
                  <a:ext uri="{0D108BD9-81ED-4DB2-BD59-A6C34878D82A}">
                    <a16:rowId xmlns:a16="http://schemas.microsoft.com/office/drawing/2014/main" val="10002"/>
                  </a:ext>
                </a:extLst>
              </a:tr>
              <a:tr h="407126">
                <a:tc>
                  <a:txBody>
                    <a:bodyPr/>
                    <a:lstStyle/>
                    <a:p>
                      <a:pPr algn="r"/>
                      <a:r>
                        <a:rPr lang="en-US" sz="1600" i="1" dirty="0"/>
                        <a:t>OSH Outreach Events</a:t>
                      </a:r>
                    </a:p>
                  </a:txBody>
                  <a:tcPr anchor="ctr">
                    <a:solidFill>
                      <a:schemeClr val="bg1">
                        <a:lumMod val="85000"/>
                      </a:schemeClr>
                    </a:solidFill>
                  </a:tcPr>
                </a:tc>
                <a:tc>
                  <a:txBody>
                    <a:bodyPr/>
                    <a:lstStyle/>
                    <a:p>
                      <a:pPr algn="ctr"/>
                      <a:r>
                        <a:rPr lang="en-US" sz="1600" b="1" i="1" dirty="0"/>
                        <a:t>3</a:t>
                      </a:r>
                    </a:p>
                  </a:txBody>
                  <a:tcPr>
                    <a:solidFill>
                      <a:schemeClr val="bg1">
                        <a:lumMod val="85000"/>
                      </a:schemeClr>
                    </a:solidFill>
                  </a:tcPr>
                </a:tc>
                <a:tc>
                  <a:txBody>
                    <a:bodyPr/>
                    <a:lstStyle/>
                    <a:p>
                      <a:pPr algn="ctr"/>
                      <a:r>
                        <a:rPr lang="en-US" sz="1600" i="0" dirty="0"/>
                        <a:t>2</a:t>
                      </a:r>
                    </a:p>
                  </a:txBody>
                  <a:tcPr anchor="ctr">
                    <a:solidFill>
                      <a:schemeClr val="bg1">
                        <a:lumMod val="85000"/>
                      </a:schemeClr>
                    </a:solidFill>
                  </a:tcPr>
                </a:tc>
                <a:extLst>
                  <a:ext uri="{0D108BD9-81ED-4DB2-BD59-A6C34878D82A}">
                    <a16:rowId xmlns:a16="http://schemas.microsoft.com/office/drawing/2014/main" val="10003"/>
                  </a:ext>
                </a:extLst>
              </a:tr>
              <a:tr h="373471">
                <a:tc>
                  <a:txBody>
                    <a:bodyPr/>
                    <a:lstStyle/>
                    <a:p>
                      <a:pPr algn="r"/>
                      <a:r>
                        <a:rPr lang="en-US" sz="1600" i="1" dirty="0"/>
                        <a:t>People Trained</a:t>
                      </a:r>
                    </a:p>
                  </a:txBody>
                  <a:tcPr anchor="ctr">
                    <a:solidFill>
                      <a:schemeClr val="bg1">
                        <a:lumMod val="95000"/>
                      </a:schemeClr>
                    </a:solidFill>
                  </a:tcPr>
                </a:tc>
                <a:tc>
                  <a:txBody>
                    <a:bodyPr/>
                    <a:lstStyle/>
                    <a:p>
                      <a:pPr algn="ctr"/>
                      <a:r>
                        <a:rPr lang="en-US" sz="1600" b="1" i="1" dirty="0"/>
                        <a:t>46</a:t>
                      </a:r>
                    </a:p>
                  </a:txBody>
                  <a:tcPr>
                    <a:solidFill>
                      <a:schemeClr val="bg1">
                        <a:lumMod val="95000"/>
                      </a:schemeClr>
                    </a:solidFill>
                  </a:tcPr>
                </a:tc>
                <a:tc>
                  <a:txBody>
                    <a:bodyPr/>
                    <a:lstStyle/>
                    <a:p>
                      <a:pPr algn="ctr"/>
                      <a:r>
                        <a:rPr lang="en-US" sz="1600" i="0" dirty="0"/>
                        <a:t>40</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FE64D01C-B20D-4635-AB74-9891D0793A18}"/>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graphicFrame>
        <p:nvGraphicFramePr>
          <p:cNvPr id="7" name="Group 128">
            <a:extLst>
              <a:ext uri="{FF2B5EF4-FFF2-40B4-BE49-F238E27FC236}">
                <a16:creationId xmlns:a16="http://schemas.microsoft.com/office/drawing/2014/main" id="{B768053A-9187-45F7-B6CB-94E487B03F1A}"/>
              </a:ext>
            </a:extLst>
          </p:cNvPr>
          <p:cNvGraphicFramePr>
            <a:graphicFrameLocks noGrp="1"/>
          </p:cNvGraphicFramePr>
          <p:nvPr>
            <p:extLst>
              <p:ext uri="{D42A27DB-BD31-4B8C-83A1-F6EECF244321}">
                <p14:modId xmlns:p14="http://schemas.microsoft.com/office/powerpoint/2010/main" val="1436505301"/>
              </p:ext>
            </p:extLst>
          </p:nvPr>
        </p:nvGraphicFramePr>
        <p:xfrm>
          <a:off x="609600" y="1219200"/>
          <a:ext cx="7929234" cy="2362199"/>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748019">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623*</a:t>
                      </a:r>
                      <a:r>
                        <a:rPr lang="en-US" sz="1800" b="1" dirty="0"/>
                        <a:t>—</a:t>
                      </a:r>
                      <a:r>
                        <a:rPr kumimoji="0" lang="en-US" sz="1800" b="1" i="0" u="none" strike="noStrike" cap="none" normalizeH="0" baseline="0" dirty="0">
                          <a:ln>
                            <a:noFill/>
                          </a:ln>
                          <a:solidFill>
                            <a:schemeClr val="tx1"/>
                          </a:solidFill>
                          <a:effectLst/>
                          <a:latin typeface="Arial" charset="0"/>
                          <a:cs typeface="Arial" charset="0"/>
                        </a:rPr>
                        <a:t>LONG TERM CARE</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986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603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2020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452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5.0</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46% Increase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9.3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5.9</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49% Increase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11.5</a:t>
                      </a:r>
                    </a:p>
                  </a:txBody>
                  <a:tcPr anchor="ctr" horzOverflow="overflow">
                    <a:solidFill>
                      <a:schemeClr val="bg1">
                        <a:lumMod val="95000"/>
                      </a:schemeClr>
                    </a:solidFill>
                  </a:tcPr>
                </a:tc>
                <a:tc>
                  <a:txBody>
                    <a:bodyPr/>
                    <a:lstStyle/>
                    <a:p>
                      <a:pPr algn="ctr"/>
                      <a:r>
                        <a:rPr lang="en-US" sz="1200" b="1" i="1" dirty="0"/>
                        <a:t>29% Lower</a:t>
                      </a:r>
                    </a:p>
                  </a:txBody>
                  <a:tcPr anchor="ctr" horzOverflow="overflow">
                    <a:solidFill>
                      <a:schemeClr val="bg1">
                        <a:lumMod val="95000"/>
                      </a:schemeClr>
                    </a:solidFill>
                  </a:tcPr>
                </a:tc>
                <a:extLst>
                  <a:ext uri="{0D108BD9-81ED-4DB2-BD59-A6C34878D82A}">
                    <a16:rowId xmlns:a16="http://schemas.microsoft.com/office/drawing/2014/main" val="10003"/>
                  </a:ext>
                </a:extLst>
              </a:tr>
              <a:tr h="30994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200" i="1" dirty="0"/>
                        <a:t>3.4</a:t>
                      </a:r>
                    </a:p>
                  </a:txBody>
                  <a:tcPr anchor="ctr" horzOverflow="overflow">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53% Increase</a:t>
                      </a:r>
                    </a:p>
                  </a:txBody>
                  <a:tcPr anchor="ctr" horzOverflow="overflow">
                    <a:solidFill>
                      <a:schemeClr val="bg1">
                        <a:lumMod val="85000"/>
                      </a:schemeClr>
                    </a:solidFill>
                  </a:tcPr>
                </a:tc>
                <a:tc hMerge="1">
                  <a:txBody>
                    <a:bodyPr/>
                    <a:lstStyle/>
                    <a:p>
                      <a:endParaRPr lang="en-US"/>
                    </a:p>
                  </a:txBody>
                  <a:tcPr/>
                </a:tc>
                <a:tc>
                  <a:txBody>
                    <a:bodyPr/>
                    <a:lstStyle/>
                    <a:p>
                      <a:pPr algn="ctr"/>
                      <a:r>
                        <a:rPr lang="en-US" sz="1200" i="1" dirty="0"/>
                        <a:t>7.2</a:t>
                      </a:r>
                    </a:p>
                  </a:txBody>
                  <a:tcPr anchor="ctr" horzOverflow="overflow">
                    <a:solidFill>
                      <a:schemeClr val="bg1">
                        <a:lumMod val="85000"/>
                      </a:schemeClr>
                    </a:solidFill>
                  </a:tcPr>
                </a:tc>
                <a:tc>
                  <a:txBody>
                    <a:bodyPr/>
                    <a:lstStyle/>
                    <a:p>
                      <a:pPr algn="ctr"/>
                      <a:r>
                        <a:rPr lang="en-US" sz="1200" i="1" dirty="0"/>
                        <a:t>3.5</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62% Increase</a:t>
                      </a:r>
                    </a:p>
                  </a:txBody>
                  <a:tcPr anchor="ctr" horzOverflow="overflow">
                    <a:solidFill>
                      <a:schemeClr val="bg1">
                        <a:lumMod val="85000"/>
                      </a:schemeClr>
                    </a:solidFill>
                  </a:tcPr>
                </a:tc>
                <a:tc hMerge="1">
                  <a:txBody>
                    <a:bodyPr/>
                    <a:lstStyle/>
                    <a:p>
                      <a:endParaRPr lang="en-US"/>
                    </a:p>
                  </a:txBody>
                  <a:tcPr/>
                </a:tc>
                <a:tc>
                  <a:txBody>
                    <a:bodyPr/>
                    <a:lstStyle/>
                    <a:p>
                      <a:pPr algn="ctr"/>
                      <a:r>
                        <a:rPr lang="en-US" sz="1200" i="1" dirty="0"/>
                        <a:t>9.3</a:t>
                      </a:r>
                    </a:p>
                  </a:txBody>
                  <a:tcPr anchor="ctr" horzOverflow="overflow">
                    <a:solidFill>
                      <a:schemeClr val="bg1">
                        <a:lumMod val="85000"/>
                      </a:schemeClr>
                    </a:solidFill>
                  </a:tcPr>
                </a:tc>
                <a:tc>
                  <a:txBody>
                    <a:bodyPr/>
                    <a:lstStyle/>
                    <a:p>
                      <a:pPr algn="ctr"/>
                      <a:r>
                        <a:rPr lang="en-US" sz="1200" b="1" i="1" dirty="0"/>
                        <a:t>23% Lower</a:t>
                      </a:r>
                    </a:p>
                  </a:txBody>
                  <a:tcPr anchor="ct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10" name="TextBox 9">
            <a:extLst>
              <a:ext uri="{FF2B5EF4-FFF2-40B4-BE49-F238E27FC236}">
                <a16:creationId xmlns:a16="http://schemas.microsoft.com/office/drawing/2014/main" id="{635BE77D-77F3-4263-A06B-8E44AB1AE578}"/>
              </a:ext>
            </a:extLst>
          </p:cNvPr>
          <p:cNvSpPr txBox="1"/>
          <p:nvPr/>
        </p:nvSpPr>
        <p:spPr>
          <a:xfrm>
            <a:off x="533400" y="3534489"/>
            <a:ext cx="3090911" cy="246221"/>
          </a:xfrm>
          <a:prstGeom prst="rect">
            <a:avLst/>
          </a:prstGeom>
          <a:noFill/>
        </p:spPr>
        <p:txBody>
          <a:bodyPr wrap="none" rtlCol="0">
            <a:spAutoFit/>
          </a:bodyPr>
          <a:lstStyle/>
          <a:p>
            <a:r>
              <a:rPr lang="en-US" sz="1000" i="1" dirty="0"/>
              <a:t>*TRC/DART rate based on the 3-digit NAICS code </a:t>
            </a:r>
          </a:p>
        </p:txBody>
      </p:sp>
    </p:spTree>
    <p:extLst>
      <p:ext uri="{BB962C8B-B14F-4D97-AF65-F5344CB8AC3E}">
        <p14:creationId xmlns:p14="http://schemas.microsoft.com/office/powerpoint/2010/main" val="3228733189"/>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529" y="4343400"/>
            <a:ext cx="6263253" cy="246221"/>
          </a:xfrm>
          <a:prstGeom prst="rect">
            <a:avLst/>
          </a:prstGeom>
          <a:noFill/>
        </p:spPr>
        <p:txBody>
          <a:bodyPr wrap="none" rtlCol="0">
            <a:spAutoFit/>
          </a:bodyPr>
          <a:lstStyle/>
          <a:p>
            <a:r>
              <a:rPr lang="en-US" sz="1000" b="1" i="1" dirty="0"/>
              <a:t>*</a:t>
            </a:r>
            <a:r>
              <a:rPr lang="en-US" sz="1000" i="1" dirty="0"/>
              <a:t>Some inspections involved more than one health hazard and generally included a program improvement</a:t>
            </a:r>
          </a:p>
        </p:txBody>
      </p:sp>
      <p:pic>
        <p:nvPicPr>
          <p:cNvPr id="20" name="Picture 19" descr="C:\Users\wllagoe.EADS\Pictures\Construction\IMAG0613.jpg"/>
          <p:cNvPicPr/>
          <p:nvPr/>
        </p:nvPicPr>
        <p:blipFill>
          <a:blip r:embed="rId3" cstate="print"/>
          <a:srcRect/>
          <a:stretch>
            <a:fillRect/>
          </a:stretch>
        </p:blipFill>
        <p:spPr bwMode="auto">
          <a:xfrm>
            <a:off x="3276600" y="4601289"/>
            <a:ext cx="2590800" cy="1342311"/>
          </a:xfrm>
          <a:prstGeom prst="rect">
            <a:avLst/>
          </a:prstGeom>
          <a:noFill/>
          <a:ln w="9525">
            <a:noFill/>
            <a:miter lim="800000"/>
            <a:headEnd/>
            <a:tailEnd/>
          </a:ln>
        </p:spPr>
      </p:pic>
      <p:sp>
        <p:nvSpPr>
          <p:cNvPr id="2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graphicFrame>
        <p:nvGraphicFramePr>
          <p:cNvPr id="13" name="Table 12">
            <a:extLst>
              <a:ext uri="{FF2B5EF4-FFF2-40B4-BE49-F238E27FC236}">
                <a16:creationId xmlns:a16="http://schemas.microsoft.com/office/drawing/2014/main" id="{B0E6CC80-FA95-4163-8796-312043431F91}"/>
              </a:ext>
            </a:extLst>
          </p:cNvPr>
          <p:cNvGraphicFramePr>
            <a:graphicFrameLocks noGrp="1"/>
          </p:cNvGraphicFramePr>
          <p:nvPr>
            <p:extLst>
              <p:ext uri="{D42A27DB-BD31-4B8C-83A1-F6EECF244321}">
                <p14:modId xmlns:p14="http://schemas.microsoft.com/office/powerpoint/2010/main" val="3365740552"/>
              </p:ext>
            </p:extLst>
          </p:nvPr>
        </p:nvGraphicFramePr>
        <p:xfrm>
          <a:off x="609598" y="1143000"/>
          <a:ext cx="7924802" cy="3200401"/>
        </p:xfrm>
        <a:graphic>
          <a:graphicData uri="http://schemas.openxmlformats.org/drawingml/2006/table">
            <a:tbl>
              <a:tblPr firstRow="1" bandRow="1">
                <a:tableStyleId>{073A0DAA-6AF3-43AB-8588-CEC1D06C72B9}</a:tableStyleId>
              </a:tblPr>
              <a:tblGrid>
                <a:gridCol w="4125240">
                  <a:extLst>
                    <a:ext uri="{9D8B030D-6E8A-4147-A177-3AD203B41FA5}">
                      <a16:colId xmlns:a16="http://schemas.microsoft.com/office/drawing/2014/main" val="20000"/>
                    </a:ext>
                  </a:extLst>
                </a:gridCol>
                <a:gridCol w="1628382">
                  <a:extLst>
                    <a:ext uri="{9D8B030D-6E8A-4147-A177-3AD203B41FA5}">
                      <a16:colId xmlns:a16="http://schemas.microsoft.com/office/drawing/2014/main" val="20002"/>
                    </a:ext>
                  </a:extLst>
                </a:gridCol>
                <a:gridCol w="2171180">
                  <a:extLst>
                    <a:ext uri="{9D8B030D-6E8A-4147-A177-3AD203B41FA5}">
                      <a16:colId xmlns:a16="http://schemas.microsoft.com/office/drawing/2014/main" val="20003"/>
                    </a:ext>
                  </a:extLst>
                </a:gridCol>
              </a:tblGrid>
              <a:tr h="540240">
                <a:tc>
                  <a:txBody>
                    <a:bodyPr/>
                    <a:lstStyle/>
                    <a:p>
                      <a:pPr algn="r"/>
                      <a:r>
                        <a:rPr lang="en-US" sz="1600" dirty="0">
                          <a:solidFill>
                            <a:schemeClr val="tx1"/>
                          </a:solidFill>
                        </a:rPr>
                        <a:t>COMPLIANCE INSPECTIONS</a:t>
                      </a:r>
                    </a:p>
                  </a:txBody>
                  <a:tcPr anchor="ctr">
                    <a:solidFill>
                      <a:schemeClr val="bg1">
                        <a:lumMod val="75000"/>
                      </a:schemeClr>
                    </a:solidFill>
                  </a:tcPr>
                </a:tc>
                <a:tc>
                  <a:txBody>
                    <a:bodyPr/>
                    <a:lstStyle/>
                    <a:p>
                      <a:pPr algn="ctr"/>
                      <a:r>
                        <a:rPr lang="en-US" sz="1600" b="1" i="1" dirty="0">
                          <a:solidFill>
                            <a:schemeClr val="tx1"/>
                          </a:solidFill>
                        </a:rPr>
                        <a:t>Total</a:t>
                      </a:r>
                    </a:p>
                  </a:txBody>
                  <a:tcPr anchor="ctr">
                    <a:solidFill>
                      <a:schemeClr val="bg1">
                        <a:lumMod val="75000"/>
                      </a:schemeClr>
                    </a:solidFill>
                  </a:tcPr>
                </a:tc>
                <a:tc>
                  <a:txBody>
                    <a:bodyPr/>
                    <a:lstStyle/>
                    <a:p>
                      <a:pPr algn="ctr"/>
                      <a:r>
                        <a:rPr lang="en-US" sz="1600" b="1"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80023">
                <a:tc>
                  <a:txBody>
                    <a:bodyPr/>
                    <a:lstStyle/>
                    <a:p>
                      <a:pPr algn="r"/>
                      <a:r>
                        <a:rPr lang="en-US" sz="1600" i="1" dirty="0"/>
                        <a:t>Silica</a:t>
                      </a:r>
                    </a:p>
                  </a:txBody>
                  <a:tcPr anchor="ctr">
                    <a:solidFill>
                      <a:schemeClr val="bg1">
                        <a:lumMod val="85000"/>
                      </a:schemeClr>
                    </a:solidFill>
                  </a:tcPr>
                </a:tc>
                <a:tc>
                  <a:txBody>
                    <a:bodyPr/>
                    <a:lstStyle/>
                    <a:p>
                      <a:pPr algn="ctr"/>
                      <a:r>
                        <a:rPr lang="en-US" sz="1600" b="1" i="1" dirty="0"/>
                        <a:t>42</a:t>
                      </a:r>
                    </a:p>
                  </a:txBody>
                  <a:tcPr anchor="ctr">
                    <a:solidFill>
                      <a:schemeClr val="bg1">
                        <a:lumMod val="85000"/>
                      </a:schemeClr>
                    </a:solidFill>
                  </a:tcPr>
                </a:tc>
                <a:tc rowSpan="6">
                  <a:txBody>
                    <a:bodyPr/>
                    <a:lstStyle/>
                    <a:p>
                      <a:pPr algn="ctr"/>
                      <a:r>
                        <a:rPr lang="en-US" sz="1600" b="0" i="0" dirty="0"/>
                        <a:t>75</a:t>
                      </a:r>
                    </a:p>
                  </a:txBody>
                  <a:tcPr anchor="b">
                    <a:solidFill>
                      <a:schemeClr val="bg1">
                        <a:lumMod val="85000"/>
                      </a:schemeClr>
                    </a:solidFill>
                  </a:tcPr>
                </a:tc>
                <a:extLst>
                  <a:ext uri="{0D108BD9-81ED-4DB2-BD59-A6C34878D82A}">
                    <a16:rowId xmlns:a16="http://schemas.microsoft.com/office/drawing/2014/main" val="10001"/>
                  </a:ext>
                </a:extLst>
              </a:tr>
              <a:tr h="380023">
                <a:tc>
                  <a:txBody>
                    <a:bodyPr/>
                    <a:lstStyle/>
                    <a:p>
                      <a:pPr algn="r"/>
                      <a:r>
                        <a:rPr lang="en-US" sz="1600" i="1" dirty="0"/>
                        <a:t>Asbestos</a:t>
                      </a:r>
                    </a:p>
                  </a:txBody>
                  <a:tcPr anchor="ctr">
                    <a:solidFill>
                      <a:schemeClr val="bg1">
                        <a:lumMod val="95000"/>
                      </a:schemeClr>
                    </a:solidFill>
                  </a:tcPr>
                </a:tc>
                <a:tc>
                  <a:txBody>
                    <a:bodyPr/>
                    <a:lstStyle/>
                    <a:p>
                      <a:pPr algn="ctr"/>
                      <a:r>
                        <a:rPr lang="en-US" sz="1600" b="1" i="1" dirty="0"/>
                        <a:t>21</a:t>
                      </a:r>
                    </a:p>
                  </a:txBody>
                  <a:tcPr anchor="ctr">
                    <a:solidFill>
                      <a:schemeClr val="bg1">
                        <a:lumMod val="95000"/>
                      </a:schemeClr>
                    </a:solidFill>
                  </a:tcPr>
                </a:tc>
                <a:tc vMerge="1">
                  <a:txBody>
                    <a:bodyPr/>
                    <a:lstStyle/>
                    <a:p>
                      <a:pPr algn="ctr"/>
                      <a:endParaRPr lang="en-US" sz="1600" i="1" dirty="0"/>
                    </a:p>
                  </a:txBody>
                  <a:tcPr>
                    <a:solidFill>
                      <a:schemeClr val="bg1">
                        <a:lumMod val="95000"/>
                      </a:schemeClr>
                    </a:solidFill>
                  </a:tcPr>
                </a:tc>
                <a:extLst>
                  <a:ext uri="{0D108BD9-81ED-4DB2-BD59-A6C34878D82A}">
                    <a16:rowId xmlns:a16="http://schemas.microsoft.com/office/drawing/2014/main" val="10002"/>
                  </a:ext>
                </a:extLst>
              </a:tr>
              <a:tr h="380023">
                <a:tc>
                  <a:txBody>
                    <a:bodyPr/>
                    <a:lstStyle/>
                    <a:p>
                      <a:pPr algn="r"/>
                      <a:r>
                        <a:rPr lang="en-US" sz="1600" i="1" dirty="0" err="1"/>
                        <a:t>Isocyanates</a:t>
                      </a:r>
                      <a:endParaRPr lang="en-US" sz="1600" i="1" dirty="0"/>
                    </a:p>
                  </a:txBody>
                  <a:tcPr anchor="ctr">
                    <a:solidFill>
                      <a:schemeClr val="bg1">
                        <a:lumMod val="85000"/>
                      </a:schemeClr>
                    </a:solidFill>
                  </a:tcPr>
                </a:tc>
                <a:tc>
                  <a:txBody>
                    <a:bodyPr/>
                    <a:lstStyle/>
                    <a:p>
                      <a:pPr algn="ctr"/>
                      <a:r>
                        <a:rPr lang="en-US" sz="1600" b="1" i="1" dirty="0"/>
                        <a:t>21</a:t>
                      </a:r>
                    </a:p>
                  </a:txBody>
                  <a:tcPr anchor="ctr">
                    <a:solidFill>
                      <a:schemeClr val="bg1">
                        <a:lumMod val="85000"/>
                      </a:schemeClr>
                    </a:solidFill>
                  </a:tcPr>
                </a:tc>
                <a:tc vMerge="1">
                  <a:txBody>
                    <a:bodyPr/>
                    <a:lstStyle/>
                    <a:p>
                      <a:pPr algn="ctr"/>
                      <a:endParaRPr lang="en-US" sz="1600" i="1" dirty="0"/>
                    </a:p>
                  </a:txBody>
                  <a:tcPr>
                    <a:solidFill>
                      <a:schemeClr val="bg1">
                        <a:lumMod val="85000"/>
                      </a:schemeClr>
                    </a:solidFill>
                  </a:tcPr>
                </a:tc>
                <a:extLst>
                  <a:ext uri="{0D108BD9-81ED-4DB2-BD59-A6C34878D82A}">
                    <a16:rowId xmlns:a16="http://schemas.microsoft.com/office/drawing/2014/main" val="10003"/>
                  </a:ext>
                </a:extLst>
              </a:tr>
              <a:tr h="380023">
                <a:tc>
                  <a:txBody>
                    <a:bodyPr/>
                    <a:lstStyle/>
                    <a:p>
                      <a:pPr algn="r"/>
                      <a:r>
                        <a:rPr lang="en-US" sz="1600" i="1" dirty="0"/>
                        <a:t>Lead</a:t>
                      </a:r>
                    </a:p>
                  </a:txBody>
                  <a:tcPr anchor="ctr">
                    <a:solidFill>
                      <a:schemeClr val="bg1">
                        <a:lumMod val="95000"/>
                      </a:schemeClr>
                    </a:solidFill>
                  </a:tcPr>
                </a:tc>
                <a:tc>
                  <a:txBody>
                    <a:bodyPr/>
                    <a:lstStyle/>
                    <a:p>
                      <a:pPr algn="ctr"/>
                      <a:r>
                        <a:rPr lang="en-US" sz="1600" b="1" i="1" dirty="0"/>
                        <a:t>9</a:t>
                      </a:r>
                    </a:p>
                  </a:txBody>
                  <a:tcPr anchor="ctr">
                    <a:solidFill>
                      <a:schemeClr val="bg1">
                        <a:lumMod val="95000"/>
                      </a:schemeClr>
                    </a:solidFill>
                  </a:tcPr>
                </a:tc>
                <a:tc vMerge="1">
                  <a:txBody>
                    <a:bodyPr/>
                    <a:lstStyle/>
                    <a:p>
                      <a:pPr algn="ctr"/>
                      <a:endParaRPr lang="en-US" sz="1600" i="1" dirty="0"/>
                    </a:p>
                  </a:txBody>
                  <a:tcPr>
                    <a:solidFill>
                      <a:schemeClr val="bg1">
                        <a:lumMod val="95000"/>
                      </a:schemeClr>
                    </a:solidFill>
                  </a:tcPr>
                </a:tc>
                <a:extLst>
                  <a:ext uri="{0D108BD9-81ED-4DB2-BD59-A6C34878D82A}">
                    <a16:rowId xmlns:a16="http://schemas.microsoft.com/office/drawing/2014/main" val="10004"/>
                  </a:ext>
                </a:extLst>
              </a:tr>
              <a:tr h="380023">
                <a:tc>
                  <a:txBody>
                    <a:bodyPr/>
                    <a:lstStyle/>
                    <a:p>
                      <a:pPr algn="r"/>
                      <a:r>
                        <a:rPr lang="en-US" sz="1600" i="1" dirty="0" err="1"/>
                        <a:t>Hexavalent</a:t>
                      </a:r>
                      <a:r>
                        <a:rPr lang="en-US" sz="1600" i="1" dirty="0"/>
                        <a:t> Chromium</a:t>
                      </a:r>
                    </a:p>
                  </a:txBody>
                  <a:tcPr anchor="ctr">
                    <a:solidFill>
                      <a:schemeClr val="bg1">
                        <a:lumMod val="85000"/>
                      </a:schemeClr>
                    </a:solidFill>
                  </a:tcPr>
                </a:tc>
                <a:tc>
                  <a:txBody>
                    <a:bodyPr/>
                    <a:lstStyle/>
                    <a:p>
                      <a:pPr algn="ctr"/>
                      <a:r>
                        <a:rPr lang="en-US" sz="1600" b="1" i="1" dirty="0"/>
                        <a:t>8</a:t>
                      </a:r>
                    </a:p>
                  </a:txBody>
                  <a:tcPr anchor="ctr">
                    <a:solidFill>
                      <a:schemeClr val="bg1">
                        <a:lumMod val="85000"/>
                      </a:schemeClr>
                    </a:solidFill>
                  </a:tcPr>
                </a:tc>
                <a:tc vMerge="1">
                  <a:txBody>
                    <a:bodyPr/>
                    <a:lstStyle/>
                    <a:p>
                      <a:pPr algn="ctr"/>
                      <a:endParaRPr lang="en-US" sz="1600" i="1" dirty="0"/>
                    </a:p>
                  </a:txBody>
                  <a:tcPr>
                    <a:solidFill>
                      <a:schemeClr val="bg1">
                        <a:lumMod val="85000"/>
                      </a:schemeClr>
                    </a:solidFill>
                  </a:tcPr>
                </a:tc>
                <a:extLst>
                  <a:ext uri="{0D108BD9-81ED-4DB2-BD59-A6C34878D82A}">
                    <a16:rowId xmlns:a16="http://schemas.microsoft.com/office/drawing/2014/main" val="10005"/>
                  </a:ext>
                </a:extLst>
              </a:tr>
              <a:tr h="380023">
                <a:tc>
                  <a:txBody>
                    <a:bodyPr/>
                    <a:lstStyle/>
                    <a:p>
                      <a:pPr algn="r"/>
                      <a:r>
                        <a:rPr lang="en-US" sz="1600" b="1" i="1" dirty="0"/>
                        <a:t>Total</a:t>
                      </a:r>
                    </a:p>
                  </a:txBody>
                  <a:tcPr anchor="ctr">
                    <a:solidFill>
                      <a:schemeClr val="bg1">
                        <a:lumMod val="95000"/>
                      </a:schemeClr>
                    </a:solidFill>
                  </a:tcPr>
                </a:tc>
                <a:tc>
                  <a:txBody>
                    <a:bodyPr/>
                    <a:lstStyle/>
                    <a:p>
                      <a:pPr algn="ctr"/>
                      <a:r>
                        <a:rPr lang="en-US" sz="1600" b="1" i="1" dirty="0"/>
                        <a:t>95</a:t>
                      </a:r>
                    </a:p>
                  </a:txBody>
                  <a:tcPr anchor="ctr">
                    <a:solidFill>
                      <a:schemeClr val="bg1">
                        <a:lumMod val="95000"/>
                      </a:schemeClr>
                    </a:solidFill>
                  </a:tcPr>
                </a:tc>
                <a:tc vMerge="1">
                  <a:txBody>
                    <a:bodyPr/>
                    <a:lstStyle/>
                    <a:p>
                      <a:pPr algn="ctr"/>
                      <a:endParaRPr lang="en-US" sz="1600" b="1" i="0" dirty="0"/>
                    </a:p>
                  </a:txBody>
                  <a:tcPr>
                    <a:solidFill>
                      <a:schemeClr val="bg1">
                        <a:lumMod val="95000"/>
                      </a:schemeClr>
                    </a:solidFill>
                  </a:tcPr>
                </a:tc>
                <a:extLst>
                  <a:ext uri="{0D108BD9-81ED-4DB2-BD59-A6C34878D82A}">
                    <a16:rowId xmlns:a16="http://schemas.microsoft.com/office/drawing/2014/main" val="10006"/>
                  </a:ext>
                </a:extLst>
              </a:tr>
              <a:tr h="380023">
                <a:tc>
                  <a:txBody>
                    <a:bodyPr/>
                    <a:lstStyle/>
                    <a:p>
                      <a:pPr algn="r"/>
                      <a:r>
                        <a:rPr lang="en-US" sz="1600" b="0" i="1" dirty="0"/>
                        <a:t>Program Improvements</a:t>
                      </a:r>
                    </a:p>
                  </a:txBody>
                  <a:tcPr anchor="ctr">
                    <a:solidFill>
                      <a:schemeClr val="bg1">
                        <a:lumMod val="85000"/>
                      </a:schemeClr>
                    </a:solidFill>
                  </a:tcPr>
                </a:tc>
                <a:tc>
                  <a:txBody>
                    <a:bodyPr/>
                    <a:lstStyle/>
                    <a:p>
                      <a:pPr algn="ctr"/>
                      <a:r>
                        <a:rPr lang="en-US" sz="1600" b="1" i="1" dirty="0"/>
                        <a:t>34</a:t>
                      </a:r>
                    </a:p>
                  </a:txBody>
                  <a:tcPr anchor="ctr">
                    <a:solidFill>
                      <a:schemeClr val="bg1">
                        <a:lumMod val="85000"/>
                      </a:schemeClr>
                    </a:solidFill>
                  </a:tcPr>
                </a:tc>
                <a:tc>
                  <a:txBody>
                    <a:bodyPr/>
                    <a:lstStyle/>
                    <a:p>
                      <a:pPr algn="ctr"/>
                      <a:r>
                        <a:rPr lang="en-US" sz="1600" b="0" i="0" dirty="0"/>
                        <a:t>20</a:t>
                      </a:r>
                    </a:p>
                  </a:txBody>
                  <a:tcP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14" name="Picture 13">
            <a:extLst>
              <a:ext uri="{FF2B5EF4-FFF2-40B4-BE49-F238E27FC236}">
                <a16:creationId xmlns:a16="http://schemas.microsoft.com/office/drawing/2014/main" id="{1CEE5941-0688-4023-BFB1-7A438CCB9BF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4780" r="1" b="17105"/>
          <a:stretch/>
        </p:blipFill>
        <p:spPr>
          <a:xfrm>
            <a:off x="5867400" y="4601289"/>
            <a:ext cx="2667000" cy="1336629"/>
          </a:xfrm>
          <a:prstGeom prst="rect">
            <a:avLst/>
          </a:prstGeom>
        </p:spPr>
      </p:pic>
      <p:pic>
        <p:nvPicPr>
          <p:cNvPr id="15" name="Picture 14" descr="A group of people standing in front of a crowd&#10;&#10;Description automatically generated">
            <a:extLst>
              <a:ext uri="{FF2B5EF4-FFF2-40B4-BE49-F238E27FC236}">
                <a16:creationId xmlns:a16="http://schemas.microsoft.com/office/drawing/2014/main" id="{989B7E2F-FC8E-4E3E-93EF-3C1B34F8575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5997" r="1" b="34600"/>
          <a:stretch/>
        </p:blipFill>
        <p:spPr>
          <a:xfrm>
            <a:off x="609599" y="4589621"/>
            <a:ext cx="2665542" cy="1361744"/>
          </a:xfrm>
          <a:prstGeom prst="rect">
            <a:avLst/>
          </a:prstGeom>
        </p:spPr>
      </p:pic>
      <p:sp>
        <p:nvSpPr>
          <p:cNvPr id="9" name="TextBox 8">
            <a:extLst>
              <a:ext uri="{FF2B5EF4-FFF2-40B4-BE49-F238E27FC236}">
                <a16:creationId xmlns:a16="http://schemas.microsoft.com/office/drawing/2014/main" id="{E31F8C23-D543-4FFC-A0FA-3EE9A8EC71AB}"/>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3205323740"/>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3" cstate="print"/>
          <a:srcRect/>
          <a:stretch>
            <a:fillRect/>
          </a:stretch>
        </p:blipFill>
        <p:spPr bwMode="auto">
          <a:xfrm>
            <a:off x="6638266" y="4211981"/>
            <a:ext cx="1043429" cy="596245"/>
          </a:xfrm>
          <a:prstGeom prst="rect">
            <a:avLst/>
          </a:prstGeom>
          <a:noFill/>
          <a:ln w="9525">
            <a:noFill/>
            <a:miter lim="800000"/>
            <a:headEnd/>
            <a:tailEnd/>
          </a:ln>
        </p:spPr>
      </p:pic>
      <p:pic>
        <p:nvPicPr>
          <p:cNvPr id="17" name="Picture 16" descr="C:\Documents and Settings\Wanda Lagoe\My Documents\My Pictures\Logging\Water quality discussion with NCDENR.JPG"/>
          <p:cNvPicPr/>
          <p:nvPr/>
        </p:nvPicPr>
        <p:blipFill>
          <a:blip r:embed="rId4" cstate="print"/>
          <a:srcRect/>
          <a:stretch>
            <a:fillRect/>
          </a:stretch>
        </p:blipFill>
        <p:spPr bwMode="auto">
          <a:xfrm>
            <a:off x="5334000" y="4191000"/>
            <a:ext cx="1472692" cy="620992"/>
          </a:xfrm>
          <a:prstGeom prst="rect">
            <a:avLst/>
          </a:prstGeom>
          <a:noFill/>
          <a:ln w="9525">
            <a:noFill/>
            <a:miter lim="800000"/>
            <a:headEnd/>
            <a:tailEnd/>
          </a:ln>
        </p:spPr>
      </p:pic>
      <p:pic>
        <p:nvPicPr>
          <p:cNvPr id="18" name="Picture 17" descr="C:\Documents and Settings\Wanda Lagoe\My Documents\My Pictures\Logging\Picture 087.jpg"/>
          <p:cNvPicPr/>
          <p:nvPr/>
        </p:nvPicPr>
        <p:blipFill>
          <a:blip r:embed="rId5" cstate="print"/>
          <a:srcRect/>
          <a:stretch>
            <a:fillRect/>
          </a:stretch>
        </p:blipFill>
        <p:spPr bwMode="auto">
          <a:xfrm>
            <a:off x="3886199" y="4208097"/>
            <a:ext cx="1002061" cy="603895"/>
          </a:xfrm>
          <a:prstGeom prst="rect">
            <a:avLst/>
          </a:prstGeom>
          <a:noFill/>
          <a:ln w="9525">
            <a:noFill/>
            <a:miter lim="800000"/>
            <a:headEnd/>
            <a:tailEnd/>
          </a:ln>
        </p:spPr>
      </p:pic>
      <p:pic>
        <p:nvPicPr>
          <p:cNvPr id="19" name="Picture 18" descr="C:\Documents and Settings\Wanda Lagoe\My Documents\My Pictures\Logging\ProLogger LD.JPG"/>
          <p:cNvPicPr/>
          <p:nvPr/>
        </p:nvPicPr>
        <p:blipFill>
          <a:blip r:embed="rId6" cstate="print"/>
          <a:srcRect/>
          <a:stretch>
            <a:fillRect/>
          </a:stretch>
        </p:blipFill>
        <p:spPr bwMode="auto">
          <a:xfrm>
            <a:off x="1219200" y="4179609"/>
            <a:ext cx="1002061" cy="620991"/>
          </a:xfrm>
          <a:prstGeom prst="rect">
            <a:avLst/>
          </a:prstGeom>
          <a:noFill/>
          <a:ln w="9525">
            <a:noFill/>
            <a:miter lim="800000"/>
            <a:headEnd/>
            <a:tailEnd/>
          </a:ln>
        </p:spPr>
      </p:pic>
      <p:pic>
        <p:nvPicPr>
          <p:cNvPr id="23" name="Picture 22" descr="C:\Documents and Settings\Wanda Lagoe\My Documents\My Pictures\Construction\IMAG0614 (2).JPG"/>
          <p:cNvPicPr/>
          <p:nvPr/>
        </p:nvPicPr>
        <p:blipFill>
          <a:blip r:embed="rId7" cstate="print"/>
          <a:srcRect/>
          <a:stretch>
            <a:fillRect/>
          </a:stretch>
        </p:blipFill>
        <p:spPr bwMode="auto">
          <a:xfrm>
            <a:off x="2145060" y="4198656"/>
            <a:ext cx="1817340" cy="620992"/>
          </a:xfrm>
          <a:prstGeom prst="rect">
            <a:avLst/>
          </a:prstGeom>
          <a:noFill/>
          <a:ln w="9525">
            <a:noFill/>
            <a:miter lim="800000"/>
            <a:headEnd/>
            <a:tailEnd/>
          </a:ln>
        </p:spPr>
      </p:pic>
      <p:sp>
        <p:nvSpPr>
          <p:cNvPr id="25" name="TextBox 24"/>
          <p:cNvSpPr txBox="1"/>
          <p:nvPr/>
        </p:nvSpPr>
        <p:spPr>
          <a:xfrm>
            <a:off x="580768" y="3983212"/>
            <a:ext cx="1186543" cy="215444"/>
          </a:xfrm>
          <a:prstGeom prst="rect">
            <a:avLst/>
          </a:prstGeom>
          <a:noFill/>
        </p:spPr>
        <p:txBody>
          <a:bodyPr wrap="none" rtlCol="0">
            <a:spAutoFit/>
          </a:bodyPr>
          <a:lstStyle/>
          <a:p>
            <a:r>
              <a:rPr lang="en-US" sz="800" dirty="0"/>
              <a:t>NCDOL Photo Library</a:t>
            </a:r>
          </a:p>
        </p:txBody>
      </p:sp>
      <p:sp>
        <p:nvSpPr>
          <p:cNvPr id="22"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6" name="TextBox 15"/>
          <p:cNvSpPr txBox="1"/>
          <p:nvPr/>
        </p:nvSpPr>
        <p:spPr>
          <a:xfrm>
            <a:off x="567913" y="4670001"/>
            <a:ext cx="1186543" cy="215444"/>
          </a:xfrm>
          <a:prstGeom prst="rect">
            <a:avLst/>
          </a:prstGeom>
          <a:noFill/>
        </p:spPr>
        <p:txBody>
          <a:bodyPr wrap="none" rtlCol="0">
            <a:spAutoFit/>
          </a:bodyPr>
          <a:lstStyle/>
          <a:p>
            <a:r>
              <a:rPr lang="en-US" sz="800" dirty="0"/>
              <a:t>NCDOL Photo Library</a:t>
            </a:r>
          </a:p>
        </p:txBody>
      </p:sp>
      <p:pic>
        <p:nvPicPr>
          <p:cNvPr id="21" name="Picture 20" descr="DSC_1210-2">
            <a:extLst>
              <a:ext uri="{FF2B5EF4-FFF2-40B4-BE49-F238E27FC236}">
                <a16:creationId xmlns:a16="http://schemas.microsoft.com/office/drawing/2014/main" id="{79C92099-C002-4055-9F34-148EFB675541}"/>
              </a:ext>
            </a:extLst>
          </p:cNvPr>
          <p:cNvPicPr>
            <a:picLocks noGrp="1" noChangeAspect="1"/>
          </p:cNvPicPr>
          <p:nvPr isPhoto="1"/>
        </p:nvPicPr>
        <p:blipFill>
          <a:blip r:embed="rId8" cstate="email">
            <a:lum/>
            <a:extLst>
              <a:ext uri="{28A0092B-C50C-407E-A947-70E740481C1C}">
                <a14:useLocalDpi xmlns:a14="http://schemas.microsoft.com/office/drawing/2010/main"/>
              </a:ext>
            </a:extLst>
          </a:blip>
          <a:stretch>
            <a:fillRect/>
          </a:stretch>
        </p:blipFill>
        <p:spPr>
          <a:xfrm>
            <a:off x="610900" y="4164439"/>
            <a:ext cx="607004" cy="636161"/>
          </a:xfrm>
          <a:prstGeom prst="rect">
            <a:avLst/>
          </a:prstGeom>
        </p:spPr>
      </p:pic>
      <p:pic>
        <p:nvPicPr>
          <p:cNvPr id="24" name="Picture 23" descr="A boy wearing a hat&#10;&#10;Description automatically generated">
            <a:extLst>
              <a:ext uri="{FF2B5EF4-FFF2-40B4-BE49-F238E27FC236}">
                <a16:creationId xmlns:a16="http://schemas.microsoft.com/office/drawing/2014/main" id="{C4AC0F3E-869F-4ABD-9E69-9D7989F2A1E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82991" y="4208097"/>
            <a:ext cx="850109" cy="609953"/>
          </a:xfrm>
          <a:prstGeom prst="rect">
            <a:avLst/>
          </a:prstGeom>
        </p:spPr>
      </p:pic>
      <p:graphicFrame>
        <p:nvGraphicFramePr>
          <p:cNvPr id="30" name="Table 29">
            <a:extLst>
              <a:ext uri="{FF2B5EF4-FFF2-40B4-BE49-F238E27FC236}">
                <a16:creationId xmlns:a16="http://schemas.microsoft.com/office/drawing/2014/main" id="{7ACC92F5-35E2-44ED-9BDE-63FD79F8996F}"/>
              </a:ext>
            </a:extLst>
          </p:cNvPr>
          <p:cNvGraphicFramePr>
            <a:graphicFrameLocks noGrp="1"/>
          </p:cNvGraphicFramePr>
          <p:nvPr>
            <p:extLst>
              <p:ext uri="{D42A27DB-BD31-4B8C-83A1-F6EECF244321}">
                <p14:modId xmlns:p14="http://schemas.microsoft.com/office/powerpoint/2010/main" val="2352746291"/>
              </p:ext>
            </p:extLst>
          </p:nvPr>
        </p:nvGraphicFramePr>
        <p:xfrm>
          <a:off x="609600" y="1123675"/>
          <a:ext cx="7924796" cy="3067381"/>
        </p:xfrm>
        <a:graphic>
          <a:graphicData uri="http://schemas.openxmlformats.org/drawingml/2006/table">
            <a:tbl>
              <a:tblPr/>
              <a:tblGrid>
                <a:gridCol w="5410200">
                  <a:extLst>
                    <a:ext uri="{9D8B030D-6E8A-4147-A177-3AD203B41FA5}">
                      <a16:colId xmlns:a16="http://schemas.microsoft.com/office/drawing/2014/main" val="20000"/>
                    </a:ext>
                  </a:extLst>
                </a:gridCol>
                <a:gridCol w="2514596">
                  <a:extLst>
                    <a:ext uri="{9D8B030D-6E8A-4147-A177-3AD203B41FA5}">
                      <a16:colId xmlns:a16="http://schemas.microsoft.com/office/drawing/2014/main" val="20001"/>
                    </a:ext>
                  </a:extLst>
                </a:gridCol>
              </a:tblGrid>
              <a:tr h="385512">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HEALTH HAZARDS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Arial" charset="0"/>
                          <a:cs typeface="Arial" charset="0"/>
                        </a:rPr>
                        <a:t>Consultative Surveys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335227">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Arial" charset="0"/>
                          <a:cs typeface="Arial" charset="0"/>
                        </a:rPr>
                        <a:t>Total</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1"/>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Silica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Asbestos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err="1">
                          <a:ln>
                            <a:noFill/>
                          </a:ln>
                          <a:solidFill>
                            <a:srgbClr val="000000"/>
                          </a:solidFill>
                          <a:effectLst/>
                          <a:latin typeface="Arial" charset="0"/>
                          <a:cs typeface="Arial" charset="0"/>
                        </a:rPr>
                        <a:t>Isocyanates</a:t>
                      </a:r>
                      <a:endParaRPr kumimoji="0" lang="en-US" sz="1500" b="0" i="1" u="none" strike="noStrike" cap="none" normalizeH="0" baseline="0" dirty="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Lead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Hexavalent  Chromium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Total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169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7"/>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charset="0"/>
                          <a:cs typeface="Arial" charset="0"/>
                        </a:rPr>
                        <a:t>FFY Goal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125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8"/>
                  </a:ext>
                </a:extLst>
              </a:tr>
            </a:tbl>
          </a:graphicData>
        </a:graphic>
      </p:graphicFrame>
      <p:graphicFrame>
        <p:nvGraphicFramePr>
          <p:cNvPr id="31" name="Table 30">
            <a:extLst>
              <a:ext uri="{FF2B5EF4-FFF2-40B4-BE49-F238E27FC236}">
                <a16:creationId xmlns:a16="http://schemas.microsoft.com/office/drawing/2014/main" id="{AFE96FC6-427C-4F7A-9D4D-B129FAEC7B9C}"/>
              </a:ext>
            </a:extLst>
          </p:cNvPr>
          <p:cNvGraphicFramePr>
            <a:graphicFrameLocks noGrp="1"/>
          </p:cNvGraphicFramePr>
          <p:nvPr>
            <p:extLst>
              <p:ext uri="{D42A27DB-BD31-4B8C-83A1-F6EECF244321}">
                <p14:modId xmlns:p14="http://schemas.microsoft.com/office/powerpoint/2010/main" val="1762275320"/>
              </p:ext>
            </p:extLst>
          </p:nvPr>
        </p:nvGraphicFramePr>
        <p:xfrm>
          <a:off x="609600" y="4811995"/>
          <a:ext cx="7924796" cy="1162360"/>
        </p:xfrm>
        <a:graphic>
          <a:graphicData uri="http://schemas.openxmlformats.org/drawingml/2006/table">
            <a:tbl>
              <a:tblPr firstRow="1" bandRow="1">
                <a:tableStyleId>{00A15C55-8517-42AA-B614-E9B94910E393}</a:tableStyleId>
              </a:tblPr>
              <a:tblGrid>
                <a:gridCol w="54102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2"/>
                    </a:ext>
                  </a:extLst>
                </a:gridCol>
                <a:gridCol w="1371596">
                  <a:extLst>
                    <a:ext uri="{9D8B030D-6E8A-4147-A177-3AD203B41FA5}">
                      <a16:colId xmlns:a16="http://schemas.microsoft.com/office/drawing/2014/main" val="20003"/>
                    </a:ext>
                  </a:extLst>
                </a:gridCol>
              </a:tblGrid>
              <a:tr h="522280">
                <a:tc>
                  <a:txBody>
                    <a:bodyPr/>
                    <a:lstStyle/>
                    <a:p>
                      <a:pPr algn="r"/>
                      <a:r>
                        <a:rPr lang="en-US" sz="1800" b="1" dirty="0">
                          <a:solidFill>
                            <a:schemeClr val="tx1"/>
                          </a:solidFill>
                        </a:rPr>
                        <a:t>SEP ACTIVITY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solidFill>
                        </a:rPr>
                        <a:t>Total</a:t>
                      </a:r>
                    </a:p>
                  </a:txBody>
                  <a:tcPr anchor="ctr">
                    <a:solidFill>
                      <a:schemeClr val="bg1">
                        <a:lumMod val="75000"/>
                      </a:schemeClr>
                    </a:solidFill>
                  </a:tcPr>
                </a:tc>
                <a:tc>
                  <a:txBody>
                    <a:bodyPr/>
                    <a:lstStyle/>
                    <a:p>
                      <a:pPr algn="ctr"/>
                      <a:r>
                        <a:rPr lang="en-US" sz="1600" b="1"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04663">
                <a:tc>
                  <a:txBody>
                    <a:bodyPr/>
                    <a:lstStyle/>
                    <a:p>
                      <a:pPr algn="r"/>
                      <a:r>
                        <a:rPr lang="en-US" sz="1500" b="0" i="1" dirty="0"/>
                        <a:t>OSH Outreach Events</a:t>
                      </a:r>
                    </a:p>
                  </a:txBody>
                  <a:tcPr>
                    <a:solidFill>
                      <a:schemeClr val="bg1">
                        <a:lumMod val="85000"/>
                      </a:schemeClr>
                    </a:solidFill>
                  </a:tcPr>
                </a:tc>
                <a:tc>
                  <a:txBody>
                    <a:bodyPr/>
                    <a:lstStyle/>
                    <a:p>
                      <a:pPr algn="ctr"/>
                      <a:r>
                        <a:rPr lang="en-US" sz="1500" b="1" i="1" dirty="0"/>
                        <a:t>22</a:t>
                      </a:r>
                    </a:p>
                  </a:txBody>
                  <a:tcPr>
                    <a:solidFill>
                      <a:schemeClr val="bg1">
                        <a:lumMod val="85000"/>
                      </a:schemeClr>
                    </a:solidFill>
                  </a:tcPr>
                </a:tc>
                <a:tc>
                  <a:txBody>
                    <a:bodyPr/>
                    <a:lstStyle/>
                    <a:p>
                      <a:pPr algn="ctr"/>
                      <a:r>
                        <a:rPr lang="en-US" sz="1500" i="0" dirty="0"/>
                        <a:t>20</a:t>
                      </a:r>
                    </a:p>
                  </a:txBody>
                  <a:tcPr>
                    <a:solidFill>
                      <a:schemeClr val="bg1">
                        <a:lumMod val="85000"/>
                      </a:schemeClr>
                    </a:solidFill>
                  </a:tcPr>
                </a:tc>
                <a:extLst>
                  <a:ext uri="{0D108BD9-81ED-4DB2-BD59-A6C34878D82A}">
                    <a16:rowId xmlns:a16="http://schemas.microsoft.com/office/drawing/2014/main" val="10001"/>
                  </a:ext>
                </a:extLst>
              </a:tr>
              <a:tr h="304663">
                <a:tc>
                  <a:txBody>
                    <a:bodyPr/>
                    <a:lstStyle/>
                    <a:p>
                      <a:pPr algn="r"/>
                      <a:r>
                        <a:rPr lang="en-US" sz="1500" b="0" i="1" dirty="0"/>
                        <a:t>People </a:t>
                      </a:r>
                      <a:r>
                        <a:rPr lang="en-US" sz="1500" b="0" i="1" baseline="0" dirty="0"/>
                        <a:t>Trained</a:t>
                      </a:r>
                      <a:endParaRPr lang="en-US" sz="1500" b="0" i="1" dirty="0"/>
                    </a:p>
                  </a:txBody>
                  <a:tcPr>
                    <a:solidFill>
                      <a:schemeClr val="bg1">
                        <a:lumMod val="95000"/>
                      </a:schemeClr>
                    </a:solidFill>
                  </a:tcPr>
                </a:tc>
                <a:tc>
                  <a:txBody>
                    <a:bodyPr/>
                    <a:lstStyle/>
                    <a:p>
                      <a:pPr algn="ctr"/>
                      <a:r>
                        <a:rPr lang="en-US" sz="1500" b="1" i="1" dirty="0"/>
                        <a:t>388</a:t>
                      </a:r>
                    </a:p>
                  </a:txBody>
                  <a:tcPr>
                    <a:solidFill>
                      <a:schemeClr val="bg1">
                        <a:lumMod val="95000"/>
                      </a:schemeClr>
                    </a:solidFill>
                  </a:tcPr>
                </a:tc>
                <a:tc>
                  <a:txBody>
                    <a:bodyPr/>
                    <a:lstStyle/>
                    <a:p>
                      <a:pPr algn="ctr"/>
                      <a:r>
                        <a:rPr lang="en-US" sz="1500" i="0" dirty="0"/>
                        <a:t>300</a:t>
                      </a:r>
                    </a:p>
                  </a:txBody>
                  <a:tcPr>
                    <a:solidFill>
                      <a:schemeClr val="bg1">
                        <a:lumMod val="95000"/>
                      </a:schemeClr>
                    </a:solidFill>
                  </a:tcPr>
                </a:tc>
                <a:extLst>
                  <a:ext uri="{0D108BD9-81ED-4DB2-BD59-A6C34878D82A}">
                    <a16:rowId xmlns:a16="http://schemas.microsoft.com/office/drawing/2014/main" val="10002"/>
                  </a:ext>
                </a:extLst>
              </a:tr>
            </a:tbl>
          </a:graphicData>
        </a:graphic>
      </p:graphicFrame>
      <p:pic>
        <p:nvPicPr>
          <p:cNvPr id="32" name="Picture 31" descr="A picture containing person, indoor&#10;&#10;Description automatically generated">
            <a:extLst>
              <a:ext uri="{FF2B5EF4-FFF2-40B4-BE49-F238E27FC236}">
                <a16:creationId xmlns:a16="http://schemas.microsoft.com/office/drawing/2014/main" id="{FE83D61D-A038-45D3-B8CC-C7341FF1D89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88260" y="4191087"/>
            <a:ext cx="537712" cy="609953"/>
          </a:xfrm>
          <a:prstGeom prst="rect">
            <a:avLst/>
          </a:prstGeom>
        </p:spPr>
      </p:pic>
      <p:sp>
        <p:nvSpPr>
          <p:cNvPr id="26" name="TextBox 25">
            <a:extLst>
              <a:ext uri="{FF2B5EF4-FFF2-40B4-BE49-F238E27FC236}">
                <a16:creationId xmlns:a16="http://schemas.microsoft.com/office/drawing/2014/main" id="{A0D32803-6629-47A5-8AB3-04C005C8F7C4}"/>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2137920218"/>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5"/>
          <p:cNvSpPr>
            <a:spLocks noChangeArrowheads="1"/>
          </p:cNvSpPr>
          <p:nvPr/>
        </p:nvSpPr>
        <p:spPr bwMode="auto">
          <a:xfrm>
            <a:off x="457200" y="228600"/>
            <a:ext cx="8229600" cy="685800"/>
          </a:xfrm>
          <a:prstGeom prst="rect">
            <a:avLst/>
          </a:prstGeom>
          <a:noFill/>
          <a:ln w="9525">
            <a:noFill/>
            <a:miter lim="800000"/>
            <a:headEnd/>
            <a:tailEnd/>
          </a:ln>
        </p:spPr>
        <p:txBody>
          <a:bodyPr anchor="ctr"/>
          <a:lstStyle/>
          <a:p>
            <a:pPr algn="ctr"/>
            <a:endParaRPr lang="en-US" sz="3600" b="1">
              <a:solidFill>
                <a:schemeClr val="bg2"/>
              </a:solidFill>
            </a:endParaRPr>
          </a:p>
        </p:txBody>
      </p:sp>
      <p:sp>
        <p:nvSpPr>
          <p:cNvPr id="70658" name="Rectangle 7"/>
          <p:cNvSpPr>
            <a:spLocks noChangeArrowheads="1"/>
          </p:cNvSpPr>
          <p:nvPr/>
        </p:nvSpPr>
        <p:spPr bwMode="auto">
          <a:xfrm>
            <a:off x="533400" y="1143000"/>
            <a:ext cx="8229600" cy="4114800"/>
          </a:xfrm>
          <a:prstGeom prst="rect">
            <a:avLst/>
          </a:prstGeom>
          <a:noFill/>
          <a:ln w="9525">
            <a:noFill/>
            <a:miter lim="800000"/>
            <a:headEnd/>
            <a:tailEnd/>
          </a:ln>
        </p:spPr>
        <p:txBody>
          <a:bodyPr/>
          <a:lstStyle/>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233363" indent="-233363">
              <a:lnSpc>
                <a:spcPct val="130000"/>
              </a:lnSpc>
              <a:buClr>
                <a:srgbClr val="012D9A"/>
              </a:buClr>
              <a:buFont typeface="Arial" pitchFamily="34" charset="0"/>
              <a:buChar char="•"/>
            </a:pPr>
            <a:endParaRPr lang="en-US" sz="2000" dirty="0"/>
          </a:p>
          <a:p>
            <a:pPr marL="342900" indent="-342900">
              <a:buClr>
                <a:srgbClr val="910046"/>
              </a:buClr>
              <a:buSzPct val="84000"/>
              <a:buFont typeface="Wingdings" pitchFamily="2" charset="2"/>
              <a:buChar char="l"/>
            </a:pPr>
            <a:endParaRPr lang="en-US" sz="2000" dirty="0"/>
          </a:p>
          <a:p>
            <a:pPr marL="690563" lvl="1" indent="-233363">
              <a:buClr>
                <a:srgbClr val="910046"/>
              </a:buClr>
              <a:buSzPct val="84000"/>
              <a:buFont typeface="Wingdings" pitchFamily="2" charset="2"/>
              <a:buChar char="l"/>
            </a:pPr>
            <a:endParaRPr lang="en-US" sz="2400" dirty="0"/>
          </a:p>
          <a:p>
            <a:pPr marL="342900" indent="-342900">
              <a:buClr>
                <a:srgbClr val="910046"/>
              </a:buClr>
              <a:buSzPct val="84000"/>
              <a:buFont typeface="Wingdings" pitchFamily="2" charset="2"/>
              <a:buChar char="l"/>
            </a:pPr>
            <a:endParaRPr lang="en-US" sz="500" dirty="0"/>
          </a:p>
        </p:txBody>
      </p:sp>
      <p:sp>
        <p:nvSpPr>
          <p:cNvPr id="19"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Food Manufacturing</a:t>
            </a:r>
            <a:endParaRPr lang="en-US" sz="2400" b="1" i="1" dirty="0">
              <a:solidFill>
                <a:schemeClr val="bg2"/>
              </a:solidFill>
            </a:endParaRPr>
          </a:p>
        </p:txBody>
      </p:sp>
      <p:graphicFrame>
        <p:nvGraphicFramePr>
          <p:cNvPr id="12" name="Table 11">
            <a:extLst>
              <a:ext uri="{FF2B5EF4-FFF2-40B4-BE49-F238E27FC236}">
                <a16:creationId xmlns:a16="http://schemas.microsoft.com/office/drawing/2014/main" id="{935A1DDF-1BBA-4954-A225-6EE19DDCD6CB}"/>
              </a:ext>
            </a:extLst>
          </p:cNvPr>
          <p:cNvGraphicFramePr>
            <a:graphicFrameLocks noGrp="1"/>
          </p:cNvGraphicFramePr>
          <p:nvPr>
            <p:extLst>
              <p:ext uri="{D42A27DB-BD31-4B8C-83A1-F6EECF244321}">
                <p14:modId xmlns:p14="http://schemas.microsoft.com/office/powerpoint/2010/main" val="1366134607"/>
              </p:ext>
            </p:extLst>
          </p:nvPr>
        </p:nvGraphicFramePr>
        <p:xfrm>
          <a:off x="609600" y="3429000"/>
          <a:ext cx="7929233" cy="2514600"/>
        </p:xfrm>
        <a:graphic>
          <a:graphicData uri="http://schemas.openxmlformats.org/drawingml/2006/table">
            <a:tbl>
              <a:tblPr firstRow="1" bandRow="1">
                <a:tableStyleId>{073A0DAA-6AF3-43AB-8588-CEC1D06C72B9}</a:tableStyleId>
              </a:tblPr>
              <a:tblGrid>
                <a:gridCol w="5410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2"/>
                    </a:ext>
                  </a:extLst>
                </a:gridCol>
                <a:gridCol w="1604633">
                  <a:extLst>
                    <a:ext uri="{9D8B030D-6E8A-4147-A177-3AD203B41FA5}">
                      <a16:colId xmlns:a16="http://schemas.microsoft.com/office/drawing/2014/main" val="20003"/>
                    </a:ext>
                  </a:extLst>
                </a:gridCol>
              </a:tblGrid>
              <a:tr h="568338">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600" b="1" i="1" dirty="0">
                          <a:solidFill>
                            <a:schemeClr val="tx1"/>
                          </a:solidFill>
                        </a:rPr>
                        <a:t>Total</a:t>
                      </a:r>
                    </a:p>
                  </a:txBody>
                  <a:tcPr anchor="ctr">
                    <a:solidFill>
                      <a:schemeClr val="bg1">
                        <a:lumMod val="75000"/>
                      </a:schemeClr>
                    </a:solidFill>
                  </a:tcPr>
                </a:tc>
                <a:tc>
                  <a:txBody>
                    <a:bodyPr/>
                    <a:lstStyle/>
                    <a:p>
                      <a:pPr algn="ctr"/>
                      <a:r>
                        <a:rPr lang="en-US" sz="16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73616">
                <a:tc>
                  <a:txBody>
                    <a:bodyPr/>
                    <a:lstStyle/>
                    <a:p>
                      <a:pPr algn="r"/>
                      <a:r>
                        <a:rPr lang="en-US" sz="1600" i="1" dirty="0"/>
                        <a:t>Compliance Inspections</a:t>
                      </a:r>
                    </a:p>
                  </a:txBody>
                  <a:tcPr anchor="ctr">
                    <a:solidFill>
                      <a:schemeClr val="bg1">
                        <a:lumMod val="95000"/>
                      </a:schemeClr>
                    </a:solidFill>
                  </a:tcPr>
                </a:tc>
                <a:tc>
                  <a:txBody>
                    <a:bodyPr/>
                    <a:lstStyle/>
                    <a:p>
                      <a:pPr algn="ctr"/>
                      <a:r>
                        <a:rPr lang="en-US" sz="1600" b="1" i="1" dirty="0"/>
                        <a:t>51</a:t>
                      </a:r>
                    </a:p>
                  </a:txBody>
                  <a:tcPr anchor="ctr">
                    <a:solidFill>
                      <a:schemeClr val="bg1">
                        <a:lumMod val="95000"/>
                      </a:schemeClr>
                    </a:solidFill>
                  </a:tcPr>
                </a:tc>
                <a:tc>
                  <a:txBody>
                    <a:bodyPr/>
                    <a:lstStyle/>
                    <a:p>
                      <a:pPr algn="ctr"/>
                      <a:r>
                        <a:rPr lang="en-US" sz="1600" i="0" dirty="0"/>
                        <a:t>20</a:t>
                      </a:r>
                    </a:p>
                  </a:txBody>
                  <a:tcPr anchor="ctr">
                    <a:solidFill>
                      <a:schemeClr val="bg1">
                        <a:lumMod val="95000"/>
                      </a:schemeClr>
                    </a:solidFill>
                  </a:tcPr>
                </a:tc>
                <a:extLst>
                  <a:ext uri="{0D108BD9-81ED-4DB2-BD59-A6C34878D82A}">
                    <a16:rowId xmlns:a16="http://schemas.microsoft.com/office/drawing/2014/main" val="10001"/>
                  </a:ext>
                </a:extLst>
              </a:tr>
              <a:tr h="473616">
                <a:tc>
                  <a:txBody>
                    <a:bodyPr/>
                    <a:lstStyle/>
                    <a:p>
                      <a:pPr algn="r"/>
                      <a:r>
                        <a:rPr lang="en-US" sz="1600" i="1" dirty="0"/>
                        <a:t>Consultative Visits</a:t>
                      </a:r>
                    </a:p>
                  </a:txBody>
                  <a:tcPr anchor="ctr">
                    <a:solidFill>
                      <a:schemeClr val="bg1">
                        <a:lumMod val="85000"/>
                      </a:schemeClr>
                    </a:solidFill>
                  </a:tcPr>
                </a:tc>
                <a:tc>
                  <a:txBody>
                    <a:bodyPr/>
                    <a:lstStyle/>
                    <a:p>
                      <a:pPr algn="ctr"/>
                      <a:r>
                        <a:rPr lang="en-US" sz="1600" b="1" i="1"/>
                        <a:t>16</a:t>
                      </a:r>
                      <a:endParaRPr lang="en-US" sz="1600" b="1" i="1" dirty="0"/>
                    </a:p>
                  </a:txBody>
                  <a:tcPr anchor="ctr">
                    <a:solidFill>
                      <a:schemeClr val="bg1">
                        <a:lumMod val="85000"/>
                      </a:schemeClr>
                    </a:solidFill>
                  </a:tcPr>
                </a:tc>
                <a:tc>
                  <a:txBody>
                    <a:bodyPr/>
                    <a:lstStyle/>
                    <a:p>
                      <a:pPr algn="ctr"/>
                      <a:r>
                        <a:rPr lang="en-US" sz="1600" i="0" dirty="0"/>
                        <a:t>12</a:t>
                      </a:r>
                    </a:p>
                  </a:txBody>
                  <a:tcPr anchor="ctr">
                    <a:solidFill>
                      <a:schemeClr val="bg1">
                        <a:lumMod val="85000"/>
                      </a:schemeClr>
                    </a:solidFill>
                  </a:tcPr>
                </a:tc>
                <a:extLst>
                  <a:ext uri="{0D108BD9-81ED-4DB2-BD59-A6C34878D82A}">
                    <a16:rowId xmlns:a16="http://schemas.microsoft.com/office/drawing/2014/main" val="10002"/>
                  </a:ext>
                </a:extLst>
              </a:tr>
              <a:tr h="525414">
                <a:tc>
                  <a:txBody>
                    <a:bodyPr/>
                    <a:lstStyle/>
                    <a:p>
                      <a:pPr algn="r"/>
                      <a:r>
                        <a:rPr lang="en-US" sz="1600" i="1" dirty="0"/>
                        <a:t>OSH Outreach Events</a:t>
                      </a:r>
                    </a:p>
                  </a:txBody>
                  <a:tcPr anchor="ctr">
                    <a:solidFill>
                      <a:schemeClr val="bg1">
                        <a:lumMod val="95000"/>
                      </a:schemeClr>
                    </a:solidFill>
                  </a:tcPr>
                </a:tc>
                <a:tc>
                  <a:txBody>
                    <a:bodyPr/>
                    <a:lstStyle/>
                    <a:p>
                      <a:pPr algn="ctr"/>
                      <a:r>
                        <a:rPr lang="en-US" sz="1600" b="1" i="1" dirty="0"/>
                        <a:t>3</a:t>
                      </a:r>
                    </a:p>
                  </a:txBody>
                  <a:tcPr anchor="ctr">
                    <a:solidFill>
                      <a:schemeClr val="bg1">
                        <a:lumMod val="95000"/>
                      </a:schemeClr>
                    </a:solidFill>
                  </a:tcPr>
                </a:tc>
                <a:tc>
                  <a:txBody>
                    <a:bodyPr/>
                    <a:lstStyle/>
                    <a:p>
                      <a:pPr algn="ctr"/>
                      <a:r>
                        <a:rPr lang="en-US" sz="1600" i="0" dirty="0"/>
                        <a:t>2</a:t>
                      </a:r>
                    </a:p>
                  </a:txBody>
                  <a:tcPr anchor="ctr">
                    <a:solidFill>
                      <a:schemeClr val="bg1">
                        <a:lumMod val="95000"/>
                      </a:schemeClr>
                    </a:solidFill>
                  </a:tcPr>
                </a:tc>
                <a:extLst>
                  <a:ext uri="{0D108BD9-81ED-4DB2-BD59-A6C34878D82A}">
                    <a16:rowId xmlns:a16="http://schemas.microsoft.com/office/drawing/2014/main" val="10003"/>
                  </a:ext>
                </a:extLst>
              </a:tr>
              <a:tr h="473616">
                <a:tc>
                  <a:txBody>
                    <a:bodyPr/>
                    <a:lstStyle/>
                    <a:p>
                      <a:pPr algn="r"/>
                      <a:r>
                        <a:rPr lang="en-US" sz="1600" i="1" dirty="0"/>
                        <a:t>People Trained</a:t>
                      </a:r>
                    </a:p>
                  </a:txBody>
                  <a:tcPr anchor="ctr">
                    <a:solidFill>
                      <a:schemeClr val="bg1">
                        <a:lumMod val="85000"/>
                      </a:schemeClr>
                    </a:solidFill>
                  </a:tcPr>
                </a:tc>
                <a:tc>
                  <a:txBody>
                    <a:bodyPr/>
                    <a:lstStyle/>
                    <a:p>
                      <a:pPr algn="ctr"/>
                      <a:r>
                        <a:rPr lang="en-US" sz="1600" b="1" i="1" dirty="0"/>
                        <a:t>32</a:t>
                      </a:r>
                    </a:p>
                  </a:txBody>
                  <a:tcPr anchor="ctr">
                    <a:solidFill>
                      <a:schemeClr val="bg1">
                        <a:lumMod val="85000"/>
                      </a:schemeClr>
                    </a:solidFill>
                  </a:tcPr>
                </a:tc>
                <a:tc>
                  <a:txBody>
                    <a:bodyPr/>
                    <a:lstStyle/>
                    <a:p>
                      <a:pPr algn="ctr"/>
                      <a:r>
                        <a:rPr lang="en-US" sz="1600" i="0" dirty="0"/>
                        <a:t>40</a:t>
                      </a:r>
                    </a:p>
                  </a:txBody>
                  <a:tcPr anchor="c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17" name="TextBox 16">
            <a:extLst>
              <a:ext uri="{FF2B5EF4-FFF2-40B4-BE49-F238E27FC236}">
                <a16:creationId xmlns:a16="http://schemas.microsoft.com/office/drawing/2014/main" id="{9A54B515-053E-4449-BD81-8DD3E9297452}"/>
              </a:ext>
            </a:extLst>
          </p:cNvPr>
          <p:cNvSpPr txBox="1"/>
          <p:nvPr/>
        </p:nvSpPr>
        <p:spPr>
          <a:xfrm>
            <a:off x="488659" y="3195506"/>
            <a:ext cx="3090911" cy="246221"/>
          </a:xfrm>
          <a:prstGeom prst="rect">
            <a:avLst/>
          </a:prstGeom>
          <a:noFill/>
        </p:spPr>
        <p:txBody>
          <a:bodyPr wrap="none" rtlCol="0">
            <a:spAutoFit/>
          </a:bodyPr>
          <a:lstStyle/>
          <a:p>
            <a:r>
              <a:rPr lang="en-US" sz="1000" i="1" dirty="0"/>
              <a:t>*TRC/DART rate based on the 3-digit NAICS code </a:t>
            </a:r>
          </a:p>
        </p:txBody>
      </p:sp>
      <p:sp>
        <p:nvSpPr>
          <p:cNvPr id="10" name="TextBox 9">
            <a:extLst>
              <a:ext uri="{FF2B5EF4-FFF2-40B4-BE49-F238E27FC236}">
                <a16:creationId xmlns:a16="http://schemas.microsoft.com/office/drawing/2014/main" id="{413A20B2-4368-4FB3-A603-A9A11D7458DA}"/>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graphicFrame>
        <p:nvGraphicFramePr>
          <p:cNvPr id="9" name="Group 128">
            <a:extLst>
              <a:ext uri="{FF2B5EF4-FFF2-40B4-BE49-F238E27FC236}">
                <a16:creationId xmlns:a16="http://schemas.microsoft.com/office/drawing/2014/main" id="{576100AB-DBDE-4B64-80C4-431F87E63530}"/>
              </a:ext>
            </a:extLst>
          </p:cNvPr>
          <p:cNvGraphicFramePr>
            <a:graphicFrameLocks noGrp="1"/>
          </p:cNvGraphicFramePr>
          <p:nvPr>
            <p:extLst>
              <p:ext uri="{D42A27DB-BD31-4B8C-83A1-F6EECF244321}">
                <p14:modId xmlns:p14="http://schemas.microsoft.com/office/powerpoint/2010/main" val="1993681820"/>
              </p:ext>
            </p:extLst>
          </p:nvPr>
        </p:nvGraphicFramePr>
        <p:xfrm>
          <a:off x="609599" y="1143000"/>
          <a:ext cx="7924800" cy="1976306"/>
        </p:xfrm>
        <a:graphic>
          <a:graphicData uri="http://schemas.openxmlformats.org/drawingml/2006/table">
            <a:tbl>
              <a:tblPr>
                <a:tableStyleId>{00A15C55-8517-42AA-B614-E9B94910E393}</a:tableStyleId>
              </a:tblPr>
              <a:tblGrid>
                <a:gridCol w="609259">
                  <a:extLst>
                    <a:ext uri="{9D8B030D-6E8A-4147-A177-3AD203B41FA5}">
                      <a16:colId xmlns:a16="http://schemas.microsoft.com/office/drawing/2014/main" val="20000"/>
                    </a:ext>
                  </a:extLst>
                </a:gridCol>
                <a:gridCol w="761574">
                  <a:extLst>
                    <a:ext uri="{9D8B030D-6E8A-4147-A177-3AD203B41FA5}">
                      <a16:colId xmlns:a16="http://schemas.microsoft.com/office/drawing/2014/main" val="20001"/>
                    </a:ext>
                  </a:extLst>
                </a:gridCol>
                <a:gridCol w="647338">
                  <a:extLst>
                    <a:ext uri="{9D8B030D-6E8A-4147-A177-3AD203B41FA5}">
                      <a16:colId xmlns:a16="http://schemas.microsoft.com/office/drawing/2014/main" val="20002"/>
                    </a:ext>
                  </a:extLst>
                </a:gridCol>
                <a:gridCol w="571180">
                  <a:extLst>
                    <a:ext uri="{9D8B030D-6E8A-4147-A177-3AD203B41FA5}">
                      <a16:colId xmlns:a16="http://schemas.microsoft.com/office/drawing/2014/main" val="20003"/>
                    </a:ext>
                  </a:extLst>
                </a:gridCol>
                <a:gridCol w="837731">
                  <a:extLst>
                    <a:ext uri="{9D8B030D-6E8A-4147-A177-3AD203B41FA5}">
                      <a16:colId xmlns:a16="http://schemas.microsoft.com/office/drawing/2014/main" val="20004"/>
                    </a:ext>
                  </a:extLst>
                </a:gridCol>
                <a:gridCol w="837731">
                  <a:extLst>
                    <a:ext uri="{9D8B030D-6E8A-4147-A177-3AD203B41FA5}">
                      <a16:colId xmlns:a16="http://schemas.microsoft.com/office/drawing/2014/main" val="20005"/>
                    </a:ext>
                  </a:extLst>
                </a:gridCol>
                <a:gridCol w="685417">
                  <a:extLst>
                    <a:ext uri="{9D8B030D-6E8A-4147-A177-3AD203B41FA5}">
                      <a16:colId xmlns:a16="http://schemas.microsoft.com/office/drawing/2014/main" val="20006"/>
                    </a:ext>
                  </a:extLst>
                </a:gridCol>
                <a:gridCol w="761574">
                  <a:extLst>
                    <a:ext uri="{9D8B030D-6E8A-4147-A177-3AD203B41FA5}">
                      <a16:colId xmlns:a16="http://schemas.microsoft.com/office/drawing/2014/main" val="20007"/>
                    </a:ext>
                  </a:extLst>
                </a:gridCol>
                <a:gridCol w="761574">
                  <a:extLst>
                    <a:ext uri="{9D8B030D-6E8A-4147-A177-3AD203B41FA5}">
                      <a16:colId xmlns:a16="http://schemas.microsoft.com/office/drawing/2014/main" val="20008"/>
                    </a:ext>
                  </a:extLst>
                </a:gridCol>
                <a:gridCol w="1451422">
                  <a:extLst>
                    <a:ext uri="{9D8B030D-6E8A-4147-A177-3AD203B41FA5}">
                      <a16:colId xmlns:a16="http://schemas.microsoft.com/office/drawing/2014/main" val="20009"/>
                    </a:ext>
                  </a:extLst>
                </a:gridCol>
              </a:tblGrid>
              <a:tr h="538497">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311*</a:t>
                      </a:r>
                      <a:r>
                        <a:rPr lang="en-US" sz="1800" b="1" dirty="0"/>
                        <a:t>—</a:t>
                      </a:r>
                      <a:r>
                        <a:rPr kumimoji="0" lang="en-US" sz="1800" b="1" i="0" u="none" strike="noStrike" cap="none" normalizeH="0" baseline="0" dirty="0">
                          <a:ln>
                            <a:noFill/>
                          </a:ln>
                          <a:solidFill>
                            <a:schemeClr val="tx1"/>
                          </a:solidFill>
                          <a:effectLst/>
                          <a:latin typeface="Arial" charset="0"/>
                          <a:cs typeface="Arial" charset="0"/>
                        </a:rPr>
                        <a:t>FOOD MANUFACTURING</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3468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012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2020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009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2.9</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24%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3.8</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4.0</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22%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5.1</a:t>
                      </a:r>
                    </a:p>
                  </a:txBody>
                  <a:tcPr horzOverflow="overflow">
                    <a:solidFill>
                      <a:schemeClr val="bg1">
                        <a:lumMod val="95000"/>
                      </a:schemeClr>
                    </a:solidFill>
                  </a:tcPr>
                </a:tc>
                <a:tc>
                  <a:txBody>
                    <a:bodyPr/>
                    <a:lstStyle/>
                    <a:p>
                      <a:pPr algn="ctr"/>
                      <a:r>
                        <a:rPr lang="en-US" sz="1200" b="1" i="1" dirty="0"/>
                        <a:t>25% Lower</a:t>
                      </a:r>
                    </a:p>
                  </a:txBody>
                  <a:tcPr horzOverflow="overflow">
                    <a:solidFill>
                      <a:schemeClr val="bg1">
                        <a:lumMod val="95000"/>
                      </a:schemeClr>
                    </a:solidFill>
                  </a:tcPr>
                </a:tc>
                <a:extLst>
                  <a:ext uri="{0D108BD9-81ED-4DB2-BD59-A6C34878D82A}">
                    <a16:rowId xmlns:a16="http://schemas.microsoft.com/office/drawing/2014/main" val="10003"/>
                  </a:ext>
                </a:extLst>
              </a:tr>
              <a:tr h="3009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2.1</a:t>
                      </a:r>
                    </a:p>
                  </a:txBody>
                  <a:tcPr horzOverflow="overflow">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30% Increase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3.0</a:t>
                      </a:r>
                    </a:p>
                  </a:txBody>
                  <a:tcPr horzOverflow="overflow">
                    <a:solidFill>
                      <a:schemeClr val="bg1">
                        <a:lumMod val="85000"/>
                      </a:schemeClr>
                    </a:solidFill>
                  </a:tcPr>
                </a:tc>
                <a:tc>
                  <a:txBody>
                    <a:bodyPr/>
                    <a:lstStyle/>
                    <a:p>
                      <a:pPr algn="ctr"/>
                      <a:r>
                        <a:rPr lang="en-US" sz="1200" i="1" dirty="0"/>
                        <a:t>2.8</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28% Increase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3.9</a:t>
                      </a:r>
                    </a:p>
                  </a:txBody>
                  <a:tcPr horzOverflow="overflow">
                    <a:solidFill>
                      <a:schemeClr val="bg1">
                        <a:lumMod val="85000"/>
                      </a:schemeClr>
                    </a:solidFill>
                  </a:tcPr>
                </a:tc>
                <a:tc>
                  <a:txBody>
                    <a:bodyPr/>
                    <a:lstStyle/>
                    <a:p>
                      <a:pPr algn="ctr"/>
                      <a:r>
                        <a:rPr lang="en-US" sz="1200" b="1" i="1" dirty="0"/>
                        <a:t>23%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353659"/>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Grocery and Related Product Wholesalers</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F352BD74-B986-4D8C-BBF3-E1F4206EFB77}"/>
              </a:ext>
            </a:extLst>
          </p:cNvPr>
          <p:cNvGraphicFramePr>
            <a:graphicFrameLocks noGrp="1"/>
          </p:cNvGraphicFramePr>
          <p:nvPr>
            <p:extLst>
              <p:ext uri="{D42A27DB-BD31-4B8C-83A1-F6EECF244321}">
                <p14:modId xmlns:p14="http://schemas.microsoft.com/office/powerpoint/2010/main" val="461057868"/>
              </p:ext>
            </p:extLst>
          </p:nvPr>
        </p:nvGraphicFramePr>
        <p:xfrm>
          <a:off x="609597" y="3428999"/>
          <a:ext cx="7924800" cy="2375487"/>
        </p:xfrm>
        <a:graphic>
          <a:graphicData uri="http://schemas.openxmlformats.org/drawingml/2006/table">
            <a:tbl>
              <a:tblPr firstRow="1" bandRow="1">
                <a:tableStyleId>{073A0DAA-6AF3-43AB-8588-CEC1D06C72B9}</a:tableStyleId>
              </a:tblPr>
              <a:tblGrid>
                <a:gridCol w="5257803">
                  <a:extLst>
                    <a:ext uri="{9D8B030D-6E8A-4147-A177-3AD203B41FA5}">
                      <a16:colId xmlns:a16="http://schemas.microsoft.com/office/drawing/2014/main" val="20000"/>
                    </a:ext>
                  </a:extLst>
                </a:gridCol>
                <a:gridCol w="914400">
                  <a:extLst>
                    <a:ext uri="{9D8B030D-6E8A-4147-A177-3AD203B41FA5}">
                      <a16:colId xmlns:a16="http://schemas.microsoft.com/office/drawing/2014/main" val="20002"/>
                    </a:ext>
                  </a:extLst>
                </a:gridCol>
                <a:gridCol w="1752597">
                  <a:extLst>
                    <a:ext uri="{9D8B030D-6E8A-4147-A177-3AD203B41FA5}">
                      <a16:colId xmlns:a16="http://schemas.microsoft.com/office/drawing/2014/main" val="20003"/>
                    </a:ext>
                  </a:extLst>
                </a:gridCol>
              </a:tblGrid>
              <a:tr h="694375">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600" b="1" i="1" dirty="0">
                          <a:solidFill>
                            <a:schemeClr val="tx1"/>
                          </a:solidFill>
                        </a:rPr>
                        <a:t>Total</a:t>
                      </a:r>
                    </a:p>
                  </a:txBody>
                  <a:tcPr anchor="ctr">
                    <a:solidFill>
                      <a:schemeClr val="bg1">
                        <a:lumMod val="75000"/>
                      </a:schemeClr>
                    </a:solidFill>
                  </a:tcPr>
                </a:tc>
                <a:tc>
                  <a:txBody>
                    <a:bodyPr/>
                    <a:lstStyle/>
                    <a:p>
                      <a:pPr algn="ctr"/>
                      <a:r>
                        <a:rPr lang="en-US" sz="16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20278">
                <a:tc>
                  <a:txBody>
                    <a:bodyPr/>
                    <a:lstStyle/>
                    <a:p>
                      <a:pPr algn="r"/>
                      <a:r>
                        <a:rPr lang="en-US" sz="1600" i="1" dirty="0"/>
                        <a:t>Compliance Inspections</a:t>
                      </a:r>
                    </a:p>
                  </a:txBody>
                  <a:tcPr anchor="ctr">
                    <a:solidFill>
                      <a:schemeClr val="bg1">
                        <a:lumMod val="95000"/>
                      </a:schemeClr>
                    </a:solidFill>
                  </a:tcPr>
                </a:tc>
                <a:tc>
                  <a:txBody>
                    <a:bodyPr/>
                    <a:lstStyle/>
                    <a:p>
                      <a:pPr algn="ctr"/>
                      <a:r>
                        <a:rPr lang="en-US" sz="1600" b="1" i="1" dirty="0"/>
                        <a:t>27</a:t>
                      </a:r>
                    </a:p>
                  </a:txBody>
                  <a:tcPr anchor="ctr">
                    <a:solidFill>
                      <a:schemeClr val="bg1">
                        <a:lumMod val="95000"/>
                      </a:schemeClr>
                    </a:solidFill>
                  </a:tcPr>
                </a:tc>
                <a:tc>
                  <a:txBody>
                    <a:bodyPr/>
                    <a:lstStyle/>
                    <a:p>
                      <a:pPr algn="ctr"/>
                      <a:r>
                        <a:rPr lang="en-US" sz="1600" i="0" dirty="0"/>
                        <a:t>24</a:t>
                      </a:r>
                    </a:p>
                  </a:txBody>
                  <a:tcPr anchor="ctr">
                    <a:solidFill>
                      <a:schemeClr val="bg1">
                        <a:lumMod val="95000"/>
                      </a:schemeClr>
                    </a:solidFill>
                  </a:tcPr>
                </a:tc>
                <a:extLst>
                  <a:ext uri="{0D108BD9-81ED-4DB2-BD59-A6C34878D82A}">
                    <a16:rowId xmlns:a16="http://schemas.microsoft.com/office/drawing/2014/main" val="10001"/>
                  </a:ext>
                </a:extLst>
              </a:tr>
              <a:tr h="420278">
                <a:tc>
                  <a:txBody>
                    <a:bodyPr/>
                    <a:lstStyle/>
                    <a:p>
                      <a:pPr algn="r"/>
                      <a:r>
                        <a:rPr lang="en-US" sz="1600" i="1" dirty="0"/>
                        <a:t>Consultative Visits</a:t>
                      </a:r>
                    </a:p>
                  </a:txBody>
                  <a:tcPr anchor="ctr">
                    <a:solidFill>
                      <a:schemeClr val="bg1">
                        <a:lumMod val="85000"/>
                      </a:schemeClr>
                    </a:solidFill>
                  </a:tcPr>
                </a:tc>
                <a:tc>
                  <a:txBody>
                    <a:bodyPr/>
                    <a:lstStyle/>
                    <a:p>
                      <a:pPr algn="ctr"/>
                      <a:r>
                        <a:rPr lang="en-US" sz="1600" b="1" i="1" dirty="0"/>
                        <a:t>8</a:t>
                      </a:r>
                    </a:p>
                  </a:txBody>
                  <a:tcPr anchor="ctr">
                    <a:solidFill>
                      <a:schemeClr val="bg1">
                        <a:lumMod val="85000"/>
                      </a:schemeClr>
                    </a:solidFill>
                  </a:tcPr>
                </a:tc>
                <a:tc>
                  <a:txBody>
                    <a:bodyPr/>
                    <a:lstStyle/>
                    <a:p>
                      <a:pPr algn="ctr"/>
                      <a:r>
                        <a:rPr lang="en-US" sz="1600" i="0" dirty="0"/>
                        <a:t>10</a:t>
                      </a:r>
                    </a:p>
                  </a:txBody>
                  <a:tcPr anchor="ctr">
                    <a:solidFill>
                      <a:schemeClr val="bg1">
                        <a:lumMod val="85000"/>
                      </a:schemeClr>
                    </a:solidFill>
                  </a:tcPr>
                </a:tc>
                <a:extLst>
                  <a:ext uri="{0D108BD9-81ED-4DB2-BD59-A6C34878D82A}">
                    <a16:rowId xmlns:a16="http://schemas.microsoft.com/office/drawing/2014/main" val="10002"/>
                  </a:ext>
                </a:extLst>
              </a:tr>
              <a:tr h="420278">
                <a:tc>
                  <a:txBody>
                    <a:bodyPr/>
                    <a:lstStyle/>
                    <a:p>
                      <a:pPr algn="r"/>
                      <a:r>
                        <a:rPr lang="en-US" sz="1600" i="1" dirty="0"/>
                        <a:t>OSH Outreach Events</a:t>
                      </a:r>
                    </a:p>
                  </a:txBody>
                  <a:tcPr anchor="ctr">
                    <a:solidFill>
                      <a:schemeClr val="bg1">
                        <a:lumMod val="95000"/>
                      </a:schemeClr>
                    </a:solidFill>
                  </a:tcPr>
                </a:tc>
                <a:tc>
                  <a:txBody>
                    <a:bodyPr/>
                    <a:lstStyle/>
                    <a:p>
                      <a:pPr algn="ctr"/>
                      <a:r>
                        <a:rPr lang="en-US" sz="1600" b="1" i="1" dirty="0"/>
                        <a:t>2</a:t>
                      </a:r>
                    </a:p>
                  </a:txBody>
                  <a:tcPr anchor="ctr">
                    <a:solidFill>
                      <a:schemeClr val="bg1">
                        <a:lumMod val="95000"/>
                      </a:schemeClr>
                    </a:solidFill>
                  </a:tcPr>
                </a:tc>
                <a:tc>
                  <a:txBody>
                    <a:bodyPr/>
                    <a:lstStyle/>
                    <a:p>
                      <a:pPr algn="ctr"/>
                      <a:r>
                        <a:rPr lang="en-US" sz="1600" i="0" dirty="0"/>
                        <a:t>2</a:t>
                      </a:r>
                    </a:p>
                  </a:txBody>
                  <a:tcPr anchor="ctr">
                    <a:solidFill>
                      <a:schemeClr val="bg1">
                        <a:lumMod val="95000"/>
                      </a:schemeClr>
                    </a:solidFill>
                  </a:tcPr>
                </a:tc>
                <a:extLst>
                  <a:ext uri="{0D108BD9-81ED-4DB2-BD59-A6C34878D82A}">
                    <a16:rowId xmlns:a16="http://schemas.microsoft.com/office/drawing/2014/main" val="10003"/>
                  </a:ext>
                </a:extLst>
              </a:tr>
              <a:tr h="420278">
                <a:tc>
                  <a:txBody>
                    <a:bodyPr/>
                    <a:lstStyle/>
                    <a:p>
                      <a:pPr algn="r"/>
                      <a:r>
                        <a:rPr lang="en-US" sz="1600" i="1" dirty="0"/>
                        <a:t>People Trained</a:t>
                      </a:r>
                    </a:p>
                  </a:txBody>
                  <a:tcPr anchor="ctr">
                    <a:solidFill>
                      <a:schemeClr val="bg1">
                        <a:lumMod val="85000"/>
                      </a:schemeClr>
                    </a:solidFill>
                  </a:tcPr>
                </a:tc>
                <a:tc>
                  <a:txBody>
                    <a:bodyPr/>
                    <a:lstStyle/>
                    <a:p>
                      <a:pPr algn="ctr"/>
                      <a:r>
                        <a:rPr lang="en-US" sz="1600" b="1" i="1" dirty="0"/>
                        <a:t>16</a:t>
                      </a:r>
                    </a:p>
                  </a:txBody>
                  <a:tcPr anchor="ctr">
                    <a:solidFill>
                      <a:schemeClr val="bg1">
                        <a:lumMod val="85000"/>
                      </a:schemeClr>
                    </a:solidFill>
                  </a:tcPr>
                </a:tc>
                <a:tc>
                  <a:txBody>
                    <a:bodyPr/>
                    <a:lstStyle/>
                    <a:p>
                      <a:pPr algn="ctr"/>
                      <a:r>
                        <a:rPr lang="en-US" sz="1600" i="0" dirty="0"/>
                        <a:t>40</a:t>
                      </a:r>
                    </a:p>
                  </a:txBody>
                  <a:tcPr anchor="c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16" name="TextBox 15">
            <a:extLst>
              <a:ext uri="{FF2B5EF4-FFF2-40B4-BE49-F238E27FC236}">
                <a16:creationId xmlns:a16="http://schemas.microsoft.com/office/drawing/2014/main" id="{326D1D6D-8C6A-465C-BBCE-210FA703BD6D}"/>
              </a:ext>
            </a:extLst>
          </p:cNvPr>
          <p:cNvSpPr txBox="1"/>
          <p:nvPr/>
        </p:nvSpPr>
        <p:spPr>
          <a:xfrm>
            <a:off x="503903" y="3200400"/>
            <a:ext cx="3077497" cy="246221"/>
          </a:xfrm>
          <a:prstGeom prst="rect">
            <a:avLst/>
          </a:prstGeom>
          <a:noFill/>
        </p:spPr>
        <p:txBody>
          <a:bodyPr wrap="square" rtlCol="0">
            <a:spAutoFit/>
          </a:bodyPr>
          <a:lstStyle/>
          <a:p>
            <a:r>
              <a:rPr lang="en-US" sz="1000" i="1" dirty="0"/>
              <a:t>*DART/TRC rate based on the 4-digit NAICS code </a:t>
            </a:r>
          </a:p>
        </p:txBody>
      </p:sp>
      <p:sp>
        <p:nvSpPr>
          <p:cNvPr id="9" name="TextBox 8">
            <a:extLst>
              <a:ext uri="{FF2B5EF4-FFF2-40B4-BE49-F238E27FC236}">
                <a16:creationId xmlns:a16="http://schemas.microsoft.com/office/drawing/2014/main" id="{DF69C17E-A0CA-456A-8781-29EDF77F6190}"/>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graphicFrame>
        <p:nvGraphicFramePr>
          <p:cNvPr id="7" name="Table 6">
            <a:extLst>
              <a:ext uri="{FF2B5EF4-FFF2-40B4-BE49-F238E27FC236}">
                <a16:creationId xmlns:a16="http://schemas.microsoft.com/office/drawing/2014/main" id="{D3E58CA4-4B5F-41E1-B7F7-A976F75B2EAD}"/>
              </a:ext>
            </a:extLst>
          </p:cNvPr>
          <p:cNvGraphicFramePr>
            <a:graphicFrameLocks noGrp="1"/>
          </p:cNvGraphicFramePr>
          <p:nvPr>
            <p:extLst>
              <p:ext uri="{D42A27DB-BD31-4B8C-83A1-F6EECF244321}">
                <p14:modId xmlns:p14="http://schemas.microsoft.com/office/powerpoint/2010/main" val="418151999"/>
              </p:ext>
            </p:extLst>
          </p:nvPr>
        </p:nvGraphicFramePr>
        <p:xfrm>
          <a:off x="609600" y="1143001"/>
          <a:ext cx="7929234" cy="2065533"/>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525267">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4244*</a:t>
                      </a:r>
                      <a:r>
                        <a:rPr lang="en-US" sz="1800" b="1" dirty="0"/>
                        <a:t>—GROCERY AND RELATED WHOLESALERS</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800" b="1" dirty="0">
                        <a:solidFill>
                          <a:schemeClr val="tx1"/>
                        </a:solidFill>
                      </a:endParaRP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401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063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2020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047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5.2</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23% Decrease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4.8</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2% Increase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4.9</a:t>
                      </a:r>
                    </a:p>
                  </a:txBody>
                  <a:tcPr anchor="ctr" horzOverflow="overflow">
                    <a:solidFill>
                      <a:schemeClr val="bg1">
                        <a:lumMod val="95000"/>
                      </a:schemeClr>
                    </a:solidFill>
                  </a:tcPr>
                </a:tc>
                <a:tc>
                  <a:txBody>
                    <a:bodyPr/>
                    <a:lstStyle/>
                    <a:p>
                      <a:pPr algn="ctr"/>
                      <a:r>
                        <a:rPr lang="en-US" sz="1200" b="1" i="1" dirty="0"/>
                        <a:t>16% Lower</a:t>
                      </a:r>
                    </a:p>
                  </a:txBody>
                  <a:tcPr anchor="ctr" horzOverflow="overflow">
                    <a:solidFill>
                      <a:schemeClr val="bg1">
                        <a:lumMod val="95000"/>
                      </a:schemeClr>
                    </a:solidFill>
                  </a:tcPr>
                </a:tc>
                <a:extLst>
                  <a:ext uri="{0D108BD9-81ED-4DB2-BD59-A6C34878D82A}">
                    <a16:rowId xmlns:a16="http://schemas.microsoft.com/office/drawing/2014/main" val="10003"/>
                  </a:ext>
                </a:extLst>
              </a:tr>
              <a:tr h="3047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t>4.0</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22% Decrease</a:t>
                      </a:r>
                    </a:p>
                  </a:txBody>
                  <a:tcPr anchor="ctr" horzOverflow="overflow">
                    <a:solidFill>
                      <a:schemeClr val="bg1">
                        <a:lumMod val="85000"/>
                      </a:schemeClr>
                    </a:solidFill>
                  </a:tcPr>
                </a:tc>
                <a:tc hMerge="1">
                  <a:txBody>
                    <a:bodyPr/>
                    <a:lstStyle/>
                    <a:p>
                      <a:endParaRPr lang="en-US"/>
                    </a:p>
                  </a:txBody>
                  <a:tcPr/>
                </a:tc>
                <a:tc>
                  <a:txBody>
                    <a:bodyPr/>
                    <a:lstStyle/>
                    <a:p>
                      <a:pPr algn="ctr"/>
                      <a:r>
                        <a:rPr lang="en-US" sz="1200" i="1" dirty="0"/>
                        <a:t>3.1</a:t>
                      </a:r>
                    </a:p>
                  </a:txBody>
                  <a:tcPr anchor="ctr" horzOverflow="overflow">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t>3.7</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7% Increase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t>4.0</a:t>
                      </a:r>
                    </a:p>
                  </a:txBody>
                  <a:tcPr anchor="ctr" horzOverflow="overflow">
                    <a:solidFill>
                      <a:schemeClr val="bg1">
                        <a:lumMod val="85000"/>
                      </a:schemeClr>
                    </a:solidFill>
                  </a:tcPr>
                </a:tc>
                <a:tc>
                  <a:txBody>
                    <a:bodyPr/>
                    <a:lstStyle/>
                    <a:p>
                      <a:pPr algn="ctr"/>
                      <a:r>
                        <a:rPr lang="en-US" sz="1200" b="1" i="1" dirty="0"/>
                        <a:t>22% Lower</a:t>
                      </a:r>
                    </a:p>
                  </a:txBody>
                  <a:tcPr anchor="ct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09446707"/>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6609F850-6080-44A2-B43F-C585B7F9C897}"/>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Amputations</a:t>
            </a:r>
            <a:endParaRPr lang="en-US" sz="2400" b="1" i="1" dirty="0">
              <a:solidFill>
                <a:schemeClr val="bg2"/>
              </a:solidFill>
            </a:endParaRPr>
          </a:p>
        </p:txBody>
      </p:sp>
      <p:pic>
        <p:nvPicPr>
          <p:cNvPr id="10" name="Picture 9" descr="C:\Users\wllagoe.EADS\Pictures\Construction\IMAG0613.jpg">
            <a:extLst>
              <a:ext uri="{FF2B5EF4-FFF2-40B4-BE49-F238E27FC236}">
                <a16:creationId xmlns:a16="http://schemas.microsoft.com/office/drawing/2014/main" id="{F6232905-8848-4D25-8F3F-9555722F9D82}"/>
              </a:ext>
            </a:extLst>
          </p:cNvPr>
          <p:cNvPicPr/>
          <p:nvPr/>
        </p:nvPicPr>
        <p:blipFill>
          <a:blip r:embed="rId3" cstate="print"/>
          <a:srcRect t="22143"/>
          <a:stretch>
            <a:fillRect/>
          </a:stretch>
        </p:blipFill>
        <p:spPr bwMode="auto">
          <a:xfrm>
            <a:off x="647700" y="4633987"/>
            <a:ext cx="3009900" cy="1117747"/>
          </a:xfrm>
          <a:prstGeom prst="rect">
            <a:avLst/>
          </a:prstGeom>
          <a:noFill/>
          <a:ln w="9525">
            <a:noFill/>
            <a:miter lim="800000"/>
            <a:headEnd/>
            <a:tailEnd/>
          </a:ln>
        </p:spPr>
      </p:pic>
      <p:pic>
        <p:nvPicPr>
          <p:cNvPr id="11" name="Picture 10" descr="C:\Documents and Settings\Wanda Lagoe\My Documents\My Pictures\Partnerships\Crane 178.jpg">
            <a:extLst>
              <a:ext uri="{FF2B5EF4-FFF2-40B4-BE49-F238E27FC236}">
                <a16:creationId xmlns:a16="http://schemas.microsoft.com/office/drawing/2014/main" id="{4D944904-5B56-47B9-9D27-16BFC07AC08C}"/>
              </a:ext>
            </a:extLst>
          </p:cNvPr>
          <p:cNvPicPr/>
          <p:nvPr/>
        </p:nvPicPr>
        <p:blipFill>
          <a:blip r:embed="rId4" cstate="print"/>
          <a:srcRect l="49448" t="20285"/>
          <a:stretch>
            <a:fillRect/>
          </a:stretch>
        </p:blipFill>
        <p:spPr bwMode="auto">
          <a:xfrm>
            <a:off x="6781800" y="4622324"/>
            <a:ext cx="1725561" cy="1129412"/>
          </a:xfrm>
          <a:prstGeom prst="rect">
            <a:avLst/>
          </a:prstGeom>
          <a:noFill/>
          <a:ln w="9525">
            <a:noFill/>
            <a:miter lim="800000"/>
            <a:headEnd/>
            <a:tailEnd/>
          </a:ln>
        </p:spPr>
      </p:pic>
      <p:pic>
        <p:nvPicPr>
          <p:cNvPr id="12" name="Picture 11" descr="C:\Documents and Settings\Wanda Lagoe\My Documents\My Pictures\PSM\IMG_1928.JPG">
            <a:extLst>
              <a:ext uri="{FF2B5EF4-FFF2-40B4-BE49-F238E27FC236}">
                <a16:creationId xmlns:a16="http://schemas.microsoft.com/office/drawing/2014/main" id="{CB03CA10-BB10-486D-A385-4C518D487C5F}"/>
              </a:ext>
            </a:extLst>
          </p:cNvPr>
          <p:cNvPicPr/>
          <p:nvPr/>
        </p:nvPicPr>
        <p:blipFill>
          <a:blip r:embed="rId5" cstate="print"/>
          <a:srcRect/>
          <a:stretch>
            <a:fillRect/>
          </a:stretch>
        </p:blipFill>
        <p:spPr bwMode="auto">
          <a:xfrm>
            <a:off x="3657600" y="4633987"/>
            <a:ext cx="1428135" cy="1117744"/>
          </a:xfrm>
          <a:prstGeom prst="rect">
            <a:avLst/>
          </a:prstGeom>
          <a:noFill/>
          <a:ln w="9525">
            <a:noFill/>
            <a:miter lim="800000"/>
            <a:headEnd/>
            <a:tailEnd/>
          </a:ln>
        </p:spPr>
      </p:pic>
      <p:pic>
        <p:nvPicPr>
          <p:cNvPr id="13" name="Picture 12">
            <a:extLst>
              <a:ext uri="{FF2B5EF4-FFF2-40B4-BE49-F238E27FC236}">
                <a16:creationId xmlns:a16="http://schemas.microsoft.com/office/drawing/2014/main" id="{FBB5D15B-4005-4762-BE15-6320A246BCDB}"/>
              </a:ext>
            </a:extLst>
          </p:cNvPr>
          <p:cNvPicPr/>
          <p:nvPr/>
        </p:nvPicPr>
        <p:blipFill>
          <a:blip r:embed="rId6" cstate="print"/>
          <a:srcRect/>
          <a:stretch>
            <a:fillRect/>
          </a:stretch>
        </p:blipFill>
        <p:spPr bwMode="auto">
          <a:xfrm>
            <a:off x="5085735" y="4633992"/>
            <a:ext cx="1696065" cy="1117738"/>
          </a:xfrm>
          <a:prstGeom prst="rect">
            <a:avLst/>
          </a:prstGeom>
          <a:noFill/>
          <a:ln w="9525">
            <a:noFill/>
            <a:miter lim="800000"/>
            <a:headEnd/>
            <a:tailEnd/>
          </a:ln>
        </p:spPr>
      </p:pic>
      <p:graphicFrame>
        <p:nvGraphicFramePr>
          <p:cNvPr id="14" name="Table 13">
            <a:extLst>
              <a:ext uri="{FF2B5EF4-FFF2-40B4-BE49-F238E27FC236}">
                <a16:creationId xmlns:a16="http://schemas.microsoft.com/office/drawing/2014/main" id="{A4D9DECF-1EFF-4A72-907E-AE08BDA18A22}"/>
              </a:ext>
            </a:extLst>
          </p:cNvPr>
          <p:cNvGraphicFramePr>
            <a:graphicFrameLocks noGrp="1"/>
          </p:cNvGraphicFramePr>
          <p:nvPr>
            <p:extLst>
              <p:ext uri="{D42A27DB-BD31-4B8C-83A1-F6EECF244321}">
                <p14:modId xmlns:p14="http://schemas.microsoft.com/office/powerpoint/2010/main" val="3908381084"/>
              </p:ext>
            </p:extLst>
          </p:nvPr>
        </p:nvGraphicFramePr>
        <p:xfrm>
          <a:off x="647699" y="1237720"/>
          <a:ext cx="7859661" cy="3213684"/>
        </p:xfrm>
        <a:graphic>
          <a:graphicData uri="http://schemas.openxmlformats.org/drawingml/2006/table">
            <a:tbl>
              <a:tblPr firstRow="1" bandRow="1">
                <a:tableStyleId>{073A0DAA-6AF3-43AB-8588-CEC1D06C72B9}</a:tableStyleId>
              </a:tblPr>
              <a:tblGrid>
                <a:gridCol w="5033696">
                  <a:extLst>
                    <a:ext uri="{9D8B030D-6E8A-4147-A177-3AD203B41FA5}">
                      <a16:colId xmlns:a16="http://schemas.microsoft.com/office/drawing/2014/main" val="20000"/>
                    </a:ext>
                  </a:extLst>
                </a:gridCol>
                <a:gridCol w="1036186">
                  <a:extLst>
                    <a:ext uri="{9D8B030D-6E8A-4147-A177-3AD203B41FA5}">
                      <a16:colId xmlns:a16="http://schemas.microsoft.com/office/drawing/2014/main" val="20002"/>
                    </a:ext>
                  </a:extLst>
                </a:gridCol>
                <a:gridCol w="1789779">
                  <a:extLst>
                    <a:ext uri="{9D8B030D-6E8A-4147-A177-3AD203B41FA5}">
                      <a16:colId xmlns:a16="http://schemas.microsoft.com/office/drawing/2014/main" val="20003"/>
                    </a:ext>
                  </a:extLst>
                </a:gridCol>
              </a:tblGrid>
              <a:tr h="939388">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600" b="1" i="1" dirty="0">
                          <a:solidFill>
                            <a:schemeClr val="tx1"/>
                          </a:solidFill>
                        </a:rPr>
                        <a:t>Total</a:t>
                      </a:r>
                    </a:p>
                  </a:txBody>
                  <a:tcPr anchor="ctr">
                    <a:solidFill>
                      <a:schemeClr val="bg1">
                        <a:lumMod val="75000"/>
                      </a:schemeClr>
                    </a:solidFill>
                  </a:tcPr>
                </a:tc>
                <a:tc>
                  <a:txBody>
                    <a:bodyPr/>
                    <a:lstStyle/>
                    <a:p>
                      <a:pPr algn="ctr"/>
                      <a:r>
                        <a:rPr lang="en-US" sz="16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568574">
                <a:tc>
                  <a:txBody>
                    <a:bodyPr/>
                    <a:lstStyle/>
                    <a:p>
                      <a:pPr algn="r"/>
                      <a:r>
                        <a:rPr lang="en-US" sz="1600" i="1" dirty="0"/>
                        <a:t>Compliance Inspections</a:t>
                      </a:r>
                    </a:p>
                  </a:txBody>
                  <a:tcPr anchor="ctr">
                    <a:solidFill>
                      <a:schemeClr val="bg1">
                        <a:lumMod val="95000"/>
                      </a:schemeClr>
                    </a:solidFill>
                  </a:tcPr>
                </a:tc>
                <a:tc>
                  <a:txBody>
                    <a:bodyPr/>
                    <a:lstStyle/>
                    <a:p>
                      <a:pPr algn="ctr"/>
                      <a:r>
                        <a:rPr lang="en-US" sz="1600" b="1" i="1" dirty="0"/>
                        <a:t>161</a:t>
                      </a:r>
                    </a:p>
                  </a:txBody>
                  <a:tcPr anchor="ctr">
                    <a:solidFill>
                      <a:schemeClr val="bg1">
                        <a:lumMod val="95000"/>
                      </a:schemeClr>
                    </a:solidFill>
                  </a:tcPr>
                </a:tc>
                <a:tc>
                  <a:txBody>
                    <a:bodyPr/>
                    <a:lstStyle/>
                    <a:p>
                      <a:pPr algn="ctr"/>
                      <a:r>
                        <a:rPr lang="en-US" sz="1600" i="0" dirty="0"/>
                        <a:t>100</a:t>
                      </a:r>
                    </a:p>
                  </a:txBody>
                  <a:tcPr anchor="ctr">
                    <a:solidFill>
                      <a:schemeClr val="bg1">
                        <a:lumMod val="95000"/>
                      </a:schemeClr>
                    </a:solidFill>
                  </a:tcPr>
                </a:tc>
                <a:extLst>
                  <a:ext uri="{0D108BD9-81ED-4DB2-BD59-A6C34878D82A}">
                    <a16:rowId xmlns:a16="http://schemas.microsoft.com/office/drawing/2014/main" val="10001"/>
                  </a:ext>
                </a:extLst>
              </a:tr>
              <a:tr h="568574">
                <a:tc>
                  <a:txBody>
                    <a:bodyPr/>
                    <a:lstStyle/>
                    <a:p>
                      <a:pPr algn="r"/>
                      <a:r>
                        <a:rPr lang="en-US" sz="1600" i="1" dirty="0"/>
                        <a:t>Consultative Visits</a:t>
                      </a:r>
                    </a:p>
                  </a:txBody>
                  <a:tcPr anchor="ctr">
                    <a:solidFill>
                      <a:schemeClr val="bg1">
                        <a:lumMod val="85000"/>
                      </a:schemeClr>
                    </a:solidFill>
                  </a:tcPr>
                </a:tc>
                <a:tc>
                  <a:txBody>
                    <a:bodyPr/>
                    <a:lstStyle/>
                    <a:p>
                      <a:pPr algn="ctr"/>
                      <a:r>
                        <a:rPr lang="en-US" sz="1600" b="1" i="1" dirty="0"/>
                        <a:t>175</a:t>
                      </a:r>
                    </a:p>
                  </a:txBody>
                  <a:tcPr anchor="ctr">
                    <a:solidFill>
                      <a:schemeClr val="bg1">
                        <a:lumMod val="85000"/>
                      </a:schemeClr>
                    </a:solidFill>
                  </a:tcPr>
                </a:tc>
                <a:tc>
                  <a:txBody>
                    <a:bodyPr/>
                    <a:lstStyle/>
                    <a:p>
                      <a:pPr algn="ctr"/>
                      <a:r>
                        <a:rPr lang="en-US" sz="1600" i="0" dirty="0"/>
                        <a:t>80</a:t>
                      </a:r>
                    </a:p>
                  </a:txBody>
                  <a:tcPr anchor="ctr">
                    <a:solidFill>
                      <a:schemeClr val="bg1">
                        <a:lumMod val="85000"/>
                      </a:schemeClr>
                    </a:solidFill>
                  </a:tcPr>
                </a:tc>
                <a:extLst>
                  <a:ext uri="{0D108BD9-81ED-4DB2-BD59-A6C34878D82A}">
                    <a16:rowId xmlns:a16="http://schemas.microsoft.com/office/drawing/2014/main" val="10002"/>
                  </a:ext>
                </a:extLst>
              </a:tr>
              <a:tr h="568574">
                <a:tc>
                  <a:txBody>
                    <a:bodyPr/>
                    <a:lstStyle/>
                    <a:p>
                      <a:pPr algn="r"/>
                      <a:r>
                        <a:rPr lang="en-US" sz="1600" i="1" dirty="0"/>
                        <a:t>OSH Outreach Events</a:t>
                      </a:r>
                    </a:p>
                  </a:txBody>
                  <a:tcPr anchor="ctr">
                    <a:solidFill>
                      <a:schemeClr val="bg1">
                        <a:lumMod val="95000"/>
                      </a:schemeClr>
                    </a:solidFill>
                  </a:tcPr>
                </a:tc>
                <a:tc>
                  <a:txBody>
                    <a:bodyPr/>
                    <a:lstStyle/>
                    <a:p>
                      <a:pPr algn="ctr"/>
                      <a:r>
                        <a:rPr lang="en-US" sz="1600" b="1" i="1" dirty="0"/>
                        <a:t>37</a:t>
                      </a:r>
                    </a:p>
                  </a:txBody>
                  <a:tcPr anchor="ctr">
                    <a:solidFill>
                      <a:schemeClr val="bg1">
                        <a:lumMod val="95000"/>
                      </a:schemeClr>
                    </a:solidFill>
                  </a:tcPr>
                </a:tc>
                <a:tc>
                  <a:txBody>
                    <a:bodyPr/>
                    <a:lstStyle/>
                    <a:p>
                      <a:pPr algn="ctr"/>
                      <a:r>
                        <a:rPr lang="en-US" sz="1600" i="0" dirty="0"/>
                        <a:t>15</a:t>
                      </a:r>
                    </a:p>
                  </a:txBody>
                  <a:tcPr anchor="ctr">
                    <a:solidFill>
                      <a:schemeClr val="bg1">
                        <a:lumMod val="95000"/>
                      </a:schemeClr>
                    </a:solidFill>
                  </a:tcPr>
                </a:tc>
                <a:extLst>
                  <a:ext uri="{0D108BD9-81ED-4DB2-BD59-A6C34878D82A}">
                    <a16:rowId xmlns:a16="http://schemas.microsoft.com/office/drawing/2014/main" val="10003"/>
                  </a:ext>
                </a:extLst>
              </a:tr>
              <a:tr h="568574">
                <a:tc>
                  <a:txBody>
                    <a:bodyPr/>
                    <a:lstStyle/>
                    <a:p>
                      <a:pPr algn="r"/>
                      <a:r>
                        <a:rPr lang="en-US" sz="1600" i="1" dirty="0"/>
                        <a:t>People Trained</a:t>
                      </a:r>
                    </a:p>
                  </a:txBody>
                  <a:tcPr anchor="ctr">
                    <a:solidFill>
                      <a:schemeClr val="bg1">
                        <a:lumMod val="85000"/>
                      </a:schemeClr>
                    </a:solidFill>
                  </a:tcPr>
                </a:tc>
                <a:tc>
                  <a:txBody>
                    <a:bodyPr/>
                    <a:lstStyle/>
                    <a:p>
                      <a:pPr algn="ctr"/>
                      <a:r>
                        <a:rPr lang="en-US" sz="1600" b="1" i="1" dirty="0"/>
                        <a:t>690</a:t>
                      </a:r>
                    </a:p>
                  </a:txBody>
                  <a:tcPr anchor="ctr">
                    <a:solidFill>
                      <a:schemeClr val="bg1">
                        <a:lumMod val="85000"/>
                      </a:schemeClr>
                    </a:solidFill>
                  </a:tcPr>
                </a:tc>
                <a:tc>
                  <a:txBody>
                    <a:bodyPr/>
                    <a:lstStyle/>
                    <a:p>
                      <a:pPr algn="ctr"/>
                      <a:r>
                        <a:rPr lang="en-US" sz="1600" i="0" dirty="0"/>
                        <a:t>400</a:t>
                      </a:r>
                    </a:p>
                  </a:txBody>
                  <a:tcPr anchor="c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72190910-9088-406F-AF86-1F42BF9EA236}"/>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2842978312"/>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body" sz="half" idx="2"/>
          </p:nvPr>
        </p:nvSpPr>
        <p:spPr>
          <a:xfrm>
            <a:off x="457200" y="1143000"/>
            <a:ext cx="8153400" cy="4724400"/>
          </a:xfrm>
        </p:spPr>
        <p:txBody>
          <a:bodyPr/>
          <a:lstStyle/>
          <a:p>
            <a:pPr lvl="2" eaLnBrk="1" hangingPunct="1"/>
            <a:endParaRPr lang="en-US" sz="1000" dirty="0"/>
          </a:p>
          <a:p>
            <a:pPr eaLnBrk="1" hangingPunct="1">
              <a:lnSpc>
                <a:spcPct val="130000"/>
              </a:lnSpc>
            </a:pPr>
            <a:endParaRPr lang="en-US" dirty="0"/>
          </a:p>
          <a:p>
            <a:pPr lvl="1" eaLnBrk="1" hangingPunct="1">
              <a:lnSpc>
                <a:spcPct val="130000"/>
              </a:lnSpc>
            </a:pPr>
            <a:endParaRPr lang="en-US" dirty="0"/>
          </a:p>
        </p:txBody>
      </p:sp>
      <p:sp>
        <p:nvSpPr>
          <p:cNvPr id="2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Public Sector</a:t>
            </a:r>
            <a:endParaRPr lang="en-US" sz="2400" b="1" i="1" dirty="0">
              <a:solidFill>
                <a:schemeClr val="bg2"/>
              </a:solidFill>
            </a:endParaRPr>
          </a:p>
        </p:txBody>
      </p:sp>
      <p:pic>
        <p:nvPicPr>
          <p:cNvPr id="8" name="Picture 7">
            <a:extLst>
              <a:ext uri="{FF2B5EF4-FFF2-40B4-BE49-F238E27FC236}">
                <a16:creationId xmlns:a16="http://schemas.microsoft.com/office/drawing/2014/main" id="{0366CC54-3BAA-40FB-B263-B85A1F4DA4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1447800"/>
            <a:ext cx="3174146" cy="2116099"/>
          </a:xfrm>
          <a:prstGeom prst="rect">
            <a:avLst/>
          </a:prstGeom>
        </p:spPr>
      </p:pic>
      <p:pic>
        <p:nvPicPr>
          <p:cNvPr id="10" name="Picture 9">
            <a:extLst>
              <a:ext uri="{FF2B5EF4-FFF2-40B4-BE49-F238E27FC236}">
                <a16:creationId xmlns:a16="http://schemas.microsoft.com/office/drawing/2014/main" id="{75999921-3D95-4C5A-B86F-810C05E361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0466" y="1828800"/>
            <a:ext cx="2283935" cy="2192299"/>
          </a:xfrm>
          <a:prstGeom prst="rect">
            <a:avLst/>
          </a:prstGeom>
        </p:spPr>
      </p:pic>
      <p:graphicFrame>
        <p:nvGraphicFramePr>
          <p:cNvPr id="11" name="Table 10">
            <a:extLst>
              <a:ext uri="{FF2B5EF4-FFF2-40B4-BE49-F238E27FC236}">
                <a16:creationId xmlns:a16="http://schemas.microsoft.com/office/drawing/2014/main" id="{7AA97F17-2BF2-41EF-98B2-94646438F17D}"/>
              </a:ext>
            </a:extLst>
          </p:cNvPr>
          <p:cNvGraphicFramePr>
            <a:graphicFrameLocks noGrp="1"/>
          </p:cNvGraphicFramePr>
          <p:nvPr>
            <p:extLst>
              <p:ext uri="{D42A27DB-BD31-4B8C-83A1-F6EECF244321}">
                <p14:modId xmlns:p14="http://schemas.microsoft.com/office/powerpoint/2010/main" val="2302696309"/>
              </p:ext>
            </p:extLst>
          </p:nvPr>
        </p:nvGraphicFramePr>
        <p:xfrm>
          <a:off x="620225" y="3352799"/>
          <a:ext cx="7914174" cy="2514601"/>
        </p:xfrm>
        <a:graphic>
          <a:graphicData uri="http://schemas.openxmlformats.org/drawingml/2006/table">
            <a:tbl>
              <a:tblPr firstRow="1" bandRow="1">
                <a:tableStyleId>{073A0DAA-6AF3-43AB-8588-CEC1D06C72B9}</a:tableStyleId>
              </a:tblPr>
              <a:tblGrid>
                <a:gridCol w="5301714">
                  <a:extLst>
                    <a:ext uri="{9D8B030D-6E8A-4147-A177-3AD203B41FA5}">
                      <a16:colId xmlns:a16="http://schemas.microsoft.com/office/drawing/2014/main" val="20000"/>
                    </a:ext>
                  </a:extLst>
                </a:gridCol>
                <a:gridCol w="956047">
                  <a:extLst>
                    <a:ext uri="{9D8B030D-6E8A-4147-A177-3AD203B41FA5}">
                      <a16:colId xmlns:a16="http://schemas.microsoft.com/office/drawing/2014/main" val="20002"/>
                    </a:ext>
                  </a:extLst>
                </a:gridCol>
                <a:gridCol w="1656413">
                  <a:extLst>
                    <a:ext uri="{9D8B030D-6E8A-4147-A177-3AD203B41FA5}">
                      <a16:colId xmlns:a16="http://schemas.microsoft.com/office/drawing/2014/main" val="20003"/>
                    </a:ext>
                  </a:extLst>
                </a:gridCol>
              </a:tblGrid>
              <a:tr h="798060">
                <a:tc>
                  <a:txBody>
                    <a:bodyPr/>
                    <a:lstStyle/>
                    <a:p>
                      <a:pPr algn="r"/>
                      <a:r>
                        <a:rPr lang="en-US" sz="1800" dirty="0">
                          <a:solidFill>
                            <a:schemeClr val="tx1"/>
                          </a:solidFill>
                        </a:rPr>
                        <a:t>ACTIVITY</a:t>
                      </a:r>
                    </a:p>
                  </a:txBody>
                  <a:tcPr anchor="ctr">
                    <a:solidFill>
                      <a:schemeClr val="bg1">
                        <a:lumMod val="75000"/>
                      </a:schemeClr>
                    </a:solidFill>
                  </a:tcPr>
                </a:tc>
                <a:tc>
                  <a:txBody>
                    <a:bodyPr/>
                    <a:lstStyle/>
                    <a:p>
                      <a:pPr algn="ctr"/>
                      <a:r>
                        <a:rPr lang="en-US" sz="1600" b="1" i="1" dirty="0">
                          <a:solidFill>
                            <a:schemeClr val="tx1"/>
                          </a:solidFill>
                        </a:rPr>
                        <a:t>Total</a:t>
                      </a:r>
                    </a:p>
                  </a:txBody>
                  <a:tcPr anchor="ctr">
                    <a:solidFill>
                      <a:schemeClr val="bg1">
                        <a:lumMod val="75000"/>
                      </a:schemeClr>
                    </a:solidFill>
                  </a:tcPr>
                </a:tc>
                <a:tc>
                  <a:txBody>
                    <a:bodyPr/>
                    <a:lstStyle/>
                    <a:p>
                      <a:pPr algn="ctr"/>
                      <a:r>
                        <a:rPr lang="en-US" sz="16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39252">
                <a:tc>
                  <a:txBody>
                    <a:bodyPr/>
                    <a:lstStyle/>
                    <a:p>
                      <a:pPr algn="r"/>
                      <a:r>
                        <a:rPr lang="en-US" sz="1600" b="0" i="1" dirty="0"/>
                        <a:t>Compliance</a:t>
                      </a:r>
                      <a:r>
                        <a:rPr lang="en-US" sz="1600" b="0" i="1" baseline="0" dirty="0"/>
                        <a:t> Inspections</a:t>
                      </a:r>
                      <a:endParaRPr lang="en-US" sz="1600" b="0" i="1" dirty="0"/>
                    </a:p>
                  </a:txBody>
                  <a:tcPr anchor="ctr">
                    <a:solidFill>
                      <a:schemeClr val="bg1">
                        <a:lumMod val="85000"/>
                      </a:schemeClr>
                    </a:solidFill>
                  </a:tcPr>
                </a:tc>
                <a:tc>
                  <a:txBody>
                    <a:bodyPr/>
                    <a:lstStyle/>
                    <a:p>
                      <a:pPr algn="ctr"/>
                      <a:r>
                        <a:rPr lang="en-US" sz="1600" b="1" i="1" dirty="0"/>
                        <a:t>127</a:t>
                      </a:r>
                    </a:p>
                  </a:txBody>
                  <a:tcPr anchor="ctr">
                    <a:solidFill>
                      <a:schemeClr val="bg1">
                        <a:lumMod val="85000"/>
                      </a:schemeClr>
                    </a:solidFill>
                  </a:tcPr>
                </a:tc>
                <a:tc>
                  <a:txBody>
                    <a:bodyPr/>
                    <a:lstStyle/>
                    <a:p>
                      <a:pPr algn="ctr"/>
                      <a:r>
                        <a:rPr lang="en-US" sz="1600" b="0" i="0" dirty="0"/>
                        <a:t>63</a:t>
                      </a:r>
                    </a:p>
                  </a:txBody>
                  <a:tcPr anchor="ctr">
                    <a:solidFill>
                      <a:schemeClr val="bg1">
                        <a:lumMod val="85000"/>
                      </a:schemeClr>
                    </a:solidFill>
                  </a:tcPr>
                </a:tc>
                <a:extLst>
                  <a:ext uri="{0D108BD9-81ED-4DB2-BD59-A6C34878D82A}">
                    <a16:rowId xmlns:a16="http://schemas.microsoft.com/office/drawing/2014/main" val="10001"/>
                  </a:ext>
                </a:extLst>
              </a:tr>
              <a:tr h="425763">
                <a:tc>
                  <a:txBody>
                    <a:bodyPr/>
                    <a:lstStyle/>
                    <a:p>
                      <a:pPr algn="r"/>
                      <a:r>
                        <a:rPr lang="en-US" sz="1600" b="0" i="1" dirty="0"/>
                        <a:t>Consultative Visits</a:t>
                      </a:r>
                    </a:p>
                  </a:txBody>
                  <a:tcPr anchor="ctr">
                    <a:solidFill>
                      <a:schemeClr val="bg1">
                        <a:lumMod val="95000"/>
                      </a:schemeClr>
                    </a:solidFill>
                  </a:tcPr>
                </a:tc>
                <a:tc>
                  <a:txBody>
                    <a:bodyPr/>
                    <a:lstStyle/>
                    <a:p>
                      <a:pPr algn="ctr"/>
                      <a:r>
                        <a:rPr lang="en-US" sz="1600" b="1" i="1" dirty="0"/>
                        <a:t>226</a:t>
                      </a:r>
                    </a:p>
                  </a:txBody>
                  <a:tcPr anchor="ctr">
                    <a:solidFill>
                      <a:schemeClr val="bg1">
                        <a:lumMod val="95000"/>
                      </a:schemeClr>
                    </a:solidFill>
                  </a:tcPr>
                </a:tc>
                <a:tc>
                  <a:txBody>
                    <a:bodyPr/>
                    <a:lstStyle/>
                    <a:p>
                      <a:pPr algn="ctr"/>
                      <a:r>
                        <a:rPr lang="en-US" sz="1600" b="0" i="0" dirty="0"/>
                        <a:t>150</a:t>
                      </a:r>
                    </a:p>
                  </a:txBody>
                  <a:tcPr anchor="ctr">
                    <a:solidFill>
                      <a:schemeClr val="bg1">
                        <a:lumMod val="95000"/>
                      </a:schemeClr>
                    </a:solidFill>
                  </a:tcPr>
                </a:tc>
                <a:extLst>
                  <a:ext uri="{0D108BD9-81ED-4DB2-BD59-A6C34878D82A}">
                    <a16:rowId xmlns:a16="http://schemas.microsoft.com/office/drawing/2014/main" val="10002"/>
                  </a:ext>
                </a:extLst>
              </a:tr>
              <a:tr h="425763">
                <a:tc>
                  <a:txBody>
                    <a:bodyPr/>
                    <a:lstStyle/>
                    <a:p>
                      <a:pPr algn="r"/>
                      <a:r>
                        <a:rPr lang="en-US" sz="1600" i="1" dirty="0"/>
                        <a:t>OSH Outreach </a:t>
                      </a:r>
                      <a:r>
                        <a:rPr lang="en-US" sz="1600" b="0" i="1" dirty="0"/>
                        <a:t>Events/Booths</a:t>
                      </a:r>
                    </a:p>
                  </a:txBody>
                  <a:tcPr anchor="ctr">
                    <a:solidFill>
                      <a:schemeClr val="bg1">
                        <a:lumMod val="85000"/>
                      </a:schemeClr>
                    </a:solidFill>
                  </a:tcPr>
                </a:tc>
                <a:tc>
                  <a:txBody>
                    <a:bodyPr/>
                    <a:lstStyle/>
                    <a:p>
                      <a:pPr algn="ctr"/>
                      <a:r>
                        <a:rPr lang="en-US" sz="1600" b="1" i="1" dirty="0"/>
                        <a:t>3</a:t>
                      </a:r>
                    </a:p>
                  </a:txBody>
                  <a:tcPr anchor="ctr">
                    <a:solidFill>
                      <a:schemeClr val="bg1">
                        <a:lumMod val="85000"/>
                      </a:schemeClr>
                    </a:solidFill>
                  </a:tcPr>
                </a:tc>
                <a:tc>
                  <a:txBody>
                    <a:bodyPr/>
                    <a:lstStyle/>
                    <a:p>
                      <a:pPr algn="ctr"/>
                      <a:r>
                        <a:rPr lang="en-US" sz="1600" b="0" i="0" dirty="0"/>
                        <a:t>22</a:t>
                      </a:r>
                    </a:p>
                  </a:txBody>
                  <a:tcPr anchor="ctr">
                    <a:solidFill>
                      <a:schemeClr val="bg1">
                        <a:lumMod val="85000"/>
                      </a:schemeClr>
                    </a:solidFill>
                  </a:tcPr>
                </a:tc>
                <a:extLst>
                  <a:ext uri="{0D108BD9-81ED-4DB2-BD59-A6C34878D82A}">
                    <a16:rowId xmlns:a16="http://schemas.microsoft.com/office/drawing/2014/main" val="10003"/>
                  </a:ext>
                </a:extLst>
              </a:tr>
              <a:tr h="425763">
                <a:tc>
                  <a:txBody>
                    <a:bodyPr/>
                    <a:lstStyle/>
                    <a:p>
                      <a:pPr algn="r"/>
                      <a:r>
                        <a:rPr lang="en-US" sz="1600" b="0" i="1" dirty="0"/>
                        <a:t>Trained</a:t>
                      </a:r>
                    </a:p>
                  </a:txBody>
                  <a:tcPr anchor="ctr">
                    <a:solidFill>
                      <a:schemeClr val="bg1">
                        <a:lumMod val="95000"/>
                      </a:schemeClr>
                    </a:solidFill>
                  </a:tcPr>
                </a:tc>
                <a:tc>
                  <a:txBody>
                    <a:bodyPr/>
                    <a:lstStyle/>
                    <a:p>
                      <a:pPr algn="ctr"/>
                      <a:r>
                        <a:rPr lang="en-US" sz="1600" b="1" i="1" dirty="0"/>
                        <a:t>918</a:t>
                      </a:r>
                    </a:p>
                  </a:txBody>
                  <a:tcPr anchor="ctr">
                    <a:solidFill>
                      <a:schemeClr val="bg1">
                        <a:lumMod val="95000"/>
                      </a:schemeClr>
                    </a:solidFill>
                  </a:tcPr>
                </a:tc>
                <a:tc>
                  <a:txBody>
                    <a:bodyPr/>
                    <a:lstStyle/>
                    <a:p>
                      <a:pPr algn="ctr"/>
                      <a:r>
                        <a:rPr lang="en-US" sz="1600" b="0" i="0" dirty="0"/>
                        <a:t>2,000</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4" name="TextBox 13">
            <a:extLst>
              <a:ext uri="{FF2B5EF4-FFF2-40B4-BE49-F238E27FC236}">
                <a16:creationId xmlns:a16="http://schemas.microsoft.com/office/drawing/2014/main" id="{FC80FAC1-74B9-4981-97B8-2A0D972E2E52}"/>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pic>
        <p:nvPicPr>
          <p:cNvPr id="13" name="Picture 12">
            <a:extLst>
              <a:ext uri="{FF2B5EF4-FFF2-40B4-BE49-F238E27FC236}">
                <a16:creationId xmlns:a16="http://schemas.microsoft.com/office/drawing/2014/main" id="{A7C935B0-5E6E-4ED3-9B42-8B8782B5DF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226" y="2052696"/>
            <a:ext cx="1741974" cy="1306481"/>
          </a:xfrm>
          <a:prstGeom prst="rect">
            <a:avLst/>
          </a:prstGeom>
        </p:spPr>
      </p:pic>
      <p:pic>
        <p:nvPicPr>
          <p:cNvPr id="15" name="Picture 14" descr="A picture containing person, indoor, wall, kitchen&#10;&#10;Description automatically generated">
            <a:extLst>
              <a:ext uri="{FF2B5EF4-FFF2-40B4-BE49-F238E27FC236}">
                <a16:creationId xmlns:a16="http://schemas.microsoft.com/office/drawing/2014/main" id="{91A4B2FF-FA0E-48D5-B54D-83F364C27F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5733" y="2029244"/>
            <a:ext cx="992667" cy="1323556"/>
          </a:xfrm>
          <a:prstGeom prst="rect">
            <a:avLst/>
          </a:prstGeom>
        </p:spPr>
      </p:pic>
      <p:graphicFrame>
        <p:nvGraphicFramePr>
          <p:cNvPr id="12" name="Table 11">
            <a:extLst>
              <a:ext uri="{FF2B5EF4-FFF2-40B4-BE49-F238E27FC236}">
                <a16:creationId xmlns:a16="http://schemas.microsoft.com/office/drawing/2014/main" id="{540AEEA0-8A43-4D49-B912-D00D79841552}"/>
              </a:ext>
            </a:extLst>
          </p:cNvPr>
          <p:cNvGraphicFramePr>
            <a:graphicFrameLocks noGrp="1"/>
          </p:cNvGraphicFramePr>
          <p:nvPr>
            <p:extLst>
              <p:ext uri="{D42A27DB-BD31-4B8C-83A1-F6EECF244321}">
                <p14:modId xmlns:p14="http://schemas.microsoft.com/office/powerpoint/2010/main" val="1195181835"/>
              </p:ext>
            </p:extLst>
          </p:nvPr>
        </p:nvGraphicFramePr>
        <p:xfrm>
          <a:off x="622006" y="1142282"/>
          <a:ext cx="7928344" cy="914400"/>
        </p:xfrm>
        <a:graphic>
          <a:graphicData uri="http://schemas.openxmlformats.org/drawingml/2006/table">
            <a:tbl>
              <a:tblPr>
                <a:tableStyleId>{00A15C55-8517-42AA-B614-E9B94910E393}</a:tableStyleId>
              </a:tblPr>
              <a:tblGrid>
                <a:gridCol w="1378842">
                  <a:extLst>
                    <a:ext uri="{9D8B030D-6E8A-4147-A177-3AD203B41FA5}">
                      <a16:colId xmlns:a16="http://schemas.microsoft.com/office/drawing/2014/main" val="2905845199"/>
                    </a:ext>
                  </a:extLst>
                </a:gridCol>
                <a:gridCol w="1723553">
                  <a:extLst>
                    <a:ext uri="{9D8B030D-6E8A-4147-A177-3AD203B41FA5}">
                      <a16:colId xmlns:a16="http://schemas.microsoft.com/office/drawing/2014/main" val="2304304097"/>
                    </a:ext>
                  </a:extLst>
                </a:gridCol>
                <a:gridCol w="1465020">
                  <a:extLst>
                    <a:ext uri="{9D8B030D-6E8A-4147-A177-3AD203B41FA5}">
                      <a16:colId xmlns:a16="http://schemas.microsoft.com/office/drawing/2014/main" val="3480243544"/>
                    </a:ext>
                  </a:extLst>
                </a:gridCol>
                <a:gridCol w="1465020">
                  <a:extLst>
                    <a:ext uri="{9D8B030D-6E8A-4147-A177-3AD203B41FA5}">
                      <a16:colId xmlns:a16="http://schemas.microsoft.com/office/drawing/2014/main" val="1664255718"/>
                    </a:ext>
                  </a:extLst>
                </a:gridCol>
                <a:gridCol w="1895909">
                  <a:extLst>
                    <a:ext uri="{9D8B030D-6E8A-4147-A177-3AD203B41FA5}">
                      <a16:colId xmlns:a16="http://schemas.microsoft.com/office/drawing/2014/main" val="1770119636"/>
                    </a:ext>
                  </a:extLst>
                </a:gridCol>
              </a:tblGrid>
              <a:tr h="311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2351168724"/>
                  </a:ext>
                </a:extLst>
              </a:tr>
              <a:tr h="2338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3.6</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14%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4.2</a:t>
                      </a:r>
                    </a:p>
                  </a:txBody>
                  <a:tcPr horzOverflow="overflow">
                    <a:solidFill>
                      <a:schemeClr val="bg1">
                        <a:lumMod val="95000"/>
                      </a:schemeClr>
                    </a:solidFill>
                  </a:tcPr>
                </a:tc>
                <a:extLst>
                  <a:ext uri="{0D108BD9-81ED-4DB2-BD59-A6C34878D82A}">
                    <a16:rowId xmlns:a16="http://schemas.microsoft.com/office/drawing/2014/main" val="1436359459"/>
                  </a:ext>
                </a:extLst>
              </a:tr>
              <a:tr h="2338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2.1</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16% Increase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2.5</a:t>
                      </a:r>
                    </a:p>
                  </a:txBody>
                  <a:tcPr horzOverflow="overflow">
                    <a:solidFill>
                      <a:schemeClr val="bg1">
                        <a:lumMod val="85000"/>
                      </a:schemeClr>
                    </a:solidFill>
                  </a:tcPr>
                </a:tc>
                <a:extLst>
                  <a:ext uri="{0D108BD9-81ED-4DB2-BD59-A6C34878D82A}">
                    <a16:rowId xmlns:a16="http://schemas.microsoft.com/office/drawing/2014/main" val="1217531349"/>
                  </a:ext>
                </a:extLst>
              </a:tr>
            </a:tbl>
          </a:graphicData>
        </a:graphic>
      </p:graphicFrame>
    </p:spTree>
    <p:extLst>
      <p:ext uri="{BB962C8B-B14F-4D97-AF65-F5344CB8AC3E}">
        <p14:creationId xmlns:p14="http://schemas.microsoft.com/office/powerpoint/2010/main" val="911191379"/>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5"/>
          <p:cNvSpPr>
            <a:spLocks noGrp="1"/>
          </p:cNvSpPr>
          <p:nvPr>
            <p:ph idx="1"/>
          </p:nvPr>
        </p:nvSpPr>
        <p:spPr>
          <a:xfrm>
            <a:off x="440966" y="3124200"/>
            <a:ext cx="8001000" cy="304800"/>
          </a:xfrm>
        </p:spPr>
        <p:txBody>
          <a:bodyPr/>
          <a:lstStyle/>
          <a:p>
            <a:pPr algn="r">
              <a:buFont typeface="Symbol" pitchFamily="18" charset="2"/>
              <a:buNone/>
            </a:pPr>
            <a:r>
              <a:rPr lang="en-US" sz="1000" dirty="0"/>
              <a:t>*</a:t>
            </a:r>
            <a:r>
              <a:rPr lang="en-US" sz="1000" i="1" dirty="0"/>
              <a:t>All industries including state and local government    CY = Calendar Year</a:t>
            </a:r>
          </a:p>
        </p:txBody>
      </p:sp>
      <p:sp>
        <p:nvSpPr>
          <p:cNvPr id="21"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rgbClr val="000080"/>
                </a:solidFill>
              </a:rPr>
              <a:t>TRC and DART Rate Comparison</a:t>
            </a:r>
          </a:p>
        </p:txBody>
      </p:sp>
      <p:graphicFrame>
        <p:nvGraphicFramePr>
          <p:cNvPr id="15" name="Table 14"/>
          <p:cNvGraphicFramePr>
            <a:graphicFrameLocks noGrp="1"/>
          </p:cNvGraphicFramePr>
          <p:nvPr/>
        </p:nvGraphicFramePr>
        <p:xfrm>
          <a:off x="609600" y="1143000"/>
          <a:ext cx="7841510" cy="1981200"/>
        </p:xfrm>
        <a:graphic>
          <a:graphicData uri="http://schemas.openxmlformats.org/drawingml/2006/table">
            <a:tbl>
              <a:tblPr firstRow="1" bandRow="1">
                <a:tableStyleId>{00A15C55-8517-42AA-B614-E9B94910E393}</a:tableStyleId>
              </a:tblPr>
              <a:tblGrid>
                <a:gridCol w="1357184">
                  <a:extLst>
                    <a:ext uri="{9D8B030D-6E8A-4147-A177-3AD203B41FA5}">
                      <a16:colId xmlns:a16="http://schemas.microsoft.com/office/drawing/2014/main" val="20000"/>
                    </a:ext>
                  </a:extLst>
                </a:gridCol>
                <a:gridCol w="1005016">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2355110">
                  <a:extLst>
                    <a:ext uri="{9D8B030D-6E8A-4147-A177-3AD203B41FA5}">
                      <a16:colId xmlns:a16="http://schemas.microsoft.com/office/drawing/2014/main" val="20005"/>
                    </a:ext>
                  </a:extLst>
                </a:gridCol>
              </a:tblGrid>
              <a:tr h="640080">
                <a:tc>
                  <a:txBody>
                    <a:bodyPr/>
                    <a:lstStyle/>
                    <a:p>
                      <a:pPr algn="ctr"/>
                      <a:r>
                        <a:rPr lang="en-US" sz="1500" dirty="0">
                          <a:solidFill>
                            <a:schemeClr val="tx1"/>
                          </a:solidFill>
                        </a:rPr>
                        <a:t>CY 2020</a:t>
                      </a:r>
                    </a:p>
                  </a:txBody>
                  <a:tcPr anchor="ctr">
                    <a:solidFill>
                      <a:schemeClr val="bg1">
                        <a:lumMod val="75000"/>
                      </a:schemeClr>
                    </a:solidFill>
                  </a:tcPr>
                </a:tc>
                <a:tc gridSpan="2">
                  <a:txBody>
                    <a:bodyPr/>
                    <a:lstStyle/>
                    <a:p>
                      <a:pPr algn="ctr"/>
                      <a:r>
                        <a:rPr lang="en-US" sz="1500" b="1" dirty="0">
                          <a:solidFill>
                            <a:schemeClr val="tx1"/>
                          </a:solidFill>
                        </a:rPr>
                        <a:t>North Carolina</a:t>
                      </a:r>
                    </a:p>
                  </a:txBody>
                  <a:tcPr anchor="ctr">
                    <a:solidFill>
                      <a:schemeClr val="bg1">
                        <a:lumMod val="75000"/>
                      </a:schemeClr>
                    </a:solidFill>
                  </a:tcPr>
                </a:tc>
                <a:tc hMerge="1">
                  <a:txBody>
                    <a:bodyPr/>
                    <a:lstStyle/>
                    <a:p>
                      <a:endParaRPr lang="en-US"/>
                    </a:p>
                  </a:txBody>
                  <a:tcPr/>
                </a:tc>
                <a:tc gridSpan="2">
                  <a:txBody>
                    <a:bodyPr/>
                    <a:lstStyle/>
                    <a:p>
                      <a:pPr algn="ctr"/>
                      <a:r>
                        <a:rPr lang="en-US" sz="1500" b="1" dirty="0">
                          <a:solidFill>
                            <a:schemeClr val="tx1"/>
                          </a:solidFill>
                        </a:rPr>
                        <a:t>National Average</a:t>
                      </a:r>
                    </a:p>
                  </a:txBody>
                  <a:tcPr anchor="ctr">
                    <a:solidFill>
                      <a:schemeClr val="bg1">
                        <a:lumMod val="75000"/>
                      </a:schemeClr>
                    </a:solidFill>
                  </a:tcPr>
                </a:tc>
                <a:tc hMerge="1">
                  <a:txBody>
                    <a:bodyPr/>
                    <a:lstStyle/>
                    <a:p>
                      <a:endParaRPr lang="en-US"/>
                    </a:p>
                  </a:txBody>
                  <a:tcPr/>
                </a:tc>
                <a:tc>
                  <a:txBody>
                    <a:bodyPr/>
                    <a:lstStyle/>
                    <a:p>
                      <a:pPr algn="ctr"/>
                      <a:r>
                        <a:rPr lang="en-US" sz="1500" b="1" dirty="0">
                          <a:solidFill>
                            <a:schemeClr val="tx1"/>
                          </a:solidFill>
                        </a:rPr>
                        <a:t>Comparison</a:t>
                      </a:r>
                    </a:p>
                  </a:txBody>
                  <a:tcPr anchor="ctr">
                    <a:solidFill>
                      <a:schemeClr val="bg1">
                        <a:lumMod val="75000"/>
                      </a:schemeClr>
                    </a:solidFill>
                  </a:tcPr>
                </a:tc>
                <a:extLst>
                  <a:ext uri="{0D108BD9-81ED-4DB2-BD59-A6C34878D82A}">
                    <a16:rowId xmlns:a16="http://schemas.microsoft.com/office/drawing/2014/main" val="10000"/>
                  </a:ext>
                </a:extLst>
              </a:tr>
              <a:tr h="609600">
                <a:tc>
                  <a:txBody>
                    <a:bodyPr/>
                    <a:lstStyle/>
                    <a:p>
                      <a:pPr algn="r"/>
                      <a:r>
                        <a:rPr lang="en-US" sz="1400" i="1" dirty="0"/>
                        <a:t>TRC Rate</a:t>
                      </a:r>
                    </a:p>
                  </a:txBody>
                  <a:tcPr anchor="ctr">
                    <a:solidFill>
                      <a:schemeClr val="bg1">
                        <a:lumMod val="95000"/>
                      </a:schemeClr>
                    </a:solidFill>
                  </a:tcPr>
                </a:tc>
                <a:tc>
                  <a:txBody>
                    <a:bodyPr/>
                    <a:lstStyle/>
                    <a:p>
                      <a:pPr algn="ctr"/>
                      <a:r>
                        <a:rPr lang="en-US" sz="1400" i="1" dirty="0"/>
                        <a:t>2.1</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a:t>2.2*</a:t>
                      </a:r>
                    </a:p>
                  </a:txBody>
                  <a:tcPr anchor="ctr">
                    <a:solidFill>
                      <a:schemeClr val="bg1">
                        <a:lumMod val="95000"/>
                      </a:schemeClr>
                    </a:solidFill>
                  </a:tcPr>
                </a:tc>
                <a:tc>
                  <a:txBody>
                    <a:bodyPr/>
                    <a:lstStyle/>
                    <a:p>
                      <a:pPr algn="ctr"/>
                      <a:r>
                        <a:rPr lang="en-US" sz="1400" i="1" dirty="0"/>
                        <a:t>2.7</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a:t>2.9*</a:t>
                      </a:r>
                    </a:p>
                  </a:txBody>
                  <a:tcPr anchor="ctr">
                    <a:solidFill>
                      <a:schemeClr val="bg1">
                        <a:lumMod val="95000"/>
                      </a:schemeClr>
                    </a:solidFill>
                  </a:tcPr>
                </a:tc>
                <a:tc>
                  <a:txBody>
                    <a:bodyPr/>
                    <a:lstStyle/>
                    <a:p>
                      <a:pPr algn="ctr"/>
                      <a:r>
                        <a:rPr lang="en-US" sz="1400" b="0" i="1" dirty="0"/>
                        <a:t>22% Lower/24% Lower*</a:t>
                      </a:r>
                    </a:p>
                  </a:txBody>
                  <a:tcPr anchor="ctr">
                    <a:solidFill>
                      <a:schemeClr val="bg1">
                        <a:lumMod val="95000"/>
                      </a:schemeClr>
                    </a:solidFill>
                  </a:tcPr>
                </a:tc>
                <a:extLst>
                  <a:ext uri="{0D108BD9-81ED-4DB2-BD59-A6C34878D82A}">
                    <a16:rowId xmlns:a16="http://schemas.microsoft.com/office/drawing/2014/main" val="10001"/>
                  </a:ext>
                </a:extLst>
              </a:tr>
              <a:tr h="731520">
                <a:tc>
                  <a:txBody>
                    <a:bodyPr/>
                    <a:lstStyle/>
                    <a:p>
                      <a:pPr algn="r"/>
                      <a:r>
                        <a:rPr lang="en-US" sz="1400" i="1" dirty="0"/>
                        <a:t>DART Rate</a:t>
                      </a:r>
                    </a:p>
                  </a:txBody>
                  <a:tcPr anchor="ctr">
                    <a:solidFill>
                      <a:schemeClr val="bg1">
                        <a:lumMod val="85000"/>
                      </a:schemeClr>
                    </a:solidFill>
                  </a:tcPr>
                </a:tc>
                <a:tc>
                  <a:txBody>
                    <a:bodyPr/>
                    <a:lstStyle/>
                    <a:p>
                      <a:pPr algn="ctr"/>
                      <a:r>
                        <a:rPr lang="en-US" sz="1400" i="1" dirty="0"/>
                        <a:t>1.3</a:t>
                      </a:r>
                    </a:p>
                  </a:txBody>
                  <a:tcPr anchor="ctr">
                    <a:solidFill>
                      <a:schemeClr val="bg1">
                        <a:lumMod val="85000"/>
                      </a:schemeClr>
                    </a:solidFill>
                  </a:tcPr>
                </a:tc>
                <a:tc>
                  <a:txBody>
                    <a:bodyPr/>
                    <a:lstStyle/>
                    <a:p>
                      <a:pPr algn="ctr"/>
                      <a:r>
                        <a:rPr lang="en-US" sz="1400" i="1" dirty="0"/>
                        <a:t>1.3*</a:t>
                      </a:r>
                    </a:p>
                  </a:txBody>
                  <a:tcPr anchor="ctr">
                    <a:solidFill>
                      <a:schemeClr val="bg1">
                        <a:lumMod val="85000"/>
                      </a:schemeClr>
                    </a:solidFill>
                  </a:tcPr>
                </a:tc>
                <a:tc>
                  <a:txBody>
                    <a:bodyPr/>
                    <a:lstStyle/>
                    <a:p>
                      <a:pPr algn="ctr"/>
                      <a:r>
                        <a:rPr lang="en-US" sz="1400" i="1" dirty="0"/>
                        <a:t>1.7</a:t>
                      </a:r>
                    </a:p>
                  </a:txBody>
                  <a:tcPr anchor="ctr">
                    <a:solidFill>
                      <a:schemeClr val="bg1">
                        <a:lumMod val="85000"/>
                      </a:schemeClr>
                    </a:solidFill>
                  </a:tcPr>
                </a:tc>
                <a:tc>
                  <a:txBody>
                    <a:bodyPr/>
                    <a:lstStyle/>
                    <a:p>
                      <a:pPr algn="ctr"/>
                      <a:r>
                        <a:rPr lang="en-US" sz="1400" i="1" dirty="0"/>
                        <a:t>1.8*</a:t>
                      </a:r>
                    </a:p>
                  </a:txBody>
                  <a:tcPr anchor="ctr">
                    <a:solidFill>
                      <a:schemeClr val="bg1">
                        <a:lumMod val="85000"/>
                      </a:schemeClr>
                    </a:solidFill>
                  </a:tcPr>
                </a:tc>
                <a:tc>
                  <a:txBody>
                    <a:bodyPr/>
                    <a:lstStyle/>
                    <a:p>
                      <a:pPr algn="ctr"/>
                      <a:r>
                        <a:rPr lang="en-US" sz="1400" b="0" i="1" dirty="0"/>
                        <a:t>24% Lower/28% Lower*</a:t>
                      </a:r>
                    </a:p>
                  </a:txBody>
                  <a:tcPr anchor="c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11" name="TextBox 10">
            <a:extLst>
              <a:ext uri="{FF2B5EF4-FFF2-40B4-BE49-F238E27FC236}">
                <a16:creationId xmlns:a16="http://schemas.microsoft.com/office/drawing/2014/main" id="{E5C1F055-2B26-4D71-9F40-F93188DEDFCA}"/>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pic>
        <p:nvPicPr>
          <p:cNvPr id="3" name="Picture 2" descr="A group of people wearing safety vests&#10;&#10;Description automatically generated with medium confidence">
            <a:extLst>
              <a:ext uri="{FF2B5EF4-FFF2-40B4-BE49-F238E27FC236}">
                <a16:creationId xmlns:a16="http://schemas.microsoft.com/office/drawing/2014/main" id="{FAC75DAA-B82B-4026-8598-A4BEFD1DB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533" y="3570509"/>
            <a:ext cx="3564949" cy="2376633"/>
          </a:xfrm>
          <a:prstGeom prst="rect">
            <a:avLst/>
          </a:prstGeom>
        </p:spPr>
      </p:pic>
      <p:pic>
        <p:nvPicPr>
          <p:cNvPr id="7" name="Picture 6" descr="A group of people posing for a photo&#10;&#10;Description automatically generated with medium confidence">
            <a:extLst>
              <a:ext uri="{FF2B5EF4-FFF2-40B4-BE49-F238E27FC236}">
                <a16:creationId xmlns:a16="http://schemas.microsoft.com/office/drawing/2014/main" id="{99AF6198-5277-4474-AC35-26572364AA70}"/>
              </a:ext>
            </a:extLst>
          </p:cNvPr>
          <p:cNvPicPr>
            <a:picLocks noChangeAspect="1"/>
          </p:cNvPicPr>
          <p:nvPr/>
        </p:nvPicPr>
        <p:blipFill rotWithShape="1">
          <a:blip r:embed="rId4">
            <a:extLst>
              <a:ext uri="{28A0092B-C50C-407E-A947-70E740481C1C}">
                <a14:useLocalDpi xmlns:a14="http://schemas.microsoft.com/office/drawing/2010/main" val="0"/>
              </a:ext>
            </a:extLst>
          </a:blip>
          <a:srcRect l="7946" r="10831"/>
          <a:stretch/>
        </p:blipFill>
        <p:spPr>
          <a:xfrm>
            <a:off x="5562600" y="3570509"/>
            <a:ext cx="2895600" cy="2376633"/>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7F63F4D0-34E3-4F01-8B54-60929084B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227" y="3567744"/>
            <a:ext cx="1589373" cy="2376633"/>
          </a:xfrm>
          <a:prstGeom prst="rect">
            <a:avLst/>
          </a:prstGeom>
        </p:spPr>
      </p:pic>
    </p:spTree>
    <p:extLst>
      <p:ext uri="{BB962C8B-B14F-4D97-AF65-F5344CB8AC3E}">
        <p14:creationId xmlns:p14="http://schemas.microsoft.com/office/powerpoint/2010/main" val="1598596112"/>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sp>
        <p:nvSpPr>
          <p:cNvPr id="20" name="TextBox 19"/>
          <p:cNvSpPr txBox="1"/>
          <p:nvPr/>
        </p:nvSpPr>
        <p:spPr>
          <a:xfrm>
            <a:off x="7568883" y="3469915"/>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3435787"/>
            <a:ext cx="880068" cy="660051"/>
          </a:xfrm>
          <a:prstGeom prst="rect">
            <a:avLst/>
          </a:prstGeom>
        </p:spPr>
      </p:pic>
      <p:sp>
        <p:nvSpPr>
          <p:cNvPr id="15" name="TextBox 14"/>
          <p:cNvSpPr txBox="1"/>
          <p:nvPr/>
        </p:nvSpPr>
        <p:spPr>
          <a:xfrm>
            <a:off x="7467600" y="3732061"/>
            <a:ext cx="1186543" cy="215444"/>
          </a:xfrm>
          <a:prstGeom prst="rect">
            <a:avLst/>
          </a:prstGeom>
          <a:noFill/>
        </p:spPr>
        <p:txBody>
          <a:bodyPr wrap="none" rtlCol="0">
            <a:spAutoFit/>
          </a:bodyPr>
          <a:lstStyle/>
          <a:p>
            <a:r>
              <a:rPr lang="en-US" sz="800" dirty="0"/>
              <a:t>NCDOL Photo Library</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3442575"/>
            <a:ext cx="874335" cy="655751"/>
          </a:xfrm>
          <a:prstGeom prst="rect">
            <a:avLst/>
          </a:prstGeom>
        </p:spPr>
      </p:pic>
      <p:sp>
        <p:nvSpPr>
          <p:cNvPr id="16" name="TextBox 15">
            <a:extLst>
              <a:ext uri="{FF2B5EF4-FFF2-40B4-BE49-F238E27FC236}">
                <a16:creationId xmlns:a16="http://schemas.microsoft.com/office/drawing/2014/main" id="{FA9812DF-4EB9-4CAE-B2E9-5A0AE5CDC5DC}"/>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pic>
        <p:nvPicPr>
          <p:cNvPr id="3" name="Picture 2" descr="A group of people holding certificates&#10;&#10;Description automatically generated">
            <a:extLst>
              <a:ext uri="{FF2B5EF4-FFF2-40B4-BE49-F238E27FC236}">
                <a16:creationId xmlns:a16="http://schemas.microsoft.com/office/drawing/2014/main" id="{655DED0C-3391-4C66-B15D-32A0C12F23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8" y="3341061"/>
            <a:ext cx="1132673" cy="849505"/>
          </a:xfrm>
          <a:prstGeom prst="rect">
            <a:avLst/>
          </a:prstGeom>
        </p:spPr>
      </p:pic>
      <p:pic>
        <p:nvPicPr>
          <p:cNvPr id="11" name="Picture 10">
            <a:extLst>
              <a:ext uri="{FF2B5EF4-FFF2-40B4-BE49-F238E27FC236}">
                <a16:creationId xmlns:a16="http://schemas.microsoft.com/office/drawing/2014/main" id="{AC7C69D7-C058-4E7C-9539-4B8F7764A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9190" y="3442575"/>
            <a:ext cx="1050217" cy="67117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59A81850-0626-4D39-B778-5E4C0D8C7A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354684" y="3316585"/>
            <a:ext cx="1066800" cy="834432"/>
          </a:xfrm>
          <a:prstGeom prst="rect">
            <a:avLst/>
          </a:prstGeom>
        </p:spPr>
      </p:pic>
      <p:pic>
        <p:nvPicPr>
          <p:cNvPr id="13" name="Picture 12">
            <a:extLst>
              <a:ext uri="{FF2B5EF4-FFF2-40B4-BE49-F238E27FC236}">
                <a16:creationId xmlns:a16="http://schemas.microsoft.com/office/drawing/2014/main" id="{DFDE3186-F1BA-46BB-B771-414C0B9BD660}"/>
              </a:ext>
            </a:extLst>
          </p:cNvPr>
          <p:cNvPicPr/>
          <p:nvPr/>
        </p:nvPicPr>
        <p:blipFill rotWithShape="1">
          <a:blip r:embed="rId8" cstate="print">
            <a:extLst>
              <a:ext uri="{28A0092B-C50C-407E-A947-70E740481C1C}">
                <a14:useLocalDpi xmlns:a14="http://schemas.microsoft.com/office/drawing/2010/main" val="0"/>
              </a:ext>
            </a:extLst>
          </a:blip>
          <a:srcRect t="31035"/>
          <a:stretch/>
        </p:blipFill>
        <p:spPr bwMode="auto">
          <a:xfrm>
            <a:off x="4856891" y="3442576"/>
            <a:ext cx="934310" cy="684748"/>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D6C21E46-B68D-45BF-A651-5B0183959F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6868" y="3435788"/>
            <a:ext cx="834433" cy="741557"/>
          </a:xfrm>
          <a:prstGeom prst="rect">
            <a:avLst/>
          </a:prstGeom>
        </p:spPr>
      </p:pic>
      <p:pic>
        <p:nvPicPr>
          <p:cNvPr id="21" name="Picture 20" descr="C:\Users\wllagoe.EADS\Pictures\Picture 028.jpg">
            <a:extLst>
              <a:ext uri="{FF2B5EF4-FFF2-40B4-BE49-F238E27FC236}">
                <a16:creationId xmlns:a16="http://schemas.microsoft.com/office/drawing/2014/main" id="{226B7FFD-76A9-4E70-9992-F8F53B0D0022}"/>
              </a:ext>
            </a:extLst>
          </p:cNvPr>
          <p:cNvPicPr/>
          <p:nvPr/>
        </p:nvPicPr>
        <p:blipFill>
          <a:blip r:embed="rId10" cstate="print"/>
          <a:srcRect t="36156" r="23415"/>
          <a:stretch>
            <a:fillRect/>
          </a:stretch>
        </p:blipFill>
        <p:spPr bwMode="auto">
          <a:xfrm>
            <a:off x="6553200" y="3429000"/>
            <a:ext cx="978074" cy="673628"/>
          </a:xfrm>
          <a:prstGeom prst="rect">
            <a:avLst/>
          </a:prstGeom>
          <a:noFill/>
          <a:ln w="9525">
            <a:noFill/>
            <a:miter lim="800000"/>
            <a:headEnd/>
            <a:tailEnd/>
          </a:ln>
        </p:spPr>
      </p:pic>
      <p:graphicFrame>
        <p:nvGraphicFramePr>
          <p:cNvPr id="23" name="Table 22">
            <a:extLst>
              <a:ext uri="{FF2B5EF4-FFF2-40B4-BE49-F238E27FC236}">
                <a16:creationId xmlns:a16="http://schemas.microsoft.com/office/drawing/2014/main" id="{9F54E7DD-B236-48FF-804A-0C3B2002596B}"/>
              </a:ext>
            </a:extLst>
          </p:cNvPr>
          <p:cNvGraphicFramePr>
            <a:graphicFrameLocks noGrp="1"/>
          </p:cNvGraphicFramePr>
          <p:nvPr>
            <p:extLst>
              <p:ext uri="{D42A27DB-BD31-4B8C-83A1-F6EECF244321}">
                <p14:modId xmlns:p14="http://schemas.microsoft.com/office/powerpoint/2010/main" val="2317998602"/>
              </p:ext>
            </p:extLst>
          </p:nvPr>
        </p:nvGraphicFramePr>
        <p:xfrm>
          <a:off x="609600" y="1130183"/>
          <a:ext cx="7924800" cy="2298817"/>
        </p:xfrm>
        <a:graphic>
          <a:graphicData uri="http://schemas.openxmlformats.org/drawingml/2006/table">
            <a:tbl>
              <a:tblPr firstRow="1" bandRow="1">
                <a:tableStyleId>{00A15C55-8517-42AA-B614-E9B94910E393}</a:tableStyleId>
              </a:tblPr>
              <a:tblGrid>
                <a:gridCol w="3323304">
                  <a:extLst>
                    <a:ext uri="{9D8B030D-6E8A-4147-A177-3AD203B41FA5}">
                      <a16:colId xmlns:a16="http://schemas.microsoft.com/office/drawing/2014/main" val="20000"/>
                    </a:ext>
                  </a:extLst>
                </a:gridCol>
                <a:gridCol w="1020096">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2590800">
                  <a:extLst>
                    <a:ext uri="{9D8B030D-6E8A-4147-A177-3AD203B41FA5}">
                      <a16:colId xmlns:a16="http://schemas.microsoft.com/office/drawing/2014/main" val="20004"/>
                    </a:ext>
                  </a:extLst>
                </a:gridCol>
              </a:tblGrid>
              <a:tr h="774817">
                <a:tc>
                  <a:txBody>
                    <a:bodyPr/>
                    <a:lstStyle/>
                    <a:p>
                      <a:pPr algn="r"/>
                      <a:r>
                        <a:rPr lang="en-US" sz="1500" b="1" dirty="0">
                          <a:solidFill>
                            <a:schemeClr val="tx1"/>
                          </a:solidFill>
                        </a:rPr>
                        <a:t>STAR SITES</a:t>
                      </a:r>
                      <a:r>
                        <a:rPr lang="en-US" sz="1500" b="1" i="1" dirty="0">
                          <a:solidFill>
                            <a:schemeClr val="tx1"/>
                          </a:solidFill>
                        </a:rPr>
                        <a:t>—</a:t>
                      </a:r>
                      <a:r>
                        <a:rPr lang="en-US" sz="1500" b="1" dirty="0">
                          <a:solidFill>
                            <a:schemeClr val="tx1"/>
                          </a:solidFill>
                        </a:rPr>
                        <a:t>New, </a:t>
                      </a:r>
                    </a:p>
                    <a:p>
                      <a:pPr algn="r"/>
                      <a:r>
                        <a:rPr lang="en-US" sz="1500" b="1" dirty="0">
                          <a:solidFill>
                            <a:schemeClr val="tx1"/>
                          </a:solidFill>
                        </a:rPr>
                        <a:t>Recertification, Promotion</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FFY Goal</a:t>
                      </a:r>
                    </a:p>
                  </a:txBody>
                  <a:tcPr anchor="ctr">
                    <a:solidFill>
                      <a:schemeClr val="bg1">
                        <a:lumMod val="75000"/>
                      </a:schemeClr>
                    </a:solidFill>
                  </a:tcPr>
                </a:tc>
                <a:tc>
                  <a:txBody>
                    <a:bodyPr/>
                    <a:lstStyle/>
                    <a:p>
                      <a:pPr algn="ctr"/>
                      <a:r>
                        <a:rPr lang="en-US" sz="1300" b="1" dirty="0">
                          <a:solidFill>
                            <a:schemeClr val="tx1"/>
                          </a:solidFill>
                        </a:rPr>
                        <a:t>Approved Star Sites*</a:t>
                      </a:r>
                    </a:p>
                  </a:txBody>
                  <a:tcPr anchor="ctr">
                    <a:solidFill>
                      <a:schemeClr val="bg1">
                        <a:lumMod val="75000"/>
                      </a:schemeClr>
                    </a:solidFill>
                  </a:tcPr>
                </a:tc>
                <a:extLst>
                  <a:ext uri="{0D108BD9-81ED-4DB2-BD59-A6C34878D82A}">
                    <a16:rowId xmlns:a16="http://schemas.microsoft.com/office/drawing/2014/main" val="10000"/>
                  </a:ext>
                </a:extLst>
              </a:tr>
              <a:tr h="292494">
                <a:tc>
                  <a:txBody>
                    <a:bodyPr/>
                    <a:lstStyle/>
                    <a:p>
                      <a:pPr algn="r"/>
                      <a:r>
                        <a:rPr lang="en-US" sz="1400" i="1" dirty="0"/>
                        <a:t>Carolina Star</a:t>
                      </a:r>
                      <a:endParaRPr lang="en-US" sz="1400" b="0" i="1" dirty="0"/>
                    </a:p>
                  </a:txBody>
                  <a:tcPr>
                    <a:solidFill>
                      <a:schemeClr val="bg1">
                        <a:lumMod val="85000"/>
                      </a:schemeClr>
                    </a:solidFill>
                  </a:tcPr>
                </a:tc>
                <a:tc>
                  <a:txBody>
                    <a:bodyPr/>
                    <a:lstStyle/>
                    <a:p>
                      <a:pPr algn="ctr"/>
                      <a:r>
                        <a:rPr lang="en-US" sz="1400" b="1" i="1" dirty="0"/>
                        <a:t>22</a:t>
                      </a:r>
                    </a:p>
                  </a:txBody>
                  <a:tcPr>
                    <a:solidFill>
                      <a:schemeClr val="bg1">
                        <a:lumMod val="85000"/>
                      </a:schemeClr>
                    </a:solidFill>
                  </a:tcPr>
                </a:tc>
                <a:tc rowSpan="4">
                  <a:txBody>
                    <a:bodyPr/>
                    <a:lstStyle/>
                    <a:p>
                      <a:pPr algn="ctr"/>
                      <a:endParaRPr lang="en-US" sz="1300" b="1" i="0" dirty="0"/>
                    </a:p>
                  </a:txBody>
                  <a:tcPr>
                    <a:solidFill>
                      <a:schemeClr val="bg1">
                        <a:lumMod val="85000"/>
                      </a:schemeClr>
                    </a:solidFill>
                  </a:tcPr>
                </a:tc>
                <a:tc>
                  <a:txBody>
                    <a:bodyPr/>
                    <a:lstStyle/>
                    <a:p>
                      <a:pPr algn="ctr"/>
                      <a:r>
                        <a:rPr lang="en-US" sz="1400" b="0" i="0" dirty="0"/>
                        <a:t>101</a:t>
                      </a:r>
                    </a:p>
                  </a:txBody>
                  <a:tcPr>
                    <a:solidFill>
                      <a:schemeClr val="bg1">
                        <a:lumMod val="85000"/>
                      </a:schemeClr>
                    </a:solidFill>
                  </a:tcPr>
                </a:tc>
                <a:extLst>
                  <a:ext uri="{0D108BD9-81ED-4DB2-BD59-A6C34878D82A}">
                    <a16:rowId xmlns:a16="http://schemas.microsoft.com/office/drawing/2014/main" val="10001"/>
                  </a:ext>
                </a:extLst>
              </a:tr>
              <a:tr h="292494">
                <a:tc>
                  <a:txBody>
                    <a:bodyPr/>
                    <a:lstStyle/>
                    <a:p>
                      <a:pPr algn="r"/>
                      <a:r>
                        <a:rPr lang="en-US" sz="1400" i="1" dirty="0"/>
                        <a:t>Building Star</a:t>
                      </a:r>
                      <a:endParaRPr lang="en-US" sz="1400" b="0" i="1" dirty="0"/>
                    </a:p>
                  </a:txBody>
                  <a:tcPr>
                    <a:solidFill>
                      <a:schemeClr val="bg1">
                        <a:lumMod val="95000"/>
                      </a:schemeClr>
                    </a:solidFill>
                  </a:tcPr>
                </a:tc>
                <a:tc>
                  <a:txBody>
                    <a:bodyPr/>
                    <a:lstStyle/>
                    <a:p>
                      <a:pPr algn="ctr"/>
                      <a:r>
                        <a:rPr lang="en-US" sz="1400" b="1" i="1" dirty="0"/>
                        <a:t>3</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a:t>22</a:t>
                      </a:r>
                    </a:p>
                  </a:txBody>
                  <a:tcPr>
                    <a:solidFill>
                      <a:schemeClr val="bg1">
                        <a:lumMod val="95000"/>
                      </a:schemeClr>
                    </a:solidFill>
                  </a:tcPr>
                </a:tc>
                <a:extLst>
                  <a:ext uri="{0D108BD9-81ED-4DB2-BD59-A6C34878D82A}">
                    <a16:rowId xmlns:a16="http://schemas.microsoft.com/office/drawing/2014/main" val="10002"/>
                  </a:ext>
                </a:extLst>
              </a:tr>
              <a:tr h="292494">
                <a:tc>
                  <a:txBody>
                    <a:bodyPr/>
                    <a:lstStyle/>
                    <a:p>
                      <a:pPr algn="r"/>
                      <a:r>
                        <a:rPr lang="en-US" sz="1400" i="1" dirty="0"/>
                        <a:t>Rising Star</a:t>
                      </a:r>
                      <a:endParaRPr lang="en-US" sz="1400" b="0" i="1" dirty="0"/>
                    </a:p>
                  </a:txBody>
                  <a:tcPr>
                    <a:solidFill>
                      <a:schemeClr val="bg1">
                        <a:lumMod val="85000"/>
                      </a:schemeClr>
                    </a:solidFill>
                  </a:tcPr>
                </a:tc>
                <a:tc>
                  <a:txBody>
                    <a:bodyPr/>
                    <a:lstStyle/>
                    <a:p>
                      <a:pPr algn="ctr"/>
                      <a:r>
                        <a:rPr lang="en-US" sz="1400" b="1" i="1" dirty="0"/>
                        <a:t>0</a:t>
                      </a:r>
                    </a:p>
                  </a:txBody>
                  <a:tcPr>
                    <a:solidFill>
                      <a:schemeClr val="bg1">
                        <a:lumMod val="85000"/>
                      </a:schemeClr>
                    </a:solidFill>
                  </a:tcPr>
                </a:tc>
                <a:tc vMerge="1">
                  <a:txBody>
                    <a:bodyPr/>
                    <a:lstStyle/>
                    <a:p>
                      <a:pPr algn="ctr"/>
                      <a:endParaRPr lang="en-US" sz="1300" b="1" i="0" dirty="0"/>
                    </a:p>
                  </a:txBody>
                  <a:tcPr>
                    <a:solidFill>
                      <a:schemeClr val="bg1">
                        <a:lumMod val="85000"/>
                      </a:schemeClr>
                    </a:solidFill>
                  </a:tcPr>
                </a:tc>
                <a:tc>
                  <a:txBody>
                    <a:bodyPr/>
                    <a:lstStyle/>
                    <a:p>
                      <a:pPr algn="ctr"/>
                      <a:r>
                        <a:rPr lang="en-US" sz="1400" b="0" i="0" dirty="0"/>
                        <a:t>4</a:t>
                      </a:r>
                    </a:p>
                  </a:txBody>
                  <a:tcPr>
                    <a:solidFill>
                      <a:schemeClr val="bg1">
                        <a:lumMod val="85000"/>
                      </a:schemeClr>
                    </a:solidFill>
                  </a:tcPr>
                </a:tc>
                <a:extLst>
                  <a:ext uri="{0D108BD9-81ED-4DB2-BD59-A6C34878D82A}">
                    <a16:rowId xmlns:a16="http://schemas.microsoft.com/office/drawing/2014/main" val="10003"/>
                  </a:ext>
                </a:extLst>
              </a:tr>
              <a:tr h="292494">
                <a:tc>
                  <a:txBody>
                    <a:bodyPr/>
                    <a:lstStyle/>
                    <a:p>
                      <a:pPr algn="r"/>
                      <a:r>
                        <a:rPr lang="en-US" sz="1400" i="1" dirty="0"/>
                        <a:t>Public Sector Star</a:t>
                      </a:r>
                      <a:endParaRPr lang="en-US" sz="1400" b="0" i="1" dirty="0"/>
                    </a:p>
                  </a:txBody>
                  <a:tcPr>
                    <a:solidFill>
                      <a:schemeClr val="bg1">
                        <a:lumMod val="95000"/>
                      </a:schemeClr>
                    </a:solidFill>
                  </a:tcPr>
                </a:tc>
                <a:tc>
                  <a:txBody>
                    <a:bodyPr/>
                    <a:lstStyle/>
                    <a:p>
                      <a:pPr algn="ctr"/>
                      <a:r>
                        <a:rPr lang="en-US" sz="1400" b="1" i="1" dirty="0"/>
                        <a:t>4</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algn="ctr"/>
                      <a:r>
                        <a:rPr lang="en-US" sz="1400" b="0" i="0" dirty="0"/>
                        <a:t>19</a:t>
                      </a:r>
                    </a:p>
                  </a:txBody>
                  <a:tcPr>
                    <a:solidFill>
                      <a:schemeClr val="bg1">
                        <a:lumMod val="95000"/>
                      </a:schemeClr>
                    </a:solidFill>
                  </a:tcPr>
                </a:tc>
                <a:extLst>
                  <a:ext uri="{0D108BD9-81ED-4DB2-BD59-A6C34878D82A}">
                    <a16:rowId xmlns:a16="http://schemas.microsoft.com/office/drawing/2014/main" val="10004"/>
                  </a:ext>
                </a:extLst>
              </a:tr>
              <a:tr h="214021">
                <a:tc>
                  <a:txBody>
                    <a:bodyPr/>
                    <a:lstStyle/>
                    <a:p>
                      <a:pPr algn="r"/>
                      <a:r>
                        <a:rPr lang="en-US" sz="1400" b="1" i="1" dirty="0"/>
                        <a:t>Total</a:t>
                      </a:r>
                    </a:p>
                  </a:txBody>
                  <a:tcPr anchor="ctr">
                    <a:solidFill>
                      <a:schemeClr val="bg1">
                        <a:lumMod val="85000"/>
                      </a:schemeClr>
                    </a:solidFill>
                  </a:tcPr>
                </a:tc>
                <a:tc>
                  <a:txBody>
                    <a:bodyPr/>
                    <a:lstStyle/>
                    <a:p>
                      <a:pPr algn="ctr"/>
                      <a:r>
                        <a:rPr lang="en-US" sz="1400" b="1" i="1" dirty="0"/>
                        <a:t>29</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dirty="0"/>
                        <a:t>20</a:t>
                      </a:r>
                    </a:p>
                  </a:txBody>
                  <a:tcPr anchor="ctr">
                    <a:solidFill>
                      <a:schemeClr val="bg1">
                        <a:lumMod val="85000"/>
                      </a:schemeClr>
                    </a:solidFill>
                  </a:tcPr>
                </a:tc>
                <a:tc>
                  <a:txBody>
                    <a:bodyPr/>
                    <a:lstStyle/>
                    <a:p>
                      <a:pPr algn="ctr"/>
                      <a:r>
                        <a:rPr lang="en-US" sz="1400" b="1" i="1" dirty="0"/>
                        <a:t>146</a:t>
                      </a:r>
                    </a:p>
                  </a:txBody>
                  <a:tcPr anchor="ctr">
                    <a:solidFill>
                      <a:schemeClr val="bg1">
                        <a:lumMod val="85000"/>
                      </a:schemeClr>
                    </a:solidFill>
                  </a:tcPr>
                </a:tc>
                <a:extLst>
                  <a:ext uri="{0D108BD9-81ED-4DB2-BD59-A6C34878D82A}">
                    <a16:rowId xmlns:a16="http://schemas.microsoft.com/office/drawing/2014/main" val="10005"/>
                  </a:ext>
                </a:extLst>
              </a:tr>
            </a:tbl>
          </a:graphicData>
        </a:graphic>
      </p:graphicFrame>
      <p:graphicFrame>
        <p:nvGraphicFramePr>
          <p:cNvPr id="24" name="Table 23">
            <a:extLst>
              <a:ext uri="{FF2B5EF4-FFF2-40B4-BE49-F238E27FC236}">
                <a16:creationId xmlns:a16="http://schemas.microsoft.com/office/drawing/2014/main" id="{8417DF1B-59C0-40B4-8181-213F02AD4CCE}"/>
              </a:ext>
            </a:extLst>
          </p:cNvPr>
          <p:cNvGraphicFramePr>
            <a:graphicFrameLocks noGrp="1"/>
          </p:cNvGraphicFramePr>
          <p:nvPr>
            <p:extLst>
              <p:ext uri="{D42A27DB-BD31-4B8C-83A1-F6EECF244321}">
                <p14:modId xmlns:p14="http://schemas.microsoft.com/office/powerpoint/2010/main" val="603561832"/>
              </p:ext>
            </p:extLst>
          </p:nvPr>
        </p:nvGraphicFramePr>
        <p:xfrm>
          <a:off x="609598" y="4102628"/>
          <a:ext cx="7924800" cy="1851432"/>
        </p:xfrm>
        <a:graphic>
          <a:graphicData uri="http://schemas.openxmlformats.org/drawingml/2006/table">
            <a:tbl>
              <a:tblPr firstRow="1" bandRow="1">
                <a:tableStyleId>{00A15C55-8517-42AA-B614-E9B94910E393}</a:tableStyleId>
              </a:tblPr>
              <a:tblGrid>
                <a:gridCol w="533400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2"/>
                    </a:ext>
                  </a:extLst>
                </a:gridCol>
                <a:gridCol w="1447798">
                  <a:extLst>
                    <a:ext uri="{9D8B030D-6E8A-4147-A177-3AD203B41FA5}">
                      <a16:colId xmlns:a16="http://schemas.microsoft.com/office/drawing/2014/main" val="20003"/>
                    </a:ext>
                  </a:extLst>
                </a:gridCol>
              </a:tblGrid>
              <a:tr h="3070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dirty="0">
                        <a:solidFill>
                          <a:schemeClr val="tx1"/>
                        </a:solidFill>
                      </a:endParaRPr>
                    </a:p>
                  </a:txBody>
                  <a:tcP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25153">
                <a:tc>
                  <a:txBody>
                    <a:bodyPr/>
                    <a:lstStyle/>
                    <a:p>
                      <a:pPr algn="r"/>
                      <a:r>
                        <a:rPr lang="en-US" sz="1400" i="1" dirty="0"/>
                        <a:t>Star</a:t>
                      </a:r>
                      <a:r>
                        <a:rPr lang="en-US" sz="1400" i="1" baseline="0" dirty="0"/>
                        <a:t> Sites</a:t>
                      </a:r>
                      <a:r>
                        <a:rPr lang="en-US" sz="1400" i="1" dirty="0"/>
                        <a:t>—Termination/Withdrawn</a:t>
                      </a:r>
                      <a:endParaRPr lang="en-US" sz="1400" b="0" i="1" dirty="0"/>
                    </a:p>
                  </a:txBody>
                  <a:tcPr>
                    <a:solidFill>
                      <a:schemeClr val="bg1">
                        <a:lumMod val="85000"/>
                      </a:schemeClr>
                    </a:solidFill>
                  </a:tcPr>
                </a:tc>
                <a:tc>
                  <a:txBody>
                    <a:bodyPr/>
                    <a:lstStyle/>
                    <a:p>
                      <a:pPr algn="ctr"/>
                      <a:r>
                        <a:rPr lang="en-US" sz="1400" b="1" i="1" dirty="0"/>
                        <a:t>6</a:t>
                      </a:r>
                    </a:p>
                  </a:txBody>
                  <a:tcPr>
                    <a:solidFill>
                      <a:schemeClr val="bg1">
                        <a:lumMod val="85000"/>
                      </a:schemeClr>
                    </a:solidFill>
                  </a:tcPr>
                </a:tc>
                <a:tc rowSpan="2">
                  <a:txBody>
                    <a:bodyPr/>
                    <a:lstStyle/>
                    <a:p>
                      <a:pPr algn="ctr"/>
                      <a:endParaRPr lang="en-US" sz="1400" b="1" i="0" dirty="0"/>
                    </a:p>
                  </a:txBody>
                  <a:tcPr>
                    <a:solidFill>
                      <a:schemeClr val="bg1">
                        <a:lumMod val="85000"/>
                      </a:schemeClr>
                    </a:solidFill>
                  </a:tcPr>
                </a:tc>
                <a:extLst>
                  <a:ext uri="{0D108BD9-81ED-4DB2-BD59-A6C34878D82A}">
                    <a16:rowId xmlns:a16="http://schemas.microsoft.com/office/drawing/2014/main" val="10001"/>
                  </a:ext>
                </a:extLst>
              </a:tr>
              <a:tr h="277231">
                <a:tc>
                  <a:txBody>
                    <a:bodyPr/>
                    <a:lstStyle/>
                    <a:p>
                      <a:pPr algn="r"/>
                      <a:r>
                        <a:rPr lang="en-US" sz="1400" b="0" i="1" dirty="0"/>
                        <a:t>Star Conference </a:t>
                      </a:r>
                      <a:r>
                        <a:rPr lang="en-US" sz="1400" b="0" i="1" dirty="0" err="1"/>
                        <a:t>Attendence</a:t>
                      </a:r>
                      <a:endParaRPr lang="en-US" sz="1400" b="0" i="1" dirty="0"/>
                    </a:p>
                  </a:txBody>
                  <a:tcPr>
                    <a:solidFill>
                      <a:schemeClr val="bg1">
                        <a:lumMod val="95000"/>
                      </a:schemeClr>
                    </a:solidFill>
                  </a:tcPr>
                </a:tc>
                <a:tc>
                  <a:txBody>
                    <a:bodyPr/>
                    <a:lstStyle/>
                    <a:p>
                      <a:pPr algn="ctr"/>
                      <a:r>
                        <a:rPr lang="en-US" sz="1400" b="1" i="1" dirty="0"/>
                        <a:t>305</a:t>
                      </a:r>
                    </a:p>
                  </a:txBody>
                  <a:tcPr>
                    <a:solidFill>
                      <a:schemeClr val="bg1">
                        <a:lumMod val="95000"/>
                      </a:schemeClr>
                    </a:solidFill>
                  </a:tcPr>
                </a:tc>
                <a:tc vMerge="1">
                  <a:txBody>
                    <a:bodyPr/>
                    <a:lstStyle/>
                    <a:p>
                      <a:pPr algn="ctr"/>
                      <a:endParaRPr lang="en-US" sz="1400" b="1" i="0" dirty="0"/>
                    </a:p>
                  </a:txBody>
                  <a:tcPr>
                    <a:solidFill>
                      <a:schemeClr val="bg1">
                        <a:lumMod val="95000"/>
                      </a:schemeClr>
                    </a:solidFill>
                  </a:tcPr>
                </a:tc>
                <a:extLst>
                  <a:ext uri="{0D108BD9-81ED-4DB2-BD59-A6C34878D82A}">
                    <a16:rowId xmlns:a16="http://schemas.microsoft.com/office/drawing/2014/main" val="10002"/>
                  </a:ext>
                </a:extLst>
              </a:tr>
              <a:tr h="277231">
                <a:tc>
                  <a:txBody>
                    <a:bodyPr/>
                    <a:lstStyle/>
                    <a:p>
                      <a:pPr algn="r"/>
                      <a:r>
                        <a:rPr lang="en-US" sz="1400" i="1" dirty="0"/>
                        <a:t>Star Presentations</a:t>
                      </a:r>
                      <a:endParaRPr lang="en-US" sz="1400" b="0" i="1" dirty="0"/>
                    </a:p>
                  </a:txBody>
                  <a:tcPr>
                    <a:solidFill>
                      <a:schemeClr val="bg1">
                        <a:lumMod val="85000"/>
                      </a:schemeClr>
                    </a:solidFill>
                  </a:tcPr>
                </a:tc>
                <a:tc>
                  <a:txBody>
                    <a:bodyPr/>
                    <a:lstStyle/>
                    <a:p>
                      <a:pPr algn="ctr"/>
                      <a:r>
                        <a:rPr lang="en-US" sz="1400" b="1" i="1" dirty="0"/>
                        <a:t>18</a:t>
                      </a:r>
                    </a:p>
                  </a:txBody>
                  <a:tcPr>
                    <a:solidFill>
                      <a:schemeClr val="bg1">
                        <a:lumMod val="85000"/>
                      </a:schemeClr>
                    </a:solidFill>
                  </a:tcPr>
                </a:tc>
                <a:tc>
                  <a:txBody>
                    <a:bodyPr/>
                    <a:lstStyle/>
                    <a:p>
                      <a:pPr algn="ctr"/>
                      <a:r>
                        <a:rPr lang="en-US" sz="1400" b="0" i="0" dirty="0"/>
                        <a:t>20</a:t>
                      </a:r>
                    </a:p>
                  </a:txBody>
                  <a:tcPr>
                    <a:solidFill>
                      <a:schemeClr val="bg1">
                        <a:lumMod val="85000"/>
                      </a:schemeClr>
                    </a:solidFill>
                  </a:tcPr>
                </a:tc>
                <a:extLst>
                  <a:ext uri="{0D108BD9-81ED-4DB2-BD59-A6C34878D82A}">
                    <a16:rowId xmlns:a16="http://schemas.microsoft.com/office/drawing/2014/main" val="10003"/>
                  </a:ext>
                </a:extLst>
              </a:tr>
              <a:tr h="277231">
                <a:tc>
                  <a:txBody>
                    <a:bodyPr/>
                    <a:lstStyle/>
                    <a:p>
                      <a:pPr algn="r"/>
                      <a:r>
                        <a:rPr lang="en-US" sz="1400" i="1" dirty="0"/>
                        <a:t>Star Program Interventions</a:t>
                      </a:r>
                      <a:endParaRPr lang="en-US" sz="1400" b="0" i="1" dirty="0"/>
                    </a:p>
                  </a:txBody>
                  <a:tcPr>
                    <a:solidFill>
                      <a:schemeClr val="bg1">
                        <a:lumMod val="95000"/>
                      </a:schemeClr>
                    </a:solidFill>
                  </a:tcPr>
                </a:tc>
                <a:tc>
                  <a:txBody>
                    <a:bodyPr/>
                    <a:lstStyle/>
                    <a:p>
                      <a:pPr algn="ctr"/>
                      <a:r>
                        <a:rPr lang="en-US" sz="1400" b="1" i="1" dirty="0"/>
                        <a:t>134</a:t>
                      </a:r>
                    </a:p>
                  </a:txBody>
                  <a:tcPr>
                    <a:solidFill>
                      <a:schemeClr val="bg1">
                        <a:lumMod val="95000"/>
                      </a:schemeClr>
                    </a:solidFill>
                  </a:tcPr>
                </a:tc>
                <a:tc>
                  <a:txBody>
                    <a:bodyPr/>
                    <a:lstStyle/>
                    <a:p>
                      <a:pPr algn="ctr"/>
                      <a:r>
                        <a:rPr lang="en-US" sz="1400" b="0" i="0" dirty="0"/>
                        <a:t>100</a:t>
                      </a:r>
                    </a:p>
                  </a:txBody>
                  <a:tcPr>
                    <a:solidFill>
                      <a:schemeClr val="bg1">
                        <a:lumMod val="95000"/>
                      </a:schemeClr>
                    </a:solidFill>
                  </a:tcPr>
                </a:tc>
                <a:extLst>
                  <a:ext uri="{0D108BD9-81ED-4DB2-BD59-A6C34878D82A}">
                    <a16:rowId xmlns:a16="http://schemas.microsoft.com/office/drawing/2014/main" val="10004"/>
                  </a:ext>
                </a:extLst>
              </a:tr>
              <a:tr h="277231">
                <a:tc>
                  <a:txBody>
                    <a:bodyPr/>
                    <a:lstStyle/>
                    <a:p>
                      <a:pPr algn="r"/>
                      <a:r>
                        <a:rPr lang="en-US" sz="1400" b="0" i="1" dirty="0"/>
                        <a:t>Special Star Team Members/OSH Star Team Members</a:t>
                      </a:r>
                    </a:p>
                  </a:txBody>
                  <a:tcPr>
                    <a:solidFill>
                      <a:schemeClr val="bg1">
                        <a:lumMod val="85000"/>
                      </a:schemeClr>
                    </a:solidFill>
                  </a:tcPr>
                </a:tc>
                <a:tc>
                  <a:txBody>
                    <a:bodyPr/>
                    <a:lstStyle/>
                    <a:p>
                      <a:pPr algn="ctr"/>
                      <a:r>
                        <a:rPr lang="en-US" sz="1300" b="1" i="1" dirty="0"/>
                        <a:t>108</a:t>
                      </a:r>
                    </a:p>
                  </a:txBody>
                  <a:tcPr>
                    <a:solidFill>
                      <a:schemeClr val="bg1">
                        <a:lumMod val="85000"/>
                      </a:schemeClr>
                    </a:solidFill>
                  </a:tcPr>
                </a:tc>
                <a:tc>
                  <a:txBody>
                    <a:bodyPr/>
                    <a:lstStyle/>
                    <a:p>
                      <a:pPr algn="ctr"/>
                      <a:r>
                        <a:rPr lang="en-US" sz="1400" b="0" i="0" dirty="0"/>
                        <a:t>N/A</a:t>
                      </a:r>
                    </a:p>
                  </a:txBody>
                  <a:tcPr>
                    <a:solidFill>
                      <a:schemeClr val="bg1">
                        <a:lumMod val="85000"/>
                      </a:schemeClr>
                    </a:solidFill>
                  </a:tcPr>
                </a:tc>
                <a:extLst>
                  <a:ext uri="{0D108BD9-81ED-4DB2-BD59-A6C34878D82A}">
                    <a16:rowId xmlns:a16="http://schemas.microsoft.com/office/drawing/2014/main" val="3165065554"/>
                  </a:ext>
                </a:extLst>
              </a:tr>
            </a:tbl>
          </a:graphicData>
        </a:graphic>
      </p:graphicFrame>
    </p:spTree>
    <p:extLst>
      <p:ext uri="{BB962C8B-B14F-4D97-AF65-F5344CB8AC3E}">
        <p14:creationId xmlns:p14="http://schemas.microsoft.com/office/powerpoint/2010/main" val="717973296"/>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sp>
        <p:nvSpPr>
          <p:cNvPr id="11" name="TextBox 10"/>
          <p:cNvSpPr txBox="1"/>
          <p:nvPr/>
        </p:nvSpPr>
        <p:spPr>
          <a:xfrm>
            <a:off x="7620000" y="3228945"/>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graphicFrame>
        <p:nvGraphicFramePr>
          <p:cNvPr id="14" name="Table 13">
            <a:extLst>
              <a:ext uri="{FF2B5EF4-FFF2-40B4-BE49-F238E27FC236}">
                <a16:creationId xmlns:a16="http://schemas.microsoft.com/office/drawing/2014/main" id="{FAEEDE5F-4EB3-4ECA-B4BF-B727E806A00C}"/>
              </a:ext>
            </a:extLst>
          </p:cNvPr>
          <p:cNvGraphicFramePr>
            <a:graphicFrameLocks noGrp="1"/>
          </p:cNvGraphicFramePr>
          <p:nvPr>
            <p:extLst>
              <p:ext uri="{D42A27DB-BD31-4B8C-83A1-F6EECF244321}">
                <p14:modId xmlns:p14="http://schemas.microsoft.com/office/powerpoint/2010/main" val="3326612811"/>
              </p:ext>
            </p:extLst>
          </p:nvPr>
        </p:nvGraphicFramePr>
        <p:xfrm>
          <a:off x="609600" y="4572000"/>
          <a:ext cx="7910946" cy="1249680"/>
        </p:xfrm>
        <a:graphic>
          <a:graphicData uri="http://schemas.openxmlformats.org/drawingml/2006/table">
            <a:tbl>
              <a:tblPr firstRow="1" bandRow="1">
                <a:tableStyleId>{00A15C55-8517-42AA-B614-E9B94910E393}</a:tableStyleId>
              </a:tblPr>
              <a:tblGrid>
                <a:gridCol w="6172200">
                  <a:extLst>
                    <a:ext uri="{9D8B030D-6E8A-4147-A177-3AD203B41FA5}">
                      <a16:colId xmlns:a16="http://schemas.microsoft.com/office/drawing/2014/main" val="20000"/>
                    </a:ext>
                  </a:extLst>
                </a:gridCol>
                <a:gridCol w="1738746">
                  <a:extLst>
                    <a:ext uri="{9D8B030D-6E8A-4147-A177-3AD203B41FA5}">
                      <a16:colId xmlns:a16="http://schemas.microsoft.com/office/drawing/2014/main" val="20002"/>
                    </a:ext>
                  </a:extLst>
                </a:gridCol>
              </a:tblGrid>
              <a:tr h="272722">
                <a:tc>
                  <a:txBody>
                    <a:bodyPr/>
                    <a:lstStyle/>
                    <a:p>
                      <a:pPr algn="r"/>
                      <a:r>
                        <a:rPr lang="en-US" sz="1600" b="1" dirty="0">
                          <a:solidFill>
                            <a:schemeClr val="tx1"/>
                          </a:solidFill>
                        </a:rPr>
                        <a:t>SAFETY AWARDS</a:t>
                      </a: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49995">
                <a:tc>
                  <a:txBody>
                    <a:bodyPr/>
                    <a:lstStyle/>
                    <a:p>
                      <a:pPr algn="r"/>
                      <a:r>
                        <a:rPr lang="en-US" sz="1400" i="1" dirty="0"/>
                        <a:t>CY 2020 Safety Awards Season (Silver, Gold, Million Hour)</a:t>
                      </a:r>
                      <a:endParaRPr lang="en-US" sz="1400" b="0" i="1" dirty="0"/>
                    </a:p>
                  </a:txBody>
                  <a:tcPr anchor="ctr">
                    <a:solidFill>
                      <a:schemeClr val="bg1">
                        <a:lumMod val="95000"/>
                      </a:schemeClr>
                    </a:solidFill>
                  </a:tcPr>
                </a:tc>
                <a:tc>
                  <a:txBody>
                    <a:bodyPr/>
                    <a:lstStyle/>
                    <a:p>
                      <a:pPr algn="ctr"/>
                      <a:r>
                        <a:rPr lang="en-US" sz="1400" b="1" i="1" dirty="0"/>
                        <a:t>2,737</a:t>
                      </a:r>
                    </a:p>
                  </a:txBody>
                  <a:tcPr anchor="ctr">
                    <a:solidFill>
                      <a:schemeClr val="bg1">
                        <a:lumMod val="95000"/>
                      </a:schemeClr>
                    </a:solidFill>
                  </a:tcPr>
                </a:tc>
                <a:extLst>
                  <a:ext uri="{0D108BD9-81ED-4DB2-BD59-A6C34878D82A}">
                    <a16:rowId xmlns:a16="http://schemas.microsoft.com/office/drawing/2014/main" val="10001"/>
                  </a:ext>
                </a:extLst>
              </a:tr>
              <a:tr h="249995">
                <a:tc>
                  <a:txBody>
                    <a:bodyPr/>
                    <a:lstStyle/>
                    <a:p>
                      <a:endParaRPr lang="en-US" sz="1400" b="0" i="1" dirty="0"/>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tx1"/>
                          </a:solidFill>
                        </a:rPr>
                        <a:t>Total</a:t>
                      </a:r>
                    </a:p>
                  </a:txBody>
                  <a:tcPr anchor="ctr">
                    <a:solidFill>
                      <a:schemeClr val="bg1">
                        <a:lumMod val="85000"/>
                      </a:schemeClr>
                    </a:solidFill>
                  </a:tcPr>
                </a:tc>
                <a:extLst>
                  <a:ext uri="{0D108BD9-81ED-4DB2-BD59-A6C34878D82A}">
                    <a16:rowId xmlns:a16="http://schemas.microsoft.com/office/drawing/2014/main" val="10002"/>
                  </a:ext>
                </a:extLst>
              </a:tr>
              <a:tr h="249995">
                <a:tc>
                  <a:txBody>
                    <a:bodyPr/>
                    <a:lstStyle/>
                    <a:p>
                      <a:pPr algn="r"/>
                      <a:r>
                        <a:rPr lang="en-US" sz="1400" i="1" dirty="0"/>
                        <a:t>Million </a:t>
                      </a:r>
                      <a:r>
                        <a:rPr lang="en-US" sz="1400" i="1" baseline="0" dirty="0"/>
                        <a:t>Hour Awards</a:t>
                      </a:r>
                      <a:endParaRPr lang="en-US" sz="1400" b="0" i="1" dirty="0"/>
                    </a:p>
                  </a:txBody>
                  <a:tcPr anchor="ctr">
                    <a:solidFill>
                      <a:schemeClr val="bg1">
                        <a:lumMod val="95000"/>
                      </a:schemeClr>
                    </a:solidFill>
                  </a:tcPr>
                </a:tc>
                <a:tc>
                  <a:txBody>
                    <a:bodyPr/>
                    <a:lstStyle/>
                    <a:p>
                      <a:pPr algn="ctr"/>
                      <a:r>
                        <a:rPr lang="en-US" sz="1400" b="1" i="1" dirty="0"/>
                        <a:t>45</a:t>
                      </a:r>
                    </a:p>
                  </a:txBody>
                  <a:tcPr anchor="c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9" name="TextBox 8">
            <a:extLst>
              <a:ext uri="{FF2B5EF4-FFF2-40B4-BE49-F238E27FC236}">
                <a16:creationId xmlns:a16="http://schemas.microsoft.com/office/drawing/2014/main" id="{659965B8-D414-4045-864A-E1E15EBC931C}"/>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pic>
        <p:nvPicPr>
          <p:cNvPr id="12" name="Picture 11">
            <a:extLst>
              <a:ext uri="{FF2B5EF4-FFF2-40B4-BE49-F238E27FC236}">
                <a16:creationId xmlns:a16="http://schemas.microsoft.com/office/drawing/2014/main" id="{2C40FBAC-1936-4EBC-BF9D-FA994EB849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2568348"/>
            <a:ext cx="1896153" cy="1264103"/>
          </a:xfrm>
          <a:prstGeom prst="rect">
            <a:avLst/>
          </a:prstGeom>
        </p:spPr>
      </p:pic>
      <p:pic>
        <p:nvPicPr>
          <p:cNvPr id="15" name="Picture 14" descr="A picture containing text, person, outdoor, group&#10;&#10;Description automatically generated">
            <a:extLst>
              <a:ext uri="{FF2B5EF4-FFF2-40B4-BE49-F238E27FC236}">
                <a16:creationId xmlns:a16="http://schemas.microsoft.com/office/drawing/2014/main" id="{63D2AD30-EAF7-417C-99D0-7FA8C2478287}"/>
              </a:ext>
            </a:extLst>
          </p:cNvPr>
          <p:cNvPicPr/>
          <p:nvPr/>
        </p:nvPicPr>
        <p:blipFill rotWithShape="1">
          <a:blip r:embed="rId4" cstate="print">
            <a:extLst>
              <a:ext uri="{28A0092B-C50C-407E-A947-70E740481C1C}">
                <a14:useLocalDpi xmlns:a14="http://schemas.microsoft.com/office/drawing/2010/main" val="0"/>
              </a:ext>
            </a:extLst>
          </a:blip>
          <a:srcRect t="29183"/>
          <a:stretch/>
        </p:blipFill>
        <p:spPr bwMode="auto">
          <a:xfrm>
            <a:off x="634848" y="2915434"/>
            <a:ext cx="2870352" cy="917018"/>
          </a:xfrm>
          <a:prstGeom prst="rect">
            <a:avLst/>
          </a:prstGeom>
          <a:ln>
            <a:noFill/>
          </a:ln>
          <a:extLst>
            <a:ext uri="{53640926-AAD7-44D8-BBD7-CCE9431645EC}">
              <a14:shadowObscured xmlns:a14="http://schemas.microsoft.com/office/drawing/2010/main"/>
            </a:ext>
          </a:extLst>
        </p:spPr>
      </p:pic>
      <p:pic>
        <p:nvPicPr>
          <p:cNvPr id="16" name="Picture 15" descr="A group of people posing for a photo&#10;&#10;Description automatically generated">
            <a:extLst>
              <a:ext uri="{FF2B5EF4-FFF2-40B4-BE49-F238E27FC236}">
                <a16:creationId xmlns:a16="http://schemas.microsoft.com/office/drawing/2014/main" id="{5BCF740D-1685-418B-8AA7-6DB82AAE7A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6" t="13750" r="6942" b="22500"/>
          <a:stretch/>
        </p:blipFill>
        <p:spPr>
          <a:xfrm rot="10800000" flipH="1" flipV="1">
            <a:off x="5370873" y="2724439"/>
            <a:ext cx="2249127" cy="1085561"/>
          </a:xfrm>
          <a:prstGeom prst="rect">
            <a:avLst/>
          </a:prstGeom>
        </p:spPr>
      </p:pic>
      <p:graphicFrame>
        <p:nvGraphicFramePr>
          <p:cNvPr id="17" name="Table 16">
            <a:extLst>
              <a:ext uri="{FF2B5EF4-FFF2-40B4-BE49-F238E27FC236}">
                <a16:creationId xmlns:a16="http://schemas.microsoft.com/office/drawing/2014/main" id="{9CB6ED83-B86E-4582-82B4-D73CAEFBD383}"/>
              </a:ext>
            </a:extLst>
          </p:cNvPr>
          <p:cNvGraphicFramePr>
            <a:graphicFrameLocks noGrp="1"/>
          </p:cNvGraphicFramePr>
          <p:nvPr>
            <p:extLst>
              <p:ext uri="{D42A27DB-BD31-4B8C-83A1-F6EECF244321}">
                <p14:modId xmlns:p14="http://schemas.microsoft.com/office/powerpoint/2010/main" val="547515660"/>
              </p:ext>
            </p:extLst>
          </p:nvPr>
        </p:nvGraphicFramePr>
        <p:xfrm>
          <a:off x="609600" y="1143000"/>
          <a:ext cx="7910946" cy="1905000"/>
        </p:xfrm>
        <a:graphic>
          <a:graphicData uri="http://schemas.openxmlformats.org/drawingml/2006/table">
            <a:tbl>
              <a:tblPr firstRow="1" bandRow="1">
                <a:tableStyleId>{00A15C55-8517-42AA-B614-E9B94910E393}</a:tableStyleId>
              </a:tblPr>
              <a:tblGrid>
                <a:gridCol w="4168136">
                  <a:extLst>
                    <a:ext uri="{9D8B030D-6E8A-4147-A177-3AD203B41FA5}">
                      <a16:colId xmlns:a16="http://schemas.microsoft.com/office/drawing/2014/main" val="20000"/>
                    </a:ext>
                  </a:extLst>
                </a:gridCol>
                <a:gridCol w="935704">
                  <a:extLst>
                    <a:ext uri="{9D8B030D-6E8A-4147-A177-3AD203B41FA5}">
                      <a16:colId xmlns:a16="http://schemas.microsoft.com/office/drawing/2014/main" val="20002"/>
                    </a:ext>
                  </a:extLst>
                </a:gridCol>
                <a:gridCol w="1105832">
                  <a:extLst>
                    <a:ext uri="{9D8B030D-6E8A-4147-A177-3AD203B41FA5}">
                      <a16:colId xmlns:a16="http://schemas.microsoft.com/office/drawing/2014/main" val="20003"/>
                    </a:ext>
                  </a:extLst>
                </a:gridCol>
                <a:gridCol w="1701274">
                  <a:extLst>
                    <a:ext uri="{9D8B030D-6E8A-4147-A177-3AD203B41FA5}">
                      <a16:colId xmlns:a16="http://schemas.microsoft.com/office/drawing/2014/main" val="20004"/>
                    </a:ext>
                  </a:extLst>
                </a:gridCol>
              </a:tblGrid>
              <a:tr h="509162">
                <a:tc>
                  <a:txBody>
                    <a:bodyPr/>
                    <a:lstStyle/>
                    <a:p>
                      <a:pPr algn="r"/>
                      <a:r>
                        <a:rPr lang="en-US" sz="1600" b="1" dirty="0">
                          <a:solidFill>
                            <a:schemeClr val="tx1"/>
                          </a:solidFill>
                        </a:rPr>
                        <a:t>SHARP SITES</a:t>
                      </a:r>
                      <a:r>
                        <a:rPr lang="en-US" sz="1600" b="1" i="0" dirty="0">
                          <a:solidFill>
                            <a:schemeClr val="tx1"/>
                          </a:solidFill>
                        </a:rPr>
                        <a:t>—New/Renewals</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FFY Goal</a:t>
                      </a:r>
                      <a:endParaRPr lang="en-US" sz="1200" b="1" dirty="0">
                        <a:solidFill>
                          <a:schemeClr val="tx1"/>
                        </a:solidFill>
                      </a:endParaRPr>
                    </a:p>
                  </a:txBody>
                  <a:tcPr anchor="ctr">
                    <a:solidFill>
                      <a:schemeClr val="bg1">
                        <a:lumMod val="75000"/>
                      </a:schemeClr>
                    </a:solidFill>
                  </a:tcPr>
                </a:tc>
                <a:tc>
                  <a:txBody>
                    <a:bodyPr/>
                    <a:lstStyle/>
                    <a:p>
                      <a:pPr algn="ctr"/>
                      <a:r>
                        <a:rPr lang="en-US" sz="1200" dirty="0">
                          <a:solidFill>
                            <a:schemeClr val="tx1"/>
                          </a:solidFill>
                        </a:rPr>
                        <a:t>Approved</a:t>
                      </a:r>
                    </a:p>
                    <a:p>
                      <a:pPr algn="ctr"/>
                      <a:r>
                        <a:rPr lang="en-US" sz="1200" dirty="0">
                          <a:solidFill>
                            <a:schemeClr val="tx1"/>
                          </a:solidFill>
                        </a:rPr>
                        <a:t>SHARP Sites*</a:t>
                      </a:r>
                    </a:p>
                  </a:txBody>
                  <a:tcPr anchor="ctr">
                    <a:solidFill>
                      <a:schemeClr val="bg1">
                        <a:lumMod val="75000"/>
                      </a:schemeClr>
                    </a:solidFill>
                  </a:tcPr>
                </a:tc>
                <a:extLst>
                  <a:ext uri="{0D108BD9-81ED-4DB2-BD59-A6C34878D82A}">
                    <a16:rowId xmlns:a16="http://schemas.microsoft.com/office/drawing/2014/main" val="10000"/>
                  </a:ext>
                </a:extLst>
              </a:tr>
              <a:tr h="339441">
                <a:tc>
                  <a:txBody>
                    <a:bodyPr/>
                    <a:lstStyle/>
                    <a:p>
                      <a:pPr algn="r"/>
                      <a:r>
                        <a:rPr lang="en-US" sz="1400" i="1" dirty="0"/>
                        <a:t>SHARP—Construction</a:t>
                      </a:r>
                      <a:endParaRPr lang="en-US" sz="1400" b="0" i="1" dirty="0"/>
                    </a:p>
                  </a:txBody>
                  <a:tcPr anchor="ctr">
                    <a:solidFill>
                      <a:schemeClr val="bg1">
                        <a:lumMod val="85000"/>
                      </a:schemeClr>
                    </a:solidFill>
                  </a:tcPr>
                </a:tc>
                <a:tc>
                  <a:txBody>
                    <a:bodyPr/>
                    <a:lstStyle/>
                    <a:p>
                      <a:pPr algn="ctr"/>
                      <a:r>
                        <a:rPr lang="en-US" sz="1400" b="1" i="1" dirty="0"/>
                        <a:t>2</a:t>
                      </a:r>
                    </a:p>
                  </a:txBody>
                  <a:tcPr anchor="ctr">
                    <a:solidFill>
                      <a:schemeClr val="bg1">
                        <a:lumMod val="85000"/>
                      </a:schemeClr>
                    </a:solidFill>
                  </a:tcPr>
                </a:tc>
                <a:tc rowSpan="4">
                  <a:txBody>
                    <a:bodyPr/>
                    <a:lstStyle/>
                    <a:p>
                      <a:pPr algn="ctr"/>
                      <a:endParaRPr lang="en-US" sz="1400" b="1" i="0" dirty="0"/>
                    </a:p>
                  </a:txBody>
                  <a:tcPr anchor="ctr">
                    <a:solidFill>
                      <a:schemeClr val="bg1">
                        <a:lumMod val="85000"/>
                      </a:schemeClr>
                    </a:solidFill>
                  </a:tcPr>
                </a:tc>
                <a:tc>
                  <a:txBody>
                    <a:bodyPr/>
                    <a:lstStyle/>
                    <a:p>
                      <a:pPr algn="ctr"/>
                      <a:r>
                        <a:rPr lang="en-US" sz="1400" b="0" i="0" dirty="0"/>
                        <a:t>4</a:t>
                      </a:r>
                    </a:p>
                  </a:txBody>
                  <a:tcPr anchor="ctr">
                    <a:solidFill>
                      <a:schemeClr val="bg1">
                        <a:lumMod val="85000"/>
                      </a:schemeClr>
                    </a:solidFill>
                  </a:tcPr>
                </a:tc>
                <a:extLst>
                  <a:ext uri="{0D108BD9-81ED-4DB2-BD59-A6C34878D82A}">
                    <a16:rowId xmlns:a16="http://schemas.microsoft.com/office/drawing/2014/main" val="10001"/>
                  </a:ext>
                </a:extLst>
              </a:tr>
              <a:tr h="376402">
                <a:tc>
                  <a:txBody>
                    <a:bodyPr/>
                    <a:lstStyle/>
                    <a:p>
                      <a:pPr algn="r"/>
                      <a:r>
                        <a:rPr lang="en-US" sz="1400" i="1" dirty="0"/>
                        <a:t>SHARP—General Industry</a:t>
                      </a:r>
                      <a:endParaRPr lang="en-US" sz="1400" b="0" i="1" dirty="0"/>
                    </a:p>
                  </a:txBody>
                  <a:tcPr anchor="ctr">
                    <a:solidFill>
                      <a:schemeClr val="bg1">
                        <a:lumMod val="95000"/>
                      </a:schemeClr>
                    </a:solidFill>
                  </a:tcPr>
                </a:tc>
                <a:tc>
                  <a:txBody>
                    <a:bodyPr/>
                    <a:lstStyle/>
                    <a:p>
                      <a:pPr algn="ctr"/>
                      <a:r>
                        <a:rPr lang="en-US" sz="1400" b="1" i="1" dirty="0"/>
                        <a:t>55</a:t>
                      </a:r>
                    </a:p>
                  </a:txBody>
                  <a:tcPr anchor="ctr">
                    <a:solidFill>
                      <a:schemeClr val="bg1">
                        <a:lumMod val="95000"/>
                      </a:schemeClr>
                    </a:solidFill>
                  </a:tcPr>
                </a:tc>
                <a:tc vMerge="1">
                  <a:txBody>
                    <a:bodyPr/>
                    <a:lstStyle/>
                    <a:p>
                      <a:endParaRPr lang="en-US"/>
                    </a:p>
                  </a:txBody>
                  <a:tcPr/>
                </a:tc>
                <a:tc>
                  <a:txBody>
                    <a:bodyPr/>
                    <a:lstStyle/>
                    <a:p>
                      <a:pPr algn="ctr"/>
                      <a:r>
                        <a:rPr lang="en-US" sz="1400" b="0" i="0" dirty="0"/>
                        <a:t>115</a:t>
                      </a:r>
                    </a:p>
                  </a:txBody>
                  <a:tcPr anchor="ctr">
                    <a:solidFill>
                      <a:schemeClr val="bg1">
                        <a:lumMod val="95000"/>
                      </a:schemeClr>
                    </a:solidFill>
                  </a:tcPr>
                </a:tc>
                <a:extLst>
                  <a:ext uri="{0D108BD9-81ED-4DB2-BD59-A6C34878D82A}">
                    <a16:rowId xmlns:a16="http://schemas.microsoft.com/office/drawing/2014/main" val="10002"/>
                  </a:ext>
                </a:extLst>
              </a:tr>
              <a:tr h="340554">
                <a:tc>
                  <a:txBody>
                    <a:bodyPr/>
                    <a:lstStyle/>
                    <a:p>
                      <a:pPr algn="r"/>
                      <a:r>
                        <a:rPr lang="en-US" sz="1400" i="1" dirty="0"/>
                        <a:t>SHARP—Public Sector</a:t>
                      </a:r>
                      <a:endParaRPr lang="en-US" sz="1400" b="0" i="1" dirty="0"/>
                    </a:p>
                  </a:txBody>
                  <a:tcPr anchor="ctr">
                    <a:solidFill>
                      <a:schemeClr val="bg1">
                        <a:lumMod val="85000"/>
                      </a:schemeClr>
                    </a:solidFill>
                  </a:tcPr>
                </a:tc>
                <a:tc>
                  <a:txBody>
                    <a:bodyPr/>
                    <a:lstStyle/>
                    <a:p>
                      <a:pPr algn="ctr"/>
                      <a:r>
                        <a:rPr lang="en-US" sz="1400" b="1" i="1" dirty="0"/>
                        <a:t>19</a:t>
                      </a:r>
                    </a:p>
                  </a:txBody>
                  <a:tcPr anchor="ctr">
                    <a:solidFill>
                      <a:schemeClr val="bg1">
                        <a:lumMod val="85000"/>
                      </a:schemeClr>
                    </a:solidFill>
                  </a:tcPr>
                </a:tc>
                <a:tc vMerge="1">
                  <a:txBody>
                    <a:bodyPr/>
                    <a:lstStyle/>
                    <a:p>
                      <a:pPr algn="ctr"/>
                      <a:endParaRPr lang="en-US" sz="1200" b="1" i="0" dirty="0"/>
                    </a:p>
                  </a:txBody>
                  <a:tcPr>
                    <a:solidFill>
                      <a:schemeClr val="bg1">
                        <a:lumMod val="95000"/>
                      </a:schemeClr>
                    </a:solidFill>
                  </a:tcPr>
                </a:tc>
                <a:tc>
                  <a:txBody>
                    <a:bodyPr/>
                    <a:lstStyle/>
                    <a:p>
                      <a:pPr algn="ctr"/>
                      <a:r>
                        <a:rPr lang="en-US" sz="1400" b="0" i="0" dirty="0"/>
                        <a:t>41</a:t>
                      </a:r>
                    </a:p>
                  </a:txBody>
                  <a:tcPr anchor="ctr">
                    <a:solidFill>
                      <a:schemeClr val="bg1">
                        <a:lumMod val="85000"/>
                      </a:schemeClr>
                    </a:solidFill>
                  </a:tcPr>
                </a:tc>
                <a:extLst>
                  <a:ext uri="{0D108BD9-81ED-4DB2-BD59-A6C34878D82A}">
                    <a16:rowId xmlns:a16="http://schemas.microsoft.com/office/drawing/2014/main" val="10003"/>
                  </a:ext>
                </a:extLst>
              </a:tr>
              <a:tr h="339441">
                <a:tc>
                  <a:txBody>
                    <a:bodyPr/>
                    <a:lstStyle/>
                    <a:p>
                      <a:pPr algn="r"/>
                      <a:r>
                        <a:rPr lang="en-US" sz="1400" b="1" i="1" dirty="0"/>
                        <a:t>Total</a:t>
                      </a:r>
                    </a:p>
                  </a:txBody>
                  <a:tcPr anchor="ctr">
                    <a:solidFill>
                      <a:schemeClr val="bg1">
                        <a:lumMod val="95000"/>
                      </a:schemeClr>
                    </a:solidFill>
                  </a:tcPr>
                </a:tc>
                <a:tc>
                  <a:txBody>
                    <a:bodyPr/>
                    <a:lstStyle/>
                    <a:p>
                      <a:pPr algn="ctr"/>
                      <a:r>
                        <a:rPr lang="en-US" sz="1400" b="1" i="1" dirty="0"/>
                        <a:t>76</a:t>
                      </a:r>
                    </a:p>
                  </a:txBody>
                  <a:tcPr anchor="ctr">
                    <a:solidFill>
                      <a:schemeClr val="bg1">
                        <a:lumMod val="95000"/>
                      </a:schemeClr>
                    </a:solidFill>
                  </a:tcPr>
                </a:tc>
                <a:tc vMerge="1">
                  <a:txBody>
                    <a:bodyPr/>
                    <a:lstStyle/>
                    <a:p>
                      <a:endParaRPr lang="en-US"/>
                    </a:p>
                  </a:txBody>
                  <a:tcPr/>
                </a:tc>
                <a:tc>
                  <a:txBody>
                    <a:bodyPr/>
                    <a:lstStyle/>
                    <a:p>
                      <a:pPr algn="ctr"/>
                      <a:r>
                        <a:rPr lang="en-US" sz="1400" b="0" i="0" dirty="0"/>
                        <a:t>160</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8" name="Table 17">
            <a:extLst>
              <a:ext uri="{FF2B5EF4-FFF2-40B4-BE49-F238E27FC236}">
                <a16:creationId xmlns:a16="http://schemas.microsoft.com/office/drawing/2014/main" id="{472E4B50-8DBD-44B1-834D-2588A6A48679}"/>
              </a:ext>
            </a:extLst>
          </p:cNvPr>
          <p:cNvGraphicFramePr>
            <a:graphicFrameLocks noGrp="1"/>
          </p:cNvGraphicFramePr>
          <p:nvPr>
            <p:extLst>
              <p:ext uri="{D42A27DB-BD31-4B8C-83A1-F6EECF244321}">
                <p14:modId xmlns:p14="http://schemas.microsoft.com/office/powerpoint/2010/main" val="3126879981"/>
              </p:ext>
            </p:extLst>
          </p:nvPr>
        </p:nvGraphicFramePr>
        <p:xfrm>
          <a:off x="623454" y="3761202"/>
          <a:ext cx="7897092" cy="810798"/>
        </p:xfrm>
        <a:graphic>
          <a:graphicData uri="http://schemas.openxmlformats.org/drawingml/2006/table">
            <a:tbl>
              <a:tblPr firstRow="1" bandRow="1">
                <a:tableStyleId>{00A15C55-8517-42AA-B614-E9B94910E393}</a:tableStyleId>
              </a:tblPr>
              <a:tblGrid>
                <a:gridCol w="6157993">
                  <a:extLst>
                    <a:ext uri="{9D8B030D-6E8A-4147-A177-3AD203B41FA5}">
                      <a16:colId xmlns:a16="http://schemas.microsoft.com/office/drawing/2014/main" val="20000"/>
                    </a:ext>
                  </a:extLst>
                </a:gridCol>
                <a:gridCol w="1739099">
                  <a:extLst>
                    <a:ext uri="{9D8B030D-6E8A-4147-A177-3AD203B41FA5}">
                      <a16:colId xmlns:a16="http://schemas.microsoft.com/office/drawing/2014/main" val="20002"/>
                    </a:ext>
                  </a:extLst>
                </a:gridCol>
              </a:tblGrid>
              <a:tr h="475518">
                <a:tc>
                  <a:txBody>
                    <a:bodyPr/>
                    <a:lstStyle/>
                    <a:p>
                      <a:pPr algn="r"/>
                      <a:r>
                        <a:rPr lang="en-US" sz="1600" b="1" dirty="0">
                          <a:solidFill>
                            <a:schemeClr val="tx1"/>
                          </a:solidFill>
                        </a:rPr>
                        <a:t>GOLD STAR GROWERS</a:t>
                      </a:r>
                      <a:r>
                        <a:rPr lang="en-US" sz="1600" b="1" i="0" dirty="0">
                          <a:solidFill>
                            <a:schemeClr val="tx1"/>
                          </a:solidFill>
                        </a:rPr>
                        <a:t>—New</a:t>
                      </a: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134082">
                <a:tc>
                  <a:txBody>
                    <a:bodyPr/>
                    <a:lstStyle/>
                    <a:p>
                      <a:pPr algn="r"/>
                      <a:endParaRPr lang="en-US" sz="1600" b="0" i="1" dirty="0"/>
                    </a:p>
                  </a:txBody>
                  <a:tcPr anchor="ctr">
                    <a:solidFill>
                      <a:schemeClr val="bg1">
                        <a:lumMod val="85000"/>
                      </a:schemeClr>
                    </a:solidFill>
                  </a:tcPr>
                </a:tc>
                <a:tc>
                  <a:txBody>
                    <a:bodyPr/>
                    <a:lstStyle/>
                    <a:p>
                      <a:pPr algn="ctr"/>
                      <a:r>
                        <a:rPr lang="en-US" sz="1300" b="1" i="1" dirty="0"/>
                        <a:t>212</a:t>
                      </a:r>
                    </a:p>
                  </a:txBody>
                  <a:tcPr anchor="ctr">
                    <a:solidFill>
                      <a:schemeClr val="bg1">
                        <a:lumMod val="8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37360634"/>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Alliances and Partnerships</a:t>
            </a:r>
            <a:endParaRPr lang="en-US" sz="2400" b="1" i="1" dirty="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9172" y="4699544"/>
            <a:ext cx="1996113" cy="94815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7982" y="3553075"/>
            <a:ext cx="926432" cy="905845"/>
          </a:xfrm>
          <a:prstGeom prst="rect">
            <a:avLst/>
          </a:prstGeom>
        </p:spPr>
      </p:pic>
      <p:sp>
        <p:nvSpPr>
          <p:cNvPr id="12" name="Content Placeholder 8"/>
          <p:cNvSpPr>
            <a:spLocks noGrp="1"/>
          </p:cNvSpPr>
          <p:nvPr>
            <p:ph idx="1"/>
          </p:nvPr>
        </p:nvSpPr>
        <p:spPr>
          <a:xfrm>
            <a:off x="533400" y="1295400"/>
            <a:ext cx="7511014" cy="4419600"/>
          </a:xfrm>
        </p:spPr>
        <p:txBody>
          <a:bodyPr/>
          <a:lstStyle/>
          <a:p>
            <a:r>
              <a:rPr lang="en-US" b="1" dirty="0"/>
              <a:t>Alliances</a:t>
            </a:r>
          </a:p>
          <a:p>
            <a:pPr lvl="1">
              <a:spcBef>
                <a:spcPts val="600"/>
              </a:spcBef>
            </a:pPr>
            <a:r>
              <a:rPr lang="en-US" i="1" dirty="0"/>
              <a:t>Carolinas AGC</a:t>
            </a:r>
          </a:p>
          <a:p>
            <a:pPr lvl="1">
              <a:spcBef>
                <a:spcPts val="600"/>
              </a:spcBef>
            </a:pPr>
            <a:r>
              <a:rPr lang="en-US" i="1" dirty="0"/>
              <a:t>Lamar Advertising Company</a:t>
            </a:r>
          </a:p>
          <a:p>
            <a:pPr lvl="1">
              <a:spcBef>
                <a:spcPts val="600"/>
              </a:spcBef>
            </a:pPr>
            <a:r>
              <a:rPr lang="en-US" i="1" dirty="0"/>
              <a:t>Mexican Consulate</a:t>
            </a:r>
          </a:p>
          <a:p>
            <a:pPr lvl="1">
              <a:spcBef>
                <a:spcPts val="600"/>
              </a:spcBef>
            </a:pPr>
            <a:r>
              <a:rPr lang="en-US" i="1" dirty="0"/>
              <a:t>N.C. State – Industry Expansion Solutions</a:t>
            </a:r>
          </a:p>
          <a:p>
            <a:pPr lvl="1">
              <a:spcBef>
                <a:spcPts val="600"/>
              </a:spcBef>
            </a:pPr>
            <a:r>
              <a:rPr lang="en-US" i="1" dirty="0"/>
              <a:t>Safety and Health Council of NC</a:t>
            </a:r>
          </a:p>
          <a:p>
            <a:pPr lvl="1">
              <a:spcBef>
                <a:spcPts val="600"/>
              </a:spcBef>
            </a:pPr>
            <a:r>
              <a:rPr lang="en-US" i="1" dirty="0"/>
              <a:t>NUCA of the Carolinas</a:t>
            </a:r>
          </a:p>
          <a:p>
            <a:pPr lvl="1">
              <a:spcBef>
                <a:spcPts val="600"/>
              </a:spcBef>
            </a:pPr>
            <a:r>
              <a:rPr lang="en-US" i="1" dirty="0"/>
              <a:t>NCALGESO</a:t>
            </a:r>
            <a:endParaRPr lang="en-US" dirty="0"/>
          </a:p>
        </p:txBody>
      </p:sp>
      <p:sp>
        <p:nvSpPr>
          <p:cNvPr id="9" name="TextBox 8">
            <a:extLst>
              <a:ext uri="{FF2B5EF4-FFF2-40B4-BE49-F238E27FC236}">
                <a16:creationId xmlns:a16="http://schemas.microsoft.com/office/drawing/2014/main" id="{CC7E6CE9-88F2-4347-8734-BB3FD0FEAF92}"/>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1379393225"/>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Alliances and Partnerships</a:t>
            </a:r>
            <a:endParaRPr lang="en-US" sz="2400" b="1" i="1" dirty="0">
              <a:solidFill>
                <a:schemeClr val="bg2"/>
              </a:solidFill>
            </a:endParaRPr>
          </a:p>
        </p:txBody>
      </p:sp>
      <p:sp>
        <p:nvSpPr>
          <p:cNvPr id="12" name="Content Placeholder 8"/>
          <p:cNvSpPr>
            <a:spLocks noGrp="1"/>
          </p:cNvSpPr>
          <p:nvPr>
            <p:ph idx="1"/>
          </p:nvPr>
        </p:nvSpPr>
        <p:spPr>
          <a:xfrm>
            <a:off x="533400" y="1295400"/>
            <a:ext cx="7924800" cy="4373563"/>
          </a:xfrm>
        </p:spPr>
        <p:txBody>
          <a:bodyPr/>
          <a:lstStyle/>
          <a:p>
            <a:r>
              <a:rPr lang="en-US" b="1" dirty="0"/>
              <a:t>Partnerships</a:t>
            </a:r>
          </a:p>
          <a:p>
            <a:endParaRPr lang="en-US" sz="1000" b="1" dirty="0"/>
          </a:p>
          <a:p>
            <a:pPr lvl="1"/>
            <a:r>
              <a:rPr lang="en-US" i="1" dirty="0"/>
              <a:t>Sanders Utility Construction Company, Inc.</a:t>
            </a:r>
          </a:p>
          <a:p>
            <a:pPr lvl="1"/>
            <a:endParaRPr lang="en-US" sz="1000" i="1" dirty="0"/>
          </a:p>
          <a:p>
            <a:pPr lvl="2"/>
            <a:r>
              <a:rPr lang="en-US" dirty="0"/>
              <a:t>Charlotte – Irwin Creek Tributaries Sanitary Sewer Improvements </a:t>
            </a:r>
            <a:r>
              <a:rPr lang="en-US" sz="1600" dirty="0"/>
              <a:t>(2020 – 2022)</a:t>
            </a:r>
          </a:p>
          <a:p>
            <a:pPr lvl="2"/>
            <a:endParaRPr lang="en-US" dirty="0"/>
          </a:p>
          <a:p>
            <a:pPr lvl="1"/>
            <a:r>
              <a:rPr lang="en-US" i="1" dirty="0"/>
              <a:t>Barringer Construction</a:t>
            </a:r>
          </a:p>
          <a:p>
            <a:pPr lvl="1"/>
            <a:endParaRPr lang="en-US" sz="1000" i="1" dirty="0"/>
          </a:p>
          <a:p>
            <a:pPr lvl="2"/>
            <a:r>
              <a:rPr lang="en-US" dirty="0"/>
              <a:t>Charlotte - Foundry Building Including Ancillary Buildings </a:t>
            </a:r>
            <a:r>
              <a:rPr lang="en-US" sz="1600" dirty="0"/>
              <a:t>(2020 – 2023)</a:t>
            </a:r>
            <a:endParaRPr lang="en-US" sz="1600" i="1" dirty="0"/>
          </a:p>
          <a:p>
            <a:pPr lvl="2"/>
            <a:endParaRPr lang="en-US" i="1" dirty="0"/>
          </a:p>
          <a:p>
            <a:pPr lvl="1"/>
            <a:r>
              <a:rPr lang="en-US" i="1" dirty="0"/>
              <a:t>Holder – Edison Foard – Leeper, A Joint Venture</a:t>
            </a:r>
          </a:p>
          <a:p>
            <a:pPr lvl="1"/>
            <a:endParaRPr lang="en-US" sz="1000" i="1" dirty="0"/>
          </a:p>
          <a:p>
            <a:pPr lvl="2"/>
            <a:r>
              <a:rPr lang="en-US" dirty="0"/>
              <a:t>Charlotte - Charlotte Douglas International Airport – Terminal Lobby Expansion </a:t>
            </a:r>
            <a:r>
              <a:rPr lang="en-US" sz="1600" dirty="0"/>
              <a:t>(2021 – 2023)</a:t>
            </a:r>
          </a:p>
          <a:p>
            <a:endParaRPr lang="en-US" dirty="0"/>
          </a:p>
        </p:txBody>
      </p:sp>
      <p:sp>
        <p:nvSpPr>
          <p:cNvPr id="9" name="TextBox 8">
            <a:extLst>
              <a:ext uri="{FF2B5EF4-FFF2-40B4-BE49-F238E27FC236}">
                <a16:creationId xmlns:a16="http://schemas.microsoft.com/office/drawing/2014/main" id="{CEAA7522-26F9-49C0-BCF2-1469C641B3A5}"/>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22663205"/>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D7F8EC9-D451-409A-AECF-7760EE711B1E}"/>
              </a:ext>
            </a:extLst>
          </p:cNvPr>
          <p:cNvGraphicFramePr>
            <a:graphicFrameLocks noGrp="1"/>
          </p:cNvGraphicFramePr>
          <p:nvPr>
            <p:extLst>
              <p:ext uri="{D42A27DB-BD31-4B8C-83A1-F6EECF244321}">
                <p14:modId xmlns:p14="http://schemas.microsoft.com/office/powerpoint/2010/main" val="3452811973"/>
              </p:ext>
            </p:extLst>
          </p:nvPr>
        </p:nvGraphicFramePr>
        <p:xfrm>
          <a:off x="609600" y="1171966"/>
          <a:ext cx="7924800" cy="4711632"/>
        </p:xfrm>
        <a:graphic>
          <a:graphicData uri="http://schemas.openxmlformats.org/drawingml/2006/table">
            <a:tbl>
              <a:tblPr firstRow="1" bandRow="1">
                <a:tableStyleId>{073A0DAA-6AF3-43AB-8588-CEC1D06C72B9}</a:tableStyleId>
              </a:tblPr>
              <a:tblGrid>
                <a:gridCol w="61722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tblGrid>
              <a:tr h="396508">
                <a:tc>
                  <a:txBody>
                    <a:bodyPr/>
                    <a:lstStyle/>
                    <a:p>
                      <a:pPr algn="ctr"/>
                      <a:r>
                        <a:rPr lang="en-US" sz="1800" dirty="0">
                          <a:solidFill>
                            <a:schemeClr val="tx1"/>
                          </a:solidFill>
                        </a:rPr>
                        <a:t>OUTREACH EVENT</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264339">
                <a:tc>
                  <a:txBody>
                    <a:bodyPr/>
                    <a:lstStyle/>
                    <a:p>
                      <a:pPr algn="r"/>
                      <a:r>
                        <a:rPr lang="en-US" sz="1400" b="0" i="1" dirty="0"/>
                        <a:t>General Industry</a:t>
                      </a:r>
                      <a:r>
                        <a:rPr lang="en-US" sz="1400" i="1" dirty="0"/>
                        <a:t>—</a:t>
                      </a:r>
                      <a:r>
                        <a:rPr lang="en-US" sz="1400" b="0" i="1" dirty="0"/>
                        <a:t>10 Hour Course</a:t>
                      </a:r>
                    </a:p>
                  </a:txBody>
                  <a:tcPr anchor="ctr">
                    <a:solidFill>
                      <a:schemeClr val="bg1">
                        <a:lumMod val="95000"/>
                      </a:schemeClr>
                    </a:solidFill>
                  </a:tcPr>
                </a:tc>
                <a:tc>
                  <a:txBody>
                    <a:bodyPr/>
                    <a:lstStyle/>
                    <a:p>
                      <a:pPr algn="ctr"/>
                      <a:r>
                        <a:rPr lang="en-US" sz="1400" b="1" i="1" dirty="0"/>
                        <a:t>7</a:t>
                      </a:r>
                    </a:p>
                  </a:txBody>
                  <a:tcPr anchor="ctr">
                    <a:solidFill>
                      <a:schemeClr val="bg1">
                        <a:lumMod val="95000"/>
                      </a:schemeClr>
                    </a:solidFill>
                  </a:tcPr>
                </a:tc>
                <a:tc>
                  <a:txBody>
                    <a:bodyPr/>
                    <a:lstStyle/>
                    <a:p>
                      <a:pPr algn="ctr"/>
                      <a:r>
                        <a:rPr lang="en-US" sz="1400" i="0" dirty="0"/>
                        <a:t>4</a:t>
                      </a:r>
                    </a:p>
                  </a:txBody>
                  <a:tcPr anchor="ctr">
                    <a:solidFill>
                      <a:schemeClr val="bg1">
                        <a:lumMod val="95000"/>
                      </a:schemeClr>
                    </a:solidFill>
                  </a:tcPr>
                </a:tc>
                <a:extLst>
                  <a:ext uri="{0D108BD9-81ED-4DB2-BD59-A6C34878D82A}">
                    <a16:rowId xmlns:a16="http://schemas.microsoft.com/office/drawing/2014/main" val="10001"/>
                  </a:ext>
                </a:extLst>
              </a:tr>
              <a:tr h="264339">
                <a:tc>
                  <a:txBody>
                    <a:bodyPr/>
                    <a:lstStyle/>
                    <a:p>
                      <a:pPr algn="r"/>
                      <a:r>
                        <a:rPr lang="en-US" sz="1400" b="0" i="1" dirty="0"/>
                        <a:t>General Industry</a:t>
                      </a:r>
                      <a:r>
                        <a:rPr lang="en-US" sz="1400" i="1" dirty="0"/>
                        <a:t>—</a:t>
                      </a:r>
                      <a:r>
                        <a:rPr lang="en-US" sz="1400" b="0" i="1" dirty="0"/>
                        <a:t>30 Hour Course</a:t>
                      </a:r>
                    </a:p>
                  </a:txBody>
                  <a:tcPr anchor="ctr">
                    <a:solidFill>
                      <a:schemeClr val="bg1">
                        <a:lumMod val="85000"/>
                      </a:schemeClr>
                    </a:solidFill>
                  </a:tcPr>
                </a:tc>
                <a:tc>
                  <a:txBody>
                    <a:bodyPr/>
                    <a:lstStyle/>
                    <a:p>
                      <a:pPr algn="ctr"/>
                      <a:r>
                        <a:rPr lang="en-US" sz="1400" b="1" i="1" dirty="0"/>
                        <a:t>1</a:t>
                      </a:r>
                    </a:p>
                  </a:txBody>
                  <a:tcPr anchor="ctr">
                    <a:solidFill>
                      <a:schemeClr val="bg1">
                        <a:lumMod val="85000"/>
                      </a:schemeClr>
                    </a:solidFill>
                  </a:tcPr>
                </a:tc>
                <a:tc>
                  <a:txBody>
                    <a:bodyPr/>
                    <a:lstStyle/>
                    <a:p>
                      <a:pPr algn="ctr"/>
                      <a:r>
                        <a:rPr lang="en-US" sz="1400" i="0" dirty="0"/>
                        <a:t>1</a:t>
                      </a:r>
                    </a:p>
                  </a:txBody>
                  <a:tcPr anchor="ctr">
                    <a:solidFill>
                      <a:schemeClr val="bg1">
                        <a:lumMod val="85000"/>
                      </a:schemeClr>
                    </a:solidFill>
                  </a:tcPr>
                </a:tc>
                <a:extLst>
                  <a:ext uri="{0D108BD9-81ED-4DB2-BD59-A6C34878D82A}">
                    <a16:rowId xmlns:a16="http://schemas.microsoft.com/office/drawing/2014/main" val="10002"/>
                  </a:ext>
                </a:extLst>
              </a:tr>
              <a:tr h="449376">
                <a:tc>
                  <a:txBody>
                    <a:bodyPr/>
                    <a:lstStyle/>
                    <a:p>
                      <a:pPr algn="r"/>
                      <a:r>
                        <a:rPr lang="en-US" sz="1400" b="0" i="1" dirty="0"/>
                        <a:t>NC #500/502</a:t>
                      </a:r>
                      <a:r>
                        <a:rPr lang="en-US" sz="1400" i="1" dirty="0"/>
                        <a:t>—</a:t>
                      </a:r>
                      <a:r>
                        <a:rPr lang="en-US" sz="1400" b="0" i="1" dirty="0"/>
                        <a:t>Construction Train the Trainer Course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i="1" dirty="0"/>
                        <a:t>NC</a:t>
                      </a:r>
                      <a:r>
                        <a:rPr lang="en-US" sz="1400" b="0" i="1" baseline="0" dirty="0"/>
                        <a:t> #501/503</a:t>
                      </a:r>
                      <a:r>
                        <a:rPr lang="en-US" sz="1400" i="1" dirty="0"/>
                        <a:t>—</a:t>
                      </a:r>
                      <a:r>
                        <a:rPr lang="en-US" sz="1400" b="0" i="1" baseline="0" dirty="0"/>
                        <a:t>General Industry Train the Trainer Course</a:t>
                      </a:r>
                      <a:endParaRPr lang="en-US" sz="1400" b="0" i="1" dirty="0"/>
                    </a:p>
                  </a:txBody>
                  <a:tcPr anchor="ctr">
                    <a:solidFill>
                      <a:schemeClr val="bg1">
                        <a:lumMod val="95000"/>
                      </a:schemeClr>
                    </a:solidFill>
                  </a:tcPr>
                </a:tc>
                <a:tc>
                  <a:txBody>
                    <a:bodyPr/>
                    <a:lstStyle/>
                    <a:p>
                      <a:pPr algn="ctr"/>
                      <a:r>
                        <a:rPr lang="en-US" sz="1400" b="1" i="1" dirty="0"/>
                        <a:t>1</a:t>
                      </a:r>
                    </a:p>
                  </a:txBody>
                  <a:tcPr anchor="ctr">
                    <a:solidFill>
                      <a:schemeClr val="bg1">
                        <a:lumMod val="95000"/>
                      </a:schemeClr>
                    </a:solidFill>
                  </a:tcPr>
                </a:tc>
                <a:tc>
                  <a:txBody>
                    <a:bodyPr/>
                    <a:lstStyle/>
                    <a:p>
                      <a:pPr algn="ctr"/>
                      <a:r>
                        <a:rPr lang="en-US" sz="1400" i="0" dirty="0"/>
                        <a:t>1</a:t>
                      </a:r>
                    </a:p>
                  </a:txBody>
                  <a:tcPr anchor="ctr">
                    <a:solidFill>
                      <a:schemeClr val="bg1">
                        <a:lumMod val="95000"/>
                      </a:schemeClr>
                    </a:solidFill>
                  </a:tcPr>
                </a:tc>
                <a:extLst>
                  <a:ext uri="{0D108BD9-81ED-4DB2-BD59-A6C34878D82A}">
                    <a16:rowId xmlns:a16="http://schemas.microsoft.com/office/drawing/2014/main" val="10003"/>
                  </a:ext>
                </a:extLst>
              </a:tr>
              <a:tr h="2643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Construction</a:t>
                      </a:r>
                      <a:r>
                        <a:rPr lang="en-US" sz="1400" i="1" dirty="0"/>
                        <a:t>—</a:t>
                      </a:r>
                      <a:r>
                        <a:rPr kumimoji="0" lang="en-US" sz="1400" b="0" i="1" u="none" strike="noStrike" cap="none" normalizeH="0" baseline="0" dirty="0">
                          <a:ln>
                            <a:noFill/>
                          </a:ln>
                          <a:effectLst/>
                        </a:rPr>
                        <a:t>10 Hour Course</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5</a:t>
                      </a:r>
                    </a:p>
                  </a:txBody>
                  <a:tcPr anchor="ctr" horzOverflow="overflow">
                    <a:solidFill>
                      <a:schemeClr val="bg1">
                        <a:lumMod val="85000"/>
                      </a:schemeClr>
                    </a:solidFill>
                  </a:tcPr>
                </a:tc>
                <a:extLst>
                  <a:ext uri="{0D108BD9-81ED-4DB2-BD59-A6C34878D82A}">
                    <a16:rowId xmlns:a16="http://schemas.microsoft.com/office/drawing/2014/main" val="10004"/>
                  </a:ext>
                </a:extLst>
              </a:tr>
              <a:tr h="2643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Construction</a:t>
                      </a:r>
                      <a:r>
                        <a:rPr lang="en-US" sz="1400" i="1" dirty="0"/>
                        <a:t>—</a:t>
                      </a:r>
                      <a:r>
                        <a:rPr kumimoji="0" lang="en-US" sz="1400" b="0" i="1" u="none" strike="noStrike" cap="none" normalizeH="0" baseline="0" dirty="0">
                          <a:ln>
                            <a:noFill/>
                          </a:ln>
                          <a:effectLst/>
                        </a:rPr>
                        <a:t>30 Hour Course </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extLst>
                  <a:ext uri="{0D108BD9-81ED-4DB2-BD59-A6C34878D82A}">
                    <a16:rowId xmlns:a16="http://schemas.microsoft.com/office/drawing/2014/main" val="10005"/>
                  </a:ext>
                </a:extLst>
              </a:tr>
              <a:tr h="2643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Arial" charset="0"/>
                        </a:rPr>
                        <a:t>Labor One/Booth Events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06"/>
                  </a:ext>
                </a:extLst>
              </a:tr>
              <a:tr h="2643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Arial" charset="0"/>
                        </a:rPr>
                        <a:t>Speaker’s Bureau </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35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4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7"/>
                  </a:ext>
                </a:extLst>
              </a:tr>
              <a:tr h="2643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Arial" charset="0"/>
                        </a:rPr>
                        <a:t>Webinars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104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4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8"/>
                  </a:ext>
                </a:extLst>
              </a:tr>
              <a:tr h="2643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Arial" charset="0"/>
                        </a:rPr>
                        <a:t>OSH Workshops</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13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4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9"/>
                  </a:ext>
                </a:extLst>
              </a:tr>
              <a:tr h="2643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Arial" charset="0"/>
                        </a:rPr>
                        <a:t>Technical Assistance</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28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4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10"/>
                  </a:ext>
                </a:extLst>
              </a:tr>
              <a:tr h="2643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Arial" charset="0"/>
                        </a:rPr>
                        <a:t>Spanish Training and Outreach Events</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4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11"/>
                  </a:ext>
                </a:extLst>
              </a:tr>
              <a:tr h="37448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Arial" charset="0"/>
                        </a:rPr>
                        <a:t>Train the Trainer Program (Construction/General Industry)</a:t>
                      </a:r>
                      <a:r>
                        <a:rPr lang="en-US" sz="1400" i="1" dirty="0"/>
                        <a:t>—</a:t>
                      </a:r>
                      <a:r>
                        <a:rPr kumimoji="0" lang="en-US" sz="1400" b="0" i="1" u="none" strike="noStrike" cap="none" normalizeH="0" baseline="0" dirty="0">
                          <a:ln>
                            <a:noFill/>
                          </a:ln>
                          <a:solidFill>
                            <a:srgbClr val="000000"/>
                          </a:solidFill>
                          <a:effectLst/>
                          <a:latin typeface="Arial" charset="0"/>
                          <a:cs typeface="Arial" charset="0"/>
                        </a:rPr>
                        <a:t>Events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20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4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12"/>
                  </a:ext>
                </a:extLst>
              </a:tr>
              <a:tr h="37448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Arial" charset="0"/>
                        </a:rPr>
                        <a:t>Train the Trainer Program (Construction/General Industry)</a:t>
                      </a:r>
                      <a:r>
                        <a:rPr lang="en-US" sz="1400" i="1" dirty="0"/>
                        <a:t>—Trained</a:t>
                      </a:r>
                      <a:r>
                        <a:rPr kumimoji="0" lang="en-US" sz="1400" b="0" i="1" u="none" strike="noStrike" cap="none" normalizeH="0" baseline="0" dirty="0">
                          <a:ln>
                            <a:noFill/>
                          </a:ln>
                          <a:solidFill>
                            <a:srgbClr val="000000"/>
                          </a:solidFill>
                          <a:effectLst/>
                          <a:latin typeface="Arial" charset="0"/>
                          <a:cs typeface="Arial" charset="0"/>
                        </a:rPr>
                        <a:t> </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126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13"/>
                  </a:ext>
                </a:extLst>
              </a:tr>
            </a:tbl>
          </a:graphicData>
        </a:graphic>
      </p:graphicFrame>
      <p:sp>
        <p:nvSpPr>
          <p:cNvPr id="5" name="TextBox 4">
            <a:extLst>
              <a:ext uri="{FF2B5EF4-FFF2-40B4-BE49-F238E27FC236}">
                <a16:creationId xmlns:a16="http://schemas.microsoft.com/office/drawing/2014/main" id="{38DFA350-3B0D-4376-8098-F63F80337DE0}"/>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
        <p:nvSpPr>
          <p:cNvPr id="6" name="Text Box 3">
            <a:extLst>
              <a:ext uri="{FF2B5EF4-FFF2-40B4-BE49-F238E27FC236}">
                <a16:creationId xmlns:a16="http://schemas.microsoft.com/office/drawing/2014/main" id="{9F4BA611-4213-410D-80D1-BFA551556C14}"/>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Education &amp; Training</a:t>
            </a:r>
            <a:endParaRPr lang="en-US" sz="2400" b="1" i="1" dirty="0">
              <a:solidFill>
                <a:schemeClr val="bg2"/>
              </a:solidFill>
            </a:endParaRPr>
          </a:p>
        </p:txBody>
      </p:sp>
    </p:spTree>
    <p:extLst>
      <p:ext uri="{BB962C8B-B14F-4D97-AF65-F5344CB8AC3E}">
        <p14:creationId xmlns:p14="http://schemas.microsoft.com/office/powerpoint/2010/main" val="1770775044"/>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Education and Training Outreach</a:t>
            </a:r>
            <a:endParaRPr lang="en-US" sz="2400" b="1" i="1" dirty="0">
              <a:solidFill>
                <a:srgbClr val="000080"/>
              </a:solidFill>
            </a:endParaRPr>
          </a:p>
        </p:txBody>
      </p:sp>
      <p:sp>
        <p:nvSpPr>
          <p:cNvPr id="6" name="Rectangle 7"/>
          <p:cNvSpPr txBox="1">
            <a:spLocks noChangeArrowheads="1"/>
          </p:cNvSpPr>
          <p:nvPr/>
        </p:nvSpPr>
        <p:spPr bwMode="auto">
          <a:xfrm>
            <a:off x="533400" y="12192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b="1" kern="0" dirty="0"/>
              <a:t>Stand Downs/Forums</a:t>
            </a:r>
          </a:p>
          <a:p>
            <a:pPr eaLnBrk="1" hangingPunct="1"/>
            <a:endParaRPr lang="en-US" sz="800" b="1" kern="0" dirty="0"/>
          </a:p>
          <a:p>
            <a:pPr lvl="1" eaLnBrk="1" hangingPunct="1"/>
            <a:r>
              <a:rPr lang="en-US" i="1" kern="0" dirty="0"/>
              <a:t>Fall Prevention</a:t>
            </a:r>
          </a:p>
          <a:p>
            <a:pPr lvl="2" eaLnBrk="1" hangingPunct="1"/>
            <a:r>
              <a:rPr lang="en-US" i="1" kern="0" dirty="0"/>
              <a:t> 6 webinars, 76 trained</a:t>
            </a:r>
          </a:p>
          <a:p>
            <a:pPr lvl="1" eaLnBrk="1" hangingPunct="1"/>
            <a:endParaRPr lang="en-US" sz="1000" i="1" kern="0" dirty="0"/>
          </a:p>
          <a:p>
            <a:pPr lvl="1" eaLnBrk="1" hangingPunct="1"/>
            <a:endParaRPr lang="en-US" sz="1000" i="1" kern="0" dirty="0"/>
          </a:p>
          <a:p>
            <a:pPr lvl="1" eaLnBrk="1" hangingPunct="1"/>
            <a:r>
              <a:rPr lang="en-US" i="1" kern="0" dirty="0"/>
              <a:t>Construction Forum </a:t>
            </a:r>
          </a:p>
          <a:p>
            <a:pPr lvl="2" eaLnBrk="1" hangingPunct="1"/>
            <a:r>
              <a:rPr lang="en-US" i="1" kern="0" dirty="0"/>
              <a:t>48 trained</a:t>
            </a:r>
            <a:endParaRPr lang="en-US" i="1" dirty="0"/>
          </a:p>
          <a:p>
            <a:pPr lvl="1" eaLnBrk="1" hangingPunct="1"/>
            <a:endParaRPr lang="en-US" sz="1000" i="1" dirty="0"/>
          </a:p>
          <a:p>
            <a:pPr lvl="1" eaLnBrk="1" hangingPunct="1"/>
            <a:endParaRPr lang="en-US" sz="1000" i="1" dirty="0"/>
          </a:p>
          <a:p>
            <a:pPr lvl="1" eaLnBrk="1" hangingPunct="1"/>
            <a:r>
              <a:rPr lang="en-US" i="1" kern="0" dirty="0"/>
              <a:t>Excavation and Trenching </a:t>
            </a:r>
            <a:endParaRPr lang="en-US" i="1" dirty="0"/>
          </a:p>
          <a:p>
            <a:pPr lvl="2" eaLnBrk="1" hangingPunct="1"/>
            <a:r>
              <a:rPr lang="en-US" i="1" kern="0" dirty="0"/>
              <a:t>2 webinars, 22 trained</a:t>
            </a:r>
          </a:p>
          <a:p>
            <a:pPr lvl="1" eaLnBrk="1" hangingPunct="1"/>
            <a:endParaRPr lang="en-US" sz="1000" i="1" dirty="0"/>
          </a:p>
          <a:p>
            <a:pPr lvl="1" eaLnBrk="1" hangingPunct="1"/>
            <a:endParaRPr lang="en-US" sz="1000" i="1" dirty="0"/>
          </a:p>
          <a:p>
            <a:pPr lvl="1" eaLnBrk="1" hangingPunct="1"/>
            <a:r>
              <a:rPr lang="en-US" i="1" kern="0" dirty="0"/>
              <a:t>Heat Stress</a:t>
            </a:r>
          </a:p>
          <a:p>
            <a:pPr lvl="2" eaLnBrk="1" hangingPunct="1"/>
            <a:r>
              <a:rPr lang="en-US" i="1" kern="0" dirty="0"/>
              <a:t>3 webinars, 108 trained</a:t>
            </a:r>
          </a:p>
          <a:p>
            <a:pPr lvl="1" eaLnBrk="1" hangingPunct="1"/>
            <a:endParaRPr lang="en-US" sz="1000" i="1" kern="0" dirty="0"/>
          </a:p>
          <a:p>
            <a:pPr lvl="2" eaLnBrk="1" hangingPunct="1"/>
            <a:endParaRPr lang="en-US" i="1" dirty="0"/>
          </a:p>
          <a:p>
            <a:pPr eaLnBrk="1" hangingPunct="1"/>
            <a:endParaRPr lang="en-US" sz="2400" b="1" kern="0" dirty="0"/>
          </a:p>
          <a:p>
            <a:pPr lvl="1" eaLnBrk="1" hangingPunct="1"/>
            <a:endParaRPr lang="en-US" sz="600" b="1" kern="0" dirty="0"/>
          </a:p>
          <a:p>
            <a:pPr lvl="1" eaLnBrk="1" hangingPunct="1"/>
            <a:endParaRPr lang="en-US" i="1" kern="0" dirty="0"/>
          </a:p>
          <a:p>
            <a:pPr eaLnBrk="1" hangingPunct="1"/>
            <a:endParaRPr lang="en-US" sz="500" b="1" i="1" kern="0" dirty="0"/>
          </a:p>
          <a:p>
            <a:pPr lvl="1" eaLnBrk="1" hangingPunct="1"/>
            <a:endParaRPr lang="en-US" sz="600" b="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pic>
        <p:nvPicPr>
          <p:cNvPr id="7" name="Picture 6">
            <a:extLst>
              <a:ext uri="{FF2B5EF4-FFF2-40B4-BE49-F238E27FC236}">
                <a16:creationId xmlns:a16="http://schemas.microsoft.com/office/drawing/2014/main" id="{58DBD11B-94EC-43C6-9802-46ABF8E7CB80}"/>
              </a:ext>
            </a:extLst>
          </p:cNvPr>
          <p:cNvPicPr/>
          <p:nvPr/>
        </p:nvPicPr>
        <p:blipFill rotWithShape="1">
          <a:blip r:embed="rId3"/>
          <a:srcRect l="1923" t="20242" r="68430" b="5203"/>
          <a:stretch/>
        </p:blipFill>
        <p:spPr bwMode="auto">
          <a:xfrm>
            <a:off x="5312664" y="1726371"/>
            <a:ext cx="3243262" cy="1499616"/>
          </a:xfrm>
          <a:prstGeom prst="rect">
            <a:avLst/>
          </a:prstGeom>
          <a:ln>
            <a:solidFill>
              <a:schemeClr val="bg1">
                <a:lumMod val="65000"/>
              </a:schemeClr>
            </a:solidFill>
          </a:ln>
          <a:extLst>
            <a:ext uri="{53640926-AAD7-44D8-BBD7-CCE9431645EC}">
              <a14:shadowObscured xmlns:a14="http://schemas.microsoft.com/office/drawing/2010/main"/>
            </a:ext>
          </a:extLst>
        </p:spPr>
      </p:pic>
      <p:pic>
        <p:nvPicPr>
          <p:cNvPr id="12" name="Picture 11" descr="Graphical user interface&#10;&#10;Description automatically generated">
            <a:extLst>
              <a:ext uri="{FF2B5EF4-FFF2-40B4-BE49-F238E27FC236}">
                <a16:creationId xmlns:a16="http://schemas.microsoft.com/office/drawing/2014/main" id="{61AD39DD-8B62-4785-89AD-B37DA1F644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95" t="16955" r="16621" b="41523"/>
          <a:stretch/>
        </p:blipFill>
        <p:spPr>
          <a:xfrm>
            <a:off x="5325921" y="3810000"/>
            <a:ext cx="3205621" cy="1442884"/>
          </a:xfrm>
          <a:prstGeom prst="rect">
            <a:avLst/>
          </a:prstGeom>
        </p:spPr>
      </p:pic>
      <p:sp>
        <p:nvSpPr>
          <p:cNvPr id="8" name="TextBox 7">
            <a:extLst>
              <a:ext uri="{FF2B5EF4-FFF2-40B4-BE49-F238E27FC236}">
                <a16:creationId xmlns:a16="http://schemas.microsoft.com/office/drawing/2014/main" id="{DFE1130E-55A3-40D1-843A-C3BD0EEC0409}"/>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22931416"/>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E258DF-F69B-4605-B0D6-DD812AD28109}"/>
              </a:ext>
            </a:extLst>
          </p:cNvPr>
          <p:cNvSpPr>
            <a:spLocks noGrp="1"/>
          </p:cNvSpPr>
          <p:nvPr>
            <p:ph idx="1"/>
          </p:nvPr>
        </p:nvSpPr>
        <p:spPr>
          <a:xfrm>
            <a:off x="533400" y="1143000"/>
            <a:ext cx="8001000" cy="4525963"/>
          </a:xfrm>
        </p:spPr>
        <p:txBody>
          <a:bodyPr/>
          <a:lstStyle/>
          <a:p>
            <a:r>
              <a:rPr lang="en-US" b="1" dirty="0"/>
              <a:t>Inside NC Labor Podcasts</a:t>
            </a:r>
          </a:p>
          <a:p>
            <a:endParaRPr lang="en-US" sz="800" b="1" dirty="0"/>
          </a:p>
          <a:p>
            <a:pPr lvl="1"/>
            <a:r>
              <a:rPr lang="en-US" i="1" dirty="0"/>
              <a:t>45 episodes</a:t>
            </a:r>
          </a:p>
          <a:p>
            <a:endParaRPr lang="en-US" sz="2000" b="1" dirty="0"/>
          </a:p>
          <a:p>
            <a:r>
              <a:rPr lang="en-US" b="1" dirty="0"/>
              <a:t>Facebook </a:t>
            </a:r>
          </a:p>
          <a:p>
            <a:endParaRPr lang="en-US" sz="800" b="1" dirty="0"/>
          </a:p>
          <a:p>
            <a:pPr lvl="1"/>
            <a:r>
              <a:rPr lang="en-US" i="1" dirty="0"/>
              <a:t>1,866 followers</a:t>
            </a:r>
          </a:p>
          <a:p>
            <a:pPr lvl="2"/>
            <a:endParaRPr lang="en-US" i="1" dirty="0"/>
          </a:p>
          <a:p>
            <a:r>
              <a:rPr lang="en-US" b="1" dirty="0"/>
              <a:t>Instagram</a:t>
            </a:r>
          </a:p>
          <a:p>
            <a:endParaRPr lang="en-US" sz="800" i="1" dirty="0"/>
          </a:p>
          <a:p>
            <a:pPr lvl="1"/>
            <a:r>
              <a:rPr lang="en-US" i="1" dirty="0"/>
              <a:t>572 followers</a:t>
            </a:r>
          </a:p>
          <a:p>
            <a:pPr lvl="1"/>
            <a:endParaRPr lang="en-US" sz="2000" i="1" dirty="0"/>
          </a:p>
          <a:p>
            <a:r>
              <a:rPr lang="en-US" b="1" dirty="0"/>
              <a:t>Twitter</a:t>
            </a:r>
          </a:p>
          <a:p>
            <a:pPr lvl="1"/>
            <a:r>
              <a:rPr lang="en-US" i="1" dirty="0"/>
              <a:t>2,057 followers</a:t>
            </a:r>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p:txBody>
      </p:sp>
      <p:sp>
        <p:nvSpPr>
          <p:cNvPr id="5" name="Text Box 3">
            <a:extLst>
              <a:ext uri="{FF2B5EF4-FFF2-40B4-BE49-F238E27FC236}">
                <a16:creationId xmlns:a16="http://schemas.microsoft.com/office/drawing/2014/main" id="{7D99C59F-5D1A-4D26-9F91-D75F890FB16D}"/>
              </a:ext>
            </a:extLst>
          </p:cNvPr>
          <p:cNvSpPr txBox="1">
            <a:spLocks noChangeArrowheads="1"/>
          </p:cNvSpPr>
          <p:nvPr/>
        </p:nvSpPr>
        <p:spPr bwMode="auto">
          <a:xfrm>
            <a:off x="533400" y="51137"/>
            <a:ext cx="7924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Social Media</a:t>
            </a:r>
            <a:endParaRPr lang="en-US" sz="2400" b="1" i="1" dirty="0">
              <a:solidFill>
                <a:schemeClr val="bg2"/>
              </a:solidFill>
            </a:endParaRPr>
          </a:p>
        </p:txBody>
      </p:sp>
      <p:sp>
        <p:nvSpPr>
          <p:cNvPr id="6" name="TextBox 5">
            <a:extLst>
              <a:ext uri="{FF2B5EF4-FFF2-40B4-BE49-F238E27FC236}">
                <a16:creationId xmlns:a16="http://schemas.microsoft.com/office/drawing/2014/main" id="{9AC76D72-E933-4EA6-BA45-69743D6B643D}"/>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pic>
        <p:nvPicPr>
          <p:cNvPr id="7" name="Picture 6">
            <a:extLst>
              <a:ext uri="{FF2B5EF4-FFF2-40B4-BE49-F238E27FC236}">
                <a16:creationId xmlns:a16="http://schemas.microsoft.com/office/drawing/2014/main" id="{586BD75B-7C2A-418C-9BBE-E9AEDD2C3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3276600"/>
            <a:ext cx="3352800" cy="2235200"/>
          </a:xfrm>
          <a:prstGeom prst="rect">
            <a:avLst/>
          </a:prstGeom>
        </p:spPr>
      </p:pic>
    </p:spTree>
    <p:extLst>
      <p:ext uri="{BB962C8B-B14F-4D97-AF65-F5344CB8AC3E}">
        <p14:creationId xmlns:p14="http://schemas.microsoft.com/office/powerpoint/2010/main" val="389270493"/>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Section—Revisions</a:t>
            </a:r>
            <a:endParaRPr lang="en-US" sz="2400" b="1" i="1" dirty="0">
              <a:solidFill>
                <a:srgbClr val="000080"/>
              </a:solidFill>
            </a:endParaRPr>
          </a:p>
        </p:txBody>
      </p:sp>
      <p:sp>
        <p:nvSpPr>
          <p:cNvPr id="6" name="Rectangle 7"/>
          <p:cNvSpPr txBox="1">
            <a:spLocks noChangeArrowheads="1"/>
          </p:cNvSpPr>
          <p:nvPr/>
        </p:nvSpPr>
        <p:spPr bwMode="auto">
          <a:xfrm>
            <a:off x="533400" y="1219200"/>
            <a:ext cx="80010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sz="2400" b="1" dirty="0"/>
              <a:t>Compliance Directives (CPL)</a:t>
            </a:r>
          </a:p>
          <a:p>
            <a:pPr eaLnBrk="1" hangingPunct="1"/>
            <a:endParaRPr lang="en-US" sz="800" b="1" dirty="0"/>
          </a:p>
          <a:p>
            <a:pPr lvl="1" eaLnBrk="1" hangingPunct="1"/>
            <a:r>
              <a:rPr lang="en-US" sz="2000" i="1" dirty="0"/>
              <a:t>CPL 02-00-051—Enforcement Exemptions and Limitations Under the Appropriations Act</a:t>
            </a:r>
          </a:p>
          <a:p>
            <a:pPr lvl="1" eaLnBrk="1" hangingPunct="1"/>
            <a:endParaRPr lang="en-US" sz="800" i="1" dirty="0"/>
          </a:p>
          <a:p>
            <a:pPr lvl="2"/>
            <a:r>
              <a:rPr lang="en-US" sz="1800" dirty="0"/>
              <a:t>Includes most recent listing of the North American Industry Classification System (NAICS) codes for industries with a DART occupational injury and illness rate below the national private sector rate of 1.5 for 2019. </a:t>
            </a:r>
          </a:p>
          <a:p>
            <a:pPr lvl="2"/>
            <a:endParaRPr lang="en-US" sz="1600" dirty="0"/>
          </a:p>
          <a:p>
            <a:pPr lvl="1"/>
            <a:r>
              <a:rPr lang="en-US" sz="2000" i="1" dirty="0"/>
              <a:t>CPL 02-01-062—Site-Specific Targeting (SST)</a:t>
            </a:r>
            <a:endParaRPr lang="en-US" sz="2000" dirty="0"/>
          </a:p>
          <a:p>
            <a:pPr lvl="1" eaLnBrk="1" hangingPunct="1"/>
            <a:endParaRPr lang="en-US" sz="800" b="1" dirty="0"/>
          </a:p>
          <a:p>
            <a:pPr lvl="2"/>
            <a:r>
              <a:rPr lang="en-US" sz="1800" dirty="0"/>
              <a:t>Implements OSHA's Site-Specific Targeting inspection plan. This program does not include construction worksites or North Carolina public sector sites.</a:t>
            </a:r>
          </a:p>
          <a:p>
            <a:pPr eaLnBrk="1" hangingPunct="1"/>
            <a:endParaRPr lang="en-US" sz="800" b="1" dirty="0"/>
          </a:p>
          <a:p>
            <a:pPr eaLnBrk="1" hangingPunct="1"/>
            <a:endParaRPr lang="en-US" sz="800" b="1" dirty="0"/>
          </a:p>
          <a:p>
            <a:pPr eaLnBrk="1" hangingPunct="1"/>
            <a:endParaRPr lang="en-US" sz="900" b="1" kern="0" dirty="0"/>
          </a:p>
          <a:p>
            <a:pPr eaLnBrk="1" hangingPunct="1"/>
            <a:endParaRPr lang="en-US" sz="2400" b="1" kern="0" dirty="0"/>
          </a:p>
          <a:p>
            <a:pPr lvl="1" eaLnBrk="1" hangingPunct="1"/>
            <a:endParaRPr lang="en-US" i="1" kern="0" dirty="0"/>
          </a:p>
          <a:p>
            <a:pPr eaLnBrk="1" hangingPunct="1"/>
            <a:endParaRPr lang="en-US" sz="500" b="1" i="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7" name="TextBox 6">
            <a:extLst>
              <a:ext uri="{FF2B5EF4-FFF2-40B4-BE49-F238E27FC236}">
                <a16:creationId xmlns:a16="http://schemas.microsoft.com/office/drawing/2014/main" id="{FC2B308D-A427-4B3A-95C5-0F523ADB9801}"/>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1405505209"/>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Section—Publications</a:t>
            </a:r>
            <a:endParaRPr lang="en-US" sz="2400" b="1" i="1" dirty="0">
              <a:solidFill>
                <a:srgbClr val="000080"/>
              </a:solidFill>
            </a:endParaRPr>
          </a:p>
        </p:txBody>
      </p:sp>
      <p:sp>
        <p:nvSpPr>
          <p:cNvPr id="6" name="Rectangle 7"/>
          <p:cNvSpPr txBox="1">
            <a:spLocks noChangeArrowheads="1"/>
          </p:cNvSpPr>
          <p:nvPr/>
        </p:nvSpPr>
        <p:spPr bwMode="auto">
          <a:xfrm>
            <a:off x="533400" y="12192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b="1" kern="0" dirty="0"/>
              <a:t>Example Programs</a:t>
            </a:r>
          </a:p>
          <a:p>
            <a:pPr lvl="1" eaLnBrk="1" hangingPunct="1">
              <a:spcBef>
                <a:spcPts val="600"/>
              </a:spcBef>
            </a:pPr>
            <a:r>
              <a:rPr lang="en-US" i="1" kern="0" dirty="0"/>
              <a:t>Agriculture Heat Stress Prevention Program (Spanish)(English)</a:t>
            </a:r>
          </a:p>
          <a:p>
            <a:pPr lvl="1" eaLnBrk="1" hangingPunct="1">
              <a:spcBef>
                <a:spcPts val="600"/>
              </a:spcBef>
            </a:pPr>
            <a:endParaRPr lang="en-US" i="1" kern="0" dirty="0"/>
          </a:p>
          <a:p>
            <a:pPr eaLnBrk="1" hangingPunct="1">
              <a:spcBef>
                <a:spcPts val="600"/>
              </a:spcBef>
            </a:pPr>
            <a:r>
              <a:rPr lang="en-US" b="1" kern="0" dirty="0"/>
              <a:t>COVID-19 Frequently Asked Questions</a:t>
            </a:r>
          </a:p>
          <a:p>
            <a:pPr lvl="1" eaLnBrk="1" hangingPunct="1">
              <a:spcBef>
                <a:spcPts val="600"/>
              </a:spcBef>
            </a:pPr>
            <a:r>
              <a:rPr lang="en-US" i="1" kern="0" dirty="0"/>
              <a:t>Updated</a:t>
            </a:r>
          </a:p>
          <a:p>
            <a:pPr lvl="1" eaLnBrk="1" hangingPunct="1">
              <a:spcBef>
                <a:spcPts val="600"/>
              </a:spcBef>
            </a:pPr>
            <a:endParaRPr lang="en-US" i="1" kern="0" dirty="0"/>
          </a:p>
          <a:p>
            <a:pPr eaLnBrk="1" hangingPunct="1">
              <a:spcBef>
                <a:spcPts val="600"/>
              </a:spcBef>
            </a:pPr>
            <a:endParaRPr lang="en-US" i="1" dirty="0"/>
          </a:p>
          <a:p>
            <a:pPr lvl="1" eaLnBrk="1" hangingPunct="1"/>
            <a:endParaRPr lang="en-US" sz="800" i="1" dirty="0"/>
          </a:p>
          <a:p>
            <a:pPr lvl="1" eaLnBrk="1" hangingPunct="1"/>
            <a:endParaRPr lang="en-US" i="1" dirty="0"/>
          </a:p>
          <a:p>
            <a:pPr eaLnBrk="1" hangingPunct="1"/>
            <a:endParaRPr lang="en-US" sz="2400" b="1" kern="0" dirty="0"/>
          </a:p>
          <a:p>
            <a:pPr lvl="1" eaLnBrk="1" hangingPunct="1"/>
            <a:endParaRPr lang="en-US" sz="600" b="1" kern="0" dirty="0"/>
          </a:p>
          <a:p>
            <a:pPr lvl="1" eaLnBrk="1" hangingPunct="1"/>
            <a:endParaRPr lang="en-US" i="1" kern="0" dirty="0"/>
          </a:p>
          <a:p>
            <a:pPr eaLnBrk="1" hangingPunct="1"/>
            <a:endParaRPr lang="en-US" sz="500" b="1" i="1" kern="0" dirty="0"/>
          </a:p>
          <a:p>
            <a:pPr lvl="1" eaLnBrk="1" hangingPunct="1"/>
            <a:endParaRPr lang="en-US" sz="600" b="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pic>
        <p:nvPicPr>
          <p:cNvPr id="9" name="Picture 8">
            <a:extLst>
              <a:ext uri="{FF2B5EF4-FFF2-40B4-BE49-F238E27FC236}">
                <a16:creationId xmlns:a16="http://schemas.microsoft.com/office/drawing/2014/main" id="{47396EBA-BCE8-4D53-AD31-50F2FC384488}"/>
              </a:ext>
            </a:extLst>
          </p:cNvPr>
          <p:cNvPicPr>
            <a:picLocks noChangeAspect="1"/>
          </p:cNvPicPr>
          <p:nvPr/>
        </p:nvPicPr>
        <p:blipFill rotWithShape="1">
          <a:blip r:embed="rId3"/>
          <a:srcRect l="8794" t="36667" r="77457" b="21778"/>
          <a:stretch/>
        </p:blipFill>
        <p:spPr>
          <a:xfrm>
            <a:off x="5914734" y="3523488"/>
            <a:ext cx="2823882" cy="1600200"/>
          </a:xfrm>
          <a:prstGeom prst="rect">
            <a:avLst/>
          </a:prstGeom>
          <a:ln>
            <a:solidFill>
              <a:schemeClr val="bg1">
                <a:lumMod val="85000"/>
              </a:schemeClr>
            </a:solidFill>
          </a:ln>
        </p:spPr>
      </p:pic>
      <p:pic>
        <p:nvPicPr>
          <p:cNvPr id="11" name="Picture 10">
            <a:extLst>
              <a:ext uri="{FF2B5EF4-FFF2-40B4-BE49-F238E27FC236}">
                <a16:creationId xmlns:a16="http://schemas.microsoft.com/office/drawing/2014/main" id="{4B102B37-AD2B-4296-B8C6-881BC759654F}"/>
              </a:ext>
            </a:extLst>
          </p:cNvPr>
          <p:cNvPicPr>
            <a:picLocks noChangeAspect="1"/>
          </p:cNvPicPr>
          <p:nvPr/>
        </p:nvPicPr>
        <p:blipFill rotWithShape="1">
          <a:blip r:embed="rId4"/>
          <a:srcRect l="4166" t="18889" r="74167" b="10000"/>
          <a:stretch/>
        </p:blipFill>
        <p:spPr>
          <a:xfrm>
            <a:off x="5105400" y="4437888"/>
            <a:ext cx="1981200" cy="1219200"/>
          </a:xfrm>
          <a:prstGeom prst="rect">
            <a:avLst/>
          </a:prstGeom>
          <a:ln>
            <a:solidFill>
              <a:schemeClr val="bg1">
                <a:lumMod val="65000"/>
              </a:schemeClr>
            </a:solidFill>
          </a:ln>
        </p:spPr>
      </p:pic>
      <p:sp>
        <p:nvSpPr>
          <p:cNvPr id="7" name="TextBox 6">
            <a:extLst>
              <a:ext uri="{FF2B5EF4-FFF2-40B4-BE49-F238E27FC236}">
                <a16:creationId xmlns:a16="http://schemas.microsoft.com/office/drawing/2014/main" id="{D8F2FD30-9665-4BC2-8F6E-BC14B094F0F7}"/>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942427277"/>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Section—Publications</a:t>
            </a:r>
            <a:endParaRPr lang="en-US" sz="2400" b="1" i="1" dirty="0">
              <a:solidFill>
                <a:srgbClr val="000080"/>
              </a:solidFill>
            </a:endParaRPr>
          </a:p>
        </p:txBody>
      </p:sp>
      <p:sp>
        <p:nvSpPr>
          <p:cNvPr id="6" name="Rectangle 7"/>
          <p:cNvSpPr txBox="1">
            <a:spLocks noChangeArrowheads="1"/>
          </p:cNvSpPr>
          <p:nvPr/>
        </p:nvSpPr>
        <p:spPr bwMode="auto">
          <a:xfrm>
            <a:off x="533400" y="12192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b="1" kern="0" dirty="0"/>
              <a:t>Brochures</a:t>
            </a:r>
          </a:p>
          <a:p>
            <a:pPr lvl="1" eaLnBrk="1" hangingPunct="1">
              <a:spcBef>
                <a:spcPts val="600"/>
              </a:spcBef>
            </a:pPr>
            <a:r>
              <a:rPr lang="en-US" i="1" kern="0" dirty="0"/>
              <a:t>Top Ten OSH Serious Violations</a:t>
            </a:r>
            <a:endParaRPr lang="en-US" i="1" dirty="0"/>
          </a:p>
          <a:p>
            <a:pPr lvl="1" eaLnBrk="1" hangingPunct="1">
              <a:spcBef>
                <a:spcPts val="600"/>
              </a:spcBef>
            </a:pPr>
            <a:r>
              <a:rPr lang="en-US" i="1" kern="0" dirty="0"/>
              <a:t>Safety Awards</a:t>
            </a:r>
          </a:p>
          <a:p>
            <a:pPr lvl="1" eaLnBrk="1" hangingPunct="1">
              <a:spcBef>
                <a:spcPts val="600"/>
              </a:spcBef>
            </a:pPr>
            <a:r>
              <a:rPr lang="en-US" i="1" dirty="0"/>
              <a:t>Manager of Environmental, Safety and Health</a:t>
            </a:r>
          </a:p>
          <a:p>
            <a:pPr lvl="1" eaLnBrk="1" hangingPunct="1">
              <a:spcBef>
                <a:spcPts val="600"/>
              </a:spcBef>
            </a:pPr>
            <a:r>
              <a:rPr lang="en-US" i="1" dirty="0"/>
              <a:t>Education, Training and Technical Assistance</a:t>
            </a:r>
          </a:p>
          <a:p>
            <a:pPr lvl="1" eaLnBrk="1" hangingPunct="1">
              <a:spcBef>
                <a:spcPts val="600"/>
              </a:spcBef>
            </a:pPr>
            <a:r>
              <a:rPr lang="en-US" i="1" dirty="0"/>
              <a:t>Medical and Dental Offices</a:t>
            </a:r>
          </a:p>
          <a:p>
            <a:pPr lvl="1" eaLnBrk="1" hangingPunct="1">
              <a:spcBef>
                <a:spcPts val="600"/>
              </a:spcBef>
            </a:pPr>
            <a:r>
              <a:rPr lang="en-US" i="1" dirty="0"/>
              <a:t>Public Sector Survey</a:t>
            </a:r>
          </a:p>
          <a:p>
            <a:pPr lvl="1" eaLnBrk="1" hangingPunct="1">
              <a:spcBef>
                <a:spcPts val="600"/>
              </a:spcBef>
            </a:pPr>
            <a:r>
              <a:rPr lang="en-US" i="1" dirty="0"/>
              <a:t>Green Tobacco Sickness</a:t>
            </a:r>
          </a:p>
          <a:p>
            <a:pPr lvl="1" eaLnBrk="1" hangingPunct="1">
              <a:spcBef>
                <a:spcPts val="600"/>
              </a:spcBef>
            </a:pPr>
            <a:r>
              <a:rPr lang="en-US" i="1" dirty="0"/>
              <a:t>Toolbox Talks (English)</a:t>
            </a:r>
          </a:p>
          <a:p>
            <a:pPr lvl="1" eaLnBrk="1" hangingPunct="1">
              <a:spcBef>
                <a:spcPts val="600"/>
              </a:spcBef>
            </a:pPr>
            <a:r>
              <a:rPr lang="en-US" i="1" dirty="0"/>
              <a:t>Safety Briefings (English)</a:t>
            </a:r>
          </a:p>
          <a:p>
            <a:pPr lvl="1" eaLnBrk="1" hangingPunct="1"/>
            <a:endParaRPr lang="en-US" sz="800" i="1" dirty="0"/>
          </a:p>
          <a:p>
            <a:pPr lvl="1" eaLnBrk="1" hangingPunct="1"/>
            <a:endParaRPr lang="en-US" i="1" dirty="0"/>
          </a:p>
          <a:p>
            <a:pPr eaLnBrk="1" hangingPunct="1"/>
            <a:endParaRPr lang="en-US" sz="2400" b="1" kern="0" dirty="0"/>
          </a:p>
          <a:p>
            <a:pPr lvl="1" eaLnBrk="1" hangingPunct="1"/>
            <a:endParaRPr lang="en-US" sz="600" b="1" kern="0" dirty="0"/>
          </a:p>
          <a:p>
            <a:pPr lvl="1" eaLnBrk="1" hangingPunct="1"/>
            <a:endParaRPr lang="en-US" i="1" kern="0" dirty="0"/>
          </a:p>
          <a:p>
            <a:pPr eaLnBrk="1" hangingPunct="1"/>
            <a:endParaRPr lang="en-US" sz="500" b="1" i="1" kern="0" dirty="0"/>
          </a:p>
          <a:p>
            <a:pPr lvl="1" eaLnBrk="1" hangingPunct="1"/>
            <a:endParaRPr lang="en-US" sz="600" b="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pic>
        <p:nvPicPr>
          <p:cNvPr id="7" name="Picture 6">
            <a:extLst>
              <a:ext uri="{FF2B5EF4-FFF2-40B4-BE49-F238E27FC236}">
                <a16:creationId xmlns:a16="http://schemas.microsoft.com/office/drawing/2014/main" id="{9261F213-8E97-4AC4-BA1F-09175AE92957}"/>
              </a:ext>
            </a:extLst>
          </p:cNvPr>
          <p:cNvPicPr>
            <a:picLocks noChangeAspect="1"/>
          </p:cNvPicPr>
          <p:nvPr/>
        </p:nvPicPr>
        <p:blipFill>
          <a:blip r:embed="rId3"/>
          <a:stretch>
            <a:fillRect/>
          </a:stretch>
        </p:blipFill>
        <p:spPr>
          <a:xfrm>
            <a:off x="6436894" y="3619500"/>
            <a:ext cx="2173706" cy="1676400"/>
          </a:xfrm>
          <a:prstGeom prst="rect">
            <a:avLst/>
          </a:prstGeom>
          <a:ln>
            <a:solidFill>
              <a:schemeClr val="bg1">
                <a:lumMod val="75000"/>
              </a:schemeClr>
            </a:solidFill>
          </a:ln>
        </p:spPr>
      </p:pic>
      <p:pic>
        <p:nvPicPr>
          <p:cNvPr id="10" name="Picture 9">
            <a:extLst>
              <a:ext uri="{FF2B5EF4-FFF2-40B4-BE49-F238E27FC236}">
                <a16:creationId xmlns:a16="http://schemas.microsoft.com/office/drawing/2014/main" id="{7D842AF5-2B2A-4FE7-9ABA-107F8D05DB94}"/>
              </a:ext>
            </a:extLst>
          </p:cNvPr>
          <p:cNvPicPr>
            <a:picLocks noChangeAspect="1"/>
          </p:cNvPicPr>
          <p:nvPr/>
        </p:nvPicPr>
        <p:blipFill>
          <a:blip r:embed="rId4"/>
          <a:stretch>
            <a:fillRect/>
          </a:stretch>
        </p:blipFill>
        <p:spPr>
          <a:xfrm>
            <a:off x="5390148" y="4191000"/>
            <a:ext cx="2173704" cy="1676399"/>
          </a:xfrm>
          <a:prstGeom prst="rect">
            <a:avLst/>
          </a:prstGeom>
          <a:ln>
            <a:solidFill>
              <a:schemeClr val="bg1">
                <a:lumMod val="65000"/>
              </a:schemeClr>
            </a:solidFill>
          </a:ln>
        </p:spPr>
      </p:pic>
      <p:sp>
        <p:nvSpPr>
          <p:cNvPr id="8" name="TextBox 7">
            <a:extLst>
              <a:ext uri="{FF2B5EF4-FFF2-40B4-BE49-F238E27FC236}">
                <a16:creationId xmlns:a16="http://schemas.microsoft.com/office/drawing/2014/main" id="{F50CBAAA-4718-44B1-8FF0-E1A395BA2CFE}"/>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3436531052"/>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Total Recordable Cases (TRC)</a:t>
            </a:r>
          </a:p>
        </p:txBody>
      </p:sp>
      <p:sp>
        <p:nvSpPr>
          <p:cNvPr id="1028" name="TextBox 3"/>
          <p:cNvSpPr txBox="1">
            <a:spLocks noChangeArrowheads="1"/>
          </p:cNvSpPr>
          <p:nvPr/>
        </p:nvSpPr>
        <p:spPr bwMode="auto">
          <a:xfrm>
            <a:off x="5482935" y="5588913"/>
            <a:ext cx="3280065" cy="430887"/>
          </a:xfrm>
          <a:prstGeom prst="rect">
            <a:avLst/>
          </a:prstGeom>
          <a:noFill/>
          <a:ln w="9525">
            <a:noFill/>
            <a:miter lim="800000"/>
            <a:headEnd/>
            <a:tailEnd/>
          </a:ln>
        </p:spPr>
        <p:txBody>
          <a:bodyPr wrap="none">
            <a:spAutoFit/>
          </a:bodyPr>
          <a:lstStyle/>
          <a:p>
            <a:r>
              <a:rPr lang="en-US" sz="1200" dirty="0"/>
              <a:t> </a:t>
            </a:r>
            <a:r>
              <a:rPr lang="en-US" sz="1000" i="1" dirty="0"/>
              <a:t> All Industries Including State and Local Government</a:t>
            </a:r>
          </a:p>
          <a:p>
            <a:r>
              <a:rPr lang="en-US" sz="1000" i="1" dirty="0"/>
              <a:t>  Based on Calendar Year</a:t>
            </a:r>
          </a:p>
        </p:txBody>
      </p:sp>
      <p:sp>
        <p:nvSpPr>
          <p:cNvPr id="13" name="TextBox 12">
            <a:extLst>
              <a:ext uri="{FF2B5EF4-FFF2-40B4-BE49-F238E27FC236}">
                <a16:creationId xmlns:a16="http://schemas.microsoft.com/office/drawing/2014/main" id="{1D2E8842-BB7B-4FB5-8CDC-6868590E0865}"/>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graphicFrame>
        <p:nvGraphicFramePr>
          <p:cNvPr id="15" name="Content Placeholder 6">
            <a:extLst>
              <a:ext uri="{FF2B5EF4-FFF2-40B4-BE49-F238E27FC236}">
                <a16:creationId xmlns:a16="http://schemas.microsoft.com/office/drawing/2014/main" id="{3349F1BC-BE90-4CEA-8CF6-27E946EF6801}"/>
              </a:ext>
            </a:extLst>
          </p:cNvPr>
          <p:cNvGraphicFramePr>
            <a:graphicFrameLocks noGrp="1"/>
          </p:cNvGraphicFramePr>
          <p:nvPr>
            <p:ph idx="1"/>
          </p:nvPr>
        </p:nvGraphicFramePr>
        <p:xfrm>
          <a:off x="920750" y="1219200"/>
          <a:ext cx="7380288" cy="4234480"/>
        </p:xfrm>
        <a:graphic>
          <a:graphicData uri="http://schemas.openxmlformats.org/presentationml/2006/ole">
            <mc:AlternateContent xmlns:mc="http://schemas.openxmlformats.org/markup-compatibility/2006">
              <mc:Choice xmlns:v="urn:schemas-microsoft-com:vml" Requires="v">
                <p:oleObj name="Worksheet" r:id="rId3" imgW="6362523" imgH="2712799" progId="Excel.Sheet.8">
                  <p:embed/>
                </p:oleObj>
              </mc:Choice>
              <mc:Fallback>
                <p:oleObj name="Worksheet" r:id="rId3" imgW="6362523" imgH="2712799" progId="Excel.Sheet.8">
                  <p:embed/>
                  <p:pic>
                    <p:nvPicPr>
                      <p:cNvPr id="15" name="Content Placeholder 6">
                        <a:extLst>
                          <a:ext uri="{FF2B5EF4-FFF2-40B4-BE49-F238E27FC236}">
                            <a16:creationId xmlns:a16="http://schemas.microsoft.com/office/drawing/2014/main" id="{3349F1BC-BE90-4CEA-8CF6-27E946EF6801}"/>
                          </a:ext>
                        </a:extLst>
                      </p:cNvPr>
                      <p:cNvPicPr>
                        <a:picLocks noGrp="1" noChangeArrowheads="1"/>
                      </p:cNvPicPr>
                      <p:nvPr/>
                    </p:nvPicPr>
                    <p:blipFill>
                      <a:blip r:embed="rId4"/>
                      <a:srcRect/>
                      <a:stretch>
                        <a:fillRect/>
                      </a:stretch>
                    </p:blipFill>
                    <p:spPr bwMode="auto">
                      <a:xfrm>
                        <a:off x="920750" y="1219200"/>
                        <a:ext cx="7380288" cy="4234480"/>
                      </a:xfrm>
                      <a:prstGeom prst="rect">
                        <a:avLst/>
                      </a:prstGeom>
                      <a:noFill/>
                    </p:spPr>
                  </p:pic>
                </p:oleObj>
              </mc:Fallback>
            </mc:AlternateContent>
          </a:graphicData>
        </a:graphic>
      </p:graphicFrame>
      <p:sp>
        <p:nvSpPr>
          <p:cNvPr id="16" name="TextBox 15">
            <a:extLst>
              <a:ext uri="{FF2B5EF4-FFF2-40B4-BE49-F238E27FC236}">
                <a16:creationId xmlns:a16="http://schemas.microsoft.com/office/drawing/2014/main" id="{D88DB867-EE1F-4646-9FB7-6F2FDBC032B3}"/>
              </a:ext>
            </a:extLst>
          </p:cNvPr>
          <p:cNvSpPr txBox="1"/>
          <p:nvPr/>
        </p:nvSpPr>
        <p:spPr>
          <a:xfrm>
            <a:off x="1752600" y="1125684"/>
            <a:ext cx="1600200" cy="784830"/>
          </a:xfrm>
          <a:prstGeom prst="rect">
            <a:avLst/>
          </a:prstGeom>
          <a:noFill/>
        </p:spPr>
        <p:txBody>
          <a:bodyPr wrap="square" rtlCol="0">
            <a:spAutoFit/>
          </a:bodyPr>
          <a:lstStyle/>
          <a:p>
            <a:endParaRPr lang="en-US" sz="900" b="1" i="1" dirty="0"/>
          </a:p>
          <a:p>
            <a:r>
              <a:rPr lang="en-US" sz="900" b="1" i="1" dirty="0"/>
              <a:t>4% Decrease</a:t>
            </a:r>
          </a:p>
          <a:p>
            <a:endParaRPr lang="en-US" sz="900" b="1" i="1" dirty="0"/>
          </a:p>
          <a:p>
            <a:endParaRPr lang="en-US" sz="900" b="1" i="1" dirty="0"/>
          </a:p>
          <a:p>
            <a:endParaRPr lang="en-US" sz="900" b="1" i="1" dirty="0"/>
          </a:p>
        </p:txBody>
      </p:sp>
      <p:sp>
        <p:nvSpPr>
          <p:cNvPr id="17" name="TextBox 16">
            <a:extLst>
              <a:ext uri="{FF2B5EF4-FFF2-40B4-BE49-F238E27FC236}">
                <a16:creationId xmlns:a16="http://schemas.microsoft.com/office/drawing/2014/main" id="{2A41B990-DC58-4A92-ABF0-71F2CAB5258E}"/>
              </a:ext>
            </a:extLst>
          </p:cNvPr>
          <p:cNvSpPr txBox="1"/>
          <p:nvPr/>
        </p:nvSpPr>
        <p:spPr>
          <a:xfrm>
            <a:off x="3048000" y="2128002"/>
            <a:ext cx="896399" cy="230832"/>
          </a:xfrm>
          <a:prstGeom prst="rect">
            <a:avLst/>
          </a:prstGeom>
          <a:noFill/>
        </p:spPr>
        <p:txBody>
          <a:bodyPr wrap="none" rtlCol="0">
            <a:spAutoFit/>
          </a:bodyPr>
          <a:lstStyle/>
          <a:p>
            <a:r>
              <a:rPr lang="en-US" sz="900" b="1" i="1" dirty="0"/>
              <a:t>7% Decrease</a:t>
            </a:r>
          </a:p>
        </p:txBody>
      </p:sp>
      <p:sp>
        <p:nvSpPr>
          <p:cNvPr id="21" name="TextBox 20">
            <a:extLst>
              <a:ext uri="{FF2B5EF4-FFF2-40B4-BE49-F238E27FC236}">
                <a16:creationId xmlns:a16="http://schemas.microsoft.com/office/drawing/2014/main" id="{2E01CB30-42D7-47A2-B12E-629B48CCC9D9}"/>
              </a:ext>
            </a:extLst>
          </p:cNvPr>
          <p:cNvSpPr txBox="1"/>
          <p:nvPr/>
        </p:nvSpPr>
        <p:spPr>
          <a:xfrm>
            <a:off x="4411837" y="1795098"/>
            <a:ext cx="851515" cy="230832"/>
          </a:xfrm>
          <a:prstGeom prst="rect">
            <a:avLst/>
          </a:prstGeom>
          <a:noFill/>
        </p:spPr>
        <p:txBody>
          <a:bodyPr wrap="none" rtlCol="0">
            <a:spAutoFit/>
          </a:bodyPr>
          <a:lstStyle/>
          <a:p>
            <a:r>
              <a:rPr lang="en-US" sz="900" b="1" i="1" dirty="0"/>
              <a:t>4% Increase</a:t>
            </a:r>
          </a:p>
        </p:txBody>
      </p:sp>
      <p:sp>
        <p:nvSpPr>
          <p:cNvPr id="23" name="TextBox 22">
            <a:extLst>
              <a:ext uri="{FF2B5EF4-FFF2-40B4-BE49-F238E27FC236}">
                <a16:creationId xmlns:a16="http://schemas.microsoft.com/office/drawing/2014/main" id="{B5451823-1050-4475-8921-11E3E1C5A1BE}"/>
              </a:ext>
            </a:extLst>
          </p:cNvPr>
          <p:cNvSpPr txBox="1"/>
          <p:nvPr/>
        </p:nvSpPr>
        <p:spPr>
          <a:xfrm flipH="1">
            <a:off x="5795341" y="2128002"/>
            <a:ext cx="1112919" cy="230832"/>
          </a:xfrm>
          <a:prstGeom prst="rect">
            <a:avLst/>
          </a:prstGeom>
          <a:noFill/>
        </p:spPr>
        <p:txBody>
          <a:bodyPr wrap="square" rtlCol="0">
            <a:spAutoFit/>
          </a:bodyPr>
          <a:lstStyle/>
          <a:p>
            <a:r>
              <a:rPr lang="en-US" sz="900" b="1" i="1" dirty="0"/>
              <a:t>4% Decrease</a:t>
            </a:r>
          </a:p>
        </p:txBody>
      </p:sp>
      <p:sp>
        <p:nvSpPr>
          <p:cNvPr id="24" name="TextBox 23">
            <a:extLst>
              <a:ext uri="{FF2B5EF4-FFF2-40B4-BE49-F238E27FC236}">
                <a16:creationId xmlns:a16="http://schemas.microsoft.com/office/drawing/2014/main" id="{4932F7FC-A684-4ACB-AA7C-F0EAE89E820B}"/>
              </a:ext>
            </a:extLst>
          </p:cNvPr>
          <p:cNvSpPr txBox="1"/>
          <p:nvPr/>
        </p:nvSpPr>
        <p:spPr>
          <a:xfrm>
            <a:off x="6934200" y="3380214"/>
            <a:ext cx="960519" cy="230832"/>
          </a:xfrm>
          <a:prstGeom prst="rect">
            <a:avLst/>
          </a:prstGeom>
          <a:noFill/>
        </p:spPr>
        <p:txBody>
          <a:bodyPr wrap="none" rtlCol="0">
            <a:spAutoFit/>
          </a:bodyPr>
          <a:lstStyle/>
          <a:p>
            <a:r>
              <a:rPr lang="en-US" sz="900" b="1" i="1" dirty="0"/>
              <a:t>12% Decrease</a:t>
            </a:r>
          </a:p>
        </p:txBody>
      </p:sp>
    </p:spTree>
    <p:extLst>
      <p:ext uri="{BB962C8B-B14F-4D97-AF65-F5344CB8AC3E}">
        <p14:creationId xmlns:p14="http://schemas.microsoft.com/office/powerpoint/2010/main" val="3021145584"/>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Cut-Loose, In-Training, Vacant</a:t>
            </a:r>
            <a:endParaRPr lang="en-US" sz="2400" b="1" i="1" dirty="0">
              <a:solidFill>
                <a:schemeClr val="bg2"/>
              </a:solidFill>
            </a:endParaRPr>
          </a:p>
        </p:txBody>
      </p:sp>
      <p:graphicFrame>
        <p:nvGraphicFramePr>
          <p:cNvPr id="9" name="Table 8">
            <a:extLst>
              <a:ext uri="{FF2B5EF4-FFF2-40B4-BE49-F238E27FC236}">
                <a16:creationId xmlns:a16="http://schemas.microsoft.com/office/drawing/2014/main" id="{E26544CB-A5D8-45C3-BF7F-C58A1B733AAF}"/>
              </a:ext>
            </a:extLst>
          </p:cNvPr>
          <p:cNvGraphicFramePr>
            <a:graphicFrameLocks noGrp="1"/>
          </p:cNvGraphicFramePr>
          <p:nvPr>
            <p:extLst>
              <p:ext uri="{D42A27DB-BD31-4B8C-83A1-F6EECF244321}">
                <p14:modId xmlns:p14="http://schemas.microsoft.com/office/powerpoint/2010/main" val="126645010"/>
              </p:ext>
            </p:extLst>
          </p:nvPr>
        </p:nvGraphicFramePr>
        <p:xfrm>
          <a:off x="609600" y="3048000"/>
          <a:ext cx="8001000" cy="1664732"/>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20000"/>
                    </a:ext>
                  </a:extLst>
                </a:gridCol>
                <a:gridCol w="1145236">
                  <a:extLst>
                    <a:ext uri="{9D8B030D-6E8A-4147-A177-3AD203B41FA5}">
                      <a16:colId xmlns:a16="http://schemas.microsoft.com/office/drawing/2014/main" val="20001"/>
                    </a:ext>
                  </a:extLst>
                </a:gridCol>
                <a:gridCol w="959035">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59060">
                <a:tc>
                  <a:txBody>
                    <a:bodyPr/>
                    <a:lstStyle/>
                    <a:p>
                      <a:pPr algn="ctr"/>
                      <a:r>
                        <a:rPr lang="en-US" sz="1600" b="1" dirty="0">
                          <a:solidFill>
                            <a:schemeClr val="tx1"/>
                          </a:solidFill>
                        </a:rPr>
                        <a:t>East Compliance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326418">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12</a:t>
                      </a:r>
                    </a:p>
                  </a:txBody>
                  <a:tcPr anchor="ctr">
                    <a:solidFill>
                      <a:schemeClr val="bg1">
                        <a:lumMod val="95000"/>
                      </a:schemeClr>
                    </a:solidFill>
                  </a:tcPr>
                </a:tc>
                <a:tc>
                  <a:txBody>
                    <a:bodyPr/>
                    <a:lstStyle/>
                    <a:p>
                      <a:pPr algn="ctr"/>
                      <a:r>
                        <a:rPr lang="en-US" sz="1400" b="0" i="1" dirty="0"/>
                        <a:t>45%</a:t>
                      </a:r>
                    </a:p>
                  </a:txBody>
                  <a:tcPr anchor="ctr">
                    <a:solidFill>
                      <a:schemeClr val="bg1">
                        <a:lumMod val="95000"/>
                      </a:schemeClr>
                    </a:solidFill>
                  </a:tcPr>
                </a:tc>
                <a:tc>
                  <a:txBody>
                    <a:bodyPr/>
                    <a:lstStyle/>
                    <a:p>
                      <a:pPr algn="ctr"/>
                      <a:r>
                        <a:rPr lang="en-US" sz="1400" b="0" i="1" dirty="0"/>
                        <a:t>4</a:t>
                      </a:r>
                    </a:p>
                  </a:txBody>
                  <a:tcPr anchor="ctr">
                    <a:solidFill>
                      <a:schemeClr val="bg1">
                        <a:lumMod val="95000"/>
                      </a:schemeClr>
                    </a:solidFill>
                  </a:tcPr>
                </a:tc>
                <a:tc>
                  <a:txBody>
                    <a:bodyPr/>
                    <a:lstStyle/>
                    <a:p>
                      <a:pPr algn="ctr"/>
                      <a:r>
                        <a:rPr lang="en-US" sz="1400" b="0" i="1" dirty="0"/>
                        <a:t>28%</a:t>
                      </a:r>
                    </a:p>
                  </a:txBody>
                  <a:tcPr anchor="ctr">
                    <a:solidFill>
                      <a:schemeClr val="bg1">
                        <a:lumMod val="95000"/>
                      </a:schemeClr>
                    </a:solidFill>
                  </a:tcPr>
                </a:tc>
                <a:extLst>
                  <a:ext uri="{0D108BD9-81ED-4DB2-BD59-A6C34878D82A}">
                    <a16:rowId xmlns:a16="http://schemas.microsoft.com/office/drawing/2014/main" val="10001"/>
                  </a:ext>
                </a:extLst>
              </a:tr>
              <a:tr h="326418">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5</a:t>
                      </a:r>
                    </a:p>
                  </a:txBody>
                  <a:tcPr anchor="ctr">
                    <a:solidFill>
                      <a:schemeClr val="bg1">
                        <a:lumMod val="85000"/>
                      </a:schemeClr>
                    </a:solidFill>
                  </a:tcPr>
                </a:tc>
                <a:tc>
                  <a:txBody>
                    <a:bodyPr/>
                    <a:lstStyle/>
                    <a:p>
                      <a:pPr algn="ctr"/>
                      <a:r>
                        <a:rPr lang="en-US" sz="1400" b="0" i="1" dirty="0"/>
                        <a:t>19%</a:t>
                      </a:r>
                    </a:p>
                  </a:txBody>
                  <a:tcPr anchor="ctr">
                    <a:solidFill>
                      <a:schemeClr val="bg1">
                        <a:lumMod val="85000"/>
                      </a:schemeClr>
                    </a:solidFill>
                  </a:tcPr>
                </a:tc>
                <a:tc>
                  <a:txBody>
                    <a:bodyPr/>
                    <a:lstStyle/>
                    <a:p>
                      <a:pPr algn="ctr"/>
                      <a:r>
                        <a:rPr lang="en-US" sz="1400" b="0" i="1" dirty="0"/>
                        <a:t>3</a:t>
                      </a:r>
                    </a:p>
                  </a:txBody>
                  <a:tcPr anchor="ctr">
                    <a:solidFill>
                      <a:schemeClr val="bg1">
                        <a:lumMod val="85000"/>
                      </a:schemeClr>
                    </a:solidFill>
                  </a:tcPr>
                </a:tc>
                <a:tc>
                  <a:txBody>
                    <a:bodyPr/>
                    <a:lstStyle/>
                    <a:p>
                      <a:pPr algn="ctr"/>
                      <a:r>
                        <a:rPr lang="en-US" sz="1400" b="0" i="1" dirty="0"/>
                        <a:t>17%</a:t>
                      </a:r>
                    </a:p>
                  </a:txBody>
                  <a:tcPr anchor="ctr">
                    <a:solidFill>
                      <a:schemeClr val="bg1">
                        <a:lumMod val="85000"/>
                      </a:schemeClr>
                    </a:solidFill>
                  </a:tcPr>
                </a:tc>
                <a:extLst>
                  <a:ext uri="{0D108BD9-81ED-4DB2-BD59-A6C34878D82A}">
                    <a16:rowId xmlns:a16="http://schemas.microsoft.com/office/drawing/2014/main" val="10002"/>
                  </a:ext>
                </a:extLst>
              </a:tr>
              <a:tr h="326418">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10</a:t>
                      </a:r>
                    </a:p>
                  </a:txBody>
                  <a:tcPr anchor="ctr">
                    <a:solidFill>
                      <a:schemeClr val="bg1">
                        <a:lumMod val="95000"/>
                      </a:schemeClr>
                    </a:solidFill>
                  </a:tcPr>
                </a:tc>
                <a:tc>
                  <a:txBody>
                    <a:bodyPr/>
                    <a:lstStyle/>
                    <a:p>
                      <a:pPr algn="ctr"/>
                      <a:r>
                        <a:rPr lang="en-US" sz="1400" b="0" i="1" dirty="0"/>
                        <a:t>37%</a:t>
                      </a:r>
                    </a:p>
                  </a:txBody>
                  <a:tcPr anchor="ctr">
                    <a:solidFill>
                      <a:schemeClr val="bg1">
                        <a:lumMod val="95000"/>
                      </a:schemeClr>
                    </a:solidFill>
                  </a:tcPr>
                </a:tc>
                <a:tc>
                  <a:txBody>
                    <a:bodyPr/>
                    <a:lstStyle/>
                    <a:p>
                      <a:pPr algn="ctr"/>
                      <a:r>
                        <a:rPr lang="en-US" sz="1400" b="0" i="1" dirty="0"/>
                        <a:t>10</a:t>
                      </a:r>
                    </a:p>
                  </a:txBody>
                  <a:tcPr anchor="ctr">
                    <a:solidFill>
                      <a:schemeClr val="bg1">
                        <a:lumMod val="95000"/>
                      </a:schemeClr>
                    </a:solidFill>
                  </a:tcPr>
                </a:tc>
                <a:tc>
                  <a:txBody>
                    <a:bodyPr/>
                    <a:lstStyle/>
                    <a:p>
                      <a:pPr algn="ctr"/>
                      <a:r>
                        <a:rPr lang="en-US" sz="1400" b="0" i="1" dirty="0"/>
                        <a:t>56%</a:t>
                      </a:r>
                    </a:p>
                  </a:txBody>
                  <a:tcPr anchor="ctr">
                    <a:solidFill>
                      <a:schemeClr val="bg1">
                        <a:lumMod val="95000"/>
                      </a:schemeClr>
                    </a:solidFill>
                  </a:tcPr>
                </a:tc>
                <a:extLst>
                  <a:ext uri="{0D108BD9-81ED-4DB2-BD59-A6C34878D82A}">
                    <a16:rowId xmlns:a16="http://schemas.microsoft.com/office/drawing/2014/main" val="10003"/>
                  </a:ext>
                </a:extLst>
              </a:tr>
              <a:tr h="326418">
                <a:tc>
                  <a:txBody>
                    <a:bodyPr/>
                    <a:lstStyle/>
                    <a:p>
                      <a:pPr algn="r"/>
                      <a:r>
                        <a:rPr lang="en-US" sz="1400" b="1" i="1" dirty="0"/>
                        <a:t>Total</a:t>
                      </a:r>
                    </a:p>
                  </a:txBody>
                  <a:tcPr anchor="ctr">
                    <a:solidFill>
                      <a:schemeClr val="bg1">
                        <a:lumMod val="85000"/>
                      </a:schemeClr>
                    </a:solidFill>
                  </a:tcPr>
                </a:tc>
                <a:tc gridSpan="2">
                  <a:txBody>
                    <a:bodyPr/>
                    <a:lstStyle/>
                    <a:p>
                      <a:pPr algn="l"/>
                      <a:r>
                        <a:rPr lang="en-US" sz="1400" b="1" i="1" dirty="0"/>
                        <a:t>        27</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18</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7" name="Table 6">
            <a:extLst>
              <a:ext uri="{FF2B5EF4-FFF2-40B4-BE49-F238E27FC236}">
                <a16:creationId xmlns:a16="http://schemas.microsoft.com/office/drawing/2014/main" id="{AA2E3293-4B2C-4DE5-A4B4-84DB468F4A1F}"/>
              </a:ext>
            </a:extLst>
          </p:cNvPr>
          <p:cNvGraphicFramePr>
            <a:graphicFrameLocks noGrp="1"/>
          </p:cNvGraphicFramePr>
          <p:nvPr>
            <p:extLst>
              <p:ext uri="{D42A27DB-BD31-4B8C-83A1-F6EECF244321}">
                <p14:modId xmlns:p14="http://schemas.microsoft.com/office/powerpoint/2010/main" val="1304988192"/>
              </p:ext>
            </p:extLst>
          </p:nvPr>
        </p:nvGraphicFramePr>
        <p:xfrm>
          <a:off x="609600" y="1142999"/>
          <a:ext cx="8001000" cy="1905001"/>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20000"/>
                    </a:ext>
                  </a:extLst>
                </a:gridCol>
                <a:gridCol w="1145236">
                  <a:extLst>
                    <a:ext uri="{9D8B030D-6E8A-4147-A177-3AD203B41FA5}">
                      <a16:colId xmlns:a16="http://schemas.microsoft.com/office/drawing/2014/main" val="20001"/>
                    </a:ext>
                  </a:extLst>
                </a:gridCol>
                <a:gridCol w="959035">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415110">
                <a:tc>
                  <a:txBody>
                    <a:bodyPr/>
                    <a:lstStyle/>
                    <a:p>
                      <a:pPr algn="ctr"/>
                      <a:r>
                        <a:rPr lang="en-US" sz="1600" b="1" dirty="0">
                          <a:solidFill>
                            <a:schemeClr val="tx1"/>
                          </a:solidFill>
                        </a:rPr>
                        <a:t>West Compliance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386350">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19</a:t>
                      </a:r>
                    </a:p>
                  </a:txBody>
                  <a:tcPr anchor="ctr">
                    <a:solidFill>
                      <a:schemeClr val="bg1">
                        <a:lumMod val="95000"/>
                      </a:schemeClr>
                    </a:solidFill>
                  </a:tcPr>
                </a:tc>
                <a:tc>
                  <a:txBody>
                    <a:bodyPr/>
                    <a:lstStyle/>
                    <a:p>
                      <a:pPr algn="ctr"/>
                      <a:r>
                        <a:rPr lang="en-US" sz="1400" b="0" i="1" dirty="0"/>
                        <a:t>61%</a:t>
                      </a:r>
                    </a:p>
                  </a:txBody>
                  <a:tcPr anchor="ctr">
                    <a:solidFill>
                      <a:schemeClr val="bg1">
                        <a:lumMod val="95000"/>
                      </a:schemeClr>
                    </a:solidFill>
                  </a:tcPr>
                </a:tc>
                <a:tc>
                  <a:txBody>
                    <a:bodyPr/>
                    <a:lstStyle/>
                    <a:p>
                      <a:pPr algn="ctr"/>
                      <a:r>
                        <a:rPr lang="en-US" sz="1400" b="0" i="1" dirty="0"/>
                        <a:t>23</a:t>
                      </a:r>
                    </a:p>
                  </a:txBody>
                  <a:tcPr anchor="ctr">
                    <a:solidFill>
                      <a:schemeClr val="bg1">
                        <a:lumMod val="95000"/>
                      </a:schemeClr>
                    </a:solidFill>
                  </a:tcPr>
                </a:tc>
                <a:tc>
                  <a:txBody>
                    <a:bodyPr/>
                    <a:lstStyle/>
                    <a:p>
                      <a:pPr algn="ctr"/>
                      <a:r>
                        <a:rPr lang="en-US" sz="1400" b="0" i="1" dirty="0"/>
                        <a:t>88%</a:t>
                      </a:r>
                    </a:p>
                  </a:txBody>
                  <a:tcPr anchor="ctr">
                    <a:solidFill>
                      <a:schemeClr val="bg1">
                        <a:lumMod val="95000"/>
                      </a:schemeClr>
                    </a:solidFill>
                  </a:tcPr>
                </a:tc>
                <a:extLst>
                  <a:ext uri="{0D108BD9-81ED-4DB2-BD59-A6C34878D82A}">
                    <a16:rowId xmlns:a16="http://schemas.microsoft.com/office/drawing/2014/main" val="10001"/>
                  </a:ext>
                </a:extLst>
              </a:tr>
              <a:tr h="367847">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6</a:t>
                      </a:r>
                    </a:p>
                  </a:txBody>
                  <a:tcPr anchor="ctr">
                    <a:solidFill>
                      <a:schemeClr val="bg1">
                        <a:lumMod val="85000"/>
                      </a:schemeClr>
                    </a:solidFill>
                  </a:tcPr>
                </a:tc>
                <a:tc>
                  <a:txBody>
                    <a:bodyPr/>
                    <a:lstStyle/>
                    <a:p>
                      <a:pPr algn="ctr"/>
                      <a:r>
                        <a:rPr lang="en-US" sz="1400" b="0" i="1" dirty="0"/>
                        <a:t>19%</a:t>
                      </a:r>
                    </a:p>
                  </a:txBody>
                  <a:tcPr anchor="ctr">
                    <a:solidFill>
                      <a:schemeClr val="bg1">
                        <a:lumMod val="85000"/>
                      </a:schemeClr>
                    </a:solidFill>
                  </a:tcPr>
                </a:tc>
                <a:tc>
                  <a:txBody>
                    <a:bodyPr/>
                    <a:lstStyle/>
                    <a:p>
                      <a:pPr algn="ctr"/>
                      <a:r>
                        <a:rPr lang="en-US" sz="1400" b="0" i="1" dirty="0"/>
                        <a:t>1</a:t>
                      </a:r>
                    </a:p>
                  </a:txBody>
                  <a:tcPr anchor="ctr">
                    <a:solidFill>
                      <a:schemeClr val="bg1">
                        <a:lumMod val="85000"/>
                      </a:schemeClr>
                    </a:solidFill>
                  </a:tcPr>
                </a:tc>
                <a:tc>
                  <a:txBody>
                    <a:bodyPr/>
                    <a:lstStyle/>
                    <a:p>
                      <a:pPr algn="ctr"/>
                      <a:r>
                        <a:rPr lang="en-US" sz="1400" b="0" i="1" dirty="0"/>
                        <a:t>4%</a:t>
                      </a:r>
                    </a:p>
                  </a:txBody>
                  <a:tcPr anchor="ctr">
                    <a:solidFill>
                      <a:schemeClr val="bg1">
                        <a:lumMod val="85000"/>
                      </a:schemeClr>
                    </a:solidFill>
                  </a:tcPr>
                </a:tc>
                <a:extLst>
                  <a:ext uri="{0D108BD9-81ED-4DB2-BD59-A6C34878D82A}">
                    <a16:rowId xmlns:a16="http://schemas.microsoft.com/office/drawing/2014/main" val="10002"/>
                  </a:ext>
                </a:extLst>
              </a:tr>
              <a:tr h="367847">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6</a:t>
                      </a:r>
                    </a:p>
                  </a:txBody>
                  <a:tcPr anchor="ctr">
                    <a:solidFill>
                      <a:schemeClr val="bg1">
                        <a:lumMod val="95000"/>
                      </a:schemeClr>
                    </a:solidFill>
                  </a:tcPr>
                </a:tc>
                <a:tc>
                  <a:txBody>
                    <a:bodyPr/>
                    <a:lstStyle/>
                    <a:p>
                      <a:pPr algn="ctr"/>
                      <a:r>
                        <a:rPr lang="en-US" sz="1400" b="0" i="1" dirty="0"/>
                        <a:t>19%</a:t>
                      </a:r>
                    </a:p>
                  </a:txBody>
                  <a:tcPr anchor="ctr">
                    <a:solidFill>
                      <a:schemeClr val="bg1">
                        <a:lumMod val="95000"/>
                      </a:schemeClr>
                    </a:solidFill>
                  </a:tcPr>
                </a:tc>
                <a:tc>
                  <a:txBody>
                    <a:bodyPr/>
                    <a:lstStyle/>
                    <a:p>
                      <a:pPr algn="ctr"/>
                      <a:r>
                        <a:rPr lang="en-US" sz="1400" b="0" i="1" dirty="0"/>
                        <a:t>2</a:t>
                      </a:r>
                    </a:p>
                  </a:txBody>
                  <a:tcPr anchor="ctr">
                    <a:solidFill>
                      <a:schemeClr val="bg1">
                        <a:lumMod val="95000"/>
                      </a:schemeClr>
                    </a:solidFill>
                  </a:tcPr>
                </a:tc>
                <a:tc>
                  <a:txBody>
                    <a:bodyPr/>
                    <a:lstStyle/>
                    <a:p>
                      <a:pPr algn="ctr"/>
                      <a:r>
                        <a:rPr lang="en-US" sz="1400" b="0" i="1" dirty="0"/>
                        <a:t>8%</a:t>
                      </a:r>
                    </a:p>
                  </a:txBody>
                  <a:tcPr anchor="ctr">
                    <a:solidFill>
                      <a:schemeClr val="bg1">
                        <a:lumMod val="95000"/>
                      </a:schemeClr>
                    </a:solidFill>
                  </a:tcPr>
                </a:tc>
                <a:extLst>
                  <a:ext uri="{0D108BD9-81ED-4DB2-BD59-A6C34878D82A}">
                    <a16:rowId xmlns:a16="http://schemas.microsoft.com/office/drawing/2014/main" val="10003"/>
                  </a:ext>
                </a:extLst>
              </a:tr>
              <a:tr h="367847">
                <a:tc>
                  <a:txBody>
                    <a:bodyPr/>
                    <a:lstStyle/>
                    <a:p>
                      <a:pPr algn="r"/>
                      <a:r>
                        <a:rPr lang="en-US" sz="1400" b="1" i="1" dirty="0"/>
                        <a:t>Total</a:t>
                      </a:r>
                    </a:p>
                  </a:txBody>
                  <a:tcPr anchor="ctr">
                    <a:solidFill>
                      <a:schemeClr val="bg1">
                        <a:lumMod val="85000"/>
                      </a:schemeClr>
                    </a:solidFill>
                  </a:tcPr>
                </a:tc>
                <a:tc gridSpan="2">
                  <a:txBody>
                    <a:bodyPr/>
                    <a:lstStyle/>
                    <a:p>
                      <a:pPr algn="l"/>
                      <a:r>
                        <a:rPr lang="en-US" sz="1400" b="1" i="1" dirty="0"/>
                        <a:t>        31</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26</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2" name="Table 1">
            <a:extLst>
              <a:ext uri="{FF2B5EF4-FFF2-40B4-BE49-F238E27FC236}">
                <a16:creationId xmlns:a16="http://schemas.microsoft.com/office/drawing/2014/main" id="{0A74FD6F-C494-4211-A637-40C95C142A98}"/>
              </a:ext>
            </a:extLst>
          </p:cNvPr>
          <p:cNvGraphicFramePr>
            <a:graphicFrameLocks noGrp="1"/>
          </p:cNvGraphicFramePr>
          <p:nvPr/>
        </p:nvGraphicFramePr>
        <p:xfrm>
          <a:off x="609600" y="4800600"/>
          <a:ext cx="8001000" cy="1147680"/>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3918188784"/>
                    </a:ext>
                  </a:extLst>
                </a:gridCol>
                <a:gridCol w="2104271">
                  <a:extLst>
                    <a:ext uri="{9D8B030D-6E8A-4147-A177-3AD203B41FA5}">
                      <a16:colId xmlns:a16="http://schemas.microsoft.com/office/drawing/2014/main" val="2078124518"/>
                    </a:ext>
                  </a:extLst>
                </a:gridCol>
                <a:gridCol w="2209800">
                  <a:extLst>
                    <a:ext uri="{9D8B030D-6E8A-4147-A177-3AD203B41FA5}">
                      <a16:colId xmlns:a16="http://schemas.microsoft.com/office/drawing/2014/main" val="2215104882"/>
                    </a:ext>
                  </a:extLst>
                </a:gridCol>
                <a:gridCol w="1143000">
                  <a:extLst>
                    <a:ext uri="{9D8B030D-6E8A-4147-A177-3AD203B41FA5}">
                      <a16:colId xmlns:a16="http://schemas.microsoft.com/office/drawing/2014/main" val="3474622292"/>
                    </a:ext>
                  </a:extLst>
                </a:gridCol>
              </a:tblGrid>
              <a:tr h="382560">
                <a:tc>
                  <a:txBody>
                    <a:bodyPr/>
                    <a:lstStyle/>
                    <a:p>
                      <a:pPr algn="r"/>
                      <a:r>
                        <a:rPr lang="en-US" sz="1400" b="1" i="0" dirty="0">
                          <a:solidFill>
                            <a:schemeClr val="tx1"/>
                          </a:solidFill>
                        </a:rPr>
                        <a:t>Safety Cut Loose</a:t>
                      </a:r>
                    </a:p>
                  </a:txBody>
                  <a:tcPr anchor="ctr">
                    <a:solidFill>
                      <a:schemeClr val="bg1">
                        <a:lumMod val="95000"/>
                      </a:schemeClr>
                    </a:solidFill>
                  </a:tcPr>
                </a:tc>
                <a:tc>
                  <a:txBody>
                    <a:bodyPr/>
                    <a:lstStyle/>
                    <a:p>
                      <a:pPr algn="ctr"/>
                      <a:r>
                        <a:rPr lang="en-US" sz="1400" b="0" i="1" dirty="0">
                          <a:solidFill>
                            <a:schemeClr val="tx1"/>
                          </a:solidFill>
                        </a:rPr>
                        <a:t>53%</a:t>
                      </a:r>
                    </a:p>
                  </a:txBody>
                  <a:tcPr anchor="ctr">
                    <a:solidFill>
                      <a:schemeClr val="bg1">
                        <a:lumMod val="95000"/>
                      </a:schemeClr>
                    </a:solidFill>
                  </a:tcPr>
                </a:tc>
                <a:tc>
                  <a:txBody>
                    <a:bodyPr/>
                    <a:lstStyle/>
                    <a:p>
                      <a:pPr algn="ctr"/>
                      <a:r>
                        <a:rPr lang="en-US" sz="1400" b="1" i="0" dirty="0">
                          <a:solidFill>
                            <a:schemeClr val="tx1"/>
                          </a:solidFill>
                        </a:rPr>
                        <a:t>Health Cut Loose</a:t>
                      </a:r>
                    </a:p>
                  </a:txBody>
                  <a:tcPr anchor="ctr">
                    <a:solidFill>
                      <a:schemeClr val="bg1">
                        <a:lumMod val="95000"/>
                      </a:schemeClr>
                    </a:solidFill>
                  </a:tcPr>
                </a:tc>
                <a:tc>
                  <a:txBody>
                    <a:bodyPr/>
                    <a:lstStyle/>
                    <a:p>
                      <a:r>
                        <a:rPr lang="en-US" sz="1400" b="0" i="1" dirty="0">
                          <a:solidFill>
                            <a:schemeClr val="tx1"/>
                          </a:solidFill>
                        </a:rPr>
                        <a:t>61%</a:t>
                      </a:r>
                    </a:p>
                  </a:txBody>
                  <a:tcPr anchor="ctr">
                    <a:solidFill>
                      <a:schemeClr val="bg1">
                        <a:lumMod val="95000"/>
                      </a:schemeClr>
                    </a:solidFill>
                  </a:tcPr>
                </a:tc>
                <a:extLst>
                  <a:ext uri="{0D108BD9-81ED-4DB2-BD59-A6C34878D82A}">
                    <a16:rowId xmlns:a16="http://schemas.microsoft.com/office/drawing/2014/main" val="32463149"/>
                  </a:ext>
                </a:extLst>
              </a:tr>
              <a:tr h="382560">
                <a:tc>
                  <a:txBody>
                    <a:bodyPr/>
                    <a:lstStyle/>
                    <a:p>
                      <a:pPr algn="r"/>
                      <a:r>
                        <a:rPr lang="en-US" sz="1400" b="1" i="0" dirty="0">
                          <a:solidFill>
                            <a:schemeClr val="tx1"/>
                          </a:solidFill>
                        </a:rPr>
                        <a:t>Safety In-Training</a:t>
                      </a:r>
                    </a:p>
                  </a:txBody>
                  <a:tcPr anchor="ctr">
                    <a:solidFill>
                      <a:schemeClr val="bg1">
                        <a:lumMod val="85000"/>
                      </a:schemeClr>
                    </a:solidFill>
                  </a:tcPr>
                </a:tc>
                <a:tc>
                  <a:txBody>
                    <a:bodyPr/>
                    <a:lstStyle/>
                    <a:p>
                      <a:pPr algn="ctr"/>
                      <a:r>
                        <a:rPr lang="en-US" sz="1400" b="0" i="1" dirty="0">
                          <a:solidFill>
                            <a:schemeClr val="tx1"/>
                          </a:solidFill>
                        </a:rPr>
                        <a:t>19%</a:t>
                      </a:r>
                    </a:p>
                  </a:txBody>
                  <a:tcPr anchor="ctr">
                    <a:solidFill>
                      <a:schemeClr val="bg1">
                        <a:lumMod val="85000"/>
                      </a:schemeClr>
                    </a:solidFill>
                  </a:tcPr>
                </a:tc>
                <a:tc>
                  <a:txBody>
                    <a:bodyPr/>
                    <a:lstStyle/>
                    <a:p>
                      <a:pPr algn="ctr"/>
                      <a:r>
                        <a:rPr lang="en-US" sz="1400" b="1" i="0" dirty="0">
                          <a:solidFill>
                            <a:schemeClr val="tx1"/>
                          </a:solidFill>
                        </a:rPr>
                        <a:t>Health in-Training</a:t>
                      </a:r>
                    </a:p>
                  </a:txBody>
                  <a:tcPr anchor="ctr">
                    <a:solidFill>
                      <a:schemeClr val="bg1">
                        <a:lumMod val="85000"/>
                      </a:schemeClr>
                    </a:solidFill>
                  </a:tcPr>
                </a:tc>
                <a:tc>
                  <a:txBody>
                    <a:bodyPr/>
                    <a:lstStyle/>
                    <a:p>
                      <a:r>
                        <a:rPr lang="en-US" sz="1400" b="0" i="1" dirty="0">
                          <a:solidFill>
                            <a:schemeClr val="tx1"/>
                          </a:solidFill>
                        </a:rPr>
                        <a:t>9%</a:t>
                      </a:r>
                    </a:p>
                  </a:txBody>
                  <a:tcPr anchor="ctr">
                    <a:solidFill>
                      <a:schemeClr val="bg1">
                        <a:lumMod val="85000"/>
                      </a:schemeClr>
                    </a:solidFill>
                  </a:tcPr>
                </a:tc>
                <a:extLst>
                  <a:ext uri="{0D108BD9-81ED-4DB2-BD59-A6C34878D82A}">
                    <a16:rowId xmlns:a16="http://schemas.microsoft.com/office/drawing/2014/main" val="3066847203"/>
                  </a:ext>
                </a:extLst>
              </a:tr>
              <a:tr h="382560">
                <a:tc>
                  <a:txBody>
                    <a:bodyPr/>
                    <a:lstStyle/>
                    <a:p>
                      <a:pPr algn="r"/>
                      <a:r>
                        <a:rPr lang="en-US" sz="1400" b="1" i="0" dirty="0">
                          <a:solidFill>
                            <a:schemeClr val="tx1"/>
                          </a:solidFill>
                        </a:rPr>
                        <a:t>Safety Vacant</a:t>
                      </a:r>
                    </a:p>
                  </a:txBody>
                  <a:tcPr anchor="ctr">
                    <a:solidFill>
                      <a:schemeClr val="bg1">
                        <a:lumMod val="95000"/>
                      </a:schemeClr>
                    </a:solidFill>
                  </a:tcPr>
                </a:tc>
                <a:tc>
                  <a:txBody>
                    <a:bodyPr/>
                    <a:lstStyle/>
                    <a:p>
                      <a:pPr algn="ctr"/>
                      <a:r>
                        <a:rPr lang="en-US" sz="1400" b="0" i="1" dirty="0">
                          <a:solidFill>
                            <a:schemeClr val="tx1"/>
                          </a:solidFill>
                        </a:rPr>
                        <a:t>28%</a:t>
                      </a:r>
                    </a:p>
                  </a:txBody>
                  <a:tcPr anchor="ctr">
                    <a:solidFill>
                      <a:schemeClr val="bg1">
                        <a:lumMod val="95000"/>
                      </a:schemeClr>
                    </a:solidFill>
                  </a:tcPr>
                </a:tc>
                <a:tc>
                  <a:txBody>
                    <a:bodyPr/>
                    <a:lstStyle/>
                    <a:p>
                      <a:pPr algn="ctr"/>
                      <a:r>
                        <a:rPr lang="en-US" sz="1400" b="1" i="0" dirty="0">
                          <a:solidFill>
                            <a:schemeClr val="tx1"/>
                          </a:solidFill>
                        </a:rPr>
                        <a:t>Health Vacant</a:t>
                      </a:r>
                    </a:p>
                  </a:txBody>
                  <a:tcPr anchor="ctr">
                    <a:solidFill>
                      <a:schemeClr val="bg1">
                        <a:lumMod val="95000"/>
                      </a:schemeClr>
                    </a:solidFill>
                  </a:tcPr>
                </a:tc>
                <a:tc>
                  <a:txBody>
                    <a:bodyPr/>
                    <a:lstStyle/>
                    <a:p>
                      <a:r>
                        <a:rPr lang="en-US" sz="1400" b="0" i="1" dirty="0">
                          <a:solidFill>
                            <a:schemeClr val="tx1"/>
                          </a:solidFill>
                        </a:rPr>
                        <a:t>30%</a:t>
                      </a:r>
                    </a:p>
                  </a:txBody>
                  <a:tcPr anchor="ctr">
                    <a:solidFill>
                      <a:schemeClr val="bg1">
                        <a:lumMod val="95000"/>
                      </a:schemeClr>
                    </a:solidFill>
                  </a:tcPr>
                </a:tc>
                <a:extLst>
                  <a:ext uri="{0D108BD9-81ED-4DB2-BD59-A6C34878D82A}">
                    <a16:rowId xmlns:a16="http://schemas.microsoft.com/office/drawing/2014/main" val="407156720"/>
                  </a:ext>
                </a:extLst>
              </a:tr>
            </a:tbl>
          </a:graphicData>
        </a:graphic>
      </p:graphicFrame>
      <p:sp>
        <p:nvSpPr>
          <p:cNvPr id="10" name="TextBox 9">
            <a:extLst>
              <a:ext uri="{FF2B5EF4-FFF2-40B4-BE49-F238E27FC236}">
                <a16:creationId xmlns:a16="http://schemas.microsoft.com/office/drawing/2014/main" id="{7C5CF445-A039-4D56-ACD2-9E65335210A5}"/>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2591475683"/>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Cut-Loose, In-Training, Vacant</a:t>
            </a:r>
            <a:endParaRPr lang="en-US" sz="2400" b="1" i="1" dirty="0">
              <a:solidFill>
                <a:schemeClr val="bg2"/>
              </a:solidFill>
            </a:endParaRPr>
          </a:p>
        </p:txBody>
      </p:sp>
      <p:graphicFrame>
        <p:nvGraphicFramePr>
          <p:cNvPr id="8" name="Table 7"/>
          <p:cNvGraphicFramePr>
            <a:graphicFrameLocks noGrp="1"/>
          </p:cNvGraphicFramePr>
          <p:nvPr/>
        </p:nvGraphicFramePr>
        <p:xfrm>
          <a:off x="609600" y="1112520"/>
          <a:ext cx="7908756" cy="1554480"/>
        </p:xfrm>
        <a:graphic>
          <a:graphicData uri="http://schemas.openxmlformats.org/drawingml/2006/table">
            <a:tbl>
              <a:tblPr firstRow="1" bandRow="1">
                <a:tableStyleId>{00A15C55-8517-42AA-B614-E9B94910E393}</a:tableStyleId>
              </a:tblPr>
              <a:tblGrid>
                <a:gridCol w="2514600">
                  <a:extLst>
                    <a:ext uri="{9D8B030D-6E8A-4147-A177-3AD203B41FA5}">
                      <a16:colId xmlns:a16="http://schemas.microsoft.com/office/drawing/2014/main" val="20000"/>
                    </a:ext>
                  </a:extLst>
                </a:gridCol>
                <a:gridCol w="1132032">
                  <a:extLst>
                    <a:ext uri="{9D8B030D-6E8A-4147-A177-3AD203B41FA5}">
                      <a16:colId xmlns:a16="http://schemas.microsoft.com/office/drawing/2014/main" val="20001"/>
                    </a:ext>
                  </a:extLst>
                </a:gridCol>
                <a:gridCol w="849168">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gridCol w="898356">
                  <a:extLst>
                    <a:ext uri="{9D8B030D-6E8A-4147-A177-3AD203B41FA5}">
                      <a16:colId xmlns:a16="http://schemas.microsoft.com/office/drawing/2014/main" val="20004"/>
                    </a:ext>
                  </a:extLst>
                </a:gridCol>
              </a:tblGrid>
              <a:tr h="322902">
                <a:tc>
                  <a:txBody>
                    <a:bodyPr/>
                    <a:lstStyle/>
                    <a:p>
                      <a:pPr algn="ctr"/>
                      <a:r>
                        <a:rPr lang="en-US" sz="1600" b="1" dirty="0">
                          <a:solidFill>
                            <a:schemeClr val="tx1"/>
                          </a:solidFill>
                        </a:rPr>
                        <a:t>Consultative Services</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293547">
                <a:tc>
                  <a:txBody>
                    <a:bodyPr/>
                    <a:lstStyle/>
                    <a:p>
                      <a:pPr algn="r"/>
                      <a:r>
                        <a:rPr lang="en-US" sz="1400" b="0" i="1" dirty="0"/>
                        <a:t>Cut Loose</a:t>
                      </a:r>
                    </a:p>
                  </a:txBody>
                  <a:tcPr>
                    <a:solidFill>
                      <a:schemeClr val="bg1">
                        <a:lumMod val="95000"/>
                      </a:schemeClr>
                    </a:solidFill>
                  </a:tcPr>
                </a:tc>
                <a:tc>
                  <a:txBody>
                    <a:bodyPr/>
                    <a:lstStyle/>
                    <a:p>
                      <a:pPr algn="ctr"/>
                      <a:r>
                        <a:rPr lang="en-US" sz="1400" b="0" i="1" dirty="0"/>
                        <a:t>10</a:t>
                      </a:r>
                    </a:p>
                  </a:txBody>
                  <a:tcPr>
                    <a:solidFill>
                      <a:schemeClr val="bg1">
                        <a:lumMod val="95000"/>
                      </a:schemeClr>
                    </a:solidFill>
                  </a:tcPr>
                </a:tc>
                <a:tc>
                  <a:txBody>
                    <a:bodyPr/>
                    <a:lstStyle/>
                    <a:p>
                      <a:pPr algn="ctr"/>
                      <a:r>
                        <a:rPr lang="en-US" sz="1400" b="0" i="1" dirty="0"/>
                        <a:t>91%</a:t>
                      </a:r>
                    </a:p>
                  </a:txBody>
                  <a:tcPr>
                    <a:solidFill>
                      <a:schemeClr val="bg1">
                        <a:lumMod val="95000"/>
                      </a:schemeClr>
                    </a:solidFill>
                  </a:tcPr>
                </a:tc>
                <a:tc>
                  <a:txBody>
                    <a:bodyPr/>
                    <a:lstStyle/>
                    <a:p>
                      <a:pPr algn="ctr"/>
                      <a:r>
                        <a:rPr lang="en-US" sz="1400" b="0" i="1" dirty="0"/>
                        <a:t>8</a:t>
                      </a:r>
                    </a:p>
                  </a:txBody>
                  <a:tcPr>
                    <a:solidFill>
                      <a:schemeClr val="bg1">
                        <a:lumMod val="95000"/>
                      </a:schemeClr>
                    </a:solidFill>
                  </a:tcPr>
                </a:tc>
                <a:tc>
                  <a:txBody>
                    <a:bodyPr/>
                    <a:lstStyle/>
                    <a:p>
                      <a:pPr algn="ctr"/>
                      <a:r>
                        <a:rPr lang="en-US" sz="1400" b="0" i="1" dirty="0"/>
                        <a:t>100%</a:t>
                      </a:r>
                    </a:p>
                  </a:txBody>
                  <a:tcPr>
                    <a:solidFill>
                      <a:schemeClr val="bg1">
                        <a:lumMod val="95000"/>
                      </a:schemeClr>
                    </a:solidFill>
                  </a:tcPr>
                </a:tc>
                <a:extLst>
                  <a:ext uri="{0D108BD9-81ED-4DB2-BD59-A6C34878D82A}">
                    <a16:rowId xmlns:a16="http://schemas.microsoft.com/office/drawing/2014/main" val="10001"/>
                  </a:ext>
                </a:extLst>
              </a:tr>
              <a:tr h="29354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i="1" dirty="0"/>
                        <a:t>In-Training</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extLst>
                  <a:ext uri="{0D108BD9-81ED-4DB2-BD59-A6C34878D82A}">
                    <a16:rowId xmlns:a16="http://schemas.microsoft.com/office/drawing/2014/main" val="10002"/>
                  </a:ext>
                </a:extLst>
              </a:tr>
              <a:tr h="29354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i="1" dirty="0"/>
                        <a:t>Vacant</a:t>
                      </a:r>
                      <a:r>
                        <a:rPr lang="en-US" sz="1400" b="0" i="1" baseline="0" dirty="0"/>
                        <a:t> </a:t>
                      </a:r>
                      <a:endParaRPr lang="en-US" sz="1400" b="0" i="1" dirty="0"/>
                    </a:p>
                  </a:txBody>
                  <a:tcPr>
                    <a:solidFill>
                      <a:schemeClr val="bg1">
                        <a:lumMod val="95000"/>
                      </a:schemeClr>
                    </a:solidFill>
                  </a:tcPr>
                </a:tc>
                <a:tc>
                  <a:txBody>
                    <a:bodyPr/>
                    <a:lstStyle/>
                    <a:p>
                      <a:pPr algn="ctr"/>
                      <a:r>
                        <a:rPr lang="en-US" sz="1400" b="0" i="1" dirty="0"/>
                        <a:t>1</a:t>
                      </a:r>
                    </a:p>
                  </a:txBody>
                  <a:tcPr>
                    <a:solidFill>
                      <a:schemeClr val="bg1">
                        <a:lumMod val="95000"/>
                      </a:schemeClr>
                    </a:solidFill>
                  </a:tcPr>
                </a:tc>
                <a:tc>
                  <a:txBody>
                    <a:bodyPr/>
                    <a:lstStyle/>
                    <a:p>
                      <a:pPr algn="ctr"/>
                      <a:r>
                        <a:rPr lang="en-US" sz="1400" b="0" i="1" dirty="0"/>
                        <a:t>9%</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extLst>
                  <a:ext uri="{0D108BD9-81ED-4DB2-BD59-A6C34878D82A}">
                    <a16:rowId xmlns:a16="http://schemas.microsoft.com/office/drawing/2014/main" val="10003"/>
                  </a:ext>
                </a:extLst>
              </a:tr>
              <a:tr h="293547">
                <a:tc>
                  <a:txBody>
                    <a:bodyPr/>
                    <a:lstStyle/>
                    <a:p>
                      <a:pPr algn="r"/>
                      <a:r>
                        <a:rPr lang="en-US" sz="1400" b="1" i="1" dirty="0"/>
                        <a:t>Total</a:t>
                      </a:r>
                    </a:p>
                  </a:txBody>
                  <a:tcPr>
                    <a:solidFill>
                      <a:schemeClr val="bg1">
                        <a:lumMod val="85000"/>
                      </a:schemeClr>
                    </a:solidFill>
                  </a:tcPr>
                </a:tc>
                <a:tc gridSpan="2">
                  <a:txBody>
                    <a:bodyPr/>
                    <a:lstStyle/>
                    <a:p>
                      <a:pPr algn="l"/>
                      <a:r>
                        <a:rPr lang="en-US" sz="1400" b="1" i="1" dirty="0"/>
                        <a:t>        11</a:t>
                      </a:r>
                    </a:p>
                  </a:txBody>
                  <a:tcPr>
                    <a:solidFill>
                      <a:schemeClr val="bg1">
                        <a:lumMod val="85000"/>
                      </a:schemeClr>
                    </a:solidFill>
                  </a:tcPr>
                </a:tc>
                <a:tc hMerge="1">
                  <a:txBody>
                    <a:bodyPr/>
                    <a:lstStyle/>
                    <a:p>
                      <a:pPr algn="ctr"/>
                      <a:endParaRPr lang="en-US" sz="1400" b="0" i="1" dirty="0"/>
                    </a:p>
                  </a:txBody>
                  <a:tcPr>
                    <a:solidFill>
                      <a:schemeClr val="bg1">
                        <a:lumMod val="95000"/>
                      </a:schemeClr>
                    </a:solidFill>
                  </a:tcPr>
                </a:tc>
                <a:tc gridSpan="2">
                  <a:txBody>
                    <a:bodyPr/>
                    <a:lstStyle/>
                    <a:p>
                      <a:pPr algn="l"/>
                      <a:r>
                        <a:rPr lang="en-US" sz="1400" b="1" i="1" dirty="0"/>
                        <a:t>                       8</a:t>
                      </a:r>
                    </a:p>
                  </a:txBody>
                  <a:tcPr>
                    <a:solidFill>
                      <a:schemeClr val="bg1">
                        <a:lumMod val="85000"/>
                      </a:schemeClr>
                    </a:solidFill>
                  </a:tcPr>
                </a:tc>
                <a:tc hMerge="1">
                  <a:txBody>
                    <a:bodyPr/>
                    <a:lstStyle/>
                    <a:p>
                      <a:pPr algn="ctr"/>
                      <a:endParaRPr lang="en-US" sz="1400" b="0" i="1" dirty="0"/>
                    </a:p>
                  </a:txBody>
                  <a:tcP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2" name="Table 1"/>
          <p:cNvGraphicFramePr>
            <a:graphicFrameLocks noGrp="1"/>
          </p:cNvGraphicFramePr>
          <p:nvPr/>
        </p:nvGraphicFramePr>
        <p:xfrm>
          <a:off x="609600" y="2621280"/>
          <a:ext cx="7908756" cy="1798320"/>
        </p:xfrm>
        <a:graphic>
          <a:graphicData uri="http://schemas.openxmlformats.org/drawingml/2006/table">
            <a:tbl>
              <a:tblPr firstRow="1" bandRow="1">
                <a:tableStyleId>{00A15C55-8517-42AA-B614-E9B94910E393}</a:tableStyleId>
              </a:tblPr>
              <a:tblGrid>
                <a:gridCol w="2514600">
                  <a:extLst>
                    <a:ext uri="{9D8B030D-6E8A-4147-A177-3AD203B41FA5}">
                      <a16:colId xmlns:a16="http://schemas.microsoft.com/office/drawing/2014/main" val="20000"/>
                    </a:ext>
                  </a:extLst>
                </a:gridCol>
                <a:gridCol w="1132032">
                  <a:extLst>
                    <a:ext uri="{9D8B030D-6E8A-4147-A177-3AD203B41FA5}">
                      <a16:colId xmlns:a16="http://schemas.microsoft.com/office/drawing/2014/main" val="20001"/>
                    </a:ext>
                  </a:extLst>
                </a:gridCol>
                <a:gridCol w="849168">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gridCol w="898356">
                  <a:extLst>
                    <a:ext uri="{9D8B030D-6E8A-4147-A177-3AD203B41FA5}">
                      <a16:colId xmlns:a16="http://schemas.microsoft.com/office/drawing/2014/main" val="20004"/>
                    </a:ext>
                  </a:extLst>
                </a:gridCol>
              </a:tblGrid>
              <a:tr h="545916">
                <a:tc>
                  <a:txBody>
                    <a:bodyPr/>
                    <a:lstStyle/>
                    <a:p>
                      <a:pPr algn="ctr"/>
                      <a:r>
                        <a:rPr lang="en-US" sz="1600" b="1" dirty="0">
                          <a:solidFill>
                            <a:schemeClr val="tx1"/>
                          </a:solidFill>
                        </a:rPr>
                        <a:t>Education,</a:t>
                      </a:r>
                      <a:r>
                        <a:rPr lang="en-US" sz="1600" b="1" baseline="0" dirty="0">
                          <a:solidFill>
                            <a:schemeClr val="tx1"/>
                          </a:solidFill>
                        </a:rPr>
                        <a:t> Training and Technical Assistance</a:t>
                      </a:r>
                      <a:endParaRPr lang="en-US" sz="16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287324">
                <a:tc>
                  <a:txBody>
                    <a:bodyPr/>
                    <a:lstStyle/>
                    <a:p>
                      <a:pPr algn="r"/>
                      <a:r>
                        <a:rPr lang="en-US" sz="1400" b="0" i="1" dirty="0"/>
                        <a:t>Cut Loose</a:t>
                      </a:r>
                    </a:p>
                  </a:txBody>
                  <a:tcPr>
                    <a:solidFill>
                      <a:schemeClr val="bg1">
                        <a:lumMod val="95000"/>
                      </a:schemeClr>
                    </a:solidFill>
                  </a:tcPr>
                </a:tc>
                <a:tc>
                  <a:txBody>
                    <a:bodyPr/>
                    <a:lstStyle/>
                    <a:p>
                      <a:pPr algn="ctr"/>
                      <a:r>
                        <a:rPr lang="en-US" sz="1400" b="0" i="1" dirty="0"/>
                        <a:t>8</a:t>
                      </a:r>
                    </a:p>
                  </a:txBody>
                  <a:tcPr>
                    <a:solidFill>
                      <a:schemeClr val="bg1">
                        <a:lumMod val="95000"/>
                      </a:schemeClr>
                    </a:solidFill>
                  </a:tcPr>
                </a:tc>
                <a:tc>
                  <a:txBody>
                    <a:bodyPr/>
                    <a:lstStyle/>
                    <a:p>
                      <a:pPr algn="ctr"/>
                      <a:r>
                        <a:rPr lang="en-US" sz="1400" b="0" i="1" dirty="0"/>
                        <a:t>73%</a:t>
                      </a:r>
                    </a:p>
                  </a:txBody>
                  <a:tcPr>
                    <a:solidFill>
                      <a:schemeClr val="bg1">
                        <a:lumMod val="95000"/>
                      </a:schemeClr>
                    </a:solidFill>
                  </a:tcPr>
                </a:tc>
                <a:tc>
                  <a:txBody>
                    <a:bodyPr/>
                    <a:lstStyle/>
                    <a:p>
                      <a:pPr algn="ctr"/>
                      <a:r>
                        <a:rPr lang="en-US" sz="1400" b="0" i="1" dirty="0"/>
                        <a:t>4</a:t>
                      </a:r>
                    </a:p>
                  </a:txBody>
                  <a:tcPr>
                    <a:solidFill>
                      <a:schemeClr val="bg1">
                        <a:lumMod val="95000"/>
                      </a:schemeClr>
                    </a:solidFill>
                  </a:tcPr>
                </a:tc>
                <a:tc>
                  <a:txBody>
                    <a:bodyPr/>
                    <a:lstStyle/>
                    <a:p>
                      <a:pPr algn="ctr"/>
                      <a:r>
                        <a:rPr lang="en-US" sz="1400" b="0" i="1" dirty="0"/>
                        <a:t>67%</a:t>
                      </a:r>
                    </a:p>
                  </a:txBody>
                  <a:tcPr>
                    <a:solidFill>
                      <a:schemeClr val="bg1">
                        <a:lumMod val="95000"/>
                      </a:schemeClr>
                    </a:solidFill>
                  </a:tcPr>
                </a:tc>
                <a:extLst>
                  <a:ext uri="{0D108BD9-81ED-4DB2-BD59-A6C34878D82A}">
                    <a16:rowId xmlns:a16="http://schemas.microsoft.com/office/drawing/2014/main" val="10001"/>
                  </a:ext>
                </a:extLst>
              </a:tr>
              <a:tr h="287324">
                <a:tc>
                  <a:txBody>
                    <a:bodyPr/>
                    <a:lstStyle/>
                    <a:p>
                      <a:pPr algn="r"/>
                      <a:r>
                        <a:rPr lang="en-US" sz="1400" b="0" i="1" dirty="0"/>
                        <a:t>In-Training</a:t>
                      </a:r>
                    </a:p>
                  </a:txBody>
                  <a:tcPr>
                    <a:solidFill>
                      <a:schemeClr val="bg1">
                        <a:lumMod val="85000"/>
                      </a:schemeClr>
                    </a:solidFill>
                  </a:tcPr>
                </a:tc>
                <a:tc>
                  <a:txBody>
                    <a:bodyPr/>
                    <a:lstStyle/>
                    <a:p>
                      <a:pPr algn="ctr"/>
                      <a:r>
                        <a:rPr lang="en-US" sz="1400" b="0" i="1" dirty="0"/>
                        <a:t>3</a:t>
                      </a:r>
                    </a:p>
                  </a:txBody>
                  <a:tcPr>
                    <a:solidFill>
                      <a:schemeClr val="bg1">
                        <a:lumMod val="85000"/>
                      </a:schemeClr>
                    </a:solidFill>
                  </a:tcPr>
                </a:tc>
                <a:tc>
                  <a:txBody>
                    <a:bodyPr/>
                    <a:lstStyle/>
                    <a:p>
                      <a:pPr algn="ctr"/>
                      <a:r>
                        <a:rPr lang="en-US" sz="1400" b="0" i="1" dirty="0"/>
                        <a:t>27%</a:t>
                      </a:r>
                    </a:p>
                  </a:txBody>
                  <a:tcPr>
                    <a:solidFill>
                      <a:schemeClr val="bg1">
                        <a:lumMod val="85000"/>
                      </a:schemeClr>
                    </a:solidFill>
                  </a:tcPr>
                </a:tc>
                <a:tc>
                  <a:txBody>
                    <a:bodyPr/>
                    <a:lstStyle/>
                    <a:p>
                      <a:pPr algn="ctr"/>
                      <a:r>
                        <a:rPr lang="en-US" sz="1400" b="0" i="1" dirty="0"/>
                        <a:t>1</a:t>
                      </a:r>
                    </a:p>
                  </a:txBody>
                  <a:tcPr>
                    <a:solidFill>
                      <a:schemeClr val="bg1">
                        <a:lumMod val="85000"/>
                      </a:schemeClr>
                    </a:solidFill>
                  </a:tcPr>
                </a:tc>
                <a:tc>
                  <a:txBody>
                    <a:bodyPr/>
                    <a:lstStyle/>
                    <a:p>
                      <a:pPr algn="ctr"/>
                      <a:r>
                        <a:rPr lang="en-US" sz="1400" b="0" i="1" dirty="0"/>
                        <a:t>17%</a:t>
                      </a:r>
                    </a:p>
                  </a:txBody>
                  <a:tcPr>
                    <a:solidFill>
                      <a:schemeClr val="bg1">
                        <a:lumMod val="85000"/>
                      </a:schemeClr>
                    </a:solidFill>
                  </a:tcPr>
                </a:tc>
                <a:extLst>
                  <a:ext uri="{0D108BD9-81ED-4DB2-BD59-A6C34878D82A}">
                    <a16:rowId xmlns:a16="http://schemas.microsoft.com/office/drawing/2014/main" val="10002"/>
                  </a:ext>
                </a:extLst>
              </a:tr>
              <a:tr h="287324">
                <a:tc>
                  <a:txBody>
                    <a:bodyPr/>
                    <a:lstStyle/>
                    <a:p>
                      <a:pPr algn="r"/>
                      <a:r>
                        <a:rPr lang="en-US" sz="1400" b="0" i="1" dirty="0"/>
                        <a:t>Vacant</a:t>
                      </a:r>
                      <a:r>
                        <a:rPr lang="en-US" sz="1400" b="0" i="1" baseline="0" dirty="0"/>
                        <a:t> </a:t>
                      </a:r>
                      <a:endParaRPr lang="en-US" sz="1400" b="0" i="1" dirty="0"/>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tc>
                  <a:txBody>
                    <a:bodyPr/>
                    <a:lstStyle/>
                    <a:p>
                      <a:pPr algn="ctr"/>
                      <a:r>
                        <a:rPr lang="en-US" sz="1400" b="0" i="1" dirty="0"/>
                        <a:t>1</a:t>
                      </a:r>
                    </a:p>
                  </a:txBody>
                  <a:tcPr>
                    <a:solidFill>
                      <a:schemeClr val="bg1">
                        <a:lumMod val="95000"/>
                      </a:schemeClr>
                    </a:solidFill>
                  </a:tcPr>
                </a:tc>
                <a:tc>
                  <a:txBody>
                    <a:bodyPr/>
                    <a:lstStyle/>
                    <a:p>
                      <a:pPr algn="ctr"/>
                      <a:r>
                        <a:rPr lang="en-US" sz="1400" b="0" i="1" dirty="0"/>
                        <a:t>17%</a:t>
                      </a:r>
                    </a:p>
                  </a:txBody>
                  <a:tcPr>
                    <a:solidFill>
                      <a:schemeClr val="bg1">
                        <a:lumMod val="95000"/>
                      </a:schemeClr>
                    </a:solidFill>
                  </a:tcPr>
                </a:tc>
                <a:extLst>
                  <a:ext uri="{0D108BD9-81ED-4DB2-BD59-A6C34878D82A}">
                    <a16:rowId xmlns:a16="http://schemas.microsoft.com/office/drawing/2014/main" val="10003"/>
                  </a:ext>
                </a:extLst>
              </a:tr>
              <a:tr h="287324">
                <a:tc>
                  <a:txBody>
                    <a:bodyPr/>
                    <a:lstStyle/>
                    <a:p>
                      <a:pPr algn="r"/>
                      <a:r>
                        <a:rPr lang="en-US" sz="1400" b="1" i="1" dirty="0"/>
                        <a:t>Total</a:t>
                      </a:r>
                    </a:p>
                  </a:txBody>
                  <a:tcPr>
                    <a:solidFill>
                      <a:schemeClr val="bg1">
                        <a:lumMod val="85000"/>
                      </a:schemeClr>
                    </a:solidFill>
                  </a:tcPr>
                </a:tc>
                <a:tc gridSpan="2">
                  <a:txBody>
                    <a:bodyPr/>
                    <a:lstStyle/>
                    <a:p>
                      <a:pPr algn="l"/>
                      <a:r>
                        <a:rPr lang="en-US" sz="1400" b="1" i="1" dirty="0"/>
                        <a:t>        11</a:t>
                      </a:r>
                    </a:p>
                  </a:txBody>
                  <a:tcP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6</a:t>
                      </a:r>
                    </a:p>
                  </a:txBody>
                  <a:tcP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13" name="Table 12"/>
          <p:cNvGraphicFramePr>
            <a:graphicFrameLocks noGrp="1"/>
          </p:cNvGraphicFramePr>
          <p:nvPr/>
        </p:nvGraphicFramePr>
        <p:xfrm>
          <a:off x="602391" y="4389120"/>
          <a:ext cx="7915966" cy="1554480"/>
        </p:xfrm>
        <a:graphic>
          <a:graphicData uri="http://schemas.openxmlformats.org/drawingml/2006/table">
            <a:tbl>
              <a:tblPr firstRow="1" bandRow="1">
                <a:tableStyleId>{00A15C55-8517-42AA-B614-E9B94910E393}</a:tableStyleId>
              </a:tblPr>
              <a:tblGrid>
                <a:gridCol w="3217655">
                  <a:extLst>
                    <a:ext uri="{9D8B030D-6E8A-4147-A177-3AD203B41FA5}">
                      <a16:colId xmlns:a16="http://schemas.microsoft.com/office/drawing/2014/main" val="20000"/>
                    </a:ext>
                  </a:extLst>
                </a:gridCol>
                <a:gridCol w="1070141">
                  <a:extLst>
                    <a:ext uri="{9D8B030D-6E8A-4147-A177-3AD203B41FA5}">
                      <a16:colId xmlns:a16="http://schemas.microsoft.com/office/drawing/2014/main" val="20001"/>
                    </a:ext>
                  </a:extLst>
                </a:gridCol>
                <a:gridCol w="917264">
                  <a:extLst>
                    <a:ext uri="{9D8B030D-6E8A-4147-A177-3AD203B41FA5}">
                      <a16:colId xmlns:a16="http://schemas.microsoft.com/office/drawing/2014/main" val="20002"/>
                    </a:ext>
                  </a:extLst>
                </a:gridCol>
                <a:gridCol w="2710906">
                  <a:extLst>
                    <a:ext uri="{9D8B030D-6E8A-4147-A177-3AD203B41FA5}">
                      <a16:colId xmlns:a16="http://schemas.microsoft.com/office/drawing/2014/main" val="20003"/>
                    </a:ext>
                  </a:extLst>
                </a:gridCol>
              </a:tblGrid>
              <a:tr h="312271">
                <a:tc>
                  <a:txBody>
                    <a:bodyPr/>
                    <a:lstStyle/>
                    <a:p>
                      <a:pPr algn="ctr"/>
                      <a:r>
                        <a:rPr lang="en-US" sz="1600" b="1" dirty="0">
                          <a:solidFill>
                            <a:schemeClr val="tx1"/>
                          </a:solidFill>
                        </a:rPr>
                        <a:t>Agricultural Safety and Health</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extLst>
                  <a:ext uri="{0D108BD9-81ED-4DB2-BD59-A6C34878D82A}">
                    <a16:rowId xmlns:a16="http://schemas.microsoft.com/office/drawing/2014/main" val="10000"/>
                  </a:ext>
                </a:extLst>
              </a:tr>
              <a:tr h="283882">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5</a:t>
                      </a:r>
                    </a:p>
                  </a:txBody>
                  <a:tcPr anchor="ctr">
                    <a:solidFill>
                      <a:schemeClr val="bg1">
                        <a:lumMod val="95000"/>
                      </a:schemeClr>
                    </a:solidFill>
                  </a:tcPr>
                </a:tc>
                <a:tc>
                  <a:txBody>
                    <a:bodyPr/>
                    <a:lstStyle/>
                    <a:p>
                      <a:pPr algn="ctr"/>
                      <a:r>
                        <a:rPr lang="en-US" sz="1400" b="0" i="1" dirty="0"/>
                        <a:t>83%</a:t>
                      </a:r>
                    </a:p>
                  </a:txBody>
                  <a:tcPr anchor="ctr">
                    <a:solidFill>
                      <a:schemeClr val="bg1">
                        <a:lumMod val="95000"/>
                      </a:schemeClr>
                    </a:solidFill>
                  </a:tcPr>
                </a:tc>
                <a:tc>
                  <a:txBody>
                    <a:bodyPr/>
                    <a:lstStyle/>
                    <a:p>
                      <a:pPr algn="ctr"/>
                      <a:r>
                        <a:rPr lang="en-US" sz="1400" b="0" i="1" dirty="0"/>
                        <a:t>NA</a:t>
                      </a:r>
                    </a:p>
                  </a:txBody>
                  <a:tcPr anchor="ctr">
                    <a:solidFill>
                      <a:schemeClr val="bg1">
                        <a:lumMod val="95000"/>
                      </a:schemeClr>
                    </a:solidFill>
                  </a:tcPr>
                </a:tc>
                <a:extLst>
                  <a:ext uri="{0D108BD9-81ED-4DB2-BD59-A6C34878D82A}">
                    <a16:rowId xmlns:a16="http://schemas.microsoft.com/office/drawing/2014/main" val="10001"/>
                  </a:ext>
                </a:extLst>
              </a:tr>
              <a:tr h="283882">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1</a:t>
                      </a:r>
                    </a:p>
                  </a:txBody>
                  <a:tcPr anchor="ctr">
                    <a:solidFill>
                      <a:schemeClr val="bg1">
                        <a:lumMod val="85000"/>
                      </a:schemeClr>
                    </a:solidFill>
                  </a:tcPr>
                </a:tc>
                <a:tc>
                  <a:txBody>
                    <a:bodyPr/>
                    <a:lstStyle/>
                    <a:p>
                      <a:pPr algn="ctr"/>
                      <a:r>
                        <a:rPr lang="en-US" sz="1400" b="0" i="1" dirty="0"/>
                        <a:t>17%</a:t>
                      </a:r>
                    </a:p>
                  </a:txBody>
                  <a:tcPr anchor="ctr">
                    <a:solidFill>
                      <a:schemeClr val="bg1">
                        <a:lumMod val="85000"/>
                      </a:schemeClr>
                    </a:solidFill>
                  </a:tcPr>
                </a:tc>
                <a:tc>
                  <a:txBody>
                    <a:bodyPr/>
                    <a:lstStyle/>
                    <a:p>
                      <a:pPr algn="ctr"/>
                      <a:r>
                        <a:rPr lang="en-US" sz="1400" b="0" i="1" dirty="0"/>
                        <a:t>NA</a:t>
                      </a:r>
                    </a:p>
                  </a:txBody>
                  <a:tcPr anchor="ctr">
                    <a:solidFill>
                      <a:schemeClr val="bg1">
                        <a:lumMod val="85000"/>
                      </a:schemeClr>
                    </a:solidFill>
                  </a:tcPr>
                </a:tc>
                <a:extLst>
                  <a:ext uri="{0D108BD9-81ED-4DB2-BD59-A6C34878D82A}">
                    <a16:rowId xmlns:a16="http://schemas.microsoft.com/office/drawing/2014/main" val="10002"/>
                  </a:ext>
                </a:extLst>
              </a:tr>
              <a:tr h="283882">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0</a:t>
                      </a:r>
                    </a:p>
                  </a:txBody>
                  <a:tcPr anchor="ctr">
                    <a:solidFill>
                      <a:schemeClr val="bg1">
                        <a:lumMod val="95000"/>
                      </a:schemeClr>
                    </a:solidFill>
                  </a:tcPr>
                </a:tc>
                <a:tc>
                  <a:txBody>
                    <a:bodyPr/>
                    <a:lstStyle/>
                    <a:p>
                      <a:pPr algn="ctr"/>
                      <a:r>
                        <a:rPr lang="en-US" sz="1400" b="0" i="1" dirty="0"/>
                        <a:t>0%</a:t>
                      </a:r>
                    </a:p>
                  </a:txBody>
                  <a:tcPr anchor="ctr">
                    <a:solidFill>
                      <a:schemeClr val="bg1">
                        <a:lumMod val="95000"/>
                      </a:schemeClr>
                    </a:solidFill>
                  </a:tcPr>
                </a:tc>
                <a:tc>
                  <a:txBody>
                    <a:bodyPr/>
                    <a:lstStyle/>
                    <a:p>
                      <a:pPr algn="ctr"/>
                      <a:r>
                        <a:rPr lang="en-US" sz="1400" b="0" i="1" dirty="0"/>
                        <a:t>NA</a:t>
                      </a:r>
                    </a:p>
                  </a:txBody>
                  <a:tcPr anchor="ctr">
                    <a:solidFill>
                      <a:schemeClr val="bg1">
                        <a:lumMod val="95000"/>
                      </a:schemeClr>
                    </a:solidFill>
                  </a:tcPr>
                </a:tc>
                <a:extLst>
                  <a:ext uri="{0D108BD9-81ED-4DB2-BD59-A6C34878D82A}">
                    <a16:rowId xmlns:a16="http://schemas.microsoft.com/office/drawing/2014/main" val="10003"/>
                  </a:ext>
                </a:extLst>
              </a:tr>
              <a:tr h="283882">
                <a:tc>
                  <a:txBody>
                    <a:bodyPr/>
                    <a:lstStyle/>
                    <a:p>
                      <a:pPr algn="r"/>
                      <a:r>
                        <a:rPr lang="en-US" sz="1400" b="1" i="1" dirty="0"/>
                        <a:t>Total</a:t>
                      </a:r>
                    </a:p>
                  </a:txBody>
                  <a:tcPr anchor="ctr">
                    <a:solidFill>
                      <a:schemeClr val="bg1">
                        <a:lumMod val="85000"/>
                      </a:schemeClr>
                    </a:solidFill>
                  </a:tcPr>
                </a:tc>
                <a:tc gridSpan="3">
                  <a:txBody>
                    <a:bodyPr/>
                    <a:lstStyle/>
                    <a:p>
                      <a:pPr algn="l"/>
                      <a:r>
                        <a:rPr lang="en-US" sz="1400" b="1" i="1" dirty="0"/>
                        <a:t>        6</a:t>
                      </a:r>
                    </a:p>
                  </a:txBody>
                  <a:tcPr anchor="ctr">
                    <a:solidFill>
                      <a:schemeClr val="bg1">
                        <a:lumMod val="85000"/>
                      </a:schemeClr>
                    </a:solidFill>
                  </a:tcPr>
                </a:tc>
                <a:tc hMerge="1">
                  <a:txBody>
                    <a:bodyPr/>
                    <a:lstStyle/>
                    <a:p>
                      <a:pPr algn="ctr"/>
                      <a:endParaRPr lang="en-US" sz="1400" b="1" i="1" dirty="0"/>
                    </a:p>
                  </a:txBody>
                  <a:tcPr>
                    <a:solidFill>
                      <a:schemeClr val="bg1">
                        <a:lumMod val="85000"/>
                      </a:schemeClr>
                    </a:solidFill>
                  </a:tcPr>
                </a:tc>
                <a:tc hMerge="1">
                  <a:txBody>
                    <a:bodyPr/>
                    <a:lstStyle/>
                    <a:p>
                      <a:pPr algn="ctr"/>
                      <a:endParaRPr lang="en-US" sz="1400" b="1"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EA7685BC-0A5D-415C-B161-96EF13B7F33E}"/>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494671787"/>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D075A0-E82E-460E-80F3-1AA72B083F51}"/>
              </a:ext>
            </a:extLst>
          </p:cNvPr>
          <p:cNvSpPr>
            <a:spLocks noGrp="1"/>
          </p:cNvSpPr>
          <p:nvPr>
            <p:ph idx="1"/>
          </p:nvPr>
        </p:nvSpPr>
        <p:spPr>
          <a:xfrm>
            <a:off x="609600" y="1143000"/>
            <a:ext cx="8001000" cy="4648200"/>
          </a:xfrm>
        </p:spPr>
        <p:txBody>
          <a:bodyPr/>
          <a:lstStyle/>
          <a:p>
            <a:pPr>
              <a:spcBef>
                <a:spcPts val="400"/>
              </a:spcBef>
            </a:pPr>
            <a:r>
              <a:rPr lang="en-US" b="1" dirty="0"/>
              <a:t>COVID-19 Emergency Temporary Standard</a:t>
            </a:r>
          </a:p>
          <a:p>
            <a:pPr lvl="1">
              <a:spcBef>
                <a:spcPts val="400"/>
              </a:spcBef>
            </a:pPr>
            <a:r>
              <a:rPr lang="en-US" i="1" dirty="0"/>
              <a:t>Effective July 21, 2021, in North Carolina</a:t>
            </a:r>
          </a:p>
          <a:p>
            <a:pPr lvl="1">
              <a:spcBef>
                <a:spcPts val="400"/>
              </a:spcBef>
            </a:pPr>
            <a:r>
              <a:rPr lang="en-US" b="0" i="1" dirty="0">
                <a:solidFill>
                  <a:srgbClr val="000000"/>
                </a:solidFill>
                <a:effectLst/>
                <a:latin typeface="+mj-lt"/>
              </a:rPr>
              <a:t>Paragraphs (</a:t>
            </a:r>
            <a:r>
              <a:rPr lang="en-US" b="0" i="1" dirty="0" err="1">
                <a:solidFill>
                  <a:srgbClr val="000000"/>
                </a:solidFill>
                <a:effectLst/>
                <a:latin typeface="+mj-lt"/>
              </a:rPr>
              <a:t>i</a:t>
            </a:r>
            <a:r>
              <a:rPr lang="en-US" b="0" i="1" dirty="0">
                <a:solidFill>
                  <a:srgbClr val="000000"/>
                </a:solidFill>
                <a:effectLst/>
                <a:latin typeface="+mj-lt"/>
              </a:rPr>
              <a:t>) - physical barriers, (k) - ventilation and (n) – training, effective August 5, 2021.</a:t>
            </a:r>
            <a:endParaRPr lang="en-US" i="1" dirty="0">
              <a:latin typeface="+mj-lt"/>
            </a:endParaRPr>
          </a:p>
          <a:p>
            <a:endParaRPr lang="en-US" sz="1400" dirty="0"/>
          </a:p>
          <a:p>
            <a:r>
              <a:rPr lang="en-US" b="1" dirty="0"/>
              <a:t>Outreach</a:t>
            </a:r>
          </a:p>
          <a:p>
            <a:pPr lvl="1">
              <a:spcBef>
                <a:spcPts val="400"/>
              </a:spcBef>
            </a:pPr>
            <a:r>
              <a:rPr lang="en-US" i="1" dirty="0"/>
              <a:t>COVID-19 Plan</a:t>
            </a:r>
          </a:p>
          <a:p>
            <a:pPr lvl="1">
              <a:spcBef>
                <a:spcPts val="400"/>
              </a:spcBef>
            </a:pPr>
            <a:r>
              <a:rPr lang="en-US" i="1" dirty="0"/>
              <a:t>PowerPoints and Webinars</a:t>
            </a:r>
          </a:p>
          <a:p>
            <a:pPr lvl="1">
              <a:spcBef>
                <a:spcPts val="400"/>
              </a:spcBef>
            </a:pPr>
            <a:r>
              <a:rPr lang="en-US" i="1" dirty="0"/>
              <a:t>“Which Standards Apply” Webpage</a:t>
            </a:r>
          </a:p>
          <a:p>
            <a:pPr lvl="1">
              <a:spcBef>
                <a:spcPts val="400"/>
              </a:spcBef>
            </a:pPr>
            <a:r>
              <a:rPr lang="en-US" i="1" dirty="0"/>
              <a:t>ETS Video – Application </a:t>
            </a:r>
          </a:p>
          <a:p>
            <a:pPr lvl="1">
              <a:spcBef>
                <a:spcPts val="400"/>
              </a:spcBef>
            </a:pPr>
            <a:r>
              <a:rPr lang="en-US" i="1" dirty="0"/>
              <a:t>Billboards</a:t>
            </a:r>
          </a:p>
          <a:p>
            <a:pPr lvl="1">
              <a:spcBef>
                <a:spcPts val="400"/>
              </a:spcBef>
            </a:pPr>
            <a:r>
              <a:rPr lang="en-US" i="1" dirty="0"/>
              <a:t>Industry Guide – Special Requirements</a:t>
            </a:r>
          </a:p>
        </p:txBody>
      </p:sp>
      <p:pic>
        <p:nvPicPr>
          <p:cNvPr id="8" name="Picture 7" descr="Graphical user interface, website&#10;&#10;Description automatically generated">
            <a:extLst>
              <a:ext uri="{FF2B5EF4-FFF2-40B4-BE49-F238E27FC236}">
                <a16:creationId xmlns:a16="http://schemas.microsoft.com/office/drawing/2014/main" id="{D1CAD11E-165E-4410-875B-C8008EC891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56" t="20001" r="14134" b="37777"/>
          <a:stretch/>
        </p:blipFill>
        <p:spPr>
          <a:xfrm>
            <a:off x="6063349" y="3029236"/>
            <a:ext cx="2656084" cy="1230868"/>
          </a:xfrm>
          <a:prstGeom prst="rect">
            <a:avLst/>
          </a:prstGeom>
        </p:spPr>
      </p:pic>
      <p:pic>
        <p:nvPicPr>
          <p:cNvPr id="9" name="Picture 8">
            <a:extLst>
              <a:ext uri="{FF2B5EF4-FFF2-40B4-BE49-F238E27FC236}">
                <a16:creationId xmlns:a16="http://schemas.microsoft.com/office/drawing/2014/main" id="{3DA85044-9513-414E-A2CB-46A37BCE8450}"/>
              </a:ext>
            </a:extLst>
          </p:cNvPr>
          <p:cNvPicPr/>
          <p:nvPr/>
        </p:nvPicPr>
        <p:blipFill rotWithShape="1">
          <a:blip r:embed="rId4"/>
          <a:srcRect l="4799" t="20513" r="78826"/>
          <a:stretch/>
        </p:blipFill>
        <p:spPr bwMode="auto">
          <a:xfrm>
            <a:off x="7086600" y="4347972"/>
            <a:ext cx="1639824" cy="1371600"/>
          </a:xfrm>
          <a:prstGeom prst="rect">
            <a:avLst/>
          </a:prstGeom>
          <a:ln>
            <a:solidFill>
              <a:schemeClr val="bg1">
                <a:lumMod val="65000"/>
              </a:schemeClr>
            </a:solidFill>
          </a:ln>
          <a:extLst>
            <a:ext uri="{53640926-AAD7-44D8-BBD7-CCE9431645EC}">
              <a14:shadowObscured xmlns:a14="http://schemas.microsoft.com/office/drawing/2010/main"/>
            </a:ext>
          </a:extLst>
        </p:spPr>
      </p:pic>
      <p:sp>
        <p:nvSpPr>
          <p:cNvPr id="10" name="Text Box 3">
            <a:extLst>
              <a:ext uri="{FF2B5EF4-FFF2-40B4-BE49-F238E27FC236}">
                <a16:creationId xmlns:a16="http://schemas.microsoft.com/office/drawing/2014/main" id="{890FDC7D-940A-4861-9B27-6237BC8DFDD9}"/>
              </a:ext>
            </a:extLst>
          </p:cNvPr>
          <p:cNvSpPr txBox="1">
            <a:spLocks noChangeArrowheads="1"/>
          </p:cNvSpPr>
          <p:nvPr/>
        </p:nvSpPr>
        <p:spPr bwMode="auto">
          <a:xfrm>
            <a:off x="533400" y="51137"/>
            <a:ext cx="6400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Standards Section</a:t>
            </a:r>
            <a:r>
              <a:rPr lang="en-US" sz="2400" i="1" dirty="0">
                <a:solidFill>
                  <a:srgbClr val="000080"/>
                </a:solidFill>
              </a:rPr>
              <a:t>—New Rule</a:t>
            </a:r>
            <a:endParaRPr lang="en-US" sz="2400" b="1" i="1" dirty="0">
              <a:solidFill>
                <a:schemeClr val="bg2"/>
              </a:solidFill>
            </a:endParaRPr>
          </a:p>
        </p:txBody>
      </p:sp>
      <p:sp>
        <p:nvSpPr>
          <p:cNvPr id="11" name="TextBox 10">
            <a:extLst>
              <a:ext uri="{FF2B5EF4-FFF2-40B4-BE49-F238E27FC236}">
                <a16:creationId xmlns:a16="http://schemas.microsoft.com/office/drawing/2014/main" id="{BB679AE5-D7C7-4182-8653-B2A2B37A7001}"/>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3936256039"/>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77EAC83-9E41-45D3-9CFC-192D9377B7B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a:t>
            </a:r>
            <a:endParaRPr lang="en-US" sz="2400" b="1" i="1" dirty="0">
              <a:solidFill>
                <a:schemeClr val="bg2"/>
              </a:solidFill>
            </a:endParaRPr>
          </a:p>
        </p:txBody>
      </p:sp>
      <p:sp>
        <p:nvSpPr>
          <p:cNvPr id="7" name="TextBox 6">
            <a:extLst>
              <a:ext uri="{FF2B5EF4-FFF2-40B4-BE49-F238E27FC236}">
                <a16:creationId xmlns:a16="http://schemas.microsoft.com/office/drawing/2014/main" id="{6828006A-25C6-4249-8570-2A11ED54DC38}"/>
              </a:ext>
            </a:extLst>
          </p:cNvPr>
          <p:cNvSpPr txBox="1"/>
          <p:nvPr/>
        </p:nvSpPr>
        <p:spPr>
          <a:xfrm>
            <a:off x="583795" y="5638800"/>
            <a:ext cx="3451151" cy="246221"/>
          </a:xfrm>
          <a:prstGeom prst="rect">
            <a:avLst/>
          </a:prstGeom>
          <a:noFill/>
        </p:spPr>
        <p:txBody>
          <a:bodyPr wrap="square" rtlCol="0">
            <a:spAutoFit/>
          </a:bodyPr>
          <a:lstStyle/>
          <a:p>
            <a:r>
              <a:rPr lang="en-US" sz="1000" i="1" dirty="0"/>
              <a:t>*****Includes weekly conference calls with other Agencies.</a:t>
            </a:r>
          </a:p>
        </p:txBody>
      </p:sp>
      <p:graphicFrame>
        <p:nvGraphicFramePr>
          <p:cNvPr id="10" name="Content Placeholder 12">
            <a:extLst>
              <a:ext uri="{FF2B5EF4-FFF2-40B4-BE49-F238E27FC236}">
                <a16:creationId xmlns:a16="http://schemas.microsoft.com/office/drawing/2014/main" id="{A8C6BDD8-0290-4B51-8DBF-0E65A44060C9}"/>
              </a:ext>
            </a:extLst>
          </p:cNvPr>
          <p:cNvGraphicFramePr>
            <a:graphicFrameLocks noGrp="1"/>
          </p:cNvGraphicFramePr>
          <p:nvPr>
            <p:ph idx="1"/>
            <p:extLst>
              <p:ext uri="{D42A27DB-BD31-4B8C-83A1-F6EECF244321}">
                <p14:modId xmlns:p14="http://schemas.microsoft.com/office/powerpoint/2010/main" val="3138641515"/>
              </p:ext>
            </p:extLst>
          </p:nvPr>
        </p:nvGraphicFramePr>
        <p:xfrm>
          <a:off x="610360" y="1219200"/>
          <a:ext cx="7901777" cy="3384507"/>
        </p:xfrm>
        <a:graphic>
          <a:graphicData uri="http://schemas.openxmlformats.org/drawingml/2006/table">
            <a:tbl>
              <a:tblPr>
                <a:tableStyleId>{5C22544A-7EE6-4342-B048-85BDC9FD1C3A}</a:tableStyleId>
              </a:tblPr>
              <a:tblGrid>
                <a:gridCol w="1882185">
                  <a:extLst>
                    <a:ext uri="{9D8B030D-6E8A-4147-A177-3AD203B41FA5}">
                      <a16:colId xmlns:a16="http://schemas.microsoft.com/office/drawing/2014/main" val="4225244791"/>
                    </a:ext>
                  </a:extLst>
                </a:gridCol>
                <a:gridCol w="1088855">
                  <a:extLst>
                    <a:ext uri="{9D8B030D-6E8A-4147-A177-3AD203B41FA5}">
                      <a16:colId xmlns:a16="http://schemas.microsoft.com/office/drawing/2014/main" val="3709083648"/>
                    </a:ext>
                  </a:extLst>
                </a:gridCol>
                <a:gridCol w="1066800">
                  <a:extLst>
                    <a:ext uri="{9D8B030D-6E8A-4147-A177-3AD203B41FA5}">
                      <a16:colId xmlns:a16="http://schemas.microsoft.com/office/drawing/2014/main" val="660787183"/>
                    </a:ext>
                  </a:extLst>
                </a:gridCol>
                <a:gridCol w="1295400">
                  <a:extLst>
                    <a:ext uri="{9D8B030D-6E8A-4147-A177-3AD203B41FA5}">
                      <a16:colId xmlns:a16="http://schemas.microsoft.com/office/drawing/2014/main" val="3681009763"/>
                    </a:ext>
                  </a:extLst>
                </a:gridCol>
                <a:gridCol w="1447800">
                  <a:extLst>
                    <a:ext uri="{9D8B030D-6E8A-4147-A177-3AD203B41FA5}">
                      <a16:colId xmlns:a16="http://schemas.microsoft.com/office/drawing/2014/main" val="794229555"/>
                    </a:ext>
                  </a:extLst>
                </a:gridCol>
                <a:gridCol w="1120737">
                  <a:extLst>
                    <a:ext uri="{9D8B030D-6E8A-4147-A177-3AD203B41FA5}">
                      <a16:colId xmlns:a16="http://schemas.microsoft.com/office/drawing/2014/main" val="3469489602"/>
                    </a:ext>
                  </a:extLst>
                </a:gridCol>
              </a:tblGrid>
              <a:tr h="492942">
                <a:tc>
                  <a:txBody>
                    <a:bodyPr/>
                    <a:lstStyle/>
                    <a:p>
                      <a:pPr algn="ctr" fontAlgn="b"/>
                      <a:r>
                        <a:rPr lang="en-US" sz="1600" b="1" u="none" strike="noStrike" dirty="0">
                          <a:solidFill>
                            <a:schemeClr val="tx1"/>
                          </a:solidFill>
                          <a:effectLst/>
                          <a:latin typeface="+mn-lt"/>
                        </a:rPr>
                        <a:t>Calls/Emails</a:t>
                      </a:r>
                      <a:endParaRPr lang="en-US" sz="1600" b="1" i="0" u="none" strike="noStrike" dirty="0">
                        <a:solidFill>
                          <a:schemeClr val="tx1"/>
                        </a:solidFill>
                        <a:effectLst/>
                        <a:latin typeface="+mn-lt"/>
                      </a:endParaRP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October  2021***</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November 2021****</a:t>
                      </a:r>
                    </a:p>
                  </a:txBody>
                  <a:tcPr marL="9525" marR="9525" marT="9525" marB="0" anchor="ctr">
                    <a:solidFill>
                      <a:schemeClr val="bg1">
                        <a:lumMod val="75000"/>
                      </a:schemeClr>
                    </a:solidFill>
                  </a:tcPr>
                </a:tc>
                <a:tc>
                  <a:txBody>
                    <a:bodyPr/>
                    <a:lstStyle/>
                    <a:p>
                      <a:pPr algn="ctr" fontAlgn="b"/>
                      <a:r>
                        <a:rPr lang="en-US" sz="1200" b="1" i="1" u="none" strike="noStrike" dirty="0">
                          <a:solidFill>
                            <a:schemeClr val="tx1"/>
                          </a:solidFill>
                          <a:effectLst/>
                          <a:latin typeface="+mn-lt"/>
                        </a:rPr>
                        <a:t>FFY 2020-22</a:t>
                      </a:r>
                    </a:p>
                  </a:txBody>
                  <a:tcPr marL="9525" marR="9525" marT="9525" marB="0" anchor="ctr">
                    <a:solidFill>
                      <a:schemeClr val="bg1">
                        <a:lumMod val="75000"/>
                      </a:schemeClr>
                    </a:solidFill>
                  </a:tcPr>
                </a:tc>
                <a:extLst>
                  <a:ext uri="{0D108BD9-81ED-4DB2-BD59-A6C34878D82A}">
                    <a16:rowId xmlns:a16="http://schemas.microsoft.com/office/drawing/2014/main" val="761990219"/>
                  </a:ext>
                </a:extLst>
              </a:tr>
              <a:tr h="493145">
                <a:tc>
                  <a:txBody>
                    <a:bodyPr/>
                    <a:lstStyle/>
                    <a:p>
                      <a:pPr algn="ctr" fontAlgn="b"/>
                      <a:r>
                        <a:rPr lang="en-US" sz="1800" b="0" i="1" u="none" strike="noStrike" dirty="0">
                          <a:solidFill>
                            <a:schemeClr val="tx1"/>
                          </a:solidFill>
                          <a:effectLst/>
                          <a:latin typeface="+mn-lt"/>
                        </a:rPr>
                        <a:t>Director's Office</a:t>
                      </a:r>
                    </a:p>
                  </a:txBody>
                  <a:tcPr marL="9525" marR="9525" marT="9525" marB="0" anchor="ctr">
                    <a:solidFill>
                      <a:schemeClr val="bg1">
                        <a:lumMod val="95000"/>
                      </a:schemeClr>
                    </a:solidFill>
                  </a:tcPr>
                </a:tc>
                <a:tc>
                  <a:txBody>
                    <a:bodyPr/>
                    <a:lstStyle/>
                    <a:p>
                      <a:pPr algn="ctr" fontAlgn="b"/>
                      <a:r>
                        <a:rPr lang="en-US" sz="1800" b="0" i="0" u="none" strike="noStrike" dirty="0">
                          <a:solidFill>
                            <a:srgbClr val="000000"/>
                          </a:solidFill>
                          <a:effectLst/>
                          <a:latin typeface="+mn-lt"/>
                        </a:rPr>
                        <a:t>2,143</a:t>
                      </a:r>
                    </a:p>
                  </a:txBody>
                  <a:tcPr marL="9525" marR="9525" marT="9525" marB="0" anchor="ctr">
                    <a:solidFill>
                      <a:schemeClr val="bg1">
                        <a:lumMod val="95000"/>
                      </a:schemeClr>
                    </a:solidFill>
                  </a:tcPr>
                </a:tc>
                <a:tc>
                  <a:txBody>
                    <a:bodyPr/>
                    <a:lstStyle/>
                    <a:p>
                      <a:pPr algn="ctr" fontAlgn="b"/>
                      <a:r>
                        <a:rPr lang="en-US" sz="1800" b="0" i="0" u="none" strike="noStrike" dirty="0">
                          <a:solidFill>
                            <a:schemeClr val="tx1"/>
                          </a:solidFill>
                          <a:effectLst/>
                          <a:latin typeface="+mn-lt"/>
                        </a:rPr>
                        <a:t>1,581</a:t>
                      </a:r>
                    </a:p>
                  </a:txBody>
                  <a:tcPr marL="9525" marR="9525" marT="9525" marB="0" anchor="ctr">
                    <a:solidFill>
                      <a:schemeClr val="bg1">
                        <a:lumMod val="95000"/>
                      </a:schemeClr>
                    </a:solidFill>
                  </a:tcPr>
                </a:tc>
                <a:tc>
                  <a:txBody>
                    <a:bodyPr/>
                    <a:lstStyle/>
                    <a:p>
                      <a:pPr algn="ctr" fontAlgn="b"/>
                      <a:r>
                        <a:rPr lang="en-US" sz="1800" b="0" i="0" u="none" strike="noStrike" dirty="0">
                          <a:solidFill>
                            <a:schemeClr val="tx1"/>
                          </a:solidFill>
                          <a:effectLst/>
                          <a:latin typeface="+mn-lt"/>
                        </a:rPr>
                        <a:t>126</a:t>
                      </a:r>
                    </a:p>
                  </a:txBody>
                  <a:tcPr marL="9525" marR="9525" marT="9525" marB="0" anchor="ctr">
                    <a:solidFill>
                      <a:schemeClr val="bg1">
                        <a:lumMod val="95000"/>
                      </a:schemeClr>
                    </a:solidFill>
                  </a:tcPr>
                </a:tc>
                <a:tc>
                  <a:txBody>
                    <a:bodyPr/>
                    <a:lstStyle/>
                    <a:p>
                      <a:pPr algn="ctr" fontAlgn="b"/>
                      <a:r>
                        <a:rPr lang="en-US" sz="1800" b="0" i="0" u="none" strike="noStrike" dirty="0">
                          <a:solidFill>
                            <a:schemeClr val="tx1"/>
                          </a:solidFill>
                          <a:effectLst/>
                          <a:latin typeface="+mn-lt"/>
                        </a:rPr>
                        <a:t>98</a:t>
                      </a:r>
                    </a:p>
                  </a:txBody>
                  <a:tcPr marL="9525" marR="9525" marT="9525" marB="0" anchor="ctr">
                    <a:solidFill>
                      <a:schemeClr val="bg1">
                        <a:lumMod val="95000"/>
                      </a:schemeClr>
                    </a:solidFill>
                  </a:tcPr>
                </a:tc>
                <a:tc>
                  <a:txBody>
                    <a:bodyPr/>
                    <a:lstStyle/>
                    <a:p>
                      <a:pPr algn="ctr" fontAlgn="b"/>
                      <a:r>
                        <a:rPr lang="en-US" sz="1800" b="1" i="1" u="none" strike="noStrike" dirty="0">
                          <a:solidFill>
                            <a:schemeClr val="tx1"/>
                          </a:solidFill>
                          <a:effectLst/>
                          <a:latin typeface="+mn-lt"/>
                        </a:rPr>
                        <a:t>3,948</a:t>
                      </a:r>
                    </a:p>
                  </a:txBody>
                  <a:tcPr marL="9525" marR="9525" marT="9525" marB="0" anchor="ctr">
                    <a:solidFill>
                      <a:schemeClr val="bg1">
                        <a:lumMod val="95000"/>
                      </a:schemeClr>
                    </a:solidFill>
                  </a:tcPr>
                </a:tc>
                <a:extLst>
                  <a:ext uri="{0D108BD9-81ED-4DB2-BD59-A6C34878D82A}">
                    <a16:rowId xmlns:a16="http://schemas.microsoft.com/office/drawing/2014/main" val="801674964"/>
                  </a:ext>
                </a:extLst>
              </a:tr>
              <a:tr h="479684">
                <a:tc>
                  <a:txBody>
                    <a:bodyPr/>
                    <a:lstStyle/>
                    <a:p>
                      <a:pPr algn="ctr" fontAlgn="b"/>
                      <a:r>
                        <a:rPr lang="en-US" sz="1800" b="0" i="1" u="none" strike="noStrike" dirty="0">
                          <a:solidFill>
                            <a:schemeClr val="tx1"/>
                          </a:solidFill>
                          <a:effectLst/>
                          <a:latin typeface="+mn-lt"/>
                        </a:rPr>
                        <a:t>ETTA</a:t>
                      </a:r>
                    </a:p>
                  </a:txBody>
                  <a:tcPr marL="9525" marR="9525" marT="9525" marB="0" anchor="ctr">
                    <a:solidFill>
                      <a:schemeClr val="bg1">
                        <a:lumMod val="85000"/>
                      </a:schemeClr>
                    </a:solidFill>
                  </a:tcPr>
                </a:tc>
                <a:tc>
                  <a:txBody>
                    <a:bodyPr/>
                    <a:lstStyle/>
                    <a:p>
                      <a:pPr algn="ctr" fontAlgn="b"/>
                      <a:r>
                        <a:rPr lang="en-US" sz="1800" b="0" i="0" u="none" strike="noStrike" dirty="0">
                          <a:solidFill>
                            <a:srgbClr val="000000"/>
                          </a:solidFill>
                          <a:effectLst/>
                          <a:latin typeface="+mn-lt"/>
                        </a:rPr>
                        <a:t>1,347</a:t>
                      </a:r>
                    </a:p>
                  </a:txBody>
                  <a:tcPr marL="9525" marR="9525" marT="9525" marB="0" anchor="ctr">
                    <a:solidFill>
                      <a:schemeClr val="bg1">
                        <a:lumMod val="85000"/>
                      </a:schemeClr>
                    </a:solidFill>
                  </a:tcPr>
                </a:tc>
                <a:tc>
                  <a:txBody>
                    <a:bodyPr/>
                    <a:lstStyle/>
                    <a:p>
                      <a:pPr algn="ctr" fontAlgn="b"/>
                      <a:r>
                        <a:rPr lang="en-US" sz="1800" b="0" i="0" u="none" strike="noStrike" dirty="0">
                          <a:solidFill>
                            <a:schemeClr val="tx1"/>
                          </a:solidFill>
                          <a:effectLst/>
                          <a:latin typeface="+mn-lt"/>
                        </a:rPr>
                        <a:t>623</a:t>
                      </a:r>
                    </a:p>
                  </a:txBody>
                  <a:tcPr marL="9525" marR="9525" marT="9525" marB="0" anchor="ctr">
                    <a:solidFill>
                      <a:schemeClr val="bg1">
                        <a:lumMod val="85000"/>
                      </a:schemeClr>
                    </a:solidFill>
                  </a:tcPr>
                </a:tc>
                <a:tc>
                  <a:txBody>
                    <a:bodyPr/>
                    <a:lstStyle/>
                    <a:p>
                      <a:pPr algn="ctr" fontAlgn="b"/>
                      <a:r>
                        <a:rPr lang="en-US" sz="1800" b="0" i="0" u="none" strike="noStrike" dirty="0">
                          <a:solidFill>
                            <a:schemeClr val="tx1"/>
                          </a:solidFill>
                          <a:effectLst/>
                          <a:latin typeface="+mn-lt"/>
                        </a:rPr>
                        <a:t>49</a:t>
                      </a:r>
                    </a:p>
                  </a:txBody>
                  <a:tcPr marL="9525" marR="9525" marT="9525" marB="0" anchor="ctr">
                    <a:solidFill>
                      <a:schemeClr val="bg1">
                        <a:lumMod val="85000"/>
                      </a:schemeClr>
                    </a:solidFill>
                  </a:tcPr>
                </a:tc>
                <a:tc>
                  <a:txBody>
                    <a:bodyPr/>
                    <a:lstStyle/>
                    <a:p>
                      <a:pPr algn="ctr" fontAlgn="b"/>
                      <a:r>
                        <a:rPr lang="en-US" sz="1800" b="0" i="0" u="none" strike="noStrike" dirty="0">
                          <a:solidFill>
                            <a:schemeClr val="tx1"/>
                          </a:solidFill>
                          <a:effectLst/>
                          <a:latin typeface="+mn-lt"/>
                        </a:rPr>
                        <a:t>24</a:t>
                      </a:r>
                    </a:p>
                  </a:txBody>
                  <a:tcPr marL="9525" marR="9525" marT="9525" marB="0" anchor="ctr">
                    <a:solidFill>
                      <a:schemeClr val="bg1">
                        <a:lumMod val="85000"/>
                      </a:schemeClr>
                    </a:solidFill>
                  </a:tcPr>
                </a:tc>
                <a:tc>
                  <a:txBody>
                    <a:bodyPr/>
                    <a:lstStyle/>
                    <a:p>
                      <a:pPr algn="ctr" fontAlgn="b"/>
                      <a:r>
                        <a:rPr lang="en-US" sz="1800" b="1" i="1" u="none" strike="noStrike" dirty="0">
                          <a:solidFill>
                            <a:schemeClr val="tx1"/>
                          </a:solidFill>
                          <a:effectLst/>
                          <a:latin typeface="+mn-lt"/>
                        </a:rPr>
                        <a:t>2,043</a:t>
                      </a:r>
                    </a:p>
                  </a:txBody>
                  <a:tcPr marL="9525" marR="9525" marT="9525" marB="0" anchor="ctr">
                    <a:solidFill>
                      <a:schemeClr val="bg1">
                        <a:lumMod val="85000"/>
                      </a:schemeClr>
                    </a:solidFill>
                  </a:tcPr>
                </a:tc>
                <a:extLst>
                  <a:ext uri="{0D108BD9-81ED-4DB2-BD59-A6C34878D82A}">
                    <a16:rowId xmlns:a16="http://schemas.microsoft.com/office/drawing/2014/main" val="3769361676"/>
                  </a:ext>
                </a:extLst>
              </a:tr>
              <a:tr h="479684">
                <a:tc>
                  <a:txBody>
                    <a:bodyPr/>
                    <a:lstStyle/>
                    <a:p>
                      <a:pPr algn="ctr" fontAlgn="b"/>
                      <a:r>
                        <a:rPr lang="en-US" sz="1800" b="0" i="1" u="none" strike="noStrike" dirty="0">
                          <a:solidFill>
                            <a:schemeClr val="tx1"/>
                          </a:solidFill>
                          <a:effectLst/>
                          <a:latin typeface="+mn-lt"/>
                        </a:rPr>
                        <a:t>ASH*****</a:t>
                      </a:r>
                    </a:p>
                  </a:txBody>
                  <a:tcPr marL="9525" marR="9525" marT="9525" marB="0" anchor="ctr">
                    <a:solidFill>
                      <a:schemeClr val="bg1">
                        <a:lumMod val="95000"/>
                      </a:schemeClr>
                    </a:solidFill>
                  </a:tcPr>
                </a:tc>
                <a:tc>
                  <a:txBody>
                    <a:bodyPr/>
                    <a:lstStyle/>
                    <a:p>
                      <a:pPr algn="ctr" fontAlgn="b"/>
                      <a:r>
                        <a:rPr lang="en-US" sz="1800" b="0" i="0" u="none" strike="noStrike" dirty="0">
                          <a:solidFill>
                            <a:srgbClr val="000000"/>
                          </a:solidFill>
                          <a:effectLst/>
                          <a:latin typeface="+mn-lt"/>
                        </a:rPr>
                        <a:t>341</a:t>
                      </a:r>
                    </a:p>
                  </a:txBody>
                  <a:tcPr marL="9525" marR="9525" marT="9525" marB="0" anchor="ctr">
                    <a:solidFill>
                      <a:schemeClr val="bg1">
                        <a:lumMod val="95000"/>
                      </a:schemeClr>
                    </a:solidFill>
                  </a:tcPr>
                </a:tc>
                <a:tc>
                  <a:txBody>
                    <a:bodyPr/>
                    <a:lstStyle/>
                    <a:p>
                      <a:pPr algn="ctr" fontAlgn="b"/>
                      <a:r>
                        <a:rPr lang="en-US" sz="1800" b="0" i="0" u="none" strike="noStrike" dirty="0">
                          <a:solidFill>
                            <a:schemeClr val="tx1"/>
                          </a:solidFill>
                          <a:effectLst/>
                          <a:latin typeface="+mn-lt"/>
                        </a:rPr>
                        <a:t>529</a:t>
                      </a:r>
                    </a:p>
                  </a:txBody>
                  <a:tcPr marL="9525" marR="9525" marT="9525" marB="0" anchor="ctr">
                    <a:solidFill>
                      <a:schemeClr val="bg1">
                        <a:lumMod val="95000"/>
                      </a:schemeClr>
                    </a:solidFill>
                  </a:tcPr>
                </a:tc>
                <a:tc>
                  <a:txBody>
                    <a:bodyPr/>
                    <a:lstStyle/>
                    <a:p>
                      <a:pPr algn="ctr" fontAlgn="b"/>
                      <a:r>
                        <a:rPr lang="en-US" sz="1800" b="0" i="0" u="none" strike="noStrike" dirty="0">
                          <a:solidFill>
                            <a:schemeClr val="tx1"/>
                          </a:solidFill>
                          <a:effectLst/>
                          <a:latin typeface="+mn-lt"/>
                        </a:rPr>
                        <a:t>47</a:t>
                      </a:r>
                    </a:p>
                  </a:txBody>
                  <a:tcPr marL="9525" marR="9525" marT="9525" marB="0" anchor="ctr">
                    <a:solidFill>
                      <a:schemeClr val="bg1">
                        <a:lumMod val="95000"/>
                      </a:schemeClr>
                    </a:solidFill>
                  </a:tcPr>
                </a:tc>
                <a:tc>
                  <a:txBody>
                    <a:bodyPr/>
                    <a:lstStyle/>
                    <a:p>
                      <a:pPr algn="ctr" fontAlgn="b"/>
                      <a:r>
                        <a:rPr lang="en-US" sz="1800" b="0" i="0" u="none" strike="noStrike" dirty="0">
                          <a:solidFill>
                            <a:schemeClr val="tx1"/>
                          </a:solidFill>
                          <a:effectLst/>
                          <a:latin typeface="+mn-lt"/>
                        </a:rPr>
                        <a:t>21</a:t>
                      </a:r>
                    </a:p>
                  </a:txBody>
                  <a:tcPr marL="9525" marR="9525" marT="9525" marB="0" anchor="ctr">
                    <a:solidFill>
                      <a:schemeClr val="bg1">
                        <a:lumMod val="95000"/>
                      </a:schemeClr>
                    </a:solidFill>
                  </a:tcPr>
                </a:tc>
                <a:tc>
                  <a:txBody>
                    <a:bodyPr/>
                    <a:lstStyle/>
                    <a:p>
                      <a:pPr algn="ctr" fontAlgn="b"/>
                      <a:r>
                        <a:rPr lang="en-US" sz="1800" b="1" i="1" u="none" strike="noStrike" dirty="0">
                          <a:solidFill>
                            <a:schemeClr val="tx1"/>
                          </a:solidFill>
                          <a:effectLst/>
                          <a:latin typeface="+mn-lt"/>
                        </a:rPr>
                        <a:t>938</a:t>
                      </a:r>
                    </a:p>
                  </a:txBody>
                  <a:tcPr marL="9525" marR="9525" marT="9525" marB="0" anchor="ctr">
                    <a:solidFill>
                      <a:schemeClr val="bg1">
                        <a:lumMod val="95000"/>
                      </a:schemeClr>
                    </a:solidFill>
                  </a:tcPr>
                </a:tc>
                <a:extLst>
                  <a:ext uri="{0D108BD9-81ED-4DB2-BD59-A6C34878D82A}">
                    <a16:rowId xmlns:a16="http://schemas.microsoft.com/office/drawing/2014/main" val="3600185775"/>
                  </a:ext>
                </a:extLst>
              </a:tr>
              <a:tr h="479684">
                <a:tc>
                  <a:txBody>
                    <a:bodyPr/>
                    <a:lstStyle/>
                    <a:p>
                      <a:pPr algn="ctr" fontAlgn="b"/>
                      <a:r>
                        <a:rPr lang="en-US" sz="1800" b="0" i="1" u="none" strike="noStrike" dirty="0">
                          <a:solidFill>
                            <a:schemeClr val="tx1"/>
                          </a:solidFill>
                          <a:effectLst/>
                          <a:latin typeface="+mn-lt"/>
                        </a:rPr>
                        <a:t>PSIM</a:t>
                      </a:r>
                    </a:p>
                  </a:txBody>
                  <a:tcPr marL="9525" marR="9525" marT="9525" marB="0" anchor="ctr">
                    <a:solidFill>
                      <a:schemeClr val="bg1">
                        <a:lumMod val="85000"/>
                      </a:schemeClr>
                    </a:solidFill>
                  </a:tcPr>
                </a:tc>
                <a:tc>
                  <a:txBody>
                    <a:bodyPr/>
                    <a:lstStyle/>
                    <a:p>
                      <a:pPr algn="ctr" fontAlgn="b"/>
                      <a:r>
                        <a:rPr lang="en-US" sz="1800" b="0" i="0" u="none" strike="noStrike" dirty="0">
                          <a:solidFill>
                            <a:srgbClr val="000000"/>
                          </a:solidFill>
                          <a:effectLst/>
                          <a:latin typeface="+mn-lt"/>
                        </a:rPr>
                        <a:t>11</a:t>
                      </a:r>
                    </a:p>
                  </a:txBody>
                  <a:tcPr marL="9525" marR="9525" marT="9525" marB="0" anchor="ctr">
                    <a:solidFill>
                      <a:schemeClr val="bg1">
                        <a:lumMod val="85000"/>
                      </a:schemeClr>
                    </a:solidFill>
                  </a:tcPr>
                </a:tc>
                <a:tc>
                  <a:txBody>
                    <a:bodyPr/>
                    <a:lstStyle/>
                    <a:p>
                      <a:pPr algn="ctr" fontAlgn="b"/>
                      <a:r>
                        <a:rPr lang="en-US" sz="1800" b="0" i="0" u="none" strike="noStrike" dirty="0">
                          <a:solidFill>
                            <a:schemeClr val="tx1"/>
                          </a:solidFill>
                          <a:effectLst/>
                          <a:latin typeface="+mn-lt"/>
                        </a:rPr>
                        <a:t>0</a:t>
                      </a:r>
                    </a:p>
                  </a:txBody>
                  <a:tcPr marL="9525" marR="9525" marT="9525" marB="0" anchor="ctr">
                    <a:solidFill>
                      <a:schemeClr val="bg1">
                        <a:lumMod val="85000"/>
                      </a:schemeClr>
                    </a:solidFill>
                  </a:tcPr>
                </a:tc>
                <a:tc>
                  <a:txBody>
                    <a:bodyPr/>
                    <a:lstStyle/>
                    <a:p>
                      <a:pPr algn="ctr" fontAlgn="b"/>
                      <a:r>
                        <a:rPr lang="en-US" sz="1800" b="0" i="0" u="none" strike="noStrike" dirty="0">
                          <a:solidFill>
                            <a:schemeClr val="tx1"/>
                          </a:solidFill>
                          <a:effectLst/>
                          <a:latin typeface="+mn-lt"/>
                        </a:rPr>
                        <a:t>0</a:t>
                      </a:r>
                    </a:p>
                  </a:txBody>
                  <a:tcPr marL="9525" marR="9525" marT="9525" marB="0" anchor="ctr">
                    <a:solidFill>
                      <a:schemeClr val="bg1">
                        <a:lumMod val="85000"/>
                      </a:schemeClr>
                    </a:solidFill>
                  </a:tcPr>
                </a:tc>
                <a:tc>
                  <a:txBody>
                    <a:bodyPr/>
                    <a:lstStyle/>
                    <a:p>
                      <a:pPr algn="ctr" fontAlgn="b"/>
                      <a:r>
                        <a:rPr lang="en-US" sz="1800" b="0" i="0" u="none" strike="noStrike" dirty="0">
                          <a:solidFill>
                            <a:schemeClr val="tx1"/>
                          </a:solidFill>
                          <a:effectLst/>
                          <a:latin typeface="+mn-lt"/>
                        </a:rPr>
                        <a:t>0</a:t>
                      </a:r>
                    </a:p>
                  </a:txBody>
                  <a:tcPr marL="9525" marR="9525" marT="9525" marB="0" anchor="ctr">
                    <a:solidFill>
                      <a:schemeClr val="bg1">
                        <a:lumMod val="85000"/>
                      </a:schemeClr>
                    </a:solidFill>
                  </a:tcPr>
                </a:tc>
                <a:tc>
                  <a:txBody>
                    <a:bodyPr/>
                    <a:lstStyle/>
                    <a:p>
                      <a:pPr algn="ctr" fontAlgn="b"/>
                      <a:r>
                        <a:rPr lang="en-US" sz="1800" b="1" i="1" u="none" strike="noStrike" dirty="0">
                          <a:solidFill>
                            <a:schemeClr val="tx1"/>
                          </a:solidFill>
                          <a:effectLst/>
                          <a:latin typeface="+mn-lt"/>
                        </a:rPr>
                        <a:t>11</a:t>
                      </a:r>
                    </a:p>
                  </a:txBody>
                  <a:tcPr marL="9525" marR="9525" marT="9525" marB="0" anchor="ctr">
                    <a:solidFill>
                      <a:schemeClr val="bg1">
                        <a:lumMod val="85000"/>
                      </a:schemeClr>
                    </a:solidFill>
                  </a:tcPr>
                </a:tc>
                <a:extLst>
                  <a:ext uri="{0D108BD9-81ED-4DB2-BD59-A6C34878D82A}">
                    <a16:rowId xmlns:a16="http://schemas.microsoft.com/office/drawing/2014/main" val="1171773947"/>
                  </a:ext>
                </a:extLst>
              </a:tr>
              <a:tr h="479684">
                <a:tc>
                  <a:txBody>
                    <a:bodyPr/>
                    <a:lstStyle/>
                    <a:p>
                      <a:pPr algn="ctr" fontAlgn="b"/>
                      <a:r>
                        <a:rPr lang="en-US" sz="1800" b="0" i="1" u="none" strike="noStrike" dirty="0">
                          <a:solidFill>
                            <a:schemeClr val="tx1"/>
                          </a:solidFill>
                          <a:effectLst/>
                          <a:latin typeface="+mn-lt"/>
                        </a:rPr>
                        <a:t>CSB</a:t>
                      </a:r>
                    </a:p>
                  </a:txBody>
                  <a:tcPr marL="9525" marR="9525" marT="9525" marB="0" anchor="ctr">
                    <a:solidFill>
                      <a:schemeClr val="bg1">
                        <a:lumMod val="95000"/>
                      </a:schemeClr>
                    </a:solidFill>
                  </a:tcPr>
                </a:tc>
                <a:tc>
                  <a:txBody>
                    <a:bodyPr/>
                    <a:lstStyle/>
                    <a:p>
                      <a:pPr algn="ctr" fontAlgn="b"/>
                      <a:r>
                        <a:rPr lang="en-US" sz="1800" b="0" i="0" u="none" strike="noStrike" dirty="0">
                          <a:solidFill>
                            <a:srgbClr val="000000"/>
                          </a:solidFill>
                          <a:effectLst/>
                          <a:latin typeface="+mn-lt"/>
                        </a:rPr>
                        <a:t>1,084</a:t>
                      </a:r>
                    </a:p>
                  </a:txBody>
                  <a:tcPr marL="9525" marR="9525" marT="9525" marB="0" anchor="ctr">
                    <a:solidFill>
                      <a:schemeClr val="bg1">
                        <a:lumMod val="95000"/>
                      </a:schemeClr>
                    </a:solidFill>
                  </a:tcPr>
                </a:tc>
                <a:tc>
                  <a:txBody>
                    <a:bodyPr/>
                    <a:lstStyle/>
                    <a:p>
                      <a:pPr algn="ctr" fontAlgn="b"/>
                      <a:r>
                        <a:rPr lang="en-US" sz="1800" b="0" i="0" u="none" strike="noStrike" dirty="0">
                          <a:solidFill>
                            <a:schemeClr val="tx1"/>
                          </a:solidFill>
                          <a:effectLst/>
                          <a:latin typeface="+mn-lt"/>
                        </a:rPr>
                        <a:t>440</a:t>
                      </a:r>
                    </a:p>
                  </a:txBody>
                  <a:tcPr marL="9525" marR="9525" marT="9525" marB="0" anchor="ctr">
                    <a:solidFill>
                      <a:schemeClr val="bg1">
                        <a:lumMod val="95000"/>
                      </a:schemeClr>
                    </a:solidFill>
                  </a:tcPr>
                </a:tc>
                <a:tc>
                  <a:txBody>
                    <a:bodyPr/>
                    <a:lstStyle/>
                    <a:p>
                      <a:pPr algn="ctr" fontAlgn="b"/>
                      <a:r>
                        <a:rPr lang="en-US" sz="1800" b="0" i="0" u="none" strike="noStrike" dirty="0">
                          <a:solidFill>
                            <a:schemeClr val="tx1"/>
                          </a:solidFill>
                          <a:effectLst/>
                          <a:latin typeface="+mn-lt"/>
                        </a:rPr>
                        <a:t>16</a:t>
                      </a:r>
                    </a:p>
                  </a:txBody>
                  <a:tcPr marL="9525" marR="9525" marT="9525" marB="0" anchor="ctr">
                    <a:solidFill>
                      <a:schemeClr val="bg1">
                        <a:lumMod val="95000"/>
                      </a:schemeClr>
                    </a:solidFill>
                  </a:tcPr>
                </a:tc>
                <a:tc>
                  <a:txBody>
                    <a:bodyPr/>
                    <a:lstStyle/>
                    <a:p>
                      <a:pPr algn="ctr" fontAlgn="b"/>
                      <a:r>
                        <a:rPr lang="en-US" sz="1800" b="0" i="0" u="none" strike="noStrike" dirty="0">
                          <a:solidFill>
                            <a:schemeClr val="tx1"/>
                          </a:solidFill>
                          <a:effectLst/>
                          <a:latin typeface="+mn-lt"/>
                        </a:rPr>
                        <a:t>34</a:t>
                      </a:r>
                    </a:p>
                  </a:txBody>
                  <a:tcPr marL="9525" marR="9525" marT="9525" marB="0" anchor="ctr">
                    <a:solidFill>
                      <a:schemeClr val="bg1">
                        <a:lumMod val="95000"/>
                      </a:schemeClr>
                    </a:solidFill>
                  </a:tcPr>
                </a:tc>
                <a:tc>
                  <a:txBody>
                    <a:bodyPr/>
                    <a:lstStyle/>
                    <a:p>
                      <a:pPr algn="ctr" fontAlgn="b"/>
                      <a:r>
                        <a:rPr lang="en-US" sz="1800" b="1" i="1" u="none" strike="noStrike" dirty="0">
                          <a:solidFill>
                            <a:schemeClr val="tx1"/>
                          </a:solidFill>
                          <a:effectLst/>
                          <a:latin typeface="+mn-lt"/>
                        </a:rPr>
                        <a:t>1,574</a:t>
                      </a:r>
                    </a:p>
                  </a:txBody>
                  <a:tcPr marL="9525" marR="9525" marT="9525" marB="0" anchor="ctr">
                    <a:solidFill>
                      <a:schemeClr val="bg1">
                        <a:lumMod val="95000"/>
                      </a:schemeClr>
                    </a:solidFill>
                  </a:tcPr>
                </a:tc>
                <a:extLst>
                  <a:ext uri="{0D108BD9-81ED-4DB2-BD59-A6C34878D82A}">
                    <a16:rowId xmlns:a16="http://schemas.microsoft.com/office/drawing/2014/main" val="657555487"/>
                  </a:ext>
                </a:extLst>
              </a:tr>
              <a:tr h="479684">
                <a:tc>
                  <a:txBody>
                    <a:bodyPr/>
                    <a:lstStyle/>
                    <a:p>
                      <a:pPr algn="ctr" fontAlgn="b"/>
                      <a:r>
                        <a:rPr lang="en-US" sz="1800" b="1" i="1" u="none" strike="noStrike" dirty="0">
                          <a:solidFill>
                            <a:schemeClr val="tx1"/>
                          </a:solidFill>
                          <a:effectLst/>
                          <a:latin typeface="+mn-lt"/>
                        </a:rPr>
                        <a:t>Totals</a:t>
                      </a:r>
                    </a:p>
                  </a:txBody>
                  <a:tcPr marL="9525" marR="9525" marT="9525" marB="0" anchor="ctr">
                    <a:solidFill>
                      <a:schemeClr val="bg1">
                        <a:lumMod val="85000"/>
                      </a:schemeClr>
                    </a:solidFill>
                  </a:tcPr>
                </a:tc>
                <a:tc>
                  <a:txBody>
                    <a:bodyPr/>
                    <a:lstStyle/>
                    <a:p>
                      <a:pPr algn="ctr" fontAlgn="b"/>
                      <a:r>
                        <a:rPr lang="en-US" sz="1800" b="1" i="1" u="none" strike="noStrike" dirty="0">
                          <a:solidFill>
                            <a:srgbClr val="000000"/>
                          </a:solidFill>
                          <a:effectLst/>
                          <a:latin typeface="+mn-lt"/>
                        </a:rPr>
                        <a:t>4,926</a:t>
                      </a:r>
                    </a:p>
                  </a:txBody>
                  <a:tcPr marL="9525" marR="9525" marT="9525" marB="0" anchor="ctr">
                    <a:solidFill>
                      <a:schemeClr val="bg1">
                        <a:lumMod val="85000"/>
                      </a:schemeClr>
                    </a:solidFill>
                  </a:tcPr>
                </a:tc>
                <a:tc>
                  <a:txBody>
                    <a:bodyPr/>
                    <a:lstStyle/>
                    <a:p>
                      <a:pPr algn="ctr" fontAlgn="b"/>
                      <a:r>
                        <a:rPr lang="en-US" sz="1800" b="1" i="1" u="none" strike="noStrike" dirty="0">
                          <a:solidFill>
                            <a:schemeClr val="tx1"/>
                          </a:solidFill>
                          <a:effectLst/>
                          <a:latin typeface="+mn-lt"/>
                        </a:rPr>
                        <a:t>3,173</a:t>
                      </a:r>
                    </a:p>
                  </a:txBody>
                  <a:tcPr marL="9525" marR="9525" marT="9525" marB="0" anchor="ctr">
                    <a:solidFill>
                      <a:schemeClr val="bg1">
                        <a:lumMod val="85000"/>
                      </a:schemeClr>
                    </a:solidFill>
                  </a:tcPr>
                </a:tc>
                <a:tc>
                  <a:txBody>
                    <a:bodyPr/>
                    <a:lstStyle/>
                    <a:p>
                      <a:pPr algn="ctr" fontAlgn="b"/>
                      <a:r>
                        <a:rPr lang="en-US" sz="1800" b="1" i="1" u="none" strike="noStrike" dirty="0">
                          <a:solidFill>
                            <a:schemeClr val="tx1"/>
                          </a:solidFill>
                          <a:effectLst/>
                          <a:latin typeface="+mn-lt"/>
                        </a:rPr>
                        <a:t>238</a:t>
                      </a:r>
                    </a:p>
                  </a:txBody>
                  <a:tcPr marL="9525" marR="9525" marT="9525" marB="0" anchor="ctr">
                    <a:solidFill>
                      <a:schemeClr val="bg1">
                        <a:lumMod val="85000"/>
                      </a:schemeClr>
                    </a:solidFill>
                  </a:tcPr>
                </a:tc>
                <a:tc>
                  <a:txBody>
                    <a:bodyPr/>
                    <a:lstStyle/>
                    <a:p>
                      <a:pPr algn="ctr" fontAlgn="b"/>
                      <a:r>
                        <a:rPr lang="en-US" sz="1800" b="1" i="1" u="none" strike="noStrike" dirty="0">
                          <a:solidFill>
                            <a:schemeClr val="tx1"/>
                          </a:solidFill>
                          <a:effectLst/>
                          <a:latin typeface="+mn-lt"/>
                        </a:rPr>
                        <a:t>177</a:t>
                      </a:r>
                    </a:p>
                  </a:txBody>
                  <a:tcPr marL="9525" marR="9525" marT="9525" marB="0" anchor="ctr">
                    <a:solidFill>
                      <a:schemeClr val="bg1">
                        <a:lumMod val="85000"/>
                      </a:schemeClr>
                    </a:solidFill>
                  </a:tcPr>
                </a:tc>
                <a:tc>
                  <a:txBody>
                    <a:bodyPr/>
                    <a:lstStyle/>
                    <a:p>
                      <a:pPr algn="ctr" fontAlgn="b"/>
                      <a:r>
                        <a:rPr lang="en-US" sz="1800" b="1" i="1" u="none" strike="noStrike" dirty="0">
                          <a:solidFill>
                            <a:schemeClr val="tx1"/>
                          </a:solidFill>
                          <a:effectLst/>
                          <a:latin typeface="+mn-lt"/>
                        </a:rPr>
                        <a:t>8,514</a:t>
                      </a:r>
                    </a:p>
                  </a:txBody>
                  <a:tcPr marL="9525" marR="9525" marT="9525" marB="0" anchor="ctr">
                    <a:solidFill>
                      <a:schemeClr val="bg1">
                        <a:lumMod val="85000"/>
                      </a:schemeClr>
                    </a:solidFill>
                  </a:tcPr>
                </a:tc>
                <a:extLst>
                  <a:ext uri="{0D108BD9-81ED-4DB2-BD59-A6C34878D82A}">
                    <a16:rowId xmlns:a16="http://schemas.microsoft.com/office/drawing/2014/main" val="1233497315"/>
                  </a:ext>
                </a:extLst>
              </a:tr>
            </a:tbl>
          </a:graphicData>
        </a:graphic>
      </p:graphicFrame>
      <p:sp>
        <p:nvSpPr>
          <p:cNvPr id="3" name="Rectangle 2">
            <a:extLst>
              <a:ext uri="{FF2B5EF4-FFF2-40B4-BE49-F238E27FC236}">
                <a16:creationId xmlns:a16="http://schemas.microsoft.com/office/drawing/2014/main" id="{B863631F-DB99-47A3-940B-BB26FD76E057}"/>
              </a:ext>
            </a:extLst>
          </p:cNvPr>
          <p:cNvSpPr/>
          <p:nvPr/>
        </p:nvSpPr>
        <p:spPr>
          <a:xfrm>
            <a:off x="542925" y="4724400"/>
            <a:ext cx="7981404" cy="246221"/>
          </a:xfrm>
          <a:prstGeom prst="rect">
            <a:avLst/>
          </a:prstGeom>
        </p:spPr>
        <p:txBody>
          <a:bodyPr wrap="square">
            <a:spAutoFit/>
          </a:bodyPr>
          <a:lstStyle/>
          <a:p>
            <a:r>
              <a:rPr lang="en-US" sz="1000" i="1" dirty="0"/>
              <a:t>*FFY 2020 includes data from March 1 (estimated), 2020 through October 2, 2020. </a:t>
            </a:r>
            <a:endParaRPr lang="en-US" sz="1000" dirty="0"/>
          </a:p>
        </p:txBody>
      </p:sp>
      <p:sp>
        <p:nvSpPr>
          <p:cNvPr id="9" name="Rectangle 8">
            <a:extLst>
              <a:ext uri="{FF2B5EF4-FFF2-40B4-BE49-F238E27FC236}">
                <a16:creationId xmlns:a16="http://schemas.microsoft.com/office/drawing/2014/main" id="{313317AF-06D8-4A1D-A09E-5474B9628FB9}"/>
              </a:ext>
            </a:extLst>
          </p:cNvPr>
          <p:cNvSpPr/>
          <p:nvPr/>
        </p:nvSpPr>
        <p:spPr>
          <a:xfrm>
            <a:off x="552996" y="4953000"/>
            <a:ext cx="7981404" cy="246221"/>
          </a:xfrm>
          <a:prstGeom prst="rect">
            <a:avLst/>
          </a:prstGeom>
        </p:spPr>
        <p:txBody>
          <a:bodyPr wrap="square">
            <a:spAutoFit/>
          </a:bodyPr>
          <a:lstStyle/>
          <a:p>
            <a:r>
              <a:rPr lang="en-US" sz="1000" i="1" dirty="0"/>
              <a:t>**FFY 2021 includes data from October 2, 2020, through October 3, 2021. </a:t>
            </a:r>
            <a:endParaRPr lang="en-US" sz="1000" dirty="0"/>
          </a:p>
        </p:txBody>
      </p:sp>
      <p:sp>
        <p:nvSpPr>
          <p:cNvPr id="8" name="TextBox 7">
            <a:extLst>
              <a:ext uri="{FF2B5EF4-FFF2-40B4-BE49-F238E27FC236}">
                <a16:creationId xmlns:a16="http://schemas.microsoft.com/office/drawing/2014/main" id="{B644A275-05FC-4D7F-A4EA-1B3A62D97418}"/>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
        <p:nvSpPr>
          <p:cNvPr id="11" name="TextBox 10">
            <a:extLst>
              <a:ext uri="{FF2B5EF4-FFF2-40B4-BE49-F238E27FC236}">
                <a16:creationId xmlns:a16="http://schemas.microsoft.com/office/drawing/2014/main" id="{38E7670C-7DCC-4490-B51B-7BFBF412D12C}"/>
              </a:ext>
            </a:extLst>
          </p:cNvPr>
          <p:cNvSpPr txBox="1"/>
          <p:nvPr/>
        </p:nvSpPr>
        <p:spPr>
          <a:xfrm>
            <a:off x="573968" y="5181600"/>
            <a:ext cx="5553075" cy="246221"/>
          </a:xfrm>
          <a:prstGeom prst="rect">
            <a:avLst/>
          </a:prstGeom>
          <a:noFill/>
        </p:spPr>
        <p:txBody>
          <a:bodyPr wrap="square" rtlCol="0">
            <a:spAutoFit/>
          </a:bodyPr>
          <a:lstStyle/>
          <a:p>
            <a:r>
              <a:rPr lang="en-US" sz="1000" i="1" dirty="0"/>
              <a:t>***FFY October 2021 includes data from October 4, 2021, through October 31, 2021.</a:t>
            </a:r>
          </a:p>
        </p:txBody>
      </p:sp>
      <p:sp>
        <p:nvSpPr>
          <p:cNvPr id="12" name="TextBox 11">
            <a:extLst>
              <a:ext uri="{FF2B5EF4-FFF2-40B4-BE49-F238E27FC236}">
                <a16:creationId xmlns:a16="http://schemas.microsoft.com/office/drawing/2014/main" id="{CEE8CAEB-D5F8-4C12-A0C3-2658B7D5BA5B}"/>
              </a:ext>
            </a:extLst>
          </p:cNvPr>
          <p:cNvSpPr txBox="1"/>
          <p:nvPr/>
        </p:nvSpPr>
        <p:spPr>
          <a:xfrm>
            <a:off x="573968" y="5410200"/>
            <a:ext cx="5553075" cy="246221"/>
          </a:xfrm>
          <a:prstGeom prst="rect">
            <a:avLst/>
          </a:prstGeom>
          <a:noFill/>
        </p:spPr>
        <p:txBody>
          <a:bodyPr wrap="square" rtlCol="0">
            <a:spAutoFit/>
          </a:bodyPr>
          <a:lstStyle/>
          <a:p>
            <a:r>
              <a:rPr lang="en-US" sz="1000" i="1" dirty="0"/>
              <a:t>****FFY November 2021 includes data from November 1, 2021, through November 7, 2021.</a:t>
            </a:r>
          </a:p>
        </p:txBody>
      </p:sp>
    </p:spTree>
    <p:extLst>
      <p:ext uri="{BB962C8B-B14F-4D97-AF65-F5344CB8AC3E}">
        <p14:creationId xmlns:p14="http://schemas.microsoft.com/office/powerpoint/2010/main" val="4268325015"/>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77EAC83-9E41-45D3-9CFC-192D9377B7B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a:t>
            </a:r>
            <a:endParaRPr lang="en-US" sz="2400" b="1" i="1" dirty="0">
              <a:solidFill>
                <a:schemeClr val="bg2"/>
              </a:solidFill>
            </a:endParaRPr>
          </a:p>
        </p:txBody>
      </p:sp>
      <p:sp>
        <p:nvSpPr>
          <p:cNvPr id="7" name="TextBox 6">
            <a:extLst>
              <a:ext uri="{FF2B5EF4-FFF2-40B4-BE49-F238E27FC236}">
                <a16:creationId xmlns:a16="http://schemas.microsoft.com/office/drawing/2014/main" id="{6828006A-25C6-4249-8570-2A11ED54DC38}"/>
              </a:ext>
            </a:extLst>
          </p:cNvPr>
          <p:cNvSpPr txBox="1"/>
          <p:nvPr/>
        </p:nvSpPr>
        <p:spPr>
          <a:xfrm>
            <a:off x="529601" y="5464314"/>
            <a:ext cx="7932191" cy="707886"/>
          </a:xfrm>
          <a:prstGeom prst="rect">
            <a:avLst/>
          </a:prstGeom>
          <a:noFill/>
        </p:spPr>
        <p:txBody>
          <a:bodyPr wrap="square" rtlCol="0">
            <a:spAutoFit/>
          </a:bodyPr>
          <a:lstStyle/>
          <a:p>
            <a:r>
              <a:rPr lang="en-US" sz="1000" i="1" dirty="0"/>
              <a:t>*****This data is preliminary and subject to change as unprocessed complaints are moved to other categories. Many of these unprocessed complaints contain insufficient information to process and/or they cover complaint items that do not fall under OSH jurisdiction.  Referrals to other Agencies are made, as appropriate.</a:t>
            </a:r>
          </a:p>
          <a:p>
            <a:r>
              <a:rPr lang="en-US" sz="1000" i="1" dirty="0"/>
              <a:t>.</a:t>
            </a:r>
          </a:p>
        </p:txBody>
      </p:sp>
      <p:graphicFrame>
        <p:nvGraphicFramePr>
          <p:cNvPr id="10" name="Content Placeholder 12">
            <a:extLst>
              <a:ext uri="{FF2B5EF4-FFF2-40B4-BE49-F238E27FC236}">
                <a16:creationId xmlns:a16="http://schemas.microsoft.com/office/drawing/2014/main" id="{A8C6BDD8-0290-4B51-8DBF-0E65A44060C9}"/>
              </a:ext>
            </a:extLst>
          </p:cNvPr>
          <p:cNvGraphicFramePr>
            <a:graphicFrameLocks noGrp="1"/>
          </p:cNvGraphicFramePr>
          <p:nvPr>
            <p:ph idx="1"/>
            <p:extLst>
              <p:ext uri="{D42A27DB-BD31-4B8C-83A1-F6EECF244321}">
                <p14:modId xmlns:p14="http://schemas.microsoft.com/office/powerpoint/2010/main" val="1345848478"/>
              </p:ext>
            </p:extLst>
          </p:nvPr>
        </p:nvGraphicFramePr>
        <p:xfrm>
          <a:off x="610360" y="1219201"/>
          <a:ext cx="7874068" cy="3240215"/>
        </p:xfrm>
        <a:graphic>
          <a:graphicData uri="http://schemas.openxmlformats.org/drawingml/2006/table">
            <a:tbl>
              <a:tblPr>
                <a:tableStyleId>{5C22544A-7EE6-4342-B048-85BDC9FD1C3A}</a:tableStyleId>
              </a:tblPr>
              <a:tblGrid>
                <a:gridCol w="1989281">
                  <a:extLst>
                    <a:ext uri="{9D8B030D-6E8A-4147-A177-3AD203B41FA5}">
                      <a16:colId xmlns:a16="http://schemas.microsoft.com/office/drawing/2014/main" val="4225244791"/>
                    </a:ext>
                  </a:extLst>
                </a:gridCol>
                <a:gridCol w="1057959">
                  <a:extLst>
                    <a:ext uri="{9D8B030D-6E8A-4147-A177-3AD203B41FA5}">
                      <a16:colId xmlns:a16="http://schemas.microsoft.com/office/drawing/2014/main" val="3709083648"/>
                    </a:ext>
                  </a:extLst>
                </a:gridCol>
                <a:gridCol w="1066800">
                  <a:extLst>
                    <a:ext uri="{9D8B030D-6E8A-4147-A177-3AD203B41FA5}">
                      <a16:colId xmlns:a16="http://schemas.microsoft.com/office/drawing/2014/main" val="660787183"/>
                    </a:ext>
                  </a:extLst>
                </a:gridCol>
                <a:gridCol w="1192919">
                  <a:extLst>
                    <a:ext uri="{9D8B030D-6E8A-4147-A177-3AD203B41FA5}">
                      <a16:colId xmlns:a16="http://schemas.microsoft.com/office/drawing/2014/main" val="3783303274"/>
                    </a:ext>
                  </a:extLst>
                </a:gridCol>
                <a:gridCol w="1397881">
                  <a:extLst>
                    <a:ext uri="{9D8B030D-6E8A-4147-A177-3AD203B41FA5}">
                      <a16:colId xmlns:a16="http://schemas.microsoft.com/office/drawing/2014/main" val="586351468"/>
                    </a:ext>
                  </a:extLst>
                </a:gridCol>
                <a:gridCol w="1169228">
                  <a:extLst>
                    <a:ext uri="{9D8B030D-6E8A-4147-A177-3AD203B41FA5}">
                      <a16:colId xmlns:a16="http://schemas.microsoft.com/office/drawing/2014/main" val="3469489602"/>
                    </a:ext>
                  </a:extLst>
                </a:gridCol>
              </a:tblGrid>
              <a:tr h="399510">
                <a:tc>
                  <a:txBody>
                    <a:bodyPr/>
                    <a:lstStyle/>
                    <a:p>
                      <a:pPr algn="ctr" fontAlgn="b"/>
                      <a:r>
                        <a:rPr lang="en-US" sz="1800" b="1" u="none" strike="noStrike" dirty="0">
                          <a:solidFill>
                            <a:schemeClr val="tx1"/>
                          </a:solidFill>
                          <a:effectLst/>
                          <a:latin typeface="+mn-lt"/>
                        </a:rPr>
                        <a:t>Director’s Office</a:t>
                      </a:r>
                      <a:endParaRPr lang="en-US" sz="1800" b="1" i="0" u="none" strike="noStrike" dirty="0">
                        <a:solidFill>
                          <a:schemeClr val="tx1"/>
                        </a:solidFill>
                        <a:effectLst/>
                        <a:latin typeface="+mn-lt"/>
                      </a:endParaRP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October 2021***</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November2021****</a:t>
                      </a:r>
                    </a:p>
                  </a:txBody>
                  <a:tcPr marL="9525" marR="9525" marT="9525" marB="0" anchor="ctr">
                    <a:solidFill>
                      <a:schemeClr val="bg1">
                        <a:lumMod val="75000"/>
                      </a:schemeClr>
                    </a:solidFill>
                  </a:tcPr>
                </a:tc>
                <a:tc>
                  <a:txBody>
                    <a:bodyPr/>
                    <a:lstStyle/>
                    <a:p>
                      <a:pPr algn="ctr" fontAlgn="b"/>
                      <a:r>
                        <a:rPr lang="en-US" sz="1200" b="1" i="1" u="none" strike="noStrike" dirty="0">
                          <a:solidFill>
                            <a:schemeClr val="tx1"/>
                          </a:solidFill>
                          <a:effectLst/>
                          <a:latin typeface="+mn-lt"/>
                        </a:rPr>
                        <a:t>FFY 2020-22</a:t>
                      </a:r>
                    </a:p>
                  </a:txBody>
                  <a:tcPr marL="9525" marR="9525" marT="9525" marB="0" anchor="ctr">
                    <a:solidFill>
                      <a:schemeClr val="bg1">
                        <a:lumMod val="75000"/>
                      </a:schemeClr>
                    </a:solidFill>
                  </a:tcPr>
                </a:tc>
                <a:extLst>
                  <a:ext uri="{0D108BD9-81ED-4DB2-BD59-A6C34878D82A}">
                    <a16:rowId xmlns:a16="http://schemas.microsoft.com/office/drawing/2014/main" val="761990219"/>
                  </a:ext>
                </a:extLst>
              </a:tr>
              <a:tr h="399675">
                <a:tc>
                  <a:txBody>
                    <a:bodyPr/>
                    <a:lstStyle/>
                    <a:p>
                      <a:pPr algn="ctr" fontAlgn="b"/>
                      <a:r>
                        <a:rPr lang="en-US" sz="1600" b="0" i="1" u="none" strike="noStrike" dirty="0">
                          <a:solidFill>
                            <a:schemeClr val="tx1"/>
                          </a:solidFill>
                          <a:effectLst/>
                          <a:latin typeface="+mn-lt"/>
                        </a:rPr>
                        <a:t>Meetings</a:t>
                      </a:r>
                    </a:p>
                  </a:txBody>
                  <a:tcPr marL="9525" marR="9525" marT="9525" marB="0" anchor="ctr">
                    <a:solidFill>
                      <a:schemeClr val="bg1">
                        <a:lumMod val="95000"/>
                      </a:schemeClr>
                    </a:solidFill>
                  </a:tcPr>
                </a:tc>
                <a:tc>
                  <a:txBody>
                    <a:bodyPr/>
                    <a:lstStyle/>
                    <a:p>
                      <a:pPr algn="ctr" fontAlgn="b"/>
                      <a:r>
                        <a:rPr lang="en-US" sz="1600" b="0" i="0" u="none" strike="noStrike" dirty="0">
                          <a:solidFill>
                            <a:srgbClr val="000000"/>
                          </a:solidFill>
                          <a:effectLst/>
                          <a:latin typeface="+mn-lt"/>
                        </a:rPr>
                        <a:t>102</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n-lt"/>
                        </a:rPr>
                        <a:t>93</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n-lt"/>
                        </a:rPr>
                        <a:t>7</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n-lt"/>
                        </a:rPr>
                        <a:t>4</a:t>
                      </a:r>
                    </a:p>
                  </a:txBody>
                  <a:tcPr marL="9525" marR="9525" marT="9525" marB="0" anchor="ctr">
                    <a:solidFill>
                      <a:schemeClr val="bg1">
                        <a:lumMod val="95000"/>
                      </a:schemeClr>
                    </a:solidFill>
                  </a:tcPr>
                </a:tc>
                <a:tc>
                  <a:txBody>
                    <a:bodyPr/>
                    <a:lstStyle/>
                    <a:p>
                      <a:pPr algn="ctr" fontAlgn="b"/>
                      <a:r>
                        <a:rPr lang="en-US" sz="1600" b="1" i="1" u="none" strike="noStrike" dirty="0">
                          <a:solidFill>
                            <a:schemeClr val="tx1"/>
                          </a:solidFill>
                          <a:effectLst/>
                          <a:latin typeface="+mn-lt"/>
                        </a:rPr>
                        <a:t>206</a:t>
                      </a:r>
                    </a:p>
                  </a:txBody>
                  <a:tcPr marL="9525" marR="9525" marT="9525" marB="0" anchor="ctr">
                    <a:solidFill>
                      <a:schemeClr val="bg1">
                        <a:lumMod val="95000"/>
                      </a:schemeClr>
                    </a:solidFill>
                  </a:tcPr>
                </a:tc>
                <a:extLst>
                  <a:ext uri="{0D108BD9-81ED-4DB2-BD59-A6C34878D82A}">
                    <a16:rowId xmlns:a16="http://schemas.microsoft.com/office/drawing/2014/main" val="801674964"/>
                  </a:ext>
                </a:extLst>
              </a:tr>
              <a:tr h="388765">
                <a:tc>
                  <a:txBody>
                    <a:bodyPr/>
                    <a:lstStyle/>
                    <a:p>
                      <a:pPr algn="ctr" fontAlgn="b"/>
                      <a:r>
                        <a:rPr lang="en-US" sz="1800" b="1" i="1" u="none" strike="noStrike" dirty="0">
                          <a:solidFill>
                            <a:schemeClr val="tx1"/>
                          </a:solidFill>
                          <a:effectLst/>
                          <a:latin typeface="+mn-lt"/>
                        </a:rPr>
                        <a:t>Compliance</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October 2021***</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November 2021****</a:t>
                      </a:r>
                    </a:p>
                  </a:txBody>
                  <a:tcPr marL="9525" marR="9525" marT="9525" marB="0" anchor="ctr">
                    <a:solidFill>
                      <a:schemeClr val="bg1">
                        <a:lumMod val="75000"/>
                      </a:schemeClr>
                    </a:solidFill>
                  </a:tcPr>
                </a:tc>
                <a:tc>
                  <a:txBody>
                    <a:bodyPr/>
                    <a:lstStyle/>
                    <a:p>
                      <a:pPr algn="ctr" fontAlgn="b"/>
                      <a:r>
                        <a:rPr lang="en-US" sz="1200" b="1" i="1" u="none" strike="noStrike" dirty="0">
                          <a:solidFill>
                            <a:schemeClr val="tx1"/>
                          </a:solidFill>
                          <a:effectLst/>
                          <a:latin typeface="+mn-lt"/>
                        </a:rPr>
                        <a:t>FFY 2020-22</a:t>
                      </a:r>
                    </a:p>
                  </a:txBody>
                  <a:tcPr marL="9525" marR="9525" marT="9525" marB="0" anchor="ctr">
                    <a:solidFill>
                      <a:schemeClr val="bg1">
                        <a:lumMod val="75000"/>
                      </a:schemeClr>
                    </a:solidFill>
                  </a:tcPr>
                </a:tc>
                <a:extLst>
                  <a:ext uri="{0D108BD9-81ED-4DB2-BD59-A6C34878D82A}">
                    <a16:rowId xmlns:a16="http://schemas.microsoft.com/office/drawing/2014/main" val="3769361676"/>
                  </a:ext>
                </a:extLst>
              </a:tr>
              <a:tr h="388765">
                <a:tc>
                  <a:txBody>
                    <a:bodyPr/>
                    <a:lstStyle/>
                    <a:p>
                      <a:pPr algn="ctr" fontAlgn="b"/>
                      <a:r>
                        <a:rPr lang="en-US" sz="1600" b="0" i="1" u="none" strike="noStrike" dirty="0">
                          <a:solidFill>
                            <a:schemeClr val="tx1"/>
                          </a:solidFill>
                          <a:effectLst/>
                          <a:latin typeface="+mj-lt"/>
                        </a:rPr>
                        <a:t>Valid Complaints</a:t>
                      </a:r>
                    </a:p>
                  </a:txBody>
                  <a:tcPr marL="9525" marR="9525" marT="9525" marB="0" anchor="ctr">
                    <a:solidFill>
                      <a:schemeClr val="bg1">
                        <a:lumMod val="95000"/>
                      </a:schemeClr>
                    </a:solidFill>
                  </a:tcPr>
                </a:tc>
                <a:tc>
                  <a:txBody>
                    <a:bodyPr/>
                    <a:lstStyle/>
                    <a:p>
                      <a:pPr algn="ctr" fontAlgn="b"/>
                      <a:r>
                        <a:rPr lang="en-US" sz="1600" b="0" i="0" u="none" strike="noStrike" dirty="0">
                          <a:solidFill>
                            <a:srgbClr val="000000"/>
                          </a:solidFill>
                          <a:effectLst/>
                          <a:latin typeface="+mj-lt"/>
                        </a:rPr>
                        <a:t>1,012</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n-lt"/>
                        </a:rPr>
                        <a:t>1,325</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n-lt"/>
                        </a:rPr>
                        <a:t>36</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n-lt"/>
                        </a:rPr>
                        <a:t>5</a:t>
                      </a:r>
                    </a:p>
                  </a:txBody>
                  <a:tcPr marL="9525" marR="9525" marT="9525" marB="0" anchor="ctr">
                    <a:solidFill>
                      <a:schemeClr val="bg1">
                        <a:lumMod val="95000"/>
                      </a:schemeClr>
                    </a:solidFill>
                  </a:tcPr>
                </a:tc>
                <a:tc>
                  <a:txBody>
                    <a:bodyPr/>
                    <a:lstStyle/>
                    <a:p>
                      <a:pPr algn="ctr" fontAlgn="b"/>
                      <a:r>
                        <a:rPr lang="en-US" sz="1600" b="1" i="1" u="none" strike="noStrike" dirty="0">
                          <a:solidFill>
                            <a:schemeClr val="tx1"/>
                          </a:solidFill>
                          <a:effectLst/>
                          <a:latin typeface="+mn-lt"/>
                        </a:rPr>
                        <a:t>2,378</a:t>
                      </a:r>
                    </a:p>
                  </a:txBody>
                  <a:tcPr marL="9525" marR="9525" marT="9525" marB="0" anchor="ctr">
                    <a:solidFill>
                      <a:schemeClr val="bg1">
                        <a:lumMod val="95000"/>
                      </a:schemeClr>
                    </a:solidFill>
                  </a:tcPr>
                </a:tc>
                <a:extLst>
                  <a:ext uri="{0D108BD9-81ED-4DB2-BD59-A6C34878D82A}">
                    <a16:rowId xmlns:a16="http://schemas.microsoft.com/office/drawing/2014/main" val="3600185775"/>
                  </a:ext>
                </a:extLst>
              </a:tr>
              <a:tr h="388765">
                <a:tc>
                  <a:txBody>
                    <a:bodyPr/>
                    <a:lstStyle/>
                    <a:p>
                      <a:pPr algn="ctr" fontAlgn="b"/>
                      <a:r>
                        <a:rPr lang="en-US" sz="1600" b="0" i="1" u="none" strike="noStrike" dirty="0">
                          <a:solidFill>
                            <a:schemeClr val="tx1"/>
                          </a:solidFill>
                          <a:effectLst/>
                          <a:latin typeface="+mj-lt"/>
                        </a:rPr>
                        <a:t>Non-Valid Complaints</a:t>
                      </a:r>
                    </a:p>
                  </a:txBody>
                  <a:tcPr marL="9525" marR="9525" marT="9525" marB="0" anchor="ctr">
                    <a:solidFill>
                      <a:schemeClr val="bg1">
                        <a:lumMod val="85000"/>
                      </a:schemeClr>
                    </a:solidFill>
                  </a:tcPr>
                </a:tc>
                <a:tc>
                  <a:txBody>
                    <a:bodyPr/>
                    <a:lstStyle/>
                    <a:p>
                      <a:pPr algn="ctr" fontAlgn="b"/>
                      <a:r>
                        <a:rPr lang="en-US" sz="1600" b="0" i="0" u="none" strike="noStrike" dirty="0">
                          <a:solidFill>
                            <a:srgbClr val="000000"/>
                          </a:solidFill>
                          <a:effectLst/>
                          <a:latin typeface="+mj-lt"/>
                        </a:rPr>
                        <a:t>1,402</a:t>
                      </a:r>
                    </a:p>
                  </a:txBody>
                  <a:tcPr marL="9525" marR="9525" marT="9525" marB="0" anchor="ctr">
                    <a:solidFill>
                      <a:schemeClr val="bg1">
                        <a:lumMod val="85000"/>
                      </a:schemeClr>
                    </a:solidFill>
                  </a:tcPr>
                </a:tc>
                <a:tc>
                  <a:txBody>
                    <a:bodyPr/>
                    <a:lstStyle/>
                    <a:p>
                      <a:pPr algn="ctr" fontAlgn="b"/>
                      <a:r>
                        <a:rPr lang="en-US" sz="1600" b="0" i="0" u="none" strike="noStrike" dirty="0">
                          <a:solidFill>
                            <a:schemeClr val="tx1"/>
                          </a:solidFill>
                          <a:effectLst/>
                          <a:latin typeface="+mn-lt"/>
                        </a:rPr>
                        <a:t>1,141</a:t>
                      </a:r>
                    </a:p>
                  </a:txBody>
                  <a:tcPr marL="9525" marR="9525" marT="9525" marB="0" anchor="ctr">
                    <a:solidFill>
                      <a:schemeClr val="bg1">
                        <a:lumMod val="85000"/>
                      </a:schemeClr>
                    </a:solidFill>
                  </a:tcPr>
                </a:tc>
                <a:tc>
                  <a:txBody>
                    <a:bodyPr/>
                    <a:lstStyle/>
                    <a:p>
                      <a:pPr algn="ctr" fontAlgn="b"/>
                      <a:r>
                        <a:rPr lang="en-US" sz="1600" b="0" i="0" u="none" strike="noStrike" dirty="0">
                          <a:solidFill>
                            <a:schemeClr val="tx1"/>
                          </a:solidFill>
                          <a:effectLst/>
                          <a:latin typeface="+mn-lt"/>
                        </a:rPr>
                        <a:t>31</a:t>
                      </a:r>
                    </a:p>
                  </a:txBody>
                  <a:tcPr marL="9525" marR="9525" marT="9525" marB="0" anchor="ctr">
                    <a:solidFill>
                      <a:schemeClr val="bg1">
                        <a:lumMod val="85000"/>
                      </a:schemeClr>
                    </a:solidFill>
                  </a:tcPr>
                </a:tc>
                <a:tc>
                  <a:txBody>
                    <a:bodyPr/>
                    <a:lstStyle/>
                    <a:p>
                      <a:pPr algn="ctr" fontAlgn="b"/>
                      <a:r>
                        <a:rPr lang="en-US" sz="1600" b="0" i="0" u="none" strike="noStrike" dirty="0">
                          <a:solidFill>
                            <a:schemeClr val="tx1"/>
                          </a:solidFill>
                          <a:effectLst/>
                          <a:latin typeface="+mn-lt"/>
                        </a:rPr>
                        <a:t>3</a:t>
                      </a:r>
                    </a:p>
                  </a:txBody>
                  <a:tcPr marL="9525" marR="9525" marT="9525" marB="0" anchor="ctr">
                    <a:solidFill>
                      <a:schemeClr val="bg1">
                        <a:lumMod val="85000"/>
                      </a:schemeClr>
                    </a:solidFill>
                  </a:tcPr>
                </a:tc>
                <a:tc>
                  <a:txBody>
                    <a:bodyPr/>
                    <a:lstStyle/>
                    <a:p>
                      <a:pPr algn="ctr" fontAlgn="b"/>
                      <a:r>
                        <a:rPr lang="en-US" sz="1600" b="1" i="1" u="none" strike="noStrike" dirty="0">
                          <a:solidFill>
                            <a:schemeClr val="tx1"/>
                          </a:solidFill>
                          <a:effectLst/>
                          <a:latin typeface="+mn-lt"/>
                        </a:rPr>
                        <a:t>2,578</a:t>
                      </a:r>
                    </a:p>
                  </a:txBody>
                  <a:tcPr marL="9525" marR="9525" marT="9525" marB="0" anchor="ctr">
                    <a:solidFill>
                      <a:schemeClr val="bg1">
                        <a:lumMod val="85000"/>
                      </a:schemeClr>
                    </a:solidFill>
                  </a:tcPr>
                </a:tc>
                <a:extLst>
                  <a:ext uri="{0D108BD9-81ED-4DB2-BD59-A6C34878D82A}">
                    <a16:rowId xmlns:a16="http://schemas.microsoft.com/office/drawing/2014/main" val="1171773947"/>
                  </a:ext>
                </a:extLst>
              </a:tr>
              <a:tr h="388765">
                <a:tc>
                  <a:txBody>
                    <a:bodyPr/>
                    <a:lstStyle/>
                    <a:p>
                      <a:pPr algn="ctr" fontAlgn="b"/>
                      <a:r>
                        <a:rPr lang="en-US" sz="1600" b="0" i="1" u="none" strike="noStrike" dirty="0">
                          <a:solidFill>
                            <a:schemeClr val="tx1"/>
                          </a:solidFill>
                          <a:effectLst/>
                          <a:latin typeface="+mj-lt"/>
                        </a:rPr>
                        <a:t>Inspections</a:t>
                      </a:r>
                    </a:p>
                  </a:txBody>
                  <a:tcPr marL="9525" marR="9525" marT="9525" marB="0" anchor="ctr">
                    <a:solidFill>
                      <a:schemeClr val="bg1">
                        <a:lumMod val="95000"/>
                      </a:schemeClr>
                    </a:solidFill>
                  </a:tcPr>
                </a:tc>
                <a:tc>
                  <a:txBody>
                    <a:bodyPr/>
                    <a:lstStyle/>
                    <a:p>
                      <a:pPr algn="ctr" fontAlgn="b"/>
                      <a:r>
                        <a:rPr lang="en-US" sz="1600" b="0" i="0" u="none" strike="noStrike" dirty="0">
                          <a:solidFill>
                            <a:srgbClr val="000000"/>
                          </a:solidFill>
                          <a:effectLst/>
                          <a:latin typeface="+mj-lt"/>
                        </a:rPr>
                        <a:t>22</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n-lt"/>
                        </a:rPr>
                        <a:t>97</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n-lt"/>
                        </a:rPr>
                        <a:t>3</a:t>
                      </a:r>
                    </a:p>
                  </a:txBody>
                  <a:tcPr marL="9525" marR="9525" marT="9525" marB="0" anchor="ctr">
                    <a:solidFill>
                      <a:schemeClr val="bg1">
                        <a:lumMod val="95000"/>
                      </a:schemeClr>
                    </a:solidFill>
                  </a:tcPr>
                </a:tc>
                <a:tc>
                  <a:txBody>
                    <a:bodyPr/>
                    <a:lstStyle/>
                    <a:p>
                      <a:pPr algn="ctr" fontAlgn="b"/>
                      <a:r>
                        <a:rPr lang="en-US" sz="1600" b="0" i="0" u="none" strike="noStrike" dirty="0">
                          <a:solidFill>
                            <a:schemeClr val="tx1"/>
                          </a:solidFill>
                          <a:effectLst/>
                          <a:latin typeface="+mn-lt"/>
                        </a:rPr>
                        <a:t>0</a:t>
                      </a:r>
                    </a:p>
                  </a:txBody>
                  <a:tcPr marL="9525" marR="9525" marT="9525" marB="0" anchor="ctr">
                    <a:solidFill>
                      <a:schemeClr val="bg1">
                        <a:lumMod val="95000"/>
                      </a:schemeClr>
                    </a:solidFill>
                  </a:tcPr>
                </a:tc>
                <a:tc>
                  <a:txBody>
                    <a:bodyPr/>
                    <a:lstStyle/>
                    <a:p>
                      <a:pPr algn="ctr" fontAlgn="b"/>
                      <a:r>
                        <a:rPr lang="en-US" sz="1600" b="1" i="1" u="none" strike="noStrike" dirty="0">
                          <a:solidFill>
                            <a:schemeClr val="tx1"/>
                          </a:solidFill>
                          <a:effectLst/>
                          <a:latin typeface="+mn-lt"/>
                        </a:rPr>
                        <a:t>128</a:t>
                      </a:r>
                    </a:p>
                  </a:txBody>
                  <a:tcPr marL="9525" marR="9525" marT="9525" marB="0" anchor="ctr">
                    <a:solidFill>
                      <a:schemeClr val="bg1">
                        <a:lumMod val="95000"/>
                      </a:schemeClr>
                    </a:solidFill>
                  </a:tcPr>
                </a:tc>
                <a:extLst>
                  <a:ext uri="{0D108BD9-81ED-4DB2-BD59-A6C34878D82A}">
                    <a16:rowId xmlns:a16="http://schemas.microsoft.com/office/drawing/2014/main" val="657555487"/>
                  </a:ext>
                </a:extLst>
              </a:tr>
              <a:tr h="388765">
                <a:tc>
                  <a:txBody>
                    <a:bodyPr/>
                    <a:lstStyle/>
                    <a:p>
                      <a:pPr algn="ctr" fontAlgn="b"/>
                      <a:r>
                        <a:rPr lang="en-US" sz="1600" b="0" i="1" u="none" strike="noStrike" dirty="0">
                          <a:solidFill>
                            <a:schemeClr val="tx1"/>
                          </a:solidFill>
                          <a:effectLst/>
                          <a:latin typeface="+mj-lt"/>
                        </a:rPr>
                        <a:t>Referrals</a:t>
                      </a:r>
                    </a:p>
                  </a:txBody>
                  <a:tcPr marL="9525" marR="9525" marT="9525" marB="0" anchor="ctr">
                    <a:solidFill>
                      <a:schemeClr val="bg1">
                        <a:lumMod val="85000"/>
                      </a:schemeClr>
                    </a:solidFill>
                  </a:tcPr>
                </a:tc>
                <a:tc>
                  <a:txBody>
                    <a:bodyPr/>
                    <a:lstStyle/>
                    <a:p>
                      <a:pPr algn="ctr" fontAlgn="b"/>
                      <a:r>
                        <a:rPr lang="en-US" sz="1600" b="0" i="1" u="none" strike="noStrike" dirty="0">
                          <a:solidFill>
                            <a:srgbClr val="000000"/>
                          </a:solidFill>
                          <a:effectLst/>
                          <a:latin typeface="+mj-lt"/>
                        </a:rPr>
                        <a:t>51</a:t>
                      </a:r>
                    </a:p>
                  </a:txBody>
                  <a:tcPr marL="9525" marR="9525" marT="9525" marB="0" anchor="ctr">
                    <a:solidFill>
                      <a:schemeClr val="bg1">
                        <a:lumMod val="85000"/>
                      </a:schemeClr>
                    </a:solidFill>
                  </a:tcPr>
                </a:tc>
                <a:tc>
                  <a:txBody>
                    <a:bodyPr/>
                    <a:lstStyle/>
                    <a:p>
                      <a:pPr algn="ctr" fontAlgn="b"/>
                      <a:r>
                        <a:rPr lang="en-US" sz="1600" b="0" i="1" u="none" strike="noStrike" dirty="0">
                          <a:solidFill>
                            <a:schemeClr val="tx1"/>
                          </a:solidFill>
                          <a:effectLst/>
                          <a:latin typeface="+mn-lt"/>
                        </a:rPr>
                        <a:t>45</a:t>
                      </a:r>
                    </a:p>
                  </a:txBody>
                  <a:tcPr marL="9525" marR="9525" marT="9525" marB="0" anchor="ctr">
                    <a:solidFill>
                      <a:schemeClr val="bg1">
                        <a:lumMod val="85000"/>
                      </a:schemeClr>
                    </a:solidFill>
                  </a:tcPr>
                </a:tc>
                <a:tc>
                  <a:txBody>
                    <a:bodyPr/>
                    <a:lstStyle/>
                    <a:p>
                      <a:pPr algn="ctr" fontAlgn="b"/>
                      <a:r>
                        <a:rPr lang="en-US" sz="1600" b="0" i="0" u="none" strike="noStrike" dirty="0">
                          <a:solidFill>
                            <a:schemeClr val="tx1"/>
                          </a:solidFill>
                          <a:effectLst/>
                          <a:latin typeface="+mn-lt"/>
                        </a:rPr>
                        <a:t>3</a:t>
                      </a:r>
                    </a:p>
                  </a:txBody>
                  <a:tcPr marL="9525" marR="9525" marT="9525" marB="0" anchor="ctr">
                    <a:solidFill>
                      <a:schemeClr val="bg1">
                        <a:lumMod val="85000"/>
                      </a:schemeClr>
                    </a:solidFill>
                  </a:tcPr>
                </a:tc>
                <a:tc>
                  <a:txBody>
                    <a:bodyPr/>
                    <a:lstStyle/>
                    <a:p>
                      <a:pPr algn="ctr" fontAlgn="b"/>
                      <a:r>
                        <a:rPr lang="en-US" sz="1600" b="0" i="0" u="none" strike="noStrike" dirty="0">
                          <a:solidFill>
                            <a:schemeClr val="tx1"/>
                          </a:solidFill>
                          <a:effectLst/>
                          <a:latin typeface="+mn-lt"/>
                        </a:rPr>
                        <a:t>0</a:t>
                      </a:r>
                    </a:p>
                  </a:txBody>
                  <a:tcPr marL="9525" marR="9525" marT="9525" marB="0" anchor="ctr">
                    <a:solidFill>
                      <a:schemeClr val="bg1">
                        <a:lumMod val="85000"/>
                      </a:schemeClr>
                    </a:solidFill>
                  </a:tcPr>
                </a:tc>
                <a:tc>
                  <a:txBody>
                    <a:bodyPr/>
                    <a:lstStyle/>
                    <a:p>
                      <a:pPr algn="ctr" fontAlgn="b"/>
                      <a:r>
                        <a:rPr lang="en-US" sz="1600" b="1" i="1" u="none" strike="noStrike" dirty="0">
                          <a:solidFill>
                            <a:schemeClr val="tx1"/>
                          </a:solidFill>
                          <a:effectLst/>
                          <a:latin typeface="+mn-lt"/>
                        </a:rPr>
                        <a:t>99</a:t>
                      </a:r>
                    </a:p>
                  </a:txBody>
                  <a:tcPr marL="9525" marR="9525" marT="9525" marB="0" anchor="ctr">
                    <a:solidFill>
                      <a:schemeClr val="bg1">
                        <a:lumMod val="85000"/>
                      </a:schemeClr>
                    </a:solidFill>
                  </a:tcPr>
                </a:tc>
                <a:extLst>
                  <a:ext uri="{0D108BD9-81ED-4DB2-BD59-A6C34878D82A}">
                    <a16:rowId xmlns:a16="http://schemas.microsoft.com/office/drawing/2014/main" val="1233497315"/>
                  </a:ext>
                </a:extLst>
              </a:tr>
              <a:tr h="388765">
                <a:tc>
                  <a:txBody>
                    <a:bodyPr/>
                    <a:lstStyle/>
                    <a:p>
                      <a:pPr algn="ctr" fontAlgn="b"/>
                      <a:r>
                        <a:rPr lang="en-US" sz="1600" b="0" i="1" u="none" strike="noStrike" dirty="0">
                          <a:solidFill>
                            <a:schemeClr val="tx1"/>
                          </a:solidFill>
                          <a:effectLst/>
                          <a:latin typeface="+mj-lt"/>
                        </a:rPr>
                        <a:t>Unprocessed Complaints*****</a:t>
                      </a:r>
                    </a:p>
                  </a:txBody>
                  <a:tcPr marL="9525" marR="9525" marT="9525" marB="0" anchor="ctr">
                    <a:solidFill>
                      <a:schemeClr val="bg1">
                        <a:lumMod val="95000"/>
                      </a:schemeClr>
                    </a:solidFill>
                  </a:tcPr>
                </a:tc>
                <a:tc>
                  <a:txBody>
                    <a:bodyPr/>
                    <a:lstStyle/>
                    <a:p>
                      <a:pPr algn="ctr" fontAlgn="b"/>
                      <a:r>
                        <a:rPr lang="en-US" sz="1600" b="0" i="0" u="none" strike="noStrike" dirty="0">
                          <a:solidFill>
                            <a:srgbClr val="000000"/>
                          </a:solidFill>
                          <a:effectLst/>
                          <a:latin typeface="+mj-lt"/>
                        </a:rPr>
                        <a:t>1,107</a:t>
                      </a:r>
                    </a:p>
                  </a:txBody>
                  <a:tcPr marL="9525" marR="9525" marT="9525" marB="0" anchor="ctr">
                    <a:solidFill>
                      <a:schemeClr val="bg1">
                        <a:lumMod val="95000"/>
                      </a:schemeClr>
                    </a:solidFill>
                  </a:tcPr>
                </a:tc>
                <a:tc>
                  <a:txBody>
                    <a:bodyPr/>
                    <a:lstStyle/>
                    <a:p>
                      <a:pPr algn="ctr" fontAlgn="b"/>
                      <a:r>
                        <a:rPr lang="en-US" sz="1600" b="0" i="1" u="none" strike="noStrike" dirty="0">
                          <a:solidFill>
                            <a:schemeClr val="tx1"/>
                          </a:solidFill>
                          <a:effectLst/>
                          <a:latin typeface="+mn-lt"/>
                        </a:rPr>
                        <a:t>595</a:t>
                      </a:r>
                    </a:p>
                  </a:txBody>
                  <a:tcPr marL="9525" marR="9525" marT="9525" marB="0" anchor="ctr">
                    <a:solidFill>
                      <a:schemeClr val="bg1">
                        <a:lumMod val="95000"/>
                      </a:schemeClr>
                    </a:solidFill>
                  </a:tcPr>
                </a:tc>
                <a:tc>
                  <a:txBody>
                    <a:bodyPr/>
                    <a:lstStyle/>
                    <a:p>
                      <a:pPr algn="ctr" fontAlgn="b"/>
                      <a:r>
                        <a:rPr lang="en-US" sz="1600" b="0" i="1" u="none" strike="noStrike" dirty="0">
                          <a:solidFill>
                            <a:schemeClr val="tx1"/>
                          </a:solidFill>
                          <a:effectLst/>
                          <a:latin typeface="+mn-lt"/>
                        </a:rPr>
                        <a:t>24</a:t>
                      </a:r>
                    </a:p>
                  </a:txBody>
                  <a:tcPr marL="9525" marR="9525" marT="9525" marB="0" anchor="ctr">
                    <a:solidFill>
                      <a:schemeClr val="bg1">
                        <a:lumMod val="95000"/>
                      </a:schemeClr>
                    </a:solidFill>
                  </a:tcPr>
                </a:tc>
                <a:tc>
                  <a:txBody>
                    <a:bodyPr/>
                    <a:lstStyle/>
                    <a:p>
                      <a:pPr algn="ctr" fontAlgn="b"/>
                      <a:r>
                        <a:rPr lang="en-US" sz="1600" b="0" i="1" u="none" strike="noStrike" dirty="0">
                          <a:solidFill>
                            <a:schemeClr val="tx1"/>
                          </a:solidFill>
                          <a:effectLst/>
                          <a:latin typeface="+mn-lt"/>
                        </a:rPr>
                        <a:t>5</a:t>
                      </a:r>
                    </a:p>
                  </a:txBody>
                  <a:tcPr marL="9525" marR="9525" marT="9525" marB="0" anchor="ctr">
                    <a:solidFill>
                      <a:schemeClr val="bg1">
                        <a:lumMod val="95000"/>
                      </a:schemeClr>
                    </a:solidFill>
                  </a:tcPr>
                </a:tc>
                <a:tc>
                  <a:txBody>
                    <a:bodyPr/>
                    <a:lstStyle/>
                    <a:p>
                      <a:pPr algn="ctr" fontAlgn="b"/>
                      <a:r>
                        <a:rPr lang="en-US" sz="1600" b="1" i="1" u="none" strike="noStrike" dirty="0">
                          <a:solidFill>
                            <a:schemeClr val="tx1"/>
                          </a:solidFill>
                          <a:effectLst/>
                          <a:latin typeface="+mn-lt"/>
                        </a:rPr>
                        <a:t>1,732</a:t>
                      </a:r>
                    </a:p>
                  </a:txBody>
                  <a:tcPr marL="9525" marR="9525" marT="9525" marB="0" anchor="ctr">
                    <a:solidFill>
                      <a:schemeClr val="bg1">
                        <a:lumMod val="95000"/>
                      </a:schemeClr>
                    </a:solidFill>
                  </a:tcPr>
                </a:tc>
                <a:extLst>
                  <a:ext uri="{0D108BD9-81ED-4DB2-BD59-A6C34878D82A}">
                    <a16:rowId xmlns:a16="http://schemas.microsoft.com/office/drawing/2014/main" val="3733028880"/>
                  </a:ext>
                </a:extLst>
              </a:tr>
            </a:tbl>
          </a:graphicData>
        </a:graphic>
      </p:graphicFrame>
      <p:sp>
        <p:nvSpPr>
          <p:cNvPr id="3" name="Rectangle 2">
            <a:extLst>
              <a:ext uri="{FF2B5EF4-FFF2-40B4-BE49-F238E27FC236}">
                <a16:creationId xmlns:a16="http://schemas.microsoft.com/office/drawing/2014/main" id="{B863631F-DB99-47A3-940B-BB26FD76E057}"/>
              </a:ext>
            </a:extLst>
          </p:cNvPr>
          <p:cNvSpPr/>
          <p:nvPr/>
        </p:nvSpPr>
        <p:spPr>
          <a:xfrm>
            <a:off x="503022" y="4495800"/>
            <a:ext cx="7981404" cy="246221"/>
          </a:xfrm>
          <a:prstGeom prst="rect">
            <a:avLst/>
          </a:prstGeom>
        </p:spPr>
        <p:txBody>
          <a:bodyPr wrap="square">
            <a:spAutoFit/>
          </a:bodyPr>
          <a:lstStyle/>
          <a:p>
            <a:r>
              <a:rPr lang="en-US" sz="1000" i="1" dirty="0"/>
              <a:t>*FFY 2020 includes data from March 1 (estimated), 2020 through October 2, 2020. </a:t>
            </a:r>
            <a:endParaRPr lang="en-US" sz="1000" dirty="0"/>
          </a:p>
        </p:txBody>
      </p:sp>
      <p:sp>
        <p:nvSpPr>
          <p:cNvPr id="14" name="Rectangle 13">
            <a:extLst>
              <a:ext uri="{FF2B5EF4-FFF2-40B4-BE49-F238E27FC236}">
                <a16:creationId xmlns:a16="http://schemas.microsoft.com/office/drawing/2014/main" id="{D7328230-A699-4C73-8A45-3DACB36A6D80}"/>
              </a:ext>
            </a:extLst>
          </p:cNvPr>
          <p:cNvSpPr/>
          <p:nvPr/>
        </p:nvSpPr>
        <p:spPr>
          <a:xfrm>
            <a:off x="556691" y="4724400"/>
            <a:ext cx="7981404" cy="246221"/>
          </a:xfrm>
          <a:prstGeom prst="rect">
            <a:avLst/>
          </a:prstGeom>
        </p:spPr>
        <p:txBody>
          <a:bodyPr wrap="square">
            <a:spAutoFit/>
          </a:bodyPr>
          <a:lstStyle/>
          <a:p>
            <a:r>
              <a:rPr lang="en-US" sz="1000" i="1" dirty="0"/>
              <a:t>**FFY 2021 includes data from October 2, 2020, through October 3, 2021. </a:t>
            </a:r>
            <a:endParaRPr lang="en-US" sz="1000" dirty="0"/>
          </a:p>
        </p:txBody>
      </p:sp>
      <p:sp>
        <p:nvSpPr>
          <p:cNvPr id="8" name="TextBox 7">
            <a:extLst>
              <a:ext uri="{FF2B5EF4-FFF2-40B4-BE49-F238E27FC236}">
                <a16:creationId xmlns:a16="http://schemas.microsoft.com/office/drawing/2014/main" id="{353C278F-6B5F-40C4-BEDD-4E1BF0713D4C}"/>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
        <p:nvSpPr>
          <p:cNvPr id="9" name="TextBox 8">
            <a:extLst>
              <a:ext uri="{FF2B5EF4-FFF2-40B4-BE49-F238E27FC236}">
                <a16:creationId xmlns:a16="http://schemas.microsoft.com/office/drawing/2014/main" id="{513ED0C7-671F-4927-92F2-285741DDCF80}"/>
              </a:ext>
            </a:extLst>
          </p:cNvPr>
          <p:cNvSpPr txBox="1"/>
          <p:nvPr/>
        </p:nvSpPr>
        <p:spPr>
          <a:xfrm>
            <a:off x="573968" y="4953000"/>
            <a:ext cx="5553075" cy="246221"/>
          </a:xfrm>
          <a:prstGeom prst="rect">
            <a:avLst/>
          </a:prstGeom>
          <a:noFill/>
        </p:spPr>
        <p:txBody>
          <a:bodyPr wrap="square" rtlCol="0">
            <a:spAutoFit/>
          </a:bodyPr>
          <a:lstStyle/>
          <a:p>
            <a:r>
              <a:rPr lang="en-US" sz="1000" i="1" dirty="0"/>
              <a:t>***FFY October 2021 includes data from October 4, 2021, through October 31, 2021.</a:t>
            </a:r>
          </a:p>
        </p:txBody>
      </p:sp>
      <p:sp>
        <p:nvSpPr>
          <p:cNvPr id="11" name="TextBox 10">
            <a:extLst>
              <a:ext uri="{FF2B5EF4-FFF2-40B4-BE49-F238E27FC236}">
                <a16:creationId xmlns:a16="http://schemas.microsoft.com/office/drawing/2014/main" id="{5C8CDAD2-25A1-4741-BE76-02D9C2293E7E}"/>
              </a:ext>
            </a:extLst>
          </p:cNvPr>
          <p:cNvSpPr txBox="1"/>
          <p:nvPr/>
        </p:nvSpPr>
        <p:spPr>
          <a:xfrm>
            <a:off x="573968" y="5181600"/>
            <a:ext cx="5553075" cy="246221"/>
          </a:xfrm>
          <a:prstGeom prst="rect">
            <a:avLst/>
          </a:prstGeom>
          <a:noFill/>
        </p:spPr>
        <p:txBody>
          <a:bodyPr wrap="square" rtlCol="0">
            <a:spAutoFit/>
          </a:bodyPr>
          <a:lstStyle/>
          <a:p>
            <a:r>
              <a:rPr lang="en-US" sz="1000" i="1" dirty="0"/>
              <a:t>****FFY November 2021 includes data from November 1, 2021, through November 7, 2021.</a:t>
            </a:r>
          </a:p>
        </p:txBody>
      </p:sp>
    </p:spTree>
    <p:extLst>
      <p:ext uri="{BB962C8B-B14F-4D97-AF65-F5344CB8AC3E}">
        <p14:creationId xmlns:p14="http://schemas.microsoft.com/office/powerpoint/2010/main" val="3098785857"/>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77EAC83-9E41-45D3-9CFC-192D9377B7B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8FF0FE57-B94D-4CDC-B28A-EE26823E22A2}"/>
              </a:ext>
            </a:extLst>
          </p:cNvPr>
          <p:cNvGraphicFramePr>
            <a:graphicFrameLocks noGrp="1"/>
          </p:cNvGraphicFramePr>
          <p:nvPr>
            <p:extLst>
              <p:ext uri="{D42A27DB-BD31-4B8C-83A1-F6EECF244321}">
                <p14:modId xmlns:p14="http://schemas.microsoft.com/office/powerpoint/2010/main" val="2724549941"/>
              </p:ext>
            </p:extLst>
          </p:nvPr>
        </p:nvGraphicFramePr>
        <p:xfrm>
          <a:off x="608091" y="1219200"/>
          <a:ext cx="7850108" cy="835326"/>
        </p:xfrm>
        <a:graphic>
          <a:graphicData uri="http://schemas.openxmlformats.org/drawingml/2006/table">
            <a:tbl>
              <a:tblPr firstRow="1" bandRow="1">
                <a:tableStyleId>{00A15C55-8517-42AA-B614-E9B94910E393}</a:tableStyleId>
              </a:tblPr>
              <a:tblGrid>
                <a:gridCol w="1982709">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143000">
                  <a:extLst>
                    <a:ext uri="{9D8B030D-6E8A-4147-A177-3AD203B41FA5}">
                      <a16:colId xmlns:a16="http://schemas.microsoft.com/office/drawing/2014/main" val="2283454346"/>
                    </a:ext>
                  </a:extLst>
                </a:gridCol>
                <a:gridCol w="1249227">
                  <a:extLst>
                    <a:ext uri="{9D8B030D-6E8A-4147-A177-3AD203B41FA5}">
                      <a16:colId xmlns:a16="http://schemas.microsoft.com/office/drawing/2014/main" val="4092253401"/>
                    </a:ext>
                  </a:extLst>
                </a:gridCol>
                <a:gridCol w="1417773">
                  <a:extLst>
                    <a:ext uri="{9D8B030D-6E8A-4147-A177-3AD203B41FA5}">
                      <a16:colId xmlns:a16="http://schemas.microsoft.com/office/drawing/2014/main" val="3359497480"/>
                    </a:ext>
                  </a:extLst>
                </a:gridCol>
                <a:gridCol w="1066799">
                  <a:extLst>
                    <a:ext uri="{9D8B030D-6E8A-4147-A177-3AD203B41FA5}">
                      <a16:colId xmlns:a16="http://schemas.microsoft.com/office/drawing/2014/main" val="1806694655"/>
                    </a:ext>
                  </a:extLst>
                </a:gridCol>
              </a:tblGrid>
              <a:tr h="3460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rPr>
                        <a:t>PSIM</a:t>
                      </a:r>
                    </a:p>
                  </a:txBody>
                  <a:tcPr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October 2021***</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November2021****</a:t>
                      </a:r>
                    </a:p>
                  </a:txBody>
                  <a:tcPr marL="9525" marR="9525" marT="9525" marB="0" anchor="ctr">
                    <a:solidFill>
                      <a:schemeClr val="bg1">
                        <a:lumMod val="75000"/>
                      </a:schemeClr>
                    </a:solidFill>
                  </a:tcPr>
                </a:tc>
                <a:tc>
                  <a:txBody>
                    <a:bodyPr/>
                    <a:lstStyle/>
                    <a:p>
                      <a:pPr algn="ctr" fontAlgn="b"/>
                      <a:r>
                        <a:rPr lang="en-US" sz="1200" b="1" i="1" u="none" strike="noStrike" dirty="0">
                          <a:solidFill>
                            <a:schemeClr val="tx1"/>
                          </a:solidFill>
                          <a:effectLst/>
                          <a:latin typeface="+mn-lt"/>
                        </a:rPr>
                        <a:t>FFY 2020-22</a:t>
                      </a:r>
                    </a:p>
                  </a:txBody>
                  <a:tcPr marL="9525" marR="9525" marT="9525" marB="0" anchor="ctr">
                    <a:solidFill>
                      <a:schemeClr val="bg1">
                        <a:lumMod val="75000"/>
                      </a:schemeClr>
                    </a:solidFill>
                  </a:tcPr>
                </a:tc>
                <a:extLst>
                  <a:ext uri="{0D108BD9-81ED-4DB2-BD59-A6C34878D82A}">
                    <a16:rowId xmlns:a16="http://schemas.microsoft.com/office/drawing/2014/main" val="10000"/>
                  </a:ext>
                </a:extLst>
              </a:tr>
              <a:tr h="469566">
                <a:tc>
                  <a:txBody>
                    <a:bodyPr/>
                    <a:lstStyle/>
                    <a:p>
                      <a:pPr algn="ctr"/>
                      <a:r>
                        <a:rPr lang="en-US" sz="1400" b="0" i="1" dirty="0"/>
                        <a:t>Disclosure Requests</a:t>
                      </a:r>
                    </a:p>
                  </a:txBody>
                  <a:tcPr anchor="ctr">
                    <a:solidFill>
                      <a:schemeClr val="bg1">
                        <a:lumMod val="95000"/>
                      </a:schemeClr>
                    </a:solidFill>
                  </a:tcPr>
                </a:tc>
                <a:tc>
                  <a:txBody>
                    <a:bodyPr/>
                    <a:lstStyle/>
                    <a:p>
                      <a:pPr algn="ctr"/>
                      <a:r>
                        <a:rPr lang="en-US" sz="1400" b="0" i="0" dirty="0"/>
                        <a:t>1,627</a:t>
                      </a:r>
                    </a:p>
                  </a:txBody>
                  <a:tcPr anchor="ctr">
                    <a:solidFill>
                      <a:schemeClr val="bg1">
                        <a:lumMod val="95000"/>
                      </a:schemeClr>
                    </a:solidFill>
                  </a:tcPr>
                </a:tc>
                <a:tc>
                  <a:txBody>
                    <a:bodyPr/>
                    <a:lstStyle/>
                    <a:p>
                      <a:pPr algn="ctr"/>
                      <a:r>
                        <a:rPr lang="en-US" sz="1400" b="0" i="0" dirty="0"/>
                        <a:t>1,418</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1" i="1" dirty="0"/>
                        <a:t>3,045</a:t>
                      </a:r>
                    </a:p>
                  </a:txBody>
                  <a:tcPr anchor="ctr">
                    <a:solidFill>
                      <a:schemeClr val="bg1">
                        <a:lumMod val="95000"/>
                      </a:schemeClr>
                    </a:solidFill>
                  </a:tcPr>
                </a:tc>
                <a:extLst>
                  <a:ext uri="{0D108BD9-81ED-4DB2-BD59-A6C34878D82A}">
                    <a16:rowId xmlns:a16="http://schemas.microsoft.com/office/drawing/2014/main" val="1144414123"/>
                  </a:ext>
                </a:extLst>
              </a:tr>
            </a:tbl>
          </a:graphicData>
        </a:graphic>
      </p:graphicFrame>
      <p:graphicFrame>
        <p:nvGraphicFramePr>
          <p:cNvPr id="10" name="Table 9">
            <a:extLst>
              <a:ext uri="{FF2B5EF4-FFF2-40B4-BE49-F238E27FC236}">
                <a16:creationId xmlns:a16="http://schemas.microsoft.com/office/drawing/2014/main" id="{FE1ACD68-1464-4E6A-A393-6CFF2A1781D6}"/>
              </a:ext>
            </a:extLst>
          </p:cNvPr>
          <p:cNvGraphicFramePr>
            <a:graphicFrameLocks noGrp="1"/>
          </p:cNvGraphicFramePr>
          <p:nvPr>
            <p:extLst>
              <p:ext uri="{D42A27DB-BD31-4B8C-83A1-F6EECF244321}">
                <p14:modId xmlns:p14="http://schemas.microsoft.com/office/powerpoint/2010/main" val="1248781287"/>
              </p:ext>
            </p:extLst>
          </p:nvPr>
        </p:nvGraphicFramePr>
        <p:xfrm>
          <a:off x="608086" y="2120673"/>
          <a:ext cx="7850112" cy="1304892"/>
        </p:xfrm>
        <a:graphic>
          <a:graphicData uri="http://schemas.openxmlformats.org/drawingml/2006/table">
            <a:tbl>
              <a:tblPr firstRow="1" bandRow="1">
                <a:tableStyleId>{00A15C55-8517-42AA-B614-E9B94910E393}</a:tableStyleId>
              </a:tblPr>
              <a:tblGrid>
                <a:gridCol w="1982714">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143000">
                  <a:extLst>
                    <a:ext uri="{9D8B030D-6E8A-4147-A177-3AD203B41FA5}">
                      <a16:colId xmlns:a16="http://schemas.microsoft.com/office/drawing/2014/main" val="2283454346"/>
                    </a:ext>
                  </a:extLst>
                </a:gridCol>
                <a:gridCol w="1249226">
                  <a:extLst>
                    <a:ext uri="{9D8B030D-6E8A-4147-A177-3AD203B41FA5}">
                      <a16:colId xmlns:a16="http://schemas.microsoft.com/office/drawing/2014/main" val="3435771068"/>
                    </a:ext>
                  </a:extLst>
                </a:gridCol>
                <a:gridCol w="1417774">
                  <a:extLst>
                    <a:ext uri="{9D8B030D-6E8A-4147-A177-3AD203B41FA5}">
                      <a16:colId xmlns:a16="http://schemas.microsoft.com/office/drawing/2014/main" val="2869877626"/>
                    </a:ext>
                  </a:extLst>
                </a:gridCol>
                <a:gridCol w="1066798">
                  <a:extLst>
                    <a:ext uri="{9D8B030D-6E8A-4147-A177-3AD203B41FA5}">
                      <a16:colId xmlns:a16="http://schemas.microsoft.com/office/drawing/2014/main" val="814345998"/>
                    </a:ext>
                  </a:extLst>
                </a:gridCol>
              </a:tblGrid>
              <a:tr h="3460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rPr>
                        <a:t>CSB</a:t>
                      </a:r>
                    </a:p>
                  </a:txBody>
                  <a:tcPr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October 2022***</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November 2022****</a:t>
                      </a:r>
                    </a:p>
                  </a:txBody>
                  <a:tcPr marL="9525" marR="9525" marT="9525" marB="0" anchor="ctr">
                    <a:solidFill>
                      <a:schemeClr val="bg1">
                        <a:lumMod val="75000"/>
                      </a:schemeClr>
                    </a:solidFill>
                  </a:tcPr>
                </a:tc>
                <a:tc>
                  <a:txBody>
                    <a:bodyPr/>
                    <a:lstStyle/>
                    <a:p>
                      <a:pPr algn="ctr" fontAlgn="b"/>
                      <a:r>
                        <a:rPr lang="en-US" sz="1200" b="1" i="1" u="none" strike="noStrike" dirty="0">
                          <a:solidFill>
                            <a:schemeClr val="tx1"/>
                          </a:solidFill>
                          <a:effectLst/>
                          <a:latin typeface="+mn-lt"/>
                        </a:rPr>
                        <a:t>FFY 2020-22</a:t>
                      </a:r>
                    </a:p>
                  </a:txBody>
                  <a:tcPr marL="9525" marR="9525" marT="9525" marB="0" anchor="ctr">
                    <a:solidFill>
                      <a:schemeClr val="bg1">
                        <a:lumMod val="75000"/>
                      </a:schemeClr>
                    </a:solidFill>
                  </a:tcPr>
                </a:tc>
                <a:extLst>
                  <a:ext uri="{0D108BD9-81ED-4DB2-BD59-A6C34878D82A}">
                    <a16:rowId xmlns:a16="http://schemas.microsoft.com/office/drawing/2014/main" val="10000"/>
                  </a:ext>
                </a:extLst>
              </a:tr>
              <a:tr h="469566">
                <a:tc>
                  <a:txBody>
                    <a:bodyPr/>
                    <a:lstStyle/>
                    <a:p>
                      <a:pPr algn="ctr"/>
                      <a:r>
                        <a:rPr lang="en-US" sz="1400" b="0" i="1" dirty="0"/>
                        <a:t>Interventions</a:t>
                      </a:r>
                    </a:p>
                  </a:txBody>
                  <a:tcPr anchor="ctr">
                    <a:solidFill>
                      <a:schemeClr val="bg1">
                        <a:lumMod val="95000"/>
                      </a:schemeClr>
                    </a:solidFill>
                  </a:tcPr>
                </a:tc>
                <a:tc>
                  <a:txBody>
                    <a:bodyPr/>
                    <a:lstStyle/>
                    <a:p>
                      <a:pPr algn="ctr"/>
                      <a:r>
                        <a:rPr lang="en-US" sz="1400" b="0" i="0" dirty="0"/>
                        <a:t>54</a:t>
                      </a:r>
                    </a:p>
                  </a:txBody>
                  <a:tcPr anchor="ctr">
                    <a:solidFill>
                      <a:schemeClr val="bg1">
                        <a:lumMod val="95000"/>
                      </a:schemeClr>
                    </a:solidFill>
                  </a:tcPr>
                </a:tc>
                <a:tc>
                  <a:txBody>
                    <a:bodyPr/>
                    <a:lstStyle/>
                    <a:p>
                      <a:pPr algn="ctr"/>
                      <a:r>
                        <a:rPr lang="en-US" sz="1400" b="0" i="0" dirty="0"/>
                        <a:t>30</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1" i="1" dirty="0"/>
                        <a:t>84</a:t>
                      </a:r>
                    </a:p>
                  </a:txBody>
                  <a:tcPr anchor="ctr">
                    <a:solidFill>
                      <a:schemeClr val="bg1">
                        <a:lumMod val="95000"/>
                      </a:schemeClr>
                    </a:solidFill>
                  </a:tcPr>
                </a:tc>
                <a:extLst>
                  <a:ext uri="{0D108BD9-81ED-4DB2-BD59-A6C34878D82A}">
                    <a16:rowId xmlns:a16="http://schemas.microsoft.com/office/drawing/2014/main" val="1144414123"/>
                  </a:ext>
                </a:extLst>
              </a:tr>
              <a:tr h="469566">
                <a:tc>
                  <a:txBody>
                    <a:bodyPr/>
                    <a:lstStyle/>
                    <a:p>
                      <a:pPr algn="ctr"/>
                      <a:r>
                        <a:rPr lang="en-US" sz="1400" b="0" i="1" dirty="0"/>
                        <a:t>Visits</a:t>
                      </a:r>
                    </a:p>
                  </a:txBody>
                  <a:tcPr anchor="ctr">
                    <a:solidFill>
                      <a:schemeClr val="bg1">
                        <a:lumMod val="85000"/>
                      </a:schemeClr>
                    </a:solidFill>
                  </a:tcPr>
                </a:tc>
                <a:tc>
                  <a:txBody>
                    <a:bodyPr/>
                    <a:lstStyle/>
                    <a:p>
                      <a:pPr algn="ctr"/>
                      <a:r>
                        <a:rPr lang="en-US" sz="1400" b="0" i="0" dirty="0"/>
                        <a:t>157</a:t>
                      </a:r>
                    </a:p>
                  </a:txBody>
                  <a:tcPr anchor="ctr">
                    <a:solidFill>
                      <a:schemeClr val="bg1">
                        <a:lumMod val="85000"/>
                      </a:schemeClr>
                    </a:solidFill>
                  </a:tcPr>
                </a:tc>
                <a:tc>
                  <a:txBody>
                    <a:bodyPr/>
                    <a:lstStyle/>
                    <a:p>
                      <a:pPr algn="ctr"/>
                      <a:r>
                        <a:rPr lang="en-US" sz="1400" b="0" i="0" dirty="0"/>
                        <a:t>367</a:t>
                      </a:r>
                    </a:p>
                  </a:txBody>
                  <a:tcPr anchor="ctr">
                    <a:solidFill>
                      <a:schemeClr val="bg1">
                        <a:lumMod val="85000"/>
                      </a:schemeClr>
                    </a:solidFill>
                  </a:tcPr>
                </a:tc>
                <a:tc>
                  <a:txBody>
                    <a:bodyPr/>
                    <a:lstStyle/>
                    <a:p>
                      <a:pPr algn="ctr"/>
                      <a:r>
                        <a:rPr lang="en-US" sz="1400" b="0" i="0" dirty="0"/>
                        <a:t>25</a:t>
                      </a:r>
                    </a:p>
                  </a:txBody>
                  <a:tcPr anchor="ctr">
                    <a:solidFill>
                      <a:schemeClr val="bg1">
                        <a:lumMod val="85000"/>
                      </a:schemeClr>
                    </a:solidFill>
                  </a:tcPr>
                </a:tc>
                <a:tc>
                  <a:txBody>
                    <a:bodyPr/>
                    <a:lstStyle/>
                    <a:p>
                      <a:pPr algn="ctr"/>
                      <a:r>
                        <a:rPr lang="en-US" sz="1400" b="0" i="0" dirty="0"/>
                        <a:t>5</a:t>
                      </a:r>
                    </a:p>
                  </a:txBody>
                  <a:tcPr anchor="ctr">
                    <a:solidFill>
                      <a:schemeClr val="bg1">
                        <a:lumMod val="85000"/>
                      </a:schemeClr>
                    </a:solidFill>
                  </a:tcPr>
                </a:tc>
                <a:tc>
                  <a:txBody>
                    <a:bodyPr/>
                    <a:lstStyle/>
                    <a:p>
                      <a:pPr algn="ctr"/>
                      <a:r>
                        <a:rPr lang="en-US" sz="1400" b="1" i="1" dirty="0"/>
                        <a:t>554</a:t>
                      </a:r>
                    </a:p>
                  </a:txBody>
                  <a:tcPr anchor="ctr">
                    <a:solidFill>
                      <a:schemeClr val="bg1">
                        <a:lumMod val="85000"/>
                      </a:schemeClr>
                    </a:solidFill>
                  </a:tcPr>
                </a:tc>
                <a:extLst>
                  <a:ext uri="{0D108BD9-81ED-4DB2-BD59-A6C34878D82A}">
                    <a16:rowId xmlns:a16="http://schemas.microsoft.com/office/drawing/2014/main" val="261787301"/>
                  </a:ext>
                </a:extLst>
              </a:tr>
            </a:tbl>
          </a:graphicData>
        </a:graphic>
      </p:graphicFrame>
      <p:graphicFrame>
        <p:nvGraphicFramePr>
          <p:cNvPr id="14" name="Table 13">
            <a:extLst>
              <a:ext uri="{FF2B5EF4-FFF2-40B4-BE49-F238E27FC236}">
                <a16:creationId xmlns:a16="http://schemas.microsoft.com/office/drawing/2014/main" id="{202D0CC2-DD19-45CC-9F7B-F8B6FEB3B782}"/>
              </a:ext>
            </a:extLst>
          </p:cNvPr>
          <p:cNvGraphicFramePr>
            <a:graphicFrameLocks noGrp="1"/>
          </p:cNvGraphicFramePr>
          <p:nvPr>
            <p:extLst>
              <p:ext uri="{D42A27DB-BD31-4B8C-83A1-F6EECF244321}">
                <p14:modId xmlns:p14="http://schemas.microsoft.com/office/powerpoint/2010/main" val="2715820061"/>
              </p:ext>
            </p:extLst>
          </p:nvPr>
        </p:nvGraphicFramePr>
        <p:xfrm>
          <a:off x="608088" y="3505200"/>
          <a:ext cx="7850111" cy="835326"/>
        </p:xfrm>
        <a:graphic>
          <a:graphicData uri="http://schemas.openxmlformats.org/drawingml/2006/table">
            <a:tbl>
              <a:tblPr firstRow="1" bandRow="1">
                <a:tableStyleId>{00A15C55-8517-42AA-B614-E9B94910E393}</a:tableStyleId>
              </a:tblPr>
              <a:tblGrid>
                <a:gridCol w="1982712">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143000">
                  <a:extLst>
                    <a:ext uri="{9D8B030D-6E8A-4147-A177-3AD203B41FA5}">
                      <a16:colId xmlns:a16="http://schemas.microsoft.com/office/drawing/2014/main" val="2283454346"/>
                    </a:ext>
                  </a:extLst>
                </a:gridCol>
                <a:gridCol w="1249227">
                  <a:extLst>
                    <a:ext uri="{9D8B030D-6E8A-4147-A177-3AD203B41FA5}">
                      <a16:colId xmlns:a16="http://schemas.microsoft.com/office/drawing/2014/main" val="3809628748"/>
                    </a:ext>
                  </a:extLst>
                </a:gridCol>
                <a:gridCol w="1417773">
                  <a:extLst>
                    <a:ext uri="{9D8B030D-6E8A-4147-A177-3AD203B41FA5}">
                      <a16:colId xmlns:a16="http://schemas.microsoft.com/office/drawing/2014/main" val="1980966573"/>
                    </a:ext>
                  </a:extLst>
                </a:gridCol>
                <a:gridCol w="1066799">
                  <a:extLst>
                    <a:ext uri="{9D8B030D-6E8A-4147-A177-3AD203B41FA5}">
                      <a16:colId xmlns:a16="http://schemas.microsoft.com/office/drawing/2014/main" val="102540727"/>
                    </a:ext>
                  </a:extLst>
                </a:gridCol>
              </a:tblGrid>
              <a:tr h="3460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rPr>
                        <a:t>ASH</a:t>
                      </a:r>
                    </a:p>
                  </a:txBody>
                  <a:tcPr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October 2021***</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November2021****</a:t>
                      </a:r>
                    </a:p>
                  </a:txBody>
                  <a:tcPr marL="9525" marR="9525" marT="9525" marB="0" anchor="ctr">
                    <a:solidFill>
                      <a:schemeClr val="bg1">
                        <a:lumMod val="75000"/>
                      </a:schemeClr>
                    </a:solidFill>
                  </a:tcPr>
                </a:tc>
                <a:tc>
                  <a:txBody>
                    <a:bodyPr/>
                    <a:lstStyle/>
                    <a:p>
                      <a:pPr algn="ctr" fontAlgn="b"/>
                      <a:r>
                        <a:rPr lang="en-US" sz="1200" b="1" i="1" u="none" strike="noStrike" dirty="0">
                          <a:solidFill>
                            <a:schemeClr val="tx1"/>
                          </a:solidFill>
                          <a:effectLst/>
                          <a:latin typeface="+mn-lt"/>
                        </a:rPr>
                        <a:t>FFY 2020-22</a:t>
                      </a:r>
                    </a:p>
                  </a:txBody>
                  <a:tcPr marL="9525" marR="9525" marT="9525" marB="0" anchor="ctr">
                    <a:solidFill>
                      <a:schemeClr val="bg1">
                        <a:lumMod val="75000"/>
                      </a:schemeClr>
                    </a:solidFill>
                  </a:tcPr>
                </a:tc>
                <a:extLst>
                  <a:ext uri="{0D108BD9-81ED-4DB2-BD59-A6C34878D82A}">
                    <a16:rowId xmlns:a16="http://schemas.microsoft.com/office/drawing/2014/main" val="10000"/>
                  </a:ext>
                </a:extLst>
              </a:tr>
              <a:tr h="469566">
                <a:tc>
                  <a:txBody>
                    <a:bodyPr/>
                    <a:lstStyle/>
                    <a:p>
                      <a:pPr algn="ctr"/>
                      <a:r>
                        <a:rPr lang="en-US" sz="1400" b="0" i="1" dirty="0"/>
                        <a:t>Guidance Documents</a:t>
                      </a:r>
                    </a:p>
                  </a:txBody>
                  <a:tcPr anchor="ctr">
                    <a:solidFill>
                      <a:schemeClr val="bg1">
                        <a:lumMod val="95000"/>
                      </a:schemeClr>
                    </a:solidFill>
                  </a:tcPr>
                </a:tc>
                <a:tc>
                  <a:txBody>
                    <a:bodyPr/>
                    <a:lstStyle/>
                    <a:p>
                      <a:pPr algn="ctr"/>
                      <a:r>
                        <a:rPr lang="en-US" sz="1400" b="0" i="0" dirty="0"/>
                        <a:t>1</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1" i="1" dirty="0"/>
                        <a:t>1</a:t>
                      </a:r>
                    </a:p>
                  </a:txBody>
                  <a:tcPr anchor="ctr">
                    <a:solidFill>
                      <a:schemeClr val="bg1">
                        <a:lumMod val="95000"/>
                      </a:schemeClr>
                    </a:solidFill>
                  </a:tcPr>
                </a:tc>
                <a:extLst>
                  <a:ext uri="{0D108BD9-81ED-4DB2-BD59-A6C34878D82A}">
                    <a16:rowId xmlns:a16="http://schemas.microsoft.com/office/drawing/2014/main" val="1144414123"/>
                  </a:ext>
                </a:extLst>
              </a:tr>
            </a:tbl>
          </a:graphicData>
        </a:graphic>
      </p:graphicFrame>
      <p:sp>
        <p:nvSpPr>
          <p:cNvPr id="15" name="Rectangle 14">
            <a:extLst>
              <a:ext uri="{FF2B5EF4-FFF2-40B4-BE49-F238E27FC236}">
                <a16:creationId xmlns:a16="http://schemas.microsoft.com/office/drawing/2014/main" id="{F67BDF6C-45DF-4566-9654-37E30827EBF3}"/>
              </a:ext>
            </a:extLst>
          </p:cNvPr>
          <p:cNvSpPr/>
          <p:nvPr/>
        </p:nvSpPr>
        <p:spPr>
          <a:xfrm>
            <a:off x="497440" y="4706779"/>
            <a:ext cx="7981404" cy="246221"/>
          </a:xfrm>
          <a:prstGeom prst="rect">
            <a:avLst/>
          </a:prstGeom>
        </p:spPr>
        <p:txBody>
          <a:bodyPr wrap="square">
            <a:spAutoFit/>
          </a:bodyPr>
          <a:lstStyle/>
          <a:p>
            <a:r>
              <a:rPr lang="en-US" sz="1000" i="1" dirty="0"/>
              <a:t>*FFY 2020 includes data from March 1 (estimated), 2020 through October 2, 2020. </a:t>
            </a:r>
            <a:endParaRPr lang="en-US" sz="1000" dirty="0"/>
          </a:p>
        </p:txBody>
      </p:sp>
      <p:sp>
        <p:nvSpPr>
          <p:cNvPr id="11" name="Rectangle 10">
            <a:extLst>
              <a:ext uri="{FF2B5EF4-FFF2-40B4-BE49-F238E27FC236}">
                <a16:creationId xmlns:a16="http://schemas.microsoft.com/office/drawing/2014/main" id="{88DD560E-545E-41C1-B9F6-7FF270887CF7}"/>
              </a:ext>
            </a:extLst>
          </p:cNvPr>
          <p:cNvSpPr/>
          <p:nvPr/>
        </p:nvSpPr>
        <p:spPr>
          <a:xfrm>
            <a:off x="542441" y="4953000"/>
            <a:ext cx="7981404" cy="246221"/>
          </a:xfrm>
          <a:prstGeom prst="rect">
            <a:avLst/>
          </a:prstGeom>
        </p:spPr>
        <p:txBody>
          <a:bodyPr wrap="square">
            <a:spAutoFit/>
          </a:bodyPr>
          <a:lstStyle/>
          <a:p>
            <a:r>
              <a:rPr lang="en-US" sz="1000" i="1" dirty="0"/>
              <a:t>**FFY 2021 includes data from October 2, 2020, through October 3, 2021. </a:t>
            </a:r>
            <a:endParaRPr lang="en-US" sz="1000" dirty="0"/>
          </a:p>
        </p:txBody>
      </p:sp>
      <p:sp>
        <p:nvSpPr>
          <p:cNvPr id="9" name="TextBox 8">
            <a:extLst>
              <a:ext uri="{FF2B5EF4-FFF2-40B4-BE49-F238E27FC236}">
                <a16:creationId xmlns:a16="http://schemas.microsoft.com/office/drawing/2014/main" id="{79B2F9BF-109F-4C3E-ABA1-F475E8AB1E35}"/>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
        <p:nvSpPr>
          <p:cNvPr id="12" name="TextBox 11">
            <a:extLst>
              <a:ext uri="{FF2B5EF4-FFF2-40B4-BE49-F238E27FC236}">
                <a16:creationId xmlns:a16="http://schemas.microsoft.com/office/drawing/2014/main" id="{00C7C08E-7993-411A-935D-FDF19411028B}"/>
              </a:ext>
            </a:extLst>
          </p:cNvPr>
          <p:cNvSpPr txBox="1"/>
          <p:nvPr/>
        </p:nvSpPr>
        <p:spPr>
          <a:xfrm>
            <a:off x="573968" y="5181600"/>
            <a:ext cx="5553075" cy="246221"/>
          </a:xfrm>
          <a:prstGeom prst="rect">
            <a:avLst/>
          </a:prstGeom>
          <a:noFill/>
        </p:spPr>
        <p:txBody>
          <a:bodyPr wrap="square" rtlCol="0">
            <a:spAutoFit/>
          </a:bodyPr>
          <a:lstStyle/>
          <a:p>
            <a:r>
              <a:rPr lang="en-US" sz="1000" i="1" dirty="0"/>
              <a:t>***FFY October 2021 includes data from October 4, 2021, through October 31, 2021.</a:t>
            </a:r>
          </a:p>
        </p:txBody>
      </p:sp>
      <p:sp>
        <p:nvSpPr>
          <p:cNvPr id="13" name="TextBox 12">
            <a:extLst>
              <a:ext uri="{FF2B5EF4-FFF2-40B4-BE49-F238E27FC236}">
                <a16:creationId xmlns:a16="http://schemas.microsoft.com/office/drawing/2014/main" id="{A9A45CAE-B8CE-4A36-9BE2-5EB755259722}"/>
              </a:ext>
            </a:extLst>
          </p:cNvPr>
          <p:cNvSpPr txBox="1"/>
          <p:nvPr/>
        </p:nvSpPr>
        <p:spPr>
          <a:xfrm>
            <a:off x="573968" y="5410200"/>
            <a:ext cx="5553075" cy="246221"/>
          </a:xfrm>
          <a:prstGeom prst="rect">
            <a:avLst/>
          </a:prstGeom>
          <a:noFill/>
        </p:spPr>
        <p:txBody>
          <a:bodyPr wrap="square" rtlCol="0">
            <a:spAutoFit/>
          </a:bodyPr>
          <a:lstStyle/>
          <a:p>
            <a:r>
              <a:rPr lang="en-US" sz="1000" i="1" dirty="0"/>
              <a:t>****FFY November 2021 includes data from November 1, 2021, through November 7, 2021.</a:t>
            </a:r>
          </a:p>
        </p:txBody>
      </p:sp>
    </p:spTree>
    <p:extLst>
      <p:ext uri="{BB962C8B-B14F-4D97-AF65-F5344CB8AC3E}">
        <p14:creationId xmlns:p14="http://schemas.microsoft.com/office/powerpoint/2010/main" val="1060475926"/>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77EAC83-9E41-45D3-9CFC-192D9377B7B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a:t>
            </a:r>
            <a:endParaRPr lang="en-US" sz="2400" b="1" i="1" dirty="0">
              <a:solidFill>
                <a:schemeClr val="bg2"/>
              </a:solidFill>
            </a:endParaRPr>
          </a:p>
        </p:txBody>
      </p:sp>
      <p:graphicFrame>
        <p:nvGraphicFramePr>
          <p:cNvPr id="9" name="Table 8">
            <a:extLst>
              <a:ext uri="{FF2B5EF4-FFF2-40B4-BE49-F238E27FC236}">
                <a16:creationId xmlns:a16="http://schemas.microsoft.com/office/drawing/2014/main" id="{E13DD16B-6EFB-4A1C-BC5A-E42B526017AE}"/>
              </a:ext>
            </a:extLst>
          </p:cNvPr>
          <p:cNvGraphicFramePr>
            <a:graphicFrameLocks noGrp="1"/>
          </p:cNvGraphicFramePr>
          <p:nvPr>
            <p:extLst>
              <p:ext uri="{D42A27DB-BD31-4B8C-83A1-F6EECF244321}">
                <p14:modId xmlns:p14="http://schemas.microsoft.com/office/powerpoint/2010/main" val="3095230640"/>
              </p:ext>
            </p:extLst>
          </p:nvPr>
        </p:nvGraphicFramePr>
        <p:xfrm>
          <a:off x="609600" y="1143001"/>
          <a:ext cx="7896596" cy="4069559"/>
        </p:xfrm>
        <a:graphic>
          <a:graphicData uri="http://schemas.openxmlformats.org/drawingml/2006/table">
            <a:tbl>
              <a:tblPr firstRow="1" bandRow="1">
                <a:tableStyleId>{00A15C55-8517-42AA-B614-E9B94910E393}</a:tableStyleId>
              </a:tblPr>
              <a:tblGrid>
                <a:gridCol w="2286000">
                  <a:extLst>
                    <a:ext uri="{9D8B030D-6E8A-4147-A177-3AD203B41FA5}">
                      <a16:colId xmlns:a16="http://schemas.microsoft.com/office/drawing/2014/main" val="1351541343"/>
                    </a:ext>
                  </a:extLst>
                </a:gridCol>
                <a:gridCol w="1066800">
                  <a:extLst>
                    <a:ext uri="{9D8B030D-6E8A-4147-A177-3AD203B41FA5}">
                      <a16:colId xmlns:a16="http://schemas.microsoft.com/office/drawing/2014/main" val="3158904017"/>
                    </a:ext>
                  </a:extLst>
                </a:gridCol>
                <a:gridCol w="914400">
                  <a:extLst>
                    <a:ext uri="{9D8B030D-6E8A-4147-A177-3AD203B41FA5}">
                      <a16:colId xmlns:a16="http://schemas.microsoft.com/office/drawing/2014/main" val="336053993"/>
                    </a:ext>
                  </a:extLst>
                </a:gridCol>
                <a:gridCol w="1219200">
                  <a:extLst>
                    <a:ext uri="{9D8B030D-6E8A-4147-A177-3AD203B41FA5}">
                      <a16:colId xmlns:a16="http://schemas.microsoft.com/office/drawing/2014/main" val="3452064650"/>
                    </a:ext>
                  </a:extLst>
                </a:gridCol>
                <a:gridCol w="1371600">
                  <a:extLst>
                    <a:ext uri="{9D8B030D-6E8A-4147-A177-3AD203B41FA5}">
                      <a16:colId xmlns:a16="http://schemas.microsoft.com/office/drawing/2014/main" val="1708641711"/>
                    </a:ext>
                  </a:extLst>
                </a:gridCol>
                <a:gridCol w="1038596">
                  <a:extLst>
                    <a:ext uri="{9D8B030D-6E8A-4147-A177-3AD203B41FA5}">
                      <a16:colId xmlns:a16="http://schemas.microsoft.com/office/drawing/2014/main" val="271483158"/>
                    </a:ext>
                  </a:extLst>
                </a:gridCol>
              </a:tblGrid>
              <a:tr h="359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mn-lt"/>
                        </a:rPr>
                        <a:t>ETTA</a:t>
                      </a:r>
                    </a:p>
                  </a:txBody>
                  <a:tcPr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FFY 2020*</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FFY 2021**</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October 2021***</a:t>
                      </a:r>
                    </a:p>
                  </a:txBody>
                  <a:tcPr marL="9525" marR="9525" marT="9525" marB="0" anchor="ctr">
                    <a:solidFill>
                      <a:schemeClr val="bg1">
                        <a:lumMod val="75000"/>
                      </a:schemeClr>
                    </a:solidFill>
                  </a:tcPr>
                </a:tc>
                <a:tc>
                  <a:txBody>
                    <a:bodyPr/>
                    <a:lstStyle/>
                    <a:p>
                      <a:pPr algn="ctr" fontAlgn="b"/>
                      <a:r>
                        <a:rPr lang="en-US" sz="1200" b="1" i="0" u="none" strike="noStrike" dirty="0">
                          <a:solidFill>
                            <a:schemeClr val="tx1"/>
                          </a:solidFill>
                          <a:effectLst/>
                          <a:latin typeface="+mn-lt"/>
                        </a:rPr>
                        <a:t>November2021****</a:t>
                      </a:r>
                    </a:p>
                  </a:txBody>
                  <a:tcPr marL="9525" marR="9525" marT="9525" marB="0" anchor="ctr">
                    <a:solidFill>
                      <a:schemeClr val="bg1">
                        <a:lumMod val="75000"/>
                      </a:schemeClr>
                    </a:solidFill>
                  </a:tcPr>
                </a:tc>
                <a:tc>
                  <a:txBody>
                    <a:bodyPr/>
                    <a:lstStyle/>
                    <a:p>
                      <a:pPr algn="ctr" fontAlgn="b"/>
                      <a:r>
                        <a:rPr lang="en-US" sz="1200" b="1" i="1" u="none" strike="noStrike" dirty="0">
                          <a:solidFill>
                            <a:schemeClr val="tx1"/>
                          </a:solidFill>
                          <a:effectLst/>
                          <a:latin typeface="+mn-lt"/>
                        </a:rPr>
                        <a:t>FFY 2020-22</a:t>
                      </a:r>
                    </a:p>
                  </a:txBody>
                  <a:tcPr marL="9525" marR="9525" marT="9525" marB="0" anchor="ctr">
                    <a:solidFill>
                      <a:schemeClr val="bg1">
                        <a:lumMod val="75000"/>
                      </a:schemeClr>
                    </a:solidFill>
                  </a:tcPr>
                </a:tc>
                <a:extLst>
                  <a:ext uri="{0D108BD9-81ED-4DB2-BD59-A6C34878D82A}">
                    <a16:rowId xmlns:a16="http://schemas.microsoft.com/office/drawing/2014/main" val="3598832439"/>
                  </a:ext>
                </a:extLst>
              </a:tr>
              <a:tr h="321273">
                <a:tc>
                  <a:txBody>
                    <a:bodyPr/>
                    <a:lstStyle/>
                    <a:p>
                      <a:pPr algn="ctr"/>
                      <a:r>
                        <a:rPr lang="en-US" sz="1600" b="0" i="1" dirty="0"/>
                        <a:t>Live Webinars </a:t>
                      </a:r>
                    </a:p>
                  </a:txBody>
                  <a:tcPr anchor="ctr">
                    <a:solidFill>
                      <a:schemeClr val="bg1">
                        <a:lumMod val="95000"/>
                      </a:schemeClr>
                    </a:solidFill>
                  </a:tcPr>
                </a:tc>
                <a:tc>
                  <a:txBody>
                    <a:bodyPr/>
                    <a:lstStyle/>
                    <a:p>
                      <a:pPr algn="ctr"/>
                      <a:r>
                        <a:rPr lang="en-US" sz="1600" b="0" i="0" dirty="0"/>
                        <a:t>28</a:t>
                      </a:r>
                    </a:p>
                  </a:txBody>
                  <a:tcPr anchor="ctr">
                    <a:solidFill>
                      <a:schemeClr val="bg1">
                        <a:lumMod val="95000"/>
                      </a:schemeClr>
                    </a:solidFill>
                  </a:tcPr>
                </a:tc>
                <a:tc>
                  <a:txBody>
                    <a:bodyPr/>
                    <a:lstStyle/>
                    <a:p>
                      <a:pPr algn="ctr"/>
                      <a:r>
                        <a:rPr lang="en-US" sz="1600" b="0" i="0" dirty="0"/>
                        <a:t>19</a:t>
                      </a:r>
                    </a:p>
                  </a:txBody>
                  <a:tcPr anchor="ctr">
                    <a:solidFill>
                      <a:schemeClr val="bg1">
                        <a:lumMod val="95000"/>
                      </a:schemeClr>
                    </a:solidFill>
                  </a:tcPr>
                </a:tc>
                <a:tc>
                  <a:txBody>
                    <a:bodyPr/>
                    <a:lstStyle/>
                    <a:p>
                      <a:pPr algn="ctr"/>
                      <a:r>
                        <a:rPr lang="en-US" sz="1600" b="0" i="0" dirty="0"/>
                        <a:t>1</a:t>
                      </a:r>
                    </a:p>
                  </a:txBody>
                  <a:tcPr anchor="ctr">
                    <a:solidFill>
                      <a:schemeClr val="bg1">
                        <a:lumMod val="95000"/>
                      </a:schemeClr>
                    </a:solidFill>
                  </a:tcPr>
                </a:tc>
                <a:tc>
                  <a:txBody>
                    <a:bodyPr/>
                    <a:lstStyle/>
                    <a:p>
                      <a:pPr algn="ctr"/>
                      <a:r>
                        <a:rPr lang="en-US" sz="1600" b="0" i="0" dirty="0"/>
                        <a:t>0</a:t>
                      </a:r>
                    </a:p>
                  </a:txBody>
                  <a:tcPr anchor="ctr">
                    <a:solidFill>
                      <a:schemeClr val="bg1">
                        <a:lumMod val="95000"/>
                      </a:schemeClr>
                    </a:solidFill>
                  </a:tcPr>
                </a:tc>
                <a:tc>
                  <a:txBody>
                    <a:bodyPr/>
                    <a:lstStyle/>
                    <a:p>
                      <a:pPr algn="ctr"/>
                      <a:r>
                        <a:rPr lang="en-US" sz="1600" b="1" i="1" dirty="0"/>
                        <a:t>48</a:t>
                      </a:r>
                    </a:p>
                  </a:txBody>
                  <a:tcPr anchor="ctr">
                    <a:solidFill>
                      <a:schemeClr val="bg1">
                        <a:lumMod val="95000"/>
                      </a:schemeClr>
                    </a:solidFill>
                  </a:tcPr>
                </a:tc>
                <a:extLst>
                  <a:ext uri="{0D108BD9-81ED-4DB2-BD59-A6C34878D82A}">
                    <a16:rowId xmlns:a16="http://schemas.microsoft.com/office/drawing/2014/main" val="73781699"/>
                  </a:ext>
                </a:extLst>
              </a:tr>
              <a:tr h="4424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dirty="0"/>
                        <a:t>Pre-recorded Webinars</a:t>
                      </a:r>
                    </a:p>
                  </a:txBody>
                  <a:tcPr anchor="ctr">
                    <a:solidFill>
                      <a:schemeClr val="bg1">
                        <a:lumMod val="85000"/>
                      </a:schemeClr>
                    </a:solidFill>
                  </a:tcPr>
                </a:tc>
                <a:tc>
                  <a:txBody>
                    <a:bodyPr/>
                    <a:lstStyle/>
                    <a:p>
                      <a:pPr algn="ctr"/>
                      <a:r>
                        <a:rPr lang="en-US" sz="1600" b="0" i="0" dirty="0"/>
                        <a:t>6</a:t>
                      </a:r>
                    </a:p>
                  </a:txBody>
                  <a:tcPr anchor="ctr">
                    <a:solidFill>
                      <a:schemeClr val="bg1">
                        <a:lumMod val="85000"/>
                      </a:schemeClr>
                    </a:solidFill>
                  </a:tcPr>
                </a:tc>
                <a:tc>
                  <a:txBody>
                    <a:bodyPr/>
                    <a:lstStyle/>
                    <a:p>
                      <a:pPr algn="ctr"/>
                      <a:r>
                        <a:rPr lang="en-US" sz="1600" b="0" i="0" dirty="0"/>
                        <a:t>1</a:t>
                      </a:r>
                    </a:p>
                  </a:txBody>
                  <a:tcPr anchor="ctr">
                    <a:solidFill>
                      <a:schemeClr val="bg1">
                        <a:lumMod val="85000"/>
                      </a:schemeClr>
                    </a:solidFill>
                  </a:tcPr>
                </a:tc>
                <a:tc>
                  <a:txBody>
                    <a:bodyPr/>
                    <a:lstStyle/>
                    <a:p>
                      <a:pPr algn="ctr"/>
                      <a:r>
                        <a:rPr lang="en-US" sz="1600" b="0" i="0" dirty="0"/>
                        <a:t>0</a:t>
                      </a:r>
                    </a:p>
                  </a:txBody>
                  <a:tcPr anchor="ctr">
                    <a:solidFill>
                      <a:schemeClr val="bg1">
                        <a:lumMod val="85000"/>
                      </a:schemeClr>
                    </a:solidFill>
                  </a:tcPr>
                </a:tc>
                <a:tc>
                  <a:txBody>
                    <a:bodyPr/>
                    <a:lstStyle/>
                    <a:p>
                      <a:pPr algn="ctr"/>
                      <a:r>
                        <a:rPr lang="en-US" sz="1600" b="0" i="0" dirty="0"/>
                        <a:t>0</a:t>
                      </a:r>
                    </a:p>
                  </a:txBody>
                  <a:tcPr anchor="ctr">
                    <a:solidFill>
                      <a:schemeClr val="bg1">
                        <a:lumMod val="85000"/>
                      </a:schemeClr>
                    </a:solidFill>
                  </a:tcPr>
                </a:tc>
                <a:tc>
                  <a:txBody>
                    <a:bodyPr/>
                    <a:lstStyle/>
                    <a:p>
                      <a:pPr algn="ctr"/>
                      <a:r>
                        <a:rPr lang="en-US" sz="1600" b="1" i="1" dirty="0"/>
                        <a:t>7</a:t>
                      </a:r>
                    </a:p>
                  </a:txBody>
                  <a:tcPr anchor="ctr">
                    <a:solidFill>
                      <a:schemeClr val="bg1">
                        <a:lumMod val="85000"/>
                      </a:schemeClr>
                    </a:solidFill>
                  </a:tcPr>
                </a:tc>
                <a:extLst>
                  <a:ext uri="{0D108BD9-81ED-4DB2-BD59-A6C34878D82A}">
                    <a16:rowId xmlns:a16="http://schemas.microsoft.com/office/drawing/2014/main" val="2459126564"/>
                  </a:ext>
                </a:extLst>
              </a:tr>
              <a:tr h="321273">
                <a:tc>
                  <a:txBody>
                    <a:bodyPr/>
                    <a:lstStyle/>
                    <a:p>
                      <a:pPr algn="ctr"/>
                      <a:r>
                        <a:rPr lang="en-US" sz="1600" b="0" i="1" dirty="0"/>
                        <a:t>PowerPoints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25</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12</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a:ea typeface="+mn-ea"/>
                          <a:cs typeface="+mn-cs"/>
                        </a:rPr>
                        <a:t>37</a:t>
                      </a:r>
                    </a:p>
                  </a:txBody>
                  <a:tcPr anchor="ctr">
                    <a:solidFill>
                      <a:schemeClr val="bg1">
                        <a:lumMod val="95000"/>
                      </a:schemeClr>
                    </a:solidFill>
                  </a:tcPr>
                </a:tc>
                <a:extLst>
                  <a:ext uri="{0D108BD9-81ED-4DB2-BD59-A6C34878D82A}">
                    <a16:rowId xmlns:a16="http://schemas.microsoft.com/office/drawing/2014/main" val="4064520827"/>
                  </a:ext>
                </a:extLst>
              </a:tr>
              <a:tr h="321273">
                <a:tc>
                  <a:txBody>
                    <a:bodyPr/>
                    <a:lstStyle/>
                    <a:p>
                      <a:pPr algn="ctr"/>
                      <a:r>
                        <a:rPr lang="en-US" sz="1600" b="0" i="1" dirty="0"/>
                        <a:t>Hazard Alerts</a:t>
                      </a:r>
                    </a:p>
                  </a:txBody>
                  <a:tcPr anchor="ctr">
                    <a:solidFill>
                      <a:schemeClr val="bg1">
                        <a:lumMod val="85000"/>
                      </a:schemeClr>
                    </a:solidFill>
                  </a:tcPr>
                </a:tc>
                <a:tc>
                  <a:txBody>
                    <a:bodyPr/>
                    <a:lstStyle/>
                    <a:p>
                      <a:pPr algn="ctr"/>
                      <a:r>
                        <a:rPr lang="en-US" sz="1600" b="0" i="0" dirty="0"/>
                        <a:t>7</a:t>
                      </a:r>
                    </a:p>
                  </a:txBody>
                  <a:tcPr anchor="ctr">
                    <a:solidFill>
                      <a:schemeClr val="bg1">
                        <a:lumMod val="85000"/>
                      </a:schemeClr>
                    </a:solidFill>
                  </a:tcPr>
                </a:tc>
                <a:tc>
                  <a:txBody>
                    <a:bodyPr/>
                    <a:lstStyle/>
                    <a:p>
                      <a:pPr algn="ctr"/>
                      <a:r>
                        <a:rPr lang="en-US" sz="1600" b="0" i="0" dirty="0"/>
                        <a:t>2</a:t>
                      </a:r>
                    </a:p>
                  </a:txBody>
                  <a:tcPr anchor="ctr">
                    <a:solidFill>
                      <a:schemeClr val="bg1">
                        <a:lumMod val="85000"/>
                      </a:schemeClr>
                    </a:solidFill>
                  </a:tcPr>
                </a:tc>
                <a:tc>
                  <a:txBody>
                    <a:bodyPr/>
                    <a:lstStyle/>
                    <a:p>
                      <a:pPr algn="ctr"/>
                      <a:r>
                        <a:rPr lang="en-US" sz="1600" b="0" i="0" dirty="0"/>
                        <a:t>0</a:t>
                      </a:r>
                    </a:p>
                  </a:txBody>
                  <a:tcPr anchor="ctr">
                    <a:solidFill>
                      <a:schemeClr val="bg1">
                        <a:lumMod val="85000"/>
                      </a:schemeClr>
                    </a:solidFill>
                  </a:tcPr>
                </a:tc>
                <a:tc>
                  <a:txBody>
                    <a:bodyPr/>
                    <a:lstStyle/>
                    <a:p>
                      <a:pPr algn="ctr"/>
                      <a:r>
                        <a:rPr lang="en-US" sz="1600" b="0" i="0" dirty="0"/>
                        <a:t>0</a:t>
                      </a:r>
                    </a:p>
                  </a:txBody>
                  <a:tcPr anchor="ctr">
                    <a:solidFill>
                      <a:schemeClr val="bg1">
                        <a:lumMod val="85000"/>
                      </a:schemeClr>
                    </a:solidFill>
                  </a:tcPr>
                </a:tc>
                <a:tc>
                  <a:txBody>
                    <a:bodyPr/>
                    <a:lstStyle/>
                    <a:p>
                      <a:pPr algn="ctr"/>
                      <a:r>
                        <a:rPr lang="en-US" sz="1600" b="1" i="1" dirty="0"/>
                        <a:t>9</a:t>
                      </a:r>
                    </a:p>
                  </a:txBody>
                  <a:tcPr anchor="ctr">
                    <a:solidFill>
                      <a:schemeClr val="bg1">
                        <a:lumMod val="85000"/>
                      </a:schemeClr>
                    </a:solidFill>
                  </a:tcPr>
                </a:tc>
                <a:extLst>
                  <a:ext uri="{0D108BD9-81ED-4DB2-BD59-A6C34878D82A}">
                    <a16:rowId xmlns:a16="http://schemas.microsoft.com/office/drawing/2014/main" val="1312744093"/>
                  </a:ext>
                </a:extLst>
              </a:tr>
              <a:tr h="321273">
                <a:tc>
                  <a:txBody>
                    <a:bodyPr/>
                    <a:lstStyle/>
                    <a:p>
                      <a:pPr algn="ctr"/>
                      <a:r>
                        <a:rPr lang="en-US" sz="1600" b="0" i="1" dirty="0"/>
                        <a:t>Streaming Videos</a:t>
                      </a:r>
                    </a:p>
                  </a:txBody>
                  <a:tcPr anchor="ctr">
                    <a:solidFill>
                      <a:schemeClr val="bg1">
                        <a:lumMod val="95000"/>
                      </a:schemeClr>
                    </a:solidFill>
                  </a:tcPr>
                </a:tc>
                <a:tc>
                  <a:txBody>
                    <a:bodyPr/>
                    <a:lstStyle/>
                    <a:p>
                      <a:pPr algn="ctr"/>
                      <a:r>
                        <a:rPr lang="en-US" sz="1600" b="0" i="0" dirty="0"/>
                        <a:t>72</a:t>
                      </a:r>
                    </a:p>
                  </a:txBody>
                  <a:tcPr anchor="ctr">
                    <a:solidFill>
                      <a:schemeClr val="bg1">
                        <a:lumMod val="95000"/>
                      </a:schemeClr>
                    </a:solidFill>
                  </a:tcPr>
                </a:tc>
                <a:tc>
                  <a:txBody>
                    <a:bodyPr/>
                    <a:lstStyle/>
                    <a:p>
                      <a:pPr algn="ctr"/>
                      <a:r>
                        <a:rPr lang="en-US" sz="1600" b="0" i="0" dirty="0"/>
                        <a:t>62</a:t>
                      </a:r>
                    </a:p>
                  </a:txBody>
                  <a:tcPr anchor="ctr">
                    <a:solidFill>
                      <a:schemeClr val="bg1">
                        <a:lumMod val="95000"/>
                      </a:schemeClr>
                    </a:solidFill>
                  </a:tcPr>
                </a:tc>
                <a:tc>
                  <a:txBody>
                    <a:bodyPr/>
                    <a:lstStyle/>
                    <a:p>
                      <a:pPr algn="ctr"/>
                      <a:r>
                        <a:rPr lang="en-US" sz="1600" b="0" i="0" dirty="0"/>
                        <a:t>3</a:t>
                      </a:r>
                    </a:p>
                  </a:txBody>
                  <a:tcPr anchor="ctr">
                    <a:solidFill>
                      <a:schemeClr val="bg1">
                        <a:lumMod val="95000"/>
                      </a:schemeClr>
                    </a:solidFill>
                  </a:tcPr>
                </a:tc>
                <a:tc>
                  <a:txBody>
                    <a:bodyPr/>
                    <a:lstStyle/>
                    <a:p>
                      <a:pPr algn="ctr"/>
                      <a:r>
                        <a:rPr lang="en-US" sz="1600" b="0" i="0" dirty="0"/>
                        <a:t>0</a:t>
                      </a:r>
                    </a:p>
                  </a:txBody>
                  <a:tcPr anchor="ctr">
                    <a:solidFill>
                      <a:schemeClr val="bg1">
                        <a:lumMod val="95000"/>
                      </a:schemeClr>
                    </a:solidFill>
                  </a:tcPr>
                </a:tc>
                <a:tc>
                  <a:txBody>
                    <a:bodyPr/>
                    <a:lstStyle/>
                    <a:p>
                      <a:pPr algn="ctr"/>
                      <a:r>
                        <a:rPr lang="en-US" sz="1600" b="1" i="1" dirty="0"/>
                        <a:t>137</a:t>
                      </a:r>
                    </a:p>
                  </a:txBody>
                  <a:tcPr anchor="ctr">
                    <a:solidFill>
                      <a:schemeClr val="bg1">
                        <a:lumMod val="95000"/>
                      </a:schemeClr>
                    </a:solidFill>
                  </a:tcPr>
                </a:tc>
                <a:extLst>
                  <a:ext uri="{0D108BD9-81ED-4DB2-BD59-A6C34878D82A}">
                    <a16:rowId xmlns:a16="http://schemas.microsoft.com/office/drawing/2014/main" val="1222417909"/>
                  </a:ext>
                </a:extLst>
              </a:tr>
              <a:tr h="554926">
                <a:tc>
                  <a:txBody>
                    <a:bodyPr/>
                    <a:lstStyle/>
                    <a:p>
                      <a:pPr algn="ctr"/>
                      <a:r>
                        <a:rPr lang="en-US" sz="1600" b="0" i="1" dirty="0"/>
                        <a:t>A-Z Topics Added/Updated</a:t>
                      </a:r>
                    </a:p>
                  </a:txBody>
                  <a:tcPr anchor="ctr">
                    <a:solidFill>
                      <a:schemeClr val="bg1">
                        <a:lumMod val="85000"/>
                      </a:schemeClr>
                    </a:solidFill>
                  </a:tcPr>
                </a:tc>
                <a:tc>
                  <a:txBody>
                    <a:bodyPr/>
                    <a:lstStyle/>
                    <a:p>
                      <a:pPr algn="ctr"/>
                      <a:r>
                        <a:rPr lang="en-US" sz="1600" b="0" i="0" dirty="0"/>
                        <a:t>24</a:t>
                      </a:r>
                    </a:p>
                  </a:txBody>
                  <a:tcPr anchor="ctr">
                    <a:solidFill>
                      <a:schemeClr val="bg1">
                        <a:lumMod val="85000"/>
                      </a:schemeClr>
                    </a:solidFill>
                  </a:tcPr>
                </a:tc>
                <a:tc>
                  <a:txBody>
                    <a:bodyPr/>
                    <a:lstStyle/>
                    <a:p>
                      <a:pPr algn="ctr"/>
                      <a:r>
                        <a:rPr lang="en-US" sz="1600" b="0" i="0" dirty="0"/>
                        <a:t>26</a:t>
                      </a:r>
                    </a:p>
                  </a:txBody>
                  <a:tcPr anchor="ctr">
                    <a:solidFill>
                      <a:schemeClr val="bg1">
                        <a:lumMod val="85000"/>
                      </a:schemeClr>
                    </a:solidFill>
                  </a:tcPr>
                </a:tc>
                <a:tc>
                  <a:txBody>
                    <a:bodyPr/>
                    <a:lstStyle/>
                    <a:p>
                      <a:pPr algn="ctr"/>
                      <a:r>
                        <a:rPr lang="en-US" sz="1600" b="0" i="0" dirty="0"/>
                        <a:t>1</a:t>
                      </a:r>
                    </a:p>
                  </a:txBody>
                  <a:tcPr anchor="ctr">
                    <a:solidFill>
                      <a:schemeClr val="bg1">
                        <a:lumMod val="85000"/>
                      </a:schemeClr>
                    </a:solidFill>
                  </a:tcPr>
                </a:tc>
                <a:tc>
                  <a:txBody>
                    <a:bodyPr/>
                    <a:lstStyle/>
                    <a:p>
                      <a:pPr algn="ctr"/>
                      <a:r>
                        <a:rPr lang="en-US" sz="1600" b="0" i="0" dirty="0"/>
                        <a:t>1</a:t>
                      </a:r>
                    </a:p>
                  </a:txBody>
                  <a:tcPr anchor="ctr">
                    <a:solidFill>
                      <a:schemeClr val="bg1">
                        <a:lumMod val="85000"/>
                      </a:schemeClr>
                    </a:solidFill>
                  </a:tcPr>
                </a:tc>
                <a:tc>
                  <a:txBody>
                    <a:bodyPr/>
                    <a:lstStyle/>
                    <a:p>
                      <a:pPr algn="ctr"/>
                      <a:r>
                        <a:rPr lang="en-US" sz="1600" b="1" i="1" dirty="0"/>
                        <a:t>52</a:t>
                      </a:r>
                    </a:p>
                  </a:txBody>
                  <a:tcPr anchor="ctr">
                    <a:solidFill>
                      <a:schemeClr val="bg1">
                        <a:lumMod val="85000"/>
                      </a:schemeClr>
                    </a:solidFill>
                  </a:tcPr>
                </a:tc>
                <a:extLst>
                  <a:ext uri="{0D108BD9-81ED-4DB2-BD59-A6C34878D82A}">
                    <a16:rowId xmlns:a16="http://schemas.microsoft.com/office/drawing/2014/main" val="3430657162"/>
                  </a:ext>
                </a:extLst>
              </a:tr>
              <a:tr h="321273">
                <a:tc>
                  <a:txBody>
                    <a:bodyPr/>
                    <a:lstStyle/>
                    <a:p>
                      <a:pPr algn="ctr"/>
                      <a:r>
                        <a:rPr lang="en-US" sz="1600" b="0" i="1" dirty="0"/>
                        <a:t>Fact Sheets</a:t>
                      </a:r>
                    </a:p>
                  </a:txBody>
                  <a:tcPr anchor="ctr">
                    <a:solidFill>
                      <a:schemeClr val="bg1">
                        <a:lumMod val="95000"/>
                      </a:schemeClr>
                    </a:solidFill>
                  </a:tcPr>
                </a:tc>
                <a:tc>
                  <a:txBody>
                    <a:bodyPr/>
                    <a:lstStyle/>
                    <a:p>
                      <a:pPr algn="ctr"/>
                      <a:r>
                        <a:rPr lang="en-US" sz="1600" b="0" i="0" dirty="0"/>
                        <a:t>4</a:t>
                      </a:r>
                    </a:p>
                  </a:txBody>
                  <a:tcPr anchor="ctr">
                    <a:solidFill>
                      <a:schemeClr val="bg1">
                        <a:lumMod val="95000"/>
                      </a:schemeClr>
                    </a:solidFill>
                  </a:tcPr>
                </a:tc>
                <a:tc>
                  <a:txBody>
                    <a:bodyPr/>
                    <a:lstStyle/>
                    <a:p>
                      <a:pPr algn="ctr"/>
                      <a:r>
                        <a:rPr lang="en-US" sz="1600" b="0" i="0" dirty="0"/>
                        <a:t>9</a:t>
                      </a:r>
                    </a:p>
                  </a:txBody>
                  <a:tcPr anchor="ctr">
                    <a:solidFill>
                      <a:schemeClr val="bg1">
                        <a:lumMod val="95000"/>
                      </a:schemeClr>
                    </a:solidFill>
                  </a:tcPr>
                </a:tc>
                <a:tc>
                  <a:txBody>
                    <a:bodyPr/>
                    <a:lstStyle/>
                    <a:p>
                      <a:pPr algn="ctr"/>
                      <a:r>
                        <a:rPr lang="en-US" sz="1600" b="0" i="0" dirty="0"/>
                        <a:t>0</a:t>
                      </a:r>
                    </a:p>
                  </a:txBody>
                  <a:tcPr anchor="ctr">
                    <a:solidFill>
                      <a:schemeClr val="bg1">
                        <a:lumMod val="95000"/>
                      </a:schemeClr>
                    </a:solidFill>
                  </a:tcPr>
                </a:tc>
                <a:tc>
                  <a:txBody>
                    <a:bodyPr/>
                    <a:lstStyle/>
                    <a:p>
                      <a:pPr algn="ctr"/>
                      <a:r>
                        <a:rPr lang="en-US" sz="1600" b="0" i="0" dirty="0"/>
                        <a:t>0</a:t>
                      </a:r>
                    </a:p>
                  </a:txBody>
                  <a:tcPr anchor="ctr">
                    <a:solidFill>
                      <a:schemeClr val="bg1">
                        <a:lumMod val="95000"/>
                      </a:schemeClr>
                    </a:solidFill>
                  </a:tcPr>
                </a:tc>
                <a:tc>
                  <a:txBody>
                    <a:bodyPr/>
                    <a:lstStyle/>
                    <a:p>
                      <a:pPr algn="ctr"/>
                      <a:r>
                        <a:rPr lang="en-US" sz="1600" b="1" i="1" dirty="0"/>
                        <a:t>13</a:t>
                      </a:r>
                    </a:p>
                  </a:txBody>
                  <a:tcPr anchor="ctr">
                    <a:solidFill>
                      <a:schemeClr val="bg1">
                        <a:lumMod val="95000"/>
                      </a:schemeClr>
                    </a:solidFill>
                  </a:tcPr>
                </a:tc>
                <a:extLst>
                  <a:ext uri="{0D108BD9-81ED-4DB2-BD59-A6C34878D82A}">
                    <a16:rowId xmlns:a16="http://schemas.microsoft.com/office/drawing/2014/main" val="2114539236"/>
                  </a:ext>
                </a:extLst>
              </a:tr>
              <a:tr h="321273">
                <a:tc>
                  <a:txBody>
                    <a:bodyPr/>
                    <a:lstStyle/>
                    <a:p>
                      <a:pPr algn="ctr"/>
                      <a:r>
                        <a:rPr lang="en-US" sz="1600" b="0" i="1" dirty="0"/>
                        <a:t>Example Programs</a:t>
                      </a:r>
                    </a:p>
                  </a:txBody>
                  <a:tcPr anchor="ctr">
                    <a:solidFill>
                      <a:schemeClr val="bg1">
                        <a:lumMod val="85000"/>
                      </a:schemeClr>
                    </a:solidFill>
                  </a:tcPr>
                </a:tc>
                <a:tc>
                  <a:txBody>
                    <a:bodyPr/>
                    <a:lstStyle/>
                    <a:p>
                      <a:pPr algn="ctr"/>
                      <a:r>
                        <a:rPr lang="en-US" sz="1600" b="0" i="0" dirty="0"/>
                        <a:t>1</a:t>
                      </a:r>
                    </a:p>
                  </a:txBody>
                  <a:tcPr anchor="ctr">
                    <a:solidFill>
                      <a:schemeClr val="bg1">
                        <a:lumMod val="85000"/>
                      </a:schemeClr>
                    </a:solidFill>
                  </a:tcPr>
                </a:tc>
                <a:tc>
                  <a:txBody>
                    <a:bodyPr/>
                    <a:lstStyle/>
                    <a:p>
                      <a:pPr algn="ctr"/>
                      <a:r>
                        <a:rPr lang="en-US" sz="1600" b="0" i="0" dirty="0"/>
                        <a:t>2</a:t>
                      </a:r>
                    </a:p>
                  </a:txBody>
                  <a:tcPr anchor="ctr">
                    <a:solidFill>
                      <a:schemeClr val="bg1">
                        <a:lumMod val="85000"/>
                      </a:schemeClr>
                    </a:solidFill>
                  </a:tcPr>
                </a:tc>
                <a:tc>
                  <a:txBody>
                    <a:bodyPr/>
                    <a:lstStyle/>
                    <a:p>
                      <a:pPr algn="ctr"/>
                      <a:r>
                        <a:rPr lang="en-US" sz="1600" b="0" i="0" dirty="0"/>
                        <a:t>0</a:t>
                      </a:r>
                    </a:p>
                  </a:txBody>
                  <a:tcPr anchor="ctr">
                    <a:solidFill>
                      <a:schemeClr val="bg1">
                        <a:lumMod val="85000"/>
                      </a:schemeClr>
                    </a:solidFill>
                  </a:tcPr>
                </a:tc>
                <a:tc>
                  <a:txBody>
                    <a:bodyPr/>
                    <a:lstStyle/>
                    <a:p>
                      <a:pPr algn="ctr"/>
                      <a:r>
                        <a:rPr lang="en-US" sz="1600" b="0" i="0" dirty="0"/>
                        <a:t>0</a:t>
                      </a:r>
                    </a:p>
                  </a:txBody>
                  <a:tcPr anchor="ctr">
                    <a:solidFill>
                      <a:schemeClr val="bg1">
                        <a:lumMod val="85000"/>
                      </a:schemeClr>
                    </a:solidFill>
                  </a:tcPr>
                </a:tc>
                <a:tc>
                  <a:txBody>
                    <a:bodyPr/>
                    <a:lstStyle/>
                    <a:p>
                      <a:pPr algn="ctr"/>
                      <a:r>
                        <a:rPr lang="en-US" sz="1600" b="1" i="1" dirty="0"/>
                        <a:t>3</a:t>
                      </a:r>
                    </a:p>
                  </a:txBody>
                  <a:tcPr anchor="ctr">
                    <a:solidFill>
                      <a:schemeClr val="bg1">
                        <a:lumMod val="85000"/>
                      </a:schemeClr>
                    </a:solidFill>
                  </a:tcPr>
                </a:tc>
                <a:extLst>
                  <a:ext uri="{0D108BD9-81ED-4DB2-BD59-A6C34878D82A}">
                    <a16:rowId xmlns:a16="http://schemas.microsoft.com/office/drawing/2014/main" val="3288526463"/>
                  </a:ext>
                </a:extLst>
              </a:tr>
              <a:tr h="321273">
                <a:tc>
                  <a:txBody>
                    <a:bodyPr/>
                    <a:lstStyle/>
                    <a:p>
                      <a:pPr algn="ctr"/>
                      <a:r>
                        <a:rPr lang="en-US" sz="1600" b="0" i="1" dirty="0"/>
                        <a:t>Compliance Memos</a:t>
                      </a:r>
                    </a:p>
                  </a:txBody>
                  <a:tcPr anchor="ctr">
                    <a:solidFill>
                      <a:schemeClr val="bg1">
                        <a:lumMod val="95000"/>
                      </a:schemeClr>
                    </a:solidFill>
                  </a:tcPr>
                </a:tc>
                <a:tc>
                  <a:txBody>
                    <a:bodyPr/>
                    <a:lstStyle/>
                    <a:p>
                      <a:pPr algn="ctr"/>
                      <a:r>
                        <a:rPr lang="en-US" sz="1600" b="0" i="0" dirty="0"/>
                        <a:t>10</a:t>
                      </a:r>
                    </a:p>
                  </a:txBody>
                  <a:tcPr anchor="ctr">
                    <a:solidFill>
                      <a:schemeClr val="bg1">
                        <a:lumMod val="95000"/>
                      </a:schemeClr>
                    </a:solidFill>
                  </a:tcPr>
                </a:tc>
                <a:tc>
                  <a:txBody>
                    <a:bodyPr/>
                    <a:lstStyle/>
                    <a:p>
                      <a:pPr algn="ctr"/>
                      <a:r>
                        <a:rPr lang="en-US" sz="1600" b="0" i="0" dirty="0"/>
                        <a:t>3</a:t>
                      </a:r>
                    </a:p>
                  </a:txBody>
                  <a:tcPr anchor="ctr">
                    <a:solidFill>
                      <a:schemeClr val="bg1">
                        <a:lumMod val="95000"/>
                      </a:schemeClr>
                    </a:solidFill>
                  </a:tcPr>
                </a:tc>
                <a:tc>
                  <a:txBody>
                    <a:bodyPr/>
                    <a:lstStyle/>
                    <a:p>
                      <a:pPr algn="ctr"/>
                      <a:r>
                        <a:rPr lang="en-US" sz="1600" b="0" i="0" dirty="0"/>
                        <a:t>1</a:t>
                      </a:r>
                    </a:p>
                  </a:txBody>
                  <a:tcPr anchor="ctr">
                    <a:solidFill>
                      <a:schemeClr val="bg1">
                        <a:lumMod val="95000"/>
                      </a:schemeClr>
                    </a:solidFill>
                  </a:tcPr>
                </a:tc>
                <a:tc>
                  <a:txBody>
                    <a:bodyPr/>
                    <a:lstStyle/>
                    <a:p>
                      <a:pPr algn="ctr"/>
                      <a:r>
                        <a:rPr lang="en-US" sz="1600" b="0" i="0" dirty="0"/>
                        <a:t>0</a:t>
                      </a:r>
                    </a:p>
                  </a:txBody>
                  <a:tcPr anchor="ctr">
                    <a:solidFill>
                      <a:schemeClr val="bg1">
                        <a:lumMod val="95000"/>
                      </a:schemeClr>
                    </a:solidFill>
                  </a:tcPr>
                </a:tc>
                <a:tc>
                  <a:txBody>
                    <a:bodyPr/>
                    <a:lstStyle/>
                    <a:p>
                      <a:pPr algn="ctr"/>
                      <a:r>
                        <a:rPr lang="en-US" sz="1600" b="1" i="1" dirty="0"/>
                        <a:t>14</a:t>
                      </a:r>
                    </a:p>
                  </a:txBody>
                  <a:tcPr anchor="ctr">
                    <a:solidFill>
                      <a:schemeClr val="bg1">
                        <a:lumMod val="95000"/>
                      </a:schemeClr>
                    </a:solidFill>
                  </a:tcPr>
                </a:tc>
                <a:extLst>
                  <a:ext uri="{0D108BD9-81ED-4DB2-BD59-A6C34878D82A}">
                    <a16:rowId xmlns:a16="http://schemas.microsoft.com/office/drawing/2014/main" val="3338831978"/>
                  </a:ext>
                </a:extLst>
              </a:tr>
              <a:tr h="321273">
                <a:tc>
                  <a:txBody>
                    <a:bodyPr/>
                    <a:lstStyle/>
                    <a:p>
                      <a:pPr algn="ctr"/>
                      <a:r>
                        <a:rPr lang="en-US" sz="1600" b="0" i="1" dirty="0"/>
                        <a:t>Billboards</a:t>
                      </a:r>
                    </a:p>
                  </a:txBody>
                  <a:tcPr anchor="ctr">
                    <a:solidFill>
                      <a:schemeClr val="bg1">
                        <a:lumMod val="85000"/>
                      </a:schemeClr>
                    </a:solidFill>
                  </a:tcPr>
                </a:tc>
                <a:tc>
                  <a:txBody>
                    <a:bodyPr/>
                    <a:lstStyle/>
                    <a:p>
                      <a:pPr algn="ctr"/>
                      <a:r>
                        <a:rPr lang="en-US" sz="1600" b="0" i="0" dirty="0"/>
                        <a:t>0</a:t>
                      </a:r>
                    </a:p>
                  </a:txBody>
                  <a:tcPr anchor="ctr">
                    <a:solidFill>
                      <a:schemeClr val="bg1">
                        <a:lumMod val="85000"/>
                      </a:schemeClr>
                    </a:solidFill>
                  </a:tcPr>
                </a:tc>
                <a:tc>
                  <a:txBody>
                    <a:bodyPr/>
                    <a:lstStyle/>
                    <a:p>
                      <a:pPr algn="ctr"/>
                      <a:r>
                        <a:rPr lang="en-US" sz="1600" b="0" i="0" dirty="0"/>
                        <a:t>4</a:t>
                      </a:r>
                    </a:p>
                  </a:txBody>
                  <a:tcPr anchor="ctr">
                    <a:solidFill>
                      <a:schemeClr val="bg1">
                        <a:lumMod val="85000"/>
                      </a:schemeClr>
                    </a:solidFill>
                  </a:tcPr>
                </a:tc>
                <a:tc>
                  <a:txBody>
                    <a:bodyPr/>
                    <a:lstStyle/>
                    <a:p>
                      <a:pPr algn="ctr"/>
                      <a:r>
                        <a:rPr lang="en-US" sz="1600" b="0" i="0" dirty="0"/>
                        <a:t>0</a:t>
                      </a:r>
                    </a:p>
                  </a:txBody>
                  <a:tcPr anchor="ctr">
                    <a:solidFill>
                      <a:schemeClr val="bg1">
                        <a:lumMod val="85000"/>
                      </a:schemeClr>
                    </a:solidFill>
                  </a:tcPr>
                </a:tc>
                <a:tc>
                  <a:txBody>
                    <a:bodyPr/>
                    <a:lstStyle/>
                    <a:p>
                      <a:pPr algn="ctr"/>
                      <a:r>
                        <a:rPr lang="en-US" sz="1600" b="0" i="0" dirty="0"/>
                        <a:t>0</a:t>
                      </a:r>
                    </a:p>
                  </a:txBody>
                  <a:tcPr anchor="ctr">
                    <a:solidFill>
                      <a:schemeClr val="bg1">
                        <a:lumMod val="85000"/>
                      </a:schemeClr>
                    </a:solidFill>
                  </a:tcPr>
                </a:tc>
                <a:tc>
                  <a:txBody>
                    <a:bodyPr/>
                    <a:lstStyle/>
                    <a:p>
                      <a:pPr algn="ctr"/>
                      <a:r>
                        <a:rPr lang="en-US" sz="1600" b="1" i="1" dirty="0"/>
                        <a:t>4</a:t>
                      </a:r>
                    </a:p>
                  </a:txBody>
                  <a:tcPr anchor="ctr">
                    <a:solidFill>
                      <a:schemeClr val="bg1">
                        <a:lumMod val="85000"/>
                      </a:schemeClr>
                    </a:solidFill>
                  </a:tcPr>
                </a:tc>
                <a:extLst>
                  <a:ext uri="{0D108BD9-81ED-4DB2-BD59-A6C34878D82A}">
                    <a16:rowId xmlns:a16="http://schemas.microsoft.com/office/drawing/2014/main" val="1226411919"/>
                  </a:ext>
                </a:extLst>
              </a:tr>
            </a:tbl>
          </a:graphicData>
        </a:graphic>
      </p:graphicFrame>
      <p:sp>
        <p:nvSpPr>
          <p:cNvPr id="7" name="Rectangle 6">
            <a:extLst>
              <a:ext uri="{FF2B5EF4-FFF2-40B4-BE49-F238E27FC236}">
                <a16:creationId xmlns:a16="http://schemas.microsoft.com/office/drawing/2014/main" id="{439932E1-206E-4721-8D72-089097FCC07D}"/>
              </a:ext>
            </a:extLst>
          </p:cNvPr>
          <p:cNvSpPr/>
          <p:nvPr/>
        </p:nvSpPr>
        <p:spPr>
          <a:xfrm>
            <a:off x="496215" y="5181600"/>
            <a:ext cx="7981404" cy="246221"/>
          </a:xfrm>
          <a:prstGeom prst="rect">
            <a:avLst/>
          </a:prstGeom>
        </p:spPr>
        <p:txBody>
          <a:bodyPr wrap="square">
            <a:spAutoFit/>
          </a:bodyPr>
          <a:lstStyle/>
          <a:p>
            <a:r>
              <a:rPr lang="en-US" sz="1000" i="1" dirty="0"/>
              <a:t>*FFY 2020 includes data from March 1 (estimated), 2020 through October 2, 2020. </a:t>
            </a:r>
            <a:endParaRPr lang="en-US" sz="1000" dirty="0"/>
          </a:p>
        </p:txBody>
      </p:sp>
      <p:sp>
        <p:nvSpPr>
          <p:cNvPr id="13" name="Rectangle 12">
            <a:extLst>
              <a:ext uri="{FF2B5EF4-FFF2-40B4-BE49-F238E27FC236}">
                <a16:creationId xmlns:a16="http://schemas.microsoft.com/office/drawing/2014/main" id="{09883D62-7886-418A-B569-EE3382B60924}"/>
              </a:ext>
            </a:extLst>
          </p:cNvPr>
          <p:cNvSpPr/>
          <p:nvPr/>
        </p:nvSpPr>
        <p:spPr>
          <a:xfrm>
            <a:off x="559966" y="5371823"/>
            <a:ext cx="7981404" cy="246221"/>
          </a:xfrm>
          <a:prstGeom prst="rect">
            <a:avLst/>
          </a:prstGeom>
        </p:spPr>
        <p:txBody>
          <a:bodyPr wrap="square">
            <a:spAutoFit/>
          </a:bodyPr>
          <a:lstStyle/>
          <a:p>
            <a:r>
              <a:rPr lang="en-US" sz="1000" i="1" dirty="0"/>
              <a:t>**FFY 2021 includes data from October 2, 2020, through October 3, 2021. </a:t>
            </a:r>
            <a:endParaRPr lang="en-US" sz="1000" dirty="0"/>
          </a:p>
        </p:txBody>
      </p:sp>
      <p:sp>
        <p:nvSpPr>
          <p:cNvPr id="8" name="TextBox 7">
            <a:extLst>
              <a:ext uri="{FF2B5EF4-FFF2-40B4-BE49-F238E27FC236}">
                <a16:creationId xmlns:a16="http://schemas.microsoft.com/office/drawing/2014/main" id="{70C689D9-B6A7-43C7-9801-6048AAA36E4F}"/>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
        <p:nvSpPr>
          <p:cNvPr id="10" name="TextBox 9">
            <a:extLst>
              <a:ext uri="{FF2B5EF4-FFF2-40B4-BE49-F238E27FC236}">
                <a16:creationId xmlns:a16="http://schemas.microsoft.com/office/drawing/2014/main" id="{69DADA01-92AF-4F76-88CA-36C135AB380F}"/>
              </a:ext>
            </a:extLst>
          </p:cNvPr>
          <p:cNvSpPr txBox="1"/>
          <p:nvPr/>
        </p:nvSpPr>
        <p:spPr>
          <a:xfrm>
            <a:off x="573968" y="5562600"/>
            <a:ext cx="5553075" cy="246221"/>
          </a:xfrm>
          <a:prstGeom prst="rect">
            <a:avLst/>
          </a:prstGeom>
          <a:noFill/>
        </p:spPr>
        <p:txBody>
          <a:bodyPr wrap="square" rtlCol="0">
            <a:spAutoFit/>
          </a:bodyPr>
          <a:lstStyle/>
          <a:p>
            <a:r>
              <a:rPr lang="en-US" sz="1000" i="1" dirty="0"/>
              <a:t>***FFY October 2021 includes data from October 4, 2021, through October 31, 2021.</a:t>
            </a:r>
          </a:p>
        </p:txBody>
      </p:sp>
      <p:sp>
        <p:nvSpPr>
          <p:cNvPr id="11" name="TextBox 10">
            <a:extLst>
              <a:ext uri="{FF2B5EF4-FFF2-40B4-BE49-F238E27FC236}">
                <a16:creationId xmlns:a16="http://schemas.microsoft.com/office/drawing/2014/main" id="{3515A7AF-7A59-4FDC-A831-BABB4810F8B4}"/>
              </a:ext>
            </a:extLst>
          </p:cNvPr>
          <p:cNvSpPr txBox="1"/>
          <p:nvPr/>
        </p:nvSpPr>
        <p:spPr>
          <a:xfrm>
            <a:off x="566278" y="5777307"/>
            <a:ext cx="5553075" cy="246221"/>
          </a:xfrm>
          <a:prstGeom prst="rect">
            <a:avLst/>
          </a:prstGeom>
          <a:noFill/>
        </p:spPr>
        <p:txBody>
          <a:bodyPr wrap="square" rtlCol="0">
            <a:spAutoFit/>
          </a:bodyPr>
          <a:lstStyle/>
          <a:p>
            <a:r>
              <a:rPr lang="en-US" sz="1000" i="1" dirty="0"/>
              <a:t>****FFY November 2021 includes data from November 1, 2021, through November 7, 2021.</a:t>
            </a:r>
          </a:p>
        </p:txBody>
      </p:sp>
    </p:spTree>
    <p:extLst>
      <p:ext uri="{BB962C8B-B14F-4D97-AF65-F5344CB8AC3E}">
        <p14:creationId xmlns:p14="http://schemas.microsoft.com/office/powerpoint/2010/main" val="1960609253"/>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5FC86B71-238B-4D1E-B373-205145F46218}"/>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a:t>
            </a:r>
            <a:endParaRPr lang="en-US" sz="2400" b="1" i="1" dirty="0">
              <a:solidFill>
                <a:schemeClr val="bg2"/>
              </a:solidFill>
            </a:endParaRPr>
          </a:p>
        </p:txBody>
      </p:sp>
      <p:sp>
        <p:nvSpPr>
          <p:cNvPr id="8" name="Content Placeholder 7">
            <a:extLst>
              <a:ext uri="{FF2B5EF4-FFF2-40B4-BE49-F238E27FC236}">
                <a16:creationId xmlns:a16="http://schemas.microsoft.com/office/drawing/2014/main" id="{B728AC08-153F-40D4-AB6D-DBDEDE9B04F2}"/>
              </a:ext>
            </a:extLst>
          </p:cNvPr>
          <p:cNvSpPr>
            <a:spLocks noGrp="1"/>
          </p:cNvSpPr>
          <p:nvPr>
            <p:ph idx="1"/>
          </p:nvPr>
        </p:nvSpPr>
        <p:spPr>
          <a:xfrm>
            <a:off x="533400" y="1219200"/>
            <a:ext cx="8001000" cy="4525963"/>
          </a:xfrm>
        </p:spPr>
        <p:txBody>
          <a:bodyPr/>
          <a:lstStyle/>
          <a:p>
            <a:r>
              <a:rPr lang="en-US" dirty="0"/>
              <a:t>COVID-19 Safety and Health Topic Page</a:t>
            </a:r>
          </a:p>
        </p:txBody>
      </p:sp>
      <p:sp>
        <p:nvSpPr>
          <p:cNvPr id="2" name="TextBox 1">
            <a:extLst>
              <a:ext uri="{FF2B5EF4-FFF2-40B4-BE49-F238E27FC236}">
                <a16:creationId xmlns:a16="http://schemas.microsoft.com/office/drawing/2014/main" id="{16DC6199-778F-49F7-B0F3-7F1964D0D4EA}"/>
              </a:ext>
            </a:extLst>
          </p:cNvPr>
          <p:cNvSpPr txBox="1"/>
          <p:nvPr/>
        </p:nvSpPr>
        <p:spPr>
          <a:xfrm>
            <a:off x="6781800" y="2301093"/>
            <a:ext cx="1193596" cy="369332"/>
          </a:xfrm>
          <a:prstGeom prst="rect">
            <a:avLst/>
          </a:prstGeom>
          <a:noFill/>
        </p:spPr>
        <p:txBody>
          <a:bodyPr wrap="none" rtlCol="0">
            <a:spAutoFit/>
          </a:bodyPr>
          <a:lstStyle/>
          <a:p>
            <a:r>
              <a:rPr lang="en-US" i="1" dirty="0"/>
              <a:t>FFY 2020</a:t>
            </a:r>
          </a:p>
        </p:txBody>
      </p:sp>
      <p:sp>
        <p:nvSpPr>
          <p:cNvPr id="10" name="TextBox 9">
            <a:extLst>
              <a:ext uri="{FF2B5EF4-FFF2-40B4-BE49-F238E27FC236}">
                <a16:creationId xmlns:a16="http://schemas.microsoft.com/office/drawing/2014/main" id="{EAFB2841-9323-423F-8EE0-7A0D58D31ECD}"/>
              </a:ext>
            </a:extLst>
          </p:cNvPr>
          <p:cNvSpPr txBox="1"/>
          <p:nvPr/>
        </p:nvSpPr>
        <p:spPr>
          <a:xfrm>
            <a:off x="6781800" y="4572000"/>
            <a:ext cx="1193596" cy="369332"/>
          </a:xfrm>
          <a:prstGeom prst="rect">
            <a:avLst/>
          </a:prstGeom>
          <a:noFill/>
        </p:spPr>
        <p:txBody>
          <a:bodyPr wrap="none" rtlCol="0">
            <a:spAutoFit/>
          </a:bodyPr>
          <a:lstStyle/>
          <a:p>
            <a:r>
              <a:rPr lang="en-US" i="1" dirty="0"/>
              <a:t>FFY 2021</a:t>
            </a:r>
          </a:p>
        </p:txBody>
      </p:sp>
      <p:pic>
        <p:nvPicPr>
          <p:cNvPr id="13" name="Picture 12">
            <a:extLst>
              <a:ext uri="{FF2B5EF4-FFF2-40B4-BE49-F238E27FC236}">
                <a16:creationId xmlns:a16="http://schemas.microsoft.com/office/drawing/2014/main" id="{C61661A2-58FC-403A-BFD3-DDD8665F594A}"/>
              </a:ext>
            </a:extLst>
          </p:cNvPr>
          <p:cNvPicPr/>
          <p:nvPr/>
        </p:nvPicPr>
        <p:blipFill rotWithShape="1">
          <a:blip r:embed="rId2">
            <a:extLst>
              <a:ext uri="{28A0092B-C50C-407E-A947-70E740481C1C}">
                <a14:useLocalDpi xmlns:a14="http://schemas.microsoft.com/office/drawing/2010/main" val="0"/>
              </a:ext>
            </a:extLst>
          </a:blip>
          <a:srcRect t="27594" b="38056"/>
          <a:stretch/>
        </p:blipFill>
        <p:spPr bwMode="auto">
          <a:xfrm>
            <a:off x="643847" y="1752601"/>
            <a:ext cx="5781676" cy="1749552"/>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D93E386C-A9CB-4067-BC6A-1B599AB32855}"/>
              </a:ext>
            </a:extLst>
          </p:cNvPr>
          <p:cNvSpPr txBox="1"/>
          <p:nvPr/>
        </p:nvSpPr>
        <p:spPr>
          <a:xfrm>
            <a:off x="6753627" y="3259822"/>
            <a:ext cx="2009373" cy="646331"/>
          </a:xfrm>
          <a:prstGeom prst="rect">
            <a:avLst/>
          </a:prstGeom>
          <a:noFill/>
        </p:spPr>
        <p:txBody>
          <a:bodyPr wrap="square" rtlCol="0">
            <a:spAutoFit/>
          </a:bodyPr>
          <a:lstStyle/>
          <a:p>
            <a:r>
              <a:rPr lang="en-US" dirty="0"/>
              <a:t>FFY 2020 - 2021 = </a:t>
            </a:r>
            <a:r>
              <a:rPr lang="en-US" b="1" dirty="0"/>
              <a:t>61,043</a:t>
            </a:r>
          </a:p>
        </p:txBody>
      </p:sp>
      <p:pic>
        <p:nvPicPr>
          <p:cNvPr id="16" name="Picture 15">
            <a:extLst>
              <a:ext uri="{FF2B5EF4-FFF2-40B4-BE49-F238E27FC236}">
                <a16:creationId xmlns:a16="http://schemas.microsoft.com/office/drawing/2014/main" id="{64D95779-CD4F-400D-AB54-73AB2821673A}"/>
              </a:ext>
            </a:extLst>
          </p:cNvPr>
          <p:cNvPicPr/>
          <p:nvPr/>
        </p:nvPicPr>
        <p:blipFill rotWithShape="1">
          <a:blip r:embed="rId3">
            <a:extLst>
              <a:ext uri="{28A0092B-C50C-407E-A947-70E740481C1C}">
                <a14:useLocalDpi xmlns:a14="http://schemas.microsoft.com/office/drawing/2010/main" val="0"/>
              </a:ext>
            </a:extLst>
          </a:blip>
          <a:srcRect t="41589" b="1105"/>
          <a:stretch/>
        </p:blipFill>
        <p:spPr bwMode="auto">
          <a:xfrm>
            <a:off x="596688" y="3657600"/>
            <a:ext cx="5815923" cy="2133600"/>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2FA377B9-30C5-4537-B152-A8579DE53AC9}"/>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577993171"/>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5FC86B71-238B-4D1E-B373-205145F46218}"/>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COVID-19 Activities</a:t>
            </a:r>
            <a:endParaRPr lang="en-US" sz="2400" b="1" i="1" dirty="0">
              <a:solidFill>
                <a:schemeClr val="bg2"/>
              </a:solidFill>
            </a:endParaRPr>
          </a:p>
        </p:txBody>
      </p:sp>
      <p:sp>
        <p:nvSpPr>
          <p:cNvPr id="8" name="Content Placeholder 7">
            <a:extLst>
              <a:ext uri="{FF2B5EF4-FFF2-40B4-BE49-F238E27FC236}">
                <a16:creationId xmlns:a16="http://schemas.microsoft.com/office/drawing/2014/main" id="{B728AC08-153F-40D4-AB6D-DBDEDE9B04F2}"/>
              </a:ext>
            </a:extLst>
          </p:cNvPr>
          <p:cNvSpPr>
            <a:spLocks noGrp="1"/>
          </p:cNvSpPr>
          <p:nvPr>
            <p:ph idx="1"/>
          </p:nvPr>
        </p:nvSpPr>
        <p:spPr>
          <a:xfrm>
            <a:off x="533400" y="1219200"/>
            <a:ext cx="8001000" cy="4525963"/>
          </a:xfrm>
        </p:spPr>
        <p:txBody>
          <a:bodyPr/>
          <a:lstStyle/>
          <a:p>
            <a:r>
              <a:rPr lang="en-US" dirty="0"/>
              <a:t>COVID-19 Safety and Health Topic Page</a:t>
            </a:r>
          </a:p>
        </p:txBody>
      </p:sp>
      <p:sp>
        <p:nvSpPr>
          <p:cNvPr id="3" name="TextBox 2">
            <a:extLst>
              <a:ext uri="{FF2B5EF4-FFF2-40B4-BE49-F238E27FC236}">
                <a16:creationId xmlns:a16="http://schemas.microsoft.com/office/drawing/2014/main" id="{D93E386C-A9CB-4067-BC6A-1B599AB32855}"/>
              </a:ext>
            </a:extLst>
          </p:cNvPr>
          <p:cNvSpPr txBox="1"/>
          <p:nvPr/>
        </p:nvSpPr>
        <p:spPr>
          <a:xfrm>
            <a:off x="6629400" y="5029200"/>
            <a:ext cx="2009373" cy="461665"/>
          </a:xfrm>
          <a:prstGeom prst="rect">
            <a:avLst/>
          </a:prstGeom>
          <a:noFill/>
        </p:spPr>
        <p:txBody>
          <a:bodyPr wrap="square" rtlCol="0">
            <a:spAutoFit/>
          </a:bodyPr>
          <a:lstStyle/>
          <a:p>
            <a:r>
              <a:rPr lang="en-US" sz="1200" i="1" dirty="0"/>
              <a:t>October 1, 2021 – November 7, 2021</a:t>
            </a:r>
            <a:endParaRPr lang="en-US" sz="1200" b="1" i="1" dirty="0"/>
          </a:p>
        </p:txBody>
      </p:sp>
      <p:sp>
        <p:nvSpPr>
          <p:cNvPr id="11" name="TextBox 10">
            <a:extLst>
              <a:ext uri="{FF2B5EF4-FFF2-40B4-BE49-F238E27FC236}">
                <a16:creationId xmlns:a16="http://schemas.microsoft.com/office/drawing/2014/main" id="{2FA377B9-30C5-4537-B152-A8579DE53AC9}"/>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pic>
        <p:nvPicPr>
          <p:cNvPr id="17" name="Picture 16">
            <a:extLst>
              <a:ext uri="{FF2B5EF4-FFF2-40B4-BE49-F238E27FC236}">
                <a16:creationId xmlns:a16="http://schemas.microsoft.com/office/drawing/2014/main" id="{F5FF54C9-87E9-4716-A0BF-7834115ABCEB}"/>
              </a:ext>
            </a:extLst>
          </p:cNvPr>
          <p:cNvPicPr/>
          <p:nvPr/>
        </p:nvPicPr>
        <p:blipFill rotWithShape="1">
          <a:blip r:embed="rId2"/>
          <a:srcRect l="1147" t="19976" r="59086" b="18263"/>
          <a:stretch/>
        </p:blipFill>
        <p:spPr bwMode="auto">
          <a:xfrm>
            <a:off x="765810" y="3536290"/>
            <a:ext cx="5787390" cy="2449677"/>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3FEA10BA-78DC-44F1-8407-F045841944D2}"/>
              </a:ext>
            </a:extLst>
          </p:cNvPr>
          <p:cNvPicPr/>
          <p:nvPr/>
        </p:nvPicPr>
        <p:blipFill rotWithShape="1">
          <a:blip r:embed="rId3"/>
          <a:srcRect l="872" t="47475" r="58929" b="4852"/>
          <a:stretch/>
        </p:blipFill>
        <p:spPr bwMode="auto">
          <a:xfrm>
            <a:off x="765809" y="1790091"/>
            <a:ext cx="5863591" cy="15316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3315438"/>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idx="4294967295"/>
          </p:nvPr>
        </p:nvSpPr>
        <p:spPr>
          <a:xfrm>
            <a:off x="533400" y="457200"/>
            <a:ext cx="8305800" cy="549275"/>
          </a:xfrm>
        </p:spPr>
        <p:txBody>
          <a:bodyPr/>
          <a:lstStyle/>
          <a:p>
            <a:pPr eaLnBrk="1" hangingPunct="1"/>
            <a:r>
              <a:rPr lang="en-US" dirty="0">
                <a:solidFill>
                  <a:schemeClr val="bg2"/>
                </a:solidFill>
              </a:rPr>
              <a:t>Thank You For Attending!</a:t>
            </a:r>
          </a:p>
        </p:txBody>
      </p:sp>
      <p:sp>
        <p:nvSpPr>
          <p:cNvPr id="121858" name="Rectangle 3"/>
          <p:cNvSpPr>
            <a:spLocks noGrp="1" noChangeArrowheads="1"/>
          </p:cNvSpPr>
          <p:nvPr>
            <p:ph type="body" idx="4294967295"/>
          </p:nvPr>
        </p:nvSpPr>
        <p:spPr>
          <a:xfrm>
            <a:off x="1219200" y="1143000"/>
            <a:ext cx="6705600" cy="838200"/>
          </a:xfrm>
        </p:spPr>
        <p:txBody>
          <a:bodyPr/>
          <a:lstStyle/>
          <a:p>
            <a:pPr algn="ctr" eaLnBrk="1" hangingPunct="1">
              <a:buFont typeface="Wingdings" pitchFamily="2" charset="2"/>
              <a:buNone/>
            </a:pPr>
            <a:r>
              <a:rPr lang="en-US" sz="4000">
                <a:solidFill>
                  <a:srgbClr val="000000"/>
                </a:solidFill>
              </a:rPr>
              <a:t>Questions?</a:t>
            </a:r>
            <a:endParaRPr lang="en-US" sz="4000"/>
          </a:p>
        </p:txBody>
      </p:sp>
      <p:sp>
        <p:nvSpPr>
          <p:cNvPr id="121859" name="Text Box 5"/>
          <p:cNvSpPr txBox="1">
            <a:spLocks noChangeArrowheads="1"/>
          </p:cNvSpPr>
          <p:nvPr/>
        </p:nvSpPr>
        <p:spPr bwMode="auto">
          <a:xfrm>
            <a:off x="1371600" y="1905000"/>
            <a:ext cx="6477000" cy="1373188"/>
          </a:xfrm>
          <a:prstGeom prst="rect">
            <a:avLst/>
          </a:prstGeom>
          <a:noFill/>
          <a:ln w="12700">
            <a:noFill/>
            <a:miter lim="800000"/>
            <a:headEnd type="none" w="sm" len="sm"/>
            <a:tailEnd type="none" w="sm" len="sm"/>
          </a:ln>
        </p:spPr>
        <p:txBody>
          <a:bodyPr>
            <a:spAutoFit/>
          </a:bodyPr>
          <a:lstStyle/>
          <a:p>
            <a:pPr algn="ctr" eaLnBrk="0" hangingPunct="0"/>
            <a:r>
              <a:rPr lang="en-US" sz="2800" b="1" dirty="0">
                <a:solidFill>
                  <a:srgbClr val="FF0000"/>
                </a:solidFill>
              </a:rPr>
              <a:t>1-800-NC-LABOR</a:t>
            </a:r>
          </a:p>
          <a:p>
            <a:pPr algn="ctr" eaLnBrk="0" hangingPunct="0"/>
            <a:r>
              <a:rPr lang="en-US" sz="2800" i="1" dirty="0"/>
              <a:t>(1-800-625-2267)</a:t>
            </a:r>
            <a:endParaRPr lang="en-US" sz="2800" b="1" dirty="0"/>
          </a:p>
          <a:p>
            <a:pPr algn="ctr" eaLnBrk="0" hangingPunct="0"/>
            <a:r>
              <a:rPr lang="en-US" sz="2800" b="1" i="1" dirty="0">
                <a:solidFill>
                  <a:srgbClr val="0033CC"/>
                </a:solidFill>
              </a:rPr>
              <a:t>www.labor.nc.gov</a:t>
            </a:r>
            <a:endParaRPr lang="en-US" sz="2800" dirty="0"/>
          </a:p>
        </p:txBody>
      </p:sp>
      <p:pic>
        <p:nvPicPr>
          <p:cNvPr id="121860" name="Picture 6" descr="New DOL Logo (Color)"/>
          <p:cNvPicPr>
            <a:picLocks noChangeAspect="1" noChangeArrowheads="1"/>
          </p:cNvPicPr>
          <p:nvPr/>
        </p:nvPicPr>
        <p:blipFill>
          <a:blip r:embed="rId3" cstate="print"/>
          <a:srcRect/>
          <a:stretch>
            <a:fillRect/>
          </a:stretch>
        </p:blipFill>
        <p:spPr bwMode="auto">
          <a:xfrm>
            <a:off x="1981200" y="3429000"/>
            <a:ext cx="5181600" cy="1990725"/>
          </a:xfrm>
          <a:prstGeom prst="rect">
            <a:avLst/>
          </a:prstGeom>
          <a:noFill/>
          <a:ln w="9525">
            <a:noFill/>
            <a:miter lim="800000"/>
            <a:headEnd/>
            <a:tailEnd/>
          </a:ln>
        </p:spPr>
      </p:pic>
      <p:sp>
        <p:nvSpPr>
          <p:cNvPr id="7" name="TextBox 6">
            <a:extLst>
              <a:ext uri="{FF2B5EF4-FFF2-40B4-BE49-F238E27FC236}">
                <a16:creationId xmlns:a16="http://schemas.microsoft.com/office/drawing/2014/main" id="{3D66AAF1-1646-4A28-A0E8-D77B5C73DD9F}"/>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856285380"/>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Content Placeholder 6"/>
          <p:cNvGraphicFramePr>
            <a:graphicFrameLocks noGrp="1"/>
          </p:cNvGraphicFramePr>
          <p:nvPr>
            <p:ph idx="1"/>
          </p:nvPr>
        </p:nvGraphicFramePr>
        <p:xfrm>
          <a:off x="838200" y="1295400"/>
          <a:ext cx="7620000" cy="4140993"/>
        </p:xfrm>
        <a:graphic>
          <a:graphicData uri="http://schemas.openxmlformats.org/presentationml/2006/ole">
            <mc:AlternateContent xmlns:mc="http://schemas.openxmlformats.org/markup-compatibility/2006">
              <mc:Choice xmlns:v="urn:schemas-microsoft-com:vml" Requires="v">
                <p:oleObj name="Worksheet" r:id="rId3" imgW="5800592" imgH="3028832" progId="Excel.Sheet.8">
                  <p:embed/>
                </p:oleObj>
              </mc:Choice>
              <mc:Fallback>
                <p:oleObj name="Worksheet" r:id="rId3" imgW="5800592" imgH="3028832" progId="Excel.Sheet.8">
                  <p:embed/>
                  <p:pic>
                    <p:nvPicPr>
                      <p:cNvPr id="2050" name="Content Placeholder 6"/>
                      <p:cNvPicPr>
                        <a:picLocks noGrp="1" noChangeArrowheads="1"/>
                      </p:cNvPicPr>
                      <p:nvPr/>
                    </p:nvPicPr>
                    <p:blipFill>
                      <a:blip r:embed="rId4"/>
                      <a:srcRect/>
                      <a:stretch>
                        <a:fillRect/>
                      </a:stretch>
                    </p:blipFill>
                    <p:spPr bwMode="auto">
                      <a:xfrm>
                        <a:off x="838200" y="1295400"/>
                        <a:ext cx="7620000" cy="4140993"/>
                      </a:xfrm>
                      <a:prstGeom prst="rect">
                        <a:avLst/>
                      </a:prstGeom>
                      <a:noFill/>
                    </p:spPr>
                  </p:pic>
                </p:oleObj>
              </mc:Fallback>
            </mc:AlternateContent>
          </a:graphicData>
        </a:graphic>
      </p:graphicFrame>
      <p:sp>
        <p:nvSpPr>
          <p:cNvPr id="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300" i="1" dirty="0">
                <a:solidFill>
                  <a:schemeClr val="bg2"/>
                </a:solidFill>
              </a:rPr>
              <a:t>Days Away, Restricted or Transferred (DART)</a:t>
            </a:r>
          </a:p>
        </p:txBody>
      </p:sp>
      <p:sp>
        <p:nvSpPr>
          <p:cNvPr id="7" name="TextBox 3"/>
          <p:cNvSpPr txBox="1">
            <a:spLocks noChangeArrowheads="1"/>
          </p:cNvSpPr>
          <p:nvPr/>
        </p:nvSpPr>
        <p:spPr bwMode="auto">
          <a:xfrm>
            <a:off x="5482935" y="5588913"/>
            <a:ext cx="3280065" cy="430887"/>
          </a:xfrm>
          <a:prstGeom prst="rect">
            <a:avLst/>
          </a:prstGeom>
          <a:noFill/>
          <a:ln w="9525">
            <a:noFill/>
            <a:miter lim="800000"/>
            <a:headEnd/>
            <a:tailEnd/>
          </a:ln>
        </p:spPr>
        <p:txBody>
          <a:bodyPr wrap="none">
            <a:spAutoFit/>
          </a:bodyPr>
          <a:lstStyle/>
          <a:p>
            <a:r>
              <a:rPr lang="en-US" sz="1200" dirty="0"/>
              <a:t> </a:t>
            </a:r>
            <a:r>
              <a:rPr lang="en-US" sz="1000" i="1" dirty="0"/>
              <a:t> All Industries Including State and Local Government</a:t>
            </a:r>
          </a:p>
          <a:p>
            <a:r>
              <a:rPr lang="en-US" sz="1000" i="1" dirty="0"/>
              <a:t>  Based on Calendar Year</a:t>
            </a:r>
          </a:p>
        </p:txBody>
      </p:sp>
      <p:sp>
        <p:nvSpPr>
          <p:cNvPr id="16" name="TextBox 15">
            <a:extLst>
              <a:ext uri="{FF2B5EF4-FFF2-40B4-BE49-F238E27FC236}">
                <a16:creationId xmlns:a16="http://schemas.microsoft.com/office/drawing/2014/main" id="{986CF405-0BF2-492F-BFBD-AC8F9740E87B}"/>
              </a:ext>
            </a:extLst>
          </p:cNvPr>
          <p:cNvSpPr txBox="1"/>
          <p:nvPr/>
        </p:nvSpPr>
        <p:spPr>
          <a:xfrm>
            <a:off x="4495800" y="1308776"/>
            <a:ext cx="851515" cy="230832"/>
          </a:xfrm>
          <a:prstGeom prst="rect">
            <a:avLst/>
          </a:prstGeom>
          <a:noFill/>
        </p:spPr>
        <p:txBody>
          <a:bodyPr wrap="none" rtlCol="0">
            <a:spAutoFit/>
          </a:bodyPr>
          <a:lstStyle/>
          <a:p>
            <a:r>
              <a:rPr lang="en-US" sz="900" b="1" i="1" dirty="0"/>
              <a:t>7% Increase</a:t>
            </a:r>
          </a:p>
        </p:txBody>
      </p:sp>
      <p:sp>
        <p:nvSpPr>
          <p:cNvPr id="17" name="TextBox 16">
            <a:extLst>
              <a:ext uri="{FF2B5EF4-FFF2-40B4-BE49-F238E27FC236}">
                <a16:creationId xmlns:a16="http://schemas.microsoft.com/office/drawing/2014/main" id="{09C998B5-1FC4-4DAE-9D39-559B62EAF539}"/>
              </a:ext>
            </a:extLst>
          </p:cNvPr>
          <p:cNvSpPr txBox="1"/>
          <p:nvPr/>
        </p:nvSpPr>
        <p:spPr>
          <a:xfrm>
            <a:off x="3124200" y="3250480"/>
            <a:ext cx="896399" cy="230832"/>
          </a:xfrm>
          <a:prstGeom prst="rect">
            <a:avLst/>
          </a:prstGeom>
          <a:noFill/>
        </p:spPr>
        <p:txBody>
          <a:bodyPr wrap="none" rtlCol="0">
            <a:spAutoFit/>
          </a:bodyPr>
          <a:lstStyle/>
          <a:p>
            <a:r>
              <a:rPr lang="en-US" sz="900" b="1" i="1" dirty="0"/>
              <a:t>7% Decrease</a:t>
            </a:r>
          </a:p>
        </p:txBody>
      </p:sp>
      <p:sp>
        <p:nvSpPr>
          <p:cNvPr id="20" name="TextBox 19">
            <a:extLst>
              <a:ext uri="{FF2B5EF4-FFF2-40B4-BE49-F238E27FC236}">
                <a16:creationId xmlns:a16="http://schemas.microsoft.com/office/drawing/2014/main" id="{CD6C47D6-CF19-4D94-AA22-38577D6CAFBC}"/>
              </a:ext>
            </a:extLst>
          </p:cNvPr>
          <p:cNvSpPr txBox="1"/>
          <p:nvPr/>
        </p:nvSpPr>
        <p:spPr>
          <a:xfrm>
            <a:off x="7283393" y="3250480"/>
            <a:ext cx="793807" cy="230832"/>
          </a:xfrm>
          <a:prstGeom prst="rect">
            <a:avLst/>
          </a:prstGeom>
          <a:noFill/>
        </p:spPr>
        <p:txBody>
          <a:bodyPr wrap="none" rtlCol="0">
            <a:spAutoFit/>
          </a:bodyPr>
          <a:lstStyle/>
          <a:p>
            <a:r>
              <a:rPr lang="en-US" sz="900" b="1" i="1" dirty="0"/>
              <a:t>No Change</a:t>
            </a:r>
          </a:p>
        </p:txBody>
      </p:sp>
      <p:sp>
        <p:nvSpPr>
          <p:cNvPr id="12" name="TextBox 11">
            <a:extLst>
              <a:ext uri="{FF2B5EF4-FFF2-40B4-BE49-F238E27FC236}">
                <a16:creationId xmlns:a16="http://schemas.microsoft.com/office/drawing/2014/main" id="{731ABDF1-A56B-477A-BF61-529247B92346}"/>
              </a:ext>
            </a:extLst>
          </p:cNvPr>
          <p:cNvSpPr txBox="1"/>
          <p:nvPr/>
        </p:nvSpPr>
        <p:spPr>
          <a:xfrm>
            <a:off x="6477000" y="685800"/>
            <a:ext cx="2286000" cy="369332"/>
          </a:xfrm>
          <a:prstGeom prst="rect">
            <a:avLst/>
          </a:prstGeom>
          <a:noFill/>
        </p:spPr>
        <p:txBody>
          <a:bodyPr wrap="square" rtlCol="0">
            <a:spAutoFit/>
          </a:bodyPr>
          <a:lstStyle/>
          <a:p>
            <a:r>
              <a:rPr lang="en-US" i="1" dirty="0"/>
              <a:t>FFY 2021—4</a:t>
            </a:r>
            <a:r>
              <a:rPr lang="en-US" i="1" baseline="30000" dirty="0"/>
              <a:t>th</a:t>
            </a:r>
            <a:r>
              <a:rPr lang="en-US" i="1" dirty="0"/>
              <a:t> Qtr.</a:t>
            </a:r>
          </a:p>
        </p:txBody>
      </p:sp>
      <p:sp>
        <p:nvSpPr>
          <p:cNvPr id="11" name="TextBox 10">
            <a:extLst>
              <a:ext uri="{FF2B5EF4-FFF2-40B4-BE49-F238E27FC236}">
                <a16:creationId xmlns:a16="http://schemas.microsoft.com/office/drawing/2014/main" id="{D227533F-6105-4A50-9E37-9827B00F31CD}"/>
              </a:ext>
            </a:extLst>
          </p:cNvPr>
          <p:cNvSpPr txBox="1"/>
          <p:nvPr/>
        </p:nvSpPr>
        <p:spPr>
          <a:xfrm>
            <a:off x="1810307" y="1307068"/>
            <a:ext cx="793808" cy="230832"/>
          </a:xfrm>
          <a:prstGeom prst="rect">
            <a:avLst/>
          </a:prstGeom>
          <a:noFill/>
        </p:spPr>
        <p:txBody>
          <a:bodyPr wrap="square" rtlCol="0">
            <a:spAutoFit/>
          </a:bodyPr>
          <a:lstStyle/>
          <a:p>
            <a:r>
              <a:rPr lang="en-US" sz="900" b="1" i="1" dirty="0"/>
              <a:t>No Change</a:t>
            </a:r>
          </a:p>
        </p:txBody>
      </p:sp>
      <p:sp>
        <p:nvSpPr>
          <p:cNvPr id="13" name="TextBox 12">
            <a:extLst>
              <a:ext uri="{FF2B5EF4-FFF2-40B4-BE49-F238E27FC236}">
                <a16:creationId xmlns:a16="http://schemas.microsoft.com/office/drawing/2014/main" id="{182219C7-1CD7-4717-9939-D5EC48E9BC66}"/>
              </a:ext>
            </a:extLst>
          </p:cNvPr>
          <p:cNvSpPr txBox="1"/>
          <p:nvPr/>
        </p:nvSpPr>
        <p:spPr>
          <a:xfrm>
            <a:off x="5858399" y="3182134"/>
            <a:ext cx="896399" cy="230832"/>
          </a:xfrm>
          <a:prstGeom prst="rect">
            <a:avLst/>
          </a:prstGeom>
          <a:noFill/>
        </p:spPr>
        <p:txBody>
          <a:bodyPr wrap="none" rtlCol="0">
            <a:spAutoFit/>
          </a:bodyPr>
          <a:lstStyle/>
          <a:p>
            <a:r>
              <a:rPr lang="en-US" sz="900" b="1" i="1" dirty="0"/>
              <a:t>7% Decrease</a:t>
            </a:r>
          </a:p>
        </p:txBody>
      </p:sp>
    </p:spTree>
    <p:extLst>
      <p:ext uri="{BB962C8B-B14F-4D97-AF65-F5344CB8AC3E}">
        <p14:creationId xmlns:p14="http://schemas.microsoft.com/office/powerpoint/2010/main" val="673867967"/>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Fatalities Inspected</a:t>
            </a:r>
            <a:endParaRPr lang="en-US" sz="2400" b="1" i="1" dirty="0">
              <a:solidFill>
                <a:schemeClr val="bg2"/>
              </a:solidFill>
            </a:endParaRPr>
          </a:p>
        </p:txBody>
      </p:sp>
      <p:pic>
        <p:nvPicPr>
          <p:cNvPr id="21" name="Picture 20" descr="C:\Users\wllagoe.EADS\AppData\Local\Microsoft\Windows\Temporary Internet Files\Content.Outlook\PMWK0L31\SCBA trainig raleigh.jpg"/>
          <p:cNvPicPr/>
          <p:nvPr/>
        </p:nvPicPr>
        <p:blipFill>
          <a:blip r:embed="rId3" cstate="print"/>
          <a:srcRect/>
          <a:stretch>
            <a:fillRect/>
          </a:stretch>
        </p:blipFill>
        <p:spPr bwMode="auto">
          <a:xfrm rot="5400000">
            <a:off x="537884" y="4495798"/>
            <a:ext cx="990596" cy="838200"/>
          </a:xfrm>
          <a:prstGeom prst="rect">
            <a:avLst/>
          </a:prstGeom>
          <a:noFill/>
          <a:ln w="9525">
            <a:noFill/>
            <a:miter lim="800000"/>
            <a:headEnd/>
            <a:tailEnd/>
          </a:ln>
        </p:spPr>
      </p:pic>
      <p:pic>
        <p:nvPicPr>
          <p:cNvPr id="23" name="Picture 22" descr="C:\Users\wllagoe.EADS\Pictures\Trench\Trenchmodule1208 033.jpg"/>
          <p:cNvPicPr/>
          <p:nvPr/>
        </p:nvPicPr>
        <p:blipFill>
          <a:blip r:embed="rId4" cstate="print"/>
          <a:srcRect l="7038" r="10850" b="19922"/>
          <a:stretch>
            <a:fillRect/>
          </a:stretch>
        </p:blipFill>
        <p:spPr bwMode="auto">
          <a:xfrm>
            <a:off x="6172200" y="4419600"/>
            <a:ext cx="1676400" cy="914400"/>
          </a:xfrm>
          <a:prstGeom prst="rect">
            <a:avLst/>
          </a:prstGeom>
          <a:noFill/>
          <a:ln w="9525">
            <a:noFill/>
            <a:miter lim="800000"/>
            <a:headEnd/>
            <a:tailEnd/>
          </a:ln>
        </p:spPr>
      </p:pic>
      <p:pic>
        <p:nvPicPr>
          <p:cNvPr id="24" name="Picture 23" descr="C:\Users\wllagoe.EADS\Pictures\Trench\Trenchmodule1208 026.jpg"/>
          <p:cNvPicPr/>
          <p:nvPr/>
        </p:nvPicPr>
        <p:blipFill>
          <a:blip r:embed="rId5" cstate="print"/>
          <a:srcRect t="9766"/>
          <a:stretch>
            <a:fillRect/>
          </a:stretch>
        </p:blipFill>
        <p:spPr bwMode="auto">
          <a:xfrm>
            <a:off x="4648200" y="4419601"/>
            <a:ext cx="1524000" cy="914400"/>
          </a:xfrm>
          <a:prstGeom prst="rect">
            <a:avLst/>
          </a:prstGeom>
          <a:noFill/>
          <a:ln w="9525">
            <a:noFill/>
            <a:miter lim="800000"/>
            <a:headEnd/>
            <a:tailEnd/>
          </a:ln>
        </p:spPr>
      </p:pic>
      <p:pic>
        <p:nvPicPr>
          <p:cNvPr id="25" name="Picture 24" descr="C:\Users\wllagoe.EADS\Pictures\Construction\IMAG0613.jpg"/>
          <p:cNvPicPr/>
          <p:nvPr/>
        </p:nvPicPr>
        <p:blipFill>
          <a:blip r:embed="rId6" cstate="print"/>
          <a:srcRect t="22143"/>
          <a:stretch>
            <a:fillRect/>
          </a:stretch>
        </p:blipFill>
        <p:spPr bwMode="auto">
          <a:xfrm>
            <a:off x="1371600" y="4419600"/>
            <a:ext cx="1828800" cy="914399"/>
          </a:xfrm>
          <a:prstGeom prst="rect">
            <a:avLst/>
          </a:prstGeom>
          <a:noFill/>
          <a:ln w="9525">
            <a:noFill/>
            <a:miter lim="800000"/>
            <a:headEnd/>
            <a:tailEnd/>
          </a:ln>
        </p:spPr>
      </p:pic>
      <p:sp>
        <p:nvSpPr>
          <p:cNvPr id="2" name="TextBox 1"/>
          <p:cNvSpPr txBox="1"/>
          <p:nvPr/>
        </p:nvSpPr>
        <p:spPr>
          <a:xfrm>
            <a:off x="6100483" y="4192326"/>
            <a:ext cx="2550698" cy="246221"/>
          </a:xfrm>
          <a:prstGeom prst="rect">
            <a:avLst/>
          </a:prstGeom>
          <a:noFill/>
        </p:spPr>
        <p:txBody>
          <a:bodyPr wrap="none" rtlCol="0">
            <a:spAutoFit/>
          </a:bodyPr>
          <a:lstStyle/>
          <a:p>
            <a:r>
              <a:rPr lang="en-US" sz="1000" i="1" dirty="0">
                <a:latin typeface="+mn-lt"/>
                <a:cs typeface="Times New Roman" panose="02020603050405020304" pitchFamily="18" charset="0"/>
              </a:rPr>
              <a:t>Fatalities Under OSH Division Jurisdiction</a:t>
            </a:r>
          </a:p>
        </p:txBody>
      </p:sp>
      <p:sp>
        <p:nvSpPr>
          <p:cNvPr id="19" name="TextBox 18"/>
          <p:cNvSpPr txBox="1"/>
          <p:nvPr/>
        </p:nvSpPr>
        <p:spPr>
          <a:xfrm>
            <a:off x="557690" y="5333999"/>
            <a:ext cx="1186543" cy="215444"/>
          </a:xfrm>
          <a:prstGeom prst="rect">
            <a:avLst/>
          </a:prstGeom>
          <a:noFill/>
        </p:spPr>
        <p:txBody>
          <a:bodyPr wrap="none" rtlCol="0">
            <a:spAutoFit/>
          </a:bodyPr>
          <a:lstStyle/>
          <a:p>
            <a:r>
              <a:rPr lang="en-US" sz="800" dirty="0"/>
              <a:t>NCDOL Photo Library</a:t>
            </a:r>
          </a:p>
        </p:txBody>
      </p:sp>
      <p:graphicFrame>
        <p:nvGraphicFramePr>
          <p:cNvPr id="26" name="Content Placeholder 4">
            <a:extLst>
              <a:ext uri="{FF2B5EF4-FFF2-40B4-BE49-F238E27FC236}">
                <a16:creationId xmlns:a16="http://schemas.microsoft.com/office/drawing/2014/main" id="{B45739B5-B77A-45DB-8C57-76F6080B773E}"/>
              </a:ext>
            </a:extLst>
          </p:cNvPr>
          <p:cNvGraphicFramePr>
            <a:graphicFrameLocks/>
          </p:cNvGraphicFramePr>
          <p:nvPr>
            <p:extLst>
              <p:ext uri="{D42A27DB-BD31-4B8C-83A1-F6EECF244321}">
                <p14:modId xmlns:p14="http://schemas.microsoft.com/office/powerpoint/2010/main" val="3788827951"/>
              </p:ext>
            </p:extLst>
          </p:nvPr>
        </p:nvGraphicFramePr>
        <p:xfrm>
          <a:off x="609600" y="1233218"/>
          <a:ext cx="7924800" cy="2962603"/>
        </p:xfrm>
        <a:graphic>
          <a:graphicData uri="http://schemas.openxmlformats.org/drawingml/2006/table">
            <a:tbl>
              <a:tblPr firstRow="1" bandRow="1">
                <a:tableStyleId>{00A15C55-8517-42AA-B614-E9B94910E393}</a:tableStyleId>
              </a:tblPr>
              <a:tblGrid>
                <a:gridCol w="3124200">
                  <a:extLst>
                    <a:ext uri="{9D8B030D-6E8A-4147-A177-3AD203B41FA5}">
                      <a16:colId xmlns:a16="http://schemas.microsoft.com/office/drawing/2014/main" val="20000"/>
                    </a:ext>
                  </a:extLst>
                </a:gridCol>
                <a:gridCol w="1000146">
                  <a:extLst>
                    <a:ext uri="{9D8B030D-6E8A-4147-A177-3AD203B41FA5}">
                      <a16:colId xmlns:a16="http://schemas.microsoft.com/office/drawing/2014/main" val="20002"/>
                    </a:ext>
                  </a:extLst>
                </a:gridCol>
                <a:gridCol w="2854206">
                  <a:extLst>
                    <a:ext uri="{9D8B030D-6E8A-4147-A177-3AD203B41FA5}">
                      <a16:colId xmlns:a16="http://schemas.microsoft.com/office/drawing/2014/main" val="20003"/>
                    </a:ext>
                  </a:extLst>
                </a:gridCol>
                <a:gridCol w="946248">
                  <a:extLst>
                    <a:ext uri="{9D8B030D-6E8A-4147-A177-3AD203B41FA5}">
                      <a16:colId xmlns:a16="http://schemas.microsoft.com/office/drawing/2014/main" val="20005"/>
                    </a:ext>
                  </a:extLst>
                </a:gridCol>
              </a:tblGrid>
              <a:tr h="389753">
                <a:tc>
                  <a:txBody>
                    <a:bodyPr/>
                    <a:lstStyle/>
                    <a:p>
                      <a:pPr algn="ctr"/>
                      <a:r>
                        <a:rPr lang="en-US" sz="1400" b="1" baseline="0" dirty="0">
                          <a:solidFill>
                            <a:schemeClr val="tx1"/>
                          </a:solidFill>
                        </a:rPr>
                        <a:t>FATALITY TYPE</a:t>
                      </a:r>
                      <a:endParaRPr lang="en-US" sz="14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tx1"/>
                          </a:solidFill>
                        </a:rPr>
                        <a:t>Total</a:t>
                      </a:r>
                    </a:p>
                  </a:txBody>
                  <a:tcPr anchor="ctr">
                    <a:solidFill>
                      <a:schemeClr val="bg1">
                        <a:lumMod val="75000"/>
                      </a:schemeClr>
                    </a:solidFill>
                  </a:tcPr>
                </a:tc>
                <a:tc>
                  <a:txBody>
                    <a:bodyPr/>
                    <a:lstStyle/>
                    <a:p>
                      <a:pPr algn="ctr"/>
                      <a:r>
                        <a:rPr lang="en-US" sz="1400" b="1" baseline="0" dirty="0">
                          <a:solidFill>
                            <a:schemeClr val="tx1"/>
                          </a:solidFill>
                        </a:rPr>
                        <a:t>FATALITY TYPE</a:t>
                      </a:r>
                      <a:endParaRPr lang="en-US" sz="14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98753">
                <a:tc>
                  <a:txBody>
                    <a:bodyPr/>
                    <a:lstStyle/>
                    <a:p>
                      <a:pPr algn="r"/>
                      <a:r>
                        <a:rPr lang="en-US" sz="1400" b="0" i="1" dirty="0"/>
                        <a:t>Struck By</a:t>
                      </a:r>
                    </a:p>
                  </a:txBody>
                  <a:tcPr anchor="ctr">
                    <a:solidFill>
                      <a:schemeClr val="bg1">
                        <a:lumMod val="95000"/>
                      </a:schemeClr>
                    </a:solidFill>
                  </a:tcPr>
                </a:tc>
                <a:tc>
                  <a:txBody>
                    <a:bodyPr/>
                    <a:lstStyle/>
                    <a:p>
                      <a:pPr algn="ctr"/>
                      <a:r>
                        <a:rPr lang="en-US" sz="1400" b="1" i="1" dirty="0"/>
                        <a:t>16*</a:t>
                      </a:r>
                    </a:p>
                  </a:txBody>
                  <a:tcPr anchor="ctr">
                    <a:solidFill>
                      <a:schemeClr val="bg1">
                        <a:lumMod val="95000"/>
                      </a:schemeClr>
                    </a:solidFill>
                  </a:tcPr>
                </a:tc>
                <a:tc>
                  <a:txBody>
                    <a:bodyPr/>
                    <a:lstStyle/>
                    <a:p>
                      <a:pPr algn="r"/>
                      <a:r>
                        <a:rPr lang="en-US" sz="1400" i="1" dirty="0"/>
                        <a:t>Inhalation</a:t>
                      </a:r>
                    </a:p>
                  </a:txBody>
                  <a:tcPr anchor="ctr">
                    <a:solidFill>
                      <a:schemeClr val="bg1">
                        <a:lumMod val="95000"/>
                      </a:schemeClr>
                    </a:solidFill>
                  </a:tcPr>
                </a:tc>
                <a:tc>
                  <a:txBody>
                    <a:bodyPr/>
                    <a:lstStyle/>
                    <a:p>
                      <a:pPr algn="ctr"/>
                      <a:r>
                        <a:rPr lang="en-US" sz="1400" b="1" i="1" dirty="0"/>
                        <a:t>3</a:t>
                      </a:r>
                    </a:p>
                  </a:txBody>
                  <a:tcPr anchor="ctr">
                    <a:solidFill>
                      <a:schemeClr val="bg1">
                        <a:lumMod val="95000"/>
                      </a:schemeClr>
                    </a:solidFill>
                  </a:tcPr>
                </a:tc>
                <a:extLst>
                  <a:ext uri="{0D108BD9-81ED-4DB2-BD59-A6C34878D82A}">
                    <a16:rowId xmlns:a16="http://schemas.microsoft.com/office/drawing/2014/main" val="10001"/>
                  </a:ext>
                </a:extLst>
              </a:tr>
              <a:tr h="298753">
                <a:tc>
                  <a:txBody>
                    <a:bodyPr/>
                    <a:lstStyle/>
                    <a:p>
                      <a:pPr algn="r"/>
                      <a:r>
                        <a:rPr lang="en-US" sz="1400" b="0" i="1" dirty="0"/>
                        <a:t>Caught In/Between</a:t>
                      </a:r>
                    </a:p>
                  </a:txBody>
                  <a:tcPr anchor="ctr">
                    <a:solidFill>
                      <a:schemeClr val="bg1">
                        <a:lumMod val="85000"/>
                      </a:schemeClr>
                    </a:solidFill>
                  </a:tcPr>
                </a:tc>
                <a:tc>
                  <a:txBody>
                    <a:bodyPr/>
                    <a:lstStyle/>
                    <a:p>
                      <a:pPr algn="ctr"/>
                      <a:r>
                        <a:rPr lang="en-US" sz="1400" b="1" i="1" dirty="0"/>
                        <a:t>9</a:t>
                      </a:r>
                    </a:p>
                  </a:txBody>
                  <a:tcPr anchor="ctr">
                    <a:solidFill>
                      <a:schemeClr val="bg1">
                        <a:lumMod val="85000"/>
                      </a:schemeClr>
                    </a:solidFill>
                  </a:tcPr>
                </a:tc>
                <a:tc>
                  <a:txBody>
                    <a:bodyPr/>
                    <a:lstStyle/>
                    <a:p>
                      <a:pPr algn="r"/>
                      <a:r>
                        <a:rPr lang="en-US" sz="1400" i="1" dirty="0"/>
                        <a:t>Ingestion</a:t>
                      </a:r>
                    </a:p>
                  </a:txBody>
                  <a:tcPr anchor="ctr">
                    <a:solidFill>
                      <a:schemeClr val="bg1">
                        <a:lumMod val="85000"/>
                      </a:schemeClr>
                    </a:solidFill>
                  </a:tcPr>
                </a:tc>
                <a:tc>
                  <a:txBody>
                    <a:bodyPr/>
                    <a:lstStyle/>
                    <a:p>
                      <a:pPr algn="ctr"/>
                      <a:r>
                        <a:rPr lang="en-US" sz="1400" b="1" i="1" dirty="0"/>
                        <a:t>0</a:t>
                      </a:r>
                    </a:p>
                  </a:txBody>
                  <a:tcPr anchor="ctr">
                    <a:solidFill>
                      <a:schemeClr val="bg1">
                        <a:lumMod val="85000"/>
                      </a:schemeClr>
                    </a:solidFill>
                  </a:tcPr>
                </a:tc>
                <a:extLst>
                  <a:ext uri="{0D108BD9-81ED-4DB2-BD59-A6C34878D82A}">
                    <a16:rowId xmlns:a16="http://schemas.microsoft.com/office/drawing/2014/main" val="10002"/>
                  </a:ext>
                </a:extLst>
              </a:tr>
              <a:tr h="298753">
                <a:tc>
                  <a:txBody>
                    <a:bodyPr/>
                    <a:lstStyle/>
                    <a:p>
                      <a:pPr algn="r"/>
                      <a:r>
                        <a:rPr lang="en-US" sz="1400" b="0" i="1" dirty="0"/>
                        <a:t>Bite/Sting/Scratch</a:t>
                      </a:r>
                    </a:p>
                  </a:txBody>
                  <a:tcPr anchor="ctr">
                    <a:solidFill>
                      <a:schemeClr val="bg1">
                        <a:lumMod val="95000"/>
                      </a:schemeClr>
                    </a:solidFill>
                  </a:tcPr>
                </a:tc>
                <a:tc>
                  <a:txBody>
                    <a:bodyPr/>
                    <a:lstStyle/>
                    <a:p>
                      <a:pPr algn="ctr"/>
                      <a:r>
                        <a:rPr lang="en-US" sz="1400" b="1" i="1" dirty="0"/>
                        <a:t>0</a:t>
                      </a:r>
                    </a:p>
                  </a:txBody>
                  <a:tcPr anchor="ctr">
                    <a:solidFill>
                      <a:schemeClr val="bg1">
                        <a:lumMod val="95000"/>
                      </a:schemeClr>
                    </a:solidFill>
                  </a:tcPr>
                </a:tc>
                <a:tc>
                  <a:txBody>
                    <a:bodyPr/>
                    <a:lstStyle/>
                    <a:p>
                      <a:pPr algn="r"/>
                      <a:r>
                        <a:rPr lang="en-US" sz="1400" i="1" dirty="0"/>
                        <a:t>Absorption</a:t>
                      </a:r>
                    </a:p>
                  </a:txBody>
                  <a:tcPr anchor="ctr">
                    <a:solidFill>
                      <a:schemeClr val="bg1">
                        <a:lumMod val="95000"/>
                      </a:schemeClr>
                    </a:solidFill>
                  </a:tcPr>
                </a:tc>
                <a:tc>
                  <a:txBody>
                    <a:bodyPr/>
                    <a:lstStyle/>
                    <a:p>
                      <a:pPr algn="ctr"/>
                      <a:r>
                        <a:rPr lang="en-US" sz="1400" b="1" i="1" dirty="0"/>
                        <a:t>0</a:t>
                      </a:r>
                    </a:p>
                  </a:txBody>
                  <a:tcPr anchor="ctr">
                    <a:solidFill>
                      <a:schemeClr val="bg1">
                        <a:lumMod val="95000"/>
                      </a:schemeClr>
                    </a:solidFill>
                  </a:tcPr>
                </a:tc>
                <a:extLst>
                  <a:ext uri="{0D108BD9-81ED-4DB2-BD59-A6C34878D82A}">
                    <a16:rowId xmlns:a16="http://schemas.microsoft.com/office/drawing/2014/main" val="10003"/>
                  </a:ext>
                </a:extLst>
              </a:tr>
              <a:tr h="375749">
                <a:tc>
                  <a:txBody>
                    <a:bodyPr/>
                    <a:lstStyle/>
                    <a:p>
                      <a:pPr algn="r"/>
                      <a:r>
                        <a:rPr lang="en-US" sz="1400" b="0" i="1" dirty="0"/>
                        <a:t>Fall (Same</a:t>
                      </a:r>
                      <a:r>
                        <a:rPr lang="en-US" sz="1400" b="0" i="1" baseline="0" dirty="0"/>
                        <a:t> Level)</a:t>
                      </a:r>
                      <a:endParaRPr lang="en-US" sz="1400" b="0" i="1" dirty="0"/>
                    </a:p>
                  </a:txBody>
                  <a:tcPr anchor="ctr">
                    <a:solidFill>
                      <a:schemeClr val="bg1">
                        <a:lumMod val="85000"/>
                      </a:schemeClr>
                    </a:solidFill>
                  </a:tcPr>
                </a:tc>
                <a:tc>
                  <a:txBody>
                    <a:bodyPr/>
                    <a:lstStyle/>
                    <a:p>
                      <a:pPr algn="ctr"/>
                      <a:r>
                        <a:rPr lang="en-US" sz="1400" b="1" i="1" dirty="0"/>
                        <a:t>0</a:t>
                      </a:r>
                    </a:p>
                  </a:txBody>
                  <a:tcPr anchor="ctr">
                    <a:solidFill>
                      <a:schemeClr val="bg1">
                        <a:lumMod val="85000"/>
                      </a:schemeClr>
                    </a:solidFill>
                  </a:tcPr>
                </a:tc>
                <a:tc>
                  <a:txBody>
                    <a:bodyPr/>
                    <a:lstStyle/>
                    <a:p>
                      <a:pPr algn="r"/>
                      <a:r>
                        <a:rPr lang="en-US" sz="1400" i="1" dirty="0"/>
                        <a:t>Repeated Motion/Pressure</a:t>
                      </a:r>
                    </a:p>
                  </a:txBody>
                  <a:tcPr anchor="ctr">
                    <a:solidFill>
                      <a:schemeClr val="bg1">
                        <a:lumMod val="85000"/>
                      </a:schemeClr>
                    </a:solidFill>
                  </a:tcPr>
                </a:tc>
                <a:tc>
                  <a:txBody>
                    <a:bodyPr/>
                    <a:lstStyle/>
                    <a:p>
                      <a:pPr algn="ctr"/>
                      <a:r>
                        <a:rPr lang="en-US" sz="1400" b="1" i="1" dirty="0"/>
                        <a:t>0</a:t>
                      </a:r>
                    </a:p>
                  </a:txBody>
                  <a:tcPr anchor="ctr">
                    <a:solidFill>
                      <a:schemeClr val="bg1">
                        <a:lumMod val="85000"/>
                      </a:schemeClr>
                    </a:solidFill>
                  </a:tcPr>
                </a:tc>
                <a:extLst>
                  <a:ext uri="{0D108BD9-81ED-4DB2-BD59-A6C34878D82A}">
                    <a16:rowId xmlns:a16="http://schemas.microsoft.com/office/drawing/2014/main" val="10004"/>
                  </a:ext>
                </a:extLst>
              </a:tr>
              <a:tr h="368301">
                <a:tc>
                  <a:txBody>
                    <a:bodyPr/>
                    <a:lstStyle/>
                    <a:p>
                      <a:pPr algn="r"/>
                      <a:r>
                        <a:rPr lang="en-US" sz="1400" b="0" i="1" dirty="0"/>
                        <a:t>Fall (From Elevation)</a:t>
                      </a:r>
                    </a:p>
                  </a:txBody>
                  <a:tcPr anchor="ctr">
                    <a:solidFill>
                      <a:schemeClr val="bg1">
                        <a:lumMod val="95000"/>
                      </a:schemeClr>
                    </a:solidFill>
                  </a:tcPr>
                </a:tc>
                <a:tc>
                  <a:txBody>
                    <a:bodyPr/>
                    <a:lstStyle/>
                    <a:p>
                      <a:pPr algn="ctr"/>
                      <a:r>
                        <a:rPr lang="en-US" sz="1400" b="1" i="1" dirty="0"/>
                        <a:t>10</a:t>
                      </a:r>
                    </a:p>
                  </a:txBody>
                  <a:tcPr anchor="ctr">
                    <a:solidFill>
                      <a:schemeClr val="bg1">
                        <a:lumMod val="95000"/>
                      </a:schemeClr>
                    </a:solidFill>
                  </a:tcPr>
                </a:tc>
                <a:tc>
                  <a:txBody>
                    <a:bodyPr/>
                    <a:lstStyle/>
                    <a:p>
                      <a:pPr algn="r"/>
                      <a:r>
                        <a:rPr lang="en-US" sz="1400" i="1" dirty="0"/>
                        <a:t>Cardio/Respiratory</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95000"/>
                      </a:schemeClr>
                    </a:solidFill>
                  </a:tcPr>
                </a:tc>
                <a:extLst>
                  <a:ext uri="{0D108BD9-81ED-4DB2-BD59-A6C34878D82A}">
                    <a16:rowId xmlns:a16="http://schemas.microsoft.com/office/drawing/2014/main" val="10005"/>
                  </a:ext>
                </a:extLst>
              </a:tr>
              <a:tr h="298753">
                <a:tc>
                  <a:txBody>
                    <a:bodyPr/>
                    <a:lstStyle/>
                    <a:p>
                      <a:pPr algn="r"/>
                      <a:r>
                        <a:rPr lang="en-US" sz="1400" b="0" i="1" dirty="0"/>
                        <a:t>Struck Against</a:t>
                      </a:r>
                    </a:p>
                  </a:txBody>
                  <a:tcPr anchor="ctr">
                    <a:solidFill>
                      <a:schemeClr val="bg1">
                        <a:lumMod val="85000"/>
                      </a:schemeClr>
                    </a:solidFill>
                  </a:tcPr>
                </a:tc>
                <a:tc>
                  <a:txBody>
                    <a:bodyPr/>
                    <a:lstStyle/>
                    <a:p>
                      <a:pPr algn="ctr"/>
                      <a:r>
                        <a:rPr lang="en-US" sz="1400" b="1" i="1" u="none" dirty="0"/>
                        <a:t>1</a:t>
                      </a:r>
                    </a:p>
                  </a:txBody>
                  <a:tcPr anchor="ctr">
                    <a:solidFill>
                      <a:schemeClr val="bg1">
                        <a:lumMod val="85000"/>
                      </a:schemeClr>
                    </a:solidFill>
                  </a:tcPr>
                </a:tc>
                <a:tc>
                  <a:txBody>
                    <a:bodyPr/>
                    <a:lstStyle/>
                    <a:p>
                      <a:pPr algn="r"/>
                      <a:r>
                        <a:rPr lang="en-US" sz="1400" i="1" u="none" dirty="0"/>
                        <a:t>Shock</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5</a:t>
                      </a:r>
                    </a:p>
                  </a:txBody>
                  <a:tcPr anchor="ctr">
                    <a:solidFill>
                      <a:schemeClr val="bg1">
                        <a:lumMod val="85000"/>
                      </a:schemeClr>
                    </a:solidFill>
                  </a:tcPr>
                </a:tc>
                <a:extLst>
                  <a:ext uri="{0D108BD9-81ED-4DB2-BD59-A6C34878D82A}">
                    <a16:rowId xmlns:a16="http://schemas.microsoft.com/office/drawing/2014/main" val="10006"/>
                  </a:ext>
                </a:extLst>
              </a:tr>
              <a:tr h="298753">
                <a:tc>
                  <a:txBody>
                    <a:bodyPr/>
                    <a:lstStyle/>
                    <a:p>
                      <a:pPr algn="r"/>
                      <a:r>
                        <a:rPr lang="en-US" sz="1400" b="0" i="1" dirty="0"/>
                        <a:t>Rubbed/Abraded</a:t>
                      </a:r>
                    </a:p>
                  </a:txBody>
                  <a:tcPr anchor="ctr">
                    <a:solidFill>
                      <a:schemeClr val="bg1">
                        <a:lumMod val="95000"/>
                      </a:schemeClr>
                    </a:solidFill>
                  </a:tcPr>
                </a:tc>
                <a:tc>
                  <a:txBody>
                    <a:bodyPr/>
                    <a:lstStyle/>
                    <a:p>
                      <a:pPr algn="ctr"/>
                      <a:r>
                        <a:rPr lang="en-US" sz="1400" b="1" i="1" u="none" dirty="0"/>
                        <a:t>0</a:t>
                      </a:r>
                    </a:p>
                  </a:txBody>
                  <a:tcPr anchor="ctr">
                    <a:solidFill>
                      <a:schemeClr val="bg1">
                        <a:lumMod val="95000"/>
                      </a:schemeClr>
                    </a:solidFill>
                  </a:tcPr>
                </a:tc>
                <a:tc>
                  <a:txBody>
                    <a:bodyPr/>
                    <a:lstStyle/>
                    <a:p>
                      <a:pPr algn="r"/>
                      <a:r>
                        <a:rPr lang="en-US" sz="1400" b="0" i="1" u="none" dirty="0"/>
                        <a:t>Other</a:t>
                      </a:r>
                    </a:p>
                  </a:txBody>
                  <a:tcPr anchor="ctr">
                    <a:solidFill>
                      <a:schemeClr val="bg1">
                        <a:lumMod val="95000"/>
                      </a:schemeClr>
                    </a:solidFill>
                  </a:tcPr>
                </a:tc>
                <a:tc>
                  <a:txBody>
                    <a:bodyPr/>
                    <a:lstStyle/>
                    <a:p>
                      <a:pPr algn="ctr"/>
                      <a:r>
                        <a:rPr lang="en-US" sz="1400" b="1" i="1" u="none" dirty="0"/>
                        <a:t>3</a:t>
                      </a:r>
                    </a:p>
                  </a:txBody>
                  <a:tcPr anchor="ctr">
                    <a:solidFill>
                      <a:schemeClr val="bg1">
                        <a:lumMod val="95000"/>
                      </a:schemeClr>
                    </a:solidFill>
                  </a:tcPr>
                </a:tc>
                <a:extLst>
                  <a:ext uri="{0D108BD9-81ED-4DB2-BD59-A6C34878D82A}">
                    <a16:rowId xmlns:a16="http://schemas.microsoft.com/office/drawing/2014/main" val="10007"/>
                  </a:ext>
                </a:extLst>
              </a:tr>
              <a:tr h="298753">
                <a:tc>
                  <a:txBody>
                    <a:bodyPr/>
                    <a:lstStyle/>
                    <a:p>
                      <a:pPr algn="r"/>
                      <a:r>
                        <a:rPr lang="en-US" sz="1400" b="0" i="1" dirty="0"/>
                        <a:t>COVID-19</a:t>
                      </a:r>
                    </a:p>
                  </a:txBody>
                  <a:tcPr anchor="ctr">
                    <a:solidFill>
                      <a:schemeClr val="bg1">
                        <a:lumMod val="85000"/>
                      </a:schemeClr>
                    </a:solidFill>
                  </a:tcPr>
                </a:tc>
                <a:tc>
                  <a:txBody>
                    <a:bodyPr/>
                    <a:lstStyle/>
                    <a:p>
                      <a:pPr algn="ctr"/>
                      <a:r>
                        <a:rPr lang="en-US" sz="1400" b="1" i="1" u="none"/>
                        <a:t>32</a:t>
                      </a:r>
                      <a:endParaRPr lang="en-US" sz="1400" b="1" i="1" u="none" dirty="0"/>
                    </a:p>
                  </a:txBody>
                  <a:tcPr anchor="ctr">
                    <a:solidFill>
                      <a:schemeClr val="bg1">
                        <a:lumMod val="85000"/>
                      </a:schemeClr>
                    </a:solidFill>
                  </a:tcPr>
                </a:tc>
                <a:tc>
                  <a:txBody>
                    <a:bodyPr/>
                    <a:lstStyle/>
                    <a:p>
                      <a:pPr algn="r"/>
                      <a:r>
                        <a:rPr lang="en-US" sz="1400" b="0" i="1" u="none" dirty="0">
                          <a:solidFill>
                            <a:schemeClr val="tx1"/>
                          </a:solidFill>
                        </a:rPr>
                        <a:t>Criminal Activity</a:t>
                      </a:r>
                    </a:p>
                  </a:txBody>
                  <a:tcPr anchor="ctr">
                    <a:solidFill>
                      <a:schemeClr val="bg1">
                        <a:lumMod val="85000"/>
                      </a:schemeClr>
                    </a:solidFill>
                  </a:tcPr>
                </a:tc>
                <a:tc>
                  <a:txBody>
                    <a:bodyPr/>
                    <a:lstStyle/>
                    <a:p>
                      <a:pPr algn="ctr"/>
                      <a:r>
                        <a:rPr lang="en-US" sz="1400" b="1" i="1" u="none" dirty="0">
                          <a:solidFill>
                            <a:schemeClr val="tx1"/>
                          </a:solidFill>
                        </a:rPr>
                        <a:t>5</a:t>
                      </a:r>
                    </a:p>
                  </a:txBody>
                  <a:tcPr anchor="ctr">
                    <a:solidFill>
                      <a:schemeClr val="bg1">
                        <a:lumMod val="85000"/>
                      </a:schemeClr>
                    </a:solidFill>
                  </a:tcPr>
                </a:tc>
                <a:extLst>
                  <a:ext uri="{0D108BD9-81ED-4DB2-BD59-A6C34878D82A}">
                    <a16:rowId xmlns:a16="http://schemas.microsoft.com/office/drawing/2014/main" val="220172206"/>
                  </a:ext>
                </a:extLst>
              </a:tr>
            </a:tbl>
          </a:graphicData>
        </a:graphic>
      </p:graphicFrame>
      <p:pic>
        <p:nvPicPr>
          <p:cNvPr id="16" name="Picture 15" descr="A person wearing a hat&#10;&#10;Description automatically generated">
            <a:extLst>
              <a:ext uri="{FF2B5EF4-FFF2-40B4-BE49-F238E27FC236}">
                <a16:creationId xmlns:a16="http://schemas.microsoft.com/office/drawing/2014/main" id="{DECBA5E6-E37C-4D88-89C5-F5C6384A5853}"/>
              </a:ext>
            </a:extLst>
          </p:cNvPr>
          <p:cNvPicPr/>
          <p:nvPr/>
        </p:nvPicPr>
        <p:blipFill rotWithShape="1">
          <a:blip r:embed="rId7" cstate="email">
            <a:extLst>
              <a:ext uri="{28A0092B-C50C-407E-A947-70E740481C1C}">
                <a14:useLocalDpi xmlns:a14="http://schemas.microsoft.com/office/drawing/2010/main"/>
              </a:ext>
            </a:extLst>
          </a:blip>
          <a:srcRect t="19626" r="1" b="16313"/>
          <a:stretch/>
        </p:blipFill>
        <p:spPr>
          <a:xfrm>
            <a:off x="3128682" y="4419596"/>
            <a:ext cx="1524001" cy="883919"/>
          </a:xfrm>
          <a:prstGeom prst="rect">
            <a:avLst/>
          </a:prstGeom>
        </p:spPr>
      </p:pic>
      <p:pic>
        <p:nvPicPr>
          <p:cNvPr id="28" name="Picture 27" descr="DSC_1215">
            <a:extLst>
              <a:ext uri="{FF2B5EF4-FFF2-40B4-BE49-F238E27FC236}">
                <a16:creationId xmlns:a16="http://schemas.microsoft.com/office/drawing/2014/main" id="{2346D3C3-917F-446B-9095-12EA325A5806}"/>
              </a:ext>
            </a:extLst>
          </p:cNvPr>
          <p:cNvPicPr>
            <a:picLocks noGrp="1" noChangeAspect="1"/>
          </p:cNvPicPr>
          <p:nvPr isPhoto="1"/>
        </p:nvPicPr>
        <p:blipFill>
          <a:blip r:embed="rId8" cstate="email">
            <a:extLst>
              <a:ext uri="{28A0092B-C50C-407E-A947-70E740481C1C}">
                <a14:useLocalDpi xmlns:a14="http://schemas.microsoft.com/office/drawing/2010/main"/>
              </a:ext>
            </a:extLst>
          </a:blip>
          <a:stretch>
            <a:fillRect/>
          </a:stretch>
        </p:blipFill>
        <p:spPr>
          <a:xfrm>
            <a:off x="7864523" y="4419596"/>
            <a:ext cx="669877" cy="908309"/>
          </a:xfrm>
          <a:prstGeom prst="rect">
            <a:avLst/>
          </a:prstGeom>
        </p:spPr>
      </p:pic>
      <p:graphicFrame>
        <p:nvGraphicFramePr>
          <p:cNvPr id="15" name="Table 14">
            <a:extLst>
              <a:ext uri="{FF2B5EF4-FFF2-40B4-BE49-F238E27FC236}">
                <a16:creationId xmlns:a16="http://schemas.microsoft.com/office/drawing/2014/main" id="{F96B286E-2454-491D-8904-26592763CDB0}"/>
              </a:ext>
            </a:extLst>
          </p:cNvPr>
          <p:cNvGraphicFramePr>
            <a:graphicFrameLocks noGrp="1"/>
          </p:cNvGraphicFramePr>
          <p:nvPr>
            <p:extLst>
              <p:ext uri="{D42A27DB-BD31-4B8C-83A1-F6EECF244321}">
                <p14:modId xmlns:p14="http://schemas.microsoft.com/office/powerpoint/2010/main" val="2471528029"/>
              </p:ext>
            </p:extLst>
          </p:nvPr>
        </p:nvGraphicFramePr>
        <p:xfrm>
          <a:off x="609602" y="5303520"/>
          <a:ext cx="7924798" cy="609600"/>
        </p:xfrm>
        <a:graphic>
          <a:graphicData uri="http://schemas.openxmlformats.org/drawingml/2006/table">
            <a:tbl>
              <a:tblPr firstRow="1" bandRow="1">
                <a:tableStyleId>{00A15C55-8517-42AA-B614-E9B94910E393}</a:tableStyleId>
              </a:tblPr>
              <a:tblGrid>
                <a:gridCol w="2514598">
                  <a:extLst>
                    <a:ext uri="{9D8B030D-6E8A-4147-A177-3AD203B41FA5}">
                      <a16:colId xmlns:a16="http://schemas.microsoft.com/office/drawing/2014/main" val="20000"/>
                    </a:ext>
                  </a:extLst>
                </a:gridCol>
                <a:gridCol w="829303">
                  <a:extLst>
                    <a:ext uri="{9D8B030D-6E8A-4147-A177-3AD203B41FA5}">
                      <a16:colId xmlns:a16="http://schemas.microsoft.com/office/drawing/2014/main" val="20001"/>
                    </a:ext>
                  </a:extLst>
                </a:gridCol>
                <a:gridCol w="3534985">
                  <a:extLst>
                    <a:ext uri="{9D8B030D-6E8A-4147-A177-3AD203B41FA5}">
                      <a16:colId xmlns:a16="http://schemas.microsoft.com/office/drawing/2014/main" val="20002"/>
                    </a:ext>
                  </a:extLst>
                </a:gridCol>
                <a:gridCol w="1045912">
                  <a:extLst>
                    <a:ext uri="{9D8B030D-6E8A-4147-A177-3AD203B41FA5}">
                      <a16:colId xmlns:a16="http://schemas.microsoft.com/office/drawing/2014/main" val="20004"/>
                    </a:ext>
                  </a:extLst>
                </a:gridCol>
              </a:tblGrid>
              <a:tr h="267742">
                <a:tc gridSpan="2">
                  <a:txBody>
                    <a:bodyPr/>
                    <a:lstStyle/>
                    <a:p>
                      <a:pPr algn="r"/>
                      <a:r>
                        <a:rPr lang="en-US" sz="1400" b="1" i="0" dirty="0">
                          <a:solidFill>
                            <a:schemeClr val="tx1"/>
                          </a:solidFill>
                        </a:rPr>
                        <a:t>                       FFY 2020</a:t>
                      </a:r>
                      <a:endParaRPr lang="en-US" sz="1400" b="0" i="0" dirty="0">
                        <a:solidFill>
                          <a:schemeClr val="tx1"/>
                        </a:solidFill>
                      </a:endParaRPr>
                    </a:p>
                  </a:txBody>
                  <a:tcPr anchor="ctr">
                    <a:solidFill>
                      <a:schemeClr val="bg1">
                        <a:lumMod val="75000"/>
                      </a:schemeClr>
                    </a:solidFill>
                  </a:tcPr>
                </a:tc>
                <a:tc hMerge="1">
                  <a:txBody>
                    <a:bodyPr/>
                    <a:lstStyle/>
                    <a:p>
                      <a:pPr algn="ctr"/>
                      <a:endParaRPr lang="en-US" sz="1700" b="0" i="1" dirty="0">
                        <a:solidFill>
                          <a:schemeClr val="tx1"/>
                        </a:solidFill>
                      </a:endParaRPr>
                    </a:p>
                  </a:txBody>
                  <a:tcPr>
                    <a:solidFill>
                      <a:schemeClr val="bg1">
                        <a:lumMod val="75000"/>
                      </a:schemeClr>
                    </a:solidFill>
                  </a:tcPr>
                </a:tc>
                <a:tc>
                  <a:txBody>
                    <a:bodyPr/>
                    <a:lstStyle/>
                    <a:p>
                      <a:pPr algn="r"/>
                      <a:r>
                        <a:rPr lang="en-US" sz="1400" b="1" i="0" u="none" dirty="0">
                          <a:solidFill>
                            <a:schemeClr val="tx1"/>
                          </a:solidFill>
                        </a:rPr>
                        <a:t>FFY 2021</a:t>
                      </a:r>
                      <a:endParaRPr lang="en-US" sz="1400" b="0" i="0" u="none" dirty="0">
                        <a:solidFill>
                          <a:schemeClr val="tx1"/>
                        </a:solidFill>
                      </a:endParaRPr>
                    </a:p>
                  </a:txBody>
                  <a:tcPr anchor="ctr">
                    <a:solidFill>
                      <a:schemeClr val="bg1">
                        <a:lumMod val="75000"/>
                      </a:schemeClr>
                    </a:solidFill>
                  </a:tcPr>
                </a:tc>
                <a:tc>
                  <a:txBody>
                    <a:bodyPr/>
                    <a:lstStyle/>
                    <a:p>
                      <a:pPr algn="ctr"/>
                      <a:r>
                        <a:rPr lang="en-US" sz="1400" b="1" i="1" u="none"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67742">
                <a:tc>
                  <a:txBody>
                    <a:bodyPr/>
                    <a:lstStyle/>
                    <a:p>
                      <a:pPr algn="r"/>
                      <a:r>
                        <a:rPr lang="en-US" sz="1400" b="0" i="1" baseline="0" dirty="0">
                          <a:solidFill>
                            <a:schemeClr val="tx1"/>
                          </a:solidFill>
                        </a:rPr>
                        <a:t>Total Fatalities</a:t>
                      </a:r>
                      <a:endParaRPr lang="en-US" sz="1400" b="0" i="1" dirty="0">
                        <a:solidFill>
                          <a:schemeClr val="tx1"/>
                        </a:solidFill>
                      </a:endParaRPr>
                    </a:p>
                  </a:txBody>
                  <a:tcPr>
                    <a:solidFill>
                      <a:schemeClr val="bg1">
                        <a:lumMod val="85000"/>
                      </a:schemeClr>
                    </a:solidFill>
                  </a:tcPr>
                </a:tc>
                <a:tc>
                  <a:txBody>
                    <a:bodyPr/>
                    <a:lstStyle/>
                    <a:p>
                      <a:pPr algn="ctr"/>
                      <a:r>
                        <a:rPr lang="en-US" sz="1400" b="0" i="0" dirty="0">
                          <a:solidFill>
                            <a:schemeClr val="tx1"/>
                          </a:solidFill>
                        </a:rPr>
                        <a:t>79</a:t>
                      </a:r>
                    </a:p>
                  </a:txBody>
                  <a:tcPr>
                    <a:solidFill>
                      <a:schemeClr val="bg1">
                        <a:lumMod val="95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i="1" baseline="0" dirty="0">
                          <a:solidFill>
                            <a:schemeClr val="tx1"/>
                          </a:solidFill>
                        </a:rPr>
                        <a:t>Total Fatalities</a:t>
                      </a:r>
                      <a:endParaRPr lang="en-US" sz="1400" b="0" i="1" dirty="0">
                        <a:solidFill>
                          <a:schemeClr val="tx1"/>
                        </a:solidFill>
                      </a:endParaRPr>
                    </a:p>
                  </a:txBody>
                  <a:tcPr>
                    <a:solidFill>
                      <a:schemeClr val="bg1">
                        <a:lumMod val="85000"/>
                      </a:schemeClr>
                    </a:solidFill>
                  </a:tcPr>
                </a:tc>
                <a:tc>
                  <a:txBody>
                    <a:bodyPr/>
                    <a:lstStyle/>
                    <a:p>
                      <a:pPr algn="ctr"/>
                      <a:r>
                        <a:rPr lang="en-US" sz="1400" b="1" i="1" u="none" dirty="0">
                          <a:solidFill>
                            <a:schemeClr val="tx1"/>
                          </a:solidFill>
                        </a:rPr>
                        <a:t>86</a:t>
                      </a:r>
                    </a:p>
                  </a:txBody>
                  <a:tcPr>
                    <a:solidFill>
                      <a:schemeClr val="bg1">
                        <a:lumMod val="95000"/>
                      </a:schemeClr>
                    </a:solidFill>
                  </a:tcPr>
                </a:tc>
                <a:extLst>
                  <a:ext uri="{0D108BD9-81ED-4DB2-BD59-A6C34878D82A}">
                    <a16:rowId xmlns:a16="http://schemas.microsoft.com/office/drawing/2014/main" val="10001"/>
                  </a:ext>
                </a:extLst>
              </a:tr>
            </a:tbl>
          </a:graphicData>
        </a:graphic>
      </p:graphicFrame>
      <p:sp>
        <p:nvSpPr>
          <p:cNvPr id="17" name="TextBox 16">
            <a:extLst>
              <a:ext uri="{FF2B5EF4-FFF2-40B4-BE49-F238E27FC236}">
                <a16:creationId xmlns:a16="http://schemas.microsoft.com/office/drawing/2014/main" id="{F1661094-89AA-4FF6-9520-D753E5A95181}"/>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
        <p:nvSpPr>
          <p:cNvPr id="14" name="TextBox 13">
            <a:extLst>
              <a:ext uri="{FF2B5EF4-FFF2-40B4-BE49-F238E27FC236}">
                <a16:creationId xmlns:a16="http://schemas.microsoft.com/office/drawing/2014/main" id="{AAE36FCF-F325-4956-B9EE-BDEE7AD6202E}"/>
              </a:ext>
            </a:extLst>
          </p:cNvPr>
          <p:cNvSpPr txBox="1"/>
          <p:nvPr/>
        </p:nvSpPr>
        <p:spPr>
          <a:xfrm>
            <a:off x="533400" y="4173379"/>
            <a:ext cx="2464136" cy="246221"/>
          </a:xfrm>
          <a:prstGeom prst="rect">
            <a:avLst/>
          </a:prstGeom>
          <a:noFill/>
        </p:spPr>
        <p:txBody>
          <a:bodyPr wrap="none" rtlCol="0">
            <a:spAutoFit/>
          </a:bodyPr>
          <a:lstStyle/>
          <a:p>
            <a:r>
              <a:rPr lang="en-US" sz="1000" i="1" dirty="0"/>
              <a:t>*One struck by is also a criminal activity</a:t>
            </a:r>
            <a:r>
              <a:rPr lang="en-US" sz="1000" dirty="0"/>
              <a:t>.</a:t>
            </a:r>
          </a:p>
        </p:txBody>
      </p:sp>
    </p:spTree>
    <p:extLst>
      <p:ext uri="{BB962C8B-B14F-4D97-AF65-F5344CB8AC3E}">
        <p14:creationId xmlns:p14="http://schemas.microsoft.com/office/powerpoint/2010/main" val="3532101452"/>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8086"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Strategic Plan Goals</a:t>
            </a:r>
            <a:endParaRPr lang="en-US" sz="2400" b="1" i="1" dirty="0">
              <a:solidFill>
                <a:schemeClr val="bg2"/>
              </a:solidFill>
            </a:endParaRPr>
          </a:p>
        </p:txBody>
      </p:sp>
      <p:graphicFrame>
        <p:nvGraphicFramePr>
          <p:cNvPr id="9" name="Group 28">
            <a:extLst>
              <a:ext uri="{FF2B5EF4-FFF2-40B4-BE49-F238E27FC236}">
                <a16:creationId xmlns:a16="http://schemas.microsoft.com/office/drawing/2014/main" id="{21EF636C-EEBA-4CA8-B56A-4A49C490414A}"/>
              </a:ext>
            </a:extLst>
          </p:cNvPr>
          <p:cNvGraphicFramePr>
            <a:graphicFrameLocks noGrp="1"/>
          </p:cNvGraphicFramePr>
          <p:nvPr>
            <p:extLst>
              <p:ext uri="{D42A27DB-BD31-4B8C-83A1-F6EECF244321}">
                <p14:modId xmlns:p14="http://schemas.microsoft.com/office/powerpoint/2010/main" val="3395025871"/>
              </p:ext>
            </p:extLst>
          </p:nvPr>
        </p:nvGraphicFramePr>
        <p:xfrm>
          <a:off x="609597" y="1117935"/>
          <a:ext cx="7848602" cy="4749466"/>
        </p:xfrm>
        <a:graphic>
          <a:graphicData uri="http://schemas.openxmlformats.org/drawingml/2006/table">
            <a:tbl>
              <a:tblPr>
                <a:tableStyleId>{00A15C55-8517-42AA-B614-E9B94910E393}</a:tableStyleId>
              </a:tblPr>
              <a:tblGrid>
                <a:gridCol w="5051976">
                  <a:extLst>
                    <a:ext uri="{9D8B030D-6E8A-4147-A177-3AD203B41FA5}">
                      <a16:colId xmlns:a16="http://schemas.microsoft.com/office/drawing/2014/main" val="20000"/>
                    </a:ext>
                  </a:extLst>
                </a:gridCol>
                <a:gridCol w="1353206">
                  <a:extLst>
                    <a:ext uri="{9D8B030D-6E8A-4147-A177-3AD203B41FA5}">
                      <a16:colId xmlns:a16="http://schemas.microsoft.com/office/drawing/2014/main" val="20002"/>
                    </a:ext>
                  </a:extLst>
                </a:gridCol>
                <a:gridCol w="1443420">
                  <a:extLst>
                    <a:ext uri="{9D8B030D-6E8A-4147-A177-3AD203B41FA5}">
                      <a16:colId xmlns:a16="http://schemas.microsoft.com/office/drawing/2014/main" val="20003"/>
                    </a:ext>
                  </a:extLst>
                </a:gridCol>
              </a:tblGrid>
              <a:tr h="5266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COMPLIANCE</a:t>
                      </a:r>
                      <a:endParaRPr kumimoji="0" lang="en-US" sz="1800" b="1" i="0" u="none" strike="noStrike" cap="none" normalizeH="0" baseline="0" dirty="0">
                        <a:ln>
                          <a:noFill/>
                        </a:ln>
                        <a:solidFill>
                          <a:schemeClr val="bg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cap="none" normalizeH="0" baseline="0" dirty="0">
                          <a:ln>
                            <a:noFill/>
                          </a:ln>
                          <a:solidFill>
                            <a:schemeClr val="tx1"/>
                          </a:solidFill>
                          <a:effectLst/>
                        </a:rPr>
                        <a:t>FFY Goal</a:t>
                      </a:r>
                      <a:endParaRPr kumimoji="0" lang="en-US" sz="16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35150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Safety Inspections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Arial" charset="0"/>
                          <a:cs typeface="Arial" charset="0"/>
                        </a:rPr>
                        <a:t>1,256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a:ln>
                            <a:noFill/>
                          </a:ln>
                          <a:effectLst/>
                        </a:rPr>
                        <a:t>1,197</a:t>
                      </a:r>
                      <a:endParaRPr kumimoji="0" lang="en-US" sz="14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1"/>
                  </a:ext>
                </a:extLst>
              </a:tr>
              <a:tr h="35150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Health Inspections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Arial" charset="0"/>
                          <a:cs typeface="Arial" charset="0"/>
                        </a:rPr>
                        <a:t>961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cs typeface="Arial" charset="0"/>
                        </a:rPr>
                        <a:t>635</a:t>
                      </a:r>
                    </a:p>
                  </a:txBody>
                  <a:tcPr anchor="ctr" horzOverflow="overflow">
                    <a:solidFill>
                      <a:schemeClr val="bg1">
                        <a:lumMod val="85000"/>
                      </a:schemeClr>
                    </a:solidFill>
                  </a:tcPr>
                </a:tc>
                <a:extLst>
                  <a:ext uri="{0D108BD9-81ED-4DB2-BD59-A6C34878D82A}">
                    <a16:rowId xmlns:a16="http://schemas.microsoft.com/office/drawing/2014/main" val="10002"/>
                  </a:ext>
                </a:extLst>
              </a:tr>
              <a:tr h="35150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Serious Hazards Eliminated</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Arial" charset="0"/>
                          <a:cs typeface="Arial" charset="0"/>
                        </a:rPr>
                        <a:t>3,313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a:ln>
                            <a:noFill/>
                          </a:ln>
                          <a:effectLst/>
                        </a:rPr>
                        <a:t>4,100</a:t>
                      </a:r>
                      <a:endParaRPr kumimoji="0" lang="en-US" sz="14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3"/>
                  </a:ext>
                </a:extLst>
              </a:tr>
              <a:tr h="5266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CONSULTATION</a:t>
                      </a:r>
                      <a:endParaRPr kumimoji="0" lang="en-US" sz="18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effectLst/>
                        </a:rPr>
                        <a:t>FFY Goal</a:t>
                      </a:r>
                      <a:endParaRPr kumimoji="0" lang="en-US" sz="16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4"/>
                  </a:ext>
                </a:extLst>
              </a:tr>
              <a:tr h="35150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Serious Hazards Eliminated</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Arial" charset="0"/>
                          <a:cs typeface="Arial" charset="0"/>
                        </a:rPr>
                        <a:t>5,044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a:ln>
                            <a:noFill/>
                          </a:ln>
                          <a:effectLst/>
                        </a:rPr>
                        <a:t>5,000</a:t>
                      </a:r>
                      <a:endParaRPr kumimoji="0" lang="en-US" sz="14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5"/>
                  </a:ext>
                </a:extLst>
              </a:tr>
              <a:tr h="35150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Private and Public Sector Visits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Arial" charset="0"/>
                          <a:cs typeface="Arial" charset="0"/>
                        </a:rPr>
                        <a:t>1,425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dk1"/>
                          </a:solidFill>
                          <a:effectLst/>
                          <a:latin typeface="+mn-lt"/>
                          <a:cs typeface="+mn-cs"/>
                        </a:rPr>
                        <a:t>925</a:t>
                      </a:r>
                      <a:endParaRPr kumimoji="0" lang="en-US" sz="14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6"/>
                  </a:ext>
                </a:extLst>
              </a:tr>
              <a:tr h="5266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OSH DIVISION</a:t>
                      </a:r>
                      <a:endParaRPr kumimoji="0" lang="en-US" sz="18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effectLst/>
                        </a:rPr>
                        <a:t>FFY Goal</a:t>
                      </a:r>
                      <a:endParaRPr kumimoji="0" lang="en-US" sz="16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8"/>
                  </a:ext>
                </a:extLst>
              </a:tr>
              <a:tr h="35150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Program Improvements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Arial" charset="0"/>
                          <a:cs typeface="Arial" charset="0"/>
                        </a:rPr>
                        <a:t>2,319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a:ln>
                            <a:noFill/>
                          </a:ln>
                          <a:effectLst/>
                        </a:rPr>
                        <a:t>2,060</a:t>
                      </a:r>
                      <a:endParaRPr kumimoji="0" lang="en-US" sz="14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9"/>
                  </a:ext>
                </a:extLst>
              </a:tr>
              <a:tr h="554989">
                <a:tc>
                  <a:txBody>
                    <a:bodyPr/>
                    <a:lstStyle/>
                    <a:p>
                      <a:pPr algn="r"/>
                      <a:r>
                        <a:rPr lang="en-US" sz="1400" i="1" dirty="0"/>
                        <a:t>People Trained in Special Emphasis Program Areas</a:t>
                      </a:r>
                      <a:endParaRPr lang="en-US" sz="1400" b="0" i="1" dirty="0"/>
                    </a:p>
                  </a:txBody>
                  <a:tcPr anchor="ctr">
                    <a:solidFill>
                      <a:schemeClr val="bg1">
                        <a:lumMod val="85000"/>
                      </a:schemeClr>
                    </a:solidFill>
                  </a:tcPr>
                </a:tc>
                <a:tc>
                  <a:txBody>
                    <a:bodyPr/>
                    <a:lstStyle/>
                    <a:p>
                      <a:pPr algn="ctr"/>
                      <a:r>
                        <a:rPr lang="en-US" sz="1400" b="1" i="1" dirty="0"/>
                        <a:t>5,510</a:t>
                      </a:r>
                    </a:p>
                  </a:txBody>
                  <a:tcPr anchor="ctr">
                    <a:solidFill>
                      <a:schemeClr val="bg1">
                        <a:lumMod val="85000"/>
                      </a:schemeClr>
                    </a:solidFill>
                  </a:tcPr>
                </a:tc>
                <a:tc>
                  <a:txBody>
                    <a:bodyPr/>
                    <a:lstStyle/>
                    <a:p>
                      <a:pPr algn="ctr"/>
                      <a:r>
                        <a:rPr lang="en-US" sz="1400" i="0" dirty="0"/>
                        <a:t>3,700</a:t>
                      </a:r>
                      <a:endParaRPr lang="en-US" sz="1400" b="0" i="0" dirty="0"/>
                    </a:p>
                  </a:txBody>
                  <a:tcPr anchor="ctr">
                    <a:solidFill>
                      <a:schemeClr val="bg1">
                        <a:lumMod val="85000"/>
                      </a:schemeClr>
                    </a:solidFill>
                  </a:tcPr>
                </a:tc>
                <a:extLst>
                  <a:ext uri="{0D108BD9-81ED-4DB2-BD59-A6C34878D82A}">
                    <a16:rowId xmlns:a16="http://schemas.microsoft.com/office/drawing/2014/main" val="10010"/>
                  </a:ext>
                </a:extLst>
              </a:tr>
              <a:tr h="505383">
                <a:tc>
                  <a:txBody>
                    <a:bodyPr/>
                    <a:lstStyle/>
                    <a:p>
                      <a:pPr algn="r"/>
                      <a:r>
                        <a:rPr lang="en-US" sz="1400" i="1" dirty="0"/>
                        <a:t>People Trained at OSH</a:t>
                      </a:r>
                      <a:r>
                        <a:rPr lang="en-US" sz="1400" i="1" baseline="0" dirty="0"/>
                        <a:t> </a:t>
                      </a:r>
                      <a:r>
                        <a:rPr lang="en-US" sz="1400" i="1" dirty="0"/>
                        <a:t>Division Sponsored Events</a:t>
                      </a:r>
                      <a:endParaRPr lang="en-US" sz="1400" b="0" i="1" dirty="0"/>
                    </a:p>
                  </a:txBody>
                  <a:tcPr anchor="ctr">
                    <a:solidFill>
                      <a:schemeClr val="bg1">
                        <a:lumMod val="95000"/>
                      </a:schemeClr>
                    </a:solidFill>
                  </a:tcPr>
                </a:tc>
                <a:tc>
                  <a:txBody>
                    <a:bodyPr/>
                    <a:lstStyle/>
                    <a:p>
                      <a:pPr algn="ctr"/>
                      <a:r>
                        <a:rPr lang="en-US" sz="1400" b="1" i="1" dirty="0"/>
                        <a:t>7,597</a:t>
                      </a:r>
                    </a:p>
                  </a:txBody>
                  <a:tcPr anchor="ctr">
                    <a:solidFill>
                      <a:schemeClr val="bg1">
                        <a:lumMod val="95000"/>
                      </a:schemeClr>
                    </a:solidFill>
                  </a:tcPr>
                </a:tc>
                <a:tc>
                  <a:txBody>
                    <a:bodyPr/>
                    <a:lstStyle/>
                    <a:p>
                      <a:pPr algn="ctr"/>
                      <a:r>
                        <a:rPr lang="en-US" sz="1400" i="0" dirty="0"/>
                        <a:t>7,350</a:t>
                      </a:r>
                      <a:endParaRPr lang="en-US" sz="1400" b="0" i="0" dirty="0"/>
                    </a:p>
                  </a:txBody>
                  <a:tcPr anchor="ctr">
                    <a:solidFill>
                      <a:schemeClr val="bg1">
                        <a:lumMod val="95000"/>
                      </a:schemeClr>
                    </a:solidFill>
                  </a:tcPr>
                </a:tc>
                <a:extLst>
                  <a:ext uri="{0D108BD9-81ED-4DB2-BD59-A6C34878D82A}">
                    <a16:rowId xmlns:a16="http://schemas.microsoft.com/office/drawing/2014/main" val="10011"/>
                  </a:ext>
                </a:extLst>
              </a:tr>
            </a:tbl>
          </a:graphicData>
        </a:graphic>
      </p:graphicFrame>
      <p:sp>
        <p:nvSpPr>
          <p:cNvPr id="7" name="TextBox 6">
            <a:extLst>
              <a:ext uri="{FF2B5EF4-FFF2-40B4-BE49-F238E27FC236}">
                <a16:creationId xmlns:a16="http://schemas.microsoft.com/office/drawing/2014/main" id="{B0D3532B-7770-498E-9B9B-73F0DC4EE374}"/>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1765714171"/>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wllagoe.EADS\Pictures\Construction\IMAG0613.jpg"/>
          <p:cNvPicPr/>
          <p:nvPr/>
        </p:nvPicPr>
        <p:blipFill>
          <a:blip r:embed="rId3" cstate="print"/>
          <a:srcRect t="22143"/>
          <a:stretch>
            <a:fillRect/>
          </a:stretch>
        </p:blipFill>
        <p:spPr bwMode="auto">
          <a:xfrm>
            <a:off x="609598" y="4356421"/>
            <a:ext cx="3200402" cy="1613354"/>
          </a:xfrm>
          <a:prstGeom prst="rect">
            <a:avLst/>
          </a:prstGeom>
          <a:noFill/>
          <a:ln w="9525">
            <a:noFill/>
            <a:miter lim="800000"/>
            <a:headEnd/>
            <a:tailEnd/>
          </a:ln>
        </p:spPr>
      </p:pic>
      <p:pic>
        <p:nvPicPr>
          <p:cNvPr id="18" name="Picture 17" descr="C:\Documents and Settings\Wanda Lagoe\My Documents\My Pictures\Partnerships\Crane 178.jpg"/>
          <p:cNvPicPr/>
          <p:nvPr/>
        </p:nvPicPr>
        <p:blipFill>
          <a:blip r:embed="rId4" cstate="print"/>
          <a:srcRect l="49448" t="20285"/>
          <a:stretch>
            <a:fillRect/>
          </a:stretch>
        </p:blipFill>
        <p:spPr bwMode="auto">
          <a:xfrm>
            <a:off x="6248400" y="4330242"/>
            <a:ext cx="2285999" cy="1613357"/>
          </a:xfrm>
          <a:prstGeom prst="rect">
            <a:avLst/>
          </a:prstGeom>
          <a:noFill/>
          <a:ln w="9525">
            <a:noFill/>
            <a:miter lim="800000"/>
            <a:headEnd/>
            <a:tailEnd/>
          </a:ln>
        </p:spPr>
      </p:pic>
      <p:pic>
        <p:nvPicPr>
          <p:cNvPr id="28" name="Picture 27" descr="C:\Documents and Settings\Wanda Lagoe\My Documents\My Pictures\PSM\IMG_1928.JPG"/>
          <p:cNvPicPr/>
          <p:nvPr/>
        </p:nvPicPr>
        <p:blipFill>
          <a:blip r:embed="rId5" cstate="print"/>
          <a:srcRect/>
          <a:stretch>
            <a:fillRect/>
          </a:stretch>
        </p:blipFill>
        <p:spPr bwMode="auto">
          <a:xfrm>
            <a:off x="4419601" y="4330243"/>
            <a:ext cx="1828800" cy="1613357"/>
          </a:xfrm>
          <a:prstGeom prst="rect">
            <a:avLst/>
          </a:prstGeom>
          <a:noFill/>
          <a:ln w="9525">
            <a:noFill/>
            <a:miter lim="800000"/>
            <a:headEnd/>
            <a:tailEnd/>
          </a:ln>
        </p:spPr>
      </p:pic>
      <p:sp>
        <p:nvSpPr>
          <p:cNvPr id="23" name="TextBox 22"/>
          <p:cNvSpPr txBox="1"/>
          <p:nvPr/>
        </p:nvSpPr>
        <p:spPr>
          <a:xfrm>
            <a:off x="533400" y="5715000"/>
            <a:ext cx="1186543" cy="215444"/>
          </a:xfrm>
          <a:prstGeom prst="rect">
            <a:avLst/>
          </a:prstGeom>
          <a:noFill/>
        </p:spPr>
        <p:txBody>
          <a:bodyPr wrap="none" rtlCol="0">
            <a:spAutoFit/>
          </a:bodyPr>
          <a:lstStyle/>
          <a:p>
            <a:r>
              <a:rPr lang="en-US" sz="800" dirty="0"/>
              <a:t>NCDOL Photo Library</a:t>
            </a:r>
          </a:p>
        </p:txBody>
      </p:sp>
      <p:graphicFrame>
        <p:nvGraphicFramePr>
          <p:cNvPr id="19" name="Table 18">
            <a:extLst>
              <a:ext uri="{FF2B5EF4-FFF2-40B4-BE49-F238E27FC236}">
                <a16:creationId xmlns:a16="http://schemas.microsoft.com/office/drawing/2014/main" id="{053F0C22-4AA4-4A42-B1A6-E38DB4C7ECE7}"/>
              </a:ext>
            </a:extLst>
          </p:cNvPr>
          <p:cNvGraphicFramePr>
            <a:graphicFrameLocks noGrp="1"/>
          </p:cNvGraphicFramePr>
          <p:nvPr>
            <p:extLst>
              <p:ext uri="{D42A27DB-BD31-4B8C-83A1-F6EECF244321}">
                <p14:modId xmlns:p14="http://schemas.microsoft.com/office/powerpoint/2010/main" val="2631325614"/>
              </p:ext>
            </p:extLst>
          </p:nvPr>
        </p:nvGraphicFramePr>
        <p:xfrm>
          <a:off x="609599" y="1121656"/>
          <a:ext cx="7924800" cy="1406101"/>
        </p:xfrm>
        <a:graphic>
          <a:graphicData uri="http://schemas.openxmlformats.org/drawingml/2006/table">
            <a:tbl>
              <a:tblPr firstRow="1" bandRow="1">
                <a:tableStyleId>{00A15C55-8517-42AA-B614-E9B94910E393}</a:tableStyleId>
              </a:tblPr>
              <a:tblGrid>
                <a:gridCol w="4490392">
                  <a:extLst>
                    <a:ext uri="{9D8B030D-6E8A-4147-A177-3AD203B41FA5}">
                      <a16:colId xmlns:a16="http://schemas.microsoft.com/office/drawing/2014/main" val="20000"/>
                    </a:ext>
                  </a:extLst>
                </a:gridCol>
                <a:gridCol w="1574104">
                  <a:extLst>
                    <a:ext uri="{9D8B030D-6E8A-4147-A177-3AD203B41FA5}">
                      <a16:colId xmlns:a16="http://schemas.microsoft.com/office/drawing/2014/main" val="20002"/>
                    </a:ext>
                  </a:extLst>
                </a:gridCol>
                <a:gridCol w="1860304">
                  <a:extLst>
                    <a:ext uri="{9D8B030D-6E8A-4147-A177-3AD203B41FA5}">
                      <a16:colId xmlns:a16="http://schemas.microsoft.com/office/drawing/2014/main" val="20003"/>
                    </a:ext>
                  </a:extLst>
                </a:gridCol>
              </a:tblGrid>
              <a:tr h="762733">
                <a:tc>
                  <a:txBody>
                    <a:bodyPr/>
                    <a:lstStyle/>
                    <a:p>
                      <a:pPr algn="ctr"/>
                      <a:r>
                        <a:rPr lang="en-US" sz="1800" dirty="0">
                          <a:solidFill>
                            <a:schemeClr val="tx1"/>
                          </a:solidFill>
                        </a:rPr>
                        <a:t>Education, Training and Technical Assistance (ETTA)</a:t>
                      </a:r>
                      <a:endParaRPr lang="en-US" sz="1800" b="1" dirty="0">
                        <a:solidFill>
                          <a:schemeClr val="tx1"/>
                        </a:solidFill>
                      </a:endParaRPr>
                    </a:p>
                  </a:txBody>
                  <a:tcPr anchor="ctr">
                    <a:solidFill>
                      <a:schemeClr val="bg1">
                        <a:lumMod val="75000"/>
                      </a:schemeClr>
                    </a:solidFill>
                  </a:tcPr>
                </a:tc>
                <a:tc>
                  <a:txBody>
                    <a:bodyPr/>
                    <a:lstStyle/>
                    <a:p>
                      <a:pPr algn="ctr"/>
                      <a:r>
                        <a:rPr lang="en-US" sz="1800" b="1" i="1" dirty="0">
                          <a:solidFill>
                            <a:schemeClr val="tx1"/>
                          </a:solidFill>
                        </a:rPr>
                        <a:t>Total</a:t>
                      </a:r>
                    </a:p>
                  </a:txBody>
                  <a:tcPr anchor="ctr">
                    <a:solidFill>
                      <a:schemeClr val="bg1">
                        <a:lumMod val="75000"/>
                      </a:schemeClr>
                    </a:solidFill>
                  </a:tcPr>
                </a:tc>
                <a:tc>
                  <a:txBody>
                    <a:bodyPr/>
                    <a:lstStyle/>
                    <a:p>
                      <a:pPr algn="ctr"/>
                      <a:r>
                        <a:rPr lang="en-US" sz="1800" i="0" dirty="0">
                          <a:solidFill>
                            <a:schemeClr val="tx1"/>
                          </a:solidFill>
                        </a:rPr>
                        <a:t>FFY Goal</a:t>
                      </a:r>
                      <a:endParaRPr lang="en-US" sz="1800" b="1" i="0"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321684">
                <a:tc>
                  <a:txBody>
                    <a:bodyPr/>
                    <a:lstStyle/>
                    <a:p>
                      <a:pPr algn="r"/>
                      <a:r>
                        <a:rPr lang="en-US" sz="1300" i="1" dirty="0"/>
                        <a:t>Publications Distributed</a:t>
                      </a:r>
                      <a:endParaRPr lang="en-US" sz="1300" b="0" i="1" dirty="0"/>
                    </a:p>
                  </a:txBody>
                  <a:tcPr>
                    <a:solidFill>
                      <a:schemeClr val="bg1">
                        <a:lumMod val="95000"/>
                      </a:schemeClr>
                    </a:solidFill>
                  </a:tcPr>
                </a:tc>
                <a:tc>
                  <a:txBody>
                    <a:bodyPr/>
                    <a:lstStyle/>
                    <a:p>
                      <a:pPr algn="ctr"/>
                      <a:r>
                        <a:rPr lang="en-US" sz="1300" b="1" i="1" dirty="0"/>
                        <a:t>21,286</a:t>
                      </a:r>
                    </a:p>
                  </a:txBody>
                  <a:tcPr anchor="ctr">
                    <a:solidFill>
                      <a:schemeClr val="bg1">
                        <a:lumMod val="95000"/>
                      </a:schemeClr>
                    </a:solidFill>
                  </a:tcPr>
                </a:tc>
                <a:tc>
                  <a:txBody>
                    <a:bodyPr/>
                    <a:lstStyle/>
                    <a:p>
                      <a:pPr algn="ctr"/>
                      <a:r>
                        <a:rPr lang="en-US" sz="1300" i="0" dirty="0"/>
                        <a:t>23,000</a:t>
                      </a:r>
                      <a:endParaRPr lang="en-US" sz="1300" b="0" i="0" dirty="0"/>
                    </a:p>
                  </a:txBody>
                  <a:tcPr>
                    <a:solidFill>
                      <a:schemeClr val="bg1">
                        <a:lumMod val="95000"/>
                      </a:schemeClr>
                    </a:solidFill>
                  </a:tcPr>
                </a:tc>
                <a:extLst>
                  <a:ext uri="{0D108BD9-81ED-4DB2-BD59-A6C34878D82A}">
                    <a16:rowId xmlns:a16="http://schemas.microsoft.com/office/drawing/2014/main" val="10001"/>
                  </a:ext>
                </a:extLst>
              </a:tr>
              <a:tr h="321684">
                <a:tc>
                  <a:txBody>
                    <a:bodyPr/>
                    <a:lstStyle/>
                    <a:p>
                      <a:pPr algn="r"/>
                      <a:r>
                        <a:rPr lang="en-US" sz="1300" i="1" dirty="0"/>
                        <a:t>Standards Interpretations</a:t>
                      </a:r>
                      <a:endParaRPr lang="en-US" sz="1300" b="0" i="1" dirty="0"/>
                    </a:p>
                  </a:txBody>
                  <a:tcPr>
                    <a:solidFill>
                      <a:schemeClr val="bg1">
                        <a:lumMod val="85000"/>
                      </a:schemeClr>
                    </a:solidFill>
                  </a:tcPr>
                </a:tc>
                <a:tc>
                  <a:txBody>
                    <a:bodyPr/>
                    <a:lstStyle/>
                    <a:p>
                      <a:pPr algn="ctr"/>
                      <a:r>
                        <a:rPr lang="en-US" sz="1300" b="1" i="1" dirty="0"/>
                        <a:t>2,147</a:t>
                      </a:r>
                    </a:p>
                  </a:txBody>
                  <a:tcPr anchor="ctr">
                    <a:solidFill>
                      <a:schemeClr val="bg1">
                        <a:lumMod val="85000"/>
                      </a:schemeClr>
                    </a:solidFill>
                  </a:tcPr>
                </a:tc>
                <a:tc>
                  <a:txBody>
                    <a:bodyPr/>
                    <a:lstStyle/>
                    <a:p>
                      <a:pPr algn="ctr"/>
                      <a:r>
                        <a:rPr lang="en-US" sz="1300" i="0" dirty="0"/>
                        <a:t>NA</a:t>
                      </a:r>
                      <a:endParaRPr lang="en-US" sz="1300" b="0" i="0" dirty="0"/>
                    </a:p>
                  </a:txBody>
                  <a:tcPr>
                    <a:solidFill>
                      <a:schemeClr val="bg1">
                        <a:lumMod val="85000"/>
                      </a:schemeClr>
                    </a:solidFill>
                  </a:tcPr>
                </a:tc>
                <a:extLst>
                  <a:ext uri="{0D108BD9-81ED-4DB2-BD59-A6C34878D82A}">
                    <a16:rowId xmlns:a16="http://schemas.microsoft.com/office/drawing/2014/main" val="10002"/>
                  </a:ext>
                </a:extLst>
              </a:tr>
            </a:tbl>
          </a:graphicData>
        </a:graphic>
      </p:graphicFrame>
      <p:sp>
        <p:nvSpPr>
          <p:cNvPr id="12" name="Text Box 3">
            <a:extLst>
              <a:ext uri="{FF2B5EF4-FFF2-40B4-BE49-F238E27FC236}">
                <a16:creationId xmlns:a16="http://schemas.microsoft.com/office/drawing/2014/main" id="{84E88950-9836-4404-8B49-70E18F07766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Strategic Plan Goals</a:t>
            </a:r>
            <a:endParaRPr lang="en-US" sz="2400" b="1" i="1" dirty="0">
              <a:solidFill>
                <a:schemeClr val="bg2"/>
              </a:solidFill>
            </a:endParaRPr>
          </a:p>
        </p:txBody>
      </p:sp>
      <p:pic>
        <p:nvPicPr>
          <p:cNvPr id="21" name="Picture 20" descr="DSC_1171">
            <a:extLst>
              <a:ext uri="{FF2B5EF4-FFF2-40B4-BE49-F238E27FC236}">
                <a16:creationId xmlns:a16="http://schemas.microsoft.com/office/drawing/2014/main" id="{ADE4E2B7-DEE6-48BB-96D8-06C82EC939E2}"/>
              </a:ext>
            </a:extLst>
          </p:cNvPr>
          <p:cNvPicPr/>
          <p:nvPr/>
        </p:nvPicPr>
        <p:blipFill rotWithShape="1">
          <a:blip r:embed="rId6" cstate="email">
            <a:extLst>
              <a:ext uri="{28A0092B-C50C-407E-A947-70E740481C1C}">
                <a14:useLocalDpi xmlns:a14="http://schemas.microsoft.com/office/drawing/2010/main"/>
              </a:ext>
            </a:extLst>
          </a:blip>
          <a:srcRect l="18430" t="33212" r="15224" b="24037"/>
          <a:stretch/>
        </p:blipFill>
        <p:spPr bwMode="auto">
          <a:xfrm>
            <a:off x="4788601" y="4356421"/>
            <a:ext cx="1971675" cy="1613357"/>
          </a:xfrm>
          <a:prstGeom prst="rect">
            <a:avLst/>
          </a:prstGeom>
          <a:ln>
            <a:noFill/>
          </a:ln>
          <a:extLst>
            <a:ext uri="{53640926-AAD7-44D8-BBD7-CCE9431645EC}">
              <a14:shadowObscured xmlns:a14="http://schemas.microsoft.com/office/drawing/2010/main"/>
            </a:ext>
          </a:extLst>
        </p:spPr>
      </p:pic>
      <p:pic>
        <p:nvPicPr>
          <p:cNvPr id="22" name="Picture 21" descr="A group of people standing next to a person&#10;&#10;Description automatically generated">
            <a:extLst>
              <a:ext uri="{FF2B5EF4-FFF2-40B4-BE49-F238E27FC236}">
                <a16:creationId xmlns:a16="http://schemas.microsoft.com/office/drawing/2014/main" id="{6689F314-3A18-40A4-AA91-AAD005A863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45761" y="4346257"/>
            <a:ext cx="1368285" cy="1626940"/>
          </a:xfrm>
          <a:prstGeom prst="rect">
            <a:avLst/>
          </a:prstGeom>
        </p:spPr>
      </p:pic>
      <p:graphicFrame>
        <p:nvGraphicFramePr>
          <p:cNvPr id="13" name="Table 12">
            <a:extLst>
              <a:ext uri="{FF2B5EF4-FFF2-40B4-BE49-F238E27FC236}">
                <a16:creationId xmlns:a16="http://schemas.microsoft.com/office/drawing/2014/main" id="{54F87F26-F6C1-4C41-B57A-837A738B3A3A}"/>
              </a:ext>
            </a:extLst>
          </p:cNvPr>
          <p:cNvGraphicFramePr>
            <a:graphicFrameLocks noGrp="1"/>
          </p:cNvGraphicFramePr>
          <p:nvPr>
            <p:extLst>
              <p:ext uri="{D42A27DB-BD31-4B8C-83A1-F6EECF244321}">
                <p14:modId xmlns:p14="http://schemas.microsoft.com/office/powerpoint/2010/main" val="1475716153"/>
              </p:ext>
            </p:extLst>
          </p:nvPr>
        </p:nvGraphicFramePr>
        <p:xfrm>
          <a:off x="609598" y="2590800"/>
          <a:ext cx="7924798" cy="1626940"/>
        </p:xfrm>
        <a:graphic>
          <a:graphicData uri="http://schemas.openxmlformats.org/drawingml/2006/table">
            <a:tbl>
              <a:tblPr firstRow="1" bandRow="1">
                <a:tableStyleId>{00A15C55-8517-42AA-B614-E9B94910E393}</a:tableStyleId>
              </a:tblPr>
              <a:tblGrid>
                <a:gridCol w="4490394">
                  <a:extLst>
                    <a:ext uri="{9D8B030D-6E8A-4147-A177-3AD203B41FA5}">
                      <a16:colId xmlns:a16="http://schemas.microsoft.com/office/drawing/2014/main" val="20000"/>
                    </a:ext>
                  </a:extLst>
                </a:gridCol>
                <a:gridCol w="1574106">
                  <a:extLst>
                    <a:ext uri="{9D8B030D-6E8A-4147-A177-3AD203B41FA5}">
                      <a16:colId xmlns:a16="http://schemas.microsoft.com/office/drawing/2014/main" val="20002"/>
                    </a:ext>
                  </a:extLst>
                </a:gridCol>
                <a:gridCol w="1860298">
                  <a:extLst>
                    <a:ext uri="{9D8B030D-6E8A-4147-A177-3AD203B41FA5}">
                      <a16:colId xmlns:a16="http://schemas.microsoft.com/office/drawing/2014/main" val="20003"/>
                    </a:ext>
                  </a:extLst>
                </a:gridCol>
              </a:tblGrid>
              <a:tr h="468700">
                <a:tc>
                  <a:txBody>
                    <a:bodyPr/>
                    <a:lstStyle/>
                    <a:p>
                      <a:pPr algn="ctr"/>
                      <a:r>
                        <a:rPr lang="en-US" sz="1800" b="1" dirty="0">
                          <a:solidFill>
                            <a:schemeClr val="tx1"/>
                          </a:solidFill>
                        </a:rPr>
                        <a:t>Agricultural</a:t>
                      </a:r>
                      <a:r>
                        <a:rPr lang="en-US" sz="1800" b="1" baseline="0" dirty="0">
                          <a:solidFill>
                            <a:schemeClr val="tx1"/>
                          </a:solidFill>
                        </a:rPr>
                        <a:t> Safety and Health (</a:t>
                      </a:r>
                      <a:r>
                        <a:rPr lang="en-US" sz="1800" b="1" dirty="0">
                          <a:solidFill>
                            <a:schemeClr val="tx1"/>
                          </a:solidFill>
                        </a:rPr>
                        <a:t>ASH) </a:t>
                      </a:r>
                    </a:p>
                  </a:txBody>
                  <a:tcPr anchor="ctr">
                    <a:solidFill>
                      <a:schemeClr val="bg1">
                        <a:lumMod val="75000"/>
                      </a:schemeClr>
                    </a:solidFill>
                  </a:tcPr>
                </a:tc>
                <a:tc>
                  <a:txBody>
                    <a:bodyPr/>
                    <a:lstStyle/>
                    <a:p>
                      <a:pPr algn="ctr"/>
                      <a:r>
                        <a:rPr lang="en-US" sz="1800" b="1" i="1" dirty="0">
                          <a:solidFill>
                            <a:schemeClr val="tx1"/>
                          </a:solidFill>
                        </a:rPr>
                        <a:t>Total</a:t>
                      </a:r>
                    </a:p>
                  </a:txBody>
                  <a:tcPr anchor="ctr">
                    <a:solidFill>
                      <a:schemeClr val="bg1">
                        <a:lumMod val="75000"/>
                      </a:schemeClr>
                    </a:solidFill>
                  </a:tcPr>
                </a:tc>
                <a:tc>
                  <a:txBody>
                    <a:bodyPr/>
                    <a:lstStyle/>
                    <a:p>
                      <a:pPr algn="ctr"/>
                      <a:r>
                        <a:rPr lang="en-US" sz="18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234350">
                <a:tc>
                  <a:txBody>
                    <a:bodyPr/>
                    <a:lstStyle/>
                    <a:p>
                      <a:pPr algn="r"/>
                      <a:r>
                        <a:rPr lang="en-US" sz="1300" i="1" dirty="0"/>
                        <a:t>Outreach</a:t>
                      </a:r>
                      <a:r>
                        <a:rPr lang="en-US" sz="1300" i="1" baseline="0" dirty="0"/>
                        <a:t> Materials Distributed</a:t>
                      </a:r>
                      <a:endParaRPr lang="en-US" sz="1300" b="0" i="1" dirty="0"/>
                    </a:p>
                  </a:txBody>
                  <a:tcPr>
                    <a:solidFill>
                      <a:schemeClr val="bg1">
                        <a:lumMod val="95000"/>
                      </a:schemeClr>
                    </a:solidFill>
                  </a:tcPr>
                </a:tc>
                <a:tc>
                  <a:txBody>
                    <a:bodyPr/>
                    <a:lstStyle/>
                    <a:p>
                      <a:pPr algn="ctr"/>
                      <a:r>
                        <a:rPr lang="en-US" sz="1300" b="1" i="1" dirty="0"/>
                        <a:t>4,752</a:t>
                      </a:r>
                    </a:p>
                  </a:txBody>
                  <a:tcPr>
                    <a:solidFill>
                      <a:schemeClr val="bg1">
                        <a:lumMod val="95000"/>
                      </a:schemeClr>
                    </a:solidFill>
                  </a:tcPr>
                </a:tc>
                <a:tc>
                  <a:txBody>
                    <a:bodyPr/>
                    <a:lstStyle/>
                    <a:p>
                      <a:pPr algn="ctr"/>
                      <a:r>
                        <a:rPr lang="en-US" sz="1300" i="0" dirty="0"/>
                        <a:t>3,500</a:t>
                      </a:r>
                      <a:endParaRPr lang="en-US" sz="1300" b="0" i="0" dirty="0"/>
                    </a:p>
                  </a:txBody>
                  <a:tcPr>
                    <a:solidFill>
                      <a:schemeClr val="bg1">
                        <a:lumMod val="95000"/>
                      </a:schemeClr>
                    </a:solidFill>
                  </a:tcPr>
                </a:tc>
                <a:extLst>
                  <a:ext uri="{0D108BD9-81ED-4DB2-BD59-A6C34878D82A}">
                    <a16:rowId xmlns:a16="http://schemas.microsoft.com/office/drawing/2014/main" val="10001"/>
                  </a:ext>
                </a:extLst>
              </a:tr>
              <a:tr h="234350">
                <a:tc>
                  <a:txBody>
                    <a:bodyPr/>
                    <a:lstStyle/>
                    <a:p>
                      <a:pPr algn="r"/>
                      <a:r>
                        <a:rPr lang="en-US" sz="1300" i="1" dirty="0"/>
                        <a:t>Compliance Inspections</a:t>
                      </a:r>
                      <a:endParaRPr lang="en-US" sz="1300" b="0" i="1" dirty="0"/>
                    </a:p>
                  </a:txBody>
                  <a:tcPr>
                    <a:solidFill>
                      <a:schemeClr val="bg1">
                        <a:lumMod val="85000"/>
                      </a:schemeClr>
                    </a:solidFill>
                  </a:tcPr>
                </a:tc>
                <a:tc>
                  <a:txBody>
                    <a:bodyPr/>
                    <a:lstStyle/>
                    <a:p>
                      <a:pPr algn="ctr"/>
                      <a:r>
                        <a:rPr lang="en-US" sz="1300" b="1" i="1" dirty="0"/>
                        <a:t>52</a:t>
                      </a:r>
                    </a:p>
                  </a:txBody>
                  <a:tcPr>
                    <a:solidFill>
                      <a:schemeClr val="bg1">
                        <a:lumMod val="85000"/>
                      </a:schemeClr>
                    </a:solidFill>
                  </a:tcPr>
                </a:tc>
                <a:tc>
                  <a:txBody>
                    <a:bodyPr/>
                    <a:lstStyle/>
                    <a:p>
                      <a:pPr algn="ctr"/>
                      <a:r>
                        <a:rPr lang="en-US" sz="1300" i="0" dirty="0"/>
                        <a:t>80</a:t>
                      </a:r>
                      <a:endParaRPr lang="en-US" sz="1300" b="0" i="0" dirty="0"/>
                    </a:p>
                  </a:txBody>
                  <a:tcPr>
                    <a:solidFill>
                      <a:schemeClr val="bg1">
                        <a:lumMod val="85000"/>
                      </a:schemeClr>
                    </a:solidFill>
                  </a:tcPr>
                </a:tc>
                <a:extLst>
                  <a:ext uri="{0D108BD9-81ED-4DB2-BD59-A6C34878D82A}">
                    <a16:rowId xmlns:a16="http://schemas.microsoft.com/office/drawing/2014/main" val="10002"/>
                  </a:ext>
                </a:extLst>
              </a:tr>
              <a:tr h="234350">
                <a:tc>
                  <a:txBody>
                    <a:bodyPr/>
                    <a:lstStyle/>
                    <a:p>
                      <a:pPr algn="r"/>
                      <a:r>
                        <a:rPr lang="en-US" sz="1300" i="1" dirty="0"/>
                        <a:t>Certificates Issued</a:t>
                      </a:r>
                      <a:endParaRPr lang="en-US" sz="1300" b="0" i="1" dirty="0"/>
                    </a:p>
                  </a:txBody>
                  <a:tcPr>
                    <a:solidFill>
                      <a:schemeClr val="bg1">
                        <a:lumMod val="95000"/>
                      </a:schemeClr>
                    </a:solidFill>
                  </a:tcPr>
                </a:tc>
                <a:tc>
                  <a:txBody>
                    <a:bodyPr/>
                    <a:lstStyle/>
                    <a:p>
                      <a:pPr algn="ctr"/>
                      <a:r>
                        <a:rPr lang="en-US" sz="1300" b="1" i="1" dirty="0"/>
                        <a:t>1,912</a:t>
                      </a:r>
                    </a:p>
                  </a:txBody>
                  <a:tcPr>
                    <a:solidFill>
                      <a:schemeClr val="bg1">
                        <a:lumMod val="95000"/>
                      </a:schemeClr>
                    </a:solidFill>
                  </a:tcPr>
                </a:tc>
                <a:tc>
                  <a:txBody>
                    <a:bodyPr/>
                    <a:lstStyle/>
                    <a:p>
                      <a:pPr algn="ctr"/>
                      <a:r>
                        <a:rPr lang="en-US" sz="1300" i="0" dirty="0"/>
                        <a:t>1,500</a:t>
                      </a:r>
                      <a:endParaRPr lang="en-US" sz="1300" b="0" i="0" dirty="0"/>
                    </a:p>
                  </a:txBody>
                  <a:tcPr>
                    <a:solidFill>
                      <a:schemeClr val="bg1">
                        <a:lumMod val="95000"/>
                      </a:schemeClr>
                    </a:solidFill>
                  </a:tcPr>
                </a:tc>
                <a:extLst>
                  <a:ext uri="{0D108BD9-81ED-4DB2-BD59-A6C34878D82A}">
                    <a16:rowId xmlns:a16="http://schemas.microsoft.com/office/drawing/2014/main" val="10003"/>
                  </a:ext>
                </a:extLst>
              </a:tr>
              <a:tr h="234350">
                <a:tc>
                  <a:txBody>
                    <a:bodyPr/>
                    <a:lstStyle/>
                    <a:p>
                      <a:pPr algn="r"/>
                      <a:r>
                        <a:rPr lang="en-US" sz="1300" i="1" dirty="0"/>
                        <a:t>Preoccupancy Inspections</a:t>
                      </a:r>
                      <a:endParaRPr lang="en-US" sz="1300" b="0" i="1" dirty="0"/>
                    </a:p>
                  </a:txBody>
                  <a:tcPr>
                    <a:solidFill>
                      <a:schemeClr val="bg1">
                        <a:lumMod val="85000"/>
                      </a:schemeClr>
                    </a:solidFill>
                  </a:tcPr>
                </a:tc>
                <a:tc>
                  <a:txBody>
                    <a:bodyPr/>
                    <a:lstStyle/>
                    <a:p>
                      <a:pPr algn="ctr"/>
                      <a:r>
                        <a:rPr lang="en-US" sz="1300" b="1" i="1" dirty="0"/>
                        <a:t>1,964</a:t>
                      </a:r>
                    </a:p>
                  </a:txBody>
                  <a:tcPr>
                    <a:solidFill>
                      <a:schemeClr val="bg1">
                        <a:lumMod val="85000"/>
                      </a:schemeClr>
                    </a:solidFill>
                  </a:tcPr>
                </a:tc>
                <a:tc>
                  <a:txBody>
                    <a:bodyPr/>
                    <a:lstStyle/>
                    <a:p>
                      <a:pPr algn="ctr"/>
                      <a:r>
                        <a:rPr lang="en-US" sz="1300" i="0" dirty="0"/>
                        <a:t>1,700</a:t>
                      </a:r>
                      <a:endParaRPr lang="en-US" sz="1300" b="0" i="0"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14" name="TextBox 13">
            <a:extLst>
              <a:ext uri="{FF2B5EF4-FFF2-40B4-BE49-F238E27FC236}">
                <a16:creationId xmlns:a16="http://schemas.microsoft.com/office/drawing/2014/main" id="{0A8335BF-47C9-44D1-ABEF-37ADCD6D3897}"/>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789503030"/>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199" y="4142601"/>
            <a:ext cx="8077200" cy="276999"/>
          </a:xfrm>
          <a:prstGeom prst="rect">
            <a:avLst/>
          </a:prstGeom>
        </p:spPr>
        <p:txBody>
          <a:bodyPr wrap="square">
            <a:spAutoFit/>
          </a:bodyPr>
          <a:lstStyle/>
          <a:p>
            <a:r>
              <a:rPr lang="en-US" sz="1000" b="1" i="1" dirty="0"/>
              <a:t>*</a:t>
            </a:r>
            <a:r>
              <a:rPr lang="en-US" sz="1000" i="1" dirty="0"/>
              <a:t>Includes calls that were processed but not necessarily inspected. Fat/Cat includes calls regarding heart attacks and other natural causes</a:t>
            </a:r>
            <a:r>
              <a:rPr lang="en-US" sz="1200" i="1" dirty="0"/>
              <a:t>. </a:t>
            </a:r>
          </a:p>
        </p:txBody>
      </p:sp>
      <p:graphicFrame>
        <p:nvGraphicFramePr>
          <p:cNvPr id="11" name="Table 10"/>
          <p:cNvGraphicFramePr>
            <a:graphicFrameLocks noGrp="1"/>
          </p:cNvGraphicFramePr>
          <p:nvPr/>
        </p:nvGraphicFramePr>
        <p:xfrm>
          <a:off x="1828800" y="1188720"/>
          <a:ext cx="4648200" cy="868680"/>
        </p:xfrm>
        <a:graphic>
          <a:graphicData uri="http://schemas.openxmlformats.org/drawingml/2006/table">
            <a:tbl>
              <a:tblPr firstRow="1" bandRow="1">
                <a:tableStyleId>{00A15C55-8517-42AA-B614-E9B94910E393}</a:tableStyleId>
              </a:tblPr>
              <a:tblGrid>
                <a:gridCol w="1447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tblGrid>
              <a:tr h="868680">
                <a:tc>
                  <a:txBody>
                    <a:bodyPr/>
                    <a:lstStyle/>
                    <a:p>
                      <a:pPr algn="ctr"/>
                      <a:r>
                        <a:rPr lang="en-US" sz="1200" dirty="0">
                          <a:solidFill>
                            <a:schemeClr val="tx1"/>
                          </a:solidFill>
                        </a:rPr>
                        <a:t>East Compliance</a:t>
                      </a:r>
                    </a:p>
                  </a:txBody>
                  <a:tcPr anchor="ctr">
                    <a:solidFill>
                      <a:schemeClr val="bg1">
                        <a:lumMod val="85000"/>
                      </a:schemeClr>
                    </a:solidFill>
                  </a:tcPr>
                </a:tc>
                <a:tc>
                  <a:txBody>
                    <a:bodyPr/>
                    <a:lstStyle/>
                    <a:p>
                      <a:pPr algn="ctr"/>
                      <a:r>
                        <a:rPr lang="en-US" sz="1200" dirty="0">
                          <a:solidFill>
                            <a:schemeClr val="tx1"/>
                          </a:solidFill>
                        </a:rPr>
                        <a:t>West Compliance</a:t>
                      </a:r>
                    </a:p>
                  </a:txBody>
                  <a:tcPr anchor="ctr">
                    <a:solidFill>
                      <a:schemeClr val="bg1">
                        <a:lumMod val="85000"/>
                      </a:schemeClr>
                    </a:solidFill>
                  </a:tcPr>
                </a:tc>
                <a:tc>
                  <a:txBody>
                    <a:bodyPr/>
                    <a:lstStyle/>
                    <a:p>
                      <a:pPr algn="ctr"/>
                      <a:r>
                        <a:rPr lang="en-US" sz="1200" dirty="0">
                          <a:solidFill>
                            <a:schemeClr val="tx1"/>
                          </a:solidFill>
                        </a:rPr>
                        <a:t>Agricultural Safety and Health</a:t>
                      </a:r>
                    </a:p>
                  </a:txBody>
                  <a:tcPr anchor="ctr">
                    <a:solidFill>
                      <a:schemeClr val="bg1">
                        <a:lumMod val="85000"/>
                      </a:schemeClr>
                    </a:solidFill>
                  </a:tcPr>
                </a:tc>
                <a:extLst>
                  <a:ext uri="{0D108BD9-81ED-4DB2-BD59-A6C34878D82A}">
                    <a16:rowId xmlns:a16="http://schemas.microsoft.com/office/drawing/2014/main" val="10000"/>
                  </a:ext>
                </a:extLst>
              </a:tr>
            </a:tbl>
          </a:graphicData>
        </a:graphic>
      </p:graphicFrame>
      <p:sp>
        <p:nvSpPr>
          <p:cNvPr id="2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Complaint Desk*</a:t>
            </a:r>
            <a:endParaRPr lang="en-US" sz="2400" b="1" i="1" dirty="0">
              <a:solidFill>
                <a:schemeClr val="bg2"/>
              </a:solidFill>
            </a:endParaRPr>
          </a:p>
        </p:txBody>
      </p:sp>
      <p:graphicFrame>
        <p:nvGraphicFramePr>
          <p:cNvPr id="18" name="Content Placeholder 5">
            <a:extLst>
              <a:ext uri="{FF2B5EF4-FFF2-40B4-BE49-F238E27FC236}">
                <a16:creationId xmlns:a16="http://schemas.microsoft.com/office/drawing/2014/main" id="{23841E39-BA6F-43DF-BAE7-2234A21217B4}"/>
              </a:ext>
            </a:extLst>
          </p:cNvPr>
          <p:cNvGraphicFramePr>
            <a:graphicFrameLocks/>
          </p:cNvGraphicFramePr>
          <p:nvPr>
            <p:extLst>
              <p:ext uri="{D42A27DB-BD31-4B8C-83A1-F6EECF244321}">
                <p14:modId xmlns:p14="http://schemas.microsoft.com/office/powerpoint/2010/main" val="662275878"/>
              </p:ext>
            </p:extLst>
          </p:nvPr>
        </p:nvGraphicFramePr>
        <p:xfrm>
          <a:off x="533398" y="1904999"/>
          <a:ext cx="8120745" cy="2133601"/>
        </p:xfrm>
        <a:graphic>
          <a:graphicData uri="http://schemas.openxmlformats.org/drawingml/2006/table">
            <a:tbl>
              <a:tblPr firstRow="1" bandRow="1">
                <a:tableStyleId>{00A15C55-8517-42AA-B614-E9B94910E393}</a:tableStyleId>
              </a:tblPr>
              <a:tblGrid>
                <a:gridCol w="1295402">
                  <a:extLst>
                    <a:ext uri="{9D8B030D-6E8A-4147-A177-3AD203B41FA5}">
                      <a16:colId xmlns:a16="http://schemas.microsoft.com/office/drawing/2014/main" val="20000"/>
                    </a:ext>
                  </a:extLst>
                </a:gridCol>
                <a:gridCol w="1447800">
                  <a:extLst>
                    <a:ext uri="{9D8B030D-6E8A-4147-A177-3AD203B41FA5}">
                      <a16:colId xmlns:a16="http://schemas.microsoft.com/office/drawing/2014/main" val="1120228738"/>
                    </a:ext>
                  </a:extLst>
                </a:gridCol>
                <a:gridCol w="1524000">
                  <a:extLst>
                    <a:ext uri="{9D8B030D-6E8A-4147-A177-3AD203B41FA5}">
                      <a16:colId xmlns:a16="http://schemas.microsoft.com/office/drawing/2014/main" val="20003"/>
                    </a:ext>
                  </a:extLst>
                </a:gridCol>
                <a:gridCol w="1676400">
                  <a:extLst>
                    <a:ext uri="{9D8B030D-6E8A-4147-A177-3AD203B41FA5}">
                      <a16:colId xmlns:a16="http://schemas.microsoft.com/office/drawing/2014/main" val="2849088036"/>
                    </a:ext>
                  </a:extLst>
                </a:gridCol>
                <a:gridCol w="1066800">
                  <a:extLst>
                    <a:ext uri="{9D8B030D-6E8A-4147-A177-3AD203B41FA5}">
                      <a16:colId xmlns:a16="http://schemas.microsoft.com/office/drawing/2014/main" val="20004"/>
                    </a:ext>
                  </a:extLst>
                </a:gridCol>
                <a:gridCol w="1110343">
                  <a:extLst>
                    <a:ext uri="{9D8B030D-6E8A-4147-A177-3AD203B41FA5}">
                      <a16:colId xmlns:a16="http://schemas.microsoft.com/office/drawing/2014/main" val="2129303459"/>
                    </a:ext>
                  </a:extLst>
                </a:gridCol>
              </a:tblGrid>
              <a:tr h="588773">
                <a:tc>
                  <a:txBody>
                    <a:bodyPr/>
                    <a:lstStyle/>
                    <a:p>
                      <a:pPr algn="r"/>
                      <a:r>
                        <a:rPr lang="en-US" sz="1800" b="1" dirty="0">
                          <a:solidFill>
                            <a:schemeClr val="tx1"/>
                          </a:solidFill>
                        </a:rPr>
                        <a:t>ACTIVITY</a:t>
                      </a:r>
                    </a:p>
                  </a:txBody>
                  <a:tcPr anchor="ctr">
                    <a:solidFill>
                      <a:schemeClr val="bg1">
                        <a:lumMod val="75000"/>
                      </a:schemeClr>
                    </a:solidFill>
                  </a:tcPr>
                </a:tc>
                <a:tc>
                  <a:txBody>
                    <a:bodyPr/>
                    <a:lstStyle/>
                    <a:p>
                      <a:pPr algn="ctr"/>
                      <a:r>
                        <a:rPr lang="en-US" sz="1600" b="1" dirty="0">
                          <a:solidFill>
                            <a:schemeClr val="tx1"/>
                          </a:solidFill>
                        </a:rPr>
                        <a:t>Total</a:t>
                      </a:r>
                    </a:p>
                  </a:txBody>
                  <a:tcPr anchor="c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Total</a:t>
                      </a:r>
                    </a:p>
                  </a:txBody>
                  <a:tcPr anchor="c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Total</a:t>
                      </a:r>
                    </a:p>
                  </a:txBody>
                  <a:tcPr anchor="ctr">
                    <a:solidFill>
                      <a:schemeClr val="bg1">
                        <a:lumMod val="75000"/>
                      </a:schemeClr>
                    </a:solidFill>
                  </a:tcPr>
                </a:tc>
                <a:tc>
                  <a:txBody>
                    <a:bodyPr/>
                    <a:lstStyle/>
                    <a:p>
                      <a:pPr algn="ctr"/>
                      <a:r>
                        <a:rPr lang="en-US" sz="1200" b="1" i="1" dirty="0">
                          <a:solidFill>
                            <a:schemeClr val="tx1"/>
                          </a:solidFill>
                        </a:rPr>
                        <a:t>Cumulative Total</a:t>
                      </a:r>
                    </a:p>
                  </a:txBody>
                  <a:tcPr anchor="ctr">
                    <a:solidFill>
                      <a:schemeClr val="bg1">
                        <a:lumMod val="75000"/>
                      </a:schemeClr>
                    </a:solidFill>
                  </a:tcPr>
                </a:tc>
                <a:tc>
                  <a:txBody>
                    <a:bodyPr/>
                    <a:lstStyle/>
                    <a:p>
                      <a:pPr algn="ctr"/>
                      <a:r>
                        <a:rPr lang="en-US" sz="1400" b="1" i="0" dirty="0">
                          <a:solidFill>
                            <a:schemeClr val="tx1"/>
                          </a:solidFill>
                        </a:rPr>
                        <a:t>FFY 2020</a:t>
                      </a:r>
                    </a:p>
                  </a:txBody>
                  <a:tcPr anchor="ctr">
                    <a:solidFill>
                      <a:schemeClr val="bg1">
                        <a:lumMod val="75000"/>
                      </a:schemeClr>
                    </a:solidFill>
                  </a:tcPr>
                </a:tc>
                <a:extLst>
                  <a:ext uri="{0D108BD9-81ED-4DB2-BD59-A6C34878D82A}">
                    <a16:rowId xmlns:a16="http://schemas.microsoft.com/office/drawing/2014/main" val="10000"/>
                  </a:ext>
                </a:extLst>
              </a:tr>
              <a:tr h="367283">
                <a:tc>
                  <a:txBody>
                    <a:bodyPr/>
                    <a:lstStyle/>
                    <a:p>
                      <a:pPr algn="r"/>
                      <a:r>
                        <a:rPr lang="en-US" sz="1400" b="0" i="1" dirty="0"/>
                        <a:t>Complaints</a:t>
                      </a:r>
                    </a:p>
                  </a:txBody>
                  <a:tcPr anchor="ctr">
                    <a:solidFill>
                      <a:schemeClr val="bg1">
                        <a:lumMod val="85000"/>
                      </a:schemeClr>
                    </a:solidFill>
                  </a:tcPr>
                </a:tc>
                <a:tc>
                  <a:txBody>
                    <a:bodyPr/>
                    <a:lstStyle/>
                    <a:p>
                      <a:pPr algn="ctr"/>
                      <a:r>
                        <a:rPr lang="en-US" sz="1400" i="0" dirty="0"/>
                        <a:t>1,990</a:t>
                      </a:r>
                    </a:p>
                  </a:txBody>
                  <a:tcPr anchor="ctr">
                    <a:solidFill>
                      <a:schemeClr val="bg1">
                        <a:lumMod val="85000"/>
                      </a:schemeClr>
                    </a:solidFill>
                  </a:tcPr>
                </a:tc>
                <a:tc>
                  <a:txBody>
                    <a:bodyPr/>
                    <a:lstStyle/>
                    <a:p>
                      <a:pPr algn="ctr"/>
                      <a:r>
                        <a:rPr lang="en-US" sz="1400" i="0" dirty="0"/>
                        <a:t>2,317</a:t>
                      </a:r>
                    </a:p>
                  </a:txBody>
                  <a:tcPr anchor="ctr">
                    <a:solidFill>
                      <a:schemeClr val="bg1">
                        <a:lumMod val="85000"/>
                      </a:schemeClr>
                    </a:solidFill>
                  </a:tcPr>
                </a:tc>
                <a:tc>
                  <a:txBody>
                    <a:bodyPr/>
                    <a:lstStyle/>
                    <a:p>
                      <a:pPr algn="ctr"/>
                      <a:r>
                        <a:rPr lang="en-US" sz="1400" i="0" dirty="0"/>
                        <a:t>14</a:t>
                      </a:r>
                    </a:p>
                  </a:txBody>
                  <a:tcPr anchor="ctr">
                    <a:solidFill>
                      <a:schemeClr val="bg1">
                        <a:lumMod val="85000"/>
                      </a:schemeClr>
                    </a:solidFill>
                  </a:tcPr>
                </a:tc>
                <a:tc>
                  <a:txBody>
                    <a:bodyPr/>
                    <a:lstStyle/>
                    <a:p>
                      <a:pPr algn="ctr"/>
                      <a:r>
                        <a:rPr lang="en-US" sz="1400" b="1" i="1" dirty="0"/>
                        <a:t>4,321</a:t>
                      </a:r>
                    </a:p>
                  </a:txBody>
                  <a:tcPr anchor="ctr">
                    <a:solidFill>
                      <a:schemeClr val="bg1">
                        <a:lumMod val="85000"/>
                      </a:schemeClr>
                    </a:solidFill>
                  </a:tcPr>
                </a:tc>
                <a:tc>
                  <a:txBody>
                    <a:bodyPr/>
                    <a:lstStyle/>
                    <a:p>
                      <a:pPr algn="ctr"/>
                      <a:r>
                        <a:rPr lang="en-US" sz="1400" b="0" i="1" dirty="0"/>
                        <a:t>4,121</a:t>
                      </a:r>
                    </a:p>
                  </a:txBody>
                  <a:tcPr anchor="ctr">
                    <a:solidFill>
                      <a:schemeClr val="bg1">
                        <a:lumMod val="85000"/>
                      </a:schemeClr>
                    </a:solidFill>
                  </a:tcPr>
                </a:tc>
                <a:extLst>
                  <a:ext uri="{0D108BD9-81ED-4DB2-BD59-A6C34878D82A}">
                    <a16:rowId xmlns:a16="http://schemas.microsoft.com/office/drawing/2014/main" val="10001"/>
                  </a:ext>
                </a:extLst>
              </a:tr>
              <a:tr h="392515">
                <a:tc>
                  <a:txBody>
                    <a:bodyPr/>
                    <a:lstStyle/>
                    <a:p>
                      <a:pPr algn="r"/>
                      <a:r>
                        <a:rPr lang="en-US" sz="1400" b="0" i="1" dirty="0"/>
                        <a:t>Referrals</a:t>
                      </a:r>
                    </a:p>
                  </a:txBody>
                  <a:tcPr anchor="ctr">
                    <a:solidFill>
                      <a:schemeClr val="bg1">
                        <a:lumMod val="95000"/>
                      </a:schemeClr>
                    </a:solidFill>
                  </a:tcPr>
                </a:tc>
                <a:tc>
                  <a:txBody>
                    <a:bodyPr/>
                    <a:lstStyle/>
                    <a:p>
                      <a:pPr algn="ctr"/>
                      <a:r>
                        <a:rPr lang="en-US" sz="1400" i="0" dirty="0"/>
                        <a:t>299</a:t>
                      </a:r>
                    </a:p>
                  </a:txBody>
                  <a:tcPr anchor="ctr">
                    <a:solidFill>
                      <a:schemeClr val="bg1">
                        <a:lumMod val="95000"/>
                      </a:schemeClr>
                    </a:solidFill>
                  </a:tcPr>
                </a:tc>
                <a:tc>
                  <a:txBody>
                    <a:bodyPr/>
                    <a:lstStyle/>
                    <a:p>
                      <a:pPr algn="ctr"/>
                      <a:r>
                        <a:rPr lang="en-US" sz="1400" i="0" dirty="0"/>
                        <a:t>419</a:t>
                      </a:r>
                    </a:p>
                  </a:txBody>
                  <a:tcPr anchor="ctr">
                    <a:solidFill>
                      <a:schemeClr val="bg1">
                        <a:lumMod val="95000"/>
                      </a:schemeClr>
                    </a:solidFill>
                  </a:tcPr>
                </a:tc>
                <a:tc>
                  <a:txBody>
                    <a:bodyPr/>
                    <a:lstStyle/>
                    <a:p>
                      <a:pPr algn="ctr"/>
                      <a:r>
                        <a:rPr lang="en-US" sz="1400" i="0" dirty="0"/>
                        <a:t>25</a:t>
                      </a:r>
                    </a:p>
                  </a:txBody>
                  <a:tcPr anchor="ctr">
                    <a:solidFill>
                      <a:schemeClr val="bg1">
                        <a:lumMod val="95000"/>
                      </a:schemeClr>
                    </a:solidFill>
                  </a:tcPr>
                </a:tc>
                <a:tc>
                  <a:txBody>
                    <a:bodyPr/>
                    <a:lstStyle/>
                    <a:p>
                      <a:pPr algn="ctr"/>
                      <a:r>
                        <a:rPr lang="en-US" sz="1400" b="1" i="1" dirty="0"/>
                        <a:t>743</a:t>
                      </a:r>
                    </a:p>
                  </a:txBody>
                  <a:tcPr anchor="ctr">
                    <a:solidFill>
                      <a:schemeClr val="bg1">
                        <a:lumMod val="95000"/>
                      </a:schemeClr>
                    </a:solidFill>
                  </a:tcPr>
                </a:tc>
                <a:tc>
                  <a:txBody>
                    <a:bodyPr/>
                    <a:lstStyle/>
                    <a:p>
                      <a:pPr algn="ctr"/>
                      <a:r>
                        <a:rPr lang="en-US" sz="1400" b="0" i="1" dirty="0"/>
                        <a:t>703</a:t>
                      </a:r>
                    </a:p>
                  </a:txBody>
                  <a:tcPr anchor="ctr">
                    <a:solidFill>
                      <a:schemeClr val="bg1">
                        <a:lumMod val="95000"/>
                      </a:schemeClr>
                    </a:solidFill>
                  </a:tcPr>
                </a:tc>
                <a:extLst>
                  <a:ext uri="{0D108BD9-81ED-4DB2-BD59-A6C34878D82A}">
                    <a16:rowId xmlns:a16="http://schemas.microsoft.com/office/drawing/2014/main" val="10002"/>
                  </a:ext>
                </a:extLst>
              </a:tr>
              <a:tr h="392515">
                <a:tc>
                  <a:txBody>
                    <a:bodyPr/>
                    <a:lstStyle/>
                    <a:p>
                      <a:pPr algn="r"/>
                      <a:r>
                        <a:rPr lang="en-US" sz="1400" b="0" i="1" dirty="0"/>
                        <a:t>Fat/Cat</a:t>
                      </a:r>
                    </a:p>
                  </a:txBody>
                  <a:tcPr anchor="ctr">
                    <a:solidFill>
                      <a:schemeClr val="bg1">
                        <a:lumMod val="85000"/>
                      </a:schemeClr>
                    </a:solidFill>
                  </a:tcPr>
                </a:tc>
                <a:tc>
                  <a:txBody>
                    <a:bodyPr/>
                    <a:lstStyle/>
                    <a:p>
                      <a:pPr algn="ctr"/>
                      <a:r>
                        <a:rPr lang="en-US" sz="1400" i="0" dirty="0"/>
                        <a:t>94</a:t>
                      </a:r>
                    </a:p>
                  </a:txBody>
                  <a:tcPr anchor="ctr">
                    <a:solidFill>
                      <a:schemeClr val="bg1">
                        <a:lumMod val="85000"/>
                      </a:schemeClr>
                    </a:solidFill>
                  </a:tcPr>
                </a:tc>
                <a:tc>
                  <a:txBody>
                    <a:bodyPr/>
                    <a:lstStyle/>
                    <a:p>
                      <a:pPr algn="ctr"/>
                      <a:r>
                        <a:rPr lang="en-US" sz="1400" i="0" dirty="0"/>
                        <a:t>122</a:t>
                      </a:r>
                    </a:p>
                  </a:txBody>
                  <a:tcPr anchor="ctr">
                    <a:solidFill>
                      <a:schemeClr val="bg1">
                        <a:lumMod val="85000"/>
                      </a:schemeClr>
                    </a:solidFill>
                  </a:tcPr>
                </a:tc>
                <a:tc>
                  <a:txBody>
                    <a:bodyPr/>
                    <a:lstStyle/>
                    <a:p>
                      <a:pPr algn="ctr"/>
                      <a:r>
                        <a:rPr lang="en-US" sz="1400" i="0" dirty="0"/>
                        <a:t>11</a:t>
                      </a:r>
                    </a:p>
                  </a:txBody>
                  <a:tcPr anchor="ctr">
                    <a:solidFill>
                      <a:schemeClr val="bg1">
                        <a:lumMod val="85000"/>
                      </a:schemeClr>
                    </a:solidFill>
                  </a:tcPr>
                </a:tc>
                <a:tc>
                  <a:txBody>
                    <a:bodyPr/>
                    <a:lstStyle/>
                    <a:p>
                      <a:pPr algn="ctr"/>
                      <a:r>
                        <a:rPr lang="en-US" sz="1400" b="1" i="1" dirty="0"/>
                        <a:t>227</a:t>
                      </a:r>
                    </a:p>
                  </a:txBody>
                  <a:tcPr anchor="ctr">
                    <a:solidFill>
                      <a:schemeClr val="bg1">
                        <a:lumMod val="85000"/>
                      </a:schemeClr>
                    </a:solidFill>
                  </a:tcPr>
                </a:tc>
                <a:tc>
                  <a:txBody>
                    <a:bodyPr/>
                    <a:lstStyle/>
                    <a:p>
                      <a:pPr algn="ctr"/>
                      <a:r>
                        <a:rPr lang="en-US" sz="1400" b="0" i="1" dirty="0"/>
                        <a:t>246</a:t>
                      </a:r>
                    </a:p>
                  </a:txBody>
                  <a:tcPr anchor="ctr">
                    <a:solidFill>
                      <a:schemeClr val="bg1">
                        <a:lumMod val="85000"/>
                      </a:schemeClr>
                    </a:solidFill>
                  </a:tcPr>
                </a:tc>
                <a:extLst>
                  <a:ext uri="{0D108BD9-81ED-4DB2-BD59-A6C34878D82A}">
                    <a16:rowId xmlns:a16="http://schemas.microsoft.com/office/drawing/2014/main" val="10003"/>
                  </a:ext>
                </a:extLst>
              </a:tr>
              <a:tr h="392515">
                <a:tc>
                  <a:txBody>
                    <a:bodyPr/>
                    <a:lstStyle/>
                    <a:p>
                      <a:pPr algn="r"/>
                      <a:r>
                        <a:rPr lang="en-US" sz="1400" b="1" i="1" dirty="0"/>
                        <a:t>Totals</a:t>
                      </a:r>
                    </a:p>
                  </a:txBody>
                  <a:tcPr anchor="ctr">
                    <a:solidFill>
                      <a:schemeClr val="bg1">
                        <a:lumMod val="95000"/>
                      </a:schemeClr>
                    </a:solidFill>
                  </a:tcPr>
                </a:tc>
                <a:tc>
                  <a:txBody>
                    <a:bodyPr/>
                    <a:lstStyle/>
                    <a:p>
                      <a:pPr algn="ctr"/>
                      <a:r>
                        <a:rPr lang="en-US" sz="1400" b="1" i="1" dirty="0"/>
                        <a:t>2,383</a:t>
                      </a:r>
                    </a:p>
                  </a:txBody>
                  <a:tcPr anchor="ctr">
                    <a:solidFill>
                      <a:schemeClr val="bg1">
                        <a:lumMod val="95000"/>
                      </a:schemeClr>
                    </a:solidFill>
                  </a:tcPr>
                </a:tc>
                <a:tc>
                  <a:txBody>
                    <a:bodyPr/>
                    <a:lstStyle/>
                    <a:p>
                      <a:pPr algn="ctr"/>
                      <a:r>
                        <a:rPr lang="en-US" sz="1400" b="1" i="1" dirty="0"/>
                        <a:t>2,858</a:t>
                      </a:r>
                    </a:p>
                  </a:txBody>
                  <a:tcPr anchor="ctr">
                    <a:solidFill>
                      <a:schemeClr val="bg1">
                        <a:lumMod val="95000"/>
                      </a:schemeClr>
                    </a:solidFill>
                  </a:tcPr>
                </a:tc>
                <a:tc>
                  <a:txBody>
                    <a:bodyPr/>
                    <a:lstStyle/>
                    <a:p>
                      <a:pPr algn="ctr"/>
                      <a:r>
                        <a:rPr lang="en-US" sz="1400" b="1" i="1" dirty="0"/>
                        <a:t>50</a:t>
                      </a:r>
                    </a:p>
                  </a:txBody>
                  <a:tcPr anchor="ctr">
                    <a:solidFill>
                      <a:schemeClr val="bg1">
                        <a:lumMod val="95000"/>
                      </a:schemeClr>
                    </a:solidFill>
                  </a:tcPr>
                </a:tc>
                <a:tc>
                  <a:txBody>
                    <a:bodyPr/>
                    <a:lstStyle/>
                    <a:p>
                      <a:pPr algn="ctr"/>
                      <a:r>
                        <a:rPr lang="en-US" sz="1400" b="1" i="1" dirty="0"/>
                        <a:t>5,291</a:t>
                      </a:r>
                    </a:p>
                  </a:txBody>
                  <a:tcPr anchor="ctr">
                    <a:solidFill>
                      <a:schemeClr val="bg1">
                        <a:lumMod val="95000"/>
                      </a:schemeClr>
                    </a:solidFill>
                  </a:tcPr>
                </a:tc>
                <a:tc>
                  <a:txBody>
                    <a:bodyPr/>
                    <a:lstStyle/>
                    <a:p>
                      <a:pPr algn="ctr"/>
                      <a:r>
                        <a:rPr lang="en-US" sz="1400" b="1" i="1"/>
                        <a:t>5,070</a:t>
                      </a:r>
                      <a:endParaRPr lang="en-US" sz="1400" b="1" i="1" dirty="0"/>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4" name="Content Placeholder 5">
            <a:extLst>
              <a:ext uri="{FF2B5EF4-FFF2-40B4-BE49-F238E27FC236}">
                <a16:creationId xmlns:a16="http://schemas.microsoft.com/office/drawing/2014/main" id="{76361554-47FB-428A-80DF-F3322824F4CE}"/>
              </a:ext>
            </a:extLst>
          </p:cNvPr>
          <p:cNvGraphicFramePr>
            <a:graphicFrameLocks/>
          </p:cNvGraphicFramePr>
          <p:nvPr>
            <p:extLst>
              <p:ext uri="{D42A27DB-BD31-4B8C-83A1-F6EECF244321}">
                <p14:modId xmlns:p14="http://schemas.microsoft.com/office/powerpoint/2010/main" val="2683533534"/>
              </p:ext>
            </p:extLst>
          </p:nvPr>
        </p:nvGraphicFramePr>
        <p:xfrm>
          <a:off x="533397" y="4800600"/>
          <a:ext cx="8120745" cy="697315"/>
        </p:xfrm>
        <a:graphic>
          <a:graphicData uri="http://schemas.openxmlformats.org/drawingml/2006/table">
            <a:tbl>
              <a:tblPr firstRow="1" bandRow="1">
                <a:tableStyleId>{00A15C55-8517-42AA-B614-E9B94910E393}</a:tableStyleId>
              </a:tblPr>
              <a:tblGrid>
                <a:gridCol w="6629403">
                  <a:extLst>
                    <a:ext uri="{9D8B030D-6E8A-4147-A177-3AD203B41FA5}">
                      <a16:colId xmlns:a16="http://schemas.microsoft.com/office/drawing/2014/main" val="20000"/>
                    </a:ext>
                  </a:extLst>
                </a:gridCol>
                <a:gridCol w="1491342">
                  <a:extLst>
                    <a:ext uri="{9D8B030D-6E8A-4147-A177-3AD203B41FA5}">
                      <a16:colId xmlns:a16="http://schemas.microsoft.com/office/drawing/2014/main" val="20004"/>
                    </a:ext>
                  </a:extLst>
                </a:gridCol>
              </a:tblGrid>
              <a:tr h="392515">
                <a:tc>
                  <a:txBody>
                    <a:bodyPr/>
                    <a:lstStyle/>
                    <a:p>
                      <a:pPr algn="ctr"/>
                      <a:r>
                        <a:rPr lang="en-US" sz="1200" b="1" dirty="0">
                          <a:solidFill>
                            <a:schemeClr val="tx1"/>
                          </a:solidFill>
                        </a:rPr>
                        <a:t>ACTIVITY</a:t>
                      </a:r>
                    </a:p>
                  </a:txBody>
                  <a:tcPr anchor="ctr">
                    <a:solidFill>
                      <a:schemeClr val="bg1">
                        <a:lumMod val="85000"/>
                      </a:schemeClr>
                    </a:solidFill>
                  </a:tcPr>
                </a:tc>
                <a:tc>
                  <a:txBody>
                    <a:bodyPr/>
                    <a:lstStyle/>
                    <a:p>
                      <a:pPr algn="ctr"/>
                      <a:r>
                        <a:rPr lang="en-US" sz="1200" b="1" i="1" dirty="0">
                          <a:solidFill>
                            <a:schemeClr val="tx1"/>
                          </a:solidFill>
                        </a:rPr>
                        <a:t>Cumulative Total</a:t>
                      </a:r>
                    </a:p>
                  </a:txBody>
                  <a:tcPr anchor="ctr">
                    <a:solidFill>
                      <a:schemeClr val="bg1">
                        <a:lumMod val="85000"/>
                      </a:schemeClr>
                    </a:solidFill>
                  </a:tcPr>
                </a:tc>
                <a:extLst>
                  <a:ext uri="{0D108BD9-81ED-4DB2-BD59-A6C34878D82A}">
                    <a16:rowId xmlns:a16="http://schemas.microsoft.com/office/drawing/2014/main" val="10003"/>
                  </a:ext>
                </a:extLst>
              </a:tr>
              <a:tr h="0">
                <a:tc>
                  <a:txBody>
                    <a:bodyPr/>
                    <a:lstStyle/>
                    <a:p>
                      <a:pPr algn="r"/>
                      <a:r>
                        <a:rPr lang="en-US" sz="1400" b="0" i="1" dirty="0"/>
                        <a:t>Complaints Not in OSH Jurisdiction</a:t>
                      </a:r>
                    </a:p>
                  </a:txBody>
                  <a:tcPr anchor="ctr">
                    <a:solidFill>
                      <a:schemeClr val="bg1">
                        <a:lumMod val="95000"/>
                      </a:schemeClr>
                    </a:solidFill>
                  </a:tcPr>
                </a:tc>
                <a:tc>
                  <a:txBody>
                    <a:bodyPr/>
                    <a:lstStyle/>
                    <a:p>
                      <a:pPr algn="ctr"/>
                      <a:r>
                        <a:rPr lang="en-US" sz="1400" b="1" i="1" dirty="0"/>
                        <a:t>3,232</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6" name="Rectangle 15">
            <a:extLst>
              <a:ext uri="{FF2B5EF4-FFF2-40B4-BE49-F238E27FC236}">
                <a16:creationId xmlns:a16="http://schemas.microsoft.com/office/drawing/2014/main" id="{BC9CCB03-25D2-4BC4-9360-C19E31749F2C}"/>
              </a:ext>
            </a:extLst>
          </p:cNvPr>
          <p:cNvSpPr/>
          <p:nvPr/>
        </p:nvSpPr>
        <p:spPr>
          <a:xfrm>
            <a:off x="457200" y="5562600"/>
            <a:ext cx="8153400" cy="246221"/>
          </a:xfrm>
          <a:prstGeom prst="rect">
            <a:avLst/>
          </a:prstGeom>
        </p:spPr>
        <p:txBody>
          <a:bodyPr wrap="square">
            <a:spAutoFit/>
          </a:bodyPr>
          <a:lstStyle/>
          <a:p>
            <a:r>
              <a:rPr lang="en-US" sz="1000" i="1" dirty="0"/>
              <a:t>*Includes complaints related to wage and hour, discrimination, worker's compensation questions, beyond statute of limitation time frame, etc.</a:t>
            </a:r>
            <a:endParaRPr lang="en-US" sz="1200" i="1" dirty="0"/>
          </a:p>
        </p:txBody>
      </p:sp>
      <p:sp>
        <p:nvSpPr>
          <p:cNvPr id="9" name="TextBox 8">
            <a:extLst>
              <a:ext uri="{FF2B5EF4-FFF2-40B4-BE49-F238E27FC236}">
                <a16:creationId xmlns:a16="http://schemas.microsoft.com/office/drawing/2014/main" id="{B037FF71-3696-4C43-A550-822E92291881}"/>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spTree>
    <p:extLst>
      <p:ext uri="{BB962C8B-B14F-4D97-AF65-F5344CB8AC3E}">
        <p14:creationId xmlns:p14="http://schemas.microsoft.com/office/powerpoint/2010/main" val="3535652268"/>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a:xfrm>
            <a:off x="609600" y="1417637"/>
            <a:ext cx="7924800" cy="4525963"/>
          </a:xfrm>
        </p:spPr>
        <p:txBody>
          <a:bodyPr/>
          <a:lstStyle/>
          <a:p>
            <a:pPr eaLnBrk="1" hangingPunct="1"/>
            <a:r>
              <a:rPr lang="en-US" sz="2400" i="1" dirty="0"/>
              <a:t>Construction</a:t>
            </a:r>
          </a:p>
          <a:p>
            <a:pPr eaLnBrk="1" hangingPunct="1"/>
            <a:endParaRPr lang="en-US" sz="1600" i="1" dirty="0"/>
          </a:p>
          <a:p>
            <a:pPr eaLnBrk="1" hangingPunct="1"/>
            <a:r>
              <a:rPr lang="en-US" sz="2400" i="1" dirty="0"/>
              <a:t>Logging and Arboriculture</a:t>
            </a:r>
          </a:p>
          <a:p>
            <a:pPr eaLnBrk="1" hangingPunct="1"/>
            <a:endParaRPr lang="en-US" sz="1600" i="1" dirty="0"/>
          </a:p>
          <a:p>
            <a:pPr eaLnBrk="1" hangingPunct="1"/>
            <a:r>
              <a:rPr lang="en-US" sz="2400" i="1" dirty="0"/>
              <a:t>Long Term Care Facilities</a:t>
            </a:r>
          </a:p>
          <a:p>
            <a:pPr eaLnBrk="1" hangingPunct="1"/>
            <a:endParaRPr lang="en-US" sz="1600" i="1" dirty="0"/>
          </a:p>
          <a:p>
            <a:pPr eaLnBrk="1" hangingPunct="1"/>
            <a:r>
              <a:rPr lang="en-US" sz="2400" i="1" dirty="0"/>
              <a:t>Health Hazards</a:t>
            </a:r>
          </a:p>
          <a:p>
            <a:pPr eaLnBrk="1" hangingPunct="1"/>
            <a:endParaRPr lang="en-US" sz="1600" i="1" dirty="0"/>
          </a:p>
          <a:p>
            <a:pPr eaLnBrk="1" hangingPunct="1"/>
            <a:r>
              <a:rPr lang="en-US" sz="2400" i="1" dirty="0"/>
              <a:t>Food Manufacturing</a:t>
            </a:r>
          </a:p>
          <a:p>
            <a:pPr eaLnBrk="1" hangingPunct="1"/>
            <a:endParaRPr lang="en-US" sz="1600" i="1" dirty="0"/>
          </a:p>
          <a:p>
            <a:pPr eaLnBrk="1" hangingPunct="1"/>
            <a:r>
              <a:rPr lang="en-US" sz="2400" i="1" dirty="0"/>
              <a:t>Grocery and Related Product Wholesalers</a:t>
            </a:r>
          </a:p>
          <a:p>
            <a:pPr eaLnBrk="1" hangingPunct="1"/>
            <a:endParaRPr lang="en-US" sz="1600" i="1" dirty="0"/>
          </a:p>
          <a:p>
            <a:pPr eaLnBrk="1" hangingPunct="1"/>
            <a:r>
              <a:rPr lang="en-US" sz="2400" i="1" dirty="0"/>
              <a:t>Amputations </a:t>
            </a:r>
          </a:p>
          <a:p>
            <a:pPr eaLnBrk="1" hangingPunct="1"/>
            <a:endParaRPr lang="en-US" sz="2400" i="1" dirty="0"/>
          </a:p>
          <a:p>
            <a:pPr eaLnBrk="1" hangingPunct="1"/>
            <a:endParaRPr lang="en-US" sz="2400" i="1" dirty="0"/>
          </a:p>
          <a:p>
            <a:pPr eaLnBrk="1" hangingPunct="1"/>
            <a:endParaRPr lang="en-US" sz="1600" i="1" dirty="0"/>
          </a:p>
          <a:p>
            <a:pPr eaLnBrk="1" hangingPunct="1"/>
            <a:endParaRPr lang="en-US" sz="1600" i="1" dirty="0"/>
          </a:p>
          <a:p>
            <a:pPr eaLnBrk="1" hangingPunct="1"/>
            <a:endParaRPr lang="en-US" sz="2400" dirty="0"/>
          </a:p>
          <a:p>
            <a:pPr eaLnBrk="1" hangingPunct="1"/>
            <a:endParaRPr lang="en-US" sz="1600" dirty="0"/>
          </a:p>
        </p:txBody>
      </p:sp>
      <p:sp>
        <p:nvSpPr>
          <p:cNvPr id="1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Strategic Plan</a:t>
            </a:r>
          </a:p>
          <a:p>
            <a:pPr eaLnBrk="0" hangingPunct="0"/>
            <a:r>
              <a:rPr lang="en-US" sz="2400" i="1" dirty="0">
                <a:solidFill>
                  <a:schemeClr val="bg2"/>
                </a:solidFill>
              </a:rPr>
              <a:t>Special Emphasis Programs (SEP)</a:t>
            </a:r>
            <a:endParaRPr lang="en-US" sz="2400" b="1" i="1" dirty="0">
              <a:solidFill>
                <a:schemeClr val="bg2"/>
              </a:solidFill>
            </a:endParaRPr>
          </a:p>
        </p:txBody>
      </p:sp>
      <p:sp>
        <p:nvSpPr>
          <p:cNvPr id="2" name="TextBox 1">
            <a:extLst>
              <a:ext uri="{FF2B5EF4-FFF2-40B4-BE49-F238E27FC236}">
                <a16:creationId xmlns:a16="http://schemas.microsoft.com/office/drawing/2014/main" id="{5F68E256-868C-4196-AD9E-2E2E7FF5B56C}"/>
              </a:ext>
            </a:extLst>
          </p:cNvPr>
          <p:cNvSpPr txBox="1"/>
          <p:nvPr/>
        </p:nvSpPr>
        <p:spPr>
          <a:xfrm>
            <a:off x="5105400" y="5410200"/>
            <a:ext cx="2813591" cy="553998"/>
          </a:xfrm>
          <a:prstGeom prst="rect">
            <a:avLst/>
          </a:prstGeom>
          <a:noFill/>
        </p:spPr>
        <p:txBody>
          <a:bodyPr wrap="none" rtlCol="0">
            <a:spAutoFit/>
          </a:bodyPr>
          <a:lstStyle/>
          <a:p>
            <a:r>
              <a:rPr lang="en-US" sz="1000" b="1" dirty="0"/>
              <a:t>2019 – 2023 Strategic Management Plan</a:t>
            </a:r>
          </a:p>
          <a:p>
            <a:r>
              <a:rPr lang="en-US" sz="1000" i="1" dirty="0"/>
              <a:t>Goal #1 – Reduce fatalities by 2%</a:t>
            </a:r>
          </a:p>
          <a:p>
            <a:r>
              <a:rPr lang="en-US" sz="1000" i="1" dirty="0"/>
              <a:t>Goal #2 – Reduce injuries and illnesses by 5%</a:t>
            </a:r>
          </a:p>
        </p:txBody>
      </p:sp>
      <p:sp>
        <p:nvSpPr>
          <p:cNvPr id="7" name="TextBox 6">
            <a:extLst>
              <a:ext uri="{FF2B5EF4-FFF2-40B4-BE49-F238E27FC236}">
                <a16:creationId xmlns:a16="http://schemas.microsoft.com/office/drawing/2014/main" id="{5A0CB84D-A802-4815-A3CF-A8F672D6DACE}"/>
              </a:ext>
            </a:extLst>
          </p:cNvPr>
          <p:cNvSpPr txBox="1"/>
          <p:nvPr/>
        </p:nvSpPr>
        <p:spPr>
          <a:xfrm>
            <a:off x="6553200" y="685800"/>
            <a:ext cx="2286000" cy="369332"/>
          </a:xfrm>
          <a:prstGeom prst="rect">
            <a:avLst/>
          </a:prstGeom>
          <a:noFill/>
        </p:spPr>
        <p:txBody>
          <a:bodyPr wrap="square" rtlCol="0">
            <a:spAutoFit/>
          </a:bodyPr>
          <a:lstStyle/>
          <a:p>
            <a:r>
              <a:rPr lang="en-US" i="1" dirty="0"/>
              <a:t>FFY 2021—Fall</a:t>
            </a:r>
          </a:p>
        </p:txBody>
      </p:sp>
      <p:pic>
        <p:nvPicPr>
          <p:cNvPr id="4" name="Picture 3" descr="A picture containing sky, outdoor, road, people&#10;&#10;Description automatically generated">
            <a:extLst>
              <a:ext uri="{FF2B5EF4-FFF2-40B4-BE49-F238E27FC236}">
                <a16:creationId xmlns:a16="http://schemas.microsoft.com/office/drawing/2014/main" id="{2A63A73B-7751-481C-905D-725FCEEB16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19" t="18889" b="13033"/>
          <a:stretch/>
        </p:blipFill>
        <p:spPr>
          <a:xfrm>
            <a:off x="5716679" y="1524000"/>
            <a:ext cx="2791344" cy="2769660"/>
          </a:xfrm>
          <a:prstGeom prst="rect">
            <a:avLst/>
          </a:prstGeom>
        </p:spPr>
      </p:pic>
    </p:spTree>
    <p:extLst>
      <p:ext uri="{BB962C8B-B14F-4D97-AF65-F5344CB8AC3E}">
        <p14:creationId xmlns:p14="http://schemas.microsoft.com/office/powerpoint/2010/main" val="3792614395"/>
      </p:ext>
    </p:extLst>
  </p:cSld>
  <p:clrMapOvr>
    <a:masterClrMapping/>
  </p:clrMapOvr>
  <p:transition advClick="0"/>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12/12/2008 9:58:15 AM&quot;&gt;&lt;Slide id=&quot;459&quot; dur=&quot;3.46875&quot;/&gt;&lt;/Timings&gt;&lt;/WMTools&gt;"/>
</p:tagLst>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CDOL  Standard">
  <a:themeElements>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1_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Capsules</Template>
  <TotalTime>49256</TotalTime>
  <Words>4652</Words>
  <Application>Microsoft Office PowerPoint</Application>
  <PresentationFormat>On-screen Show (4:3)</PresentationFormat>
  <Paragraphs>1370</Paragraphs>
  <Slides>39</Slides>
  <Notes>37</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39</vt:i4>
      </vt:variant>
    </vt:vector>
  </HeadingPairs>
  <TitlesOfParts>
    <vt:vector size="46" baseType="lpstr">
      <vt:lpstr>Arial</vt:lpstr>
      <vt:lpstr>Symbol</vt:lpstr>
      <vt:lpstr>Times New Roman</vt:lpstr>
      <vt:lpstr>Wingdings</vt:lpstr>
      <vt:lpstr>NCDOL  Standard</vt:lpstr>
      <vt:lpstr>1_NCDOL  Standard</vt:lpstr>
      <vt:lpstr>Worksheet</vt:lpstr>
      <vt:lpstr>North Carolina Department of Labor Occupational Safety &amp; Health Division  OSH Advisory Fall 2021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Update</dc:title>
  <dc:creator>Wanda Lagoe</dc:creator>
  <cp:lastModifiedBy>Lagoe, Wanda</cp:lastModifiedBy>
  <cp:revision>3345</cp:revision>
  <cp:lastPrinted>2019-02-22T12:54:39Z</cp:lastPrinted>
  <dcterms:created xsi:type="dcterms:W3CDTF">2000-08-10T17:22:10Z</dcterms:created>
  <dcterms:modified xsi:type="dcterms:W3CDTF">2021-11-08T19:02:21Z</dcterms:modified>
</cp:coreProperties>
</file>