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92" r:id="rId2"/>
    <p:sldId id="462" r:id="rId3"/>
    <p:sldId id="393" r:id="rId4"/>
    <p:sldId id="443" r:id="rId5"/>
    <p:sldId id="444" r:id="rId6"/>
    <p:sldId id="394" r:id="rId7"/>
    <p:sldId id="446" r:id="rId8"/>
    <p:sldId id="447" r:id="rId9"/>
    <p:sldId id="448" r:id="rId10"/>
    <p:sldId id="449" r:id="rId11"/>
    <p:sldId id="451" r:id="rId12"/>
    <p:sldId id="456" r:id="rId13"/>
    <p:sldId id="460" r:id="rId14"/>
    <p:sldId id="457" r:id="rId15"/>
    <p:sldId id="461" r:id="rId16"/>
    <p:sldId id="459" r:id="rId17"/>
    <p:sldId id="455" r:id="rId18"/>
    <p:sldId id="458" r:id="rId19"/>
    <p:sldId id="450" r:id="rId20"/>
    <p:sldId id="454" r:id="rId21"/>
    <p:sldId id="453" r:id="rId22"/>
    <p:sldId id="452" r:id="rId23"/>
    <p:sldId id="463" r:id="rId24"/>
    <p:sldId id="442" r:id="rId25"/>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5572" autoAdjust="0"/>
  </p:normalViewPr>
  <p:slideViewPr>
    <p:cSldViewPr>
      <p:cViewPr varScale="1">
        <p:scale>
          <a:sx n="74" d="100"/>
          <a:sy n="74" d="100"/>
        </p:scale>
        <p:origin x="15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dirty="0"/>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dirty="0"/>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dirty="0"/>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dirty="0"/>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dirty="0"/>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dirty="0"/>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dirty="0"/>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dirty="0"/>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1</a:t>
            </a:fld>
            <a:endParaRPr lang="en-US" altLang="en-US" sz="1000" u="none" dirty="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Revised: 11/2017</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161910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was created by Cory Dunphy to show the 41 counties that NCDOL initially determined as at least minimally affected by Hurricane Florence.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10</a:t>
            </a:fld>
            <a:endParaRPr lang="en-US" altLang="en-US" dirty="0"/>
          </a:p>
        </p:txBody>
      </p:sp>
    </p:spTree>
    <p:extLst>
      <p:ext uri="{BB962C8B-B14F-4D97-AF65-F5344CB8AC3E}">
        <p14:creationId xmlns:p14="http://schemas.microsoft.com/office/powerpoint/2010/main" val="389904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Mia Pearson during Hurricane Outreach Activity in Pender County, NC. Debris from nearby houses piled up by the road awaiting pick up for disposal.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11</a:t>
            </a:fld>
            <a:endParaRPr lang="en-US" altLang="en-US" dirty="0"/>
          </a:p>
        </p:txBody>
      </p:sp>
    </p:spTree>
    <p:extLst>
      <p:ext uri="{BB962C8B-B14F-4D97-AF65-F5344CB8AC3E}">
        <p14:creationId xmlns:p14="http://schemas.microsoft.com/office/powerpoint/2010/main" val="139111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Mia Pearson during Hurricane Outreach Activity in Pender County, NC. Debris from nearby houses piled up by the road awaiting pick up for disposal.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12</a:t>
            </a:fld>
            <a:endParaRPr lang="en-US" altLang="en-US" dirty="0"/>
          </a:p>
        </p:txBody>
      </p:sp>
    </p:spTree>
    <p:extLst>
      <p:ext uri="{BB962C8B-B14F-4D97-AF65-F5344CB8AC3E}">
        <p14:creationId xmlns:p14="http://schemas.microsoft.com/office/powerpoint/2010/main" val="16796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Warren Lutz during Hurricane Outreach Activity in Columbus County, NC. One month after impact there are still roads that are closed due to being washed out from floods post- Florence.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13</a:t>
            </a:fld>
            <a:endParaRPr lang="en-US" altLang="en-US" dirty="0"/>
          </a:p>
        </p:txBody>
      </p:sp>
    </p:spTree>
    <p:extLst>
      <p:ext uri="{BB962C8B-B14F-4D97-AF65-F5344CB8AC3E}">
        <p14:creationId xmlns:p14="http://schemas.microsoft.com/office/powerpoint/2010/main" val="24451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Tara Payne during Hurricane Outreach Activity near Ivanhoe, NC. This photo shows damage to the trees, but also the washed out driveway to the house.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14</a:t>
            </a:fld>
            <a:endParaRPr lang="en-US" altLang="en-US" dirty="0"/>
          </a:p>
        </p:txBody>
      </p:sp>
    </p:spTree>
    <p:extLst>
      <p:ext uri="{BB962C8B-B14F-4D97-AF65-F5344CB8AC3E}">
        <p14:creationId xmlns:p14="http://schemas.microsoft.com/office/powerpoint/2010/main" val="351455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Tara Payne during Hurricane Outreach Activity near Ivanhoe, NC. This photo shows a boat in the front yard of a house. Employees were told by residents that they tied boats to the front porch of the house so they were readily accessible in the event that they needed to evacuate.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15</a:t>
            </a:fld>
            <a:endParaRPr lang="en-US" altLang="en-US" dirty="0"/>
          </a:p>
        </p:txBody>
      </p:sp>
    </p:spTree>
    <p:extLst>
      <p:ext uri="{BB962C8B-B14F-4D97-AF65-F5344CB8AC3E}">
        <p14:creationId xmlns:p14="http://schemas.microsoft.com/office/powerpoint/2010/main" val="392429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Tara Payne during Hurricane Outreach Activity near Ivanhoe, NC.  It shows a structure that was picked up by the flood waters and deposited in the woods at the edge of the property.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16</a:t>
            </a:fld>
            <a:endParaRPr lang="en-US" altLang="en-US" dirty="0"/>
          </a:p>
        </p:txBody>
      </p:sp>
    </p:spTree>
    <p:extLst>
      <p:ext uri="{BB962C8B-B14F-4D97-AF65-F5344CB8AC3E}">
        <p14:creationId xmlns:p14="http://schemas.microsoft.com/office/powerpoint/2010/main" val="415710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Tara Payne during Hurricane Outreach Activity near Ivanhoe, NC. This photo shows a washed out stream/river that flooded up to the roof of the house when dams upstream were released. </a:t>
            </a:r>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17</a:t>
            </a:fld>
            <a:endParaRPr lang="en-US" altLang="en-US" dirty="0"/>
          </a:p>
        </p:txBody>
      </p:sp>
    </p:spTree>
    <p:extLst>
      <p:ext uri="{BB962C8B-B14F-4D97-AF65-F5344CB8AC3E}">
        <p14:creationId xmlns:p14="http://schemas.microsoft.com/office/powerpoint/2010/main" val="277902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Photo taken by NCDOL Employee Warren Lutz in Fair Bluff, NC. This photo shows d</a:t>
            </a:r>
            <a:r>
              <a:rPr lang="en-US" sz="1000" kern="1200" dirty="0">
                <a:solidFill>
                  <a:schemeClr val="tx1"/>
                </a:solidFill>
                <a:effectLst/>
                <a:latin typeface="Arial" charset="0"/>
                <a:ea typeface="+mn-ea"/>
                <a:cs typeface="+mn-cs"/>
              </a:rPr>
              <a:t>owntown Fair Bluff abandoned with water level shown on buildings</a:t>
            </a: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18</a:t>
            </a:fld>
            <a:endParaRPr lang="en-US" altLang="en-US" dirty="0"/>
          </a:p>
        </p:txBody>
      </p:sp>
    </p:spTree>
    <p:extLst>
      <p:ext uri="{BB962C8B-B14F-4D97-AF65-F5344CB8AC3E}">
        <p14:creationId xmlns:p14="http://schemas.microsoft.com/office/powerpoint/2010/main" val="1933752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19</a:t>
            </a:fld>
            <a:endParaRPr lang="en-US" altLang="en-US" sz="1000" u="none"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NCDOL Photo Library – screen shot of a Daily Recap Report form from 9/25/18. </a:t>
            </a:r>
          </a:p>
        </p:txBody>
      </p:sp>
    </p:spTree>
    <p:extLst>
      <p:ext uri="{BB962C8B-B14F-4D97-AF65-F5344CB8AC3E}">
        <p14:creationId xmlns:p14="http://schemas.microsoft.com/office/powerpoint/2010/main" val="313190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2</a:t>
            </a:fld>
            <a:endParaRPr lang="en-US" altLang="en-US" sz="1000" u="none" dirty="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73163" y="698500"/>
            <a:ext cx="4597400" cy="34480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NCDOL Photo Library – This photo was taken by NCDOL Employee Warren Lutz during Hurricane Florence outreach activities near Lake Waccamaw, NC. </a:t>
            </a:r>
            <a:r>
              <a:rPr lang="en-US" sz="1000" kern="1200" dirty="0">
                <a:solidFill>
                  <a:schemeClr val="tx1"/>
                </a:solidFill>
                <a:effectLst/>
                <a:latin typeface="Arial" charset="0"/>
                <a:ea typeface="+mn-ea"/>
                <a:cs typeface="+mn-cs"/>
              </a:rPr>
              <a:t>Loss of interior due to flooding near Lake Waccamaw</a:t>
            </a:r>
            <a:endParaRPr lang="en-US" altLang="en-US" dirty="0"/>
          </a:p>
          <a:p>
            <a:pPr eaLnBrk="1" hangingPunct="1"/>
            <a:endParaRPr lang="en-US" altLang="en-US" dirty="0"/>
          </a:p>
        </p:txBody>
      </p:sp>
    </p:spTree>
    <p:extLst>
      <p:ext uri="{BB962C8B-B14F-4D97-AF65-F5344CB8AC3E}">
        <p14:creationId xmlns:p14="http://schemas.microsoft.com/office/powerpoint/2010/main" val="3969975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map was created by Cory Dunphy to show the 13 counties that NCDOL initially determined as at least minimally affected by Hurricane Florence as of 11/05/18.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Beaufort, Bladen, Brunswick, Carteret, Columbus, Craven, Duplin, New Hanover, Onslow, Pamlico, Pender, Robeson, and Sampson.</a:t>
            </a:r>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21</a:t>
            </a:fld>
            <a:endParaRPr lang="en-US" altLang="en-US" dirty="0"/>
          </a:p>
        </p:txBody>
      </p:sp>
    </p:spTree>
    <p:extLst>
      <p:ext uri="{BB962C8B-B14F-4D97-AF65-F5344CB8AC3E}">
        <p14:creationId xmlns:p14="http://schemas.microsoft.com/office/powerpoint/2010/main" val="412014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24</a:t>
            </a:fld>
            <a:endParaRPr lang="en-US" altLang="en-US" sz="1000" u="none" dirty="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73163" y="698500"/>
            <a:ext cx="4597400" cy="34480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NCDOL Photo Library – This photo was taken by NCDOL Employee Warren Lutz during Hurricane Florence outreach activities near Lake Waccamaw, NC. </a:t>
            </a:r>
            <a:r>
              <a:rPr lang="en-US" sz="1000" kern="1200" dirty="0">
                <a:solidFill>
                  <a:schemeClr val="tx1"/>
                </a:solidFill>
                <a:effectLst/>
                <a:latin typeface="Arial" charset="0"/>
                <a:ea typeface="+mn-ea"/>
                <a:cs typeface="+mn-cs"/>
              </a:rPr>
              <a:t>Loss of interior due to flooding near Lake Waccamaw</a:t>
            </a:r>
            <a:endParaRPr lang="en-US" altLang="en-US" dirty="0"/>
          </a:p>
          <a:p>
            <a:pPr eaLnBrk="1" hangingPunct="1"/>
            <a:endParaRPr lang="en-US" altLang="en-US" dirty="0"/>
          </a:p>
        </p:txBody>
      </p:sp>
    </p:spTree>
    <p:extLst>
      <p:ext uri="{BB962C8B-B14F-4D97-AF65-F5344CB8AC3E}">
        <p14:creationId xmlns:p14="http://schemas.microsoft.com/office/powerpoint/2010/main" val="3900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3</a:t>
            </a:fld>
            <a:endParaRPr lang="en-US" altLang="en-US" sz="1000" u="none" dirty="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6152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4</a:t>
            </a:fld>
            <a:endParaRPr lang="en-US" altLang="en-US" sz="1000" u="none" dirty="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late as Sunday Sept 9 several weather models showed the predicted path of Florence to track to the east of NC and stay off shore. </a:t>
            </a:r>
          </a:p>
          <a:p>
            <a:pPr eaLnBrk="1" hangingPunct="1"/>
            <a:r>
              <a:rPr lang="en-US" altLang="en-US" dirty="0"/>
              <a:t>During the day on Sunday, the models shifted to indicate a landfall near Wilmington most likely. </a:t>
            </a:r>
          </a:p>
          <a:p>
            <a:pPr eaLnBrk="1" hangingPunct="1"/>
            <a:r>
              <a:rPr lang="en-US" altLang="en-US" dirty="0"/>
              <a:t>On Monday Sept 10 majority of the models showed a major impact to NC</a:t>
            </a:r>
          </a:p>
          <a:p>
            <a:pPr eaLnBrk="1" hangingPunct="1"/>
            <a:endParaRPr lang="en-US" altLang="en-US" dirty="0"/>
          </a:p>
          <a:p>
            <a:pPr eaLnBrk="1" hangingPunct="1"/>
            <a:r>
              <a:rPr lang="en-US" altLang="en-US" dirty="0"/>
              <a:t>The speed of the hurricane drastically slowed as it approached the coast of NC. </a:t>
            </a:r>
          </a:p>
        </p:txBody>
      </p:sp>
    </p:spTree>
    <p:extLst>
      <p:ext uri="{BB962C8B-B14F-4D97-AF65-F5344CB8AC3E}">
        <p14:creationId xmlns:p14="http://schemas.microsoft.com/office/powerpoint/2010/main" val="9458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5</a:t>
            </a:fld>
            <a:endParaRPr lang="en-US" altLang="en-US" sz="1000" u="none" dirty="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2367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6</a:t>
            </a:fld>
            <a:endParaRPr lang="en-US" altLang="en-US" sz="1000" u="none"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photo taken from www.weather.com that shows the path of Hurricane Florence and its status as it passed through NC and SC. </a:t>
            </a:r>
          </a:p>
        </p:txBody>
      </p:sp>
    </p:spTree>
    <p:extLst>
      <p:ext uri="{BB962C8B-B14F-4D97-AF65-F5344CB8AC3E}">
        <p14:creationId xmlns:p14="http://schemas.microsoft.com/office/powerpoint/2010/main" val="180453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7</a:t>
            </a:fld>
            <a:endParaRPr lang="en-US" altLang="en-US" sz="1000" u="none"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NCDOL Photo Library – This photo was taken by Hollis Yelverton, NCDOL Employee of the hurricane response totes that were prepared prior to Hurricane Florence in September 2018</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80261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8</a:t>
            </a:fld>
            <a:endParaRPr lang="en-US" altLang="en-US" sz="1000" u="none"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3593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9</a:t>
            </a:fld>
            <a:endParaRPr lang="en-US" altLang="en-US" sz="1000" u="none"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NCDOL Photo Library – Photo taken by NCDOL employee Warren Lutz in Columbus County in November 2018. </a:t>
            </a:r>
          </a:p>
        </p:txBody>
      </p:sp>
    </p:spTree>
    <p:extLst>
      <p:ext uri="{BB962C8B-B14F-4D97-AF65-F5344CB8AC3E}">
        <p14:creationId xmlns:p14="http://schemas.microsoft.com/office/powerpoint/2010/main" val="408027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dirty="0"/>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dirty="0"/>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319" y="6062472"/>
            <a:ext cx="2348281" cy="795528"/>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319" y="6062472"/>
            <a:ext cx="2348281" cy="795528"/>
          </a:xfrm>
          <a:prstGeom prst="rect">
            <a:avLst/>
          </a:prstGeom>
        </p:spPr>
      </p:pic>
    </p:spTree>
    <p:extLst>
      <p:ext uri="{BB962C8B-B14F-4D97-AF65-F5344CB8AC3E}">
        <p14:creationId xmlns:p14="http://schemas.microsoft.com/office/powerpoint/2010/main" val="261589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dirty="0"/>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6319" y="6062472"/>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weathe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432044"/>
            <a:ext cx="6654800" cy="1314462"/>
          </a:xfrm>
        </p:spPr>
        <p:txBody>
          <a:bodyPr/>
          <a:lstStyle/>
          <a:p>
            <a:r>
              <a:rPr lang="en-US" altLang="en-US" sz="4000" dirty="0"/>
              <a:t>Hurricane Florence 2018</a:t>
            </a:r>
            <a:br>
              <a:rPr lang="en-US" altLang="en-US" sz="4000" dirty="0"/>
            </a:br>
            <a:endParaRPr lang="en-US" altLang="en-US" sz="4000" dirty="0"/>
          </a:p>
        </p:txBody>
      </p:sp>
      <p:sp>
        <p:nvSpPr>
          <p:cNvPr id="3075" name="Rectangle 3"/>
          <p:cNvSpPr>
            <a:spLocks noGrp="1" noChangeArrowheads="1"/>
          </p:cNvSpPr>
          <p:nvPr>
            <p:ph type="subTitle" idx="1"/>
          </p:nvPr>
        </p:nvSpPr>
        <p:spPr>
          <a:xfrm>
            <a:off x="2057400" y="3429000"/>
            <a:ext cx="5715000" cy="514350"/>
          </a:xfrm>
        </p:spPr>
        <p:txBody>
          <a:bodyPr/>
          <a:lstStyle/>
          <a:p>
            <a:r>
              <a:rPr lang="en-US" altLang="en-US" dirty="0"/>
              <a:t> </a:t>
            </a:r>
            <a:r>
              <a:rPr lang="en-US" altLang="en-US" i="1" dirty="0"/>
              <a:t>NCDOL Outreach Activities</a:t>
            </a:r>
          </a:p>
        </p:txBody>
      </p:sp>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dirty="0">
              <a:solidFill>
                <a:srgbClr val="777777"/>
              </a:solidFill>
            </a:endParaRPr>
          </a:p>
        </p:txBody>
      </p:sp>
      <p:sp>
        <p:nvSpPr>
          <p:cNvPr id="3077" name="Rectangle 7"/>
          <p:cNvSpPr>
            <a:spLocks noChangeArrowheads="1"/>
          </p:cNvSpPr>
          <p:nvPr/>
        </p:nvSpPr>
        <p:spPr bwMode="auto">
          <a:xfrm>
            <a:off x="609600" y="5453063"/>
            <a:ext cx="777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600" b="1" u="none" dirty="0">
                <a:solidFill>
                  <a:srgbClr val="012D9A"/>
                </a:solidFill>
              </a:rPr>
              <a:t>Presented by</a:t>
            </a:r>
            <a:r>
              <a:rPr lang="en-US" altLang="en-US" sz="1600" u="none" dirty="0">
                <a:solidFill>
                  <a:srgbClr val="777777"/>
                </a:solidFill>
              </a:rPr>
              <a:t>: Cory Dunphy, ETTA  919-707-7859</a:t>
            </a:r>
          </a:p>
        </p:txBody>
      </p:sp>
    </p:spTree>
    <p:extLst>
      <p:ext uri="{BB962C8B-B14F-4D97-AF65-F5344CB8AC3E}">
        <p14:creationId xmlns:p14="http://schemas.microsoft.com/office/powerpoint/2010/main" val="38845774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FA43-D3C8-4E5A-8D15-495ACEFB3A97}"/>
              </a:ext>
            </a:extLst>
          </p:cNvPr>
          <p:cNvSpPr>
            <a:spLocks noGrp="1"/>
          </p:cNvSpPr>
          <p:nvPr>
            <p:ph type="title"/>
          </p:nvPr>
        </p:nvSpPr>
        <p:spPr/>
        <p:txBody>
          <a:bodyPr/>
          <a:lstStyle/>
          <a:p>
            <a:r>
              <a:rPr lang="en-US" dirty="0"/>
              <a:t>Outreach Activities</a:t>
            </a:r>
          </a:p>
        </p:txBody>
      </p:sp>
      <p:pic>
        <p:nvPicPr>
          <p:cNvPr id="5" name="Content Placeholder 4">
            <a:extLst>
              <a:ext uri="{FF2B5EF4-FFF2-40B4-BE49-F238E27FC236}">
                <a16:creationId xmlns:a16="http://schemas.microsoft.com/office/drawing/2014/main" id="{84CA7FB7-F152-4113-9D41-9729C1C1A3C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4964" y="2230656"/>
            <a:ext cx="8001000" cy="3461552"/>
          </a:xfrm>
        </p:spPr>
      </p:pic>
      <p:sp>
        <p:nvSpPr>
          <p:cNvPr id="6" name="TextBox 5">
            <a:extLst>
              <a:ext uri="{FF2B5EF4-FFF2-40B4-BE49-F238E27FC236}">
                <a16:creationId xmlns:a16="http://schemas.microsoft.com/office/drawing/2014/main" id="{C4C6C5AC-C90D-4C47-A6FC-9094BD3CAB58}"/>
              </a:ext>
            </a:extLst>
          </p:cNvPr>
          <p:cNvSpPr txBox="1"/>
          <p:nvPr/>
        </p:nvSpPr>
        <p:spPr>
          <a:xfrm>
            <a:off x="609600" y="1295400"/>
            <a:ext cx="7924800" cy="646331"/>
          </a:xfrm>
          <a:prstGeom prst="rect">
            <a:avLst/>
          </a:prstGeom>
          <a:noFill/>
        </p:spPr>
        <p:txBody>
          <a:bodyPr wrap="square" rtlCol="0">
            <a:spAutoFit/>
          </a:bodyPr>
          <a:lstStyle/>
          <a:p>
            <a:pPr algn="ctr"/>
            <a:r>
              <a:rPr lang="en-US" dirty="0"/>
              <a:t>Initial Counties for Outreach Activities</a:t>
            </a:r>
          </a:p>
        </p:txBody>
      </p:sp>
    </p:spTree>
    <p:extLst>
      <p:ext uri="{BB962C8B-B14F-4D97-AF65-F5344CB8AC3E}">
        <p14:creationId xmlns:p14="http://schemas.microsoft.com/office/powerpoint/2010/main" val="168654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5" name="Content Placeholder 4">
            <a:extLst>
              <a:ext uri="{FF2B5EF4-FFF2-40B4-BE49-F238E27FC236}">
                <a16:creationId xmlns:a16="http://schemas.microsoft.com/office/drawing/2014/main" id="{293DE513-1D41-43AE-AB51-C20ABCA330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2791" y="1295400"/>
            <a:ext cx="6034617" cy="4525963"/>
          </a:xfrm>
        </p:spPr>
      </p:pic>
      <p:sp>
        <p:nvSpPr>
          <p:cNvPr id="6" name="TextBox 5">
            <a:extLst>
              <a:ext uri="{FF2B5EF4-FFF2-40B4-BE49-F238E27FC236}">
                <a16:creationId xmlns:a16="http://schemas.microsoft.com/office/drawing/2014/main" id="{A044628F-838D-424D-AC9A-39E567CBB7FC}"/>
              </a:ext>
            </a:extLst>
          </p:cNvPr>
          <p:cNvSpPr txBox="1"/>
          <p:nvPr/>
        </p:nvSpPr>
        <p:spPr>
          <a:xfrm>
            <a:off x="6487872" y="1319645"/>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48538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8" name="Content Placeholder 7">
            <a:extLst>
              <a:ext uri="{FF2B5EF4-FFF2-40B4-BE49-F238E27FC236}">
                <a16:creationId xmlns:a16="http://schemas.microsoft.com/office/drawing/2014/main" id="{6EE28B0C-ABBD-477B-AEFE-13DAE54285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371600"/>
            <a:ext cx="6034617" cy="4525963"/>
          </a:xfrm>
        </p:spPr>
      </p:pic>
      <p:sp>
        <p:nvSpPr>
          <p:cNvPr id="6" name="TextBox 5">
            <a:extLst>
              <a:ext uri="{FF2B5EF4-FFF2-40B4-BE49-F238E27FC236}">
                <a16:creationId xmlns:a16="http://schemas.microsoft.com/office/drawing/2014/main" id="{A044628F-838D-424D-AC9A-39E567CBB7FC}"/>
              </a:ext>
            </a:extLst>
          </p:cNvPr>
          <p:cNvSpPr txBox="1"/>
          <p:nvPr/>
        </p:nvSpPr>
        <p:spPr>
          <a:xfrm>
            <a:off x="6460163" y="1447800"/>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22298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8" name="Content Placeholder 7">
            <a:extLst>
              <a:ext uri="{FF2B5EF4-FFF2-40B4-BE49-F238E27FC236}">
                <a16:creationId xmlns:a16="http://schemas.microsoft.com/office/drawing/2014/main" id="{6EE28B0C-ABBD-477B-AEFE-13DAE54285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371600"/>
            <a:ext cx="6034617" cy="4525962"/>
          </a:xfrm>
        </p:spPr>
      </p:pic>
      <p:sp>
        <p:nvSpPr>
          <p:cNvPr id="6" name="TextBox 5">
            <a:extLst>
              <a:ext uri="{FF2B5EF4-FFF2-40B4-BE49-F238E27FC236}">
                <a16:creationId xmlns:a16="http://schemas.microsoft.com/office/drawing/2014/main" id="{A044628F-838D-424D-AC9A-39E567CBB7FC}"/>
              </a:ext>
            </a:extLst>
          </p:cNvPr>
          <p:cNvSpPr txBox="1"/>
          <p:nvPr/>
        </p:nvSpPr>
        <p:spPr>
          <a:xfrm>
            <a:off x="1752600" y="5650945"/>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148941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7" name="Content Placeholder 6">
            <a:extLst>
              <a:ext uri="{FF2B5EF4-FFF2-40B4-BE49-F238E27FC236}">
                <a16:creationId xmlns:a16="http://schemas.microsoft.com/office/drawing/2014/main" id="{3C07E84A-015C-42E1-A395-9B0ED11BE0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347117" y="1158876"/>
            <a:ext cx="4525963" cy="4800600"/>
          </a:xfrm>
        </p:spPr>
      </p:pic>
      <p:sp>
        <p:nvSpPr>
          <p:cNvPr id="6" name="TextBox 5">
            <a:extLst>
              <a:ext uri="{FF2B5EF4-FFF2-40B4-BE49-F238E27FC236}">
                <a16:creationId xmlns:a16="http://schemas.microsoft.com/office/drawing/2014/main" id="{A044628F-838D-424D-AC9A-39E567CBB7FC}"/>
              </a:ext>
            </a:extLst>
          </p:cNvPr>
          <p:cNvSpPr txBox="1"/>
          <p:nvPr/>
        </p:nvSpPr>
        <p:spPr>
          <a:xfrm>
            <a:off x="5867399" y="1313512"/>
            <a:ext cx="1143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199313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7" name="Content Placeholder 6">
            <a:extLst>
              <a:ext uri="{FF2B5EF4-FFF2-40B4-BE49-F238E27FC236}">
                <a16:creationId xmlns:a16="http://schemas.microsoft.com/office/drawing/2014/main" id="{3C07E84A-015C-42E1-A395-9B0ED11BE0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537617" y="739777"/>
            <a:ext cx="4525963" cy="5638800"/>
          </a:xfrm>
        </p:spPr>
      </p:pic>
      <p:sp>
        <p:nvSpPr>
          <p:cNvPr id="6" name="TextBox 5">
            <a:extLst>
              <a:ext uri="{FF2B5EF4-FFF2-40B4-BE49-F238E27FC236}">
                <a16:creationId xmlns:a16="http://schemas.microsoft.com/office/drawing/2014/main" id="{A044628F-838D-424D-AC9A-39E567CBB7FC}"/>
              </a:ext>
            </a:extLst>
          </p:cNvPr>
          <p:cNvSpPr txBox="1"/>
          <p:nvPr/>
        </p:nvSpPr>
        <p:spPr>
          <a:xfrm>
            <a:off x="2057400" y="1303122"/>
            <a:ext cx="1143000" cy="215444"/>
          </a:xfrm>
          <a:prstGeom prst="rect">
            <a:avLst/>
          </a:prstGeom>
          <a:noFill/>
        </p:spPr>
        <p:txBody>
          <a:bodyPr wrap="square" rtlCol="0">
            <a:spAutoFit/>
          </a:bodyPr>
          <a:lstStyle/>
          <a:p>
            <a:r>
              <a:rPr lang="en-US" sz="800" u="none" dirty="0"/>
              <a:t>NCDOL Photo Library</a:t>
            </a:r>
          </a:p>
        </p:txBody>
      </p:sp>
      <p:sp>
        <p:nvSpPr>
          <p:cNvPr id="3" name="Arrow: Left 2">
            <a:extLst>
              <a:ext uri="{FF2B5EF4-FFF2-40B4-BE49-F238E27FC236}">
                <a16:creationId xmlns:a16="http://schemas.microsoft.com/office/drawing/2014/main" id="{49194728-073D-45A5-AAE5-BA79C2D523EC}"/>
              </a:ext>
            </a:extLst>
          </p:cNvPr>
          <p:cNvSpPr/>
          <p:nvPr/>
        </p:nvSpPr>
        <p:spPr bwMode="auto">
          <a:xfrm rot="1481815">
            <a:off x="4876800" y="3733800"/>
            <a:ext cx="609600" cy="228600"/>
          </a:xfrm>
          <a:prstGeom prst="leftArrow">
            <a:avLst/>
          </a:prstGeom>
          <a:solidFill>
            <a:schemeClr val="tx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1659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289-F658-4A61-8D35-692D8CD9A6C9}"/>
              </a:ext>
            </a:extLst>
          </p:cNvPr>
          <p:cNvSpPr>
            <a:spLocks noGrp="1"/>
          </p:cNvSpPr>
          <p:nvPr>
            <p:ph type="title"/>
          </p:nvPr>
        </p:nvSpPr>
        <p:spPr/>
        <p:txBody>
          <a:bodyPr/>
          <a:lstStyle/>
          <a:p>
            <a:r>
              <a:rPr lang="en-US" dirty="0"/>
              <a:t>Outreach Activities</a:t>
            </a:r>
          </a:p>
        </p:txBody>
      </p:sp>
      <p:pic>
        <p:nvPicPr>
          <p:cNvPr id="7" name="Content Placeholder 6">
            <a:extLst>
              <a:ext uri="{FF2B5EF4-FFF2-40B4-BE49-F238E27FC236}">
                <a16:creationId xmlns:a16="http://schemas.microsoft.com/office/drawing/2014/main" id="{3C07E84A-015C-42E1-A395-9B0ED11BE0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461417" y="815977"/>
            <a:ext cx="4525963" cy="5486400"/>
          </a:xfrm>
        </p:spPr>
      </p:pic>
      <p:sp>
        <p:nvSpPr>
          <p:cNvPr id="6" name="TextBox 5">
            <a:extLst>
              <a:ext uri="{FF2B5EF4-FFF2-40B4-BE49-F238E27FC236}">
                <a16:creationId xmlns:a16="http://schemas.microsoft.com/office/drawing/2014/main" id="{A044628F-838D-424D-AC9A-39E567CBB7FC}"/>
              </a:ext>
            </a:extLst>
          </p:cNvPr>
          <p:cNvSpPr txBox="1"/>
          <p:nvPr/>
        </p:nvSpPr>
        <p:spPr>
          <a:xfrm>
            <a:off x="6348844" y="5598993"/>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109299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470C-DB39-4ABB-8A6B-C7FB52A15B51}"/>
              </a:ext>
            </a:extLst>
          </p:cNvPr>
          <p:cNvSpPr>
            <a:spLocks noGrp="1"/>
          </p:cNvSpPr>
          <p:nvPr>
            <p:ph type="title"/>
          </p:nvPr>
        </p:nvSpPr>
        <p:spPr/>
        <p:txBody>
          <a:bodyPr/>
          <a:lstStyle/>
          <a:p>
            <a:r>
              <a:rPr lang="en-US" dirty="0"/>
              <a:t>Outreach Activities</a:t>
            </a:r>
          </a:p>
        </p:txBody>
      </p:sp>
      <p:pic>
        <p:nvPicPr>
          <p:cNvPr id="5" name="Content Placeholder 4">
            <a:extLst>
              <a:ext uri="{FF2B5EF4-FFF2-40B4-BE49-F238E27FC236}">
                <a16:creationId xmlns:a16="http://schemas.microsoft.com/office/drawing/2014/main" id="{D6E6F3FF-601D-4810-95CD-C6EEDFA043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338882" y="1013917"/>
            <a:ext cx="4525963" cy="5088929"/>
          </a:xfrm>
        </p:spPr>
      </p:pic>
      <p:sp>
        <p:nvSpPr>
          <p:cNvPr id="6" name="TextBox 5">
            <a:extLst>
              <a:ext uri="{FF2B5EF4-FFF2-40B4-BE49-F238E27FC236}">
                <a16:creationId xmlns:a16="http://schemas.microsoft.com/office/drawing/2014/main" id="{3423F292-8E12-4B45-9AED-923CDA9CF422}"/>
              </a:ext>
            </a:extLst>
          </p:cNvPr>
          <p:cNvSpPr txBox="1"/>
          <p:nvPr/>
        </p:nvSpPr>
        <p:spPr>
          <a:xfrm>
            <a:off x="2133600" y="5538355"/>
            <a:ext cx="1143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285026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470C-DB39-4ABB-8A6B-C7FB52A15B51}"/>
              </a:ext>
            </a:extLst>
          </p:cNvPr>
          <p:cNvSpPr>
            <a:spLocks noGrp="1"/>
          </p:cNvSpPr>
          <p:nvPr>
            <p:ph type="title"/>
          </p:nvPr>
        </p:nvSpPr>
        <p:spPr/>
        <p:txBody>
          <a:bodyPr/>
          <a:lstStyle/>
          <a:p>
            <a:r>
              <a:rPr lang="en-US" dirty="0"/>
              <a:t>Outreach Activities</a:t>
            </a:r>
          </a:p>
        </p:txBody>
      </p:sp>
      <p:pic>
        <p:nvPicPr>
          <p:cNvPr id="5" name="Content Placeholder 4">
            <a:extLst>
              <a:ext uri="{FF2B5EF4-FFF2-40B4-BE49-F238E27FC236}">
                <a16:creationId xmlns:a16="http://schemas.microsoft.com/office/drawing/2014/main" id="{D6E6F3FF-601D-4810-95CD-C6EEDFA043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95400"/>
            <a:ext cx="6095172" cy="4571378"/>
          </a:xfrm>
        </p:spPr>
      </p:pic>
      <p:sp>
        <p:nvSpPr>
          <p:cNvPr id="6" name="TextBox 5">
            <a:extLst>
              <a:ext uri="{FF2B5EF4-FFF2-40B4-BE49-F238E27FC236}">
                <a16:creationId xmlns:a16="http://schemas.microsoft.com/office/drawing/2014/main" id="{3423F292-8E12-4B45-9AED-923CDA9CF422}"/>
              </a:ext>
            </a:extLst>
          </p:cNvPr>
          <p:cNvSpPr txBox="1"/>
          <p:nvPr/>
        </p:nvSpPr>
        <p:spPr>
          <a:xfrm>
            <a:off x="1534391" y="5651334"/>
            <a:ext cx="1143000" cy="215444"/>
          </a:xfrm>
          <a:prstGeom prst="rect">
            <a:avLst/>
          </a:prstGeom>
          <a:noFill/>
        </p:spPr>
        <p:txBody>
          <a:bodyPr wrap="square" rtlCol="0">
            <a:spAutoFit/>
          </a:bodyPr>
          <a:lstStyle/>
          <a:p>
            <a:r>
              <a:rPr lang="en-US" sz="800" u="none" dirty="0">
                <a:solidFill>
                  <a:schemeClr val="bg1"/>
                </a:solidFill>
              </a:rPr>
              <a:t>NCDOL Photo Library</a:t>
            </a:r>
          </a:p>
        </p:txBody>
      </p:sp>
      <p:sp>
        <p:nvSpPr>
          <p:cNvPr id="3" name="Arrow: Left 2">
            <a:extLst>
              <a:ext uri="{FF2B5EF4-FFF2-40B4-BE49-F238E27FC236}">
                <a16:creationId xmlns:a16="http://schemas.microsoft.com/office/drawing/2014/main" id="{69F037DB-07A9-41EB-88B8-C7CD0837E8B1}"/>
              </a:ext>
            </a:extLst>
          </p:cNvPr>
          <p:cNvSpPr/>
          <p:nvPr/>
        </p:nvSpPr>
        <p:spPr bwMode="auto">
          <a:xfrm>
            <a:off x="5791200" y="3373270"/>
            <a:ext cx="381000" cy="152400"/>
          </a:xfrm>
          <a:prstGeom prst="leftArrow">
            <a:avLst/>
          </a:prstGeom>
          <a:solidFill>
            <a:schemeClr val="tx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
        <p:nvSpPr>
          <p:cNvPr id="7" name="Arrow: Left 6">
            <a:extLst>
              <a:ext uri="{FF2B5EF4-FFF2-40B4-BE49-F238E27FC236}">
                <a16:creationId xmlns:a16="http://schemas.microsoft.com/office/drawing/2014/main" id="{E797B5ED-50D5-4315-BC35-18EFA6F32300}"/>
              </a:ext>
            </a:extLst>
          </p:cNvPr>
          <p:cNvSpPr/>
          <p:nvPr/>
        </p:nvSpPr>
        <p:spPr bwMode="auto">
          <a:xfrm>
            <a:off x="3162301" y="3449470"/>
            <a:ext cx="381000" cy="152400"/>
          </a:xfrm>
          <a:prstGeom prst="leftArrow">
            <a:avLst/>
          </a:prstGeom>
          <a:solidFill>
            <a:schemeClr val="tx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6700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Outreach Activities</a:t>
            </a:r>
          </a:p>
        </p:txBody>
      </p:sp>
      <p:sp>
        <p:nvSpPr>
          <p:cNvPr id="5123" name="Rectangle 3"/>
          <p:cNvSpPr>
            <a:spLocks noGrp="1" noChangeArrowheads="1"/>
          </p:cNvSpPr>
          <p:nvPr>
            <p:ph type="body" idx="1"/>
          </p:nvPr>
        </p:nvSpPr>
        <p:spPr>
          <a:xfrm>
            <a:off x="533400" y="1265237"/>
            <a:ext cx="8077200" cy="4525963"/>
          </a:xfrm>
        </p:spPr>
        <p:txBody>
          <a:bodyPr/>
          <a:lstStyle/>
          <a:p>
            <a:r>
              <a:rPr lang="en-US" altLang="en-US" dirty="0"/>
              <a:t>Activities</a:t>
            </a:r>
          </a:p>
          <a:p>
            <a:endParaRPr lang="en-US" altLang="en-US" sz="1200" dirty="0"/>
          </a:p>
          <a:p>
            <a:pPr lvl="1"/>
            <a:r>
              <a:rPr lang="en-US" altLang="en-US" dirty="0"/>
              <a:t>Daily recap</a:t>
            </a:r>
          </a:p>
          <a:p>
            <a:pPr lvl="1"/>
            <a:endParaRPr lang="en-US" altLang="en-US" sz="1000" dirty="0"/>
          </a:p>
          <a:p>
            <a:pPr lvl="1"/>
            <a:r>
              <a:rPr lang="en-US" altLang="en-US" dirty="0"/>
              <a:t>Record </a:t>
            </a:r>
          </a:p>
          <a:p>
            <a:pPr marL="0" indent="0">
              <a:buNone/>
            </a:pPr>
            <a:r>
              <a:rPr lang="en-US" altLang="en-US" sz="2400" dirty="0"/>
              <a:t>        activities</a:t>
            </a:r>
          </a:p>
          <a:p>
            <a:pPr marL="0" indent="0">
              <a:buNone/>
            </a:pPr>
            <a:endParaRPr lang="en-US" altLang="en-US" sz="1000" dirty="0"/>
          </a:p>
          <a:p>
            <a:pPr lvl="1"/>
            <a:r>
              <a:rPr lang="en-US" altLang="en-US" dirty="0"/>
              <a:t>Track visits</a:t>
            </a:r>
          </a:p>
          <a:p>
            <a:pPr lvl="1"/>
            <a:endParaRPr lang="en-US" altLang="en-US" sz="2000" dirty="0"/>
          </a:p>
          <a:p>
            <a:pPr lvl="2"/>
            <a:endParaRPr lang="en-US" altLang="en-US" dirty="0"/>
          </a:p>
        </p:txBody>
      </p:sp>
      <p:pic>
        <p:nvPicPr>
          <p:cNvPr id="2" name="Picture 1">
            <a:extLst>
              <a:ext uri="{FF2B5EF4-FFF2-40B4-BE49-F238E27FC236}">
                <a16:creationId xmlns:a16="http://schemas.microsoft.com/office/drawing/2014/main" id="{FA3C6FE3-E866-473F-A4E9-0040F4DB7960}"/>
              </a:ext>
            </a:extLst>
          </p:cNvPr>
          <p:cNvPicPr>
            <a:picLocks noChangeAspect="1"/>
          </p:cNvPicPr>
          <p:nvPr/>
        </p:nvPicPr>
        <p:blipFill>
          <a:blip r:embed="rId3"/>
          <a:stretch>
            <a:fillRect/>
          </a:stretch>
        </p:blipFill>
        <p:spPr>
          <a:xfrm>
            <a:off x="3200400" y="1265237"/>
            <a:ext cx="5130247" cy="4525963"/>
          </a:xfrm>
          <a:prstGeom prst="rect">
            <a:avLst/>
          </a:prstGeom>
        </p:spPr>
      </p:pic>
    </p:spTree>
    <p:extLst>
      <p:ext uri="{BB962C8B-B14F-4D97-AF65-F5344CB8AC3E}">
        <p14:creationId xmlns:p14="http://schemas.microsoft.com/office/powerpoint/2010/main" val="64076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4" name="Rectangle 3"/>
          <p:cNvSpPr txBox="1">
            <a:spLocks noChangeArrowheads="1"/>
          </p:cNvSpPr>
          <p:nvPr/>
        </p:nvSpPr>
        <p:spPr bwMode="auto">
          <a:xfrm>
            <a:off x="533400" y="10668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We will go over the following:</a:t>
            </a:r>
          </a:p>
          <a:p>
            <a:endParaRPr lang="en-US" altLang="en-US" sz="1200" u="none" kern="0" dirty="0"/>
          </a:p>
          <a:p>
            <a:pPr lvl="1"/>
            <a:r>
              <a:rPr lang="en-US" altLang="en-US" u="none" kern="0" dirty="0"/>
              <a:t>Timeline of the storm</a:t>
            </a:r>
          </a:p>
          <a:p>
            <a:pPr lvl="1"/>
            <a:endParaRPr lang="en-US" altLang="en-US" sz="1200" u="none" kern="0" dirty="0"/>
          </a:p>
          <a:p>
            <a:pPr lvl="1"/>
            <a:r>
              <a:rPr lang="en-US" altLang="en-US" u="none" kern="0" dirty="0"/>
              <a:t>Our Preparations</a:t>
            </a:r>
          </a:p>
          <a:p>
            <a:pPr lvl="1"/>
            <a:endParaRPr lang="en-US" altLang="en-US" sz="1200" u="none" kern="0" dirty="0"/>
          </a:p>
          <a:p>
            <a:pPr lvl="1"/>
            <a:r>
              <a:rPr lang="en-US" altLang="en-US" u="none" kern="0" dirty="0"/>
              <a:t>Planning and </a:t>
            </a:r>
            <a:endParaRPr lang="en-US" altLang="en-US" sz="1200" u="none" kern="0" dirty="0"/>
          </a:p>
          <a:p>
            <a:pPr marL="457200" lvl="1" indent="0">
              <a:buNone/>
            </a:pPr>
            <a:r>
              <a:rPr lang="en-US" altLang="en-US" u="none" kern="0" dirty="0"/>
              <a:t>   Coordination</a:t>
            </a:r>
          </a:p>
          <a:p>
            <a:pPr lvl="1"/>
            <a:endParaRPr lang="en-US" altLang="en-US" sz="1200" u="none" kern="0" dirty="0"/>
          </a:p>
          <a:p>
            <a:pPr lvl="1"/>
            <a:r>
              <a:rPr lang="en-US" altLang="en-US" u="none" kern="0" dirty="0"/>
              <a:t>Outreach Activity</a:t>
            </a:r>
          </a:p>
          <a:p>
            <a:pPr lvl="1"/>
            <a:endParaRPr lang="en-US" altLang="en-US" sz="1200" u="none" kern="0" dirty="0"/>
          </a:p>
          <a:p>
            <a:pPr lvl="1"/>
            <a:r>
              <a:rPr lang="en-US" altLang="en-US" u="none" kern="0" dirty="0"/>
              <a:t>Review (not </a:t>
            </a:r>
          </a:p>
          <a:p>
            <a:pPr marL="457200" lvl="1" indent="0">
              <a:buNone/>
            </a:pPr>
            <a:r>
              <a:rPr lang="en-US" altLang="en-US" u="none" kern="0" dirty="0"/>
              <a:t>   completed)</a:t>
            </a:r>
          </a:p>
        </p:txBody>
      </p:sp>
      <p:pic>
        <p:nvPicPr>
          <p:cNvPr id="3" name="Picture 2">
            <a:extLst>
              <a:ext uri="{FF2B5EF4-FFF2-40B4-BE49-F238E27FC236}">
                <a16:creationId xmlns:a16="http://schemas.microsoft.com/office/drawing/2014/main" id="{A86ADC7A-EF0F-4964-B50B-0E998EAEE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620963"/>
            <a:ext cx="4064000" cy="3048000"/>
          </a:xfrm>
          <a:prstGeom prst="rect">
            <a:avLst/>
          </a:prstGeom>
        </p:spPr>
      </p:pic>
      <p:sp>
        <p:nvSpPr>
          <p:cNvPr id="6" name="TextBox 5">
            <a:extLst>
              <a:ext uri="{FF2B5EF4-FFF2-40B4-BE49-F238E27FC236}">
                <a16:creationId xmlns:a16="http://schemas.microsoft.com/office/drawing/2014/main" id="{020B5049-F413-4C03-95F6-8DA8BBD67B1F}"/>
              </a:ext>
            </a:extLst>
          </p:cNvPr>
          <p:cNvSpPr txBox="1"/>
          <p:nvPr/>
        </p:nvSpPr>
        <p:spPr>
          <a:xfrm>
            <a:off x="4419600" y="5394637"/>
            <a:ext cx="1143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259121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CC65-24C3-471B-B738-CD918A42FF53}"/>
              </a:ext>
            </a:extLst>
          </p:cNvPr>
          <p:cNvSpPr>
            <a:spLocks noGrp="1"/>
          </p:cNvSpPr>
          <p:nvPr>
            <p:ph type="title"/>
          </p:nvPr>
        </p:nvSpPr>
        <p:spPr/>
        <p:txBody>
          <a:bodyPr/>
          <a:lstStyle/>
          <a:p>
            <a:r>
              <a:rPr lang="en-US" dirty="0"/>
              <a:t>Outreach Activities</a:t>
            </a:r>
          </a:p>
        </p:txBody>
      </p:sp>
      <p:sp>
        <p:nvSpPr>
          <p:cNvPr id="3" name="Content Placeholder 2">
            <a:extLst>
              <a:ext uri="{FF2B5EF4-FFF2-40B4-BE49-F238E27FC236}">
                <a16:creationId xmlns:a16="http://schemas.microsoft.com/office/drawing/2014/main" id="{E489BE0A-36E2-4FF3-A834-30434E4B94A3}"/>
              </a:ext>
            </a:extLst>
          </p:cNvPr>
          <p:cNvSpPr>
            <a:spLocks noGrp="1"/>
          </p:cNvSpPr>
          <p:nvPr>
            <p:ph idx="1"/>
          </p:nvPr>
        </p:nvSpPr>
        <p:spPr/>
        <p:txBody>
          <a:bodyPr/>
          <a:lstStyle/>
          <a:p>
            <a:r>
              <a:rPr lang="en-US" dirty="0"/>
              <a:t>As of Monday 11/5/2018 we have traveled approximately 20,785 miles and spent approximately 1,284 manhours on outreach activities</a:t>
            </a:r>
          </a:p>
          <a:p>
            <a:endParaRPr lang="en-US" sz="1200" dirty="0"/>
          </a:p>
          <a:p>
            <a:r>
              <a:rPr lang="en-US" dirty="0"/>
              <a:t>Distributed over 1,500 articles of personal protective equipment</a:t>
            </a:r>
          </a:p>
          <a:p>
            <a:pPr marL="457200" lvl="1" indent="0">
              <a:buNone/>
            </a:pPr>
            <a:r>
              <a:rPr lang="en-US" dirty="0"/>
              <a:t>137 hard hats			509 safety glasses</a:t>
            </a:r>
          </a:p>
          <a:p>
            <a:pPr marL="457200" lvl="1" indent="0">
              <a:buNone/>
            </a:pPr>
            <a:r>
              <a:rPr lang="en-US" dirty="0"/>
              <a:t>210 canvas gloves		185 nitrile gloves</a:t>
            </a:r>
          </a:p>
          <a:p>
            <a:pPr marL="457200" lvl="1" indent="0">
              <a:buNone/>
            </a:pPr>
            <a:r>
              <a:rPr lang="en-US" dirty="0"/>
              <a:t>225 pairs hearing protection	286 N95 respirators</a:t>
            </a:r>
          </a:p>
          <a:p>
            <a:pPr marL="457200" lvl="1" indent="0">
              <a:buNone/>
            </a:pPr>
            <a:endParaRPr lang="en-US" sz="1200" dirty="0"/>
          </a:p>
          <a:p>
            <a:r>
              <a:rPr lang="en-US" dirty="0"/>
              <a:t>Distributed over 900 safety publications</a:t>
            </a:r>
          </a:p>
        </p:txBody>
      </p:sp>
    </p:spTree>
    <p:extLst>
      <p:ext uri="{BB962C8B-B14F-4D97-AF65-F5344CB8AC3E}">
        <p14:creationId xmlns:p14="http://schemas.microsoft.com/office/powerpoint/2010/main" val="174697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DD80-F67C-44C7-AA20-1D7D5E3B52FD}"/>
              </a:ext>
            </a:extLst>
          </p:cNvPr>
          <p:cNvSpPr>
            <a:spLocks noGrp="1"/>
          </p:cNvSpPr>
          <p:nvPr>
            <p:ph type="title"/>
          </p:nvPr>
        </p:nvSpPr>
        <p:spPr>
          <a:xfrm>
            <a:off x="609600" y="457200"/>
            <a:ext cx="7924800" cy="553998"/>
          </a:xfrm>
        </p:spPr>
        <p:txBody>
          <a:bodyPr/>
          <a:lstStyle/>
          <a:p>
            <a:r>
              <a:rPr lang="en-US" dirty="0"/>
              <a:t>Outreach Activities</a:t>
            </a:r>
          </a:p>
        </p:txBody>
      </p:sp>
      <p:pic>
        <p:nvPicPr>
          <p:cNvPr id="5" name="Picture 4">
            <a:extLst>
              <a:ext uri="{FF2B5EF4-FFF2-40B4-BE49-F238E27FC236}">
                <a16:creationId xmlns:a16="http://schemas.microsoft.com/office/drawing/2014/main" id="{9F02B14F-C06F-4E30-81FD-23E59F7EE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209800"/>
            <a:ext cx="7772400" cy="3131881"/>
          </a:xfrm>
          <a:prstGeom prst="rect">
            <a:avLst/>
          </a:prstGeom>
        </p:spPr>
      </p:pic>
      <p:sp>
        <p:nvSpPr>
          <p:cNvPr id="8" name="TextBox 7">
            <a:extLst>
              <a:ext uri="{FF2B5EF4-FFF2-40B4-BE49-F238E27FC236}">
                <a16:creationId xmlns:a16="http://schemas.microsoft.com/office/drawing/2014/main" id="{E8274377-57C6-4DA7-85EB-B5D2A8242173}"/>
              </a:ext>
            </a:extLst>
          </p:cNvPr>
          <p:cNvSpPr txBox="1"/>
          <p:nvPr/>
        </p:nvSpPr>
        <p:spPr>
          <a:xfrm>
            <a:off x="609600" y="1295400"/>
            <a:ext cx="7924800" cy="646331"/>
          </a:xfrm>
          <a:prstGeom prst="rect">
            <a:avLst/>
          </a:prstGeom>
          <a:noFill/>
        </p:spPr>
        <p:txBody>
          <a:bodyPr wrap="square" rtlCol="0">
            <a:spAutoFit/>
          </a:bodyPr>
          <a:lstStyle/>
          <a:p>
            <a:pPr algn="ctr"/>
            <a:r>
              <a:rPr lang="en-US" dirty="0"/>
              <a:t>Current Counties for Outreach Activities</a:t>
            </a:r>
          </a:p>
        </p:txBody>
      </p:sp>
    </p:spTree>
    <p:extLst>
      <p:ext uri="{BB962C8B-B14F-4D97-AF65-F5344CB8AC3E}">
        <p14:creationId xmlns:p14="http://schemas.microsoft.com/office/powerpoint/2010/main" val="131968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30D0-F8A6-4054-A52D-AB28BC50D092}"/>
              </a:ext>
            </a:extLst>
          </p:cNvPr>
          <p:cNvSpPr>
            <a:spLocks noGrp="1"/>
          </p:cNvSpPr>
          <p:nvPr>
            <p:ph type="title"/>
          </p:nvPr>
        </p:nvSpPr>
        <p:spPr>
          <a:xfrm>
            <a:off x="609600" y="457200"/>
            <a:ext cx="7924800" cy="553998"/>
          </a:xfrm>
        </p:spPr>
        <p:txBody>
          <a:bodyPr/>
          <a:lstStyle/>
          <a:p>
            <a:r>
              <a:rPr lang="en-US" dirty="0"/>
              <a:t>Assistance</a:t>
            </a:r>
          </a:p>
        </p:txBody>
      </p:sp>
      <p:sp>
        <p:nvSpPr>
          <p:cNvPr id="3" name="Content Placeholder 2">
            <a:extLst>
              <a:ext uri="{FF2B5EF4-FFF2-40B4-BE49-F238E27FC236}">
                <a16:creationId xmlns:a16="http://schemas.microsoft.com/office/drawing/2014/main" id="{231C67B0-DD99-4C90-A6E1-E7B085B5A6B3}"/>
              </a:ext>
            </a:extLst>
          </p:cNvPr>
          <p:cNvSpPr>
            <a:spLocks noGrp="1"/>
          </p:cNvSpPr>
          <p:nvPr>
            <p:ph idx="1"/>
          </p:nvPr>
        </p:nvSpPr>
        <p:spPr/>
        <p:txBody>
          <a:bodyPr/>
          <a:lstStyle/>
          <a:p>
            <a:r>
              <a:rPr lang="en-US" dirty="0"/>
              <a:t>Through Federal OSHA’s efforts we have received additional personal protective equipment to include with our supplies</a:t>
            </a:r>
          </a:p>
          <a:p>
            <a:pPr marL="457200" lvl="1" indent="0">
              <a:buNone/>
            </a:pPr>
            <a:r>
              <a:rPr lang="en-US" dirty="0"/>
              <a:t>	canvas/leather gloves	safety glasses</a:t>
            </a:r>
          </a:p>
          <a:p>
            <a:pPr marL="457200" lvl="1" indent="0">
              <a:buNone/>
            </a:pPr>
            <a:r>
              <a:rPr lang="en-US" dirty="0"/>
              <a:t>	nitrile gloves			hearing protection</a:t>
            </a:r>
          </a:p>
          <a:p>
            <a:pPr marL="457200" lvl="1" indent="0">
              <a:buNone/>
            </a:pPr>
            <a:r>
              <a:rPr lang="en-US" dirty="0"/>
              <a:t>	rubber boots</a:t>
            </a:r>
          </a:p>
          <a:p>
            <a:pPr marL="457200" lvl="1" indent="0">
              <a:buNone/>
            </a:pPr>
            <a:endParaRPr lang="en-US" dirty="0"/>
          </a:p>
          <a:p>
            <a:r>
              <a:rPr lang="en-US" dirty="0"/>
              <a:t>Southeastern OTI Education Center at NCSU received grant for training outreach</a:t>
            </a:r>
          </a:p>
          <a:p>
            <a:pPr marL="457200" lvl="1" indent="0">
              <a:buNone/>
            </a:pPr>
            <a:r>
              <a:rPr lang="en-US" dirty="0"/>
              <a:t>	training in NC, SC, Georgia (Hurricane Michael)</a:t>
            </a:r>
          </a:p>
        </p:txBody>
      </p:sp>
    </p:spTree>
    <p:extLst>
      <p:ext uri="{BB962C8B-B14F-4D97-AF65-F5344CB8AC3E}">
        <p14:creationId xmlns:p14="http://schemas.microsoft.com/office/powerpoint/2010/main" val="3682791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30D0-F8A6-4054-A52D-AB28BC50D092}"/>
              </a:ext>
            </a:extLst>
          </p:cNvPr>
          <p:cNvSpPr>
            <a:spLocks noGrp="1"/>
          </p:cNvSpPr>
          <p:nvPr>
            <p:ph type="title"/>
          </p:nvPr>
        </p:nvSpPr>
        <p:spPr>
          <a:xfrm>
            <a:off x="609600" y="457200"/>
            <a:ext cx="7924800" cy="553998"/>
          </a:xfrm>
        </p:spPr>
        <p:txBody>
          <a:bodyPr/>
          <a:lstStyle/>
          <a:p>
            <a:r>
              <a:rPr lang="en-US" dirty="0"/>
              <a:t>Review</a:t>
            </a:r>
          </a:p>
        </p:txBody>
      </p:sp>
      <p:sp>
        <p:nvSpPr>
          <p:cNvPr id="3" name="Content Placeholder 2">
            <a:extLst>
              <a:ext uri="{FF2B5EF4-FFF2-40B4-BE49-F238E27FC236}">
                <a16:creationId xmlns:a16="http://schemas.microsoft.com/office/drawing/2014/main" id="{231C67B0-DD99-4C90-A6E1-E7B085B5A6B3}"/>
              </a:ext>
            </a:extLst>
          </p:cNvPr>
          <p:cNvSpPr>
            <a:spLocks noGrp="1"/>
          </p:cNvSpPr>
          <p:nvPr>
            <p:ph idx="1"/>
          </p:nvPr>
        </p:nvSpPr>
        <p:spPr/>
        <p:txBody>
          <a:bodyPr/>
          <a:lstStyle/>
          <a:p>
            <a:r>
              <a:rPr lang="en-US" dirty="0"/>
              <a:t>Once the Outreach Activities are complete, we will meet to examine our actions</a:t>
            </a:r>
          </a:p>
          <a:p>
            <a:pPr lvl="1"/>
            <a:endParaRPr lang="en-US" sz="1200" dirty="0"/>
          </a:p>
          <a:p>
            <a:pPr lvl="1"/>
            <a:r>
              <a:rPr lang="en-US" dirty="0"/>
              <a:t>What worked</a:t>
            </a:r>
          </a:p>
          <a:p>
            <a:pPr lvl="1"/>
            <a:endParaRPr lang="en-US" sz="1000" dirty="0"/>
          </a:p>
          <a:p>
            <a:pPr lvl="1"/>
            <a:r>
              <a:rPr lang="en-US" dirty="0"/>
              <a:t>What didn’t work</a:t>
            </a:r>
          </a:p>
          <a:p>
            <a:pPr lvl="1"/>
            <a:endParaRPr lang="en-US" sz="1000" dirty="0"/>
          </a:p>
          <a:p>
            <a:pPr lvl="1"/>
            <a:r>
              <a:rPr lang="en-US" dirty="0"/>
              <a:t>Areas of improvement</a:t>
            </a:r>
          </a:p>
          <a:p>
            <a:pPr lvl="1"/>
            <a:endParaRPr lang="en-US" sz="1000" dirty="0"/>
          </a:p>
          <a:p>
            <a:pPr lvl="1"/>
            <a:r>
              <a:rPr lang="en-US" dirty="0"/>
              <a:t>Proposed changes for future events</a:t>
            </a:r>
          </a:p>
          <a:p>
            <a:pPr lvl="1"/>
            <a:endParaRPr lang="en-US" sz="1000" dirty="0"/>
          </a:p>
          <a:p>
            <a:pPr lvl="1"/>
            <a:r>
              <a:rPr lang="en-US" dirty="0"/>
              <a:t>Start of the preparations for the next storm</a:t>
            </a:r>
          </a:p>
        </p:txBody>
      </p:sp>
    </p:spTree>
    <p:extLst>
      <p:ext uri="{BB962C8B-B14F-4D97-AF65-F5344CB8AC3E}">
        <p14:creationId xmlns:p14="http://schemas.microsoft.com/office/powerpoint/2010/main" val="96892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Summary</a:t>
            </a:r>
          </a:p>
        </p:txBody>
      </p:sp>
      <p:sp>
        <p:nvSpPr>
          <p:cNvPr id="4" name="Rectangle 3"/>
          <p:cNvSpPr txBox="1">
            <a:spLocks noChangeArrowheads="1"/>
          </p:cNvSpPr>
          <p:nvPr/>
        </p:nvSpPr>
        <p:spPr bwMode="auto">
          <a:xfrm>
            <a:off x="533400" y="10668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Today we reviewed:</a:t>
            </a:r>
          </a:p>
          <a:p>
            <a:pPr lvl="1"/>
            <a:endParaRPr lang="en-US" altLang="en-US" sz="1200" u="none" kern="0" dirty="0"/>
          </a:p>
          <a:p>
            <a:pPr lvl="1"/>
            <a:r>
              <a:rPr lang="en-US" altLang="en-US" u="none" kern="0" dirty="0"/>
              <a:t>Timeline of the storm</a:t>
            </a:r>
          </a:p>
          <a:p>
            <a:pPr lvl="1"/>
            <a:endParaRPr lang="en-US" altLang="en-US" sz="1200" u="none" kern="0" dirty="0"/>
          </a:p>
          <a:p>
            <a:pPr lvl="1"/>
            <a:r>
              <a:rPr lang="en-US" altLang="en-US" u="none" kern="0" dirty="0"/>
              <a:t>Our Preparations</a:t>
            </a:r>
          </a:p>
          <a:p>
            <a:pPr lvl="1"/>
            <a:endParaRPr lang="en-US" altLang="en-US" sz="1200" u="none" kern="0" dirty="0"/>
          </a:p>
          <a:p>
            <a:pPr lvl="1"/>
            <a:r>
              <a:rPr lang="en-US" altLang="en-US" u="none" kern="0" dirty="0"/>
              <a:t>Planning and </a:t>
            </a:r>
            <a:endParaRPr lang="en-US" altLang="en-US" sz="1200" u="none" kern="0" dirty="0"/>
          </a:p>
          <a:p>
            <a:pPr marL="457200" lvl="1" indent="0">
              <a:buNone/>
            </a:pPr>
            <a:r>
              <a:rPr lang="en-US" altLang="en-US" u="none" kern="0" dirty="0"/>
              <a:t>   Coordination</a:t>
            </a:r>
          </a:p>
          <a:p>
            <a:pPr marL="457200" lvl="1" indent="0">
              <a:buNone/>
            </a:pPr>
            <a:endParaRPr lang="en-US" altLang="en-US" sz="1200" u="none" kern="0" dirty="0"/>
          </a:p>
          <a:p>
            <a:pPr lvl="1"/>
            <a:r>
              <a:rPr lang="en-US" altLang="en-US" u="none" kern="0" dirty="0"/>
              <a:t>Outreach Activity</a:t>
            </a:r>
          </a:p>
          <a:p>
            <a:pPr lvl="1"/>
            <a:endParaRPr lang="en-US" altLang="en-US" sz="1200" u="none" kern="0" dirty="0"/>
          </a:p>
          <a:p>
            <a:pPr lvl="1"/>
            <a:r>
              <a:rPr lang="en-US" altLang="en-US" u="none" kern="0" dirty="0"/>
              <a:t>Review (not </a:t>
            </a:r>
          </a:p>
          <a:p>
            <a:pPr marL="457200" lvl="1" indent="0">
              <a:buNone/>
            </a:pPr>
            <a:r>
              <a:rPr lang="en-US" altLang="en-US" u="none" kern="0" dirty="0"/>
              <a:t>   completed)</a:t>
            </a:r>
          </a:p>
        </p:txBody>
      </p:sp>
      <p:pic>
        <p:nvPicPr>
          <p:cNvPr id="3" name="Picture 2">
            <a:extLst>
              <a:ext uri="{FF2B5EF4-FFF2-40B4-BE49-F238E27FC236}">
                <a16:creationId xmlns:a16="http://schemas.microsoft.com/office/drawing/2014/main" id="{A86ADC7A-EF0F-4964-B50B-0E998EAEE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2278063"/>
            <a:ext cx="4483100" cy="3390900"/>
          </a:xfrm>
          <a:prstGeom prst="rect">
            <a:avLst/>
          </a:prstGeom>
        </p:spPr>
      </p:pic>
      <p:sp>
        <p:nvSpPr>
          <p:cNvPr id="6" name="TextBox 5">
            <a:extLst>
              <a:ext uri="{FF2B5EF4-FFF2-40B4-BE49-F238E27FC236}">
                <a16:creationId xmlns:a16="http://schemas.microsoft.com/office/drawing/2014/main" id="{020B5049-F413-4C03-95F6-8DA8BBD67B1F}"/>
              </a:ext>
            </a:extLst>
          </p:cNvPr>
          <p:cNvSpPr txBox="1"/>
          <p:nvPr/>
        </p:nvSpPr>
        <p:spPr>
          <a:xfrm>
            <a:off x="4000500" y="5415419"/>
            <a:ext cx="1143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321291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1107996"/>
          </a:xfrm>
        </p:spPr>
        <p:txBody>
          <a:bodyPr/>
          <a:lstStyle/>
          <a:p>
            <a:r>
              <a:rPr lang="en-US" altLang="en-US" dirty="0"/>
              <a:t>Timeline</a:t>
            </a:r>
            <a:br>
              <a:rPr lang="en-US" altLang="en-US" dirty="0"/>
            </a:br>
            <a:endParaRPr lang="en-US" altLang="en-US" dirty="0"/>
          </a:p>
        </p:txBody>
      </p:sp>
      <p:sp>
        <p:nvSpPr>
          <p:cNvPr id="4099" name="Rectangle 3"/>
          <p:cNvSpPr>
            <a:spLocks noGrp="1" noChangeArrowheads="1"/>
          </p:cNvSpPr>
          <p:nvPr>
            <p:ph type="body" idx="1"/>
          </p:nvPr>
        </p:nvSpPr>
        <p:spPr>
          <a:xfrm>
            <a:off x="457200" y="1066800"/>
            <a:ext cx="7924800" cy="4678363"/>
          </a:xfrm>
        </p:spPr>
        <p:txBody>
          <a:bodyPr/>
          <a:lstStyle/>
          <a:p>
            <a:endParaRPr lang="en-US" altLang="en-US" sz="1000" dirty="0"/>
          </a:p>
          <a:p>
            <a:r>
              <a:rPr lang="en-US" altLang="en-US" dirty="0"/>
              <a:t>Aug 28, 2018 - National Hurricane Center identified a weather pattern that showed signs of possibly becoming a hurricane. </a:t>
            </a:r>
          </a:p>
          <a:p>
            <a:endParaRPr lang="en-US" altLang="en-US" sz="1200" dirty="0"/>
          </a:p>
          <a:p>
            <a:r>
              <a:rPr lang="en-US" altLang="en-US" dirty="0"/>
              <a:t>Sept 1, 2018 - the low pressure system developed into a Tropical Depression in the Atlantic off the coast of Africa</a:t>
            </a:r>
          </a:p>
          <a:p>
            <a:endParaRPr lang="en-US" altLang="en-US" sz="1200" dirty="0"/>
          </a:p>
          <a:p>
            <a:r>
              <a:rPr lang="en-US" altLang="en-US" dirty="0"/>
              <a:t>Sept 4, 2018 - developed into a Category 1 Hurricane named Florence</a:t>
            </a:r>
          </a:p>
        </p:txBody>
      </p:sp>
    </p:spTree>
    <p:extLst>
      <p:ext uri="{BB962C8B-B14F-4D97-AF65-F5344CB8AC3E}">
        <p14:creationId xmlns:p14="http://schemas.microsoft.com/office/powerpoint/2010/main" val="45223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549275"/>
          </a:xfrm>
        </p:spPr>
        <p:txBody>
          <a:bodyPr/>
          <a:lstStyle/>
          <a:p>
            <a:r>
              <a:rPr lang="en-US" altLang="en-US" dirty="0"/>
              <a:t>Timeline</a:t>
            </a:r>
          </a:p>
        </p:txBody>
      </p:sp>
      <p:sp>
        <p:nvSpPr>
          <p:cNvPr id="4099" name="Rectangle 3"/>
          <p:cNvSpPr>
            <a:spLocks noGrp="1" noChangeArrowheads="1"/>
          </p:cNvSpPr>
          <p:nvPr>
            <p:ph type="body" idx="1"/>
          </p:nvPr>
        </p:nvSpPr>
        <p:spPr>
          <a:xfrm>
            <a:off x="457200" y="1066800"/>
            <a:ext cx="7924800" cy="4678363"/>
          </a:xfrm>
        </p:spPr>
        <p:txBody>
          <a:bodyPr/>
          <a:lstStyle/>
          <a:p>
            <a:endParaRPr lang="en-US" altLang="en-US" sz="1000" dirty="0"/>
          </a:p>
          <a:p>
            <a:r>
              <a:rPr lang="en-US" altLang="en-US" dirty="0"/>
              <a:t>Sept 5-6, 2018 - models indicated a strong possibility of landfall in the Carolinas</a:t>
            </a:r>
          </a:p>
          <a:p>
            <a:endParaRPr lang="en-US" altLang="en-US" sz="1200" dirty="0"/>
          </a:p>
          <a:p>
            <a:r>
              <a:rPr lang="en-US" altLang="en-US" dirty="0"/>
              <a:t>Sept 10, 2018 - Hurricane Florence developed into a Category 4 </a:t>
            </a:r>
          </a:p>
          <a:p>
            <a:endParaRPr lang="en-US" altLang="en-US" sz="1200" dirty="0"/>
          </a:p>
          <a:p>
            <a:r>
              <a:rPr lang="en-US" altLang="en-US" dirty="0"/>
              <a:t>Sept 12 – 14, 2018 - Hurricane Florence downgraded to Category 1</a:t>
            </a:r>
          </a:p>
        </p:txBody>
      </p:sp>
    </p:spTree>
    <p:extLst>
      <p:ext uri="{BB962C8B-B14F-4D97-AF65-F5344CB8AC3E}">
        <p14:creationId xmlns:p14="http://schemas.microsoft.com/office/powerpoint/2010/main" val="305945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549275"/>
          </a:xfrm>
        </p:spPr>
        <p:txBody>
          <a:bodyPr/>
          <a:lstStyle/>
          <a:p>
            <a:r>
              <a:rPr lang="en-US" altLang="en-US" dirty="0"/>
              <a:t>Timeline</a:t>
            </a:r>
          </a:p>
        </p:txBody>
      </p:sp>
      <p:sp>
        <p:nvSpPr>
          <p:cNvPr id="4099" name="Rectangle 3"/>
          <p:cNvSpPr>
            <a:spLocks noGrp="1" noChangeArrowheads="1"/>
          </p:cNvSpPr>
          <p:nvPr>
            <p:ph type="body" idx="1"/>
          </p:nvPr>
        </p:nvSpPr>
        <p:spPr>
          <a:xfrm>
            <a:off x="457200" y="1066800"/>
            <a:ext cx="7924800" cy="4678363"/>
          </a:xfrm>
        </p:spPr>
        <p:txBody>
          <a:bodyPr/>
          <a:lstStyle/>
          <a:p>
            <a:endParaRPr lang="en-US" altLang="en-US" sz="1000" dirty="0"/>
          </a:p>
          <a:p>
            <a:r>
              <a:rPr lang="en-US" altLang="en-US" dirty="0"/>
              <a:t>Sept 14, 2018 - Hurricane Florence made landfall south of Wrightsville Beach, NC</a:t>
            </a:r>
          </a:p>
          <a:p>
            <a:endParaRPr lang="en-US" altLang="en-US" sz="1200" dirty="0"/>
          </a:p>
          <a:p>
            <a:r>
              <a:rPr lang="en-US" altLang="en-US" dirty="0"/>
              <a:t>Sept 15, 2018 - Florence downgraded to a Tropical Storm moving over NC/SC line</a:t>
            </a:r>
          </a:p>
          <a:p>
            <a:endParaRPr lang="en-US" altLang="en-US" sz="1200" dirty="0"/>
          </a:p>
          <a:p>
            <a:r>
              <a:rPr lang="en-US" altLang="en-US" dirty="0"/>
              <a:t>Sept 16, 2018 - Florence downgraded to a Tropical Depression moving through SC and turning northward</a:t>
            </a:r>
          </a:p>
          <a:p>
            <a:endParaRPr lang="en-US" altLang="en-US" sz="1200" dirty="0"/>
          </a:p>
          <a:p>
            <a:r>
              <a:rPr lang="en-US" altLang="en-US" dirty="0"/>
              <a:t>Sept 17, 2018 - system absorbed by another front</a:t>
            </a:r>
          </a:p>
          <a:p>
            <a:endParaRPr lang="en-US" altLang="en-US" dirty="0"/>
          </a:p>
        </p:txBody>
      </p:sp>
    </p:spTree>
    <p:extLst>
      <p:ext uri="{BB962C8B-B14F-4D97-AF65-F5344CB8AC3E}">
        <p14:creationId xmlns:p14="http://schemas.microsoft.com/office/powerpoint/2010/main" val="360537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Timeline</a:t>
            </a:r>
          </a:p>
        </p:txBody>
      </p:sp>
      <p:pic>
        <p:nvPicPr>
          <p:cNvPr id="2" name="Picture 1">
            <a:extLst>
              <a:ext uri="{FF2B5EF4-FFF2-40B4-BE49-F238E27FC236}">
                <a16:creationId xmlns:a16="http://schemas.microsoft.com/office/drawing/2014/main" id="{3820DB63-CDDA-404A-9A79-BFA6C2F4F565}"/>
              </a:ext>
            </a:extLst>
          </p:cNvPr>
          <p:cNvPicPr>
            <a:picLocks noChangeAspect="1"/>
          </p:cNvPicPr>
          <p:nvPr/>
        </p:nvPicPr>
        <p:blipFill>
          <a:blip r:embed="rId3"/>
          <a:stretch>
            <a:fillRect/>
          </a:stretch>
        </p:blipFill>
        <p:spPr>
          <a:xfrm>
            <a:off x="953386" y="1524000"/>
            <a:ext cx="7237228" cy="3310647"/>
          </a:xfrm>
          <a:prstGeom prst="rect">
            <a:avLst/>
          </a:prstGeom>
        </p:spPr>
      </p:pic>
      <p:sp>
        <p:nvSpPr>
          <p:cNvPr id="3" name="TextBox 2">
            <a:extLst>
              <a:ext uri="{FF2B5EF4-FFF2-40B4-BE49-F238E27FC236}">
                <a16:creationId xmlns:a16="http://schemas.microsoft.com/office/drawing/2014/main" id="{81617E81-73DD-422E-AC68-D5CEA0E9F11E}"/>
              </a:ext>
            </a:extLst>
          </p:cNvPr>
          <p:cNvSpPr txBox="1"/>
          <p:nvPr/>
        </p:nvSpPr>
        <p:spPr>
          <a:xfrm>
            <a:off x="5599814" y="4820792"/>
            <a:ext cx="2590800" cy="461665"/>
          </a:xfrm>
          <a:prstGeom prst="rect">
            <a:avLst/>
          </a:prstGeom>
          <a:noFill/>
        </p:spPr>
        <p:txBody>
          <a:bodyPr wrap="square" rtlCol="0">
            <a:spAutoFit/>
          </a:bodyPr>
          <a:lstStyle/>
          <a:p>
            <a:r>
              <a:rPr lang="en-US" sz="1200" u="none" dirty="0"/>
              <a:t>Photo from </a:t>
            </a:r>
            <a:r>
              <a:rPr lang="en-US" sz="1200" u="none" dirty="0">
                <a:hlinkClick r:id="rId4"/>
              </a:rPr>
              <a:t>www.weather.com</a:t>
            </a:r>
            <a:r>
              <a:rPr lang="en-US" sz="1200" u="none" dirty="0"/>
              <a:t> tracking the path of Hurricane Florence.</a:t>
            </a:r>
          </a:p>
        </p:txBody>
      </p:sp>
    </p:spTree>
    <p:extLst>
      <p:ext uri="{BB962C8B-B14F-4D97-AF65-F5344CB8AC3E}">
        <p14:creationId xmlns:p14="http://schemas.microsoft.com/office/powerpoint/2010/main" val="211635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Preparations</a:t>
            </a:r>
          </a:p>
        </p:txBody>
      </p:sp>
      <p:sp>
        <p:nvSpPr>
          <p:cNvPr id="5123" name="Rectangle 3"/>
          <p:cNvSpPr>
            <a:spLocks noGrp="1" noChangeArrowheads="1"/>
          </p:cNvSpPr>
          <p:nvPr>
            <p:ph type="body" idx="1"/>
          </p:nvPr>
        </p:nvSpPr>
        <p:spPr>
          <a:xfrm>
            <a:off x="533400" y="1265237"/>
            <a:ext cx="8077200" cy="4525963"/>
          </a:xfrm>
        </p:spPr>
        <p:txBody>
          <a:bodyPr/>
          <a:lstStyle/>
          <a:p>
            <a:r>
              <a:rPr lang="en-US" altLang="en-US" dirty="0"/>
              <a:t>Started preparations early in 2018</a:t>
            </a:r>
          </a:p>
          <a:p>
            <a:pPr lvl="1"/>
            <a:endParaRPr lang="en-US" altLang="en-US" sz="1200" dirty="0"/>
          </a:p>
          <a:p>
            <a:pPr lvl="2"/>
            <a:r>
              <a:rPr lang="en-US" altLang="en-US" dirty="0"/>
              <a:t>Review of previous hurricane outreach activities</a:t>
            </a:r>
          </a:p>
          <a:p>
            <a:pPr lvl="2"/>
            <a:endParaRPr lang="en-US" altLang="en-US" sz="1000" dirty="0"/>
          </a:p>
          <a:p>
            <a:pPr lvl="2"/>
            <a:r>
              <a:rPr lang="en-US" altLang="en-US" dirty="0"/>
              <a:t>Purchase of plastic totes</a:t>
            </a:r>
          </a:p>
          <a:p>
            <a:pPr lvl="3"/>
            <a:r>
              <a:rPr lang="en-US" altLang="en-US" dirty="0"/>
              <a:t>creation of “To Go Kits” </a:t>
            </a:r>
          </a:p>
          <a:p>
            <a:pPr lvl="2"/>
            <a:endParaRPr lang="en-US" altLang="en-US" sz="1000" dirty="0"/>
          </a:p>
          <a:p>
            <a:pPr lvl="2"/>
            <a:r>
              <a:rPr lang="en-US" altLang="en-US" dirty="0"/>
              <a:t>2018 COOP activity</a:t>
            </a:r>
          </a:p>
          <a:p>
            <a:pPr lvl="2"/>
            <a:endParaRPr lang="en-US" altLang="en-US" sz="1000" dirty="0"/>
          </a:p>
          <a:p>
            <a:pPr lvl="2"/>
            <a:r>
              <a:rPr lang="en-US" altLang="en-US" dirty="0"/>
              <a:t>Annual Training instructions</a:t>
            </a:r>
          </a:p>
          <a:p>
            <a:pPr lvl="2"/>
            <a:endParaRPr lang="en-US" altLang="en-US" sz="1000" dirty="0"/>
          </a:p>
          <a:p>
            <a:pPr lvl="2"/>
            <a:r>
              <a:rPr lang="en-US" altLang="en-US" dirty="0"/>
              <a:t>Planning </a:t>
            </a:r>
          </a:p>
          <a:p>
            <a:pPr lvl="2"/>
            <a:endParaRPr lang="en-US" altLang="en-US" sz="1000" dirty="0"/>
          </a:p>
          <a:p>
            <a:pPr lvl="2"/>
            <a:endParaRPr lang="en-US" altLang="en-US" dirty="0"/>
          </a:p>
        </p:txBody>
      </p:sp>
      <p:pic>
        <p:nvPicPr>
          <p:cNvPr id="3" name="Picture 2">
            <a:extLst>
              <a:ext uri="{FF2B5EF4-FFF2-40B4-BE49-F238E27FC236}">
                <a16:creationId xmlns:a16="http://schemas.microsoft.com/office/drawing/2014/main" id="{AC85B159-FCFA-4591-AF32-43E962118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438400"/>
            <a:ext cx="3160540" cy="3400305"/>
          </a:xfrm>
          <a:prstGeom prst="rect">
            <a:avLst/>
          </a:prstGeom>
        </p:spPr>
      </p:pic>
      <p:sp>
        <p:nvSpPr>
          <p:cNvPr id="4" name="TextBox 3">
            <a:extLst>
              <a:ext uri="{FF2B5EF4-FFF2-40B4-BE49-F238E27FC236}">
                <a16:creationId xmlns:a16="http://schemas.microsoft.com/office/drawing/2014/main" id="{AABB69D6-6516-4E65-8D36-AE19BA1C8265}"/>
              </a:ext>
            </a:extLst>
          </p:cNvPr>
          <p:cNvSpPr txBox="1"/>
          <p:nvPr/>
        </p:nvSpPr>
        <p:spPr>
          <a:xfrm>
            <a:off x="7122940" y="2438400"/>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93218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Planning and Coordination</a:t>
            </a:r>
          </a:p>
        </p:txBody>
      </p:sp>
      <p:sp>
        <p:nvSpPr>
          <p:cNvPr id="5123" name="Rectangle 3"/>
          <p:cNvSpPr>
            <a:spLocks noGrp="1" noChangeArrowheads="1"/>
          </p:cNvSpPr>
          <p:nvPr>
            <p:ph type="body" idx="1"/>
          </p:nvPr>
        </p:nvSpPr>
        <p:spPr>
          <a:xfrm>
            <a:off x="533400" y="1265237"/>
            <a:ext cx="8077200" cy="4525963"/>
          </a:xfrm>
        </p:spPr>
        <p:txBody>
          <a:bodyPr/>
          <a:lstStyle/>
          <a:p>
            <a:r>
              <a:rPr lang="en-US" altLang="en-US"/>
              <a:t>1</a:t>
            </a:r>
            <a:r>
              <a:rPr lang="en-US" altLang="en-US" baseline="30000"/>
              <a:t>st</a:t>
            </a:r>
            <a:r>
              <a:rPr lang="en-US" altLang="en-US"/>
              <a:t> </a:t>
            </a:r>
            <a:r>
              <a:rPr lang="en-US" altLang="en-US" dirty="0"/>
              <a:t>thing: checked on status of affected employees</a:t>
            </a:r>
          </a:p>
          <a:p>
            <a:pPr lvl="1"/>
            <a:endParaRPr lang="en-US" altLang="en-US" sz="1000" dirty="0"/>
          </a:p>
          <a:p>
            <a:pPr lvl="2"/>
            <a:r>
              <a:rPr lang="en-US" altLang="en-US" dirty="0"/>
              <a:t>Monday Sept 17 - starting checking on status of employees, especially Wilmington employees</a:t>
            </a:r>
            <a:endParaRPr lang="en-US" altLang="en-US" sz="1000" dirty="0"/>
          </a:p>
          <a:p>
            <a:pPr lvl="2"/>
            <a:endParaRPr lang="en-US" altLang="en-US" sz="1000" dirty="0"/>
          </a:p>
          <a:p>
            <a:pPr lvl="3"/>
            <a:r>
              <a:rPr lang="en-US" altLang="en-US" dirty="0"/>
              <a:t>by Tuesday Sept 18 all employees reported safe with 5 evacuated and 1 remained </a:t>
            </a:r>
          </a:p>
          <a:p>
            <a:pPr lvl="3"/>
            <a:endParaRPr lang="en-US" altLang="en-US" sz="1200" dirty="0"/>
          </a:p>
          <a:p>
            <a:pPr lvl="2"/>
            <a:r>
              <a:rPr lang="en-US" altLang="en-US" dirty="0"/>
              <a:t>Wednesday Sept 19 entered Wilmington office</a:t>
            </a:r>
          </a:p>
          <a:p>
            <a:pPr lvl="2"/>
            <a:endParaRPr lang="en-US" altLang="en-US" sz="1000" dirty="0"/>
          </a:p>
          <a:p>
            <a:pPr lvl="3"/>
            <a:r>
              <a:rPr lang="en-US" altLang="en-US" dirty="0"/>
              <a:t>Minimal damage – minor water damage in front of office</a:t>
            </a:r>
          </a:p>
          <a:p>
            <a:pPr lvl="3"/>
            <a:endParaRPr lang="en-US" altLang="en-US" sz="1000" dirty="0"/>
          </a:p>
          <a:p>
            <a:pPr lvl="3"/>
            <a:r>
              <a:rPr lang="en-US" altLang="en-US" dirty="0"/>
              <a:t>Roads to office still difficult to navigate</a:t>
            </a:r>
          </a:p>
          <a:p>
            <a:pPr lvl="3"/>
            <a:endParaRPr lang="en-US" altLang="en-US" dirty="0"/>
          </a:p>
          <a:p>
            <a:pPr lvl="2"/>
            <a:endParaRPr lang="en-US" altLang="en-US" dirty="0"/>
          </a:p>
        </p:txBody>
      </p:sp>
    </p:spTree>
    <p:extLst>
      <p:ext uri="{BB962C8B-B14F-4D97-AF65-F5344CB8AC3E}">
        <p14:creationId xmlns:p14="http://schemas.microsoft.com/office/powerpoint/2010/main" val="358816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Planning and Coordination</a:t>
            </a:r>
          </a:p>
        </p:txBody>
      </p:sp>
      <p:sp>
        <p:nvSpPr>
          <p:cNvPr id="5123" name="Rectangle 3"/>
          <p:cNvSpPr>
            <a:spLocks noGrp="1" noChangeArrowheads="1"/>
          </p:cNvSpPr>
          <p:nvPr>
            <p:ph type="body" idx="1"/>
          </p:nvPr>
        </p:nvSpPr>
        <p:spPr>
          <a:xfrm>
            <a:off x="533400" y="1265237"/>
            <a:ext cx="8077200" cy="4525963"/>
          </a:xfrm>
        </p:spPr>
        <p:txBody>
          <a:bodyPr/>
          <a:lstStyle/>
          <a:p>
            <a:r>
              <a:rPr lang="en-US" altLang="en-US" dirty="0"/>
              <a:t>Thursday Sept 19 initiated hurricane response activities</a:t>
            </a:r>
          </a:p>
          <a:p>
            <a:pPr lvl="1"/>
            <a:endParaRPr lang="en-US" altLang="en-US" sz="1200" dirty="0"/>
          </a:p>
          <a:p>
            <a:pPr lvl="2"/>
            <a:r>
              <a:rPr lang="en-US" altLang="en-US" dirty="0"/>
              <a:t>41 counties identified</a:t>
            </a:r>
          </a:p>
          <a:p>
            <a:pPr lvl="2"/>
            <a:endParaRPr lang="en-US" altLang="en-US" sz="1000" dirty="0"/>
          </a:p>
          <a:p>
            <a:pPr lvl="2"/>
            <a:r>
              <a:rPr lang="en-US" altLang="en-US" dirty="0"/>
              <a:t>Compliance activity suspended in identified counties</a:t>
            </a:r>
          </a:p>
          <a:p>
            <a:pPr lvl="2"/>
            <a:endParaRPr lang="en-US" altLang="en-US" sz="1000" dirty="0"/>
          </a:p>
          <a:p>
            <a:pPr lvl="2"/>
            <a:r>
              <a:rPr lang="en-US" altLang="en-US" dirty="0"/>
              <a:t>Employees acting in consultative role</a:t>
            </a:r>
          </a:p>
          <a:p>
            <a:pPr lvl="2"/>
            <a:endParaRPr lang="en-US" altLang="en-US" sz="1000" dirty="0"/>
          </a:p>
          <a:p>
            <a:pPr lvl="2"/>
            <a:r>
              <a:rPr lang="en-US" altLang="en-US" dirty="0"/>
              <a:t>Distributing personal protective </a:t>
            </a:r>
          </a:p>
          <a:p>
            <a:pPr marL="914400" lvl="2" indent="0">
              <a:buNone/>
            </a:pPr>
            <a:r>
              <a:rPr lang="en-US" altLang="en-US" dirty="0"/>
              <a:t>  equipment to affected individuals</a:t>
            </a:r>
          </a:p>
          <a:p>
            <a:pPr lvl="3"/>
            <a:endParaRPr lang="en-US" altLang="en-US" sz="1000" dirty="0"/>
          </a:p>
          <a:p>
            <a:pPr lvl="2"/>
            <a:r>
              <a:rPr lang="en-US" altLang="en-US" dirty="0"/>
              <a:t>Teams from Compliance (Charlotte,</a:t>
            </a:r>
          </a:p>
          <a:p>
            <a:pPr marL="914400" lvl="2" indent="0">
              <a:buNone/>
            </a:pPr>
            <a:r>
              <a:rPr lang="en-US" altLang="en-US" dirty="0"/>
              <a:t>  Winston, Raleigh), Consultative </a:t>
            </a:r>
          </a:p>
          <a:p>
            <a:pPr marL="914400" lvl="2" indent="0">
              <a:buNone/>
            </a:pPr>
            <a:r>
              <a:rPr lang="en-US" altLang="en-US" dirty="0"/>
              <a:t>  Services, ETTA</a:t>
            </a:r>
          </a:p>
          <a:p>
            <a:pPr lvl="2"/>
            <a:endParaRPr lang="en-US" altLang="en-US" dirty="0"/>
          </a:p>
        </p:txBody>
      </p:sp>
      <p:pic>
        <p:nvPicPr>
          <p:cNvPr id="3" name="Picture 2">
            <a:extLst>
              <a:ext uri="{FF2B5EF4-FFF2-40B4-BE49-F238E27FC236}">
                <a16:creationId xmlns:a16="http://schemas.microsoft.com/office/drawing/2014/main" id="{445E0974-8375-4B77-BFA9-355F38CAA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983182"/>
            <a:ext cx="2438400" cy="1828800"/>
          </a:xfrm>
          <a:prstGeom prst="rect">
            <a:avLst/>
          </a:prstGeom>
        </p:spPr>
      </p:pic>
      <p:sp>
        <p:nvSpPr>
          <p:cNvPr id="6" name="TextBox 5">
            <a:extLst>
              <a:ext uri="{FF2B5EF4-FFF2-40B4-BE49-F238E27FC236}">
                <a16:creationId xmlns:a16="http://schemas.microsoft.com/office/drawing/2014/main" id="{E4302FEC-564D-45CB-B124-4B0F50DFBD4D}"/>
              </a:ext>
            </a:extLst>
          </p:cNvPr>
          <p:cNvSpPr txBox="1"/>
          <p:nvPr/>
        </p:nvSpPr>
        <p:spPr>
          <a:xfrm>
            <a:off x="5922818" y="5575756"/>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628792634"/>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27730</TotalTime>
  <Pages>1</Pages>
  <Words>1412</Words>
  <Application>Microsoft Office PowerPoint</Application>
  <PresentationFormat>Letter Paper (8.5x11 in)</PresentationFormat>
  <Paragraphs>214</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Symbol</vt:lpstr>
      <vt:lpstr>Times New Roman</vt:lpstr>
      <vt:lpstr>Wingdings</vt:lpstr>
      <vt:lpstr>NCDOL  Standard</vt:lpstr>
      <vt:lpstr>Hurricane Florence 2018 </vt:lpstr>
      <vt:lpstr>Objectives</vt:lpstr>
      <vt:lpstr>Timeline </vt:lpstr>
      <vt:lpstr>Timeline</vt:lpstr>
      <vt:lpstr>Timeline</vt:lpstr>
      <vt:lpstr>Timeline</vt:lpstr>
      <vt:lpstr>Preparations</vt:lpstr>
      <vt:lpstr>Planning and Coordination</vt:lpstr>
      <vt:lpstr>Planning and Coordination</vt:lpstr>
      <vt:lpstr>Outreach Activities</vt:lpstr>
      <vt:lpstr>Outreach Activities</vt:lpstr>
      <vt:lpstr>Outreach Activities</vt:lpstr>
      <vt:lpstr>Outreach Activities</vt:lpstr>
      <vt:lpstr>Outreach Activities</vt:lpstr>
      <vt:lpstr>Outreach Activities</vt:lpstr>
      <vt:lpstr>Outreach Activities</vt:lpstr>
      <vt:lpstr>Outreach Activities</vt:lpstr>
      <vt:lpstr>Outreach Activities</vt:lpstr>
      <vt:lpstr>Outreach Activities</vt:lpstr>
      <vt:lpstr>Outreach Activities</vt:lpstr>
      <vt:lpstr>Outreach Activities</vt:lpstr>
      <vt:lpstr>Assistance</vt:lpstr>
      <vt:lpstr>Review</vt:lpstr>
      <vt:lpstr>Summary</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Dunphy, Cory</dc:creator>
  <cp:lastModifiedBy>Geddie, Ed</cp:lastModifiedBy>
  <cp:revision>29</cp:revision>
  <cp:lastPrinted>2015-07-13T17:43:25Z</cp:lastPrinted>
  <dcterms:created xsi:type="dcterms:W3CDTF">2001-05-15T12:53:32Z</dcterms:created>
  <dcterms:modified xsi:type="dcterms:W3CDTF">2018-11-14T16:03:29Z</dcterms:modified>
</cp:coreProperties>
</file>