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2"/>
  </p:notesMasterIdLst>
  <p:handoutMasterIdLst>
    <p:handoutMasterId r:id="rId103"/>
  </p:handoutMasterIdLst>
  <p:sldIdLst>
    <p:sldId id="402" r:id="rId2"/>
    <p:sldId id="611" r:id="rId3"/>
    <p:sldId id="538" r:id="rId4"/>
    <p:sldId id="592" r:id="rId5"/>
    <p:sldId id="405" r:id="rId6"/>
    <p:sldId id="404" r:id="rId7"/>
    <p:sldId id="406" r:id="rId8"/>
    <p:sldId id="403" r:id="rId9"/>
    <p:sldId id="547" r:id="rId10"/>
    <p:sldId id="400" r:id="rId11"/>
    <p:sldId id="494" r:id="rId12"/>
    <p:sldId id="407" r:id="rId13"/>
    <p:sldId id="410" r:id="rId14"/>
    <p:sldId id="599" r:id="rId15"/>
    <p:sldId id="595" r:id="rId16"/>
    <p:sldId id="597" r:id="rId17"/>
    <p:sldId id="408" r:id="rId18"/>
    <p:sldId id="411" r:id="rId19"/>
    <p:sldId id="579" r:id="rId20"/>
    <p:sldId id="498" r:id="rId21"/>
    <p:sldId id="600" r:id="rId22"/>
    <p:sldId id="412" r:id="rId23"/>
    <p:sldId id="601" r:id="rId24"/>
    <p:sldId id="415" r:id="rId25"/>
    <p:sldId id="416" r:id="rId26"/>
    <p:sldId id="614" r:id="rId27"/>
    <p:sldId id="413" r:id="rId28"/>
    <p:sldId id="414" r:id="rId29"/>
    <p:sldId id="603" r:id="rId30"/>
    <p:sldId id="529" r:id="rId31"/>
    <p:sldId id="580" r:id="rId32"/>
    <p:sldId id="417" r:id="rId33"/>
    <p:sldId id="418" r:id="rId34"/>
    <p:sldId id="420" r:id="rId35"/>
    <p:sldId id="581" r:id="rId36"/>
    <p:sldId id="419" r:id="rId37"/>
    <p:sldId id="421" r:id="rId38"/>
    <p:sldId id="604" r:id="rId39"/>
    <p:sldId id="423" r:id="rId40"/>
    <p:sldId id="425" r:id="rId41"/>
    <p:sldId id="424" r:id="rId42"/>
    <p:sldId id="426" r:id="rId43"/>
    <p:sldId id="428" r:id="rId44"/>
    <p:sldId id="570" r:id="rId45"/>
    <p:sldId id="571" r:id="rId46"/>
    <p:sldId id="582" r:id="rId47"/>
    <p:sldId id="530" r:id="rId48"/>
    <p:sldId id="431" r:id="rId49"/>
    <p:sldId id="572" r:id="rId50"/>
    <p:sldId id="605" r:id="rId51"/>
    <p:sldId id="615" r:id="rId52"/>
    <p:sldId id="536" r:id="rId53"/>
    <p:sldId id="583" r:id="rId54"/>
    <p:sldId id="509" r:id="rId55"/>
    <p:sldId id="594" r:id="rId56"/>
    <p:sldId id="513" r:id="rId57"/>
    <p:sldId id="613" r:id="rId58"/>
    <p:sldId id="573" r:id="rId59"/>
    <p:sldId id="521" r:id="rId60"/>
    <p:sldId id="432" r:id="rId61"/>
    <p:sldId id="514" r:id="rId62"/>
    <p:sldId id="517" r:id="rId63"/>
    <p:sldId id="516" r:id="rId64"/>
    <p:sldId id="515" r:id="rId65"/>
    <p:sldId id="518" r:id="rId66"/>
    <p:sldId id="519" r:id="rId67"/>
    <p:sldId id="512" r:id="rId68"/>
    <p:sldId id="584" r:id="rId69"/>
    <p:sldId id="531" r:id="rId70"/>
    <p:sldId id="532" r:id="rId71"/>
    <p:sldId id="535" r:id="rId72"/>
    <p:sldId id="534" r:id="rId73"/>
    <p:sldId id="537" r:id="rId74"/>
    <p:sldId id="434" r:id="rId75"/>
    <p:sldId id="585" r:id="rId76"/>
    <p:sldId id="436" r:id="rId77"/>
    <p:sldId id="616" r:id="rId78"/>
    <p:sldId id="437" r:id="rId79"/>
    <p:sldId id="586" r:id="rId80"/>
    <p:sldId id="438" r:id="rId81"/>
    <p:sldId id="439" r:id="rId82"/>
    <p:sldId id="440" r:id="rId83"/>
    <p:sldId id="441" r:id="rId84"/>
    <p:sldId id="444" r:id="rId85"/>
    <p:sldId id="588" r:id="rId86"/>
    <p:sldId id="608" r:id="rId87"/>
    <p:sldId id="609" r:id="rId88"/>
    <p:sldId id="607" r:id="rId89"/>
    <p:sldId id="618" r:id="rId90"/>
    <p:sldId id="578" r:id="rId91"/>
    <p:sldId id="577" r:id="rId92"/>
    <p:sldId id="617" r:id="rId93"/>
    <p:sldId id="590" r:id="rId94"/>
    <p:sldId id="450" r:id="rId95"/>
    <p:sldId id="452" r:id="rId96"/>
    <p:sldId id="457" r:id="rId97"/>
    <p:sldId id="460" r:id="rId98"/>
    <p:sldId id="475" r:id="rId99"/>
    <p:sldId id="612" r:id="rId100"/>
    <p:sldId id="409" r:id="rId101"/>
  </p:sldIdLst>
  <p:sldSz cx="9144000" cy="6858000" type="letter"/>
  <p:notesSz cx="7010400" cy="9296400"/>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B0CE"/>
    <a:srgbClr val="A0BED6"/>
    <a:srgbClr val="90B4CE"/>
    <a:srgbClr val="96B1DB"/>
    <a:srgbClr val="95B9D3"/>
    <a:srgbClr val="012D9A"/>
    <a:srgbClr val="008000"/>
    <a:srgbClr val="00CC00"/>
    <a:srgbClr val="33CC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64176-526C-4E1E-818D-D0EF19886F72}" v="1" dt="2022-11-16T18:30:05.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62" autoAdjust="0"/>
    <p:restoredTop sz="94542" autoAdjust="0"/>
  </p:normalViewPr>
  <p:slideViewPr>
    <p:cSldViewPr>
      <p:cViewPr varScale="1">
        <p:scale>
          <a:sx n="119" d="100"/>
          <a:sy n="119" d="100"/>
        </p:scale>
        <p:origin x="1008"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p:scale>
          <a:sx n="100" d="100"/>
          <a:sy n="100" d="100"/>
        </p:scale>
        <p:origin x="3420" y="96"/>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Days Away Rate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889107611548551E-2"/>
          <c:y val="0.11279699803149607"/>
          <c:w val="0.91436089238845142"/>
          <c:h val="0.70492249015748032"/>
        </c:manualLayout>
      </c:layout>
      <c:lineChart>
        <c:grouping val="standard"/>
        <c:varyColors val="0"/>
        <c:ser>
          <c:idx val="0"/>
          <c:order val="0"/>
          <c:tx>
            <c:strRef>
              <c:f>Sheet1!$B$1</c:f>
              <c:strCache>
                <c:ptCount val="1"/>
                <c:pt idx="0">
                  <c:v>Series 1</c:v>
                </c:pt>
              </c:strCache>
            </c:strRef>
          </c:tx>
          <c:spPr>
            <a:ln w="76200" cap="rnd">
              <a:solidFill>
                <a:schemeClr val="accent2"/>
              </a:solidFill>
              <a:round/>
            </a:ln>
            <a:effectLst/>
          </c:spPr>
          <c:marker>
            <c:symbol val="none"/>
          </c:marker>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8</c:v>
                </c:pt>
                <c:pt idx="1">
                  <c:v>7.5</c:v>
                </c:pt>
                <c:pt idx="2">
                  <c:v>7.3</c:v>
                </c:pt>
                <c:pt idx="3">
                  <c:v>7.2</c:v>
                </c:pt>
                <c:pt idx="4">
                  <c:v>7.1</c:v>
                </c:pt>
                <c:pt idx="5">
                  <c:v>6</c:v>
                </c:pt>
              </c:numCache>
            </c:numRef>
          </c:val>
          <c:smooth val="0"/>
          <c:extLst>
            <c:ext xmlns:c16="http://schemas.microsoft.com/office/drawing/2014/chart" uri="{C3380CC4-5D6E-409C-BE32-E72D297353CC}">
              <c16:uniqueId val="{00000000-F8F3-45F5-A4A6-02ACD3DBC89D}"/>
            </c:ext>
          </c:extLst>
        </c:ser>
        <c:dLbls>
          <c:showLegendKey val="0"/>
          <c:showVal val="0"/>
          <c:showCatName val="0"/>
          <c:showSerName val="0"/>
          <c:showPercent val="0"/>
          <c:showBubbleSize val="0"/>
        </c:dLbls>
        <c:smooth val="0"/>
        <c:axId val="549870392"/>
        <c:axId val="549871376"/>
      </c:lineChart>
      <c:catAx>
        <c:axId val="549870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9871376"/>
        <c:crosses val="autoZero"/>
        <c:auto val="1"/>
        <c:lblAlgn val="ctr"/>
        <c:lblOffset val="100"/>
        <c:noMultiLvlLbl val="0"/>
      </c:catAx>
      <c:valAx>
        <c:axId val="549871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9870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cap="all" baseline="0">
                <a:solidFill>
                  <a:srgbClr val="910046"/>
                </a:solidFill>
                <a:latin typeface="+mn-lt"/>
                <a:ea typeface="+mn-ea"/>
                <a:cs typeface="+mn-cs"/>
              </a:defRPr>
            </a:pPr>
            <a:r>
              <a:rPr lang="en-US" dirty="0">
                <a:solidFill>
                  <a:srgbClr val="910046"/>
                </a:solidFill>
              </a:rPr>
              <a:t>Non-fatal Injuries with Days Away from Work</a:t>
            </a:r>
          </a:p>
          <a:p>
            <a:pPr algn="ctr">
              <a:defRPr>
                <a:solidFill>
                  <a:srgbClr val="910046"/>
                </a:solidFill>
              </a:defRPr>
            </a:pPr>
            <a:r>
              <a:rPr lang="en-US" dirty="0">
                <a:solidFill>
                  <a:srgbClr val="910046"/>
                </a:solidFill>
              </a:rPr>
              <a:t>Averages 2011-2014</a:t>
            </a:r>
          </a:p>
        </c:rich>
      </c:tx>
      <c:layout>
        <c:manualLayout>
          <c:xMode val="edge"/>
          <c:yMode val="edge"/>
          <c:x val="0.17546296296296296"/>
          <c:y val="0"/>
        </c:manualLayout>
      </c:layout>
      <c:overlay val="0"/>
      <c:spPr>
        <a:noFill/>
        <a:ln>
          <a:noFill/>
        </a:ln>
        <a:effectLst/>
      </c:spPr>
      <c:txPr>
        <a:bodyPr rot="0" spcFirstLastPara="1" vertOverflow="ellipsis" vert="horz" wrap="square" anchor="ctr" anchorCtr="1"/>
        <a:lstStyle/>
        <a:p>
          <a:pPr algn="ctr">
            <a:defRPr sz="1600" b="1" i="0" u="none" strike="noStrike" kern="1200" cap="all" baseline="0">
              <a:solidFill>
                <a:srgbClr val="910046"/>
              </a:solidFill>
              <a:latin typeface="+mn-lt"/>
              <a:ea typeface="+mn-ea"/>
              <a:cs typeface="+mn-cs"/>
            </a:defRPr>
          </a:pPr>
          <a:endParaRPr lang="en-US"/>
        </a:p>
      </c:txPr>
    </c:title>
    <c:autoTitleDeleted val="0"/>
    <c:plotArea>
      <c:layout>
        <c:manualLayout>
          <c:layoutTarget val="inner"/>
          <c:xMode val="edge"/>
          <c:yMode val="edge"/>
          <c:x val="0.32445433806755464"/>
          <c:y val="0.30456678296268225"/>
          <c:w val="0.37912882969068118"/>
          <c:h val="0.69270916083786016"/>
        </c:manualLayout>
      </c:layout>
      <c:pieChart>
        <c:varyColors val="1"/>
        <c:ser>
          <c:idx val="0"/>
          <c:order val="0"/>
          <c:dPt>
            <c:idx val="0"/>
            <c:bubble3D val="0"/>
            <c:spPr>
              <a:solidFill>
                <a:srgbClr val="00B0F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AD5-4FAF-B03F-A35AD4F87918}"/>
              </c:ext>
            </c:extLst>
          </c:dPt>
          <c:dPt>
            <c:idx val="1"/>
            <c:bubble3D val="0"/>
            <c:spPr>
              <a:solidFill>
                <a:srgbClr val="2CAE2C"/>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AD5-4FAF-B03F-A35AD4F87918}"/>
              </c:ext>
            </c:extLst>
          </c:dPt>
          <c:dPt>
            <c:idx val="2"/>
            <c:bubble3D val="0"/>
            <c:spPr>
              <a:solidFill>
                <a:srgbClr val="FFFFA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AD5-4FAF-B03F-A35AD4F87918}"/>
              </c:ext>
            </c:extLst>
          </c:dPt>
          <c:dPt>
            <c:idx val="3"/>
            <c:bubble3D val="0"/>
            <c:spPr>
              <a:solidFill>
                <a:srgbClr val="E82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AD5-4FAF-B03F-A35AD4F87918}"/>
              </c:ext>
            </c:extLst>
          </c:dPt>
          <c:dPt>
            <c:idx val="4"/>
            <c:bubble3D val="0"/>
            <c:spPr>
              <a:solidFill>
                <a:srgbClr val="0147F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AD5-4FAF-B03F-A35AD4F87918}"/>
              </c:ext>
            </c:extLst>
          </c:dPt>
          <c:dPt>
            <c:idx val="5"/>
            <c:bubble3D val="0"/>
            <c:spPr>
              <a:solidFill>
                <a:srgbClr val="00C4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AD5-4FAF-B03F-A35AD4F87918}"/>
              </c:ext>
            </c:extLst>
          </c:dPt>
          <c:dPt>
            <c:idx val="6"/>
            <c:bubble3D val="0"/>
            <c:spPr>
              <a:solidFill>
                <a:srgbClr val="97D2F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AD5-4FAF-B03F-A35AD4F87918}"/>
              </c:ext>
            </c:extLst>
          </c:dPt>
          <c:dLbls>
            <c:dLbl>
              <c:idx val="0"/>
              <c:layout>
                <c:manualLayout>
                  <c:x val="-0.24934737150911687"/>
                  <c:y val="-5.1753797882731843E-2"/>
                </c:manualLayout>
              </c:layout>
              <c:tx>
                <c:rich>
                  <a:bodyPr rot="0" spcFirstLastPara="1" vertOverflow="ellipsis" vert="horz" wrap="square" lIns="38100" tIns="19050" rIns="38100" bIns="19050" anchor="ctr" anchorCtr="0">
                    <a:noAutofit/>
                  </a:bodyPr>
                  <a:lstStyle/>
                  <a:p>
                    <a:pPr marL="114300" indent="-114300" algn="l">
                      <a:defRPr sz="1600" b="1" i="0" u="none" strike="noStrike" kern="1200" spc="0" baseline="0">
                        <a:solidFill>
                          <a:schemeClr val="tx1"/>
                        </a:solidFill>
                        <a:latin typeface="+mn-lt"/>
                        <a:ea typeface="+mn-ea"/>
                        <a:cs typeface="+mn-cs"/>
                      </a:defRPr>
                    </a:pPr>
                    <a:r>
                      <a:rPr lang="en-US" sz="1600" b="1" i="1" baseline="0" dirty="0">
                        <a:solidFill>
                          <a:schemeClr val="tx1"/>
                        </a:solidFill>
                      </a:rPr>
                      <a:t>Bloodborne pathogens, TB 2%</a:t>
                    </a:r>
                  </a:p>
                </c:rich>
              </c:tx>
              <c:spPr>
                <a:noFill/>
                <a:ln>
                  <a:noFill/>
                </a:ln>
                <a:effectLst/>
              </c:spPr>
              <c:txPr>
                <a:bodyPr rot="0" spcFirstLastPara="1" vertOverflow="ellipsis" vert="horz" wrap="square" lIns="38100" tIns="19050" rIns="38100" bIns="19050" anchor="ctr" anchorCtr="0">
                  <a:noAutofit/>
                </a:bodyPr>
                <a:lstStyle/>
                <a:p>
                  <a:pPr marL="114300" indent="-114300" algn="l">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411270292602314"/>
                      <c:h val="0.1129182202975771"/>
                    </c:manualLayout>
                  </c15:layout>
                  <c15:showDataLabelsRange val="0"/>
                </c:ext>
                <c:ext xmlns:c16="http://schemas.microsoft.com/office/drawing/2014/chart" uri="{C3380CC4-5D6E-409C-BE32-E72D297353CC}">
                  <c16:uniqueId val="{00000001-EAD5-4FAF-B03F-A35AD4F87918}"/>
                </c:ext>
              </c:extLst>
            </c:dLbl>
            <c:dLbl>
              <c:idx val="1"/>
              <c:layout>
                <c:manualLayout>
                  <c:x val="-2.8659959171771325E-3"/>
                  <c:y val="-6.2549823336093435E-2"/>
                </c:manualLayout>
              </c:layout>
              <c:tx>
                <c:rich>
                  <a:bodyPr rot="0" spcFirstLastPara="1" vertOverflow="ellipsis" vert="horz" wrap="square" lIns="38100" tIns="19050" rIns="38100" bIns="19050" anchor="ctr" anchorCtr="0">
                    <a:spAutoFit/>
                  </a:bodyPr>
                  <a:lstStyle/>
                  <a:p>
                    <a:pPr algn="r">
                      <a:defRPr sz="1600" b="1" i="0" u="none" strike="noStrike" kern="1200" spc="0" baseline="0">
                        <a:solidFill>
                          <a:schemeClr val="tx1"/>
                        </a:solidFill>
                        <a:latin typeface="+mn-lt"/>
                        <a:ea typeface="+mn-ea"/>
                        <a:cs typeface="+mn-cs"/>
                      </a:defRPr>
                    </a:pPr>
                    <a:r>
                      <a:rPr lang="en-US" dirty="0"/>
                      <a:t>Other 2%</a:t>
                    </a:r>
                    <a:r>
                      <a:rPr lang="en-US" baseline="0" dirty="0"/>
                      <a:t>
</a:t>
                    </a:r>
                    <a:endParaRPr lang="en-US" dirty="0"/>
                  </a:p>
                </c:rich>
              </c:tx>
              <c:spPr>
                <a:noFill/>
                <a:ln>
                  <a:noFill/>
                </a:ln>
                <a:effectLst/>
              </c:spPr>
              <c:txPr>
                <a:bodyPr rot="0" spcFirstLastPara="1" vertOverflow="ellipsis" vert="horz" wrap="square" lIns="38100" tIns="19050" rIns="38100" bIns="19050" anchor="ctr" anchorCtr="0">
                  <a:spAutoFit/>
                </a:bodyPr>
                <a:lstStyle/>
                <a:p>
                  <a:pPr algn="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EAD5-4FAF-B03F-A35AD4F87918}"/>
                </c:ext>
              </c:extLst>
            </c:dLbl>
            <c:dLbl>
              <c:idx val="2"/>
              <c:layout>
                <c:manualLayout>
                  <c:x val="9.7073855351414398E-2"/>
                  <c:y val="-8.7383779836142303E-2"/>
                </c:manualLayout>
              </c:layout>
              <c:tx>
                <c:rich>
                  <a:bodyPr rot="0" spcFirstLastPara="1" vertOverflow="ellipsis" vert="horz" wrap="square" lIns="38100" tIns="19050" rIns="38100" bIns="19050" anchor="ctr" anchorCtr="0">
                    <a:spAutoFit/>
                  </a:bodyPr>
                  <a:lstStyle/>
                  <a:p>
                    <a:pPr marL="171450" indent="-171450" algn="r">
                      <a:defRPr sz="1600" b="1" i="0" u="none" strike="noStrike" kern="1200" spc="0" baseline="0">
                        <a:solidFill>
                          <a:schemeClr val="tx1"/>
                        </a:solidFill>
                        <a:latin typeface="+mn-lt"/>
                        <a:ea typeface="+mn-ea"/>
                        <a:cs typeface="+mn-cs"/>
                      </a:defRPr>
                    </a:pPr>
                    <a:r>
                      <a:rPr lang="en-US" sz="1600" b="1" baseline="0" dirty="0">
                        <a:solidFill>
                          <a:schemeClr val="tx1"/>
                        </a:solidFill>
                      </a:rPr>
                      <a:t>Transportation 13%</a:t>
                    </a:r>
                  </a:p>
                </c:rich>
              </c:tx>
              <c:spPr>
                <a:noFill/>
                <a:ln>
                  <a:noFill/>
                </a:ln>
                <a:effectLst/>
              </c:spPr>
              <c:txPr>
                <a:bodyPr rot="0" spcFirstLastPara="1" vertOverflow="ellipsis" vert="horz" wrap="square" lIns="38100" tIns="19050" rIns="38100" bIns="19050" anchor="ctr" anchorCtr="0">
                  <a:spAutoFit/>
                </a:bodyPr>
                <a:lstStyle/>
                <a:p>
                  <a:pPr marL="171450" indent="-171450" algn="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482805968698354"/>
                      <c:h val="0.13790317686448567"/>
                    </c:manualLayout>
                  </c15:layout>
                  <c15:showDataLabelsRange val="0"/>
                </c:ext>
                <c:ext xmlns:c16="http://schemas.microsoft.com/office/drawing/2014/chart" uri="{C3380CC4-5D6E-409C-BE32-E72D297353CC}">
                  <c16:uniqueId val="{00000005-EAD5-4FAF-B03F-A35AD4F87918}"/>
                </c:ext>
              </c:extLst>
            </c:dLbl>
            <c:dLbl>
              <c:idx val="3"/>
              <c:layout>
                <c:manualLayout>
                  <c:x val="6.9569359385632232E-2"/>
                  <c:y val="9.6503134691442422E-2"/>
                </c:manualLayout>
              </c:layout>
              <c:tx>
                <c:rich>
                  <a:bodyPr rot="0" spcFirstLastPara="1" vertOverflow="ellipsis" vert="horz" wrap="square" lIns="38100" tIns="19050" rIns="38100" bIns="19050" anchor="ctr" anchorCtr="0">
                    <a:noAutofit/>
                  </a:bodyPr>
                  <a:lstStyle/>
                  <a:p>
                    <a:pPr marL="0" indent="0" algn="l">
                      <a:tabLst/>
                      <a:defRPr sz="1600" b="1" i="0" u="none" strike="noStrike" kern="1200" spc="0" baseline="0">
                        <a:solidFill>
                          <a:schemeClr val="tx1"/>
                        </a:solidFill>
                        <a:latin typeface="+mn-lt"/>
                        <a:ea typeface="+mn-ea"/>
                        <a:cs typeface="+mn-cs"/>
                      </a:defRPr>
                    </a:pPr>
                    <a:r>
                      <a:rPr lang="en-US" sz="1600" b="1" dirty="0"/>
                      <a:t>Contact with object/equipment </a:t>
                    </a:r>
                  </a:p>
                  <a:p>
                    <a:pPr marL="0" indent="0" algn="l">
                      <a:tabLst/>
                      <a:defRPr sz="1600">
                        <a:solidFill>
                          <a:schemeClr val="tx1"/>
                        </a:solidFill>
                      </a:defRPr>
                    </a:pPr>
                    <a:r>
                      <a:rPr lang="en-US" sz="1600" b="1" dirty="0"/>
                      <a:t>11%</a:t>
                    </a:r>
                  </a:p>
                </c:rich>
              </c:tx>
              <c:spPr>
                <a:noFill/>
                <a:ln>
                  <a:noFill/>
                </a:ln>
                <a:effectLst/>
              </c:spPr>
              <c:txPr>
                <a:bodyPr rot="0" spcFirstLastPara="1" vertOverflow="ellipsis" vert="horz" wrap="square" lIns="38100" tIns="19050" rIns="38100" bIns="19050" anchor="ctr" anchorCtr="0">
                  <a:noAutofit/>
                </a:bodyPr>
                <a:lstStyle/>
                <a:p>
                  <a:pPr marL="0" indent="0" algn="l">
                    <a:tabLst/>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143214737046759"/>
                      <c:h val="0.15880454851700035"/>
                    </c:manualLayout>
                  </c15:layout>
                  <c15:showDataLabelsRange val="0"/>
                </c:ext>
                <c:ext xmlns:c16="http://schemas.microsoft.com/office/drawing/2014/chart" uri="{C3380CC4-5D6E-409C-BE32-E72D297353CC}">
                  <c16:uniqueId val="{00000007-EAD5-4FAF-B03F-A35AD4F87918}"/>
                </c:ext>
              </c:extLst>
            </c:dLbl>
            <c:dLbl>
              <c:idx val="4"/>
              <c:layout>
                <c:manualLayout>
                  <c:x val="8.0163816328514426E-3"/>
                  <c:y val="-2.0868250384443288E-2"/>
                </c:manualLayout>
              </c:layout>
              <c:tx>
                <c:rich>
                  <a:bodyPr rot="0" spcFirstLastPara="1" vertOverflow="ellipsis" vert="horz" wrap="square" lIns="38100" tIns="19050" rIns="38100" bIns="19050" anchor="ctr" anchorCtr="0">
                    <a:noAutofit/>
                  </a:bodyPr>
                  <a:lstStyle/>
                  <a:p>
                    <a:pPr algn="l">
                      <a:defRPr sz="1600" b="1" i="0" u="none" strike="noStrike" kern="1200" spc="0" baseline="0">
                        <a:solidFill>
                          <a:schemeClr val="tx1"/>
                        </a:solidFill>
                        <a:latin typeface="+mn-lt"/>
                        <a:ea typeface="+mn-ea"/>
                        <a:cs typeface="+mn-cs"/>
                      </a:defRPr>
                    </a:pPr>
                    <a:endParaRPr lang="en-US" sz="1600" b="1" baseline="0" dirty="0"/>
                  </a:p>
                  <a:p>
                    <a:pPr algn="l">
                      <a:defRPr sz="1600">
                        <a:solidFill>
                          <a:schemeClr val="tx1"/>
                        </a:solidFill>
                      </a:defRPr>
                    </a:pPr>
                    <a:r>
                      <a:rPr lang="en-US" sz="1600" b="1" i="1" baseline="0" dirty="0"/>
                      <a:t>Workplace Violence 14%</a:t>
                    </a:r>
                  </a:p>
                </c:rich>
              </c:tx>
              <c:spPr>
                <a:noFill/>
                <a:ln>
                  <a:noFill/>
                </a:ln>
                <a:effectLst/>
              </c:spPr>
              <c:txPr>
                <a:bodyPr rot="0" spcFirstLastPara="1" vertOverflow="ellipsis" vert="horz" wrap="square" lIns="38100" tIns="19050" rIns="38100" bIns="19050" anchor="ctr" anchorCtr="0">
                  <a:noAutofit/>
                </a:bodyPr>
                <a:lstStyle/>
                <a:p>
                  <a:pPr algn="l">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603176339068725"/>
                      <c:h val="0.15653296440492293"/>
                    </c:manualLayout>
                  </c15:layout>
                  <c15:showDataLabelsRange val="0"/>
                </c:ext>
                <c:ext xmlns:c16="http://schemas.microsoft.com/office/drawing/2014/chart" uri="{C3380CC4-5D6E-409C-BE32-E72D297353CC}">
                  <c16:uniqueId val="{00000009-EAD5-4FAF-B03F-A35AD4F87918}"/>
                </c:ext>
              </c:extLst>
            </c:dLbl>
            <c:dLbl>
              <c:idx val="5"/>
              <c:delete val="1"/>
              <c:extLst>
                <c:ext xmlns:c15="http://schemas.microsoft.com/office/drawing/2012/chart" uri="{CE6537A1-D6FC-4f65-9D91-7224C49458BB}"/>
                <c:ext xmlns:c16="http://schemas.microsoft.com/office/drawing/2014/chart" uri="{C3380CC4-5D6E-409C-BE32-E72D297353CC}">
                  <c16:uniqueId val="{0000000B-EAD5-4FAF-B03F-A35AD4F87918}"/>
                </c:ext>
              </c:extLst>
            </c:dLbl>
            <c:dLbl>
              <c:idx val="6"/>
              <c:layout>
                <c:manualLayout>
                  <c:x val="-4.6764647474621203E-2"/>
                  <c:y val="0.10673089608426103"/>
                </c:manualLayout>
              </c:layout>
              <c:tx>
                <c:rich>
                  <a:bodyPr rot="0" spcFirstLastPara="1" vertOverflow="ellipsis" vert="horz" wrap="square" lIns="38100" tIns="19050" rIns="38100" bIns="19050" anchor="ctr" anchorCtr="0">
                    <a:noAutofit/>
                  </a:bodyPr>
                  <a:lstStyle/>
                  <a:p>
                    <a:pPr algn="l">
                      <a:defRPr sz="1600" b="1" i="0" u="none" strike="noStrike" kern="1200" spc="0" baseline="0">
                        <a:solidFill>
                          <a:schemeClr val="tx1"/>
                        </a:solidFill>
                        <a:latin typeface="+mn-lt"/>
                        <a:ea typeface="+mn-ea"/>
                        <a:cs typeface="+mn-cs"/>
                      </a:defRPr>
                    </a:pPr>
                    <a:endParaRPr lang="en-US" sz="1600" b="1" dirty="0">
                      <a:solidFill>
                        <a:schemeClr val="tx1"/>
                      </a:solidFill>
                    </a:endParaRPr>
                  </a:p>
                  <a:p>
                    <a:pPr algn="l">
                      <a:defRPr sz="1600">
                        <a:solidFill>
                          <a:schemeClr val="tx1"/>
                        </a:solidFill>
                      </a:defRPr>
                    </a:pPr>
                    <a:r>
                      <a:rPr lang="en-US" sz="1600" b="1" i="1" dirty="0">
                        <a:solidFill>
                          <a:schemeClr val="tx1"/>
                        </a:solidFill>
                      </a:rPr>
                      <a:t>Ergonomics  39%</a:t>
                    </a:r>
                  </a:p>
                </c:rich>
              </c:tx>
              <c:spPr>
                <a:noFill/>
                <a:ln>
                  <a:noFill/>
                </a:ln>
                <a:effectLst/>
              </c:spPr>
              <c:txPr>
                <a:bodyPr rot="0" spcFirstLastPara="1" vertOverflow="ellipsis" vert="horz" wrap="square" lIns="38100" tIns="19050" rIns="38100" bIns="19050" anchor="ctr" anchorCtr="0">
                  <a:noAutofit/>
                </a:bodyPr>
                <a:lstStyle/>
                <a:p>
                  <a:pPr algn="l">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483328472829788"/>
                      <c:h val="0.11177646229884228"/>
                    </c:manualLayout>
                  </c15:layout>
                  <c15:showDataLabelsRange val="0"/>
                </c:ext>
                <c:ext xmlns:c16="http://schemas.microsoft.com/office/drawing/2014/chart" uri="{C3380CC4-5D6E-409C-BE32-E72D297353CC}">
                  <c16:uniqueId val="{0000000D-EAD5-4FAF-B03F-A35AD4F87918}"/>
                </c:ext>
              </c:extLst>
            </c:dLbl>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'[download (2).xls]Sheet1'!$B$1:$B$7</c:f>
              <c:strCache>
                <c:ptCount val="7"/>
                <c:pt idx="0">
                  <c:v>  Exposure to harmful substances or environments</c:v>
                </c:pt>
                <c:pt idx="1">
                  <c:v>  All other</c:v>
                </c:pt>
                <c:pt idx="2">
                  <c:v>  Transportation incidents</c:v>
                </c:pt>
                <c:pt idx="3">
                  <c:v>  Contact with object equipment</c:v>
                </c:pt>
                <c:pt idx="4">
                  <c:v>  Violence and other injuries by persons or animal</c:v>
                </c:pt>
                <c:pt idx="5">
                  <c:v>  Falls slips trips</c:v>
                </c:pt>
                <c:pt idx="6">
                  <c:v>  Overexertion and bodily reaction</c:v>
                </c:pt>
              </c:strCache>
            </c:strRef>
          </c:cat>
          <c:val>
            <c:numRef>
              <c:f>'[download (2).xls]Sheet1'!$C$1:$C$7</c:f>
              <c:numCache>
                <c:formatCode>General</c:formatCode>
                <c:ptCount val="7"/>
                <c:pt idx="0">
                  <c:v>25</c:v>
                </c:pt>
                <c:pt idx="1">
                  <c:v>25</c:v>
                </c:pt>
                <c:pt idx="2">
                  <c:v>35</c:v>
                </c:pt>
                <c:pt idx="3">
                  <c:v>147.5</c:v>
                </c:pt>
                <c:pt idx="4">
                  <c:v>190</c:v>
                </c:pt>
                <c:pt idx="5">
                  <c:v>380</c:v>
                </c:pt>
                <c:pt idx="6">
                  <c:v>520</c:v>
                </c:pt>
              </c:numCache>
            </c:numRef>
          </c:val>
          <c:extLst>
            <c:ext xmlns:c16="http://schemas.microsoft.com/office/drawing/2014/chart" uri="{C3380CC4-5D6E-409C-BE32-E72D297353CC}">
              <c16:uniqueId val="{0000000E-EAD5-4FAF-B03F-A35AD4F87918}"/>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05005188304952"/>
          <c:y val="3.3866221267796022E-3"/>
          <c:w val="0.72796618445950068"/>
          <c:h val="0.90065378191362444"/>
        </c:manualLayout>
      </c:layout>
      <c:pieChart>
        <c:varyColors val="1"/>
        <c:ser>
          <c:idx val="0"/>
          <c:order val="0"/>
          <c:spPr>
            <a:solidFill>
              <a:schemeClr val="bg1"/>
            </a:solidFill>
            <a:ln>
              <a:solidFill>
                <a:srgbClr val="910046"/>
              </a:solidFill>
            </a:ln>
          </c:spPr>
          <c:dPt>
            <c:idx val="0"/>
            <c:bubble3D val="0"/>
            <c:spPr>
              <a:solidFill>
                <a:srgbClr val="910046"/>
              </a:solidFill>
              <a:ln>
                <a:solidFill>
                  <a:srgbClr val="910046"/>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0FB-4FF9-A55C-20A446218DE6}"/>
              </c:ext>
            </c:extLst>
          </c:dPt>
          <c:dPt>
            <c:idx val="1"/>
            <c:bubble3D val="0"/>
            <c:spPr>
              <a:solidFill>
                <a:schemeClr val="bg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0FB-4FF9-A55C-20A446218DE6}"/>
              </c:ext>
            </c:extLst>
          </c:dPt>
          <c:dPt>
            <c:idx val="2"/>
            <c:bubble3D val="0"/>
            <c:spPr>
              <a:solidFill>
                <a:schemeClr val="bg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0FB-4FF9-A55C-20A446218DE6}"/>
              </c:ext>
            </c:extLst>
          </c:dPt>
          <c:dPt>
            <c:idx val="3"/>
            <c:bubble3D val="0"/>
            <c:spPr>
              <a:solidFill>
                <a:schemeClr val="bg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0FB-4FF9-A55C-20A446218DE6}"/>
              </c:ext>
            </c:extLst>
          </c:dPt>
          <c:dPt>
            <c:idx val="4"/>
            <c:bubble3D val="0"/>
            <c:spPr>
              <a:solidFill>
                <a:srgbClr val="910046"/>
              </a:solidFill>
              <a:ln>
                <a:solidFill>
                  <a:srgbClr val="910046"/>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0FB-4FF9-A55C-20A446218DE6}"/>
              </c:ext>
            </c:extLst>
          </c:dPt>
          <c:dPt>
            <c:idx val="5"/>
            <c:bubble3D val="0"/>
            <c:spPr>
              <a:solidFill>
                <a:srgbClr val="91004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0FB-4FF9-A55C-20A446218DE6}"/>
              </c:ext>
            </c:extLst>
          </c:dPt>
          <c:dPt>
            <c:idx val="6"/>
            <c:bubble3D val="0"/>
            <c:spPr>
              <a:solidFill>
                <a:srgbClr val="910046"/>
              </a:solidFill>
              <a:ln>
                <a:solidFill>
                  <a:srgbClr val="910046"/>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0FB-4FF9-A55C-20A446218DE6}"/>
              </c:ext>
            </c:extLst>
          </c:dPt>
          <c:cat>
            <c:strRef>
              <c:f>'[download (2).xls]Sheet1'!$B$1:$B$7</c:f>
              <c:strCache>
                <c:ptCount val="7"/>
                <c:pt idx="0">
                  <c:v>  Exposure to harmful substances or environments</c:v>
                </c:pt>
                <c:pt idx="1">
                  <c:v>  All other</c:v>
                </c:pt>
                <c:pt idx="2">
                  <c:v>  Transportation incidents</c:v>
                </c:pt>
                <c:pt idx="3">
                  <c:v>  Contact with object equipment</c:v>
                </c:pt>
                <c:pt idx="4">
                  <c:v>  Violence and other injuries by persons or animal</c:v>
                </c:pt>
                <c:pt idx="5">
                  <c:v>  Falls slips trips</c:v>
                </c:pt>
                <c:pt idx="6">
                  <c:v>  Overexertion and bodily reaction</c:v>
                </c:pt>
              </c:strCache>
            </c:strRef>
          </c:cat>
          <c:val>
            <c:numRef>
              <c:f>'[download (2).xls]Sheet1'!$C$1:$C$7</c:f>
              <c:numCache>
                <c:formatCode>General</c:formatCode>
                <c:ptCount val="7"/>
                <c:pt idx="0">
                  <c:v>25</c:v>
                </c:pt>
                <c:pt idx="1">
                  <c:v>25</c:v>
                </c:pt>
                <c:pt idx="2">
                  <c:v>35</c:v>
                </c:pt>
                <c:pt idx="3">
                  <c:v>147.5</c:v>
                </c:pt>
                <c:pt idx="4">
                  <c:v>190</c:v>
                </c:pt>
                <c:pt idx="5">
                  <c:v>380</c:v>
                </c:pt>
                <c:pt idx="6">
                  <c:v>520</c:v>
                </c:pt>
              </c:numCache>
            </c:numRef>
          </c:val>
          <c:extLst>
            <c:ext xmlns:c16="http://schemas.microsoft.com/office/drawing/2014/chart" uri="{C3380CC4-5D6E-409C-BE32-E72D297353CC}">
              <c16:uniqueId val="{0000000E-F0FB-4FF9-A55C-20A446218DE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0.66667</cdr:x>
      <cdr:y>0.85751</cdr:y>
    </cdr:from>
    <cdr:to>
      <cdr:x>0.92593</cdr:x>
      <cdr:y>0.99859</cdr:y>
    </cdr:to>
    <cdr:sp macro="" textlink="">
      <cdr:nvSpPr>
        <cdr:cNvPr id="2" name="TextBox 1">
          <a:extLst xmlns:a="http://schemas.openxmlformats.org/drawingml/2006/main">
            <a:ext uri="{FF2B5EF4-FFF2-40B4-BE49-F238E27FC236}">
              <a16:creationId xmlns:a16="http://schemas.microsoft.com/office/drawing/2014/main" id="{AAA3B324-D674-40B6-BB10-8BF3FD410B40}"/>
            </a:ext>
          </a:extLst>
        </cdr:cNvPr>
        <cdr:cNvSpPr txBox="1"/>
      </cdr:nvSpPr>
      <cdr:spPr>
        <a:xfrm xmlns:a="http://schemas.openxmlformats.org/drawingml/2006/main">
          <a:off x="5486400" y="4168276"/>
          <a:ext cx="21336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i="1" dirty="0"/>
            <a:t>Slips, trips, falls</a:t>
          </a:r>
        </a:p>
        <a:p xmlns:a="http://schemas.openxmlformats.org/drawingml/2006/main">
          <a:r>
            <a:rPr lang="en-US" sz="1600" b="1" i="1" dirty="0"/>
            <a:t>29%</a:t>
          </a:r>
        </a:p>
      </cdr:txBody>
    </cdr:sp>
  </cdr:relSizeAnchor>
  <cdr:relSizeAnchor xmlns:cdr="http://schemas.openxmlformats.org/drawingml/2006/chartDrawing">
    <cdr:from>
      <cdr:x>0.60185</cdr:x>
      <cdr:y>0.93475</cdr:y>
    </cdr:from>
    <cdr:to>
      <cdr:x>0.67572</cdr:x>
      <cdr:y>0.93475</cdr:y>
    </cdr:to>
    <cdr:cxnSp macro="">
      <cdr:nvCxnSpPr>
        <cdr:cNvPr id="4" name="Straight Connector 3">
          <a:extLst xmlns:a="http://schemas.openxmlformats.org/drawingml/2006/main">
            <a:ext uri="{FF2B5EF4-FFF2-40B4-BE49-F238E27FC236}">
              <a16:creationId xmlns:a16="http://schemas.microsoft.com/office/drawing/2014/main" id="{EF217F0E-AF98-4AFC-BC22-A53CD6FA8A08}"/>
            </a:ext>
          </a:extLst>
        </cdr:cNvPr>
        <cdr:cNvCxnSpPr/>
      </cdr:nvCxnSpPr>
      <cdr:spPr bwMode="auto">
        <a:xfrm xmlns:a="http://schemas.openxmlformats.org/drawingml/2006/main" flipH="1">
          <a:off x="4953000" y="4543772"/>
          <a:ext cx="607869" cy="0"/>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tx1"/>
          </a:solidFill>
          <a:prstDash val="solid"/>
          <a:round/>
          <a:headEnd type="none" w="sm" len="sm"/>
          <a:tailEnd type="none" w="sm" len="sm"/>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7840" cy="465222"/>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defTabSz="954041">
              <a:defRPr sz="1000" i="1" u="none"/>
            </a:lvl1pPr>
          </a:lstStyle>
          <a:p>
            <a:pPr>
              <a:defRPr/>
            </a:pPr>
            <a:endParaRPr lang="en-US"/>
          </a:p>
        </p:txBody>
      </p:sp>
      <p:sp>
        <p:nvSpPr>
          <p:cNvPr id="3075" name="Rectangle 3"/>
          <p:cNvSpPr>
            <a:spLocks noGrp="1" noChangeArrowheads="1"/>
          </p:cNvSpPr>
          <p:nvPr>
            <p:ph type="dt" sz="quarter" idx="1"/>
          </p:nvPr>
        </p:nvSpPr>
        <p:spPr bwMode="auto">
          <a:xfrm>
            <a:off x="3972561" y="0"/>
            <a:ext cx="3037840" cy="465222"/>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algn="r" defTabSz="954041">
              <a:defRPr sz="1000" i="1" u="none"/>
            </a:lvl1pPr>
          </a:lstStyle>
          <a:p>
            <a:pPr>
              <a:defRPr/>
            </a:pPr>
            <a:endParaRPr lang="en-US"/>
          </a:p>
        </p:txBody>
      </p:sp>
      <p:sp>
        <p:nvSpPr>
          <p:cNvPr id="3076" name="Rectangle 4"/>
          <p:cNvSpPr>
            <a:spLocks noGrp="1" noChangeArrowheads="1"/>
          </p:cNvSpPr>
          <p:nvPr>
            <p:ph type="ftr" sz="quarter" idx="2"/>
          </p:nvPr>
        </p:nvSpPr>
        <p:spPr bwMode="auto">
          <a:xfrm>
            <a:off x="2" y="8831179"/>
            <a:ext cx="3037840" cy="465222"/>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defTabSz="954041">
              <a:defRPr sz="1000" i="1" u="none"/>
            </a:lvl1pPr>
          </a:lstStyle>
          <a:p>
            <a:pPr>
              <a:defRPr/>
            </a:pPr>
            <a:endParaRPr lang="en-US"/>
          </a:p>
        </p:txBody>
      </p:sp>
      <p:sp>
        <p:nvSpPr>
          <p:cNvPr id="3077" name="Rectangle 5"/>
          <p:cNvSpPr>
            <a:spLocks noGrp="1" noChangeArrowheads="1"/>
          </p:cNvSpPr>
          <p:nvPr>
            <p:ph type="sldNum" sz="quarter" idx="3"/>
          </p:nvPr>
        </p:nvSpPr>
        <p:spPr bwMode="auto">
          <a:xfrm>
            <a:off x="3972561" y="8831179"/>
            <a:ext cx="3037840" cy="465222"/>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algn="r" defTabSz="954041">
              <a:defRPr sz="1000" i="1" u="none"/>
            </a:lvl1pPr>
          </a:lstStyle>
          <a:p>
            <a:fld id="{DDAC06DB-EFDA-4CD5-821B-BDAACBD20BA2}" type="slidenum">
              <a:rPr lang="en-US" altLang="en-US"/>
              <a:pPr/>
              <a:t>‹#›</a:t>
            </a:fld>
            <a:endParaRPr lang="en-US" altLang="en-US"/>
          </a:p>
        </p:txBody>
      </p:sp>
    </p:spTree>
    <p:extLst>
      <p:ext uri="{BB962C8B-B14F-4D97-AF65-F5344CB8AC3E}">
        <p14:creationId xmlns:p14="http://schemas.microsoft.com/office/powerpoint/2010/main" val="334473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 y="0"/>
            <a:ext cx="3037840" cy="465222"/>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defTabSz="954041">
              <a:defRPr sz="1000" i="1" u="none"/>
            </a:lvl1pPr>
          </a:lstStyle>
          <a:p>
            <a:pPr>
              <a:defRPr/>
            </a:pPr>
            <a:endParaRPr lang="en-US"/>
          </a:p>
        </p:txBody>
      </p:sp>
      <p:sp>
        <p:nvSpPr>
          <p:cNvPr id="2051" name="Rectangle 3"/>
          <p:cNvSpPr>
            <a:spLocks noGrp="1" noChangeArrowheads="1"/>
          </p:cNvSpPr>
          <p:nvPr>
            <p:ph type="dt" idx="1"/>
          </p:nvPr>
        </p:nvSpPr>
        <p:spPr bwMode="auto">
          <a:xfrm>
            <a:off x="3972561" y="0"/>
            <a:ext cx="3037840" cy="465222"/>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algn="r" defTabSz="954041">
              <a:defRPr sz="1000" i="1" u="none"/>
            </a:lvl1pPr>
          </a:lstStyle>
          <a:p>
            <a:pPr>
              <a:defRPr/>
            </a:pPr>
            <a:endParaRPr lang="en-US"/>
          </a:p>
        </p:txBody>
      </p:sp>
      <p:sp>
        <p:nvSpPr>
          <p:cNvPr id="2052" name="Rectangle 4"/>
          <p:cNvSpPr>
            <a:spLocks noGrp="1" noChangeArrowheads="1"/>
          </p:cNvSpPr>
          <p:nvPr>
            <p:ph type="ftr" sz="quarter" idx="4"/>
          </p:nvPr>
        </p:nvSpPr>
        <p:spPr bwMode="auto">
          <a:xfrm>
            <a:off x="2" y="8831179"/>
            <a:ext cx="3037840" cy="465222"/>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defTabSz="954041">
              <a:defRPr sz="1000" i="1" u="none"/>
            </a:lvl1pPr>
          </a:lstStyle>
          <a:p>
            <a:pPr>
              <a:defRPr/>
            </a:pPr>
            <a:endParaRPr lang="en-US"/>
          </a:p>
        </p:txBody>
      </p:sp>
      <p:sp>
        <p:nvSpPr>
          <p:cNvPr id="2053" name="Rectangle 5"/>
          <p:cNvSpPr>
            <a:spLocks noGrp="1" noChangeArrowheads="1"/>
          </p:cNvSpPr>
          <p:nvPr>
            <p:ph type="sldNum" sz="quarter" idx="5"/>
          </p:nvPr>
        </p:nvSpPr>
        <p:spPr bwMode="auto">
          <a:xfrm>
            <a:off x="3972561" y="8831179"/>
            <a:ext cx="3037840" cy="465222"/>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algn="r" defTabSz="954041">
              <a:defRPr sz="1000" i="1" u="none"/>
            </a:lvl1pPr>
          </a:lstStyle>
          <a:p>
            <a:fld id="{DB3F8F3D-5445-4B2D-8E34-6319E2745A18}" type="slidenum">
              <a:rPr lang="en-US" altLang="en-US"/>
              <a:pPr/>
              <a:t>‹#›</a:t>
            </a:fld>
            <a:endParaRPr lang="en-US" altLang="en-US"/>
          </a:p>
        </p:txBody>
      </p:sp>
      <p:sp>
        <p:nvSpPr>
          <p:cNvPr id="2054" name="Rectangle 6"/>
          <p:cNvSpPr>
            <a:spLocks noGrp="1" noChangeArrowheads="1"/>
          </p:cNvSpPr>
          <p:nvPr>
            <p:ph type="body" sz="quarter" idx="3"/>
          </p:nvPr>
        </p:nvSpPr>
        <p:spPr bwMode="auto">
          <a:xfrm>
            <a:off x="934721" y="4416392"/>
            <a:ext cx="5140960" cy="4183781"/>
          </a:xfrm>
          <a:prstGeom prst="rect">
            <a:avLst/>
          </a:prstGeom>
          <a:noFill/>
          <a:ln w="9525">
            <a:noFill/>
            <a:miter lim="800000"/>
            <a:headEnd/>
            <a:tailEnd/>
          </a:ln>
          <a:effectLst/>
        </p:spPr>
        <p:txBody>
          <a:bodyPr vert="horz" wrap="square" lIns="96049" tIns="48024" rIns="96049" bIns="48024"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5" name="Rectangle 7"/>
          <p:cNvSpPr>
            <a:spLocks noGrp="1" noRot="1" noChangeAspect="1" noChangeArrowheads="1" noTextEdit="1"/>
          </p:cNvSpPr>
          <p:nvPr>
            <p:ph type="sldImg" idx="2"/>
          </p:nvPr>
        </p:nvSpPr>
        <p:spPr bwMode="auto">
          <a:xfrm>
            <a:off x="1190625" y="703263"/>
            <a:ext cx="462915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00009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cbi.nlm.nih.gov/pmc/articles/PMC4586109/pdf/nihms-717011.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6B49EE-6068-495C-9FB3-40602466EC07}" type="slidenum">
              <a:rPr lang="en-US" altLang="en-US">
                <a:solidFill>
                  <a:srgbClr val="000000"/>
                </a:solidFill>
                <a:latin typeface="Calibri" panose="020F0502020204030204" pitchFamily="34" charset="0"/>
              </a:rPr>
              <a:pPr eaLnBrk="1" hangingPunct="1"/>
              <a:t>1</a:t>
            </a:fld>
            <a:endParaRPr lang="en-US" altLang="en-US">
              <a:solidFill>
                <a:srgbClr val="000000"/>
              </a:solidFill>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xfrm>
            <a:off x="636880" y="4412159"/>
            <a:ext cx="5812122" cy="41837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b="0" i="0" u="none" strike="noStrike" kern="1200" baseline="0" dirty="0">
                <a:solidFill>
                  <a:schemeClr val="tx1"/>
                </a:solidFill>
                <a:latin typeface="Arial" charset="0"/>
                <a:ea typeface="+mn-ea"/>
                <a:cs typeface="+mn-cs"/>
              </a:rPr>
              <a:t>Presentation was created with the new CSHO in mind or one new to LTC inspections.</a:t>
            </a:r>
          </a:p>
        </p:txBody>
      </p:sp>
    </p:spTree>
    <p:extLst>
      <p:ext uri="{BB962C8B-B14F-4D97-AF65-F5344CB8AC3E}">
        <p14:creationId xmlns:p14="http://schemas.microsoft.com/office/powerpoint/2010/main" val="3874107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7550" y="708025"/>
            <a:ext cx="3508375" cy="2632075"/>
          </a:xfrm>
        </p:spPr>
      </p:sp>
      <p:sp>
        <p:nvSpPr>
          <p:cNvPr id="3" name="Notes Placeholder 2"/>
          <p:cNvSpPr>
            <a:spLocks noGrp="1"/>
          </p:cNvSpPr>
          <p:nvPr>
            <p:ph type="body" idx="1"/>
          </p:nvPr>
        </p:nvSpPr>
        <p:spPr>
          <a:xfrm>
            <a:off x="409055" y="3493088"/>
            <a:ext cx="6168705" cy="5057509"/>
          </a:xfrm>
        </p:spPr>
        <p:txBody>
          <a:bodyPr/>
          <a:lstStyle/>
          <a:p>
            <a:pPr>
              <a:spcAft>
                <a:spcPts val="597"/>
              </a:spcAft>
            </a:pPr>
            <a:r>
              <a:rPr lang="en-US" b="1" dirty="0"/>
              <a:t>Now let’s take a look at this pie chart.  This chart breaks down the non-fatal injuries with Days Away from Work.  </a:t>
            </a:r>
          </a:p>
          <a:p>
            <a:pPr>
              <a:spcAft>
                <a:spcPts val="597"/>
              </a:spcAft>
            </a:pPr>
            <a:endParaRPr lang="en-US" b="1" dirty="0"/>
          </a:p>
          <a:p>
            <a:pPr>
              <a:spcAft>
                <a:spcPts val="597"/>
              </a:spcAft>
            </a:pPr>
            <a:r>
              <a:rPr lang="en-US" b="1" dirty="0"/>
              <a:t>_____________________________________________________________________________________________________________________________________________________</a:t>
            </a:r>
          </a:p>
          <a:p>
            <a:pPr>
              <a:spcAft>
                <a:spcPts val="597"/>
              </a:spcAft>
            </a:pPr>
            <a:endParaRPr lang="en-US" b="1" dirty="0"/>
          </a:p>
          <a:p>
            <a:pPr>
              <a:spcAft>
                <a:spcPts val="597"/>
              </a:spcAft>
            </a:pPr>
            <a:endParaRPr lang="en-US" b="1" dirty="0"/>
          </a:p>
          <a:p>
            <a:pPr>
              <a:spcAft>
                <a:spcPts val="597"/>
              </a:spcAft>
            </a:pPr>
            <a:r>
              <a:rPr lang="en-US" b="1" dirty="0"/>
              <a:t>OVEREXERTION AND BODILY REACTION (ERGONOMICS) </a:t>
            </a:r>
            <a:r>
              <a:rPr lang="en-US" dirty="0"/>
              <a:t>Codes in this division apply to cases, usually non-impact, in which injury or illness resulted from free bodily motion, from excessive physical effort, from repetition of a bodily motion, from the assumption of an unnatural position, or from remaining in the same position over a period of time.</a:t>
            </a:r>
          </a:p>
          <a:p>
            <a:pPr>
              <a:spcAft>
                <a:spcPts val="597"/>
              </a:spcAft>
            </a:pPr>
            <a:endParaRPr lang="en-US" b="1" dirty="0"/>
          </a:p>
          <a:p>
            <a:pPr marL="0" marR="0" lvl="0" indent="0" algn="l" defTabSz="914400" rtl="0" eaLnBrk="0" fontAlgn="base" latinLnBrk="0" hangingPunct="0">
              <a:lnSpc>
                <a:spcPct val="100000"/>
              </a:lnSpc>
              <a:spcBef>
                <a:spcPct val="30000"/>
              </a:spcBef>
              <a:spcAft>
                <a:spcPts val="597"/>
              </a:spcAft>
              <a:buClrTx/>
              <a:buSzTx/>
              <a:buFontTx/>
              <a:buNone/>
              <a:tabLst/>
              <a:defRPr/>
            </a:pPr>
            <a:r>
              <a:rPr lang="en-US" b="1" dirty="0"/>
              <a:t>Falls, slips, trips </a:t>
            </a:r>
            <a:r>
              <a:rPr lang="en-US" dirty="0"/>
              <a:t>include falls on the same level, falls and jumps to lower levels, falls and jumps that were curtailed by a personal arrest device, and slips and trips that do not result in a fall. A trip is differentiated from a slip by the existence of a foreign object over which the injured worker stumbled. Slips are generally on flat, smooth, or slippery surfaces; trips occur when the injured worker makes contact with an uneven surface or an obstruction, such as a curb or box. </a:t>
            </a:r>
          </a:p>
          <a:p>
            <a:pPr marL="0" marR="0" lvl="0" indent="0" algn="l" defTabSz="914400" rtl="0" eaLnBrk="0" fontAlgn="base" latinLnBrk="0" hangingPunct="0">
              <a:lnSpc>
                <a:spcPct val="100000"/>
              </a:lnSpc>
              <a:spcBef>
                <a:spcPct val="30000"/>
              </a:spcBef>
              <a:spcAft>
                <a:spcPts val="597"/>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ts val="597"/>
              </a:spcAft>
              <a:buClrTx/>
              <a:buSzTx/>
              <a:buFontTx/>
              <a:buNone/>
              <a:tabLst/>
              <a:defRPr/>
            </a:pPr>
            <a:r>
              <a:rPr lang="en-US" b="1" dirty="0"/>
              <a:t>EXPOSURE TO HARMFUL SUBSTANCES OR ENVIRONMENTS </a:t>
            </a:r>
            <a:r>
              <a:rPr lang="en-US" dirty="0"/>
              <a:t>Codes in this division apply to cases in which the injury or illness resulted from a condition or substance in the work environment. (This category applies to cases in which the injury or illness resulted from the inhalation, absorption, injection or needlestick, or ingestion of harmful substances. Codes in this major group should be used for instances of poisoning, allergic reactions, contagious and infectious diseases, and drug overdoses. This also covers exposure to electricity.</a:t>
            </a:r>
          </a:p>
          <a:p>
            <a:pPr marL="0" marR="0" lvl="0" indent="0" algn="l" defTabSz="914400" rtl="0" eaLnBrk="0" fontAlgn="base" latinLnBrk="0" hangingPunct="0">
              <a:lnSpc>
                <a:spcPct val="100000"/>
              </a:lnSpc>
              <a:spcBef>
                <a:spcPct val="30000"/>
              </a:spcBef>
              <a:spcAft>
                <a:spcPts val="597"/>
              </a:spcAft>
              <a:buClrTx/>
              <a:buSzTx/>
              <a:buFontTx/>
              <a:buNone/>
              <a:tabLst/>
              <a:defRPr/>
            </a:pPr>
            <a:endParaRPr lang="en-US" dirty="0"/>
          </a:p>
          <a:p>
            <a:pPr>
              <a:spcAft>
                <a:spcPts val="597"/>
              </a:spcAft>
            </a:pPr>
            <a:endParaRPr lang="en-US" b="1" dirty="0"/>
          </a:p>
          <a:p>
            <a:pPr marL="0" marR="0" lvl="0" indent="0" algn="l" defTabSz="914400" rtl="0" eaLnBrk="0" fontAlgn="base" latinLnBrk="0" hangingPunct="0">
              <a:lnSpc>
                <a:spcPct val="100000"/>
              </a:lnSpc>
              <a:spcBef>
                <a:spcPct val="30000"/>
              </a:spcBef>
              <a:spcAft>
                <a:spcPts val="597"/>
              </a:spcAft>
              <a:buClrTx/>
              <a:buSzTx/>
              <a:buFontTx/>
              <a:buNone/>
              <a:tabLst/>
              <a:defRPr/>
            </a:pPr>
            <a:r>
              <a:rPr lang="en-US" b="1" dirty="0"/>
              <a:t>CONTACT WITH OBJECTS AND EQUIPMENT </a:t>
            </a:r>
            <a:r>
              <a:rPr lang="en-US" dirty="0"/>
              <a:t>Codes in this division apply to injuries produced by contact between the injured person and the source of injury, except when the contact was due an event covered by one of the other divisions. (When the cut or puncture wound is the most severe injury or illness resulting from a needlestick, then use this event category.)(Also includes struck-by,</a:t>
            </a:r>
            <a:r>
              <a:rPr lang="en-US" baseline="0" dirty="0"/>
              <a:t> caught-between.)</a:t>
            </a:r>
          </a:p>
          <a:p>
            <a:pPr>
              <a:spcAft>
                <a:spcPts val="597"/>
              </a:spcAft>
            </a:pPr>
            <a:endParaRPr lang="en-US" b="1" dirty="0"/>
          </a:p>
          <a:p>
            <a:pPr>
              <a:spcAft>
                <a:spcPts val="597"/>
              </a:spcAft>
            </a:pPr>
            <a:endParaRPr lang="en-US" b="1" dirty="0"/>
          </a:p>
          <a:p>
            <a:pPr>
              <a:spcAft>
                <a:spcPts val="597"/>
              </a:spcAft>
            </a:pPr>
            <a:r>
              <a:rPr lang="en-US" b="1" dirty="0"/>
              <a:t>Violence and other injuries by persons or animals </a:t>
            </a:r>
            <a:r>
              <a:rPr lang="en-US" dirty="0"/>
              <a:t>include all intentional injuries; injuries involving weapons (tools designed to be used as weapons, such as firearms and stun guns) regardless of intent; and injuries involving direct physical contact with persons, animals, or insects regardless of intent. Such injuries may be inflicted by another person, by oneself, or by an animal or insect. (</a:t>
            </a:r>
            <a:r>
              <a:rPr lang="en-US" i="1" dirty="0"/>
              <a:t>Excluded from this division are injuries resulting from overexertion or bodily reaction, such as from lifting a patient</a:t>
            </a:r>
            <a:r>
              <a:rPr lang="en-US" dirty="0"/>
              <a:t>)</a:t>
            </a:r>
          </a:p>
          <a:p>
            <a:pPr>
              <a:spcAft>
                <a:spcPts val="597"/>
              </a:spcAft>
            </a:pPr>
            <a:endParaRPr lang="en-US" dirty="0"/>
          </a:p>
          <a:p>
            <a:pPr>
              <a:spcAft>
                <a:spcPts val="597"/>
              </a:spcAft>
            </a:pPr>
            <a:endParaRPr lang="en-US" dirty="0"/>
          </a:p>
          <a:p>
            <a:pPr>
              <a:spcAft>
                <a:spcPts val="597"/>
              </a:spcAft>
            </a:pPr>
            <a:r>
              <a:rPr lang="en-US" b="1" dirty="0"/>
              <a:t>EXPLOSION OR FIRE </a:t>
            </a:r>
            <a:r>
              <a:rPr lang="en-US" dirty="0"/>
              <a:t>Codes in this division apply to cases in which the injury or illness resulted from an explosion or fire. Included are cases in which the person fell or jumped from a burning building, inhaled a harmful substance, or was struck by or struck against an object as a result of an explosion or fire. This division also includes incidents in which the worker was injured due to being trapped in a fire or whose respirator had run out of oxygen during a fire. </a:t>
            </a:r>
          </a:p>
          <a:p>
            <a:pPr>
              <a:spcAft>
                <a:spcPts val="597"/>
              </a:spcAft>
            </a:pPr>
            <a:endParaRPr lang="en-US" dirty="0"/>
          </a:p>
          <a:p>
            <a:pPr>
              <a:spcAft>
                <a:spcPts val="597"/>
              </a:spcAft>
            </a:pPr>
            <a:r>
              <a:rPr lang="en-US" b="1" dirty="0"/>
              <a:t>TRANSPORTATION INCIDENTS </a:t>
            </a:r>
            <a:r>
              <a:rPr lang="en-US" dirty="0"/>
              <a:t>This division covers events involving transportation vehicles, animals used for transportation purposes, and powered industrial vehicles or powered mobile industrial equipment in which at least one vehicle (or mobile equipment) is in normal operation and the injury or illness was due to collision or other type of traffic incident; loss of control; or a sudden stop, start, or jolting of a vehicle regardless of the location where the event occurred.</a:t>
            </a:r>
          </a:p>
          <a:p>
            <a:pPr>
              <a:spcAft>
                <a:spcPts val="597"/>
              </a:spcAft>
            </a:pPr>
            <a:endParaRPr lang="en-US" dirty="0"/>
          </a:p>
          <a:p>
            <a:pPr marL="0" marR="0" lvl="0" indent="0" algn="l" defTabSz="914400" rtl="0" eaLnBrk="0" fontAlgn="base" latinLnBrk="0" hangingPunct="0">
              <a:lnSpc>
                <a:spcPct val="100000"/>
              </a:lnSpc>
              <a:spcBef>
                <a:spcPct val="30000"/>
              </a:spcBef>
              <a:spcAft>
                <a:spcPts val="597"/>
              </a:spcAft>
              <a:buClrTx/>
              <a:buSzTx/>
              <a:buFontTx/>
              <a:buNone/>
              <a:tabLst/>
              <a:defRPr/>
            </a:pPr>
            <a:r>
              <a:rPr lang="en-US" dirty="0"/>
              <a:t>Source of code explanations: http://www.bls.gov/iif/oiics_manual_2010.pdf </a:t>
            </a:r>
          </a:p>
          <a:p>
            <a:pPr>
              <a:spcAft>
                <a:spcPts val="597"/>
              </a:spcAft>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a:t>
            </a:fld>
            <a:endParaRPr lang="en-US" altLang="en-US" dirty="0"/>
          </a:p>
        </p:txBody>
      </p:sp>
    </p:spTree>
    <p:extLst>
      <p:ext uri="{BB962C8B-B14F-4D97-AF65-F5344CB8AC3E}">
        <p14:creationId xmlns:p14="http://schemas.microsoft.com/office/powerpoint/2010/main" val="14634358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100</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0113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the previous slide, approximately 87% of injuries come from these listed areas.  As a result these are the focus of the OPN 132 SEP known as Areas of Emphasis.</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11</a:t>
            </a:fld>
            <a:endParaRPr lang="en-US" altLang="en-US"/>
          </a:p>
        </p:txBody>
      </p:sp>
    </p:spTree>
    <p:extLst>
      <p:ext uri="{BB962C8B-B14F-4D97-AF65-F5344CB8AC3E}">
        <p14:creationId xmlns:p14="http://schemas.microsoft.com/office/powerpoint/2010/main" val="2478442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 Inspections are assigned based on the same priority system as other inspections., with Accidents and Complaints being a higher priority that general schedule inspections.</a:t>
            </a:r>
          </a:p>
          <a:p>
            <a:endParaRPr lang="en-US" dirty="0"/>
          </a:p>
          <a:p>
            <a:r>
              <a:rPr lang="en-US" dirty="0"/>
              <a:t>LTC inspections will continue to be prioritized per the FOM with goals set each year assuring increased focus on these SEP workplaces.</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at a LTC facility for an unprogrammed inspection, such as for a complaint, pay close attention to guidance within the FOM and OPN 132.  In the past, CSHOs would expand un-programmed inspections to include the elements of a full LTC inspection.  This is no longer the case. Currently, all CSHOs have to ask the employer for permission to expand into the scope of the LTC SEP.  If they say no, you cannot expand beyond the bounds of unprogrammed activity that led to the inspection.  </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During comprehensive LTC inspections, each emphasis area should be addressed.  Safety and Health officers should address each emphasis area and the inspection findings for each area should be documented in the narrative (OPN/SEP Information section).  The narrative should include evaluations of written programs, observed hazards, and other pertinent observations.  For example, an evaluation of an establishments exposure control plan for bloodborne pathogens should include any deficiencies that are observed during the inspection.</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12</a:t>
            </a:fld>
            <a:endParaRPr lang="en-US" altLang="en-US"/>
          </a:p>
        </p:txBody>
      </p:sp>
    </p:spTree>
    <p:extLst>
      <p:ext uri="{BB962C8B-B14F-4D97-AF65-F5344CB8AC3E}">
        <p14:creationId xmlns:p14="http://schemas.microsoft.com/office/powerpoint/2010/main" val="807705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important for your LTC inspection…is your Pre-inspection preparation.</a:t>
            </a:r>
          </a:p>
          <a:p>
            <a:endParaRPr lang="en-US" dirty="0"/>
          </a:p>
          <a:p>
            <a:r>
              <a:rPr lang="en-US" dirty="0"/>
              <a:t>As well as reviewing any guidance related to the inspection, not the least of which is the SEP itself, you will need to review the facilities site listing on the Establishment Look-up or Targeting website prior to starting the onsite investigation.</a:t>
            </a:r>
          </a:p>
          <a:p>
            <a:endParaRPr lang="en-US" dirty="0"/>
          </a:p>
          <a:p>
            <a:r>
              <a:rPr lang="en-US" dirty="0"/>
              <a:t>Review the site listing to </a:t>
            </a:r>
            <a:r>
              <a:rPr lang="en-US" b="1" i="1" dirty="0"/>
              <a:t>determine if an exemption </a:t>
            </a:r>
            <a:r>
              <a:rPr lang="en-US" dirty="0"/>
              <a:t>has been issued for the employer/site by Consultative Services or ETTA (“Star” certification)  (where can you find all this info, ask Jacopo)</a:t>
            </a:r>
          </a:p>
          <a:p>
            <a:endParaRPr lang="en-US" dirty="0"/>
          </a:p>
          <a:p>
            <a:r>
              <a:rPr lang="en-US" dirty="0"/>
              <a:t>Proceed according to exemption procedure (FOM Chapter III – Inspection Procedures, paragraph D.3.h - “Exemptions from Compliance Inspections”  Let’s take a quick at each of these.</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13</a:t>
            </a:fld>
            <a:endParaRPr lang="en-US" altLang="en-US"/>
          </a:p>
        </p:txBody>
      </p:sp>
    </p:spTree>
    <p:extLst>
      <p:ext uri="{BB962C8B-B14F-4D97-AF65-F5344CB8AC3E}">
        <p14:creationId xmlns:p14="http://schemas.microsoft.com/office/powerpoint/2010/main" val="405328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Review:  Consultation Deferrals are available for ER’s who are participating in a compliance “survey” or “white hat inspection” OR in SHARP program, the Safety and Health Achievement Recognition Program.  </a:t>
            </a:r>
          </a:p>
          <a:p>
            <a:r>
              <a:rPr lang="en-US" dirty="0"/>
              <a:t>You, the CSHO must determine if one of these deferrals applies to the facility prior to the opening conference.</a:t>
            </a:r>
          </a:p>
          <a:p>
            <a:endParaRPr lang="en-US" dirty="0"/>
          </a:p>
          <a:p>
            <a:r>
              <a:rPr lang="en-US" b="1" dirty="0"/>
              <a:t>If Consultation is conducting FULL-SERVICE safety AND health surveys</a:t>
            </a:r>
            <a:r>
              <a:rPr lang="en-US" dirty="0"/>
              <a:t>, these ER’s will be located in the Targeting System.  However, a limited scope survey or just a health or just a safety Full-Service survey will not show.  You must call the appropriate Consultation Bureau District Supervisor to find out.</a:t>
            </a:r>
          </a:p>
          <a:p>
            <a:endParaRPr lang="en-US" dirty="0"/>
          </a:p>
          <a:p>
            <a:r>
              <a:rPr lang="en-US" b="1" dirty="0"/>
              <a:t>If a Consultation visit is still in-progress</a:t>
            </a:r>
            <a:r>
              <a:rPr lang="en-US" dirty="0"/>
              <a:t>, it will take priority over a programmed planned inspection.  However, a consultation visit will be terminated or superseded if an Imminent danger inspection, fatality/catastrophe inspection, a complaint inspection is required to take place.</a:t>
            </a:r>
          </a:p>
          <a:p>
            <a:endParaRPr lang="en-US" dirty="0"/>
          </a:p>
          <a:p>
            <a:r>
              <a:rPr lang="en-US" b="1" dirty="0"/>
              <a:t>If the facility is participating in SHARP</a:t>
            </a:r>
            <a:r>
              <a:rPr lang="en-US" dirty="0"/>
              <a:t>, this information can be determined by checking in the OSH Targeting system.  SHARP facilities are exempt from programmed planned inspection due their participation in the program.  However, SHARP inspection deferrals do not apply to unprogrammed inspections, which should be conducted as usual.</a:t>
            </a:r>
          </a:p>
          <a:p>
            <a:endParaRPr lang="en-US" dirty="0"/>
          </a:p>
          <a:p>
            <a:endParaRPr lang="en-US" dirty="0"/>
          </a:p>
          <a:p>
            <a:r>
              <a:rPr lang="en-US" dirty="0"/>
              <a:t>Carolina Star deferrals, like SHARP, do not apply to unprogrammed inspection.  When an ER has a STAR deferral, the scope of the unprogrammed inspection will be partial and limited in scope to cover only what is necessary to complete the purpose of the inspection and to address any serious plain sight hazards.</a:t>
            </a:r>
          </a:p>
          <a:p>
            <a:endParaRPr lang="en-US" dirty="0"/>
          </a:p>
          <a:p>
            <a:r>
              <a:rPr lang="en-US" dirty="0"/>
              <a:t>You should also call the Consultative or Carolina Star consultant and let them know of your unprogrammed inspection.  It also gives you an opportunity to ask the consultant questions about the sight to better prepare for the inspection.</a:t>
            </a:r>
          </a:p>
          <a:p>
            <a:endParaRPr lang="en-US" dirty="0"/>
          </a:p>
          <a:p>
            <a:r>
              <a:rPr lang="en-US" dirty="0"/>
              <a:t>For more in depth information on this topic, refer to Chapter III,D.3.h</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(example of targeting on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14</a:t>
            </a:fld>
            <a:endParaRPr lang="en-US" altLang="en-US"/>
          </a:p>
        </p:txBody>
      </p:sp>
    </p:spTree>
    <p:extLst>
      <p:ext uri="{BB962C8B-B14F-4D97-AF65-F5344CB8AC3E}">
        <p14:creationId xmlns:p14="http://schemas.microsoft.com/office/powerpoint/2010/main" val="5007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previously mentioned Targeting…I want to review quickly to make sure you all know what I am talking about.  This is just going to be a very quick, high level review.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take a quick look at the Targeting Program:</a:t>
            </a:r>
          </a:p>
          <a:p>
            <a:r>
              <a:rPr lang="en-US" dirty="0"/>
              <a:t>In One Stop Shop, under inspection Resources – access the OSH Division Targeting System., check to see if you find and exemption or deferment.</a:t>
            </a:r>
          </a:p>
          <a:p>
            <a:endParaRPr lang="en-US" dirty="0"/>
          </a:p>
          <a:p>
            <a:r>
              <a:rPr lang="en-US" dirty="0"/>
              <a:t>check to see if a Consultation Program Deferral is in effect (such as for participants in SHARP or from the Consultative Services Bureau or if they are currently working with a Star consultant.</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15</a:t>
            </a:fld>
            <a:endParaRPr lang="en-US" altLang="en-US"/>
          </a:p>
        </p:txBody>
      </p:sp>
    </p:spTree>
    <p:extLst>
      <p:ext uri="{BB962C8B-B14F-4D97-AF65-F5344CB8AC3E}">
        <p14:creationId xmlns:p14="http://schemas.microsoft.com/office/powerpoint/2010/main" val="269383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verify that a comprehensive/programmed planned inspection has not been done recently,</a:t>
            </a:r>
          </a:p>
          <a:p>
            <a:pPr marL="0" indent="0">
              <a:buFont typeface="Arial" panose="020B0604020202020204" pitchFamily="34" charset="0"/>
              <a:buNone/>
            </a:pPr>
            <a:r>
              <a:rPr lang="en-US" dirty="0"/>
              <a:t> </a:t>
            </a:r>
          </a:p>
          <a:p>
            <a:pPr marL="171450" indent="-171450">
              <a:buFont typeface="Arial" panose="020B0604020202020204" pitchFamily="34" charset="0"/>
              <a:buChar char="•"/>
            </a:pPr>
            <a:r>
              <a:rPr lang="en-US" dirty="0"/>
              <a:t>If you are going to a site/facility for an unplanned activity (such as a complaint) and a programmed planned/general schedule inspection is due… Inform the employer during the opening conference that an LTC SEP inspection is due, inform them of the requirements of the SEP and ask them for permission to expand the scope of the inspection into a comprehensive inspection.  Make sure you record the ER response to the request in the narrative.  </a:t>
            </a:r>
          </a:p>
          <a:p>
            <a:pPr marL="171450" indent="-171450">
              <a:buFont typeface="Arial" panose="020B0604020202020204" pitchFamily="34" charset="0"/>
              <a:buChar char="•"/>
            </a:pPr>
            <a:r>
              <a:rPr lang="en-US" dirty="0"/>
              <a:t>If the employer denies the expansion of the scope, only proceed with the unplanned activity inspection unless there is also an official assignment for a comprehensive programmed inspection.  Be sure to discuss the situation with your supervisor.</a:t>
            </a:r>
          </a:p>
          <a:p>
            <a:endParaRPr lang="en-US" dirty="0"/>
          </a:p>
          <a:p>
            <a:endParaRPr lang="en-US" dirty="0"/>
          </a:p>
          <a:p>
            <a:r>
              <a:rPr lang="en-US" dirty="0"/>
              <a:t>Even if you are there for a complaint or a referral, its still a good idea to review previous inspections to look for potential issues and repeat violations.</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16</a:t>
            </a:fld>
            <a:endParaRPr lang="en-US" altLang="en-US"/>
          </a:p>
        </p:txBody>
      </p:sp>
    </p:spTree>
    <p:extLst>
      <p:ext uri="{BB962C8B-B14F-4D97-AF65-F5344CB8AC3E}">
        <p14:creationId xmlns:p14="http://schemas.microsoft.com/office/powerpoint/2010/main" val="264008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are familiar with the inspection procedures for why you are at the LTC facility in the first place.  Review relevant SEPS, OPNs, Memos, and the FOM to make sure you are following proper procedure.  Appendix B of the SEP contains a list of many of helpful guidance documents.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During comprehensive LTC inspections, Safety and Health officers should address each emphasis area, which we will briefly review in this presentation.   The inspection findings for each area should be documented in the narrative OPN/SEP Information section.  This section of the narrative should include evaluations of written programs, observed hazards, and other pertinent observations.  For example, an evaluation of an establishments exposure control plan for bloodborne pathogens should include any deficiencies that are observed during the inspection.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Another helpful tool,  is the sample opening conference questionnaire and the LTC employee Questionnaire included at the end of OPN 132, in Appendices D and E, which you can use to help you during your investigation.</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17</a:t>
            </a:fld>
            <a:endParaRPr lang="en-US" altLang="en-US"/>
          </a:p>
        </p:txBody>
      </p:sp>
    </p:spTree>
    <p:extLst>
      <p:ext uri="{BB962C8B-B14F-4D97-AF65-F5344CB8AC3E}">
        <p14:creationId xmlns:p14="http://schemas.microsoft.com/office/powerpoint/2010/main" val="368051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to round out your pre-inspection preparation, make sure you are familiar with the common hazards and risks that are found in the LTC industry.</a:t>
            </a:r>
          </a:p>
          <a:p>
            <a:endParaRPr lang="en-US" dirty="0"/>
          </a:p>
          <a:p>
            <a:r>
              <a:rPr lang="en-US" dirty="0"/>
              <a:t>Listed in this slide are the major risk factors and concerns that are seen at LTC facilities.  We will be going through each one as we go through this presentation.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hazard categories or “elements” are to be addressed during general scheduled LTC inspections.  OPN 132  provides inspection guidance for each element.</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18</a:t>
            </a:fld>
            <a:endParaRPr lang="en-US" altLang="en-US"/>
          </a:p>
        </p:txBody>
      </p:sp>
    </p:spTree>
    <p:extLst>
      <p:ext uri="{BB962C8B-B14F-4D97-AF65-F5344CB8AC3E}">
        <p14:creationId xmlns:p14="http://schemas.microsoft.com/office/powerpoint/2010/main" val="1350299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Ergonomics in LTC.  This is going to be a high level overview of this topic, refer to the LTC SEP and FOM Chapter 17: Ergonomic Inspection procedures for more details.</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19</a:t>
            </a:fld>
            <a:endParaRPr lang="en-US" altLang="en-US"/>
          </a:p>
        </p:txBody>
      </p:sp>
    </p:spTree>
    <p:extLst>
      <p:ext uri="{BB962C8B-B14F-4D97-AF65-F5344CB8AC3E}">
        <p14:creationId xmlns:p14="http://schemas.microsoft.com/office/powerpoint/2010/main" val="196052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32D4A6-7905-4CEA-9DA7-39E64B5B2600}" type="slidenum">
              <a:rPr lang="en-US" altLang="en-US">
                <a:solidFill>
                  <a:srgbClr val="000000"/>
                </a:solidFill>
                <a:latin typeface="Calibri" panose="020F0502020204030204" pitchFamily="34" charset="0"/>
              </a:rPr>
              <a:pPr eaLnBrk="1" hangingPunct="1"/>
              <a:t>2</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is a list of the specific topics we are going to review in this course.   These topics will be given a high level review.  In other words we will touch on the big ideas and areas of these topics as they relate to Long Term Care.</a:t>
            </a:r>
          </a:p>
          <a:p>
            <a:pPr eaLnBrk="1" hangingPunct="1">
              <a:spcBef>
                <a:spcPct val="0"/>
              </a:spcBef>
            </a:pPr>
            <a:endParaRPr lang="en-US" altLang="en-US" dirty="0"/>
          </a:p>
        </p:txBody>
      </p:sp>
    </p:spTree>
    <p:extLst>
      <p:ext uri="{BB962C8B-B14F-4D97-AF65-F5344CB8AC3E}">
        <p14:creationId xmlns:p14="http://schemas.microsoft.com/office/powerpoint/2010/main" val="2089243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 of injuries in the LTC industry that result in lost time or time away from work are due to ergonomic issues.  The most common ergonomic injuries being muscle strains, lower back injuries, rotator cuff injuries, and tendonitis.  And most of these injuries are due to workers handling and moving patients.  </a:t>
            </a:r>
          </a:p>
          <a:p>
            <a:endParaRPr lang="en-US" dirty="0"/>
          </a:p>
          <a:p>
            <a:r>
              <a:rPr lang="en-US" dirty="0"/>
              <a:t>Handling, transferring and repositioning patients/residents cause musculoskeletal Disorder injures at 4 times the average rate of other workers.</a:t>
            </a:r>
          </a:p>
          <a:p>
            <a:endParaRPr lang="en-US" dirty="0"/>
          </a:p>
          <a:p>
            <a:r>
              <a:rPr lang="en-US" dirty="0"/>
              <a:t>This is why the use of lifting equipment, and proper lifting procedures are so important .  Potential ergonomic hazards should be closely examined in your inspection.</a:t>
            </a:r>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20</a:t>
            </a:fld>
            <a:endParaRPr lang="en-US" altLang="en-US"/>
          </a:p>
        </p:txBody>
      </p:sp>
    </p:spTree>
    <p:extLst>
      <p:ext uri="{BB962C8B-B14F-4D97-AF65-F5344CB8AC3E}">
        <p14:creationId xmlns:p14="http://schemas.microsoft.com/office/powerpoint/2010/main" val="1903638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Determine the presence of hazards: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Request the OSHA 300 logs, the 301 forms or the NC-19’s, and incident reports for the previous 5 years..  A review of the establishments 300 logs should give you an indication of any trends in ergonomic related injuries. Evaluate them to identify possible Ergo cases, i.e. repetitive motion.</a:t>
            </a:r>
            <a:r>
              <a:rPr lang="en-US" sz="900" dirty="0"/>
              <a:t>  Also look for any injuries related to patient handling.</a:t>
            </a:r>
          </a:p>
          <a:p>
            <a:r>
              <a:rPr lang="en-US" dirty="0"/>
              <a:t>Request any documentation related to ergonomics program and/or ergonomic hazards at the facility, such as job hazard analyses, the ER’s Ergonomics program,</a:t>
            </a:r>
          </a:p>
          <a:p>
            <a:endParaRPr lang="en-US" dirty="0"/>
          </a:p>
          <a:p>
            <a:r>
              <a:rPr lang="en-US" dirty="0"/>
              <a:t>In Appendix 17-B of FOM Chapter 17, there is an Ergonomics Record Review Checklist which you might find helpful.</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21</a:t>
            </a:fld>
            <a:endParaRPr lang="en-US" altLang="en-US"/>
          </a:p>
        </p:txBody>
      </p:sp>
    </p:spTree>
    <p:extLst>
      <p:ext uri="{BB962C8B-B14F-4D97-AF65-F5344CB8AC3E}">
        <p14:creationId xmlns:p14="http://schemas.microsoft.com/office/powerpoint/2010/main" val="1902615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dirty="0"/>
              <a:t>Review and evaluate the ER’s Ergo Program:</a:t>
            </a:r>
          </a:p>
          <a:p>
            <a:pPr marL="457200" lvl="1" indent="0">
              <a:buNone/>
            </a:pPr>
            <a:r>
              <a:rPr lang="en-US" dirty="0"/>
              <a:t>Determine the extent of resident handling, related hazards and how the hazards are addressed by reviewing documentation and asking questions related to:</a:t>
            </a:r>
          </a:p>
          <a:p>
            <a:pPr marL="1085850" lvl="2" indent="-171450">
              <a:lnSpc>
                <a:spcPct val="150000"/>
              </a:lnSpc>
              <a:buFont typeface="Arial" panose="020B0604020202020204" pitchFamily="34" charset="0"/>
              <a:buChar char="•"/>
            </a:pPr>
            <a:r>
              <a:rPr lang="en-US" dirty="0"/>
              <a:t>hazard identification and analysis – do they ID lifting tasks, list potential injuries, analyze how they could occur?</a:t>
            </a:r>
          </a:p>
          <a:p>
            <a:pPr marL="1085850" lvl="2" indent="-171450">
              <a:lnSpc>
                <a:spcPct val="150000"/>
              </a:lnSpc>
              <a:buFont typeface="Arial" panose="020B0604020202020204" pitchFamily="34" charset="0"/>
              <a:buChar char="•"/>
            </a:pPr>
            <a:endParaRPr lang="en-US" dirty="0"/>
          </a:p>
          <a:p>
            <a:pPr marL="1085850" lvl="2" indent="-171450">
              <a:lnSpc>
                <a:spcPct val="150000"/>
              </a:lnSpc>
              <a:buFont typeface="Arial" panose="020B0604020202020204" pitchFamily="34" charset="0"/>
              <a:buChar char="•"/>
            </a:pPr>
            <a:r>
              <a:rPr lang="en-US" dirty="0"/>
              <a:t>responsible and authorized compliance personnel – Is a person assigned who is responsible for the program? For ensuring it remains up to date, employees comply with it, etc.</a:t>
            </a:r>
          </a:p>
          <a:p>
            <a:pPr marL="914400" lvl="2" indent="0">
              <a:lnSpc>
                <a:spcPct val="150000"/>
              </a:lnSpc>
              <a:buFont typeface="Arial" panose="020B0604020202020204" pitchFamily="34" charset="0"/>
              <a:buNone/>
            </a:pPr>
            <a:endParaRPr lang="en-US" dirty="0"/>
          </a:p>
          <a:p>
            <a:pPr marL="1085850" lvl="2" indent="-171450">
              <a:lnSpc>
                <a:spcPct val="150000"/>
              </a:lnSpc>
              <a:buFont typeface="Arial" panose="020B0604020202020204" pitchFamily="34" charset="0"/>
              <a:buChar char="•"/>
            </a:pPr>
            <a:r>
              <a:rPr lang="en-US" dirty="0"/>
              <a:t>employee input regarding lifting procedures:  Do employee’s have input regarding the lifting equipment used for patient movement and lifting?  The techniques and procedures that are followed?</a:t>
            </a:r>
          </a:p>
          <a:p>
            <a:pPr marL="1085850" lvl="2" indent="-171450">
              <a:lnSpc>
                <a:spcPct val="150000"/>
              </a:lnSpc>
              <a:buFont typeface="Arial" panose="020B0604020202020204" pitchFamily="34" charset="0"/>
              <a:buChar char="•"/>
            </a:pPr>
            <a:endParaRPr lang="en-US" dirty="0"/>
          </a:p>
          <a:p>
            <a:pPr marL="1085850" lvl="2" indent="-171450">
              <a:lnSpc>
                <a:spcPct val="150000"/>
              </a:lnSpc>
              <a:buFont typeface="Arial" panose="020B0604020202020204" pitchFamily="34" charset="0"/>
              <a:buChar char="•"/>
            </a:pPr>
            <a:r>
              <a:rPr lang="en-US" dirty="0"/>
              <a:t>Compliance to policies/procedures and deficiency follow-up – How is compliance with the program ensured or maintained?  How are any issues, deficiencies, or non-compliances handled or followed up on?</a:t>
            </a:r>
          </a:p>
          <a:p>
            <a:pPr marL="1085850" lvl="2" indent="-171450">
              <a:lnSpc>
                <a:spcPct val="150000"/>
              </a:lnSpc>
              <a:buFont typeface="Arial" panose="020B0604020202020204" pitchFamily="34" charset="0"/>
              <a:buChar char="•"/>
            </a:pPr>
            <a:endParaRPr lang="en-US" dirty="0"/>
          </a:p>
          <a:p>
            <a:pPr marL="1085850" lvl="2" indent="-171450">
              <a:lnSpc>
                <a:spcPct val="150000"/>
              </a:lnSpc>
              <a:buFont typeface="Arial" panose="020B0604020202020204" pitchFamily="34" charset="0"/>
              <a:buChar char="•"/>
            </a:pPr>
            <a:r>
              <a:rPr lang="en-US" dirty="0"/>
              <a:t>Are policy/procedures changed in response to employee injury/illnesses? – If/When EE’s suffer ergonomic injuries, are they investigated?  Are policies and procedures changed to help prevent future occurrences?  </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22</a:t>
            </a:fld>
            <a:endParaRPr lang="en-US" altLang="en-US"/>
          </a:p>
        </p:txBody>
      </p:sp>
    </p:spTree>
    <p:extLst>
      <p:ext uri="{BB962C8B-B14F-4D97-AF65-F5344CB8AC3E}">
        <p14:creationId xmlns:p14="http://schemas.microsoft.com/office/powerpoint/2010/main" val="1713702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50000"/>
              </a:lnSpc>
              <a:buFont typeface="Arial" panose="020B0604020202020204" pitchFamily="34" charset="0"/>
              <a:buChar char="•"/>
            </a:pPr>
            <a:r>
              <a:rPr lang="en-US" dirty="0"/>
              <a:t>Management commitment – Is top management enforcing compliance?  Are they committed protecting the employees and implementing their program.</a:t>
            </a:r>
          </a:p>
          <a:p>
            <a:pPr marL="628650" lvl="1" indent="-171450">
              <a:lnSpc>
                <a:spcPct val="150000"/>
              </a:lnSpc>
              <a:buFont typeface="Arial" panose="020B0604020202020204" pitchFamily="34" charset="0"/>
              <a:buChar char="•"/>
            </a:pPr>
            <a:endParaRPr lang="en-US" dirty="0"/>
          </a:p>
          <a:p>
            <a:pPr marL="628650" lvl="1" indent="-171450">
              <a:lnSpc>
                <a:spcPct val="150000"/>
              </a:lnSpc>
              <a:buFont typeface="Arial" panose="020B0604020202020204" pitchFamily="34" charset="0"/>
              <a:buChar char="•"/>
            </a:pPr>
            <a:r>
              <a:rPr lang="en-US" dirty="0"/>
              <a:t>Assessment of new lifting technologies/designs – how often, if ever, are new lifting technologies and designs assessed or reviewed to see if EE exposure to these Ergo hazards could be further reduced?</a:t>
            </a:r>
          </a:p>
          <a:p>
            <a:pPr marL="628650" lvl="1" indent="-171450">
              <a:lnSpc>
                <a:spcPct val="150000"/>
              </a:lnSpc>
              <a:buFont typeface="Arial" panose="020B0604020202020204" pitchFamily="34" charset="0"/>
              <a:buChar char="•"/>
            </a:pPr>
            <a:endParaRPr lang="en-US" dirty="0"/>
          </a:p>
          <a:p>
            <a:pPr marL="628650" lvl="1" indent="-171450">
              <a:lnSpc>
                <a:spcPct val="150000"/>
              </a:lnSpc>
              <a:buFont typeface="Arial" panose="020B0604020202020204" pitchFamily="34" charset="0"/>
              <a:buChar char="•"/>
            </a:pPr>
            <a:r>
              <a:rPr lang="en-US" dirty="0"/>
              <a:t>Employee education and training – for example”  Are Employees educated in the hazards of patient lifting and are they trained to lift patients safely?   </a:t>
            </a:r>
          </a:p>
          <a:p>
            <a:pPr marL="628650" lvl="1" indent="-171450">
              <a:lnSpc>
                <a:spcPct val="150000"/>
              </a:lnSpc>
              <a:buFont typeface="Arial" panose="020B0604020202020204" pitchFamily="34" charset="0"/>
              <a:buChar char="•"/>
            </a:pPr>
            <a:endParaRPr lang="en-US" dirty="0"/>
          </a:p>
          <a:p>
            <a:pPr marL="628650" lvl="1" indent="-171450">
              <a:lnSpc>
                <a:spcPct val="150000"/>
              </a:lnSpc>
              <a:buFont typeface="Arial" panose="020B0604020202020204" pitchFamily="34" charset="0"/>
              <a:buChar char="•"/>
            </a:pPr>
            <a:r>
              <a:rPr lang="en-US" dirty="0"/>
              <a:t>Program evaluation – Evaluate the program per the guidelines listed in FOM Chapter XVII (17).</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23</a:t>
            </a:fld>
            <a:endParaRPr lang="en-US" altLang="en-US"/>
          </a:p>
        </p:txBody>
      </p:sp>
    </p:spTree>
    <p:extLst>
      <p:ext uri="{BB962C8B-B14F-4D97-AF65-F5344CB8AC3E}">
        <p14:creationId xmlns:p14="http://schemas.microsoft.com/office/powerpoint/2010/main" val="1878256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r>
              <a:rPr lang="en-US" dirty="0"/>
              <a:t>Additionally, make sure the ER is </a:t>
            </a:r>
          </a:p>
          <a:p>
            <a:pPr lvl="1"/>
            <a:endParaRPr lang="en-US" dirty="0"/>
          </a:p>
          <a:p>
            <a:pPr marL="628650" lvl="1" indent="-171450">
              <a:buFont typeface="Arial" panose="020B0604020202020204" pitchFamily="34" charset="0"/>
              <a:buChar char="•"/>
            </a:pPr>
            <a:r>
              <a:rPr lang="en-US" dirty="0"/>
              <a:t>Evaluating the workplace regularly, for example are they conducting Job Safety Analyses, how often?  </a:t>
            </a:r>
          </a:p>
          <a:p>
            <a:pPr marL="628650" lvl="1" indent="-171450">
              <a:buFont typeface="Arial" panose="020B0604020202020204" pitchFamily="34" charset="0"/>
              <a:buChar char="•"/>
            </a:pPr>
            <a:r>
              <a:rPr lang="en-US" b="1" i="1" dirty="0"/>
              <a:t>Are they pro-actively addressing </a:t>
            </a:r>
            <a:r>
              <a:rPr lang="en-US" dirty="0"/>
              <a:t>ergonomic health issues in order to prevent serious injuries and illnesses</a:t>
            </a:r>
          </a:p>
          <a:p>
            <a:pPr marL="628650" lvl="1" indent="-171450">
              <a:buFont typeface="Arial" panose="020B0604020202020204" pitchFamily="34" charset="0"/>
              <a:buChar char="•"/>
            </a:pPr>
            <a:r>
              <a:rPr lang="en-US" dirty="0"/>
              <a:t>Do they promote early reporting, even for seemingly minor ERGO injuries to prevent the occurrence of more serious problems?  Do the EE’s concur with what the program states?</a:t>
            </a:r>
          </a:p>
          <a:p>
            <a:pPr marL="628650" lvl="1" indent="-171450">
              <a:buFont typeface="Arial" panose="020B0604020202020204" pitchFamily="34" charset="0"/>
              <a:buChar char="•"/>
            </a:pPr>
            <a:r>
              <a:rPr lang="en-US" dirty="0"/>
              <a:t>Do they have a Medical Management process which includes </a:t>
            </a:r>
            <a:r>
              <a:rPr lang="en-US" b="1" i="1" dirty="0"/>
              <a:t>restricted</a:t>
            </a:r>
            <a:r>
              <a:rPr lang="en-US" dirty="0"/>
              <a:t> or </a:t>
            </a:r>
            <a:r>
              <a:rPr lang="en-US" b="1" i="1" dirty="0"/>
              <a:t>accommodated</a:t>
            </a:r>
            <a:r>
              <a:rPr lang="en-US" dirty="0"/>
              <a:t> work assignments?</a:t>
            </a:r>
          </a:p>
          <a:p>
            <a:pPr marL="628650" lvl="1" indent="-171450">
              <a:buFont typeface="Arial" panose="020B0604020202020204" pitchFamily="34" charset="0"/>
              <a:buChar char="•"/>
            </a:pPr>
            <a:r>
              <a:rPr lang="en-US" dirty="0"/>
              <a:t>And Does the employer maintain and support Safety Commitment AT EVERY LEVEL.  From the top, to middle management, to the workers on the floor.  Do the EE’s feel that the ER is committed to their safety?  This is a topic that interviews will give you some of the most valuable information.</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24</a:t>
            </a:fld>
            <a:endParaRPr lang="en-US" altLang="en-US"/>
          </a:p>
        </p:txBody>
      </p:sp>
    </p:spTree>
    <p:extLst>
      <p:ext uri="{BB962C8B-B14F-4D97-AF65-F5344CB8AC3E}">
        <p14:creationId xmlns:p14="http://schemas.microsoft.com/office/powerpoint/2010/main" val="2559173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800" dirty="0"/>
              <a:t>Calculate the DART and severity rates for the facility and employee job tasks as you review the 300 logs.  Use to determine the areas you should focus on, your highest priorities and high risk jobs for your potential investigation.  Use AT LEAST 3 years worth of data if available. </a:t>
            </a:r>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r>
              <a:rPr lang="en-US" sz="800" dirty="0"/>
              <a:t>Review these calculated rates with your District supervisor to determine how the Ergonomic inspection is to continue as well as any other information you have gathered during your review of the 300 logs and relevant ER programs.  </a:t>
            </a:r>
          </a:p>
          <a:p>
            <a:pPr marL="171450"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sz="800" dirty="0"/>
              <a:t>Where the DART and Severity rates are improving AND an EFFECTIVE ergo program has been implemented, the ergo inspection will be terminated and you will send the ER a letter.  An example form letter can be found in Appendix C. (FOM Chapter 17)</a:t>
            </a:r>
          </a:p>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sz="800" dirty="0"/>
              <a:t>Where the DART and Severity rates are improving BUT the ergo program has DEFICIENCIES, the ergo inspection will also be terminated.  Again, you will send the ER a letter and include suggestions for improvement, sample form letter found in Appendix D.</a:t>
            </a:r>
          </a:p>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sz="800" dirty="0"/>
              <a:t>Next scenario, we have either the DART or the Severity rates are not improving BUT the ER has an EFFECTIVE ergo program, the ergo inspection will be terminated, and send a letter again with program improvements and additional available resources. (a sample form letter for this scenario can be found in Appendix E, of Chapter 17)</a:t>
            </a:r>
          </a:p>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sz="800" dirty="0"/>
              <a:t>So the big take away here is for these scenarios you send the ER an Ergo letter.</a:t>
            </a:r>
          </a:p>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r>
              <a:rPr lang="en-US" sz="800" dirty="0"/>
              <a:t> </a:t>
            </a:r>
          </a:p>
          <a:p>
            <a:pPr marL="628650" lvl="1" indent="-171450">
              <a:buFont typeface="Arial" panose="020B0604020202020204" pitchFamily="34" charset="0"/>
              <a:buChar char="•"/>
            </a:pPr>
            <a:endParaRPr lang="en-US" sz="800"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25</a:t>
            </a:fld>
            <a:endParaRPr lang="en-US" altLang="en-US"/>
          </a:p>
        </p:txBody>
      </p:sp>
    </p:spTree>
    <p:extLst>
      <p:ext uri="{BB962C8B-B14F-4D97-AF65-F5344CB8AC3E}">
        <p14:creationId xmlns:p14="http://schemas.microsoft.com/office/powerpoint/2010/main" val="534364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sz="800" dirty="0"/>
              <a:t>If Neither the DART and Severity rates are improving nor does the ER have an effective Ergo program = consider continuing on with inspection </a:t>
            </a:r>
          </a:p>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sz="800" dirty="0"/>
              <a:t>Additionally, even if the overall DART and/or severity rates are relatively low, but </a:t>
            </a:r>
            <a:r>
              <a:rPr lang="en-US" sz="800" u="sng" dirty="0"/>
              <a:t>clusters</a:t>
            </a:r>
            <a:r>
              <a:rPr lang="en-US" sz="800" dirty="0"/>
              <a:t> of ergonomic injuries exist in one or more specific employee job tasks, and/or deficiencies in the ER’s ergo program exist, discuss with your district supervisor to determine if the situation is severe enough to warrant continuing on with the inspection.</a:t>
            </a:r>
          </a:p>
          <a:p>
            <a:pPr marL="628650" lvl="1"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r>
              <a:rPr lang="en-US" sz="800" dirty="0"/>
              <a:t> </a:t>
            </a:r>
          </a:p>
          <a:p>
            <a:pPr marL="628650" lvl="1" indent="-171450">
              <a:buFont typeface="Arial" panose="020B0604020202020204" pitchFamily="34" charset="0"/>
              <a:buChar char="•"/>
            </a:pPr>
            <a:endParaRPr lang="en-US" sz="800"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26</a:t>
            </a:fld>
            <a:endParaRPr lang="en-US" altLang="en-US"/>
          </a:p>
        </p:txBody>
      </p:sp>
    </p:spTree>
    <p:extLst>
      <p:ext uri="{BB962C8B-B14F-4D97-AF65-F5344CB8AC3E}">
        <p14:creationId xmlns:p14="http://schemas.microsoft.com/office/powerpoint/2010/main" val="2308063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we have to interview EE’s.  Interviews are vital in supporting a potential violation.  As I mentioned before, use the LTC  questionnaires in the SEP to help you stay focused, on topic and as an aid to memory.  This questionnaire can be found in the One Stop Shop in the SEP or under “Compliance Aids”</a:t>
            </a:r>
          </a:p>
          <a:p>
            <a:endParaRPr lang="en-US" dirty="0"/>
          </a:p>
          <a:p>
            <a:r>
              <a:rPr lang="en-US" dirty="0"/>
              <a:t>These questionnaire can be very useful, and can help you gather needed information during your LTC inspection, but remember it is just an AID, not a requirement.  It is not comprehensive and might lack the questions you need to ask depending on the specific circumstances or purpose of your visit.  Don’t be afraid to write up your own questions ahead of time, that are more focused on the information you need to help you investigate the fatality, accident, or referral that sent you to the facility.  Also let the employee’s responses in the interview process lead you to new questions or new potential lines of investigation.  </a:t>
            </a:r>
          </a:p>
          <a:p>
            <a:endParaRPr lang="en-US" dirty="0"/>
          </a:p>
          <a:p>
            <a:r>
              <a:rPr lang="en-US" dirty="0"/>
              <a:t>In addition, as you are walking around the facility, look for employees wearing back belts, wrist splints or wraps which could indicate potential ergonomic stressors or problems.  Also look for homemade workstation modifications or fixes.  All of these indicators could help you zero in on potential employees to interview.</a:t>
            </a:r>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27</a:t>
            </a:fld>
            <a:endParaRPr lang="en-US" altLang="en-US"/>
          </a:p>
        </p:txBody>
      </p:sp>
    </p:spTree>
    <p:extLst>
      <p:ext uri="{BB962C8B-B14F-4D97-AF65-F5344CB8AC3E}">
        <p14:creationId xmlns:p14="http://schemas.microsoft.com/office/powerpoint/2010/main" val="342039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None/>
            </a:pPr>
            <a:endParaRPr lang="en-US" sz="2400" dirty="0"/>
          </a:p>
          <a:p>
            <a:pPr lvl="1"/>
            <a:r>
              <a:rPr lang="en-US" dirty="0"/>
              <a:t>During your interviews you also need to verify that employees have been Trained in:</a:t>
            </a:r>
          </a:p>
          <a:p>
            <a:pPr lvl="1"/>
            <a:endParaRPr lang="en-US" dirty="0"/>
          </a:p>
          <a:p>
            <a:pPr marL="628650" lvl="1" indent="-171450">
              <a:buFont typeface="Arial" panose="020B0604020202020204" pitchFamily="34" charset="0"/>
              <a:buChar char="•"/>
            </a:pPr>
            <a:r>
              <a:rPr lang="en-US" dirty="0"/>
              <a:t>hazard recognition regarding the Ergo hazards of their job duties, to include patient handling and are aware of how to prevent themselves from becoming injured.</a:t>
            </a:r>
          </a:p>
          <a:p>
            <a:pPr lvl="1"/>
            <a:endParaRPr lang="en-US" dirty="0"/>
          </a:p>
          <a:p>
            <a:pPr marL="628650" lvl="1" indent="-171450">
              <a:buFont typeface="Arial" panose="020B0604020202020204" pitchFamily="34" charset="0"/>
              <a:buChar char="•"/>
            </a:pPr>
            <a:r>
              <a:rPr lang="en-US" dirty="0"/>
              <a:t> that the EE’s know the Process for correcting and reporting hazards</a:t>
            </a:r>
          </a:p>
          <a:p>
            <a:pPr marL="457200" lvl="1" indent="0">
              <a:buNone/>
            </a:pPr>
            <a:endParaRPr lang="en-US" dirty="0"/>
          </a:p>
          <a:p>
            <a:pPr marL="628650" lvl="1" indent="-171450">
              <a:buFont typeface="Arial" panose="020B0604020202020204" pitchFamily="34" charset="0"/>
              <a:buChar char="•"/>
            </a:pPr>
            <a:r>
              <a:rPr lang="en-US" dirty="0"/>
              <a:t>And know of the Requirement for early reporting of injuries and why it is important.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While interviewing the EE’s make sure to ask them if they have been injured (even if only minor strains or sprains), whether they reported it or not, how did the injury or illness occur?  What was done to prevent reoccurrence?  Ask about awkward postures, does doing the task(s) cause discomfort?   Have the EE’s jury-rigged their own modifications in order to make a job easier?  ETC.  Pretty much, anything and everything that might be relevant.  Appendix G, of FOM CH. 17 – has a sample Ergonomic Assessment form which you can use if you discover any unreported or current injuries or to assess prior injuries.</a:t>
            </a:r>
          </a:p>
          <a:p>
            <a:pPr marL="628650" lvl="1" indent="-171450">
              <a:buFont typeface="Arial" panose="020B0604020202020204" pitchFamily="34" charset="0"/>
              <a:buChar char="•"/>
            </a:pPr>
            <a:endParaRPr lang="en-US" dirty="0"/>
          </a:p>
          <a:p>
            <a:pPr marL="457200" lvl="1" indent="0">
              <a:buFont typeface="Arial" panose="020B0604020202020204" pitchFamily="34" charset="0"/>
              <a:buNone/>
            </a:pPr>
            <a:r>
              <a:rPr lang="en-US" dirty="0"/>
              <a:t>As a part of the interview process video employees performing their job tasks.  Video them actually lifting patients.  If multiple methods are used, make sure to video and observe each method.</a:t>
            </a:r>
          </a:p>
          <a:p>
            <a:pPr marL="457200" lvl="1" indent="0">
              <a:buFont typeface="Arial" panose="020B0604020202020204" pitchFamily="34" charset="0"/>
              <a:buNone/>
            </a:pPr>
            <a:r>
              <a:rPr lang="en-US" dirty="0"/>
              <a:t>As you observe EE’s performing their job tasks, look for </a:t>
            </a:r>
          </a:p>
          <a:p>
            <a:pPr marL="1085850" lvl="2" indent="-171450">
              <a:buFont typeface="Arial" panose="020B0604020202020204" pitchFamily="34" charset="0"/>
              <a:buChar char="•"/>
            </a:pPr>
            <a:r>
              <a:rPr lang="en-US" dirty="0"/>
              <a:t>Repetitive motions</a:t>
            </a:r>
          </a:p>
          <a:p>
            <a:pPr marL="1085850" lvl="2" indent="-171450">
              <a:buFont typeface="Arial" panose="020B0604020202020204" pitchFamily="34" charset="0"/>
              <a:buChar char="•"/>
            </a:pPr>
            <a:r>
              <a:rPr lang="en-US" dirty="0"/>
              <a:t>Awkward work postures</a:t>
            </a:r>
          </a:p>
          <a:p>
            <a:pPr marL="1085850" lvl="2" indent="-171450">
              <a:buFont typeface="Arial" panose="020B0604020202020204" pitchFamily="34" charset="0"/>
              <a:buChar char="•"/>
            </a:pPr>
            <a:r>
              <a:rPr lang="en-US" dirty="0"/>
              <a:t>Forceful exertions/heavy lifting</a:t>
            </a:r>
          </a:p>
          <a:p>
            <a:pPr marL="1085850" lvl="2" indent="-171450">
              <a:buFont typeface="Arial" panose="020B0604020202020204" pitchFamily="34" charset="0"/>
              <a:buChar char="•"/>
            </a:pPr>
            <a:r>
              <a:rPr lang="en-US" dirty="0"/>
              <a:t>Vibrating tools or equipment</a:t>
            </a:r>
          </a:p>
          <a:p>
            <a:pPr marL="1085850" lvl="2" indent="-171450">
              <a:buFont typeface="Arial" panose="020B0604020202020204" pitchFamily="34" charset="0"/>
              <a:buChar char="•"/>
            </a:pPr>
            <a:r>
              <a:rPr lang="en-US" dirty="0"/>
              <a:t>And any other risk factors you can identify that might lead to potential Ergo injuries</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28</a:t>
            </a:fld>
            <a:endParaRPr lang="en-US" altLang="en-US"/>
          </a:p>
        </p:txBody>
      </p:sp>
    </p:spTree>
    <p:extLst>
      <p:ext uri="{BB962C8B-B14F-4D97-AF65-F5344CB8AC3E}">
        <p14:creationId xmlns:p14="http://schemas.microsoft.com/office/powerpoint/2010/main" val="2082225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determine that ergonomic hazards exist, </a:t>
            </a:r>
          </a:p>
          <a:p>
            <a:pPr marL="171450" indent="-171450">
              <a:buFont typeface="Arial" panose="020B0604020202020204" pitchFamily="34" charset="0"/>
              <a:buChar char="•"/>
            </a:pPr>
            <a:r>
              <a:rPr lang="en-US" b="1" dirty="0"/>
              <a:t>Evaluate the hazard(s) relative to the requirements of the General Duty Clause:</a:t>
            </a:r>
          </a:p>
          <a:p>
            <a:pPr marL="628650" lvl="1" indent="-171450">
              <a:buFont typeface="Arial" panose="020B0604020202020204" pitchFamily="34" charset="0"/>
              <a:buChar char="•"/>
            </a:pPr>
            <a:r>
              <a:rPr lang="en-US" b="1" dirty="0"/>
              <a:t>Make sure you document the hazard well.  Do you have photos?  Written witness statements?  Employer knowledge? </a:t>
            </a:r>
          </a:p>
          <a:p>
            <a:pPr marL="628650" lvl="1" indent="-171450">
              <a:buFont typeface="Arial" panose="020B0604020202020204" pitchFamily="34" charset="0"/>
              <a:buChar char="•"/>
            </a:pPr>
            <a:endParaRPr lang="en-US" b="1" dirty="0"/>
          </a:p>
          <a:p>
            <a:pPr marL="628650" lvl="1" indent="-171450">
              <a:buFont typeface="Arial" panose="020B0604020202020204" pitchFamily="34" charset="0"/>
              <a:buChar char="•"/>
            </a:pPr>
            <a:r>
              <a:rPr lang="en-US" b="1" dirty="0"/>
              <a:t>Is the hazard recognized in the industry?  DO YOUR RESEARCH!!  Make sure you can back up the violation with industry knowledge.  For example, there are loads of industry materials out there on the dangers of patient handling, to include NIOSH and more.  If lifting equipment is used, get a copy of the owners and/operator manual, the safety manual…anything from the manufacturer, even professional associations like the American Nursing Association can give you valuable information.</a:t>
            </a:r>
          </a:p>
          <a:p>
            <a:pPr marL="628650" lvl="1" indent="-171450">
              <a:buFont typeface="Arial" panose="020B0604020202020204" pitchFamily="34" charset="0"/>
              <a:buChar char="•"/>
            </a:pPr>
            <a:endParaRPr lang="en-US" b="1" dirty="0"/>
          </a:p>
          <a:p>
            <a:pPr marL="628650" lvl="1" indent="-171450">
              <a:buFont typeface="Arial" panose="020B0604020202020204" pitchFamily="34" charset="0"/>
              <a:buChar char="•"/>
            </a:pPr>
            <a:r>
              <a:rPr lang="en-US" b="1" dirty="0"/>
              <a:t>Is the hazard likely to cause serious physical harm?  This is the difficult one.  If at all possible you will need medical evidence that demonstrates an association between the employees injuries and their work.  Again, research here is imperative.</a:t>
            </a:r>
          </a:p>
          <a:p>
            <a:pPr marL="628650" lvl="1" indent="-171450">
              <a:buFont typeface="Arial" panose="020B0604020202020204" pitchFamily="34" charset="0"/>
              <a:buChar char="•"/>
            </a:pPr>
            <a:endParaRPr lang="en-US" b="1" dirty="0"/>
          </a:p>
          <a:p>
            <a:pPr marL="628650" lvl="1" indent="-171450">
              <a:buFont typeface="Arial" panose="020B0604020202020204" pitchFamily="34" charset="0"/>
              <a:buChar char="•"/>
            </a:pPr>
            <a:r>
              <a:rPr lang="en-US" b="1" dirty="0"/>
              <a:t>Is there a feasible method of abatement?  Industry guides and other research are good sources of information.</a:t>
            </a:r>
          </a:p>
          <a:p>
            <a:pPr marL="628650" lvl="1" indent="-171450">
              <a:buFont typeface="Arial" panose="020B0604020202020204" pitchFamily="34" charset="0"/>
              <a:buChar char="•"/>
            </a:pPr>
            <a:endParaRPr lang="en-US" b="1" dirty="0"/>
          </a:p>
          <a:p>
            <a:pPr marL="457200" lvl="1" indent="0">
              <a:buFont typeface="Arial" panose="020B0604020202020204" pitchFamily="34" charset="0"/>
              <a:buNone/>
            </a:pPr>
            <a:r>
              <a:rPr lang="en-US" b="1" dirty="0"/>
              <a:t>And of course, review these violations with your district supervisor.</a:t>
            </a:r>
          </a:p>
          <a:p>
            <a:pPr marL="457200" lvl="1" indent="0">
              <a:buFont typeface="Arial" panose="020B0604020202020204" pitchFamily="34" charset="0"/>
              <a:buNone/>
            </a:pPr>
            <a:endParaRPr lang="en-US" b="1" dirty="0"/>
          </a:p>
          <a:p>
            <a:pPr marL="457200" lvl="1" indent="0">
              <a:buFont typeface="Arial" panose="020B0604020202020204" pitchFamily="34" charset="0"/>
              <a:buNone/>
            </a:pPr>
            <a:r>
              <a:rPr lang="en-US" b="1" dirty="0"/>
              <a:t>One thing to keep in mind, if the employer is aware of the hazard and is ALREADY working to solve the issue incrementally, determine how much has been done prior to the inspection, and the time frame the actions the ER has taken occurred over.  IF the ER is making a good faith effort to eliminate the hazard it is not likely the a GDC violation will be ok’d.  Definitely discuss with your supervisor.</a:t>
            </a:r>
          </a:p>
          <a:p>
            <a:pPr marL="628650" lvl="1" indent="-171450">
              <a:buFont typeface="Arial" panose="020B0604020202020204" pitchFamily="34" charset="0"/>
              <a:buChar char="•"/>
            </a:pPr>
            <a:endParaRPr lang="en-US" b="1" dirty="0"/>
          </a:p>
          <a:p>
            <a:pPr marL="628650" lvl="1" indent="-171450">
              <a:buFont typeface="Arial" panose="020B0604020202020204" pitchFamily="34" charset="0"/>
              <a:buChar char="•"/>
            </a:pPr>
            <a:endParaRPr lang="en-US" b="1" dirty="0"/>
          </a:p>
          <a:p>
            <a:pPr marL="628650" lvl="1" indent="-171450">
              <a:buFont typeface="Arial" panose="020B0604020202020204" pitchFamily="34" charset="0"/>
              <a:buChar char="•"/>
            </a:pPr>
            <a:endParaRPr lang="en-US" b="1" dirty="0"/>
          </a:p>
          <a:p>
            <a:pPr lvl="1"/>
            <a:r>
              <a:rPr lang="en-US" dirty="0"/>
              <a:t>NCGS 95-129(1) General Duty Clause</a:t>
            </a:r>
          </a:p>
          <a:p>
            <a:pPr lvl="1"/>
            <a:r>
              <a:rPr lang="en-US" dirty="0"/>
              <a:t>Follow FOM Chapter XVII – “Ergonomics Inspection Procedures” </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29</a:t>
            </a:fld>
            <a:endParaRPr lang="en-US" altLang="en-US"/>
          </a:p>
        </p:txBody>
      </p:sp>
    </p:spTree>
    <p:extLst>
      <p:ext uri="{BB962C8B-B14F-4D97-AF65-F5344CB8AC3E}">
        <p14:creationId xmlns:p14="http://schemas.microsoft.com/office/powerpoint/2010/main" val="346949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32D4A6-7905-4CEA-9DA7-39E64B5B2600}" type="slidenum">
              <a:rPr lang="en-US" altLang="en-US">
                <a:solidFill>
                  <a:srgbClr val="000000"/>
                </a:solidFill>
                <a:latin typeface="Calibri" panose="020F0502020204030204" pitchFamily="34" charset="0"/>
              </a:rPr>
              <a:pPr eaLnBrk="1" hangingPunct="1"/>
              <a:t>3</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80000"/>
              </a:lnSpc>
              <a:spcBef>
                <a:spcPct val="30000"/>
              </a:spcBef>
              <a:spcAft>
                <a:spcPct val="0"/>
              </a:spcAft>
              <a:buClrTx/>
              <a:buSzTx/>
              <a:buFontTx/>
              <a:buNone/>
              <a:tabLst/>
              <a:defRPr/>
            </a:pPr>
            <a:r>
              <a:rPr lang="en-US" altLang="en-US" dirty="0"/>
              <a:t>At the end of this training participants should be familiar with…</a:t>
            </a:r>
          </a:p>
          <a:p>
            <a:pPr eaLnBrk="1" hangingPunct="1">
              <a:lnSpc>
                <a:spcPct val="80000"/>
              </a:lnSpc>
            </a:pPr>
            <a:endParaRPr lang="en-US" altLang="en-US" dirty="0"/>
          </a:p>
          <a:p>
            <a:pPr eaLnBrk="1" hangingPunct="1">
              <a:lnSpc>
                <a:spcPct val="80000"/>
              </a:lnSpc>
            </a:pPr>
            <a:endParaRPr lang="en-US" altLang="en-US" dirty="0"/>
          </a:p>
          <a:p>
            <a:pPr marL="171450" indent="-171450" eaLnBrk="1" hangingPunct="1">
              <a:lnSpc>
                <a:spcPct val="80000"/>
              </a:lnSpc>
              <a:buFont typeface="Arial" panose="020B0604020202020204" pitchFamily="34" charset="0"/>
              <a:buChar char="•"/>
            </a:pPr>
            <a:r>
              <a:rPr lang="en-US" altLang="en-US" dirty="0"/>
              <a:t>The basic components and requirements of the OPN 132 SEP</a:t>
            </a:r>
          </a:p>
          <a:p>
            <a:pPr marL="171450" indent="-171450" eaLnBrk="1" hangingPunct="1">
              <a:lnSpc>
                <a:spcPct val="80000"/>
              </a:lnSpc>
              <a:buFont typeface="Arial" panose="020B0604020202020204" pitchFamily="34" charset="0"/>
              <a:buChar char="•"/>
            </a:pPr>
            <a:endParaRPr lang="en-US" altLang="en-US" dirty="0"/>
          </a:p>
          <a:p>
            <a:pPr marL="171450" indent="-171450" eaLnBrk="1" hangingPunct="1">
              <a:lnSpc>
                <a:spcPct val="80000"/>
              </a:lnSpc>
              <a:buFont typeface="Arial" panose="020B0604020202020204" pitchFamily="34" charset="0"/>
              <a:buChar char="•"/>
            </a:pPr>
            <a:r>
              <a:rPr lang="en-US" altLang="en-US" dirty="0"/>
              <a:t>The common hazards CSHOs can encounter during LTC inspections</a:t>
            </a:r>
          </a:p>
          <a:p>
            <a:pPr marL="171450" indent="-171450" eaLnBrk="1" hangingPunct="1">
              <a:lnSpc>
                <a:spcPct val="80000"/>
              </a:lnSpc>
              <a:buFont typeface="Arial" panose="020B0604020202020204" pitchFamily="34" charset="0"/>
              <a:buChar char="•"/>
            </a:pPr>
            <a:endParaRPr lang="en-US" altLang="en-US" dirty="0"/>
          </a:p>
          <a:p>
            <a:pPr marL="171450" indent="-171450" eaLnBrk="1" hangingPunct="1">
              <a:lnSpc>
                <a:spcPct val="80000"/>
              </a:lnSpc>
              <a:buFont typeface="Arial" panose="020B0604020202020204" pitchFamily="34" charset="0"/>
              <a:buChar char="•"/>
            </a:pPr>
            <a:r>
              <a:rPr lang="en-US" altLang="en-US" dirty="0"/>
              <a:t>The tools and guidance available to help assist CSHOs in LTC inspections</a:t>
            </a:r>
          </a:p>
          <a:p>
            <a:pPr eaLnBrk="1" hangingPunct="1">
              <a:spcBef>
                <a:spcPct val="0"/>
              </a:spcBef>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4104091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after the hazards and supporting materials are reviewed and it is determined that there is insufficient evidence to support a violation…a hazard alert letter will be sent after the closing conference.</a:t>
            </a:r>
          </a:p>
          <a:p>
            <a:endParaRPr lang="en-US" dirty="0"/>
          </a:p>
          <a:p>
            <a:r>
              <a:rPr lang="en-US" dirty="0"/>
              <a:t>This letter will describe any specific deficiencies you observed, any possible or potential abatements, and mention available assistance such as consultative services.    A suggested form letter for this purpose can be found in Chapter 17, Appendix F, you can also find the ergonomic hazard alert letter in OSHA Express under the letter tab.  These letters are also available on OE under “Document Generation”.</a:t>
            </a:r>
            <a:endParaRPr lang="en-US" sz="900" dirty="0"/>
          </a:p>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30</a:t>
            </a:fld>
            <a:endParaRPr lang="en-US" altLang="en-US"/>
          </a:p>
        </p:txBody>
      </p:sp>
    </p:spTree>
    <p:extLst>
      <p:ext uri="{BB962C8B-B14F-4D97-AF65-F5344CB8AC3E}">
        <p14:creationId xmlns:p14="http://schemas.microsoft.com/office/powerpoint/2010/main" val="2756492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Slips, trips and falls are another area of interest in LTC inspections.  And should be treated the same as you would any other inspection where Slips, trips, and fall hazards present themselves.</a:t>
            </a:r>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31</a:t>
            </a:fld>
            <a:endParaRPr lang="en-US" altLang="en-US"/>
          </a:p>
        </p:txBody>
      </p:sp>
    </p:spTree>
    <p:extLst>
      <p:ext uri="{BB962C8B-B14F-4D97-AF65-F5344CB8AC3E}">
        <p14:creationId xmlns:p14="http://schemas.microsoft.com/office/powerpoint/2010/main" val="3015692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in any inspection, evaluate the general work environment (such as the kitchens, bathing areas, hallways, laundry) that have hard work surfaces that can become slippery when wet…document anything you see that might cause slips, trips, or falls. </a:t>
            </a:r>
            <a:r>
              <a:rPr lang="en-US" sz="9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900" dirty="0"/>
          </a:p>
          <a:p>
            <a:r>
              <a:rPr lang="en-US" dirty="0"/>
              <a:t>Some other examples include inadequate aisles for moving patients and using improper equipment for an elevated work task.  We’ve all seen someone stand on a stool to change a lightbulb because there wasn’t a ladder!</a:t>
            </a:r>
          </a:p>
          <a:p>
            <a:endParaRPr lang="en-US" dirty="0"/>
          </a:p>
          <a:p>
            <a:r>
              <a:rPr lang="en-US" dirty="0"/>
              <a:t> In addition to the examples listed, High slip, trip, and fall rates in the Long Term Care industry can also result when workers provide daily living assistance to residents with gait and balance problems who are at high risk of falling.  If a worker is helping a patient walk and that patient begins to fall, they can trip the worker or take them down with them.  This is a scenario where employee interviews will be vital.</a:t>
            </a:r>
          </a:p>
          <a:p>
            <a:endParaRPr lang="en-US" dirty="0"/>
          </a:p>
          <a:p>
            <a:r>
              <a:rPr lang="en-US" dirty="0"/>
              <a:t> Also, Activities of daily living include bathing, showering, and toileting; during these activities, workers are exposed to wet, slippery, and other hazardous floor conditions (Decker, Harris-</a:t>
            </a:r>
            <a:r>
              <a:rPr lang="en-US" dirty="0" err="1"/>
              <a:t>Kojetin</a:t>
            </a:r>
            <a:r>
              <a:rPr lang="en-US" dirty="0"/>
              <a:t>, &amp; </a:t>
            </a:r>
            <a:r>
              <a:rPr lang="en-US" dirty="0" err="1"/>
              <a:t>Bercovitz</a:t>
            </a:r>
            <a:r>
              <a:rPr lang="en-US" dirty="0"/>
              <a:t>, 2009). </a:t>
            </a:r>
          </a:p>
          <a:p>
            <a:endParaRPr lang="en-US" dirty="0"/>
          </a:p>
          <a:p>
            <a:endParaRPr lang="en-US" dirty="0"/>
          </a:p>
          <a:p>
            <a:endParaRPr lang="en-US" dirty="0"/>
          </a:p>
          <a:p>
            <a:endParaRPr lang="en-US" dirty="0"/>
          </a:p>
          <a:p>
            <a:endParaRPr lang="en-US" dirty="0"/>
          </a:p>
          <a:p>
            <a:endParaRPr lang="en-US" dirty="0"/>
          </a:p>
          <a:p>
            <a:endParaRPr lang="en-US" dirty="0"/>
          </a:p>
          <a:p>
            <a:r>
              <a:rPr lang="en-US" dirty="0"/>
              <a:t>Ref:  </a:t>
            </a:r>
            <a:r>
              <a:rPr lang="en-US" dirty="0">
                <a:hlinkClick r:id="rId3"/>
              </a:rPr>
              <a:t>https://www.ncbi.nlm.nih.gov/pmc/articles/PMC4586109/pdf/nihms-717011.pdf</a:t>
            </a:r>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32</a:t>
            </a:fld>
            <a:endParaRPr lang="en-US" altLang="en-US"/>
          </a:p>
        </p:txBody>
      </p:sp>
    </p:spTree>
    <p:extLst>
      <p:ext uri="{BB962C8B-B14F-4D97-AF65-F5344CB8AC3E}">
        <p14:creationId xmlns:p14="http://schemas.microsoft.com/office/powerpoint/2010/main" val="2791669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take note of any policies, procedures, and /or engineering controls used to deal with wet surfaces.   </a:t>
            </a:r>
          </a:p>
          <a:p>
            <a:endParaRPr lang="en-US" dirty="0"/>
          </a:p>
          <a:p>
            <a:r>
              <a:rPr lang="en-US" dirty="0"/>
              <a:t>Are spills reported and cleaned up immediately?, Are signs and barriers posted to warn EE’s of wet floors?, Are good housekeeping practices followed and maintained? Are Aisles and hallways kept uncluttered?, Do employee’s wear non-slip footwear?  What do the employees say during interviews?  Do they back up what the policy and the ER say?</a:t>
            </a:r>
          </a:p>
          <a:p>
            <a:endParaRPr lang="en-US" dirty="0"/>
          </a:p>
          <a:p>
            <a:r>
              <a:rPr lang="en-US" dirty="0"/>
              <a:t>Also check to see how the floors are cleaned.  Does the ER use no skid waxes or other types of coated surfaces to enhance surface friction to help prevent slips.</a:t>
            </a:r>
          </a:p>
          <a:p>
            <a:endParaRPr lang="en-US" dirty="0"/>
          </a:p>
          <a:p>
            <a:r>
              <a:rPr lang="en-US" dirty="0"/>
              <a:t>Another thing to consider is who is responsible for cleaning up spills?  If it is the cleaning staff, are they there on every shift or do they just work during the day?  If the cleaning staff isn’t there, does anybody else clean these spills up?  How long does it take for the spills to be cleaned up if the cleaning staff isn’t there? Are there policies and procedures in place to handle this circumstance?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33</a:t>
            </a:fld>
            <a:endParaRPr lang="en-US" altLang="en-US"/>
          </a:p>
        </p:txBody>
      </p:sp>
    </p:spTree>
    <p:extLst>
      <p:ext uri="{BB962C8B-B14F-4D97-AF65-F5344CB8AC3E}">
        <p14:creationId xmlns:p14="http://schemas.microsoft.com/office/powerpoint/2010/main" val="47583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writing violations for slips, trips, and falls, you will pretty much be in …</a:t>
            </a:r>
          </a:p>
          <a:p>
            <a:endParaRPr lang="en-US" dirty="0"/>
          </a:p>
          <a:p>
            <a:pPr lvl="1"/>
            <a:r>
              <a:rPr lang="en-US" dirty="0"/>
              <a:t>1910 Subpart D – Walking-Working Surfaces</a:t>
            </a:r>
          </a:p>
          <a:p>
            <a:pPr lvl="1"/>
            <a:endParaRPr lang="en-US" dirty="0"/>
          </a:p>
          <a:p>
            <a:pPr lvl="1"/>
            <a:r>
              <a:rPr lang="en-US" dirty="0"/>
              <a:t>Subpart J – General Environmental Controls</a:t>
            </a:r>
          </a:p>
          <a:p>
            <a:endParaRPr lang="en-US" dirty="0"/>
          </a:p>
          <a:p>
            <a:r>
              <a:rPr lang="en-US" dirty="0"/>
              <a:t>Also, If employees are exposed to fall hazards, this include maintenance tasks from elevated surfaces, double check to see in 1910.142 – Personal Fall Protection Systems standards are applicable.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34</a:t>
            </a:fld>
            <a:endParaRPr lang="en-US" altLang="en-US"/>
          </a:p>
        </p:txBody>
      </p:sp>
    </p:spTree>
    <p:extLst>
      <p:ext uri="{BB962C8B-B14F-4D97-AF65-F5344CB8AC3E}">
        <p14:creationId xmlns:p14="http://schemas.microsoft.com/office/powerpoint/2010/main" val="557250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 are already familiar with Bloodborne Pathogens from other internal trainings.  For LTC inspections make sure you review OPN 132 LTC SEP as well as The Compliance Directive 02-02-069 which is the Enforcement procedures for Occupational Exposure to Bloodborne Pathogens</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35</a:t>
            </a:fld>
            <a:endParaRPr lang="en-US" altLang="en-US"/>
          </a:p>
        </p:txBody>
      </p:sp>
    </p:spTree>
    <p:extLst>
      <p:ext uri="{BB962C8B-B14F-4D97-AF65-F5344CB8AC3E}">
        <p14:creationId xmlns:p14="http://schemas.microsoft.com/office/powerpoint/2010/main" val="3185220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dealing with Bloodborne pathogens we are focused on employee exposure to human blood and other materials that potentially contain human blood (called Other Potentially Infection Materials or OPIM)</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36</a:t>
            </a:fld>
            <a:endParaRPr lang="en-US" altLang="en-US"/>
          </a:p>
        </p:txBody>
      </p:sp>
    </p:spTree>
    <p:extLst>
      <p:ext uri="{BB962C8B-B14F-4D97-AF65-F5344CB8AC3E}">
        <p14:creationId xmlns:p14="http://schemas.microsoft.com/office/powerpoint/2010/main" val="2417907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inspection you will need to evaluate the ER’s written Exposure Control Plan (ECP).  </a:t>
            </a:r>
          </a:p>
          <a:p>
            <a:pPr lvl="1"/>
            <a:r>
              <a:rPr lang="en-US" altLang="en-US" dirty="0"/>
              <a:t>For example…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Is the plan reviewed at least annually and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Updated to reflect significant modifications in tasks or procedures?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Are exposed employees tasks/procedures identified?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Is the plan accessible to the exposed employees during their </a:t>
            </a:r>
            <a:r>
              <a:rPr lang="en-US" dirty="0" err="1"/>
              <a:t>workshift</a:t>
            </a:r>
            <a:r>
              <a:rPr lang="en-US" dirty="0"/>
              <a:t>?  Can they easily access?  Do they know where it is?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Are procedures listed for documenting employee exposure incidents?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0" indent="0">
              <a:buNone/>
            </a:pPr>
            <a:r>
              <a:rPr lang="en-US" sz="1000" dirty="0"/>
              <a:t>While evaluating an establishment’s written exposure control plan, you need to determine which employees are covered under bloodborne pathogens standard and which employees have occupational exposure to blood. The written exposure control plan should include an “exposure determination” which should highlight the job titles and tasks that are expected to have occupational exposure to blood or OPIM. You should evaluate and review the ER’s exposure control plan while you’re onsite, this info can assist you in your employee interviews.</a:t>
            </a:r>
          </a:p>
          <a:p>
            <a:pPr marL="0" indent="0">
              <a:buNone/>
            </a:pPr>
            <a:r>
              <a:rPr lang="en-US" dirty="0"/>
              <a:t> </a:t>
            </a:r>
          </a:p>
          <a:p>
            <a:r>
              <a:rPr lang="en-US" dirty="0"/>
              <a:t>One area that often gets overlooked it the housekeeping or cleaning staff, It is important to evaluate whether employees who are responsible for the clean up of blood or other body fluids or are exposed to contaminated sharps are trained in bloodborne pathogens and are familiar with the establishments written exposure control plan.</a:t>
            </a:r>
          </a:p>
          <a:p>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More detailed information can be found in CPL 02-02-069</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37</a:t>
            </a:fld>
            <a:endParaRPr lang="en-US" altLang="en-US"/>
          </a:p>
        </p:txBody>
      </p:sp>
    </p:spTree>
    <p:extLst>
      <p:ext uri="{BB962C8B-B14F-4D97-AF65-F5344CB8AC3E}">
        <p14:creationId xmlns:p14="http://schemas.microsoft.com/office/powerpoint/2010/main" val="1177502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investigation you also need to assess the implementation of engineering and work practice controls</a:t>
            </a:r>
          </a:p>
          <a:p>
            <a:endParaRPr lang="en-US" dirty="0"/>
          </a:p>
          <a:p>
            <a:pPr marL="628650" lvl="1" indent="-171450">
              <a:buFont typeface="Arial" panose="020B0604020202020204" pitchFamily="34" charset="0"/>
              <a:buChar char="•"/>
            </a:pPr>
            <a:r>
              <a:rPr lang="en-US" dirty="0"/>
              <a:t>Evaluate the </a:t>
            </a:r>
            <a:r>
              <a:rPr lang="en-US" b="1" dirty="0"/>
              <a:t>use of sharps and the types of sharps devices in use </a:t>
            </a:r>
            <a:r>
              <a:rPr lang="en-US" dirty="0"/>
              <a:t>such as syringes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Evaluate the effort that the ER puts into considering safer devices such as SESIPS (</a:t>
            </a:r>
            <a:r>
              <a:rPr lang="en-US" altLang="en-US" b="1" dirty="0"/>
              <a:t>S</a:t>
            </a:r>
            <a:r>
              <a:rPr lang="en-US" altLang="en-US" dirty="0"/>
              <a:t>harps with </a:t>
            </a:r>
            <a:r>
              <a:rPr lang="en-US" altLang="en-US" b="1" dirty="0"/>
              <a:t>E</a:t>
            </a:r>
            <a:r>
              <a:rPr lang="en-US" altLang="en-US" dirty="0"/>
              <a:t>ngineered </a:t>
            </a:r>
            <a:r>
              <a:rPr lang="en-US" altLang="en-US" b="1" dirty="0"/>
              <a:t>S</a:t>
            </a:r>
            <a:r>
              <a:rPr lang="en-US" altLang="en-US" dirty="0"/>
              <a:t>harps </a:t>
            </a:r>
            <a:r>
              <a:rPr lang="en-US" altLang="en-US" b="1" dirty="0"/>
              <a:t>I</a:t>
            </a:r>
            <a:r>
              <a:rPr lang="en-US" altLang="en-US" dirty="0"/>
              <a:t>njury </a:t>
            </a:r>
            <a:r>
              <a:rPr lang="en-US" altLang="en-US" b="1" dirty="0"/>
              <a:t>P</a:t>
            </a:r>
            <a:r>
              <a:rPr lang="en-US" altLang="en-US" dirty="0"/>
              <a:t>rotections)</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Verify that employer has </a:t>
            </a:r>
            <a:r>
              <a:rPr lang="en-US" altLang="en-US" b="1" dirty="0"/>
              <a:t>considered safer devices to reflect changes in technology, to include engineering controls.</a:t>
            </a:r>
          </a:p>
          <a:p>
            <a:pPr marL="628650" lvl="1" indent="-171450">
              <a:buFont typeface="Arial" panose="020B0604020202020204" pitchFamily="34" charset="0"/>
              <a:buChar char="•"/>
            </a:pPr>
            <a:endParaRPr lang="en-US" altLang="en-US" b="1" dirty="0"/>
          </a:p>
          <a:p>
            <a:pPr marL="628650" lvl="1" indent="-171450">
              <a:buFont typeface="Arial" panose="020B0604020202020204" pitchFamily="34" charset="0"/>
              <a:buChar char="•"/>
            </a:pPr>
            <a:r>
              <a:rPr lang="en-US" altLang="en-US" b="0" dirty="0"/>
              <a:t>And is </a:t>
            </a:r>
            <a:r>
              <a:rPr lang="en-US" altLang="en-US" dirty="0"/>
              <a:t>employee feedback solicited by the employer and is the process by which employee input is requested documented in the exposure control plan</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38</a:t>
            </a:fld>
            <a:endParaRPr lang="en-US" altLang="en-US"/>
          </a:p>
        </p:txBody>
      </p:sp>
    </p:spTree>
    <p:extLst>
      <p:ext uri="{BB962C8B-B14F-4D97-AF65-F5344CB8AC3E}">
        <p14:creationId xmlns:p14="http://schemas.microsoft.com/office/powerpoint/2010/main" val="2091093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walkaround…</a:t>
            </a:r>
          </a:p>
          <a:p>
            <a:endParaRPr lang="en-US" dirty="0"/>
          </a:p>
          <a:p>
            <a:r>
              <a:rPr lang="en-US" dirty="0"/>
              <a:t>Ensure that proper work practices and PPE are in place for exposed employees</a:t>
            </a:r>
          </a:p>
          <a:p>
            <a:endParaRPr lang="en-US" dirty="0"/>
          </a:p>
          <a:p>
            <a:r>
              <a:rPr lang="en-US" dirty="0"/>
              <a:t>Are employees handling biological waste properly?  Are proper waste containers provided? Etc.</a:t>
            </a:r>
          </a:p>
          <a:p>
            <a:endParaRPr lang="en-US" dirty="0"/>
          </a:p>
          <a:p>
            <a:r>
              <a:rPr lang="en-US" dirty="0"/>
              <a:t>Evaluate employee handwashing facilities…are they readily accessible to employees?  Is soap and at least tepid water provided?  Are alternative means used?, Are these alternative means adequate?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Make sure you observe employees using sharps containers, using the provided types of PPE, and the hand washing facilities.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Also, check to make sure Sharps containers are effectively closed and not overflowing.</a:t>
            </a:r>
            <a:endParaRPr lang="en-US" sz="900" dirty="0"/>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39</a:t>
            </a:fld>
            <a:endParaRPr lang="en-US" altLang="en-US"/>
          </a:p>
        </p:txBody>
      </p:sp>
    </p:spTree>
    <p:extLst>
      <p:ext uri="{BB962C8B-B14F-4D97-AF65-F5344CB8AC3E}">
        <p14:creationId xmlns:p14="http://schemas.microsoft.com/office/powerpoint/2010/main" val="18366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u="none" kern="120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i="0" u="none" kern="1200" dirty="0">
                <a:solidFill>
                  <a:schemeClr val="tx1"/>
                </a:solidFill>
                <a:latin typeface="Arial" charset="0"/>
                <a:ea typeface="+mn-ea"/>
                <a:cs typeface="+mn-cs"/>
              </a:rPr>
              <a:t>The purpose of this presentation is to clarify the use of  Operational Procedure Notice (OPN) 132h.  We will also briefly touch on other supplemental information available on the One Stop Shop and online.  This presentation is intended to be helpful to compliance officers new to Long Term Care Inspections.</a:t>
            </a:r>
            <a:endParaRPr lang="en-US" sz="1000" b="1" i="0" u="none" kern="1200" dirty="0">
              <a:solidFill>
                <a:schemeClr val="tx1"/>
              </a:solidFill>
              <a:latin typeface="Arial" charset="0"/>
              <a:ea typeface="+mn-ea"/>
              <a:cs typeface="+mn-cs"/>
            </a:endParaRPr>
          </a:p>
          <a:p>
            <a:endParaRPr lang="en-US" dirty="0"/>
          </a:p>
          <a:p>
            <a:endParaRPr lang="en-US" dirty="0"/>
          </a:p>
          <a:p>
            <a:endParaRPr lang="en-US" dirty="0"/>
          </a:p>
          <a:p>
            <a:r>
              <a:rPr lang="en-US" dirty="0"/>
              <a:t>Photo/Screenshot of OPN 132H taken by Julie Martin on 11/4/19.</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a:t>
            </a:fld>
            <a:endParaRPr lang="en-US" altLang="en-US"/>
          </a:p>
        </p:txBody>
      </p:sp>
    </p:spTree>
    <p:extLst>
      <p:ext uri="{BB962C8B-B14F-4D97-AF65-F5344CB8AC3E}">
        <p14:creationId xmlns:p14="http://schemas.microsoft.com/office/powerpoint/2010/main" val="577442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r>
              <a:rPr lang="en-US" dirty="0"/>
              <a:t>EE PPE, Assess the use and availability of PPE.  IS the PPE appropriate for the tasks used for?  Is the PPE available in appropriate sizes for all employees?  Will they actually fit?</a:t>
            </a:r>
          </a:p>
          <a:p>
            <a:endParaRPr lang="en-US" dirty="0"/>
          </a:p>
          <a:p>
            <a:r>
              <a:rPr lang="en-US" dirty="0"/>
              <a:t>Ensure that a program is in place for the immediate and proper clean-up of spills and disposal of any contaminated materials, specifically for spills of blood or other body fluids</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40</a:t>
            </a:fld>
            <a:endParaRPr lang="en-US" altLang="en-US"/>
          </a:p>
        </p:txBody>
      </p:sp>
    </p:spTree>
    <p:extLst>
      <p:ext uri="{BB962C8B-B14F-4D97-AF65-F5344CB8AC3E}">
        <p14:creationId xmlns:p14="http://schemas.microsoft.com/office/powerpoint/2010/main" val="4192761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assessing employee clean up procedures make sure you verify that they are using an EPA approved disinfectant or equivalent.</a:t>
            </a:r>
          </a:p>
          <a:p>
            <a:endParaRPr lang="en-US" b="1" dirty="0"/>
          </a:p>
          <a:p>
            <a:r>
              <a:rPr lang="en-US" b="1" dirty="0"/>
              <a:t>As you can see on the list in the slide not all disinfectants will work against every pathogen so check what the EE’s are using against the lists found at www.EPA.gov.</a:t>
            </a:r>
          </a:p>
          <a:p>
            <a:endParaRPr lang="en-US" b="1" dirty="0"/>
          </a:p>
          <a:p>
            <a:r>
              <a:rPr lang="en-US" b="1" dirty="0"/>
              <a:t>Also ensure that the employees are using the disinfectants according to the products directions.  If the product must be mixed, is it made fresh? In the proper ratios?  Does the required surface contact time elapse before the employee wipes or cleans it up?  </a:t>
            </a:r>
          </a:p>
          <a:p>
            <a:endParaRPr lang="en-US" altLang="en-US" b="1" dirty="0">
              <a:latin typeface="Arial" panose="020B0604020202020204" pitchFamily="34" charset="0"/>
            </a:endParaRP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strike="noStrike" dirty="0">
                <a:latin typeface="Arial" panose="020B0604020202020204" pitchFamily="34" charset="0"/>
              </a:rPr>
              <a:t>Lists A, B, C, and D EPA Registered Disinfectants, Sanitizers and </a:t>
            </a:r>
            <a:r>
              <a:rPr lang="en-US" altLang="en-US" strike="noStrike" dirty="0" err="1">
                <a:latin typeface="Arial" panose="020B0604020202020204" pitchFamily="34" charset="0"/>
              </a:rPr>
              <a:t>Sterilants</a:t>
            </a:r>
            <a:r>
              <a:rPr lang="en-US" altLang="en-US" strike="noStrike" dirty="0">
                <a:latin typeface="Arial" panose="020B0604020202020204" pitchFamily="34" charset="0"/>
              </a:rPr>
              <a:t> is provided as a service of the </a:t>
            </a:r>
          </a:p>
          <a:p>
            <a:pPr eaLnBrk="1" hangingPunct="1"/>
            <a:r>
              <a:rPr lang="en-US" altLang="en-US" b="1" strike="noStrike" dirty="0">
                <a:latin typeface="Arial" panose="020B0604020202020204" pitchFamily="34" charset="0"/>
              </a:rPr>
              <a:t>National Antimicrobial Information Network</a:t>
            </a:r>
            <a:r>
              <a:rPr lang="en-US" altLang="en-US" strike="noStrike" dirty="0">
                <a:latin typeface="Arial" panose="020B0604020202020204" pitchFamily="34" charset="0"/>
              </a:rPr>
              <a:t> and is based on the most recent information available from the EPA as of July, 2000. List C - Products Registered Effective Against HIV-1 are not appropriate disinfectants, unless they are also listed on List B, D, or E. In addition, </a:t>
            </a:r>
            <a:r>
              <a:rPr lang="en-US" altLang="en-US" strike="noStrike" dirty="0" err="1">
                <a:latin typeface="Arial" panose="020B0604020202020204" pitchFamily="34" charset="0"/>
              </a:rPr>
              <a:t>sterilants</a:t>
            </a:r>
            <a:r>
              <a:rPr lang="en-US" altLang="en-US" strike="noStrike" dirty="0">
                <a:latin typeface="Arial" panose="020B0604020202020204" pitchFamily="34" charset="0"/>
              </a:rPr>
              <a:t> and high level disinfectants cleared by</a:t>
            </a:r>
            <a:r>
              <a:rPr lang="en-US" altLang="en-US" strike="noStrike" baseline="0" dirty="0">
                <a:latin typeface="Arial" panose="020B0604020202020204" pitchFamily="34" charset="0"/>
              </a:rPr>
              <a:t> the FDA are considered appropriate disinfectants. The disinfectant chosen must be used in accordance with the manufacturer’s instructions in order to ensure its efficacy.</a:t>
            </a:r>
            <a:endParaRPr lang="en-US" altLang="en-US" strike="noStrike"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41</a:t>
            </a:fld>
            <a:endParaRPr lang="en-US" altLang="en-US"/>
          </a:p>
        </p:txBody>
      </p:sp>
    </p:spTree>
    <p:extLst>
      <p:ext uri="{BB962C8B-B14F-4D97-AF65-F5344CB8AC3E}">
        <p14:creationId xmlns:p14="http://schemas.microsoft.com/office/powerpoint/2010/main" val="1428721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you know, vaccinations are required to be at least offered to occupationally exposed EE’s.  </a:t>
            </a:r>
          </a:p>
          <a:p>
            <a:r>
              <a:rPr lang="en-US" b="1" dirty="0"/>
              <a:t>Check to make sure that these EE’s are:</a:t>
            </a:r>
          </a:p>
          <a:p>
            <a:endParaRPr lang="en-US" sz="1600" dirty="0"/>
          </a:p>
          <a:p>
            <a:pPr marL="628650" lvl="1" indent="-171450">
              <a:buFont typeface="Arial" panose="020B0604020202020204" pitchFamily="34" charset="0"/>
              <a:buChar char="•"/>
            </a:pPr>
            <a:r>
              <a:rPr lang="en-US" dirty="0"/>
              <a:t>Provided with the Hepatitis B (HBV) vaccine within 10 days of assignment to an exposure task</a:t>
            </a:r>
          </a:p>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dirty="0"/>
              <a:t>The Vaccine is offered at no cost to the employee and administered at a reasonable time and place</a:t>
            </a:r>
          </a:p>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dirty="0"/>
              <a:t>If the employees choose to wave the vaccine, verify the declination forms are signed by the employee and maintained.</a:t>
            </a:r>
          </a:p>
          <a:p>
            <a:pPr marL="628650" lvl="1" indent="-171450">
              <a:buFont typeface="Arial" panose="020B0604020202020204" pitchFamily="34" charset="0"/>
              <a:buChar char="•"/>
            </a:pPr>
            <a:endParaRPr lang="en-US" sz="800" dirty="0"/>
          </a:p>
          <a:p>
            <a:pPr marL="628650" lvl="1" indent="-171450">
              <a:buFont typeface="Arial" panose="020B0604020202020204" pitchFamily="34" charset="0"/>
              <a:buChar char="•"/>
            </a:pPr>
            <a:r>
              <a:rPr lang="en-US" dirty="0"/>
              <a:t>That the Vaccinations performed also include an antibody test as directed by the US Public Health Service</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42</a:t>
            </a:fld>
            <a:endParaRPr lang="en-US" altLang="en-US"/>
          </a:p>
        </p:txBody>
      </p:sp>
    </p:spTree>
    <p:extLst>
      <p:ext uri="{BB962C8B-B14F-4D97-AF65-F5344CB8AC3E}">
        <p14:creationId xmlns:p14="http://schemas.microsoft.com/office/powerpoint/2010/main" val="1172311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requirements to check include…</a:t>
            </a:r>
          </a:p>
          <a:p>
            <a:r>
              <a:rPr lang="en-US" b="1" dirty="0"/>
              <a:t>Training</a:t>
            </a:r>
          </a:p>
          <a:p>
            <a:pPr marL="914400" marR="0" lvl="1" indent="-457200" algn="l" defTabSz="914400" rtl="0" eaLnBrk="0" fontAlgn="base" latinLnBrk="0" hangingPunct="0">
              <a:lnSpc>
                <a:spcPct val="100000"/>
              </a:lnSpc>
              <a:spcBef>
                <a:spcPct val="30000"/>
              </a:spcBef>
              <a:spcAft>
                <a:spcPct val="0"/>
              </a:spcAft>
              <a:buClrTx/>
              <a:buSzTx/>
              <a:buFontTx/>
              <a:buNone/>
              <a:tabLst/>
              <a:defRPr/>
            </a:pPr>
            <a:r>
              <a:rPr lang="en-US" dirty="0"/>
              <a:t>Affected employees receive initial and annual BBP training as detailed in the standard.  Employee bloodborne pathogens training records should be requested for employees that have occupational exposure. The ER is required to maintain the records </a:t>
            </a:r>
            <a:r>
              <a:rPr lang="en-US" b="1" u="none" dirty="0"/>
              <a:t>and</a:t>
            </a:r>
            <a:r>
              <a:rPr lang="en-US" dirty="0"/>
              <a:t> the training must be offered annually.</a:t>
            </a:r>
          </a:p>
          <a:p>
            <a:pPr marL="914400" lvl="1" indent="-457200"/>
            <a:endParaRPr lang="en-US" dirty="0"/>
          </a:p>
          <a:p>
            <a:endParaRPr lang="en-US" b="1" dirty="0"/>
          </a:p>
          <a:p>
            <a:r>
              <a:rPr lang="en-US" b="1" dirty="0"/>
              <a:t>Sharps Injury Log</a:t>
            </a:r>
          </a:p>
          <a:p>
            <a:pPr marL="914400" lvl="1" indent="-457200"/>
            <a:r>
              <a:rPr lang="en-US" dirty="0"/>
              <a:t>Request the Sharps Injury log.  Verify that sharps injuries are being recorded on the log.  The log must include the type and brand of device involved in the injury, the work area or department the injury occurred in, and how the injury occurred.  Remember, that employee confidentiality must be maintained for these injuries.  If these sharps injuries require medical attention or result in a positive result of infection from the injury, the injuries will also need to be properly recorded on the OSHA 300 log as a “privacy case”.  Be sure to note any deficiencies.</a:t>
            </a:r>
          </a:p>
          <a:p>
            <a:endParaRPr lang="en-US" b="1" dirty="0"/>
          </a:p>
          <a:p>
            <a:r>
              <a:rPr lang="en-US" b="1" dirty="0"/>
              <a:t>OSHA 300 Logs</a:t>
            </a:r>
          </a:p>
          <a:p>
            <a:pPr marL="914400" lvl="1" indent="-457200"/>
            <a:r>
              <a:rPr lang="en-US" dirty="0"/>
              <a:t>Look for sharps or BBP exposure events.  During your review of OSHA 300 logs, you should identify all instances of improper recording of contaminated sharp injuries.  Again, ensure that Exposure related injuries are listed as a “privacy case” on the logs and do not list the employees name.</a:t>
            </a:r>
          </a:p>
          <a:p>
            <a:pPr marL="914400" lvl="1" indent="-457200"/>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43</a:t>
            </a:fld>
            <a:endParaRPr lang="en-US" altLang="en-US"/>
          </a:p>
        </p:txBody>
      </p:sp>
    </p:spTree>
    <p:extLst>
      <p:ext uri="{BB962C8B-B14F-4D97-AF65-F5344CB8AC3E}">
        <p14:creationId xmlns:p14="http://schemas.microsoft.com/office/powerpoint/2010/main" val="2787756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tasks performed at LTC facilities that might expose workers to </a:t>
            </a:r>
            <a:r>
              <a:rPr lang="en-US" dirty="0">
                <a:ea typeface="ＭＳ Ｐゴシック" pitchFamily="34" charset="-128"/>
              </a:rPr>
              <a:t>contact with blood and body fluids.</a:t>
            </a:r>
          </a:p>
          <a:p>
            <a:endParaRPr lang="en-US" dirty="0">
              <a:ea typeface="ＭＳ Ｐゴシック" pitchFamily="34" charset="-128"/>
            </a:endParaRPr>
          </a:p>
          <a:p>
            <a:r>
              <a:rPr lang="en-US" dirty="0">
                <a:ea typeface="ＭＳ Ｐゴシック" pitchFamily="34" charset="-128"/>
              </a:rPr>
              <a:t>Some of the activities that may be encountered on a daily basis that</a:t>
            </a:r>
            <a:r>
              <a:rPr lang="en-US" baseline="0" dirty="0">
                <a:ea typeface="ＭＳ Ｐゴシック" pitchFamily="34" charset="-128"/>
              </a:rPr>
              <a:t> </a:t>
            </a:r>
            <a:r>
              <a:rPr lang="en-US" dirty="0">
                <a:ea typeface="ＭＳ Ｐゴシック" pitchFamily="34" charset="-128"/>
              </a:rPr>
              <a:t>may pose lower</a:t>
            </a:r>
            <a:r>
              <a:rPr lang="en-US" baseline="0" dirty="0">
                <a:ea typeface="ＭＳ Ｐゴシック" pitchFamily="34" charset="-128"/>
              </a:rPr>
              <a:t> </a:t>
            </a:r>
            <a:r>
              <a:rPr lang="en-US" dirty="0">
                <a:ea typeface="ＭＳ Ｐゴシック" pitchFamily="34" charset="-128"/>
              </a:rPr>
              <a:t>risk for exposure to bloodborne pathogens include assisting with bathing or oral care; EEs handling incontinence pads, dirty linens, or contaminated trash, and EE’s cleaning rooms, common areas, and equipment.</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44</a:t>
            </a:fld>
            <a:endParaRPr lang="en-US" altLang="en-US"/>
          </a:p>
        </p:txBody>
      </p:sp>
    </p:spTree>
    <p:extLst>
      <p:ext uri="{BB962C8B-B14F-4D97-AF65-F5344CB8AC3E}">
        <p14:creationId xmlns:p14="http://schemas.microsoft.com/office/powerpoint/2010/main" val="2056162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Tasks that EE’s perform </a:t>
            </a:r>
            <a:r>
              <a:rPr lang="en-US" dirty="0">
                <a:ea typeface="ＭＳ Ｐゴシック" pitchFamily="34" charset="-128"/>
              </a:rPr>
              <a:t>related to direct resident care pose</a:t>
            </a:r>
            <a:r>
              <a:rPr lang="en-US" baseline="0" dirty="0">
                <a:ea typeface="ＭＳ Ｐゴシック" pitchFamily="34" charset="-128"/>
              </a:rPr>
              <a:t> the highest risk for </a:t>
            </a:r>
            <a:r>
              <a:rPr lang="en-US" dirty="0">
                <a:ea typeface="ＭＳ Ｐゴシック" pitchFamily="34" charset="-128"/>
              </a:rPr>
              <a:t>exposure to bloodborne pathogens.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These tasks include assisting with wound care; monitoring blood glucose; performing an injection of medication such as insulin or blood thinner; cleaning blood or body fluid spills (this could be cleaning up the patient, not just from another surface); helping with nail or skin care.  Additionally, performing first aid, such as managing nose bleeds or abrasions, are also potential exposure tasks.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That sums up our overview of BBP, please refer to the SEP and to the BBP CPL for more detail on the requirements and citation guidance for these inspections.  </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45</a:t>
            </a:fld>
            <a:endParaRPr lang="en-US" altLang="en-US"/>
          </a:p>
        </p:txBody>
      </p:sp>
    </p:spTree>
    <p:extLst>
      <p:ext uri="{BB962C8B-B14F-4D97-AF65-F5344CB8AC3E}">
        <p14:creationId xmlns:p14="http://schemas.microsoft.com/office/powerpoint/2010/main" val="2511551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Let’s take a break for about 15 minutes, get up and stretch, grab a coffee and we will start back at _______.</a:t>
            </a:r>
          </a:p>
          <a:p>
            <a:endParaRPr lang="en-US" dirty="0"/>
          </a:p>
          <a:p>
            <a:r>
              <a:rPr lang="en-US" dirty="0"/>
              <a:t>Tuberculosis is not something you necessarily inspect for often, make sure you are familiar with both the OPN and the CPL 02-02-78 for detailed information on how to conduct these inspections.</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46</a:t>
            </a:fld>
            <a:endParaRPr lang="en-US" altLang="en-US"/>
          </a:p>
        </p:txBody>
      </p:sp>
    </p:spTree>
    <p:extLst>
      <p:ext uri="{BB962C8B-B14F-4D97-AF65-F5344CB8AC3E}">
        <p14:creationId xmlns:p14="http://schemas.microsoft.com/office/powerpoint/2010/main" val="1689479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is a hazard that is not often encountered, I have a quick video that reviews the basics.</a:t>
            </a:r>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47</a:t>
            </a:fld>
            <a:endParaRPr lang="en-US" altLang="en-US"/>
          </a:p>
        </p:txBody>
      </p:sp>
    </p:spTree>
    <p:extLst>
      <p:ext uri="{BB962C8B-B14F-4D97-AF65-F5344CB8AC3E}">
        <p14:creationId xmlns:p14="http://schemas.microsoft.com/office/powerpoint/2010/main" val="85296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conducting a LTC SEP inspection, you first must determine if a suspected or confirmed Tuberculosis case involving employees or patients has occurred within the previous six (6) months.</a:t>
            </a:r>
          </a:p>
          <a:p>
            <a:endParaRPr lang="en-US" dirty="0"/>
          </a:p>
          <a:p>
            <a:r>
              <a:rPr lang="en-US" dirty="0"/>
              <a:t>You should review the 300 logs and incident reports for confirmed cases of TB, conduct employee interviews to determine if there have been any potential or suspected cases.   Also review any available infection control data the ER has.  As soon as possible after the inspection has been initiated you should contact the local, or if necessary, the state health department to determine whether the facility has reported any TB cases within the previous year.</a:t>
            </a:r>
          </a:p>
          <a:p>
            <a:endParaRPr lang="en-US" dirty="0"/>
          </a:p>
          <a:p>
            <a:r>
              <a:rPr lang="en-US" dirty="0"/>
              <a:t>If after your investigation you cannot determine if a suspected or confirmed TB case has occurred then there is no need proceed, you can suspend the TB portion of the inspection.</a:t>
            </a:r>
          </a:p>
          <a:p>
            <a:endParaRPr lang="en-US" dirty="0"/>
          </a:p>
          <a:p>
            <a:r>
              <a:rPr lang="en-US" dirty="0"/>
              <a:t>However, it you do find evidence of TB, then proceed with the investigation according to requirements in CPL 02-02-078  “Inspection Procedures and Scheduling for Occupational Exposure to Tuberculosis”.  Lets review some of these requirements…</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48</a:t>
            </a:fld>
            <a:endParaRPr lang="en-US" altLang="en-US"/>
          </a:p>
        </p:txBody>
      </p:sp>
    </p:spTree>
    <p:extLst>
      <p:ext uri="{BB962C8B-B14F-4D97-AF65-F5344CB8AC3E}">
        <p14:creationId xmlns:p14="http://schemas.microsoft.com/office/powerpoint/2010/main" val="2393634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Verify implementation of the employer's plans for TB protection through employee interviews and, if possible, direct observations.</a:t>
            </a:r>
          </a:p>
          <a:p>
            <a:endParaRPr lang="en-US" dirty="0"/>
          </a:p>
          <a:p>
            <a:r>
              <a:rPr lang="en-US" dirty="0"/>
              <a:t>Use your professional judgement and assess the areas of the facility and determine which should be inspected during the walkthrough (for example, patient rooms, emergency departments, radiology departments, intensive care units, surgical suites, laboratories, laboratory procedure areas, bronchoscopy suites, sputum induction or inhalation/respiratory therapy rooms).</a:t>
            </a:r>
          </a:p>
          <a:p>
            <a:r>
              <a:rPr lang="en-US" dirty="0"/>
              <a:t> </a:t>
            </a:r>
          </a:p>
          <a:p>
            <a:r>
              <a:rPr lang="en-US" dirty="0"/>
              <a:t>It’s through reviewing the ER’s plans for employee TB protection, EE interviews, and the inspection of appropriate areas of the facility that you’ll determine if the ER is in compliance.</a:t>
            </a:r>
          </a:p>
          <a:p>
            <a:endParaRPr lang="en-US" dirty="0"/>
          </a:p>
          <a:p>
            <a:r>
              <a:rPr lang="en-US" dirty="0"/>
              <a:t>Appendix C of the CPL has a CSHO checklist which is a great quick reference tool and can help you make sure that important considerations have not been overlooked.</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49</a:t>
            </a:fld>
            <a:endParaRPr lang="en-US" altLang="en-US"/>
          </a:p>
        </p:txBody>
      </p:sp>
    </p:spTree>
    <p:extLst>
      <p:ext uri="{BB962C8B-B14F-4D97-AF65-F5344CB8AC3E}">
        <p14:creationId xmlns:p14="http://schemas.microsoft.com/office/powerpoint/2010/main" val="2854920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32D4A6-7905-4CEA-9DA7-39E64B5B2600}" type="slidenum">
              <a:rPr lang="en-US" altLang="en-US">
                <a:solidFill>
                  <a:srgbClr val="000000"/>
                </a:solidFill>
                <a:latin typeface="Calibri" panose="020F0502020204030204" pitchFamily="34" charset="0"/>
              </a:rPr>
              <a:pPr eaLnBrk="1" hangingPunct="1"/>
              <a:t>5</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Purpose of the LTC SEP is to provide a standardized approach that CSHO’s can apply to the execution of Long Term Care facility compliance inspections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trike="sngStrike" baseline="0" dirty="0"/>
          </a:p>
          <a:p>
            <a:pPr eaLnBrk="1" hangingPunct="1">
              <a:spcBef>
                <a:spcPct val="0"/>
              </a:spcBef>
            </a:pPr>
            <a:endParaRPr lang="en-US" altLang="en-US" dirty="0"/>
          </a:p>
        </p:txBody>
      </p:sp>
    </p:spTree>
    <p:extLst>
      <p:ext uri="{BB962C8B-B14F-4D97-AF65-F5344CB8AC3E}">
        <p14:creationId xmlns:p14="http://schemas.microsoft.com/office/powerpoint/2010/main" val="22016209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come across cases of TB in the field take proper precautions and Protect yourself!</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Make sure you’re familiar with the 2005 CDC </a:t>
            </a:r>
            <a:r>
              <a:rPr lang="en-US" sz="1000" i="1" dirty="0"/>
              <a:t>Guidelines for Preventing the Transmission of Mycobacterium tuberculosis</a:t>
            </a:r>
          </a:p>
          <a:p>
            <a:pPr marL="171450" indent="-171450">
              <a:buFont typeface="Arial" panose="020B0604020202020204" pitchFamily="34" charset="0"/>
              <a:buChar char="•"/>
            </a:pPr>
            <a:r>
              <a:rPr lang="en-US" dirty="0"/>
              <a:t>Ask the employer for any facility-imposed exposure control requirements you will need to adhere to during the inspection and during interviews. (topic cont. next slide)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50</a:t>
            </a:fld>
            <a:endParaRPr lang="en-US" altLang="en-US"/>
          </a:p>
        </p:txBody>
      </p:sp>
    </p:spTree>
    <p:extLst>
      <p:ext uri="{BB962C8B-B14F-4D97-AF65-F5344CB8AC3E}">
        <p14:creationId xmlns:p14="http://schemas.microsoft.com/office/powerpoint/2010/main" val="3080154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 not enter occupied AIIR or Airborne Infection Isolation Rooms, or recently vacated AIIRs without discussing the need with your District Supervisor.  If your supervisor determines that the entry is necessary, such as to perform air tests) you must comply with all facility PPE requirements which at a minimum must be a half-mask negative pressure respirator with at least an N95-rated filter.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At a minimum, wash your hands with soap and water after each TB inspection.  If handwashing is not available, use hand sanitizers or antiseptic towelettes as a stopgap until you can wash your hands.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are exposed to any individuals with active TB,  you can have a TST or Tuberculin Skin Test performed 8 to 10 weeks after the potential exposure.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51</a:t>
            </a:fld>
            <a:endParaRPr lang="en-US" altLang="en-US"/>
          </a:p>
        </p:txBody>
      </p:sp>
    </p:spTree>
    <p:extLst>
      <p:ext uri="{BB962C8B-B14F-4D97-AF65-F5344CB8AC3E}">
        <p14:creationId xmlns:p14="http://schemas.microsoft.com/office/powerpoint/2010/main" val="1390666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90625" y="703263"/>
            <a:ext cx="4630738" cy="3475037"/>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146" rIns="93940" bIns="46146"/>
          <a:lstStyle/>
          <a:p>
            <a:r>
              <a:rPr lang="en-US" altLang="en-US" dirty="0">
                <a:latin typeface="Arial" panose="020B0604020202020204" pitchFamily="34" charset="0"/>
              </a:rPr>
              <a:t>As with any inspection, read the relevant sections of the FOM and, of course, the CPL when investigating and preparing violations.  </a:t>
            </a:r>
          </a:p>
          <a:p>
            <a:r>
              <a:rPr lang="en-US" altLang="en-US" dirty="0">
                <a:latin typeface="Arial" panose="020B0604020202020204" pitchFamily="34" charset="0"/>
              </a:rPr>
              <a:t>The standards listed here are ones that have commonly been cited for TB in a health care setting.</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One thing to keep in mind, you will need to take pictures of the facility for case file documentation but do not video or photograph patients.  You must protect patient confidentiality.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078765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Workplace Violence Memo (WPV3) dated 5/1/2017 which includes the federal CPL 02-01-058 – Enforcement Procedures and Scheduling for Occupational Exposure to Workplace Violence.  North Carolina did not formally “adopt” this CPL but it is provided for CSHOs to use as general guidance and reference when conducting an inspection related to workplace violence, as neither OSHA nor NCDOL OSH have a promulgated standard that specifically addresses the hazard.</a:t>
            </a:r>
          </a:p>
          <a:p>
            <a:endParaRPr lang="en-US" dirty="0"/>
          </a:p>
          <a:p>
            <a:r>
              <a:rPr lang="en-US" dirty="0"/>
              <a:t>Please read the Memo at the beginning of the CPL as it contains NC specific guidance.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53</a:t>
            </a:fld>
            <a:endParaRPr lang="en-US" altLang="en-US"/>
          </a:p>
        </p:txBody>
      </p:sp>
    </p:spTree>
    <p:extLst>
      <p:ext uri="{BB962C8B-B14F-4D97-AF65-F5344CB8AC3E}">
        <p14:creationId xmlns:p14="http://schemas.microsoft.com/office/powerpoint/2010/main" val="2774917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observed previously, the BLS statistics showed that btw 2011 and 2014 approximately 14% of lost time injuries in LTC workers were due to Workplace Violence. </a:t>
            </a:r>
          </a:p>
          <a:p>
            <a:endParaRPr lang="en-US" dirty="0"/>
          </a:p>
          <a:p>
            <a:r>
              <a:rPr lang="en-US" dirty="0"/>
              <a:t>These workplace violence rates corroborated by the </a:t>
            </a:r>
            <a:r>
              <a:rPr lang="en-US" sz="1000" b="0" i="0" kern="1200" dirty="0">
                <a:solidFill>
                  <a:schemeClr val="tx1"/>
                </a:solidFill>
                <a:effectLst/>
                <a:latin typeface="Arial" charset="0"/>
                <a:ea typeface="+mn-ea"/>
                <a:cs typeface="+mn-cs"/>
              </a:rPr>
              <a:t>National Crime Victimization Survey (</a:t>
            </a:r>
            <a:r>
              <a:rPr lang="en-US" dirty="0"/>
              <a:t>NCVS), which estimated that between 1993 and 2009 healthcare workers had a 20% </a:t>
            </a:r>
            <a:r>
              <a:rPr lang="en-US" strike="sngStrike" baseline="0" dirty="0"/>
              <a:t>(6.5 per 1,000) </a:t>
            </a:r>
            <a:r>
              <a:rPr lang="en-US" dirty="0"/>
              <a:t>overall higher rate of workplace violence than all other workers </a:t>
            </a:r>
            <a:r>
              <a:rPr lang="en-US" strike="sngStrike" baseline="0" dirty="0"/>
              <a:t>(5.1 per 1,000).</a:t>
            </a:r>
          </a:p>
          <a:p>
            <a:endParaRPr lang="en-US" strike="sngStrike"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NIOSH defines workplace violence as “</a:t>
            </a:r>
            <a:r>
              <a:rPr lang="en-US" b="1" dirty="0"/>
              <a:t>violent acts (including physical assaults and threats of assaults) directed toward persons at work or on duty</a:t>
            </a:r>
            <a:r>
              <a:rPr lang="en-US" dirty="0"/>
              <a:t>.”  </a:t>
            </a:r>
          </a:p>
          <a:p>
            <a:endParaRPr lang="en-US" strike="sngStrike" baseline="0" dirty="0"/>
          </a:p>
          <a:p>
            <a:endParaRPr lang="en-US" dirty="0"/>
          </a:p>
          <a:p>
            <a:r>
              <a:rPr lang="en-US" dirty="0"/>
              <a:t>2 minute video</a:t>
            </a:r>
            <a:r>
              <a:rPr lang="en-US" baseline="0" dirty="0"/>
              <a:t> from </a:t>
            </a:r>
            <a:r>
              <a:rPr lang="en-US" baseline="0" dirty="0" err="1"/>
              <a:t>WorkSafe</a:t>
            </a:r>
            <a:r>
              <a:rPr lang="en-US" baseline="0" dirty="0"/>
              <a:t> BC (Canada).  It give a glimpse into some examples of workplace violence in LTC facilities.  In addition to the physical affects of WPV, what other effects does it have on the staff?</a:t>
            </a:r>
          </a:p>
          <a:p>
            <a:endParaRPr lang="en-US" baseline="0" dirty="0"/>
          </a:p>
          <a:p>
            <a:r>
              <a:rPr lang="en-US" baseline="0" dirty="0"/>
              <a:t>**</a:t>
            </a:r>
            <a:r>
              <a:rPr lang="en-US" baseline="0" dirty="0" err="1"/>
              <a:t>Worksafe</a:t>
            </a:r>
            <a:r>
              <a:rPr lang="en-US" baseline="0" dirty="0"/>
              <a:t> BC has a video that could be used in this section.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54</a:t>
            </a:fld>
            <a:endParaRPr lang="en-US" altLang="en-US"/>
          </a:p>
        </p:txBody>
      </p:sp>
    </p:spTree>
    <p:extLst>
      <p:ext uri="{BB962C8B-B14F-4D97-AF65-F5344CB8AC3E}">
        <p14:creationId xmlns:p14="http://schemas.microsoft.com/office/powerpoint/2010/main" val="3763246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Bureau of Labor Statistics (BLS) data shows that between 15,000 – 25,000 assaults, which result in days away from work, have been reported annually over the last 10 years.  Two-thirds of these injuries were in the health-care setting each year.</a:t>
            </a:r>
          </a:p>
          <a:p>
            <a:endParaRPr lang="en-US" dirty="0"/>
          </a:p>
          <a:p>
            <a:r>
              <a:rPr lang="en-US" dirty="0"/>
              <a:t>Interactions with patients are by far the largest source of violence in healthcare settings.</a:t>
            </a:r>
          </a:p>
          <a:p>
            <a:endParaRPr lang="en-US" dirty="0"/>
          </a:p>
          <a:p>
            <a:r>
              <a:rPr lang="en-US" dirty="0"/>
              <a:t>This Violence is vastly underreported, the data listed in these BLS stats are only those that led to time away from work.</a:t>
            </a:r>
          </a:p>
          <a:p>
            <a:endParaRPr lang="en-US" dirty="0"/>
          </a:p>
          <a:p>
            <a:r>
              <a:rPr lang="en-US" dirty="0"/>
              <a:t>Reasons for underreporting are varied and can range from a lack of a reporting policy, lack of faith in the reporting system, or even a fear of retaliation.</a:t>
            </a:r>
          </a:p>
          <a:p>
            <a:endParaRPr lang="en-US" dirty="0"/>
          </a:p>
          <a:p>
            <a:r>
              <a:rPr lang="en-US" dirty="0"/>
              <a:t>Employee interviews are especially important when determining if there are workplace violence hazards.  Asking the right questions might be the only way this issue can come to light in a LTC inspection.</a:t>
            </a:r>
          </a:p>
          <a:p>
            <a:endParaRPr lang="en-US" dirty="0"/>
          </a:p>
          <a:p>
            <a:r>
              <a:rPr lang="en-US" dirty="0"/>
              <a:t>(Play </a:t>
            </a:r>
            <a:r>
              <a:rPr lang="en-US" dirty="0" err="1"/>
              <a:t>WorksafeBC</a:t>
            </a:r>
            <a:r>
              <a:rPr lang="en-US" dirty="0"/>
              <a:t> – Workplace Violence video _ “Forever Changed”</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55</a:t>
            </a:fld>
            <a:endParaRPr lang="en-US" altLang="en-US"/>
          </a:p>
        </p:txBody>
      </p:sp>
    </p:spTree>
    <p:extLst>
      <p:ext uri="{BB962C8B-B14F-4D97-AF65-F5344CB8AC3E}">
        <p14:creationId xmlns:p14="http://schemas.microsoft.com/office/powerpoint/2010/main" val="14106686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review the Employers Workplace Violence Prevention Program, if they have one.  If one doesn’t exist, review policies and procedures, along with interviews and facility observations to determine what steps, if any, the ER has in place to protect EE’s.</a:t>
            </a:r>
          </a:p>
          <a:p>
            <a:endParaRPr lang="en-US" dirty="0"/>
          </a:p>
          <a:p>
            <a:r>
              <a:rPr lang="en-US" dirty="0"/>
              <a:t>Request and review the ER’s injury and illness records from at least 5 years prior to the inspection.  Look for any recorded injuries associated with Workplace Violence and make note of any trends.  Remember, workplace violence within LTC facilities usually refers to improper contact between employees and residents.  Look for instances of physical abuse experienced by employees who are responsible for the direct care of residents. </a:t>
            </a:r>
          </a:p>
          <a:p>
            <a:r>
              <a:rPr lang="en-US" dirty="0"/>
              <a:t>Request information on any training EE’s receive on Workplace Violence, to include the contents of the training, when and how often the training occurs, who has received the training, etc.</a:t>
            </a:r>
          </a:p>
          <a:p>
            <a:endParaRPr lang="en-US" dirty="0"/>
          </a:p>
          <a:p>
            <a:r>
              <a:rPr lang="en-US" dirty="0"/>
              <a:t>Check other documents like workers compensations records, insurance records, security reports, first-aid logs, accident and near miss logs.  These can provide information on incidents that were not documented in the OSHA log and give you additional information on the frequency and severity of any incidents.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56</a:t>
            </a:fld>
            <a:endParaRPr lang="en-US" altLang="en-US"/>
          </a:p>
        </p:txBody>
      </p:sp>
    </p:spTree>
    <p:extLst>
      <p:ext uri="{BB962C8B-B14F-4D97-AF65-F5344CB8AC3E}">
        <p14:creationId xmlns:p14="http://schemas.microsoft.com/office/powerpoint/2010/main" val="3614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Hazard Assessments for Workplace Violence, are they adequate?  These can also help support your employer knowledge of the hazard.</a:t>
            </a:r>
          </a:p>
          <a:p>
            <a:endParaRPr lang="en-US" dirty="0"/>
          </a:p>
          <a:p>
            <a:r>
              <a:rPr lang="en-US" dirty="0"/>
              <a:t>If the facility has a health and safety committee or meeting, request the meeting minutes…again you might find information concerning workplace violence incidents as well as knowledge of the hazard.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Evidence of workplace violence behavior can be identified during employee interviews, as well as during review of OSHA 300 logs.</a:t>
            </a:r>
          </a:p>
          <a:p>
            <a:r>
              <a:rPr lang="en-US" dirty="0"/>
              <a:t>Also when interviewing employees, make note of whether employees have experienced, or are aware of, any retaliation form the employer for complaining of workplace violence or potential workplace violence or for reporting an injury resulting from workplace violence.  Acts you might identify can include workers having their hours reduced, denial of promotion, reassignment to a less desirable position or type of work, or even termination.  The questionnaires in the LTC SEP could be very helpful in the interviewing process.  I also highly recommend that you get written statements from all of your interviews, remember Workplace Violence would be a General Duty violation.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Also make sure you speak to the Individual(s) in charge of workplace Violence program at the facility as well as the trainers.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the situation requires, request Medical Records for any identified EE incidents.  This will necessitate you get a signed authorization form from the EE(s).  Make sure you follow protocols to ensure privacy is maintained.</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57</a:t>
            </a:fld>
            <a:endParaRPr lang="en-US" altLang="en-US"/>
          </a:p>
        </p:txBody>
      </p:sp>
    </p:spTree>
    <p:extLst>
      <p:ext uri="{BB962C8B-B14F-4D97-AF65-F5344CB8AC3E}">
        <p14:creationId xmlns:p14="http://schemas.microsoft.com/office/powerpoint/2010/main" val="1190995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200" dirty="0">
                <a:solidFill>
                  <a:schemeClr val="tx1"/>
                </a:solidFill>
                <a:effectLst/>
                <a:latin typeface="Arial" charset="0"/>
                <a:ea typeface="+mn-ea"/>
                <a:cs typeface="+mn-cs"/>
              </a:rPr>
              <a:t>Workplace Violence Prevention Plan</a:t>
            </a:r>
            <a:r>
              <a:rPr lang="en-US" sz="1000" b="0" i="0" kern="1200" dirty="0">
                <a:solidFill>
                  <a:schemeClr val="tx1"/>
                </a:solidFill>
                <a:effectLst/>
                <a:latin typeface="Arial" charset="0"/>
                <a:ea typeface="+mn-ea"/>
                <a:cs typeface="+mn-cs"/>
              </a:rPr>
              <a:t>: To prevent workplace violence a written program should  should incorporate these basic building blocks which include </a:t>
            </a:r>
          </a:p>
          <a:p>
            <a:pPr marL="628650" lvl="1" indent="-171450">
              <a:lnSpc>
                <a:spcPct val="150000"/>
              </a:lnSpc>
              <a:buFont typeface="Arial" panose="020B0604020202020204" pitchFamily="34" charset="0"/>
              <a:buChar char="•"/>
            </a:pPr>
            <a:r>
              <a:rPr lang="en-US" dirty="0"/>
              <a:t>Management Commitment/Employee Participation: for example:  is there an effective reporting system?  Is reporting encouraged?  Is EE feedback sought after, </a:t>
            </a:r>
            <a:r>
              <a:rPr lang="en-US" dirty="0" err="1"/>
              <a:t>etc</a:t>
            </a:r>
            <a:r>
              <a:rPr lang="en-US" dirty="0"/>
              <a:t>?</a:t>
            </a:r>
          </a:p>
          <a:p>
            <a:pPr marL="628650" lvl="1" indent="-171450">
              <a:lnSpc>
                <a:spcPct val="150000"/>
              </a:lnSpc>
              <a:buFont typeface="Arial" panose="020B0604020202020204" pitchFamily="34" charset="0"/>
              <a:buChar char="•"/>
            </a:pPr>
            <a:endParaRPr lang="en-US" dirty="0"/>
          </a:p>
          <a:p>
            <a:pPr marL="628650" lvl="1" indent="-171450">
              <a:lnSpc>
                <a:spcPct val="150000"/>
              </a:lnSpc>
              <a:buFont typeface="Arial" panose="020B0604020202020204" pitchFamily="34" charset="0"/>
              <a:buChar char="•"/>
            </a:pPr>
            <a:r>
              <a:rPr lang="en-US" dirty="0"/>
              <a:t>Worksite Analysis:  for example:  How does the employer determined and identify the presence of or lack of workplace violence hazards?  How do they assess?  Do they use employee surveys?  Other documentation?  All should be reviewed.</a:t>
            </a:r>
          </a:p>
          <a:p>
            <a:pPr marL="628650" lvl="1" indent="-171450">
              <a:lnSpc>
                <a:spcPct val="150000"/>
              </a:lnSpc>
              <a:buFont typeface="Arial" panose="020B0604020202020204" pitchFamily="34" charset="0"/>
              <a:buChar char="•"/>
            </a:pPr>
            <a:endParaRPr lang="en-US" dirty="0"/>
          </a:p>
          <a:p>
            <a:pPr marL="628650" lvl="1" indent="-171450">
              <a:lnSpc>
                <a:spcPct val="150000"/>
              </a:lnSpc>
              <a:buFont typeface="Arial" panose="020B0604020202020204" pitchFamily="34" charset="0"/>
              <a:buChar char="•"/>
            </a:pPr>
            <a:r>
              <a:rPr lang="en-US" dirty="0"/>
              <a:t>Hazard Prevention and Control:  for example: What hazard prevention methods or controls are in place?  How were these determined to be sufficient?  Do they appear to be working to prevent WPV incidents?</a:t>
            </a:r>
          </a:p>
          <a:p>
            <a:pPr marL="628650" lvl="1" indent="-171450">
              <a:lnSpc>
                <a:spcPct val="150000"/>
              </a:lnSpc>
              <a:buFont typeface="Arial" panose="020B0604020202020204" pitchFamily="34" charset="0"/>
              <a:buChar char="•"/>
            </a:pPr>
            <a:endParaRPr lang="en-US" dirty="0"/>
          </a:p>
          <a:p>
            <a:pPr marL="628650" lvl="1" indent="-171450">
              <a:lnSpc>
                <a:spcPct val="150000"/>
              </a:lnSpc>
              <a:buFont typeface="Arial" panose="020B0604020202020204" pitchFamily="34" charset="0"/>
              <a:buChar char="•"/>
            </a:pPr>
            <a:r>
              <a:rPr lang="en-US" dirty="0"/>
              <a:t>Safety and Health Training:  for example: Are EE’s being trained in the methods of prevention and control that the ER has deemed appropriate?  How is the training conducted?  Is it effective?</a:t>
            </a:r>
          </a:p>
          <a:p>
            <a:pPr marL="628650" lvl="1" indent="-171450">
              <a:lnSpc>
                <a:spcPct val="150000"/>
              </a:lnSpc>
              <a:buFont typeface="Arial" panose="020B0604020202020204" pitchFamily="34" charset="0"/>
              <a:buChar char="•"/>
            </a:pPr>
            <a:endParaRPr lang="en-US" dirty="0"/>
          </a:p>
          <a:p>
            <a:pPr marL="628650" lvl="1" indent="-171450">
              <a:lnSpc>
                <a:spcPct val="150000"/>
              </a:lnSpc>
              <a:buFont typeface="Arial" panose="020B0604020202020204" pitchFamily="34" charset="0"/>
              <a:buChar char="•"/>
            </a:pPr>
            <a:r>
              <a:rPr lang="en-US" dirty="0"/>
              <a:t>Recordkeeping  - for example: Records review is vital to identify patterns of assaults or near misses that could be prevent or reduced through the implementation of appropriate controls.</a:t>
            </a:r>
          </a:p>
          <a:p>
            <a:pPr marL="1085850" lvl="2" indent="-171450">
              <a:lnSpc>
                <a:spcPct val="150000"/>
              </a:lnSpc>
              <a:buFont typeface="Arial" panose="020B0604020202020204" pitchFamily="34" charset="0"/>
              <a:buChar char="•"/>
            </a:pPr>
            <a:r>
              <a:rPr lang="en-US" dirty="0"/>
              <a:t>This review should include medical, safety , specific threat assessments, worker compensation reports, as well as OSHA 300 logs.  Also ask if an incident/near miss log, the facilities daily log or general event log, and any police reports (if applicable).  Is the ER reviewing this documentation?  </a:t>
            </a:r>
          </a:p>
          <a:p>
            <a:pPr marL="1085850" lvl="2" indent="-171450">
              <a:lnSpc>
                <a:spcPct val="150000"/>
              </a:lnSpc>
              <a:buFont typeface="Arial" panose="020B0604020202020204" pitchFamily="34" charset="0"/>
              <a:buChar char="•"/>
            </a:pPr>
            <a:endParaRPr lang="en-US" dirty="0"/>
          </a:p>
          <a:p>
            <a:pPr marL="628650" lvl="1" indent="-171450">
              <a:lnSpc>
                <a:spcPct val="150000"/>
              </a:lnSpc>
              <a:buFont typeface="Arial" panose="020B0604020202020204" pitchFamily="34" charset="0"/>
              <a:buChar char="•"/>
            </a:pPr>
            <a:r>
              <a:rPr lang="en-US" dirty="0"/>
              <a:t>Program evaluation – for example: Is the ER regularly investigating incidents and utilizing the information to update the program?  How often?  Is the ER measuring the rates of WPV occurrences to measure the programs performance, how well it is addressing the problem and protecting EE’s?  Keeping abreast of new industry strategies to prevent or respond to workplace violence?  Are they surveying EE’s periodically to learn if they are experiencing workplace violence? </a:t>
            </a:r>
          </a:p>
          <a:p>
            <a:pPr marL="457200" lvl="1" indent="0">
              <a:lnSpc>
                <a:spcPct val="150000"/>
              </a:lnSpc>
              <a:buFont typeface="Arial" panose="020B0604020202020204" pitchFamily="34" charset="0"/>
              <a:buNone/>
            </a:pPr>
            <a:endParaRPr lang="en-US" dirty="0"/>
          </a:p>
          <a:p>
            <a:pPr marL="628650" lvl="1" indent="-171450">
              <a:lnSpc>
                <a:spcPct val="150000"/>
              </a:lnSpc>
              <a:buFont typeface="Arial" panose="020B0604020202020204" pitchFamily="34" charset="0"/>
              <a:buChar char="•"/>
            </a:pPr>
            <a:endParaRPr lang="en-US" sz="1000" b="0" i="0" kern="1200" dirty="0">
              <a:solidFill>
                <a:schemeClr val="tx1"/>
              </a:solidFill>
              <a:effectLst/>
              <a:latin typeface="Arial" charset="0"/>
              <a:ea typeface="+mn-ea"/>
              <a:cs typeface="+mn-cs"/>
            </a:endParaRPr>
          </a:p>
          <a:p>
            <a:r>
              <a:rPr lang="en-US" sz="1000" b="0" i="0" kern="1200" dirty="0">
                <a:solidFill>
                  <a:schemeClr val="tx1"/>
                </a:solidFill>
                <a:effectLst/>
                <a:latin typeface="Arial" charset="0"/>
                <a:ea typeface="+mn-ea"/>
                <a:cs typeface="+mn-cs"/>
              </a:rPr>
              <a:t>The program should also state clear goals and objectives suitable to the size and complexity of the given workplace.</a:t>
            </a:r>
            <a:br>
              <a:rPr lang="en-US" sz="1000" b="0" i="0" kern="1200" dirty="0">
                <a:solidFill>
                  <a:schemeClr val="tx1"/>
                </a:solidFill>
                <a:effectLst/>
                <a:latin typeface="Arial" charset="0"/>
                <a:ea typeface="+mn-ea"/>
                <a:cs typeface="+mn-cs"/>
              </a:rPr>
            </a:br>
            <a:br>
              <a:rPr lang="en-US" sz="1000" b="0" i="0" kern="1200" dirty="0">
                <a:solidFill>
                  <a:schemeClr val="tx1"/>
                </a:solidFill>
                <a:effectLst/>
                <a:latin typeface="Arial" charset="0"/>
                <a:ea typeface="+mn-ea"/>
                <a:cs typeface="+mn-cs"/>
              </a:rPr>
            </a:br>
            <a:endParaRPr lang="en-US" sz="1000" b="0" i="0" kern="1200" dirty="0">
              <a:solidFill>
                <a:schemeClr val="tx1"/>
              </a:solidFill>
              <a:effectLst/>
              <a:latin typeface="Arial" charset="0"/>
              <a:ea typeface="+mn-ea"/>
              <a:cs typeface="+mn-cs"/>
            </a:endParaRPr>
          </a:p>
          <a:p>
            <a:r>
              <a:rPr lang="en-US" sz="1000" b="0" i="0" kern="1200" dirty="0">
                <a:solidFill>
                  <a:schemeClr val="tx1"/>
                </a:solidFill>
                <a:effectLst/>
                <a:latin typeface="Arial" charset="0"/>
                <a:ea typeface="+mn-ea"/>
                <a:cs typeface="+mn-cs"/>
              </a:rPr>
              <a:t>Overall, an effective violence prevention written plan:</a:t>
            </a:r>
            <a:br>
              <a:rPr lang="en-US" sz="1000" b="0" i="0" kern="1200" dirty="0">
                <a:solidFill>
                  <a:schemeClr val="tx1"/>
                </a:solidFill>
                <a:effectLst/>
                <a:latin typeface="Arial" charset="0"/>
                <a:ea typeface="+mn-ea"/>
                <a:cs typeface="+mn-cs"/>
              </a:rPr>
            </a:br>
            <a:br>
              <a:rPr lang="en-US" sz="1000" b="0" i="0" kern="1200" dirty="0">
                <a:solidFill>
                  <a:schemeClr val="tx1"/>
                </a:solidFill>
                <a:effectLst/>
                <a:latin typeface="Arial" charset="0"/>
                <a:ea typeface="+mn-ea"/>
                <a:cs typeface="+mn-cs"/>
              </a:rPr>
            </a:br>
            <a:endParaRPr lang="en-US" sz="1000" b="0" i="0" kern="1200" dirty="0">
              <a:solidFill>
                <a:schemeClr val="tx1"/>
              </a:solidFill>
              <a:effectLst/>
              <a:latin typeface="Arial" charset="0"/>
              <a:ea typeface="+mn-ea"/>
              <a:cs typeface="+mn-cs"/>
            </a:endParaRPr>
          </a:p>
          <a:p>
            <a:pPr lvl="1"/>
            <a:r>
              <a:rPr lang="en-US" sz="1000" b="0" i="0" kern="1200" dirty="0">
                <a:solidFill>
                  <a:schemeClr val="tx1"/>
                </a:solidFill>
                <a:effectLst/>
                <a:latin typeface="Arial" charset="0"/>
                <a:ea typeface="+mn-ea"/>
                <a:cs typeface="+mn-cs"/>
              </a:rPr>
              <a:t>Creates and disseminates a clear policy that violence, verbal and nonverbal threats, and related actions, will not be tolerated.</a:t>
            </a:r>
            <a:br>
              <a:rPr lang="en-US" sz="1000" b="0" i="0" kern="1200" dirty="0">
                <a:solidFill>
                  <a:schemeClr val="tx1"/>
                </a:solidFill>
                <a:effectLst/>
                <a:latin typeface="Arial" charset="0"/>
                <a:ea typeface="+mn-ea"/>
                <a:cs typeface="+mn-cs"/>
              </a:rPr>
            </a:br>
            <a:endParaRPr lang="en-US" sz="1000" b="0" i="0" kern="1200" dirty="0">
              <a:solidFill>
                <a:schemeClr val="tx1"/>
              </a:solidFill>
              <a:effectLst/>
              <a:latin typeface="Arial" charset="0"/>
              <a:ea typeface="+mn-ea"/>
              <a:cs typeface="+mn-cs"/>
            </a:endParaRPr>
          </a:p>
          <a:p>
            <a:pPr lvl="1"/>
            <a:br>
              <a:rPr lang="en-US" sz="1000" b="0" i="0" kern="1200" dirty="0">
                <a:solidFill>
                  <a:schemeClr val="tx1"/>
                </a:solidFill>
                <a:effectLst/>
                <a:latin typeface="Arial" charset="0"/>
                <a:ea typeface="+mn-ea"/>
                <a:cs typeface="+mn-cs"/>
              </a:rPr>
            </a:br>
            <a:r>
              <a:rPr lang="en-US" sz="1000" b="0" i="0" kern="1200" dirty="0">
                <a:solidFill>
                  <a:schemeClr val="tx1"/>
                </a:solidFill>
                <a:effectLst/>
                <a:latin typeface="Arial" charset="0"/>
                <a:ea typeface="+mn-ea"/>
                <a:cs typeface="+mn-cs"/>
              </a:rPr>
              <a:t>Ensures that no reprisals are taken against employees who report or experience workplace violence.</a:t>
            </a:r>
            <a:br>
              <a:rPr lang="en-US" sz="1000" b="0" i="0" kern="1200" dirty="0">
                <a:solidFill>
                  <a:schemeClr val="tx1"/>
                </a:solidFill>
                <a:effectLst/>
                <a:latin typeface="Arial" charset="0"/>
                <a:ea typeface="+mn-ea"/>
                <a:cs typeface="+mn-cs"/>
              </a:rPr>
            </a:br>
            <a:endParaRPr lang="en-US" sz="1000" b="0" i="0" kern="1200" dirty="0">
              <a:solidFill>
                <a:schemeClr val="tx1"/>
              </a:solidFill>
              <a:effectLst/>
              <a:latin typeface="Arial" charset="0"/>
              <a:ea typeface="+mn-ea"/>
              <a:cs typeface="+mn-cs"/>
            </a:endParaRPr>
          </a:p>
          <a:p>
            <a:pPr lvl="1"/>
            <a:br>
              <a:rPr lang="en-US" sz="1000" b="0" i="0" kern="1200" dirty="0">
                <a:solidFill>
                  <a:schemeClr val="tx1"/>
                </a:solidFill>
                <a:effectLst/>
                <a:latin typeface="Arial" charset="0"/>
                <a:ea typeface="+mn-ea"/>
                <a:cs typeface="+mn-cs"/>
              </a:rPr>
            </a:br>
            <a:r>
              <a:rPr lang="en-US" sz="1000" b="0" i="0" kern="1200" dirty="0">
                <a:solidFill>
                  <a:schemeClr val="tx1"/>
                </a:solidFill>
                <a:effectLst/>
                <a:latin typeface="Arial" charset="0"/>
                <a:ea typeface="+mn-ea"/>
                <a:cs typeface="+mn-cs"/>
              </a:rPr>
              <a:t>Encourages prompt reporting of all violent incidents and recordkeeping of incidents to assess risk and to measure progress.</a:t>
            </a:r>
            <a:br>
              <a:rPr lang="en-US" sz="1000" b="0" i="0" kern="1200" dirty="0">
                <a:solidFill>
                  <a:schemeClr val="tx1"/>
                </a:solidFill>
                <a:effectLst/>
                <a:latin typeface="Arial" charset="0"/>
                <a:ea typeface="+mn-ea"/>
                <a:cs typeface="+mn-cs"/>
              </a:rPr>
            </a:br>
            <a:endParaRPr lang="en-US" sz="1000" b="0" i="0" kern="1200" dirty="0">
              <a:solidFill>
                <a:schemeClr val="tx1"/>
              </a:solidFill>
              <a:effectLst/>
              <a:latin typeface="Arial" charset="0"/>
              <a:ea typeface="+mn-ea"/>
              <a:cs typeface="+mn-cs"/>
            </a:endParaRPr>
          </a:p>
          <a:p>
            <a:pPr lvl="1"/>
            <a:br>
              <a:rPr lang="en-US" sz="1000" b="0" i="0" kern="1200" dirty="0">
                <a:solidFill>
                  <a:schemeClr val="tx1"/>
                </a:solidFill>
                <a:effectLst/>
                <a:latin typeface="Arial" charset="0"/>
                <a:ea typeface="+mn-ea"/>
                <a:cs typeface="+mn-cs"/>
              </a:rPr>
            </a:br>
            <a:r>
              <a:rPr lang="en-US" sz="1000" b="0" i="0" kern="1200" dirty="0">
                <a:solidFill>
                  <a:schemeClr val="tx1"/>
                </a:solidFill>
                <a:effectLst/>
                <a:latin typeface="Arial" charset="0"/>
                <a:ea typeface="+mn-ea"/>
                <a:cs typeface="+mn-cs"/>
              </a:rPr>
              <a:t>Establishes a plan for maintaining security in the workplace which includes law enforcement officials and other specialists.</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58</a:t>
            </a:fld>
            <a:endParaRPr lang="en-US" altLang="en-US"/>
          </a:p>
        </p:txBody>
      </p:sp>
    </p:spTree>
    <p:extLst>
      <p:ext uri="{BB962C8B-B14F-4D97-AF65-F5344CB8AC3E}">
        <p14:creationId xmlns:p14="http://schemas.microsoft.com/office/powerpoint/2010/main" val="2426072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“Warning Signs” during your documentation review and interviews, some examples include…</a:t>
            </a:r>
          </a:p>
          <a:p>
            <a:endParaRPr lang="en-US" dirty="0"/>
          </a:p>
          <a:p>
            <a:pPr marL="228600" indent="-228600">
              <a:spcAft>
                <a:spcPts val="600"/>
              </a:spcAft>
              <a:buFont typeface="+mj-lt"/>
              <a:buAutoNum type="arabicPeriod"/>
            </a:pPr>
            <a:r>
              <a:rPr lang="en-US" dirty="0"/>
              <a:t>Lack of “good faith” in actually reducing the workplace violence hazards that have occurred or employees have listed as a concern.</a:t>
            </a:r>
          </a:p>
          <a:p>
            <a:pPr marL="228600" indent="-228600">
              <a:spcAft>
                <a:spcPts val="600"/>
              </a:spcAft>
              <a:buFont typeface="+mj-lt"/>
              <a:buAutoNum type="arabicPeriod"/>
            </a:pPr>
            <a:endParaRPr lang="en-US" dirty="0"/>
          </a:p>
          <a:p>
            <a:pPr marL="228600" indent="-228600">
              <a:spcAft>
                <a:spcPts val="600"/>
              </a:spcAft>
              <a:buFont typeface="+mj-lt"/>
              <a:buAutoNum type="arabicPeriod"/>
            </a:pPr>
            <a:r>
              <a:rPr lang="en-US" dirty="0"/>
              <a:t>Lack of procedural changes in response to related employee injuries</a:t>
            </a:r>
          </a:p>
          <a:p>
            <a:pPr marL="228600" indent="-228600">
              <a:spcAft>
                <a:spcPts val="600"/>
              </a:spcAft>
              <a:buFont typeface="+mj-lt"/>
              <a:buAutoNum type="arabicPeriod"/>
            </a:pPr>
            <a:endParaRPr lang="en-US" dirty="0"/>
          </a:p>
          <a:p>
            <a:pPr marL="228600" indent="-228600">
              <a:spcAft>
                <a:spcPts val="600"/>
              </a:spcAft>
              <a:buFont typeface="+mj-lt"/>
              <a:buAutoNum type="arabicPeriod"/>
            </a:pPr>
            <a:r>
              <a:rPr lang="en-US" dirty="0"/>
              <a:t>Lack of commitment from top management,</a:t>
            </a:r>
          </a:p>
          <a:p>
            <a:pPr marL="228600" indent="-228600">
              <a:spcAft>
                <a:spcPts val="600"/>
              </a:spcAft>
              <a:buFont typeface="+mj-lt"/>
              <a:buAutoNum type="arabicPeriod"/>
            </a:pPr>
            <a:endParaRPr lang="en-US" dirty="0"/>
          </a:p>
          <a:p>
            <a:pPr marL="228600" indent="-228600">
              <a:spcAft>
                <a:spcPts val="600"/>
              </a:spcAft>
              <a:buFont typeface="+mj-lt"/>
              <a:buAutoNum type="arabicPeriod"/>
            </a:pPr>
            <a:r>
              <a:rPr lang="en-US" dirty="0"/>
              <a:t>Lack of medical or counseling programs available for injured employees</a:t>
            </a:r>
          </a:p>
          <a:p>
            <a:pPr marL="228600" indent="-228600">
              <a:spcAft>
                <a:spcPts val="600"/>
              </a:spcAft>
              <a:buFont typeface="+mj-lt"/>
              <a:buAutoNum type="arabicPeriod"/>
            </a:pPr>
            <a:endParaRPr lang="en-US" dirty="0"/>
          </a:p>
          <a:p>
            <a:pPr marL="228600" indent="-228600">
              <a:spcAft>
                <a:spcPts val="600"/>
              </a:spcAft>
              <a:buFont typeface="+mj-lt"/>
              <a:buAutoNum type="arabicPeriod"/>
            </a:pPr>
            <a:r>
              <a:rPr lang="en-US" dirty="0"/>
              <a:t>Inadequate staffing available to perform job tasks, </a:t>
            </a:r>
          </a:p>
          <a:p>
            <a:pPr marL="228600" indent="-228600">
              <a:spcAft>
                <a:spcPts val="600"/>
              </a:spcAft>
              <a:buFont typeface="+mj-lt"/>
              <a:buAutoNum type="arabicPeriod"/>
            </a:pPr>
            <a:endParaRPr lang="en-US" dirty="0"/>
          </a:p>
          <a:p>
            <a:pPr marL="228600" indent="-228600">
              <a:spcAft>
                <a:spcPts val="600"/>
              </a:spcAft>
              <a:buFont typeface="+mj-lt"/>
              <a:buAutoNum type="arabicPeriod"/>
            </a:pPr>
            <a:r>
              <a:rPr lang="en-US" dirty="0"/>
              <a:t>Failure to report violent incidents to the police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59</a:t>
            </a:fld>
            <a:endParaRPr lang="en-US" altLang="en-US"/>
          </a:p>
        </p:txBody>
      </p:sp>
    </p:spTree>
    <p:extLst>
      <p:ext uri="{BB962C8B-B14F-4D97-AF65-F5344CB8AC3E}">
        <p14:creationId xmlns:p14="http://schemas.microsoft.com/office/powerpoint/2010/main" val="156729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32D4A6-7905-4CEA-9DA7-39E64B5B2600}" type="slidenum">
              <a:rPr lang="en-US" altLang="en-US">
                <a:solidFill>
                  <a:srgbClr val="000000"/>
                </a:solidFill>
                <a:latin typeface="Calibri" panose="020F0502020204030204" pitchFamily="34" charset="0"/>
              </a:rPr>
              <a:pPr eaLnBrk="1" hangingPunct="1"/>
              <a:t>6</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And also to Focus NCDOL compliance, consultative and training activities in effort to systematically reduce injury and illness rates in the long term care industry.</a:t>
            </a:r>
          </a:p>
          <a:p>
            <a:pPr eaLnBrk="1" hangingPunct="1">
              <a:spcBef>
                <a:spcPct val="0"/>
              </a:spcBef>
            </a:pPr>
            <a:endParaRPr lang="en-US" altLang="en-US" dirty="0"/>
          </a:p>
        </p:txBody>
      </p:sp>
    </p:spTree>
    <p:extLst>
      <p:ext uri="{BB962C8B-B14F-4D97-AF65-F5344CB8AC3E}">
        <p14:creationId xmlns:p14="http://schemas.microsoft.com/office/powerpoint/2010/main" val="1069484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So you’ve Interviewed employees </a:t>
            </a:r>
            <a:r>
              <a:rPr lang="en-US" dirty="0">
                <a:latin typeface="Arial Narrow" panose="020B0606020202030204" pitchFamily="34" charset="0"/>
              </a:rPr>
              <a:t>and </a:t>
            </a:r>
            <a:r>
              <a:rPr lang="en-US" b="1" dirty="0">
                <a:latin typeface="Arial Narrow" panose="020B0606020202030204" pitchFamily="34" charset="0"/>
              </a:rPr>
              <a:t>reviewed OSHA 300 logs and other documentation and </a:t>
            </a:r>
            <a:r>
              <a:rPr lang="en-US" dirty="0">
                <a:latin typeface="Arial Narrow" panose="020B0606020202030204" pitchFamily="34" charset="0"/>
              </a:rPr>
              <a:t>determined there </a:t>
            </a:r>
            <a:r>
              <a:rPr lang="en-US" u="sng" dirty="0">
                <a:latin typeface="Arial Narrow" panose="020B0606020202030204" pitchFamily="34" charset="0"/>
              </a:rPr>
              <a:t>is</a:t>
            </a:r>
            <a:r>
              <a:rPr lang="en-US" dirty="0">
                <a:latin typeface="Arial Narrow" panose="020B0606020202030204" pitchFamily="34" charset="0"/>
              </a:rPr>
              <a:t> a workplace violence hazard issue.  </a:t>
            </a:r>
          </a:p>
          <a:p>
            <a:endParaRPr lang="en-US" dirty="0">
              <a:latin typeface="Arial Narrow" panose="020B0606020202030204" pitchFamily="34" charset="0"/>
            </a:endParaRPr>
          </a:p>
          <a:p>
            <a:r>
              <a:rPr lang="en-US" dirty="0">
                <a:latin typeface="Arial Narrow" panose="020B0606020202030204" pitchFamily="34" charset="0"/>
              </a:rPr>
              <a:t>Make sure you have the level of supporting evidence and supporting documentation required to build a General Duty Clause violation.</a:t>
            </a:r>
          </a:p>
          <a:p>
            <a:endParaRPr lang="en-US" dirty="0">
              <a:latin typeface="Arial Narrow" panose="020B0606020202030204" pitchFamily="34" charset="0"/>
            </a:endParaRPr>
          </a:p>
          <a:p>
            <a:r>
              <a:rPr lang="en-US" dirty="0">
                <a:latin typeface="Arial Narrow" panose="020B0606020202030204" pitchFamily="34" charset="0"/>
              </a:rPr>
              <a:t>When constructing your violation refer back to the OSH Workplace Violence Memo dated 5/1/2017 (WPV 3), OSHA directive CPL 02-01-058 for guidance.</a:t>
            </a:r>
          </a:p>
          <a:p>
            <a:endParaRPr lang="en-US" dirty="0">
              <a:latin typeface="Arial Narrow" panose="020B0606020202030204" pitchFamily="34" charset="0"/>
            </a:endParaRPr>
          </a:p>
          <a:p>
            <a:r>
              <a:rPr lang="en-US" dirty="0">
                <a:latin typeface="Arial Narrow" panose="020B0606020202030204" pitchFamily="34" charset="0"/>
              </a:rPr>
              <a:t>Lets do a quick review of information that could be helpful to you when building a Workplace Violence GDC violation</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60</a:t>
            </a:fld>
            <a:endParaRPr lang="en-US" altLang="en-US"/>
          </a:p>
        </p:txBody>
      </p:sp>
    </p:spTree>
    <p:extLst>
      <p:ext uri="{BB962C8B-B14F-4D97-AF65-F5344CB8AC3E}">
        <p14:creationId xmlns:p14="http://schemas.microsoft.com/office/powerpoint/2010/main" val="7837157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Font typeface="+mj-lt"/>
              <a:buAutoNum type="arabicPeriod"/>
            </a:pPr>
            <a:r>
              <a:rPr lang="en-US" dirty="0"/>
              <a:t>Remember with General Duty, the most likely injury to result must be serious physical harm or worse.  </a:t>
            </a:r>
          </a:p>
          <a:p>
            <a:r>
              <a:rPr lang="en-US" dirty="0"/>
              <a:t>The easiest way to support this, is through injuries that have already occurred (if within the last 6 months) or show the injuries as a hazardous trend (injuries over the last 3 years).  </a:t>
            </a:r>
          </a:p>
          <a:p>
            <a:r>
              <a:rPr lang="en-US" dirty="0"/>
              <a:t> </a:t>
            </a:r>
          </a:p>
          <a:p>
            <a:r>
              <a:rPr lang="en-US" dirty="0"/>
              <a:t>Using the OSHA 300 logs, ER injury reports, medical records, written employee interviews, etc. you can show that the injuries and/or potential injuries constitute a serious hazard to the exposed employees.  When interviewing EE’s also ask about near misses, where workplace violence incidents occurred but not injuries were reported.  These might not be recorded.</a:t>
            </a:r>
          </a:p>
          <a:p>
            <a:endParaRPr lang="en-US" dirty="0"/>
          </a:p>
          <a:p>
            <a:r>
              <a:rPr lang="en-US" dirty="0"/>
              <a:t>Supplement this documentation with photographs if possible, if not create diagrams to show how prior incidents occurred.  Create a visual picture, I personally used PowerPoint.  I highly recommend, especially for cases that will go to the AG’s office or through Case File Review.</a:t>
            </a:r>
          </a:p>
          <a:p>
            <a:endParaRPr lang="en-US" dirty="0"/>
          </a:p>
          <a:p>
            <a:pPr marL="228600" indent="-228600">
              <a:buAutoNum type="arabicPeriod" startAt="2"/>
            </a:pPr>
            <a:r>
              <a:rPr lang="en-US" dirty="0"/>
              <a:t>Look for past complaints and grievances.  If the ER does not track or record, ask the EE’s what issues they have at the facility and get in writing.  </a:t>
            </a:r>
          </a:p>
          <a:p>
            <a:pPr marL="228600" indent="-228600">
              <a:buAutoNum type="arabicPeriod" startAt="2"/>
            </a:pPr>
            <a:endParaRPr lang="en-US" dirty="0"/>
          </a:p>
          <a:p>
            <a:pPr marL="228600" indent="-228600">
              <a:buAutoNum type="arabicPeriod" startAt="2"/>
            </a:pPr>
            <a:r>
              <a:rPr lang="en-US" dirty="0"/>
              <a:t>Another good source of information is Meeting Minutes (could be for the safety committee or supervisor’s, etc.) where Workplace Violence was discussed.  You might have to slog through quite a few to find what you need.  You could always request the minutes around the time of a near miss or actual incident to help narrow it down.</a:t>
            </a:r>
          </a:p>
          <a:p>
            <a:pPr marL="228600" indent="-228600">
              <a:buAutoNum type="arabicPeriod" startAt="2"/>
            </a:pPr>
            <a:endParaRPr lang="en-US" dirty="0"/>
          </a:p>
          <a:p>
            <a:pPr marL="0" inden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61</a:t>
            </a:fld>
            <a:endParaRPr lang="en-US" altLang="en-US"/>
          </a:p>
        </p:txBody>
      </p:sp>
    </p:spTree>
    <p:extLst>
      <p:ext uri="{BB962C8B-B14F-4D97-AF65-F5344CB8AC3E}">
        <p14:creationId xmlns:p14="http://schemas.microsoft.com/office/powerpoint/2010/main" val="2708458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Just to drive this point home…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Make sure you document and reference in your violation the supporting evidence you discovered. Make sure you have a strong argument that death or serious harm is a likely result.</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62</a:t>
            </a:fld>
            <a:endParaRPr lang="en-US" altLang="en-US"/>
          </a:p>
        </p:txBody>
      </p:sp>
    </p:spTree>
    <p:extLst>
      <p:ext uri="{BB962C8B-B14F-4D97-AF65-F5344CB8AC3E}">
        <p14:creationId xmlns:p14="http://schemas.microsoft.com/office/powerpoint/2010/main" val="2735003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With a General Duty violation you must also show that the employer had knowledge of the hazard.</a:t>
            </a:r>
          </a:p>
          <a:p>
            <a:endParaRPr lang="en-US" dirty="0"/>
          </a:p>
          <a:p>
            <a:r>
              <a:rPr lang="en-US" dirty="0"/>
              <a:t>Employer knowledge if often one of the most difficult requirements to prove.  </a:t>
            </a:r>
          </a:p>
          <a:p>
            <a:endParaRPr lang="en-US" dirty="0"/>
          </a:p>
          <a:p>
            <a:r>
              <a:rPr lang="en-US" dirty="0"/>
              <a:t>Strong documentation is vital.  As mentioned previously, look for documentation that shows/proves that the employer was aware that the problem existed.  </a:t>
            </a:r>
          </a:p>
          <a:p>
            <a:endParaRPr lang="en-US" dirty="0"/>
          </a:p>
          <a:p>
            <a:r>
              <a:rPr lang="en-US" dirty="0"/>
              <a:t>IF the injuries were listed on the 300 log, a member of management has to certify that they have review it and it is accurate…that is knowledge!  Look at hazard assessments, was the hazard identified?  Who in management signed off on or reviewed the assessment? Again this could be use as support of knowledge.  Of course, Interview the employer, ask them about their program, training, what precautions they have put in place to ensure EE safety.  and if possible try to get a written statement.  </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63</a:t>
            </a:fld>
            <a:endParaRPr lang="en-US" altLang="en-US"/>
          </a:p>
        </p:txBody>
      </p:sp>
    </p:spTree>
    <p:extLst>
      <p:ext uri="{BB962C8B-B14F-4D97-AF65-F5344CB8AC3E}">
        <p14:creationId xmlns:p14="http://schemas.microsoft.com/office/powerpoint/2010/main" val="38701777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Another requirement of General Duty is that the hazard must be recognized in the industry…</a:t>
            </a:r>
          </a:p>
          <a:p>
            <a:endParaRPr lang="en-US" dirty="0"/>
          </a:p>
          <a:p>
            <a:r>
              <a:rPr lang="en-US" dirty="0"/>
              <a:t>In general, these types of sources should be researched for any GDC violation, not just WPV.</a:t>
            </a:r>
          </a:p>
          <a:p>
            <a:endParaRPr lang="en-US" dirty="0"/>
          </a:p>
          <a:p>
            <a:r>
              <a:rPr lang="en-US" dirty="0"/>
              <a:t>Workplace Violence is a widespread problem in the healthcare industry and you should have not problem locating documentation.  There are many sources out there not the least of which are from OSHA and NIOSH.  You can also check out professional associations such as the American Nurses Association or similar which have also written articles on the subject which you can use as support.</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64</a:t>
            </a:fld>
            <a:endParaRPr lang="en-US" altLang="en-US"/>
          </a:p>
        </p:txBody>
      </p:sp>
    </p:spTree>
    <p:extLst>
      <p:ext uri="{BB962C8B-B14F-4D97-AF65-F5344CB8AC3E}">
        <p14:creationId xmlns:p14="http://schemas.microsoft.com/office/powerpoint/2010/main" val="2376333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And the final requirement of the General Duty Clause is that a Feasible Abatement must exist.</a:t>
            </a:r>
          </a:p>
          <a:p>
            <a:endParaRPr lang="en-US" dirty="0"/>
          </a:p>
          <a:p>
            <a:r>
              <a:rPr lang="en-US" dirty="0"/>
              <a:t>Refer to OSHA publication 3148: Guidelines for Preventing Workplace Violence for Healthcare and Social Service Workers.   This document has a lot of information that would be useful for guidance on potential feasible abatements as well as guidance on implementing an effective WPV prevention program.</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65</a:t>
            </a:fld>
            <a:endParaRPr lang="en-US" altLang="en-US"/>
          </a:p>
        </p:txBody>
      </p:sp>
    </p:spTree>
    <p:extLst>
      <p:ext uri="{BB962C8B-B14F-4D97-AF65-F5344CB8AC3E}">
        <p14:creationId xmlns:p14="http://schemas.microsoft.com/office/powerpoint/2010/main" val="16800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 potential abatements could include</a:t>
            </a:r>
          </a:p>
          <a:p>
            <a:r>
              <a:rPr lang="en-US" dirty="0"/>
              <a:t>-the employer implementing written WPV prevention program, if they currently lack one</a:t>
            </a:r>
          </a:p>
          <a:p>
            <a:endParaRPr lang="en-US" dirty="0"/>
          </a:p>
          <a:p>
            <a:endParaRPr lang="en-US" dirty="0"/>
          </a:p>
          <a:p>
            <a:r>
              <a:rPr lang="en-US" dirty="0"/>
              <a:t>-The employer could also establish controls in the facility such as:</a:t>
            </a:r>
          </a:p>
          <a:p>
            <a:pPr marL="628650" lvl="1" indent="-171450">
              <a:spcAft>
                <a:spcPts val="1200"/>
              </a:spcAft>
              <a:buFont typeface="Arial" panose="020B0604020202020204" pitchFamily="34" charset="0"/>
              <a:buChar char="•"/>
            </a:pPr>
            <a:r>
              <a:rPr lang="en-US" dirty="0"/>
              <a:t>Zero workplace violence tolerance policy</a:t>
            </a:r>
          </a:p>
          <a:p>
            <a:pPr marL="628650" lvl="1" indent="-171450">
              <a:spcAft>
                <a:spcPts val="1200"/>
              </a:spcAft>
              <a:buFont typeface="Arial" panose="020B0604020202020204" pitchFamily="34" charset="0"/>
              <a:buChar char="•"/>
            </a:pPr>
            <a:endParaRPr lang="en-US" dirty="0"/>
          </a:p>
          <a:p>
            <a:pPr marL="628650" lvl="1" indent="-171450">
              <a:spcAft>
                <a:spcPts val="1200"/>
              </a:spcAft>
              <a:buFont typeface="Arial" panose="020B0604020202020204" pitchFamily="34" charset="0"/>
              <a:buChar char="•"/>
            </a:pPr>
            <a:r>
              <a:rPr lang="en-US" dirty="0"/>
              <a:t>Ensure that trained and qualified staff are available to handle and interact with patients</a:t>
            </a:r>
          </a:p>
          <a:p>
            <a:pPr marL="628650" lvl="1" indent="-171450">
              <a:spcAft>
                <a:spcPts val="1200"/>
              </a:spcAft>
              <a:buFont typeface="Arial" panose="020B0604020202020204" pitchFamily="34" charset="0"/>
              <a:buChar char="•"/>
            </a:pPr>
            <a:endParaRPr lang="en-US" dirty="0"/>
          </a:p>
          <a:p>
            <a:pPr marL="628650" lvl="1" indent="-171450">
              <a:spcAft>
                <a:spcPts val="1200"/>
              </a:spcAft>
              <a:buFont typeface="Arial" panose="020B0604020202020204" pitchFamily="34" charset="0"/>
              <a:buChar char="•"/>
            </a:pPr>
            <a:r>
              <a:rPr lang="en-US" dirty="0"/>
              <a:t>Determine behavioral history of new/transferred residents to help pre-emptively identify potential issues.</a:t>
            </a:r>
          </a:p>
          <a:p>
            <a:pPr marL="628650" lvl="1" indent="-171450">
              <a:spcAft>
                <a:spcPts val="1200"/>
              </a:spcAft>
              <a:buFont typeface="Arial" panose="020B0604020202020204" pitchFamily="34" charset="0"/>
              <a:buChar char="•"/>
            </a:pPr>
            <a:endParaRPr lang="en-US" dirty="0"/>
          </a:p>
          <a:p>
            <a:pPr marL="628650" lvl="1" indent="-171450">
              <a:spcAft>
                <a:spcPts val="1200"/>
              </a:spcAft>
              <a:buFont typeface="Arial" panose="020B0604020202020204" pitchFamily="34" charset="0"/>
              <a:buChar char="•"/>
            </a:pPr>
            <a:r>
              <a:rPr lang="en-US" dirty="0"/>
              <a:t>Establish system (ex: chart tags) to identify patients with assaultive behavior problems</a:t>
            </a:r>
          </a:p>
          <a:p>
            <a:pPr marL="628650" lvl="1" indent="-171450">
              <a:spcAft>
                <a:spcPts val="1200"/>
              </a:spcAft>
              <a:buFont typeface="Arial" panose="020B0604020202020204" pitchFamily="34" charset="0"/>
              <a:buChar char="•"/>
            </a:pPr>
            <a:endParaRPr lang="en-US" dirty="0"/>
          </a:p>
          <a:p>
            <a:pPr marL="628650" lvl="1" indent="-171450">
              <a:spcAft>
                <a:spcPts val="1200"/>
              </a:spcAft>
              <a:buFont typeface="Arial" panose="020B0604020202020204" pitchFamily="34" charset="0"/>
              <a:buChar char="•"/>
            </a:pPr>
            <a:r>
              <a:rPr lang="en-US" dirty="0"/>
              <a:t>Use conferences with coworkers and supervisors to plan ways to effectively treat violent patients</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66</a:t>
            </a:fld>
            <a:endParaRPr lang="en-US" altLang="en-US"/>
          </a:p>
        </p:txBody>
      </p:sp>
    </p:spTree>
    <p:extLst>
      <p:ext uri="{BB962C8B-B14F-4D97-AF65-F5344CB8AC3E}">
        <p14:creationId xmlns:p14="http://schemas.microsoft.com/office/powerpoint/2010/main" val="1092372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Aft>
                <a:spcPts val="1200"/>
              </a:spcAft>
              <a:buFont typeface="+mj-lt"/>
              <a:buAutoNum type="arabicPeriod"/>
            </a:pPr>
            <a:r>
              <a:rPr lang="en-US" dirty="0"/>
              <a:t>Consider issuing a hazard alert letter [Examples can be found in Memo WPV 3 (dated 5/1/17) – Workplace Violence Inspections (CPL 02-01-058) in </a:t>
            </a:r>
            <a:r>
              <a:rPr lang="en-US" dirty="0" err="1"/>
              <a:t>OneStopShop</a:t>
            </a:r>
            <a:r>
              <a:rPr lang="en-US" dirty="0"/>
              <a:t>]</a:t>
            </a:r>
          </a:p>
          <a:p>
            <a:pPr marL="228600" indent="-228600">
              <a:spcAft>
                <a:spcPts val="1200"/>
              </a:spcAft>
              <a:buFont typeface="+mj-lt"/>
              <a:buAutoNum type="arabicPeriod"/>
            </a:pPr>
            <a:endParaRPr lang="en-US" dirty="0"/>
          </a:p>
          <a:p>
            <a:pPr marL="685800" lvl="1" indent="-228600">
              <a:spcAft>
                <a:spcPts val="1200"/>
              </a:spcAft>
              <a:buFont typeface="Arial" panose="020B0604020202020204" pitchFamily="34" charset="0"/>
              <a:buChar char="•"/>
            </a:pPr>
            <a:r>
              <a:rPr lang="en-US" dirty="0"/>
              <a:t>If during the inspection you note Workplace violence hazards that do not rise to the level of a General Duty Clause violation, you should consider sending the ER a Hazard Alert Letter recommending the implementation of appropriate protective measures.</a:t>
            </a:r>
          </a:p>
          <a:p>
            <a:pPr>
              <a:spcAft>
                <a:spcPts val="1200"/>
              </a:spcAft>
            </a:pPr>
            <a:endParaRPr lang="en-US" dirty="0"/>
          </a:p>
          <a:p>
            <a:pPr>
              <a:spcAft>
                <a:spcPts val="1200"/>
              </a:spcAft>
            </a:pPr>
            <a:endParaRPr lang="en-US" dirty="0"/>
          </a:p>
          <a:p>
            <a:pPr>
              <a:spcAft>
                <a:spcPts val="1200"/>
              </a:spcAft>
            </a:pPr>
            <a:r>
              <a:rPr lang="en-US" dirty="0"/>
              <a:t>Also consider providing outreach materials such </a:t>
            </a:r>
            <a:r>
              <a:rPr lang="en-US" b="1" dirty="0"/>
              <a:t>as OSHA’s “Guidelines for Preventing Workplace Violence for Healthcare and Social Service Workers” </a:t>
            </a:r>
            <a:r>
              <a:rPr lang="en-US" dirty="0"/>
              <a:t>which I mentioned earlier.  This document would give the employer valuable information on protecting their employees from workplace violence.</a:t>
            </a:r>
          </a:p>
          <a:p>
            <a:pPr>
              <a:spcAft>
                <a:spcPts val="1200"/>
              </a:spcAft>
            </a:pPr>
            <a:endParaRPr lang="en-US" dirty="0"/>
          </a:p>
          <a:p>
            <a:pPr>
              <a:spcAft>
                <a:spcPts val="1200"/>
              </a:spcAft>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67</a:t>
            </a:fld>
            <a:endParaRPr lang="en-US" altLang="en-US"/>
          </a:p>
        </p:txBody>
      </p:sp>
    </p:spTree>
    <p:extLst>
      <p:ext uri="{BB962C8B-B14F-4D97-AF65-F5344CB8AC3E}">
        <p14:creationId xmlns:p14="http://schemas.microsoft.com/office/powerpoint/2010/main" val="38978912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lets take a look at MRSA...</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68</a:t>
            </a:fld>
            <a:endParaRPr lang="en-US" altLang="en-US"/>
          </a:p>
        </p:txBody>
      </p:sp>
    </p:spTree>
    <p:extLst>
      <p:ext uri="{BB962C8B-B14F-4D97-AF65-F5344CB8AC3E}">
        <p14:creationId xmlns:p14="http://schemas.microsoft.com/office/powerpoint/2010/main" val="3874408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90625" y="703263"/>
            <a:ext cx="4630738" cy="3475037"/>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146" rIns="93940" bIns="46146"/>
          <a:lstStyle/>
          <a:p>
            <a:r>
              <a:rPr lang="en-US" sz="1000" b="0" i="0" kern="1200" dirty="0">
                <a:solidFill>
                  <a:schemeClr val="tx1"/>
                </a:solidFill>
                <a:effectLst/>
                <a:latin typeface="Arial" charset="0"/>
                <a:ea typeface="+mn-ea"/>
                <a:cs typeface="+mn-cs"/>
              </a:rPr>
              <a:t>So…What is MRSA anyway?</a:t>
            </a:r>
          </a:p>
          <a:p>
            <a:endParaRPr lang="en-US" sz="1000" b="0" i="0" kern="1200" dirty="0">
              <a:solidFill>
                <a:schemeClr val="tx1"/>
              </a:solidFill>
              <a:effectLst/>
              <a:latin typeface="Arial" charset="0"/>
              <a:ea typeface="+mn-ea"/>
              <a:cs typeface="+mn-cs"/>
            </a:endParaRPr>
          </a:p>
          <a:p>
            <a:r>
              <a:rPr lang="en-US" sz="1000" b="0" i="0" kern="1200" dirty="0">
                <a:solidFill>
                  <a:schemeClr val="tx1"/>
                </a:solidFill>
                <a:effectLst/>
                <a:latin typeface="Arial" charset="0"/>
                <a:ea typeface="+mn-ea"/>
                <a:cs typeface="+mn-cs"/>
              </a:rPr>
              <a:t>MRSA stands for methicillin-resistant </a:t>
            </a:r>
            <a:r>
              <a:rPr lang="en-US" sz="1000" b="0" i="1" kern="1200" dirty="0">
                <a:solidFill>
                  <a:schemeClr val="tx1"/>
                </a:solidFill>
                <a:effectLst/>
                <a:latin typeface="Arial" charset="0"/>
                <a:ea typeface="+mn-ea"/>
                <a:cs typeface="+mn-cs"/>
              </a:rPr>
              <a:t>Staphylococcus aureus</a:t>
            </a:r>
            <a:r>
              <a:rPr lang="en-US" sz="1000" b="0" i="0" kern="1200" dirty="0">
                <a:solidFill>
                  <a:schemeClr val="tx1"/>
                </a:solidFill>
                <a:effectLst/>
                <a:latin typeface="Arial" charset="0"/>
                <a:ea typeface="+mn-ea"/>
                <a:cs typeface="+mn-cs"/>
              </a:rPr>
              <a:t>, a type of bacteria that is resistant to several antibiotics.</a:t>
            </a:r>
          </a:p>
          <a:p>
            <a:endParaRPr lang="en-US" sz="1000" b="0" i="0" kern="1200" dirty="0">
              <a:solidFill>
                <a:schemeClr val="tx1"/>
              </a:solidFill>
              <a:effectLst/>
              <a:latin typeface="Arial" charset="0"/>
              <a:ea typeface="+mn-ea"/>
              <a:cs typeface="+mn-cs"/>
            </a:endParaRPr>
          </a:p>
          <a:p>
            <a:r>
              <a:rPr lang="en-US" sz="1000" b="0" i="0" kern="1200" dirty="0">
                <a:solidFill>
                  <a:schemeClr val="tx1"/>
                </a:solidFill>
                <a:effectLst/>
                <a:latin typeface="Arial" charset="0"/>
                <a:ea typeface="+mn-ea"/>
                <a:cs typeface="+mn-cs"/>
              </a:rPr>
              <a:t>How common is MRSA?</a:t>
            </a:r>
          </a:p>
          <a:p>
            <a:r>
              <a:rPr lang="en-US" sz="1000" b="0" i="0" kern="1200" dirty="0">
                <a:solidFill>
                  <a:schemeClr val="tx1"/>
                </a:solidFill>
                <a:effectLst/>
                <a:latin typeface="Arial" charset="0"/>
                <a:ea typeface="+mn-ea"/>
                <a:cs typeface="+mn-cs"/>
              </a:rPr>
              <a:t>It’s pretty common, actually!  Approximately 5% of patients in U.S. hospitals carry MRSA in their </a:t>
            </a:r>
            <a:r>
              <a:rPr lang="en-US" sz="1000" b="1" i="0" kern="1200" dirty="0">
                <a:solidFill>
                  <a:schemeClr val="tx1"/>
                </a:solidFill>
                <a:effectLst/>
                <a:latin typeface="Arial" charset="0"/>
                <a:ea typeface="+mn-ea"/>
                <a:cs typeface="+mn-cs"/>
              </a:rPr>
              <a:t>nose</a:t>
            </a:r>
            <a:r>
              <a:rPr lang="en-US" sz="1000" b="0" i="0" kern="1200" dirty="0">
                <a:solidFill>
                  <a:schemeClr val="tx1"/>
                </a:solidFill>
                <a:effectLst/>
                <a:latin typeface="Arial" charset="0"/>
                <a:ea typeface="+mn-ea"/>
                <a:cs typeface="+mn-cs"/>
              </a:rPr>
              <a:t> and/or on </a:t>
            </a:r>
            <a:r>
              <a:rPr lang="en-US" sz="1000" b="1" i="0" kern="1200" dirty="0">
                <a:solidFill>
                  <a:schemeClr val="tx1"/>
                </a:solidFill>
                <a:effectLst/>
                <a:latin typeface="Arial" charset="0"/>
                <a:ea typeface="+mn-ea"/>
                <a:cs typeface="+mn-cs"/>
              </a:rPr>
              <a:t>their skin. </a:t>
            </a:r>
            <a:r>
              <a:rPr lang="en-US" sz="1000" b="0" i="0" kern="1200" dirty="0">
                <a:solidFill>
                  <a:schemeClr val="tx1"/>
                </a:solidFill>
                <a:effectLst/>
                <a:latin typeface="Arial" charset="0"/>
                <a:ea typeface="+mn-ea"/>
                <a:cs typeface="+mn-cs"/>
              </a:rPr>
              <a:t>So you can see why it would be easy to transfer to another person.</a:t>
            </a:r>
          </a:p>
          <a:p>
            <a:endParaRPr lang="en-US" sz="1000" b="0" i="0" kern="1200" dirty="0">
              <a:solidFill>
                <a:schemeClr val="tx1"/>
              </a:solidFill>
              <a:effectLst/>
              <a:latin typeface="Arial" charset="0"/>
              <a:ea typeface="+mn-ea"/>
              <a:cs typeface="+mn-cs"/>
            </a:endParaRPr>
          </a:p>
          <a:p>
            <a:r>
              <a:rPr lang="en-US" sz="1000" b="0" i="0" kern="1200" dirty="0">
                <a:solidFill>
                  <a:schemeClr val="tx1"/>
                </a:solidFill>
                <a:effectLst/>
                <a:latin typeface="Arial" charset="0"/>
                <a:ea typeface="+mn-ea"/>
                <a:cs typeface="+mn-cs"/>
              </a:rPr>
              <a:t>In healthcare facilities, such as a LTC facility like a nursing home, MRSA can cause severe problems including:</a:t>
            </a:r>
          </a:p>
          <a:p>
            <a:pPr marL="171450" indent="-171450">
              <a:buFont typeface="Arial" panose="020B0604020202020204" pitchFamily="34" charset="0"/>
              <a:buChar char="•"/>
            </a:pPr>
            <a:r>
              <a:rPr lang="en-US" sz="1000" b="0" i="0" kern="1200" dirty="0">
                <a:solidFill>
                  <a:schemeClr val="tx1"/>
                </a:solidFill>
                <a:effectLst/>
                <a:latin typeface="Arial" charset="0"/>
                <a:ea typeface="+mn-ea"/>
                <a:cs typeface="+mn-cs"/>
              </a:rPr>
              <a:t>bloodstream infections</a:t>
            </a:r>
          </a:p>
          <a:p>
            <a:pPr marL="171450" indent="-171450">
              <a:buFont typeface="Arial" panose="020B0604020202020204" pitchFamily="34" charset="0"/>
              <a:buChar char="•"/>
            </a:pPr>
            <a:r>
              <a:rPr lang="en-US" sz="1000" b="0" i="0" kern="1200" dirty="0">
                <a:solidFill>
                  <a:schemeClr val="tx1"/>
                </a:solidFill>
                <a:effectLst/>
                <a:latin typeface="Arial" charset="0"/>
                <a:ea typeface="+mn-ea"/>
                <a:cs typeface="+mn-cs"/>
              </a:rPr>
              <a:t>pneumonia</a:t>
            </a:r>
          </a:p>
          <a:p>
            <a:pPr marL="171450" indent="-171450">
              <a:buFont typeface="Arial" panose="020B0604020202020204" pitchFamily="34" charset="0"/>
              <a:buChar char="•"/>
            </a:pPr>
            <a:r>
              <a:rPr lang="en-US" sz="1000" b="0" i="0" kern="1200" dirty="0">
                <a:solidFill>
                  <a:schemeClr val="tx1"/>
                </a:solidFill>
                <a:effectLst/>
                <a:latin typeface="Arial" charset="0"/>
                <a:ea typeface="+mn-ea"/>
                <a:cs typeface="+mn-cs"/>
              </a:rPr>
              <a:t>sepsis</a:t>
            </a:r>
          </a:p>
          <a:p>
            <a:pPr marL="171450" indent="-171450">
              <a:buFont typeface="Arial" panose="020B0604020202020204" pitchFamily="34" charset="0"/>
              <a:buChar char="•"/>
            </a:pPr>
            <a:r>
              <a:rPr lang="en-US" sz="1000" b="0" i="0" kern="1200" dirty="0">
                <a:solidFill>
                  <a:schemeClr val="tx1"/>
                </a:solidFill>
                <a:effectLst/>
                <a:latin typeface="Arial" charset="0"/>
                <a:ea typeface="+mn-ea"/>
                <a:cs typeface="+mn-cs"/>
              </a:rPr>
              <a:t>death</a:t>
            </a:r>
          </a:p>
          <a:p>
            <a:endParaRPr lang="en-US" sz="1000" b="0" i="0" kern="1200" dirty="0">
              <a:solidFill>
                <a:schemeClr val="tx1"/>
              </a:solidFill>
              <a:effectLst/>
              <a:latin typeface="Arial" charset="0"/>
              <a:ea typeface="+mn-ea"/>
              <a:cs typeface="+mn-cs"/>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31513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32D4A6-7905-4CEA-9DA7-39E64B5B2600}" type="slidenum">
              <a:rPr lang="en-US" altLang="en-US">
                <a:solidFill>
                  <a:srgbClr val="000000"/>
                </a:solidFill>
                <a:latin typeface="Calibri" panose="020F0502020204030204" pitchFamily="34" charset="0"/>
              </a:rPr>
              <a:pPr eaLnBrk="1" hangingPunct="1"/>
              <a:t>7</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i="0" dirty="0"/>
              <a:t>This SEP covers Establishments with the North American Industry Classification System (or NAICS) codes starting with </a:t>
            </a:r>
            <a:r>
              <a:rPr lang="en-US" b="1" i="0" dirty="0"/>
              <a:t>623</a:t>
            </a:r>
            <a:r>
              <a:rPr lang="en-US" i="0" dirty="0"/>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i="0"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i="0" dirty="0"/>
              <a:t>The applicable codes will be found on the LTC assignment lists for each compliance district. </a:t>
            </a:r>
          </a:p>
          <a:p>
            <a:pPr eaLnBrk="1" hangingPunct="1">
              <a:spcBef>
                <a:spcPct val="0"/>
              </a:spcBef>
            </a:pPr>
            <a:endParaRPr lang="en-US" altLang="en-US" dirty="0"/>
          </a:p>
        </p:txBody>
      </p:sp>
    </p:spTree>
    <p:extLst>
      <p:ext uri="{BB962C8B-B14F-4D97-AF65-F5344CB8AC3E}">
        <p14:creationId xmlns:p14="http://schemas.microsoft.com/office/powerpoint/2010/main" val="1691702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90625" y="703263"/>
            <a:ext cx="4630738" cy="3475037"/>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146" rIns="93940" bIns="46146"/>
          <a:lstStyle/>
          <a:p>
            <a:r>
              <a:rPr lang="en-US" sz="1200" b="0" i="0" kern="1200" dirty="0">
                <a:solidFill>
                  <a:schemeClr val="tx1"/>
                </a:solidFill>
                <a:effectLst/>
                <a:latin typeface="Arial" charset="0"/>
                <a:ea typeface="+mn-ea"/>
                <a:cs typeface="+mn-cs"/>
              </a:rPr>
              <a:t>Staph infections (including MRSA) generally start as small red bumps that resemble pimples, boils, or spider bites. (an example is seen here on the slide)</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Its important to think about how MRSA is spread in healthcare settings.</a:t>
            </a:r>
          </a:p>
          <a:p>
            <a:r>
              <a:rPr lang="en-US" sz="1200" b="0" i="0" kern="1200" dirty="0">
                <a:solidFill>
                  <a:schemeClr val="tx1"/>
                </a:solidFill>
                <a:effectLst/>
                <a:latin typeface="Arial" charset="0"/>
                <a:ea typeface="+mn-ea"/>
                <a:cs typeface="+mn-cs"/>
              </a:rPr>
              <a:t>MRSA is usually spread by direct contact with an infected wound or from contaminated hands, usually those of healthcare providers. Also, people who carry MRSA but do not have signs of infection can spread the bacteria to others (i.e., people who are colonized can transfer the organism).</a:t>
            </a:r>
          </a:p>
          <a:p>
            <a:pPr marL="293688" indent="-293688" eaLnBrk="1" hangingPunct="1">
              <a:buFont typeface="Arial" panose="020B0604020202020204" pitchFamily="34" charset="0"/>
              <a:buChar char="•"/>
            </a:pPr>
            <a:endParaRPr lang="en-US" altLang="en-US" sz="120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sz="1200" dirty="0"/>
              <a:t>Skin contact with contaminated surface can also spread MRSA, this includes sharing personal items and equipment or supplies (such as towels or razors that have come into contact with an infected wound or infected skin)</a:t>
            </a:r>
          </a:p>
          <a:p>
            <a:pPr marL="293688" indent="-293688" eaLnBrk="1" hangingPunct="1">
              <a:buFont typeface="Arial" panose="020B0604020202020204" pitchFamily="34" charset="0"/>
              <a:buChar char="•"/>
            </a:pPr>
            <a:endParaRPr lang="en-US" altLang="en-US" sz="1200" dirty="0"/>
          </a:p>
          <a:p>
            <a:pPr marL="293688" indent="-293688" eaLnBrk="1" hangingPunct="1">
              <a:buFont typeface="Arial" panose="020B0604020202020204" pitchFamily="34" charset="0"/>
              <a:buChar char="•"/>
            </a:pPr>
            <a:endParaRPr lang="en-US" altLang="en-US" dirty="0">
              <a:latin typeface="Arial" panose="020B0604020202020204" pitchFamily="34" charset="0"/>
            </a:endParaRPr>
          </a:p>
          <a:p>
            <a:pPr marL="293688" indent="-293688" eaLnBrk="1" hangingPunct="1">
              <a:buFont typeface="Arial" panose="020B0604020202020204" pitchFamily="34" charset="0"/>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2973777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90625" y="703263"/>
            <a:ext cx="4630738" cy="3475037"/>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146" rIns="93940" bIns="46146"/>
          <a:lstStyle/>
          <a:p>
            <a:r>
              <a:rPr lang="en-US" altLang="en-US" dirty="0">
                <a:latin typeface="Arial" panose="020B0604020202020204" pitchFamily="34" charset="0"/>
              </a:rPr>
              <a:t>The CDC estimated in 2011 that approximately 80,461 cases of MRSA infection occur each year</a:t>
            </a:r>
          </a:p>
          <a:p>
            <a:endParaRPr lang="en-US" altLang="en-US" dirty="0">
              <a:latin typeface="Arial" panose="020B0604020202020204" pitchFamily="34" charset="0"/>
            </a:endParaRPr>
          </a:p>
          <a:p>
            <a:r>
              <a:rPr lang="en-US" altLang="en-US" dirty="0">
                <a:latin typeface="Arial" panose="020B0604020202020204" pitchFamily="34" charset="0"/>
              </a:rPr>
              <a:t>As well as approximately 11,285 MRSA related deaths occur each year.  So this is a serious issue.</a:t>
            </a:r>
          </a:p>
        </p:txBody>
      </p:sp>
    </p:spTree>
    <p:extLst>
      <p:ext uri="{BB962C8B-B14F-4D97-AF65-F5344CB8AC3E}">
        <p14:creationId xmlns:p14="http://schemas.microsoft.com/office/powerpoint/2010/main" val="3282982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90625" y="703263"/>
            <a:ext cx="4630738" cy="3475037"/>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146" rIns="93940" bIns="46146"/>
          <a:lstStyle/>
          <a:p>
            <a:pPr marL="293688" indent="-293688" eaLnBrk="1" hangingPunct="1"/>
            <a:r>
              <a:rPr lang="en-US" altLang="en-US" sz="1000" dirty="0"/>
              <a:t>MRSA is diagnosed through checking a tissue sample or nasal secretion for signs of drug resistant bacteria.  This sample is obtained from the infection site and sent to a microbiology laboratory</a:t>
            </a:r>
          </a:p>
          <a:p>
            <a:pPr marL="293688" indent="-293688" eaLnBrk="1" hangingPunct="1"/>
            <a:endParaRPr lang="en-US" altLang="en-US" sz="1000" dirty="0"/>
          </a:p>
          <a:p>
            <a:pPr marL="293688" indent="-293688" eaLnBrk="1" hangingPunct="1"/>
            <a:r>
              <a:rPr lang="en-US" altLang="en-US" sz="1000" dirty="0"/>
              <a:t>If the organism is confirmed, it is further tested for signs of drug-resistance, which bacteria is present, and it’s determined which antibiotic would be effective for treatment</a:t>
            </a:r>
          </a:p>
          <a:p>
            <a:pPr marL="293688" indent="-293688" eaLnBrk="1" hangingPunct="1"/>
            <a:endParaRPr lang="en-US" altLang="en-US" sz="1000" dirty="0"/>
          </a:p>
          <a:p>
            <a:pPr marL="293688" indent="-293688" eaLnBrk="1" hangingPunct="1"/>
            <a:r>
              <a:rPr lang="en-US" sz="1000" b="0" i="0" kern="1200" dirty="0">
                <a:solidFill>
                  <a:schemeClr val="tx1"/>
                </a:solidFill>
                <a:effectLst/>
                <a:latin typeface="Arial" charset="0"/>
                <a:ea typeface="+mn-ea"/>
                <a:cs typeface="+mn-cs"/>
              </a:rPr>
              <a:t>Traditional tests take about 48 hours for the bacteria cultures to grow, however newer tests that can detect staph DNA in a matter of hours and are now becoming more widely available.</a:t>
            </a:r>
            <a:endParaRPr lang="en-US" altLang="en-US" dirty="0">
              <a:latin typeface="Arial" panose="020B0604020202020204" pitchFamily="34" charset="0"/>
            </a:endParaRPr>
          </a:p>
        </p:txBody>
      </p:sp>
    </p:spTree>
    <p:extLst>
      <p:ext uri="{BB962C8B-B14F-4D97-AF65-F5344CB8AC3E}">
        <p14:creationId xmlns:p14="http://schemas.microsoft.com/office/powerpoint/2010/main" val="13799341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90625" y="703263"/>
            <a:ext cx="4630738" cy="3475037"/>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146" rIns="93940" bIns="46146"/>
          <a:lstStyle/>
          <a:p>
            <a:endParaRPr lang="en-US" altLang="en-US" dirty="0">
              <a:latin typeface="Arial" panose="020B0604020202020204" pitchFamily="34" charset="0"/>
            </a:endParaRPr>
          </a:p>
          <a:p>
            <a:r>
              <a:rPr lang="en-US" altLang="en-US" dirty="0">
                <a:latin typeface="Arial" panose="020B0604020202020204" pitchFamily="34" charset="0"/>
              </a:rPr>
              <a:t>These are some potential citations for MRSA,</a:t>
            </a:r>
          </a:p>
          <a:p>
            <a:endParaRPr lang="en-US" altLang="en-US" dirty="0">
              <a:latin typeface="Arial" panose="020B0604020202020204" pitchFamily="34" charset="0"/>
            </a:endParaRPr>
          </a:p>
          <a:p>
            <a:r>
              <a:rPr lang="en-US" altLang="en-US" dirty="0">
                <a:latin typeface="Arial" panose="020B0604020202020204" pitchFamily="34" charset="0"/>
              </a:rPr>
              <a:t>For General Duty violations, check out OPN 132 Appendix C for example AVD language.  </a:t>
            </a:r>
          </a:p>
          <a:p>
            <a:endParaRPr lang="en-US" altLang="en-US" dirty="0">
              <a:latin typeface="Arial" panose="020B0604020202020204" pitchFamily="34" charset="0"/>
            </a:endParaRPr>
          </a:p>
          <a:p>
            <a:r>
              <a:rPr lang="en-US" altLang="en-US" dirty="0">
                <a:latin typeface="Arial" panose="020B0604020202020204" pitchFamily="34" charset="0"/>
              </a:rPr>
              <a:t>The other listed citations are pretty self explanatory, such as </a:t>
            </a:r>
            <a:r>
              <a:rPr lang="en-US" altLang="en-US" u="sng" dirty="0">
                <a:latin typeface="Arial" panose="020B0604020202020204" pitchFamily="34" charset="0"/>
              </a:rPr>
              <a:t>1904 – recordkeeping</a:t>
            </a:r>
            <a:r>
              <a:rPr lang="en-US" altLang="en-US" dirty="0">
                <a:latin typeface="Arial" panose="020B0604020202020204" pitchFamily="34" charset="0"/>
              </a:rPr>
              <a:t>, </a:t>
            </a:r>
            <a:r>
              <a:rPr lang="en-US" altLang="en-US" u="sng" dirty="0">
                <a:latin typeface="Arial" panose="020B0604020202020204" pitchFamily="34" charset="0"/>
              </a:rPr>
              <a:t>1910.132 – PPE</a:t>
            </a:r>
            <a:r>
              <a:rPr lang="en-US" altLang="en-US" dirty="0">
                <a:latin typeface="Arial" panose="020B0604020202020204" pitchFamily="34" charset="0"/>
              </a:rPr>
              <a:t>,</a:t>
            </a:r>
          </a:p>
          <a:p>
            <a:r>
              <a:rPr lang="en-US" altLang="en-US" dirty="0">
                <a:latin typeface="Arial" panose="020B0604020202020204" pitchFamily="34" charset="0"/>
              </a:rPr>
              <a:t> </a:t>
            </a:r>
            <a:r>
              <a:rPr lang="en-US" altLang="en-US" u="sng" dirty="0">
                <a:latin typeface="Arial" panose="020B0604020202020204" pitchFamily="34" charset="0"/>
              </a:rPr>
              <a:t>1910.141 – Sanitation</a:t>
            </a:r>
            <a:r>
              <a:rPr lang="en-US" altLang="en-US" dirty="0">
                <a:latin typeface="Arial" panose="020B0604020202020204" pitchFamily="34" charset="0"/>
              </a:rPr>
              <a:t> and, </a:t>
            </a:r>
            <a:r>
              <a:rPr lang="en-US" altLang="en-US" u="sng" dirty="0">
                <a:latin typeface="Arial" panose="020B0604020202020204" pitchFamily="34" charset="0"/>
              </a:rPr>
              <a:t>1910.1030 - Bloodborne Pathogens</a:t>
            </a:r>
            <a:r>
              <a:rPr lang="en-US" altLang="en-US" dirty="0">
                <a:latin typeface="Arial" panose="020B0604020202020204" pitchFamily="34" charset="0"/>
              </a:rPr>
              <a:t>.</a:t>
            </a:r>
          </a:p>
        </p:txBody>
      </p:sp>
    </p:spTree>
    <p:extLst>
      <p:ext uri="{BB962C8B-B14F-4D97-AF65-F5344CB8AC3E}">
        <p14:creationId xmlns:p14="http://schemas.microsoft.com/office/powerpoint/2010/main" val="29412125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Recommendations for standard precautions and contact precautions to reduce or eliminate exposure to MRSA are outlined in CDC guidelines, including </a:t>
            </a:r>
            <a:r>
              <a:rPr lang="en-US" b="1" i="1" dirty="0"/>
              <a:t>Guidelines for Isolation Precautions: “Preventing Transmission of Infectious Agents in Healthcare Settings”, 2007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Remember this one because it could serve as a good resource for a MRSA general duty violation.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That finishes off MRSA, on to the next area of emphasis!</a:t>
            </a:r>
            <a:endParaRPr lang="en-US" b="1"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74</a:t>
            </a:fld>
            <a:endParaRPr lang="en-US" altLang="en-US"/>
          </a:p>
        </p:txBody>
      </p:sp>
    </p:spTree>
    <p:extLst>
      <p:ext uri="{BB962C8B-B14F-4D97-AF65-F5344CB8AC3E}">
        <p14:creationId xmlns:p14="http://schemas.microsoft.com/office/powerpoint/2010/main" val="378439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Haz Com!  I think everyone here is familiar with hazard communication.  This is going to be really high level.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75</a:t>
            </a:fld>
            <a:endParaRPr lang="en-US" altLang="en-US"/>
          </a:p>
        </p:txBody>
      </p:sp>
    </p:spTree>
    <p:extLst>
      <p:ext uri="{BB962C8B-B14F-4D97-AF65-F5344CB8AC3E}">
        <p14:creationId xmlns:p14="http://schemas.microsoft.com/office/powerpoint/2010/main" val="16321863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Hazard Communication is an important element in LTC facilities due to the use of chemicals across multiple departments.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Check job descriptions and interview employees as well to determine what hazardous chemical exposures exist at the facility.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Nursing staff and housekeepers use substances for disinfecting, while maintenance staff might use chemical substances for general job duties that include painting, or lawn maintenance, which includes the use of gasoline.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Dietary staff also use degreasers and general cleaning substances within the kitchen.  Employees that are responsible for these job duties would also be covered under </a:t>
            </a:r>
            <a:r>
              <a:rPr lang="en-US" sz="1000" dirty="0" err="1"/>
              <a:t>haz</a:t>
            </a:r>
            <a:r>
              <a:rPr lang="en-US" sz="1000" dirty="0"/>
              <a:t> com. </a:t>
            </a:r>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76</a:t>
            </a:fld>
            <a:endParaRPr lang="en-US" altLang="en-US"/>
          </a:p>
        </p:txBody>
      </p:sp>
    </p:spTree>
    <p:extLst>
      <p:ext uri="{BB962C8B-B14F-4D97-AF65-F5344CB8AC3E}">
        <p14:creationId xmlns:p14="http://schemas.microsoft.com/office/powerpoint/2010/main" val="25694959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any </a:t>
            </a:r>
            <a:r>
              <a:rPr lang="en-US" dirty="0" err="1"/>
              <a:t>haz</a:t>
            </a:r>
            <a:r>
              <a:rPr lang="en-US" dirty="0"/>
              <a:t> com related inspection…</a:t>
            </a:r>
          </a:p>
          <a:p>
            <a:endParaRPr lang="en-US" dirty="0"/>
          </a:p>
          <a:p>
            <a:r>
              <a:rPr lang="en-US" dirty="0"/>
              <a:t>Request and review the employer’s written Hazard Communication program.  Find out where it is located.  Ensure EE’s know where it is and how to access.  Make sure it has all the required elements.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Ask ER if employee Haz Com training is performed and request/review training documentation. You will need this information for EE interviews.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Ask the ER how many hours a week employees are performing tasks that expose them to hazardous chemicals and find out what those tasks are.  Interview EE’s and ask the same questions, look for inconsistencies and learn the details of the tasks the EE’s perform as well as how they protect themselves from contact, and anything else relevant.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Check chemical containers,  how are they used by EE’s, are they properly labeled?  Do EE’s refill?, etc.</a:t>
            </a:r>
          </a:p>
          <a:p>
            <a:endParaRPr lang="en-US" dirty="0"/>
          </a:p>
          <a:p>
            <a:r>
              <a:rPr lang="en-US" dirty="0"/>
              <a:t>Ask the employer where the Safety Data Sheets are located, not only will you need to review and observe the SDS’s to ensure they are being maintained properly, You will need to verify during interviews that employees can access and know how to use the SDS’s.  In most portions of the investigation, remember ask EE’s “Show Me”.   Direct observation is always preferred in an investigation and it give you the opportunity to take photographic proof or video!!</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77</a:t>
            </a:fld>
            <a:endParaRPr lang="en-US" altLang="en-US"/>
          </a:p>
        </p:txBody>
      </p:sp>
    </p:spTree>
    <p:extLst>
      <p:ext uri="{BB962C8B-B14F-4D97-AF65-F5344CB8AC3E}">
        <p14:creationId xmlns:p14="http://schemas.microsoft.com/office/powerpoint/2010/main" val="11070566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any more information or detail, refer to CPL 02-02-079:  Inspection Procedures for Hazard Communication (it can be found at the one stop shop)</a:t>
            </a:r>
          </a:p>
          <a:p>
            <a:endParaRPr lang="en-US" dirty="0"/>
          </a:p>
          <a:p>
            <a:r>
              <a:rPr lang="en-US" dirty="0"/>
              <a:t>That’s it for Haz Com, on to the next topic!</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78</a:t>
            </a:fld>
            <a:endParaRPr lang="en-US" altLang="en-US"/>
          </a:p>
        </p:txBody>
      </p:sp>
    </p:spTree>
    <p:extLst>
      <p:ext uri="{BB962C8B-B14F-4D97-AF65-F5344CB8AC3E}">
        <p14:creationId xmlns:p14="http://schemas.microsoft.com/office/powerpoint/2010/main" val="5198505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Recordkeeping…</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79</a:t>
            </a:fld>
            <a:endParaRPr lang="en-US" altLang="en-US"/>
          </a:p>
        </p:txBody>
      </p:sp>
    </p:spTree>
    <p:extLst>
      <p:ext uri="{BB962C8B-B14F-4D97-AF65-F5344CB8AC3E}">
        <p14:creationId xmlns:p14="http://schemas.microsoft.com/office/powerpoint/2010/main" val="1156376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32D4A6-7905-4CEA-9DA7-39E64B5B2600}" type="slidenum">
              <a:rPr lang="en-US" altLang="en-US">
                <a:solidFill>
                  <a:srgbClr val="000000"/>
                </a:solidFill>
                <a:latin typeface="Calibri" panose="020F0502020204030204" pitchFamily="34" charset="0"/>
              </a:rPr>
              <a:pPr eaLnBrk="1" hangingPunct="1"/>
              <a:t>8</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80000"/>
              </a:lnSpc>
              <a:spcBef>
                <a:spcPct val="0"/>
              </a:spcBef>
            </a:pPr>
            <a:r>
              <a:rPr lang="en-US" altLang="en-US" dirty="0"/>
              <a:t>So, Why a LTC SEP?  </a:t>
            </a:r>
          </a:p>
          <a:p>
            <a:pPr lvl="1" eaLnBrk="1" hangingPunct="1">
              <a:lnSpc>
                <a:spcPct val="80000"/>
              </a:lnSpc>
              <a:spcBef>
                <a:spcPct val="0"/>
              </a:spcBef>
            </a:pPr>
            <a:endParaRPr lang="en-US" altLang="en-US" dirty="0"/>
          </a:p>
          <a:p>
            <a:pPr lvl="1" eaLnBrk="1" hangingPunct="1">
              <a:lnSpc>
                <a:spcPct val="80000"/>
              </a:lnSpc>
              <a:spcBef>
                <a:spcPct val="0"/>
              </a:spcBef>
            </a:pPr>
            <a:r>
              <a:rPr lang="en-US" altLang="en-US" dirty="0"/>
              <a:t>The SEP came about because the DART rates, specifically the lost workday rates, for LTC employees were at least double the rates for the total US workforce.  That is a troubling a figure.</a:t>
            </a:r>
          </a:p>
          <a:p>
            <a:pPr lvl="1" eaLnBrk="1" hangingPunct="1">
              <a:lnSpc>
                <a:spcPct val="80000"/>
              </a:lnSpc>
              <a:spcBef>
                <a:spcPct val="0"/>
              </a:spcBef>
            </a:pPr>
            <a:endParaRPr lang="en-US" altLang="en-US" dirty="0"/>
          </a:p>
          <a:p>
            <a:pPr lvl="1" eaLnBrk="1" hangingPunct="1">
              <a:lnSpc>
                <a:spcPct val="80000"/>
              </a:lnSpc>
              <a:spcBef>
                <a:spcPct val="0"/>
              </a:spcBef>
            </a:pPr>
            <a:r>
              <a:rPr lang="en-US" altLang="en-US" dirty="0"/>
              <a:t>This is also true of NC employees.  LTC lost workday rates continue to be significantly higher than the average for all NC workers, and as along as this is the case, this SEP will remain in effect.</a:t>
            </a:r>
          </a:p>
          <a:p>
            <a:pPr lvl="1" eaLnBrk="1" hangingPunct="1">
              <a:lnSpc>
                <a:spcPct val="80000"/>
              </a:lnSpc>
              <a:spcBef>
                <a:spcPct val="0"/>
              </a:spcBef>
            </a:pPr>
            <a:endParaRPr lang="en-US" altLang="en-US" dirty="0"/>
          </a:p>
          <a:p>
            <a:pPr lvl="1" eaLnBrk="1" hangingPunct="1">
              <a:lnSpc>
                <a:spcPct val="80000"/>
              </a:lnSpc>
              <a:spcBef>
                <a:spcPct val="0"/>
              </a:spcBef>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544022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Recordkeeping issues must be handled in accordance with </a:t>
            </a:r>
            <a:r>
              <a:rPr lang="en-US" b="1" dirty="0"/>
              <a:t>29 CFR 1904</a:t>
            </a:r>
            <a:r>
              <a:rPr lang="en-US" dirty="0"/>
              <a:t>, </a:t>
            </a:r>
            <a:r>
              <a:rPr lang="en-US" b="1" dirty="0"/>
              <a:t>CPL 02-00-135 </a:t>
            </a:r>
            <a:r>
              <a:rPr lang="en-US" dirty="0"/>
              <a:t>– Recordkeeping Policies and Procedures Manual, </a:t>
            </a:r>
          </a:p>
          <a:p>
            <a:r>
              <a:rPr lang="en-US" b="1" dirty="0"/>
              <a:t>CPL 02-02-069 </a:t>
            </a:r>
            <a:r>
              <a:rPr lang="en-US" dirty="0"/>
              <a:t>(CPL 2-2.69) – Enforcement Procedures for the Occupational Exposure to Bloodborne Pathogens, </a:t>
            </a:r>
          </a:p>
          <a:p>
            <a:r>
              <a:rPr lang="en-US" b="1" dirty="0"/>
              <a:t>FOM Chapter 17 </a:t>
            </a:r>
            <a:r>
              <a:rPr lang="en-US" dirty="0"/>
              <a:t>– Ergonomics Inspection Procedures (which requires review of at least the past three years of injury/illness data), and </a:t>
            </a:r>
          </a:p>
          <a:p>
            <a:r>
              <a:rPr lang="en-US" b="1" dirty="0"/>
              <a:t>any other relevant field guidance.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80</a:t>
            </a:fld>
            <a:endParaRPr lang="en-US" altLang="en-US"/>
          </a:p>
        </p:txBody>
      </p:sp>
    </p:spTree>
    <p:extLst>
      <p:ext uri="{BB962C8B-B14F-4D97-AF65-F5344CB8AC3E}">
        <p14:creationId xmlns:p14="http://schemas.microsoft.com/office/powerpoint/2010/main" val="9358665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i="1" dirty="0">
                <a:solidFill>
                  <a:schemeClr val="accent2"/>
                </a:solidFill>
              </a:rPr>
              <a:t>In Recordkeeping, respect for resident privacy must be a priority </a:t>
            </a:r>
            <a:r>
              <a:rPr lang="en-US" dirty="0"/>
              <a:t>during each inspection. Under no circumstances may a CSHO enter resident rooms or other areas where resident privacy could be compromised without the consent of the resident or their next-of-kin guardian.</a:t>
            </a:r>
          </a:p>
          <a:p>
            <a:pPr lvl="1"/>
            <a:endParaRPr lang="en-US" dirty="0"/>
          </a:p>
          <a:p>
            <a:pPr lvl="1"/>
            <a:r>
              <a:rPr lang="en-US" dirty="0"/>
              <a:t>In evaluating resident handling or other hazards, do </a:t>
            </a:r>
            <a:r>
              <a:rPr lang="en-US" b="1" dirty="0"/>
              <a:t>not</a:t>
            </a:r>
            <a:r>
              <a:rPr lang="en-US" dirty="0"/>
              <a:t> review any resident records that include personally identifiable health information, including diagnoses, laboratory test results, etc., provided by the employer without the consent of the resident or their next-of-kin.</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81</a:t>
            </a:fld>
            <a:endParaRPr lang="en-US" altLang="en-US"/>
          </a:p>
        </p:txBody>
      </p:sp>
    </p:spTree>
    <p:extLst>
      <p:ext uri="{BB962C8B-B14F-4D97-AF65-F5344CB8AC3E}">
        <p14:creationId xmlns:p14="http://schemas.microsoft.com/office/powerpoint/2010/main" val="22332492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mentioned before, Evaluations of workplace health and safety issues may involve assessment of resident handling.  Resident handling activities may take place in resident rooms, restrooms, shower and bathing areas or other areas where the privacy of residents could be compromised.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Keep in mind, documenting resident handling activities by </a:t>
            </a:r>
            <a:r>
              <a:rPr lang="en-US" b="1" i="1" dirty="0"/>
              <a:t>videotaping or taking photographs requires the resident's informed, written consent</a:t>
            </a:r>
            <a:r>
              <a:rPr lang="en-US" i="1" dirty="0"/>
              <a:t>.  </a:t>
            </a:r>
            <a:r>
              <a:rPr lang="en-US" dirty="0"/>
              <a:t>Family members or guardians may give consent for those residents who are incapable of giving informed consent.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Appendix A of the LTC SEP there is a Resident Consent and Release form for you to use.</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82</a:t>
            </a:fld>
            <a:endParaRPr lang="en-US" altLang="en-US"/>
          </a:p>
        </p:txBody>
      </p:sp>
    </p:spTree>
    <p:extLst>
      <p:ext uri="{BB962C8B-B14F-4D97-AF65-F5344CB8AC3E}">
        <p14:creationId xmlns:p14="http://schemas.microsoft.com/office/powerpoint/2010/main" val="19079416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feel some employee medical records are needed that are not specifically required by an OSHA standard (e.g., the results of medical examinations, laboratory tests, medical opinions, diagnoses, first aid records, reports from physicians or other health care providers), they must be obtained and kept in accordance with FOM Chapter 3 – Inspection Procedures, Ch. 13 – Fatality and Catastrophe Investigations, and Ch. 16 – Administrative File Activities.</a:t>
            </a:r>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83</a:t>
            </a:fld>
            <a:endParaRPr lang="en-US" altLang="en-US"/>
          </a:p>
        </p:txBody>
      </p:sp>
    </p:spTree>
    <p:extLst>
      <p:ext uri="{BB962C8B-B14F-4D97-AF65-F5344CB8AC3E}">
        <p14:creationId xmlns:p14="http://schemas.microsoft.com/office/powerpoint/2010/main" val="25384353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Narrow" panose="020B0606020202030204" pitchFamily="34" charset="0"/>
              </a:rPr>
              <a:t>Health and Human Services’ Standards for Privacy of Individually Identifiable Health Information, 45 CFR 164.512 (b)(1)(v), states that an employer (or its health care provider) can disclose and use confidential employee health information when: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Narrow" panose="020B060602020203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Arial Narrow" panose="020B0606020202030204" pitchFamily="34" charset="0"/>
              </a:rPr>
              <a:t> conducting or evaluating workplace medical surveillance;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latin typeface="Arial Narrow" panose="020B060602020203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Arial Narrow" panose="020B0606020202030204" pitchFamily="34" charset="0"/>
              </a:rPr>
              <a:t>When evaluating whether an employee has a work-related illness or injury;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latin typeface="Arial Narrow" panose="020B060602020203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Arial Narrow" panose="020B0606020202030204" pitchFamily="34" charset="0"/>
              </a:rPr>
              <a:t>To comply with OSHA requirements under 29 CFR parts 1904 through 1928, and 30 CFR parts 50 through 90,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latin typeface="Arial Narrow" panose="020B060602020203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Arial Narrow" panose="020B0606020202030204" pitchFamily="34" charset="0"/>
              </a:rPr>
              <a:t>And finally, this information can be disclosed under a state law having a similar purpose.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latin typeface="Arial Narrow" panose="020B060602020203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Arial Narrow" panose="020B0606020202030204" pitchFamily="34" charset="0"/>
              </a:rPr>
              <a:t>That finished our review of Recordkeeping for LTC, any questions?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latin typeface="Arial Narrow" panose="020B060602020203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latin typeface="Arial Narrow" panose="020B0606020202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Narrow" panose="020B0606020202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Narrow" panose="020B0606020202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84</a:t>
            </a:fld>
            <a:endParaRPr lang="en-US" altLang="en-US"/>
          </a:p>
        </p:txBody>
      </p:sp>
    </p:spTree>
    <p:extLst>
      <p:ext uri="{BB962C8B-B14F-4D97-AF65-F5344CB8AC3E}">
        <p14:creationId xmlns:p14="http://schemas.microsoft.com/office/powerpoint/2010/main" val="27328957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love OE, right?  Well, there are specific requirements that must be followed for each LTC case file in OE to make sure that they are tracked correctly. So I thought I would touch on these really quickly.</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85</a:t>
            </a:fld>
            <a:endParaRPr lang="en-US" altLang="en-US"/>
          </a:p>
        </p:txBody>
      </p:sp>
    </p:spTree>
    <p:extLst>
      <p:ext uri="{BB962C8B-B14F-4D97-AF65-F5344CB8AC3E}">
        <p14:creationId xmlns:p14="http://schemas.microsoft.com/office/powerpoint/2010/main" val="39042776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is an example OSHA 1 form from OE.  For all unprogrammed inspection conducted in conjunction with an LTC SEP inspection, make sure you mark field </a:t>
            </a:r>
            <a:r>
              <a:rPr lang="en-US" i="1" dirty="0"/>
              <a:t>24: Inspection Type </a:t>
            </a:r>
            <a:r>
              <a:rPr lang="en-US" dirty="0"/>
              <a:t>as an </a:t>
            </a:r>
            <a:r>
              <a:rPr lang="en-US" u="sng" dirty="0"/>
              <a:t>unprogrammed inspection</a:t>
            </a:r>
            <a:r>
              <a:rPr lang="en-US" dirty="0"/>
              <a:t>. </a:t>
            </a:r>
          </a:p>
          <a:p>
            <a:endParaRPr lang="en-US" dirty="0"/>
          </a:p>
          <a:p>
            <a:r>
              <a:rPr lang="en-US" dirty="0"/>
              <a:t>In Field 5:  Related activity. Record the appropriate associated unprogrammed activity (such as accident, complaint, or referral) and put in the corresponding activity ID number.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86</a:t>
            </a:fld>
            <a:endParaRPr lang="en-US" altLang="en-US"/>
          </a:p>
        </p:txBody>
      </p:sp>
    </p:spTree>
    <p:extLst>
      <p:ext uri="{BB962C8B-B14F-4D97-AF65-F5344CB8AC3E}">
        <p14:creationId xmlns:p14="http://schemas.microsoft.com/office/powerpoint/2010/main" val="38372048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For Programmed inspections, the OSHA 1 forms must be marked Programmed Planned in field </a:t>
            </a:r>
            <a:r>
              <a:rPr lang="en-US" sz="1000" i="1" dirty="0"/>
              <a:t>24. Inspection Type</a:t>
            </a:r>
            <a:r>
              <a:rPr lang="en-US" sz="1000" dirty="0"/>
              <a:t>…again Make sure you identify the scope of the inspection and the related activity, i.e., a Health General Schedule or a Safety General Schedule.</a:t>
            </a:r>
            <a:endParaRPr lang="en-US" sz="1000"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87</a:t>
            </a:fld>
            <a:endParaRPr lang="en-US" altLang="en-US"/>
          </a:p>
        </p:txBody>
      </p:sp>
    </p:spTree>
    <p:extLst>
      <p:ext uri="{BB962C8B-B14F-4D97-AF65-F5344CB8AC3E}">
        <p14:creationId xmlns:p14="http://schemas.microsoft.com/office/powerpoint/2010/main" val="20777881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OSHA 1, you will also need to put in the correct Optional Codes into Item or field 42.  Here’s an example.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88</a:t>
            </a:fld>
            <a:endParaRPr lang="en-US" altLang="en-US"/>
          </a:p>
        </p:txBody>
      </p:sp>
    </p:spTree>
    <p:extLst>
      <p:ext uri="{BB962C8B-B14F-4D97-AF65-F5344CB8AC3E}">
        <p14:creationId xmlns:p14="http://schemas.microsoft.com/office/powerpoint/2010/main" val="5653738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Field 42: Optional Information, there are a lot of different options, under Type N, which are your national level codes, you </a:t>
            </a:r>
            <a:r>
              <a:rPr lang="en-US" dirty="0" err="1"/>
              <a:t>havea</a:t>
            </a:r>
            <a:r>
              <a:rPr lang="en-US" dirty="0"/>
              <a:t> Bloodborne Pathogens code, TB related inspection code, and more.</a:t>
            </a:r>
          </a:p>
          <a:p>
            <a:endParaRPr lang="en-US" dirty="0"/>
          </a:p>
          <a:p>
            <a:r>
              <a:rPr lang="en-US" dirty="0"/>
              <a:t>Under type S, your state level codes, you have options that Ergo hazard letters issues, Ergo GDC Citation issued, and many more.</a:t>
            </a:r>
          </a:p>
          <a:p>
            <a:endParaRPr lang="en-US" dirty="0"/>
          </a:p>
          <a:p>
            <a:r>
              <a:rPr lang="en-US" dirty="0"/>
              <a:t>Make sure you do a thorough search to make sure you choose all the codes applicable to your investigation.</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89</a:t>
            </a:fld>
            <a:endParaRPr lang="en-US" altLang="en-US"/>
          </a:p>
        </p:txBody>
      </p:sp>
    </p:spTree>
    <p:extLst>
      <p:ext uri="{BB962C8B-B14F-4D97-AF65-F5344CB8AC3E}">
        <p14:creationId xmlns:p14="http://schemas.microsoft.com/office/powerpoint/2010/main" val="233635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32D4A6-7905-4CEA-9DA7-39E64B5B2600}" type="slidenum">
              <a:rPr lang="en-US" altLang="en-US">
                <a:solidFill>
                  <a:srgbClr val="000000"/>
                </a:solidFill>
                <a:latin typeface="Calibri" panose="020F0502020204030204" pitchFamily="34" charset="0"/>
              </a:rPr>
              <a:pPr eaLnBrk="1" hangingPunct="1"/>
              <a:t>9</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dirty="0"/>
              <a:t>While our DART for LTC workers are higher than the total average DART rate for NC workers, According to the Bureau of Labor Statistics, the DART rates for NC within NAICS 623…. have been consistently lower than the </a:t>
            </a:r>
            <a:r>
              <a:rPr lang="en-US" b="1" dirty="0"/>
              <a:t>national</a:t>
            </a:r>
            <a:r>
              <a:rPr lang="en-US" dirty="0"/>
              <a:t> average within the last 4 years.  </a:t>
            </a:r>
          </a:p>
        </p:txBody>
      </p:sp>
    </p:spTree>
    <p:extLst>
      <p:ext uri="{BB962C8B-B14F-4D97-AF65-F5344CB8AC3E}">
        <p14:creationId xmlns:p14="http://schemas.microsoft.com/office/powerpoint/2010/main" val="25827516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most common Optional Codes used for a LTC file in OE.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Optional codes for workplace violence and slips, trips and falls are not necessary and haven’t been developed.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1"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90</a:t>
            </a:fld>
            <a:endParaRPr lang="en-US" altLang="en-US"/>
          </a:p>
        </p:txBody>
      </p:sp>
    </p:spTree>
    <p:extLst>
      <p:ext uri="{BB962C8B-B14F-4D97-AF65-F5344CB8AC3E}">
        <p14:creationId xmlns:p14="http://schemas.microsoft.com/office/powerpoint/2010/main" val="19876844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we can’t forget about Strategic plan activity…In the OSHA 1, click on the Emphasis and Initiatives tab, </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91</a:t>
            </a:fld>
            <a:endParaRPr lang="en-US" altLang="en-US"/>
          </a:p>
        </p:txBody>
      </p:sp>
    </p:spTree>
    <p:extLst>
      <p:ext uri="{BB962C8B-B14F-4D97-AF65-F5344CB8AC3E}">
        <p14:creationId xmlns:p14="http://schemas.microsoft.com/office/powerpoint/2010/main" val="22752136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Then Select ‘Strategic Plan Activity’ and choose the value “LONG TERM CARE FACILITIES” from the drop down menu.  This is vital for tracking purposes.  This helps identify the activity for SEP tracking and auditing purposes.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dirty="0"/>
              <a:t>Just as an aside…I recommend reviewing closed LTC case files in OE.  Ask your supervisor to recommend cases they feel are well written.  </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92</a:t>
            </a:fld>
            <a:endParaRPr lang="en-US" altLang="en-US"/>
          </a:p>
        </p:txBody>
      </p:sp>
    </p:spTree>
    <p:extLst>
      <p:ext uri="{BB962C8B-B14F-4D97-AF65-F5344CB8AC3E}">
        <p14:creationId xmlns:p14="http://schemas.microsoft.com/office/powerpoint/2010/main" val="74161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for a quick review of the appendices found in the LTC SEP</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93</a:t>
            </a:fld>
            <a:endParaRPr lang="en-US" altLang="en-US"/>
          </a:p>
        </p:txBody>
      </p:sp>
    </p:spTree>
    <p:extLst>
      <p:ext uri="{BB962C8B-B14F-4D97-AF65-F5344CB8AC3E}">
        <p14:creationId xmlns:p14="http://schemas.microsoft.com/office/powerpoint/2010/main" val="41378757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previously, If during your inspection, you need evidence that includes photographs, videos that may infringe on the privacy of the resident; you must complete the Appendix A document and have it signed by the resident or their authorized person.</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94</a:t>
            </a:fld>
            <a:endParaRPr lang="en-US" altLang="en-US"/>
          </a:p>
        </p:txBody>
      </p:sp>
    </p:spTree>
    <p:extLst>
      <p:ext uri="{BB962C8B-B14F-4D97-AF65-F5344CB8AC3E}">
        <p14:creationId xmlns:p14="http://schemas.microsoft.com/office/powerpoint/2010/main" val="2824576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B contains useful resources, publications, and websites that provide guidance in conducting your inspection and/or supporting documentation for any violations that you may find.  You can see some examples of the references listed in Appendix B in the slide.</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95</a:t>
            </a:fld>
            <a:endParaRPr lang="en-US" altLang="en-US"/>
          </a:p>
        </p:txBody>
      </p:sp>
    </p:spTree>
    <p:extLst>
      <p:ext uri="{BB962C8B-B14F-4D97-AF65-F5344CB8AC3E}">
        <p14:creationId xmlns:p14="http://schemas.microsoft.com/office/powerpoint/2010/main" val="37358526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dirty="0"/>
              <a:t>Appendix C provides an example General Duty Clause AVD for MRSA.  </a:t>
            </a:r>
          </a:p>
          <a:p>
            <a:pPr marL="171450" indent="-171450">
              <a:buFontTx/>
              <a:buChar char="-"/>
            </a:pPr>
            <a:endParaRPr lang="en-US" sz="1000"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96</a:t>
            </a:fld>
            <a:endParaRPr lang="en-US" altLang="en-US"/>
          </a:p>
        </p:txBody>
      </p:sp>
    </p:spTree>
    <p:extLst>
      <p:ext uri="{BB962C8B-B14F-4D97-AF65-F5344CB8AC3E}">
        <p14:creationId xmlns:p14="http://schemas.microsoft.com/office/powerpoint/2010/main" val="21213283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Appendix D contains a Sample Opening Conference Questionnaire.</a:t>
            </a:r>
          </a:p>
          <a:p>
            <a:r>
              <a:rPr lang="en-US" b="1" i="1" dirty="0"/>
              <a:t>This questionnaire can be very useful in ensuring that you ask the ER necessary questions to help aid your investigation and help you determine employer knowledge.</a:t>
            </a:r>
          </a:p>
          <a:p>
            <a:endParaRPr lang="en-US" b="1" i="1" dirty="0"/>
          </a:p>
          <a:p>
            <a:r>
              <a:rPr lang="en-US" i="1" dirty="0"/>
              <a:t>This Questionnaire is not required to be inserted into the case file and is not comprehensive of every question you might need to ask. But it is a very useful tool.</a:t>
            </a:r>
            <a:endParaRPr lang="en-US" dirty="0"/>
          </a:p>
          <a:p>
            <a:pPr marL="0" indent="0">
              <a:buNone/>
            </a:pPr>
            <a:r>
              <a:rPr lang="en-US" b="1" i="1" dirty="0"/>
              <a:t> </a:t>
            </a:r>
            <a:endParaRPr lang="en-US" dirty="0"/>
          </a:p>
          <a:p>
            <a:r>
              <a:rPr lang="en-US" i="1" dirty="0"/>
              <a:t>You can find an electronic version of this Questionnaire Form under Forms on the One Stop Shop</a:t>
            </a:r>
            <a:endParaRPr lang="en-US" dirty="0"/>
          </a:p>
          <a:p>
            <a:pPr marL="0" indent="0">
              <a:buNone/>
            </a:pPr>
            <a:endParaRPr lang="en-US" b="1" i="1" dirty="0"/>
          </a:p>
          <a:p>
            <a:pPr marL="0" indent="0">
              <a:buNone/>
            </a:pPr>
            <a:r>
              <a:rPr lang="en-US" b="1" i="1" dirty="0"/>
              <a:t>As you can see the form is modeled for use during a comprehensive inspections, however you can utilize the areas of the questionnaire that are applicable to your partial scope inspection or the sections that are relevant to any observed plain sight hazards. </a:t>
            </a:r>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97</a:t>
            </a:fld>
            <a:endParaRPr lang="en-US" altLang="en-US"/>
          </a:p>
        </p:txBody>
      </p:sp>
    </p:spTree>
    <p:extLst>
      <p:ext uri="{BB962C8B-B14F-4D97-AF65-F5344CB8AC3E}">
        <p14:creationId xmlns:p14="http://schemas.microsoft.com/office/powerpoint/2010/main" val="39697599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E contains a Sample Employee Interview Questionnaire</a:t>
            </a:r>
          </a:p>
          <a:p>
            <a:r>
              <a:rPr lang="en-US" dirty="0"/>
              <a:t> Just like the Opening Conference questionnaire, this in not a required for the case file or required that you use it, but it is a very useful tool that can help you ask important questions and lead you to further avenues of investigation into the SEP areas of interest.</a:t>
            </a:r>
          </a:p>
          <a:p>
            <a:endParaRPr lang="en-US" dirty="0"/>
          </a:p>
          <a:p>
            <a:endParaRPr lang="en-US" dirty="0"/>
          </a:p>
          <a:p>
            <a:r>
              <a:rPr lang="en-US" sz="2400" b="1" i="1" dirty="0"/>
              <a:t>An electronic copy of this questionnaire can be found on the One Stop Shop.</a:t>
            </a:r>
          </a:p>
          <a:p>
            <a:endParaRPr lang="en-US" sz="2400" b="1" i="1" dirty="0"/>
          </a:p>
          <a:p>
            <a:endParaRPr lang="en-US" sz="2000" i="1" dirty="0"/>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98</a:t>
            </a:fld>
            <a:endParaRPr lang="en-US" altLang="en-US"/>
          </a:p>
        </p:txBody>
      </p:sp>
    </p:spTree>
    <p:extLst>
      <p:ext uri="{BB962C8B-B14F-4D97-AF65-F5344CB8AC3E}">
        <p14:creationId xmlns:p14="http://schemas.microsoft.com/office/powerpoint/2010/main" val="24177251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 reviewed the OPN 132 SEP for Long Term Care facilities</a:t>
            </a:r>
          </a:p>
          <a:p>
            <a:endParaRPr lang="en-US" dirty="0"/>
          </a:p>
          <a:p>
            <a:r>
              <a:rPr lang="en-US" dirty="0"/>
              <a:t>Some of the common hazards you might encounter at these facilities</a:t>
            </a:r>
          </a:p>
          <a:p>
            <a:endParaRPr lang="en-US" dirty="0"/>
          </a:p>
          <a:p>
            <a:r>
              <a:rPr lang="en-US" dirty="0"/>
              <a:t>And many of the tools and guidance available to help you during a LTC inspection.</a:t>
            </a:r>
          </a:p>
          <a:p>
            <a:endParaRPr lang="en-US" dirty="0"/>
          </a:p>
          <a:p>
            <a:r>
              <a:rPr lang="en-US" dirty="0"/>
              <a:t>I just want to say again, this was a quick, high level review to help you become familiar with the LTC SEP.  I encourage you to read through the SEP and the other supporting documents yourself, if you have not already done so, to ensure your are well prepared for this type of inspection. </a:t>
            </a:r>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99</a:t>
            </a:fld>
            <a:endParaRPr lang="en-US" altLang="en-US"/>
          </a:p>
        </p:txBody>
      </p:sp>
    </p:spTree>
    <p:extLst>
      <p:ext uri="{BB962C8B-B14F-4D97-AF65-F5344CB8AC3E}">
        <p14:creationId xmlns:p14="http://schemas.microsoft.com/office/powerpoint/2010/main" val="983395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7" name="TextBox 6"/>
          <p:cNvSpPr txBox="1"/>
          <p:nvPr userDrawn="1"/>
        </p:nvSpPr>
        <p:spPr>
          <a:xfrm>
            <a:off x="6400800" y="6186071"/>
            <a:ext cx="2168525" cy="276225"/>
          </a:xfrm>
          <a:prstGeom prst="rect">
            <a:avLst/>
          </a:prstGeom>
          <a:noFill/>
        </p:spPr>
        <p:txBody>
          <a:bodyPr wrap="none">
            <a:spAutoFit/>
          </a:bodyPr>
          <a:lstStyle/>
          <a:p>
            <a:pPr>
              <a:defRPr/>
            </a:pPr>
            <a:r>
              <a:rPr lang="en-US" sz="1200" u="none" dirty="0">
                <a:solidFill>
                  <a:srgbClr val="012D9A"/>
                </a:solidFill>
                <a:latin typeface="+mn-lt"/>
              </a:rPr>
              <a:t>For Public Officials’ Use Only</a:t>
            </a:r>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grpSp>
        <p:nvGrpSpPr>
          <p:cNvPr id="12" name="Group 11"/>
          <p:cNvGrpSpPr/>
          <p:nvPr userDrawn="1"/>
        </p:nvGrpSpPr>
        <p:grpSpPr>
          <a:xfrm>
            <a:off x="228599" y="6049962"/>
            <a:ext cx="2113056" cy="731838"/>
            <a:chOff x="2743200" y="3581401"/>
            <a:chExt cx="1910883" cy="603968"/>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0" y="3581401"/>
              <a:ext cx="1318811" cy="603968"/>
            </a:xfrm>
            <a:prstGeom prst="rect">
              <a:avLst/>
            </a:prstGeom>
          </p:spPr>
        </p:pic>
        <p:sp>
          <p:nvSpPr>
            <p:cNvPr id="14" name="TextBox 13"/>
            <p:cNvSpPr txBox="1"/>
            <p:nvPr userDrawn="1"/>
          </p:nvSpPr>
          <p:spPr>
            <a:xfrm>
              <a:off x="3501203" y="3803096"/>
              <a:ext cx="1152880" cy="369332"/>
            </a:xfrm>
            <a:prstGeom prst="rect">
              <a:avLst/>
            </a:prstGeom>
            <a:noFill/>
          </p:spPr>
          <p:txBody>
            <a:bodyPr wrap="none" rtlCol="0">
              <a:spAutoFit/>
            </a:bodyPr>
            <a:lstStyle/>
            <a:p>
              <a:pPr algn="r"/>
              <a:r>
                <a:rPr lang="en-US" sz="900" b="0" i="1" u="none" dirty="0">
                  <a:solidFill>
                    <a:srgbClr val="012D9A"/>
                  </a:solidFill>
                  <a:latin typeface="Arial Rounded MT Bold" panose="020F0704030504030204" pitchFamily="34" charset="0"/>
                </a:rPr>
                <a:t>OSH Division</a:t>
              </a:r>
            </a:p>
            <a:p>
              <a:pPr algn="r"/>
              <a:r>
                <a:rPr lang="en-US" sz="900" b="0" i="1" u="none" dirty="0">
                  <a:solidFill>
                    <a:srgbClr val="012D9A"/>
                  </a:solidFill>
                  <a:latin typeface="Arial Rounded MT Bold" panose="020F0704030504030204" pitchFamily="34" charset="0"/>
                </a:rPr>
                <a:t> Internal Training</a:t>
              </a:r>
              <a:endParaRPr lang="en-US" sz="1400" b="0" i="1" u="none" dirty="0">
                <a:solidFill>
                  <a:schemeClr val="tx2">
                    <a:lumMod val="75000"/>
                  </a:schemeClr>
                </a:solidFill>
                <a:latin typeface="+mj-lt"/>
              </a:endParaRPr>
            </a:p>
          </p:txBody>
        </p:sp>
      </p:grpSp>
    </p:spTree>
    <p:extLst>
      <p:ext uri="{BB962C8B-B14F-4D97-AF65-F5344CB8AC3E}">
        <p14:creationId xmlns:p14="http://schemas.microsoft.com/office/powerpoint/2010/main" val="90875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3884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821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1902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025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47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61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68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146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dirty="0"/>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TextBox 13"/>
          <p:cNvSpPr txBox="1"/>
          <p:nvPr userDrawn="1"/>
        </p:nvSpPr>
        <p:spPr>
          <a:xfrm>
            <a:off x="6365875" y="6186071"/>
            <a:ext cx="2168525" cy="276225"/>
          </a:xfrm>
          <a:prstGeom prst="rect">
            <a:avLst/>
          </a:prstGeom>
          <a:noFill/>
        </p:spPr>
        <p:txBody>
          <a:bodyPr wrap="none">
            <a:spAutoFit/>
          </a:bodyPr>
          <a:lstStyle/>
          <a:p>
            <a:pPr>
              <a:defRPr/>
            </a:pPr>
            <a:r>
              <a:rPr lang="en-US" sz="1200" u="none" baseline="0" dirty="0">
                <a:solidFill>
                  <a:srgbClr val="012D9A"/>
                </a:solidFill>
                <a:latin typeface="+mn-lt"/>
              </a:rPr>
              <a:t>For Public Officials’ Use Only</a:t>
            </a:r>
          </a:p>
        </p:txBody>
      </p:sp>
      <p:grpSp>
        <p:nvGrpSpPr>
          <p:cNvPr id="15" name="Group 14"/>
          <p:cNvGrpSpPr/>
          <p:nvPr userDrawn="1"/>
        </p:nvGrpSpPr>
        <p:grpSpPr>
          <a:xfrm>
            <a:off x="228599" y="6049962"/>
            <a:ext cx="2113056" cy="731838"/>
            <a:chOff x="2743200" y="3581401"/>
            <a:chExt cx="1910883" cy="603968"/>
          </a:xfrm>
        </p:grpSpPr>
        <p:pic>
          <p:nvPicPr>
            <p:cNvPr id="16" name="Picture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743200" y="3581401"/>
              <a:ext cx="1318811" cy="603968"/>
            </a:xfrm>
            <a:prstGeom prst="rect">
              <a:avLst/>
            </a:prstGeom>
          </p:spPr>
        </p:pic>
        <p:sp>
          <p:nvSpPr>
            <p:cNvPr id="17" name="TextBox 16"/>
            <p:cNvSpPr txBox="1"/>
            <p:nvPr userDrawn="1"/>
          </p:nvSpPr>
          <p:spPr>
            <a:xfrm>
              <a:off x="3501203" y="3803096"/>
              <a:ext cx="1152880" cy="369332"/>
            </a:xfrm>
            <a:prstGeom prst="rect">
              <a:avLst/>
            </a:prstGeom>
            <a:noFill/>
          </p:spPr>
          <p:txBody>
            <a:bodyPr wrap="none" rtlCol="0">
              <a:spAutoFit/>
            </a:bodyPr>
            <a:lstStyle/>
            <a:p>
              <a:pPr algn="r"/>
              <a:r>
                <a:rPr lang="en-US" sz="900" b="0" i="1" u="none" dirty="0">
                  <a:solidFill>
                    <a:srgbClr val="012D9A"/>
                  </a:solidFill>
                  <a:latin typeface="Arial Rounded MT Bold" panose="020F0704030504030204" pitchFamily="34" charset="0"/>
                </a:rPr>
                <a:t>OSH Division</a:t>
              </a:r>
            </a:p>
            <a:p>
              <a:pPr algn="r"/>
              <a:r>
                <a:rPr lang="en-US" sz="900" b="0" i="1" u="none" dirty="0">
                  <a:solidFill>
                    <a:srgbClr val="012D9A"/>
                  </a:solidFill>
                  <a:latin typeface="Arial Rounded MT Bold" panose="020F0704030504030204" pitchFamily="34" charset="0"/>
                </a:rPr>
                <a:t> Internal Training</a:t>
              </a:r>
              <a:endParaRPr lang="en-US" sz="1400" b="0" i="1" u="none" dirty="0">
                <a:solidFill>
                  <a:schemeClr val="tx2">
                    <a:lumMod val="75000"/>
                  </a:schemeClr>
                </a:solidFill>
                <a:latin typeface="+mj-lt"/>
              </a:endParaRPr>
            </a:p>
          </p:txBody>
        </p:sp>
      </p:grpSp>
    </p:spTree>
  </p:cSld>
  <p:clrMap bg1="lt1" tx1="dk1" bg2="lt2" tx2="dk2" accent1="accent1" accent2="accent2" accent3="accent3" accent4="accent4" accent5="accent5" accent6="accent6" hlink="hlink" folHlink="folHlink"/>
  <p:sldLayoutIdLst>
    <p:sldLayoutId id="2147483975" r:id="rId1"/>
    <p:sldLayoutId id="2147483967" r:id="rId2"/>
    <p:sldLayoutId id="2147483968" r:id="rId3"/>
    <p:sldLayoutId id="2147483969" r:id="rId4"/>
    <p:sldLayoutId id="2147483970" r:id="rId5"/>
    <p:sldLayoutId id="2147483971" r:id="rId6"/>
    <p:sldLayoutId id="2147483972" r:id="rId7"/>
    <p:sldLayoutId id="2147483976" r:id="rId8"/>
    <p:sldLayoutId id="2147483977" r:id="rId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unsplash.com/s/photos/office?utm_source=unsplash&amp;utm_medium=referral&amp;utm_content=creditCopyText" TargetMode="External"/><Relationship Id="rId4" Type="http://schemas.openxmlformats.org/officeDocument/2006/relationships/hyperlink" Target="https://unsplash.com/@linkedinsalesnavigator?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19.xml"/><Relationship Id="rId7" Type="http://schemas.openxmlformats.org/officeDocument/2006/relationships/slide" Target="slide53.xml"/><Relationship Id="rId12" Type="http://schemas.openxmlformats.org/officeDocument/2006/relationships/slide" Target="slide93.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46.xml"/><Relationship Id="rId11" Type="http://schemas.openxmlformats.org/officeDocument/2006/relationships/slide" Target="slide85.xml"/><Relationship Id="rId5" Type="http://schemas.openxmlformats.org/officeDocument/2006/relationships/slide" Target="slide35.xml"/><Relationship Id="rId10" Type="http://schemas.openxmlformats.org/officeDocument/2006/relationships/slide" Target="slide79.xml"/><Relationship Id="rId4" Type="http://schemas.openxmlformats.org/officeDocument/2006/relationships/slide" Target="slide31.xml"/><Relationship Id="rId9" Type="http://schemas.openxmlformats.org/officeDocument/2006/relationships/slide" Target="slide7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unsplash.com/s/photos/patient?utm_source=unsplash&amp;utm_medium=referral&amp;utm_content=creditCopyText" TargetMode="External"/><Relationship Id="rId4" Type="http://schemas.openxmlformats.org/officeDocument/2006/relationships/hyperlink" Target="https://unsplash.com/@sharonmccutcheon?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olga_kononenko?utm_source=unsplash&amp;utm_medium=referral&amp;utm_content=creditCopyTex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s://unsplash.com/s/photos/healthcare?utm_source=unsplash&amp;utm_medium=referral&amp;utm_content=creditCopyTex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unsplash.com/s/photos/patient?utm_source=unsplash&amp;utm_medium=referral&amp;utm_content=creditCopyText" TargetMode="External"/><Relationship Id="rId4" Type="http://schemas.openxmlformats.org/officeDocument/2006/relationships/hyperlink" Target="https://unsplash.com/@hellochang?utm_source=unsplash&amp;utm_medium=referral&amp;utm_content=creditCopyTex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1813410" TargetMode="External"/><Relationship Id="rId4" Type="http://schemas.openxmlformats.org/officeDocument/2006/relationships/hyperlink" Target="https://pixabay.com/users/qimono-1962238/?utm_source=link-attribution&amp;utm_medium=referral&amp;utm_campaign=image&amp;utm_content=181341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pixabay.com/?utm_source=link-attribution&amp;utm_medium=referral&amp;utm_campaign=image&amp;utm_content=2722937" TargetMode="External"/><Relationship Id="rId5" Type="http://schemas.openxmlformats.org/officeDocument/2006/relationships/hyperlink" Target="https://pixabay.com/users/whitesession-4645995/?utm_source=link-attribution&amp;utm_medium=referral&amp;utm_campaign=image&amp;utm_content=2722937" TargetMode="Externa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epa.gov/pesticide-registration/selected-epa-registered-disinfectant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1780696" TargetMode="External"/><Relationship Id="rId4" Type="http://schemas.openxmlformats.org/officeDocument/2006/relationships/hyperlink" Target="https://pixabay.com/users/Peggy_Marco-1553824/?utm_source=link-attribution&amp;utm_medium=referral&amp;utm_campaign=image&amp;utm_content=1780696"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743035" TargetMode="External"/><Relationship Id="rId4" Type="http://schemas.openxmlformats.org/officeDocument/2006/relationships/hyperlink" Target="https://pixabay.com/users/SoFuego-507806/?utm_source=link-attribution&amp;utm_medium=referral&amp;utm_campaign=image&amp;utm_content=74303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1874756" TargetMode="External"/><Relationship Id="rId4" Type="http://schemas.openxmlformats.org/officeDocument/2006/relationships/hyperlink" Target="https://pixabay.com/users/Peggy_Marco-1553824/?utm_source=link-attribution&amp;utm_medium=referral&amp;utm_campaign=image&amp;utm_content=1874756"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cdc.gov/tb/topic/basics/howtbspreads.ht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cdc.gov/tb/topic/basics/howtbspreads.ht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67477" TargetMode="External"/><Relationship Id="rId4" Type="http://schemas.openxmlformats.org/officeDocument/2006/relationships/hyperlink" Target="https://pixabay.com/users/WikiImages-1897/?utm_source=link-attribution&amp;utm_medium=referral&amp;utm_campaign=image&amp;utm_content=67477"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1614223" TargetMode="External"/><Relationship Id="rId4" Type="http://schemas.openxmlformats.org/officeDocument/2006/relationships/hyperlink" Target="https://pixabay.com/users/myrfa-3126475/?utm_source=link-attribution&amp;utm_medium=referral&amp;utm_campaign=image&amp;utm_content=1614223"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users/Pexels-2286921/?utm_source=link-attribution&amp;utm_medium=referral&amp;utm_campaign=image&amp;utm_content=1841158"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pixabay.com/?utm_source=link-attribution&amp;utm_medium=referral&amp;utm_campaign=image&amp;utm_content=1841158"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pixabay.com/users/Peggy_Marco-1553824/?utm_source=link-attribution&amp;utm_medium=referral&amp;utm_campaign=image&amp;utm_content=1874747"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pixabay.com/?utm_source=link-attribution&amp;utm_medium=referral&amp;utm_campaign=image&amp;utm_content=1874747"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1874747"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s://pixabay.com/users/StockSnap-894430/?utm_source=link-attribution&amp;utm_medium=referral&amp;utm_campaign=image&amp;utm_content=2562325"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s://pixabay.com/?utm_source=link-attribution&amp;utm_medium=referral&amp;utm_campaign=image&amp;utm_content=2562325"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hyperlink" Target="https://www.cdc.gov/mrsa/community/photos/photo-mrsa-1.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hyperlink" Target="https://pixabay.com/?utm_source=link-attribution&amp;utm_medium=referral&amp;utm_campaign=image&amp;utm_content=4620776" TargetMode="External"/><Relationship Id="rId4" Type="http://schemas.openxmlformats.org/officeDocument/2006/relationships/hyperlink" Target="https://pixabay.com/users/DrawnByShaun-11004713/?utm_source=link-attribution&amp;utm_medium=referral&amp;utm_campaign=image&amp;utm_content=4620776"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millops.community.uaf.edu/tag/chemical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3977589" TargetMode="External"/><Relationship Id="rId4" Type="http://schemas.openxmlformats.org/officeDocument/2006/relationships/hyperlink" Target="https://pixabay.com/users/Michael-T-6653167/?utm_source=link-attribution&amp;utm_medium=referral&amp;utm_campaign=image&amp;utm_content=3977589"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progressive-charlestown.com/2015/12/privacy-invasive-medicine.html"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hyperlink" Target="https://creativecommons.org/licenses/by-sa/3.0/"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bioethics.com/informed-consent"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securosis.com/blog/security-requirements-for-electronic-medical-records/"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microsoft.com/office/2007/relationships/hdphoto" Target="../media/hdphoto3.wdp"/><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3.png"/><Relationship Id="rId7" Type="http://schemas.microsoft.com/office/2007/relationships/hdphoto" Target="../media/hdphoto3.wdp"/><Relationship Id="rId2" Type="http://schemas.openxmlformats.org/officeDocument/2006/relationships/notesSlide" Target="../notesSlides/notesSlide89.xml"/><Relationship Id="rId1" Type="http://schemas.openxmlformats.org/officeDocument/2006/relationships/slideLayout" Target="../slideLayouts/slideLayout9.xml"/><Relationship Id="rId6" Type="http://schemas.openxmlformats.org/officeDocument/2006/relationships/image" Target="../media/image70.png"/><Relationship Id="rId11" Type="http://schemas.openxmlformats.org/officeDocument/2006/relationships/image" Target="../media/image76.png"/><Relationship Id="rId5" Type="http://schemas.microsoft.com/office/2007/relationships/hdphoto" Target="../media/hdphoto2.wdp"/><Relationship Id="rId10" Type="http://schemas.openxmlformats.org/officeDocument/2006/relationships/image" Target="../media/image75.png"/><Relationship Id="rId4" Type="http://schemas.openxmlformats.org/officeDocument/2006/relationships/image" Target="../media/image69.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progressive-charlestown.com/2015/12/privacy-invasive-medicine.html"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ubTitle" sz="quarter" idx="1"/>
          </p:nvPr>
        </p:nvSpPr>
        <p:spPr>
          <a:xfrm>
            <a:off x="275492" y="1219200"/>
            <a:ext cx="8382000" cy="1314462"/>
          </a:xfrm>
        </p:spPr>
        <p:txBody>
          <a:bodyPr/>
          <a:lstStyle/>
          <a:p>
            <a:pPr algn="ctr">
              <a:buNone/>
              <a:defRPr/>
            </a:pPr>
            <a:r>
              <a:rPr lang="en-US" sz="4000" b="1" dirty="0"/>
              <a:t>Introduction to </a:t>
            </a:r>
          </a:p>
          <a:p>
            <a:pPr algn="ctr">
              <a:buNone/>
              <a:defRPr/>
            </a:pPr>
            <a:r>
              <a:rPr lang="en-US" sz="4000" b="1" dirty="0"/>
              <a:t>Long Term Care Inspections</a:t>
            </a:r>
            <a:endParaRPr lang="en-US" sz="4000" b="1" dirty="0">
              <a:latin typeface="+mj-lt"/>
              <a:ea typeface="+mj-ea"/>
              <a:cs typeface="+mj-cs"/>
            </a:endParaRPr>
          </a:p>
        </p:txBody>
      </p:sp>
      <p:grpSp>
        <p:nvGrpSpPr>
          <p:cNvPr id="8" name="Group 7">
            <a:extLst>
              <a:ext uri="{FF2B5EF4-FFF2-40B4-BE49-F238E27FC236}">
                <a16:creationId xmlns:a16="http://schemas.microsoft.com/office/drawing/2014/main" id="{7DC75B3E-9F0F-4226-BEAC-FF284AB0472A}"/>
              </a:ext>
            </a:extLst>
          </p:cNvPr>
          <p:cNvGrpSpPr/>
          <p:nvPr/>
        </p:nvGrpSpPr>
        <p:grpSpPr>
          <a:xfrm>
            <a:off x="2209800" y="2743200"/>
            <a:ext cx="5076825" cy="2828925"/>
            <a:chOff x="2209800" y="2743200"/>
            <a:chExt cx="5076825" cy="2828925"/>
          </a:xfrm>
        </p:grpSpPr>
        <p:pic>
          <p:nvPicPr>
            <p:cNvPr id="6" name="Picture 5">
              <a:extLst>
                <a:ext uri="{FF2B5EF4-FFF2-40B4-BE49-F238E27FC236}">
                  <a16:creationId xmlns:a16="http://schemas.microsoft.com/office/drawing/2014/main" id="{2878A952-2CE6-49E3-A6D5-53377409B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743200"/>
              <a:ext cx="5076825" cy="282892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BBD378D-98A1-4A48-BB5A-012E36CA47BD}"/>
                </a:ext>
              </a:extLst>
            </p:cNvPr>
            <p:cNvSpPr txBox="1"/>
            <p:nvPr/>
          </p:nvSpPr>
          <p:spPr>
            <a:xfrm>
              <a:off x="6193206" y="5271680"/>
              <a:ext cx="1069973" cy="276999"/>
            </a:xfrm>
            <a:prstGeom prst="rect">
              <a:avLst/>
            </a:prstGeom>
            <a:noFill/>
          </p:spPr>
          <p:txBody>
            <a:bodyPr wrap="none" rtlCol="0">
              <a:spAutoFit/>
            </a:bodyPr>
            <a:lstStyle/>
            <a:p>
              <a:r>
                <a:rPr lang="en-US" sz="1200" u="none" dirty="0">
                  <a:solidFill>
                    <a:schemeClr val="bg1"/>
                  </a:solidFill>
                  <a:latin typeface="+mn-lt"/>
                </a:rPr>
                <a:t>WorkSafeBC</a:t>
              </a:r>
            </a:p>
          </p:txBody>
        </p:sp>
      </p:grpSp>
    </p:spTree>
    <p:extLst>
      <p:ext uri="{BB962C8B-B14F-4D97-AF65-F5344CB8AC3E}">
        <p14:creationId xmlns:p14="http://schemas.microsoft.com/office/powerpoint/2010/main" val="293655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Injury/Illness Data</a:t>
            </a:r>
          </a:p>
        </p:txBody>
      </p:sp>
      <p:sp>
        <p:nvSpPr>
          <p:cNvPr id="4" name="Content Placeholder 3"/>
          <p:cNvSpPr>
            <a:spLocks noGrp="1"/>
          </p:cNvSpPr>
          <p:nvPr>
            <p:ph sz="quarter" idx="10"/>
          </p:nvPr>
        </p:nvSpPr>
        <p:spPr>
          <a:xfrm>
            <a:off x="609600" y="5693122"/>
            <a:ext cx="2133600" cy="381000"/>
          </a:xfrm>
        </p:spPr>
        <p:txBody>
          <a:bodyPr/>
          <a:lstStyle/>
          <a:p>
            <a:r>
              <a:rPr lang="en-US" dirty="0"/>
              <a:t>*www.bls.gov</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34198125"/>
              </p:ext>
            </p:extLst>
          </p:nvPr>
        </p:nvGraphicFramePr>
        <p:xfrm>
          <a:off x="457200" y="1149350"/>
          <a:ext cx="8229600" cy="48609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143000" y="2880038"/>
            <a:ext cx="2362200" cy="338554"/>
          </a:xfrm>
          <a:prstGeom prst="rect">
            <a:avLst/>
          </a:prstGeom>
          <a:noFill/>
        </p:spPr>
        <p:txBody>
          <a:bodyPr wrap="square" rtlCol="0">
            <a:spAutoFit/>
          </a:bodyPr>
          <a:lstStyle/>
          <a:p>
            <a:r>
              <a:rPr lang="en-US" sz="1600" b="1" u="none" dirty="0">
                <a:latin typeface="+mn-lt"/>
              </a:rPr>
              <a:t>Explosion or fire 0%</a:t>
            </a:r>
          </a:p>
        </p:txBody>
      </p:sp>
      <p:sp>
        <p:nvSpPr>
          <p:cNvPr id="7" name="TextBox 6">
            <a:extLst>
              <a:ext uri="{FF2B5EF4-FFF2-40B4-BE49-F238E27FC236}">
                <a16:creationId xmlns:a16="http://schemas.microsoft.com/office/drawing/2014/main" id="{A76B194E-74FF-40AB-8F26-145776A79DD8}"/>
              </a:ext>
            </a:extLst>
          </p:cNvPr>
          <p:cNvSpPr txBox="1"/>
          <p:nvPr/>
        </p:nvSpPr>
        <p:spPr>
          <a:xfrm>
            <a:off x="3125931" y="6172319"/>
            <a:ext cx="2892138" cy="400110"/>
          </a:xfrm>
          <a:prstGeom prst="rect">
            <a:avLst/>
          </a:prstGeom>
          <a:noFill/>
        </p:spPr>
        <p:txBody>
          <a:bodyPr wrap="none" rtlCol="0">
            <a:spAutoFit/>
          </a:bodyPr>
          <a:lstStyle/>
          <a:p>
            <a:r>
              <a:rPr lang="en-US" sz="1000" u="none" dirty="0">
                <a:latin typeface="Arial" panose="020B0604020202020204" pitchFamily="34" charset="0"/>
                <a:cs typeface="Arial" panose="020B0604020202020204" pitchFamily="34" charset="0"/>
              </a:rPr>
              <a:t>Source:  Annual Internal NCDOL Training Event</a:t>
            </a:r>
          </a:p>
          <a:p>
            <a:r>
              <a:rPr lang="en-US" sz="1000" u="none" dirty="0">
                <a:latin typeface="Arial" panose="020B0604020202020204" pitchFamily="34" charset="0"/>
                <a:cs typeface="Arial" panose="020B0604020202020204" pitchFamily="34" charset="0"/>
              </a:rPr>
              <a:t>“OPN 132 , LTC Facilities” 09/12/16</a:t>
            </a:r>
          </a:p>
        </p:txBody>
      </p:sp>
    </p:spTree>
    <p:extLst>
      <p:ext uri="{BB962C8B-B14F-4D97-AF65-F5344CB8AC3E}">
        <p14:creationId xmlns:p14="http://schemas.microsoft.com/office/powerpoint/2010/main" val="606275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428750" y="1531937"/>
            <a:ext cx="6705600" cy="838200"/>
          </a:xfrm>
        </p:spPr>
        <p:txBody>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
        <p:nvSpPr>
          <p:cNvPr id="87044" name="Text Box 5"/>
          <p:cNvSpPr txBox="1">
            <a:spLocks noChangeArrowheads="1"/>
          </p:cNvSpPr>
          <p:nvPr/>
        </p:nvSpPr>
        <p:spPr bwMode="auto">
          <a:xfrm>
            <a:off x="1428750" y="2667000"/>
            <a:ext cx="6477000" cy="267765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gn="ctr"/>
            <a:endParaRPr lang="en-US" altLang="en-US" sz="2800" b="1" u="none" dirty="0">
              <a:solidFill>
                <a:srgbClr val="FF0000"/>
              </a:solidFill>
              <a:latin typeface="Arial" panose="020B0604020202020204" pitchFamily="34" charset="0"/>
            </a:endParaRPr>
          </a:p>
          <a:p>
            <a:pPr algn="ctr"/>
            <a:r>
              <a:rPr lang="en-US" altLang="en-US" sz="2800" b="1" u="none" dirty="0">
                <a:solidFill>
                  <a:srgbClr val="008000"/>
                </a:solidFill>
                <a:latin typeface="Arial" panose="020B0604020202020204" pitchFamily="34" charset="0"/>
              </a:rPr>
              <a:t>1-800-NC-LABOR</a:t>
            </a:r>
          </a:p>
          <a:p>
            <a:pPr algn="ctr"/>
            <a:endParaRPr lang="en-US" altLang="en-US" sz="2800" i="1" u="none" dirty="0">
              <a:latin typeface="Arial" panose="020B0604020202020204" pitchFamily="34" charset="0"/>
            </a:endParaRPr>
          </a:p>
          <a:p>
            <a:pPr algn="ctr"/>
            <a:r>
              <a:rPr lang="en-US" altLang="en-US" sz="2800" i="1" u="none" dirty="0">
                <a:latin typeface="Arial" panose="020B0604020202020204" pitchFamily="34" charset="0"/>
              </a:rPr>
              <a:t>(1-800-625-2267)</a:t>
            </a:r>
          </a:p>
          <a:p>
            <a:pPr algn="ctr"/>
            <a:endParaRPr lang="en-US" altLang="en-US" sz="2800" b="1" u="none" dirty="0">
              <a:latin typeface="Arial" panose="020B0604020202020204" pitchFamily="34" charset="0"/>
            </a:endParaRPr>
          </a:p>
          <a:p>
            <a:pPr algn="ctr"/>
            <a:r>
              <a:rPr lang="en-US" altLang="en-US" sz="2800" b="1" u="none" dirty="0">
                <a:solidFill>
                  <a:schemeClr val="tx2">
                    <a:lumMod val="75000"/>
                  </a:schemeClr>
                </a:solidFill>
                <a:latin typeface="Arial" panose="020B0604020202020204" pitchFamily="34" charset="0"/>
              </a:rPr>
              <a:t>www.labor.nc.gov</a:t>
            </a:r>
            <a:endParaRPr lang="en-US" altLang="en-US" sz="2800" u="none"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 Areas of Emphasis</a:t>
            </a:r>
          </a:p>
        </p:txBody>
      </p:sp>
      <p:sp>
        <p:nvSpPr>
          <p:cNvPr id="3" name="Content Placeholder 2"/>
          <p:cNvSpPr>
            <a:spLocks noGrp="1"/>
          </p:cNvSpPr>
          <p:nvPr>
            <p:ph idx="1"/>
          </p:nvPr>
        </p:nvSpPr>
        <p:spPr>
          <a:ln>
            <a:noFill/>
          </a:ln>
        </p:spPr>
        <p:txBody>
          <a:bodyPr/>
          <a:lstStyle/>
          <a:p>
            <a:pPr>
              <a:lnSpc>
                <a:spcPct val="150000"/>
              </a:lnSpc>
            </a:pPr>
            <a:r>
              <a:rPr lang="en-US" b="1" dirty="0"/>
              <a:t>Approximately 84% of injuries/illness from:</a:t>
            </a:r>
          </a:p>
          <a:p>
            <a:pPr lvl="1">
              <a:lnSpc>
                <a:spcPct val="150000"/>
              </a:lnSpc>
            </a:pPr>
            <a:r>
              <a:rPr lang="en-US" dirty="0"/>
              <a:t>Bloodborne Pathogens</a:t>
            </a:r>
          </a:p>
          <a:p>
            <a:pPr lvl="1">
              <a:lnSpc>
                <a:spcPct val="150000"/>
              </a:lnSpc>
            </a:pPr>
            <a:r>
              <a:rPr lang="en-US" dirty="0"/>
              <a:t>Ergonomics</a:t>
            </a:r>
          </a:p>
          <a:p>
            <a:pPr lvl="1">
              <a:lnSpc>
                <a:spcPct val="150000"/>
              </a:lnSpc>
            </a:pPr>
            <a:r>
              <a:rPr lang="en-US" dirty="0"/>
              <a:t>Slips, Trips, and Falls</a:t>
            </a:r>
          </a:p>
          <a:p>
            <a:pPr lvl="1">
              <a:lnSpc>
                <a:spcPct val="150000"/>
              </a:lnSpc>
            </a:pPr>
            <a:r>
              <a:rPr lang="en-US" dirty="0"/>
              <a:t>Tuberculosis (TB)</a:t>
            </a:r>
          </a:p>
          <a:p>
            <a:pPr lvl="1">
              <a:lnSpc>
                <a:spcPct val="150000"/>
              </a:lnSpc>
            </a:pPr>
            <a:r>
              <a:rPr lang="en-US" dirty="0"/>
              <a:t>Workplace Violence</a:t>
            </a:r>
          </a:p>
          <a:p>
            <a:pPr marL="0" indent="0">
              <a:lnSpc>
                <a:spcPct val="150000"/>
              </a:lnSpc>
              <a:buNone/>
            </a:pPr>
            <a:r>
              <a:rPr lang="en-US" dirty="0"/>
              <a:t> </a:t>
            </a:r>
          </a:p>
        </p:txBody>
      </p:sp>
      <p:grpSp>
        <p:nvGrpSpPr>
          <p:cNvPr id="4" name="Group 3">
            <a:extLst>
              <a:ext uri="{FF2B5EF4-FFF2-40B4-BE49-F238E27FC236}">
                <a16:creationId xmlns:a16="http://schemas.microsoft.com/office/drawing/2014/main" id="{94130244-67E2-46FD-B246-ADC7D122E15D}"/>
              </a:ext>
            </a:extLst>
          </p:cNvPr>
          <p:cNvGrpSpPr/>
          <p:nvPr/>
        </p:nvGrpSpPr>
        <p:grpSpPr>
          <a:xfrm>
            <a:off x="4953000" y="2514600"/>
            <a:ext cx="3276600" cy="2514600"/>
            <a:chOff x="4953000" y="2514600"/>
            <a:chExt cx="3276600" cy="2514600"/>
          </a:xfrm>
        </p:grpSpPr>
        <p:graphicFrame>
          <p:nvGraphicFramePr>
            <p:cNvPr id="8" name="Content Placeholder 4"/>
            <p:cNvGraphicFramePr>
              <a:graphicFrameLocks/>
            </p:cNvGraphicFramePr>
            <p:nvPr>
              <p:extLst>
                <p:ext uri="{D42A27DB-BD31-4B8C-83A1-F6EECF244321}">
                  <p14:modId xmlns:p14="http://schemas.microsoft.com/office/powerpoint/2010/main" val="3395604345"/>
                </p:ext>
              </p:extLst>
            </p:nvPr>
          </p:nvGraphicFramePr>
          <p:xfrm>
            <a:off x="4953000" y="2514600"/>
            <a:ext cx="3276600" cy="25146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172200" y="3962400"/>
              <a:ext cx="914400" cy="523220"/>
            </a:xfrm>
            <a:prstGeom prst="rect">
              <a:avLst/>
            </a:prstGeom>
            <a:noFill/>
          </p:spPr>
          <p:txBody>
            <a:bodyPr wrap="square" rtlCol="0">
              <a:spAutoFit/>
            </a:bodyPr>
            <a:lstStyle/>
            <a:p>
              <a:r>
                <a:rPr lang="en-US" sz="2800" u="none" dirty="0">
                  <a:solidFill>
                    <a:schemeClr val="bg1"/>
                  </a:solidFill>
                  <a:latin typeface="+mj-lt"/>
                </a:rPr>
                <a:t>84%</a:t>
              </a:r>
            </a:p>
          </p:txBody>
        </p:sp>
        <p:sp>
          <p:nvSpPr>
            <p:cNvPr id="10" name="TextBox 9"/>
            <p:cNvSpPr txBox="1"/>
            <p:nvPr/>
          </p:nvSpPr>
          <p:spPr>
            <a:xfrm>
              <a:off x="6781800" y="2819400"/>
              <a:ext cx="838200" cy="461665"/>
            </a:xfrm>
            <a:prstGeom prst="rect">
              <a:avLst/>
            </a:prstGeom>
            <a:noFill/>
          </p:spPr>
          <p:txBody>
            <a:bodyPr wrap="square" rtlCol="0">
              <a:spAutoFit/>
            </a:bodyPr>
            <a:lstStyle/>
            <a:p>
              <a:r>
                <a:rPr lang="en-US" sz="2400" u="none" dirty="0">
                  <a:latin typeface="+mj-lt"/>
                </a:rPr>
                <a:t>16%</a:t>
              </a:r>
            </a:p>
          </p:txBody>
        </p:sp>
      </p:grpSp>
      <p:sp>
        <p:nvSpPr>
          <p:cNvPr id="5" name="TextBox 4">
            <a:extLst>
              <a:ext uri="{FF2B5EF4-FFF2-40B4-BE49-F238E27FC236}">
                <a16:creationId xmlns:a16="http://schemas.microsoft.com/office/drawing/2014/main" id="{C76EAF48-031D-49BF-8F80-DD35A5510D80}"/>
              </a:ext>
            </a:extLst>
          </p:cNvPr>
          <p:cNvSpPr txBox="1"/>
          <p:nvPr/>
        </p:nvSpPr>
        <p:spPr>
          <a:xfrm>
            <a:off x="5640531" y="5533310"/>
            <a:ext cx="2892138" cy="400110"/>
          </a:xfrm>
          <a:prstGeom prst="rect">
            <a:avLst/>
          </a:prstGeom>
          <a:noFill/>
        </p:spPr>
        <p:txBody>
          <a:bodyPr wrap="none" rtlCol="0">
            <a:spAutoFit/>
          </a:bodyPr>
          <a:lstStyle/>
          <a:p>
            <a:r>
              <a:rPr lang="en-US" sz="1000" u="none" dirty="0">
                <a:latin typeface="Arial" panose="020B0604020202020204" pitchFamily="34" charset="0"/>
                <a:cs typeface="Arial" panose="020B0604020202020204" pitchFamily="34" charset="0"/>
              </a:rPr>
              <a:t>Source:  Annual Internal NCDOL Training Event</a:t>
            </a:r>
          </a:p>
          <a:p>
            <a:r>
              <a:rPr lang="en-US" sz="1000" u="none" dirty="0">
                <a:latin typeface="Arial" panose="020B0604020202020204" pitchFamily="34" charset="0"/>
                <a:cs typeface="Arial" panose="020B0604020202020204" pitchFamily="34" charset="0"/>
              </a:rPr>
              <a:t>“OPN 132 , LTC Facilities” 09/12/16</a:t>
            </a:r>
          </a:p>
        </p:txBody>
      </p:sp>
    </p:spTree>
    <p:extLst>
      <p:ext uri="{BB962C8B-B14F-4D97-AF65-F5344CB8AC3E}">
        <p14:creationId xmlns:p14="http://schemas.microsoft.com/office/powerpoint/2010/main" val="217545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p:txBody>
          <a:bodyPr/>
          <a:lstStyle/>
          <a:p>
            <a:r>
              <a:rPr lang="en-US" dirty="0"/>
              <a:t>Priority Based LTC Assignments</a:t>
            </a: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838200" y="1676400"/>
            <a:ext cx="3200400" cy="4724400"/>
          </a:xfrm>
        </p:spPr>
        <p:txBody>
          <a:bodyPr/>
          <a:lstStyle/>
          <a:p>
            <a:r>
              <a:rPr lang="en-US" dirty="0"/>
              <a:t>Accidents</a:t>
            </a:r>
          </a:p>
          <a:p>
            <a:endParaRPr lang="en-US" dirty="0"/>
          </a:p>
          <a:p>
            <a:r>
              <a:rPr lang="en-US" dirty="0"/>
              <a:t>Complaints</a:t>
            </a:r>
          </a:p>
          <a:p>
            <a:endParaRPr lang="en-US" dirty="0"/>
          </a:p>
          <a:p>
            <a:r>
              <a:rPr lang="en-US" dirty="0"/>
              <a:t>Referrals</a:t>
            </a:r>
          </a:p>
          <a:p>
            <a:endParaRPr lang="en-US" dirty="0"/>
          </a:p>
          <a:p>
            <a:r>
              <a:rPr lang="en-US" dirty="0"/>
              <a:t>General Schedule</a:t>
            </a:r>
          </a:p>
        </p:txBody>
      </p:sp>
      <p:grpSp>
        <p:nvGrpSpPr>
          <p:cNvPr id="9" name="Group 8">
            <a:extLst>
              <a:ext uri="{FF2B5EF4-FFF2-40B4-BE49-F238E27FC236}">
                <a16:creationId xmlns:a16="http://schemas.microsoft.com/office/drawing/2014/main" id="{0D69FF83-B9B3-427C-A4CD-C99FA961A4B6}"/>
              </a:ext>
            </a:extLst>
          </p:cNvPr>
          <p:cNvGrpSpPr/>
          <p:nvPr/>
        </p:nvGrpSpPr>
        <p:grpSpPr>
          <a:xfrm>
            <a:off x="3533777" y="2014537"/>
            <a:ext cx="4981575" cy="2828925"/>
            <a:chOff x="3533777" y="2014537"/>
            <a:chExt cx="4981575" cy="2828925"/>
          </a:xfrm>
        </p:grpSpPr>
        <p:pic>
          <p:nvPicPr>
            <p:cNvPr id="6" name="Picture 5">
              <a:extLst>
                <a:ext uri="{FF2B5EF4-FFF2-40B4-BE49-F238E27FC236}">
                  <a16:creationId xmlns:a16="http://schemas.microsoft.com/office/drawing/2014/main" id="{C070E8E8-2966-4D68-BA74-6EFB8F147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777" y="2014537"/>
              <a:ext cx="4981575" cy="282892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0EB7C2D-BFE0-4627-9516-9D68BD36CC07}"/>
                </a:ext>
              </a:extLst>
            </p:cNvPr>
            <p:cNvSpPr txBox="1"/>
            <p:nvPr/>
          </p:nvSpPr>
          <p:spPr>
            <a:xfrm>
              <a:off x="7445379" y="4537155"/>
              <a:ext cx="1069973" cy="276999"/>
            </a:xfrm>
            <a:prstGeom prst="rect">
              <a:avLst/>
            </a:prstGeom>
            <a:noFill/>
          </p:spPr>
          <p:txBody>
            <a:bodyPr wrap="none" rtlCol="0">
              <a:spAutoFit/>
            </a:bodyPr>
            <a:lstStyle/>
            <a:p>
              <a:r>
                <a:rPr lang="en-US" sz="1200" u="none" dirty="0">
                  <a:solidFill>
                    <a:schemeClr val="bg1"/>
                  </a:solidFill>
                  <a:latin typeface="+mn-lt"/>
                </a:rPr>
                <a:t>WorkSafeBC</a:t>
              </a:r>
            </a:p>
          </p:txBody>
        </p:sp>
      </p:grpSp>
    </p:spTree>
    <p:extLst>
      <p:ext uri="{BB962C8B-B14F-4D97-AF65-F5344CB8AC3E}">
        <p14:creationId xmlns:p14="http://schemas.microsoft.com/office/powerpoint/2010/main" val="1658294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457200"/>
            <a:ext cx="7924800" cy="553998"/>
          </a:xfrm>
        </p:spPr>
        <p:txBody>
          <a:bodyPr/>
          <a:lstStyle/>
          <a:p>
            <a:r>
              <a:rPr lang="en-US" dirty="0"/>
              <a:t>Pre-Inspection Preparation</a:t>
            </a: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33400" y="1409700"/>
            <a:ext cx="8001000" cy="4038600"/>
          </a:xfrm>
        </p:spPr>
        <p:txBody>
          <a:bodyPr/>
          <a:lstStyle/>
          <a:p>
            <a:r>
              <a:rPr lang="en-US" dirty="0"/>
              <a:t>Check for site inspection exemptions/deferrals</a:t>
            </a:r>
          </a:p>
          <a:p>
            <a:pPr marL="0" indent="0">
              <a:buNone/>
            </a:pPr>
            <a:endParaRPr lang="en-US" dirty="0"/>
          </a:p>
          <a:p>
            <a:r>
              <a:rPr lang="en-US" dirty="0"/>
              <a:t>Are there…</a:t>
            </a:r>
          </a:p>
          <a:p>
            <a:endParaRPr lang="en-US" dirty="0"/>
          </a:p>
          <a:p>
            <a:pPr lvl="1"/>
            <a:r>
              <a:rPr lang="en-US" dirty="0"/>
              <a:t>Consultative Services Surveys?</a:t>
            </a:r>
          </a:p>
          <a:p>
            <a:pPr lvl="1"/>
            <a:endParaRPr lang="en-US" dirty="0"/>
          </a:p>
          <a:p>
            <a:pPr lvl="1"/>
            <a:r>
              <a:rPr lang="en-US" dirty="0"/>
              <a:t>Star Evaluations?</a:t>
            </a:r>
          </a:p>
          <a:p>
            <a:pPr lvl="1"/>
            <a:endParaRPr lang="en-US" dirty="0"/>
          </a:p>
          <a:p>
            <a:pPr lvl="1"/>
            <a:r>
              <a:rPr lang="en-US" dirty="0"/>
              <a:t>SHARP Evaluations?</a:t>
            </a:r>
          </a:p>
          <a:p>
            <a:endParaRPr lang="en-US" dirty="0"/>
          </a:p>
          <a:p>
            <a:endParaRPr lang="en-US" sz="1400" dirty="0"/>
          </a:p>
          <a:p>
            <a:endParaRPr lang="en-US" dirty="0"/>
          </a:p>
        </p:txBody>
      </p:sp>
      <p:pic>
        <p:nvPicPr>
          <p:cNvPr id="6" name="Graphic 5" descr="Confused person">
            <a:extLst>
              <a:ext uri="{FF2B5EF4-FFF2-40B4-BE49-F238E27FC236}">
                <a16:creationId xmlns:a16="http://schemas.microsoft.com/office/drawing/2014/main" id="{369E1554-ECA0-4B65-93AB-6C275C468A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6874" y="3455730"/>
            <a:ext cx="2316420" cy="2316420"/>
          </a:xfrm>
          <a:prstGeom prst="rect">
            <a:avLst/>
          </a:prstGeom>
        </p:spPr>
      </p:pic>
      <p:pic>
        <p:nvPicPr>
          <p:cNvPr id="8" name="Graphic 7" descr="Question mark">
            <a:extLst>
              <a:ext uri="{FF2B5EF4-FFF2-40B4-BE49-F238E27FC236}">
                <a16:creationId xmlns:a16="http://schemas.microsoft.com/office/drawing/2014/main" id="{51F2AE53-0CAA-472C-92AD-2B3F41C34B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60130">
            <a:off x="7848040" y="2738858"/>
            <a:ext cx="781050" cy="781050"/>
          </a:xfrm>
          <a:prstGeom prst="rect">
            <a:avLst/>
          </a:prstGeom>
        </p:spPr>
      </p:pic>
      <p:pic>
        <p:nvPicPr>
          <p:cNvPr id="9" name="Graphic 8" descr="Question mark">
            <a:extLst>
              <a:ext uri="{FF2B5EF4-FFF2-40B4-BE49-F238E27FC236}">
                <a16:creationId xmlns:a16="http://schemas.microsoft.com/office/drawing/2014/main" id="{E091FC0B-A9CF-48C2-B665-7D5A257356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8330" y="2322714"/>
            <a:ext cx="914400" cy="914400"/>
          </a:xfrm>
          <a:prstGeom prst="rect">
            <a:avLst/>
          </a:prstGeom>
        </p:spPr>
      </p:pic>
      <p:pic>
        <p:nvPicPr>
          <p:cNvPr id="10" name="Graphic 9" descr="Question mark">
            <a:extLst>
              <a:ext uri="{FF2B5EF4-FFF2-40B4-BE49-F238E27FC236}">
                <a16:creationId xmlns:a16="http://schemas.microsoft.com/office/drawing/2014/main" id="{1BBB7415-2050-4157-BFD8-EC141076CC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64354">
            <a:off x="6309391" y="2703073"/>
            <a:ext cx="762000" cy="762000"/>
          </a:xfrm>
          <a:prstGeom prst="rect">
            <a:avLst/>
          </a:prstGeom>
        </p:spPr>
      </p:pic>
      <p:sp>
        <p:nvSpPr>
          <p:cNvPr id="11" name="TextBox 10">
            <a:extLst>
              <a:ext uri="{FF2B5EF4-FFF2-40B4-BE49-F238E27FC236}">
                <a16:creationId xmlns:a16="http://schemas.microsoft.com/office/drawing/2014/main" id="{0A77D376-5BC9-4FD5-847B-87DAC7D5CE0C}"/>
              </a:ext>
            </a:extLst>
          </p:cNvPr>
          <p:cNvSpPr txBox="1"/>
          <p:nvPr/>
        </p:nvSpPr>
        <p:spPr>
          <a:xfrm>
            <a:off x="7039526" y="5750530"/>
            <a:ext cx="4572000" cy="215444"/>
          </a:xfrm>
          <a:prstGeom prst="rect">
            <a:avLst/>
          </a:prstGeom>
          <a:noFill/>
        </p:spPr>
        <p:txBody>
          <a:bodyPr wrap="square" rtlCol="0">
            <a:spAutoFit/>
          </a:bodyPr>
          <a:lstStyle/>
          <a:p>
            <a:r>
              <a:rPr lang="en-US" sz="800" dirty="0">
                <a:solidFill>
                  <a:schemeClr val="bg1">
                    <a:lumMod val="65000"/>
                  </a:schemeClr>
                </a:solidFill>
              </a:rPr>
              <a:t>Microsoft Word Icons</a:t>
            </a:r>
          </a:p>
        </p:txBody>
      </p:sp>
    </p:spTree>
    <p:extLst>
      <p:ext uri="{BB962C8B-B14F-4D97-AF65-F5344CB8AC3E}">
        <p14:creationId xmlns:p14="http://schemas.microsoft.com/office/powerpoint/2010/main" val="3341842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680B6-A0E9-4A1D-AC9F-FD71197CA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143000"/>
            <a:ext cx="3200400" cy="48006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D5D5F0A-C209-4365-BD0E-0684E735A84F}"/>
              </a:ext>
            </a:extLst>
          </p:cNvPr>
          <p:cNvSpPr>
            <a:spLocks noGrp="1"/>
          </p:cNvSpPr>
          <p:nvPr>
            <p:ph type="title"/>
          </p:nvPr>
        </p:nvSpPr>
        <p:spPr/>
        <p:txBody>
          <a:bodyPr/>
          <a:lstStyle/>
          <a:p>
            <a:r>
              <a:rPr lang="en-US" dirty="0"/>
              <a:t>Inspection Exemptions</a:t>
            </a:r>
          </a:p>
        </p:txBody>
      </p:sp>
      <p:sp>
        <p:nvSpPr>
          <p:cNvPr id="3" name="Content Placeholder 2">
            <a:extLst>
              <a:ext uri="{FF2B5EF4-FFF2-40B4-BE49-F238E27FC236}">
                <a16:creationId xmlns:a16="http://schemas.microsoft.com/office/drawing/2014/main" id="{C6D9B096-2668-401C-8A5A-85FDE4FA8DB2}"/>
              </a:ext>
            </a:extLst>
          </p:cNvPr>
          <p:cNvSpPr>
            <a:spLocks noGrp="1"/>
          </p:cNvSpPr>
          <p:nvPr>
            <p:ph idx="1"/>
          </p:nvPr>
        </p:nvSpPr>
        <p:spPr>
          <a:xfrm>
            <a:off x="609600" y="1219200"/>
            <a:ext cx="4953000" cy="4724400"/>
          </a:xfrm>
        </p:spPr>
        <p:txBody>
          <a:bodyPr/>
          <a:lstStyle/>
          <a:p>
            <a:r>
              <a:rPr lang="en-US" b="1" dirty="0"/>
              <a:t>Consultation Program Deferrals:</a:t>
            </a:r>
          </a:p>
          <a:p>
            <a:endParaRPr lang="en-US" dirty="0"/>
          </a:p>
          <a:p>
            <a:pPr lvl="1"/>
            <a:r>
              <a:rPr lang="en-US" dirty="0"/>
              <a:t>Consultation Program Surveys</a:t>
            </a:r>
          </a:p>
          <a:p>
            <a:pPr lvl="2"/>
            <a:r>
              <a:rPr lang="en-US" dirty="0"/>
              <a:t>Full-Service</a:t>
            </a:r>
          </a:p>
          <a:p>
            <a:pPr lvl="2"/>
            <a:r>
              <a:rPr lang="en-US" dirty="0"/>
              <a:t>Limited Service/Scope</a:t>
            </a:r>
          </a:p>
          <a:p>
            <a:pPr marL="914400" lvl="2" indent="0">
              <a:buNone/>
            </a:pPr>
            <a:endParaRPr lang="en-US" dirty="0"/>
          </a:p>
          <a:p>
            <a:pPr lvl="1"/>
            <a:r>
              <a:rPr lang="en-US" dirty="0"/>
              <a:t>SHARP participant</a:t>
            </a:r>
          </a:p>
          <a:p>
            <a:pPr marL="457200" lvl="1" indent="0">
              <a:buNone/>
            </a:pPr>
            <a:endParaRPr lang="en-US" dirty="0"/>
          </a:p>
          <a:p>
            <a:pPr lvl="1"/>
            <a:r>
              <a:rPr lang="en-US" dirty="0"/>
              <a:t>Carolina Star Program</a:t>
            </a:r>
          </a:p>
          <a:p>
            <a:endParaRPr lang="en-US" dirty="0"/>
          </a:p>
        </p:txBody>
      </p:sp>
      <p:sp>
        <p:nvSpPr>
          <p:cNvPr id="4" name="Content Placeholder 3">
            <a:extLst>
              <a:ext uri="{FF2B5EF4-FFF2-40B4-BE49-F238E27FC236}">
                <a16:creationId xmlns:a16="http://schemas.microsoft.com/office/drawing/2014/main" id="{04BDF0CE-00BC-4F31-ADD2-C60C1131323F}"/>
              </a:ext>
            </a:extLst>
          </p:cNvPr>
          <p:cNvSpPr>
            <a:spLocks noGrp="1"/>
          </p:cNvSpPr>
          <p:nvPr>
            <p:ph sz="quarter" idx="10"/>
          </p:nvPr>
        </p:nvSpPr>
        <p:spPr>
          <a:xfrm>
            <a:off x="6400800" y="609600"/>
            <a:ext cx="2362200" cy="381000"/>
          </a:xfrm>
        </p:spPr>
        <p:txBody>
          <a:bodyPr/>
          <a:lstStyle/>
          <a:p>
            <a:r>
              <a:rPr lang="en-US" dirty="0"/>
              <a:t>FOM Ch. III, D.3.h</a:t>
            </a:r>
          </a:p>
        </p:txBody>
      </p:sp>
      <p:sp>
        <p:nvSpPr>
          <p:cNvPr id="5" name="Rectangle 4">
            <a:extLst>
              <a:ext uri="{FF2B5EF4-FFF2-40B4-BE49-F238E27FC236}">
                <a16:creationId xmlns:a16="http://schemas.microsoft.com/office/drawing/2014/main" id="{40C5304F-D646-4FCC-AE0D-BAB635E8A3AA}"/>
              </a:ext>
            </a:extLst>
          </p:cNvPr>
          <p:cNvSpPr/>
          <p:nvPr/>
        </p:nvSpPr>
        <p:spPr>
          <a:xfrm>
            <a:off x="6096000" y="5712768"/>
            <a:ext cx="3276600" cy="230832"/>
          </a:xfrm>
          <a:prstGeom prst="rect">
            <a:avLst/>
          </a:prstGeom>
        </p:spPr>
        <p:txBody>
          <a:bodyPr wrap="square">
            <a:spAutoFit/>
          </a:bodyPr>
          <a:lstStyle/>
          <a:p>
            <a:r>
              <a:rPr lang="en-US" sz="900" dirty="0">
                <a:solidFill>
                  <a:srgbClr val="111111"/>
                </a:solidFill>
                <a:latin typeface="-apple-system"/>
              </a:rPr>
              <a:t>Photo by </a:t>
            </a:r>
            <a:r>
              <a:rPr lang="en-US" sz="900" dirty="0">
                <a:solidFill>
                  <a:srgbClr val="767676"/>
                </a:solidFill>
                <a:latin typeface="-apple-system"/>
                <a:hlinkClick r:id="rId4"/>
              </a:rPr>
              <a:t>LinkedIn Sales Navigator</a:t>
            </a:r>
            <a:r>
              <a:rPr lang="en-US" sz="900" dirty="0">
                <a:solidFill>
                  <a:srgbClr val="111111"/>
                </a:solidFill>
                <a:latin typeface="-apple-system"/>
              </a:rPr>
              <a:t> on </a:t>
            </a:r>
            <a:r>
              <a:rPr lang="en-US" sz="900" dirty="0" err="1">
                <a:solidFill>
                  <a:srgbClr val="767676"/>
                </a:solidFill>
                <a:latin typeface="-apple-system"/>
                <a:hlinkClick r:id="rId5"/>
              </a:rPr>
              <a:t>Unsplash</a:t>
            </a:r>
            <a:endParaRPr lang="en-US" sz="900" dirty="0"/>
          </a:p>
        </p:txBody>
      </p:sp>
    </p:spTree>
    <p:extLst>
      <p:ext uri="{BB962C8B-B14F-4D97-AF65-F5344CB8AC3E}">
        <p14:creationId xmlns:p14="http://schemas.microsoft.com/office/powerpoint/2010/main" val="3500930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B0E99-D9BD-45E1-9946-CAD67CD9A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219200"/>
            <a:ext cx="9144001" cy="460054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2A06C71-4606-4F6E-B7A2-19CF4937C328}"/>
              </a:ext>
            </a:extLst>
          </p:cNvPr>
          <p:cNvSpPr>
            <a:spLocks noGrp="1"/>
          </p:cNvSpPr>
          <p:nvPr>
            <p:ph type="title"/>
          </p:nvPr>
        </p:nvSpPr>
        <p:spPr/>
        <p:txBody>
          <a:bodyPr/>
          <a:lstStyle/>
          <a:p>
            <a:r>
              <a:rPr lang="en-US" dirty="0"/>
              <a:t>NC Site Lookup or “Targeting”</a:t>
            </a:r>
          </a:p>
        </p:txBody>
      </p:sp>
      <p:grpSp>
        <p:nvGrpSpPr>
          <p:cNvPr id="7" name="Group 6">
            <a:extLst>
              <a:ext uri="{FF2B5EF4-FFF2-40B4-BE49-F238E27FC236}">
                <a16:creationId xmlns:a16="http://schemas.microsoft.com/office/drawing/2014/main" id="{F330B060-88FE-4F6A-BA07-481FD1988A0F}"/>
              </a:ext>
            </a:extLst>
          </p:cNvPr>
          <p:cNvGrpSpPr/>
          <p:nvPr/>
        </p:nvGrpSpPr>
        <p:grpSpPr>
          <a:xfrm>
            <a:off x="-1" y="1447800"/>
            <a:ext cx="9144001" cy="3581400"/>
            <a:chOff x="-222165" y="2697546"/>
            <a:chExt cx="8167315" cy="3115110"/>
          </a:xfrm>
        </p:grpSpPr>
        <p:pic>
          <p:nvPicPr>
            <p:cNvPr id="8" name="Picture 7">
              <a:extLst>
                <a:ext uri="{FF2B5EF4-FFF2-40B4-BE49-F238E27FC236}">
                  <a16:creationId xmlns:a16="http://schemas.microsoft.com/office/drawing/2014/main" id="{D7915C6B-D70B-4EBD-8A93-0B16C13DAB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2165" y="2697546"/>
              <a:ext cx="8167315" cy="3115110"/>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8866FD93-5C39-4A8F-8F15-2FDC0356F329}"/>
                </a:ext>
              </a:extLst>
            </p:cNvPr>
            <p:cNvSpPr/>
            <p:nvPr/>
          </p:nvSpPr>
          <p:spPr bwMode="auto">
            <a:xfrm>
              <a:off x="6553200" y="4020164"/>
              <a:ext cx="1176518" cy="747360"/>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028004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0758-519E-4655-AD2D-D1D33C4B5180}"/>
              </a:ext>
            </a:extLst>
          </p:cNvPr>
          <p:cNvSpPr>
            <a:spLocks noGrp="1"/>
          </p:cNvSpPr>
          <p:nvPr>
            <p:ph type="title"/>
          </p:nvPr>
        </p:nvSpPr>
        <p:spPr/>
        <p:txBody>
          <a:bodyPr/>
          <a:lstStyle/>
          <a:p>
            <a:r>
              <a:rPr lang="en-US" dirty="0"/>
              <a:t>NC Site Lookup or “Targeting”</a:t>
            </a:r>
          </a:p>
        </p:txBody>
      </p:sp>
      <p:pic>
        <p:nvPicPr>
          <p:cNvPr id="5" name="Content Placeholder 4">
            <a:extLst>
              <a:ext uri="{FF2B5EF4-FFF2-40B4-BE49-F238E27FC236}">
                <a16:creationId xmlns:a16="http://schemas.microsoft.com/office/drawing/2014/main" id="{F7CC6778-E029-49D7-80FA-89ED2291992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 y="1352898"/>
            <a:ext cx="9144001" cy="3675378"/>
          </a:xfrm>
          <a:prstGeom prst="rect">
            <a:avLst/>
          </a:prstGeom>
        </p:spPr>
      </p:pic>
      <p:pic>
        <p:nvPicPr>
          <p:cNvPr id="7" name="Content Placeholder 4">
            <a:extLst>
              <a:ext uri="{FF2B5EF4-FFF2-40B4-BE49-F238E27FC236}">
                <a16:creationId xmlns:a16="http://schemas.microsoft.com/office/drawing/2014/main" id="{8AD08C18-99B1-4900-AD2C-A8B4035FFC8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2315" r="5080"/>
          <a:stretch/>
        </p:blipFill>
        <p:spPr bwMode="auto">
          <a:xfrm>
            <a:off x="5993" y="1352898"/>
            <a:ext cx="9144001" cy="36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4">
            <a:extLst>
              <a:ext uri="{FF2B5EF4-FFF2-40B4-BE49-F238E27FC236}">
                <a16:creationId xmlns:a16="http://schemas.microsoft.com/office/drawing/2014/main" id="{EFC311D7-7562-4CF0-A9D6-6D2A8357CF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15714" y="3352800"/>
            <a:ext cx="9091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DB321BB-0E23-4337-A311-E7E5F15668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 y="3297037"/>
            <a:ext cx="6487430" cy="2067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6633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457200"/>
            <a:ext cx="7924800" cy="553998"/>
          </a:xfrm>
        </p:spPr>
        <p:txBody>
          <a:bodyPr/>
          <a:lstStyle/>
          <a:p>
            <a:r>
              <a:rPr lang="en-US" dirty="0"/>
              <a:t>Compliance Inspection Procedures</a:t>
            </a: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685800" y="1219200"/>
            <a:ext cx="8001000" cy="4038600"/>
          </a:xfrm>
        </p:spPr>
        <p:txBody>
          <a:bodyPr/>
          <a:lstStyle/>
          <a:p>
            <a:r>
              <a:rPr lang="en-US" dirty="0"/>
              <a:t>Normal compliance activities - </a:t>
            </a:r>
            <a:r>
              <a:rPr lang="en-US" b="1" dirty="0"/>
              <a:t>programmed inspections</a:t>
            </a:r>
          </a:p>
          <a:p>
            <a:pPr marL="0" indent="0">
              <a:buNone/>
            </a:pPr>
            <a:r>
              <a:rPr lang="en-US" sz="2000" b="1" dirty="0"/>
              <a:t> </a:t>
            </a:r>
          </a:p>
          <a:p>
            <a:r>
              <a:rPr lang="en-US" dirty="0"/>
              <a:t>For </a:t>
            </a:r>
            <a:r>
              <a:rPr lang="en-US" b="1" dirty="0"/>
              <a:t>complaints</a:t>
            </a:r>
            <a:r>
              <a:rPr lang="en-US" dirty="0"/>
              <a:t>, </a:t>
            </a:r>
            <a:r>
              <a:rPr lang="en-US" b="1" dirty="0"/>
              <a:t>referrals</a:t>
            </a:r>
            <a:r>
              <a:rPr lang="en-US" dirty="0"/>
              <a:t>, or </a:t>
            </a:r>
            <a:r>
              <a:rPr lang="en-US" b="1" dirty="0"/>
              <a:t>accidents</a:t>
            </a:r>
            <a:r>
              <a:rPr lang="en-US" dirty="0"/>
              <a:t> - follow this OPN for guidance and FOM Chapter IX – “Complaints, Referrals and Accidents”</a:t>
            </a:r>
          </a:p>
          <a:p>
            <a:endParaRPr lang="en-US" sz="2000" dirty="0"/>
          </a:p>
          <a:p>
            <a:r>
              <a:rPr lang="en-US" dirty="0"/>
              <a:t>For </a:t>
            </a:r>
            <a:r>
              <a:rPr lang="en-US" b="1" dirty="0"/>
              <a:t>fatalities</a:t>
            </a:r>
            <a:r>
              <a:rPr lang="en-US" dirty="0"/>
              <a:t> or </a:t>
            </a:r>
            <a:r>
              <a:rPr lang="en-US" b="1" dirty="0"/>
              <a:t>catastrophes</a:t>
            </a:r>
            <a:r>
              <a:rPr lang="en-US" dirty="0"/>
              <a:t> – follow this OPN for guidance and FOM Chapter VIII – “Fatality and Catastrophe Investigations”</a:t>
            </a:r>
          </a:p>
          <a:p>
            <a:endParaRPr lang="en-US" sz="1400" dirty="0"/>
          </a:p>
          <a:p>
            <a:endParaRPr lang="en-US" dirty="0"/>
          </a:p>
        </p:txBody>
      </p:sp>
    </p:spTree>
    <p:extLst>
      <p:ext uri="{BB962C8B-B14F-4D97-AF65-F5344CB8AC3E}">
        <p14:creationId xmlns:p14="http://schemas.microsoft.com/office/powerpoint/2010/main" val="1907974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457200"/>
            <a:ext cx="7924800" cy="553998"/>
          </a:xfrm>
        </p:spPr>
        <p:txBody>
          <a:bodyPr/>
          <a:lstStyle/>
          <a:p>
            <a:r>
              <a:rPr lang="en-US" dirty="0"/>
              <a:t>SEP Hazards and Related Concerns</a:t>
            </a: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381000" y="1011198"/>
            <a:ext cx="8458200" cy="4038600"/>
          </a:xfrm>
        </p:spPr>
        <p:txBody>
          <a:bodyPr/>
          <a:lstStyle/>
          <a:p>
            <a:r>
              <a:rPr lang="en-US" b="1" dirty="0"/>
              <a:t>Proceed with the inspection by following steps related to the following hazard categories:</a:t>
            </a:r>
          </a:p>
          <a:p>
            <a:pPr lvl="1"/>
            <a:r>
              <a:rPr lang="en-US" dirty="0"/>
              <a:t>Ergonomic Risk Factors</a:t>
            </a:r>
          </a:p>
          <a:p>
            <a:pPr lvl="1"/>
            <a:r>
              <a:rPr lang="en-US" dirty="0"/>
              <a:t>Slips, Trips and Falls</a:t>
            </a:r>
          </a:p>
          <a:p>
            <a:pPr lvl="1"/>
            <a:r>
              <a:rPr lang="en-US" dirty="0"/>
              <a:t>Bloodborne Pathogens</a:t>
            </a:r>
          </a:p>
          <a:p>
            <a:pPr lvl="1"/>
            <a:r>
              <a:rPr lang="en-US" dirty="0"/>
              <a:t>Tuberculosis (TB)</a:t>
            </a:r>
          </a:p>
          <a:p>
            <a:pPr lvl="1"/>
            <a:r>
              <a:rPr lang="en-US" dirty="0"/>
              <a:t>Workplace Violence</a:t>
            </a:r>
          </a:p>
          <a:p>
            <a:r>
              <a:rPr lang="en-US" b="1" dirty="0"/>
              <a:t>Additional Concerns:</a:t>
            </a:r>
          </a:p>
          <a:p>
            <a:pPr lvl="1"/>
            <a:r>
              <a:rPr lang="en-US" dirty="0"/>
              <a:t>MRSA</a:t>
            </a:r>
          </a:p>
          <a:p>
            <a:pPr lvl="1"/>
            <a:r>
              <a:rPr lang="en-US" dirty="0"/>
              <a:t>Hazard Communication</a:t>
            </a:r>
          </a:p>
          <a:p>
            <a:pPr lvl="1"/>
            <a:r>
              <a:rPr lang="en-US" dirty="0"/>
              <a:t>Recordkeeping</a:t>
            </a:r>
          </a:p>
          <a:p>
            <a:pPr lvl="1"/>
            <a:r>
              <a:rPr lang="en-US" dirty="0"/>
              <a:t>Privacy</a:t>
            </a:r>
          </a:p>
          <a:p>
            <a:pPr lvl="1"/>
            <a:r>
              <a:rPr lang="en-US" dirty="0"/>
              <a:t>Employee Medical Records</a:t>
            </a:r>
          </a:p>
        </p:txBody>
      </p:sp>
      <p:grpSp>
        <p:nvGrpSpPr>
          <p:cNvPr id="8" name="Group 7">
            <a:extLst>
              <a:ext uri="{FF2B5EF4-FFF2-40B4-BE49-F238E27FC236}">
                <a16:creationId xmlns:a16="http://schemas.microsoft.com/office/drawing/2014/main" id="{5293635E-D1F4-40E4-8544-090AABF578D6}"/>
              </a:ext>
            </a:extLst>
          </p:cNvPr>
          <p:cNvGrpSpPr/>
          <p:nvPr/>
        </p:nvGrpSpPr>
        <p:grpSpPr>
          <a:xfrm>
            <a:off x="5257800" y="2057400"/>
            <a:ext cx="2962517" cy="1633537"/>
            <a:chOff x="5257800" y="2057400"/>
            <a:chExt cx="2962517" cy="1633537"/>
          </a:xfrm>
        </p:grpSpPr>
        <p:pic>
          <p:nvPicPr>
            <p:cNvPr id="5" name="Picture 4">
              <a:extLst>
                <a:ext uri="{FF2B5EF4-FFF2-40B4-BE49-F238E27FC236}">
                  <a16:creationId xmlns:a16="http://schemas.microsoft.com/office/drawing/2014/main" id="{8631B0B1-AEBD-449A-8FA2-8065C6480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057400"/>
              <a:ext cx="2962517" cy="163353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DA436FE-9FD0-46E9-99A6-A11E30F546F0}"/>
                </a:ext>
              </a:extLst>
            </p:cNvPr>
            <p:cNvSpPr txBox="1"/>
            <p:nvPr/>
          </p:nvSpPr>
          <p:spPr>
            <a:xfrm>
              <a:off x="7138621" y="3384630"/>
              <a:ext cx="1069973" cy="276999"/>
            </a:xfrm>
            <a:prstGeom prst="rect">
              <a:avLst/>
            </a:prstGeom>
            <a:noFill/>
          </p:spPr>
          <p:txBody>
            <a:bodyPr wrap="none" rtlCol="0">
              <a:spAutoFit/>
            </a:bodyPr>
            <a:lstStyle/>
            <a:p>
              <a:r>
                <a:rPr lang="en-US" sz="1200" u="none" dirty="0">
                  <a:solidFill>
                    <a:schemeClr val="bg1"/>
                  </a:solidFill>
                  <a:latin typeface="+mn-lt"/>
                </a:rPr>
                <a:t>WorkSafeBC</a:t>
              </a:r>
            </a:p>
          </p:txBody>
        </p:sp>
      </p:grpSp>
      <p:grpSp>
        <p:nvGrpSpPr>
          <p:cNvPr id="9" name="Group 8">
            <a:extLst>
              <a:ext uri="{FF2B5EF4-FFF2-40B4-BE49-F238E27FC236}">
                <a16:creationId xmlns:a16="http://schemas.microsoft.com/office/drawing/2014/main" id="{DE7B6C94-DE31-4015-AA0C-5E6A0440BBD3}"/>
              </a:ext>
            </a:extLst>
          </p:cNvPr>
          <p:cNvGrpSpPr/>
          <p:nvPr/>
        </p:nvGrpSpPr>
        <p:grpSpPr>
          <a:xfrm>
            <a:off x="5257799" y="4191001"/>
            <a:ext cx="3077428" cy="1752600"/>
            <a:chOff x="4038600" y="3124200"/>
            <a:chExt cx="4728472" cy="2492973"/>
          </a:xfrm>
        </p:grpSpPr>
        <p:pic>
          <p:nvPicPr>
            <p:cNvPr id="10" name="Picture 9">
              <a:extLst>
                <a:ext uri="{FF2B5EF4-FFF2-40B4-BE49-F238E27FC236}">
                  <a16:creationId xmlns:a16="http://schemas.microsoft.com/office/drawing/2014/main" id="{ECDF0D4B-B0A6-4E86-AF9A-9853EBBD69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124200"/>
              <a:ext cx="4533900" cy="249297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D2B2B8B-828B-46DF-A53A-C50CFC23BE5E}"/>
                </a:ext>
              </a:extLst>
            </p:cNvPr>
            <p:cNvSpPr txBox="1"/>
            <p:nvPr/>
          </p:nvSpPr>
          <p:spPr>
            <a:xfrm>
              <a:off x="6928485" y="5150495"/>
              <a:ext cx="1838587" cy="394015"/>
            </a:xfrm>
            <a:prstGeom prst="rect">
              <a:avLst/>
            </a:prstGeom>
            <a:noFill/>
          </p:spPr>
          <p:txBody>
            <a:bodyPr wrap="square" rtlCol="0">
              <a:spAutoFit/>
            </a:bodyPr>
            <a:lstStyle/>
            <a:p>
              <a:r>
                <a:rPr lang="en-US" sz="1200" u="none" dirty="0">
                  <a:solidFill>
                    <a:schemeClr val="bg1"/>
                  </a:solidFill>
                  <a:latin typeface="+mn-lt"/>
                </a:rPr>
                <a:t>WorkSafeBC</a:t>
              </a:r>
            </a:p>
          </p:txBody>
        </p:sp>
      </p:grpSp>
    </p:spTree>
    <p:extLst>
      <p:ext uri="{BB962C8B-B14F-4D97-AF65-F5344CB8AC3E}">
        <p14:creationId xmlns:p14="http://schemas.microsoft.com/office/powerpoint/2010/main" val="2722033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EEF5-8AFD-41D9-9C4D-2C58CC45ABE5}"/>
              </a:ext>
            </a:extLst>
          </p:cNvPr>
          <p:cNvSpPr>
            <a:spLocks noGrp="1"/>
          </p:cNvSpPr>
          <p:nvPr>
            <p:ph type="ctrTitle" sz="quarter"/>
          </p:nvPr>
        </p:nvSpPr>
        <p:spPr>
          <a:xfrm>
            <a:off x="1454150" y="2710213"/>
            <a:ext cx="6235700" cy="1328387"/>
          </a:xfrm>
        </p:spPr>
        <p:txBody>
          <a:bodyPr/>
          <a:lstStyle/>
          <a:p>
            <a:pPr algn="ctr"/>
            <a:r>
              <a:rPr lang="en-US" dirty="0"/>
              <a:t>Ergonomics in LTC</a:t>
            </a:r>
            <a:br>
              <a:rPr lang="en-US" dirty="0"/>
            </a:br>
            <a:endParaRPr lang="en-US" dirty="0"/>
          </a:p>
        </p:txBody>
      </p:sp>
      <p:sp>
        <p:nvSpPr>
          <p:cNvPr id="3" name="TextBox 2">
            <a:extLst>
              <a:ext uri="{FF2B5EF4-FFF2-40B4-BE49-F238E27FC236}">
                <a16:creationId xmlns:a16="http://schemas.microsoft.com/office/drawing/2014/main" id="{41FBE54A-D224-4E50-8AE0-78463EB5559D}"/>
              </a:ext>
            </a:extLst>
          </p:cNvPr>
          <p:cNvSpPr txBox="1"/>
          <p:nvPr/>
        </p:nvSpPr>
        <p:spPr>
          <a:xfrm>
            <a:off x="6400800" y="5181600"/>
            <a:ext cx="3124200" cy="830997"/>
          </a:xfrm>
          <a:prstGeom prst="rect">
            <a:avLst/>
          </a:prstGeom>
          <a:noFill/>
        </p:spPr>
        <p:txBody>
          <a:bodyPr wrap="square" rtlCol="0">
            <a:spAutoFit/>
          </a:bodyPr>
          <a:lstStyle/>
          <a:p>
            <a:r>
              <a:rPr lang="en-US" sz="2400" b="1" u="none" dirty="0">
                <a:solidFill>
                  <a:srgbClr val="012D9A"/>
                </a:solidFill>
                <a:latin typeface="+mn-lt"/>
              </a:rPr>
              <a:t>OPN 132 SEP</a:t>
            </a:r>
            <a:br>
              <a:rPr lang="en-US" sz="2400" b="1" u="none" dirty="0">
                <a:solidFill>
                  <a:srgbClr val="012D9A"/>
                </a:solidFill>
                <a:latin typeface="+mn-lt"/>
              </a:rPr>
            </a:br>
            <a:r>
              <a:rPr lang="en-US" sz="2400" b="1" u="none" dirty="0">
                <a:solidFill>
                  <a:srgbClr val="012D9A"/>
                </a:solidFill>
                <a:latin typeface="+mn-lt"/>
              </a:rPr>
              <a:t>FOM Ch. XVII</a:t>
            </a:r>
          </a:p>
        </p:txBody>
      </p:sp>
    </p:spTree>
    <p:extLst>
      <p:ext uri="{BB962C8B-B14F-4D97-AF65-F5344CB8AC3E}">
        <p14:creationId xmlns:p14="http://schemas.microsoft.com/office/powerpoint/2010/main" val="4014963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561975" y="457200"/>
            <a:ext cx="7086600" cy="553998"/>
          </a:xfrm>
        </p:spPr>
        <p:txBody>
          <a:bodyPr/>
          <a:lstStyle/>
          <a:p>
            <a:pPr eaLnBrk="1" hangingPunct="1"/>
            <a:r>
              <a:rPr lang="en-US" altLang="en-US" dirty="0"/>
              <a:t>Course Content</a:t>
            </a:r>
          </a:p>
        </p:txBody>
      </p:sp>
      <p:sp>
        <p:nvSpPr>
          <p:cNvPr id="4" name="TextBox 3">
            <a:extLst>
              <a:ext uri="{FF2B5EF4-FFF2-40B4-BE49-F238E27FC236}">
                <a16:creationId xmlns:a16="http://schemas.microsoft.com/office/drawing/2014/main" id="{01EC9A6C-A32A-4B13-8C38-C9B094222CEB}"/>
              </a:ext>
            </a:extLst>
          </p:cNvPr>
          <p:cNvSpPr txBox="1"/>
          <p:nvPr/>
        </p:nvSpPr>
        <p:spPr>
          <a:xfrm>
            <a:off x="533400" y="1219200"/>
            <a:ext cx="7391400" cy="4401205"/>
          </a:xfrm>
          <a:prstGeom prst="rect">
            <a:avLst/>
          </a:prstGeom>
          <a:noFill/>
        </p:spPr>
        <p:txBody>
          <a:bodyPr wrap="square" rtlCol="0">
            <a:spAutoFit/>
          </a:bodyPr>
          <a:lstStyle/>
          <a:p>
            <a:pPr marL="457200" indent="-457200">
              <a:buFont typeface="Arial" panose="020B0604020202020204" pitchFamily="34" charset="0"/>
              <a:buChar char="•"/>
            </a:pPr>
            <a:r>
              <a:rPr lang="en-US" sz="2800" b="1" u="none" dirty="0">
                <a:latin typeface="+mj-lt"/>
                <a:hlinkClick r:id="rId3" action="ppaction://hlinksldjump"/>
              </a:rPr>
              <a:t>Ergonomics</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4" action="ppaction://hlinksldjump"/>
              </a:rPr>
              <a:t>Slips, Trips and Falls</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5" action="ppaction://hlinksldjump">
                  <a:extLst>
                    <a:ext uri="{A12FA001-AC4F-418D-AE19-62706E023703}">
                      <ahyp:hlinkClr xmlns:ahyp="http://schemas.microsoft.com/office/drawing/2018/hyperlinkcolor" val="tx"/>
                    </a:ext>
                  </a:extLst>
                </a:hlinkClick>
              </a:rPr>
              <a:t>Bloodborne Pathogens</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6" action="ppaction://hlinksldjump"/>
              </a:rPr>
              <a:t>Tuberculosis</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7" action="ppaction://hlinksldjump"/>
              </a:rPr>
              <a:t>Workplace Violence</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8" action="ppaction://hlinksldjump"/>
              </a:rPr>
              <a:t>MRSA</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9" action="ppaction://hlinksldjump"/>
              </a:rPr>
              <a:t>Hazard Communication</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10" action="ppaction://hlinksldjump"/>
              </a:rPr>
              <a:t>Recordkeeping</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11" action="ppaction://hlinksldjump"/>
              </a:rPr>
              <a:t>Tracking in OE</a:t>
            </a:r>
            <a:endParaRPr lang="en-US" sz="2800" b="1" u="none" dirty="0">
              <a:latin typeface="+mj-lt"/>
            </a:endParaRPr>
          </a:p>
          <a:p>
            <a:pPr marL="457200" indent="-457200">
              <a:buFont typeface="Arial" panose="020B0604020202020204" pitchFamily="34" charset="0"/>
              <a:buChar char="•"/>
            </a:pPr>
            <a:r>
              <a:rPr lang="en-US" sz="2800" b="1" u="none" dirty="0">
                <a:latin typeface="+mj-lt"/>
                <a:hlinkClick r:id="rId12" action="ppaction://hlinksldjump"/>
              </a:rPr>
              <a:t>OPN 132 Appendices</a:t>
            </a:r>
            <a:endParaRPr lang="en-US" sz="2800" b="1" u="none" dirty="0">
              <a:latin typeface="+mj-lt"/>
            </a:endParaRPr>
          </a:p>
        </p:txBody>
      </p:sp>
    </p:spTree>
    <p:extLst>
      <p:ext uri="{BB962C8B-B14F-4D97-AF65-F5344CB8AC3E}">
        <p14:creationId xmlns:p14="http://schemas.microsoft.com/office/powerpoint/2010/main" val="1461572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Ergonomics Injuries and Sources</a:t>
            </a:r>
          </a:p>
        </p:txBody>
      </p:sp>
      <p:sp>
        <p:nvSpPr>
          <p:cNvPr id="3" name="Content Placeholder 2"/>
          <p:cNvSpPr>
            <a:spLocks noGrp="1"/>
          </p:cNvSpPr>
          <p:nvPr>
            <p:ph idx="1"/>
          </p:nvPr>
        </p:nvSpPr>
        <p:spPr>
          <a:xfrm>
            <a:off x="571500" y="1143000"/>
            <a:ext cx="8001000" cy="4724400"/>
          </a:xfrm>
        </p:spPr>
        <p:txBody>
          <a:bodyPr/>
          <a:lstStyle/>
          <a:p>
            <a:r>
              <a:rPr lang="en-US" b="1" dirty="0"/>
              <a:t>Overexertion and bodily reaction: </a:t>
            </a:r>
            <a:r>
              <a:rPr lang="en-US" b="1" dirty="0">
                <a:solidFill>
                  <a:srgbClr val="FF0000"/>
                </a:solidFill>
              </a:rPr>
              <a:t>39%</a:t>
            </a:r>
            <a:r>
              <a:rPr lang="en-US" b="1" dirty="0"/>
              <a:t> of injuries with lost work time </a:t>
            </a:r>
          </a:p>
          <a:p>
            <a:pPr lvl="1">
              <a:lnSpc>
                <a:spcPct val="150000"/>
              </a:lnSpc>
            </a:pPr>
            <a:r>
              <a:rPr lang="en-US" dirty="0"/>
              <a:t>Muscle strains</a:t>
            </a:r>
          </a:p>
          <a:p>
            <a:pPr lvl="1">
              <a:lnSpc>
                <a:spcPct val="150000"/>
              </a:lnSpc>
            </a:pPr>
            <a:r>
              <a:rPr lang="en-US" dirty="0"/>
              <a:t>Low back injuries</a:t>
            </a:r>
          </a:p>
          <a:p>
            <a:pPr lvl="1">
              <a:lnSpc>
                <a:spcPct val="150000"/>
              </a:lnSpc>
            </a:pPr>
            <a:r>
              <a:rPr lang="en-US" dirty="0"/>
              <a:t>Rotator cuff injuries</a:t>
            </a:r>
          </a:p>
          <a:p>
            <a:pPr lvl="1">
              <a:lnSpc>
                <a:spcPct val="150000"/>
              </a:lnSpc>
            </a:pPr>
            <a:r>
              <a:rPr lang="en-US" dirty="0"/>
              <a:t>Tendonitis</a:t>
            </a:r>
          </a:p>
          <a:p>
            <a:r>
              <a:rPr lang="en-US" b="1" dirty="0"/>
              <a:t>Handling, transferring and repositioning patients/residents</a:t>
            </a:r>
          </a:p>
          <a:p>
            <a:pPr lvl="1"/>
            <a:r>
              <a:rPr lang="en-US" dirty="0"/>
              <a:t>MSD rates for nursing assistants </a:t>
            </a:r>
            <a:r>
              <a:rPr lang="en-US" b="1" dirty="0">
                <a:solidFill>
                  <a:srgbClr val="FF0000"/>
                </a:solidFill>
              </a:rPr>
              <a:t>4x</a:t>
            </a:r>
            <a:r>
              <a:rPr lang="en-US" dirty="0"/>
              <a:t> average for all</a:t>
            </a:r>
          </a:p>
        </p:txBody>
      </p:sp>
      <p:grpSp>
        <p:nvGrpSpPr>
          <p:cNvPr id="8" name="Group 7">
            <a:extLst>
              <a:ext uri="{FF2B5EF4-FFF2-40B4-BE49-F238E27FC236}">
                <a16:creationId xmlns:a16="http://schemas.microsoft.com/office/drawing/2014/main" id="{D762E4C6-FB6A-4069-9197-42EC1CF0034F}"/>
              </a:ext>
            </a:extLst>
          </p:cNvPr>
          <p:cNvGrpSpPr/>
          <p:nvPr/>
        </p:nvGrpSpPr>
        <p:grpSpPr>
          <a:xfrm>
            <a:off x="4724400" y="2057400"/>
            <a:ext cx="3657600" cy="2057400"/>
            <a:chOff x="4724400" y="2209800"/>
            <a:chExt cx="3320550" cy="1828800"/>
          </a:xfrm>
        </p:grpSpPr>
        <p:pic>
          <p:nvPicPr>
            <p:cNvPr id="6" name="Picture 5">
              <a:extLst>
                <a:ext uri="{FF2B5EF4-FFF2-40B4-BE49-F238E27FC236}">
                  <a16:creationId xmlns:a16="http://schemas.microsoft.com/office/drawing/2014/main" id="{038BF375-606D-48AE-9BC8-36B578CE7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209800"/>
              <a:ext cx="3320550" cy="1828800"/>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D6308AC6-DBC3-4340-99FE-0266F1275C36}"/>
                </a:ext>
              </a:extLst>
            </p:cNvPr>
            <p:cNvSpPr txBox="1"/>
            <p:nvPr/>
          </p:nvSpPr>
          <p:spPr>
            <a:xfrm>
              <a:off x="6858000" y="3733800"/>
              <a:ext cx="1181088" cy="276999"/>
            </a:xfrm>
            <a:prstGeom prst="rect">
              <a:avLst/>
            </a:prstGeom>
            <a:noFill/>
          </p:spPr>
          <p:txBody>
            <a:bodyPr wrap="square" rtlCol="0">
              <a:spAutoFit/>
            </a:bodyPr>
            <a:lstStyle/>
            <a:p>
              <a:r>
                <a:rPr lang="en-US" sz="1200" u="none" dirty="0">
                  <a:solidFill>
                    <a:schemeClr val="bg1"/>
                  </a:solidFill>
                  <a:latin typeface="+mn-lt"/>
                </a:rPr>
                <a:t>WorkSafeBC</a:t>
              </a:r>
            </a:p>
          </p:txBody>
        </p:sp>
      </p:grpSp>
      <p:sp>
        <p:nvSpPr>
          <p:cNvPr id="9" name="TextBox 8">
            <a:extLst>
              <a:ext uri="{FF2B5EF4-FFF2-40B4-BE49-F238E27FC236}">
                <a16:creationId xmlns:a16="http://schemas.microsoft.com/office/drawing/2014/main" id="{A83ECEEF-74E3-4B07-8C29-236E6F423E63}"/>
              </a:ext>
            </a:extLst>
          </p:cNvPr>
          <p:cNvSpPr txBox="1"/>
          <p:nvPr/>
        </p:nvSpPr>
        <p:spPr>
          <a:xfrm>
            <a:off x="5680362" y="5581590"/>
            <a:ext cx="2892138" cy="400110"/>
          </a:xfrm>
          <a:prstGeom prst="rect">
            <a:avLst/>
          </a:prstGeom>
          <a:noFill/>
        </p:spPr>
        <p:txBody>
          <a:bodyPr wrap="none" rtlCol="0">
            <a:spAutoFit/>
          </a:bodyPr>
          <a:lstStyle/>
          <a:p>
            <a:r>
              <a:rPr lang="en-US" sz="1000" u="none" dirty="0">
                <a:latin typeface="Arial" panose="020B0604020202020204" pitchFamily="34" charset="0"/>
                <a:cs typeface="Arial" panose="020B0604020202020204" pitchFamily="34" charset="0"/>
              </a:rPr>
              <a:t>Source:  Annual Internal NCDOL Training Event</a:t>
            </a:r>
          </a:p>
          <a:p>
            <a:r>
              <a:rPr lang="en-US" sz="1000" u="none" dirty="0">
                <a:latin typeface="Arial" panose="020B0604020202020204" pitchFamily="34" charset="0"/>
                <a:cs typeface="Arial" panose="020B0604020202020204" pitchFamily="34" charset="0"/>
              </a:rPr>
              <a:t>“OPN 132 , LTC Facilities” 09/12/16</a:t>
            </a:r>
          </a:p>
        </p:txBody>
      </p:sp>
    </p:spTree>
    <p:extLst>
      <p:ext uri="{BB962C8B-B14F-4D97-AF65-F5344CB8AC3E}">
        <p14:creationId xmlns:p14="http://schemas.microsoft.com/office/powerpoint/2010/main" val="3312243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9276A5-9621-4A17-A5EC-A07A83149B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693230"/>
            <a:ext cx="3109913" cy="3109913"/>
          </a:xfrm>
          <a:prstGeom prst="rect">
            <a:avLst/>
          </a:prstGeom>
        </p:spPr>
      </p:pic>
      <p:sp>
        <p:nvSpPr>
          <p:cNvPr id="2" name="Title 1">
            <a:extLst>
              <a:ext uri="{FF2B5EF4-FFF2-40B4-BE49-F238E27FC236}">
                <a16:creationId xmlns:a16="http://schemas.microsoft.com/office/drawing/2014/main" id="{5E449A89-C886-410F-B3D9-2C811147B64A}"/>
              </a:ext>
            </a:extLst>
          </p:cNvPr>
          <p:cNvSpPr>
            <a:spLocks noGrp="1"/>
          </p:cNvSpPr>
          <p:nvPr>
            <p:ph type="title"/>
          </p:nvPr>
        </p:nvSpPr>
        <p:spPr/>
        <p:txBody>
          <a:bodyPr/>
          <a:lstStyle/>
          <a:p>
            <a:r>
              <a:rPr lang="en-US" dirty="0"/>
              <a:t>Are Ergo Hazards Present?</a:t>
            </a:r>
          </a:p>
        </p:txBody>
      </p:sp>
      <p:sp>
        <p:nvSpPr>
          <p:cNvPr id="3" name="Content Placeholder 2">
            <a:extLst>
              <a:ext uri="{FF2B5EF4-FFF2-40B4-BE49-F238E27FC236}">
                <a16:creationId xmlns:a16="http://schemas.microsoft.com/office/drawing/2014/main" id="{AFCD3005-782F-4E83-9CBF-7F14200876B6}"/>
              </a:ext>
            </a:extLst>
          </p:cNvPr>
          <p:cNvSpPr>
            <a:spLocks noGrp="1"/>
          </p:cNvSpPr>
          <p:nvPr>
            <p:ph idx="1"/>
          </p:nvPr>
        </p:nvSpPr>
        <p:spPr/>
        <p:txBody>
          <a:bodyPr/>
          <a:lstStyle/>
          <a:p>
            <a:pPr>
              <a:lnSpc>
                <a:spcPct val="150000"/>
              </a:lnSpc>
            </a:pPr>
            <a:r>
              <a:rPr lang="en-US" b="1" dirty="0"/>
              <a:t>Determine the presence of hazards:</a:t>
            </a:r>
          </a:p>
          <a:p>
            <a:pPr lvl="1">
              <a:lnSpc>
                <a:spcPct val="150000"/>
              </a:lnSpc>
            </a:pPr>
            <a:r>
              <a:rPr lang="en-US" dirty="0"/>
              <a:t>OSHA 300 logs, NC-19’s, OSHA 301’s</a:t>
            </a:r>
          </a:p>
          <a:p>
            <a:pPr lvl="1">
              <a:lnSpc>
                <a:spcPct val="150000"/>
              </a:lnSpc>
            </a:pPr>
            <a:r>
              <a:rPr lang="en-US" dirty="0"/>
              <a:t>Incident Reports</a:t>
            </a:r>
          </a:p>
          <a:p>
            <a:pPr lvl="1">
              <a:lnSpc>
                <a:spcPct val="150000"/>
              </a:lnSpc>
            </a:pPr>
            <a:r>
              <a:rPr lang="en-US" dirty="0"/>
              <a:t>Ergonomics Program</a:t>
            </a:r>
          </a:p>
          <a:p>
            <a:pPr lvl="1">
              <a:lnSpc>
                <a:spcPct val="150000"/>
              </a:lnSpc>
            </a:pPr>
            <a:r>
              <a:rPr lang="en-US" dirty="0"/>
              <a:t>Ergonomics Training Media and Records</a:t>
            </a:r>
          </a:p>
          <a:p>
            <a:pPr lvl="1">
              <a:lnSpc>
                <a:spcPct val="150000"/>
              </a:lnSpc>
            </a:pPr>
            <a:r>
              <a:rPr lang="en-US" dirty="0"/>
              <a:t>Job Hazard Analyses or similar</a:t>
            </a:r>
          </a:p>
          <a:p>
            <a:pPr lvl="1">
              <a:lnSpc>
                <a:spcPct val="150000"/>
              </a:lnSpc>
            </a:pPr>
            <a:r>
              <a:rPr lang="en-US" dirty="0"/>
              <a:t>Ergo Record Review Checklist</a:t>
            </a:r>
          </a:p>
          <a:p>
            <a:pPr lvl="1"/>
            <a:endParaRPr lang="en-US" dirty="0"/>
          </a:p>
        </p:txBody>
      </p:sp>
      <p:sp>
        <p:nvSpPr>
          <p:cNvPr id="5" name="Content Placeholder 3">
            <a:extLst>
              <a:ext uri="{FF2B5EF4-FFF2-40B4-BE49-F238E27FC236}">
                <a16:creationId xmlns:a16="http://schemas.microsoft.com/office/drawing/2014/main" id="{07EA66AD-4D68-4B95-9837-E29DF03B4A77}"/>
              </a:ext>
            </a:extLst>
          </p:cNvPr>
          <p:cNvSpPr>
            <a:spLocks noGrp="1"/>
          </p:cNvSpPr>
          <p:nvPr>
            <p:ph sz="quarter" idx="10"/>
          </p:nvPr>
        </p:nvSpPr>
        <p:spPr>
          <a:xfrm>
            <a:off x="7315200" y="763213"/>
            <a:ext cx="2133600" cy="381000"/>
          </a:xfrm>
        </p:spPr>
        <p:txBody>
          <a:bodyPr/>
          <a:lstStyle/>
          <a:p>
            <a:r>
              <a:rPr lang="en-US" sz="1400" dirty="0"/>
              <a:t>FOM Ch. XVII</a:t>
            </a:r>
          </a:p>
        </p:txBody>
      </p:sp>
      <p:sp>
        <p:nvSpPr>
          <p:cNvPr id="10" name="TextBox 9">
            <a:extLst>
              <a:ext uri="{FF2B5EF4-FFF2-40B4-BE49-F238E27FC236}">
                <a16:creationId xmlns:a16="http://schemas.microsoft.com/office/drawing/2014/main" id="{E4504FE9-42AB-467E-9E60-D098F321065D}"/>
              </a:ext>
            </a:extLst>
          </p:cNvPr>
          <p:cNvSpPr txBox="1"/>
          <p:nvPr/>
        </p:nvSpPr>
        <p:spPr>
          <a:xfrm>
            <a:off x="6138862" y="5803143"/>
            <a:ext cx="4572000" cy="215444"/>
          </a:xfrm>
          <a:prstGeom prst="rect">
            <a:avLst/>
          </a:prstGeom>
          <a:noFill/>
        </p:spPr>
        <p:txBody>
          <a:bodyPr wrap="square" rtlCol="0">
            <a:spAutoFit/>
          </a:bodyPr>
          <a:lstStyle/>
          <a:p>
            <a:r>
              <a:rPr lang="en-US" sz="800" dirty="0">
                <a:solidFill>
                  <a:schemeClr val="bg1">
                    <a:lumMod val="65000"/>
                  </a:schemeClr>
                </a:solidFill>
              </a:rPr>
              <a:t>Image by Peggy und Marco </a:t>
            </a:r>
            <a:r>
              <a:rPr lang="en-US" sz="800" dirty="0" err="1">
                <a:solidFill>
                  <a:schemeClr val="bg1">
                    <a:lumMod val="65000"/>
                  </a:schemeClr>
                </a:solidFill>
              </a:rPr>
              <a:t>Lachmann-Anke</a:t>
            </a:r>
            <a:r>
              <a:rPr lang="en-US" sz="800" dirty="0">
                <a:solidFill>
                  <a:schemeClr val="bg1">
                    <a:lumMod val="65000"/>
                  </a:schemeClr>
                </a:solidFill>
              </a:rPr>
              <a:t> from </a:t>
            </a:r>
            <a:r>
              <a:rPr lang="en-US" sz="800" dirty="0" err="1">
                <a:solidFill>
                  <a:schemeClr val="bg1">
                    <a:lumMod val="65000"/>
                  </a:schemeClr>
                </a:solidFill>
              </a:rPr>
              <a:t>Pixabay</a:t>
            </a:r>
            <a:endParaRPr lang="en-US" sz="800" dirty="0">
              <a:solidFill>
                <a:schemeClr val="bg1">
                  <a:lumMod val="65000"/>
                </a:schemeClr>
              </a:solidFill>
            </a:endParaRPr>
          </a:p>
        </p:txBody>
      </p:sp>
    </p:spTree>
    <p:extLst>
      <p:ext uri="{BB962C8B-B14F-4D97-AF65-F5344CB8AC3E}">
        <p14:creationId xmlns:p14="http://schemas.microsoft.com/office/powerpoint/2010/main" val="154303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26894" y="457200"/>
            <a:ext cx="7924800" cy="923330"/>
          </a:xfrm>
        </p:spPr>
        <p:txBody>
          <a:bodyPr/>
          <a:lstStyle/>
          <a:p>
            <a:pPr algn="ctr"/>
            <a:r>
              <a:rPr lang="en-US" dirty="0"/>
              <a:t>Patient Handling/Ergo Program</a:t>
            </a:r>
            <a:br>
              <a:rPr lang="en-US" dirty="0"/>
            </a:b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143000"/>
            <a:ext cx="8001000" cy="4932402"/>
          </a:xfrm>
        </p:spPr>
        <p:txBody>
          <a:bodyPr/>
          <a:lstStyle/>
          <a:p>
            <a:r>
              <a:rPr lang="en-US" b="1" dirty="0"/>
              <a:t>Review Employers Ergo Program</a:t>
            </a:r>
          </a:p>
          <a:p>
            <a:r>
              <a:rPr lang="en-US" b="1" dirty="0"/>
              <a:t>Look for:</a:t>
            </a:r>
          </a:p>
          <a:p>
            <a:pPr lvl="1">
              <a:lnSpc>
                <a:spcPct val="150000"/>
              </a:lnSpc>
            </a:pPr>
            <a:r>
              <a:rPr lang="en-US" dirty="0"/>
              <a:t>Hazard identification and analysis</a:t>
            </a:r>
          </a:p>
          <a:p>
            <a:pPr lvl="1">
              <a:lnSpc>
                <a:spcPct val="150000"/>
              </a:lnSpc>
            </a:pPr>
            <a:r>
              <a:rPr lang="en-US" dirty="0"/>
              <a:t>Responsible and authorized personnel</a:t>
            </a:r>
          </a:p>
          <a:p>
            <a:pPr lvl="1">
              <a:lnSpc>
                <a:spcPct val="150000"/>
              </a:lnSpc>
            </a:pPr>
            <a:r>
              <a:rPr lang="en-US" dirty="0"/>
              <a:t>Employee input regarding lifting procedures</a:t>
            </a:r>
          </a:p>
          <a:p>
            <a:pPr lvl="1">
              <a:lnSpc>
                <a:spcPct val="150000"/>
              </a:lnSpc>
            </a:pPr>
            <a:r>
              <a:rPr lang="en-US" dirty="0"/>
              <a:t>Compliance to policies/procedures and deficiency follow-up</a:t>
            </a:r>
          </a:p>
          <a:p>
            <a:pPr lvl="1">
              <a:lnSpc>
                <a:spcPct val="150000"/>
              </a:lnSpc>
            </a:pPr>
            <a:r>
              <a:rPr lang="en-US" dirty="0"/>
              <a:t>Policy/procedure change(s) and injury/illness effect</a:t>
            </a:r>
          </a:p>
          <a:p>
            <a:pPr lvl="1">
              <a:lnSpc>
                <a:spcPct val="150000"/>
              </a:lnSpc>
            </a:pPr>
            <a:r>
              <a:rPr lang="en-US" dirty="0"/>
              <a:t>Medical treatment</a:t>
            </a:r>
          </a:p>
        </p:txBody>
      </p:sp>
      <p:sp>
        <p:nvSpPr>
          <p:cNvPr id="6" name="Content Placeholder 3">
            <a:extLst>
              <a:ext uri="{FF2B5EF4-FFF2-40B4-BE49-F238E27FC236}">
                <a16:creationId xmlns:a16="http://schemas.microsoft.com/office/drawing/2014/main" id="{58C55BC1-7E45-4F02-B100-78CA86E123C4}"/>
              </a:ext>
            </a:extLst>
          </p:cNvPr>
          <p:cNvSpPr>
            <a:spLocks noGrp="1"/>
          </p:cNvSpPr>
          <p:nvPr>
            <p:ph sz="quarter" idx="10"/>
          </p:nvPr>
        </p:nvSpPr>
        <p:spPr>
          <a:xfrm>
            <a:off x="7315200" y="762000"/>
            <a:ext cx="2133600" cy="381000"/>
          </a:xfrm>
        </p:spPr>
        <p:txBody>
          <a:bodyPr/>
          <a:lstStyle/>
          <a:p>
            <a:r>
              <a:rPr lang="en-US" sz="1400" dirty="0"/>
              <a:t>FOM Ch. XVII</a:t>
            </a:r>
          </a:p>
        </p:txBody>
      </p:sp>
    </p:spTree>
    <p:extLst>
      <p:ext uri="{BB962C8B-B14F-4D97-AF65-F5344CB8AC3E}">
        <p14:creationId xmlns:p14="http://schemas.microsoft.com/office/powerpoint/2010/main" val="2722077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C815A6-6F5E-48C7-8885-4E4C49799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424518"/>
            <a:ext cx="3738282" cy="2492188"/>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3E78BE0E-A504-48AA-B562-72DCEC9902C9}"/>
              </a:ext>
            </a:extLst>
          </p:cNvPr>
          <p:cNvSpPr>
            <a:spLocks noGrp="1"/>
          </p:cNvSpPr>
          <p:nvPr>
            <p:ph type="title"/>
          </p:nvPr>
        </p:nvSpPr>
        <p:spPr>
          <a:xfrm>
            <a:off x="560294" y="476156"/>
            <a:ext cx="7924800" cy="549275"/>
          </a:xfrm>
        </p:spPr>
        <p:txBody>
          <a:bodyPr/>
          <a:lstStyle/>
          <a:p>
            <a:r>
              <a:rPr lang="en-US" dirty="0"/>
              <a:t>Patient Handling/Ergo Program</a:t>
            </a:r>
          </a:p>
        </p:txBody>
      </p:sp>
      <p:sp>
        <p:nvSpPr>
          <p:cNvPr id="3" name="Content Placeholder 2">
            <a:extLst>
              <a:ext uri="{FF2B5EF4-FFF2-40B4-BE49-F238E27FC236}">
                <a16:creationId xmlns:a16="http://schemas.microsoft.com/office/drawing/2014/main" id="{924DE536-89F5-495C-AB0A-C553A07E8B32}"/>
              </a:ext>
            </a:extLst>
          </p:cNvPr>
          <p:cNvSpPr>
            <a:spLocks noGrp="1"/>
          </p:cNvSpPr>
          <p:nvPr>
            <p:ph idx="1"/>
          </p:nvPr>
        </p:nvSpPr>
        <p:spPr/>
        <p:txBody>
          <a:bodyPr/>
          <a:lstStyle/>
          <a:p>
            <a:r>
              <a:rPr lang="en-US" b="1" dirty="0"/>
              <a:t>Also check for:</a:t>
            </a:r>
          </a:p>
          <a:p>
            <a:pPr lvl="1">
              <a:lnSpc>
                <a:spcPct val="150000"/>
              </a:lnSpc>
            </a:pPr>
            <a:r>
              <a:rPr lang="en-US" dirty="0"/>
              <a:t>Management commitment</a:t>
            </a:r>
          </a:p>
          <a:p>
            <a:pPr lvl="1">
              <a:lnSpc>
                <a:spcPct val="150000"/>
              </a:lnSpc>
            </a:pPr>
            <a:r>
              <a:rPr lang="en-US" dirty="0"/>
              <a:t>Assessment of new lifting technologies/designs</a:t>
            </a:r>
          </a:p>
          <a:p>
            <a:pPr lvl="1">
              <a:lnSpc>
                <a:spcPct val="150000"/>
              </a:lnSpc>
            </a:pPr>
            <a:r>
              <a:rPr lang="en-US" dirty="0"/>
              <a:t>Employee education and training</a:t>
            </a:r>
          </a:p>
          <a:p>
            <a:pPr lvl="1">
              <a:lnSpc>
                <a:spcPct val="150000"/>
              </a:lnSpc>
            </a:pPr>
            <a:r>
              <a:rPr lang="en-US" dirty="0"/>
              <a:t>Program evaluation</a:t>
            </a:r>
          </a:p>
          <a:p>
            <a:pPr lvl="1"/>
            <a:endParaRPr lang="en-US" dirty="0"/>
          </a:p>
        </p:txBody>
      </p:sp>
      <p:sp>
        <p:nvSpPr>
          <p:cNvPr id="4" name="Content Placeholder 3">
            <a:extLst>
              <a:ext uri="{FF2B5EF4-FFF2-40B4-BE49-F238E27FC236}">
                <a16:creationId xmlns:a16="http://schemas.microsoft.com/office/drawing/2014/main" id="{E0739A13-40E9-4DD3-8BA7-41E31696975F}"/>
              </a:ext>
            </a:extLst>
          </p:cNvPr>
          <p:cNvSpPr>
            <a:spLocks noGrp="1"/>
          </p:cNvSpPr>
          <p:nvPr>
            <p:ph sz="quarter" idx="10"/>
          </p:nvPr>
        </p:nvSpPr>
        <p:spPr>
          <a:xfrm>
            <a:off x="7315200" y="750794"/>
            <a:ext cx="2133600" cy="381000"/>
          </a:xfrm>
        </p:spPr>
        <p:txBody>
          <a:bodyPr/>
          <a:lstStyle/>
          <a:p>
            <a:r>
              <a:rPr lang="en-US" sz="1400" dirty="0"/>
              <a:t>FOM Ch. XVII</a:t>
            </a:r>
          </a:p>
          <a:p>
            <a:endParaRPr lang="en-US" dirty="0"/>
          </a:p>
        </p:txBody>
      </p:sp>
      <p:sp>
        <p:nvSpPr>
          <p:cNvPr id="6" name="Rectangle 5">
            <a:extLst>
              <a:ext uri="{FF2B5EF4-FFF2-40B4-BE49-F238E27FC236}">
                <a16:creationId xmlns:a16="http://schemas.microsoft.com/office/drawing/2014/main" id="{FC3EF8C4-52B5-4E67-AE79-639517469650}"/>
              </a:ext>
            </a:extLst>
          </p:cNvPr>
          <p:cNvSpPr/>
          <p:nvPr/>
        </p:nvSpPr>
        <p:spPr>
          <a:xfrm>
            <a:off x="5253318" y="5824672"/>
            <a:ext cx="4572000" cy="215444"/>
          </a:xfrm>
          <a:prstGeom prst="rect">
            <a:avLst/>
          </a:prstGeom>
        </p:spPr>
        <p:txBody>
          <a:bodyPr>
            <a:spAutoFit/>
          </a:bodyPr>
          <a:lstStyle/>
          <a:p>
            <a:r>
              <a:rPr lang="en-US" sz="800" dirty="0">
                <a:solidFill>
                  <a:schemeClr val="bg1">
                    <a:lumMod val="65000"/>
                  </a:schemeClr>
                </a:solidFill>
                <a:latin typeface="-apple-system"/>
              </a:rPr>
              <a:t>Photo by </a:t>
            </a:r>
            <a:r>
              <a:rPr lang="en-US" sz="800" dirty="0">
                <a:solidFill>
                  <a:schemeClr val="bg1">
                    <a:lumMod val="65000"/>
                  </a:schemeClr>
                </a:solidFill>
                <a:latin typeface="-apple-system"/>
                <a:hlinkClick r:id="rId4">
                  <a:extLst>
                    <a:ext uri="{A12FA001-AC4F-418D-AE19-62706E023703}">
                      <ahyp:hlinkClr xmlns:ahyp="http://schemas.microsoft.com/office/drawing/2018/hyperlinkcolor" val="tx"/>
                    </a:ext>
                  </a:extLst>
                </a:hlinkClick>
              </a:rPr>
              <a:t>Sharon McCutcheon</a:t>
            </a:r>
            <a:r>
              <a:rPr lang="en-US" sz="800" dirty="0">
                <a:solidFill>
                  <a:schemeClr val="bg1">
                    <a:lumMod val="65000"/>
                  </a:schemeClr>
                </a:solidFill>
                <a:latin typeface="-apple-system"/>
              </a:rPr>
              <a:t> on </a:t>
            </a:r>
            <a:r>
              <a:rPr lang="en-US" sz="800" dirty="0" err="1">
                <a:solidFill>
                  <a:schemeClr val="bg1">
                    <a:lumMod val="65000"/>
                  </a:schemeClr>
                </a:solidFill>
                <a:latin typeface="-apple-system"/>
                <a:hlinkClick r:id="rId5">
                  <a:extLst>
                    <a:ext uri="{A12FA001-AC4F-418D-AE19-62706E023703}">
                      <ahyp:hlinkClr xmlns:ahyp="http://schemas.microsoft.com/office/drawing/2018/hyperlinkcolor" val="tx"/>
                    </a:ext>
                  </a:extLst>
                </a:hlinkClick>
              </a:rPr>
              <a:t>Unsplash</a:t>
            </a:r>
            <a:endParaRPr lang="en-US" sz="800" dirty="0">
              <a:solidFill>
                <a:schemeClr val="bg1">
                  <a:lumMod val="65000"/>
                </a:schemeClr>
              </a:solidFill>
            </a:endParaRPr>
          </a:p>
        </p:txBody>
      </p:sp>
    </p:spTree>
    <p:extLst>
      <p:ext uri="{BB962C8B-B14F-4D97-AF65-F5344CB8AC3E}">
        <p14:creationId xmlns:p14="http://schemas.microsoft.com/office/powerpoint/2010/main" val="119680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12531" y="457200"/>
            <a:ext cx="7924800" cy="923330"/>
          </a:xfrm>
        </p:spPr>
        <p:txBody>
          <a:bodyPr/>
          <a:lstStyle/>
          <a:p>
            <a:r>
              <a:rPr lang="en-US" dirty="0"/>
              <a:t>Ergo Program/Health Management</a:t>
            </a:r>
            <a:br>
              <a:rPr lang="en-US" dirty="0"/>
            </a:b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304800" y="1151875"/>
            <a:ext cx="8232531" cy="4932402"/>
          </a:xfrm>
        </p:spPr>
        <p:txBody>
          <a:bodyPr/>
          <a:lstStyle/>
          <a:p>
            <a:pPr lvl="1"/>
            <a:endParaRPr lang="en-US" dirty="0"/>
          </a:p>
          <a:p>
            <a:r>
              <a:rPr lang="en-US" b="1" dirty="0"/>
              <a:t>Additionally, ensure ER</a:t>
            </a:r>
          </a:p>
          <a:p>
            <a:pPr lvl="1">
              <a:lnSpc>
                <a:spcPct val="150000"/>
              </a:lnSpc>
            </a:pPr>
            <a:r>
              <a:rPr lang="en-US" dirty="0"/>
              <a:t>Evaluates workplace regularly</a:t>
            </a:r>
          </a:p>
          <a:p>
            <a:pPr lvl="1">
              <a:lnSpc>
                <a:spcPct val="150000"/>
              </a:lnSpc>
            </a:pPr>
            <a:r>
              <a:rPr lang="en-US" dirty="0"/>
              <a:t>Promotes early reporting </a:t>
            </a:r>
          </a:p>
          <a:p>
            <a:pPr lvl="1">
              <a:lnSpc>
                <a:spcPct val="150000"/>
              </a:lnSpc>
            </a:pPr>
            <a:r>
              <a:rPr lang="en-US" dirty="0"/>
              <a:t>Medical Management</a:t>
            </a:r>
          </a:p>
          <a:p>
            <a:pPr lvl="1">
              <a:lnSpc>
                <a:spcPct val="150000"/>
              </a:lnSpc>
            </a:pPr>
            <a:r>
              <a:rPr lang="en-US" dirty="0"/>
              <a:t>Maintains safety commitment</a:t>
            </a:r>
          </a:p>
          <a:p>
            <a:pPr marL="457200" lvl="1" indent="0">
              <a:buNone/>
            </a:pPr>
            <a:endParaRPr lang="en-US" dirty="0"/>
          </a:p>
        </p:txBody>
      </p:sp>
      <p:sp>
        <p:nvSpPr>
          <p:cNvPr id="10" name="Rectangle 9">
            <a:extLst>
              <a:ext uri="{FF2B5EF4-FFF2-40B4-BE49-F238E27FC236}">
                <a16:creationId xmlns:a16="http://schemas.microsoft.com/office/drawing/2014/main" id="{FEFCA7E0-00FC-4188-836B-DE598875A7C1}"/>
              </a:ext>
            </a:extLst>
          </p:cNvPr>
          <p:cNvSpPr/>
          <p:nvPr/>
        </p:nvSpPr>
        <p:spPr>
          <a:xfrm>
            <a:off x="7010400" y="5236137"/>
            <a:ext cx="4572000" cy="215444"/>
          </a:xfrm>
          <a:prstGeom prst="rect">
            <a:avLst/>
          </a:prstGeom>
        </p:spPr>
        <p:txBody>
          <a:bodyPr>
            <a:spAutoFit/>
          </a:bodyPr>
          <a:lstStyle/>
          <a:p>
            <a:r>
              <a:rPr lang="en-US" sz="800" u="none" dirty="0">
                <a:solidFill>
                  <a:schemeClr val="bg1">
                    <a:lumMod val="75000"/>
                  </a:schemeClr>
                </a:solidFill>
                <a:latin typeface="-apple-system"/>
              </a:rPr>
              <a:t>Photo by </a:t>
            </a:r>
            <a:r>
              <a:rPr lang="en-US" sz="800" u="none" dirty="0">
                <a:solidFill>
                  <a:schemeClr val="bg1">
                    <a:lumMod val="75000"/>
                  </a:schemeClr>
                </a:solidFill>
                <a:latin typeface="-apple-system"/>
                <a:hlinkClick r:id="rId3">
                  <a:extLst>
                    <a:ext uri="{A12FA001-AC4F-418D-AE19-62706E023703}">
                      <ahyp:hlinkClr xmlns:ahyp="http://schemas.microsoft.com/office/drawing/2018/hyperlinkcolor" val="tx"/>
                    </a:ext>
                  </a:extLst>
                </a:hlinkClick>
              </a:rPr>
              <a:t>Olga </a:t>
            </a:r>
            <a:r>
              <a:rPr lang="en-US" sz="800" u="none" dirty="0" err="1">
                <a:solidFill>
                  <a:schemeClr val="bg1">
                    <a:lumMod val="75000"/>
                  </a:schemeClr>
                </a:solidFill>
                <a:latin typeface="-apple-system"/>
                <a:hlinkClick r:id="rId3">
                  <a:extLst>
                    <a:ext uri="{A12FA001-AC4F-418D-AE19-62706E023703}">
                      <ahyp:hlinkClr xmlns:ahyp="http://schemas.microsoft.com/office/drawing/2018/hyperlinkcolor" val="tx"/>
                    </a:ext>
                  </a:extLst>
                </a:hlinkClick>
              </a:rPr>
              <a:t>Kononenko</a:t>
            </a:r>
            <a:r>
              <a:rPr lang="en-US" sz="800" u="none" dirty="0">
                <a:solidFill>
                  <a:schemeClr val="bg1">
                    <a:lumMod val="75000"/>
                  </a:schemeClr>
                </a:solidFill>
                <a:latin typeface="-apple-system"/>
              </a:rPr>
              <a:t> on </a:t>
            </a:r>
            <a:r>
              <a:rPr lang="en-US" sz="800" u="none" dirty="0" err="1">
                <a:solidFill>
                  <a:schemeClr val="bg1">
                    <a:lumMod val="75000"/>
                  </a:schemeClr>
                </a:solidFill>
                <a:latin typeface="-apple-system"/>
                <a:hlinkClick r:id="rId4">
                  <a:extLst>
                    <a:ext uri="{A12FA001-AC4F-418D-AE19-62706E023703}">
                      <ahyp:hlinkClr xmlns:ahyp="http://schemas.microsoft.com/office/drawing/2018/hyperlinkcolor" val="tx"/>
                    </a:ext>
                  </a:extLst>
                </a:hlinkClick>
              </a:rPr>
              <a:t>Unsplash</a:t>
            </a:r>
            <a:endParaRPr lang="en-US" sz="800" u="none" dirty="0">
              <a:solidFill>
                <a:schemeClr val="bg1">
                  <a:lumMod val="75000"/>
                </a:schemeClr>
              </a:solidFill>
            </a:endParaRPr>
          </a:p>
        </p:txBody>
      </p:sp>
      <p:pic>
        <p:nvPicPr>
          <p:cNvPr id="11" name="Picture 10">
            <a:extLst>
              <a:ext uri="{FF2B5EF4-FFF2-40B4-BE49-F238E27FC236}">
                <a16:creationId xmlns:a16="http://schemas.microsoft.com/office/drawing/2014/main" id="{63B3ECB3-B4C9-424F-BC2A-ED9C92BB4A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34000" y="1828486"/>
            <a:ext cx="3810000" cy="34636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9998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381000"/>
            <a:ext cx="7924800" cy="923330"/>
          </a:xfrm>
        </p:spPr>
        <p:txBody>
          <a:bodyPr/>
          <a:lstStyle/>
          <a:p>
            <a:r>
              <a:rPr lang="en-US" dirty="0"/>
              <a:t>Ergo Program</a:t>
            </a:r>
            <a:br>
              <a:rPr lang="en-US" dirty="0"/>
            </a:b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228600" y="1131794"/>
            <a:ext cx="8762999" cy="4285199"/>
          </a:xfrm>
        </p:spPr>
        <p:txBody>
          <a:bodyPr/>
          <a:lstStyle/>
          <a:p>
            <a:r>
              <a:rPr lang="en-US" dirty="0"/>
              <a:t>Calculate DART and severity rates</a:t>
            </a:r>
          </a:p>
          <a:p>
            <a:pPr>
              <a:lnSpc>
                <a:spcPct val="150000"/>
              </a:lnSpc>
            </a:pPr>
            <a:r>
              <a:rPr lang="en-US" dirty="0"/>
              <a:t>Review with </a:t>
            </a:r>
            <a:r>
              <a:rPr lang="en-US" b="1" dirty="0"/>
              <a:t>Supervisor </a:t>
            </a:r>
            <a:r>
              <a:rPr lang="en-US" dirty="0"/>
              <a:t>to determine course:</a:t>
            </a:r>
          </a:p>
          <a:p>
            <a:pPr lvl="1">
              <a:lnSpc>
                <a:spcPct val="200000"/>
              </a:lnSpc>
            </a:pPr>
            <a:r>
              <a:rPr lang="en-US" dirty="0"/>
              <a:t>Rates Improving + Effective Program </a:t>
            </a:r>
          </a:p>
          <a:p>
            <a:pPr lvl="1">
              <a:lnSpc>
                <a:spcPct val="200000"/>
              </a:lnSpc>
            </a:pPr>
            <a:r>
              <a:rPr lang="en-US" dirty="0"/>
              <a:t>Rates Improving + Deficient Program </a:t>
            </a:r>
          </a:p>
          <a:p>
            <a:pPr lvl="1">
              <a:lnSpc>
                <a:spcPct val="200000"/>
              </a:lnSpc>
            </a:pPr>
            <a:r>
              <a:rPr lang="en-US" dirty="0"/>
              <a:t>Rates Not Improving + Effective Program</a:t>
            </a:r>
          </a:p>
        </p:txBody>
      </p:sp>
      <p:sp>
        <p:nvSpPr>
          <p:cNvPr id="5" name="Content Placeholder 3">
            <a:extLst>
              <a:ext uri="{FF2B5EF4-FFF2-40B4-BE49-F238E27FC236}">
                <a16:creationId xmlns:a16="http://schemas.microsoft.com/office/drawing/2014/main" id="{72AADE93-1EBD-448B-B599-3943D180E447}"/>
              </a:ext>
            </a:extLst>
          </p:cNvPr>
          <p:cNvSpPr>
            <a:spLocks noGrp="1"/>
          </p:cNvSpPr>
          <p:nvPr>
            <p:ph sz="quarter" idx="10"/>
          </p:nvPr>
        </p:nvSpPr>
        <p:spPr>
          <a:xfrm>
            <a:off x="7315200" y="750794"/>
            <a:ext cx="2133600" cy="381000"/>
          </a:xfrm>
        </p:spPr>
        <p:txBody>
          <a:bodyPr/>
          <a:lstStyle/>
          <a:p>
            <a:r>
              <a:rPr lang="en-US" sz="1400" dirty="0"/>
              <a:t>FOM Ch. XVII</a:t>
            </a:r>
          </a:p>
          <a:p>
            <a:endParaRPr lang="en-US" dirty="0"/>
          </a:p>
        </p:txBody>
      </p:sp>
      <p:grpSp>
        <p:nvGrpSpPr>
          <p:cNvPr id="7" name="Group 6">
            <a:extLst>
              <a:ext uri="{FF2B5EF4-FFF2-40B4-BE49-F238E27FC236}">
                <a16:creationId xmlns:a16="http://schemas.microsoft.com/office/drawing/2014/main" id="{730A0D27-42FC-44BD-BFF8-B5D758085101}"/>
              </a:ext>
            </a:extLst>
          </p:cNvPr>
          <p:cNvGrpSpPr/>
          <p:nvPr/>
        </p:nvGrpSpPr>
        <p:grpSpPr>
          <a:xfrm>
            <a:off x="6253162" y="2432516"/>
            <a:ext cx="2738437" cy="2057400"/>
            <a:chOff x="6253162" y="2432516"/>
            <a:chExt cx="2738437" cy="2057400"/>
          </a:xfrm>
        </p:grpSpPr>
        <p:sp>
          <p:nvSpPr>
            <p:cNvPr id="4" name="Right Brace 3">
              <a:extLst>
                <a:ext uri="{FF2B5EF4-FFF2-40B4-BE49-F238E27FC236}">
                  <a16:creationId xmlns:a16="http://schemas.microsoft.com/office/drawing/2014/main" id="{5261A70E-AB84-455A-B2B3-90490668896D}"/>
                </a:ext>
              </a:extLst>
            </p:cNvPr>
            <p:cNvSpPr/>
            <p:nvPr/>
          </p:nvSpPr>
          <p:spPr bwMode="auto">
            <a:xfrm>
              <a:off x="6253162" y="2432516"/>
              <a:ext cx="1066800" cy="2057400"/>
            </a:xfrm>
            <a:prstGeom prst="rightBrace">
              <a:avLst/>
            </a:prstGeom>
            <a:noFill/>
            <a:ln w="34925"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id="{FE4B0082-4073-4B8E-861E-AED5E47B5913}"/>
                </a:ext>
              </a:extLst>
            </p:cNvPr>
            <p:cNvSpPr txBox="1"/>
            <p:nvPr/>
          </p:nvSpPr>
          <p:spPr>
            <a:xfrm>
              <a:off x="7276065" y="3185319"/>
              <a:ext cx="1715534" cy="523220"/>
            </a:xfrm>
            <a:prstGeom prst="rect">
              <a:avLst/>
            </a:prstGeom>
            <a:noFill/>
          </p:spPr>
          <p:txBody>
            <a:bodyPr wrap="none" rtlCol="0">
              <a:spAutoFit/>
            </a:bodyPr>
            <a:lstStyle/>
            <a:p>
              <a:r>
                <a:rPr lang="en-US" sz="2400" u="none" dirty="0">
                  <a:solidFill>
                    <a:srgbClr val="FF0000"/>
                  </a:solidFill>
                </a:rPr>
                <a:t> </a:t>
              </a:r>
              <a:r>
                <a:rPr lang="en-US" sz="2800" b="1" u="none" dirty="0">
                  <a:solidFill>
                    <a:srgbClr val="FF0000"/>
                  </a:solidFill>
                </a:rPr>
                <a:t>LETTER</a:t>
              </a:r>
            </a:p>
          </p:txBody>
        </p:sp>
      </p:grpSp>
    </p:spTree>
    <p:extLst>
      <p:ext uri="{BB962C8B-B14F-4D97-AF65-F5344CB8AC3E}">
        <p14:creationId xmlns:p14="http://schemas.microsoft.com/office/powerpoint/2010/main" val="3608274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381000"/>
            <a:ext cx="7924800" cy="923330"/>
          </a:xfrm>
        </p:spPr>
        <p:txBody>
          <a:bodyPr/>
          <a:lstStyle/>
          <a:p>
            <a:r>
              <a:rPr lang="en-US" dirty="0"/>
              <a:t>Ergo Program</a:t>
            </a:r>
            <a:br>
              <a:rPr lang="en-US" dirty="0"/>
            </a:b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228600" y="1131794"/>
            <a:ext cx="8762999" cy="4285199"/>
          </a:xfrm>
        </p:spPr>
        <p:txBody>
          <a:bodyPr/>
          <a:lstStyle/>
          <a:p>
            <a:pPr>
              <a:lnSpc>
                <a:spcPct val="150000"/>
              </a:lnSpc>
            </a:pPr>
            <a:r>
              <a:rPr lang="en-US" dirty="0"/>
              <a:t>Review with </a:t>
            </a:r>
            <a:r>
              <a:rPr lang="en-US" b="1" dirty="0"/>
              <a:t>Supervisor </a:t>
            </a:r>
            <a:r>
              <a:rPr lang="en-US" dirty="0"/>
              <a:t>to determine course:</a:t>
            </a:r>
          </a:p>
          <a:p>
            <a:pPr lvl="1">
              <a:lnSpc>
                <a:spcPct val="150000"/>
              </a:lnSpc>
            </a:pPr>
            <a:r>
              <a:rPr lang="en-US" b="1" dirty="0"/>
              <a:t>Rates Not Improving + Deficient Ergo Program =</a:t>
            </a:r>
            <a:endParaRPr lang="en-US" sz="800" b="1" dirty="0"/>
          </a:p>
          <a:p>
            <a:pPr marL="457200" lvl="1" indent="0" algn="ctr">
              <a:buNone/>
            </a:pPr>
            <a:r>
              <a:rPr lang="en-US" b="1" dirty="0">
                <a:solidFill>
                  <a:srgbClr val="FF0000"/>
                </a:solidFill>
              </a:rPr>
              <a:t>							</a:t>
            </a:r>
          </a:p>
          <a:p>
            <a:pPr lvl="1"/>
            <a:endParaRPr lang="en-US" b="1" dirty="0"/>
          </a:p>
          <a:p>
            <a:pPr lvl="1"/>
            <a:endParaRPr lang="en-US" b="1" dirty="0"/>
          </a:p>
          <a:p>
            <a:pPr lvl="1"/>
            <a:r>
              <a:rPr lang="en-US" b="1" dirty="0"/>
              <a:t>Additionally, if clusters of Ergo injuries exist = </a:t>
            </a:r>
          </a:p>
        </p:txBody>
      </p:sp>
      <p:sp>
        <p:nvSpPr>
          <p:cNvPr id="5" name="Content Placeholder 3">
            <a:extLst>
              <a:ext uri="{FF2B5EF4-FFF2-40B4-BE49-F238E27FC236}">
                <a16:creationId xmlns:a16="http://schemas.microsoft.com/office/drawing/2014/main" id="{72AADE93-1EBD-448B-B599-3943D180E447}"/>
              </a:ext>
            </a:extLst>
          </p:cNvPr>
          <p:cNvSpPr>
            <a:spLocks noGrp="1"/>
          </p:cNvSpPr>
          <p:nvPr>
            <p:ph sz="quarter" idx="10"/>
          </p:nvPr>
        </p:nvSpPr>
        <p:spPr>
          <a:xfrm>
            <a:off x="7315200" y="750794"/>
            <a:ext cx="2133600" cy="381000"/>
          </a:xfrm>
        </p:spPr>
        <p:txBody>
          <a:bodyPr/>
          <a:lstStyle/>
          <a:p>
            <a:r>
              <a:rPr lang="en-US" sz="1400" dirty="0"/>
              <a:t>FOM Ch. XVII</a:t>
            </a:r>
          </a:p>
          <a:p>
            <a:endParaRPr lang="en-US" dirty="0"/>
          </a:p>
        </p:txBody>
      </p:sp>
      <p:sp>
        <p:nvSpPr>
          <p:cNvPr id="6" name="Rectangle 5">
            <a:extLst>
              <a:ext uri="{FF2B5EF4-FFF2-40B4-BE49-F238E27FC236}">
                <a16:creationId xmlns:a16="http://schemas.microsoft.com/office/drawing/2014/main" id="{24DD9505-A422-4D3B-BD29-DC712DB7D3AD}"/>
              </a:ext>
            </a:extLst>
          </p:cNvPr>
          <p:cNvSpPr/>
          <p:nvPr/>
        </p:nvSpPr>
        <p:spPr>
          <a:xfrm>
            <a:off x="1905000" y="4208370"/>
            <a:ext cx="4535539" cy="523220"/>
          </a:xfrm>
          <a:prstGeom prst="rect">
            <a:avLst/>
          </a:prstGeom>
        </p:spPr>
        <p:txBody>
          <a:bodyPr wrap="square">
            <a:spAutoFit/>
          </a:bodyPr>
          <a:lstStyle/>
          <a:p>
            <a:pPr lvl="1" algn="ctr"/>
            <a:r>
              <a:rPr lang="en-US" sz="2800" b="1" u="none" dirty="0">
                <a:solidFill>
                  <a:srgbClr val="FF0000"/>
                </a:solidFill>
                <a:latin typeface="+mn-lt"/>
              </a:rPr>
              <a:t>INSPECTION</a:t>
            </a:r>
          </a:p>
        </p:txBody>
      </p:sp>
      <p:sp>
        <p:nvSpPr>
          <p:cNvPr id="7" name="Rectangle 6">
            <a:extLst>
              <a:ext uri="{FF2B5EF4-FFF2-40B4-BE49-F238E27FC236}">
                <a16:creationId xmlns:a16="http://schemas.microsoft.com/office/drawing/2014/main" id="{C4D33ECD-A058-4765-A87F-7BA5C5664B15}"/>
              </a:ext>
            </a:extLst>
          </p:cNvPr>
          <p:cNvSpPr/>
          <p:nvPr/>
        </p:nvSpPr>
        <p:spPr>
          <a:xfrm>
            <a:off x="1919287" y="2649630"/>
            <a:ext cx="4535539" cy="523220"/>
          </a:xfrm>
          <a:prstGeom prst="rect">
            <a:avLst/>
          </a:prstGeom>
        </p:spPr>
        <p:txBody>
          <a:bodyPr wrap="square">
            <a:spAutoFit/>
          </a:bodyPr>
          <a:lstStyle/>
          <a:p>
            <a:pPr lvl="1" algn="ctr"/>
            <a:r>
              <a:rPr lang="en-US" sz="2800" b="1" u="none" dirty="0">
                <a:solidFill>
                  <a:srgbClr val="FF0000"/>
                </a:solidFill>
                <a:latin typeface="+mn-lt"/>
              </a:rPr>
              <a:t>INSPECTION</a:t>
            </a:r>
          </a:p>
        </p:txBody>
      </p:sp>
    </p:spTree>
    <p:extLst>
      <p:ext uri="{BB962C8B-B14F-4D97-AF65-F5344CB8AC3E}">
        <p14:creationId xmlns:p14="http://schemas.microsoft.com/office/powerpoint/2010/main" val="3899804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1219200" y="457200"/>
            <a:ext cx="7924800" cy="553998"/>
          </a:xfrm>
        </p:spPr>
        <p:txBody>
          <a:bodyPr/>
          <a:lstStyle/>
          <a:p>
            <a:pPr algn="ctr"/>
            <a:r>
              <a:rPr lang="en-US" dirty="0"/>
              <a:t>Conduct Interviews</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011198"/>
            <a:ext cx="8001000" cy="4932402"/>
          </a:xfrm>
        </p:spPr>
        <p:txBody>
          <a:bodyPr/>
          <a:lstStyle/>
          <a:p>
            <a:r>
              <a:rPr lang="en-US" b="1" dirty="0"/>
              <a:t>Use LTC Questionnaire to determine:</a:t>
            </a:r>
          </a:p>
          <a:p>
            <a:pPr marL="914400" lvl="2" indent="0">
              <a:buNone/>
            </a:pPr>
            <a:endParaRPr lang="en-US" sz="1000" dirty="0"/>
          </a:p>
          <a:p>
            <a:pPr lvl="1"/>
            <a:r>
              <a:rPr lang="en-US" sz="2300" dirty="0"/>
              <a:t>Resident mobility determination</a:t>
            </a:r>
          </a:p>
          <a:p>
            <a:pPr lvl="1"/>
            <a:endParaRPr lang="en-US" sz="2300" dirty="0"/>
          </a:p>
          <a:p>
            <a:pPr lvl="1"/>
            <a:r>
              <a:rPr lang="en-US" sz="2300" dirty="0"/>
              <a:t>Use of equipment as related to manual lifts</a:t>
            </a:r>
          </a:p>
          <a:p>
            <a:pPr lvl="1"/>
            <a:endParaRPr lang="en-US" sz="2300" dirty="0"/>
          </a:p>
          <a:p>
            <a:pPr lvl="1"/>
            <a:r>
              <a:rPr lang="en-US" sz="2300" dirty="0"/>
              <a:t>Decision on lifting approach</a:t>
            </a:r>
          </a:p>
          <a:p>
            <a:pPr lvl="1"/>
            <a:endParaRPr lang="en-US" sz="2300" dirty="0"/>
          </a:p>
          <a:p>
            <a:pPr lvl="1"/>
            <a:r>
              <a:rPr lang="en-US" sz="2300" dirty="0"/>
              <a:t>Available lifting devices</a:t>
            </a:r>
          </a:p>
          <a:p>
            <a:pPr marL="520700" lvl="1" indent="0">
              <a:buNone/>
            </a:pPr>
            <a:r>
              <a:rPr lang="en-US" sz="2300" dirty="0"/>
              <a:t> </a:t>
            </a:r>
          </a:p>
          <a:p>
            <a:pPr lvl="1"/>
            <a:r>
              <a:rPr lang="en-US" sz="2300" dirty="0"/>
              <a:t>Availability and condition of slings, gait belts and other transfer devices</a:t>
            </a:r>
          </a:p>
          <a:p>
            <a:pPr lvl="1"/>
            <a:endParaRPr lang="en-US" sz="2300" dirty="0"/>
          </a:p>
          <a:p>
            <a:pPr lvl="1"/>
            <a:r>
              <a:rPr lang="en-US" sz="2300" dirty="0"/>
              <a:t>Proper availability and use of policies and procedures</a:t>
            </a:r>
          </a:p>
          <a:p>
            <a:pPr lvl="2"/>
            <a:endParaRPr lang="en-US" dirty="0"/>
          </a:p>
        </p:txBody>
      </p:sp>
      <p:sp>
        <p:nvSpPr>
          <p:cNvPr id="5" name="Content Placeholder 3">
            <a:extLst>
              <a:ext uri="{FF2B5EF4-FFF2-40B4-BE49-F238E27FC236}">
                <a16:creationId xmlns:a16="http://schemas.microsoft.com/office/drawing/2014/main" id="{EF41FCDB-28D1-4020-81F4-E6A25D44B2BC}"/>
              </a:ext>
            </a:extLst>
          </p:cNvPr>
          <p:cNvSpPr>
            <a:spLocks noGrp="1"/>
          </p:cNvSpPr>
          <p:nvPr>
            <p:ph sz="quarter" idx="10"/>
          </p:nvPr>
        </p:nvSpPr>
        <p:spPr>
          <a:xfrm>
            <a:off x="7315200" y="723900"/>
            <a:ext cx="2133600" cy="381000"/>
          </a:xfrm>
        </p:spPr>
        <p:txBody>
          <a:bodyPr/>
          <a:lstStyle/>
          <a:p>
            <a:r>
              <a:rPr lang="en-US" sz="1400" dirty="0"/>
              <a:t>FOM Ch. XVII</a:t>
            </a:r>
          </a:p>
          <a:p>
            <a:endParaRPr lang="en-US" dirty="0"/>
          </a:p>
        </p:txBody>
      </p:sp>
    </p:spTree>
    <p:extLst>
      <p:ext uri="{BB962C8B-B14F-4D97-AF65-F5344CB8AC3E}">
        <p14:creationId xmlns:p14="http://schemas.microsoft.com/office/powerpoint/2010/main" val="386167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27529" y="446740"/>
            <a:ext cx="7924800" cy="553998"/>
          </a:xfrm>
        </p:spPr>
        <p:txBody>
          <a:bodyPr/>
          <a:lstStyle/>
          <a:p>
            <a:r>
              <a:rPr lang="en-US" dirty="0"/>
              <a:t>Conduct Interviews</a:t>
            </a:r>
            <a:endParaRPr lang="en-US" sz="2400" dirty="0"/>
          </a:p>
        </p:txBody>
      </p:sp>
      <p:sp>
        <p:nvSpPr>
          <p:cNvPr id="7" name="Content Placeholder 6">
            <a:extLst>
              <a:ext uri="{FF2B5EF4-FFF2-40B4-BE49-F238E27FC236}">
                <a16:creationId xmlns:a16="http://schemas.microsoft.com/office/drawing/2014/main" id="{1457A284-D177-4B0E-B995-9D766634BBAA}"/>
              </a:ext>
            </a:extLst>
          </p:cNvPr>
          <p:cNvSpPr>
            <a:spLocks noGrp="1"/>
          </p:cNvSpPr>
          <p:nvPr>
            <p:ph idx="1"/>
          </p:nvPr>
        </p:nvSpPr>
        <p:spPr>
          <a:xfrm>
            <a:off x="461682" y="1219200"/>
            <a:ext cx="5269006" cy="4942862"/>
          </a:xfrm>
        </p:spPr>
        <p:txBody>
          <a:bodyPr/>
          <a:lstStyle/>
          <a:p>
            <a:pPr>
              <a:lnSpc>
                <a:spcPct val="150000"/>
              </a:lnSpc>
            </a:pPr>
            <a:r>
              <a:rPr lang="en-US" b="1" dirty="0"/>
              <a:t>Verify EE’s are trained in:</a:t>
            </a:r>
          </a:p>
          <a:p>
            <a:pPr lvl="1">
              <a:lnSpc>
                <a:spcPct val="150000"/>
              </a:lnSpc>
            </a:pPr>
            <a:r>
              <a:rPr lang="en-US" dirty="0"/>
              <a:t>Hazard Recognition</a:t>
            </a:r>
          </a:p>
          <a:p>
            <a:pPr lvl="1">
              <a:lnSpc>
                <a:spcPct val="150000"/>
              </a:lnSpc>
            </a:pPr>
            <a:r>
              <a:rPr lang="en-US" dirty="0"/>
              <a:t>Process for Correcting Hazards</a:t>
            </a:r>
          </a:p>
          <a:p>
            <a:pPr lvl="1">
              <a:lnSpc>
                <a:spcPct val="150000"/>
              </a:lnSpc>
            </a:pPr>
            <a:r>
              <a:rPr lang="en-US" dirty="0"/>
              <a:t>Requirement of Reporting Injuries</a:t>
            </a:r>
          </a:p>
          <a:p>
            <a:pPr>
              <a:lnSpc>
                <a:spcPct val="150000"/>
              </a:lnSpc>
            </a:pPr>
            <a:r>
              <a:rPr lang="en-US" b="1" dirty="0"/>
              <a:t>Ask about injuries/issues</a:t>
            </a:r>
          </a:p>
          <a:p>
            <a:pPr>
              <a:lnSpc>
                <a:spcPct val="150000"/>
              </a:lnSpc>
            </a:pPr>
            <a:r>
              <a:rPr lang="en-US" sz="2700" b="1" dirty="0"/>
              <a:t>Video EE’s performing tasks</a:t>
            </a:r>
          </a:p>
          <a:p>
            <a:pPr lvl="1"/>
            <a:endParaRPr lang="en-US" dirty="0"/>
          </a:p>
        </p:txBody>
      </p:sp>
      <p:pic>
        <p:nvPicPr>
          <p:cNvPr id="8" name="Picture 7">
            <a:extLst>
              <a:ext uri="{FF2B5EF4-FFF2-40B4-BE49-F238E27FC236}">
                <a16:creationId xmlns:a16="http://schemas.microsoft.com/office/drawing/2014/main" id="{0EA77762-3592-486F-B86E-0DD2E5CA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688" y="1358083"/>
            <a:ext cx="3169024" cy="442943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5749F75-F62E-4BF3-85A0-8DDF62EDE4AF}"/>
              </a:ext>
            </a:extLst>
          </p:cNvPr>
          <p:cNvSpPr txBox="1"/>
          <p:nvPr/>
        </p:nvSpPr>
        <p:spPr>
          <a:xfrm>
            <a:off x="5562600" y="5556830"/>
            <a:ext cx="1289135" cy="215444"/>
          </a:xfrm>
          <a:prstGeom prst="rect">
            <a:avLst/>
          </a:prstGeom>
          <a:noFill/>
        </p:spPr>
        <p:txBody>
          <a:bodyPr wrap="none" rtlCol="0">
            <a:spAutoFit/>
          </a:bodyPr>
          <a:lstStyle/>
          <a:p>
            <a:r>
              <a:rPr lang="en-US" sz="800" u="none" dirty="0">
                <a:solidFill>
                  <a:schemeClr val="bg1">
                    <a:lumMod val="65000"/>
                  </a:schemeClr>
                </a:solidFill>
              </a:rPr>
              <a:t>Photo from www.osha.gov</a:t>
            </a:r>
          </a:p>
        </p:txBody>
      </p:sp>
      <p:sp>
        <p:nvSpPr>
          <p:cNvPr id="11" name="Content Placeholder 3">
            <a:extLst>
              <a:ext uri="{FF2B5EF4-FFF2-40B4-BE49-F238E27FC236}">
                <a16:creationId xmlns:a16="http://schemas.microsoft.com/office/drawing/2014/main" id="{BDD79C6C-9ED8-4CCB-8D31-DB7B5CB967C8}"/>
              </a:ext>
            </a:extLst>
          </p:cNvPr>
          <p:cNvSpPr>
            <a:spLocks noGrp="1"/>
          </p:cNvSpPr>
          <p:nvPr>
            <p:ph sz="quarter" idx="10"/>
          </p:nvPr>
        </p:nvSpPr>
        <p:spPr>
          <a:xfrm>
            <a:off x="7315200" y="725660"/>
            <a:ext cx="2133600" cy="381000"/>
          </a:xfrm>
        </p:spPr>
        <p:txBody>
          <a:bodyPr/>
          <a:lstStyle/>
          <a:p>
            <a:r>
              <a:rPr lang="en-US" sz="1400" dirty="0"/>
              <a:t>FOM Ch. XVII</a:t>
            </a:r>
          </a:p>
          <a:p>
            <a:endParaRPr lang="en-US" dirty="0"/>
          </a:p>
        </p:txBody>
      </p:sp>
    </p:spTree>
    <p:extLst>
      <p:ext uri="{BB962C8B-B14F-4D97-AF65-F5344CB8AC3E}">
        <p14:creationId xmlns:p14="http://schemas.microsoft.com/office/powerpoint/2010/main" val="415741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7737-9346-473A-8C14-52AF553898CC}"/>
              </a:ext>
            </a:extLst>
          </p:cNvPr>
          <p:cNvSpPr>
            <a:spLocks noGrp="1"/>
          </p:cNvSpPr>
          <p:nvPr>
            <p:ph type="title"/>
          </p:nvPr>
        </p:nvSpPr>
        <p:spPr/>
        <p:txBody>
          <a:bodyPr/>
          <a:lstStyle/>
          <a:p>
            <a:r>
              <a:rPr lang="en-US" dirty="0"/>
              <a:t>Citation Guidance</a:t>
            </a:r>
          </a:p>
        </p:txBody>
      </p:sp>
      <p:sp>
        <p:nvSpPr>
          <p:cNvPr id="3" name="Content Placeholder 2">
            <a:extLst>
              <a:ext uri="{FF2B5EF4-FFF2-40B4-BE49-F238E27FC236}">
                <a16:creationId xmlns:a16="http://schemas.microsoft.com/office/drawing/2014/main" id="{34183DE6-E2E5-4676-BF07-1260A474A756}"/>
              </a:ext>
            </a:extLst>
          </p:cNvPr>
          <p:cNvSpPr>
            <a:spLocks noGrp="1"/>
          </p:cNvSpPr>
          <p:nvPr>
            <p:ph idx="1"/>
          </p:nvPr>
        </p:nvSpPr>
        <p:spPr>
          <a:xfrm>
            <a:off x="571500" y="1163357"/>
            <a:ext cx="8001000" cy="4724400"/>
          </a:xfrm>
        </p:spPr>
        <p:txBody>
          <a:bodyPr/>
          <a:lstStyle/>
          <a:p>
            <a:r>
              <a:rPr lang="en-US" b="1" dirty="0"/>
              <a:t>If Ergo hazard(s) are found to exist:</a:t>
            </a:r>
          </a:p>
          <a:p>
            <a:pPr lvl="1">
              <a:lnSpc>
                <a:spcPct val="150000"/>
              </a:lnSpc>
            </a:pPr>
            <a:r>
              <a:rPr lang="en-US" sz="2800" dirty="0"/>
              <a:t>Evaluate elements of General Duty Clause</a:t>
            </a:r>
          </a:p>
          <a:p>
            <a:pPr lvl="2">
              <a:lnSpc>
                <a:spcPct val="150000"/>
              </a:lnSpc>
            </a:pPr>
            <a:r>
              <a:rPr lang="en-US" sz="2400" dirty="0"/>
              <a:t>Hazard is present?</a:t>
            </a:r>
          </a:p>
          <a:p>
            <a:pPr lvl="2">
              <a:lnSpc>
                <a:spcPct val="150000"/>
              </a:lnSpc>
            </a:pPr>
            <a:r>
              <a:rPr lang="en-US" sz="2400" dirty="0"/>
              <a:t>Hazard recognized in the industry?</a:t>
            </a:r>
          </a:p>
          <a:p>
            <a:pPr lvl="2">
              <a:lnSpc>
                <a:spcPct val="150000"/>
              </a:lnSpc>
            </a:pPr>
            <a:r>
              <a:rPr lang="en-US" sz="2400" dirty="0"/>
              <a:t>Hazard likely to cause serious physical harm?</a:t>
            </a:r>
          </a:p>
          <a:p>
            <a:pPr lvl="2">
              <a:lnSpc>
                <a:spcPct val="150000"/>
              </a:lnSpc>
            </a:pPr>
            <a:r>
              <a:rPr lang="en-US" sz="2400" dirty="0"/>
              <a:t>Feasible method of abatement?</a:t>
            </a:r>
          </a:p>
        </p:txBody>
      </p:sp>
      <p:sp>
        <p:nvSpPr>
          <p:cNvPr id="5" name="Content Placeholder 3">
            <a:extLst>
              <a:ext uri="{FF2B5EF4-FFF2-40B4-BE49-F238E27FC236}">
                <a16:creationId xmlns:a16="http://schemas.microsoft.com/office/drawing/2014/main" id="{92E5E587-EBF6-460F-B559-90C21B73A9A2}"/>
              </a:ext>
            </a:extLst>
          </p:cNvPr>
          <p:cNvSpPr>
            <a:spLocks noGrp="1"/>
          </p:cNvSpPr>
          <p:nvPr>
            <p:ph sz="quarter" idx="10"/>
          </p:nvPr>
        </p:nvSpPr>
        <p:spPr>
          <a:xfrm>
            <a:off x="7315200" y="731837"/>
            <a:ext cx="2133600" cy="381000"/>
          </a:xfrm>
        </p:spPr>
        <p:txBody>
          <a:bodyPr/>
          <a:lstStyle/>
          <a:p>
            <a:r>
              <a:rPr lang="en-US" sz="1400" dirty="0"/>
              <a:t>FOM Ch. XVII</a:t>
            </a:r>
          </a:p>
          <a:p>
            <a:endParaRPr lang="en-US" dirty="0"/>
          </a:p>
        </p:txBody>
      </p:sp>
    </p:spTree>
    <p:extLst>
      <p:ext uri="{BB962C8B-B14F-4D97-AF65-F5344CB8AC3E}">
        <p14:creationId xmlns:p14="http://schemas.microsoft.com/office/powerpoint/2010/main" val="698494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4A0FA-3FBB-4BA8-BF7F-3126F742EFA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84976" y="1011198"/>
            <a:ext cx="8574047" cy="5008602"/>
          </a:xfrm>
          <a:prstGeom prst="rect">
            <a:avLst/>
          </a:prstGeom>
        </p:spPr>
      </p:pic>
      <p:sp>
        <p:nvSpPr>
          <p:cNvPr id="6146" name="Rectangle 1026"/>
          <p:cNvSpPr>
            <a:spLocks noGrp="1" noChangeArrowheads="1"/>
          </p:cNvSpPr>
          <p:nvPr>
            <p:ph type="title"/>
          </p:nvPr>
        </p:nvSpPr>
        <p:spPr>
          <a:xfrm>
            <a:off x="609600" y="457200"/>
            <a:ext cx="7086600" cy="553998"/>
          </a:xfrm>
        </p:spPr>
        <p:txBody>
          <a:bodyPr/>
          <a:lstStyle/>
          <a:p>
            <a:pPr eaLnBrk="1" hangingPunct="1"/>
            <a:r>
              <a:rPr lang="en-US" altLang="en-US" dirty="0"/>
              <a:t>Objectives</a:t>
            </a:r>
          </a:p>
        </p:txBody>
      </p:sp>
      <p:sp>
        <p:nvSpPr>
          <p:cNvPr id="5" name="Rectangle 1027">
            <a:extLst>
              <a:ext uri="{FF2B5EF4-FFF2-40B4-BE49-F238E27FC236}">
                <a16:creationId xmlns:a16="http://schemas.microsoft.com/office/drawing/2014/main" id="{A0D3A16A-010B-4561-B980-37EBE1CD8BDD}"/>
              </a:ext>
            </a:extLst>
          </p:cNvPr>
          <p:cNvSpPr>
            <a:spLocks noGrp="1" noChangeArrowheads="1"/>
          </p:cNvSpPr>
          <p:nvPr>
            <p:ph idx="1"/>
          </p:nvPr>
        </p:nvSpPr>
        <p:spPr>
          <a:xfrm>
            <a:off x="762000" y="1211530"/>
            <a:ext cx="7946292" cy="3893870"/>
          </a:xfrm>
        </p:spPr>
        <p:txBody>
          <a:bodyPr/>
          <a:lstStyle/>
          <a:p>
            <a:pPr marL="0" indent="0" eaLnBrk="1" hangingPunct="1">
              <a:lnSpc>
                <a:spcPct val="80000"/>
              </a:lnSpc>
              <a:buNone/>
            </a:pPr>
            <a:r>
              <a:rPr lang="en-US" altLang="en-US" dirty="0"/>
              <a:t>At the end of this training participants should be familiar with…</a:t>
            </a:r>
          </a:p>
          <a:p>
            <a:pPr marL="0" indent="0" eaLnBrk="1" hangingPunct="1">
              <a:lnSpc>
                <a:spcPct val="80000"/>
              </a:lnSpc>
              <a:buNone/>
            </a:pPr>
            <a:endParaRPr lang="en-US" altLang="en-US" dirty="0"/>
          </a:p>
          <a:p>
            <a:pPr eaLnBrk="1" hangingPunct="1">
              <a:lnSpc>
                <a:spcPct val="80000"/>
              </a:lnSpc>
            </a:pPr>
            <a:r>
              <a:rPr lang="en-US" altLang="en-US" dirty="0"/>
              <a:t>The basic components and requirements of the OPN 132 SEP</a:t>
            </a:r>
          </a:p>
          <a:p>
            <a:pPr eaLnBrk="1" hangingPunct="1">
              <a:lnSpc>
                <a:spcPct val="80000"/>
              </a:lnSpc>
            </a:pPr>
            <a:endParaRPr lang="en-US" altLang="en-US" dirty="0"/>
          </a:p>
          <a:p>
            <a:pPr eaLnBrk="1" hangingPunct="1">
              <a:lnSpc>
                <a:spcPct val="80000"/>
              </a:lnSpc>
            </a:pPr>
            <a:r>
              <a:rPr lang="en-US" altLang="en-US" dirty="0"/>
              <a:t>The common hazards CSHOs can encounter during LTC inspections</a:t>
            </a:r>
          </a:p>
          <a:p>
            <a:pPr eaLnBrk="1" hangingPunct="1">
              <a:lnSpc>
                <a:spcPct val="80000"/>
              </a:lnSpc>
            </a:pPr>
            <a:endParaRPr lang="en-US" altLang="en-US" dirty="0"/>
          </a:p>
          <a:p>
            <a:pPr eaLnBrk="1" hangingPunct="1">
              <a:lnSpc>
                <a:spcPct val="80000"/>
              </a:lnSpc>
            </a:pPr>
            <a:r>
              <a:rPr lang="en-US" altLang="en-US" dirty="0"/>
              <a:t>The tools and guidance available to help assist CSHOs in LTC inspections</a:t>
            </a:r>
          </a:p>
          <a:p>
            <a:pPr eaLnBrk="1" hangingPunct="1">
              <a:lnSpc>
                <a:spcPct val="80000"/>
              </a:lnSpc>
            </a:pPr>
            <a:endParaRPr lang="en-US" altLang="en-US" dirty="0"/>
          </a:p>
          <a:p>
            <a:pPr eaLnBrk="1" hangingPunct="1">
              <a:lnSpc>
                <a:spcPct val="80000"/>
              </a:lnSpc>
            </a:pPr>
            <a:endParaRPr lang="en-US" altLang="en-US" dirty="0"/>
          </a:p>
          <a:p>
            <a:pPr marL="0" indent="0" eaLnBrk="1" hangingPunct="1">
              <a:lnSpc>
                <a:spcPct val="80000"/>
              </a:lnSpc>
              <a:buNone/>
            </a:pPr>
            <a:endParaRPr lang="en-US" altLang="en-US" dirty="0"/>
          </a:p>
        </p:txBody>
      </p:sp>
    </p:spTree>
    <p:extLst>
      <p:ext uri="{BB962C8B-B14F-4D97-AF65-F5344CB8AC3E}">
        <p14:creationId xmlns:p14="http://schemas.microsoft.com/office/powerpoint/2010/main" val="1187041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04CD32-3B57-4245-8B80-662A370CF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24210">
            <a:off x="6703037" y="3747707"/>
            <a:ext cx="1509422" cy="1954304"/>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a:t>Citation Guidance</a:t>
            </a:r>
          </a:p>
        </p:txBody>
      </p:sp>
      <p:sp>
        <p:nvSpPr>
          <p:cNvPr id="3" name="Content Placeholder 2"/>
          <p:cNvSpPr>
            <a:spLocks noGrp="1"/>
          </p:cNvSpPr>
          <p:nvPr>
            <p:ph idx="1"/>
          </p:nvPr>
        </p:nvSpPr>
        <p:spPr>
          <a:xfrm>
            <a:off x="573741" y="1250592"/>
            <a:ext cx="8001000" cy="4038600"/>
          </a:xfrm>
        </p:spPr>
        <p:txBody>
          <a:bodyPr/>
          <a:lstStyle/>
          <a:p>
            <a:r>
              <a:rPr lang="en-US" b="1" dirty="0"/>
              <a:t>Hazard alert letters</a:t>
            </a:r>
          </a:p>
          <a:p>
            <a:pPr lvl="1">
              <a:lnSpc>
                <a:spcPct val="150000"/>
              </a:lnSpc>
            </a:pPr>
            <a:r>
              <a:rPr lang="en-US" dirty="0"/>
              <a:t>Sent in lieu of a citation</a:t>
            </a:r>
          </a:p>
          <a:p>
            <a:pPr lvl="1">
              <a:lnSpc>
                <a:spcPct val="150000"/>
              </a:lnSpc>
            </a:pPr>
            <a:r>
              <a:rPr lang="en-US" dirty="0"/>
              <a:t>Describes observed deficiencies</a:t>
            </a:r>
          </a:p>
          <a:p>
            <a:pPr lvl="1">
              <a:lnSpc>
                <a:spcPct val="150000"/>
              </a:lnSpc>
            </a:pPr>
            <a:r>
              <a:rPr lang="en-US" dirty="0"/>
              <a:t>May include elements of an effective ergonomics program</a:t>
            </a:r>
          </a:p>
        </p:txBody>
      </p:sp>
      <p:sp>
        <p:nvSpPr>
          <p:cNvPr id="7" name="Content Placeholder 3">
            <a:extLst>
              <a:ext uri="{FF2B5EF4-FFF2-40B4-BE49-F238E27FC236}">
                <a16:creationId xmlns:a16="http://schemas.microsoft.com/office/drawing/2014/main" id="{A44F7E57-4ED6-425F-9CA5-8C9D4BB5E84C}"/>
              </a:ext>
            </a:extLst>
          </p:cNvPr>
          <p:cNvSpPr>
            <a:spLocks noGrp="1"/>
          </p:cNvSpPr>
          <p:nvPr>
            <p:ph sz="quarter" idx="10"/>
          </p:nvPr>
        </p:nvSpPr>
        <p:spPr>
          <a:xfrm>
            <a:off x="7315200" y="731837"/>
            <a:ext cx="2133600" cy="381000"/>
          </a:xfrm>
        </p:spPr>
        <p:txBody>
          <a:bodyPr/>
          <a:lstStyle/>
          <a:p>
            <a:r>
              <a:rPr lang="en-US" sz="1400" dirty="0"/>
              <a:t>FOM Ch. XVII</a:t>
            </a:r>
          </a:p>
          <a:p>
            <a:endParaRPr lang="en-US" dirty="0"/>
          </a:p>
        </p:txBody>
      </p:sp>
      <p:pic>
        <p:nvPicPr>
          <p:cNvPr id="10" name="Picture 9">
            <a:extLst>
              <a:ext uri="{FF2B5EF4-FFF2-40B4-BE49-F238E27FC236}">
                <a16:creationId xmlns:a16="http://schemas.microsoft.com/office/drawing/2014/main" id="{B598C613-6644-49AE-A770-2C06370DA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08048">
            <a:off x="6455220" y="3706252"/>
            <a:ext cx="1509422" cy="19543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3213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073E-D46C-49B6-93D0-C192CDD1DD0A}"/>
              </a:ext>
            </a:extLst>
          </p:cNvPr>
          <p:cNvSpPr>
            <a:spLocks noGrp="1"/>
          </p:cNvSpPr>
          <p:nvPr>
            <p:ph type="ctrTitle" sz="quarter"/>
          </p:nvPr>
        </p:nvSpPr>
        <p:spPr>
          <a:xfrm>
            <a:off x="895350" y="2710213"/>
            <a:ext cx="7353300" cy="1437573"/>
          </a:xfrm>
        </p:spPr>
        <p:txBody>
          <a:bodyPr/>
          <a:lstStyle/>
          <a:p>
            <a:pPr algn="ctr"/>
            <a:r>
              <a:rPr lang="en-US" dirty="0"/>
              <a:t>Slips, Trips, &amp; Falls in LTC</a:t>
            </a:r>
          </a:p>
        </p:txBody>
      </p:sp>
      <p:sp>
        <p:nvSpPr>
          <p:cNvPr id="3" name="TextBox 2">
            <a:extLst>
              <a:ext uri="{FF2B5EF4-FFF2-40B4-BE49-F238E27FC236}">
                <a16:creationId xmlns:a16="http://schemas.microsoft.com/office/drawing/2014/main" id="{657392D0-15C1-4B64-9BA8-7B9334F14200}"/>
              </a:ext>
            </a:extLst>
          </p:cNvPr>
          <p:cNvSpPr txBox="1"/>
          <p:nvPr/>
        </p:nvSpPr>
        <p:spPr>
          <a:xfrm>
            <a:off x="6477000" y="5562600"/>
            <a:ext cx="3124200" cy="830997"/>
          </a:xfrm>
          <a:prstGeom prst="rect">
            <a:avLst/>
          </a:prstGeom>
          <a:noFill/>
        </p:spPr>
        <p:txBody>
          <a:bodyPr wrap="square" rtlCol="0">
            <a:spAutoFit/>
          </a:bodyPr>
          <a:lstStyle/>
          <a:p>
            <a:r>
              <a:rPr lang="en-US" sz="2400" b="1" u="none" dirty="0">
                <a:solidFill>
                  <a:srgbClr val="012D9A"/>
                </a:solidFill>
                <a:latin typeface="+mn-lt"/>
              </a:rPr>
              <a:t>OPN 132 SEP</a:t>
            </a:r>
            <a:br>
              <a:rPr lang="en-US" sz="2400" b="1" u="none" dirty="0">
                <a:solidFill>
                  <a:srgbClr val="012D9A"/>
                </a:solidFill>
                <a:latin typeface="+mn-lt"/>
              </a:rPr>
            </a:br>
            <a:endParaRPr lang="en-US" sz="2400" b="1" u="none" dirty="0">
              <a:solidFill>
                <a:srgbClr val="012D9A"/>
              </a:solidFill>
              <a:latin typeface="+mn-lt"/>
            </a:endParaRPr>
          </a:p>
        </p:txBody>
      </p:sp>
    </p:spTree>
    <p:extLst>
      <p:ext uri="{BB962C8B-B14F-4D97-AF65-F5344CB8AC3E}">
        <p14:creationId xmlns:p14="http://schemas.microsoft.com/office/powerpoint/2010/main" val="120232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85800" y="353199"/>
            <a:ext cx="7924800" cy="553998"/>
          </a:xfrm>
        </p:spPr>
        <p:txBody>
          <a:bodyPr/>
          <a:lstStyle/>
          <a:p>
            <a:r>
              <a:rPr lang="en-US" dirty="0"/>
              <a:t>Slips, Trips and Falls</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609600" y="1066800"/>
            <a:ext cx="8001000" cy="4932402"/>
          </a:xfrm>
        </p:spPr>
        <p:txBody>
          <a:bodyPr/>
          <a:lstStyle/>
          <a:p>
            <a:r>
              <a:rPr lang="en-US" b="1" dirty="0"/>
              <a:t>Evaluate the general work environments and document hazards such as:</a:t>
            </a:r>
          </a:p>
          <a:p>
            <a:endParaRPr lang="en-US" sz="1000" dirty="0"/>
          </a:p>
          <a:p>
            <a:pPr lvl="2" indent="-392113"/>
            <a:r>
              <a:rPr lang="en-US" sz="2400" dirty="0"/>
              <a:t>Slippery or wet floors</a:t>
            </a:r>
          </a:p>
          <a:p>
            <a:pPr lvl="2" indent="-392113"/>
            <a:r>
              <a:rPr lang="en-US" sz="2400" dirty="0"/>
              <a:t>Tripping hazards</a:t>
            </a:r>
          </a:p>
          <a:p>
            <a:pPr lvl="2" indent="-392113"/>
            <a:r>
              <a:rPr lang="en-US" sz="2400" dirty="0"/>
              <a:t>Poor lighting</a:t>
            </a:r>
          </a:p>
          <a:p>
            <a:pPr lvl="2" indent="-392113"/>
            <a:r>
              <a:rPr lang="en-US" sz="2400" dirty="0"/>
              <a:t>Floor openings and holes</a:t>
            </a:r>
          </a:p>
          <a:p>
            <a:pPr lvl="2" indent="-392113"/>
            <a:r>
              <a:rPr lang="en-US" sz="2400" dirty="0"/>
              <a:t>Issues with stairs</a:t>
            </a:r>
          </a:p>
          <a:p>
            <a:pPr lvl="2" indent="-392113"/>
            <a:r>
              <a:rPr lang="en-US" sz="2400" dirty="0"/>
              <a:t>No fall prevention measures (elevated work surfaces w/o guardrails)</a:t>
            </a:r>
          </a:p>
          <a:p>
            <a:pPr lvl="2" indent="-392113"/>
            <a:r>
              <a:rPr lang="en-US" sz="2400" dirty="0"/>
              <a:t>Inadequate aisles</a:t>
            </a:r>
          </a:p>
          <a:p>
            <a:pPr lvl="2" indent="-392113"/>
            <a:r>
              <a:rPr lang="en-US" sz="2400" dirty="0"/>
              <a:t>Improper use of ladders and stepstools</a:t>
            </a:r>
          </a:p>
          <a:p>
            <a:pPr lvl="2" indent="-392113"/>
            <a:r>
              <a:rPr lang="en-US" sz="2400" dirty="0"/>
              <a:t>Use of improper equipment for elevated work</a:t>
            </a:r>
          </a:p>
        </p:txBody>
      </p:sp>
      <p:sp>
        <p:nvSpPr>
          <p:cNvPr id="6" name="Content Placeholder 3">
            <a:extLst>
              <a:ext uri="{FF2B5EF4-FFF2-40B4-BE49-F238E27FC236}">
                <a16:creationId xmlns:a16="http://schemas.microsoft.com/office/drawing/2014/main" id="{13BA2DF2-BB82-4576-B835-306A1FEFD649}"/>
              </a:ext>
            </a:extLst>
          </p:cNvPr>
          <p:cNvSpPr>
            <a:spLocks noGrp="1"/>
          </p:cNvSpPr>
          <p:nvPr>
            <p:ph sz="quarter" idx="10"/>
          </p:nvPr>
        </p:nvSpPr>
        <p:spPr>
          <a:xfrm>
            <a:off x="6427922" y="765096"/>
            <a:ext cx="2133600" cy="381000"/>
          </a:xfrm>
        </p:spPr>
        <p:txBody>
          <a:bodyPr/>
          <a:lstStyle/>
          <a:p>
            <a:pPr algn="r"/>
            <a:r>
              <a:rPr lang="en-US" sz="1400" dirty="0"/>
              <a:t>OPN 132</a:t>
            </a:r>
          </a:p>
        </p:txBody>
      </p:sp>
    </p:spTree>
    <p:extLst>
      <p:ext uri="{BB962C8B-B14F-4D97-AF65-F5344CB8AC3E}">
        <p14:creationId xmlns:p14="http://schemas.microsoft.com/office/powerpoint/2010/main" val="156063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85800" y="353199"/>
            <a:ext cx="5791200" cy="553998"/>
          </a:xfrm>
        </p:spPr>
        <p:txBody>
          <a:bodyPr/>
          <a:lstStyle/>
          <a:p>
            <a:r>
              <a:rPr lang="en-US" dirty="0"/>
              <a:t>Slips, Trips and Falls</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609600" y="1066800"/>
            <a:ext cx="8001000" cy="4932402"/>
          </a:xfrm>
        </p:spPr>
        <p:txBody>
          <a:bodyPr/>
          <a:lstStyle/>
          <a:p>
            <a:r>
              <a:rPr lang="en-US" b="1" dirty="0"/>
              <a:t>Check ER policies and procedures for:</a:t>
            </a:r>
          </a:p>
          <a:p>
            <a:endParaRPr lang="en-US" sz="800" dirty="0"/>
          </a:p>
          <a:p>
            <a:pPr lvl="1">
              <a:lnSpc>
                <a:spcPct val="150000"/>
              </a:lnSpc>
            </a:pPr>
            <a:r>
              <a:rPr lang="en-US" dirty="0"/>
              <a:t>Reporting and clean-up of spills</a:t>
            </a:r>
          </a:p>
          <a:p>
            <a:pPr lvl="1">
              <a:lnSpc>
                <a:spcPct val="150000"/>
              </a:lnSpc>
            </a:pPr>
            <a:r>
              <a:rPr lang="en-US" dirty="0"/>
              <a:t>Posting of signs/barriers</a:t>
            </a:r>
          </a:p>
          <a:p>
            <a:pPr lvl="1">
              <a:lnSpc>
                <a:spcPct val="150000"/>
              </a:lnSpc>
            </a:pPr>
            <a:r>
              <a:rPr lang="en-US" dirty="0"/>
              <a:t>Good housekeeping</a:t>
            </a:r>
          </a:p>
          <a:p>
            <a:pPr lvl="1">
              <a:lnSpc>
                <a:spcPct val="150000"/>
              </a:lnSpc>
            </a:pPr>
            <a:r>
              <a:rPr lang="en-US" dirty="0"/>
              <a:t>Appropriate footwear</a:t>
            </a:r>
          </a:p>
          <a:p>
            <a:pPr lvl="1">
              <a:lnSpc>
                <a:spcPct val="150000"/>
              </a:lnSpc>
            </a:pPr>
            <a:r>
              <a:rPr lang="en-US" dirty="0"/>
              <a:t>Prevention of slick walking</a:t>
            </a:r>
          </a:p>
          <a:p>
            <a:pPr marL="457200" lvl="1" indent="0">
              <a:lnSpc>
                <a:spcPct val="150000"/>
              </a:lnSpc>
              <a:buNone/>
            </a:pPr>
            <a:r>
              <a:rPr lang="en-US" dirty="0"/>
              <a:t>   surfaces</a:t>
            </a:r>
          </a:p>
          <a:p>
            <a:endParaRPr lang="en-US" dirty="0"/>
          </a:p>
        </p:txBody>
      </p:sp>
      <p:grpSp>
        <p:nvGrpSpPr>
          <p:cNvPr id="8" name="Group 7">
            <a:extLst>
              <a:ext uri="{FF2B5EF4-FFF2-40B4-BE49-F238E27FC236}">
                <a16:creationId xmlns:a16="http://schemas.microsoft.com/office/drawing/2014/main" id="{68758ED0-64CE-4BED-9D89-314FBE57E7C1}"/>
              </a:ext>
            </a:extLst>
          </p:cNvPr>
          <p:cNvGrpSpPr/>
          <p:nvPr/>
        </p:nvGrpSpPr>
        <p:grpSpPr>
          <a:xfrm>
            <a:off x="5317727" y="3276600"/>
            <a:ext cx="3199088" cy="1808180"/>
            <a:chOff x="5317727" y="3276600"/>
            <a:chExt cx="3199088" cy="1808180"/>
          </a:xfrm>
        </p:grpSpPr>
        <p:pic>
          <p:nvPicPr>
            <p:cNvPr id="6" name="Picture 5">
              <a:extLst>
                <a:ext uri="{FF2B5EF4-FFF2-40B4-BE49-F238E27FC236}">
                  <a16:creationId xmlns:a16="http://schemas.microsoft.com/office/drawing/2014/main" id="{837B4DE1-6E81-4836-BA44-DC21C2F66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727" y="3276600"/>
              <a:ext cx="3199088" cy="180818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A549141-C8BA-4B27-9395-5891CBCBAA84}"/>
                </a:ext>
              </a:extLst>
            </p:cNvPr>
            <p:cNvSpPr txBox="1"/>
            <p:nvPr/>
          </p:nvSpPr>
          <p:spPr>
            <a:xfrm>
              <a:off x="7446842" y="4790196"/>
              <a:ext cx="1069973" cy="276999"/>
            </a:xfrm>
            <a:prstGeom prst="rect">
              <a:avLst/>
            </a:prstGeom>
            <a:noFill/>
          </p:spPr>
          <p:txBody>
            <a:bodyPr wrap="none" rtlCol="0">
              <a:spAutoFit/>
            </a:bodyPr>
            <a:lstStyle/>
            <a:p>
              <a:r>
                <a:rPr lang="en-US" sz="1200" u="none" dirty="0">
                  <a:solidFill>
                    <a:schemeClr val="bg1"/>
                  </a:solidFill>
                  <a:latin typeface="+mn-lt"/>
                </a:rPr>
                <a:t>WorkSafeBC</a:t>
              </a:r>
            </a:p>
          </p:txBody>
        </p:sp>
      </p:grpSp>
      <p:sp>
        <p:nvSpPr>
          <p:cNvPr id="10" name="Content Placeholder 3">
            <a:extLst>
              <a:ext uri="{FF2B5EF4-FFF2-40B4-BE49-F238E27FC236}">
                <a16:creationId xmlns:a16="http://schemas.microsoft.com/office/drawing/2014/main" id="{DDCFCB85-B760-40EB-9FB0-470F517BD063}"/>
              </a:ext>
            </a:extLst>
          </p:cNvPr>
          <p:cNvSpPr txBox="1">
            <a:spLocks/>
          </p:cNvSpPr>
          <p:nvPr/>
        </p:nvSpPr>
        <p:spPr bwMode="auto">
          <a:xfrm>
            <a:off x="6477000" y="765096"/>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lgn="r"/>
            <a:r>
              <a:rPr lang="en-US" sz="1400" u="none" kern="0" dirty="0"/>
              <a:t>OPN 132</a:t>
            </a:r>
          </a:p>
        </p:txBody>
      </p:sp>
    </p:spTree>
    <p:extLst>
      <p:ext uri="{BB962C8B-B14F-4D97-AF65-F5344CB8AC3E}">
        <p14:creationId xmlns:p14="http://schemas.microsoft.com/office/powerpoint/2010/main" val="3772211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16183" y="429399"/>
            <a:ext cx="7924800" cy="553998"/>
          </a:xfrm>
        </p:spPr>
        <p:txBody>
          <a:bodyPr/>
          <a:lstStyle/>
          <a:p>
            <a:r>
              <a:rPr lang="en-US" dirty="0"/>
              <a:t>Slips, Trips and Falls</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6146" y="1219200"/>
            <a:ext cx="8001000" cy="4932402"/>
          </a:xfrm>
        </p:spPr>
        <p:txBody>
          <a:bodyPr/>
          <a:lstStyle/>
          <a:p>
            <a:r>
              <a:rPr lang="en-US" b="1" dirty="0"/>
              <a:t>Citation Guidance</a:t>
            </a:r>
          </a:p>
          <a:p>
            <a:endParaRPr lang="en-US" sz="800" dirty="0"/>
          </a:p>
          <a:p>
            <a:pPr lvl="1"/>
            <a:endParaRPr lang="en-US" dirty="0"/>
          </a:p>
          <a:p>
            <a:pPr lvl="1"/>
            <a:r>
              <a:rPr lang="en-US" dirty="0"/>
              <a:t>29 CFR 1910 Subpart D – Walking-Working Surfaces</a:t>
            </a:r>
          </a:p>
          <a:p>
            <a:pPr lvl="1"/>
            <a:endParaRPr lang="en-US" dirty="0"/>
          </a:p>
          <a:p>
            <a:pPr lvl="1"/>
            <a:r>
              <a:rPr lang="en-US" dirty="0"/>
              <a:t>Subpart J – General Environmental Controls</a:t>
            </a:r>
          </a:p>
          <a:p>
            <a:pPr lvl="1"/>
            <a:endParaRPr lang="en-US" dirty="0"/>
          </a:p>
          <a:p>
            <a:pPr lvl="1"/>
            <a:r>
              <a:rPr lang="en-US" dirty="0"/>
              <a:t>29 CFR 1910.140 – Personal Fall Protection Systems</a:t>
            </a:r>
          </a:p>
          <a:p>
            <a:pPr lvl="2"/>
            <a:endParaRPr lang="en-US" dirty="0"/>
          </a:p>
        </p:txBody>
      </p:sp>
      <p:sp>
        <p:nvSpPr>
          <p:cNvPr id="5" name="Content Placeholder 3">
            <a:extLst>
              <a:ext uri="{FF2B5EF4-FFF2-40B4-BE49-F238E27FC236}">
                <a16:creationId xmlns:a16="http://schemas.microsoft.com/office/drawing/2014/main" id="{8F000558-941A-4AFD-A88C-40E9A9340A5A}"/>
              </a:ext>
            </a:extLst>
          </p:cNvPr>
          <p:cNvSpPr>
            <a:spLocks noGrp="1"/>
          </p:cNvSpPr>
          <p:nvPr>
            <p:ph sz="quarter" idx="10"/>
          </p:nvPr>
        </p:nvSpPr>
        <p:spPr>
          <a:xfrm>
            <a:off x="6427922" y="765096"/>
            <a:ext cx="2133600" cy="381000"/>
          </a:xfrm>
        </p:spPr>
        <p:txBody>
          <a:bodyPr/>
          <a:lstStyle/>
          <a:p>
            <a:pPr algn="r"/>
            <a:r>
              <a:rPr lang="en-US" sz="1400" dirty="0"/>
              <a:t>OPN 132</a:t>
            </a:r>
          </a:p>
        </p:txBody>
      </p:sp>
    </p:spTree>
    <p:extLst>
      <p:ext uri="{BB962C8B-B14F-4D97-AF65-F5344CB8AC3E}">
        <p14:creationId xmlns:p14="http://schemas.microsoft.com/office/powerpoint/2010/main" val="3268956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8A2-07E8-4E18-9E86-B4D97C7218EB}"/>
              </a:ext>
            </a:extLst>
          </p:cNvPr>
          <p:cNvSpPr>
            <a:spLocks noGrp="1"/>
          </p:cNvSpPr>
          <p:nvPr>
            <p:ph type="ctrTitle" sz="quarter"/>
          </p:nvPr>
        </p:nvSpPr>
        <p:spPr>
          <a:xfrm>
            <a:off x="1454150" y="2710213"/>
            <a:ext cx="6235700" cy="1437573"/>
          </a:xfrm>
        </p:spPr>
        <p:txBody>
          <a:bodyPr/>
          <a:lstStyle/>
          <a:p>
            <a:pPr algn="ctr"/>
            <a:r>
              <a:rPr lang="en-US" dirty="0"/>
              <a:t>Bloodborne Pathogens in LTC</a:t>
            </a:r>
          </a:p>
        </p:txBody>
      </p:sp>
      <p:sp>
        <p:nvSpPr>
          <p:cNvPr id="3" name="TextBox 2">
            <a:extLst>
              <a:ext uri="{FF2B5EF4-FFF2-40B4-BE49-F238E27FC236}">
                <a16:creationId xmlns:a16="http://schemas.microsoft.com/office/drawing/2014/main" id="{C5D7D215-6754-4C84-B39F-0B818B0DBF3C}"/>
              </a:ext>
            </a:extLst>
          </p:cNvPr>
          <p:cNvSpPr txBox="1"/>
          <p:nvPr/>
        </p:nvSpPr>
        <p:spPr>
          <a:xfrm>
            <a:off x="5638800" y="5181600"/>
            <a:ext cx="3124200" cy="830997"/>
          </a:xfrm>
          <a:prstGeom prst="rect">
            <a:avLst/>
          </a:prstGeom>
          <a:noFill/>
        </p:spPr>
        <p:txBody>
          <a:bodyPr wrap="square" rtlCol="0">
            <a:spAutoFit/>
          </a:bodyPr>
          <a:lstStyle/>
          <a:p>
            <a:pPr algn="r"/>
            <a:r>
              <a:rPr lang="en-US" sz="2400" b="1" u="none" dirty="0">
                <a:solidFill>
                  <a:srgbClr val="012D9A"/>
                </a:solidFill>
                <a:latin typeface="+mn-lt"/>
              </a:rPr>
              <a:t>OPN 132 SEP</a:t>
            </a:r>
            <a:br>
              <a:rPr lang="en-US" sz="2400" b="1" u="none" dirty="0">
                <a:solidFill>
                  <a:srgbClr val="012D9A"/>
                </a:solidFill>
                <a:latin typeface="+mn-lt"/>
              </a:rPr>
            </a:br>
            <a:r>
              <a:rPr lang="en-US" sz="2400" b="1" u="none" dirty="0">
                <a:solidFill>
                  <a:srgbClr val="012D9A"/>
                </a:solidFill>
                <a:latin typeface="+mn-lt"/>
              </a:rPr>
              <a:t>CPL 02-02-069</a:t>
            </a:r>
          </a:p>
        </p:txBody>
      </p:sp>
    </p:spTree>
    <p:extLst>
      <p:ext uri="{BB962C8B-B14F-4D97-AF65-F5344CB8AC3E}">
        <p14:creationId xmlns:p14="http://schemas.microsoft.com/office/powerpoint/2010/main" val="3262753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466965"/>
            <a:ext cx="5715000" cy="553998"/>
          </a:xfrm>
        </p:spPr>
        <p:txBody>
          <a:bodyPr/>
          <a:lstStyle/>
          <a:p>
            <a:r>
              <a:rPr lang="en-US" dirty="0"/>
              <a:t>Bloodborne Pathogens</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304800" y="1371600"/>
            <a:ext cx="3975847" cy="2707865"/>
          </a:xfrm>
        </p:spPr>
        <p:txBody>
          <a:bodyPr/>
          <a:lstStyle/>
          <a:p>
            <a:r>
              <a:rPr lang="en-US" dirty="0"/>
              <a:t>Occupational exposure to blood and other potentially infectious materials (OPIM)</a:t>
            </a:r>
          </a:p>
          <a:p>
            <a:endParaRPr lang="en-US" dirty="0"/>
          </a:p>
          <a:p>
            <a:endParaRPr lang="en-US" dirty="0"/>
          </a:p>
        </p:txBody>
      </p:sp>
      <p:pic>
        <p:nvPicPr>
          <p:cNvPr id="7" name="Picture 6">
            <a:extLst>
              <a:ext uri="{FF2B5EF4-FFF2-40B4-BE49-F238E27FC236}">
                <a16:creationId xmlns:a16="http://schemas.microsoft.com/office/drawing/2014/main" id="{245D80EB-B31D-4AB7-9D20-5987CD2928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67200" y="1518876"/>
            <a:ext cx="4876800" cy="3796022"/>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9FFD83F1-9C12-4A34-A6DB-E73BA9E26C63}"/>
              </a:ext>
            </a:extLst>
          </p:cNvPr>
          <p:cNvSpPr/>
          <p:nvPr/>
        </p:nvSpPr>
        <p:spPr>
          <a:xfrm>
            <a:off x="6826624" y="5095734"/>
            <a:ext cx="1676400" cy="219164"/>
          </a:xfrm>
          <a:prstGeom prst="rect">
            <a:avLst/>
          </a:prstGeom>
        </p:spPr>
        <p:txBody>
          <a:bodyPr wrap="square">
            <a:spAutoFit/>
          </a:bodyPr>
          <a:lstStyle/>
          <a:p>
            <a:r>
              <a:rPr lang="en-US" sz="800" dirty="0">
                <a:solidFill>
                  <a:schemeClr val="bg1">
                    <a:lumMod val="65000"/>
                  </a:schemeClr>
                </a:solidFill>
                <a:latin typeface="-apple-system"/>
              </a:rPr>
              <a:t>Photo by </a:t>
            </a:r>
            <a:r>
              <a:rPr lang="en-US" sz="800" dirty="0">
                <a:solidFill>
                  <a:schemeClr val="bg1">
                    <a:lumMod val="65000"/>
                  </a:schemeClr>
                </a:solidFill>
                <a:latin typeface="-apple-system"/>
                <a:hlinkClick r:id="rId4">
                  <a:extLst>
                    <a:ext uri="{A12FA001-AC4F-418D-AE19-62706E023703}">
                      <ahyp:hlinkClr xmlns:ahyp="http://schemas.microsoft.com/office/drawing/2018/hyperlinkcolor" val="tx"/>
                    </a:ext>
                  </a:extLst>
                </a:hlinkClick>
              </a:rPr>
              <a:t>Chang Duong</a:t>
            </a:r>
            <a:r>
              <a:rPr lang="en-US" sz="800" dirty="0">
                <a:solidFill>
                  <a:schemeClr val="bg1">
                    <a:lumMod val="65000"/>
                  </a:schemeClr>
                </a:solidFill>
                <a:latin typeface="-apple-system"/>
              </a:rPr>
              <a:t> on </a:t>
            </a:r>
            <a:r>
              <a:rPr lang="en-US" sz="800" dirty="0" err="1">
                <a:solidFill>
                  <a:schemeClr val="bg1">
                    <a:lumMod val="65000"/>
                  </a:schemeClr>
                </a:solidFill>
                <a:latin typeface="-apple-system"/>
                <a:hlinkClick r:id="rId5">
                  <a:extLst>
                    <a:ext uri="{A12FA001-AC4F-418D-AE19-62706E023703}">
                      <ahyp:hlinkClr xmlns:ahyp="http://schemas.microsoft.com/office/drawing/2018/hyperlinkcolor" val="tx"/>
                    </a:ext>
                  </a:extLst>
                </a:hlinkClick>
              </a:rPr>
              <a:t>Unsplash</a:t>
            </a:r>
            <a:endParaRPr lang="en-US" sz="800" dirty="0">
              <a:solidFill>
                <a:schemeClr val="bg1">
                  <a:lumMod val="65000"/>
                </a:schemeClr>
              </a:solidFill>
            </a:endParaRPr>
          </a:p>
        </p:txBody>
      </p:sp>
      <p:sp>
        <p:nvSpPr>
          <p:cNvPr id="9" name="Content Placeholder 3">
            <a:extLst>
              <a:ext uri="{FF2B5EF4-FFF2-40B4-BE49-F238E27FC236}">
                <a16:creationId xmlns:a16="http://schemas.microsoft.com/office/drawing/2014/main" id="{C7460ED7-621A-48CB-B6ED-A191054E72BD}"/>
              </a:ext>
            </a:extLst>
          </p:cNvPr>
          <p:cNvSpPr>
            <a:spLocks noGrp="1"/>
          </p:cNvSpPr>
          <p:nvPr>
            <p:ph sz="quarter" idx="10"/>
          </p:nvPr>
        </p:nvSpPr>
        <p:spPr>
          <a:xfrm>
            <a:off x="6427922" y="765096"/>
            <a:ext cx="2133600" cy="381000"/>
          </a:xfrm>
        </p:spPr>
        <p:txBody>
          <a:bodyPr/>
          <a:lstStyle/>
          <a:p>
            <a:pPr algn="r"/>
            <a:r>
              <a:rPr lang="en-US" sz="1400" dirty="0"/>
              <a:t>CPL 02-02-069</a:t>
            </a:r>
          </a:p>
        </p:txBody>
      </p:sp>
    </p:spTree>
    <p:extLst>
      <p:ext uri="{BB962C8B-B14F-4D97-AF65-F5344CB8AC3E}">
        <p14:creationId xmlns:p14="http://schemas.microsoft.com/office/powerpoint/2010/main" val="2651597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85C8B8-144C-4E1A-B19F-4826D632969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494607"/>
            <a:ext cx="7924800" cy="553998"/>
          </a:xfrm>
        </p:spPr>
        <p:txBody>
          <a:bodyPr/>
          <a:lstStyle/>
          <a:p>
            <a:r>
              <a:rPr lang="en-US" dirty="0"/>
              <a:t>Evaluate ECP</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304799" y="1295400"/>
            <a:ext cx="8633791" cy="3886200"/>
          </a:xfrm>
        </p:spPr>
        <p:txBody>
          <a:bodyPr/>
          <a:lstStyle/>
          <a:p>
            <a:r>
              <a:rPr lang="en-US" dirty="0"/>
              <a:t>Evaluate  the written Exposure Control Plan (ECP)</a:t>
            </a:r>
          </a:p>
          <a:p>
            <a:pPr lvl="1">
              <a:lnSpc>
                <a:spcPct val="150000"/>
              </a:lnSpc>
            </a:pPr>
            <a:r>
              <a:rPr lang="en-US" dirty="0"/>
              <a:t>Reviewed annually?</a:t>
            </a:r>
          </a:p>
          <a:p>
            <a:pPr lvl="1">
              <a:lnSpc>
                <a:spcPct val="150000"/>
              </a:lnSpc>
            </a:pPr>
            <a:r>
              <a:rPr lang="en-US" dirty="0"/>
              <a:t>Updated when employee tasks/procedures modified?</a:t>
            </a:r>
          </a:p>
          <a:p>
            <a:pPr lvl="1">
              <a:lnSpc>
                <a:spcPct val="150000"/>
              </a:lnSpc>
            </a:pPr>
            <a:r>
              <a:rPr lang="en-US" dirty="0"/>
              <a:t>Exposed employee tasks/procedures identified?</a:t>
            </a:r>
          </a:p>
          <a:p>
            <a:pPr lvl="1">
              <a:lnSpc>
                <a:spcPct val="150000"/>
              </a:lnSpc>
            </a:pPr>
            <a:r>
              <a:rPr lang="en-US" dirty="0"/>
              <a:t>Accessible to exposed employees?</a:t>
            </a:r>
          </a:p>
          <a:p>
            <a:pPr lvl="1">
              <a:lnSpc>
                <a:spcPct val="150000"/>
              </a:lnSpc>
            </a:pPr>
            <a:r>
              <a:rPr lang="en-US" dirty="0"/>
              <a:t>Procedure for documenting exposure incidents?</a:t>
            </a:r>
          </a:p>
          <a:p>
            <a:pPr lvl="1">
              <a:lnSpc>
                <a:spcPct val="150000"/>
              </a:lnSpc>
            </a:pPr>
            <a:r>
              <a:rPr lang="en-US" dirty="0"/>
              <a:t>And more…</a:t>
            </a:r>
          </a:p>
          <a:p>
            <a:pPr lvl="1"/>
            <a:endParaRPr lang="en-US" dirty="0"/>
          </a:p>
          <a:p>
            <a:pPr lvl="1"/>
            <a:endParaRPr lang="en-US" dirty="0"/>
          </a:p>
          <a:p>
            <a:pPr lvl="1"/>
            <a:endParaRPr lang="en-US" dirty="0"/>
          </a:p>
          <a:p>
            <a:pPr lvl="1"/>
            <a:endParaRPr lang="en-US" dirty="0"/>
          </a:p>
        </p:txBody>
      </p:sp>
      <p:sp>
        <p:nvSpPr>
          <p:cNvPr id="7" name="Content Placeholder 3">
            <a:extLst>
              <a:ext uri="{FF2B5EF4-FFF2-40B4-BE49-F238E27FC236}">
                <a16:creationId xmlns:a16="http://schemas.microsoft.com/office/drawing/2014/main" id="{058A9B15-6D7A-4D90-B9AE-8C0C61C1C513}"/>
              </a:ext>
            </a:extLst>
          </p:cNvPr>
          <p:cNvSpPr>
            <a:spLocks noGrp="1"/>
          </p:cNvSpPr>
          <p:nvPr>
            <p:ph sz="quarter" idx="10"/>
          </p:nvPr>
        </p:nvSpPr>
        <p:spPr>
          <a:xfrm>
            <a:off x="6433088" y="771606"/>
            <a:ext cx="2133600" cy="381000"/>
          </a:xfrm>
        </p:spPr>
        <p:txBody>
          <a:bodyPr/>
          <a:lstStyle/>
          <a:p>
            <a:pPr algn="r"/>
            <a:r>
              <a:rPr lang="en-US" sz="1400" dirty="0"/>
              <a:t>CPL 02-02-069</a:t>
            </a:r>
          </a:p>
        </p:txBody>
      </p:sp>
      <p:sp>
        <p:nvSpPr>
          <p:cNvPr id="5" name="TextBox 4">
            <a:extLst>
              <a:ext uri="{FF2B5EF4-FFF2-40B4-BE49-F238E27FC236}">
                <a16:creationId xmlns:a16="http://schemas.microsoft.com/office/drawing/2014/main" id="{D380179B-FD89-48F0-B4B2-603F629453E1}"/>
              </a:ext>
            </a:extLst>
          </p:cNvPr>
          <p:cNvSpPr txBox="1"/>
          <p:nvPr/>
        </p:nvSpPr>
        <p:spPr>
          <a:xfrm>
            <a:off x="609600" y="5440063"/>
            <a:ext cx="6477000" cy="646331"/>
          </a:xfrm>
          <a:prstGeom prst="rect">
            <a:avLst/>
          </a:prstGeom>
          <a:noFill/>
        </p:spPr>
        <p:txBody>
          <a:bodyPr wrap="square" rtlCol="0">
            <a:spAutoFit/>
          </a:bodyPr>
          <a:lstStyle/>
          <a:p>
            <a:r>
              <a:rPr lang="en-US" sz="800" dirty="0"/>
              <a:t>Image by </a:t>
            </a:r>
            <a:r>
              <a:rPr lang="en-US" sz="800" dirty="0" err="1">
                <a:hlinkClick r:id="rId4"/>
              </a:rPr>
              <a:t>Arek</a:t>
            </a:r>
            <a:r>
              <a:rPr lang="en-US" sz="800" dirty="0">
                <a:hlinkClick r:id="rId4"/>
              </a:rPr>
              <a:t> </a:t>
            </a:r>
            <a:r>
              <a:rPr lang="en-US" sz="800" dirty="0" err="1">
                <a:hlinkClick r:id="rId4"/>
              </a:rPr>
              <a:t>Socha</a:t>
            </a:r>
            <a:r>
              <a:rPr lang="en-US" sz="800" dirty="0"/>
              <a:t> from </a:t>
            </a:r>
            <a:r>
              <a:rPr lang="en-US" sz="800" dirty="0" err="1">
                <a:hlinkClick r:id="rId5"/>
              </a:rPr>
              <a:t>Pixabay</a:t>
            </a:r>
            <a:r>
              <a:rPr lang="en-US" dirty="0"/>
              <a:t> </a:t>
            </a:r>
          </a:p>
        </p:txBody>
      </p:sp>
    </p:spTree>
    <p:extLst>
      <p:ext uri="{BB962C8B-B14F-4D97-AF65-F5344CB8AC3E}">
        <p14:creationId xmlns:p14="http://schemas.microsoft.com/office/powerpoint/2010/main" val="2907110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825E0-A287-4DC7-AB2D-C4FBFDC7E38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33400" y="1132210"/>
            <a:ext cx="8153400" cy="4724400"/>
          </a:xfrm>
          <a:prstGeom prst="rect">
            <a:avLst/>
          </a:prstGeom>
        </p:spPr>
      </p:pic>
      <p:sp>
        <p:nvSpPr>
          <p:cNvPr id="2" name="Title 1">
            <a:extLst>
              <a:ext uri="{FF2B5EF4-FFF2-40B4-BE49-F238E27FC236}">
                <a16:creationId xmlns:a16="http://schemas.microsoft.com/office/drawing/2014/main" id="{06D1C8A7-CFA5-404C-80DD-7B6BA46D13B0}"/>
              </a:ext>
            </a:extLst>
          </p:cNvPr>
          <p:cNvSpPr>
            <a:spLocks noGrp="1"/>
          </p:cNvSpPr>
          <p:nvPr>
            <p:ph type="title"/>
          </p:nvPr>
        </p:nvSpPr>
        <p:spPr/>
        <p:txBody>
          <a:bodyPr/>
          <a:lstStyle/>
          <a:p>
            <a:r>
              <a:rPr lang="en-US" dirty="0"/>
              <a:t>Evaluate ECP</a:t>
            </a:r>
          </a:p>
        </p:txBody>
      </p:sp>
      <p:sp>
        <p:nvSpPr>
          <p:cNvPr id="3" name="Content Placeholder 2">
            <a:extLst>
              <a:ext uri="{FF2B5EF4-FFF2-40B4-BE49-F238E27FC236}">
                <a16:creationId xmlns:a16="http://schemas.microsoft.com/office/drawing/2014/main" id="{AE445551-BBBC-45DC-AF94-43242722AF5D}"/>
              </a:ext>
            </a:extLst>
          </p:cNvPr>
          <p:cNvSpPr>
            <a:spLocks noGrp="1"/>
          </p:cNvSpPr>
          <p:nvPr>
            <p:ph idx="1"/>
          </p:nvPr>
        </p:nvSpPr>
        <p:spPr/>
        <p:txBody>
          <a:bodyPr/>
          <a:lstStyle/>
          <a:p>
            <a:r>
              <a:rPr lang="en-US" dirty="0"/>
              <a:t>Assess the implementation of engineering and work practice controls</a:t>
            </a:r>
          </a:p>
          <a:p>
            <a:pPr lvl="1">
              <a:lnSpc>
                <a:spcPct val="150000"/>
              </a:lnSpc>
            </a:pPr>
            <a:r>
              <a:rPr lang="en-US" dirty="0"/>
              <a:t>Use of </a:t>
            </a:r>
            <a:r>
              <a:rPr lang="en-US" b="1" dirty="0"/>
              <a:t>sharps</a:t>
            </a:r>
          </a:p>
          <a:p>
            <a:pPr lvl="1">
              <a:lnSpc>
                <a:spcPct val="150000"/>
              </a:lnSpc>
            </a:pPr>
            <a:r>
              <a:rPr lang="en-US" dirty="0"/>
              <a:t>Types of </a:t>
            </a:r>
            <a:r>
              <a:rPr lang="en-US" b="1" dirty="0"/>
              <a:t>sharps</a:t>
            </a:r>
            <a:r>
              <a:rPr lang="en-US" dirty="0"/>
              <a:t> devices used</a:t>
            </a:r>
          </a:p>
          <a:p>
            <a:pPr lvl="1">
              <a:lnSpc>
                <a:spcPct val="150000"/>
              </a:lnSpc>
            </a:pPr>
            <a:r>
              <a:rPr lang="en-US" dirty="0"/>
              <a:t>Are safer devices considered?</a:t>
            </a:r>
          </a:p>
          <a:p>
            <a:pPr lvl="1">
              <a:lnSpc>
                <a:spcPct val="150000"/>
              </a:lnSpc>
            </a:pPr>
            <a:r>
              <a:rPr lang="en-US" dirty="0"/>
              <a:t>Is employee feedback solicited?</a:t>
            </a:r>
          </a:p>
          <a:p>
            <a:pPr lvl="1"/>
            <a:endParaRPr lang="en-US" dirty="0"/>
          </a:p>
          <a:p>
            <a:pPr lvl="1"/>
            <a:endParaRPr lang="en-US" dirty="0"/>
          </a:p>
          <a:p>
            <a:endParaRPr lang="en-US" dirty="0"/>
          </a:p>
        </p:txBody>
      </p:sp>
      <p:pic>
        <p:nvPicPr>
          <p:cNvPr id="5" name="Picture 4">
            <a:extLst>
              <a:ext uri="{FF2B5EF4-FFF2-40B4-BE49-F238E27FC236}">
                <a16:creationId xmlns:a16="http://schemas.microsoft.com/office/drawing/2014/main" id="{763CB803-D0AC-4021-8334-CEC053376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5150" y="4419600"/>
            <a:ext cx="3097036" cy="1408298"/>
          </a:xfrm>
          <a:prstGeom prst="rect">
            <a:avLst/>
          </a:prstGeom>
          <a:ln>
            <a:noFill/>
          </a:ln>
          <a:effectLst>
            <a:outerShdw blurRad="292100" dist="139700" dir="2700000" algn="tl" rotWithShape="0">
              <a:srgbClr val="333333">
                <a:alpha val="65000"/>
              </a:srgbClr>
            </a:outerShdw>
          </a:effectLst>
        </p:spPr>
      </p:pic>
      <p:sp>
        <p:nvSpPr>
          <p:cNvPr id="6" name="Content Placeholder 3">
            <a:extLst>
              <a:ext uri="{FF2B5EF4-FFF2-40B4-BE49-F238E27FC236}">
                <a16:creationId xmlns:a16="http://schemas.microsoft.com/office/drawing/2014/main" id="{50E150B3-742F-453A-9983-1EDD983C8523}"/>
              </a:ext>
            </a:extLst>
          </p:cNvPr>
          <p:cNvSpPr>
            <a:spLocks noGrp="1"/>
          </p:cNvSpPr>
          <p:nvPr>
            <p:ph sz="quarter" idx="10"/>
          </p:nvPr>
        </p:nvSpPr>
        <p:spPr>
          <a:xfrm>
            <a:off x="6460210" y="751210"/>
            <a:ext cx="2133600" cy="381000"/>
          </a:xfrm>
        </p:spPr>
        <p:txBody>
          <a:bodyPr/>
          <a:lstStyle/>
          <a:p>
            <a:pPr algn="r"/>
            <a:r>
              <a:rPr lang="en-US" sz="1400" dirty="0"/>
              <a:t>CPL 02-02-069</a:t>
            </a:r>
          </a:p>
        </p:txBody>
      </p:sp>
      <p:sp>
        <p:nvSpPr>
          <p:cNvPr id="4" name="TextBox 3">
            <a:extLst>
              <a:ext uri="{FF2B5EF4-FFF2-40B4-BE49-F238E27FC236}">
                <a16:creationId xmlns:a16="http://schemas.microsoft.com/office/drawing/2014/main" id="{4D7AD5C0-9605-4DED-B3A2-F95DC023CAF0}"/>
              </a:ext>
            </a:extLst>
          </p:cNvPr>
          <p:cNvSpPr txBox="1"/>
          <p:nvPr/>
        </p:nvSpPr>
        <p:spPr>
          <a:xfrm>
            <a:off x="585877" y="5827898"/>
            <a:ext cx="2971800" cy="215444"/>
          </a:xfrm>
          <a:prstGeom prst="rect">
            <a:avLst/>
          </a:prstGeom>
          <a:noFill/>
        </p:spPr>
        <p:txBody>
          <a:bodyPr wrap="square" rtlCol="0">
            <a:spAutoFit/>
          </a:bodyPr>
          <a:lstStyle/>
          <a:p>
            <a:r>
              <a:rPr lang="en-US" sz="800" dirty="0"/>
              <a:t>Image by </a:t>
            </a:r>
            <a:r>
              <a:rPr lang="en-US" sz="800" dirty="0">
                <a:hlinkClick r:id="rId5"/>
              </a:rPr>
              <a:t>Angelo </a:t>
            </a:r>
            <a:r>
              <a:rPr lang="en-US" sz="800" dirty="0" err="1">
                <a:hlinkClick r:id="rId5"/>
              </a:rPr>
              <a:t>Esslinger</a:t>
            </a:r>
            <a:r>
              <a:rPr lang="en-US" sz="800" dirty="0"/>
              <a:t> from </a:t>
            </a:r>
            <a:r>
              <a:rPr lang="en-US" sz="800" dirty="0" err="1">
                <a:hlinkClick r:id="rId6"/>
              </a:rPr>
              <a:t>Pixabay</a:t>
            </a:r>
            <a:r>
              <a:rPr lang="en-US" sz="800" dirty="0"/>
              <a:t> </a:t>
            </a:r>
          </a:p>
        </p:txBody>
      </p:sp>
    </p:spTree>
    <p:extLst>
      <p:ext uri="{BB962C8B-B14F-4D97-AF65-F5344CB8AC3E}">
        <p14:creationId xmlns:p14="http://schemas.microsoft.com/office/powerpoint/2010/main" val="2611482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62710" y="436602"/>
            <a:ext cx="7924800" cy="553998"/>
          </a:xfrm>
        </p:spPr>
        <p:txBody>
          <a:bodyPr/>
          <a:lstStyle/>
          <a:p>
            <a:r>
              <a:rPr lang="en-US" dirty="0"/>
              <a:t>During the Walkaround</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62710" y="1289972"/>
            <a:ext cx="5761889" cy="1249130"/>
          </a:xfrm>
        </p:spPr>
        <p:txBody>
          <a:bodyPr/>
          <a:lstStyle/>
          <a:p>
            <a:pPr>
              <a:lnSpc>
                <a:spcPct val="150000"/>
              </a:lnSpc>
            </a:pPr>
            <a:r>
              <a:rPr lang="en-US" dirty="0"/>
              <a:t>Are proper work practices/PPE in place?</a:t>
            </a:r>
          </a:p>
          <a:p>
            <a:pPr marL="457200" lvl="1" indent="0">
              <a:buNone/>
            </a:pPr>
            <a:endParaRPr lang="en-US" dirty="0"/>
          </a:p>
          <a:p>
            <a:pPr lvl="1"/>
            <a:endParaRPr lang="en-US" dirty="0"/>
          </a:p>
        </p:txBody>
      </p:sp>
      <p:grpSp>
        <p:nvGrpSpPr>
          <p:cNvPr id="8" name="Group 7">
            <a:extLst>
              <a:ext uri="{FF2B5EF4-FFF2-40B4-BE49-F238E27FC236}">
                <a16:creationId xmlns:a16="http://schemas.microsoft.com/office/drawing/2014/main" id="{D940634C-5E70-4CD9-B711-C6B8F8BAE69A}"/>
              </a:ext>
            </a:extLst>
          </p:cNvPr>
          <p:cNvGrpSpPr/>
          <p:nvPr/>
        </p:nvGrpSpPr>
        <p:grpSpPr>
          <a:xfrm>
            <a:off x="6446460" y="4576627"/>
            <a:ext cx="2505075" cy="1428819"/>
            <a:chOff x="2690632" y="3110676"/>
            <a:chExt cx="6023096" cy="2729033"/>
          </a:xfrm>
        </p:grpSpPr>
        <p:pic>
          <p:nvPicPr>
            <p:cNvPr id="6" name="Picture 5">
              <a:extLst>
                <a:ext uri="{FF2B5EF4-FFF2-40B4-BE49-F238E27FC236}">
                  <a16:creationId xmlns:a16="http://schemas.microsoft.com/office/drawing/2014/main" id="{478DFC58-83A2-4618-B9D6-05DFF3C46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632" y="3110676"/>
              <a:ext cx="4347298" cy="2671869"/>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92A7307A-B732-499C-9926-0D171C9BFA76}"/>
                </a:ext>
              </a:extLst>
            </p:cNvPr>
            <p:cNvSpPr txBox="1"/>
            <p:nvPr/>
          </p:nvSpPr>
          <p:spPr>
            <a:xfrm>
              <a:off x="5362133" y="5475899"/>
              <a:ext cx="3351595" cy="363810"/>
            </a:xfrm>
            <a:prstGeom prst="rect">
              <a:avLst/>
            </a:prstGeom>
            <a:noFill/>
          </p:spPr>
          <p:txBody>
            <a:bodyPr wrap="square" rtlCol="0">
              <a:spAutoFit/>
            </a:bodyPr>
            <a:lstStyle/>
            <a:p>
              <a:r>
                <a:rPr lang="en-US" sz="800" u="none" dirty="0">
                  <a:solidFill>
                    <a:schemeClr val="bg1"/>
                  </a:solidFill>
                  <a:latin typeface="+mn-lt"/>
                </a:rPr>
                <a:t>WorkSafeBC</a:t>
              </a:r>
            </a:p>
          </p:txBody>
        </p:sp>
      </p:grpSp>
      <p:pic>
        <p:nvPicPr>
          <p:cNvPr id="9" name="Picture 8">
            <a:extLst>
              <a:ext uri="{FF2B5EF4-FFF2-40B4-BE49-F238E27FC236}">
                <a16:creationId xmlns:a16="http://schemas.microsoft.com/office/drawing/2014/main" id="{07FFC39A-8D55-4B92-9AA1-52547E1D24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71964" y="2935744"/>
            <a:ext cx="1761367" cy="130547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3C2D392-2C76-4E69-9B00-9DA8F311DD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46460" y="1228737"/>
            <a:ext cx="1767821" cy="1371600"/>
          </a:xfrm>
          <a:prstGeom prst="rect">
            <a:avLst/>
          </a:prstGeom>
          <a:ln>
            <a:noFill/>
          </a:ln>
          <a:effectLst>
            <a:outerShdw blurRad="190500" algn="tl" rotWithShape="0">
              <a:srgbClr val="000000">
                <a:alpha val="70000"/>
              </a:srgbClr>
            </a:outerShdw>
          </a:effectLst>
        </p:spPr>
      </p:pic>
      <p:sp>
        <p:nvSpPr>
          <p:cNvPr id="11" name="Content Placeholder 3">
            <a:extLst>
              <a:ext uri="{FF2B5EF4-FFF2-40B4-BE49-F238E27FC236}">
                <a16:creationId xmlns:a16="http://schemas.microsoft.com/office/drawing/2014/main" id="{802DE6AE-56FF-454F-8929-DD07D76FA2B0}"/>
              </a:ext>
            </a:extLst>
          </p:cNvPr>
          <p:cNvSpPr>
            <a:spLocks noGrp="1"/>
          </p:cNvSpPr>
          <p:nvPr>
            <p:ph sz="quarter" idx="10"/>
          </p:nvPr>
        </p:nvSpPr>
        <p:spPr>
          <a:xfrm>
            <a:off x="6471964" y="757183"/>
            <a:ext cx="2133600" cy="381000"/>
          </a:xfrm>
        </p:spPr>
        <p:txBody>
          <a:bodyPr/>
          <a:lstStyle/>
          <a:p>
            <a:pPr algn="r"/>
            <a:r>
              <a:rPr lang="en-US" sz="1400" dirty="0"/>
              <a:t>CPL 02-02-069</a:t>
            </a:r>
          </a:p>
        </p:txBody>
      </p:sp>
      <p:sp>
        <p:nvSpPr>
          <p:cNvPr id="12" name="Content Placeholder 2">
            <a:extLst>
              <a:ext uri="{FF2B5EF4-FFF2-40B4-BE49-F238E27FC236}">
                <a16:creationId xmlns:a16="http://schemas.microsoft.com/office/drawing/2014/main" id="{19A81D46-7631-406F-9BBE-F517E98FC0D1}"/>
              </a:ext>
            </a:extLst>
          </p:cNvPr>
          <p:cNvSpPr txBox="1">
            <a:spLocks/>
          </p:cNvSpPr>
          <p:nvPr/>
        </p:nvSpPr>
        <p:spPr bwMode="auto">
          <a:xfrm>
            <a:off x="562708" y="4576627"/>
            <a:ext cx="5761889" cy="155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lnSpc>
                <a:spcPct val="150000"/>
              </a:lnSpc>
            </a:pPr>
            <a:r>
              <a:rPr lang="en-US" u="none" kern="0" dirty="0"/>
              <a:t>Are adequate handwashing facilities available?</a:t>
            </a:r>
          </a:p>
          <a:p>
            <a:pPr lvl="1"/>
            <a:endParaRPr lang="en-US" u="none" kern="0" dirty="0"/>
          </a:p>
          <a:p>
            <a:pPr lvl="1"/>
            <a:endParaRPr lang="en-US" u="none" kern="0" dirty="0"/>
          </a:p>
        </p:txBody>
      </p:sp>
      <p:sp>
        <p:nvSpPr>
          <p:cNvPr id="13" name="Content Placeholder 2">
            <a:extLst>
              <a:ext uri="{FF2B5EF4-FFF2-40B4-BE49-F238E27FC236}">
                <a16:creationId xmlns:a16="http://schemas.microsoft.com/office/drawing/2014/main" id="{CAADE3B1-2B30-4B04-B960-2C2F1E76E9F7}"/>
              </a:ext>
            </a:extLst>
          </p:cNvPr>
          <p:cNvSpPr txBox="1">
            <a:spLocks/>
          </p:cNvSpPr>
          <p:nvPr/>
        </p:nvSpPr>
        <p:spPr bwMode="auto">
          <a:xfrm>
            <a:off x="562709" y="2889036"/>
            <a:ext cx="5761889" cy="1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lnSpc>
                <a:spcPct val="150000"/>
              </a:lnSpc>
            </a:pPr>
            <a:r>
              <a:rPr lang="en-US" u="none" kern="0" dirty="0"/>
              <a:t>Is biological waste handled properly?</a:t>
            </a:r>
          </a:p>
          <a:p>
            <a:pPr marL="0" indent="0">
              <a:lnSpc>
                <a:spcPct val="150000"/>
              </a:lnSpc>
              <a:buFont typeface="Wingdings" panose="05000000000000000000" pitchFamily="2" charset="2"/>
              <a:buNone/>
            </a:pPr>
            <a:endParaRPr lang="en-US" u="none" kern="0" dirty="0"/>
          </a:p>
          <a:p>
            <a:pPr lvl="1"/>
            <a:endParaRPr lang="en-US" u="none" kern="0" dirty="0"/>
          </a:p>
          <a:p>
            <a:pPr lvl="1"/>
            <a:endParaRPr lang="en-US" u="none" kern="0" dirty="0"/>
          </a:p>
        </p:txBody>
      </p:sp>
    </p:spTree>
    <p:extLst>
      <p:ext uri="{BB962C8B-B14F-4D97-AF65-F5344CB8AC3E}">
        <p14:creationId xmlns:p14="http://schemas.microsoft.com/office/powerpoint/2010/main" val="9161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62F92-DF42-4815-983B-381660A6E8F8}"/>
              </a:ext>
            </a:extLst>
          </p:cNvPr>
          <p:cNvSpPr>
            <a:spLocks noGrp="1"/>
          </p:cNvSpPr>
          <p:nvPr>
            <p:ph type="title"/>
          </p:nvPr>
        </p:nvSpPr>
        <p:spPr/>
        <p:txBody>
          <a:bodyPr/>
          <a:lstStyle/>
          <a:p>
            <a:r>
              <a:rPr lang="en-US" dirty="0"/>
              <a:t>Presentation Scope/Purpose</a:t>
            </a:r>
          </a:p>
        </p:txBody>
      </p:sp>
      <p:pic>
        <p:nvPicPr>
          <p:cNvPr id="4" name="Content Placeholder 3">
            <a:extLst>
              <a:ext uri="{FF2B5EF4-FFF2-40B4-BE49-F238E27FC236}">
                <a16:creationId xmlns:a16="http://schemas.microsoft.com/office/drawing/2014/main" id="{2F203D1E-0573-468E-B1FE-6A8A6758C9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2420" y="1295400"/>
            <a:ext cx="3499160" cy="4525963"/>
          </a:xfrm>
          <a:prstGeom prst="rect">
            <a:avLst/>
          </a:prstGeom>
          <a:ln>
            <a:noFill/>
          </a:ln>
          <a:effectLst>
            <a:outerShdw blurRad="190500" algn="tl" rotWithShape="0">
              <a:srgbClr val="000000">
                <a:alpha val="70000"/>
              </a:srgbClr>
            </a:outerShdw>
          </a:effectLst>
        </p:spPr>
      </p:pic>
      <p:grpSp>
        <p:nvGrpSpPr>
          <p:cNvPr id="7" name="Group 6">
            <a:extLst>
              <a:ext uri="{FF2B5EF4-FFF2-40B4-BE49-F238E27FC236}">
                <a16:creationId xmlns:a16="http://schemas.microsoft.com/office/drawing/2014/main" id="{0C165681-2DE4-4679-891B-4D71671B6757}"/>
              </a:ext>
            </a:extLst>
          </p:cNvPr>
          <p:cNvGrpSpPr/>
          <p:nvPr/>
        </p:nvGrpSpPr>
        <p:grpSpPr>
          <a:xfrm>
            <a:off x="1052247" y="2095500"/>
            <a:ext cx="7039506" cy="2667000"/>
            <a:chOff x="1593299" y="2019300"/>
            <a:chExt cx="7039506" cy="2667000"/>
          </a:xfrm>
        </p:grpSpPr>
        <p:pic>
          <p:nvPicPr>
            <p:cNvPr id="5" name="Picture 4">
              <a:extLst>
                <a:ext uri="{FF2B5EF4-FFF2-40B4-BE49-F238E27FC236}">
                  <a16:creationId xmlns:a16="http://schemas.microsoft.com/office/drawing/2014/main" id="{78B5D668-D158-4B1A-868A-001590681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299" y="2019300"/>
              <a:ext cx="7039506" cy="2667000"/>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4A33AACF-E40A-404F-8F0F-ABA4EB37D22F}"/>
                </a:ext>
              </a:extLst>
            </p:cNvPr>
            <p:cNvSpPr/>
            <p:nvPr/>
          </p:nvSpPr>
          <p:spPr bwMode="auto">
            <a:xfrm>
              <a:off x="3048000" y="3886200"/>
              <a:ext cx="3048000" cy="152400"/>
            </a:xfrm>
            <a:prstGeom prst="rect">
              <a:avLst/>
            </a:prstGeom>
            <a:solidFill>
              <a:srgbClr val="FFFF00">
                <a:alpha val="34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633310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32737" y="1295400"/>
            <a:ext cx="5562600" cy="3429000"/>
          </a:xfrm>
        </p:spPr>
        <p:txBody>
          <a:bodyPr/>
          <a:lstStyle/>
          <a:p>
            <a:r>
              <a:rPr lang="en-US" dirty="0"/>
              <a:t>Is appropriate PPE provided?</a:t>
            </a:r>
          </a:p>
          <a:p>
            <a:endParaRPr lang="en-US" dirty="0"/>
          </a:p>
          <a:p>
            <a:r>
              <a:rPr lang="en-US" dirty="0"/>
              <a:t>Are procedures in place for clean-up of contaminated materials?</a:t>
            </a:r>
          </a:p>
          <a:p>
            <a:pPr marL="0" indent="0">
              <a:buNone/>
            </a:pPr>
            <a:endParaRPr lang="en-US" dirty="0"/>
          </a:p>
          <a:p>
            <a:pPr lvl="1"/>
            <a:endParaRPr lang="en-US" dirty="0"/>
          </a:p>
        </p:txBody>
      </p:sp>
      <p:pic>
        <p:nvPicPr>
          <p:cNvPr id="5" name="Picture 4">
            <a:extLst>
              <a:ext uri="{FF2B5EF4-FFF2-40B4-BE49-F238E27FC236}">
                <a16:creationId xmlns:a16="http://schemas.microsoft.com/office/drawing/2014/main" id="{41456375-A874-4DA1-B2FB-48C735D05E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43601" y="1143000"/>
            <a:ext cx="3200400" cy="4605557"/>
          </a:xfrm>
          <a:prstGeom prst="rect">
            <a:avLst/>
          </a:prstGeom>
          <a:ln>
            <a:noFill/>
          </a:ln>
          <a:effectLst>
            <a:outerShdw blurRad="190500" algn="tl" rotWithShape="0">
              <a:srgbClr val="000000">
                <a:alpha val="70000"/>
              </a:srgbClr>
            </a:outerShdw>
          </a:effectLst>
        </p:spPr>
      </p:pic>
      <p:sp>
        <p:nvSpPr>
          <p:cNvPr id="6" name="Title 1">
            <a:extLst>
              <a:ext uri="{FF2B5EF4-FFF2-40B4-BE49-F238E27FC236}">
                <a16:creationId xmlns:a16="http://schemas.microsoft.com/office/drawing/2014/main" id="{A8A103D4-2D0E-4754-A0D4-7CB14F439185}"/>
              </a:ext>
            </a:extLst>
          </p:cNvPr>
          <p:cNvSpPr txBox="1">
            <a:spLocks/>
          </p:cNvSpPr>
          <p:nvPr/>
        </p:nvSpPr>
        <p:spPr bwMode="gray">
          <a:xfrm>
            <a:off x="562710" y="436602"/>
            <a:ext cx="792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a:lstStyle>
          <a:p>
            <a:r>
              <a:rPr lang="en-US" u="none" kern="0" dirty="0"/>
              <a:t>During the Walkaround</a:t>
            </a:r>
            <a:endParaRPr lang="en-US" sz="2400" u="none" kern="0" dirty="0"/>
          </a:p>
        </p:txBody>
      </p:sp>
      <p:sp>
        <p:nvSpPr>
          <p:cNvPr id="8" name="Content Placeholder 3">
            <a:extLst>
              <a:ext uri="{FF2B5EF4-FFF2-40B4-BE49-F238E27FC236}">
                <a16:creationId xmlns:a16="http://schemas.microsoft.com/office/drawing/2014/main" id="{9C6C30F2-2329-4528-BFB3-CD55C6729696}"/>
              </a:ext>
            </a:extLst>
          </p:cNvPr>
          <p:cNvSpPr>
            <a:spLocks noGrp="1"/>
          </p:cNvSpPr>
          <p:nvPr>
            <p:ph sz="quarter" idx="10"/>
          </p:nvPr>
        </p:nvSpPr>
        <p:spPr>
          <a:xfrm>
            <a:off x="6464480" y="762000"/>
            <a:ext cx="2133600" cy="381000"/>
          </a:xfrm>
        </p:spPr>
        <p:txBody>
          <a:bodyPr/>
          <a:lstStyle/>
          <a:p>
            <a:pPr algn="r"/>
            <a:r>
              <a:rPr lang="en-US" sz="1400" dirty="0"/>
              <a:t>CPL 02-02-069</a:t>
            </a:r>
          </a:p>
        </p:txBody>
      </p:sp>
    </p:spTree>
    <p:extLst>
      <p:ext uri="{BB962C8B-B14F-4D97-AF65-F5344CB8AC3E}">
        <p14:creationId xmlns:p14="http://schemas.microsoft.com/office/powerpoint/2010/main" val="3135905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C42904-A4F3-4D09-BFFF-F9FB226A0CE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124810" y="1143000"/>
            <a:ext cx="4800600" cy="4800600"/>
          </a:xfrm>
          <a:prstGeom prst="rect">
            <a:avLst/>
          </a:prstGeom>
        </p:spPr>
      </p:pic>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33400" y="1143000"/>
            <a:ext cx="8001000" cy="4433789"/>
          </a:xfrm>
        </p:spPr>
        <p:txBody>
          <a:bodyPr/>
          <a:lstStyle/>
          <a:p>
            <a:r>
              <a:rPr lang="en-US" b="1" dirty="0"/>
              <a:t>Are EPA approved disinfectants used?</a:t>
            </a:r>
            <a:endParaRPr lang="en-US" sz="1400" b="1" dirty="0">
              <a:hlinkClick r:id="rId4"/>
            </a:endParaRPr>
          </a:p>
          <a:p>
            <a:pPr marL="914400" lvl="2" indent="0">
              <a:lnSpc>
                <a:spcPct val="80000"/>
              </a:lnSpc>
              <a:spcAft>
                <a:spcPct val="25000"/>
              </a:spcAft>
              <a:buNone/>
            </a:pPr>
            <a:endParaRPr lang="en-US" altLang="en-US" sz="1200" b="1" dirty="0">
              <a:latin typeface="Arial Narrow" panose="020B0606020202030204" pitchFamily="34" charset="0"/>
            </a:endParaRPr>
          </a:p>
          <a:p>
            <a:pPr lvl="2">
              <a:lnSpc>
                <a:spcPct val="80000"/>
              </a:lnSpc>
              <a:spcAft>
                <a:spcPct val="25000"/>
              </a:spcAft>
            </a:pPr>
            <a:endParaRPr lang="en-US" altLang="en-US" sz="1200" dirty="0"/>
          </a:p>
          <a:p>
            <a:endParaRPr lang="en-US" dirty="0"/>
          </a:p>
          <a:p>
            <a:endParaRPr lang="en-US" dirty="0"/>
          </a:p>
          <a:p>
            <a:pPr marL="0" indent="0">
              <a:buNone/>
            </a:pPr>
            <a:endParaRPr lang="en-US" dirty="0"/>
          </a:p>
          <a:p>
            <a:pPr lvl="1"/>
            <a:endParaRPr lang="en-US" dirty="0"/>
          </a:p>
        </p:txBody>
      </p:sp>
      <p:sp>
        <p:nvSpPr>
          <p:cNvPr id="6" name="Title 1">
            <a:extLst>
              <a:ext uri="{FF2B5EF4-FFF2-40B4-BE49-F238E27FC236}">
                <a16:creationId xmlns:a16="http://schemas.microsoft.com/office/drawing/2014/main" id="{F994449D-042F-4D44-9D5A-B073BDFA942B}"/>
              </a:ext>
            </a:extLst>
          </p:cNvPr>
          <p:cNvSpPr txBox="1">
            <a:spLocks/>
          </p:cNvSpPr>
          <p:nvPr/>
        </p:nvSpPr>
        <p:spPr bwMode="gray">
          <a:xfrm>
            <a:off x="562710" y="436602"/>
            <a:ext cx="792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a:lstStyle>
          <a:p>
            <a:r>
              <a:rPr lang="en-US" u="none" kern="0" dirty="0"/>
              <a:t>During the Walkaround</a:t>
            </a:r>
            <a:endParaRPr lang="en-US" sz="2400" u="none" kern="0" dirty="0"/>
          </a:p>
        </p:txBody>
      </p:sp>
      <p:sp>
        <p:nvSpPr>
          <p:cNvPr id="8" name="Content Placeholder 3">
            <a:extLst>
              <a:ext uri="{FF2B5EF4-FFF2-40B4-BE49-F238E27FC236}">
                <a16:creationId xmlns:a16="http://schemas.microsoft.com/office/drawing/2014/main" id="{ED5C520D-9FC8-4840-B004-521E992573BD}"/>
              </a:ext>
            </a:extLst>
          </p:cNvPr>
          <p:cNvSpPr>
            <a:spLocks noGrp="1"/>
          </p:cNvSpPr>
          <p:nvPr>
            <p:ph sz="quarter" idx="10"/>
          </p:nvPr>
        </p:nvSpPr>
        <p:spPr>
          <a:xfrm>
            <a:off x="6477000" y="762000"/>
            <a:ext cx="2133600" cy="381000"/>
          </a:xfrm>
        </p:spPr>
        <p:txBody>
          <a:bodyPr/>
          <a:lstStyle/>
          <a:p>
            <a:pPr algn="r"/>
            <a:r>
              <a:rPr lang="en-US" sz="1400" dirty="0"/>
              <a:t>CPL 02-02-069</a:t>
            </a:r>
          </a:p>
        </p:txBody>
      </p:sp>
      <p:sp>
        <p:nvSpPr>
          <p:cNvPr id="11" name="TextBox 10">
            <a:extLst>
              <a:ext uri="{FF2B5EF4-FFF2-40B4-BE49-F238E27FC236}">
                <a16:creationId xmlns:a16="http://schemas.microsoft.com/office/drawing/2014/main" id="{9C0AAE74-22F2-478C-BC08-D1291929814E}"/>
              </a:ext>
            </a:extLst>
          </p:cNvPr>
          <p:cNvSpPr txBox="1"/>
          <p:nvPr/>
        </p:nvSpPr>
        <p:spPr>
          <a:xfrm>
            <a:off x="762000" y="1664538"/>
            <a:ext cx="7315200" cy="4261167"/>
          </a:xfrm>
          <a:prstGeom prst="rect">
            <a:avLst/>
          </a:prstGeom>
          <a:noFill/>
        </p:spPr>
        <p:txBody>
          <a:bodyPr wrap="square" rtlCol="0">
            <a:spAutoFit/>
          </a:bodyPr>
          <a:lstStyle/>
          <a:p>
            <a:pPr marL="742950" lvl="1" indent="-285750">
              <a:lnSpc>
                <a:spcPct val="80000"/>
              </a:lnSpc>
              <a:spcAft>
                <a:spcPct val="25000"/>
              </a:spcAft>
              <a:buFont typeface="Arial" panose="020B0604020202020204" pitchFamily="34" charset="0"/>
              <a:buChar char="•"/>
            </a:pPr>
            <a:r>
              <a:rPr lang="en-US" altLang="en-US" sz="1800" b="1" dirty="0">
                <a:latin typeface="Arial Narrow" panose="020B0606020202030204" pitchFamily="34" charset="0"/>
              </a:rPr>
              <a:t>List A:</a:t>
            </a:r>
            <a:r>
              <a:rPr lang="en-US" altLang="en-US" sz="1800" dirty="0">
                <a:latin typeface="Arial Narrow" panose="020B0606020202030204" pitchFamily="34" charset="0"/>
              </a:rPr>
              <a:t> EPA’s registered antimicrobial products as </a:t>
            </a:r>
            <a:r>
              <a:rPr lang="en-US" altLang="en-US" sz="1800" dirty="0" err="1">
                <a:latin typeface="Arial Narrow" panose="020B0606020202030204" pitchFamily="34" charset="0"/>
              </a:rPr>
              <a:t>sterilants</a:t>
            </a:r>
            <a:endParaRPr lang="en-US" altLang="en-US" sz="1800" dirty="0">
              <a:latin typeface="Arial Narrow" panose="020B0606020202030204" pitchFamily="34" charset="0"/>
            </a:endParaRPr>
          </a:p>
          <a:p>
            <a:pPr marL="742950" lvl="1" indent="-285750">
              <a:lnSpc>
                <a:spcPct val="80000"/>
              </a:lnSpc>
              <a:spcAft>
                <a:spcPct val="25000"/>
              </a:spcAft>
              <a:buFont typeface="Arial" panose="020B0604020202020204" pitchFamily="34" charset="0"/>
              <a:buChar char="•"/>
            </a:pPr>
            <a:r>
              <a:rPr lang="en-US" altLang="en-US" sz="1800" b="1" dirty="0">
                <a:latin typeface="Arial Narrow" panose="020B0606020202030204" pitchFamily="34" charset="0"/>
              </a:rPr>
              <a:t>List B:</a:t>
            </a:r>
            <a:r>
              <a:rPr lang="en-US" altLang="en-US" sz="1800" dirty="0">
                <a:latin typeface="Arial Narrow" panose="020B0606020202030204" pitchFamily="34" charset="0"/>
              </a:rPr>
              <a:t> EPA registered </a:t>
            </a:r>
            <a:r>
              <a:rPr lang="en-US" altLang="en-US" sz="1800" dirty="0" err="1">
                <a:latin typeface="Arial Narrow" panose="020B0606020202030204" pitchFamily="34" charset="0"/>
              </a:rPr>
              <a:t>tuberculocide</a:t>
            </a:r>
            <a:r>
              <a:rPr lang="en-US" altLang="en-US" sz="1800" dirty="0">
                <a:latin typeface="Arial Narrow" panose="020B0606020202030204" pitchFamily="34" charset="0"/>
              </a:rPr>
              <a:t> products effective against </a:t>
            </a:r>
            <a:r>
              <a:rPr lang="en-US" altLang="en-US" sz="1800" i="1" dirty="0">
                <a:latin typeface="Arial Narrow" panose="020B0606020202030204" pitchFamily="34" charset="0"/>
              </a:rPr>
              <a:t>Mycobacterium </a:t>
            </a:r>
            <a:r>
              <a:rPr lang="en-US" altLang="en-US" sz="1800" i="1" dirty="0" err="1">
                <a:latin typeface="Arial Narrow" panose="020B0606020202030204" pitchFamily="34" charset="0"/>
              </a:rPr>
              <a:t>spp</a:t>
            </a:r>
            <a:endParaRPr lang="en-US" altLang="en-US" sz="1800" dirty="0">
              <a:latin typeface="Arial Narrow" panose="020B0606020202030204" pitchFamily="34" charset="0"/>
            </a:endParaRPr>
          </a:p>
          <a:p>
            <a:pPr marL="742950" lvl="1" indent="-285750">
              <a:lnSpc>
                <a:spcPct val="80000"/>
              </a:lnSpc>
              <a:spcAft>
                <a:spcPct val="25000"/>
              </a:spcAft>
              <a:buFont typeface="Arial" panose="020B0604020202020204" pitchFamily="34" charset="0"/>
              <a:buChar char="•"/>
            </a:pPr>
            <a:r>
              <a:rPr lang="en-US" altLang="en-US" sz="1800" b="1" dirty="0">
                <a:latin typeface="Arial Narrow" panose="020B0606020202030204" pitchFamily="34" charset="0"/>
              </a:rPr>
              <a:t>List C:</a:t>
            </a:r>
            <a:r>
              <a:rPr lang="en-US" altLang="en-US" sz="1800" dirty="0">
                <a:latin typeface="Arial Narrow" panose="020B0606020202030204" pitchFamily="34" charset="0"/>
              </a:rPr>
              <a:t> EPA’s registered antimicrobial products effective against human HIV-1 Virus</a:t>
            </a:r>
          </a:p>
          <a:p>
            <a:pPr marL="742950" lvl="1" indent="-285750">
              <a:lnSpc>
                <a:spcPct val="80000"/>
              </a:lnSpc>
              <a:spcAft>
                <a:spcPct val="25000"/>
              </a:spcAft>
              <a:buFont typeface="Arial" panose="020B0604020202020204" pitchFamily="34" charset="0"/>
              <a:buChar char="•"/>
            </a:pPr>
            <a:r>
              <a:rPr lang="en-US" altLang="en-US" sz="1800" b="1" dirty="0">
                <a:latin typeface="Arial Narrow" panose="020B0606020202030204" pitchFamily="34" charset="0"/>
              </a:rPr>
              <a:t>List D:</a:t>
            </a:r>
            <a:r>
              <a:rPr lang="en-US" altLang="en-US" sz="1800" dirty="0">
                <a:latin typeface="Arial Narrow" panose="020B0606020202030204" pitchFamily="34" charset="0"/>
              </a:rPr>
              <a:t> EPA’s registered antimicrobial products effective against human HIV-1 and Hepatitis B virus</a:t>
            </a:r>
          </a:p>
          <a:p>
            <a:pPr marL="742950" lvl="1" indent="-285750">
              <a:lnSpc>
                <a:spcPct val="80000"/>
              </a:lnSpc>
              <a:spcAft>
                <a:spcPct val="25000"/>
              </a:spcAft>
              <a:buFont typeface="Arial" panose="020B0604020202020204" pitchFamily="34" charset="0"/>
              <a:buChar char="•"/>
            </a:pPr>
            <a:r>
              <a:rPr lang="en-US" altLang="en-US" sz="1800" b="1" dirty="0">
                <a:latin typeface="Arial Narrow" panose="020B0606020202030204" pitchFamily="34" charset="0"/>
              </a:rPr>
              <a:t>List E:</a:t>
            </a:r>
            <a:r>
              <a:rPr lang="en-US" altLang="en-US" sz="1800" dirty="0">
                <a:latin typeface="Arial Narrow" panose="020B0606020202030204" pitchFamily="34" charset="0"/>
              </a:rPr>
              <a:t> EPA’s registered antimicrobial products effective against </a:t>
            </a:r>
            <a:r>
              <a:rPr lang="en-US" altLang="en-US" sz="1800" i="1" dirty="0">
                <a:latin typeface="Arial Narrow" panose="020B0606020202030204" pitchFamily="34" charset="0"/>
              </a:rPr>
              <a:t>Mycobacterium</a:t>
            </a:r>
            <a:r>
              <a:rPr lang="en-US" altLang="en-US" sz="1800" dirty="0">
                <a:latin typeface="Arial Narrow" panose="020B0606020202030204" pitchFamily="34" charset="0"/>
              </a:rPr>
              <a:t> </a:t>
            </a:r>
            <a:r>
              <a:rPr lang="en-US" altLang="en-US" sz="1800" dirty="0" err="1">
                <a:latin typeface="Arial Narrow" panose="020B0606020202030204" pitchFamily="34" charset="0"/>
              </a:rPr>
              <a:t>spp</a:t>
            </a:r>
            <a:r>
              <a:rPr lang="en-US" altLang="en-US" sz="1800" dirty="0">
                <a:latin typeface="Arial Narrow" panose="020B0606020202030204" pitchFamily="34" charset="0"/>
              </a:rPr>
              <a:t>, human HIV-1 and Hepatitis B virus</a:t>
            </a:r>
          </a:p>
          <a:p>
            <a:pPr marL="742950" lvl="1" indent="-285750">
              <a:lnSpc>
                <a:spcPct val="80000"/>
              </a:lnSpc>
              <a:spcAft>
                <a:spcPct val="25000"/>
              </a:spcAft>
              <a:buFont typeface="Arial" panose="020B0604020202020204" pitchFamily="34" charset="0"/>
              <a:buChar char="•"/>
            </a:pPr>
            <a:r>
              <a:rPr lang="en-US" altLang="en-US" sz="1800" b="1" dirty="0">
                <a:latin typeface="Arial Narrow" panose="020B0606020202030204" pitchFamily="34" charset="0"/>
              </a:rPr>
              <a:t>List F:</a:t>
            </a:r>
            <a:r>
              <a:rPr lang="en-US" altLang="en-US" sz="1800" dirty="0">
                <a:latin typeface="Arial Narrow" panose="020B0606020202030204" pitchFamily="34" charset="0"/>
              </a:rPr>
              <a:t> EPA’s registered antimicrobial products against Hepatitis C virus</a:t>
            </a:r>
          </a:p>
          <a:p>
            <a:pPr marL="742950" lvl="1" indent="-285750">
              <a:lnSpc>
                <a:spcPct val="80000"/>
              </a:lnSpc>
              <a:spcAft>
                <a:spcPct val="25000"/>
              </a:spcAft>
              <a:buFont typeface="Arial" panose="020B0604020202020204" pitchFamily="34" charset="0"/>
              <a:buChar char="•"/>
            </a:pPr>
            <a:r>
              <a:rPr lang="en-US" altLang="en-US" sz="1800" b="1" dirty="0">
                <a:latin typeface="Arial Narrow" panose="020B0606020202030204" pitchFamily="34" charset="0"/>
              </a:rPr>
              <a:t>List G:</a:t>
            </a:r>
            <a:r>
              <a:rPr lang="en-US" altLang="en-US" sz="1800" dirty="0">
                <a:latin typeface="Arial Narrow" panose="020B0606020202030204" pitchFamily="34" charset="0"/>
              </a:rPr>
              <a:t> EPA’s registered antimicrobial products for medical waste treatment</a:t>
            </a:r>
          </a:p>
          <a:p>
            <a:pPr marL="742950" lvl="1" indent="-285750">
              <a:lnSpc>
                <a:spcPct val="80000"/>
              </a:lnSpc>
              <a:spcAft>
                <a:spcPct val="25000"/>
              </a:spcAft>
              <a:buFont typeface="Arial" panose="020B0604020202020204" pitchFamily="34" charset="0"/>
              <a:buChar char="•"/>
            </a:pPr>
            <a:r>
              <a:rPr lang="en-US" sz="1800" b="1" dirty="0">
                <a:latin typeface="Arial Narrow" panose="020B0606020202030204" pitchFamily="34" charset="0"/>
                <a:cs typeface="Arial" panose="020B0604020202020204" pitchFamily="34" charset="0"/>
              </a:rPr>
              <a:t>List H: </a:t>
            </a:r>
            <a:r>
              <a:rPr lang="en-US" sz="1800" dirty="0">
                <a:latin typeface="Arial Narrow" panose="020B0606020202030204" pitchFamily="34" charset="0"/>
                <a:cs typeface="Arial" panose="020B0604020202020204" pitchFamily="34" charset="0"/>
              </a:rPr>
              <a:t>EPA’s Registered Antimicrobial Products Effective Against Methicillin </a:t>
            </a:r>
            <a:r>
              <a:rPr lang="en-US" sz="1800" dirty="0" err="1">
                <a:latin typeface="Arial Narrow" panose="020B0606020202030204" pitchFamily="34" charset="0"/>
                <a:cs typeface="Arial" panose="020B0604020202020204" pitchFamily="34" charset="0"/>
              </a:rPr>
              <a:t>Resistant</a:t>
            </a:r>
            <a:r>
              <a:rPr lang="en-US" sz="1800" i="1" dirty="0" err="1">
                <a:latin typeface="Arial Narrow" panose="020B0606020202030204" pitchFamily="34" charset="0"/>
                <a:cs typeface="Arial" panose="020B0604020202020204" pitchFamily="34" charset="0"/>
              </a:rPr>
              <a:t>Staphylococcus</a:t>
            </a:r>
            <a:r>
              <a:rPr lang="en-US" sz="1800" i="1" dirty="0">
                <a:latin typeface="Arial Narrow" panose="020B0606020202030204" pitchFamily="34" charset="0"/>
                <a:cs typeface="Arial" panose="020B0604020202020204" pitchFamily="34" charset="0"/>
              </a:rPr>
              <a:t> aureus (MRSA)</a:t>
            </a:r>
            <a:r>
              <a:rPr lang="en-US" sz="1800" dirty="0">
                <a:latin typeface="Arial Narrow" panose="020B0606020202030204" pitchFamily="34" charset="0"/>
                <a:cs typeface="Arial" panose="020B0604020202020204" pitchFamily="34" charset="0"/>
              </a:rPr>
              <a:t> and Vancomycin Resistant </a:t>
            </a:r>
            <a:r>
              <a:rPr lang="en-US" sz="1800" i="1" dirty="0">
                <a:latin typeface="Arial Narrow" panose="020B0606020202030204" pitchFamily="34" charset="0"/>
                <a:cs typeface="Arial" panose="020B0604020202020204" pitchFamily="34" charset="0"/>
              </a:rPr>
              <a:t>Enterococcus faecalis</a:t>
            </a:r>
            <a:r>
              <a:rPr lang="en-US" sz="1800" dirty="0">
                <a:latin typeface="Arial Narrow" panose="020B0606020202030204" pitchFamily="34" charset="0"/>
                <a:cs typeface="Arial" panose="020B0604020202020204" pitchFamily="34" charset="0"/>
              </a:rPr>
              <a:t> or </a:t>
            </a:r>
            <a:r>
              <a:rPr lang="en-US" sz="1800" i="1" dirty="0">
                <a:latin typeface="Arial Narrow" panose="020B0606020202030204" pitchFamily="34" charset="0"/>
                <a:cs typeface="Arial" panose="020B0604020202020204" pitchFamily="34" charset="0"/>
              </a:rPr>
              <a:t>faecium </a:t>
            </a:r>
            <a:r>
              <a:rPr lang="en-US" sz="1800" dirty="0">
                <a:latin typeface="Arial Narrow" panose="020B0606020202030204" pitchFamily="34" charset="0"/>
                <a:cs typeface="Arial" panose="020B0604020202020204" pitchFamily="34" charset="0"/>
              </a:rPr>
              <a:t>(VRE) </a:t>
            </a:r>
            <a:endParaRPr lang="en-US" altLang="en-US" sz="1800" dirty="0">
              <a:latin typeface="Arial Narrow" panose="020B0606020202030204" pitchFamily="34" charset="0"/>
              <a:cs typeface="Arial" panose="020B0604020202020204" pitchFamily="34" charset="0"/>
            </a:endParaRPr>
          </a:p>
          <a:p>
            <a:pPr marL="742950" lvl="1" indent="-285750" algn="ctr">
              <a:lnSpc>
                <a:spcPct val="80000"/>
              </a:lnSpc>
              <a:spcAft>
                <a:spcPct val="25000"/>
              </a:spcAft>
              <a:buFont typeface="Arial" panose="020B0604020202020204" pitchFamily="34" charset="0"/>
              <a:buChar char="•"/>
            </a:pPr>
            <a:r>
              <a:rPr lang="en-US" altLang="en-US" sz="1800" dirty="0">
                <a:latin typeface="Arial Narrow" panose="020B0606020202030204" pitchFamily="34" charset="0"/>
              </a:rPr>
              <a:t>or</a:t>
            </a:r>
          </a:p>
          <a:p>
            <a:pPr marL="742950" lvl="1" indent="-285750">
              <a:lnSpc>
                <a:spcPct val="80000"/>
              </a:lnSpc>
              <a:spcAft>
                <a:spcPct val="25000"/>
              </a:spcAft>
              <a:buFont typeface="Arial" panose="020B0604020202020204" pitchFamily="34" charset="0"/>
              <a:buChar char="•"/>
            </a:pPr>
            <a:r>
              <a:rPr lang="en-US" altLang="en-US" sz="1800" b="1" dirty="0"/>
              <a:t>Household bleach (5% NaOCl</a:t>
            </a:r>
            <a:r>
              <a:rPr lang="en-US" altLang="en-US" sz="1800" b="1" baseline="-25000" dirty="0"/>
              <a:t>2</a:t>
            </a:r>
            <a:r>
              <a:rPr lang="en-US" altLang="en-US" sz="1800" b="1" dirty="0"/>
              <a:t>)</a:t>
            </a:r>
            <a:r>
              <a:rPr lang="en-US" altLang="en-US" sz="1800" dirty="0"/>
              <a:t>:  at 1:10 - 1:100 in H2O</a:t>
            </a:r>
          </a:p>
        </p:txBody>
      </p:sp>
    </p:spTree>
    <p:extLst>
      <p:ext uri="{BB962C8B-B14F-4D97-AF65-F5344CB8AC3E}">
        <p14:creationId xmlns:p14="http://schemas.microsoft.com/office/powerpoint/2010/main" val="3589231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65380C-EFA0-4DFC-AFB6-B264ACC59F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28501" y="1688840"/>
            <a:ext cx="3515499" cy="4251122"/>
          </a:xfrm>
          <a:prstGeom prst="rect">
            <a:avLst/>
          </a:prstGeom>
        </p:spPr>
      </p:pic>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21323" y="517322"/>
            <a:ext cx="7924800" cy="553998"/>
          </a:xfrm>
        </p:spPr>
        <p:txBody>
          <a:bodyPr/>
          <a:lstStyle/>
          <a:p>
            <a:r>
              <a:rPr lang="en-US" dirty="0"/>
              <a:t>Vaccination Requirements</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21677" y="794321"/>
            <a:ext cx="8001000" cy="4932402"/>
          </a:xfrm>
        </p:spPr>
        <p:txBody>
          <a:bodyPr/>
          <a:lstStyle/>
          <a:p>
            <a:endParaRPr lang="en-US" dirty="0"/>
          </a:p>
          <a:p>
            <a:r>
              <a:rPr lang="en-US" b="1" dirty="0"/>
              <a:t>Occupationally exposed employees</a:t>
            </a:r>
          </a:p>
          <a:p>
            <a:endParaRPr lang="en-US" sz="1600" dirty="0"/>
          </a:p>
          <a:p>
            <a:pPr lvl="1">
              <a:lnSpc>
                <a:spcPct val="150000"/>
              </a:lnSpc>
            </a:pPr>
            <a:r>
              <a:rPr lang="en-US" dirty="0"/>
              <a:t>HBV vaccine within 10 days of assignment</a:t>
            </a:r>
          </a:p>
          <a:p>
            <a:pPr lvl="1">
              <a:lnSpc>
                <a:spcPct val="150000"/>
              </a:lnSpc>
            </a:pPr>
            <a:r>
              <a:rPr lang="en-US" dirty="0"/>
              <a:t>Vaccine offered at no cost</a:t>
            </a:r>
          </a:p>
          <a:p>
            <a:pPr lvl="1">
              <a:lnSpc>
                <a:spcPct val="150000"/>
              </a:lnSpc>
            </a:pPr>
            <a:r>
              <a:rPr lang="en-US" dirty="0"/>
              <a:t>Declination forms are signed/maintained</a:t>
            </a:r>
          </a:p>
          <a:p>
            <a:pPr lvl="1">
              <a:lnSpc>
                <a:spcPct val="150000"/>
              </a:lnSpc>
            </a:pPr>
            <a:r>
              <a:rPr lang="en-US" dirty="0"/>
              <a:t>Antibody tests included with vaccination</a:t>
            </a:r>
          </a:p>
        </p:txBody>
      </p:sp>
      <p:sp>
        <p:nvSpPr>
          <p:cNvPr id="6" name="Content Placeholder 3">
            <a:extLst>
              <a:ext uri="{FF2B5EF4-FFF2-40B4-BE49-F238E27FC236}">
                <a16:creationId xmlns:a16="http://schemas.microsoft.com/office/drawing/2014/main" id="{7CCD607B-513E-4357-AE92-D275CEFF9D0E}"/>
              </a:ext>
            </a:extLst>
          </p:cNvPr>
          <p:cNvSpPr>
            <a:spLocks noGrp="1"/>
          </p:cNvSpPr>
          <p:nvPr>
            <p:ph sz="quarter" idx="10"/>
          </p:nvPr>
        </p:nvSpPr>
        <p:spPr>
          <a:xfrm>
            <a:off x="6488723" y="794321"/>
            <a:ext cx="2133600" cy="381000"/>
          </a:xfrm>
        </p:spPr>
        <p:txBody>
          <a:bodyPr/>
          <a:lstStyle/>
          <a:p>
            <a:pPr algn="r"/>
            <a:r>
              <a:rPr lang="en-US" sz="1400" dirty="0"/>
              <a:t>CPL 02-02-069</a:t>
            </a:r>
          </a:p>
        </p:txBody>
      </p:sp>
      <p:sp>
        <p:nvSpPr>
          <p:cNvPr id="4" name="TextBox 3">
            <a:extLst>
              <a:ext uri="{FF2B5EF4-FFF2-40B4-BE49-F238E27FC236}">
                <a16:creationId xmlns:a16="http://schemas.microsoft.com/office/drawing/2014/main" id="{6DE098B9-D697-4BE4-89A7-8D99C9A6CB06}"/>
              </a:ext>
            </a:extLst>
          </p:cNvPr>
          <p:cNvSpPr txBox="1"/>
          <p:nvPr/>
        </p:nvSpPr>
        <p:spPr>
          <a:xfrm>
            <a:off x="6488723" y="5506870"/>
            <a:ext cx="6781800" cy="646331"/>
          </a:xfrm>
          <a:prstGeom prst="rect">
            <a:avLst/>
          </a:prstGeom>
          <a:noFill/>
        </p:spPr>
        <p:txBody>
          <a:bodyPr wrap="square" rtlCol="0">
            <a:spAutoFit/>
          </a:bodyPr>
          <a:lstStyle/>
          <a:p>
            <a:r>
              <a:rPr lang="en-US" sz="800" dirty="0"/>
              <a:t>Image by </a:t>
            </a:r>
            <a:r>
              <a:rPr lang="en-US" sz="800" dirty="0">
                <a:hlinkClick r:id="rId4"/>
              </a:rPr>
              <a:t>Peggy und Marco </a:t>
            </a:r>
            <a:r>
              <a:rPr lang="en-US" sz="800" dirty="0" err="1">
                <a:hlinkClick r:id="rId4"/>
              </a:rPr>
              <a:t>Lachmann-Anke</a:t>
            </a:r>
            <a:r>
              <a:rPr lang="en-US" sz="800" dirty="0"/>
              <a:t> from </a:t>
            </a:r>
            <a:r>
              <a:rPr lang="en-US" sz="800" dirty="0" err="1">
                <a:hlinkClick r:id="rId5"/>
              </a:rPr>
              <a:t>Pixabay</a:t>
            </a:r>
            <a:r>
              <a:rPr lang="en-US" dirty="0"/>
              <a:t> </a:t>
            </a:r>
          </a:p>
        </p:txBody>
      </p:sp>
    </p:spTree>
    <p:extLst>
      <p:ext uri="{BB962C8B-B14F-4D97-AF65-F5344CB8AC3E}">
        <p14:creationId xmlns:p14="http://schemas.microsoft.com/office/powerpoint/2010/main" val="3588005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5E5EEE-980E-491B-B62D-4A48127D3819}"/>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591015" y="1073831"/>
            <a:ext cx="7961970" cy="4925372"/>
          </a:xfrm>
          <a:prstGeom prst="rect">
            <a:avLst/>
          </a:prstGeom>
        </p:spPr>
      </p:pic>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56467" y="512802"/>
            <a:ext cx="7924800" cy="553998"/>
          </a:xfrm>
        </p:spPr>
        <p:txBody>
          <a:bodyPr/>
          <a:lstStyle/>
          <a:p>
            <a:r>
              <a:rPr lang="en-US" dirty="0"/>
              <a:t>Further Requirements </a:t>
            </a:r>
            <a:endParaRPr lang="en-US" sz="2400" dirty="0"/>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51985" y="1066800"/>
            <a:ext cx="8001000" cy="4932402"/>
          </a:xfrm>
        </p:spPr>
        <p:txBody>
          <a:bodyPr/>
          <a:lstStyle/>
          <a:p>
            <a:r>
              <a:rPr lang="en-US" b="1" dirty="0"/>
              <a:t>Bloodborne Pathogens Training</a:t>
            </a:r>
          </a:p>
          <a:p>
            <a:pPr lvl="1"/>
            <a:r>
              <a:rPr lang="en-US" dirty="0"/>
              <a:t>Initial/annual</a:t>
            </a:r>
          </a:p>
          <a:p>
            <a:pPr lvl="1"/>
            <a:endParaRPr lang="en-US" dirty="0"/>
          </a:p>
          <a:p>
            <a:r>
              <a:rPr lang="en-US" b="1" dirty="0"/>
              <a:t>Sharps Injury Log</a:t>
            </a:r>
          </a:p>
          <a:p>
            <a:pPr marL="914400" lvl="1" indent="-457200"/>
            <a:r>
              <a:rPr lang="en-US" dirty="0"/>
              <a:t>Record of sharps injuries</a:t>
            </a:r>
          </a:p>
          <a:p>
            <a:pPr marL="914400" lvl="1" indent="-457200"/>
            <a:r>
              <a:rPr lang="en-US" dirty="0"/>
              <a:t>Lists type/brand of device</a:t>
            </a:r>
          </a:p>
          <a:p>
            <a:pPr marL="914400" lvl="1" indent="-457200"/>
            <a:r>
              <a:rPr lang="en-US" dirty="0"/>
              <a:t>Lists work area/department</a:t>
            </a:r>
          </a:p>
          <a:p>
            <a:pPr marL="914400" lvl="1" indent="-457200"/>
            <a:r>
              <a:rPr lang="en-US" dirty="0"/>
              <a:t>Lists how injury occurred</a:t>
            </a:r>
          </a:p>
          <a:p>
            <a:pPr marL="914400" lvl="1" indent="-457200"/>
            <a:r>
              <a:rPr lang="en-US" dirty="0"/>
              <a:t>EE confidentiality must be maintained</a:t>
            </a:r>
          </a:p>
          <a:p>
            <a:pPr marL="457200" lvl="1" indent="0">
              <a:buNone/>
            </a:pPr>
            <a:endParaRPr lang="en-US" dirty="0"/>
          </a:p>
          <a:p>
            <a:pPr marL="566737" indent="-457200"/>
            <a:r>
              <a:rPr lang="en-US" b="1" dirty="0"/>
              <a:t>OSHA 300 Logs</a:t>
            </a:r>
          </a:p>
          <a:p>
            <a:pPr lvl="1"/>
            <a:endParaRPr lang="en-US" dirty="0"/>
          </a:p>
          <a:p>
            <a:pPr marL="457200" lvl="1" indent="0">
              <a:buNone/>
            </a:pPr>
            <a:endParaRPr lang="en-US" sz="2000" dirty="0"/>
          </a:p>
          <a:p>
            <a:pPr lvl="1"/>
            <a:endParaRPr lang="en-US" sz="2000" dirty="0"/>
          </a:p>
          <a:p>
            <a:pPr marL="0" indent="0">
              <a:buNone/>
            </a:pPr>
            <a:endParaRPr lang="en-US" dirty="0"/>
          </a:p>
        </p:txBody>
      </p:sp>
      <p:sp>
        <p:nvSpPr>
          <p:cNvPr id="5" name="Content Placeholder 3">
            <a:extLst>
              <a:ext uri="{FF2B5EF4-FFF2-40B4-BE49-F238E27FC236}">
                <a16:creationId xmlns:a16="http://schemas.microsoft.com/office/drawing/2014/main" id="{418B829C-187E-4BDD-8EEE-643DC8604C90}"/>
              </a:ext>
            </a:extLst>
          </p:cNvPr>
          <p:cNvSpPr>
            <a:spLocks noGrp="1"/>
          </p:cNvSpPr>
          <p:nvPr>
            <p:ph sz="quarter" idx="10"/>
          </p:nvPr>
        </p:nvSpPr>
        <p:spPr>
          <a:xfrm>
            <a:off x="6455244" y="779502"/>
            <a:ext cx="2133600" cy="381000"/>
          </a:xfrm>
        </p:spPr>
        <p:txBody>
          <a:bodyPr/>
          <a:lstStyle/>
          <a:p>
            <a:pPr algn="r"/>
            <a:r>
              <a:rPr lang="en-US" sz="1400" dirty="0"/>
              <a:t>CPL 02-02-069</a:t>
            </a:r>
          </a:p>
        </p:txBody>
      </p:sp>
      <p:sp>
        <p:nvSpPr>
          <p:cNvPr id="7" name="TextBox 6">
            <a:extLst>
              <a:ext uri="{FF2B5EF4-FFF2-40B4-BE49-F238E27FC236}">
                <a16:creationId xmlns:a16="http://schemas.microsoft.com/office/drawing/2014/main" id="{710253B6-E16B-4F24-9A75-9968F0614371}"/>
              </a:ext>
            </a:extLst>
          </p:cNvPr>
          <p:cNvSpPr txBox="1"/>
          <p:nvPr/>
        </p:nvSpPr>
        <p:spPr>
          <a:xfrm flipH="1">
            <a:off x="6629400" y="5468034"/>
            <a:ext cx="4678681" cy="646331"/>
          </a:xfrm>
          <a:prstGeom prst="rect">
            <a:avLst/>
          </a:prstGeom>
          <a:noFill/>
        </p:spPr>
        <p:txBody>
          <a:bodyPr wrap="square" rtlCol="0">
            <a:spAutoFit/>
          </a:bodyPr>
          <a:lstStyle/>
          <a:p>
            <a:r>
              <a:rPr lang="en-US" sz="800" dirty="0"/>
              <a:t>Image by </a:t>
            </a:r>
            <a:r>
              <a:rPr lang="en-US" sz="800" dirty="0">
                <a:hlinkClick r:id="rId4"/>
              </a:rPr>
              <a:t>Corey Ryan Hanson</a:t>
            </a:r>
            <a:r>
              <a:rPr lang="en-US" sz="800" dirty="0"/>
              <a:t> from </a:t>
            </a:r>
            <a:r>
              <a:rPr lang="en-US" sz="800" dirty="0" err="1">
                <a:hlinkClick r:id="rId5"/>
              </a:rPr>
              <a:t>Pixabay</a:t>
            </a:r>
            <a:r>
              <a:rPr lang="en-US" dirty="0"/>
              <a:t> </a:t>
            </a:r>
          </a:p>
        </p:txBody>
      </p:sp>
    </p:spTree>
    <p:extLst>
      <p:ext uri="{BB962C8B-B14F-4D97-AF65-F5344CB8AC3E}">
        <p14:creationId xmlns:p14="http://schemas.microsoft.com/office/powerpoint/2010/main" val="2669543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FC8390-B226-47CF-BECE-60F9937DFB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407543"/>
            <a:ext cx="3505200" cy="3505200"/>
          </a:xfrm>
          <a:prstGeom prst="rect">
            <a:avLst/>
          </a:prstGeom>
        </p:spPr>
      </p:pic>
      <p:sp>
        <p:nvSpPr>
          <p:cNvPr id="2" name="Title 1">
            <a:extLst>
              <a:ext uri="{FF2B5EF4-FFF2-40B4-BE49-F238E27FC236}">
                <a16:creationId xmlns:a16="http://schemas.microsoft.com/office/drawing/2014/main" id="{BF0A204E-A1EA-4F24-8768-CA9D4449FB45}"/>
              </a:ext>
            </a:extLst>
          </p:cNvPr>
          <p:cNvSpPr>
            <a:spLocks noGrp="1"/>
          </p:cNvSpPr>
          <p:nvPr>
            <p:ph type="title"/>
          </p:nvPr>
        </p:nvSpPr>
        <p:spPr/>
        <p:txBody>
          <a:bodyPr/>
          <a:lstStyle/>
          <a:p>
            <a:r>
              <a:rPr lang="en-US" dirty="0"/>
              <a:t>Lower Risk Tasks - BBP</a:t>
            </a:r>
          </a:p>
        </p:txBody>
      </p:sp>
      <p:sp>
        <p:nvSpPr>
          <p:cNvPr id="3" name="Content Placeholder 2">
            <a:extLst>
              <a:ext uri="{FF2B5EF4-FFF2-40B4-BE49-F238E27FC236}">
                <a16:creationId xmlns:a16="http://schemas.microsoft.com/office/drawing/2014/main" id="{A11E1F3D-50F3-40DD-A169-137DE074994C}"/>
              </a:ext>
            </a:extLst>
          </p:cNvPr>
          <p:cNvSpPr>
            <a:spLocks noGrp="1"/>
          </p:cNvSpPr>
          <p:nvPr>
            <p:ph idx="1"/>
          </p:nvPr>
        </p:nvSpPr>
        <p:spPr/>
        <p:txBody>
          <a:bodyPr/>
          <a:lstStyle/>
          <a:p>
            <a:pPr marL="465138" eaLnBrk="1" hangingPunct="1">
              <a:lnSpc>
                <a:spcPct val="150000"/>
              </a:lnSpc>
              <a:defRPr/>
            </a:pPr>
            <a:r>
              <a:rPr lang="en-US" dirty="0">
                <a:ea typeface="ＭＳ Ｐゴシック" pitchFamily="34" charset="-128"/>
              </a:rPr>
              <a:t>Assisting with bathing or oral care</a:t>
            </a:r>
          </a:p>
          <a:p>
            <a:pPr marL="465138" eaLnBrk="1" hangingPunct="1">
              <a:lnSpc>
                <a:spcPct val="150000"/>
              </a:lnSpc>
              <a:defRPr/>
            </a:pPr>
            <a:r>
              <a:rPr lang="en-US" dirty="0">
                <a:ea typeface="ＭＳ Ｐゴシック" pitchFamily="34" charset="-128"/>
              </a:rPr>
              <a:t>Handling incontinence pads, linens, and contaminated trash</a:t>
            </a:r>
          </a:p>
          <a:p>
            <a:pPr marL="465138" eaLnBrk="1" hangingPunct="1">
              <a:lnSpc>
                <a:spcPct val="150000"/>
              </a:lnSpc>
              <a:defRPr/>
            </a:pPr>
            <a:r>
              <a:rPr lang="en-US" dirty="0">
                <a:ea typeface="ＭＳ Ｐゴシック" pitchFamily="34" charset="-128"/>
              </a:rPr>
              <a:t>Cleaning rooms, common areas, and equipment</a:t>
            </a:r>
          </a:p>
          <a:p>
            <a:endParaRPr lang="en-US" dirty="0"/>
          </a:p>
        </p:txBody>
      </p:sp>
      <p:sp>
        <p:nvSpPr>
          <p:cNvPr id="5" name="Content Placeholder 3">
            <a:extLst>
              <a:ext uri="{FF2B5EF4-FFF2-40B4-BE49-F238E27FC236}">
                <a16:creationId xmlns:a16="http://schemas.microsoft.com/office/drawing/2014/main" id="{B133654B-A1F8-4AE4-B9FF-7AC1BF050BAC}"/>
              </a:ext>
            </a:extLst>
          </p:cNvPr>
          <p:cNvSpPr>
            <a:spLocks noGrp="1"/>
          </p:cNvSpPr>
          <p:nvPr>
            <p:ph sz="quarter" idx="10"/>
          </p:nvPr>
        </p:nvSpPr>
        <p:spPr>
          <a:xfrm>
            <a:off x="6477000" y="731838"/>
            <a:ext cx="2133600" cy="381000"/>
          </a:xfrm>
        </p:spPr>
        <p:txBody>
          <a:bodyPr/>
          <a:lstStyle/>
          <a:p>
            <a:pPr algn="r"/>
            <a:r>
              <a:rPr lang="en-US" sz="1400" dirty="0"/>
              <a:t>CPL 02-02-069</a:t>
            </a:r>
          </a:p>
        </p:txBody>
      </p:sp>
      <p:sp>
        <p:nvSpPr>
          <p:cNvPr id="4" name="Rectangle 3">
            <a:extLst>
              <a:ext uri="{FF2B5EF4-FFF2-40B4-BE49-F238E27FC236}">
                <a16:creationId xmlns:a16="http://schemas.microsoft.com/office/drawing/2014/main" id="{BEE5C3CC-7381-4BEB-96CF-7213B6DEAE6C}"/>
              </a:ext>
            </a:extLst>
          </p:cNvPr>
          <p:cNvSpPr/>
          <p:nvPr/>
        </p:nvSpPr>
        <p:spPr>
          <a:xfrm>
            <a:off x="5715000" y="5771041"/>
            <a:ext cx="4572000" cy="215444"/>
          </a:xfrm>
          <a:prstGeom prst="rect">
            <a:avLst/>
          </a:prstGeom>
        </p:spPr>
        <p:txBody>
          <a:bodyPr>
            <a:spAutoFit/>
          </a:bodyPr>
          <a:lstStyle/>
          <a:p>
            <a:r>
              <a:rPr lang="en-US" sz="800" dirty="0">
                <a:solidFill>
                  <a:srgbClr val="191B26"/>
                </a:solidFill>
                <a:latin typeface="Open Sans"/>
              </a:rPr>
              <a:t>Image by </a:t>
            </a:r>
            <a:r>
              <a:rPr lang="en-US" sz="800" dirty="0">
                <a:solidFill>
                  <a:srgbClr val="191B26"/>
                </a:solidFill>
                <a:latin typeface="Open Sans"/>
                <a:hlinkClick r:id="rId4"/>
              </a:rPr>
              <a:t>Peggy und Marco </a:t>
            </a:r>
            <a:r>
              <a:rPr lang="en-US" sz="800" dirty="0" err="1">
                <a:solidFill>
                  <a:srgbClr val="191B26"/>
                </a:solidFill>
                <a:latin typeface="Open Sans"/>
                <a:hlinkClick r:id="rId4"/>
              </a:rPr>
              <a:t>Lachmann-Anke</a:t>
            </a:r>
            <a:r>
              <a:rPr lang="en-US" sz="800" dirty="0">
                <a:solidFill>
                  <a:srgbClr val="191B26"/>
                </a:solidFill>
                <a:latin typeface="Open Sans"/>
              </a:rPr>
              <a:t> from </a:t>
            </a:r>
            <a:r>
              <a:rPr lang="en-US" sz="800" dirty="0" err="1">
                <a:solidFill>
                  <a:srgbClr val="191B26"/>
                </a:solidFill>
                <a:latin typeface="Open Sans"/>
                <a:hlinkClick r:id="rId5"/>
              </a:rPr>
              <a:t>Pixabay</a:t>
            </a:r>
            <a:endParaRPr lang="en-US" sz="800" dirty="0"/>
          </a:p>
        </p:txBody>
      </p:sp>
    </p:spTree>
    <p:extLst>
      <p:ext uri="{BB962C8B-B14F-4D97-AF65-F5344CB8AC3E}">
        <p14:creationId xmlns:p14="http://schemas.microsoft.com/office/powerpoint/2010/main" val="655969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4D8CF-317C-41E4-A6E8-83B1951FFC4F}"/>
              </a:ext>
            </a:extLst>
          </p:cNvPr>
          <p:cNvSpPr>
            <a:spLocks noGrp="1"/>
          </p:cNvSpPr>
          <p:nvPr>
            <p:ph type="title"/>
          </p:nvPr>
        </p:nvSpPr>
        <p:spPr/>
        <p:txBody>
          <a:bodyPr/>
          <a:lstStyle/>
          <a:p>
            <a:r>
              <a:rPr lang="en-US" dirty="0"/>
              <a:t>Higher Risk Tasks - BBP</a:t>
            </a:r>
          </a:p>
        </p:txBody>
      </p:sp>
      <p:sp>
        <p:nvSpPr>
          <p:cNvPr id="3" name="Content Placeholder 2">
            <a:extLst>
              <a:ext uri="{FF2B5EF4-FFF2-40B4-BE49-F238E27FC236}">
                <a16:creationId xmlns:a16="http://schemas.microsoft.com/office/drawing/2014/main" id="{68424CA7-BB96-456D-A378-053CBF9F0DF7}"/>
              </a:ext>
            </a:extLst>
          </p:cNvPr>
          <p:cNvSpPr>
            <a:spLocks noGrp="1"/>
          </p:cNvSpPr>
          <p:nvPr>
            <p:ph idx="1"/>
          </p:nvPr>
        </p:nvSpPr>
        <p:spPr>
          <a:xfrm>
            <a:off x="640976" y="1295400"/>
            <a:ext cx="8382000" cy="4724400"/>
          </a:xfrm>
        </p:spPr>
        <p:txBody>
          <a:bodyPr/>
          <a:lstStyle/>
          <a:p>
            <a:pPr>
              <a:lnSpc>
                <a:spcPct val="150000"/>
              </a:lnSpc>
            </a:pPr>
            <a:r>
              <a:rPr lang="en-US" dirty="0">
                <a:ea typeface="ＭＳ Ｐゴシック" pitchFamily="34" charset="-128"/>
              </a:rPr>
              <a:t>Assisting with wound care</a:t>
            </a:r>
          </a:p>
          <a:p>
            <a:pPr>
              <a:lnSpc>
                <a:spcPct val="150000"/>
              </a:lnSpc>
            </a:pPr>
            <a:r>
              <a:rPr lang="en-US" dirty="0">
                <a:ea typeface="ＭＳ Ｐゴシック" pitchFamily="34" charset="-128"/>
              </a:rPr>
              <a:t>Monitoring blood glucose</a:t>
            </a:r>
          </a:p>
          <a:p>
            <a:pPr>
              <a:lnSpc>
                <a:spcPct val="150000"/>
              </a:lnSpc>
            </a:pPr>
            <a:r>
              <a:rPr lang="en-US" dirty="0">
                <a:ea typeface="ＭＳ Ｐゴシック" pitchFamily="34" charset="-128"/>
              </a:rPr>
              <a:t>Giving an injection of medication</a:t>
            </a:r>
          </a:p>
          <a:p>
            <a:pPr>
              <a:lnSpc>
                <a:spcPct val="150000"/>
              </a:lnSpc>
            </a:pPr>
            <a:r>
              <a:rPr lang="en-US" dirty="0">
                <a:ea typeface="ＭＳ Ｐゴシック" pitchFamily="34" charset="-128"/>
              </a:rPr>
              <a:t>Cleaning blood/body fluid spills </a:t>
            </a:r>
          </a:p>
          <a:p>
            <a:pPr>
              <a:lnSpc>
                <a:spcPct val="150000"/>
              </a:lnSpc>
            </a:pPr>
            <a:r>
              <a:rPr lang="en-US" dirty="0">
                <a:ea typeface="ＭＳ Ｐゴシック" pitchFamily="34" charset="-128"/>
              </a:rPr>
              <a:t>Helping with nail or skin care</a:t>
            </a:r>
          </a:p>
          <a:p>
            <a:pPr>
              <a:lnSpc>
                <a:spcPct val="150000"/>
              </a:lnSpc>
            </a:pPr>
            <a:r>
              <a:rPr lang="en-US" dirty="0">
                <a:ea typeface="ＭＳ Ｐゴシック" pitchFamily="34" charset="-128"/>
              </a:rPr>
              <a:t>Providing first aid such as managing nose bleeds or abrasions</a:t>
            </a:r>
          </a:p>
          <a:p>
            <a:endParaRPr lang="en-US" dirty="0"/>
          </a:p>
        </p:txBody>
      </p:sp>
      <p:sp>
        <p:nvSpPr>
          <p:cNvPr id="5" name="Content Placeholder 3">
            <a:extLst>
              <a:ext uri="{FF2B5EF4-FFF2-40B4-BE49-F238E27FC236}">
                <a16:creationId xmlns:a16="http://schemas.microsoft.com/office/drawing/2014/main" id="{F0796D7D-5042-42AE-9A58-83EDF2D8F8A0}"/>
              </a:ext>
            </a:extLst>
          </p:cNvPr>
          <p:cNvSpPr>
            <a:spLocks noGrp="1"/>
          </p:cNvSpPr>
          <p:nvPr>
            <p:ph sz="quarter" idx="10"/>
          </p:nvPr>
        </p:nvSpPr>
        <p:spPr>
          <a:xfrm>
            <a:off x="6477000" y="815975"/>
            <a:ext cx="2133600" cy="381000"/>
          </a:xfrm>
        </p:spPr>
        <p:txBody>
          <a:bodyPr/>
          <a:lstStyle/>
          <a:p>
            <a:pPr algn="r"/>
            <a:r>
              <a:rPr lang="en-US" sz="1200" dirty="0"/>
              <a:t>CPL 02-02-069</a:t>
            </a:r>
          </a:p>
        </p:txBody>
      </p:sp>
    </p:spTree>
    <p:extLst>
      <p:ext uri="{BB962C8B-B14F-4D97-AF65-F5344CB8AC3E}">
        <p14:creationId xmlns:p14="http://schemas.microsoft.com/office/powerpoint/2010/main" val="1394954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8A2-07E8-4E18-9E86-B4D97C7218EB}"/>
              </a:ext>
            </a:extLst>
          </p:cNvPr>
          <p:cNvSpPr>
            <a:spLocks noGrp="1"/>
          </p:cNvSpPr>
          <p:nvPr>
            <p:ph type="ctrTitle" sz="quarter"/>
          </p:nvPr>
        </p:nvSpPr>
        <p:spPr>
          <a:xfrm>
            <a:off x="1454150" y="3048767"/>
            <a:ext cx="6235700" cy="760465"/>
          </a:xfrm>
        </p:spPr>
        <p:txBody>
          <a:bodyPr/>
          <a:lstStyle/>
          <a:p>
            <a:pPr algn="ctr"/>
            <a:r>
              <a:rPr lang="en-US" dirty="0"/>
              <a:t>Tuberculosis in LTC</a:t>
            </a:r>
          </a:p>
        </p:txBody>
      </p:sp>
      <p:sp>
        <p:nvSpPr>
          <p:cNvPr id="3" name="TextBox 2">
            <a:extLst>
              <a:ext uri="{FF2B5EF4-FFF2-40B4-BE49-F238E27FC236}">
                <a16:creationId xmlns:a16="http://schemas.microsoft.com/office/drawing/2014/main" id="{257B8BA2-F7B4-40A7-9223-31559605B090}"/>
              </a:ext>
            </a:extLst>
          </p:cNvPr>
          <p:cNvSpPr txBox="1"/>
          <p:nvPr/>
        </p:nvSpPr>
        <p:spPr>
          <a:xfrm>
            <a:off x="5638800" y="5181600"/>
            <a:ext cx="3124200" cy="830997"/>
          </a:xfrm>
          <a:prstGeom prst="rect">
            <a:avLst/>
          </a:prstGeom>
          <a:noFill/>
        </p:spPr>
        <p:txBody>
          <a:bodyPr wrap="square" rtlCol="0">
            <a:spAutoFit/>
          </a:bodyPr>
          <a:lstStyle/>
          <a:p>
            <a:pPr algn="r"/>
            <a:r>
              <a:rPr lang="en-US" sz="2400" b="1" u="none" dirty="0">
                <a:solidFill>
                  <a:srgbClr val="012D9A"/>
                </a:solidFill>
                <a:latin typeface="+mn-lt"/>
              </a:rPr>
              <a:t>OPN 132 SEP</a:t>
            </a:r>
            <a:br>
              <a:rPr lang="en-US" sz="2400" b="1" u="none" dirty="0">
                <a:solidFill>
                  <a:srgbClr val="012D9A"/>
                </a:solidFill>
                <a:latin typeface="+mn-lt"/>
              </a:rPr>
            </a:br>
            <a:r>
              <a:rPr lang="en-US" sz="2400" b="1" u="none" dirty="0">
                <a:solidFill>
                  <a:srgbClr val="012D9A"/>
                </a:solidFill>
                <a:latin typeface="+mn-lt"/>
              </a:rPr>
              <a:t>CPL 02-02-078</a:t>
            </a:r>
          </a:p>
        </p:txBody>
      </p:sp>
    </p:spTree>
    <p:extLst>
      <p:ext uri="{BB962C8B-B14F-4D97-AF65-F5344CB8AC3E}">
        <p14:creationId xmlns:p14="http://schemas.microsoft.com/office/powerpoint/2010/main" val="520770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2FA8A2-C36E-4E9E-B17F-7E700DE1C07A}"/>
              </a:ext>
            </a:extLst>
          </p:cNvPr>
          <p:cNvGrpSpPr/>
          <p:nvPr/>
        </p:nvGrpSpPr>
        <p:grpSpPr>
          <a:xfrm>
            <a:off x="0" y="1219200"/>
            <a:ext cx="10972800" cy="4618893"/>
            <a:chOff x="3124432" y="4193775"/>
            <a:chExt cx="3466635" cy="1644318"/>
          </a:xfrm>
        </p:grpSpPr>
        <p:pic>
          <p:nvPicPr>
            <p:cNvPr id="5" name="Picture 4">
              <a:extLst>
                <a:ext uri="{FF2B5EF4-FFF2-40B4-BE49-F238E27FC236}">
                  <a16:creationId xmlns:a16="http://schemas.microsoft.com/office/drawing/2014/main" id="{C39949BC-4A74-4268-9756-460FBA8CF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432" y="4193775"/>
              <a:ext cx="2895135" cy="1615010"/>
            </a:xfrm>
            <a:prstGeom prst="rect">
              <a:avLst/>
            </a:prstGeom>
          </p:spPr>
        </p:pic>
        <p:sp>
          <p:nvSpPr>
            <p:cNvPr id="4" name="TextBox 3">
              <a:extLst>
                <a:ext uri="{FF2B5EF4-FFF2-40B4-BE49-F238E27FC236}">
                  <a16:creationId xmlns:a16="http://schemas.microsoft.com/office/drawing/2014/main" id="{32DD867C-AD83-4B6E-92C5-89410DE8035A}"/>
                </a:ext>
              </a:extLst>
            </p:cNvPr>
            <p:cNvSpPr txBox="1"/>
            <p:nvPr/>
          </p:nvSpPr>
          <p:spPr>
            <a:xfrm>
              <a:off x="5448067" y="5561094"/>
              <a:ext cx="1143000" cy="276999"/>
            </a:xfrm>
            <a:prstGeom prst="rect">
              <a:avLst/>
            </a:prstGeom>
            <a:noFill/>
          </p:spPr>
          <p:txBody>
            <a:bodyPr wrap="square" rtlCol="0">
              <a:spAutoFit/>
            </a:bodyPr>
            <a:lstStyle/>
            <a:p>
              <a:r>
                <a:rPr lang="en-US" sz="1200" b="1" u="none" dirty="0">
                  <a:solidFill>
                    <a:schemeClr val="bg1"/>
                  </a:solidFill>
                  <a:latin typeface="+mj-lt"/>
                </a:rPr>
                <a:t>CDC</a:t>
              </a:r>
            </a:p>
          </p:txBody>
        </p:sp>
      </p:grpSp>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430216"/>
            <a:ext cx="6553200" cy="553998"/>
          </a:xfrm>
        </p:spPr>
        <p:txBody>
          <a:bodyPr/>
          <a:lstStyle/>
          <a:p>
            <a:r>
              <a:rPr lang="en-US" dirty="0">
                <a:latin typeface="Arial Narrow" panose="020B0606020202030204" pitchFamily="34" charset="0"/>
              </a:rPr>
              <a:t>Tuberculosis (TB) Video</a:t>
            </a: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304800" y="935317"/>
            <a:ext cx="8001000" cy="1752600"/>
          </a:xfrm>
        </p:spPr>
        <p:txBody>
          <a:bodyPr/>
          <a:lstStyle/>
          <a:p>
            <a:pPr marL="0" indent="0">
              <a:buNone/>
            </a:pPr>
            <a:endParaRPr lang="en-US" altLang="en-US" dirty="0">
              <a:solidFill>
                <a:schemeClr val="bg1"/>
              </a:solidFill>
            </a:endParaRPr>
          </a:p>
          <a:p>
            <a:pPr lvl="1"/>
            <a:r>
              <a:rPr lang="en-US" altLang="en-US" b="1" dirty="0">
                <a:solidFill>
                  <a:schemeClr val="bg1"/>
                </a:solidFill>
              </a:rPr>
              <a:t>“How TB Spreads”</a:t>
            </a:r>
          </a:p>
          <a:p>
            <a:pPr marL="0" indent="0">
              <a:buNone/>
            </a:pPr>
            <a:endParaRPr lang="en-US" dirty="0"/>
          </a:p>
        </p:txBody>
      </p:sp>
      <p:sp>
        <p:nvSpPr>
          <p:cNvPr id="6" name="Rectangle 5">
            <a:extLst>
              <a:ext uri="{FF2B5EF4-FFF2-40B4-BE49-F238E27FC236}">
                <a16:creationId xmlns:a16="http://schemas.microsoft.com/office/drawing/2014/main" id="{B71DF0B6-D9C6-434F-9D28-A56E5566061C}"/>
              </a:ext>
            </a:extLst>
          </p:cNvPr>
          <p:cNvSpPr/>
          <p:nvPr/>
        </p:nvSpPr>
        <p:spPr>
          <a:xfrm>
            <a:off x="5791200" y="5449047"/>
            <a:ext cx="4572000" cy="246221"/>
          </a:xfrm>
          <a:prstGeom prst="rect">
            <a:avLst/>
          </a:prstGeom>
        </p:spPr>
        <p:txBody>
          <a:bodyPr>
            <a:spAutoFit/>
          </a:bodyPr>
          <a:lstStyle/>
          <a:p>
            <a:r>
              <a:rPr lang="en-US" altLang="en-US" sz="1000" dirty="0">
                <a:solidFill>
                  <a:schemeClr val="bg1"/>
                </a:solidFill>
                <a:latin typeface="+mn-lt"/>
                <a:hlinkClick r:id="rId4">
                  <a:extLst>
                    <a:ext uri="{A12FA001-AC4F-418D-AE19-62706E023703}">
                      <ahyp:hlinkClr xmlns:ahyp="http://schemas.microsoft.com/office/drawing/2018/hyperlinkcolor" val="tx"/>
                    </a:ext>
                  </a:extLst>
                </a:hlinkClick>
              </a:rPr>
              <a:t>http://www.cdc.gov/tb/topic/basics/howtbspreads.htm</a:t>
            </a:r>
            <a:endParaRPr lang="en-US" altLang="en-US" sz="1000" dirty="0">
              <a:solidFill>
                <a:schemeClr val="bg1"/>
              </a:solidFill>
              <a:latin typeface="+mn-lt"/>
            </a:endParaRPr>
          </a:p>
        </p:txBody>
      </p:sp>
      <p:sp>
        <p:nvSpPr>
          <p:cNvPr id="10" name="Content Placeholder 3">
            <a:extLst>
              <a:ext uri="{FF2B5EF4-FFF2-40B4-BE49-F238E27FC236}">
                <a16:creationId xmlns:a16="http://schemas.microsoft.com/office/drawing/2014/main" id="{9295AC37-42EC-4A6C-A22B-CDB5AF887C9F}"/>
              </a:ext>
            </a:extLst>
          </p:cNvPr>
          <p:cNvSpPr>
            <a:spLocks noGrp="1"/>
          </p:cNvSpPr>
          <p:nvPr>
            <p:ph sz="quarter" idx="10"/>
          </p:nvPr>
        </p:nvSpPr>
        <p:spPr>
          <a:xfrm>
            <a:off x="6477000" y="815975"/>
            <a:ext cx="2133600" cy="381000"/>
          </a:xfrm>
        </p:spPr>
        <p:txBody>
          <a:bodyPr/>
          <a:lstStyle/>
          <a:p>
            <a:pPr algn="r"/>
            <a:r>
              <a:rPr lang="en-US" sz="1200" dirty="0"/>
              <a:t>CPL 02-02-078</a:t>
            </a:r>
          </a:p>
        </p:txBody>
      </p:sp>
    </p:spTree>
    <p:extLst>
      <p:ext uri="{BB962C8B-B14F-4D97-AF65-F5344CB8AC3E}">
        <p14:creationId xmlns:p14="http://schemas.microsoft.com/office/powerpoint/2010/main" val="546769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9B8E0-287D-4177-85AF-61FCDA6504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8"/>
          <a:stretch/>
        </p:blipFill>
        <p:spPr>
          <a:xfrm>
            <a:off x="0" y="2133600"/>
            <a:ext cx="4309428" cy="35052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68382" y="427911"/>
            <a:ext cx="8763000" cy="430887"/>
          </a:xfrm>
        </p:spPr>
        <p:txBody>
          <a:bodyPr/>
          <a:lstStyle/>
          <a:p>
            <a:r>
              <a:rPr lang="en-US" sz="2800" dirty="0">
                <a:latin typeface="Arial Narrow" panose="020B0606020202030204" pitchFamily="34" charset="0"/>
              </a:rPr>
              <a:t>Tuberculosis (TB) Inspection and Citation Guidance</a:t>
            </a: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51985" y="1066800"/>
            <a:ext cx="8001000" cy="4932402"/>
          </a:xfrm>
        </p:spPr>
        <p:txBody>
          <a:bodyPr/>
          <a:lstStyle/>
          <a:p>
            <a:r>
              <a:rPr lang="en-US" b="1" dirty="0"/>
              <a:t>Determine if a TB case is suspected or confirmed (w/in last 6 months)</a:t>
            </a:r>
          </a:p>
          <a:p>
            <a:pPr lvl="1"/>
            <a:endParaRPr lang="en-US" sz="800" dirty="0"/>
          </a:p>
          <a:p>
            <a:pPr lvl="1"/>
            <a:endParaRPr lang="en-US" sz="800" dirty="0"/>
          </a:p>
          <a:p>
            <a:pPr marL="0" indent="0">
              <a:buNone/>
            </a:pPr>
            <a:endParaRPr lang="en-US" dirty="0"/>
          </a:p>
        </p:txBody>
      </p:sp>
      <p:sp>
        <p:nvSpPr>
          <p:cNvPr id="9" name="Rectangle 8">
            <a:extLst>
              <a:ext uri="{FF2B5EF4-FFF2-40B4-BE49-F238E27FC236}">
                <a16:creationId xmlns:a16="http://schemas.microsoft.com/office/drawing/2014/main" id="{09E4B66F-2BB3-44FB-A0AF-1372BEFED38E}"/>
              </a:ext>
            </a:extLst>
          </p:cNvPr>
          <p:cNvSpPr/>
          <p:nvPr/>
        </p:nvSpPr>
        <p:spPr>
          <a:xfrm>
            <a:off x="4145207" y="2743200"/>
            <a:ext cx="4572000" cy="1815882"/>
          </a:xfrm>
          <a:prstGeom prst="rect">
            <a:avLst/>
          </a:prstGeom>
        </p:spPr>
        <p:txBody>
          <a:bodyPr>
            <a:spAutoFit/>
          </a:bodyPr>
          <a:lstStyle/>
          <a:p>
            <a:pPr marL="690563" lvl="1" indent="-233363">
              <a:buClr>
                <a:srgbClr val="012D9A"/>
              </a:buClr>
              <a:buFont typeface="Symbol" panose="05050102010706020507" pitchFamily="18" charset="2"/>
              <a:buChar char="-"/>
            </a:pPr>
            <a:r>
              <a:rPr lang="en-US" sz="2400" u="none" kern="0" dirty="0">
                <a:solidFill>
                  <a:srgbClr val="000000"/>
                </a:solidFill>
                <a:latin typeface="Arial"/>
              </a:rPr>
              <a:t>If “</a:t>
            </a:r>
            <a:r>
              <a:rPr lang="en-US" sz="2400" b="1" u="none" kern="0" dirty="0">
                <a:solidFill>
                  <a:srgbClr val="000000"/>
                </a:solidFill>
                <a:latin typeface="Arial"/>
              </a:rPr>
              <a:t>No</a:t>
            </a:r>
            <a:r>
              <a:rPr lang="en-US" sz="2400" u="none" kern="0" dirty="0">
                <a:solidFill>
                  <a:srgbClr val="000000"/>
                </a:solidFill>
                <a:latin typeface="Arial"/>
              </a:rPr>
              <a:t>”</a:t>
            </a:r>
          </a:p>
          <a:p>
            <a:pPr marL="1084263" lvl="2" indent="-169863">
              <a:buClr>
                <a:srgbClr val="012D9A"/>
              </a:buClr>
              <a:buFontTx/>
              <a:buChar char="»"/>
            </a:pPr>
            <a:r>
              <a:rPr lang="en-US" sz="2000" u="none" kern="0" dirty="0">
                <a:solidFill>
                  <a:srgbClr val="000000"/>
                </a:solidFill>
                <a:latin typeface="Arial"/>
              </a:rPr>
              <a:t> Suspend TB investigation</a:t>
            </a:r>
          </a:p>
          <a:p>
            <a:pPr lvl="1">
              <a:buClr>
                <a:srgbClr val="012D9A"/>
              </a:buClr>
            </a:pPr>
            <a:endParaRPr lang="en-US" sz="2400" u="none" kern="0" dirty="0">
              <a:solidFill>
                <a:srgbClr val="000000"/>
              </a:solidFill>
              <a:latin typeface="Arial"/>
            </a:endParaRPr>
          </a:p>
          <a:p>
            <a:pPr marL="690563" lvl="1" indent="-233363">
              <a:buClr>
                <a:srgbClr val="012D9A"/>
              </a:buClr>
              <a:buFont typeface="Symbol" panose="05050102010706020507" pitchFamily="18" charset="2"/>
              <a:buChar char="-"/>
            </a:pPr>
            <a:r>
              <a:rPr lang="en-US" sz="2400" u="none" kern="0" dirty="0">
                <a:solidFill>
                  <a:srgbClr val="000000"/>
                </a:solidFill>
                <a:latin typeface="Arial"/>
              </a:rPr>
              <a:t>If “</a:t>
            </a:r>
            <a:r>
              <a:rPr lang="en-US" sz="2400" b="1" u="none" kern="0" dirty="0">
                <a:solidFill>
                  <a:srgbClr val="000000"/>
                </a:solidFill>
                <a:latin typeface="Arial"/>
              </a:rPr>
              <a:t>Yes</a:t>
            </a:r>
            <a:r>
              <a:rPr lang="en-US" sz="2400" u="none" kern="0" dirty="0">
                <a:solidFill>
                  <a:srgbClr val="000000"/>
                </a:solidFill>
                <a:latin typeface="Arial"/>
              </a:rPr>
              <a:t>”</a:t>
            </a:r>
          </a:p>
          <a:p>
            <a:pPr marL="1084263" lvl="2" indent="-169863">
              <a:buClr>
                <a:srgbClr val="012D9A"/>
              </a:buClr>
              <a:buFontTx/>
              <a:buChar char="»"/>
            </a:pPr>
            <a:r>
              <a:rPr lang="en-US" sz="2000" u="none" kern="0" dirty="0">
                <a:solidFill>
                  <a:srgbClr val="000000"/>
                </a:solidFill>
                <a:latin typeface="Arial"/>
              </a:rPr>
              <a:t>proceed with CPL 02-02-078</a:t>
            </a:r>
          </a:p>
        </p:txBody>
      </p:sp>
      <p:sp>
        <p:nvSpPr>
          <p:cNvPr id="10" name="Rectangle 9">
            <a:extLst>
              <a:ext uri="{FF2B5EF4-FFF2-40B4-BE49-F238E27FC236}">
                <a16:creationId xmlns:a16="http://schemas.microsoft.com/office/drawing/2014/main" id="{FDF145BA-BF15-4859-B72F-BD47AE88B3E7}"/>
              </a:ext>
            </a:extLst>
          </p:cNvPr>
          <p:cNvSpPr/>
          <p:nvPr/>
        </p:nvSpPr>
        <p:spPr>
          <a:xfrm>
            <a:off x="0" y="5397061"/>
            <a:ext cx="4572000" cy="246221"/>
          </a:xfrm>
          <a:prstGeom prst="rect">
            <a:avLst/>
          </a:prstGeom>
        </p:spPr>
        <p:txBody>
          <a:bodyPr>
            <a:spAutoFit/>
          </a:bodyPr>
          <a:lstStyle/>
          <a:p>
            <a:r>
              <a:rPr lang="en-US" altLang="en-US" sz="1000" dirty="0">
                <a:solidFill>
                  <a:schemeClr val="bg1"/>
                </a:solidFill>
                <a:latin typeface="+mn-lt"/>
                <a:hlinkClick r:id="rId4">
                  <a:extLst>
                    <a:ext uri="{A12FA001-AC4F-418D-AE19-62706E023703}">
                      <ahyp:hlinkClr xmlns:ahyp="http://schemas.microsoft.com/office/drawing/2018/hyperlinkcolor" val="tx"/>
                    </a:ext>
                  </a:extLst>
                </a:hlinkClick>
              </a:rPr>
              <a:t>http://www.cdc.gov/tb/topic/basics/howtbspreads.htm</a:t>
            </a:r>
            <a:endParaRPr lang="en-US" altLang="en-US" sz="1000" dirty="0">
              <a:solidFill>
                <a:schemeClr val="bg1"/>
              </a:solidFill>
              <a:latin typeface="+mn-lt"/>
            </a:endParaRPr>
          </a:p>
        </p:txBody>
      </p:sp>
      <p:sp>
        <p:nvSpPr>
          <p:cNvPr id="12" name="Content Placeholder 3">
            <a:extLst>
              <a:ext uri="{FF2B5EF4-FFF2-40B4-BE49-F238E27FC236}">
                <a16:creationId xmlns:a16="http://schemas.microsoft.com/office/drawing/2014/main" id="{DAF3D0DB-D179-4B9C-8DB6-C4F33410A279}"/>
              </a:ext>
            </a:extLst>
          </p:cNvPr>
          <p:cNvSpPr>
            <a:spLocks noGrp="1"/>
          </p:cNvSpPr>
          <p:nvPr>
            <p:ph sz="quarter" idx="10"/>
          </p:nvPr>
        </p:nvSpPr>
        <p:spPr>
          <a:xfrm>
            <a:off x="6458808" y="779502"/>
            <a:ext cx="2133600" cy="381000"/>
          </a:xfrm>
        </p:spPr>
        <p:txBody>
          <a:bodyPr/>
          <a:lstStyle/>
          <a:p>
            <a:pPr algn="r"/>
            <a:r>
              <a:rPr lang="en-US" sz="1200" dirty="0"/>
              <a:t>CPL 02-02-078</a:t>
            </a:r>
          </a:p>
        </p:txBody>
      </p:sp>
    </p:spTree>
    <p:extLst>
      <p:ext uri="{BB962C8B-B14F-4D97-AF65-F5344CB8AC3E}">
        <p14:creationId xmlns:p14="http://schemas.microsoft.com/office/powerpoint/2010/main" val="2374985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60DE5-E4BB-47ED-89AB-4BC616F7AEA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2" name="Title 1">
            <a:extLst>
              <a:ext uri="{FF2B5EF4-FFF2-40B4-BE49-F238E27FC236}">
                <a16:creationId xmlns:a16="http://schemas.microsoft.com/office/drawing/2014/main" id="{5843F155-485A-4E30-8C2C-D226554BDD85}"/>
              </a:ext>
            </a:extLst>
          </p:cNvPr>
          <p:cNvSpPr>
            <a:spLocks noGrp="1"/>
          </p:cNvSpPr>
          <p:nvPr>
            <p:ph type="title"/>
          </p:nvPr>
        </p:nvSpPr>
        <p:spPr/>
        <p:txBody>
          <a:bodyPr/>
          <a:lstStyle/>
          <a:p>
            <a:r>
              <a:rPr lang="en-US" dirty="0"/>
              <a:t>If TB Cases Are Found…</a:t>
            </a:r>
          </a:p>
        </p:txBody>
      </p:sp>
      <p:sp>
        <p:nvSpPr>
          <p:cNvPr id="3" name="Content Placeholder 2">
            <a:extLst>
              <a:ext uri="{FF2B5EF4-FFF2-40B4-BE49-F238E27FC236}">
                <a16:creationId xmlns:a16="http://schemas.microsoft.com/office/drawing/2014/main" id="{B9966304-5CC1-46A2-8118-5AAE88CA94C7}"/>
              </a:ext>
            </a:extLst>
          </p:cNvPr>
          <p:cNvSpPr>
            <a:spLocks noGrp="1"/>
          </p:cNvSpPr>
          <p:nvPr>
            <p:ph idx="1"/>
          </p:nvPr>
        </p:nvSpPr>
        <p:spPr/>
        <p:txBody>
          <a:bodyPr/>
          <a:lstStyle/>
          <a:p>
            <a:pPr>
              <a:lnSpc>
                <a:spcPct val="150000"/>
              </a:lnSpc>
            </a:pPr>
            <a:r>
              <a:rPr lang="en-US" dirty="0"/>
              <a:t>Review plans for employee TB protection</a:t>
            </a:r>
          </a:p>
          <a:p>
            <a:pPr>
              <a:lnSpc>
                <a:spcPct val="150000"/>
              </a:lnSpc>
            </a:pPr>
            <a:r>
              <a:rPr lang="en-US" dirty="0"/>
              <a:t>Verify TB protection plans are in place/utilized</a:t>
            </a:r>
          </a:p>
          <a:p>
            <a:pPr>
              <a:lnSpc>
                <a:spcPct val="150000"/>
              </a:lnSpc>
            </a:pPr>
            <a:r>
              <a:rPr lang="en-US" dirty="0"/>
              <a:t>Assess appropriate areas of facility</a:t>
            </a:r>
          </a:p>
          <a:p>
            <a:endParaRPr lang="en-US" dirty="0"/>
          </a:p>
          <a:p>
            <a:pPr marL="0" indent="0">
              <a:buNone/>
            </a:pPr>
            <a:endParaRPr lang="en-US" dirty="0"/>
          </a:p>
          <a:p>
            <a:pPr marL="0" indent="0" algn="ctr">
              <a:buNone/>
            </a:pPr>
            <a:r>
              <a:rPr lang="en-US" b="1" dirty="0"/>
              <a:t>Determine if Employer is in compliance!</a:t>
            </a:r>
          </a:p>
          <a:p>
            <a:endParaRPr lang="en-US" dirty="0"/>
          </a:p>
        </p:txBody>
      </p:sp>
      <p:sp>
        <p:nvSpPr>
          <p:cNvPr id="5" name="Content Placeholder 3">
            <a:extLst>
              <a:ext uri="{FF2B5EF4-FFF2-40B4-BE49-F238E27FC236}">
                <a16:creationId xmlns:a16="http://schemas.microsoft.com/office/drawing/2014/main" id="{8A6A2373-91BD-4BFB-BD85-A300F2499C03}"/>
              </a:ext>
            </a:extLst>
          </p:cNvPr>
          <p:cNvSpPr txBox="1">
            <a:spLocks/>
          </p:cNvSpPr>
          <p:nvPr/>
        </p:nvSpPr>
        <p:spPr bwMode="auto">
          <a:xfrm>
            <a:off x="6477000" y="804162"/>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lgn="r"/>
            <a:r>
              <a:rPr lang="en-US" sz="1200" u="none" kern="0" dirty="0"/>
              <a:t>CPL 02-02-078</a:t>
            </a:r>
          </a:p>
        </p:txBody>
      </p:sp>
      <p:sp>
        <p:nvSpPr>
          <p:cNvPr id="4" name="Rectangle 3">
            <a:extLst>
              <a:ext uri="{FF2B5EF4-FFF2-40B4-BE49-F238E27FC236}">
                <a16:creationId xmlns:a16="http://schemas.microsoft.com/office/drawing/2014/main" id="{E6ED4652-1ABD-4949-AB00-3123EB44358A}"/>
              </a:ext>
            </a:extLst>
          </p:cNvPr>
          <p:cNvSpPr/>
          <p:nvPr/>
        </p:nvSpPr>
        <p:spPr>
          <a:xfrm>
            <a:off x="609600" y="5835878"/>
            <a:ext cx="4572000" cy="215444"/>
          </a:xfrm>
          <a:prstGeom prst="rect">
            <a:avLst/>
          </a:prstGeom>
        </p:spPr>
        <p:txBody>
          <a:bodyPr>
            <a:spAutoFit/>
          </a:bodyPr>
          <a:lstStyle/>
          <a:p>
            <a:r>
              <a:rPr lang="en-US" sz="800" dirty="0"/>
              <a:t>Image by </a:t>
            </a:r>
            <a:r>
              <a:rPr lang="en-US" sz="800" dirty="0" err="1"/>
              <a:t>Arek</a:t>
            </a:r>
            <a:r>
              <a:rPr lang="en-US" sz="800" dirty="0"/>
              <a:t> </a:t>
            </a:r>
            <a:r>
              <a:rPr lang="en-US" sz="800" dirty="0" err="1"/>
              <a:t>Socha</a:t>
            </a:r>
            <a:r>
              <a:rPr lang="en-US" sz="800" dirty="0"/>
              <a:t> from </a:t>
            </a:r>
            <a:r>
              <a:rPr lang="en-US" sz="800" dirty="0" err="1"/>
              <a:t>Pixabay</a:t>
            </a:r>
            <a:r>
              <a:rPr lang="en-US" sz="800" dirty="0"/>
              <a:t> </a:t>
            </a:r>
          </a:p>
        </p:txBody>
      </p:sp>
    </p:spTree>
    <p:extLst>
      <p:ext uri="{BB962C8B-B14F-4D97-AF65-F5344CB8AC3E}">
        <p14:creationId xmlns:p14="http://schemas.microsoft.com/office/powerpoint/2010/main" val="2268846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09600" y="457200"/>
            <a:ext cx="7010400" cy="553998"/>
          </a:xfrm>
        </p:spPr>
        <p:txBody>
          <a:bodyPr/>
          <a:lstStyle/>
          <a:p>
            <a:pPr eaLnBrk="1" hangingPunct="1"/>
            <a:r>
              <a:rPr lang="en-US" altLang="en-US" dirty="0"/>
              <a:t>OPN 132 Purpose</a:t>
            </a:r>
          </a:p>
        </p:txBody>
      </p:sp>
      <p:sp>
        <p:nvSpPr>
          <p:cNvPr id="6147" name="Rectangle 1027"/>
          <p:cNvSpPr>
            <a:spLocks noGrp="1" noChangeArrowheads="1"/>
          </p:cNvSpPr>
          <p:nvPr>
            <p:ph idx="1"/>
          </p:nvPr>
        </p:nvSpPr>
        <p:spPr>
          <a:xfrm>
            <a:off x="762000" y="1211530"/>
            <a:ext cx="7946292" cy="1884402"/>
          </a:xfrm>
        </p:spPr>
        <p:txBody>
          <a:bodyPr/>
          <a:lstStyle/>
          <a:p>
            <a:pPr eaLnBrk="1" hangingPunct="1">
              <a:lnSpc>
                <a:spcPct val="80000"/>
              </a:lnSpc>
            </a:pPr>
            <a:endParaRPr lang="en-US" altLang="en-US" dirty="0"/>
          </a:p>
          <a:p>
            <a:pPr eaLnBrk="1" hangingPunct="1">
              <a:lnSpc>
                <a:spcPct val="80000"/>
              </a:lnSpc>
            </a:pPr>
            <a:r>
              <a:rPr lang="en-US" altLang="en-US" dirty="0"/>
              <a:t>Standardize Long Term Care (LTC) compliance inspections.</a:t>
            </a:r>
          </a:p>
          <a:p>
            <a:pPr marL="0" indent="0" eaLnBrk="1" hangingPunct="1">
              <a:lnSpc>
                <a:spcPct val="80000"/>
              </a:lnSpc>
              <a:buNone/>
            </a:pPr>
            <a:endParaRPr lang="en-US" altLang="en-US" dirty="0"/>
          </a:p>
        </p:txBody>
      </p:sp>
      <p:grpSp>
        <p:nvGrpSpPr>
          <p:cNvPr id="5" name="Group 4">
            <a:extLst>
              <a:ext uri="{FF2B5EF4-FFF2-40B4-BE49-F238E27FC236}">
                <a16:creationId xmlns:a16="http://schemas.microsoft.com/office/drawing/2014/main" id="{0D3ECA9A-77D8-4C58-9A02-06037A503D65}"/>
              </a:ext>
            </a:extLst>
          </p:cNvPr>
          <p:cNvGrpSpPr/>
          <p:nvPr/>
        </p:nvGrpSpPr>
        <p:grpSpPr>
          <a:xfrm>
            <a:off x="1688306" y="2667000"/>
            <a:ext cx="5767387" cy="3209110"/>
            <a:chOff x="2081212" y="3138302"/>
            <a:chExt cx="4981575" cy="2737808"/>
          </a:xfrm>
        </p:grpSpPr>
        <p:pic>
          <p:nvPicPr>
            <p:cNvPr id="4" name="Picture 3">
              <a:extLst>
                <a:ext uri="{FF2B5EF4-FFF2-40B4-BE49-F238E27FC236}">
                  <a16:creationId xmlns:a16="http://schemas.microsoft.com/office/drawing/2014/main" id="{53C64899-1D9A-4107-A0CC-12D9B450B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212" y="3138302"/>
              <a:ext cx="4981575" cy="2737808"/>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1D4660DF-9D7C-4B4A-AB7E-A01A54F4B14A}"/>
                </a:ext>
              </a:extLst>
            </p:cNvPr>
            <p:cNvSpPr txBox="1"/>
            <p:nvPr/>
          </p:nvSpPr>
          <p:spPr>
            <a:xfrm>
              <a:off x="5992814" y="5486400"/>
              <a:ext cx="1069973" cy="276999"/>
            </a:xfrm>
            <a:prstGeom prst="rect">
              <a:avLst/>
            </a:prstGeom>
            <a:noFill/>
          </p:spPr>
          <p:txBody>
            <a:bodyPr wrap="none" rtlCol="0">
              <a:spAutoFit/>
            </a:bodyPr>
            <a:lstStyle/>
            <a:p>
              <a:r>
                <a:rPr lang="en-US" sz="1200" u="none" dirty="0">
                  <a:solidFill>
                    <a:schemeClr val="bg1"/>
                  </a:solidFill>
                  <a:latin typeface="+mn-lt"/>
                </a:rPr>
                <a:t>WorkSafeBC</a:t>
              </a:r>
            </a:p>
          </p:txBody>
        </p:sp>
      </p:grpSp>
    </p:spTree>
    <p:extLst>
      <p:ext uri="{BB962C8B-B14F-4D97-AF65-F5344CB8AC3E}">
        <p14:creationId xmlns:p14="http://schemas.microsoft.com/office/powerpoint/2010/main" val="225960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F0707-4EE0-4E12-BFB4-EB2F013EFAB1}"/>
              </a:ext>
            </a:extLst>
          </p:cNvPr>
          <p:cNvSpPr>
            <a:spLocks noGrp="1"/>
          </p:cNvSpPr>
          <p:nvPr>
            <p:ph idx="1"/>
          </p:nvPr>
        </p:nvSpPr>
        <p:spPr/>
        <p:txBody>
          <a:bodyPr/>
          <a:lstStyle/>
          <a:p>
            <a:r>
              <a:rPr lang="en-US" b="1" dirty="0"/>
              <a:t>Protect yourself!</a:t>
            </a:r>
          </a:p>
          <a:p>
            <a:pPr lvl="1">
              <a:lnSpc>
                <a:spcPct val="150000"/>
              </a:lnSpc>
            </a:pPr>
            <a:r>
              <a:rPr lang="en-US" dirty="0"/>
              <a:t>2005 CDC </a:t>
            </a:r>
            <a:r>
              <a:rPr lang="en-US" sz="2000" i="1" dirty="0"/>
              <a:t>Guidelines for Preventing the Transmission of Mycobacterium tuberculosis</a:t>
            </a:r>
          </a:p>
          <a:p>
            <a:pPr lvl="1">
              <a:lnSpc>
                <a:spcPct val="150000"/>
              </a:lnSpc>
            </a:pPr>
            <a:r>
              <a:rPr lang="en-US" i="1" dirty="0"/>
              <a:t>Ask for/Follow Employer and facility exposure control requirements</a:t>
            </a:r>
          </a:p>
          <a:p>
            <a:pPr lvl="1"/>
            <a:endParaRPr lang="en-US" i="1" dirty="0"/>
          </a:p>
          <a:p>
            <a:pPr lvl="1"/>
            <a:endParaRPr lang="en-US" i="1" dirty="0"/>
          </a:p>
        </p:txBody>
      </p:sp>
      <p:sp>
        <p:nvSpPr>
          <p:cNvPr id="5" name="Title 1">
            <a:extLst>
              <a:ext uri="{FF2B5EF4-FFF2-40B4-BE49-F238E27FC236}">
                <a16:creationId xmlns:a16="http://schemas.microsoft.com/office/drawing/2014/main" id="{3794D153-2EB6-4E5E-BBF4-291221776B9A}"/>
              </a:ext>
            </a:extLst>
          </p:cNvPr>
          <p:cNvSpPr>
            <a:spLocks noGrp="1"/>
          </p:cNvSpPr>
          <p:nvPr>
            <p:ph type="title"/>
          </p:nvPr>
        </p:nvSpPr>
        <p:spPr>
          <a:xfrm>
            <a:off x="609600" y="457200"/>
            <a:ext cx="7924800" cy="549275"/>
          </a:xfrm>
        </p:spPr>
        <p:txBody>
          <a:bodyPr/>
          <a:lstStyle/>
          <a:p>
            <a:r>
              <a:rPr lang="en-US" dirty="0"/>
              <a:t>If TB Cases Are Found…</a:t>
            </a:r>
          </a:p>
        </p:txBody>
      </p:sp>
      <p:grpSp>
        <p:nvGrpSpPr>
          <p:cNvPr id="7" name="Group 6">
            <a:extLst>
              <a:ext uri="{FF2B5EF4-FFF2-40B4-BE49-F238E27FC236}">
                <a16:creationId xmlns:a16="http://schemas.microsoft.com/office/drawing/2014/main" id="{8FA29527-83DE-412E-9F1A-BC564874E3A4}"/>
              </a:ext>
            </a:extLst>
          </p:cNvPr>
          <p:cNvGrpSpPr/>
          <p:nvPr/>
        </p:nvGrpSpPr>
        <p:grpSpPr>
          <a:xfrm>
            <a:off x="5334000" y="3429000"/>
            <a:ext cx="3505200" cy="2266950"/>
            <a:chOff x="0" y="857250"/>
            <a:chExt cx="9144000" cy="5143500"/>
          </a:xfrm>
        </p:grpSpPr>
        <p:pic>
          <p:nvPicPr>
            <p:cNvPr id="2" name="Picture 1">
              <a:extLst>
                <a:ext uri="{FF2B5EF4-FFF2-40B4-BE49-F238E27FC236}">
                  <a16:creationId xmlns:a16="http://schemas.microsoft.com/office/drawing/2014/main" id="{BE98C417-E854-4D00-9639-663370DC8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7CC5023-2ECB-4DFD-9FC6-DCBE8AF022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32079" y="1752599"/>
              <a:ext cx="2342617" cy="2104278"/>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BCAFB9C1-4727-4C20-8E4E-FE79AA40696E}"/>
              </a:ext>
            </a:extLst>
          </p:cNvPr>
          <p:cNvSpPr txBox="1"/>
          <p:nvPr/>
        </p:nvSpPr>
        <p:spPr>
          <a:xfrm>
            <a:off x="7826897" y="5501775"/>
            <a:ext cx="898003" cy="215444"/>
          </a:xfrm>
          <a:prstGeom prst="rect">
            <a:avLst/>
          </a:prstGeom>
          <a:noFill/>
        </p:spPr>
        <p:txBody>
          <a:bodyPr wrap="none" rtlCol="0">
            <a:spAutoFit/>
          </a:bodyPr>
          <a:lstStyle/>
          <a:p>
            <a:r>
              <a:rPr lang="en-US" sz="800" u="none" dirty="0">
                <a:solidFill>
                  <a:schemeClr val="bg1">
                    <a:lumMod val="75000"/>
                  </a:schemeClr>
                </a:solidFill>
              </a:rPr>
              <a:t>worksafeBC.com</a:t>
            </a:r>
          </a:p>
        </p:txBody>
      </p:sp>
      <p:sp>
        <p:nvSpPr>
          <p:cNvPr id="9" name="Content Placeholder 3">
            <a:extLst>
              <a:ext uri="{FF2B5EF4-FFF2-40B4-BE49-F238E27FC236}">
                <a16:creationId xmlns:a16="http://schemas.microsoft.com/office/drawing/2014/main" id="{42F5D21D-68D7-42B7-B414-2C1FF630B5D7}"/>
              </a:ext>
            </a:extLst>
          </p:cNvPr>
          <p:cNvSpPr txBox="1">
            <a:spLocks/>
          </p:cNvSpPr>
          <p:nvPr/>
        </p:nvSpPr>
        <p:spPr bwMode="auto">
          <a:xfrm>
            <a:off x="6477000" y="799488"/>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None/>
              <a:defRPr sz="20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None/>
              <a:defRPr sz="2000">
                <a:solidFill>
                  <a:schemeClr val="tx1"/>
                </a:solidFill>
                <a:latin typeface="+mn-lt"/>
              </a:defRPr>
            </a:lvl2pPr>
            <a:lvl3pPr marL="1084263" indent="-169863" algn="l" rtl="0" eaLnBrk="0" fontAlgn="base" hangingPunct="0">
              <a:spcBef>
                <a:spcPct val="0"/>
              </a:spcBef>
              <a:spcAft>
                <a:spcPct val="0"/>
              </a:spcAft>
              <a:buClr>
                <a:srgbClr val="012D9A"/>
              </a:buClr>
              <a:buNone/>
              <a:defRPr sz="2000">
                <a:solidFill>
                  <a:schemeClr val="tx1"/>
                </a:solidFill>
                <a:latin typeface="+mn-lt"/>
              </a:defRPr>
            </a:lvl3pPr>
            <a:lvl4pPr marL="1423988" indent="-169863" algn="l" rtl="0" eaLnBrk="0" fontAlgn="base" hangingPunct="0">
              <a:spcBef>
                <a:spcPct val="0"/>
              </a:spcBef>
              <a:spcAft>
                <a:spcPct val="0"/>
              </a:spcAft>
              <a:buClr>
                <a:srgbClr val="012D9A"/>
              </a:buClr>
              <a:buNone/>
              <a:defRPr sz="2000">
                <a:solidFill>
                  <a:schemeClr val="tx1"/>
                </a:solidFill>
                <a:latin typeface="+mn-lt"/>
              </a:defRPr>
            </a:lvl4pPr>
            <a:lvl5pPr marL="1776413" indent="-234950" algn="l" rtl="0" eaLnBrk="0" fontAlgn="base" hangingPunct="0">
              <a:spcBef>
                <a:spcPct val="0"/>
              </a:spcBef>
              <a:spcAft>
                <a:spcPct val="0"/>
              </a:spcAft>
              <a:buClr>
                <a:srgbClr val="012D9A"/>
              </a:buClr>
              <a:buNone/>
              <a:defRPr sz="20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algn="r"/>
            <a:r>
              <a:rPr lang="en-US" sz="1200" u="none" kern="0" dirty="0"/>
              <a:t>CPL 02-02-078</a:t>
            </a:r>
          </a:p>
        </p:txBody>
      </p:sp>
    </p:spTree>
    <p:extLst>
      <p:ext uri="{BB962C8B-B14F-4D97-AF65-F5344CB8AC3E}">
        <p14:creationId xmlns:p14="http://schemas.microsoft.com/office/powerpoint/2010/main" val="780222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CDE17C-6AEA-4351-9798-4F14010CB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78" y="3581400"/>
            <a:ext cx="3407303" cy="2234268"/>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B92F0707-4EE0-4E12-BFB4-EB2F013EFAB1}"/>
              </a:ext>
            </a:extLst>
          </p:cNvPr>
          <p:cNvSpPr>
            <a:spLocks noGrp="1"/>
          </p:cNvSpPr>
          <p:nvPr>
            <p:ph idx="1"/>
          </p:nvPr>
        </p:nvSpPr>
        <p:spPr/>
        <p:txBody>
          <a:bodyPr/>
          <a:lstStyle/>
          <a:p>
            <a:r>
              <a:rPr lang="en-US" b="1" dirty="0"/>
              <a:t>Protect yourself!</a:t>
            </a:r>
          </a:p>
          <a:p>
            <a:pPr lvl="1">
              <a:lnSpc>
                <a:spcPct val="150000"/>
              </a:lnSpc>
            </a:pPr>
            <a:r>
              <a:rPr lang="en-US" i="1" dirty="0"/>
              <a:t>Do not enter occupied Airborne Infection Isolation Room(s) </a:t>
            </a:r>
            <a:r>
              <a:rPr lang="en-US" sz="2000" i="1" dirty="0"/>
              <a:t>(w/o authorization from District Supervisor)</a:t>
            </a:r>
          </a:p>
          <a:p>
            <a:pPr lvl="1">
              <a:lnSpc>
                <a:spcPct val="150000"/>
              </a:lnSpc>
            </a:pPr>
            <a:r>
              <a:rPr lang="en-US" i="1" dirty="0"/>
              <a:t>Wash your hands</a:t>
            </a:r>
          </a:p>
          <a:p>
            <a:pPr lvl="1">
              <a:lnSpc>
                <a:spcPct val="150000"/>
              </a:lnSpc>
            </a:pPr>
            <a:r>
              <a:rPr lang="en-US" i="1" dirty="0"/>
              <a:t>Tuberculin Skin Test (TST)</a:t>
            </a:r>
          </a:p>
          <a:p>
            <a:pPr lvl="1"/>
            <a:endParaRPr lang="en-US" i="1" dirty="0"/>
          </a:p>
          <a:p>
            <a:pPr lvl="1"/>
            <a:endParaRPr lang="en-US" i="1" dirty="0"/>
          </a:p>
        </p:txBody>
      </p:sp>
      <p:sp>
        <p:nvSpPr>
          <p:cNvPr id="5" name="Title 1">
            <a:extLst>
              <a:ext uri="{FF2B5EF4-FFF2-40B4-BE49-F238E27FC236}">
                <a16:creationId xmlns:a16="http://schemas.microsoft.com/office/drawing/2014/main" id="{3794D153-2EB6-4E5E-BBF4-291221776B9A}"/>
              </a:ext>
            </a:extLst>
          </p:cNvPr>
          <p:cNvSpPr>
            <a:spLocks noGrp="1"/>
          </p:cNvSpPr>
          <p:nvPr>
            <p:ph type="title"/>
          </p:nvPr>
        </p:nvSpPr>
        <p:spPr>
          <a:xfrm>
            <a:off x="609600" y="457200"/>
            <a:ext cx="7924800" cy="549275"/>
          </a:xfrm>
        </p:spPr>
        <p:txBody>
          <a:bodyPr/>
          <a:lstStyle/>
          <a:p>
            <a:r>
              <a:rPr lang="en-US" dirty="0"/>
              <a:t>If TB Cases Are Found…</a:t>
            </a:r>
          </a:p>
        </p:txBody>
      </p:sp>
      <p:sp>
        <p:nvSpPr>
          <p:cNvPr id="2" name="Rectangle 1">
            <a:extLst>
              <a:ext uri="{FF2B5EF4-FFF2-40B4-BE49-F238E27FC236}">
                <a16:creationId xmlns:a16="http://schemas.microsoft.com/office/drawing/2014/main" id="{FC2E049E-DF39-49EF-96F7-23AACD041E7E}"/>
              </a:ext>
            </a:extLst>
          </p:cNvPr>
          <p:cNvSpPr/>
          <p:nvPr/>
        </p:nvSpPr>
        <p:spPr>
          <a:xfrm>
            <a:off x="7153629" y="5641709"/>
            <a:ext cx="4572000" cy="215444"/>
          </a:xfrm>
          <a:prstGeom prst="rect">
            <a:avLst/>
          </a:prstGeom>
        </p:spPr>
        <p:txBody>
          <a:bodyPr>
            <a:spAutoFit/>
          </a:bodyPr>
          <a:lstStyle/>
          <a:p>
            <a:r>
              <a:rPr lang="en-US" sz="800" dirty="0">
                <a:solidFill>
                  <a:schemeClr val="bg1">
                    <a:lumMod val="85000"/>
                  </a:schemeClr>
                </a:solidFill>
                <a:latin typeface="Open Sans"/>
              </a:rPr>
              <a:t>Image by </a:t>
            </a:r>
            <a:r>
              <a:rPr lang="en-US" sz="800" dirty="0" err="1">
                <a:solidFill>
                  <a:schemeClr val="bg1">
                    <a:lumMod val="85000"/>
                  </a:schemeClr>
                </a:solidFill>
                <a:latin typeface="Open Sans"/>
                <a:hlinkClick r:id="rId4">
                  <a:extLst>
                    <a:ext uri="{A12FA001-AC4F-418D-AE19-62706E023703}">
                      <ahyp:hlinkClr xmlns:ahyp="http://schemas.microsoft.com/office/drawing/2018/hyperlinkcolor" val="tx"/>
                    </a:ext>
                  </a:extLst>
                </a:hlinkClick>
              </a:rPr>
              <a:t>WikiImages</a:t>
            </a:r>
            <a:r>
              <a:rPr lang="en-US" sz="800" dirty="0">
                <a:solidFill>
                  <a:schemeClr val="bg1">
                    <a:lumMod val="85000"/>
                  </a:schemeClr>
                </a:solidFill>
                <a:latin typeface="Open Sans"/>
              </a:rPr>
              <a:t> from </a:t>
            </a:r>
            <a:r>
              <a:rPr lang="en-US" sz="800" dirty="0" err="1">
                <a:solidFill>
                  <a:schemeClr val="bg1">
                    <a:lumMod val="85000"/>
                  </a:schemeClr>
                </a:solidFill>
                <a:latin typeface="Open Sans"/>
                <a:hlinkClick r:id="rId5">
                  <a:extLst>
                    <a:ext uri="{A12FA001-AC4F-418D-AE19-62706E023703}">
                      <ahyp:hlinkClr xmlns:ahyp="http://schemas.microsoft.com/office/drawing/2018/hyperlinkcolor" val="tx"/>
                    </a:ext>
                  </a:extLst>
                </a:hlinkClick>
              </a:rPr>
              <a:t>Pixabay</a:t>
            </a:r>
            <a:r>
              <a:rPr lang="en-US" sz="800" dirty="0">
                <a:solidFill>
                  <a:srgbClr val="191B26"/>
                </a:solidFill>
                <a:latin typeface="Open Sans"/>
              </a:rPr>
              <a:t> </a:t>
            </a:r>
            <a:endParaRPr lang="en-US" sz="800" dirty="0"/>
          </a:p>
        </p:txBody>
      </p:sp>
      <p:sp>
        <p:nvSpPr>
          <p:cNvPr id="8" name="Content Placeholder 3">
            <a:extLst>
              <a:ext uri="{FF2B5EF4-FFF2-40B4-BE49-F238E27FC236}">
                <a16:creationId xmlns:a16="http://schemas.microsoft.com/office/drawing/2014/main" id="{D8ABF5BF-E3A2-49AC-8749-868A799FF62C}"/>
              </a:ext>
            </a:extLst>
          </p:cNvPr>
          <p:cNvSpPr>
            <a:spLocks noGrp="1"/>
          </p:cNvSpPr>
          <p:nvPr>
            <p:ph sz="quarter" idx="10"/>
          </p:nvPr>
        </p:nvSpPr>
        <p:spPr>
          <a:xfrm>
            <a:off x="6477000" y="815975"/>
            <a:ext cx="2133600" cy="381000"/>
          </a:xfrm>
        </p:spPr>
        <p:txBody>
          <a:bodyPr/>
          <a:lstStyle/>
          <a:p>
            <a:pPr algn="r"/>
            <a:r>
              <a:rPr lang="en-US" sz="1200" dirty="0"/>
              <a:t>CPL 02-02-078</a:t>
            </a:r>
          </a:p>
        </p:txBody>
      </p:sp>
    </p:spTree>
    <p:extLst>
      <p:ext uri="{BB962C8B-B14F-4D97-AF65-F5344CB8AC3E}">
        <p14:creationId xmlns:p14="http://schemas.microsoft.com/office/powerpoint/2010/main" val="1799411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609600" y="344269"/>
            <a:ext cx="7793038" cy="646331"/>
          </a:xfrm>
        </p:spPr>
        <p:txBody>
          <a:bodyPr lIns="91440" tIns="45720" rIns="91440" bIns="45720" anchor="b"/>
          <a:lstStyle/>
          <a:p>
            <a:pPr eaLnBrk="1" hangingPunct="1"/>
            <a:r>
              <a:rPr lang="en-US" altLang="en-US" dirty="0"/>
              <a:t>Possible Citations for TB </a:t>
            </a:r>
            <a:endParaRPr lang="en-US" altLang="en-US" sz="1400" dirty="0"/>
          </a:p>
        </p:txBody>
      </p:sp>
      <p:sp>
        <p:nvSpPr>
          <p:cNvPr id="73731" name="Rectangle 3"/>
          <p:cNvSpPr>
            <a:spLocks noGrp="1" noChangeArrowheads="1"/>
          </p:cNvSpPr>
          <p:nvPr>
            <p:ph type="body" sz="half" idx="4294967295"/>
          </p:nvPr>
        </p:nvSpPr>
        <p:spPr>
          <a:xfrm>
            <a:off x="609600" y="1006475"/>
            <a:ext cx="8382000" cy="4535488"/>
          </a:xfrm>
        </p:spPr>
        <p:txBody>
          <a:bodyPr/>
          <a:lstStyle/>
          <a:p>
            <a:pPr eaLnBrk="1" hangingPunct="1">
              <a:lnSpc>
                <a:spcPct val="150000"/>
              </a:lnSpc>
            </a:pPr>
            <a:r>
              <a:rPr lang="en-US" altLang="en-US" sz="2400" b="1" dirty="0"/>
              <a:t>NCGS 95-129(1) </a:t>
            </a:r>
            <a:r>
              <a:rPr lang="en-US" altLang="en-US" sz="2400" dirty="0"/>
              <a:t>- General Duty Clause</a:t>
            </a:r>
          </a:p>
          <a:p>
            <a:pPr eaLnBrk="1" hangingPunct="1">
              <a:lnSpc>
                <a:spcPct val="150000"/>
              </a:lnSpc>
            </a:pPr>
            <a:r>
              <a:rPr lang="en-US" altLang="en-US" sz="2400" b="1" dirty="0"/>
              <a:t>29 CFR 1904 </a:t>
            </a:r>
            <a:r>
              <a:rPr lang="en-US" altLang="en-US" sz="2400" dirty="0"/>
              <a:t>– Recording and Reporting Occupational Injuries and Illnesses</a:t>
            </a:r>
          </a:p>
          <a:p>
            <a:pPr eaLnBrk="1" hangingPunct="1">
              <a:lnSpc>
                <a:spcPct val="150000"/>
              </a:lnSpc>
            </a:pPr>
            <a:r>
              <a:rPr lang="en-US" altLang="en-US" sz="2400" b="1" dirty="0"/>
              <a:t>29 CFR 1910.132 </a:t>
            </a:r>
            <a:r>
              <a:rPr lang="en-US" altLang="en-US" sz="2400" dirty="0"/>
              <a:t>– General Requirements for PPE</a:t>
            </a:r>
          </a:p>
          <a:p>
            <a:pPr eaLnBrk="1" hangingPunct="1">
              <a:lnSpc>
                <a:spcPct val="150000"/>
              </a:lnSpc>
            </a:pPr>
            <a:r>
              <a:rPr lang="en-US" altLang="en-US" sz="2400" b="1" dirty="0"/>
              <a:t>29 CFR 1910.134 </a:t>
            </a:r>
            <a:r>
              <a:rPr lang="en-US" altLang="en-US" sz="2400" dirty="0"/>
              <a:t>– Respiratory Protection</a:t>
            </a:r>
          </a:p>
          <a:p>
            <a:pPr eaLnBrk="1" hangingPunct="1">
              <a:lnSpc>
                <a:spcPct val="150000"/>
              </a:lnSpc>
            </a:pPr>
            <a:r>
              <a:rPr lang="en-US" altLang="en-US" sz="2400" b="1" dirty="0"/>
              <a:t>29 CFR 1910.145 </a:t>
            </a:r>
            <a:r>
              <a:rPr lang="en-US" altLang="en-US" sz="2400" dirty="0"/>
              <a:t>– Specifications for Accident Prevention Signs and Tags</a:t>
            </a:r>
          </a:p>
          <a:p>
            <a:pPr eaLnBrk="1" hangingPunct="1">
              <a:lnSpc>
                <a:spcPct val="150000"/>
              </a:lnSpc>
            </a:pPr>
            <a:r>
              <a:rPr lang="en-US" altLang="en-US" sz="2400" b="1" dirty="0"/>
              <a:t>29 CFR 1910.1020 </a:t>
            </a:r>
            <a:r>
              <a:rPr lang="en-US" altLang="en-US" sz="2400" dirty="0"/>
              <a:t>– Access to Employee Exposure and Medical Records</a:t>
            </a:r>
          </a:p>
          <a:p>
            <a:pPr eaLnBrk="1" hangingPunct="1"/>
            <a:endParaRPr lang="en-US" altLang="en-US" dirty="0"/>
          </a:p>
        </p:txBody>
      </p:sp>
      <p:sp>
        <p:nvSpPr>
          <p:cNvPr id="5" name="Content Placeholder 3">
            <a:extLst>
              <a:ext uri="{FF2B5EF4-FFF2-40B4-BE49-F238E27FC236}">
                <a16:creationId xmlns:a16="http://schemas.microsoft.com/office/drawing/2014/main" id="{7AA6B68B-9BA6-458A-A805-734960ED88D0}"/>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02-02-078</a:t>
            </a:r>
          </a:p>
        </p:txBody>
      </p:sp>
    </p:spTree>
    <p:extLst>
      <p:ext uri="{BB962C8B-B14F-4D97-AF65-F5344CB8AC3E}">
        <p14:creationId xmlns:p14="http://schemas.microsoft.com/office/powerpoint/2010/main" val="3079017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8A2-07E8-4E18-9E86-B4D97C7218EB}"/>
              </a:ext>
            </a:extLst>
          </p:cNvPr>
          <p:cNvSpPr>
            <a:spLocks noGrp="1"/>
          </p:cNvSpPr>
          <p:nvPr>
            <p:ph type="ctrTitle" sz="quarter"/>
          </p:nvPr>
        </p:nvSpPr>
        <p:spPr>
          <a:xfrm>
            <a:off x="1454150" y="2710213"/>
            <a:ext cx="6235700" cy="1437573"/>
          </a:xfrm>
        </p:spPr>
        <p:txBody>
          <a:bodyPr/>
          <a:lstStyle/>
          <a:p>
            <a:pPr algn="ctr"/>
            <a:r>
              <a:rPr lang="en-US" dirty="0"/>
              <a:t>Workplace Violence in LTC</a:t>
            </a:r>
          </a:p>
        </p:txBody>
      </p:sp>
      <p:sp>
        <p:nvSpPr>
          <p:cNvPr id="3" name="TextBox 2">
            <a:extLst>
              <a:ext uri="{FF2B5EF4-FFF2-40B4-BE49-F238E27FC236}">
                <a16:creationId xmlns:a16="http://schemas.microsoft.com/office/drawing/2014/main" id="{EEF07B60-0C2C-4718-8EA0-4F4611B5B15D}"/>
              </a:ext>
            </a:extLst>
          </p:cNvPr>
          <p:cNvSpPr txBox="1"/>
          <p:nvPr/>
        </p:nvSpPr>
        <p:spPr>
          <a:xfrm>
            <a:off x="2743200" y="5181600"/>
            <a:ext cx="5867400" cy="830997"/>
          </a:xfrm>
          <a:prstGeom prst="rect">
            <a:avLst/>
          </a:prstGeom>
          <a:noFill/>
        </p:spPr>
        <p:txBody>
          <a:bodyPr wrap="square" rtlCol="0">
            <a:spAutoFit/>
          </a:bodyPr>
          <a:lstStyle/>
          <a:p>
            <a:pPr algn="r"/>
            <a:r>
              <a:rPr lang="en-US" sz="2400" b="1" u="none" dirty="0">
                <a:solidFill>
                  <a:srgbClr val="012D9A"/>
                </a:solidFill>
                <a:latin typeface="+mn-lt"/>
              </a:rPr>
              <a:t>OPN 132 SEP</a:t>
            </a:r>
            <a:br>
              <a:rPr lang="en-US" sz="2400" b="1" u="none" dirty="0">
                <a:solidFill>
                  <a:srgbClr val="012D9A"/>
                </a:solidFill>
                <a:latin typeface="+mn-lt"/>
              </a:rPr>
            </a:br>
            <a:r>
              <a:rPr lang="en-US" sz="2400" b="1" u="none" dirty="0">
                <a:solidFill>
                  <a:srgbClr val="012D9A"/>
                </a:solidFill>
                <a:latin typeface="+mn-lt"/>
              </a:rPr>
              <a:t>Memo 5/1/2017 (WPV3)/CPL 02-01-058</a:t>
            </a:r>
          </a:p>
        </p:txBody>
      </p:sp>
    </p:spTree>
    <p:extLst>
      <p:ext uri="{BB962C8B-B14F-4D97-AF65-F5344CB8AC3E}">
        <p14:creationId xmlns:p14="http://schemas.microsoft.com/office/powerpoint/2010/main" val="699511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Violence (WPV)</a:t>
            </a:r>
          </a:p>
        </p:txBody>
      </p:sp>
      <p:sp>
        <p:nvSpPr>
          <p:cNvPr id="3" name="Content Placeholder 2"/>
          <p:cNvSpPr>
            <a:spLocks noGrp="1"/>
          </p:cNvSpPr>
          <p:nvPr>
            <p:ph idx="1"/>
          </p:nvPr>
        </p:nvSpPr>
        <p:spPr>
          <a:xfrm>
            <a:off x="609600" y="1219200"/>
            <a:ext cx="7924800" cy="4724400"/>
          </a:xfrm>
        </p:spPr>
        <p:txBody>
          <a:bodyPr/>
          <a:lstStyle/>
          <a:p>
            <a:pPr>
              <a:spcAft>
                <a:spcPts val="2400"/>
              </a:spcAft>
            </a:pPr>
            <a:r>
              <a:rPr lang="en-US" dirty="0"/>
              <a:t>Cause of </a:t>
            </a:r>
            <a:r>
              <a:rPr lang="en-US" b="1" dirty="0"/>
              <a:t>14% of lost work</a:t>
            </a:r>
            <a:r>
              <a:rPr lang="en-US" dirty="0"/>
              <a:t> injuries </a:t>
            </a:r>
          </a:p>
          <a:p>
            <a:pPr>
              <a:spcAft>
                <a:spcPts val="2400"/>
              </a:spcAft>
            </a:pPr>
            <a:r>
              <a:rPr lang="en-US" dirty="0"/>
              <a:t>NIOSH defines: “</a:t>
            </a:r>
            <a:r>
              <a:rPr lang="en-US" b="1" dirty="0"/>
              <a:t>violent acts directed toward persons at work or on duty</a:t>
            </a:r>
            <a:r>
              <a:rPr lang="en-US" dirty="0"/>
              <a:t>.”</a:t>
            </a:r>
          </a:p>
        </p:txBody>
      </p:sp>
      <p:pic>
        <p:nvPicPr>
          <p:cNvPr id="5" name="Picture 4">
            <a:extLst>
              <a:ext uri="{FF2B5EF4-FFF2-40B4-BE49-F238E27FC236}">
                <a16:creationId xmlns:a16="http://schemas.microsoft.com/office/drawing/2014/main" id="{F93870DA-3C5F-4D41-B787-5E675FB2CF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24400" y="3081981"/>
            <a:ext cx="3810000" cy="2857500"/>
          </a:xfrm>
          <a:prstGeom prst="rect">
            <a:avLst/>
          </a:prstGeom>
          <a:ln>
            <a:noFill/>
          </a:ln>
          <a:effectLst>
            <a:outerShdw blurRad="292100" dist="139700" dir="2700000" algn="tl" rotWithShape="0">
              <a:srgbClr val="333333">
                <a:alpha val="65000"/>
              </a:srgbClr>
            </a:outerShdw>
          </a:effectLst>
        </p:spPr>
      </p:pic>
      <p:sp>
        <p:nvSpPr>
          <p:cNvPr id="8" name="Content Placeholder 3">
            <a:extLst>
              <a:ext uri="{FF2B5EF4-FFF2-40B4-BE49-F238E27FC236}">
                <a16:creationId xmlns:a16="http://schemas.microsoft.com/office/drawing/2014/main" id="{9B57B31D-13F2-456E-A0DD-0E6B3F1EEFFF}"/>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3299935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FFC6-A24B-40D7-BFB4-E1835FA2E994}"/>
              </a:ext>
            </a:extLst>
          </p:cNvPr>
          <p:cNvSpPr>
            <a:spLocks noGrp="1"/>
          </p:cNvSpPr>
          <p:nvPr>
            <p:ph type="title"/>
          </p:nvPr>
        </p:nvSpPr>
        <p:spPr/>
        <p:txBody>
          <a:bodyPr/>
          <a:lstStyle/>
          <a:p>
            <a:r>
              <a:rPr lang="en-US" dirty="0"/>
              <a:t>Workplace Violence in Health Care</a:t>
            </a:r>
          </a:p>
        </p:txBody>
      </p:sp>
      <p:pic>
        <p:nvPicPr>
          <p:cNvPr id="5" name="Content Placeholder 4">
            <a:extLst>
              <a:ext uri="{FF2B5EF4-FFF2-40B4-BE49-F238E27FC236}">
                <a16:creationId xmlns:a16="http://schemas.microsoft.com/office/drawing/2014/main" id="{34EB925B-DCA0-457C-B16F-4218DBA54B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956837"/>
            <a:ext cx="7924800" cy="5098671"/>
          </a:xfrm>
          <a:prstGeom prst="rect">
            <a:avLst/>
          </a:prstGeom>
        </p:spPr>
      </p:pic>
    </p:spTree>
    <p:extLst>
      <p:ext uri="{BB962C8B-B14F-4D97-AF65-F5344CB8AC3E}">
        <p14:creationId xmlns:p14="http://schemas.microsoft.com/office/powerpoint/2010/main" val="1409781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911751-7D0E-47CF-B068-DDD37DCEEEF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33400" y="1066801"/>
            <a:ext cx="8024446" cy="4914898"/>
          </a:xfrm>
          <a:prstGeom prst="rect">
            <a:avLst/>
          </a:prstGeom>
        </p:spPr>
      </p:pic>
      <p:sp>
        <p:nvSpPr>
          <p:cNvPr id="2" name="Title 1"/>
          <p:cNvSpPr>
            <a:spLocks noGrp="1"/>
          </p:cNvSpPr>
          <p:nvPr>
            <p:ph type="title"/>
          </p:nvPr>
        </p:nvSpPr>
        <p:spPr/>
        <p:txBody>
          <a:bodyPr/>
          <a:lstStyle/>
          <a:p>
            <a:r>
              <a:rPr lang="en-US" dirty="0"/>
              <a:t>WPV Documentation </a:t>
            </a:r>
          </a:p>
        </p:txBody>
      </p:sp>
      <p:sp>
        <p:nvSpPr>
          <p:cNvPr id="3" name="Content Placeholder 2"/>
          <p:cNvSpPr>
            <a:spLocks noGrp="1"/>
          </p:cNvSpPr>
          <p:nvPr>
            <p:ph idx="1"/>
          </p:nvPr>
        </p:nvSpPr>
        <p:spPr>
          <a:xfrm>
            <a:off x="609600" y="1066800"/>
            <a:ext cx="8024446" cy="4724400"/>
          </a:xfrm>
        </p:spPr>
        <p:txBody>
          <a:bodyPr/>
          <a:lstStyle/>
          <a:p>
            <a:pPr>
              <a:spcAft>
                <a:spcPts val="1800"/>
              </a:spcAft>
            </a:pPr>
            <a:r>
              <a:rPr lang="en-US" dirty="0"/>
              <a:t>Workplace Violence Prevention program</a:t>
            </a:r>
          </a:p>
          <a:p>
            <a:pPr>
              <a:spcAft>
                <a:spcPts val="1800"/>
              </a:spcAft>
            </a:pPr>
            <a:r>
              <a:rPr lang="en-US" dirty="0"/>
              <a:t>OSHA 300 logs &amp; injury reports</a:t>
            </a:r>
          </a:p>
          <a:p>
            <a:pPr>
              <a:spcAft>
                <a:spcPts val="1800"/>
              </a:spcAft>
            </a:pPr>
            <a:r>
              <a:rPr lang="en-US" dirty="0"/>
              <a:t>Training records/program information</a:t>
            </a:r>
          </a:p>
          <a:p>
            <a:pPr>
              <a:spcAft>
                <a:spcPts val="1800"/>
              </a:spcAft>
            </a:pPr>
            <a:r>
              <a:rPr lang="en-US" dirty="0"/>
              <a:t>Workers Compensation records</a:t>
            </a:r>
          </a:p>
          <a:p>
            <a:pPr>
              <a:spcAft>
                <a:spcPts val="1800"/>
              </a:spcAft>
            </a:pPr>
            <a:r>
              <a:rPr lang="en-US" dirty="0"/>
              <a:t>Accident/incident/near-miss logs</a:t>
            </a:r>
          </a:p>
          <a:p>
            <a:pPr>
              <a:spcAft>
                <a:spcPts val="1800"/>
              </a:spcAft>
            </a:pPr>
            <a:endParaRPr lang="en-US" dirty="0"/>
          </a:p>
          <a:p>
            <a:endParaRPr lang="en-US" dirty="0"/>
          </a:p>
        </p:txBody>
      </p:sp>
      <p:sp>
        <p:nvSpPr>
          <p:cNvPr id="7" name="Content Placeholder 3">
            <a:extLst>
              <a:ext uri="{FF2B5EF4-FFF2-40B4-BE49-F238E27FC236}">
                <a16:creationId xmlns:a16="http://schemas.microsoft.com/office/drawing/2014/main" id="{238D68E3-66AB-44AB-AC7B-5B201EEA96BA}"/>
              </a:ext>
            </a:extLst>
          </p:cNvPr>
          <p:cNvSpPr>
            <a:spLocks noGrp="1"/>
          </p:cNvSpPr>
          <p:nvPr>
            <p:ph sz="quarter" idx="10"/>
          </p:nvPr>
        </p:nvSpPr>
        <p:spPr>
          <a:xfrm>
            <a:off x="6477000" y="815975"/>
            <a:ext cx="2133600" cy="381000"/>
          </a:xfrm>
        </p:spPr>
        <p:txBody>
          <a:bodyPr/>
          <a:lstStyle/>
          <a:p>
            <a:pPr algn="r"/>
            <a:r>
              <a:rPr lang="en-US" sz="1200" dirty="0"/>
              <a:t>CPL 02-01-058</a:t>
            </a:r>
          </a:p>
        </p:txBody>
      </p:sp>
      <p:sp>
        <p:nvSpPr>
          <p:cNvPr id="4" name="Rectangle 3">
            <a:extLst>
              <a:ext uri="{FF2B5EF4-FFF2-40B4-BE49-F238E27FC236}">
                <a16:creationId xmlns:a16="http://schemas.microsoft.com/office/drawing/2014/main" id="{528CA8DF-9D73-4075-8F4A-6BDF2F4BF1C7}"/>
              </a:ext>
            </a:extLst>
          </p:cNvPr>
          <p:cNvSpPr/>
          <p:nvPr/>
        </p:nvSpPr>
        <p:spPr>
          <a:xfrm>
            <a:off x="457200" y="5528360"/>
            <a:ext cx="4572000" cy="646331"/>
          </a:xfrm>
          <a:prstGeom prst="rect">
            <a:avLst/>
          </a:prstGeom>
        </p:spPr>
        <p:txBody>
          <a:bodyPr>
            <a:spAutoFit/>
          </a:bodyPr>
          <a:lstStyle/>
          <a:p>
            <a:r>
              <a:rPr lang="en-US" sz="800" dirty="0">
                <a:solidFill>
                  <a:srgbClr val="191B26"/>
                </a:solidFill>
                <a:latin typeface="Open Sans"/>
              </a:rPr>
              <a:t>Image by </a:t>
            </a:r>
            <a:r>
              <a:rPr lang="en-US" sz="800" dirty="0">
                <a:solidFill>
                  <a:srgbClr val="191B26"/>
                </a:solidFill>
                <a:latin typeface="Open Sans"/>
                <a:hlinkClick r:id="rId4"/>
              </a:rPr>
              <a:t>Ag Ku</a:t>
            </a:r>
            <a:r>
              <a:rPr lang="en-US" sz="800" dirty="0">
                <a:solidFill>
                  <a:srgbClr val="191B26"/>
                </a:solidFill>
                <a:latin typeface="Open Sans"/>
              </a:rPr>
              <a:t> from </a:t>
            </a:r>
            <a:r>
              <a:rPr lang="en-US" sz="800" dirty="0" err="1">
                <a:solidFill>
                  <a:srgbClr val="191B26"/>
                </a:solidFill>
                <a:latin typeface="Open Sans"/>
                <a:hlinkClick r:id="rId5"/>
              </a:rPr>
              <a:t>Pixabay</a:t>
            </a:r>
            <a:r>
              <a:rPr lang="en-US" dirty="0">
                <a:solidFill>
                  <a:srgbClr val="191B26"/>
                </a:solidFill>
                <a:latin typeface="Open Sans"/>
              </a:rPr>
              <a:t> </a:t>
            </a:r>
            <a:endParaRPr lang="en-US" dirty="0"/>
          </a:p>
        </p:txBody>
      </p:sp>
    </p:spTree>
    <p:extLst>
      <p:ext uri="{BB962C8B-B14F-4D97-AF65-F5344CB8AC3E}">
        <p14:creationId xmlns:p14="http://schemas.microsoft.com/office/powerpoint/2010/main" val="382419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WPV Documentation</a:t>
            </a:r>
          </a:p>
        </p:txBody>
      </p:sp>
      <p:sp>
        <p:nvSpPr>
          <p:cNvPr id="3" name="Content Placeholder 2"/>
          <p:cNvSpPr>
            <a:spLocks noGrp="1"/>
          </p:cNvSpPr>
          <p:nvPr>
            <p:ph idx="1"/>
          </p:nvPr>
        </p:nvSpPr>
        <p:spPr>
          <a:xfrm>
            <a:off x="633046" y="1066800"/>
            <a:ext cx="8001000" cy="4724400"/>
          </a:xfrm>
        </p:spPr>
        <p:txBody>
          <a:bodyPr/>
          <a:lstStyle/>
          <a:p>
            <a:pPr>
              <a:spcAft>
                <a:spcPts val="1800"/>
              </a:spcAft>
            </a:pPr>
            <a:r>
              <a:rPr lang="en-US" dirty="0"/>
              <a:t>Hazard Assessments</a:t>
            </a:r>
          </a:p>
          <a:p>
            <a:pPr>
              <a:spcAft>
                <a:spcPts val="1800"/>
              </a:spcAft>
            </a:pPr>
            <a:r>
              <a:rPr lang="en-US" dirty="0"/>
              <a:t>Health &amp; Safety meeting minutes</a:t>
            </a:r>
          </a:p>
          <a:p>
            <a:pPr>
              <a:spcAft>
                <a:spcPts val="1800"/>
              </a:spcAft>
            </a:pPr>
            <a:r>
              <a:rPr lang="en-US" dirty="0"/>
              <a:t>Employee interviews</a:t>
            </a:r>
          </a:p>
          <a:p>
            <a:pPr>
              <a:spcAft>
                <a:spcPts val="1800"/>
              </a:spcAft>
            </a:pPr>
            <a:r>
              <a:rPr lang="en-US" dirty="0"/>
              <a:t>Medical records</a:t>
            </a:r>
          </a:p>
          <a:p>
            <a:endParaRPr lang="en-US" dirty="0"/>
          </a:p>
        </p:txBody>
      </p:sp>
      <p:sp>
        <p:nvSpPr>
          <p:cNvPr id="5" name="Rectangle 4">
            <a:extLst>
              <a:ext uri="{FF2B5EF4-FFF2-40B4-BE49-F238E27FC236}">
                <a16:creationId xmlns:a16="http://schemas.microsoft.com/office/drawing/2014/main" id="{90EB08AC-D02E-4532-9F49-D614166BED44}"/>
              </a:ext>
            </a:extLst>
          </p:cNvPr>
          <p:cNvSpPr/>
          <p:nvPr/>
        </p:nvSpPr>
        <p:spPr>
          <a:xfrm>
            <a:off x="6400800" y="5468034"/>
            <a:ext cx="4572000" cy="646331"/>
          </a:xfrm>
          <a:prstGeom prst="rect">
            <a:avLst/>
          </a:prstGeom>
        </p:spPr>
        <p:txBody>
          <a:bodyPr>
            <a:spAutoFit/>
          </a:bodyPr>
          <a:lstStyle/>
          <a:p>
            <a:r>
              <a:rPr lang="en-US" sz="800" dirty="0"/>
              <a:t>Image by </a:t>
            </a:r>
            <a:r>
              <a:rPr lang="en-US" sz="800" dirty="0" err="1">
                <a:hlinkClick r:id="rId3"/>
              </a:rPr>
              <a:t>Pexels</a:t>
            </a:r>
            <a:r>
              <a:rPr lang="en-US" sz="800" dirty="0"/>
              <a:t> from </a:t>
            </a:r>
            <a:r>
              <a:rPr lang="en-US" sz="800" dirty="0" err="1">
                <a:hlinkClick r:id="rId4"/>
              </a:rPr>
              <a:t>Pixabay</a:t>
            </a:r>
            <a:r>
              <a:rPr lang="en-US" sz="800" dirty="0"/>
              <a:t> </a:t>
            </a:r>
            <a:r>
              <a:rPr lang="en-US" dirty="0">
                <a:solidFill>
                  <a:srgbClr val="191B26"/>
                </a:solidFill>
                <a:latin typeface="Open Sans"/>
              </a:rPr>
              <a:t> </a:t>
            </a:r>
            <a:endParaRPr lang="en-US" dirty="0"/>
          </a:p>
        </p:txBody>
      </p:sp>
      <p:sp>
        <p:nvSpPr>
          <p:cNvPr id="9" name="Content Placeholder 3">
            <a:extLst>
              <a:ext uri="{FF2B5EF4-FFF2-40B4-BE49-F238E27FC236}">
                <a16:creationId xmlns:a16="http://schemas.microsoft.com/office/drawing/2014/main" id="{DD2C455E-C22A-4BEC-BE78-FD2CB58AC761}"/>
              </a:ext>
            </a:extLst>
          </p:cNvPr>
          <p:cNvSpPr>
            <a:spLocks noGrp="1"/>
          </p:cNvSpPr>
          <p:nvPr>
            <p:ph sz="quarter" idx="10"/>
          </p:nvPr>
        </p:nvSpPr>
        <p:spPr>
          <a:xfrm>
            <a:off x="6477000" y="815975"/>
            <a:ext cx="2133600" cy="381000"/>
          </a:xfrm>
        </p:spPr>
        <p:txBody>
          <a:bodyPr/>
          <a:lstStyle/>
          <a:p>
            <a:pPr algn="r"/>
            <a:r>
              <a:rPr lang="en-US" sz="1200" dirty="0"/>
              <a:t>CPL 02-01-058</a:t>
            </a:r>
          </a:p>
        </p:txBody>
      </p:sp>
      <p:pic>
        <p:nvPicPr>
          <p:cNvPr id="4" name="Picture 3">
            <a:extLst>
              <a:ext uri="{FF2B5EF4-FFF2-40B4-BE49-F238E27FC236}">
                <a16:creationId xmlns:a16="http://schemas.microsoft.com/office/drawing/2014/main" id="{9B0A1815-98D1-4A88-97C3-A03DDE1538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900" y="3086100"/>
            <a:ext cx="4191000" cy="2794000"/>
          </a:xfrm>
          <a:prstGeom prst="rect">
            <a:avLst/>
          </a:prstGeom>
          <a:ln>
            <a:noFill/>
          </a:ln>
          <a:effectLst>
            <a:softEdge rad="112500"/>
          </a:effectLst>
        </p:spPr>
      </p:pic>
    </p:spTree>
    <p:extLst>
      <p:ext uri="{BB962C8B-B14F-4D97-AF65-F5344CB8AC3E}">
        <p14:creationId xmlns:p14="http://schemas.microsoft.com/office/powerpoint/2010/main" val="2065752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86957-6F30-46EF-B32E-BDD1C222FFA8}"/>
              </a:ext>
            </a:extLst>
          </p:cNvPr>
          <p:cNvSpPr>
            <a:spLocks noGrp="1"/>
          </p:cNvSpPr>
          <p:nvPr>
            <p:ph type="title"/>
          </p:nvPr>
        </p:nvSpPr>
        <p:spPr/>
        <p:txBody>
          <a:bodyPr/>
          <a:lstStyle/>
          <a:p>
            <a:r>
              <a:rPr lang="en-US" dirty="0"/>
              <a:t>Written WPV Program</a:t>
            </a:r>
          </a:p>
        </p:txBody>
      </p:sp>
      <p:sp>
        <p:nvSpPr>
          <p:cNvPr id="3" name="Content Placeholder 2">
            <a:extLst>
              <a:ext uri="{FF2B5EF4-FFF2-40B4-BE49-F238E27FC236}">
                <a16:creationId xmlns:a16="http://schemas.microsoft.com/office/drawing/2014/main" id="{F2B69F3C-078B-4E3D-8570-255739B7020C}"/>
              </a:ext>
            </a:extLst>
          </p:cNvPr>
          <p:cNvSpPr>
            <a:spLocks noGrp="1"/>
          </p:cNvSpPr>
          <p:nvPr>
            <p:ph idx="1"/>
          </p:nvPr>
        </p:nvSpPr>
        <p:spPr>
          <a:noFill/>
        </p:spPr>
        <p:txBody>
          <a:bodyPr/>
          <a:lstStyle/>
          <a:p>
            <a:r>
              <a:rPr lang="en-US" dirty="0"/>
              <a:t>Should contain:</a:t>
            </a:r>
          </a:p>
          <a:p>
            <a:pPr lvl="1">
              <a:lnSpc>
                <a:spcPct val="150000"/>
              </a:lnSpc>
            </a:pPr>
            <a:r>
              <a:rPr lang="en-US" dirty="0"/>
              <a:t>Management Commitment/Employee Participation</a:t>
            </a:r>
          </a:p>
          <a:p>
            <a:pPr lvl="1">
              <a:lnSpc>
                <a:spcPct val="150000"/>
              </a:lnSpc>
            </a:pPr>
            <a:r>
              <a:rPr lang="en-US" dirty="0"/>
              <a:t>Worksite Analysis</a:t>
            </a:r>
          </a:p>
          <a:p>
            <a:pPr lvl="1">
              <a:lnSpc>
                <a:spcPct val="150000"/>
              </a:lnSpc>
            </a:pPr>
            <a:r>
              <a:rPr lang="en-US" dirty="0"/>
              <a:t>Hazard Prevention and Control</a:t>
            </a:r>
          </a:p>
          <a:p>
            <a:pPr lvl="1">
              <a:lnSpc>
                <a:spcPct val="150000"/>
              </a:lnSpc>
            </a:pPr>
            <a:r>
              <a:rPr lang="en-US" dirty="0"/>
              <a:t>Safety and Health Training</a:t>
            </a:r>
          </a:p>
          <a:p>
            <a:pPr lvl="1">
              <a:lnSpc>
                <a:spcPct val="150000"/>
              </a:lnSpc>
            </a:pPr>
            <a:r>
              <a:rPr lang="en-US" dirty="0"/>
              <a:t>Recordkeeping </a:t>
            </a:r>
          </a:p>
          <a:p>
            <a:pPr lvl="1">
              <a:lnSpc>
                <a:spcPct val="150000"/>
              </a:lnSpc>
            </a:pPr>
            <a:r>
              <a:rPr lang="en-US" dirty="0"/>
              <a:t>Program evaluation</a:t>
            </a:r>
          </a:p>
        </p:txBody>
      </p:sp>
      <p:sp>
        <p:nvSpPr>
          <p:cNvPr id="5" name="Content Placeholder 3">
            <a:extLst>
              <a:ext uri="{FF2B5EF4-FFF2-40B4-BE49-F238E27FC236}">
                <a16:creationId xmlns:a16="http://schemas.microsoft.com/office/drawing/2014/main" id="{E08B4EDB-76D3-4096-A385-2530021C5EA8}"/>
              </a:ext>
            </a:extLst>
          </p:cNvPr>
          <p:cNvSpPr>
            <a:spLocks noGrp="1"/>
          </p:cNvSpPr>
          <p:nvPr>
            <p:ph sz="quarter" idx="10"/>
          </p:nvPr>
        </p:nvSpPr>
        <p:spPr>
          <a:xfrm>
            <a:off x="6429375" y="625475"/>
            <a:ext cx="2133600" cy="381000"/>
          </a:xfrm>
        </p:spPr>
        <p:txBody>
          <a:bodyPr/>
          <a:lstStyle/>
          <a:p>
            <a:pPr algn="r"/>
            <a:r>
              <a:rPr lang="en-US" sz="1200" dirty="0"/>
              <a:t>CPL 02-01-058</a:t>
            </a:r>
          </a:p>
          <a:p>
            <a:pPr algn="r"/>
            <a:r>
              <a:rPr lang="en-US" sz="1200" dirty="0"/>
              <a:t>OSHA 3148-06R </a:t>
            </a:r>
          </a:p>
        </p:txBody>
      </p:sp>
      <p:sp>
        <p:nvSpPr>
          <p:cNvPr id="8" name="Rectangle 7">
            <a:extLst>
              <a:ext uri="{FF2B5EF4-FFF2-40B4-BE49-F238E27FC236}">
                <a16:creationId xmlns:a16="http://schemas.microsoft.com/office/drawing/2014/main" id="{06E941C6-9466-4FFE-A787-713BB912AD70}"/>
              </a:ext>
            </a:extLst>
          </p:cNvPr>
          <p:cNvSpPr/>
          <p:nvPr/>
        </p:nvSpPr>
        <p:spPr>
          <a:xfrm>
            <a:off x="5638800" y="5835878"/>
            <a:ext cx="3200400" cy="215444"/>
          </a:xfrm>
          <a:prstGeom prst="rect">
            <a:avLst/>
          </a:prstGeom>
        </p:spPr>
        <p:txBody>
          <a:bodyPr wrap="square">
            <a:spAutoFit/>
          </a:bodyPr>
          <a:lstStyle/>
          <a:p>
            <a:r>
              <a:rPr lang="en-US" sz="800" dirty="0">
                <a:solidFill>
                  <a:srgbClr val="191B26"/>
                </a:solidFill>
                <a:latin typeface="Open Sans"/>
              </a:rPr>
              <a:t>Image by </a:t>
            </a:r>
            <a:r>
              <a:rPr lang="en-US" sz="800" dirty="0">
                <a:solidFill>
                  <a:srgbClr val="191B26"/>
                </a:solidFill>
                <a:latin typeface="Open Sans"/>
                <a:hlinkClick r:id="rId3"/>
              </a:rPr>
              <a:t>Peggy und Marco </a:t>
            </a:r>
            <a:r>
              <a:rPr lang="en-US" sz="800" dirty="0" err="1">
                <a:solidFill>
                  <a:srgbClr val="191B26"/>
                </a:solidFill>
                <a:latin typeface="Open Sans"/>
                <a:hlinkClick r:id="rId3"/>
              </a:rPr>
              <a:t>Lachmann-Anke</a:t>
            </a:r>
            <a:r>
              <a:rPr lang="en-US" sz="800" dirty="0">
                <a:solidFill>
                  <a:srgbClr val="191B26"/>
                </a:solidFill>
                <a:latin typeface="Open Sans"/>
              </a:rPr>
              <a:t> from </a:t>
            </a:r>
            <a:r>
              <a:rPr lang="en-US" sz="800" dirty="0" err="1">
                <a:solidFill>
                  <a:srgbClr val="191B26"/>
                </a:solidFill>
                <a:latin typeface="Open Sans"/>
                <a:hlinkClick r:id="rId4"/>
              </a:rPr>
              <a:t>Pixabay</a:t>
            </a:r>
            <a:r>
              <a:rPr lang="en-US" sz="800" dirty="0">
                <a:solidFill>
                  <a:srgbClr val="191B26"/>
                </a:solidFill>
                <a:latin typeface="Open Sans"/>
              </a:rPr>
              <a:t> </a:t>
            </a:r>
            <a:endParaRPr lang="en-US" sz="800" dirty="0"/>
          </a:p>
        </p:txBody>
      </p:sp>
      <p:pic>
        <p:nvPicPr>
          <p:cNvPr id="9" name="Picture 8">
            <a:extLst>
              <a:ext uri="{FF2B5EF4-FFF2-40B4-BE49-F238E27FC236}">
                <a16:creationId xmlns:a16="http://schemas.microsoft.com/office/drawing/2014/main" id="{D1BDF22C-FB8F-4B95-9795-2320149078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611665"/>
            <a:ext cx="3200400" cy="3200400"/>
          </a:xfrm>
          <a:prstGeom prst="rect">
            <a:avLst/>
          </a:prstGeom>
        </p:spPr>
      </p:pic>
    </p:spTree>
    <p:extLst>
      <p:ext uri="{BB962C8B-B14F-4D97-AF65-F5344CB8AC3E}">
        <p14:creationId xmlns:p14="http://schemas.microsoft.com/office/powerpoint/2010/main" val="244690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DC2F7D-63E4-4588-930F-CCF00E1C145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flipH="1">
            <a:off x="571499" y="1028619"/>
            <a:ext cx="8550728" cy="4914899"/>
          </a:xfrm>
          <a:prstGeom prst="rect">
            <a:avLst/>
          </a:prstGeom>
        </p:spPr>
      </p:pic>
      <p:sp>
        <p:nvSpPr>
          <p:cNvPr id="2" name="Title 1"/>
          <p:cNvSpPr>
            <a:spLocks noGrp="1"/>
          </p:cNvSpPr>
          <p:nvPr>
            <p:ph type="title"/>
          </p:nvPr>
        </p:nvSpPr>
        <p:spPr/>
        <p:txBody>
          <a:bodyPr/>
          <a:lstStyle/>
          <a:p>
            <a:r>
              <a:rPr lang="en-US" dirty="0"/>
              <a:t>Signs of Concern</a:t>
            </a:r>
          </a:p>
        </p:txBody>
      </p:sp>
      <p:sp>
        <p:nvSpPr>
          <p:cNvPr id="3" name="Content Placeholder 2"/>
          <p:cNvSpPr>
            <a:spLocks noGrp="1"/>
          </p:cNvSpPr>
          <p:nvPr>
            <p:ph idx="1"/>
          </p:nvPr>
        </p:nvSpPr>
        <p:spPr>
          <a:xfrm>
            <a:off x="571500" y="1219119"/>
            <a:ext cx="8001000" cy="4724400"/>
          </a:xfrm>
        </p:spPr>
        <p:txBody>
          <a:bodyPr/>
          <a:lstStyle/>
          <a:p>
            <a:pPr>
              <a:spcAft>
                <a:spcPts val="600"/>
              </a:spcAft>
            </a:pPr>
            <a:r>
              <a:rPr lang="en-US" dirty="0"/>
              <a:t>Lack of “good faith” to reduce hazards</a:t>
            </a:r>
          </a:p>
          <a:p>
            <a:pPr>
              <a:spcAft>
                <a:spcPts val="600"/>
              </a:spcAft>
            </a:pPr>
            <a:r>
              <a:rPr lang="en-US" dirty="0"/>
              <a:t>Lack of procedural changes in response to related injuries</a:t>
            </a:r>
          </a:p>
          <a:p>
            <a:pPr>
              <a:spcAft>
                <a:spcPts val="600"/>
              </a:spcAft>
            </a:pPr>
            <a:r>
              <a:rPr lang="en-US" dirty="0"/>
              <a:t>Lack of commitment from top management</a:t>
            </a:r>
          </a:p>
          <a:p>
            <a:pPr>
              <a:spcAft>
                <a:spcPts val="600"/>
              </a:spcAft>
            </a:pPr>
            <a:r>
              <a:rPr lang="en-US" dirty="0"/>
              <a:t>Lack of medical or counseling programs for injured employees</a:t>
            </a:r>
          </a:p>
          <a:p>
            <a:pPr>
              <a:spcAft>
                <a:spcPts val="600"/>
              </a:spcAft>
            </a:pPr>
            <a:r>
              <a:rPr lang="en-US" dirty="0"/>
              <a:t>Inadequate staffing</a:t>
            </a:r>
          </a:p>
          <a:p>
            <a:pPr>
              <a:spcAft>
                <a:spcPts val="600"/>
              </a:spcAft>
            </a:pPr>
            <a:r>
              <a:rPr lang="en-US" dirty="0"/>
              <a:t>Failure to report violent incidents to police</a:t>
            </a:r>
          </a:p>
        </p:txBody>
      </p:sp>
      <p:sp>
        <p:nvSpPr>
          <p:cNvPr id="5" name="Content Placeholder 3">
            <a:extLst>
              <a:ext uri="{FF2B5EF4-FFF2-40B4-BE49-F238E27FC236}">
                <a16:creationId xmlns:a16="http://schemas.microsoft.com/office/drawing/2014/main" id="{D054D232-3982-4F9A-AC10-3E14FC8BA199}"/>
              </a:ext>
            </a:extLst>
          </p:cNvPr>
          <p:cNvSpPr>
            <a:spLocks noGrp="1"/>
          </p:cNvSpPr>
          <p:nvPr>
            <p:ph sz="quarter" idx="10"/>
          </p:nvPr>
        </p:nvSpPr>
        <p:spPr>
          <a:xfrm>
            <a:off x="6477000" y="815975"/>
            <a:ext cx="2133600" cy="381000"/>
          </a:xfrm>
        </p:spPr>
        <p:txBody>
          <a:bodyPr/>
          <a:lstStyle/>
          <a:p>
            <a:pPr algn="r"/>
            <a:r>
              <a:rPr lang="en-US" sz="1200" dirty="0"/>
              <a:t>CPL 02-01-058</a:t>
            </a:r>
          </a:p>
        </p:txBody>
      </p:sp>
      <p:sp>
        <p:nvSpPr>
          <p:cNvPr id="6" name="Rectangle 5">
            <a:extLst>
              <a:ext uri="{FF2B5EF4-FFF2-40B4-BE49-F238E27FC236}">
                <a16:creationId xmlns:a16="http://schemas.microsoft.com/office/drawing/2014/main" id="{DD33FD05-30C2-4AD4-BC63-0523D3D9F566}"/>
              </a:ext>
            </a:extLst>
          </p:cNvPr>
          <p:cNvSpPr/>
          <p:nvPr/>
        </p:nvSpPr>
        <p:spPr>
          <a:xfrm>
            <a:off x="571498" y="5857940"/>
            <a:ext cx="3200400" cy="215444"/>
          </a:xfrm>
          <a:prstGeom prst="rect">
            <a:avLst/>
          </a:prstGeom>
        </p:spPr>
        <p:txBody>
          <a:bodyPr wrap="square">
            <a:spAutoFit/>
          </a:bodyPr>
          <a:lstStyle/>
          <a:p>
            <a:r>
              <a:rPr lang="en-US" sz="800" dirty="0">
                <a:solidFill>
                  <a:srgbClr val="191B26"/>
                </a:solidFill>
                <a:latin typeface="Open Sans"/>
              </a:rPr>
              <a:t>Image by </a:t>
            </a:r>
            <a:r>
              <a:rPr lang="en-US" sz="800" dirty="0" err="1">
                <a:solidFill>
                  <a:srgbClr val="191B26"/>
                </a:solidFill>
                <a:latin typeface="Open Sans"/>
              </a:rPr>
              <a:t>geralt</a:t>
            </a:r>
            <a:r>
              <a:rPr lang="en-US" sz="800" dirty="0">
                <a:solidFill>
                  <a:srgbClr val="191B26"/>
                </a:solidFill>
                <a:latin typeface="Open Sans"/>
              </a:rPr>
              <a:t> from </a:t>
            </a:r>
            <a:r>
              <a:rPr lang="en-US" sz="800" dirty="0" err="1">
                <a:solidFill>
                  <a:srgbClr val="191B26"/>
                </a:solidFill>
                <a:latin typeface="Open Sans"/>
                <a:hlinkClick r:id="rId4"/>
              </a:rPr>
              <a:t>Pixabay</a:t>
            </a:r>
            <a:r>
              <a:rPr lang="en-US" sz="800" dirty="0">
                <a:solidFill>
                  <a:srgbClr val="191B26"/>
                </a:solidFill>
                <a:latin typeface="Open Sans"/>
              </a:rPr>
              <a:t> </a:t>
            </a:r>
            <a:endParaRPr lang="en-US" sz="800" dirty="0"/>
          </a:p>
        </p:txBody>
      </p:sp>
    </p:spTree>
    <p:extLst>
      <p:ext uri="{BB962C8B-B14F-4D97-AF65-F5344CB8AC3E}">
        <p14:creationId xmlns:p14="http://schemas.microsoft.com/office/powerpoint/2010/main" val="3276244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09600" y="457200"/>
            <a:ext cx="4191000" cy="553998"/>
          </a:xfrm>
        </p:spPr>
        <p:txBody>
          <a:bodyPr/>
          <a:lstStyle/>
          <a:p>
            <a:pPr eaLnBrk="1" hangingPunct="1"/>
            <a:r>
              <a:rPr lang="en-US" altLang="en-US" dirty="0"/>
              <a:t>OPN 132 Purpose</a:t>
            </a:r>
          </a:p>
        </p:txBody>
      </p:sp>
      <p:sp>
        <p:nvSpPr>
          <p:cNvPr id="6147" name="Rectangle 1027"/>
          <p:cNvSpPr>
            <a:spLocks noGrp="1" noChangeArrowheads="1"/>
          </p:cNvSpPr>
          <p:nvPr>
            <p:ph idx="1"/>
          </p:nvPr>
        </p:nvSpPr>
        <p:spPr>
          <a:xfrm>
            <a:off x="838200" y="1177752"/>
            <a:ext cx="7696200" cy="1405336"/>
          </a:xfrm>
        </p:spPr>
        <p:txBody>
          <a:bodyPr/>
          <a:lstStyle/>
          <a:p>
            <a:pPr marL="0" indent="0" algn="ctr" eaLnBrk="1" hangingPunct="1">
              <a:lnSpc>
                <a:spcPct val="80000"/>
              </a:lnSpc>
              <a:buNone/>
            </a:pPr>
            <a:endParaRPr lang="en-US" altLang="en-US" dirty="0"/>
          </a:p>
          <a:p>
            <a:pPr eaLnBrk="1" hangingPunct="1">
              <a:lnSpc>
                <a:spcPct val="80000"/>
              </a:lnSpc>
            </a:pPr>
            <a:r>
              <a:rPr lang="en-US" altLang="en-US" dirty="0"/>
              <a:t>Reduce injury/illness rates in LTC industry</a:t>
            </a:r>
          </a:p>
        </p:txBody>
      </p:sp>
      <p:graphicFrame>
        <p:nvGraphicFramePr>
          <p:cNvPr id="5" name="Chart 4">
            <a:extLst>
              <a:ext uri="{FF2B5EF4-FFF2-40B4-BE49-F238E27FC236}">
                <a16:creationId xmlns:a16="http://schemas.microsoft.com/office/drawing/2014/main" id="{2D06EBFA-81C2-4577-AFF5-77574522AAE9}"/>
              </a:ext>
            </a:extLst>
          </p:cNvPr>
          <p:cNvGraphicFramePr/>
          <p:nvPr>
            <p:extLst>
              <p:ext uri="{D42A27DB-BD31-4B8C-83A1-F6EECF244321}">
                <p14:modId xmlns:p14="http://schemas.microsoft.com/office/powerpoint/2010/main" val="913109351"/>
              </p:ext>
            </p:extLst>
          </p:nvPr>
        </p:nvGraphicFramePr>
        <p:xfrm>
          <a:off x="2286000" y="2221266"/>
          <a:ext cx="4572000" cy="319395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B6DC898-C259-4BAC-83CB-2CFB9C79BFDB}"/>
              </a:ext>
            </a:extLst>
          </p:cNvPr>
          <p:cNvSpPr txBox="1"/>
          <p:nvPr/>
        </p:nvSpPr>
        <p:spPr>
          <a:xfrm>
            <a:off x="5257800" y="5439508"/>
            <a:ext cx="2396810" cy="338554"/>
          </a:xfrm>
          <a:prstGeom prst="rect">
            <a:avLst/>
          </a:prstGeom>
          <a:noFill/>
        </p:spPr>
        <p:txBody>
          <a:bodyPr wrap="none" rtlCol="0">
            <a:spAutoFit/>
          </a:bodyPr>
          <a:lstStyle/>
          <a:p>
            <a:r>
              <a:rPr lang="en-US" sz="1600" u="none" dirty="0">
                <a:latin typeface="+mj-lt"/>
              </a:rPr>
              <a:t>Chart for illustration only</a:t>
            </a:r>
          </a:p>
        </p:txBody>
      </p:sp>
    </p:spTree>
    <p:extLst>
      <p:ext uri="{BB962C8B-B14F-4D97-AF65-F5344CB8AC3E}">
        <p14:creationId xmlns:p14="http://schemas.microsoft.com/office/powerpoint/2010/main" val="1086852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71500" y="546556"/>
            <a:ext cx="4914900" cy="430887"/>
          </a:xfrm>
        </p:spPr>
        <p:txBody>
          <a:bodyPr/>
          <a:lstStyle/>
          <a:p>
            <a:r>
              <a:rPr lang="en-US" sz="2800" dirty="0">
                <a:latin typeface="Arial Narrow" panose="020B0606020202030204" pitchFamily="34" charset="0"/>
              </a:rPr>
              <a:t>Inspection and Citation Guidance</a:t>
            </a: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219200"/>
            <a:ext cx="8001000" cy="3733800"/>
          </a:xfrm>
        </p:spPr>
        <p:txBody>
          <a:bodyPr/>
          <a:lstStyle/>
          <a:p>
            <a:r>
              <a:rPr lang="en-US" b="1" dirty="0">
                <a:latin typeface="Arial Narrow" panose="020B0606020202030204" pitchFamily="34" charset="0"/>
              </a:rPr>
              <a:t>General Duty Clause (GDC)</a:t>
            </a:r>
            <a:endParaRPr lang="en-US" b="1" i="1" dirty="0">
              <a:latin typeface="Arial Narrow" panose="020B0606020202030204" pitchFamily="34" charset="0"/>
            </a:endParaRPr>
          </a:p>
          <a:p>
            <a:pPr>
              <a:lnSpc>
                <a:spcPct val="150000"/>
              </a:lnSpc>
            </a:pPr>
            <a:r>
              <a:rPr lang="en-US" b="1" dirty="0">
                <a:latin typeface="Arial Narrow" panose="020B0606020202030204" pitchFamily="34" charset="0"/>
              </a:rPr>
              <a:t>OSH Workplace Violence Memo dated 5/1/2017</a:t>
            </a:r>
          </a:p>
          <a:p>
            <a:pPr marL="284163" indent="0">
              <a:lnSpc>
                <a:spcPct val="150000"/>
              </a:lnSpc>
              <a:buNone/>
            </a:pPr>
            <a:r>
              <a:rPr lang="en-US" b="1" dirty="0">
                <a:latin typeface="Arial Narrow" panose="020B0606020202030204" pitchFamily="34" charset="0"/>
              </a:rPr>
              <a:t> (WPV 3), </a:t>
            </a:r>
            <a:r>
              <a:rPr lang="en-US" sz="2400" b="1" dirty="0">
                <a:latin typeface="Arial Narrow" panose="020B0606020202030204" pitchFamily="34" charset="0"/>
              </a:rPr>
              <a:t>(OSHA directive CPL 02-01-058)</a:t>
            </a:r>
          </a:p>
          <a:p>
            <a:pPr marL="0" indent="0">
              <a:buNone/>
            </a:pPr>
            <a:endParaRPr lang="en-US" dirty="0"/>
          </a:p>
        </p:txBody>
      </p:sp>
      <p:sp>
        <p:nvSpPr>
          <p:cNvPr id="5" name="Rectangle 4">
            <a:extLst>
              <a:ext uri="{FF2B5EF4-FFF2-40B4-BE49-F238E27FC236}">
                <a16:creationId xmlns:a16="http://schemas.microsoft.com/office/drawing/2014/main" id="{6C408226-1C30-46AD-8906-F037CD3D2CBF}"/>
              </a:ext>
            </a:extLst>
          </p:cNvPr>
          <p:cNvSpPr/>
          <p:nvPr/>
        </p:nvSpPr>
        <p:spPr>
          <a:xfrm>
            <a:off x="6781800" y="5449669"/>
            <a:ext cx="6096000" cy="646331"/>
          </a:xfrm>
          <a:prstGeom prst="rect">
            <a:avLst/>
          </a:prstGeom>
        </p:spPr>
        <p:txBody>
          <a:bodyPr wrap="square">
            <a:spAutoFit/>
          </a:bodyPr>
          <a:lstStyle/>
          <a:p>
            <a:r>
              <a:rPr lang="en-US" sz="800" dirty="0">
                <a:solidFill>
                  <a:srgbClr val="191B26"/>
                </a:solidFill>
                <a:latin typeface="Open Sans"/>
              </a:rPr>
              <a:t>Image by </a:t>
            </a:r>
            <a:r>
              <a:rPr lang="en-US" sz="800" dirty="0" err="1">
                <a:solidFill>
                  <a:srgbClr val="191B26"/>
                </a:solidFill>
                <a:latin typeface="Open Sans"/>
                <a:hlinkClick r:id="rId3"/>
              </a:rPr>
              <a:t>StockSnap</a:t>
            </a:r>
            <a:r>
              <a:rPr lang="en-US" sz="800" dirty="0">
                <a:solidFill>
                  <a:srgbClr val="191B26"/>
                </a:solidFill>
                <a:latin typeface="Open Sans"/>
              </a:rPr>
              <a:t> from </a:t>
            </a:r>
            <a:r>
              <a:rPr lang="en-US" sz="800" dirty="0" err="1">
                <a:solidFill>
                  <a:srgbClr val="191B26"/>
                </a:solidFill>
                <a:latin typeface="Open Sans"/>
                <a:hlinkClick r:id="rId4"/>
              </a:rPr>
              <a:t>Pixabay</a:t>
            </a:r>
            <a:r>
              <a:rPr lang="en-US" dirty="0">
                <a:solidFill>
                  <a:srgbClr val="191B26"/>
                </a:solidFill>
                <a:latin typeface="Open Sans"/>
              </a:rPr>
              <a:t> </a:t>
            </a:r>
            <a:endParaRPr lang="en-US" dirty="0"/>
          </a:p>
        </p:txBody>
      </p:sp>
      <p:pic>
        <p:nvPicPr>
          <p:cNvPr id="6" name="Picture 5">
            <a:extLst>
              <a:ext uri="{FF2B5EF4-FFF2-40B4-BE49-F238E27FC236}">
                <a16:creationId xmlns:a16="http://schemas.microsoft.com/office/drawing/2014/main" id="{4F8EEB73-0CA7-43B3-A588-944F634E77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3640901"/>
            <a:ext cx="3200400" cy="2131933"/>
          </a:xfrm>
          <a:prstGeom prst="rect">
            <a:avLst/>
          </a:prstGeom>
          <a:ln>
            <a:noFill/>
          </a:ln>
          <a:effectLst>
            <a:outerShdw blurRad="292100" dist="139700" dir="2700000" algn="tl" rotWithShape="0">
              <a:srgbClr val="333333">
                <a:alpha val="65000"/>
              </a:srgbClr>
            </a:outerShdw>
          </a:effectLst>
        </p:spPr>
      </p:pic>
      <p:sp>
        <p:nvSpPr>
          <p:cNvPr id="7" name="Content Placeholder 3">
            <a:extLst>
              <a:ext uri="{FF2B5EF4-FFF2-40B4-BE49-F238E27FC236}">
                <a16:creationId xmlns:a16="http://schemas.microsoft.com/office/drawing/2014/main" id="{C14FF890-D0E7-4E6B-B81A-753C799756C2}"/>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1489097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7636"/>
            <a:ext cx="8210107" cy="553998"/>
          </a:xfrm>
        </p:spPr>
        <p:txBody>
          <a:bodyPr/>
          <a:lstStyle/>
          <a:p>
            <a:r>
              <a:rPr lang="en-US" dirty="0">
                <a:latin typeface="Arial Narrow" panose="020B0606020202030204" pitchFamily="34" charset="0"/>
              </a:rPr>
              <a:t>GDC: </a:t>
            </a:r>
            <a:r>
              <a:rPr lang="en-US" b="0" dirty="0">
                <a:latin typeface="Arial Narrow" panose="020B0606020202030204" pitchFamily="34" charset="0"/>
              </a:rPr>
              <a:t> </a:t>
            </a:r>
            <a:r>
              <a:rPr lang="en-US" dirty="0"/>
              <a:t>Death/Serious Hazard</a:t>
            </a:r>
          </a:p>
        </p:txBody>
      </p:sp>
      <p:sp>
        <p:nvSpPr>
          <p:cNvPr id="3" name="Content Placeholder 2"/>
          <p:cNvSpPr>
            <a:spLocks noGrp="1"/>
          </p:cNvSpPr>
          <p:nvPr>
            <p:ph idx="1"/>
          </p:nvPr>
        </p:nvSpPr>
        <p:spPr/>
        <p:txBody>
          <a:bodyPr/>
          <a:lstStyle/>
          <a:p>
            <a:pPr>
              <a:spcAft>
                <a:spcPts val="600"/>
              </a:spcAft>
            </a:pPr>
            <a:r>
              <a:rPr lang="en-US" dirty="0"/>
              <a:t>Documented WPV injuries</a:t>
            </a:r>
          </a:p>
          <a:p>
            <a:pPr lvl="1">
              <a:spcAft>
                <a:spcPts val="600"/>
              </a:spcAft>
            </a:pPr>
            <a:r>
              <a:rPr lang="en-US" dirty="0"/>
              <a:t>300 logs</a:t>
            </a:r>
          </a:p>
          <a:p>
            <a:pPr lvl="1">
              <a:spcAft>
                <a:spcPts val="600"/>
              </a:spcAft>
            </a:pPr>
            <a:r>
              <a:rPr lang="en-US" dirty="0"/>
              <a:t>Injury reports</a:t>
            </a:r>
          </a:p>
          <a:p>
            <a:pPr lvl="1">
              <a:spcAft>
                <a:spcPts val="600"/>
              </a:spcAft>
            </a:pPr>
            <a:r>
              <a:rPr lang="en-US" dirty="0"/>
              <a:t>Workers’ compensation records</a:t>
            </a:r>
          </a:p>
          <a:p>
            <a:pPr lvl="1">
              <a:spcAft>
                <a:spcPts val="600"/>
              </a:spcAft>
            </a:pPr>
            <a:r>
              <a:rPr lang="en-US" dirty="0"/>
              <a:t>Medical records</a:t>
            </a:r>
          </a:p>
          <a:p>
            <a:pPr lvl="1">
              <a:spcAft>
                <a:spcPts val="600"/>
              </a:spcAft>
            </a:pPr>
            <a:r>
              <a:rPr lang="en-US" dirty="0"/>
              <a:t>Police and security records</a:t>
            </a:r>
          </a:p>
          <a:p>
            <a:pPr lvl="1">
              <a:spcAft>
                <a:spcPts val="600"/>
              </a:spcAft>
            </a:pPr>
            <a:r>
              <a:rPr lang="en-US" dirty="0"/>
              <a:t>Employee interviews (written)</a:t>
            </a:r>
          </a:p>
          <a:p>
            <a:pPr>
              <a:spcAft>
                <a:spcPts val="600"/>
              </a:spcAft>
            </a:pPr>
            <a:r>
              <a:rPr lang="en-US" dirty="0"/>
              <a:t>Past complaints or grievances</a:t>
            </a:r>
          </a:p>
          <a:p>
            <a:pPr>
              <a:spcAft>
                <a:spcPts val="600"/>
              </a:spcAft>
            </a:pPr>
            <a:r>
              <a:rPr lang="en-US" dirty="0"/>
              <a:t>Meeting minutes where WPV was discussed</a:t>
            </a:r>
          </a:p>
          <a:p>
            <a:pPr>
              <a:spcAft>
                <a:spcPts val="600"/>
              </a:spcAft>
            </a:pPr>
            <a:r>
              <a:rPr lang="en-US" dirty="0"/>
              <a:t>Actual or potential employee exposure</a:t>
            </a:r>
          </a:p>
        </p:txBody>
      </p:sp>
      <p:sp>
        <p:nvSpPr>
          <p:cNvPr id="5" name="Content Placeholder 3">
            <a:extLst>
              <a:ext uri="{FF2B5EF4-FFF2-40B4-BE49-F238E27FC236}">
                <a16:creationId xmlns:a16="http://schemas.microsoft.com/office/drawing/2014/main" id="{D1DDAFF3-3BDD-45DB-A3FE-54D443A78507}"/>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2369737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36602"/>
            <a:ext cx="8382000" cy="553998"/>
          </a:xfrm>
        </p:spPr>
        <p:txBody>
          <a:bodyPr/>
          <a:lstStyle/>
          <a:p>
            <a:r>
              <a:rPr lang="en-US" dirty="0"/>
              <a:t>GDC: Death/Serious Harm</a:t>
            </a:r>
          </a:p>
        </p:txBody>
      </p:sp>
      <p:sp>
        <p:nvSpPr>
          <p:cNvPr id="3" name="Content Placeholder 2"/>
          <p:cNvSpPr>
            <a:spLocks noGrp="1"/>
          </p:cNvSpPr>
          <p:nvPr>
            <p:ph idx="1"/>
          </p:nvPr>
        </p:nvSpPr>
        <p:spPr>
          <a:xfrm>
            <a:off x="571500" y="1219200"/>
            <a:ext cx="8001000" cy="4724400"/>
          </a:xfrm>
        </p:spPr>
        <p:txBody>
          <a:bodyPr/>
          <a:lstStyle/>
          <a:p>
            <a:pPr>
              <a:spcAft>
                <a:spcPts val="1200"/>
              </a:spcAft>
            </a:pPr>
            <a:r>
              <a:rPr lang="en-US" b="1" dirty="0"/>
              <a:t>Documentation that the WPV hazard caused or was likely to cause serious physical harm</a:t>
            </a:r>
          </a:p>
          <a:p>
            <a:pPr lvl="1">
              <a:spcAft>
                <a:spcPts val="1200"/>
              </a:spcAft>
            </a:pPr>
            <a:r>
              <a:rPr lang="en-US" dirty="0"/>
              <a:t>Employee interviews</a:t>
            </a:r>
          </a:p>
          <a:p>
            <a:pPr lvl="1">
              <a:spcAft>
                <a:spcPts val="1200"/>
              </a:spcAft>
            </a:pPr>
            <a:r>
              <a:rPr lang="en-US" dirty="0"/>
              <a:t>Injury/illness logs</a:t>
            </a:r>
          </a:p>
          <a:p>
            <a:pPr lvl="1">
              <a:spcAft>
                <a:spcPts val="1200"/>
              </a:spcAft>
            </a:pPr>
            <a:r>
              <a:rPr lang="en-US" dirty="0"/>
              <a:t>Police reports</a:t>
            </a:r>
          </a:p>
          <a:p>
            <a:pPr>
              <a:spcAft>
                <a:spcPts val="1200"/>
              </a:spcAft>
            </a:pPr>
            <a:r>
              <a:rPr lang="en-US" b="1" dirty="0"/>
              <a:t>Evidence of actual incidents</a:t>
            </a:r>
          </a:p>
          <a:p>
            <a:pPr lvl="1">
              <a:spcAft>
                <a:spcPts val="1200"/>
              </a:spcAft>
            </a:pPr>
            <a:r>
              <a:rPr lang="en-US" dirty="0"/>
              <a:t>Threats of physical harm</a:t>
            </a:r>
          </a:p>
          <a:p>
            <a:pPr lvl="1">
              <a:spcAft>
                <a:spcPts val="1200"/>
              </a:spcAft>
            </a:pPr>
            <a:r>
              <a:rPr lang="en-US" dirty="0"/>
              <a:t>Seriously injured or killed by WPV</a:t>
            </a:r>
          </a:p>
        </p:txBody>
      </p:sp>
      <p:sp>
        <p:nvSpPr>
          <p:cNvPr id="5" name="Content Placeholder 3">
            <a:extLst>
              <a:ext uri="{FF2B5EF4-FFF2-40B4-BE49-F238E27FC236}">
                <a16:creationId xmlns:a16="http://schemas.microsoft.com/office/drawing/2014/main" id="{AB938A04-DBE1-4F9D-9FEF-00701EE3B1A4}"/>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1511298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5800" cy="553998"/>
          </a:xfrm>
        </p:spPr>
        <p:txBody>
          <a:bodyPr/>
          <a:lstStyle/>
          <a:p>
            <a:r>
              <a:rPr lang="en-US" dirty="0"/>
              <a:t>GDC:  Employer Knowledge </a:t>
            </a:r>
          </a:p>
        </p:txBody>
      </p:sp>
      <p:sp>
        <p:nvSpPr>
          <p:cNvPr id="3" name="Content Placeholder 2"/>
          <p:cNvSpPr>
            <a:spLocks noGrp="1"/>
          </p:cNvSpPr>
          <p:nvPr>
            <p:ph idx="1"/>
          </p:nvPr>
        </p:nvSpPr>
        <p:spPr>
          <a:xfrm>
            <a:off x="533400" y="1098510"/>
            <a:ext cx="8534400" cy="4724400"/>
          </a:xfrm>
        </p:spPr>
        <p:txBody>
          <a:bodyPr/>
          <a:lstStyle/>
          <a:p>
            <a:pPr>
              <a:spcAft>
                <a:spcPts val="600"/>
              </a:spcAft>
            </a:pPr>
            <a:r>
              <a:rPr lang="en-US" dirty="0"/>
              <a:t>Documentation of employees information</a:t>
            </a:r>
          </a:p>
          <a:p>
            <a:pPr>
              <a:spcAft>
                <a:spcPts val="600"/>
              </a:spcAft>
            </a:pPr>
            <a:r>
              <a:rPr lang="en-US" dirty="0"/>
              <a:t>Employer awareness of prior incidents</a:t>
            </a:r>
          </a:p>
          <a:p>
            <a:pPr>
              <a:spcAft>
                <a:spcPts val="600"/>
              </a:spcAft>
            </a:pPr>
            <a:r>
              <a:rPr lang="en-US" dirty="0"/>
              <a:t>Precautions taken by employer to prevent/minimize WPV</a:t>
            </a:r>
          </a:p>
          <a:p>
            <a:pPr>
              <a:spcAft>
                <a:spcPts val="600"/>
              </a:spcAft>
            </a:pPr>
            <a:r>
              <a:rPr lang="en-US" dirty="0"/>
              <a:t>How employer currently addresses WPV including:</a:t>
            </a:r>
          </a:p>
          <a:p>
            <a:pPr lvl="1">
              <a:spcAft>
                <a:spcPts val="600"/>
              </a:spcAft>
            </a:pPr>
            <a:r>
              <a:rPr lang="en-US" sz="2300" dirty="0"/>
              <a:t>Prevention plan</a:t>
            </a:r>
          </a:p>
          <a:p>
            <a:pPr lvl="1">
              <a:spcAft>
                <a:spcPts val="600"/>
              </a:spcAft>
            </a:pPr>
            <a:r>
              <a:rPr lang="en-US" sz="2300" dirty="0"/>
              <a:t>Training plan</a:t>
            </a:r>
          </a:p>
          <a:p>
            <a:pPr lvl="1">
              <a:spcAft>
                <a:spcPts val="600"/>
              </a:spcAft>
            </a:pPr>
            <a:r>
              <a:rPr lang="en-US" sz="2300" dirty="0"/>
              <a:t>Security plan</a:t>
            </a:r>
          </a:p>
          <a:p>
            <a:pPr>
              <a:spcAft>
                <a:spcPts val="600"/>
              </a:spcAft>
            </a:pPr>
            <a:r>
              <a:rPr lang="en-US" dirty="0"/>
              <a:t>Management interviews including person responsible for certifying OSHA 300 logs</a:t>
            </a:r>
          </a:p>
          <a:p>
            <a:pPr marL="457200" lvl="1" indent="0">
              <a:buNone/>
            </a:pPr>
            <a:endParaRPr lang="en-US" dirty="0"/>
          </a:p>
        </p:txBody>
      </p:sp>
      <p:sp>
        <p:nvSpPr>
          <p:cNvPr id="5" name="Content Placeholder 3">
            <a:extLst>
              <a:ext uri="{FF2B5EF4-FFF2-40B4-BE49-F238E27FC236}">
                <a16:creationId xmlns:a16="http://schemas.microsoft.com/office/drawing/2014/main" id="{2A978C41-3A50-41FB-8F2C-4921E22782FA}"/>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1717128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5800" cy="553998"/>
          </a:xfrm>
        </p:spPr>
        <p:txBody>
          <a:bodyPr/>
          <a:lstStyle/>
          <a:p>
            <a:r>
              <a:rPr lang="en-US" dirty="0"/>
              <a:t>GDC: Industry Recognition </a:t>
            </a:r>
          </a:p>
        </p:txBody>
      </p:sp>
      <p:sp>
        <p:nvSpPr>
          <p:cNvPr id="3" name="Content Placeholder 2"/>
          <p:cNvSpPr>
            <a:spLocks noGrp="1"/>
          </p:cNvSpPr>
          <p:nvPr>
            <p:ph idx="1"/>
          </p:nvPr>
        </p:nvSpPr>
        <p:spPr/>
        <p:txBody>
          <a:bodyPr/>
          <a:lstStyle/>
          <a:p>
            <a:pPr>
              <a:spcAft>
                <a:spcPts val="1800"/>
              </a:spcAft>
            </a:pPr>
            <a:r>
              <a:rPr lang="en-US" dirty="0"/>
              <a:t>Documentation from business groups/associations affiliated with the employer identifying WPV</a:t>
            </a:r>
          </a:p>
          <a:p>
            <a:pPr>
              <a:spcAft>
                <a:spcPts val="1800"/>
              </a:spcAft>
            </a:pPr>
            <a:r>
              <a:rPr lang="en-US" dirty="0"/>
              <a:t>Journal articles/research showing WPV in LTC</a:t>
            </a:r>
          </a:p>
          <a:p>
            <a:pPr>
              <a:spcAft>
                <a:spcPts val="1800"/>
              </a:spcAft>
            </a:pPr>
            <a:r>
              <a:rPr lang="en-US" dirty="0"/>
              <a:t>NIOSH and OSHA publications</a:t>
            </a:r>
          </a:p>
          <a:p>
            <a:pPr>
              <a:spcAft>
                <a:spcPts val="1800"/>
              </a:spcAft>
            </a:pPr>
            <a:r>
              <a:rPr lang="en-US" dirty="0"/>
              <a:t>National consensus standards</a:t>
            </a:r>
          </a:p>
        </p:txBody>
      </p:sp>
      <p:sp>
        <p:nvSpPr>
          <p:cNvPr id="6" name="Content Placeholder 3">
            <a:extLst>
              <a:ext uri="{FF2B5EF4-FFF2-40B4-BE49-F238E27FC236}">
                <a16:creationId xmlns:a16="http://schemas.microsoft.com/office/drawing/2014/main" id="{150FA9DB-9649-4E30-9B8A-BE4F6349DCAE}"/>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1469216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GDC: Feasible Abatements</a:t>
            </a:r>
          </a:p>
        </p:txBody>
      </p:sp>
      <p:sp>
        <p:nvSpPr>
          <p:cNvPr id="3" name="Content Placeholder 2"/>
          <p:cNvSpPr>
            <a:spLocks noGrp="1"/>
          </p:cNvSpPr>
          <p:nvPr>
            <p:ph idx="1"/>
          </p:nvPr>
        </p:nvSpPr>
        <p:spPr>
          <a:xfrm>
            <a:off x="571500" y="609600"/>
            <a:ext cx="8001000" cy="4746625"/>
          </a:xfrm>
        </p:spPr>
        <p:txBody>
          <a:bodyPr/>
          <a:lstStyle/>
          <a:p>
            <a:pPr marL="0" indent="0">
              <a:spcAft>
                <a:spcPts val="1200"/>
              </a:spcAft>
              <a:buNone/>
            </a:pPr>
            <a:endParaRPr lang="en-US" b="1" dirty="0"/>
          </a:p>
          <a:p>
            <a:pPr>
              <a:spcAft>
                <a:spcPts val="1200"/>
              </a:spcAft>
            </a:pPr>
            <a:r>
              <a:rPr lang="en-US" dirty="0"/>
              <a:t>Reference:</a:t>
            </a:r>
          </a:p>
          <a:p>
            <a:pPr lvl="1">
              <a:spcAft>
                <a:spcPts val="1200"/>
              </a:spcAft>
            </a:pPr>
            <a:r>
              <a:rPr lang="en-US" b="1" dirty="0"/>
              <a:t>OSHA publication 3148: Guidelines for Preventing Workplace Violence for Healthcare and Social Service Workers</a:t>
            </a:r>
          </a:p>
        </p:txBody>
      </p:sp>
      <p:sp>
        <p:nvSpPr>
          <p:cNvPr id="6" name="Content Placeholder 3">
            <a:extLst>
              <a:ext uri="{FF2B5EF4-FFF2-40B4-BE49-F238E27FC236}">
                <a16:creationId xmlns:a16="http://schemas.microsoft.com/office/drawing/2014/main" id="{AC5E8D15-6B1E-4D1D-8B11-4413B7A00115}"/>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3849700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Abatements</a:t>
            </a:r>
          </a:p>
        </p:txBody>
      </p:sp>
      <p:sp>
        <p:nvSpPr>
          <p:cNvPr id="3" name="Content Placeholder 2"/>
          <p:cNvSpPr>
            <a:spLocks noGrp="1"/>
          </p:cNvSpPr>
          <p:nvPr>
            <p:ph idx="1"/>
          </p:nvPr>
        </p:nvSpPr>
        <p:spPr>
          <a:xfrm>
            <a:off x="550985" y="1143000"/>
            <a:ext cx="8001000" cy="4724400"/>
          </a:xfrm>
        </p:spPr>
        <p:txBody>
          <a:bodyPr/>
          <a:lstStyle/>
          <a:p>
            <a:pPr>
              <a:spcAft>
                <a:spcPts val="1200"/>
              </a:spcAft>
            </a:pPr>
            <a:r>
              <a:rPr lang="en-US" b="1" dirty="0"/>
              <a:t>Implement WPV prevention program</a:t>
            </a:r>
          </a:p>
          <a:p>
            <a:pPr>
              <a:spcAft>
                <a:spcPts val="1200"/>
              </a:spcAft>
            </a:pPr>
            <a:r>
              <a:rPr lang="en-US" b="1" dirty="0"/>
              <a:t>Selected controls:</a:t>
            </a:r>
          </a:p>
          <a:p>
            <a:pPr lvl="1">
              <a:spcAft>
                <a:spcPts val="1200"/>
              </a:spcAft>
            </a:pPr>
            <a:r>
              <a:rPr lang="en-US" dirty="0"/>
              <a:t>Zero tolerance policy</a:t>
            </a:r>
          </a:p>
          <a:p>
            <a:pPr lvl="1">
              <a:spcAft>
                <a:spcPts val="1200"/>
              </a:spcAft>
            </a:pPr>
            <a:r>
              <a:rPr lang="en-US" dirty="0"/>
              <a:t>Ensure trained and qualified staff are available</a:t>
            </a:r>
          </a:p>
          <a:p>
            <a:pPr lvl="1">
              <a:spcAft>
                <a:spcPts val="1200"/>
              </a:spcAft>
            </a:pPr>
            <a:r>
              <a:rPr lang="en-US" dirty="0"/>
              <a:t>Determine behavioral history of new/transferred residents</a:t>
            </a:r>
          </a:p>
          <a:p>
            <a:pPr lvl="1">
              <a:spcAft>
                <a:spcPts val="1200"/>
              </a:spcAft>
            </a:pPr>
            <a:r>
              <a:rPr lang="en-US" dirty="0"/>
              <a:t>Establish system to identify patients with assaultive behavior problems</a:t>
            </a:r>
          </a:p>
          <a:p>
            <a:pPr lvl="1">
              <a:spcAft>
                <a:spcPts val="1200"/>
              </a:spcAft>
            </a:pPr>
            <a:r>
              <a:rPr lang="en-US" dirty="0"/>
              <a:t>Coworkers and supervisors jointly plan ways to effectively treat violent patients</a:t>
            </a:r>
          </a:p>
        </p:txBody>
      </p:sp>
      <p:sp>
        <p:nvSpPr>
          <p:cNvPr id="5" name="Content Placeholder 3">
            <a:extLst>
              <a:ext uri="{FF2B5EF4-FFF2-40B4-BE49-F238E27FC236}">
                <a16:creationId xmlns:a16="http://schemas.microsoft.com/office/drawing/2014/main" id="{0259EFB3-3C19-4C95-8DD7-4CB0694457E7}"/>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3280949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Employer Outreach</a:t>
            </a:r>
          </a:p>
        </p:txBody>
      </p:sp>
      <p:sp>
        <p:nvSpPr>
          <p:cNvPr id="3" name="Content Placeholder 2"/>
          <p:cNvSpPr>
            <a:spLocks noGrp="1"/>
          </p:cNvSpPr>
          <p:nvPr>
            <p:ph idx="1"/>
          </p:nvPr>
        </p:nvSpPr>
        <p:spPr>
          <a:xfrm>
            <a:off x="513522" y="1158875"/>
            <a:ext cx="8630478" cy="3505200"/>
          </a:xfrm>
        </p:spPr>
        <p:txBody>
          <a:bodyPr/>
          <a:lstStyle/>
          <a:p>
            <a:pPr>
              <a:spcAft>
                <a:spcPts val="1200"/>
              </a:spcAft>
            </a:pPr>
            <a:r>
              <a:rPr lang="en-US" dirty="0"/>
              <a:t>Hazard Alert Letter</a:t>
            </a:r>
          </a:p>
          <a:p>
            <a:pPr>
              <a:spcAft>
                <a:spcPts val="1200"/>
              </a:spcAft>
            </a:pPr>
            <a:r>
              <a:rPr lang="en-US" dirty="0"/>
              <a:t>Provide Outreach Materials</a:t>
            </a:r>
          </a:p>
        </p:txBody>
      </p:sp>
      <p:grpSp>
        <p:nvGrpSpPr>
          <p:cNvPr id="8" name="Group 7">
            <a:extLst>
              <a:ext uri="{FF2B5EF4-FFF2-40B4-BE49-F238E27FC236}">
                <a16:creationId xmlns:a16="http://schemas.microsoft.com/office/drawing/2014/main" id="{86CE5E52-0615-4A43-9E8A-900A41BB84C9}"/>
              </a:ext>
            </a:extLst>
          </p:cNvPr>
          <p:cNvGrpSpPr/>
          <p:nvPr/>
        </p:nvGrpSpPr>
        <p:grpSpPr>
          <a:xfrm>
            <a:off x="2743200" y="2590800"/>
            <a:ext cx="4038600" cy="2971799"/>
            <a:chOff x="4382584" y="3733800"/>
            <a:chExt cx="1959924" cy="2260600"/>
          </a:xfrm>
        </p:grpSpPr>
        <p:pic>
          <p:nvPicPr>
            <p:cNvPr id="6" name="Picture 5">
              <a:extLst>
                <a:ext uri="{FF2B5EF4-FFF2-40B4-BE49-F238E27FC236}">
                  <a16:creationId xmlns:a16="http://schemas.microsoft.com/office/drawing/2014/main" id="{E1BDC5B9-7971-4254-A22E-5A02454BE9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82584" y="3733800"/>
              <a:ext cx="1959924" cy="22606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47D4867-B101-412F-8239-432A2B1FA200}"/>
                </a:ext>
              </a:extLst>
            </p:cNvPr>
            <p:cNvSpPr txBox="1"/>
            <p:nvPr/>
          </p:nvSpPr>
          <p:spPr>
            <a:xfrm>
              <a:off x="4419564" y="5748689"/>
              <a:ext cx="413238" cy="175590"/>
            </a:xfrm>
            <a:prstGeom prst="rect">
              <a:avLst/>
            </a:prstGeom>
            <a:noFill/>
          </p:spPr>
          <p:txBody>
            <a:bodyPr wrap="none" rtlCol="0">
              <a:spAutoFit/>
            </a:bodyPr>
            <a:lstStyle/>
            <a:p>
              <a:r>
                <a:rPr lang="en-US" sz="900" u="none" dirty="0">
                  <a:solidFill>
                    <a:schemeClr val="bg1">
                      <a:lumMod val="85000"/>
                    </a:schemeClr>
                  </a:solidFill>
                  <a:latin typeface="+mn-lt"/>
                </a:rPr>
                <a:t>WorkSafeBC</a:t>
              </a:r>
            </a:p>
          </p:txBody>
        </p:sp>
      </p:grpSp>
      <p:sp>
        <p:nvSpPr>
          <p:cNvPr id="9" name="Content Placeholder 3">
            <a:extLst>
              <a:ext uri="{FF2B5EF4-FFF2-40B4-BE49-F238E27FC236}">
                <a16:creationId xmlns:a16="http://schemas.microsoft.com/office/drawing/2014/main" id="{AF4378FE-D6D7-471E-AD6F-A7D246C92816}"/>
              </a:ext>
            </a:extLst>
          </p:cNvPr>
          <p:cNvSpPr>
            <a:spLocks noGrp="1"/>
          </p:cNvSpPr>
          <p:nvPr>
            <p:ph sz="quarter" idx="10"/>
          </p:nvPr>
        </p:nvSpPr>
        <p:spPr>
          <a:xfrm>
            <a:off x="6477000" y="815975"/>
            <a:ext cx="2133600" cy="381000"/>
          </a:xfrm>
        </p:spPr>
        <p:txBody>
          <a:bodyPr/>
          <a:lstStyle/>
          <a:p>
            <a:pPr algn="r"/>
            <a:r>
              <a:rPr lang="en-US" sz="1200" dirty="0"/>
              <a:t>CPL 02-01-058</a:t>
            </a:r>
          </a:p>
        </p:txBody>
      </p:sp>
    </p:spTree>
    <p:extLst>
      <p:ext uri="{BB962C8B-B14F-4D97-AF65-F5344CB8AC3E}">
        <p14:creationId xmlns:p14="http://schemas.microsoft.com/office/powerpoint/2010/main" val="3516948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8A2-07E8-4E18-9E86-B4D97C7218EB}"/>
              </a:ext>
            </a:extLst>
          </p:cNvPr>
          <p:cNvSpPr>
            <a:spLocks noGrp="1"/>
          </p:cNvSpPr>
          <p:nvPr>
            <p:ph type="ctrTitle" sz="quarter"/>
          </p:nvPr>
        </p:nvSpPr>
        <p:spPr>
          <a:xfrm>
            <a:off x="1454150" y="3048767"/>
            <a:ext cx="6235700" cy="760465"/>
          </a:xfrm>
        </p:spPr>
        <p:txBody>
          <a:bodyPr/>
          <a:lstStyle/>
          <a:p>
            <a:pPr algn="ctr"/>
            <a:r>
              <a:rPr lang="en-US" dirty="0"/>
              <a:t>MRSA in LTC</a:t>
            </a:r>
          </a:p>
        </p:txBody>
      </p:sp>
      <p:sp>
        <p:nvSpPr>
          <p:cNvPr id="3" name="TextBox 2">
            <a:extLst>
              <a:ext uri="{FF2B5EF4-FFF2-40B4-BE49-F238E27FC236}">
                <a16:creationId xmlns:a16="http://schemas.microsoft.com/office/drawing/2014/main" id="{DF903884-9F58-40BF-AA18-C0C418C50430}"/>
              </a:ext>
            </a:extLst>
          </p:cNvPr>
          <p:cNvSpPr txBox="1"/>
          <p:nvPr/>
        </p:nvSpPr>
        <p:spPr>
          <a:xfrm>
            <a:off x="2743200" y="5638800"/>
            <a:ext cx="5867400" cy="461665"/>
          </a:xfrm>
          <a:prstGeom prst="rect">
            <a:avLst/>
          </a:prstGeom>
          <a:noFill/>
        </p:spPr>
        <p:txBody>
          <a:bodyPr wrap="square" rtlCol="0">
            <a:spAutoFit/>
          </a:bodyPr>
          <a:lstStyle/>
          <a:p>
            <a:pPr algn="r"/>
            <a:r>
              <a:rPr lang="en-US" sz="2400" b="1" u="none" dirty="0">
                <a:solidFill>
                  <a:srgbClr val="012D9A"/>
                </a:solidFill>
                <a:latin typeface="+mn-lt"/>
              </a:rPr>
              <a:t>OPN 132 SEP</a:t>
            </a:r>
          </a:p>
        </p:txBody>
      </p:sp>
    </p:spTree>
    <p:extLst>
      <p:ext uri="{BB962C8B-B14F-4D97-AF65-F5344CB8AC3E}">
        <p14:creationId xmlns:p14="http://schemas.microsoft.com/office/powerpoint/2010/main" val="3770770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533400" y="439628"/>
            <a:ext cx="7793038" cy="646331"/>
          </a:xfrm>
        </p:spPr>
        <p:txBody>
          <a:bodyPr lIns="91440" tIns="45720" rIns="91440" bIns="45720" anchor="b"/>
          <a:lstStyle/>
          <a:p>
            <a:pPr eaLnBrk="1" hangingPunct="1"/>
            <a:r>
              <a:rPr lang="en-US" altLang="en-US" dirty="0"/>
              <a:t>What is MRSA?</a:t>
            </a:r>
            <a:endParaRPr lang="en-US" altLang="en-US" sz="1400" dirty="0"/>
          </a:p>
        </p:txBody>
      </p:sp>
      <p:sp>
        <p:nvSpPr>
          <p:cNvPr id="8" name="Content Placeholder 2">
            <a:extLst>
              <a:ext uri="{FF2B5EF4-FFF2-40B4-BE49-F238E27FC236}">
                <a16:creationId xmlns:a16="http://schemas.microsoft.com/office/drawing/2014/main" id="{86C42889-0038-4A35-9F8E-D9A002096B7C}"/>
              </a:ext>
            </a:extLst>
          </p:cNvPr>
          <p:cNvSpPr txBox="1">
            <a:spLocks/>
          </p:cNvSpPr>
          <p:nvPr/>
        </p:nvSpPr>
        <p:spPr>
          <a:xfrm>
            <a:off x="533400" y="1219200"/>
            <a:ext cx="8001000" cy="12954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r>
              <a:rPr lang="en-US" b="1" u="none" dirty="0"/>
              <a:t>methicillin-resistant </a:t>
            </a:r>
            <a:r>
              <a:rPr lang="en-US" b="1" i="1" u="none" dirty="0"/>
              <a:t>Staphylococcus aureus (MRSA)</a:t>
            </a:r>
          </a:p>
          <a:p>
            <a:pPr lvl="1"/>
            <a:r>
              <a:rPr lang="en-US" i="1" u="none" dirty="0"/>
              <a:t>Antibiotic resistant bacteria</a:t>
            </a:r>
          </a:p>
          <a:p>
            <a:pPr lvl="1"/>
            <a:r>
              <a:rPr lang="en-US" i="1" u="none" dirty="0"/>
              <a:t>5% of patients in U.S. hospitals carry MRSA</a:t>
            </a:r>
          </a:p>
          <a:p>
            <a:pPr lvl="1"/>
            <a:endParaRPr lang="en-US" i="1" u="none" dirty="0"/>
          </a:p>
          <a:p>
            <a:r>
              <a:rPr lang="en-US" u="none" dirty="0"/>
              <a:t>MRSA can cause severe problems:</a:t>
            </a:r>
          </a:p>
          <a:p>
            <a:pPr lvl="1"/>
            <a:r>
              <a:rPr lang="en-US" u="none" dirty="0"/>
              <a:t>bloodstream infections</a:t>
            </a:r>
          </a:p>
          <a:p>
            <a:pPr lvl="1"/>
            <a:r>
              <a:rPr lang="en-US" u="none" dirty="0"/>
              <a:t>pneumonia</a:t>
            </a:r>
          </a:p>
          <a:p>
            <a:pPr lvl="1"/>
            <a:r>
              <a:rPr lang="en-US" u="none" dirty="0"/>
              <a:t>Sepsis</a:t>
            </a:r>
          </a:p>
          <a:p>
            <a:pPr lvl="1"/>
            <a:r>
              <a:rPr lang="en-US" u="none" dirty="0"/>
              <a:t>death</a:t>
            </a:r>
          </a:p>
          <a:p>
            <a:endParaRPr lang="en-US" u="none" dirty="0"/>
          </a:p>
          <a:p>
            <a:pPr lvl="1">
              <a:spcAft>
                <a:spcPts val="1200"/>
              </a:spcAft>
            </a:pPr>
            <a:endParaRPr lang="en-US" u="none" kern="0" dirty="0"/>
          </a:p>
        </p:txBody>
      </p:sp>
      <p:sp>
        <p:nvSpPr>
          <p:cNvPr id="7" name="Content Placeholder 3">
            <a:extLst>
              <a:ext uri="{FF2B5EF4-FFF2-40B4-BE49-F238E27FC236}">
                <a16:creationId xmlns:a16="http://schemas.microsoft.com/office/drawing/2014/main" id="{C137F5A4-A485-4CD3-8037-A088EAA266D5}"/>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OPN 132 SEP</a:t>
            </a:r>
          </a:p>
        </p:txBody>
      </p:sp>
      <p:pic>
        <p:nvPicPr>
          <p:cNvPr id="2" name="Picture 1">
            <a:extLst>
              <a:ext uri="{FF2B5EF4-FFF2-40B4-BE49-F238E27FC236}">
                <a16:creationId xmlns:a16="http://schemas.microsoft.com/office/drawing/2014/main" id="{E1407E9A-57A9-47A8-A020-9A9A9EC6A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757" y="3679826"/>
            <a:ext cx="3236243" cy="22721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FE04A15-57C2-4752-94E6-1A7621986843}"/>
              </a:ext>
            </a:extLst>
          </p:cNvPr>
          <p:cNvSpPr txBox="1"/>
          <p:nvPr/>
        </p:nvSpPr>
        <p:spPr>
          <a:xfrm>
            <a:off x="5868212" y="5951971"/>
            <a:ext cx="3315331" cy="215444"/>
          </a:xfrm>
          <a:prstGeom prst="rect">
            <a:avLst/>
          </a:prstGeom>
          <a:noFill/>
        </p:spPr>
        <p:txBody>
          <a:bodyPr wrap="none" rtlCol="0">
            <a:spAutoFit/>
          </a:bodyPr>
          <a:lstStyle/>
          <a:p>
            <a:r>
              <a:rPr lang="en-US" sz="800" i="1" dirty="0"/>
              <a:t>(Image courtesy of the National Institute of Allergy and Infectious Diseases</a:t>
            </a:r>
            <a:r>
              <a:rPr lang="en-US" sz="800" dirty="0"/>
              <a:t>)</a:t>
            </a:r>
          </a:p>
        </p:txBody>
      </p:sp>
    </p:spTree>
    <p:extLst>
      <p:ext uri="{BB962C8B-B14F-4D97-AF65-F5344CB8AC3E}">
        <p14:creationId xmlns:p14="http://schemas.microsoft.com/office/powerpoint/2010/main" val="814242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09600" y="457200"/>
            <a:ext cx="7010400" cy="553998"/>
          </a:xfrm>
        </p:spPr>
        <p:txBody>
          <a:bodyPr/>
          <a:lstStyle/>
          <a:p>
            <a:pPr eaLnBrk="1" hangingPunct="1"/>
            <a:r>
              <a:rPr lang="en-US" altLang="en-US" dirty="0"/>
              <a:t>OPN 132 Scope</a:t>
            </a:r>
          </a:p>
        </p:txBody>
      </p:sp>
      <p:graphicFrame>
        <p:nvGraphicFramePr>
          <p:cNvPr id="4" name="Table 3">
            <a:extLst>
              <a:ext uri="{FF2B5EF4-FFF2-40B4-BE49-F238E27FC236}">
                <a16:creationId xmlns:a16="http://schemas.microsoft.com/office/drawing/2014/main" id="{EA90CBE3-BE7F-4D6B-81C7-5330A5D8EAF4}"/>
              </a:ext>
            </a:extLst>
          </p:cNvPr>
          <p:cNvGraphicFramePr>
            <a:graphicFrameLocks noGrp="1"/>
          </p:cNvGraphicFramePr>
          <p:nvPr/>
        </p:nvGraphicFramePr>
        <p:xfrm>
          <a:off x="609600" y="1305560"/>
          <a:ext cx="7924800" cy="4297680"/>
        </p:xfrm>
        <a:graphic>
          <a:graphicData uri="http://schemas.openxmlformats.org/drawingml/2006/table">
            <a:tbl>
              <a:tblPr firstRow="1" bandRow="1">
                <a:tableStyleId>{ED083AE6-46FA-4A59-8FB0-9F97EB10719F}</a:tableStyleId>
              </a:tblPr>
              <a:tblGrid>
                <a:gridCol w="2278380">
                  <a:extLst>
                    <a:ext uri="{9D8B030D-6E8A-4147-A177-3AD203B41FA5}">
                      <a16:colId xmlns:a16="http://schemas.microsoft.com/office/drawing/2014/main" val="1599834426"/>
                    </a:ext>
                  </a:extLst>
                </a:gridCol>
                <a:gridCol w="5646420">
                  <a:extLst>
                    <a:ext uri="{9D8B030D-6E8A-4147-A177-3AD203B41FA5}">
                      <a16:colId xmlns:a16="http://schemas.microsoft.com/office/drawing/2014/main" val="3462115514"/>
                    </a:ext>
                  </a:extLst>
                </a:gridCol>
              </a:tblGrid>
              <a:tr h="447040">
                <a:tc>
                  <a:txBody>
                    <a:bodyPr/>
                    <a:lstStyle/>
                    <a:p>
                      <a:pPr algn="ctr"/>
                      <a:r>
                        <a:rPr lang="en-US" sz="2400" b="1" dirty="0"/>
                        <a:t>NAICS Code</a:t>
                      </a:r>
                    </a:p>
                  </a:txBody>
                  <a:tcPr/>
                </a:tc>
                <a:tc>
                  <a:txBody>
                    <a:bodyPr/>
                    <a:lstStyle/>
                    <a:p>
                      <a:pPr algn="ctr"/>
                      <a:r>
                        <a:rPr lang="en-US" sz="2400" dirty="0"/>
                        <a:t>Description</a:t>
                      </a:r>
                    </a:p>
                  </a:txBody>
                  <a:tcPr/>
                </a:tc>
                <a:extLst>
                  <a:ext uri="{0D108BD9-81ED-4DB2-BD59-A6C34878D82A}">
                    <a16:rowId xmlns:a16="http://schemas.microsoft.com/office/drawing/2014/main" val="574298636"/>
                  </a:ext>
                </a:extLst>
              </a:tr>
              <a:tr h="370840">
                <a:tc>
                  <a:txBody>
                    <a:bodyPr/>
                    <a:lstStyle/>
                    <a:p>
                      <a:pPr algn="ctr"/>
                      <a:r>
                        <a:rPr lang="en-US" sz="2400" b="1" dirty="0"/>
                        <a:t>623110</a:t>
                      </a:r>
                    </a:p>
                  </a:txBody>
                  <a:tcPr/>
                </a:tc>
                <a:tc>
                  <a:txBody>
                    <a:bodyPr/>
                    <a:lstStyle/>
                    <a:p>
                      <a:r>
                        <a:rPr lang="en-US" sz="2400" kern="1200" dirty="0">
                          <a:solidFill>
                            <a:schemeClr val="tx1"/>
                          </a:solidFill>
                          <a:effectLst/>
                          <a:latin typeface="+mn-lt"/>
                          <a:ea typeface="+mn-ea"/>
                          <a:cs typeface="+mn-cs"/>
                        </a:rPr>
                        <a:t>Nursing Care Facilities</a:t>
                      </a:r>
                      <a:endParaRPr lang="en-US" sz="2400" dirty="0"/>
                    </a:p>
                  </a:txBody>
                  <a:tcPr/>
                </a:tc>
                <a:extLst>
                  <a:ext uri="{0D108BD9-81ED-4DB2-BD59-A6C34878D82A}">
                    <a16:rowId xmlns:a16="http://schemas.microsoft.com/office/drawing/2014/main" val="1881699941"/>
                  </a:ext>
                </a:extLst>
              </a:tr>
              <a:tr h="370840">
                <a:tc>
                  <a:txBody>
                    <a:bodyPr/>
                    <a:lstStyle/>
                    <a:p>
                      <a:pPr algn="ctr"/>
                      <a:r>
                        <a:rPr lang="en-US" sz="2400" b="1" dirty="0"/>
                        <a:t>623210</a:t>
                      </a:r>
                    </a:p>
                  </a:txBody>
                  <a:tcPr/>
                </a:tc>
                <a:tc>
                  <a:txBody>
                    <a:bodyPr/>
                    <a:lstStyle/>
                    <a:p>
                      <a:r>
                        <a:rPr lang="en-US" sz="2400" kern="1200" dirty="0">
                          <a:solidFill>
                            <a:schemeClr val="tx1"/>
                          </a:solidFill>
                          <a:effectLst/>
                          <a:latin typeface="+mn-lt"/>
                          <a:ea typeface="+mn-ea"/>
                          <a:cs typeface="+mn-cs"/>
                        </a:rPr>
                        <a:t>Residential Intellectual and Developmental Disability Facilities</a:t>
                      </a:r>
                      <a:endParaRPr lang="en-US" sz="2400" dirty="0"/>
                    </a:p>
                  </a:txBody>
                  <a:tcPr/>
                </a:tc>
                <a:extLst>
                  <a:ext uri="{0D108BD9-81ED-4DB2-BD59-A6C34878D82A}">
                    <a16:rowId xmlns:a16="http://schemas.microsoft.com/office/drawing/2014/main" val="3069941811"/>
                  </a:ext>
                </a:extLst>
              </a:tr>
              <a:tr h="370840">
                <a:tc>
                  <a:txBody>
                    <a:bodyPr/>
                    <a:lstStyle/>
                    <a:p>
                      <a:pPr algn="ctr"/>
                      <a:r>
                        <a:rPr lang="en-US" sz="2400" b="1" dirty="0"/>
                        <a:t>623220</a:t>
                      </a:r>
                    </a:p>
                  </a:txBody>
                  <a:tcPr/>
                </a:tc>
                <a:tc>
                  <a:txBody>
                    <a:bodyPr/>
                    <a:lstStyle/>
                    <a:p>
                      <a:r>
                        <a:rPr lang="en-US" sz="2400" kern="1200" dirty="0">
                          <a:solidFill>
                            <a:schemeClr val="tx1"/>
                          </a:solidFill>
                          <a:effectLst/>
                          <a:latin typeface="+mn-lt"/>
                          <a:ea typeface="+mn-ea"/>
                          <a:cs typeface="+mn-cs"/>
                        </a:rPr>
                        <a:t>Residential Mental Health and Substance Abuse Facilities</a:t>
                      </a:r>
                      <a:endParaRPr lang="en-US" sz="2400" dirty="0"/>
                    </a:p>
                  </a:txBody>
                  <a:tcPr/>
                </a:tc>
                <a:extLst>
                  <a:ext uri="{0D108BD9-81ED-4DB2-BD59-A6C34878D82A}">
                    <a16:rowId xmlns:a16="http://schemas.microsoft.com/office/drawing/2014/main" val="1645228576"/>
                  </a:ext>
                </a:extLst>
              </a:tr>
              <a:tr h="370840">
                <a:tc>
                  <a:txBody>
                    <a:bodyPr/>
                    <a:lstStyle/>
                    <a:p>
                      <a:pPr algn="ctr"/>
                      <a:r>
                        <a:rPr lang="en-US" sz="2400" b="1" dirty="0"/>
                        <a:t>623311</a:t>
                      </a:r>
                    </a:p>
                  </a:txBody>
                  <a:tcPr/>
                </a:tc>
                <a:tc>
                  <a:txBody>
                    <a:bodyPr/>
                    <a:lstStyle/>
                    <a:p>
                      <a:r>
                        <a:rPr lang="en-US" sz="2400" kern="1200" dirty="0">
                          <a:solidFill>
                            <a:schemeClr val="tx1"/>
                          </a:solidFill>
                          <a:effectLst/>
                          <a:latin typeface="+mn-lt"/>
                          <a:ea typeface="+mn-ea"/>
                          <a:cs typeface="+mn-cs"/>
                        </a:rPr>
                        <a:t>Continuing Care Retirement Communities</a:t>
                      </a:r>
                      <a:endParaRPr lang="en-US" sz="2400" dirty="0"/>
                    </a:p>
                  </a:txBody>
                  <a:tcPr/>
                </a:tc>
                <a:extLst>
                  <a:ext uri="{0D108BD9-81ED-4DB2-BD59-A6C34878D82A}">
                    <a16:rowId xmlns:a16="http://schemas.microsoft.com/office/drawing/2014/main" val="1299410176"/>
                  </a:ext>
                </a:extLst>
              </a:tr>
              <a:tr h="370840">
                <a:tc>
                  <a:txBody>
                    <a:bodyPr/>
                    <a:lstStyle/>
                    <a:p>
                      <a:pPr algn="ctr"/>
                      <a:r>
                        <a:rPr lang="en-US" sz="2400" b="1" dirty="0"/>
                        <a:t>623312</a:t>
                      </a:r>
                    </a:p>
                  </a:txBody>
                  <a:tcPr/>
                </a:tc>
                <a:tc>
                  <a:txBody>
                    <a:bodyPr/>
                    <a:lstStyle/>
                    <a:p>
                      <a:r>
                        <a:rPr lang="en-US" sz="2400" kern="1200" dirty="0">
                          <a:solidFill>
                            <a:schemeClr val="tx1"/>
                          </a:solidFill>
                          <a:effectLst/>
                          <a:latin typeface="+mn-lt"/>
                          <a:ea typeface="+mn-ea"/>
                          <a:cs typeface="+mn-cs"/>
                        </a:rPr>
                        <a:t>Assisted Living Facilities for the Elderly</a:t>
                      </a:r>
                      <a:endParaRPr lang="en-US" sz="2400" dirty="0"/>
                    </a:p>
                  </a:txBody>
                  <a:tcPr/>
                </a:tc>
                <a:extLst>
                  <a:ext uri="{0D108BD9-81ED-4DB2-BD59-A6C34878D82A}">
                    <a16:rowId xmlns:a16="http://schemas.microsoft.com/office/drawing/2014/main" val="2008245251"/>
                  </a:ext>
                </a:extLst>
              </a:tr>
              <a:tr h="370840">
                <a:tc>
                  <a:txBody>
                    <a:bodyPr/>
                    <a:lstStyle/>
                    <a:p>
                      <a:pPr algn="ctr"/>
                      <a:r>
                        <a:rPr lang="en-US" sz="2400" b="1" dirty="0"/>
                        <a:t>623990</a:t>
                      </a:r>
                    </a:p>
                  </a:txBody>
                  <a:tcPr/>
                </a:tc>
                <a:tc>
                  <a:txBody>
                    <a:bodyPr/>
                    <a:lstStyle/>
                    <a:p>
                      <a:r>
                        <a:rPr lang="en-US" sz="2400" kern="1200" dirty="0">
                          <a:solidFill>
                            <a:schemeClr val="tx1"/>
                          </a:solidFill>
                          <a:effectLst/>
                          <a:latin typeface="+mn-lt"/>
                          <a:ea typeface="+mn-ea"/>
                          <a:cs typeface="+mn-cs"/>
                        </a:rPr>
                        <a:t>Other Residential Care Facilities</a:t>
                      </a:r>
                      <a:endParaRPr lang="en-US" sz="2400" dirty="0"/>
                    </a:p>
                  </a:txBody>
                  <a:tcPr/>
                </a:tc>
                <a:extLst>
                  <a:ext uri="{0D108BD9-81ED-4DB2-BD59-A6C34878D82A}">
                    <a16:rowId xmlns:a16="http://schemas.microsoft.com/office/drawing/2014/main" val="1767549703"/>
                  </a:ext>
                </a:extLst>
              </a:tr>
            </a:tbl>
          </a:graphicData>
        </a:graphic>
      </p:graphicFrame>
    </p:spTree>
    <p:extLst>
      <p:ext uri="{BB962C8B-B14F-4D97-AF65-F5344CB8AC3E}">
        <p14:creationId xmlns:p14="http://schemas.microsoft.com/office/powerpoint/2010/main" val="299931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533400" y="459646"/>
            <a:ext cx="7793038" cy="646331"/>
          </a:xfrm>
        </p:spPr>
        <p:txBody>
          <a:bodyPr lIns="91440" tIns="45720" rIns="91440" bIns="45720" anchor="b"/>
          <a:lstStyle/>
          <a:p>
            <a:pPr eaLnBrk="1" hangingPunct="1"/>
            <a:r>
              <a:rPr lang="en-US" altLang="en-US" dirty="0"/>
              <a:t>How is MRSA Spread?</a:t>
            </a:r>
            <a:endParaRPr lang="en-US" altLang="en-US" sz="1400" dirty="0"/>
          </a:p>
        </p:txBody>
      </p:sp>
      <p:sp>
        <p:nvSpPr>
          <p:cNvPr id="73731" name="Rectangle 3"/>
          <p:cNvSpPr>
            <a:spLocks noGrp="1" noChangeArrowheads="1"/>
          </p:cNvSpPr>
          <p:nvPr>
            <p:ph type="body" sz="half" idx="4294967295"/>
          </p:nvPr>
        </p:nvSpPr>
        <p:spPr>
          <a:xfrm>
            <a:off x="592015" y="1161256"/>
            <a:ext cx="7793038" cy="4535488"/>
          </a:xfrm>
        </p:spPr>
        <p:txBody>
          <a:bodyPr/>
          <a:lstStyle/>
          <a:p>
            <a:pPr marL="293688" indent="-293688" eaLnBrk="1" hangingPunct="1">
              <a:lnSpc>
                <a:spcPct val="150000"/>
              </a:lnSpc>
            </a:pPr>
            <a:r>
              <a:rPr lang="en-US" altLang="en-US" b="1" dirty="0"/>
              <a:t>Direct Contact:</a:t>
            </a:r>
          </a:p>
          <a:p>
            <a:pPr marL="641351" lvl="1" indent="-293688" eaLnBrk="1" hangingPunct="1">
              <a:lnSpc>
                <a:spcPct val="150000"/>
              </a:lnSpc>
            </a:pPr>
            <a:r>
              <a:rPr lang="en-US" altLang="en-US" dirty="0"/>
              <a:t>Skin-to-skin</a:t>
            </a:r>
          </a:p>
          <a:p>
            <a:pPr marL="293688" indent="-293688" eaLnBrk="1" hangingPunct="1"/>
            <a:endParaRPr lang="en-US" altLang="en-US" dirty="0"/>
          </a:p>
          <a:p>
            <a:pPr marL="641351" lvl="1" indent="-293688" eaLnBrk="1" hangingPunct="1"/>
            <a:r>
              <a:rPr lang="en-US" altLang="en-US" dirty="0"/>
              <a:t>Skin to contaminated surface</a:t>
            </a:r>
          </a:p>
          <a:p>
            <a:pPr marL="293688" indent="-293688" eaLnBrk="1" hangingPunct="1"/>
            <a:endParaRPr lang="en-US" altLang="en-US" dirty="0"/>
          </a:p>
          <a:p>
            <a:pPr marL="641351" lvl="1" indent="-293688" eaLnBrk="1" hangingPunct="1"/>
            <a:r>
              <a:rPr lang="en-US" altLang="en-US" dirty="0"/>
              <a:t>With infected wound/skin</a:t>
            </a:r>
          </a:p>
          <a:p>
            <a:pPr marL="0" indent="0" eaLnBrk="1" hangingPunct="1">
              <a:buNone/>
            </a:pPr>
            <a:endParaRPr lang="en-US" altLang="en-US" dirty="0"/>
          </a:p>
          <a:p>
            <a:pPr marL="641351" lvl="1" indent="-293688" eaLnBrk="1" hangingPunct="1"/>
            <a:r>
              <a:rPr lang="en-US" altLang="en-US" dirty="0"/>
              <a:t>With asymptomatic carriers </a:t>
            </a:r>
          </a:p>
        </p:txBody>
      </p:sp>
      <p:sp>
        <p:nvSpPr>
          <p:cNvPr id="5" name="TextBox 4">
            <a:extLst>
              <a:ext uri="{FF2B5EF4-FFF2-40B4-BE49-F238E27FC236}">
                <a16:creationId xmlns:a16="http://schemas.microsoft.com/office/drawing/2014/main" id="{6BF8C4BA-2561-4312-98B0-82F8133F2664}"/>
              </a:ext>
            </a:extLst>
          </p:cNvPr>
          <p:cNvSpPr txBox="1"/>
          <p:nvPr/>
        </p:nvSpPr>
        <p:spPr>
          <a:xfrm>
            <a:off x="3042465" y="6200745"/>
            <a:ext cx="2892138" cy="400110"/>
          </a:xfrm>
          <a:prstGeom prst="rect">
            <a:avLst/>
          </a:prstGeom>
          <a:noFill/>
        </p:spPr>
        <p:txBody>
          <a:bodyPr wrap="none" rtlCol="0">
            <a:spAutoFit/>
          </a:bodyPr>
          <a:lstStyle/>
          <a:p>
            <a:r>
              <a:rPr lang="en-US" sz="1000" u="none" dirty="0">
                <a:latin typeface="Arial" panose="020B0604020202020204" pitchFamily="34" charset="0"/>
                <a:cs typeface="Arial" panose="020B0604020202020204" pitchFamily="34" charset="0"/>
              </a:rPr>
              <a:t>Source:  Annual Internal NCDOL Training Event</a:t>
            </a:r>
          </a:p>
          <a:p>
            <a:r>
              <a:rPr lang="en-US" sz="1000" u="none" dirty="0">
                <a:latin typeface="Arial" panose="020B0604020202020204" pitchFamily="34" charset="0"/>
                <a:cs typeface="Arial" panose="020B0604020202020204" pitchFamily="34" charset="0"/>
              </a:rPr>
              <a:t>“OPN 132 , LTC Facilities” 09/12/16</a:t>
            </a:r>
          </a:p>
        </p:txBody>
      </p:sp>
      <p:pic>
        <p:nvPicPr>
          <p:cNvPr id="3" name="Picture 2">
            <a:extLst>
              <a:ext uri="{FF2B5EF4-FFF2-40B4-BE49-F238E27FC236}">
                <a16:creationId xmlns:a16="http://schemas.microsoft.com/office/drawing/2014/main" id="{A27538AB-D474-445B-AD2A-9CCF9917CB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08784" y="1843500"/>
            <a:ext cx="2743201"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FD87AFAE-141F-4947-BFC0-2EC056C62439}"/>
              </a:ext>
            </a:extLst>
          </p:cNvPr>
          <p:cNvSpPr/>
          <p:nvPr/>
        </p:nvSpPr>
        <p:spPr>
          <a:xfrm>
            <a:off x="6705600" y="4191000"/>
            <a:ext cx="1066800" cy="215444"/>
          </a:xfrm>
          <a:prstGeom prst="rect">
            <a:avLst/>
          </a:prstGeom>
        </p:spPr>
        <p:txBody>
          <a:bodyPr wrap="square">
            <a:spAutoFit/>
          </a:bodyPr>
          <a:lstStyle/>
          <a:p>
            <a:r>
              <a:rPr lang="en-US" sz="800" dirty="0"/>
              <a:t>www.cdc.gov/</a:t>
            </a:r>
          </a:p>
        </p:txBody>
      </p:sp>
      <p:sp>
        <p:nvSpPr>
          <p:cNvPr id="8" name="Content Placeholder 3">
            <a:extLst>
              <a:ext uri="{FF2B5EF4-FFF2-40B4-BE49-F238E27FC236}">
                <a16:creationId xmlns:a16="http://schemas.microsoft.com/office/drawing/2014/main" id="{98F7C806-D121-4A45-8B81-1B5E81FCAA70}"/>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OPN 132 SEP</a:t>
            </a:r>
          </a:p>
        </p:txBody>
      </p:sp>
    </p:spTree>
    <p:extLst>
      <p:ext uri="{BB962C8B-B14F-4D97-AF65-F5344CB8AC3E}">
        <p14:creationId xmlns:p14="http://schemas.microsoft.com/office/powerpoint/2010/main" val="1517335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609600" y="435691"/>
            <a:ext cx="7793038" cy="646331"/>
          </a:xfrm>
        </p:spPr>
        <p:txBody>
          <a:bodyPr lIns="91440" tIns="45720" rIns="91440" bIns="45720" anchor="b"/>
          <a:lstStyle/>
          <a:p>
            <a:pPr eaLnBrk="1" hangingPunct="1"/>
            <a:r>
              <a:rPr lang="en-US" altLang="en-US" dirty="0"/>
              <a:t>MRSA Cases</a:t>
            </a:r>
            <a:endParaRPr lang="en-US" altLang="en-US" sz="1400" dirty="0"/>
          </a:p>
        </p:txBody>
      </p:sp>
      <p:sp>
        <p:nvSpPr>
          <p:cNvPr id="73731" name="Rectangle 3"/>
          <p:cNvSpPr>
            <a:spLocks noGrp="1" noChangeArrowheads="1"/>
          </p:cNvSpPr>
          <p:nvPr>
            <p:ph type="body" sz="half" idx="4294967295"/>
          </p:nvPr>
        </p:nvSpPr>
        <p:spPr>
          <a:xfrm>
            <a:off x="609600" y="1295400"/>
            <a:ext cx="7793038" cy="4578626"/>
          </a:xfrm>
        </p:spPr>
        <p:txBody>
          <a:bodyPr/>
          <a:lstStyle/>
          <a:p>
            <a:pPr marL="0" indent="0" eaLnBrk="1" hangingPunct="1">
              <a:buNone/>
            </a:pPr>
            <a:r>
              <a:rPr lang="en-US" altLang="en-US" b="1" dirty="0"/>
              <a:t>CDC estimated in 2011</a:t>
            </a:r>
          </a:p>
          <a:p>
            <a:pPr marL="0" indent="0" eaLnBrk="1" hangingPunct="1">
              <a:buNone/>
            </a:pPr>
            <a:endParaRPr lang="en-US" altLang="en-US" sz="1200" b="1" dirty="0"/>
          </a:p>
          <a:p>
            <a:pPr eaLnBrk="1" hangingPunct="1"/>
            <a:r>
              <a:rPr lang="en-US" altLang="en-US" sz="2400" b="1" dirty="0"/>
              <a:t>80,461</a:t>
            </a:r>
          </a:p>
          <a:p>
            <a:pPr lvl="1" eaLnBrk="1" hangingPunct="1"/>
            <a:r>
              <a:rPr lang="en-US" altLang="en-US" sz="2000" dirty="0"/>
              <a:t>Invasive (surgery, dialysis) MRSA Infections per year</a:t>
            </a:r>
          </a:p>
          <a:p>
            <a:pPr marL="0" indent="0" eaLnBrk="1" hangingPunct="1">
              <a:buNone/>
            </a:pPr>
            <a:endParaRPr lang="en-US" altLang="en-US" sz="1200" b="1" dirty="0"/>
          </a:p>
          <a:p>
            <a:pPr eaLnBrk="1" hangingPunct="1"/>
            <a:r>
              <a:rPr lang="en-US" altLang="en-US" sz="2400" b="1" dirty="0"/>
              <a:t>11,285</a:t>
            </a:r>
          </a:p>
          <a:p>
            <a:pPr lvl="1" eaLnBrk="1" hangingPunct="1"/>
            <a:r>
              <a:rPr lang="en-US" altLang="en-US" sz="2000" dirty="0"/>
              <a:t>Deaths from MRSA per year</a:t>
            </a:r>
          </a:p>
          <a:p>
            <a:pPr marL="0" indent="0" eaLnBrk="1" hangingPunct="1">
              <a:buNone/>
            </a:pPr>
            <a:endParaRPr lang="en-US" altLang="en-US" b="1" dirty="0"/>
          </a:p>
          <a:p>
            <a:pPr marL="293688" indent="-293688" eaLnBrk="1" hangingPunct="1"/>
            <a:endParaRPr lang="en-US" altLang="en-US" dirty="0"/>
          </a:p>
        </p:txBody>
      </p:sp>
      <p:sp>
        <p:nvSpPr>
          <p:cNvPr id="5" name="TextBox 4">
            <a:extLst>
              <a:ext uri="{FF2B5EF4-FFF2-40B4-BE49-F238E27FC236}">
                <a16:creationId xmlns:a16="http://schemas.microsoft.com/office/drawing/2014/main" id="{5DC3D64B-549E-49D9-AEF2-068A75A2BF56}"/>
              </a:ext>
            </a:extLst>
          </p:cNvPr>
          <p:cNvSpPr txBox="1"/>
          <p:nvPr/>
        </p:nvSpPr>
        <p:spPr>
          <a:xfrm>
            <a:off x="609600" y="5592466"/>
            <a:ext cx="2892138" cy="400110"/>
          </a:xfrm>
          <a:prstGeom prst="rect">
            <a:avLst/>
          </a:prstGeom>
          <a:noFill/>
        </p:spPr>
        <p:txBody>
          <a:bodyPr wrap="none" rtlCol="0">
            <a:spAutoFit/>
          </a:bodyPr>
          <a:lstStyle/>
          <a:p>
            <a:r>
              <a:rPr lang="en-US" sz="1000" u="none" dirty="0">
                <a:latin typeface="Arial" panose="020B0604020202020204" pitchFamily="34" charset="0"/>
                <a:cs typeface="Arial" panose="020B0604020202020204" pitchFamily="34" charset="0"/>
              </a:rPr>
              <a:t>Source:  Annual Internal NCDOL Training Event</a:t>
            </a:r>
          </a:p>
          <a:p>
            <a:r>
              <a:rPr lang="en-US" sz="1000" u="none" dirty="0">
                <a:latin typeface="Arial" panose="020B0604020202020204" pitchFamily="34" charset="0"/>
                <a:cs typeface="Arial" panose="020B0604020202020204" pitchFamily="34" charset="0"/>
              </a:rPr>
              <a:t>“OPN 132 , LTC Facilities” 09/12/16</a:t>
            </a:r>
          </a:p>
        </p:txBody>
      </p:sp>
      <p:grpSp>
        <p:nvGrpSpPr>
          <p:cNvPr id="7" name="Group 6">
            <a:extLst>
              <a:ext uri="{FF2B5EF4-FFF2-40B4-BE49-F238E27FC236}">
                <a16:creationId xmlns:a16="http://schemas.microsoft.com/office/drawing/2014/main" id="{09900B0C-FC3B-4996-95E2-B6BF29D4D319}"/>
              </a:ext>
            </a:extLst>
          </p:cNvPr>
          <p:cNvGrpSpPr/>
          <p:nvPr/>
        </p:nvGrpSpPr>
        <p:grpSpPr>
          <a:xfrm>
            <a:off x="5105400" y="3175427"/>
            <a:ext cx="3657600" cy="2493818"/>
            <a:chOff x="5105400" y="3175427"/>
            <a:chExt cx="3657600" cy="2493818"/>
          </a:xfrm>
        </p:grpSpPr>
        <p:pic>
          <p:nvPicPr>
            <p:cNvPr id="2" name="Picture 1">
              <a:extLst>
                <a:ext uri="{FF2B5EF4-FFF2-40B4-BE49-F238E27FC236}">
                  <a16:creationId xmlns:a16="http://schemas.microsoft.com/office/drawing/2014/main" id="{525625C5-5598-4141-8F9E-BF0E4E5A3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05400" y="3175427"/>
              <a:ext cx="3657600" cy="249381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77C4FB4-113E-4B79-B682-F8EE2EE0478E}"/>
                </a:ext>
              </a:extLst>
            </p:cNvPr>
            <p:cNvSpPr txBox="1"/>
            <p:nvPr/>
          </p:nvSpPr>
          <p:spPr>
            <a:xfrm>
              <a:off x="5503359" y="5434615"/>
              <a:ext cx="2861681" cy="215444"/>
            </a:xfrm>
            <a:prstGeom prst="rect">
              <a:avLst/>
            </a:prstGeom>
            <a:noFill/>
          </p:spPr>
          <p:txBody>
            <a:bodyPr wrap="non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https://www.cdc.gov/mrsa/community/photos/photo-mrsa-1.html</a:t>
              </a:r>
              <a:endParaRPr lang="en-US" sz="800" dirty="0">
                <a:solidFill>
                  <a:schemeClr val="bg1"/>
                </a:solidFill>
              </a:endParaRPr>
            </a:p>
          </p:txBody>
        </p:sp>
      </p:grpSp>
      <p:sp>
        <p:nvSpPr>
          <p:cNvPr id="9" name="Content Placeholder 3">
            <a:extLst>
              <a:ext uri="{FF2B5EF4-FFF2-40B4-BE49-F238E27FC236}">
                <a16:creationId xmlns:a16="http://schemas.microsoft.com/office/drawing/2014/main" id="{E046868F-9B51-4707-A681-178C73737338}"/>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OPN 132 SEP</a:t>
            </a:r>
          </a:p>
        </p:txBody>
      </p:sp>
    </p:spTree>
    <p:extLst>
      <p:ext uri="{BB962C8B-B14F-4D97-AF65-F5344CB8AC3E}">
        <p14:creationId xmlns:p14="http://schemas.microsoft.com/office/powerpoint/2010/main" val="2540234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BAA872-5C07-4992-9829-989301E43B99}"/>
              </a:ext>
            </a:extLst>
          </p:cNvPr>
          <p:cNvGrpSpPr/>
          <p:nvPr/>
        </p:nvGrpSpPr>
        <p:grpSpPr>
          <a:xfrm>
            <a:off x="4813300" y="1903526"/>
            <a:ext cx="4330700" cy="3050947"/>
            <a:chOff x="4813300" y="1675685"/>
            <a:chExt cx="4330700" cy="3050947"/>
          </a:xfrm>
        </p:grpSpPr>
        <p:pic>
          <p:nvPicPr>
            <p:cNvPr id="3" name="Picture 2">
              <a:extLst>
                <a:ext uri="{FF2B5EF4-FFF2-40B4-BE49-F238E27FC236}">
                  <a16:creationId xmlns:a16="http://schemas.microsoft.com/office/drawing/2014/main" id="{6DB20E3E-780E-45CA-BBFA-C94BBDB3DF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8"/>
            <a:stretch/>
          </p:blipFill>
          <p:spPr>
            <a:xfrm>
              <a:off x="4813300" y="1675685"/>
              <a:ext cx="4330700" cy="305094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A4C7E596-9BE2-4FBE-BEEF-67642381BCCA}"/>
                </a:ext>
              </a:extLst>
            </p:cNvPr>
            <p:cNvSpPr txBox="1"/>
            <p:nvPr/>
          </p:nvSpPr>
          <p:spPr>
            <a:xfrm>
              <a:off x="4813300" y="4511188"/>
              <a:ext cx="1219200" cy="215444"/>
            </a:xfrm>
            <a:prstGeom prst="rect">
              <a:avLst/>
            </a:prstGeom>
            <a:noFill/>
          </p:spPr>
          <p:txBody>
            <a:bodyPr wrap="square" rtlCol="0">
              <a:spAutoFit/>
            </a:bodyPr>
            <a:lstStyle/>
            <a:p>
              <a:r>
                <a:rPr lang="en-US" sz="800" dirty="0"/>
                <a:t>www.wikihow.com</a:t>
              </a:r>
            </a:p>
          </p:txBody>
        </p:sp>
      </p:grpSp>
      <p:sp>
        <p:nvSpPr>
          <p:cNvPr id="73730" name="Rectangle 2"/>
          <p:cNvSpPr>
            <a:spLocks noGrp="1" noChangeArrowheads="1"/>
          </p:cNvSpPr>
          <p:nvPr>
            <p:ph type="title" idx="4294967295"/>
          </p:nvPr>
        </p:nvSpPr>
        <p:spPr>
          <a:xfrm>
            <a:off x="609600" y="344269"/>
            <a:ext cx="7793038" cy="646331"/>
          </a:xfrm>
        </p:spPr>
        <p:txBody>
          <a:bodyPr lIns="91440" tIns="45720" rIns="91440" bIns="45720" anchor="b"/>
          <a:lstStyle/>
          <a:p>
            <a:pPr eaLnBrk="1" hangingPunct="1"/>
            <a:r>
              <a:rPr lang="en-US" altLang="en-US" dirty="0"/>
              <a:t>Diagnosis of MRSA</a:t>
            </a:r>
            <a:endParaRPr lang="en-US" altLang="en-US" sz="1400" dirty="0"/>
          </a:p>
        </p:txBody>
      </p:sp>
      <p:sp>
        <p:nvSpPr>
          <p:cNvPr id="73731" name="Rectangle 3"/>
          <p:cNvSpPr>
            <a:spLocks noGrp="1" noChangeArrowheads="1"/>
          </p:cNvSpPr>
          <p:nvPr>
            <p:ph type="body" sz="half" idx="4294967295"/>
          </p:nvPr>
        </p:nvSpPr>
        <p:spPr>
          <a:xfrm>
            <a:off x="609600" y="1295400"/>
            <a:ext cx="4203700" cy="4800600"/>
          </a:xfrm>
        </p:spPr>
        <p:txBody>
          <a:bodyPr/>
          <a:lstStyle/>
          <a:p>
            <a:pPr marL="293688" indent="-293688" eaLnBrk="1" hangingPunct="1">
              <a:lnSpc>
                <a:spcPct val="150000"/>
              </a:lnSpc>
            </a:pPr>
            <a:r>
              <a:rPr lang="en-US" altLang="en-US" sz="2700" dirty="0"/>
              <a:t>Tissue Sample or Nasal Secretions tested</a:t>
            </a:r>
          </a:p>
          <a:p>
            <a:pPr marL="293688" indent="-293688" eaLnBrk="1" hangingPunct="1">
              <a:lnSpc>
                <a:spcPct val="150000"/>
              </a:lnSpc>
            </a:pPr>
            <a:r>
              <a:rPr lang="en-US" altLang="en-US" sz="2700" dirty="0"/>
              <a:t>Determine if drug-resistance</a:t>
            </a:r>
          </a:p>
          <a:p>
            <a:pPr marL="293688" indent="-293688" eaLnBrk="1" hangingPunct="1">
              <a:lnSpc>
                <a:spcPct val="150000"/>
              </a:lnSpc>
            </a:pPr>
            <a:r>
              <a:rPr lang="en-US" altLang="en-US" sz="2700" dirty="0"/>
              <a:t>Determine if/which antibiotic will be effective</a:t>
            </a:r>
          </a:p>
          <a:p>
            <a:pPr marL="0" indent="0" eaLnBrk="1" hangingPunct="1">
              <a:lnSpc>
                <a:spcPct val="150000"/>
              </a:lnSpc>
              <a:buNone/>
            </a:pPr>
            <a:endParaRPr lang="en-US" altLang="en-US" sz="2700" dirty="0"/>
          </a:p>
          <a:p>
            <a:pPr marL="293688" indent="-293688" eaLnBrk="1" hangingPunct="1"/>
            <a:endParaRPr lang="en-US" altLang="en-US" dirty="0"/>
          </a:p>
        </p:txBody>
      </p:sp>
      <p:sp>
        <p:nvSpPr>
          <p:cNvPr id="5" name="TextBox 4">
            <a:extLst>
              <a:ext uri="{FF2B5EF4-FFF2-40B4-BE49-F238E27FC236}">
                <a16:creationId xmlns:a16="http://schemas.microsoft.com/office/drawing/2014/main" id="{57FC25EB-99FA-4F55-90D4-31FF96F61E82}"/>
              </a:ext>
            </a:extLst>
          </p:cNvPr>
          <p:cNvSpPr txBox="1"/>
          <p:nvPr/>
        </p:nvSpPr>
        <p:spPr>
          <a:xfrm>
            <a:off x="5751119" y="5641915"/>
            <a:ext cx="3139001" cy="400110"/>
          </a:xfrm>
          <a:prstGeom prst="rect">
            <a:avLst/>
          </a:prstGeom>
          <a:noFill/>
        </p:spPr>
        <p:txBody>
          <a:bodyPr wrap="none" rtlCol="0">
            <a:spAutoFit/>
          </a:bodyPr>
          <a:lstStyle/>
          <a:p>
            <a:r>
              <a:rPr lang="en-US" sz="1000" u="none" dirty="0">
                <a:latin typeface="Arial" panose="020B0604020202020204" pitchFamily="34" charset="0"/>
                <a:cs typeface="Arial" panose="020B0604020202020204" pitchFamily="34" charset="0"/>
              </a:rPr>
              <a:t>Info Source:  Annual Internal NCDOL Training Event</a:t>
            </a:r>
          </a:p>
          <a:p>
            <a:r>
              <a:rPr lang="en-US" sz="1000" u="none" dirty="0">
                <a:latin typeface="Arial" panose="020B0604020202020204" pitchFamily="34" charset="0"/>
                <a:cs typeface="Arial" panose="020B0604020202020204" pitchFamily="34" charset="0"/>
              </a:rPr>
              <a:t>“OPN 132 , LTC Facilities” 09/12/16</a:t>
            </a:r>
          </a:p>
        </p:txBody>
      </p:sp>
      <p:sp>
        <p:nvSpPr>
          <p:cNvPr id="9" name="Content Placeholder 3">
            <a:extLst>
              <a:ext uri="{FF2B5EF4-FFF2-40B4-BE49-F238E27FC236}">
                <a16:creationId xmlns:a16="http://schemas.microsoft.com/office/drawing/2014/main" id="{4C207701-D892-42D7-BDA2-EFD0CF9AA0D6}"/>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OPN 132 SEP</a:t>
            </a:r>
          </a:p>
        </p:txBody>
      </p:sp>
    </p:spTree>
    <p:extLst>
      <p:ext uri="{BB962C8B-B14F-4D97-AF65-F5344CB8AC3E}">
        <p14:creationId xmlns:p14="http://schemas.microsoft.com/office/powerpoint/2010/main" val="112834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0F4D1-EAC7-4B2D-9FC6-60FCD0245D60}"/>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609599" y="1099344"/>
            <a:ext cx="7923069" cy="4834076"/>
          </a:xfrm>
          <a:prstGeom prst="rect">
            <a:avLst/>
          </a:prstGeom>
        </p:spPr>
      </p:pic>
      <p:sp>
        <p:nvSpPr>
          <p:cNvPr id="73730" name="Rectangle 2"/>
          <p:cNvSpPr>
            <a:spLocks noGrp="1" noChangeArrowheads="1"/>
          </p:cNvSpPr>
          <p:nvPr>
            <p:ph type="title" idx="4294967295"/>
          </p:nvPr>
        </p:nvSpPr>
        <p:spPr>
          <a:xfrm>
            <a:off x="567006" y="389822"/>
            <a:ext cx="7793038" cy="646331"/>
          </a:xfrm>
        </p:spPr>
        <p:txBody>
          <a:bodyPr lIns="91440" tIns="45720" rIns="91440" bIns="45720" anchor="b"/>
          <a:lstStyle/>
          <a:p>
            <a:pPr eaLnBrk="1" hangingPunct="1"/>
            <a:r>
              <a:rPr lang="en-US" altLang="en-US" dirty="0"/>
              <a:t>Potential Citations for MRSA </a:t>
            </a:r>
            <a:endParaRPr lang="en-US" altLang="en-US" sz="1400" dirty="0"/>
          </a:p>
        </p:txBody>
      </p:sp>
      <p:sp>
        <p:nvSpPr>
          <p:cNvPr id="73731" name="Rectangle 3"/>
          <p:cNvSpPr>
            <a:spLocks noGrp="1" noChangeArrowheads="1"/>
          </p:cNvSpPr>
          <p:nvPr>
            <p:ph type="body" sz="half" idx="4294967295"/>
          </p:nvPr>
        </p:nvSpPr>
        <p:spPr>
          <a:xfrm>
            <a:off x="609600" y="1295400"/>
            <a:ext cx="7924800" cy="4535488"/>
          </a:xfrm>
        </p:spPr>
        <p:txBody>
          <a:bodyPr/>
          <a:lstStyle/>
          <a:p>
            <a:pPr eaLnBrk="1" hangingPunct="1"/>
            <a:r>
              <a:rPr lang="en-US" altLang="en-US" sz="2400" dirty="0"/>
              <a:t>NCGS 95-129(1) - General Duty Clause</a:t>
            </a:r>
          </a:p>
          <a:p>
            <a:pPr eaLnBrk="1" hangingPunct="1"/>
            <a:endParaRPr lang="en-US" altLang="en-US" sz="2400" dirty="0"/>
          </a:p>
          <a:p>
            <a:pPr eaLnBrk="1" hangingPunct="1"/>
            <a:r>
              <a:rPr lang="en-US" altLang="en-US" sz="2400" dirty="0"/>
              <a:t>29 CFR 1904 – Recording and Reporting Occupational Injuries and Illnesses</a:t>
            </a:r>
          </a:p>
          <a:p>
            <a:pPr eaLnBrk="1" hangingPunct="1"/>
            <a:endParaRPr lang="en-US" altLang="en-US" sz="2400" dirty="0"/>
          </a:p>
          <a:p>
            <a:pPr eaLnBrk="1" hangingPunct="1"/>
            <a:r>
              <a:rPr lang="en-US" altLang="en-US" sz="2400" dirty="0"/>
              <a:t>29 CFR 1910.132 – General Requirements for PPE</a:t>
            </a:r>
          </a:p>
          <a:p>
            <a:pPr eaLnBrk="1" hangingPunct="1"/>
            <a:endParaRPr lang="en-US" altLang="en-US" sz="2400" dirty="0"/>
          </a:p>
          <a:p>
            <a:pPr eaLnBrk="1" hangingPunct="1"/>
            <a:r>
              <a:rPr lang="en-US" altLang="en-US" sz="2400" dirty="0"/>
              <a:t>29 CFR 1910.141 - Sanitation</a:t>
            </a:r>
          </a:p>
          <a:p>
            <a:pPr eaLnBrk="1" hangingPunct="1"/>
            <a:endParaRPr lang="en-US" altLang="en-US" sz="2400" dirty="0"/>
          </a:p>
          <a:p>
            <a:pPr eaLnBrk="1" hangingPunct="1"/>
            <a:r>
              <a:rPr lang="en-US" altLang="en-US" sz="2400" dirty="0"/>
              <a:t>29 CFR 1910.1030 – Bloodborne Pathogens</a:t>
            </a:r>
          </a:p>
        </p:txBody>
      </p:sp>
      <p:sp>
        <p:nvSpPr>
          <p:cNvPr id="5" name="TextBox 4">
            <a:extLst>
              <a:ext uri="{FF2B5EF4-FFF2-40B4-BE49-F238E27FC236}">
                <a16:creationId xmlns:a16="http://schemas.microsoft.com/office/drawing/2014/main" id="{1B1C1B8A-D09C-4DDB-BB0A-24506D2AA027}"/>
              </a:ext>
            </a:extLst>
          </p:cNvPr>
          <p:cNvSpPr txBox="1"/>
          <p:nvPr/>
        </p:nvSpPr>
        <p:spPr>
          <a:xfrm>
            <a:off x="5640531" y="5533310"/>
            <a:ext cx="2892138" cy="400110"/>
          </a:xfrm>
          <a:prstGeom prst="rect">
            <a:avLst/>
          </a:prstGeom>
          <a:noFill/>
        </p:spPr>
        <p:txBody>
          <a:bodyPr wrap="none" rtlCol="0">
            <a:spAutoFit/>
          </a:bodyPr>
          <a:lstStyle/>
          <a:p>
            <a:r>
              <a:rPr lang="en-US" sz="1000" u="none" dirty="0">
                <a:latin typeface="Arial" panose="020B0604020202020204" pitchFamily="34" charset="0"/>
                <a:cs typeface="Arial" panose="020B0604020202020204" pitchFamily="34" charset="0"/>
              </a:rPr>
              <a:t>Source:  Annual Internal NCDOL Training Event</a:t>
            </a:r>
          </a:p>
          <a:p>
            <a:r>
              <a:rPr lang="en-US" sz="1000" u="none" dirty="0">
                <a:latin typeface="Arial" panose="020B0604020202020204" pitchFamily="34" charset="0"/>
                <a:cs typeface="Arial" panose="020B0604020202020204" pitchFamily="34" charset="0"/>
              </a:rPr>
              <a:t>“OPN 132 , LTC Facilities” 09/12/16</a:t>
            </a:r>
          </a:p>
        </p:txBody>
      </p:sp>
      <p:sp>
        <p:nvSpPr>
          <p:cNvPr id="6" name="Content Placeholder 3">
            <a:extLst>
              <a:ext uri="{FF2B5EF4-FFF2-40B4-BE49-F238E27FC236}">
                <a16:creationId xmlns:a16="http://schemas.microsoft.com/office/drawing/2014/main" id="{4EC5CA6E-1FEF-455A-B1EA-1CF058B19088}"/>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OPN 132 SEP</a:t>
            </a:r>
          </a:p>
        </p:txBody>
      </p:sp>
      <p:sp>
        <p:nvSpPr>
          <p:cNvPr id="2" name="Rectangle 1">
            <a:extLst>
              <a:ext uri="{FF2B5EF4-FFF2-40B4-BE49-F238E27FC236}">
                <a16:creationId xmlns:a16="http://schemas.microsoft.com/office/drawing/2014/main" id="{F2036698-BC3E-4A98-96C5-2F2629C8E08C}"/>
              </a:ext>
            </a:extLst>
          </p:cNvPr>
          <p:cNvSpPr/>
          <p:nvPr/>
        </p:nvSpPr>
        <p:spPr>
          <a:xfrm>
            <a:off x="619901" y="5806825"/>
            <a:ext cx="4572000" cy="215444"/>
          </a:xfrm>
          <a:prstGeom prst="rect">
            <a:avLst/>
          </a:prstGeom>
        </p:spPr>
        <p:txBody>
          <a:bodyPr>
            <a:spAutoFit/>
          </a:bodyPr>
          <a:lstStyle/>
          <a:p>
            <a:r>
              <a:rPr lang="en-US" sz="800" dirty="0">
                <a:solidFill>
                  <a:srgbClr val="191B26"/>
                </a:solidFill>
                <a:latin typeface="Open Sans"/>
              </a:rPr>
              <a:t>Image by </a:t>
            </a:r>
            <a:r>
              <a:rPr lang="en-US" sz="800" dirty="0" err="1">
                <a:solidFill>
                  <a:srgbClr val="191B26"/>
                </a:solidFill>
                <a:latin typeface="Open Sans"/>
                <a:hlinkClick r:id="rId4"/>
              </a:rPr>
              <a:t>DrawnByShaun</a:t>
            </a:r>
            <a:r>
              <a:rPr lang="en-US" sz="800" dirty="0">
                <a:solidFill>
                  <a:srgbClr val="191B26"/>
                </a:solidFill>
                <a:latin typeface="Open Sans"/>
              </a:rPr>
              <a:t> from </a:t>
            </a:r>
            <a:r>
              <a:rPr lang="en-US" sz="800" dirty="0" err="1">
                <a:solidFill>
                  <a:srgbClr val="191B26"/>
                </a:solidFill>
                <a:latin typeface="Open Sans"/>
                <a:hlinkClick r:id="rId5"/>
              </a:rPr>
              <a:t>Pixabay</a:t>
            </a:r>
            <a:endParaRPr lang="en-US" sz="800" dirty="0"/>
          </a:p>
        </p:txBody>
      </p:sp>
    </p:spTree>
    <p:extLst>
      <p:ext uri="{BB962C8B-B14F-4D97-AF65-F5344CB8AC3E}">
        <p14:creationId xmlns:p14="http://schemas.microsoft.com/office/powerpoint/2010/main" val="509146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84200" y="1224393"/>
            <a:ext cx="8001000" cy="4932402"/>
          </a:xfrm>
        </p:spPr>
        <p:txBody>
          <a:bodyPr/>
          <a:lstStyle/>
          <a:p>
            <a:r>
              <a:rPr lang="en-US" b="1" i="1" dirty="0"/>
              <a:t>Guidelines for Isolation Precautions: “Preventing Transmission of Infectious Agents in Healthcare Settings”, 2007</a:t>
            </a:r>
            <a:endParaRPr lang="en-US" b="1" dirty="0"/>
          </a:p>
        </p:txBody>
      </p:sp>
      <p:sp>
        <p:nvSpPr>
          <p:cNvPr id="5" name="Title 4">
            <a:extLst>
              <a:ext uri="{FF2B5EF4-FFF2-40B4-BE49-F238E27FC236}">
                <a16:creationId xmlns:a16="http://schemas.microsoft.com/office/drawing/2014/main" id="{7E8CA158-48B7-4797-8378-D2DDE77DB13B}"/>
              </a:ext>
            </a:extLst>
          </p:cNvPr>
          <p:cNvSpPr>
            <a:spLocks noGrp="1"/>
          </p:cNvSpPr>
          <p:nvPr>
            <p:ph type="title"/>
          </p:nvPr>
        </p:nvSpPr>
        <p:spPr>
          <a:xfrm>
            <a:off x="571500" y="474118"/>
            <a:ext cx="7924800" cy="549275"/>
          </a:xfrm>
        </p:spPr>
        <p:txBody>
          <a:bodyPr/>
          <a:lstStyle/>
          <a:p>
            <a:r>
              <a:rPr lang="en-US" dirty="0"/>
              <a:t>Recommended CDC Guidelines</a:t>
            </a:r>
          </a:p>
        </p:txBody>
      </p:sp>
      <p:sp>
        <p:nvSpPr>
          <p:cNvPr id="6" name="Content Placeholder 3">
            <a:extLst>
              <a:ext uri="{FF2B5EF4-FFF2-40B4-BE49-F238E27FC236}">
                <a16:creationId xmlns:a16="http://schemas.microsoft.com/office/drawing/2014/main" id="{575B9A72-1ECE-4B2A-917F-39B121C55A2F}"/>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OPN 132 SEP</a:t>
            </a:r>
          </a:p>
        </p:txBody>
      </p:sp>
      <p:grpSp>
        <p:nvGrpSpPr>
          <p:cNvPr id="10" name="Group 9">
            <a:extLst>
              <a:ext uri="{FF2B5EF4-FFF2-40B4-BE49-F238E27FC236}">
                <a16:creationId xmlns:a16="http://schemas.microsoft.com/office/drawing/2014/main" id="{4C59178E-C1E4-4285-AC26-1D492766A797}"/>
              </a:ext>
            </a:extLst>
          </p:cNvPr>
          <p:cNvGrpSpPr/>
          <p:nvPr/>
        </p:nvGrpSpPr>
        <p:grpSpPr>
          <a:xfrm rot="1581103">
            <a:off x="5669916" y="3143870"/>
            <a:ext cx="2093357" cy="2440096"/>
            <a:chOff x="2128475" y="304799"/>
            <a:chExt cx="5343023" cy="6664180"/>
          </a:xfrm>
        </p:grpSpPr>
        <p:pic>
          <p:nvPicPr>
            <p:cNvPr id="8" name="Picture 7">
              <a:extLst>
                <a:ext uri="{FF2B5EF4-FFF2-40B4-BE49-F238E27FC236}">
                  <a16:creationId xmlns:a16="http://schemas.microsoft.com/office/drawing/2014/main" id="{413EB8D3-ABBF-49A6-9485-AB6721C4E1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213" r="1567"/>
            <a:stretch/>
          </p:blipFill>
          <p:spPr>
            <a:xfrm>
              <a:off x="2128475" y="304799"/>
              <a:ext cx="5110525" cy="663463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814C745-EA11-486A-82FB-8E6D9929DC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84608">
              <a:off x="2356511" y="335956"/>
              <a:ext cx="5114987" cy="6633023"/>
            </a:xfrm>
            <a:prstGeom prst="rect">
              <a:avLst/>
            </a:prstGeom>
            <a:ln>
              <a:noFill/>
            </a:ln>
            <a:effectLst>
              <a:outerShdw blurRad="292100" dist="139700" dir="2700000" algn="tl" rotWithShape="0">
                <a:srgbClr val="333333">
                  <a:alpha val="65000"/>
                </a:srgbClr>
              </a:outerShdw>
            </a:effectLst>
          </p:spPr>
        </p:pic>
      </p:grpSp>
      <p:sp>
        <p:nvSpPr>
          <p:cNvPr id="11" name="TextBox 10">
            <a:extLst>
              <a:ext uri="{FF2B5EF4-FFF2-40B4-BE49-F238E27FC236}">
                <a16:creationId xmlns:a16="http://schemas.microsoft.com/office/drawing/2014/main" id="{07FE1D67-933B-495B-BE5A-DB260265D9CC}"/>
              </a:ext>
            </a:extLst>
          </p:cNvPr>
          <p:cNvSpPr txBox="1"/>
          <p:nvPr/>
        </p:nvSpPr>
        <p:spPr>
          <a:xfrm>
            <a:off x="6996576" y="5797550"/>
            <a:ext cx="575799" cy="215444"/>
          </a:xfrm>
          <a:prstGeom prst="rect">
            <a:avLst/>
          </a:prstGeom>
          <a:noFill/>
        </p:spPr>
        <p:txBody>
          <a:bodyPr wrap="none" rtlCol="0">
            <a:spAutoFit/>
          </a:bodyPr>
          <a:lstStyle/>
          <a:p>
            <a:r>
              <a:rPr lang="en-US" sz="800" dirty="0"/>
              <a:t>CDC.gov</a:t>
            </a:r>
          </a:p>
        </p:txBody>
      </p:sp>
    </p:spTree>
    <p:extLst>
      <p:ext uri="{BB962C8B-B14F-4D97-AF65-F5344CB8AC3E}">
        <p14:creationId xmlns:p14="http://schemas.microsoft.com/office/powerpoint/2010/main" val="2057620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8A2-07E8-4E18-9E86-B4D97C7218EB}"/>
              </a:ext>
            </a:extLst>
          </p:cNvPr>
          <p:cNvSpPr>
            <a:spLocks noGrp="1"/>
          </p:cNvSpPr>
          <p:nvPr>
            <p:ph type="ctrTitle" sz="quarter"/>
          </p:nvPr>
        </p:nvSpPr>
        <p:spPr>
          <a:xfrm>
            <a:off x="1454150" y="2371659"/>
            <a:ext cx="6235700" cy="2114681"/>
          </a:xfrm>
        </p:spPr>
        <p:txBody>
          <a:bodyPr/>
          <a:lstStyle/>
          <a:p>
            <a:pPr algn="ctr"/>
            <a:r>
              <a:rPr lang="en-US" dirty="0"/>
              <a:t>Hazard Communication in LTC</a:t>
            </a:r>
          </a:p>
        </p:txBody>
      </p:sp>
      <p:sp>
        <p:nvSpPr>
          <p:cNvPr id="3" name="TextBox 2">
            <a:extLst>
              <a:ext uri="{FF2B5EF4-FFF2-40B4-BE49-F238E27FC236}">
                <a16:creationId xmlns:a16="http://schemas.microsoft.com/office/drawing/2014/main" id="{5FC12F5F-16D0-4C5C-9D42-6416CBB75D58}"/>
              </a:ext>
            </a:extLst>
          </p:cNvPr>
          <p:cNvSpPr txBox="1"/>
          <p:nvPr/>
        </p:nvSpPr>
        <p:spPr>
          <a:xfrm>
            <a:off x="2743200" y="5181600"/>
            <a:ext cx="5867400" cy="830997"/>
          </a:xfrm>
          <a:prstGeom prst="rect">
            <a:avLst/>
          </a:prstGeom>
          <a:noFill/>
        </p:spPr>
        <p:txBody>
          <a:bodyPr wrap="square" rtlCol="0">
            <a:spAutoFit/>
          </a:bodyPr>
          <a:lstStyle/>
          <a:p>
            <a:pPr algn="r"/>
            <a:r>
              <a:rPr lang="en-US" sz="2400" b="1" u="none" dirty="0">
                <a:solidFill>
                  <a:srgbClr val="012D9A"/>
                </a:solidFill>
                <a:latin typeface="+mn-lt"/>
              </a:rPr>
              <a:t>OPN 132 SEP</a:t>
            </a:r>
            <a:br>
              <a:rPr lang="en-US" sz="2400" b="1" u="none" dirty="0">
                <a:solidFill>
                  <a:srgbClr val="012D9A"/>
                </a:solidFill>
                <a:latin typeface="+mn-lt"/>
              </a:rPr>
            </a:br>
            <a:r>
              <a:rPr lang="en-US" sz="2400" b="1" u="none" dirty="0">
                <a:solidFill>
                  <a:srgbClr val="012D9A"/>
                </a:solidFill>
                <a:latin typeface="+mn-lt"/>
              </a:rPr>
              <a:t>CPL 02-02-079</a:t>
            </a:r>
          </a:p>
        </p:txBody>
      </p:sp>
    </p:spTree>
    <p:extLst>
      <p:ext uri="{BB962C8B-B14F-4D97-AF65-F5344CB8AC3E}">
        <p14:creationId xmlns:p14="http://schemas.microsoft.com/office/powerpoint/2010/main" val="309909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A5BB95-20E5-4EA5-A1DC-A4CEC90A0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974" y="2514600"/>
            <a:ext cx="4858880" cy="3813210"/>
          </a:xfrm>
          <a:prstGeom prst="rect">
            <a:avLst/>
          </a:prstGeom>
        </p:spPr>
      </p:pic>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90550" y="460402"/>
            <a:ext cx="8763000" cy="553998"/>
          </a:xfrm>
        </p:spPr>
        <p:txBody>
          <a:bodyPr/>
          <a:lstStyle/>
          <a:p>
            <a:r>
              <a:rPr lang="en-US" dirty="0"/>
              <a:t>Hazard Communication</a:t>
            </a:r>
            <a:endParaRPr lang="en-US"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066800"/>
            <a:ext cx="8001000" cy="4932402"/>
          </a:xfrm>
        </p:spPr>
        <p:txBody>
          <a:bodyPr/>
          <a:lstStyle/>
          <a:p>
            <a:r>
              <a:rPr lang="en-US" b="1" dirty="0"/>
              <a:t>Hazardous chemicals often encountered… </a:t>
            </a:r>
          </a:p>
          <a:p>
            <a:pPr lvl="1"/>
            <a:r>
              <a:rPr lang="en-US" b="1" dirty="0"/>
              <a:t>sanitizers </a:t>
            </a:r>
          </a:p>
          <a:p>
            <a:pPr lvl="1"/>
            <a:r>
              <a:rPr lang="en-US" b="1" dirty="0"/>
              <a:t>disinfectants  </a:t>
            </a:r>
          </a:p>
          <a:p>
            <a:pPr lvl="1"/>
            <a:r>
              <a:rPr lang="en-US" b="1" dirty="0"/>
              <a:t>hazardous drugs </a:t>
            </a:r>
            <a:endParaRPr lang="en-US" sz="1400" dirty="0"/>
          </a:p>
        </p:txBody>
      </p:sp>
      <p:sp>
        <p:nvSpPr>
          <p:cNvPr id="9" name="Content Placeholder 3">
            <a:extLst>
              <a:ext uri="{FF2B5EF4-FFF2-40B4-BE49-F238E27FC236}">
                <a16:creationId xmlns:a16="http://schemas.microsoft.com/office/drawing/2014/main" id="{2B0C963D-B845-426B-ABAA-EC3419051D7B}"/>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02-02-079</a:t>
            </a:r>
          </a:p>
        </p:txBody>
      </p:sp>
      <p:sp>
        <p:nvSpPr>
          <p:cNvPr id="10" name="TextBox 9">
            <a:extLst>
              <a:ext uri="{FF2B5EF4-FFF2-40B4-BE49-F238E27FC236}">
                <a16:creationId xmlns:a16="http://schemas.microsoft.com/office/drawing/2014/main" id="{4A8AD47B-B948-4A4F-B389-ABC9302BDDA7}"/>
              </a:ext>
            </a:extLst>
          </p:cNvPr>
          <p:cNvSpPr txBox="1"/>
          <p:nvPr/>
        </p:nvSpPr>
        <p:spPr>
          <a:xfrm>
            <a:off x="4419600" y="5514201"/>
            <a:ext cx="1433406" cy="276999"/>
          </a:xfrm>
          <a:prstGeom prst="rect">
            <a:avLst/>
          </a:prstGeom>
          <a:noFill/>
        </p:spPr>
        <p:txBody>
          <a:bodyPr wrap="none" rtlCol="0">
            <a:spAutoFit/>
          </a:bodyPr>
          <a:lstStyle/>
          <a:p>
            <a:r>
              <a:rPr lang="en-US" sz="1200" dirty="0">
                <a:solidFill>
                  <a:schemeClr val="bg1"/>
                </a:solidFill>
              </a:rPr>
              <a:t>Unlabeled container</a:t>
            </a:r>
          </a:p>
        </p:txBody>
      </p:sp>
    </p:spTree>
    <p:extLst>
      <p:ext uri="{BB962C8B-B14F-4D97-AF65-F5344CB8AC3E}">
        <p14:creationId xmlns:p14="http://schemas.microsoft.com/office/powerpoint/2010/main" val="154986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BB7A-05B9-4661-96FD-99212E6A018A}"/>
              </a:ext>
            </a:extLst>
          </p:cNvPr>
          <p:cNvSpPr>
            <a:spLocks noGrp="1"/>
          </p:cNvSpPr>
          <p:nvPr>
            <p:ph type="title"/>
          </p:nvPr>
        </p:nvSpPr>
        <p:spPr/>
        <p:txBody>
          <a:bodyPr/>
          <a:lstStyle/>
          <a:p>
            <a:r>
              <a:rPr lang="en-US" dirty="0"/>
              <a:t>Hazard Communication</a:t>
            </a:r>
          </a:p>
        </p:txBody>
      </p:sp>
      <p:sp>
        <p:nvSpPr>
          <p:cNvPr id="3" name="Content Placeholder 2">
            <a:extLst>
              <a:ext uri="{FF2B5EF4-FFF2-40B4-BE49-F238E27FC236}">
                <a16:creationId xmlns:a16="http://schemas.microsoft.com/office/drawing/2014/main" id="{9408C57F-3730-4DE4-94F9-9ADBD9B28892}"/>
              </a:ext>
            </a:extLst>
          </p:cNvPr>
          <p:cNvSpPr>
            <a:spLocks noGrp="1"/>
          </p:cNvSpPr>
          <p:nvPr>
            <p:ph idx="1"/>
          </p:nvPr>
        </p:nvSpPr>
        <p:spPr/>
        <p:txBody>
          <a:bodyPr/>
          <a:lstStyle/>
          <a:p>
            <a:pPr lvl="1"/>
            <a:r>
              <a:rPr lang="en-US" dirty="0"/>
              <a:t>Written program</a:t>
            </a:r>
          </a:p>
          <a:p>
            <a:pPr lvl="1">
              <a:lnSpc>
                <a:spcPct val="150000"/>
              </a:lnSpc>
            </a:pPr>
            <a:r>
              <a:rPr lang="en-US" dirty="0"/>
              <a:t>Worker training</a:t>
            </a:r>
          </a:p>
          <a:p>
            <a:pPr lvl="1">
              <a:lnSpc>
                <a:spcPct val="150000"/>
              </a:lnSpc>
            </a:pPr>
            <a:r>
              <a:rPr lang="en-US" dirty="0"/>
              <a:t>Employee exposure</a:t>
            </a:r>
          </a:p>
          <a:p>
            <a:pPr lvl="1">
              <a:lnSpc>
                <a:spcPct val="150000"/>
              </a:lnSpc>
            </a:pPr>
            <a:r>
              <a:rPr lang="en-US" dirty="0"/>
              <a:t>Hazard Communication labels</a:t>
            </a:r>
          </a:p>
          <a:p>
            <a:pPr lvl="1">
              <a:lnSpc>
                <a:spcPct val="150000"/>
              </a:lnSpc>
            </a:pPr>
            <a:r>
              <a:rPr lang="en-US" dirty="0"/>
              <a:t>Access to Safety Data Sheets</a:t>
            </a:r>
          </a:p>
          <a:p>
            <a:endParaRPr lang="en-US" dirty="0"/>
          </a:p>
        </p:txBody>
      </p:sp>
      <p:sp>
        <p:nvSpPr>
          <p:cNvPr id="5" name="Content Placeholder 3">
            <a:extLst>
              <a:ext uri="{FF2B5EF4-FFF2-40B4-BE49-F238E27FC236}">
                <a16:creationId xmlns:a16="http://schemas.microsoft.com/office/drawing/2014/main" id="{B4890A24-7E6C-4021-B41B-2F8683C8B271}"/>
              </a:ext>
            </a:extLst>
          </p:cNvPr>
          <p:cNvSpPr txBox="1">
            <a:spLocks noGrp="1"/>
          </p:cNvSpPr>
          <p:nvPr>
            <p:ph sz="quarter" idx="10"/>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02-02-079</a:t>
            </a:r>
          </a:p>
        </p:txBody>
      </p:sp>
      <p:pic>
        <p:nvPicPr>
          <p:cNvPr id="27" name="Picture 26">
            <a:extLst>
              <a:ext uri="{FF2B5EF4-FFF2-40B4-BE49-F238E27FC236}">
                <a16:creationId xmlns:a16="http://schemas.microsoft.com/office/drawing/2014/main" id="{A89806FF-D879-4BE5-8F2E-211E90309A0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05400" y="3842012"/>
            <a:ext cx="3733800" cy="2081470"/>
          </a:xfrm>
          <a:prstGeom prst="rect">
            <a:avLst/>
          </a:prstGeom>
        </p:spPr>
      </p:pic>
      <p:sp>
        <p:nvSpPr>
          <p:cNvPr id="28" name="TextBox 27">
            <a:extLst>
              <a:ext uri="{FF2B5EF4-FFF2-40B4-BE49-F238E27FC236}">
                <a16:creationId xmlns:a16="http://schemas.microsoft.com/office/drawing/2014/main" id="{7FB99B0A-ACD7-4FFB-8F2E-F6529AA06EE9}"/>
              </a:ext>
            </a:extLst>
          </p:cNvPr>
          <p:cNvSpPr txBox="1"/>
          <p:nvPr/>
        </p:nvSpPr>
        <p:spPr>
          <a:xfrm>
            <a:off x="5867400" y="5815760"/>
            <a:ext cx="2971800" cy="215444"/>
          </a:xfrm>
          <a:prstGeom prst="rect">
            <a:avLst/>
          </a:prstGeom>
          <a:noFill/>
        </p:spPr>
        <p:txBody>
          <a:bodyPr wrap="square" rtlCol="0">
            <a:spAutoFit/>
          </a:bodyPr>
          <a:lstStyle/>
          <a:p>
            <a:r>
              <a:rPr lang="en-US" sz="800" dirty="0">
                <a:hlinkClick r:id="rId4" tooltip="https://millops.community.uaf.edu/tag/chemicals/"/>
              </a:rPr>
              <a:t>This Photo</a:t>
            </a:r>
            <a:r>
              <a:rPr lang="en-US" sz="800" dirty="0"/>
              <a:t> by Unknown Author is licensed under </a:t>
            </a:r>
            <a:r>
              <a:rPr lang="en-US" sz="800" dirty="0">
                <a:hlinkClick r:id="rId5" tooltip="https://creativecommons.org/licenses/by-sa/3.0/"/>
              </a:rPr>
              <a:t>CC BY-SA</a:t>
            </a:r>
            <a:endParaRPr lang="en-US" sz="800" dirty="0"/>
          </a:p>
        </p:txBody>
      </p:sp>
    </p:spTree>
    <p:extLst>
      <p:ext uri="{BB962C8B-B14F-4D97-AF65-F5344CB8AC3E}">
        <p14:creationId xmlns:p14="http://schemas.microsoft.com/office/powerpoint/2010/main" val="1918985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6AF2A3-8D87-4A9D-8BB6-10F783214F63}"/>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609600" y="1090151"/>
            <a:ext cx="7940842" cy="4924817"/>
          </a:xfrm>
          <a:prstGeom prst="rect">
            <a:avLst/>
          </a:prstGeom>
        </p:spPr>
      </p:pic>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9600" y="508079"/>
            <a:ext cx="8763000" cy="553998"/>
          </a:xfrm>
        </p:spPr>
        <p:txBody>
          <a:bodyPr/>
          <a:lstStyle/>
          <a:p>
            <a:r>
              <a:rPr lang="en-US" dirty="0"/>
              <a:t>Hazard Communication</a:t>
            </a:r>
            <a:endParaRPr lang="en-US"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33400" y="1219200"/>
            <a:ext cx="8305800" cy="4932402"/>
          </a:xfrm>
        </p:spPr>
        <p:txBody>
          <a:bodyPr/>
          <a:lstStyle/>
          <a:p>
            <a:r>
              <a:rPr lang="en-US" dirty="0"/>
              <a:t>Refer to </a:t>
            </a:r>
            <a:r>
              <a:rPr lang="en-US" b="1" dirty="0"/>
              <a:t>CPL 02-02-079</a:t>
            </a:r>
            <a:r>
              <a:rPr lang="en-US" dirty="0"/>
              <a:t>:  Inspection Procedures for Hazard Communication (2012)</a:t>
            </a:r>
          </a:p>
        </p:txBody>
      </p:sp>
      <p:sp>
        <p:nvSpPr>
          <p:cNvPr id="6" name="Content Placeholder 3">
            <a:extLst>
              <a:ext uri="{FF2B5EF4-FFF2-40B4-BE49-F238E27FC236}">
                <a16:creationId xmlns:a16="http://schemas.microsoft.com/office/drawing/2014/main" id="{9F2832AC-C865-4E6E-B2E9-7F307F232E5C}"/>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02-02-079</a:t>
            </a:r>
          </a:p>
        </p:txBody>
      </p:sp>
      <p:sp>
        <p:nvSpPr>
          <p:cNvPr id="8" name="Rectangle 7">
            <a:extLst>
              <a:ext uri="{FF2B5EF4-FFF2-40B4-BE49-F238E27FC236}">
                <a16:creationId xmlns:a16="http://schemas.microsoft.com/office/drawing/2014/main" id="{C8187F2B-377C-418A-A312-88BE7A326099}"/>
              </a:ext>
            </a:extLst>
          </p:cNvPr>
          <p:cNvSpPr/>
          <p:nvPr/>
        </p:nvSpPr>
        <p:spPr>
          <a:xfrm>
            <a:off x="593558" y="5799524"/>
            <a:ext cx="4572000" cy="215444"/>
          </a:xfrm>
          <a:prstGeom prst="rect">
            <a:avLst/>
          </a:prstGeom>
        </p:spPr>
        <p:txBody>
          <a:bodyPr>
            <a:spAutoFit/>
          </a:bodyPr>
          <a:lstStyle/>
          <a:p>
            <a:r>
              <a:rPr lang="en-US" sz="800" dirty="0">
                <a:solidFill>
                  <a:schemeClr val="bg1">
                    <a:lumMod val="85000"/>
                  </a:schemeClr>
                </a:solidFill>
                <a:latin typeface="Open Sans"/>
              </a:rPr>
              <a:t>Image by </a:t>
            </a:r>
            <a:r>
              <a:rPr lang="en-US" sz="800" dirty="0">
                <a:solidFill>
                  <a:schemeClr val="bg1">
                    <a:lumMod val="85000"/>
                  </a:schemeClr>
                </a:solidFill>
                <a:latin typeface="Open Sans"/>
                <a:hlinkClick r:id="rId4">
                  <a:extLst>
                    <a:ext uri="{A12FA001-AC4F-418D-AE19-62706E023703}">
                      <ahyp:hlinkClr xmlns:ahyp="http://schemas.microsoft.com/office/drawing/2018/hyperlinkcolor" val="tx"/>
                    </a:ext>
                  </a:extLst>
                </a:hlinkClick>
              </a:rPr>
              <a:t>Michael </a:t>
            </a:r>
            <a:r>
              <a:rPr lang="en-US" sz="800" dirty="0" err="1">
                <a:solidFill>
                  <a:schemeClr val="bg1">
                    <a:lumMod val="85000"/>
                  </a:schemeClr>
                </a:solidFill>
                <a:latin typeface="Open Sans"/>
                <a:hlinkClick r:id="rId4">
                  <a:extLst>
                    <a:ext uri="{A12FA001-AC4F-418D-AE19-62706E023703}">
                      <ahyp:hlinkClr xmlns:ahyp="http://schemas.microsoft.com/office/drawing/2018/hyperlinkcolor" val="tx"/>
                    </a:ext>
                  </a:extLst>
                </a:hlinkClick>
              </a:rPr>
              <a:t>Tavrionov</a:t>
            </a:r>
            <a:r>
              <a:rPr lang="en-US" sz="800" dirty="0">
                <a:solidFill>
                  <a:schemeClr val="bg1">
                    <a:lumMod val="85000"/>
                  </a:schemeClr>
                </a:solidFill>
                <a:latin typeface="Open Sans"/>
              </a:rPr>
              <a:t> from </a:t>
            </a:r>
            <a:r>
              <a:rPr lang="en-US" sz="800" dirty="0" err="1">
                <a:solidFill>
                  <a:schemeClr val="bg1">
                    <a:lumMod val="85000"/>
                  </a:schemeClr>
                </a:solidFill>
                <a:latin typeface="Open Sans"/>
                <a:hlinkClick r:id="rId5">
                  <a:extLst>
                    <a:ext uri="{A12FA001-AC4F-418D-AE19-62706E023703}">
                      <ahyp:hlinkClr xmlns:ahyp="http://schemas.microsoft.com/office/drawing/2018/hyperlinkcolor" val="tx"/>
                    </a:ext>
                  </a:extLst>
                </a:hlinkClick>
              </a:rPr>
              <a:t>Pixabay</a:t>
            </a:r>
            <a:endParaRPr lang="en-US" sz="800" dirty="0">
              <a:solidFill>
                <a:schemeClr val="bg1">
                  <a:lumMod val="85000"/>
                </a:schemeClr>
              </a:solidFill>
            </a:endParaRPr>
          </a:p>
        </p:txBody>
      </p:sp>
    </p:spTree>
    <p:extLst>
      <p:ext uri="{BB962C8B-B14F-4D97-AF65-F5344CB8AC3E}">
        <p14:creationId xmlns:p14="http://schemas.microsoft.com/office/powerpoint/2010/main" val="3050646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8A2-07E8-4E18-9E86-B4D97C7218EB}"/>
              </a:ext>
            </a:extLst>
          </p:cNvPr>
          <p:cNvSpPr>
            <a:spLocks noGrp="1"/>
          </p:cNvSpPr>
          <p:nvPr>
            <p:ph type="ctrTitle" sz="quarter"/>
          </p:nvPr>
        </p:nvSpPr>
        <p:spPr>
          <a:xfrm>
            <a:off x="1454150" y="3048767"/>
            <a:ext cx="6235700" cy="760465"/>
          </a:xfrm>
        </p:spPr>
        <p:txBody>
          <a:bodyPr/>
          <a:lstStyle/>
          <a:p>
            <a:pPr algn="ctr"/>
            <a:r>
              <a:rPr lang="en-US" dirty="0"/>
              <a:t>Recordkeeping in LTC</a:t>
            </a:r>
          </a:p>
        </p:txBody>
      </p:sp>
      <p:sp>
        <p:nvSpPr>
          <p:cNvPr id="3" name="TextBox 2">
            <a:extLst>
              <a:ext uri="{FF2B5EF4-FFF2-40B4-BE49-F238E27FC236}">
                <a16:creationId xmlns:a16="http://schemas.microsoft.com/office/drawing/2014/main" id="{37F482F8-0A6C-4E53-882E-D391623D0D42}"/>
              </a:ext>
            </a:extLst>
          </p:cNvPr>
          <p:cNvSpPr txBox="1"/>
          <p:nvPr/>
        </p:nvSpPr>
        <p:spPr>
          <a:xfrm>
            <a:off x="2743200" y="5181600"/>
            <a:ext cx="5867400" cy="830997"/>
          </a:xfrm>
          <a:prstGeom prst="rect">
            <a:avLst/>
          </a:prstGeom>
          <a:noFill/>
        </p:spPr>
        <p:txBody>
          <a:bodyPr wrap="square" rtlCol="0">
            <a:spAutoFit/>
          </a:bodyPr>
          <a:lstStyle/>
          <a:p>
            <a:pPr algn="r"/>
            <a:r>
              <a:rPr lang="en-US" sz="2400" b="1" u="none" dirty="0">
                <a:solidFill>
                  <a:srgbClr val="012D9A"/>
                </a:solidFill>
                <a:latin typeface="+mn-lt"/>
              </a:rPr>
              <a:t>OPN 132 SEP</a:t>
            </a:r>
            <a:br>
              <a:rPr lang="en-US" sz="2400" b="1" u="none" dirty="0">
                <a:solidFill>
                  <a:srgbClr val="012D9A"/>
                </a:solidFill>
                <a:latin typeface="+mn-lt"/>
              </a:rPr>
            </a:br>
            <a:r>
              <a:rPr lang="en-US" sz="2400" b="1" u="none" dirty="0">
                <a:solidFill>
                  <a:srgbClr val="012D9A"/>
                </a:solidFill>
                <a:latin typeface="+mn-lt"/>
              </a:rPr>
              <a:t>CPL 02-00-135</a:t>
            </a:r>
          </a:p>
        </p:txBody>
      </p:sp>
    </p:spTree>
    <p:extLst>
      <p:ext uri="{BB962C8B-B14F-4D97-AF65-F5344CB8AC3E}">
        <p14:creationId xmlns:p14="http://schemas.microsoft.com/office/powerpoint/2010/main" val="147308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09600" y="457200"/>
            <a:ext cx="7543800" cy="554038"/>
          </a:xfrm>
        </p:spPr>
        <p:txBody>
          <a:bodyPr/>
          <a:lstStyle/>
          <a:p>
            <a:pPr eaLnBrk="1" hangingPunct="1"/>
            <a:r>
              <a:rPr lang="en-US" altLang="en-US" dirty="0"/>
              <a:t>Why a LTC SEP?</a:t>
            </a:r>
          </a:p>
        </p:txBody>
      </p:sp>
      <p:sp>
        <p:nvSpPr>
          <p:cNvPr id="6147" name="Rectangle 1027"/>
          <p:cNvSpPr>
            <a:spLocks noGrp="1" noChangeArrowheads="1"/>
          </p:cNvSpPr>
          <p:nvPr>
            <p:ph idx="1"/>
          </p:nvPr>
        </p:nvSpPr>
        <p:spPr>
          <a:xfrm>
            <a:off x="571500" y="1030288"/>
            <a:ext cx="8001000" cy="4970462"/>
          </a:xfrm>
        </p:spPr>
        <p:txBody>
          <a:bodyPr/>
          <a:lstStyle/>
          <a:p>
            <a:pPr eaLnBrk="1" hangingPunct="1">
              <a:lnSpc>
                <a:spcPct val="80000"/>
              </a:lnSpc>
            </a:pPr>
            <a:endParaRPr lang="en-US" altLang="en-US" dirty="0"/>
          </a:p>
          <a:p>
            <a:pPr marL="682625" indent="-682625" eaLnBrk="1" hangingPunct="1">
              <a:lnSpc>
                <a:spcPct val="80000"/>
              </a:lnSpc>
            </a:pPr>
            <a:r>
              <a:rPr lang="en-US" altLang="en-US" dirty="0"/>
              <a:t>DART rates </a:t>
            </a:r>
            <a:r>
              <a:rPr lang="en-US" altLang="en-US" b="1" i="1" dirty="0"/>
              <a:t>at least double </a:t>
            </a:r>
            <a:r>
              <a:rPr lang="en-US" altLang="en-US" dirty="0"/>
              <a:t>the rates for the US workforce</a:t>
            </a:r>
          </a:p>
          <a:p>
            <a:pPr marL="0" indent="0" eaLnBrk="1" hangingPunct="1">
              <a:lnSpc>
                <a:spcPct val="80000"/>
              </a:lnSpc>
              <a:buNone/>
            </a:pPr>
            <a:endParaRPr lang="en-US" altLang="en-US" dirty="0"/>
          </a:p>
          <a:p>
            <a:pPr marL="682625" indent="-682625" eaLnBrk="1" hangingPunct="1">
              <a:lnSpc>
                <a:spcPct val="80000"/>
              </a:lnSpc>
            </a:pPr>
            <a:r>
              <a:rPr lang="en-US" altLang="en-US" dirty="0"/>
              <a:t>North Carolina rates </a:t>
            </a:r>
            <a:r>
              <a:rPr lang="en-US" altLang="en-US" b="1" i="1" dirty="0"/>
              <a:t>significantly higher </a:t>
            </a:r>
            <a:r>
              <a:rPr lang="en-US" altLang="en-US" dirty="0"/>
              <a:t>than the NC average for </a:t>
            </a:r>
            <a:r>
              <a:rPr lang="en-US" altLang="en-US" b="1" i="1" dirty="0"/>
              <a:t>all</a:t>
            </a:r>
            <a:r>
              <a:rPr lang="en-US" altLang="en-US" dirty="0"/>
              <a:t> workers </a:t>
            </a:r>
          </a:p>
        </p:txBody>
      </p:sp>
    </p:spTree>
    <p:extLst>
      <p:ext uri="{BB962C8B-B14F-4D97-AF65-F5344CB8AC3E}">
        <p14:creationId xmlns:p14="http://schemas.microsoft.com/office/powerpoint/2010/main" val="2424438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81025" y="476250"/>
            <a:ext cx="4067175" cy="553998"/>
          </a:xfrm>
        </p:spPr>
        <p:txBody>
          <a:bodyPr/>
          <a:lstStyle/>
          <a:p>
            <a:r>
              <a:rPr lang="en-US" dirty="0"/>
              <a:t>Recordkeeping</a:t>
            </a:r>
            <a:endParaRPr lang="en-US"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361950" y="1196975"/>
            <a:ext cx="8572500" cy="4551402"/>
          </a:xfrm>
        </p:spPr>
        <p:txBody>
          <a:bodyPr/>
          <a:lstStyle/>
          <a:p>
            <a:r>
              <a:rPr lang="en-US" dirty="0"/>
              <a:t>Follow requirements:</a:t>
            </a:r>
          </a:p>
          <a:p>
            <a:pPr lvl="1">
              <a:lnSpc>
                <a:spcPct val="150000"/>
              </a:lnSpc>
            </a:pPr>
            <a:r>
              <a:rPr lang="en-US" b="1" dirty="0"/>
              <a:t>29 CFR 1904:  </a:t>
            </a:r>
            <a:r>
              <a:rPr lang="en-US" dirty="0"/>
              <a:t>Recording and Reporting Occupational Injuries and Injuries</a:t>
            </a:r>
          </a:p>
          <a:p>
            <a:pPr lvl="1">
              <a:lnSpc>
                <a:spcPct val="150000"/>
              </a:lnSpc>
            </a:pPr>
            <a:r>
              <a:rPr lang="en-US" b="1" dirty="0"/>
              <a:t>CPL 02-00-135:  </a:t>
            </a:r>
            <a:r>
              <a:rPr lang="en-US" dirty="0"/>
              <a:t>Recordkeeping Policies and Procedures Manual </a:t>
            </a:r>
          </a:p>
          <a:p>
            <a:pPr lvl="1">
              <a:lnSpc>
                <a:spcPct val="150000"/>
              </a:lnSpc>
            </a:pPr>
            <a:r>
              <a:rPr lang="en-US" b="1" dirty="0"/>
              <a:t>CPL 02-02-069:  </a:t>
            </a:r>
            <a:r>
              <a:rPr lang="en-US" dirty="0"/>
              <a:t>Enforcement Procedures Bloodborne Pathogens</a:t>
            </a:r>
          </a:p>
          <a:p>
            <a:pPr lvl="1">
              <a:lnSpc>
                <a:spcPct val="150000"/>
              </a:lnSpc>
            </a:pPr>
            <a:r>
              <a:rPr lang="en-US" dirty="0"/>
              <a:t>And other applicable requirements</a:t>
            </a:r>
          </a:p>
          <a:p>
            <a:pPr marL="0" indent="0">
              <a:buNone/>
            </a:pPr>
            <a:endParaRPr lang="en-US" dirty="0"/>
          </a:p>
        </p:txBody>
      </p:sp>
      <p:sp>
        <p:nvSpPr>
          <p:cNvPr id="5" name="Content Placeholder 3">
            <a:extLst>
              <a:ext uri="{FF2B5EF4-FFF2-40B4-BE49-F238E27FC236}">
                <a16:creationId xmlns:a16="http://schemas.microsoft.com/office/drawing/2014/main" id="{665DCDA0-EE56-418D-B5FA-597C633776B0}"/>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02-00-135</a:t>
            </a:r>
          </a:p>
        </p:txBody>
      </p:sp>
    </p:spTree>
    <p:extLst>
      <p:ext uri="{BB962C8B-B14F-4D97-AF65-F5344CB8AC3E}">
        <p14:creationId xmlns:p14="http://schemas.microsoft.com/office/powerpoint/2010/main" val="1383406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71500" y="457200"/>
            <a:ext cx="2400300" cy="553998"/>
          </a:xfrm>
        </p:spPr>
        <p:txBody>
          <a:bodyPr/>
          <a:lstStyle/>
          <a:p>
            <a:r>
              <a:rPr lang="en-US" dirty="0"/>
              <a:t>Privacy</a:t>
            </a:r>
            <a:endParaRPr lang="en-US"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066800"/>
            <a:ext cx="8001000" cy="4932402"/>
          </a:xfrm>
        </p:spPr>
        <p:txBody>
          <a:bodyPr/>
          <a:lstStyle/>
          <a:p>
            <a:r>
              <a:rPr lang="en-US" b="1" dirty="0"/>
              <a:t>Resident Privacy and Medical Records</a:t>
            </a:r>
          </a:p>
          <a:p>
            <a:pPr lvl="1">
              <a:lnSpc>
                <a:spcPct val="150000"/>
              </a:lnSpc>
            </a:pPr>
            <a:r>
              <a:rPr lang="en-US" b="1" i="1" dirty="0">
                <a:solidFill>
                  <a:schemeClr val="accent2"/>
                </a:solidFill>
              </a:rPr>
              <a:t>Respect for resident privacy must be a priority </a:t>
            </a:r>
          </a:p>
          <a:p>
            <a:pPr lvl="1">
              <a:lnSpc>
                <a:spcPct val="150000"/>
              </a:lnSpc>
            </a:pPr>
            <a:r>
              <a:rPr lang="en-US" dirty="0"/>
              <a:t>Obtain consent prior to reviewing medical records</a:t>
            </a:r>
          </a:p>
          <a:p>
            <a:pPr lvl="1"/>
            <a:endParaRPr lang="en-US" dirty="0"/>
          </a:p>
          <a:p>
            <a:pPr marL="457200" lvl="1" indent="0">
              <a:buNone/>
            </a:pPr>
            <a:endParaRPr lang="en-US" dirty="0"/>
          </a:p>
          <a:p>
            <a:pPr marL="0" indent="0">
              <a:buNone/>
            </a:pPr>
            <a:r>
              <a:rPr lang="en-US" dirty="0"/>
              <a:t>	</a:t>
            </a:r>
          </a:p>
        </p:txBody>
      </p:sp>
      <p:sp>
        <p:nvSpPr>
          <p:cNvPr id="5" name="Content Placeholder 3">
            <a:extLst>
              <a:ext uri="{FF2B5EF4-FFF2-40B4-BE49-F238E27FC236}">
                <a16:creationId xmlns:a16="http://schemas.microsoft.com/office/drawing/2014/main" id="{4B729168-1741-460C-AD2A-A85EDF24BC88}"/>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02-00-135</a:t>
            </a:r>
          </a:p>
        </p:txBody>
      </p:sp>
      <p:sp>
        <p:nvSpPr>
          <p:cNvPr id="7" name="TextBox 6">
            <a:extLst>
              <a:ext uri="{FF2B5EF4-FFF2-40B4-BE49-F238E27FC236}">
                <a16:creationId xmlns:a16="http://schemas.microsoft.com/office/drawing/2014/main" id="{9FCC5F9B-E718-4E1B-A8D4-A9FB7849280B}"/>
              </a:ext>
            </a:extLst>
          </p:cNvPr>
          <p:cNvSpPr txBox="1"/>
          <p:nvPr/>
        </p:nvSpPr>
        <p:spPr>
          <a:xfrm>
            <a:off x="5853355" y="5783758"/>
            <a:ext cx="2790825" cy="215444"/>
          </a:xfrm>
          <a:prstGeom prst="rect">
            <a:avLst/>
          </a:prstGeom>
          <a:noFill/>
        </p:spPr>
        <p:txBody>
          <a:bodyPr wrap="square" rtlCol="0">
            <a:spAutoFit/>
          </a:bodyPr>
          <a:lstStyle/>
          <a:p>
            <a:r>
              <a:rPr lang="en-US" sz="800" dirty="0">
                <a:hlinkClick r:id="rId3" tooltip="http://www.progressive-charlestown.com/2015/12/privacy-invasive-medicine.html"/>
              </a:rPr>
              <a:t>This Photo</a:t>
            </a:r>
            <a:r>
              <a:rPr lang="en-US" sz="800" dirty="0"/>
              <a:t> by Unknown Author is licensed under </a:t>
            </a:r>
            <a:r>
              <a:rPr lang="en-US" sz="800" dirty="0">
                <a:hlinkClick r:id="rId4" tooltip="https://creativecommons.org/licenses/by-sa/3.0/"/>
              </a:rPr>
              <a:t>CC BY-SA</a:t>
            </a:r>
            <a:endParaRPr lang="en-US" sz="800" dirty="0"/>
          </a:p>
        </p:txBody>
      </p:sp>
      <p:grpSp>
        <p:nvGrpSpPr>
          <p:cNvPr id="9" name="Group 8">
            <a:extLst>
              <a:ext uri="{FF2B5EF4-FFF2-40B4-BE49-F238E27FC236}">
                <a16:creationId xmlns:a16="http://schemas.microsoft.com/office/drawing/2014/main" id="{10BDE994-F8E8-41F3-8331-F9514A985085}"/>
              </a:ext>
            </a:extLst>
          </p:cNvPr>
          <p:cNvGrpSpPr/>
          <p:nvPr/>
        </p:nvGrpSpPr>
        <p:grpSpPr>
          <a:xfrm>
            <a:off x="5254087" y="3043883"/>
            <a:ext cx="3390093" cy="2712074"/>
            <a:chOff x="5254087" y="3043883"/>
            <a:chExt cx="3390093" cy="2712074"/>
          </a:xfrm>
        </p:grpSpPr>
        <p:pic>
          <p:nvPicPr>
            <p:cNvPr id="6" name="Picture 5">
              <a:extLst>
                <a:ext uri="{FF2B5EF4-FFF2-40B4-BE49-F238E27FC236}">
                  <a16:creationId xmlns:a16="http://schemas.microsoft.com/office/drawing/2014/main" id="{F4B0B1C2-AECA-4E34-82B6-8D927CD85C9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54087" y="3043883"/>
              <a:ext cx="3390093" cy="2712074"/>
            </a:xfrm>
            <a:prstGeom prst="rect">
              <a:avLst/>
            </a:prstGeom>
          </p:spPr>
        </p:pic>
        <p:sp>
          <p:nvSpPr>
            <p:cNvPr id="8" name="TextBox 7">
              <a:extLst>
                <a:ext uri="{FF2B5EF4-FFF2-40B4-BE49-F238E27FC236}">
                  <a16:creationId xmlns:a16="http://schemas.microsoft.com/office/drawing/2014/main" id="{193DA695-0234-4B6A-8109-399C77C26166}"/>
                </a:ext>
              </a:extLst>
            </p:cNvPr>
            <p:cNvSpPr txBox="1"/>
            <p:nvPr/>
          </p:nvSpPr>
          <p:spPr>
            <a:xfrm rot="20383274">
              <a:off x="7538050" y="3955837"/>
              <a:ext cx="908697" cy="888167"/>
            </a:xfrm>
            <a:prstGeom prst="rect">
              <a:avLst/>
            </a:prstGeom>
            <a:gradFill>
              <a:gsLst>
                <a:gs pos="0">
                  <a:srgbClr val="95B9D3"/>
                </a:gs>
                <a:gs pos="74000">
                  <a:srgbClr val="96B1DB"/>
                </a:gs>
                <a:gs pos="83000">
                  <a:srgbClr val="90B4CE"/>
                </a:gs>
                <a:gs pos="100000">
                  <a:srgbClr val="87B0CE"/>
                </a:gs>
              </a:gsLst>
              <a:lin ang="5400000" scaled="1"/>
            </a:gradFill>
          </p:spPr>
          <p:txBody>
            <a:bodyPr wrap="square" rtlCol="0">
              <a:spAutoFit/>
            </a:bodyPr>
            <a:lstStyle/>
            <a:p>
              <a:endParaRPr lang="en-US" dirty="0"/>
            </a:p>
          </p:txBody>
        </p:sp>
      </p:grpSp>
    </p:spTree>
    <p:extLst>
      <p:ext uri="{BB962C8B-B14F-4D97-AF65-F5344CB8AC3E}">
        <p14:creationId xmlns:p14="http://schemas.microsoft.com/office/powerpoint/2010/main" val="2005573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00075" y="508814"/>
            <a:ext cx="8763000" cy="553998"/>
          </a:xfrm>
        </p:spPr>
        <p:txBody>
          <a:bodyPr/>
          <a:lstStyle/>
          <a:p>
            <a:r>
              <a:rPr lang="en-US" dirty="0"/>
              <a:t>Privacy</a:t>
            </a:r>
            <a:endParaRPr lang="en-US"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219200"/>
            <a:ext cx="8001000" cy="4932402"/>
          </a:xfrm>
        </p:spPr>
        <p:txBody>
          <a:bodyPr/>
          <a:lstStyle/>
          <a:p>
            <a:r>
              <a:rPr lang="en-US" dirty="0"/>
              <a:t>Obtain family members or guardian consent prior to videotaping or photographing</a:t>
            </a:r>
          </a:p>
          <a:p>
            <a:pPr lvl="1"/>
            <a:endParaRPr lang="en-US" dirty="0"/>
          </a:p>
          <a:p>
            <a:pPr lvl="1"/>
            <a:r>
              <a:rPr lang="en-US" b="1" dirty="0"/>
              <a:t>Appendix A:</a:t>
            </a:r>
            <a:r>
              <a:rPr lang="en-US" dirty="0"/>
              <a:t> Resident Consent and Release</a:t>
            </a:r>
          </a:p>
          <a:p>
            <a:pPr lvl="1"/>
            <a:endParaRPr lang="en-US" dirty="0"/>
          </a:p>
          <a:p>
            <a:pPr lvl="1"/>
            <a:endParaRPr lang="en-US" dirty="0"/>
          </a:p>
          <a:p>
            <a:pPr marL="0" indent="0">
              <a:buNone/>
            </a:pPr>
            <a:r>
              <a:rPr lang="en-US" dirty="0"/>
              <a:t>	</a:t>
            </a:r>
          </a:p>
        </p:txBody>
      </p:sp>
      <p:sp>
        <p:nvSpPr>
          <p:cNvPr id="6" name="Content Placeholder 3">
            <a:extLst>
              <a:ext uri="{FF2B5EF4-FFF2-40B4-BE49-F238E27FC236}">
                <a16:creationId xmlns:a16="http://schemas.microsoft.com/office/drawing/2014/main" id="{2728A3F7-22B0-44A2-948C-99CD8E13AA7B}"/>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02-00-135</a:t>
            </a:r>
          </a:p>
        </p:txBody>
      </p:sp>
      <p:pic>
        <p:nvPicPr>
          <p:cNvPr id="5" name="Picture 4">
            <a:extLst>
              <a:ext uri="{FF2B5EF4-FFF2-40B4-BE49-F238E27FC236}">
                <a16:creationId xmlns:a16="http://schemas.microsoft.com/office/drawing/2014/main" id="{0FDABC08-AC59-4D3D-97CE-491889E15F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7475" y="3330253"/>
            <a:ext cx="4448175" cy="230854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F0D7D19-43FF-4E41-8D01-ED0D7F8159DC}"/>
              </a:ext>
            </a:extLst>
          </p:cNvPr>
          <p:cNvSpPr txBox="1"/>
          <p:nvPr/>
        </p:nvSpPr>
        <p:spPr>
          <a:xfrm>
            <a:off x="5600700" y="5826581"/>
            <a:ext cx="2971800" cy="215444"/>
          </a:xfrm>
          <a:prstGeom prst="rect">
            <a:avLst/>
          </a:prstGeom>
          <a:noFill/>
        </p:spPr>
        <p:txBody>
          <a:bodyPr wrap="square" rtlCol="0">
            <a:spAutoFit/>
          </a:bodyPr>
          <a:lstStyle/>
          <a:p>
            <a:r>
              <a:rPr lang="en-US" sz="800" dirty="0">
                <a:hlinkClick r:id="rId4" tooltip="http://www.bioethics.com/informed-consent"/>
              </a:rPr>
              <a:t>This Photo</a:t>
            </a:r>
            <a:r>
              <a:rPr lang="en-US" sz="800" dirty="0"/>
              <a:t> by Unknown Author is licensed under </a:t>
            </a:r>
            <a:r>
              <a:rPr lang="en-US" sz="800" dirty="0">
                <a:hlinkClick r:id="rId5" tooltip="https://creativecommons.org/licenses/by-nc-nd/3.0/"/>
              </a:rPr>
              <a:t>CC BY-NC-ND</a:t>
            </a:r>
            <a:endParaRPr lang="en-US" sz="800" dirty="0"/>
          </a:p>
        </p:txBody>
      </p:sp>
    </p:spTree>
    <p:extLst>
      <p:ext uri="{BB962C8B-B14F-4D97-AF65-F5344CB8AC3E}">
        <p14:creationId xmlns:p14="http://schemas.microsoft.com/office/powerpoint/2010/main" val="32273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71500" y="512802"/>
            <a:ext cx="8763000" cy="553998"/>
          </a:xfrm>
        </p:spPr>
        <p:txBody>
          <a:bodyPr/>
          <a:lstStyle/>
          <a:p>
            <a:r>
              <a:rPr lang="en-US" dirty="0"/>
              <a:t>Employee Medical Records</a:t>
            </a:r>
            <a:endParaRPr lang="en-US"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066800"/>
            <a:ext cx="8343900" cy="4932402"/>
          </a:xfrm>
        </p:spPr>
        <p:txBody>
          <a:bodyPr/>
          <a:lstStyle/>
          <a:p>
            <a:r>
              <a:rPr lang="en-US" dirty="0"/>
              <a:t>Medical Records not specifically required by OSHA</a:t>
            </a:r>
          </a:p>
          <a:p>
            <a:pPr lvl="1"/>
            <a:r>
              <a:rPr lang="en-US" dirty="0"/>
              <a:t>medical exam results </a:t>
            </a:r>
          </a:p>
          <a:p>
            <a:pPr lvl="1"/>
            <a:r>
              <a:rPr lang="en-US" dirty="0"/>
              <a:t>laboratory tests </a:t>
            </a:r>
          </a:p>
          <a:p>
            <a:pPr lvl="1"/>
            <a:r>
              <a:rPr lang="en-US" dirty="0"/>
              <a:t>medical opinions/diagnoses, </a:t>
            </a:r>
          </a:p>
          <a:p>
            <a:pPr lvl="1"/>
            <a:r>
              <a:rPr lang="en-US" dirty="0"/>
              <a:t>first aid records </a:t>
            </a:r>
          </a:p>
          <a:p>
            <a:pPr marL="457200" lvl="1" indent="0">
              <a:buNone/>
            </a:pPr>
            <a:endParaRPr lang="en-US" dirty="0"/>
          </a:p>
          <a:p>
            <a:r>
              <a:rPr lang="en-US" dirty="0"/>
              <a:t>Obtain and maintain in accordance with </a:t>
            </a:r>
          </a:p>
          <a:p>
            <a:pPr lvl="1">
              <a:lnSpc>
                <a:spcPct val="150000"/>
              </a:lnSpc>
            </a:pPr>
            <a:r>
              <a:rPr lang="en-US" dirty="0"/>
              <a:t>FOM Ch. III – Inspection Procedures, </a:t>
            </a:r>
          </a:p>
          <a:p>
            <a:pPr lvl="1">
              <a:lnSpc>
                <a:spcPct val="150000"/>
              </a:lnSpc>
            </a:pPr>
            <a:r>
              <a:rPr lang="en-US" dirty="0"/>
              <a:t>FOM Ch. XIII – Fatality and Catastrophe Investigations</a:t>
            </a:r>
          </a:p>
          <a:p>
            <a:pPr lvl="1">
              <a:lnSpc>
                <a:spcPct val="150000"/>
              </a:lnSpc>
            </a:pPr>
            <a:r>
              <a:rPr lang="en-US" dirty="0"/>
              <a:t>FOM Ch. XVI – Administrative File Activities.</a:t>
            </a:r>
          </a:p>
          <a:p>
            <a:endParaRPr lang="en-US" dirty="0"/>
          </a:p>
          <a:p>
            <a:pPr lvl="1"/>
            <a:endParaRPr lang="en-US" dirty="0"/>
          </a:p>
          <a:p>
            <a:pPr marL="0" indent="0">
              <a:buNone/>
            </a:pPr>
            <a:r>
              <a:rPr lang="en-US" dirty="0"/>
              <a:t>	</a:t>
            </a:r>
          </a:p>
        </p:txBody>
      </p:sp>
      <p:sp>
        <p:nvSpPr>
          <p:cNvPr id="5" name="Content Placeholder 3">
            <a:extLst>
              <a:ext uri="{FF2B5EF4-FFF2-40B4-BE49-F238E27FC236}">
                <a16:creationId xmlns:a16="http://schemas.microsoft.com/office/drawing/2014/main" id="{4B165D0C-920B-45B3-ACCE-DD9E14D80F87}"/>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02-00-135</a:t>
            </a:r>
          </a:p>
        </p:txBody>
      </p:sp>
    </p:spTree>
    <p:extLst>
      <p:ext uri="{BB962C8B-B14F-4D97-AF65-F5344CB8AC3E}">
        <p14:creationId xmlns:p14="http://schemas.microsoft.com/office/powerpoint/2010/main" val="1834636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71500" y="505599"/>
            <a:ext cx="8763000" cy="553998"/>
          </a:xfrm>
        </p:spPr>
        <p:txBody>
          <a:bodyPr/>
          <a:lstStyle/>
          <a:p>
            <a:r>
              <a:rPr lang="en-US" dirty="0"/>
              <a:t>Employee Medical Records</a:t>
            </a:r>
            <a:endParaRPr lang="en-US"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143000"/>
            <a:ext cx="8001000" cy="4932402"/>
          </a:xfrm>
        </p:spPr>
        <p:txBody>
          <a:bodyPr/>
          <a:lstStyle/>
          <a:p>
            <a:r>
              <a:rPr lang="en-US" dirty="0">
                <a:latin typeface="Arial Narrow" panose="020B0606020202030204" pitchFamily="34" charset="0"/>
              </a:rPr>
              <a:t>Legal justification for requesting medical records:</a:t>
            </a:r>
          </a:p>
          <a:p>
            <a:pPr lvl="1">
              <a:lnSpc>
                <a:spcPct val="150000"/>
              </a:lnSpc>
            </a:pPr>
            <a:r>
              <a:rPr lang="en-US" dirty="0">
                <a:latin typeface="Arial Narrow" panose="020B0606020202030204" pitchFamily="34" charset="0"/>
              </a:rPr>
              <a:t>45 CFR 164.512 (b)(1)(v):  </a:t>
            </a:r>
          </a:p>
          <a:p>
            <a:pPr lvl="1">
              <a:lnSpc>
                <a:spcPct val="150000"/>
              </a:lnSpc>
            </a:pPr>
            <a:r>
              <a:rPr lang="en-US" dirty="0">
                <a:latin typeface="Arial Narrow" panose="020B0606020202030204" pitchFamily="34" charset="0"/>
              </a:rPr>
              <a:t>Health and Human Services’ Standards for Privacy of Individually Identifiable Health Information</a:t>
            </a:r>
          </a:p>
        </p:txBody>
      </p:sp>
      <p:sp>
        <p:nvSpPr>
          <p:cNvPr id="5" name="Content Placeholder 3">
            <a:extLst>
              <a:ext uri="{FF2B5EF4-FFF2-40B4-BE49-F238E27FC236}">
                <a16:creationId xmlns:a16="http://schemas.microsoft.com/office/drawing/2014/main" id="{C10FDEF5-1DE2-46C2-A848-316FDBA86E2A}"/>
              </a:ext>
            </a:extLst>
          </p:cNvPr>
          <p:cNvSpPr txBox="1">
            <a:spLocks/>
          </p:cNvSpPr>
          <p:nvPr/>
        </p:nvSpPr>
        <p:spPr>
          <a:xfrm>
            <a:off x="6477000" y="815975"/>
            <a:ext cx="21336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lgn="r">
              <a:buNone/>
            </a:pPr>
            <a:r>
              <a:rPr lang="en-US" sz="1200" u="none" kern="0" dirty="0"/>
              <a:t>CPL 02-00-135</a:t>
            </a:r>
          </a:p>
        </p:txBody>
      </p:sp>
      <p:pic>
        <p:nvPicPr>
          <p:cNvPr id="6" name="Picture 5">
            <a:extLst>
              <a:ext uri="{FF2B5EF4-FFF2-40B4-BE49-F238E27FC236}">
                <a16:creationId xmlns:a16="http://schemas.microsoft.com/office/drawing/2014/main" id="{7D6834A4-125F-4A55-8322-C66791B5FF8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476875" y="3471260"/>
            <a:ext cx="3095625" cy="219103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E996AE5-CA34-4001-B3F8-3CC671EE540C}"/>
              </a:ext>
            </a:extLst>
          </p:cNvPr>
          <p:cNvSpPr txBox="1"/>
          <p:nvPr/>
        </p:nvSpPr>
        <p:spPr>
          <a:xfrm>
            <a:off x="5638800" y="5799676"/>
            <a:ext cx="2952750" cy="215444"/>
          </a:xfrm>
          <a:prstGeom prst="rect">
            <a:avLst/>
          </a:prstGeom>
          <a:noFill/>
        </p:spPr>
        <p:txBody>
          <a:bodyPr wrap="square" rtlCol="0">
            <a:spAutoFit/>
          </a:bodyPr>
          <a:lstStyle/>
          <a:p>
            <a:r>
              <a:rPr lang="en-US" sz="800" dirty="0">
                <a:hlinkClick r:id="rId4" tooltip="https://securosis.com/blog/security-requirements-for-electronic-medical-records/"/>
              </a:rPr>
              <a:t>This Photo</a:t>
            </a:r>
            <a:r>
              <a:rPr lang="en-US" sz="800" dirty="0"/>
              <a:t> by Unknown Author is licensed under </a:t>
            </a:r>
            <a:r>
              <a:rPr lang="en-US" sz="800" dirty="0">
                <a:hlinkClick r:id="rId5" tooltip="https://creativecommons.org/licenses/by-nc-sa/3.0/"/>
              </a:rPr>
              <a:t>CC BY-SA-NC</a:t>
            </a:r>
            <a:endParaRPr lang="en-US" sz="800" dirty="0"/>
          </a:p>
        </p:txBody>
      </p:sp>
    </p:spTree>
    <p:extLst>
      <p:ext uri="{BB962C8B-B14F-4D97-AF65-F5344CB8AC3E}">
        <p14:creationId xmlns:p14="http://schemas.microsoft.com/office/powerpoint/2010/main" val="1345068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8A2-07E8-4E18-9E86-B4D97C7218EB}"/>
              </a:ext>
            </a:extLst>
          </p:cNvPr>
          <p:cNvSpPr>
            <a:spLocks noGrp="1"/>
          </p:cNvSpPr>
          <p:nvPr>
            <p:ph type="ctrTitle" sz="quarter"/>
          </p:nvPr>
        </p:nvSpPr>
        <p:spPr>
          <a:xfrm>
            <a:off x="1454150" y="3048767"/>
            <a:ext cx="6235700" cy="760465"/>
          </a:xfrm>
        </p:spPr>
        <p:txBody>
          <a:bodyPr/>
          <a:lstStyle/>
          <a:p>
            <a:pPr algn="ctr"/>
            <a:r>
              <a:rPr lang="en-US" dirty="0"/>
              <a:t>Tracking in OE</a:t>
            </a:r>
          </a:p>
        </p:txBody>
      </p:sp>
    </p:spTree>
    <p:extLst>
      <p:ext uri="{BB962C8B-B14F-4D97-AF65-F5344CB8AC3E}">
        <p14:creationId xmlns:p14="http://schemas.microsoft.com/office/powerpoint/2010/main" val="1948402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EB81F1-A278-42B8-A0FE-C46CFC47AD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3981" y="-160141"/>
            <a:ext cx="8582891" cy="6333334"/>
          </a:xfrm>
          <a:prstGeom prst="rect">
            <a:avLst/>
          </a:prstGeom>
        </p:spPr>
      </p:pic>
      <p:sp>
        <p:nvSpPr>
          <p:cNvPr id="2" name="Title 1">
            <a:extLst>
              <a:ext uri="{FF2B5EF4-FFF2-40B4-BE49-F238E27FC236}">
                <a16:creationId xmlns:a16="http://schemas.microsoft.com/office/drawing/2014/main" id="{71E45967-8785-4A59-9339-F28F970428EE}"/>
              </a:ext>
            </a:extLst>
          </p:cNvPr>
          <p:cNvSpPr>
            <a:spLocks noGrp="1"/>
          </p:cNvSpPr>
          <p:nvPr>
            <p:ph type="title"/>
          </p:nvPr>
        </p:nvSpPr>
        <p:spPr>
          <a:xfrm>
            <a:off x="323981" y="89354"/>
            <a:ext cx="7924800" cy="549275"/>
          </a:xfrm>
          <a:solidFill>
            <a:schemeClr val="bg1">
              <a:lumMod val="95000"/>
              <a:alpha val="74000"/>
            </a:schemeClr>
          </a:solidFill>
        </p:spPr>
        <p:txBody>
          <a:bodyPr/>
          <a:lstStyle/>
          <a:p>
            <a:r>
              <a:rPr lang="en-US" dirty="0"/>
              <a:t>Recording and Tracking</a:t>
            </a:r>
          </a:p>
        </p:txBody>
      </p:sp>
      <p:sp>
        <p:nvSpPr>
          <p:cNvPr id="10" name="Arrow: Right 9">
            <a:extLst>
              <a:ext uri="{FF2B5EF4-FFF2-40B4-BE49-F238E27FC236}">
                <a16:creationId xmlns:a16="http://schemas.microsoft.com/office/drawing/2014/main" id="{9526AD15-72F4-40E0-8710-3B176764E439}"/>
              </a:ext>
            </a:extLst>
          </p:cNvPr>
          <p:cNvSpPr/>
          <p:nvPr/>
        </p:nvSpPr>
        <p:spPr bwMode="auto">
          <a:xfrm>
            <a:off x="-3429000" y="1066800"/>
            <a:ext cx="922695" cy="381000"/>
          </a:xfrm>
          <a:prstGeom prst="rightArrow">
            <a:avLst/>
          </a:prstGeom>
          <a:solidFill>
            <a:srgbClr val="FF0000"/>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2" name="Arrow: Right 11">
            <a:extLst>
              <a:ext uri="{FF2B5EF4-FFF2-40B4-BE49-F238E27FC236}">
                <a16:creationId xmlns:a16="http://schemas.microsoft.com/office/drawing/2014/main" id="{D5434810-5B75-4050-8422-91DDAD97A7EB}"/>
              </a:ext>
            </a:extLst>
          </p:cNvPr>
          <p:cNvSpPr/>
          <p:nvPr/>
        </p:nvSpPr>
        <p:spPr bwMode="auto">
          <a:xfrm rot="10800000">
            <a:off x="10058400" y="4191000"/>
            <a:ext cx="922695" cy="381000"/>
          </a:xfrm>
          <a:prstGeom prst="rightArrow">
            <a:avLst/>
          </a:prstGeom>
          <a:solidFill>
            <a:srgbClr val="FF0000"/>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04881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2000"/>
                                  </p:stCondLst>
                                  <p:childTnLst>
                                    <p:animMotion origin="layout" path="M -3.05556E-6 2.22222E-6 L 0.72535 0.00555 " pathEditMode="relative" rAng="0" ptsTypes="AA">
                                      <p:cBhvr>
                                        <p:cTn id="6" dur="2000" fill="hold"/>
                                        <p:tgtEl>
                                          <p:spTgt spid="10"/>
                                        </p:tgtEl>
                                        <p:attrNameLst>
                                          <p:attrName>ppt_x</p:attrName>
                                          <p:attrName>ppt_y</p:attrName>
                                        </p:attrNameLst>
                                      </p:cBhvr>
                                      <p:rCtr x="36267" y="278"/>
                                    </p:animMotion>
                                  </p:childTnLst>
                                </p:cTn>
                              </p:par>
                            </p:childTnLst>
                          </p:cTn>
                        </p:par>
                        <p:par>
                          <p:cTn id="7" fill="hold">
                            <p:stCondLst>
                              <p:cond delay="4000"/>
                            </p:stCondLst>
                            <p:childTnLst>
                              <p:par>
                                <p:cTn id="8" presetID="42" presetClass="path" presetSubtype="0" accel="50000" decel="50000" fill="hold" grpId="0" nodeType="afterEffect">
                                  <p:stCondLst>
                                    <p:cond delay="12000"/>
                                  </p:stCondLst>
                                  <p:childTnLst>
                                    <p:animMotion origin="layout" path="M -0.1007 1.11111E-6 L -0.92535 -0.00556 " pathEditMode="relative" rAng="0" ptsTypes="AA">
                                      <p:cBhvr>
                                        <p:cTn id="9" dur="2000" fill="hold"/>
                                        <p:tgtEl>
                                          <p:spTgt spid="12"/>
                                        </p:tgtEl>
                                        <p:attrNameLst>
                                          <p:attrName>ppt_x</p:attrName>
                                          <p:attrName>ppt_y</p:attrName>
                                        </p:attrNameLst>
                                      </p:cBhvr>
                                      <p:rCtr x="-4123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6D220-11CC-41C3-A221-12B1B769C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5752" y="-29029"/>
            <a:ext cx="8248781" cy="6115476"/>
          </a:xfrm>
          <a:prstGeom prst="rect">
            <a:avLst/>
          </a:prstGeom>
        </p:spPr>
      </p:pic>
      <p:pic>
        <p:nvPicPr>
          <p:cNvPr id="5" name="Picture 4">
            <a:extLst>
              <a:ext uri="{FF2B5EF4-FFF2-40B4-BE49-F238E27FC236}">
                <a16:creationId xmlns:a16="http://schemas.microsoft.com/office/drawing/2014/main" id="{FE793743-6880-4A2D-9F2B-44DA8F53A92B}"/>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1981200" y="1600200"/>
            <a:ext cx="1752600" cy="753813"/>
          </a:xfrm>
          <a:prstGeom prst="rect">
            <a:avLst/>
          </a:prstGeom>
        </p:spPr>
      </p:pic>
      <p:pic>
        <p:nvPicPr>
          <p:cNvPr id="7" name="Picture 6">
            <a:extLst>
              <a:ext uri="{FF2B5EF4-FFF2-40B4-BE49-F238E27FC236}">
                <a16:creationId xmlns:a16="http://schemas.microsoft.com/office/drawing/2014/main" id="{99097D3D-E95B-4099-9643-5C6774E5C5D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345752" y="263264"/>
            <a:ext cx="6868484" cy="495369"/>
          </a:xfrm>
          <a:prstGeom prst="rect">
            <a:avLst/>
          </a:prstGeom>
        </p:spPr>
      </p:pic>
      <p:sp>
        <p:nvSpPr>
          <p:cNvPr id="9" name="Oval 8">
            <a:extLst>
              <a:ext uri="{FF2B5EF4-FFF2-40B4-BE49-F238E27FC236}">
                <a16:creationId xmlns:a16="http://schemas.microsoft.com/office/drawing/2014/main" id="{14591AF5-439E-4ADC-8418-3D212703E610}"/>
              </a:ext>
            </a:extLst>
          </p:cNvPr>
          <p:cNvSpPr/>
          <p:nvPr/>
        </p:nvSpPr>
        <p:spPr bwMode="auto">
          <a:xfrm>
            <a:off x="5745067" y="2457450"/>
            <a:ext cx="2895600" cy="457200"/>
          </a:xfrm>
          <a:prstGeom prst="ellipse">
            <a:avLst/>
          </a:prstGeom>
          <a:noFill/>
          <a:ln w="38100" cap="flat" cmpd="sng" algn="ctr">
            <a:solidFill>
              <a:srgbClr val="FF0000">
                <a:alpha val="74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grpSp>
        <p:nvGrpSpPr>
          <p:cNvPr id="13" name="Group 12">
            <a:extLst>
              <a:ext uri="{FF2B5EF4-FFF2-40B4-BE49-F238E27FC236}">
                <a16:creationId xmlns:a16="http://schemas.microsoft.com/office/drawing/2014/main" id="{332F5149-448E-4FC3-B553-7122B9B0328A}"/>
              </a:ext>
            </a:extLst>
          </p:cNvPr>
          <p:cNvGrpSpPr/>
          <p:nvPr/>
        </p:nvGrpSpPr>
        <p:grpSpPr>
          <a:xfrm>
            <a:off x="351329" y="0"/>
            <a:ext cx="8248780" cy="6115476"/>
            <a:chOff x="-946534" y="1626684"/>
            <a:chExt cx="8188648" cy="6086447"/>
          </a:xfrm>
        </p:grpSpPr>
        <p:grpSp>
          <p:nvGrpSpPr>
            <p:cNvPr id="8" name="Group 7">
              <a:extLst>
                <a:ext uri="{FF2B5EF4-FFF2-40B4-BE49-F238E27FC236}">
                  <a16:creationId xmlns:a16="http://schemas.microsoft.com/office/drawing/2014/main" id="{B8D386E2-D5F3-40C4-BC20-A2BFFB5612B1}"/>
                </a:ext>
              </a:extLst>
            </p:cNvPr>
            <p:cNvGrpSpPr/>
            <p:nvPr/>
          </p:nvGrpSpPr>
          <p:grpSpPr>
            <a:xfrm>
              <a:off x="-946534" y="1626684"/>
              <a:ext cx="8188648" cy="6086447"/>
              <a:chOff x="-7053855" y="211261"/>
              <a:chExt cx="9035055" cy="6639119"/>
            </a:xfrm>
          </p:grpSpPr>
          <p:pic>
            <p:nvPicPr>
              <p:cNvPr id="4" name="Picture 3">
                <a:extLst>
                  <a:ext uri="{FF2B5EF4-FFF2-40B4-BE49-F238E27FC236}">
                    <a16:creationId xmlns:a16="http://schemas.microsoft.com/office/drawing/2014/main" id="{50C80767-B883-4D2E-9C59-6387CEB70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3855" y="211261"/>
                <a:ext cx="9035055" cy="6639119"/>
              </a:xfrm>
              <a:prstGeom prst="rect">
                <a:avLst/>
              </a:prstGeom>
            </p:spPr>
          </p:pic>
          <p:pic>
            <p:nvPicPr>
              <p:cNvPr id="10" name="Picture 9">
                <a:extLst>
                  <a:ext uri="{FF2B5EF4-FFF2-40B4-BE49-F238E27FC236}">
                    <a16:creationId xmlns:a16="http://schemas.microsoft.com/office/drawing/2014/main" id="{1B1DAAB0-01E1-4CB9-83E9-5F4A76E5D8E2}"/>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5266759" y="1942674"/>
                <a:ext cx="1912707" cy="822677"/>
              </a:xfrm>
              <a:prstGeom prst="rect">
                <a:avLst/>
              </a:prstGeom>
            </p:spPr>
          </p:pic>
        </p:grpSp>
        <p:pic>
          <p:nvPicPr>
            <p:cNvPr id="12" name="Picture 11">
              <a:extLst>
                <a:ext uri="{FF2B5EF4-FFF2-40B4-BE49-F238E27FC236}">
                  <a16:creationId xmlns:a16="http://schemas.microsoft.com/office/drawing/2014/main" id="{3952ABAA-4229-4311-B50D-EDCEDA09893D}"/>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838200" y="1948839"/>
              <a:ext cx="6583267" cy="474799"/>
            </a:xfrm>
            <a:prstGeom prst="rect">
              <a:avLst/>
            </a:prstGeom>
          </p:spPr>
        </p:pic>
      </p:grpSp>
      <p:sp>
        <p:nvSpPr>
          <p:cNvPr id="2" name="Title 1">
            <a:extLst>
              <a:ext uri="{FF2B5EF4-FFF2-40B4-BE49-F238E27FC236}">
                <a16:creationId xmlns:a16="http://schemas.microsoft.com/office/drawing/2014/main" id="{71E45967-8785-4A59-9339-F28F970428EE}"/>
              </a:ext>
            </a:extLst>
          </p:cNvPr>
          <p:cNvSpPr>
            <a:spLocks noGrp="1"/>
          </p:cNvSpPr>
          <p:nvPr>
            <p:ph type="title"/>
          </p:nvPr>
        </p:nvSpPr>
        <p:spPr>
          <a:xfrm>
            <a:off x="430046" y="310262"/>
            <a:ext cx="8188648" cy="549275"/>
          </a:xfrm>
          <a:solidFill>
            <a:schemeClr val="bg1">
              <a:lumMod val="95000"/>
              <a:alpha val="74000"/>
            </a:schemeClr>
          </a:solidFill>
        </p:spPr>
        <p:txBody>
          <a:bodyPr/>
          <a:lstStyle/>
          <a:p>
            <a:r>
              <a:rPr lang="en-US" dirty="0"/>
              <a:t>Recording and Tracking</a:t>
            </a:r>
          </a:p>
        </p:txBody>
      </p:sp>
      <p:sp>
        <p:nvSpPr>
          <p:cNvPr id="15" name="Oval 14">
            <a:extLst>
              <a:ext uri="{FF2B5EF4-FFF2-40B4-BE49-F238E27FC236}">
                <a16:creationId xmlns:a16="http://schemas.microsoft.com/office/drawing/2014/main" id="{D1920529-807D-49AC-B4A3-6A5FFFDF83A3}"/>
              </a:ext>
            </a:extLst>
          </p:cNvPr>
          <p:cNvSpPr/>
          <p:nvPr/>
        </p:nvSpPr>
        <p:spPr bwMode="auto">
          <a:xfrm>
            <a:off x="5410200" y="3029606"/>
            <a:ext cx="2895600" cy="457200"/>
          </a:xfrm>
          <a:prstGeom prst="ellipse">
            <a:avLst/>
          </a:prstGeom>
          <a:noFill/>
          <a:ln w="38100" cap="flat" cmpd="sng" algn="ctr">
            <a:solidFill>
              <a:srgbClr val="FF0000">
                <a:alpha val="74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15342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000"/>
                            </p:stCondLst>
                            <p:childTnLst>
                              <p:par>
                                <p:cTn id="21" presetID="21"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5967-8785-4A59-9339-F28F970428EE}"/>
              </a:ext>
            </a:extLst>
          </p:cNvPr>
          <p:cNvSpPr>
            <a:spLocks noGrp="1"/>
          </p:cNvSpPr>
          <p:nvPr>
            <p:ph type="title"/>
          </p:nvPr>
        </p:nvSpPr>
        <p:spPr/>
        <p:txBody>
          <a:bodyPr/>
          <a:lstStyle/>
          <a:p>
            <a:r>
              <a:rPr lang="en-US" dirty="0"/>
              <a:t>Recording and Tracking</a:t>
            </a:r>
          </a:p>
        </p:txBody>
      </p:sp>
      <p:sp>
        <p:nvSpPr>
          <p:cNvPr id="3" name="Content Placeholder 2">
            <a:extLst>
              <a:ext uri="{FF2B5EF4-FFF2-40B4-BE49-F238E27FC236}">
                <a16:creationId xmlns:a16="http://schemas.microsoft.com/office/drawing/2014/main" id="{05FEF8DB-7A20-43F8-9651-699BB36E74E0}"/>
              </a:ext>
            </a:extLst>
          </p:cNvPr>
          <p:cNvSpPr>
            <a:spLocks noGrp="1"/>
          </p:cNvSpPr>
          <p:nvPr>
            <p:ph idx="1"/>
          </p:nvPr>
        </p:nvSpPr>
        <p:spPr/>
        <p:txBody>
          <a:bodyPr/>
          <a:lstStyle/>
          <a:p>
            <a:r>
              <a:rPr lang="en-US" dirty="0"/>
              <a:t>OSHA 1/Put in Item 42 Optional Codes</a:t>
            </a:r>
          </a:p>
          <a:p>
            <a:r>
              <a:rPr lang="en-US" dirty="0"/>
              <a:t>Example below:</a:t>
            </a:r>
          </a:p>
        </p:txBody>
      </p:sp>
      <p:sp>
        <p:nvSpPr>
          <p:cNvPr id="4" name="Content Placeholder 3">
            <a:extLst>
              <a:ext uri="{FF2B5EF4-FFF2-40B4-BE49-F238E27FC236}">
                <a16:creationId xmlns:a16="http://schemas.microsoft.com/office/drawing/2014/main" id="{34D4966D-90DC-447B-A902-CF0615D2D11D}"/>
              </a:ext>
            </a:extLst>
          </p:cNvPr>
          <p:cNvSpPr>
            <a:spLocks noGrp="1"/>
          </p:cNvSpPr>
          <p:nvPr>
            <p:ph sz="quarter" idx="10"/>
          </p:nvPr>
        </p:nvSpPr>
        <p:spPr>
          <a:xfrm>
            <a:off x="6705600" y="653905"/>
            <a:ext cx="2133600" cy="381000"/>
          </a:xfrm>
        </p:spPr>
        <p:txBody>
          <a:bodyPr/>
          <a:lstStyle/>
          <a:p>
            <a:r>
              <a:rPr lang="en-US" dirty="0"/>
              <a:t>OSHA Express</a:t>
            </a:r>
          </a:p>
        </p:txBody>
      </p:sp>
      <p:pic>
        <p:nvPicPr>
          <p:cNvPr id="6" name="Picture 5">
            <a:extLst>
              <a:ext uri="{FF2B5EF4-FFF2-40B4-BE49-F238E27FC236}">
                <a16:creationId xmlns:a16="http://schemas.microsoft.com/office/drawing/2014/main" id="{04597247-BC8E-4843-BD6F-2B88E19EC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455" y="2514600"/>
            <a:ext cx="9118545" cy="2838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2036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F835C70-9F18-49B3-9C00-CEC2836F2DBA}"/>
              </a:ext>
            </a:extLst>
          </p:cNvPr>
          <p:cNvGrpSpPr/>
          <p:nvPr/>
        </p:nvGrpSpPr>
        <p:grpSpPr>
          <a:xfrm>
            <a:off x="228600" y="0"/>
            <a:ext cx="8458200" cy="6172200"/>
            <a:chOff x="56520" y="109074"/>
            <a:chExt cx="9030960" cy="6639852"/>
          </a:xfrm>
        </p:grpSpPr>
        <p:pic>
          <p:nvPicPr>
            <p:cNvPr id="2" name="Picture 1">
              <a:extLst>
                <a:ext uri="{FF2B5EF4-FFF2-40B4-BE49-F238E27FC236}">
                  <a16:creationId xmlns:a16="http://schemas.microsoft.com/office/drawing/2014/main" id="{925C0869-8B88-4035-894C-DF2283B48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0" y="109074"/>
              <a:ext cx="9030960" cy="6639852"/>
            </a:xfrm>
            <a:prstGeom prst="rect">
              <a:avLst/>
            </a:prstGeom>
          </p:spPr>
        </p:pic>
        <p:pic>
          <p:nvPicPr>
            <p:cNvPr id="8" name="Picture 7">
              <a:extLst>
                <a:ext uri="{FF2B5EF4-FFF2-40B4-BE49-F238E27FC236}">
                  <a16:creationId xmlns:a16="http://schemas.microsoft.com/office/drawing/2014/main" id="{33494AD8-5CC7-4D5F-954A-FDFE50A93EEB}"/>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1882262" y="1826292"/>
              <a:ext cx="1931548" cy="838200"/>
            </a:xfrm>
            <a:prstGeom prst="rect">
              <a:avLst/>
            </a:prstGeom>
          </p:spPr>
        </p:pic>
        <p:pic>
          <p:nvPicPr>
            <p:cNvPr id="10" name="Picture 9">
              <a:extLst>
                <a:ext uri="{FF2B5EF4-FFF2-40B4-BE49-F238E27FC236}">
                  <a16:creationId xmlns:a16="http://schemas.microsoft.com/office/drawing/2014/main" id="{E5530605-832F-4983-8E18-CB13FD0F0682}"/>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152400" y="458791"/>
              <a:ext cx="7391400" cy="477064"/>
            </a:xfrm>
            <a:prstGeom prst="rect">
              <a:avLst/>
            </a:prstGeom>
          </p:spPr>
        </p:pic>
      </p:grpSp>
      <p:sp>
        <p:nvSpPr>
          <p:cNvPr id="13" name="Oval 12">
            <a:extLst>
              <a:ext uri="{FF2B5EF4-FFF2-40B4-BE49-F238E27FC236}">
                <a16:creationId xmlns:a16="http://schemas.microsoft.com/office/drawing/2014/main" id="{6531CF7F-CBC9-45A8-AC68-9848A34B97C8}"/>
              </a:ext>
            </a:extLst>
          </p:cNvPr>
          <p:cNvSpPr/>
          <p:nvPr/>
        </p:nvSpPr>
        <p:spPr bwMode="auto">
          <a:xfrm>
            <a:off x="0" y="4836815"/>
            <a:ext cx="2362200" cy="457200"/>
          </a:xfrm>
          <a:prstGeom prst="ellipse">
            <a:avLst/>
          </a:prstGeom>
          <a:noFill/>
          <a:ln w="38100" cap="flat" cmpd="sng" algn="ctr">
            <a:solidFill>
              <a:srgbClr val="FF0000">
                <a:alpha val="74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pic>
        <p:nvPicPr>
          <p:cNvPr id="12" name="Picture 11">
            <a:extLst>
              <a:ext uri="{FF2B5EF4-FFF2-40B4-BE49-F238E27FC236}">
                <a16:creationId xmlns:a16="http://schemas.microsoft.com/office/drawing/2014/main" id="{9CF2004F-8E1E-4949-AFA1-521CD9077D96}"/>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229757" y="25324"/>
            <a:ext cx="8455885" cy="6175783"/>
          </a:xfrm>
          <a:prstGeom prst="rect">
            <a:avLst/>
          </a:prstGeom>
        </p:spPr>
      </p:pic>
      <p:sp>
        <p:nvSpPr>
          <p:cNvPr id="9" name="Title 1">
            <a:extLst>
              <a:ext uri="{FF2B5EF4-FFF2-40B4-BE49-F238E27FC236}">
                <a16:creationId xmlns:a16="http://schemas.microsoft.com/office/drawing/2014/main" id="{F04C6F4B-C03B-4CF2-8233-54B8692CCA5A}"/>
              </a:ext>
            </a:extLst>
          </p:cNvPr>
          <p:cNvSpPr txBox="1">
            <a:spLocks/>
          </p:cNvSpPr>
          <p:nvPr/>
        </p:nvSpPr>
        <p:spPr>
          <a:xfrm>
            <a:off x="318399" y="267752"/>
            <a:ext cx="8188648" cy="549275"/>
          </a:xfrm>
          <a:prstGeom prst="rect">
            <a:avLst/>
          </a:prstGeom>
          <a:solidFill>
            <a:schemeClr val="bg1">
              <a:lumMod val="95000"/>
              <a:alpha val="74000"/>
            </a:schemeClr>
          </a:solidFill>
        </p:spPr>
        <p:txBody>
          <a:bodyPr/>
          <a:lst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a:lstStyle>
          <a:p>
            <a:r>
              <a:rPr lang="en-US" u="none" kern="0" dirty="0"/>
              <a:t>Recording and Tracking</a:t>
            </a:r>
          </a:p>
        </p:txBody>
      </p:sp>
      <p:pic>
        <p:nvPicPr>
          <p:cNvPr id="4" name="Picture 3">
            <a:extLst>
              <a:ext uri="{FF2B5EF4-FFF2-40B4-BE49-F238E27FC236}">
                <a16:creationId xmlns:a16="http://schemas.microsoft.com/office/drawing/2014/main" id="{2A2AC4B8-8DB2-4C87-9A7D-0538CB661E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216297"/>
            <a:ext cx="9144000" cy="3644682"/>
          </a:xfrm>
          <a:prstGeom prst="rect">
            <a:avLst/>
          </a:prstGeom>
          <a:ln>
            <a:noFill/>
          </a:ln>
          <a:effectLst>
            <a:softEdge rad="112500"/>
          </a:effectLst>
        </p:spPr>
      </p:pic>
      <p:pic>
        <p:nvPicPr>
          <p:cNvPr id="7" name="Picture 6">
            <a:extLst>
              <a:ext uri="{FF2B5EF4-FFF2-40B4-BE49-F238E27FC236}">
                <a16:creationId xmlns:a16="http://schemas.microsoft.com/office/drawing/2014/main" id="{A25BA4F1-0004-4EDC-9721-BA1582547D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10" y="1059455"/>
            <a:ext cx="9144000" cy="2390225"/>
          </a:xfrm>
          <a:prstGeom prst="rect">
            <a:avLst/>
          </a:prstGeom>
          <a:ln>
            <a:noFill/>
          </a:ln>
          <a:effectLst>
            <a:softEdge rad="112500"/>
          </a:effectLst>
        </p:spPr>
      </p:pic>
    </p:spTree>
    <p:extLst>
      <p:ext uri="{BB962C8B-B14F-4D97-AF65-F5344CB8AC3E}">
        <p14:creationId xmlns:p14="http://schemas.microsoft.com/office/powerpoint/2010/main" val="25907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457200" y="453488"/>
            <a:ext cx="8686800" cy="492443"/>
          </a:xfrm>
        </p:spPr>
        <p:txBody>
          <a:bodyPr/>
          <a:lstStyle/>
          <a:p>
            <a:pPr eaLnBrk="1" hangingPunct="1"/>
            <a:r>
              <a:rPr lang="en-US" altLang="en-US" sz="3200" dirty="0"/>
              <a:t>Why an LTC SEP?</a:t>
            </a:r>
            <a:endParaRPr lang="en-US" altLang="en-US" sz="3200" dirty="0">
              <a:solidFill>
                <a:srgbClr val="008000"/>
              </a:solidFill>
            </a:endParaRPr>
          </a:p>
        </p:txBody>
      </p:sp>
      <p:sp>
        <p:nvSpPr>
          <p:cNvPr id="6147" name="Rectangle 1027"/>
          <p:cNvSpPr>
            <a:spLocks noGrp="1" noChangeArrowheads="1"/>
          </p:cNvSpPr>
          <p:nvPr>
            <p:ph idx="1"/>
          </p:nvPr>
        </p:nvSpPr>
        <p:spPr>
          <a:xfrm>
            <a:off x="609600" y="1219200"/>
            <a:ext cx="7696200" cy="1510862"/>
          </a:xfrm>
        </p:spPr>
        <p:txBody>
          <a:bodyPr/>
          <a:lstStyle/>
          <a:p>
            <a:endParaRPr lang="en-US" dirty="0"/>
          </a:p>
          <a:p>
            <a:pPr marL="0" indent="0" algn="ctr" eaLnBrk="1" hangingPunct="1">
              <a:lnSpc>
                <a:spcPct val="80000"/>
              </a:lnSpc>
              <a:buNone/>
            </a:pPr>
            <a:endParaRPr lang="en-US" altLang="en-US" dirty="0"/>
          </a:p>
        </p:txBody>
      </p:sp>
      <p:graphicFrame>
        <p:nvGraphicFramePr>
          <p:cNvPr id="3" name="Table 2">
            <a:extLst>
              <a:ext uri="{FF2B5EF4-FFF2-40B4-BE49-F238E27FC236}">
                <a16:creationId xmlns:a16="http://schemas.microsoft.com/office/drawing/2014/main" id="{53F677A8-F679-4CB9-BE57-997320D09D4E}"/>
              </a:ext>
            </a:extLst>
          </p:cNvPr>
          <p:cNvGraphicFramePr>
            <a:graphicFrameLocks noGrp="1"/>
          </p:cNvGraphicFramePr>
          <p:nvPr>
            <p:extLst>
              <p:ext uri="{D42A27DB-BD31-4B8C-83A1-F6EECF244321}">
                <p14:modId xmlns:p14="http://schemas.microsoft.com/office/powerpoint/2010/main" val="4130519865"/>
              </p:ext>
            </p:extLst>
          </p:nvPr>
        </p:nvGraphicFramePr>
        <p:xfrm>
          <a:off x="304800" y="1564342"/>
          <a:ext cx="8382000" cy="3605749"/>
        </p:xfrm>
        <a:graphic>
          <a:graphicData uri="http://schemas.openxmlformats.org/drawingml/2006/table">
            <a:tbl>
              <a:tblPr firstRow="1" bandRow="1">
                <a:tableStyleId>{F5AB1C69-6EDB-4FF4-983F-18BD219EF322}</a:tableStyleId>
              </a:tblPr>
              <a:tblGrid>
                <a:gridCol w="4319954">
                  <a:extLst>
                    <a:ext uri="{9D8B030D-6E8A-4147-A177-3AD203B41FA5}">
                      <a16:colId xmlns:a16="http://schemas.microsoft.com/office/drawing/2014/main" val="1442838918"/>
                    </a:ext>
                  </a:extLst>
                </a:gridCol>
                <a:gridCol w="1998785">
                  <a:extLst>
                    <a:ext uri="{9D8B030D-6E8A-4147-A177-3AD203B41FA5}">
                      <a16:colId xmlns:a16="http://schemas.microsoft.com/office/drawing/2014/main" val="3269676358"/>
                    </a:ext>
                  </a:extLst>
                </a:gridCol>
                <a:gridCol w="2063261">
                  <a:extLst>
                    <a:ext uri="{9D8B030D-6E8A-4147-A177-3AD203B41FA5}">
                      <a16:colId xmlns:a16="http://schemas.microsoft.com/office/drawing/2014/main" val="4246902454"/>
                    </a:ext>
                  </a:extLst>
                </a:gridCol>
              </a:tblGrid>
              <a:tr h="665971">
                <a:tc gridSpan="3">
                  <a:txBody>
                    <a:bodyPr/>
                    <a:lstStyle/>
                    <a:p>
                      <a:pPr algn="ctr"/>
                      <a:r>
                        <a:rPr lang="en-US" sz="3200" b="1" dirty="0">
                          <a:solidFill>
                            <a:schemeClr val="tx1"/>
                          </a:solidFill>
                        </a:rPr>
                        <a:t>NAICS 623 DART 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5844984"/>
                  </a:ext>
                </a:extLst>
              </a:tr>
              <a:tr h="0">
                <a:tc>
                  <a:txBody>
                    <a:bodyPr/>
                    <a:lstStyle/>
                    <a:p>
                      <a:endParaRPr lang="en-US" sz="3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3200" b="1" dirty="0"/>
                        <a:t>2017</a:t>
                      </a:r>
                      <a:r>
                        <a:rPr lang="en-US" sz="1800" b="1" dirty="0"/>
                        <a:t> </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418211"/>
                  </a:ext>
                </a:extLst>
              </a:tr>
              <a:tr h="1096684">
                <a:tc>
                  <a:txBody>
                    <a:bodyPr/>
                    <a:lstStyle/>
                    <a:p>
                      <a:pPr algn="ctr">
                        <a:lnSpc>
                          <a:spcPct val="200000"/>
                        </a:lnSpc>
                      </a:pPr>
                      <a:r>
                        <a:rPr lang="en-US" sz="3200" b="1" dirty="0"/>
                        <a:t>National Average</a:t>
                      </a:r>
                      <a:endParaRPr lang="en-US" sz="3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200000"/>
                        </a:lnSpc>
                      </a:pPr>
                      <a:r>
                        <a:rPr lang="en-US" sz="2800" b="1" dirty="0"/>
                        <a:t>3.8</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200000"/>
                        </a:lnSpc>
                      </a:pPr>
                      <a:r>
                        <a:rPr lang="en-US" sz="2800" b="1" dirty="0"/>
                        <a:t>3.9</a:t>
                      </a:r>
                      <a:r>
                        <a:rPr lang="en-US" sz="1800" b="1" dirty="0"/>
                        <a:t> </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897197190"/>
                  </a:ext>
                </a:extLst>
              </a:tr>
              <a:tr h="1110494">
                <a:tc>
                  <a:txBody>
                    <a:bodyPr/>
                    <a:lstStyle/>
                    <a:p>
                      <a:pPr algn="ctr">
                        <a:lnSpc>
                          <a:spcPct val="200000"/>
                        </a:lnSpc>
                      </a:pPr>
                      <a:r>
                        <a:rPr lang="en-US" sz="3200" b="1" dirty="0"/>
                        <a:t>North Carolina</a:t>
                      </a:r>
                      <a:endParaRPr lang="en-US" sz="3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tc>
                  <a:txBody>
                    <a:bodyPr/>
                    <a:lstStyle/>
                    <a:p>
                      <a:pPr algn="ctr">
                        <a:lnSpc>
                          <a:spcPct val="200000"/>
                        </a:lnSpc>
                      </a:pPr>
                      <a:r>
                        <a:rPr lang="en-US" sz="2800" b="1" dirty="0"/>
                        <a:t>3.7</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tc>
                  <a:txBody>
                    <a:bodyPr/>
                    <a:lstStyle/>
                    <a:p>
                      <a:pPr algn="ctr">
                        <a:lnSpc>
                          <a:spcPct val="200000"/>
                        </a:lnSpc>
                      </a:pPr>
                      <a:r>
                        <a:rPr lang="en-US" sz="2800" b="1" dirty="0"/>
                        <a:t>3.3</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extLst>
                  <a:ext uri="{0D108BD9-81ED-4DB2-BD59-A6C34878D82A}">
                    <a16:rowId xmlns:a16="http://schemas.microsoft.com/office/drawing/2014/main" val="410397158"/>
                  </a:ext>
                </a:extLst>
              </a:tr>
            </a:tbl>
          </a:graphicData>
        </a:graphic>
      </p:graphicFrame>
    </p:spTree>
    <p:extLst>
      <p:ext uri="{BB962C8B-B14F-4D97-AF65-F5344CB8AC3E}">
        <p14:creationId xmlns:p14="http://schemas.microsoft.com/office/powerpoint/2010/main" val="1697590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5967-8785-4A59-9339-F28F970428EE}"/>
              </a:ext>
            </a:extLst>
          </p:cNvPr>
          <p:cNvSpPr>
            <a:spLocks noGrp="1"/>
          </p:cNvSpPr>
          <p:nvPr>
            <p:ph type="title"/>
          </p:nvPr>
        </p:nvSpPr>
        <p:spPr/>
        <p:txBody>
          <a:bodyPr/>
          <a:lstStyle/>
          <a:p>
            <a:r>
              <a:rPr lang="en-US" dirty="0"/>
              <a:t>Recording and Tracking</a:t>
            </a:r>
          </a:p>
        </p:txBody>
      </p:sp>
      <p:sp>
        <p:nvSpPr>
          <p:cNvPr id="3" name="Content Placeholder 2">
            <a:extLst>
              <a:ext uri="{FF2B5EF4-FFF2-40B4-BE49-F238E27FC236}">
                <a16:creationId xmlns:a16="http://schemas.microsoft.com/office/drawing/2014/main" id="{05FEF8DB-7A20-43F8-9651-699BB36E74E0}"/>
              </a:ext>
            </a:extLst>
          </p:cNvPr>
          <p:cNvSpPr>
            <a:spLocks noGrp="1"/>
          </p:cNvSpPr>
          <p:nvPr>
            <p:ph idx="1"/>
          </p:nvPr>
        </p:nvSpPr>
        <p:spPr/>
        <p:txBody>
          <a:bodyPr/>
          <a:lstStyle/>
          <a:p>
            <a:r>
              <a:rPr lang="en-US" dirty="0"/>
              <a:t>OSHA 1/Put in field 42 Optional Codes</a:t>
            </a:r>
          </a:p>
        </p:txBody>
      </p:sp>
      <p:sp>
        <p:nvSpPr>
          <p:cNvPr id="4" name="Content Placeholder 3">
            <a:extLst>
              <a:ext uri="{FF2B5EF4-FFF2-40B4-BE49-F238E27FC236}">
                <a16:creationId xmlns:a16="http://schemas.microsoft.com/office/drawing/2014/main" id="{34D4966D-90DC-447B-A902-CF0615D2D11D}"/>
              </a:ext>
            </a:extLst>
          </p:cNvPr>
          <p:cNvSpPr>
            <a:spLocks noGrp="1"/>
          </p:cNvSpPr>
          <p:nvPr>
            <p:ph sz="quarter" idx="10"/>
          </p:nvPr>
        </p:nvSpPr>
        <p:spPr>
          <a:xfrm>
            <a:off x="6773272" y="670952"/>
            <a:ext cx="2133600" cy="381000"/>
          </a:xfrm>
        </p:spPr>
        <p:txBody>
          <a:bodyPr/>
          <a:lstStyle/>
          <a:p>
            <a:r>
              <a:rPr lang="en-US" dirty="0"/>
              <a:t>OSHA Express</a:t>
            </a:r>
          </a:p>
        </p:txBody>
      </p:sp>
      <p:pic>
        <p:nvPicPr>
          <p:cNvPr id="5" name="Picture 4">
            <a:extLst>
              <a:ext uri="{FF2B5EF4-FFF2-40B4-BE49-F238E27FC236}">
                <a16:creationId xmlns:a16="http://schemas.microsoft.com/office/drawing/2014/main" id="{21CC3A10-2862-4BCD-942F-53A542206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92" y="2057400"/>
            <a:ext cx="8662816" cy="33102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93117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B6C756-B994-4505-BE3E-22A99FC4CB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3400" y="1070264"/>
            <a:ext cx="8296948" cy="4949536"/>
          </a:xfrm>
          <a:prstGeom prst="rect">
            <a:avLst/>
          </a:prstGeom>
        </p:spPr>
      </p:pic>
      <p:sp>
        <p:nvSpPr>
          <p:cNvPr id="2" name="Title 1">
            <a:extLst>
              <a:ext uri="{FF2B5EF4-FFF2-40B4-BE49-F238E27FC236}">
                <a16:creationId xmlns:a16="http://schemas.microsoft.com/office/drawing/2014/main" id="{60A3614F-30A3-46EB-BE1F-4935197DEF7C}"/>
              </a:ext>
            </a:extLst>
          </p:cNvPr>
          <p:cNvSpPr>
            <a:spLocks noGrp="1"/>
          </p:cNvSpPr>
          <p:nvPr>
            <p:ph type="title"/>
          </p:nvPr>
        </p:nvSpPr>
        <p:spPr/>
        <p:txBody>
          <a:bodyPr/>
          <a:lstStyle/>
          <a:p>
            <a:r>
              <a:rPr lang="en-US" dirty="0"/>
              <a:t>Recording and Tracking</a:t>
            </a:r>
          </a:p>
        </p:txBody>
      </p:sp>
      <p:sp>
        <p:nvSpPr>
          <p:cNvPr id="3" name="Content Placeholder 2">
            <a:extLst>
              <a:ext uri="{FF2B5EF4-FFF2-40B4-BE49-F238E27FC236}">
                <a16:creationId xmlns:a16="http://schemas.microsoft.com/office/drawing/2014/main" id="{09B8D332-5AF4-4ABE-96C9-811B6556CED1}"/>
              </a:ext>
            </a:extLst>
          </p:cNvPr>
          <p:cNvSpPr>
            <a:spLocks noGrp="1"/>
          </p:cNvSpPr>
          <p:nvPr>
            <p:ph idx="1"/>
          </p:nvPr>
        </p:nvSpPr>
        <p:spPr>
          <a:xfrm>
            <a:off x="505498" y="1054389"/>
            <a:ext cx="5438102" cy="549275"/>
          </a:xfrm>
          <a:solidFill>
            <a:schemeClr val="bg1">
              <a:alpha val="50000"/>
            </a:schemeClr>
          </a:solidFill>
        </p:spPr>
        <p:txBody>
          <a:bodyPr/>
          <a:lstStyle/>
          <a:p>
            <a:r>
              <a:rPr lang="en-US" dirty="0"/>
              <a:t>OSHA 1/Strategic Plan Activity</a:t>
            </a:r>
          </a:p>
        </p:txBody>
      </p:sp>
      <p:sp>
        <p:nvSpPr>
          <p:cNvPr id="4" name="Content Placeholder 3">
            <a:extLst>
              <a:ext uri="{FF2B5EF4-FFF2-40B4-BE49-F238E27FC236}">
                <a16:creationId xmlns:a16="http://schemas.microsoft.com/office/drawing/2014/main" id="{9F028DBD-0C61-4948-A723-E370CECF47C7}"/>
              </a:ext>
            </a:extLst>
          </p:cNvPr>
          <p:cNvSpPr>
            <a:spLocks noGrp="1"/>
          </p:cNvSpPr>
          <p:nvPr>
            <p:ph sz="quarter" idx="10"/>
          </p:nvPr>
        </p:nvSpPr>
        <p:spPr>
          <a:xfrm>
            <a:off x="6705600" y="689264"/>
            <a:ext cx="2133600" cy="381000"/>
          </a:xfrm>
        </p:spPr>
        <p:txBody>
          <a:bodyPr/>
          <a:lstStyle/>
          <a:p>
            <a:r>
              <a:rPr lang="en-US" dirty="0"/>
              <a:t>OSHA Express</a:t>
            </a:r>
          </a:p>
        </p:txBody>
      </p:sp>
      <p:sp>
        <p:nvSpPr>
          <p:cNvPr id="7" name="Oval 6">
            <a:extLst>
              <a:ext uri="{FF2B5EF4-FFF2-40B4-BE49-F238E27FC236}">
                <a16:creationId xmlns:a16="http://schemas.microsoft.com/office/drawing/2014/main" id="{47C8935F-5B42-44F4-B3FB-2E74074A7175}"/>
              </a:ext>
            </a:extLst>
          </p:cNvPr>
          <p:cNvSpPr/>
          <p:nvPr/>
        </p:nvSpPr>
        <p:spPr bwMode="auto">
          <a:xfrm>
            <a:off x="3505200" y="2362200"/>
            <a:ext cx="2743200" cy="457200"/>
          </a:xfrm>
          <a:prstGeom prst="ellipse">
            <a:avLst/>
          </a:prstGeom>
          <a:noFill/>
          <a:ln w="38100" cap="flat" cmpd="sng" algn="ctr">
            <a:solidFill>
              <a:srgbClr val="FF0000">
                <a:alpha val="74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52068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614F-30A3-46EB-BE1F-4935197DEF7C}"/>
              </a:ext>
            </a:extLst>
          </p:cNvPr>
          <p:cNvSpPr>
            <a:spLocks noGrp="1"/>
          </p:cNvSpPr>
          <p:nvPr>
            <p:ph type="title"/>
          </p:nvPr>
        </p:nvSpPr>
        <p:spPr/>
        <p:txBody>
          <a:bodyPr/>
          <a:lstStyle/>
          <a:p>
            <a:r>
              <a:rPr lang="en-US" dirty="0"/>
              <a:t>Recording and Tracking</a:t>
            </a:r>
          </a:p>
        </p:txBody>
      </p:sp>
      <p:sp>
        <p:nvSpPr>
          <p:cNvPr id="3" name="Content Placeholder 2">
            <a:extLst>
              <a:ext uri="{FF2B5EF4-FFF2-40B4-BE49-F238E27FC236}">
                <a16:creationId xmlns:a16="http://schemas.microsoft.com/office/drawing/2014/main" id="{09B8D332-5AF4-4ABE-96C9-811B6556CED1}"/>
              </a:ext>
            </a:extLst>
          </p:cNvPr>
          <p:cNvSpPr>
            <a:spLocks noGrp="1"/>
          </p:cNvSpPr>
          <p:nvPr>
            <p:ph idx="1"/>
          </p:nvPr>
        </p:nvSpPr>
        <p:spPr/>
        <p:txBody>
          <a:bodyPr/>
          <a:lstStyle/>
          <a:p>
            <a:r>
              <a:rPr lang="en-US" dirty="0"/>
              <a:t>OSHA 1/Strategic Plan Activity</a:t>
            </a:r>
          </a:p>
        </p:txBody>
      </p:sp>
      <p:sp>
        <p:nvSpPr>
          <p:cNvPr id="4" name="Content Placeholder 3">
            <a:extLst>
              <a:ext uri="{FF2B5EF4-FFF2-40B4-BE49-F238E27FC236}">
                <a16:creationId xmlns:a16="http://schemas.microsoft.com/office/drawing/2014/main" id="{9F028DBD-0C61-4948-A723-E370CECF47C7}"/>
              </a:ext>
            </a:extLst>
          </p:cNvPr>
          <p:cNvSpPr>
            <a:spLocks noGrp="1"/>
          </p:cNvSpPr>
          <p:nvPr>
            <p:ph sz="quarter" idx="10"/>
          </p:nvPr>
        </p:nvSpPr>
        <p:spPr>
          <a:xfrm>
            <a:off x="6705600" y="689264"/>
            <a:ext cx="2133600" cy="381000"/>
          </a:xfrm>
        </p:spPr>
        <p:txBody>
          <a:bodyPr/>
          <a:lstStyle/>
          <a:p>
            <a:r>
              <a:rPr lang="en-US" dirty="0"/>
              <a:t>OSHA Express</a:t>
            </a:r>
          </a:p>
        </p:txBody>
      </p:sp>
      <p:pic>
        <p:nvPicPr>
          <p:cNvPr id="6" name="Picture 5">
            <a:extLst>
              <a:ext uri="{FF2B5EF4-FFF2-40B4-BE49-F238E27FC236}">
                <a16:creationId xmlns:a16="http://schemas.microsoft.com/office/drawing/2014/main" id="{37AB47A5-B893-4699-8B00-0228F213C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709" y="1828800"/>
            <a:ext cx="9171709" cy="4114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86121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88A2-07E8-4E18-9E86-B4D97C7218EB}"/>
              </a:ext>
            </a:extLst>
          </p:cNvPr>
          <p:cNvSpPr>
            <a:spLocks noGrp="1"/>
          </p:cNvSpPr>
          <p:nvPr>
            <p:ph type="ctrTitle" sz="quarter"/>
          </p:nvPr>
        </p:nvSpPr>
        <p:spPr>
          <a:xfrm>
            <a:off x="1454150" y="3048767"/>
            <a:ext cx="6235700" cy="760465"/>
          </a:xfrm>
        </p:spPr>
        <p:txBody>
          <a:bodyPr/>
          <a:lstStyle/>
          <a:p>
            <a:pPr algn="ctr"/>
            <a:r>
              <a:rPr lang="en-US" dirty="0"/>
              <a:t>OPN 132 Appendices </a:t>
            </a:r>
          </a:p>
        </p:txBody>
      </p:sp>
    </p:spTree>
    <p:extLst>
      <p:ext uri="{BB962C8B-B14F-4D97-AF65-F5344CB8AC3E}">
        <p14:creationId xmlns:p14="http://schemas.microsoft.com/office/powerpoint/2010/main" val="308953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90550" y="457200"/>
            <a:ext cx="8001000" cy="553998"/>
          </a:xfrm>
        </p:spPr>
        <p:txBody>
          <a:bodyPr/>
          <a:lstStyle/>
          <a:p>
            <a:r>
              <a:rPr lang="en-US" dirty="0"/>
              <a:t>OPN 132 Appendices</a:t>
            </a:r>
            <a:endParaRPr lang="en-US" sz="3200"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B5FE7B1A-7C30-4696-9773-F152CD1B5228}"/>
              </a:ext>
            </a:extLst>
          </p:cNvPr>
          <p:cNvSpPr>
            <a:spLocks noGrp="1"/>
          </p:cNvSpPr>
          <p:nvPr>
            <p:ph idx="1"/>
          </p:nvPr>
        </p:nvSpPr>
        <p:spPr>
          <a:xfrm>
            <a:off x="571500" y="1828800"/>
            <a:ext cx="8001000" cy="2791182"/>
          </a:xfrm>
        </p:spPr>
        <p:txBody>
          <a:bodyPr/>
          <a:lstStyle/>
          <a:p>
            <a:pPr marL="0" indent="0">
              <a:buNone/>
            </a:pPr>
            <a:r>
              <a:rPr lang="en-US" sz="2400" dirty="0"/>
              <a:t> </a:t>
            </a:r>
          </a:p>
          <a:p>
            <a:pPr lvl="2"/>
            <a:endParaRPr lang="en-US" dirty="0"/>
          </a:p>
          <a:p>
            <a:pPr lvl="2"/>
            <a:endParaRPr lang="en-US" sz="1600" dirty="0"/>
          </a:p>
          <a:p>
            <a:pPr marL="0" indent="0">
              <a:buNone/>
            </a:pPr>
            <a:endParaRPr lang="en-US" sz="2400" dirty="0"/>
          </a:p>
        </p:txBody>
      </p:sp>
      <p:sp>
        <p:nvSpPr>
          <p:cNvPr id="4" name="Content Placeholder 3">
            <a:extLst>
              <a:ext uri="{FF2B5EF4-FFF2-40B4-BE49-F238E27FC236}">
                <a16:creationId xmlns:a16="http://schemas.microsoft.com/office/drawing/2014/main" id="{280E97DC-6496-45EC-AA22-644ABB5D32FC}"/>
              </a:ext>
            </a:extLst>
          </p:cNvPr>
          <p:cNvSpPr>
            <a:spLocks noGrp="1"/>
          </p:cNvSpPr>
          <p:nvPr>
            <p:ph sz="quarter" idx="10"/>
          </p:nvPr>
        </p:nvSpPr>
        <p:spPr/>
        <p:txBody>
          <a:bodyPr/>
          <a:lstStyle/>
          <a:p>
            <a:endParaRPr lang="en-US"/>
          </a:p>
        </p:txBody>
      </p:sp>
      <p:pic>
        <p:nvPicPr>
          <p:cNvPr id="7" name="Picture 6">
            <a:extLst>
              <a:ext uri="{FF2B5EF4-FFF2-40B4-BE49-F238E27FC236}">
                <a16:creationId xmlns:a16="http://schemas.microsoft.com/office/drawing/2014/main" id="{8A5C18A1-9611-4548-A5ED-B46676568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156" y="3367376"/>
            <a:ext cx="3134024" cy="2508346"/>
          </a:xfrm>
          <a:prstGeom prst="rect">
            <a:avLst/>
          </a:prstGeom>
        </p:spPr>
      </p:pic>
      <p:sp>
        <p:nvSpPr>
          <p:cNvPr id="8" name="TextBox 7">
            <a:extLst>
              <a:ext uri="{FF2B5EF4-FFF2-40B4-BE49-F238E27FC236}">
                <a16:creationId xmlns:a16="http://schemas.microsoft.com/office/drawing/2014/main" id="{8FE1566C-61DB-4915-99C1-7BD9247F8EF0}"/>
              </a:ext>
            </a:extLst>
          </p:cNvPr>
          <p:cNvSpPr txBox="1"/>
          <p:nvPr/>
        </p:nvSpPr>
        <p:spPr>
          <a:xfrm>
            <a:off x="5853355" y="5783758"/>
            <a:ext cx="2790825" cy="215444"/>
          </a:xfrm>
          <a:prstGeom prst="rect">
            <a:avLst/>
          </a:prstGeom>
          <a:noFill/>
        </p:spPr>
        <p:txBody>
          <a:bodyPr wrap="square" rtlCol="0">
            <a:spAutoFit/>
          </a:bodyPr>
          <a:lstStyle/>
          <a:p>
            <a:r>
              <a:rPr lang="en-US" sz="800" dirty="0">
                <a:hlinkClick r:id="rId4" tooltip="http://www.progressive-charlestown.com/2015/12/privacy-invasive-medicine.html"/>
              </a:rPr>
              <a:t>This Photo</a:t>
            </a:r>
            <a:r>
              <a:rPr lang="en-US" sz="800" dirty="0"/>
              <a:t> by Unknown Author is licensed under </a:t>
            </a:r>
            <a:r>
              <a:rPr lang="en-US" sz="800" dirty="0">
                <a:hlinkClick r:id="rId5" tooltip="https://creativecommons.org/licenses/by-sa/3.0/"/>
              </a:rPr>
              <a:t>CC BY-SA</a:t>
            </a:r>
            <a:endParaRPr lang="en-US" sz="800" dirty="0"/>
          </a:p>
        </p:txBody>
      </p:sp>
      <p:sp>
        <p:nvSpPr>
          <p:cNvPr id="9" name="Content Placeholder 6">
            <a:extLst>
              <a:ext uri="{FF2B5EF4-FFF2-40B4-BE49-F238E27FC236}">
                <a16:creationId xmlns:a16="http://schemas.microsoft.com/office/drawing/2014/main" id="{1EB1541A-2D40-40B9-B9A7-BD912C941BF0}"/>
              </a:ext>
            </a:extLst>
          </p:cNvPr>
          <p:cNvSpPr txBox="1">
            <a:spLocks/>
          </p:cNvSpPr>
          <p:nvPr/>
        </p:nvSpPr>
        <p:spPr bwMode="auto">
          <a:xfrm>
            <a:off x="914400" y="1385455"/>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r>
              <a:rPr lang="en-US" sz="3600" u="none" kern="0" dirty="0"/>
              <a:t>Appendix A:</a:t>
            </a:r>
          </a:p>
          <a:p>
            <a:pPr lvl="1"/>
            <a:r>
              <a:rPr lang="en-US" sz="2800" u="none" dirty="0"/>
              <a:t>Resident Consent and Release</a:t>
            </a:r>
          </a:p>
          <a:p>
            <a:pPr marL="0" indent="0">
              <a:buNone/>
            </a:pPr>
            <a:endParaRPr lang="en-US" sz="2600" u="none" kern="0" dirty="0"/>
          </a:p>
        </p:txBody>
      </p:sp>
    </p:spTree>
    <p:extLst>
      <p:ext uri="{BB962C8B-B14F-4D97-AF65-F5344CB8AC3E}">
        <p14:creationId xmlns:p14="http://schemas.microsoft.com/office/powerpoint/2010/main" val="1301885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571500" y="539629"/>
            <a:ext cx="8763000" cy="492443"/>
          </a:xfrm>
        </p:spPr>
        <p:txBody>
          <a:bodyPr/>
          <a:lstStyle/>
          <a:p>
            <a:r>
              <a:rPr lang="en-US" sz="3200" dirty="0"/>
              <a:t>Appendix B</a:t>
            </a:r>
            <a:endParaRPr lang="en-US" sz="3200" dirty="0">
              <a:latin typeface="Arial Narrow" panose="020B0606020202030204" pitchFamily="34" charset="0"/>
            </a:endParaRPr>
          </a:p>
        </p:txBody>
      </p:sp>
      <p:sp>
        <p:nvSpPr>
          <p:cNvPr id="7" name="Content Placeholder 6">
            <a:extLst>
              <a:ext uri="{FF2B5EF4-FFF2-40B4-BE49-F238E27FC236}">
                <a16:creationId xmlns:a16="http://schemas.microsoft.com/office/drawing/2014/main" id="{274FFC3B-D52C-4E15-BD01-EB8EC047346D}"/>
              </a:ext>
            </a:extLst>
          </p:cNvPr>
          <p:cNvSpPr>
            <a:spLocks noGrp="1"/>
          </p:cNvSpPr>
          <p:nvPr>
            <p:ph idx="1"/>
          </p:nvPr>
        </p:nvSpPr>
        <p:spPr>
          <a:xfrm>
            <a:off x="571500" y="1143000"/>
            <a:ext cx="8001000" cy="4724400"/>
          </a:xfrm>
        </p:spPr>
        <p:txBody>
          <a:bodyPr/>
          <a:lstStyle/>
          <a:p>
            <a:r>
              <a:rPr lang="en-US" sz="2600" b="1" dirty="0"/>
              <a:t>Resources:</a:t>
            </a:r>
          </a:p>
          <a:p>
            <a:pPr lvl="1"/>
            <a:r>
              <a:rPr lang="en-US" dirty="0"/>
              <a:t>CPL 02-00-135, Recordkeeping</a:t>
            </a:r>
          </a:p>
          <a:p>
            <a:pPr lvl="1"/>
            <a:r>
              <a:rPr lang="en-US" dirty="0"/>
              <a:t>CPL 02-02-069, Bloodborne Pathogens</a:t>
            </a:r>
          </a:p>
          <a:p>
            <a:pPr lvl="1"/>
            <a:r>
              <a:rPr lang="en-US" dirty="0"/>
              <a:t>CPL 02-02-078, Tuberculosis</a:t>
            </a:r>
          </a:p>
          <a:p>
            <a:pPr lvl="1"/>
            <a:r>
              <a:rPr lang="en-US" dirty="0"/>
              <a:t>CPL 02-02-079, Hazard Communication </a:t>
            </a:r>
          </a:p>
          <a:p>
            <a:r>
              <a:rPr lang="en-US" sz="2600" b="1" dirty="0"/>
              <a:t>Publications:</a:t>
            </a:r>
          </a:p>
          <a:p>
            <a:pPr lvl="1"/>
            <a:r>
              <a:rPr lang="en-US" dirty="0"/>
              <a:t>NIOSH, Musculoskeletal Disorders and Workplace Factors, 2nd printing, US DHHS, CDC, NIOSH Pub No. 97-141. </a:t>
            </a:r>
          </a:p>
          <a:p>
            <a:pPr lvl="1"/>
            <a:r>
              <a:rPr lang="en-US" dirty="0"/>
              <a:t>Back Injury Prevention Guide in the Health Care Industry for Health Care Providers, Cal OSHA (11/97).</a:t>
            </a:r>
          </a:p>
          <a:p>
            <a:endParaRPr lang="en-US" sz="3000" dirty="0"/>
          </a:p>
        </p:txBody>
      </p:sp>
      <p:sp>
        <p:nvSpPr>
          <p:cNvPr id="4" name="Content Placeholder 3">
            <a:extLst>
              <a:ext uri="{FF2B5EF4-FFF2-40B4-BE49-F238E27FC236}">
                <a16:creationId xmlns:a16="http://schemas.microsoft.com/office/drawing/2014/main" id="{BB2B56CD-5CFA-4625-AEF7-F1A9D8977392}"/>
              </a:ext>
            </a:extLst>
          </p:cNvPr>
          <p:cNvSpPr>
            <a:spLocks noGrp="1"/>
          </p:cNvSpPr>
          <p:nvPr>
            <p:ph sz="quarter" idx="10"/>
          </p:nvPr>
        </p:nvSpPr>
        <p:spPr>
          <a:xfrm>
            <a:off x="6438900" y="651072"/>
            <a:ext cx="2133600" cy="381000"/>
          </a:xfrm>
        </p:spPr>
        <p:txBody>
          <a:bodyPr/>
          <a:lstStyle/>
          <a:p>
            <a:pPr algn="r"/>
            <a:r>
              <a:rPr lang="en-US" dirty="0"/>
              <a:t>OPN 132</a:t>
            </a:r>
          </a:p>
        </p:txBody>
      </p:sp>
    </p:spTree>
    <p:extLst>
      <p:ext uri="{BB962C8B-B14F-4D97-AF65-F5344CB8AC3E}">
        <p14:creationId xmlns:p14="http://schemas.microsoft.com/office/powerpoint/2010/main" val="677805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85800" y="515192"/>
            <a:ext cx="8763000" cy="492443"/>
          </a:xfrm>
        </p:spPr>
        <p:txBody>
          <a:bodyPr/>
          <a:lstStyle/>
          <a:p>
            <a:r>
              <a:rPr lang="en-US" sz="3200" dirty="0"/>
              <a:t>Appendix C</a:t>
            </a:r>
            <a:endParaRPr lang="en-US" sz="3200" dirty="0">
              <a:latin typeface="Arial Narrow" panose="020B0606020202030204" pitchFamily="34" charset="0"/>
            </a:endParaRPr>
          </a:p>
        </p:txBody>
      </p:sp>
      <p:sp>
        <p:nvSpPr>
          <p:cNvPr id="7" name="Content Placeholder 6">
            <a:extLst>
              <a:ext uri="{FF2B5EF4-FFF2-40B4-BE49-F238E27FC236}">
                <a16:creationId xmlns:a16="http://schemas.microsoft.com/office/drawing/2014/main" id="{274FFC3B-D52C-4E15-BD01-EB8EC047346D}"/>
              </a:ext>
            </a:extLst>
          </p:cNvPr>
          <p:cNvSpPr>
            <a:spLocks noGrp="1"/>
          </p:cNvSpPr>
          <p:nvPr>
            <p:ph idx="1"/>
          </p:nvPr>
        </p:nvSpPr>
        <p:spPr>
          <a:xfrm>
            <a:off x="457200" y="1098256"/>
            <a:ext cx="8001000" cy="4724400"/>
          </a:xfrm>
        </p:spPr>
        <p:txBody>
          <a:bodyPr/>
          <a:lstStyle/>
          <a:p>
            <a:r>
              <a:rPr lang="en-US" dirty="0"/>
              <a:t>Sample N.C. General Statute 95-129(1) AVD for MRSA Exposure</a:t>
            </a:r>
          </a:p>
          <a:p>
            <a:pPr lvl="1"/>
            <a:r>
              <a:rPr lang="en-US" dirty="0"/>
              <a:t>General Duty Clause sample verbiage (AVD)</a:t>
            </a:r>
          </a:p>
          <a:p>
            <a:endParaRPr lang="en-US" sz="2400" dirty="0"/>
          </a:p>
        </p:txBody>
      </p:sp>
      <p:sp>
        <p:nvSpPr>
          <p:cNvPr id="5" name="Content Placeholder 3">
            <a:extLst>
              <a:ext uri="{FF2B5EF4-FFF2-40B4-BE49-F238E27FC236}">
                <a16:creationId xmlns:a16="http://schemas.microsoft.com/office/drawing/2014/main" id="{E4777886-F871-41F2-A2F4-BAD9DBD969F2}"/>
              </a:ext>
            </a:extLst>
          </p:cNvPr>
          <p:cNvSpPr>
            <a:spLocks noGrp="1"/>
          </p:cNvSpPr>
          <p:nvPr>
            <p:ph sz="quarter" idx="10"/>
          </p:nvPr>
        </p:nvSpPr>
        <p:spPr>
          <a:xfrm>
            <a:off x="6438900" y="651072"/>
            <a:ext cx="2133600" cy="381000"/>
          </a:xfrm>
        </p:spPr>
        <p:txBody>
          <a:bodyPr/>
          <a:lstStyle/>
          <a:p>
            <a:pPr algn="r"/>
            <a:r>
              <a:rPr lang="en-US" dirty="0"/>
              <a:t>OPN 132</a:t>
            </a:r>
          </a:p>
        </p:txBody>
      </p:sp>
    </p:spTree>
    <p:extLst>
      <p:ext uri="{BB962C8B-B14F-4D97-AF65-F5344CB8AC3E}">
        <p14:creationId xmlns:p14="http://schemas.microsoft.com/office/powerpoint/2010/main" val="399185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85800" y="498947"/>
            <a:ext cx="8763000" cy="553998"/>
          </a:xfrm>
        </p:spPr>
        <p:txBody>
          <a:bodyPr/>
          <a:lstStyle/>
          <a:p>
            <a:r>
              <a:rPr lang="en-US" dirty="0"/>
              <a:t>Appendix D</a:t>
            </a:r>
            <a:endParaRPr lang="en-US" sz="3200" dirty="0">
              <a:latin typeface="Arial Narrow" panose="020B0606020202030204" pitchFamily="34" charset="0"/>
            </a:endParaRPr>
          </a:p>
        </p:txBody>
      </p:sp>
      <p:sp>
        <p:nvSpPr>
          <p:cNvPr id="7" name="Content Placeholder 6">
            <a:extLst>
              <a:ext uri="{FF2B5EF4-FFF2-40B4-BE49-F238E27FC236}">
                <a16:creationId xmlns:a16="http://schemas.microsoft.com/office/drawing/2014/main" id="{274FFC3B-D52C-4E15-BD01-EB8EC047346D}"/>
              </a:ext>
            </a:extLst>
          </p:cNvPr>
          <p:cNvSpPr>
            <a:spLocks noGrp="1"/>
          </p:cNvSpPr>
          <p:nvPr>
            <p:ph idx="1"/>
          </p:nvPr>
        </p:nvSpPr>
        <p:spPr>
          <a:xfrm>
            <a:off x="685800" y="1219200"/>
            <a:ext cx="7848600" cy="4724400"/>
          </a:xfrm>
        </p:spPr>
        <p:txBody>
          <a:bodyPr/>
          <a:lstStyle/>
          <a:p>
            <a:r>
              <a:rPr lang="en-US" dirty="0"/>
              <a:t>Sample Opening Conference Questionnaire</a:t>
            </a:r>
          </a:p>
          <a:p>
            <a:r>
              <a:rPr lang="en-US" dirty="0"/>
              <a:t>Contains questions on:</a:t>
            </a:r>
          </a:p>
          <a:p>
            <a:pPr lvl="1"/>
            <a:r>
              <a:rPr lang="en-US" dirty="0"/>
              <a:t>Ergonomics</a:t>
            </a:r>
          </a:p>
          <a:p>
            <a:pPr lvl="1"/>
            <a:r>
              <a:rPr lang="en-US" dirty="0"/>
              <a:t>Slips, Trips, and Falls</a:t>
            </a:r>
          </a:p>
          <a:p>
            <a:pPr lvl="1"/>
            <a:r>
              <a:rPr lang="en-US" dirty="0"/>
              <a:t>Bloodborne Pathogens</a:t>
            </a:r>
          </a:p>
          <a:p>
            <a:pPr lvl="1"/>
            <a:r>
              <a:rPr lang="en-US" dirty="0"/>
              <a:t>Tuberculosis</a:t>
            </a:r>
          </a:p>
          <a:p>
            <a:pPr lvl="1"/>
            <a:r>
              <a:rPr lang="en-US" dirty="0"/>
              <a:t>Workplace Violence</a:t>
            </a:r>
          </a:p>
          <a:p>
            <a:pPr lvl="1"/>
            <a:r>
              <a:rPr lang="en-US" dirty="0"/>
              <a:t>MRSA</a:t>
            </a:r>
          </a:p>
          <a:p>
            <a:pPr lvl="1"/>
            <a:r>
              <a:rPr lang="en-US" dirty="0"/>
              <a:t>Hazard Communication</a:t>
            </a:r>
          </a:p>
          <a:p>
            <a:pPr lvl="1"/>
            <a:endParaRPr lang="en-US" dirty="0"/>
          </a:p>
        </p:txBody>
      </p:sp>
      <p:sp>
        <p:nvSpPr>
          <p:cNvPr id="5" name="Content Placeholder 3">
            <a:extLst>
              <a:ext uri="{FF2B5EF4-FFF2-40B4-BE49-F238E27FC236}">
                <a16:creationId xmlns:a16="http://schemas.microsoft.com/office/drawing/2014/main" id="{3FB6D45E-9CEF-471D-8AA7-0CD36F03CFB6}"/>
              </a:ext>
            </a:extLst>
          </p:cNvPr>
          <p:cNvSpPr>
            <a:spLocks noGrp="1"/>
          </p:cNvSpPr>
          <p:nvPr>
            <p:ph sz="quarter" idx="10"/>
          </p:nvPr>
        </p:nvSpPr>
        <p:spPr>
          <a:xfrm>
            <a:off x="6438900" y="651072"/>
            <a:ext cx="2133600" cy="381000"/>
          </a:xfrm>
        </p:spPr>
        <p:txBody>
          <a:bodyPr/>
          <a:lstStyle/>
          <a:p>
            <a:pPr algn="r"/>
            <a:r>
              <a:rPr lang="en-US" dirty="0"/>
              <a:t>OPN 132</a:t>
            </a:r>
          </a:p>
        </p:txBody>
      </p:sp>
    </p:spTree>
    <p:extLst>
      <p:ext uri="{BB962C8B-B14F-4D97-AF65-F5344CB8AC3E}">
        <p14:creationId xmlns:p14="http://schemas.microsoft.com/office/powerpoint/2010/main" val="4230289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746-7481-422D-8029-F5985E7FB6A1}"/>
              </a:ext>
            </a:extLst>
          </p:cNvPr>
          <p:cNvSpPr>
            <a:spLocks noGrp="1"/>
          </p:cNvSpPr>
          <p:nvPr>
            <p:ph type="title"/>
          </p:nvPr>
        </p:nvSpPr>
        <p:spPr>
          <a:xfrm>
            <a:off x="685800" y="450548"/>
            <a:ext cx="8763000" cy="553998"/>
          </a:xfrm>
        </p:spPr>
        <p:txBody>
          <a:bodyPr/>
          <a:lstStyle/>
          <a:p>
            <a:r>
              <a:rPr lang="en-US" dirty="0"/>
              <a:t>Appendix E</a:t>
            </a:r>
            <a:endParaRPr lang="en-US" sz="3200" dirty="0">
              <a:latin typeface="Arial Narrow" panose="020B0606020202030204" pitchFamily="34" charset="0"/>
            </a:endParaRPr>
          </a:p>
        </p:txBody>
      </p:sp>
      <p:sp>
        <p:nvSpPr>
          <p:cNvPr id="7" name="Content Placeholder 6">
            <a:extLst>
              <a:ext uri="{FF2B5EF4-FFF2-40B4-BE49-F238E27FC236}">
                <a16:creationId xmlns:a16="http://schemas.microsoft.com/office/drawing/2014/main" id="{274FFC3B-D52C-4E15-BD01-EB8EC047346D}"/>
              </a:ext>
            </a:extLst>
          </p:cNvPr>
          <p:cNvSpPr>
            <a:spLocks noGrp="1"/>
          </p:cNvSpPr>
          <p:nvPr>
            <p:ph idx="1"/>
          </p:nvPr>
        </p:nvSpPr>
        <p:spPr>
          <a:xfrm>
            <a:off x="685800" y="1219200"/>
            <a:ext cx="8305800" cy="1905000"/>
          </a:xfrm>
        </p:spPr>
        <p:txBody>
          <a:bodyPr/>
          <a:lstStyle/>
          <a:p>
            <a:r>
              <a:rPr lang="en-US" dirty="0"/>
              <a:t>Sample Employee Interview Questionnaire</a:t>
            </a:r>
          </a:p>
          <a:p>
            <a:pPr lvl="1"/>
            <a:r>
              <a:rPr lang="en-US" dirty="0"/>
              <a:t>Not required for case file</a:t>
            </a:r>
          </a:p>
          <a:p>
            <a:pPr lvl="1"/>
            <a:r>
              <a:rPr lang="en-US" dirty="0"/>
              <a:t>Useful for interview process</a:t>
            </a:r>
          </a:p>
          <a:p>
            <a:pPr lvl="1"/>
            <a:r>
              <a:rPr lang="en-US" dirty="0"/>
              <a:t>Questions cover gamut of SEP</a:t>
            </a:r>
          </a:p>
          <a:p>
            <a:pPr marL="457200" lvl="1" indent="0">
              <a:buNone/>
            </a:pPr>
            <a:r>
              <a:rPr lang="en-US" dirty="0"/>
              <a:t>	</a:t>
            </a:r>
          </a:p>
          <a:p>
            <a:pPr marL="457200" lvl="1" indent="0">
              <a:buNone/>
            </a:pPr>
            <a:endParaRPr lang="en-US" dirty="0"/>
          </a:p>
          <a:p>
            <a:endParaRPr lang="en-US" sz="2000" dirty="0"/>
          </a:p>
          <a:p>
            <a:pPr marL="0" indent="0">
              <a:buNone/>
            </a:pPr>
            <a:endParaRPr lang="en-US" sz="2400" dirty="0"/>
          </a:p>
        </p:txBody>
      </p:sp>
      <p:sp>
        <p:nvSpPr>
          <p:cNvPr id="5" name="Content Placeholder 3">
            <a:extLst>
              <a:ext uri="{FF2B5EF4-FFF2-40B4-BE49-F238E27FC236}">
                <a16:creationId xmlns:a16="http://schemas.microsoft.com/office/drawing/2014/main" id="{B078302D-24E4-4D71-B9F4-E3243F0BD05C}"/>
              </a:ext>
            </a:extLst>
          </p:cNvPr>
          <p:cNvSpPr>
            <a:spLocks noGrp="1"/>
          </p:cNvSpPr>
          <p:nvPr>
            <p:ph sz="quarter" idx="10"/>
          </p:nvPr>
        </p:nvSpPr>
        <p:spPr>
          <a:xfrm>
            <a:off x="6438900" y="651072"/>
            <a:ext cx="2133600" cy="381000"/>
          </a:xfrm>
        </p:spPr>
        <p:txBody>
          <a:bodyPr/>
          <a:lstStyle/>
          <a:p>
            <a:pPr algn="r"/>
            <a:r>
              <a:rPr lang="en-US" dirty="0"/>
              <a:t>OPN 132</a:t>
            </a:r>
          </a:p>
        </p:txBody>
      </p:sp>
      <p:pic>
        <p:nvPicPr>
          <p:cNvPr id="4" name="Picture 3">
            <a:extLst>
              <a:ext uri="{FF2B5EF4-FFF2-40B4-BE49-F238E27FC236}">
                <a16:creationId xmlns:a16="http://schemas.microsoft.com/office/drawing/2014/main" id="{0E442875-5E47-4AB9-9E87-155C27CE4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54401"/>
            <a:ext cx="8103886" cy="1591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7230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B351-A804-4C69-8831-9D71CA95BE4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54EDCC0-211E-4654-8104-8B719D1CE8CA}"/>
              </a:ext>
            </a:extLst>
          </p:cNvPr>
          <p:cNvSpPr>
            <a:spLocks noGrp="1"/>
          </p:cNvSpPr>
          <p:nvPr>
            <p:ph idx="1"/>
          </p:nvPr>
        </p:nvSpPr>
        <p:spPr/>
        <p:txBody>
          <a:bodyPr/>
          <a:lstStyle/>
          <a:p>
            <a:pPr marL="0" indent="0" eaLnBrk="1" hangingPunct="1">
              <a:lnSpc>
                <a:spcPct val="80000"/>
              </a:lnSpc>
              <a:buNone/>
            </a:pPr>
            <a:r>
              <a:rPr lang="en-US" altLang="en-US" dirty="0"/>
              <a:t>In this presentation we reviewed…</a:t>
            </a:r>
          </a:p>
          <a:p>
            <a:pPr marL="0" indent="0" eaLnBrk="1" hangingPunct="1">
              <a:lnSpc>
                <a:spcPct val="80000"/>
              </a:lnSpc>
              <a:buNone/>
            </a:pPr>
            <a:endParaRPr lang="en-US" altLang="en-US" dirty="0"/>
          </a:p>
          <a:p>
            <a:pPr eaLnBrk="1" hangingPunct="1">
              <a:lnSpc>
                <a:spcPct val="80000"/>
              </a:lnSpc>
            </a:pPr>
            <a:r>
              <a:rPr lang="en-US" altLang="en-US" dirty="0"/>
              <a:t>The basic components and requirements of the OPN 132 SEP</a:t>
            </a:r>
          </a:p>
          <a:p>
            <a:pPr eaLnBrk="1" hangingPunct="1">
              <a:lnSpc>
                <a:spcPct val="80000"/>
              </a:lnSpc>
            </a:pPr>
            <a:endParaRPr lang="en-US" altLang="en-US" dirty="0"/>
          </a:p>
          <a:p>
            <a:pPr eaLnBrk="1" hangingPunct="1">
              <a:lnSpc>
                <a:spcPct val="80000"/>
              </a:lnSpc>
            </a:pPr>
            <a:r>
              <a:rPr lang="en-US" altLang="en-US" dirty="0"/>
              <a:t>The common hazards CSHOs can encounter during LTC inspections</a:t>
            </a:r>
          </a:p>
          <a:p>
            <a:pPr eaLnBrk="1" hangingPunct="1">
              <a:lnSpc>
                <a:spcPct val="80000"/>
              </a:lnSpc>
            </a:pPr>
            <a:endParaRPr lang="en-US" altLang="en-US" dirty="0"/>
          </a:p>
          <a:p>
            <a:pPr eaLnBrk="1" hangingPunct="1">
              <a:lnSpc>
                <a:spcPct val="80000"/>
              </a:lnSpc>
            </a:pPr>
            <a:r>
              <a:rPr lang="en-US" altLang="en-US" dirty="0"/>
              <a:t>The tools and guidance available to help assist CSHOs in LTC inspections</a:t>
            </a:r>
          </a:p>
          <a:p>
            <a:endParaRPr lang="en-US" dirty="0"/>
          </a:p>
        </p:txBody>
      </p:sp>
      <p:sp>
        <p:nvSpPr>
          <p:cNvPr id="4" name="Content Placeholder 3">
            <a:extLst>
              <a:ext uri="{FF2B5EF4-FFF2-40B4-BE49-F238E27FC236}">
                <a16:creationId xmlns:a16="http://schemas.microsoft.com/office/drawing/2014/main" id="{F2F04224-47F1-46D0-A09F-CE687137956E}"/>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193046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72818</TotalTime>
  <Pages>1</Pages>
  <Words>14626</Words>
  <Application>Microsoft Office PowerPoint</Application>
  <PresentationFormat>Letter Paper (8.5x11 in)</PresentationFormat>
  <Paragraphs>1477</Paragraphs>
  <Slides>100</Slides>
  <Notes>100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100</vt:i4>
      </vt:variant>
    </vt:vector>
  </HeadingPairs>
  <TitlesOfParts>
    <vt:vector size="110" baseType="lpstr">
      <vt:lpstr>-apple-system</vt:lpstr>
      <vt:lpstr>Arial</vt:lpstr>
      <vt:lpstr>Arial Narrow</vt:lpstr>
      <vt:lpstr>Arial Rounded MT Bold</vt:lpstr>
      <vt:lpstr>Calibri</vt:lpstr>
      <vt:lpstr>Open Sans</vt:lpstr>
      <vt:lpstr>Symbol</vt:lpstr>
      <vt:lpstr>Times New Roman</vt:lpstr>
      <vt:lpstr>Wingdings</vt:lpstr>
      <vt:lpstr>NCDOL  Standard</vt:lpstr>
      <vt:lpstr>PowerPoint Presentation</vt:lpstr>
      <vt:lpstr>Course Content</vt:lpstr>
      <vt:lpstr>Objectives</vt:lpstr>
      <vt:lpstr>Presentation Scope/Purpose</vt:lpstr>
      <vt:lpstr>OPN 132 Purpose</vt:lpstr>
      <vt:lpstr>OPN 132 Purpose</vt:lpstr>
      <vt:lpstr>OPN 132 Scope</vt:lpstr>
      <vt:lpstr>Why a LTC SEP?</vt:lpstr>
      <vt:lpstr>Why an LTC SEP?</vt:lpstr>
      <vt:lpstr>LTC Injury/Illness Data</vt:lpstr>
      <vt:lpstr>LTC – Areas of Emphasis</vt:lpstr>
      <vt:lpstr>Priority Based LTC Assignments</vt:lpstr>
      <vt:lpstr>Pre-Inspection Preparation</vt:lpstr>
      <vt:lpstr>Inspection Exemptions</vt:lpstr>
      <vt:lpstr>NC Site Lookup or “Targeting”</vt:lpstr>
      <vt:lpstr>NC Site Lookup or “Targeting”</vt:lpstr>
      <vt:lpstr>Compliance Inspection Procedures</vt:lpstr>
      <vt:lpstr>SEP Hazards and Related Concerns</vt:lpstr>
      <vt:lpstr>Ergonomics in LTC </vt:lpstr>
      <vt:lpstr>Ergonomics Injuries and Sources</vt:lpstr>
      <vt:lpstr>Are Ergo Hazards Present?</vt:lpstr>
      <vt:lpstr>Patient Handling/Ergo Program </vt:lpstr>
      <vt:lpstr>Patient Handling/Ergo Program</vt:lpstr>
      <vt:lpstr>Ergo Program/Health Management </vt:lpstr>
      <vt:lpstr>Ergo Program </vt:lpstr>
      <vt:lpstr>Ergo Program </vt:lpstr>
      <vt:lpstr>Conduct Interviews</vt:lpstr>
      <vt:lpstr>Conduct Interviews</vt:lpstr>
      <vt:lpstr>Citation Guidance</vt:lpstr>
      <vt:lpstr>Citation Guidance</vt:lpstr>
      <vt:lpstr>Slips, Trips, &amp; Falls in LTC</vt:lpstr>
      <vt:lpstr>Slips, Trips and Falls</vt:lpstr>
      <vt:lpstr>Slips, Trips and Falls</vt:lpstr>
      <vt:lpstr>Slips, Trips and Falls</vt:lpstr>
      <vt:lpstr>Bloodborne Pathogens in LTC</vt:lpstr>
      <vt:lpstr>Bloodborne Pathogens</vt:lpstr>
      <vt:lpstr>Evaluate ECP</vt:lpstr>
      <vt:lpstr>Evaluate ECP</vt:lpstr>
      <vt:lpstr>During the Walkaround</vt:lpstr>
      <vt:lpstr>PowerPoint Presentation</vt:lpstr>
      <vt:lpstr>PowerPoint Presentation</vt:lpstr>
      <vt:lpstr>Vaccination Requirements</vt:lpstr>
      <vt:lpstr>Further Requirements </vt:lpstr>
      <vt:lpstr>Lower Risk Tasks - BBP</vt:lpstr>
      <vt:lpstr>Higher Risk Tasks - BBP</vt:lpstr>
      <vt:lpstr>Tuberculosis in LTC</vt:lpstr>
      <vt:lpstr>Tuberculosis (TB) Video</vt:lpstr>
      <vt:lpstr>Tuberculosis (TB) Inspection and Citation Guidance</vt:lpstr>
      <vt:lpstr>If TB Cases Are Found…</vt:lpstr>
      <vt:lpstr>If TB Cases Are Found…</vt:lpstr>
      <vt:lpstr>If TB Cases Are Found…</vt:lpstr>
      <vt:lpstr>Possible Citations for TB </vt:lpstr>
      <vt:lpstr>Workplace Violence in LTC</vt:lpstr>
      <vt:lpstr>Workplace Violence (WPV)</vt:lpstr>
      <vt:lpstr>Workplace Violence in Health Care</vt:lpstr>
      <vt:lpstr>WPV Documentation </vt:lpstr>
      <vt:lpstr>WPV Documentation</vt:lpstr>
      <vt:lpstr>Written WPV Program</vt:lpstr>
      <vt:lpstr>Signs of Concern</vt:lpstr>
      <vt:lpstr>Inspection and Citation Guidance</vt:lpstr>
      <vt:lpstr>GDC:  Death/Serious Hazard</vt:lpstr>
      <vt:lpstr>GDC: Death/Serious Harm</vt:lpstr>
      <vt:lpstr>GDC:  Employer Knowledge </vt:lpstr>
      <vt:lpstr>GDC: Industry Recognition </vt:lpstr>
      <vt:lpstr>GDC: Feasible Abatements</vt:lpstr>
      <vt:lpstr>Potential Abatements</vt:lpstr>
      <vt:lpstr>Employer Outreach</vt:lpstr>
      <vt:lpstr>MRSA in LTC</vt:lpstr>
      <vt:lpstr>What is MRSA?</vt:lpstr>
      <vt:lpstr>How is MRSA Spread?</vt:lpstr>
      <vt:lpstr>MRSA Cases</vt:lpstr>
      <vt:lpstr>Diagnosis of MRSA</vt:lpstr>
      <vt:lpstr>Potential Citations for MRSA </vt:lpstr>
      <vt:lpstr>Recommended CDC Guidelines</vt:lpstr>
      <vt:lpstr>Hazard Communication in LTC</vt:lpstr>
      <vt:lpstr>Hazard Communication</vt:lpstr>
      <vt:lpstr>Hazard Communication</vt:lpstr>
      <vt:lpstr>Hazard Communication</vt:lpstr>
      <vt:lpstr>Recordkeeping in LTC</vt:lpstr>
      <vt:lpstr>Recordkeeping</vt:lpstr>
      <vt:lpstr>Privacy</vt:lpstr>
      <vt:lpstr>Privacy</vt:lpstr>
      <vt:lpstr>Employee Medical Records</vt:lpstr>
      <vt:lpstr>Employee Medical Records</vt:lpstr>
      <vt:lpstr>Tracking in OE</vt:lpstr>
      <vt:lpstr>Recording and Tracking</vt:lpstr>
      <vt:lpstr>Recording and Tracking</vt:lpstr>
      <vt:lpstr>Recording and Tracking</vt:lpstr>
      <vt:lpstr>PowerPoint Presentation</vt:lpstr>
      <vt:lpstr>Recording and Tracking</vt:lpstr>
      <vt:lpstr>Recording and Tracking</vt:lpstr>
      <vt:lpstr>Recording and Tracking</vt:lpstr>
      <vt:lpstr>OPN 132 Appendices </vt:lpstr>
      <vt:lpstr>OPN 132 Appendices</vt:lpstr>
      <vt:lpstr>Appendix B</vt:lpstr>
      <vt:lpstr>Appendix C</vt:lpstr>
      <vt:lpstr>Appendix D</vt:lpstr>
      <vt:lpstr>Appendix E</vt:lpstr>
      <vt:lpstr>Summary</vt:lpstr>
      <vt:lpstr>Thank You For Attending!</vt:lpstr>
    </vt:vector>
  </TitlesOfParts>
  <Manager/>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For Web and Leader Led Training</dc:subject>
  <dc:creator>Tom Wilder</dc:creator>
  <cp:keywords/>
  <dc:description/>
  <cp:lastModifiedBy>Lagoe, Wanda</cp:lastModifiedBy>
  <cp:revision>3368</cp:revision>
  <cp:lastPrinted>2019-12-06T17:40:15Z</cp:lastPrinted>
  <dcterms:created xsi:type="dcterms:W3CDTF">2001-05-15T12:53:32Z</dcterms:created>
  <dcterms:modified xsi:type="dcterms:W3CDTF">2022-11-16T18:30:11Z</dcterms:modified>
  <cp:category/>
</cp:coreProperties>
</file>